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5" autoAdjust="0"/>
    <p:restoredTop sz="94660"/>
  </p:normalViewPr>
  <p:slideViewPr>
    <p:cSldViewPr snapToGrid="0">
      <p:cViewPr>
        <p:scale>
          <a:sx n="100" d="100"/>
          <a:sy n="100" d="100"/>
        </p:scale>
        <p:origin x="4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3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6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4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0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8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1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0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A899C7-65B0-45C6-AB55-1F6D23871C7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996674-0CF8-4B4B-9944-E75484F2F3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4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313D-3664-C4AA-6842-2D658CEE6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3219"/>
            <a:ext cx="9144000" cy="2387600"/>
          </a:xfrm>
        </p:spPr>
        <p:txBody>
          <a:bodyPr/>
          <a:lstStyle/>
          <a:p>
            <a:r>
              <a:rPr lang="hu-HU" dirty="0"/>
              <a:t>Bináris Kupac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244B-27DC-B131-DBB8-309777383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 </a:t>
            </a:r>
            <a:r>
              <a:rPr lang="en-US" dirty="0"/>
              <a:t>: G</a:t>
            </a:r>
            <a:r>
              <a:rPr lang="hu-HU" dirty="0"/>
              <a:t>álicza Ervin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5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F5E9-DBFF-FB48-D6F3-52508BB6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1CE5-D7EB-0B02-F093-7DE422E5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70128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hu-HU" sz="2800" dirty="0"/>
              <a:t>Bármilyen kérdés</a:t>
            </a:r>
            <a:r>
              <a:rPr lang="en-US" sz="28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7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BF1-376C-F2E1-6F04-79C11035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Röviden a kupacról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E5D4-79EE-A822-42B3-1089B52F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890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Olyan elemek tárolhatóak benne melyek rendelkeznek egy kulccsal</a:t>
            </a:r>
          </a:p>
          <a:p>
            <a:pPr>
              <a:lnSpc>
                <a:spcPct val="150000"/>
              </a:lnSpc>
            </a:pPr>
            <a:r>
              <a:rPr lang="hu-HU" dirty="0"/>
              <a:t>A kulcsokat össze lehet hasonlítani operátorokkal</a:t>
            </a:r>
          </a:p>
          <a:p>
            <a:pPr>
              <a:lnSpc>
                <a:spcPct val="150000"/>
              </a:lnSpc>
            </a:pPr>
            <a:r>
              <a:rPr lang="hu-HU" dirty="0"/>
              <a:t>Cél</a:t>
            </a:r>
            <a:r>
              <a:rPr lang="en-US" dirty="0"/>
              <a:t> :  max/min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en-US" dirty="0" err="1"/>
              <a:t>meghat</a:t>
            </a:r>
            <a:r>
              <a:rPr lang="hu-HU" dirty="0"/>
              <a:t>ározása</a:t>
            </a:r>
          </a:p>
          <a:p>
            <a:pPr>
              <a:lnSpc>
                <a:spcPct val="150000"/>
              </a:lnSpc>
            </a:pPr>
            <a:r>
              <a:rPr lang="hu-HU" dirty="0"/>
              <a:t>Szerkezet</a:t>
            </a:r>
            <a:r>
              <a:rPr lang="en-US" dirty="0"/>
              <a:t> : </a:t>
            </a:r>
            <a:r>
              <a:rPr lang="en-US" dirty="0" err="1"/>
              <a:t>majdnem</a:t>
            </a:r>
            <a:r>
              <a:rPr lang="en-US" dirty="0"/>
              <a:t> </a:t>
            </a:r>
            <a:r>
              <a:rPr lang="en-US" dirty="0" err="1"/>
              <a:t>teljes</a:t>
            </a:r>
            <a:r>
              <a:rPr lang="en-US" dirty="0"/>
              <a:t> bin</a:t>
            </a:r>
            <a:r>
              <a:rPr lang="hu-HU" dirty="0"/>
              <a:t>áris fa</a:t>
            </a:r>
          </a:p>
          <a:p>
            <a:pPr>
              <a:lnSpc>
                <a:spcPct val="150000"/>
              </a:lnSpc>
            </a:pPr>
            <a:r>
              <a:rPr lang="hu-HU" dirty="0"/>
              <a:t>Kup</a:t>
            </a:r>
            <a:r>
              <a:rPr lang="en-US" dirty="0"/>
              <a:t>a</a:t>
            </a:r>
            <a:r>
              <a:rPr lang="hu-HU" dirty="0"/>
              <a:t>ctulajdonság </a:t>
            </a:r>
            <a:r>
              <a:rPr lang="en-US" dirty="0"/>
              <a:t>: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en-US" dirty="0" err="1"/>
              <a:t>kulccsa</a:t>
            </a:r>
            <a:r>
              <a:rPr lang="en-US" dirty="0"/>
              <a:t> </a:t>
            </a:r>
            <a:r>
              <a:rPr lang="en-US" dirty="0" err="1"/>
              <a:t>kisebb</a:t>
            </a:r>
            <a:r>
              <a:rPr lang="en-US" dirty="0"/>
              <a:t>/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egyenl</a:t>
            </a:r>
            <a:r>
              <a:rPr lang="hu-HU" dirty="0"/>
              <a:t>ő a szülőjének kulccsával</a:t>
            </a:r>
          </a:p>
        </p:txBody>
      </p:sp>
    </p:spTree>
    <p:extLst>
      <p:ext uri="{BB962C8B-B14F-4D97-AF65-F5344CB8AC3E}">
        <p14:creationId xmlns:p14="http://schemas.microsoft.com/office/powerpoint/2010/main" val="93594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F904C-4F5A-E3E2-D6CA-7CF92EA0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Röviden a kupacról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395FC54-C019-5F31-9BFF-44F8EB63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711870"/>
            <a:ext cx="3419524" cy="15754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5D3C-30BE-F856-857E-4E1CCCAA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Műveletek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besz</a:t>
            </a:r>
            <a:r>
              <a:rPr lang="hu-HU" dirty="0">
                <a:solidFill>
                  <a:schemeClr val="bg1"/>
                </a:solidFill>
              </a:rPr>
              <a:t>úrás, törlés , kupacolás,  kupacépítés</a:t>
            </a:r>
          </a:p>
          <a:p>
            <a:r>
              <a:rPr lang="hu-HU" dirty="0">
                <a:solidFill>
                  <a:schemeClr val="bg1"/>
                </a:solidFill>
              </a:rPr>
              <a:t>Általában egydimenziós tömbben ábrazoljuk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7C643B-A528-B357-840F-051A8D766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2668999"/>
            <a:ext cx="3419524" cy="1414974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309CE22-74E2-48D6-6B75-8CAFC76FD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764" y="4392754"/>
            <a:ext cx="3012012" cy="17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7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8CDB-0AAA-CEEE-6846-A1B8A716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42D0-3F79-4DE4-6123-76E3B123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Elsőbbségi sor</a:t>
            </a:r>
            <a:endParaRPr lang="en-US" sz="4000" dirty="0"/>
          </a:p>
          <a:p>
            <a:pPr marL="0" indent="0">
              <a:buNone/>
            </a:pPr>
            <a:endParaRPr lang="hu-HU" sz="4000" dirty="0"/>
          </a:p>
          <a:p>
            <a:r>
              <a:rPr lang="hu-HU" sz="4000" dirty="0"/>
              <a:t>Kupacrendezés</a:t>
            </a:r>
            <a:r>
              <a:rPr lang="en-US" sz="4000" dirty="0"/>
              <a:t> / </a:t>
            </a:r>
            <a:r>
              <a:rPr lang="en-US" sz="4000" dirty="0" err="1"/>
              <a:t>HeapSort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720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F6E9-C6EA-BE6C-C471-5FB6C755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 err="1"/>
              <a:t>Kupacrend</a:t>
            </a:r>
            <a:r>
              <a:rPr lang="hu-HU" dirty="0"/>
              <a:t>ezés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7519-743B-BFA6-FCEE-8692A3581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Léthozunk egy bináris kupacot a megadott tömbből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</a:t>
            </a:r>
            <a:r>
              <a:rPr lang="hu-HU" dirty="0"/>
              <a:t>épésenként megkeressük a maximális el</a:t>
            </a:r>
            <a:r>
              <a:rPr lang="en-US" dirty="0"/>
              <a:t>e</a:t>
            </a:r>
            <a:r>
              <a:rPr lang="hu-HU" dirty="0"/>
              <a:t>met, kitöröljük a kupacból és az eredeti tömb végére betesszük.</a:t>
            </a:r>
          </a:p>
          <a:p>
            <a:pPr>
              <a:lnSpc>
                <a:spcPct val="150000"/>
              </a:lnSpc>
            </a:pPr>
            <a:r>
              <a:rPr lang="hu-HU" dirty="0"/>
              <a:t>Felszabadítjuk a kupacra lefoglalt memóriát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ue rectangular object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3F45227B-2E74-1628-B001-562C76152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90" y="1901620"/>
            <a:ext cx="3328416" cy="3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0713-327F-CDC1-67BB-11FA8D24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Kupacrend</a:t>
            </a:r>
            <a:r>
              <a:rPr lang="hu-HU" dirty="0"/>
              <a:t>ezés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24D9-9D6C-511C-0D0F-F3A08086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7188"/>
            <a:ext cx="7729728" cy="3101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Előnyei </a:t>
            </a:r>
            <a:r>
              <a:rPr lang="en-US" dirty="0"/>
              <a:t>: </a:t>
            </a:r>
            <a:r>
              <a:rPr lang="hu-HU" dirty="0"/>
              <a:t> </a:t>
            </a:r>
            <a:r>
              <a:rPr lang="en-US" dirty="0"/>
              <a:t>- id</a:t>
            </a:r>
            <a:r>
              <a:rPr lang="hu-HU" dirty="0"/>
              <a:t>őbonyolultsága O(nlogn) a legrosszabb esetben</a:t>
            </a:r>
            <a:r>
              <a:rPr lang="en-US" dirty="0"/>
              <a:t>, t</a:t>
            </a:r>
            <a:r>
              <a:rPr lang="hu-HU" dirty="0"/>
              <a:t>árhelybonyolultsága O(</a:t>
            </a:r>
            <a:r>
              <a:rPr lang="en-US" dirty="0"/>
              <a:t>1</a:t>
            </a:r>
            <a:r>
              <a:rPr lang="hu-HU" dirty="0"/>
              <a:t>)</a:t>
            </a:r>
            <a:r>
              <a:rPr lang="en-US" dirty="0"/>
              <a:t> </a:t>
            </a:r>
            <a:r>
              <a:rPr lang="en-US" dirty="0" err="1"/>
              <a:t>mindig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</a:t>
            </a:r>
            <a:r>
              <a:rPr lang="hu-HU" dirty="0"/>
              <a:t>átrányai 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stabil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Heapsort vs Quicksort vs </a:t>
            </a:r>
            <a:r>
              <a:rPr lang="en-US" dirty="0" err="1"/>
              <a:t>Mergesort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760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6F17-883E-A744-0319-10D8192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 1 </a:t>
            </a:r>
            <a:r>
              <a:rPr lang="en-US" dirty="0" err="1"/>
              <a:t>szimul</a:t>
            </a:r>
            <a:r>
              <a:rPr lang="hu-HU" dirty="0"/>
              <a:t>áció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1850-C842-90F3-301A-AD5D2CE6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Bemenetk</a:t>
            </a:r>
            <a:r>
              <a:rPr lang="hu-HU" dirty="0"/>
              <a:t>ént adva vannak a versenyzők, hozzájuk tartozó adatok és a pálya melyen versenyez</a:t>
            </a:r>
            <a:r>
              <a:rPr lang="en-US" dirty="0"/>
              <a:t>n</a:t>
            </a:r>
            <a:r>
              <a:rPr lang="hu-HU" dirty="0"/>
              <a:t>i fognak</a:t>
            </a:r>
          </a:p>
          <a:p>
            <a:pPr>
              <a:lnSpc>
                <a:spcPct val="150000"/>
              </a:lnSpc>
            </a:pPr>
            <a:r>
              <a:rPr lang="hu-HU" dirty="0"/>
              <a:t>A program leszimulálja a futamot az adott pályán az adott versenyzőkkel</a:t>
            </a:r>
          </a:p>
          <a:p>
            <a:pPr>
              <a:lnSpc>
                <a:spcPct val="150000"/>
              </a:lnSpc>
            </a:pPr>
            <a:r>
              <a:rPr lang="hu-HU" dirty="0"/>
              <a:t>Minden 3. másodpercben pedig kiirja az aktuális rangsort, feltüntetve a versenyzők nevét és hogy eddig hány métret tettek meg</a:t>
            </a:r>
          </a:p>
        </p:txBody>
      </p:sp>
    </p:spTree>
    <p:extLst>
      <p:ext uri="{BB962C8B-B14F-4D97-AF65-F5344CB8AC3E}">
        <p14:creationId xmlns:p14="http://schemas.microsoft.com/office/powerpoint/2010/main" val="20650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7185-83B7-9F02-B08A-26FF6E47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 1 </a:t>
            </a:r>
            <a:r>
              <a:rPr lang="en-US" dirty="0" err="1"/>
              <a:t>szimul</a:t>
            </a:r>
            <a:r>
              <a:rPr lang="hu-HU" dirty="0"/>
              <a:t>áció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8782-51E9-2267-BA19-4A0EF950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2800" dirty="0"/>
              <a:t>Bokszutca</a:t>
            </a:r>
          </a:p>
          <a:p>
            <a:pPr>
              <a:lnSpc>
                <a:spcPct val="150000"/>
              </a:lnSpc>
            </a:pPr>
            <a:r>
              <a:rPr lang="hu-HU" sz="2800" dirty="0"/>
              <a:t>Biztonsági autó</a:t>
            </a:r>
          </a:p>
          <a:p>
            <a:pPr>
              <a:lnSpc>
                <a:spcPct val="150000"/>
              </a:lnSpc>
            </a:pPr>
            <a:r>
              <a:rPr lang="hu-HU" sz="2800" dirty="0"/>
              <a:t>Valamennyire reális értékek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7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3C86-560F-4B92-2396-24B58FEB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70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Forma 1 szimuláció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F3F599-7BAB-4905-977B-1E645D83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55" y="0"/>
            <a:ext cx="465429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AF4F6F9-F073-F772-254D-25B5B1FEF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5" y="516206"/>
            <a:ext cx="3374137" cy="1750730"/>
          </a:xfrm>
          <a:prstGeom prst="rect">
            <a:avLst/>
          </a:prstGeom>
        </p:spPr>
      </p:pic>
      <p:pic>
        <p:nvPicPr>
          <p:cNvPr id="7" name="Content Placeholder 6" descr="A computer screen with text&#10;&#10;Description automatically generated">
            <a:extLst>
              <a:ext uri="{FF2B5EF4-FFF2-40B4-BE49-F238E27FC236}">
                <a16:creationId xmlns:a16="http://schemas.microsoft.com/office/drawing/2014/main" id="{482FD5CA-680C-113F-FAAE-4BE4E5828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8681" y="2836230"/>
            <a:ext cx="4654667" cy="1280032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C6EE9AB-1156-E330-E0DA-30687695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154" y="4935437"/>
            <a:ext cx="4673822" cy="11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3132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405</TotalTime>
  <Words>216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Bináris Kupac</vt:lpstr>
      <vt:lpstr>Röviden a kupacról</vt:lpstr>
      <vt:lpstr>Röviden a kupacról</vt:lpstr>
      <vt:lpstr>Alkalmazása</vt:lpstr>
      <vt:lpstr>Kupacrendezés</vt:lpstr>
      <vt:lpstr>Kupacrendezés</vt:lpstr>
      <vt:lpstr>Forma 1 szimuláció</vt:lpstr>
      <vt:lpstr>Forma 1 szimuláció</vt:lpstr>
      <vt:lpstr>Forma 1 szimuláció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ERVIN GÁLICZA</dc:creator>
  <cp:lastModifiedBy>ERVIN GÁLICZA</cp:lastModifiedBy>
  <cp:revision>4</cp:revision>
  <dcterms:created xsi:type="dcterms:W3CDTF">2024-05-19T08:28:04Z</dcterms:created>
  <dcterms:modified xsi:type="dcterms:W3CDTF">2024-05-21T18:54:15Z</dcterms:modified>
</cp:coreProperties>
</file>