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5" r:id="rId3"/>
    <p:sldId id="266" r:id="rId4"/>
    <p:sldId id="279" r:id="rId5"/>
    <p:sldId id="283" r:id="rId6"/>
    <p:sldId id="280" r:id="rId7"/>
    <p:sldId id="284" r:id="rId8"/>
    <p:sldId id="281" r:id="rId9"/>
    <p:sldId id="282" r:id="rId10"/>
    <p:sldId id="275" r:id="rId11"/>
    <p:sldId id="267" r:id="rId12"/>
    <p:sldId id="312" r:id="rId13"/>
    <p:sldId id="285" r:id="rId14"/>
    <p:sldId id="278" r:id="rId15"/>
    <p:sldId id="309" r:id="rId16"/>
    <p:sldId id="314" r:id="rId17"/>
    <p:sldId id="313" r:id="rId18"/>
    <p:sldId id="310" r:id="rId19"/>
    <p:sldId id="323" r:id="rId20"/>
    <p:sldId id="311" r:id="rId21"/>
    <p:sldId id="299" r:id="rId22"/>
    <p:sldId id="300" r:id="rId23"/>
    <p:sldId id="315" r:id="rId24"/>
    <p:sldId id="316" r:id="rId25"/>
    <p:sldId id="317" r:id="rId26"/>
    <p:sldId id="318" r:id="rId27"/>
    <p:sldId id="319" r:id="rId28"/>
    <p:sldId id="320" r:id="rId29"/>
    <p:sldId id="321" r:id="rId30"/>
    <p:sldId id="322" r:id="rId31"/>
    <p:sldId id="324"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B913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DD7D64C-2035-4EE4-8978-0211A55E7A92}" type="slidenum">
              <a:rPr lang="en-US" altLang="en-US"/>
              <a:pPr>
                <a:defRPr/>
              </a:pPr>
              <a:t>‹#›</a:t>
            </a:fld>
            <a:endParaRPr lang="en-US" altLang="en-US"/>
          </a:p>
        </p:txBody>
      </p:sp>
    </p:spTree>
    <p:extLst>
      <p:ext uri="{BB962C8B-B14F-4D97-AF65-F5344CB8AC3E}">
        <p14:creationId xmlns:p14="http://schemas.microsoft.com/office/powerpoint/2010/main" val="14509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90153E-6742-4A16-BE3F-A6137C88F32E}" type="slidenum">
              <a:rPr lang="en-US" altLang="en-US" smtClean="0"/>
              <a:pPr/>
              <a:t>1</a:t>
            </a:fld>
            <a:endParaRPr lang="en-US" altLang="en-US"/>
          </a:p>
        </p:txBody>
      </p:sp>
      <p:sp>
        <p:nvSpPr>
          <p:cNvPr id="409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10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89262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A69F71-F395-4047-BE31-023A69CB9809}" type="slidenum">
              <a:rPr lang="en-US" altLang="en-US" smtClean="0"/>
              <a:pPr/>
              <a:t>10</a:t>
            </a:fld>
            <a:endParaRPr lang="en-US" altLang="en-US"/>
          </a:p>
        </p:txBody>
      </p:sp>
      <p:sp>
        <p:nvSpPr>
          <p:cNvPr id="2253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253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3379540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4DBA80-F8F2-4C6A-88D3-B34D7BDB7C7B}" type="slidenum">
              <a:rPr lang="en-US" altLang="en-US" smtClean="0"/>
              <a:pPr/>
              <a:t>11</a:t>
            </a:fld>
            <a:endParaRPr lang="en-US" altLang="en-US"/>
          </a:p>
        </p:txBody>
      </p:sp>
      <p:sp>
        <p:nvSpPr>
          <p:cNvPr id="2457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458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55287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4DBA80-F8F2-4C6A-88D3-B34D7BDB7C7B}" type="slidenum">
              <a:rPr lang="en-US" altLang="en-US" smtClean="0"/>
              <a:pPr/>
              <a:t>12</a:t>
            </a:fld>
            <a:endParaRPr lang="en-US" altLang="en-US"/>
          </a:p>
        </p:txBody>
      </p:sp>
      <p:sp>
        <p:nvSpPr>
          <p:cNvPr id="2457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458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552878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C0301F-EA8D-435D-98A7-E9D52582BF02}" type="slidenum">
              <a:rPr lang="en-US" altLang="en-US" smtClean="0"/>
              <a:pPr/>
              <a:t>13</a:t>
            </a:fld>
            <a:endParaRPr lang="en-US" altLang="en-US"/>
          </a:p>
        </p:txBody>
      </p:sp>
      <p:sp>
        <p:nvSpPr>
          <p:cNvPr id="2662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6628"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400088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E65A44-638B-4551-969A-6FA980725797}" type="slidenum">
              <a:rPr lang="en-US" altLang="en-US" smtClean="0"/>
              <a:pPr/>
              <a:t>14</a:t>
            </a:fld>
            <a:endParaRPr lang="en-US" altLang="en-US"/>
          </a:p>
        </p:txBody>
      </p:sp>
      <p:sp>
        <p:nvSpPr>
          <p:cNvPr id="28675"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8676"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677265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E6149-4E5F-4EF0-ACB4-1694544B715D}" type="slidenum">
              <a:rPr lang="en-US" altLang="en-US" smtClean="0"/>
              <a:pPr/>
              <a:t>15</a:t>
            </a:fld>
            <a:endParaRPr lang="en-US" altLang="en-US"/>
          </a:p>
        </p:txBody>
      </p:sp>
      <p:sp>
        <p:nvSpPr>
          <p:cNvPr id="3072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072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748834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E6149-4E5F-4EF0-ACB4-1694544B715D}" type="slidenum">
              <a:rPr lang="en-US" altLang="en-US" smtClean="0"/>
              <a:pPr/>
              <a:t>16</a:t>
            </a:fld>
            <a:endParaRPr lang="en-US" altLang="en-US"/>
          </a:p>
        </p:txBody>
      </p:sp>
      <p:sp>
        <p:nvSpPr>
          <p:cNvPr id="3072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072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748834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E6149-4E5F-4EF0-ACB4-1694544B715D}" type="slidenum">
              <a:rPr lang="en-US" altLang="en-US" smtClean="0"/>
              <a:pPr/>
              <a:t>17</a:t>
            </a:fld>
            <a:endParaRPr lang="en-US" altLang="en-US"/>
          </a:p>
        </p:txBody>
      </p:sp>
      <p:sp>
        <p:nvSpPr>
          <p:cNvPr id="3072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072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748834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18</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19</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010D86-38E8-475B-A33E-5832695AC51C}" type="slidenum">
              <a:rPr lang="en-US" altLang="en-US" smtClean="0"/>
              <a:pPr/>
              <a:t>2</a:t>
            </a:fld>
            <a:endParaRPr lang="en-US" altLang="en-US"/>
          </a:p>
        </p:txBody>
      </p:sp>
      <p:sp>
        <p:nvSpPr>
          <p:cNvPr id="614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6148"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239040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71AE1D-9F21-44F7-97AC-B5BA45C15C38}" type="slidenum">
              <a:rPr lang="en-US" altLang="en-US" smtClean="0"/>
              <a:pPr/>
              <a:t>20</a:t>
            </a:fld>
            <a:endParaRPr lang="en-US" altLang="en-US"/>
          </a:p>
        </p:txBody>
      </p:sp>
      <p:sp>
        <p:nvSpPr>
          <p:cNvPr id="3481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482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48398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23</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24</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25</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26</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27</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28</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29</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30</a:t>
            </a:fld>
            <a:endParaRPr lang="en-US" altLang="en-US"/>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18225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3B3A5B-60E9-4566-B967-C7F0AF542274}" type="slidenum">
              <a:rPr lang="en-US" altLang="en-US" smtClean="0"/>
              <a:pPr/>
              <a:t>3</a:t>
            </a:fld>
            <a:endParaRPr lang="en-US" altLang="en-US"/>
          </a:p>
        </p:txBody>
      </p:sp>
      <p:sp>
        <p:nvSpPr>
          <p:cNvPr id="8195"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196"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2471379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095A38-8836-4D08-BCC6-AF19FE9A3D7C}" type="slidenum">
              <a:rPr lang="en-US" altLang="en-US" smtClean="0"/>
              <a:pPr/>
              <a:t>4</a:t>
            </a:fld>
            <a:endParaRPr lang="en-US" altLang="en-US"/>
          </a:p>
        </p:txBody>
      </p:sp>
      <p:sp>
        <p:nvSpPr>
          <p:cNvPr id="1024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024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123055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D43371-40AC-4855-BCB8-D8469236760C}" type="slidenum">
              <a:rPr lang="en-US" altLang="en-US" smtClean="0"/>
              <a:pPr/>
              <a:t>5</a:t>
            </a:fld>
            <a:endParaRPr lang="en-US" altLang="en-US"/>
          </a:p>
        </p:txBody>
      </p:sp>
      <p:sp>
        <p:nvSpPr>
          <p:cNvPr id="1229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229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164432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540276-E65B-490A-9955-1D6E640E7520}" type="slidenum">
              <a:rPr lang="en-US" altLang="en-US" smtClean="0"/>
              <a:pPr/>
              <a:t>6</a:t>
            </a:fld>
            <a:endParaRPr lang="en-US" altLang="en-US"/>
          </a:p>
        </p:txBody>
      </p:sp>
      <p:sp>
        <p:nvSpPr>
          <p:cNvPr id="1433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434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41314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8C94DA-8FDA-47A0-85C7-B39169F3DBC6}" type="slidenum">
              <a:rPr lang="en-US" altLang="en-US" smtClean="0"/>
              <a:pPr/>
              <a:t>7</a:t>
            </a:fld>
            <a:endParaRPr lang="en-US" altLang="en-US"/>
          </a:p>
        </p:txBody>
      </p:sp>
      <p:sp>
        <p:nvSpPr>
          <p:cNvPr id="1638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6388"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153688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4B44F9-2957-4792-A7B0-51505A20144E}" type="slidenum">
              <a:rPr lang="en-US" altLang="en-US" smtClean="0"/>
              <a:pPr/>
              <a:t>8</a:t>
            </a:fld>
            <a:endParaRPr lang="en-US" altLang="en-US"/>
          </a:p>
        </p:txBody>
      </p:sp>
      <p:sp>
        <p:nvSpPr>
          <p:cNvPr id="18435"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8436"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3178236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766867-EC5B-4628-8074-FC4CB7BEBD4A}" type="slidenum">
              <a:rPr lang="en-US" altLang="en-US" smtClean="0"/>
              <a:pPr/>
              <a:t>9</a:t>
            </a:fld>
            <a:endParaRPr lang="en-US" altLang="en-US"/>
          </a:p>
        </p:txBody>
      </p:sp>
      <p:sp>
        <p:nvSpPr>
          <p:cNvPr id="2048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048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a:p>
        </p:txBody>
      </p:sp>
    </p:spTree>
    <p:extLst>
      <p:ext uri="{BB962C8B-B14F-4D97-AF65-F5344CB8AC3E}">
        <p14:creationId xmlns:p14="http://schemas.microsoft.com/office/powerpoint/2010/main" val="316658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5AA16A4-15E5-4F9B-8A02-0D70B3A9F019}" type="slidenum">
              <a:rPr lang="en-US" altLang="en-US"/>
              <a:pPr>
                <a:defRPr/>
              </a:pPr>
              <a:t>‹#›</a:t>
            </a:fld>
            <a:endParaRPr lang="en-US" altLang="en-US"/>
          </a:p>
        </p:txBody>
      </p:sp>
    </p:spTree>
    <p:extLst>
      <p:ext uri="{BB962C8B-B14F-4D97-AF65-F5344CB8AC3E}">
        <p14:creationId xmlns:p14="http://schemas.microsoft.com/office/powerpoint/2010/main" val="391596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548707F-2C7D-49EA-A155-0A29168D9AD0}" type="slidenum">
              <a:rPr lang="en-US" altLang="en-US"/>
              <a:pPr>
                <a:defRPr/>
              </a:pPr>
              <a:t>‹#›</a:t>
            </a:fld>
            <a:endParaRPr lang="en-US" altLang="en-US"/>
          </a:p>
        </p:txBody>
      </p:sp>
    </p:spTree>
    <p:extLst>
      <p:ext uri="{BB962C8B-B14F-4D97-AF65-F5344CB8AC3E}">
        <p14:creationId xmlns:p14="http://schemas.microsoft.com/office/powerpoint/2010/main" val="155016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21DEA25-C362-4B7A-9276-DAF1ABC68FA1}" type="slidenum">
              <a:rPr lang="en-US" altLang="en-US"/>
              <a:pPr>
                <a:defRPr/>
              </a:pPr>
              <a:t>‹#›</a:t>
            </a:fld>
            <a:endParaRPr lang="en-US" altLang="en-US"/>
          </a:p>
        </p:txBody>
      </p:sp>
    </p:spTree>
    <p:extLst>
      <p:ext uri="{BB962C8B-B14F-4D97-AF65-F5344CB8AC3E}">
        <p14:creationId xmlns:p14="http://schemas.microsoft.com/office/powerpoint/2010/main" val="2561112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4045FBE0-F664-4B4A-B52B-22684CDA6DDC}" type="slidenum">
              <a:rPr lang="en-US" altLang="en-US"/>
              <a:pPr>
                <a:defRPr/>
              </a:pPr>
              <a:t>‹#›</a:t>
            </a:fld>
            <a:endParaRPr lang="en-US" altLang="en-US"/>
          </a:p>
        </p:txBody>
      </p:sp>
    </p:spTree>
    <p:extLst>
      <p:ext uri="{BB962C8B-B14F-4D97-AF65-F5344CB8AC3E}">
        <p14:creationId xmlns:p14="http://schemas.microsoft.com/office/powerpoint/2010/main" val="4112922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018A3F5-AAEF-40E0-B750-F980B90C13A8}" type="slidenum">
              <a:rPr lang="en-US" altLang="en-US"/>
              <a:pPr>
                <a:defRPr/>
              </a:pPr>
              <a:t>‹#›</a:t>
            </a:fld>
            <a:endParaRPr lang="en-US" altLang="en-US"/>
          </a:p>
        </p:txBody>
      </p:sp>
    </p:spTree>
    <p:extLst>
      <p:ext uri="{BB962C8B-B14F-4D97-AF65-F5344CB8AC3E}">
        <p14:creationId xmlns:p14="http://schemas.microsoft.com/office/powerpoint/2010/main" val="69825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97AA5A7-7716-491C-9045-F0DBF0FCB28B}" type="slidenum">
              <a:rPr lang="en-US" altLang="en-US"/>
              <a:pPr>
                <a:defRPr/>
              </a:pPr>
              <a:t>‹#›</a:t>
            </a:fld>
            <a:endParaRPr lang="en-US" altLang="en-US"/>
          </a:p>
        </p:txBody>
      </p:sp>
    </p:spTree>
    <p:extLst>
      <p:ext uri="{BB962C8B-B14F-4D97-AF65-F5344CB8AC3E}">
        <p14:creationId xmlns:p14="http://schemas.microsoft.com/office/powerpoint/2010/main" val="195487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3DBB59C-E607-48DA-AAF8-7EDBB39D6713}" type="slidenum">
              <a:rPr lang="en-US" altLang="en-US"/>
              <a:pPr>
                <a:defRPr/>
              </a:pPr>
              <a:t>‹#›</a:t>
            </a:fld>
            <a:endParaRPr lang="en-US" altLang="en-US"/>
          </a:p>
        </p:txBody>
      </p:sp>
    </p:spTree>
    <p:extLst>
      <p:ext uri="{BB962C8B-B14F-4D97-AF65-F5344CB8AC3E}">
        <p14:creationId xmlns:p14="http://schemas.microsoft.com/office/powerpoint/2010/main" val="254111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76C010D-35E4-401B-A404-E725727C8AA2}" type="slidenum">
              <a:rPr lang="en-US" altLang="en-US"/>
              <a:pPr>
                <a:defRPr/>
              </a:pPr>
              <a:t>‹#›</a:t>
            </a:fld>
            <a:endParaRPr lang="en-US" altLang="en-US"/>
          </a:p>
        </p:txBody>
      </p:sp>
    </p:spTree>
    <p:extLst>
      <p:ext uri="{BB962C8B-B14F-4D97-AF65-F5344CB8AC3E}">
        <p14:creationId xmlns:p14="http://schemas.microsoft.com/office/powerpoint/2010/main" val="238913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CBABB7EE-D481-401F-845E-A356966F6E24}" type="slidenum">
              <a:rPr lang="en-US" altLang="en-US"/>
              <a:pPr>
                <a:defRPr/>
              </a:pPr>
              <a:t>‹#›</a:t>
            </a:fld>
            <a:endParaRPr lang="en-US" altLang="en-US"/>
          </a:p>
        </p:txBody>
      </p:sp>
    </p:spTree>
    <p:extLst>
      <p:ext uri="{BB962C8B-B14F-4D97-AF65-F5344CB8AC3E}">
        <p14:creationId xmlns:p14="http://schemas.microsoft.com/office/powerpoint/2010/main" val="49193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72EF35FC-7ED5-4C40-A606-16FA4673C6DA}" type="slidenum">
              <a:rPr lang="en-US" altLang="en-US"/>
              <a:pPr>
                <a:defRPr/>
              </a:pPr>
              <a:t>‹#›</a:t>
            </a:fld>
            <a:endParaRPr lang="en-US" altLang="en-US"/>
          </a:p>
        </p:txBody>
      </p:sp>
    </p:spTree>
    <p:extLst>
      <p:ext uri="{BB962C8B-B14F-4D97-AF65-F5344CB8AC3E}">
        <p14:creationId xmlns:p14="http://schemas.microsoft.com/office/powerpoint/2010/main" val="403377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424D79D-13E0-4661-9040-0998085AC84E}" type="slidenum">
              <a:rPr lang="en-US" altLang="en-US"/>
              <a:pPr>
                <a:defRPr/>
              </a:pPr>
              <a:t>‹#›</a:t>
            </a:fld>
            <a:endParaRPr lang="en-US" altLang="en-US"/>
          </a:p>
        </p:txBody>
      </p:sp>
    </p:spTree>
    <p:extLst>
      <p:ext uri="{BB962C8B-B14F-4D97-AF65-F5344CB8AC3E}">
        <p14:creationId xmlns:p14="http://schemas.microsoft.com/office/powerpoint/2010/main" val="134827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B79B51D-C1AF-4F83-B751-C28527F05DB8}" type="slidenum">
              <a:rPr lang="en-US" altLang="en-US"/>
              <a:pPr>
                <a:defRPr/>
              </a:pPr>
              <a:t>‹#›</a:t>
            </a:fld>
            <a:endParaRPr lang="en-US" altLang="en-US"/>
          </a:p>
        </p:txBody>
      </p:sp>
    </p:spTree>
    <p:extLst>
      <p:ext uri="{BB962C8B-B14F-4D97-AF65-F5344CB8AC3E}">
        <p14:creationId xmlns:p14="http://schemas.microsoft.com/office/powerpoint/2010/main" val="355683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CE3CF63-D899-4497-BF68-9B04F18E5B3C}" type="slidenum">
              <a:rPr lang="en-US" altLang="en-US"/>
              <a:pPr>
                <a:defRPr/>
              </a:pPr>
              <a:t>‹#›</a:t>
            </a:fld>
            <a:endParaRPr lang="en-US" altLang="en-US"/>
          </a:p>
        </p:txBody>
      </p:sp>
    </p:spTree>
    <p:extLst>
      <p:ext uri="{BB962C8B-B14F-4D97-AF65-F5344CB8AC3E}">
        <p14:creationId xmlns:p14="http://schemas.microsoft.com/office/powerpoint/2010/main" val="346276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0E01BEF-BA48-45AB-A043-1818FF34666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717550"/>
            <a:ext cx="7807325" cy="11461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185863" defTabSz="414338" eaLnBrk="1">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US" altLang="en-US" sz="3200" b="1">
                <a:solidFill>
                  <a:srgbClr val="E4005C"/>
                </a:solidFill>
              </a:rPr>
              <a:t>Introduction To</a:t>
            </a:r>
            <a:br>
              <a:rPr lang="en-US" altLang="en-US" sz="3200" b="1">
                <a:solidFill>
                  <a:srgbClr val="E4005C"/>
                </a:solidFill>
              </a:rPr>
            </a:br>
            <a:r>
              <a:rPr lang="en-US" altLang="en-US" sz="3200" b="1">
                <a:solidFill>
                  <a:srgbClr val="E4005C"/>
                </a:solidFill>
              </a:rPr>
              <a:t>Computer Networks</a:t>
            </a:r>
            <a:endParaRPr lang="en-GB" altLang="en-US" sz="3200" b="1">
              <a:solidFill>
                <a:srgbClr val="E4005C"/>
              </a:solidFill>
            </a:endParaRPr>
          </a:p>
        </p:txBody>
      </p:sp>
      <p:sp>
        <p:nvSpPr>
          <p:cNvPr id="3075" name="Rectangle 3"/>
          <p:cNvSpPr>
            <a:spLocks noGrp="1" noChangeArrowheads="1"/>
          </p:cNvSpPr>
          <p:nvPr>
            <p:ph type="subTitle" idx="4294967295"/>
          </p:nvPr>
        </p:nvSpPr>
        <p:spPr>
          <a:xfrm>
            <a:off x="493713" y="2841625"/>
            <a:ext cx="7807325" cy="1598613"/>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defTabSz="457200" eaLnBrk="1" hangingPunct="1">
              <a:lnSpc>
                <a:spcPct val="75000"/>
              </a:lnSpc>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3500" b="1" dirty="0">
              <a:solidFill>
                <a:srgbClr val="800080"/>
              </a:solidFill>
            </a:endParaRPr>
          </a:p>
          <a:p>
            <a:pPr algn="ctr" defTabSz="457200" eaLnBrk="1" hangingPunct="1">
              <a:lnSpc>
                <a:spcPct val="75000"/>
              </a:lnSpc>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3500" b="1" dirty="0">
              <a:solidFill>
                <a:srgbClr val="800080"/>
              </a:solidFill>
            </a:endParaRPr>
          </a:p>
          <a:p>
            <a:pPr algn="ctr" defTabSz="457200" eaLnBrk="1" hangingPunct="1">
              <a:lnSpc>
                <a:spcPct val="75000"/>
              </a:lnSpc>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3500" b="1" dirty="0">
              <a:solidFill>
                <a:srgbClr val="800080"/>
              </a:solidFill>
            </a:endParaRPr>
          </a:p>
        </p:txBody>
      </p:sp>
      <p:sp>
        <p:nvSpPr>
          <p:cNvPr id="307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7" name="AutoShape 5"/>
          <p:cNvSpPr>
            <a:spLocks noChangeArrowheads="1"/>
          </p:cNvSpPr>
          <p:nvPr/>
        </p:nvSpPr>
        <p:spPr bwMode="auto">
          <a:xfrm>
            <a:off x="493713" y="1481138"/>
            <a:ext cx="247650" cy="249237"/>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8" name="AutoShape 6"/>
          <p:cNvSpPr>
            <a:spLocks noChangeArrowheads="1"/>
          </p:cNvSpPr>
          <p:nvPr/>
        </p:nvSpPr>
        <p:spPr bwMode="auto">
          <a:xfrm>
            <a:off x="617538" y="1604963"/>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9" name="AutoShape 7"/>
          <p:cNvSpPr>
            <a:spLocks noChangeArrowheads="1"/>
          </p:cNvSpPr>
          <p:nvPr/>
        </p:nvSpPr>
        <p:spPr bwMode="auto">
          <a:xfrm>
            <a:off x="969963" y="1828800"/>
            <a:ext cx="7407275" cy="34925"/>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0" name="Rectangle 9"/>
          <p:cNvSpPr>
            <a:spLocks noChangeArrowheads="1"/>
          </p:cNvSpPr>
          <p:nvPr/>
        </p:nvSpPr>
        <p:spPr bwMode="auto">
          <a:xfrm>
            <a:off x="839788" y="5434013"/>
            <a:ext cx="78073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3200">
                <a:solidFill>
                  <a:schemeClr val="tx1"/>
                </a:solidFill>
                <a:latin typeface="Arial" panose="020B0604020202020204" pitchFamily="34" charset="0"/>
              </a:defRPr>
            </a:lvl1pPr>
            <a:lvl2pPr marL="742950" indent="-28575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800">
                <a:solidFill>
                  <a:schemeClr val="tx1"/>
                </a:solidFill>
                <a:latin typeface="Arial" panose="020B0604020202020204" pitchFamily="34" charset="0"/>
              </a:defRPr>
            </a:lvl2pPr>
            <a:lvl3pPr marL="11430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defRPr>
            </a:lvl3pPr>
            <a:lvl4pPr marL="16002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4pPr>
            <a:lvl5pPr marL="20574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9pPr>
          </a:lstStyle>
          <a:p>
            <a:pPr algn="ctr" eaLnBrk="1" hangingPunct="1">
              <a:lnSpc>
                <a:spcPct val="75000"/>
              </a:lnSpc>
              <a:buFontTx/>
              <a:buNone/>
            </a:pPr>
            <a:endParaRPr lang="en-GB" altLang="en-US" sz="2000" b="1">
              <a:solidFill>
                <a:srgbClr val="800080"/>
              </a:solidFill>
              <a:latin typeface="Times"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Networking Devices</a:t>
            </a:r>
            <a:endParaRPr lang="en-GB" altLang="en-US" sz="4000" b="1">
              <a:solidFill>
                <a:srgbClr val="E4005C"/>
              </a:solidFill>
            </a:endParaRPr>
          </a:p>
        </p:txBody>
      </p:sp>
      <p:sp>
        <p:nvSpPr>
          <p:cNvPr id="2150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50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50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51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511" name="Text Box 7"/>
          <p:cNvSpPr txBox="1">
            <a:spLocks noChangeArrowheads="1"/>
          </p:cNvSpPr>
          <p:nvPr/>
        </p:nvSpPr>
        <p:spPr bwMode="auto">
          <a:xfrm>
            <a:off x="123825" y="104775"/>
            <a:ext cx="58197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a:p>
            <a:pPr eaLnBrk="1">
              <a:lnSpc>
                <a:spcPct val="95000"/>
              </a:lnSpc>
              <a:spcBef>
                <a:spcPct val="0"/>
              </a:spcBef>
              <a:buClr>
                <a:srgbClr val="000000"/>
              </a:buClr>
              <a:buSzPct val="45000"/>
              <a:buFont typeface="StarSymbol" charset="0"/>
              <a:buNone/>
            </a:pPr>
            <a:endParaRPr lang="en-GB" altLang="en-US" sz="2000" b="1">
              <a:solidFill>
                <a:schemeClr val="bg1"/>
              </a:solidFill>
              <a:latin typeface="Times" panose="02020603050405020304" pitchFamily="18" charset="0"/>
            </a:endParaRPr>
          </a:p>
        </p:txBody>
      </p:sp>
      <p:sp>
        <p:nvSpPr>
          <p:cNvPr id="2151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0969" name="Rectangle 9"/>
          <p:cNvSpPr>
            <a:spLocks noGrp="1" noChangeArrowheads="1"/>
          </p:cNvSpPr>
          <p:nvPr>
            <p:ph type="body" idx="1"/>
          </p:nvPr>
        </p:nvSpPr>
        <p:spPr>
          <a:xfrm>
            <a:off x="457200" y="1600200"/>
            <a:ext cx="4572000" cy="51816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000" dirty="0">
                <a:solidFill>
                  <a:srgbClr val="000066"/>
                </a:solidFill>
              </a:rPr>
              <a:t>HUB, Switches, Routers, Wireless Access Points, Modems etc.</a:t>
            </a: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a:p>
            <a:pPr marL="392113" indent="-293688" algn="just" defTabSz="414338" eaLnBrk="1" hangingPunct="1">
              <a:lnSpc>
                <a:spcPct val="80000"/>
              </a:lnSpc>
              <a:buClr>
                <a:srgbClr val="CC0000"/>
              </a:buClr>
              <a:buBlip>
                <a:blip r:embed="rId3"/>
              </a:buBlip>
            </a:pPr>
            <a:r>
              <a:rPr lang="en-US" altLang="en-US" sz="2000" i="1" dirty="0">
                <a:solidFill>
                  <a:srgbClr val="FF3333"/>
                </a:solidFill>
                <a:latin typeface="Calibri" pitchFamily="32" charset="0"/>
              </a:rPr>
              <a:t>Find out all the devices used in network and briefly explain what they do.</a:t>
            </a: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p:txBody>
      </p:sp>
      <p:pic>
        <p:nvPicPr>
          <p:cNvPr id="40970" name="Picture 10" descr="PC6209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725" y="2114550"/>
            <a:ext cx="387667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1"/>
          <p:cNvPicPr>
            <a:picLocks noChangeAspect="1" noChangeArrowheads="1"/>
          </p:cNvPicPr>
          <p:nvPr/>
        </p:nvPicPr>
        <p:blipFill>
          <a:blip r:embed="rId5">
            <a:extLst>
              <a:ext uri="{28A0092B-C50C-407E-A947-70E740481C1C}">
                <a14:useLocalDpi xmlns:a14="http://schemas.microsoft.com/office/drawing/2010/main" val="0"/>
              </a:ext>
            </a:extLst>
          </a:blip>
          <a:srcRect t="18462" r="5984" b="10428"/>
          <a:stretch>
            <a:fillRect/>
          </a:stretch>
        </p:blipFill>
        <p:spPr bwMode="auto">
          <a:xfrm>
            <a:off x="5038725" y="3938588"/>
            <a:ext cx="3624263"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1000"/>
                                        <p:tgtEl>
                                          <p:spTgt spid="40962"/>
                                        </p:tgtEl>
                                      </p:cBhvr>
                                    </p:animEffect>
                                    <p:anim calcmode="lin" valueType="num">
                                      <p:cBhvr>
                                        <p:cTn id="8" dur="1000" fill="hold"/>
                                        <p:tgtEl>
                                          <p:spTgt spid="40962"/>
                                        </p:tgtEl>
                                        <p:attrNameLst>
                                          <p:attrName>ppt_x</p:attrName>
                                        </p:attrNameLst>
                                      </p:cBhvr>
                                      <p:tavLst>
                                        <p:tav tm="0">
                                          <p:val>
                                            <p:strVal val="#ppt_x"/>
                                          </p:val>
                                        </p:tav>
                                        <p:tav tm="100000">
                                          <p:val>
                                            <p:strVal val="#ppt_x"/>
                                          </p:val>
                                        </p:tav>
                                      </p:tavLst>
                                    </p:anim>
                                    <p:anim calcmode="lin" valueType="num">
                                      <p:cBhvr>
                                        <p:cTn id="9" dur="1000" fill="hold"/>
                                        <p:tgtEl>
                                          <p:spTgt spid="4096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0969">
                                            <p:txEl>
                                              <p:pRg st="1" end="1"/>
                                            </p:txEl>
                                          </p:spTgt>
                                        </p:tgtEl>
                                        <p:attrNameLst>
                                          <p:attrName>style.visibility</p:attrName>
                                        </p:attrNameLst>
                                      </p:cBhvr>
                                      <p:to>
                                        <p:strVal val="visible"/>
                                      </p:to>
                                    </p:set>
                                    <p:animEffect transition="in" filter="fade">
                                      <p:cBhvr>
                                        <p:cTn id="14" dur="1000"/>
                                        <p:tgtEl>
                                          <p:spTgt spid="40969">
                                            <p:txEl>
                                              <p:pRg st="1" end="1"/>
                                            </p:txEl>
                                          </p:spTgt>
                                        </p:tgtEl>
                                      </p:cBhvr>
                                    </p:animEffect>
                                    <p:anim calcmode="lin" valueType="num">
                                      <p:cBhvr>
                                        <p:cTn id="15" dur="1000" fill="hold"/>
                                        <p:tgtEl>
                                          <p:spTgt spid="4096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9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69">
                                            <p:txEl>
                                              <p:pRg st="8" end="8"/>
                                            </p:txEl>
                                          </p:spTgt>
                                        </p:tgtEl>
                                        <p:attrNameLst>
                                          <p:attrName>style.visibility</p:attrName>
                                        </p:attrNameLst>
                                      </p:cBhvr>
                                      <p:to>
                                        <p:strVal val="visible"/>
                                      </p:to>
                                    </p:set>
                                    <p:animEffect transition="in" filter="fade">
                                      <p:cBhvr>
                                        <p:cTn id="21" dur="1000"/>
                                        <p:tgtEl>
                                          <p:spTgt spid="40969">
                                            <p:txEl>
                                              <p:pRg st="8" end="8"/>
                                            </p:txEl>
                                          </p:spTgt>
                                        </p:tgtEl>
                                      </p:cBhvr>
                                    </p:animEffect>
                                    <p:anim calcmode="lin" valueType="num">
                                      <p:cBhvr>
                                        <p:cTn id="22" dur="1000" fill="hold"/>
                                        <p:tgtEl>
                                          <p:spTgt spid="40969">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4096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1" presetClass="entr" presetSubtype="0" fill="hold" nodeType="clickEffect">
                                  <p:stCondLst>
                                    <p:cond delay="0"/>
                                  </p:stCondLst>
                                  <p:childTnLst>
                                    <p:set>
                                      <p:cBhvr>
                                        <p:cTn id="27" dur="1" fill="hold">
                                          <p:stCondLst>
                                            <p:cond delay="0"/>
                                          </p:stCondLst>
                                        </p:cTn>
                                        <p:tgtEl>
                                          <p:spTgt spid="40970"/>
                                        </p:tgtEl>
                                        <p:attrNameLst>
                                          <p:attrName>style.visibility</p:attrName>
                                        </p:attrNameLst>
                                      </p:cBhvr>
                                      <p:to>
                                        <p:strVal val="visible"/>
                                      </p:to>
                                    </p:set>
                                    <p:anim calcmode="lin" valueType="num">
                                      <p:cBhvr>
                                        <p:cTn id="28" dur="1000" fill="hold"/>
                                        <p:tgtEl>
                                          <p:spTgt spid="40970"/>
                                        </p:tgtEl>
                                        <p:attrNameLst>
                                          <p:attrName>ppt_w</p:attrName>
                                        </p:attrNameLst>
                                      </p:cBhvr>
                                      <p:tavLst>
                                        <p:tav tm="0">
                                          <p:val>
                                            <p:fltVal val="0"/>
                                          </p:val>
                                        </p:tav>
                                        <p:tav tm="100000">
                                          <p:val>
                                            <p:strVal val="#ppt_w"/>
                                          </p:val>
                                        </p:tav>
                                      </p:tavLst>
                                    </p:anim>
                                    <p:anim calcmode="lin" valueType="num">
                                      <p:cBhvr>
                                        <p:cTn id="29" dur="1000" fill="hold"/>
                                        <p:tgtEl>
                                          <p:spTgt spid="40970"/>
                                        </p:tgtEl>
                                        <p:attrNameLst>
                                          <p:attrName>ppt_h</p:attrName>
                                        </p:attrNameLst>
                                      </p:cBhvr>
                                      <p:tavLst>
                                        <p:tav tm="0">
                                          <p:val>
                                            <p:fltVal val="0"/>
                                          </p:val>
                                        </p:tav>
                                        <p:tav tm="100000">
                                          <p:val>
                                            <p:strVal val="#ppt_h"/>
                                          </p:val>
                                        </p:tav>
                                      </p:tavLst>
                                    </p:anim>
                                    <p:anim calcmode="lin" valueType="num">
                                      <p:cBhvr>
                                        <p:cTn id="30" dur="1000" fill="hold"/>
                                        <p:tgtEl>
                                          <p:spTgt spid="40970"/>
                                        </p:tgtEl>
                                        <p:attrNameLst>
                                          <p:attrName>style.rotation</p:attrName>
                                        </p:attrNameLst>
                                      </p:cBhvr>
                                      <p:tavLst>
                                        <p:tav tm="0">
                                          <p:val>
                                            <p:fltVal val="90"/>
                                          </p:val>
                                        </p:tav>
                                        <p:tav tm="100000">
                                          <p:val>
                                            <p:fltVal val="0"/>
                                          </p:val>
                                        </p:tav>
                                      </p:tavLst>
                                    </p:anim>
                                    <p:animEffect transition="in" filter="fade">
                                      <p:cBhvr>
                                        <p:cTn id="31" dur="1000"/>
                                        <p:tgtEl>
                                          <p:spTgt spid="409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1" presetClass="entr" presetSubtype="0" fill="hold" nodeType="clickEffect">
                                  <p:stCondLst>
                                    <p:cond delay="0"/>
                                  </p:stCondLst>
                                  <p:childTnLst>
                                    <p:set>
                                      <p:cBhvr>
                                        <p:cTn id="35" dur="1" fill="hold">
                                          <p:stCondLst>
                                            <p:cond delay="0"/>
                                          </p:stCondLst>
                                        </p:cTn>
                                        <p:tgtEl>
                                          <p:spTgt spid="40971"/>
                                        </p:tgtEl>
                                        <p:attrNameLst>
                                          <p:attrName>style.visibility</p:attrName>
                                        </p:attrNameLst>
                                      </p:cBhvr>
                                      <p:to>
                                        <p:strVal val="visible"/>
                                      </p:to>
                                    </p:set>
                                    <p:anim calcmode="lin" valueType="num">
                                      <p:cBhvr>
                                        <p:cTn id="36" dur="1000" fill="hold"/>
                                        <p:tgtEl>
                                          <p:spTgt spid="40971"/>
                                        </p:tgtEl>
                                        <p:attrNameLst>
                                          <p:attrName>ppt_w</p:attrName>
                                        </p:attrNameLst>
                                      </p:cBhvr>
                                      <p:tavLst>
                                        <p:tav tm="0">
                                          <p:val>
                                            <p:fltVal val="0"/>
                                          </p:val>
                                        </p:tav>
                                        <p:tav tm="100000">
                                          <p:val>
                                            <p:strVal val="#ppt_w"/>
                                          </p:val>
                                        </p:tav>
                                      </p:tavLst>
                                    </p:anim>
                                    <p:anim calcmode="lin" valueType="num">
                                      <p:cBhvr>
                                        <p:cTn id="37" dur="1000" fill="hold"/>
                                        <p:tgtEl>
                                          <p:spTgt spid="40971"/>
                                        </p:tgtEl>
                                        <p:attrNameLst>
                                          <p:attrName>ppt_h</p:attrName>
                                        </p:attrNameLst>
                                      </p:cBhvr>
                                      <p:tavLst>
                                        <p:tav tm="0">
                                          <p:val>
                                            <p:fltVal val="0"/>
                                          </p:val>
                                        </p:tav>
                                        <p:tav tm="100000">
                                          <p:val>
                                            <p:strVal val="#ppt_h"/>
                                          </p:val>
                                        </p:tav>
                                      </p:tavLst>
                                    </p:anim>
                                    <p:anim calcmode="lin" valueType="num">
                                      <p:cBhvr>
                                        <p:cTn id="38" dur="1000" fill="hold"/>
                                        <p:tgtEl>
                                          <p:spTgt spid="40971"/>
                                        </p:tgtEl>
                                        <p:attrNameLst>
                                          <p:attrName>style.rotation</p:attrName>
                                        </p:attrNameLst>
                                      </p:cBhvr>
                                      <p:tavLst>
                                        <p:tav tm="0">
                                          <p:val>
                                            <p:fltVal val="90"/>
                                          </p:val>
                                        </p:tav>
                                        <p:tav tm="100000">
                                          <p:val>
                                            <p:fltVal val="0"/>
                                          </p:val>
                                        </p:tav>
                                      </p:tavLst>
                                    </p:anim>
                                    <p:animEffect transition="in" filter="fade">
                                      <p:cBhvr>
                                        <p:cTn id="39" dur="1000"/>
                                        <p:tgtEl>
                                          <p:spTgt spid="40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Advantages of Networks</a:t>
            </a:r>
            <a:endParaRPr lang="en-GB" altLang="en-US" sz="4000" b="1">
              <a:solidFill>
                <a:srgbClr val="E4005C"/>
              </a:solidFill>
            </a:endParaRPr>
          </a:p>
        </p:txBody>
      </p:sp>
      <p:sp>
        <p:nvSpPr>
          <p:cNvPr id="23555"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6"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7"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8"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9"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23560"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a:solidFill>
                <a:srgbClr val="000066"/>
              </a:solidFill>
            </a:endParaRP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a:solidFill>
                  <a:srgbClr val="000066"/>
                </a:solidFill>
              </a:rPr>
              <a:t>Resource Sharing</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a:t>Hardware (computing resources, disks, printers)</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a:t>Software (application software)</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a:solidFill>
                  <a:srgbClr val="000066"/>
                </a:solidFill>
              </a:rPr>
              <a:t>Information Sharing</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a:t>Easy accessibility from anywhere (files, databases)</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a:t>Search Capability (WWW)</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a:solidFill>
                  <a:srgbClr val="000066"/>
                </a:solidFill>
              </a:rPr>
              <a:t>Communication</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a:t>Email</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a:t>Message broadcast</a:t>
            </a:r>
          </a:p>
          <a:p>
            <a:pPr marL="392113" indent="-293688" defTabSz="414338" eaLnBrk="1" hangingPunct="1">
              <a:lnSpc>
                <a:spcPct val="80000"/>
              </a:lnSpc>
              <a:spcBef>
                <a:spcPct val="50000"/>
              </a:spcBef>
              <a:buClr>
                <a:srgbClr val="CC0000"/>
              </a:buClr>
              <a:buFontTx/>
              <a:buBlip>
                <a:blip r:embed="rId3"/>
              </a:buBlip>
            </a:pPr>
            <a:r>
              <a:rPr lang="en-US" altLang="en-US" sz="2400" b="1" dirty="0">
                <a:solidFill>
                  <a:srgbClr val="000066"/>
                </a:solidFill>
              </a:rPr>
              <a:t>Remote computing</a:t>
            </a:r>
          </a:p>
          <a:p>
            <a:pPr marL="392113" indent="-293688" defTabSz="414338" eaLnBrk="1" hangingPunct="1">
              <a:lnSpc>
                <a:spcPct val="80000"/>
              </a:lnSpc>
              <a:spcBef>
                <a:spcPct val="50000"/>
              </a:spcBef>
              <a:buClr>
                <a:srgbClr val="CC0000"/>
              </a:buClr>
              <a:buFontTx/>
              <a:buBlip>
                <a:blip r:embed="rId3"/>
              </a:buBlip>
            </a:pPr>
            <a:r>
              <a:rPr lang="en-US" altLang="en-US" sz="2400" b="1" dirty="0">
                <a:solidFill>
                  <a:srgbClr val="002060"/>
                </a:solidFill>
                <a:cs typeface="Arial Unicode MS" panose="020B0604020202020204" pitchFamily="34" charset="-128"/>
              </a:rPr>
              <a:t>Administration  and monitoring of systems </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a:solidFill>
                <a:srgbClr val="000066"/>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585">
                                            <p:txEl>
                                              <p:pRg st="1" end="1"/>
                                            </p:txEl>
                                          </p:spTgt>
                                        </p:tgtEl>
                                        <p:attrNameLst>
                                          <p:attrName>style.visibility</p:attrName>
                                        </p:attrNameLst>
                                      </p:cBhvr>
                                      <p:to>
                                        <p:strVal val="visible"/>
                                      </p:to>
                                    </p:set>
                                    <p:animEffect transition="in" filter="fade">
                                      <p:cBhvr>
                                        <p:cTn id="14" dur="1000"/>
                                        <p:tgtEl>
                                          <p:spTgt spid="24585">
                                            <p:txEl>
                                              <p:pRg st="1" end="1"/>
                                            </p:txEl>
                                          </p:spTgt>
                                        </p:tgtEl>
                                      </p:cBhvr>
                                    </p:animEffect>
                                    <p:anim calcmode="lin" valueType="num">
                                      <p:cBhvr>
                                        <p:cTn id="15"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85">
                                            <p:txEl>
                                              <p:pRg st="2" end="2"/>
                                            </p:txEl>
                                          </p:spTgt>
                                        </p:tgtEl>
                                        <p:attrNameLst>
                                          <p:attrName>style.visibility</p:attrName>
                                        </p:attrNameLst>
                                      </p:cBhvr>
                                      <p:to>
                                        <p:strVal val="visible"/>
                                      </p:to>
                                    </p:set>
                                    <p:animEffect transition="in" filter="fade">
                                      <p:cBhvr>
                                        <p:cTn id="19" dur="1000"/>
                                        <p:tgtEl>
                                          <p:spTgt spid="24585">
                                            <p:txEl>
                                              <p:pRg st="2" end="2"/>
                                            </p:txEl>
                                          </p:spTgt>
                                        </p:tgtEl>
                                      </p:cBhvr>
                                    </p:animEffect>
                                    <p:anim calcmode="lin" valueType="num">
                                      <p:cBhvr>
                                        <p:cTn id="20"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585">
                                            <p:txEl>
                                              <p:pRg st="3" end="3"/>
                                            </p:txEl>
                                          </p:spTgt>
                                        </p:tgtEl>
                                        <p:attrNameLst>
                                          <p:attrName>style.visibility</p:attrName>
                                        </p:attrNameLst>
                                      </p:cBhvr>
                                      <p:to>
                                        <p:strVal val="visible"/>
                                      </p:to>
                                    </p:set>
                                    <p:animEffect transition="in" filter="fade">
                                      <p:cBhvr>
                                        <p:cTn id="24" dur="1000"/>
                                        <p:tgtEl>
                                          <p:spTgt spid="24585">
                                            <p:txEl>
                                              <p:pRg st="3" end="3"/>
                                            </p:txEl>
                                          </p:spTgt>
                                        </p:tgtEl>
                                      </p:cBhvr>
                                    </p:animEffect>
                                    <p:anim calcmode="lin" valueType="num">
                                      <p:cBhvr>
                                        <p:cTn id="25"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8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4585">
                                            <p:txEl>
                                              <p:pRg st="4" end="4"/>
                                            </p:txEl>
                                          </p:spTgt>
                                        </p:tgtEl>
                                        <p:attrNameLst>
                                          <p:attrName>style.visibility</p:attrName>
                                        </p:attrNameLst>
                                      </p:cBhvr>
                                      <p:to>
                                        <p:strVal val="visible"/>
                                      </p:to>
                                    </p:set>
                                    <p:animEffect transition="in" filter="fade">
                                      <p:cBhvr>
                                        <p:cTn id="29" dur="1000"/>
                                        <p:tgtEl>
                                          <p:spTgt spid="24585">
                                            <p:txEl>
                                              <p:pRg st="4" end="4"/>
                                            </p:txEl>
                                          </p:spTgt>
                                        </p:tgtEl>
                                      </p:cBhvr>
                                    </p:animEffect>
                                    <p:anim calcmode="lin" valueType="num">
                                      <p:cBhvr>
                                        <p:cTn id="30"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85">
                                            <p:txEl>
                                              <p:pRg st="5" end="5"/>
                                            </p:txEl>
                                          </p:spTgt>
                                        </p:tgtEl>
                                        <p:attrNameLst>
                                          <p:attrName>style.visibility</p:attrName>
                                        </p:attrNameLst>
                                      </p:cBhvr>
                                      <p:to>
                                        <p:strVal val="visible"/>
                                      </p:to>
                                    </p:set>
                                    <p:animEffect transition="in" filter="fade">
                                      <p:cBhvr>
                                        <p:cTn id="34" dur="1000"/>
                                        <p:tgtEl>
                                          <p:spTgt spid="24585">
                                            <p:txEl>
                                              <p:pRg st="5" end="5"/>
                                            </p:txEl>
                                          </p:spTgt>
                                        </p:tgtEl>
                                      </p:cBhvr>
                                    </p:animEffect>
                                    <p:anim calcmode="lin" valueType="num">
                                      <p:cBhvr>
                                        <p:cTn id="35" dur="1000" fill="hold"/>
                                        <p:tgtEl>
                                          <p:spTgt spid="2458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458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4585">
                                            <p:txEl>
                                              <p:pRg st="6" end="6"/>
                                            </p:txEl>
                                          </p:spTgt>
                                        </p:tgtEl>
                                        <p:attrNameLst>
                                          <p:attrName>style.visibility</p:attrName>
                                        </p:attrNameLst>
                                      </p:cBhvr>
                                      <p:to>
                                        <p:strVal val="visible"/>
                                      </p:to>
                                    </p:set>
                                    <p:animEffect transition="in" filter="fade">
                                      <p:cBhvr>
                                        <p:cTn id="39" dur="1000"/>
                                        <p:tgtEl>
                                          <p:spTgt spid="24585">
                                            <p:txEl>
                                              <p:pRg st="6" end="6"/>
                                            </p:txEl>
                                          </p:spTgt>
                                        </p:tgtEl>
                                      </p:cBhvr>
                                    </p:animEffect>
                                    <p:anim calcmode="lin" valueType="num">
                                      <p:cBhvr>
                                        <p:cTn id="40" dur="1000" fill="hold"/>
                                        <p:tgtEl>
                                          <p:spTgt spid="2458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458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585">
                                            <p:txEl>
                                              <p:pRg st="7" end="7"/>
                                            </p:txEl>
                                          </p:spTgt>
                                        </p:tgtEl>
                                        <p:attrNameLst>
                                          <p:attrName>style.visibility</p:attrName>
                                        </p:attrNameLst>
                                      </p:cBhvr>
                                      <p:to>
                                        <p:strVal val="visible"/>
                                      </p:to>
                                    </p:set>
                                    <p:animEffect transition="in" filter="fade">
                                      <p:cBhvr>
                                        <p:cTn id="44" dur="1000"/>
                                        <p:tgtEl>
                                          <p:spTgt spid="24585">
                                            <p:txEl>
                                              <p:pRg st="7" end="7"/>
                                            </p:txEl>
                                          </p:spTgt>
                                        </p:tgtEl>
                                      </p:cBhvr>
                                    </p:animEffect>
                                    <p:anim calcmode="lin" valueType="num">
                                      <p:cBhvr>
                                        <p:cTn id="45" dur="1000" fill="hold"/>
                                        <p:tgtEl>
                                          <p:spTgt spid="2458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24585">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585">
                                            <p:txEl>
                                              <p:pRg st="8" end="8"/>
                                            </p:txEl>
                                          </p:spTgt>
                                        </p:tgtEl>
                                        <p:attrNameLst>
                                          <p:attrName>style.visibility</p:attrName>
                                        </p:attrNameLst>
                                      </p:cBhvr>
                                      <p:to>
                                        <p:strVal val="visible"/>
                                      </p:to>
                                    </p:set>
                                    <p:animEffect transition="in" filter="fade">
                                      <p:cBhvr>
                                        <p:cTn id="49" dur="1000"/>
                                        <p:tgtEl>
                                          <p:spTgt spid="24585">
                                            <p:txEl>
                                              <p:pRg st="8" end="8"/>
                                            </p:txEl>
                                          </p:spTgt>
                                        </p:tgtEl>
                                      </p:cBhvr>
                                    </p:animEffect>
                                    <p:anim calcmode="lin" valueType="num">
                                      <p:cBhvr>
                                        <p:cTn id="50" dur="1000" fill="hold"/>
                                        <p:tgtEl>
                                          <p:spTgt spid="2458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4585">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4585">
                                            <p:txEl>
                                              <p:pRg st="9" end="9"/>
                                            </p:txEl>
                                          </p:spTgt>
                                        </p:tgtEl>
                                        <p:attrNameLst>
                                          <p:attrName>style.visibility</p:attrName>
                                        </p:attrNameLst>
                                      </p:cBhvr>
                                      <p:to>
                                        <p:strVal val="visible"/>
                                      </p:to>
                                    </p:set>
                                    <p:animEffect transition="in" filter="fade">
                                      <p:cBhvr>
                                        <p:cTn id="54" dur="1000"/>
                                        <p:tgtEl>
                                          <p:spTgt spid="24585">
                                            <p:txEl>
                                              <p:pRg st="9" end="9"/>
                                            </p:txEl>
                                          </p:spTgt>
                                        </p:tgtEl>
                                      </p:cBhvr>
                                    </p:animEffect>
                                    <p:anim calcmode="lin" valueType="num">
                                      <p:cBhvr>
                                        <p:cTn id="55" dur="1000" fill="hold"/>
                                        <p:tgtEl>
                                          <p:spTgt spid="24585">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4585">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4585">
                                            <p:txEl>
                                              <p:pRg st="10" end="10"/>
                                            </p:txEl>
                                          </p:spTgt>
                                        </p:tgtEl>
                                        <p:attrNameLst>
                                          <p:attrName>style.visibility</p:attrName>
                                        </p:attrNameLst>
                                      </p:cBhvr>
                                      <p:to>
                                        <p:strVal val="visible"/>
                                      </p:to>
                                    </p:set>
                                    <p:animEffect transition="in" filter="fade">
                                      <p:cBhvr>
                                        <p:cTn id="59" dur="1000"/>
                                        <p:tgtEl>
                                          <p:spTgt spid="24585">
                                            <p:txEl>
                                              <p:pRg st="10" end="10"/>
                                            </p:txEl>
                                          </p:spTgt>
                                        </p:tgtEl>
                                      </p:cBhvr>
                                    </p:animEffect>
                                    <p:anim calcmode="lin" valueType="num">
                                      <p:cBhvr>
                                        <p:cTn id="60" dur="1000" fill="hold"/>
                                        <p:tgtEl>
                                          <p:spTgt spid="24585">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24585">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4585">
                                            <p:txEl>
                                              <p:pRg st="11" end="11"/>
                                            </p:txEl>
                                          </p:spTgt>
                                        </p:tgtEl>
                                        <p:attrNameLst>
                                          <p:attrName>style.visibility</p:attrName>
                                        </p:attrNameLst>
                                      </p:cBhvr>
                                      <p:to>
                                        <p:strVal val="visible"/>
                                      </p:to>
                                    </p:set>
                                    <p:animEffect transition="in" filter="fade">
                                      <p:cBhvr>
                                        <p:cTn id="64" dur="1000"/>
                                        <p:tgtEl>
                                          <p:spTgt spid="24585">
                                            <p:txEl>
                                              <p:pRg st="11" end="11"/>
                                            </p:txEl>
                                          </p:spTgt>
                                        </p:tgtEl>
                                      </p:cBhvr>
                                    </p:animEffect>
                                    <p:anim calcmode="lin" valueType="num">
                                      <p:cBhvr>
                                        <p:cTn id="65" dur="1000" fill="hold"/>
                                        <p:tgtEl>
                                          <p:spTgt spid="24585">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2458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Advantages of Networks</a:t>
            </a:r>
            <a:endParaRPr lang="en-GB" altLang="en-US" sz="4000" b="1">
              <a:solidFill>
                <a:srgbClr val="E4005C"/>
              </a:solidFill>
            </a:endParaRPr>
          </a:p>
        </p:txBody>
      </p:sp>
      <p:sp>
        <p:nvSpPr>
          <p:cNvPr id="23555"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6"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7"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8"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9"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23560"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a:solidFill>
                <a:srgbClr val="000066"/>
              </a:solidFill>
            </a:endParaRP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a:solidFill>
                  <a:srgbClr val="000066"/>
                </a:solidFill>
              </a:rPr>
              <a:t>Education</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a:solidFill>
                  <a:srgbClr val="000066"/>
                </a:solidFill>
              </a:rPr>
              <a:t>Backing up information </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a:solidFill>
                  <a:srgbClr val="000066"/>
                </a:solidFill>
              </a:rPr>
              <a:t>Group work made easy</a:t>
            </a:r>
          </a:p>
          <a:p>
            <a:pPr marL="392113" indent="-293688" defTabSz="414338" eaLnBrk="1" hangingPunct="1">
              <a:lnSpc>
                <a:spcPct val="80000"/>
              </a:lnSpc>
              <a:spcBef>
                <a:spcPct val="50000"/>
              </a:spcBef>
              <a:buClr>
                <a:srgbClr val="CC0000"/>
              </a:buClr>
              <a:buFontTx/>
              <a:buBlip>
                <a:blip r:embed="rId3"/>
              </a:buBlip>
            </a:pPr>
            <a:r>
              <a:rPr lang="en-US" altLang="en-US" sz="2400" b="1" dirty="0">
                <a:solidFill>
                  <a:srgbClr val="000066"/>
                </a:solidFill>
              </a:rPr>
              <a:t>Remote computing</a:t>
            </a:r>
          </a:p>
          <a:p>
            <a:pPr marL="392113" indent="-293688" defTabSz="414338" eaLnBrk="1" hangingPunct="1">
              <a:lnSpc>
                <a:spcPct val="80000"/>
              </a:lnSpc>
              <a:spcBef>
                <a:spcPct val="50000"/>
              </a:spcBef>
              <a:buClr>
                <a:srgbClr val="CC0000"/>
              </a:buClr>
              <a:buFontTx/>
              <a:buBlip>
                <a:blip r:embed="rId3"/>
              </a:buBlip>
            </a:pPr>
            <a:r>
              <a:rPr lang="en-US" altLang="en-US" sz="2400" b="1" dirty="0">
                <a:solidFill>
                  <a:srgbClr val="000066"/>
                </a:solidFill>
              </a:rPr>
              <a:t>Information access</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a:solidFill>
                <a:srgbClr val="000066"/>
              </a:solidFill>
            </a:endParaRPr>
          </a:p>
        </p:txBody>
      </p:sp>
    </p:spTree>
    <p:extLst>
      <p:ext uri="{BB962C8B-B14F-4D97-AF65-F5344CB8AC3E}">
        <p14:creationId xmlns:p14="http://schemas.microsoft.com/office/powerpoint/2010/main" val="17084459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585">
                                            <p:txEl>
                                              <p:pRg st="1" end="1"/>
                                            </p:txEl>
                                          </p:spTgt>
                                        </p:tgtEl>
                                        <p:attrNameLst>
                                          <p:attrName>style.visibility</p:attrName>
                                        </p:attrNameLst>
                                      </p:cBhvr>
                                      <p:to>
                                        <p:strVal val="visible"/>
                                      </p:to>
                                    </p:set>
                                    <p:animEffect transition="in" filter="fade">
                                      <p:cBhvr>
                                        <p:cTn id="14" dur="1000"/>
                                        <p:tgtEl>
                                          <p:spTgt spid="24585">
                                            <p:txEl>
                                              <p:pRg st="1" end="1"/>
                                            </p:txEl>
                                          </p:spTgt>
                                        </p:tgtEl>
                                      </p:cBhvr>
                                    </p:animEffect>
                                    <p:anim calcmode="lin" valueType="num">
                                      <p:cBhvr>
                                        <p:cTn id="15"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85">
                                            <p:txEl>
                                              <p:pRg st="2" end="2"/>
                                            </p:txEl>
                                          </p:spTgt>
                                        </p:tgtEl>
                                        <p:attrNameLst>
                                          <p:attrName>style.visibility</p:attrName>
                                        </p:attrNameLst>
                                      </p:cBhvr>
                                      <p:to>
                                        <p:strVal val="visible"/>
                                      </p:to>
                                    </p:set>
                                    <p:animEffect transition="in" filter="fade">
                                      <p:cBhvr>
                                        <p:cTn id="19" dur="1000"/>
                                        <p:tgtEl>
                                          <p:spTgt spid="24585">
                                            <p:txEl>
                                              <p:pRg st="2" end="2"/>
                                            </p:txEl>
                                          </p:spTgt>
                                        </p:tgtEl>
                                      </p:cBhvr>
                                    </p:animEffect>
                                    <p:anim calcmode="lin" valueType="num">
                                      <p:cBhvr>
                                        <p:cTn id="20"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585">
                                            <p:txEl>
                                              <p:pRg st="3" end="3"/>
                                            </p:txEl>
                                          </p:spTgt>
                                        </p:tgtEl>
                                        <p:attrNameLst>
                                          <p:attrName>style.visibility</p:attrName>
                                        </p:attrNameLst>
                                      </p:cBhvr>
                                      <p:to>
                                        <p:strVal val="visible"/>
                                      </p:to>
                                    </p:set>
                                    <p:animEffect transition="in" filter="fade">
                                      <p:cBhvr>
                                        <p:cTn id="24" dur="1000"/>
                                        <p:tgtEl>
                                          <p:spTgt spid="24585">
                                            <p:txEl>
                                              <p:pRg st="3" end="3"/>
                                            </p:txEl>
                                          </p:spTgt>
                                        </p:tgtEl>
                                      </p:cBhvr>
                                    </p:animEffect>
                                    <p:anim calcmode="lin" valueType="num">
                                      <p:cBhvr>
                                        <p:cTn id="25"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8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4585">
                                            <p:txEl>
                                              <p:pRg st="4" end="4"/>
                                            </p:txEl>
                                          </p:spTgt>
                                        </p:tgtEl>
                                        <p:attrNameLst>
                                          <p:attrName>style.visibility</p:attrName>
                                        </p:attrNameLst>
                                      </p:cBhvr>
                                      <p:to>
                                        <p:strVal val="visible"/>
                                      </p:to>
                                    </p:set>
                                    <p:animEffect transition="in" filter="fade">
                                      <p:cBhvr>
                                        <p:cTn id="29" dur="1000"/>
                                        <p:tgtEl>
                                          <p:spTgt spid="24585">
                                            <p:txEl>
                                              <p:pRg st="4" end="4"/>
                                            </p:txEl>
                                          </p:spTgt>
                                        </p:tgtEl>
                                      </p:cBhvr>
                                    </p:animEffect>
                                    <p:anim calcmode="lin" valueType="num">
                                      <p:cBhvr>
                                        <p:cTn id="30"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85">
                                            <p:txEl>
                                              <p:pRg st="5" end="5"/>
                                            </p:txEl>
                                          </p:spTgt>
                                        </p:tgtEl>
                                        <p:attrNameLst>
                                          <p:attrName>style.visibility</p:attrName>
                                        </p:attrNameLst>
                                      </p:cBhvr>
                                      <p:to>
                                        <p:strVal val="visible"/>
                                      </p:to>
                                    </p:set>
                                    <p:animEffect transition="in" filter="fade">
                                      <p:cBhvr>
                                        <p:cTn id="34" dur="1000"/>
                                        <p:tgtEl>
                                          <p:spTgt spid="24585">
                                            <p:txEl>
                                              <p:pRg st="5" end="5"/>
                                            </p:txEl>
                                          </p:spTgt>
                                        </p:tgtEl>
                                      </p:cBhvr>
                                    </p:animEffect>
                                    <p:anim calcmode="lin" valueType="num">
                                      <p:cBhvr>
                                        <p:cTn id="35" dur="1000" fill="hold"/>
                                        <p:tgtEl>
                                          <p:spTgt spid="2458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45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69963" y="331788"/>
            <a:ext cx="7808912" cy="90963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E4005C"/>
                </a:solidFill>
              </a:rPr>
              <a:t>Disadvantages of Networks</a:t>
            </a:r>
            <a:endParaRPr lang="en-GB" altLang="en-US" sz="3200" b="1">
              <a:solidFill>
                <a:srgbClr val="E4005C"/>
              </a:solidFill>
            </a:endParaRPr>
          </a:p>
        </p:txBody>
      </p:sp>
      <p:sp>
        <p:nvSpPr>
          <p:cNvPr id="25603"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4"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5"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6"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7"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25608"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marL="782638" lvl="1" indent="-260350" defTabSz="414338" eaLnBrk="1" hangingPunct="1">
              <a:lnSpc>
                <a:spcPct val="150000"/>
              </a:lnSpc>
              <a:buClr>
                <a:srgbClr val="CC0000"/>
              </a:buClr>
              <a:buFontTx/>
              <a:buBlip>
                <a:blip r:embed="rId3"/>
              </a:buBlip>
              <a:defRPr/>
            </a:pPr>
            <a:r>
              <a:rPr lang="en-US" sz="2400" b="1" dirty="0">
                <a:solidFill>
                  <a:schemeClr val="accent2">
                    <a:lumMod val="50000"/>
                  </a:schemeClr>
                </a:solidFill>
              </a:rPr>
              <a:t>Possibility of hacking information </a:t>
            </a:r>
          </a:p>
          <a:p>
            <a:pPr marL="782638" lvl="1" indent="-260350" defTabSz="414338" eaLnBrk="1" hangingPunct="1">
              <a:lnSpc>
                <a:spcPct val="150000"/>
              </a:lnSpc>
              <a:buClr>
                <a:srgbClr val="CC0000"/>
              </a:buClr>
              <a:buFont typeface="Wingdings" panose="05000000000000000000" pitchFamily="2" charset="2"/>
              <a:buBlip>
                <a:blip r:embed="rId3"/>
              </a:buBlip>
              <a:defRPr/>
            </a:pPr>
            <a:r>
              <a:rPr lang="en-US" sz="2400" b="1" dirty="0">
                <a:solidFill>
                  <a:schemeClr val="accent2">
                    <a:lumMod val="50000"/>
                  </a:schemeClr>
                </a:solidFill>
              </a:rPr>
              <a:t>Easy spread of viruses and Malware</a:t>
            </a:r>
          </a:p>
          <a:p>
            <a:pPr marL="522288" lvl="1" indent="0" defTabSz="414338" eaLnBrk="1" hangingPunct="1">
              <a:lnSpc>
                <a:spcPct val="150000"/>
              </a:lnSpc>
              <a:buClr>
                <a:srgbClr val="CC0000"/>
              </a:buClr>
              <a:buFontTx/>
              <a:buNone/>
              <a:defRPr/>
            </a:pPr>
            <a:r>
              <a:rPr lang="en-US" sz="2000" dirty="0"/>
              <a:t>If even one computer on a network gets affected by a virus, there is a possible threat for the other systems getting affected too</a:t>
            </a:r>
            <a:endParaRPr lang="en-US" altLang="en-US" sz="2000" dirty="0">
              <a:solidFill>
                <a:srgbClr val="000000"/>
              </a:solidFill>
              <a:latin typeface="Calibri" panose="020F0502020204030204" pitchFamily="34" charset="0"/>
            </a:endParaRPr>
          </a:p>
          <a:p>
            <a:pPr marL="782638" lvl="1" indent="-260350" defTabSz="414338" eaLnBrk="1" hangingPunct="1">
              <a:lnSpc>
                <a:spcPct val="80000"/>
              </a:lnSpc>
              <a:buClr>
                <a:srgbClr val="CC0000"/>
              </a:buClr>
              <a:buFont typeface="Wingdings" panose="05000000000000000000" pitchFamily="2" charset="2"/>
              <a:buBlip>
                <a:blip r:embed="rId3"/>
              </a:buBlip>
              <a:defRPr/>
            </a:pPr>
            <a:r>
              <a:rPr lang="en-US" altLang="en-US" sz="2400" b="1" dirty="0">
                <a:solidFill>
                  <a:schemeClr val="accent2">
                    <a:lumMod val="50000"/>
                  </a:schemeClr>
                </a:solidFill>
              </a:rPr>
              <a:t>Loss of information</a:t>
            </a:r>
          </a:p>
          <a:p>
            <a:pPr marL="522288" lvl="1" indent="0" defTabSz="414338" eaLnBrk="1" hangingPunct="1">
              <a:lnSpc>
                <a:spcPct val="80000"/>
              </a:lnSpc>
              <a:buClr>
                <a:srgbClr val="CC0000"/>
              </a:buClr>
              <a:buFontTx/>
              <a:buNone/>
              <a:defRPr/>
            </a:pPr>
            <a:r>
              <a:rPr lang="en-US" altLang="en-US" sz="2000" dirty="0">
                <a:solidFill>
                  <a:srgbClr val="000000"/>
                </a:solidFill>
                <a:latin typeface="Calibri" panose="020F0502020204030204" pitchFamily="34" charset="0"/>
              </a:rPr>
              <a:t>If a server computer breaks down whole system is down</a:t>
            </a:r>
            <a:endParaRPr lang="en-US" altLang="en-US" sz="2400" dirty="0">
              <a:solidFill>
                <a:srgbClr val="000066"/>
              </a:solidFill>
            </a:endParaRPr>
          </a:p>
          <a:p>
            <a:pPr marL="792163" lvl="1" indent="-293688" defTabSz="414338" eaLnBrk="1" hangingPunct="1">
              <a:lnSpc>
                <a:spcPct val="80000"/>
              </a:lnSpc>
              <a:spcBef>
                <a:spcPct val="50000"/>
              </a:spcBef>
              <a:buClr>
                <a:srgbClr val="CC0000"/>
              </a:buClr>
              <a:buFontTx/>
              <a:buBlip>
                <a:blip r:embed="rId3"/>
              </a:buBlip>
              <a:defRPr/>
            </a:pPr>
            <a:r>
              <a:rPr lang="en-US" altLang="en-US" sz="2400" b="1" dirty="0">
                <a:solidFill>
                  <a:schemeClr val="accent2">
                    <a:lumMod val="50000"/>
                  </a:schemeClr>
                </a:solidFill>
              </a:rPr>
              <a:t>Privacy is compromised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585">
                                            <p:txEl>
                                              <p:pRg st="1" end="1"/>
                                            </p:txEl>
                                          </p:spTgt>
                                        </p:tgtEl>
                                        <p:attrNameLst>
                                          <p:attrName>style.visibility</p:attrName>
                                        </p:attrNameLst>
                                      </p:cBhvr>
                                      <p:to>
                                        <p:strVal val="visible"/>
                                      </p:to>
                                    </p:set>
                                    <p:animEffect transition="in" filter="fade">
                                      <p:cBhvr>
                                        <p:cTn id="14" dur="1000"/>
                                        <p:tgtEl>
                                          <p:spTgt spid="24585">
                                            <p:txEl>
                                              <p:pRg st="1" end="1"/>
                                            </p:txEl>
                                          </p:spTgt>
                                        </p:tgtEl>
                                      </p:cBhvr>
                                    </p:animEffect>
                                    <p:anim calcmode="lin" valueType="num">
                                      <p:cBhvr>
                                        <p:cTn id="15"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85">
                                            <p:txEl>
                                              <p:pRg st="2" end="2"/>
                                            </p:txEl>
                                          </p:spTgt>
                                        </p:tgtEl>
                                        <p:attrNameLst>
                                          <p:attrName>style.visibility</p:attrName>
                                        </p:attrNameLst>
                                      </p:cBhvr>
                                      <p:to>
                                        <p:strVal val="visible"/>
                                      </p:to>
                                    </p:set>
                                    <p:animEffect transition="in" filter="fade">
                                      <p:cBhvr>
                                        <p:cTn id="19" dur="1000"/>
                                        <p:tgtEl>
                                          <p:spTgt spid="24585">
                                            <p:txEl>
                                              <p:pRg st="2" end="2"/>
                                            </p:txEl>
                                          </p:spTgt>
                                        </p:tgtEl>
                                      </p:cBhvr>
                                    </p:animEffect>
                                    <p:anim calcmode="lin" valueType="num">
                                      <p:cBhvr>
                                        <p:cTn id="20"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585">
                                            <p:txEl>
                                              <p:pRg st="3" end="3"/>
                                            </p:txEl>
                                          </p:spTgt>
                                        </p:tgtEl>
                                        <p:attrNameLst>
                                          <p:attrName>style.visibility</p:attrName>
                                        </p:attrNameLst>
                                      </p:cBhvr>
                                      <p:to>
                                        <p:strVal val="visible"/>
                                      </p:to>
                                    </p:set>
                                    <p:animEffect transition="in" filter="fade">
                                      <p:cBhvr>
                                        <p:cTn id="24" dur="1000"/>
                                        <p:tgtEl>
                                          <p:spTgt spid="24585">
                                            <p:txEl>
                                              <p:pRg st="3" end="3"/>
                                            </p:txEl>
                                          </p:spTgt>
                                        </p:tgtEl>
                                      </p:cBhvr>
                                    </p:animEffect>
                                    <p:anim calcmode="lin" valueType="num">
                                      <p:cBhvr>
                                        <p:cTn id="25"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8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4585">
                                            <p:txEl>
                                              <p:pRg st="4" end="4"/>
                                            </p:txEl>
                                          </p:spTgt>
                                        </p:tgtEl>
                                        <p:attrNameLst>
                                          <p:attrName>style.visibility</p:attrName>
                                        </p:attrNameLst>
                                      </p:cBhvr>
                                      <p:to>
                                        <p:strVal val="visible"/>
                                      </p:to>
                                    </p:set>
                                    <p:animEffect transition="in" filter="fade">
                                      <p:cBhvr>
                                        <p:cTn id="29" dur="1000"/>
                                        <p:tgtEl>
                                          <p:spTgt spid="24585">
                                            <p:txEl>
                                              <p:pRg st="4" end="4"/>
                                            </p:txEl>
                                          </p:spTgt>
                                        </p:tgtEl>
                                      </p:cBhvr>
                                    </p:animEffect>
                                    <p:anim calcmode="lin" valueType="num">
                                      <p:cBhvr>
                                        <p:cTn id="30"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85">
                                            <p:txEl>
                                              <p:pRg st="5" end="5"/>
                                            </p:txEl>
                                          </p:spTgt>
                                        </p:tgtEl>
                                        <p:attrNameLst>
                                          <p:attrName>style.visibility</p:attrName>
                                        </p:attrNameLst>
                                      </p:cBhvr>
                                      <p:to>
                                        <p:strVal val="visible"/>
                                      </p:to>
                                    </p:set>
                                    <p:animEffect transition="in" filter="fade">
                                      <p:cBhvr>
                                        <p:cTn id="34" dur="1000"/>
                                        <p:tgtEl>
                                          <p:spTgt spid="24585">
                                            <p:txEl>
                                              <p:pRg st="5" end="5"/>
                                            </p:txEl>
                                          </p:spTgt>
                                        </p:tgtEl>
                                      </p:cBhvr>
                                    </p:animEffect>
                                    <p:anim calcmode="lin" valueType="num">
                                      <p:cBhvr>
                                        <p:cTn id="35" dur="1000" fill="hold"/>
                                        <p:tgtEl>
                                          <p:spTgt spid="2458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458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4585">
                                            <p:txEl>
                                              <p:pRg st="6" end="6"/>
                                            </p:txEl>
                                          </p:spTgt>
                                        </p:tgtEl>
                                        <p:attrNameLst>
                                          <p:attrName>style.visibility</p:attrName>
                                        </p:attrNameLst>
                                      </p:cBhvr>
                                      <p:to>
                                        <p:strVal val="visible"/>
                                      </p:to>
                                    </p:set>
                                    <p:animEffect transition="in" filter="fade">
                                      <p:cBhvr>
                                        <p:cTn id="39" dur="1000"/>
                                        <p:tgtEl>
                                          <p:spTgt spid="24585">
                                            <p:txEl>
                                              <p:pRg st="6" end="6"/>
                                            </p:txEl>
                                          </p:spTgt>
                                        </p:tgtEl>
                                      </p:cBhvr>
                                    </p:animEffect>
                                    <p:anim calcmode="lin" valueType="num">
                                      <p:cBhvr>
                                        <p:cTn id="40" dur="1000" fill="hold"/>
                                        <p:tgtEl>
                                          <p:spTgt spid="2458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458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498475"/>
            <a:ext cx="8229600" cy="10668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Applications</a:t>
            </a:r>
            <a:endParaRPr lang="en-GB" altLang="en-US" sz="4000" b="1">
              <a:solidFill>
                <a:srgbClr val="E4005C"/>
              </a:solidFill>
            </a:endParaRPr>
          </a:p>
        </p:txBody>
      </p:sp>
      <p:sp>
        <p:nvSpPr>
          <p:cNvPr id="47107" name="Rectangle 3"/>
          <p:cNvSpPr>
            <a:spLocks noGrp="1" noChangeArrowheads="1"/>
          </p:cNvSpPr>
          <p:nvPr>
            <p:ph type="body" sz="half" idx="1"/>
          </p:nvPr>
        </p:nvSpPr>
        <p:spPr>
          <a:xfrm>
            <a:off x="457200" y="1392238"/>
            <a:ext cx="4953000" cy="534035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000" b="1">
              <a:solidFill>
                <a:srgbClr val="000066"/>
              </a:solidFill>
            </a:endParaRP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a:solidFill>
                  <a:srgbClr val="000066"/>
                </a:solidFill>
              </a:rPr>
              <a:t>E-mail</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a:solidFill>
                  <a:srgbClr val="000066"/>
                </a:solidFill>
              </a:rPr>
              <a:t>Searchable Data (Web Sites)</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a:solidFill>
                  <a:srgbClr val="000066"/>
                </a:solidFill>
              </a:rPr>
              <a:t>E-Commerce</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a:solidFill>
                  <a:srgbClr val="000066"/>
                </a:solidFill>
              </a:rPr>
              <a:t>News Groups</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a:solidFill>
                  <a:srgbClr val="000066"/>
                </a:solidFill>
              </a:rPr>
              <a:t>Internet Telephony (VoIP)</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a:solidFill>
                  <a:srgbClr val="000066"/>
                </a:solidFill>
              </a:rPr>
              <a:t>Video Conferencing</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a:solidFill>
                  <a:srgbClr val="000066"/>
                </a:solidFill>
              </a:rPr>
              <a:t>Chat Groups</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a:solidFill>
                  <a:srgbClr val="000066"/>
                </a:solidFill>
              </a:rPr>
              <a:t>Instant Messengers </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a:solidFill>
                  <a:srgbClr val="000066"/>
                </a:solidFill>
              </a:rPr>
              <a:t>Internet Radio</a:t>
            </a:r>
          </a:p>
        </p:txBody>
      </p:sp>
      <p:sp>
        <p:nvSpPr>
          <p:cNvPr id="2765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765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765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7655"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7656" name="Text Box 8"/>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2765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47114" name="Picture 10" descr="00006872"/>
          <p:cNvPicPr>
            <a:picLocks noGrp="1" noChangeAspect="1" noChangeArrowheads="1"/>
          </p:cNvPicPr>
          <p:nvPr>
            <p:ph sz="half" idx="2"/>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5592763" y="1600200"/>
            <a:ext cx="301783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fade">
                                      <p:cBhvr>
                                        <p:cTn id="7" dur="1000"/>
                                        <p:tgtEl>
                                          <p:spTgt spid="47106"/>
                                        </p:tgtEl>
                                      </p:cBhvr>
                                    </p:animEffect>
                                    <p:anim calcmode="lin" valueType="num">
                                      <p:cBhvr>
                                        <p:cTn id="8" dur="1000" fill="hold"/>
                                        <p:tgtEl>
                                          <p:spTgt spid="47106"/>
                                        </p:tgtEl>
                                        <p:attrNameLst>
                                          <p:attrName>ppt_x</p:attrName>
                                        </p:attrNameLst>
                                      </p:cBhvr>
                                      <p:tavLst>
                                        <p:tav tm="0">
                                          <p:val>
                                            <p:strVal val="#ppt_x"/>
                                          </p:val>
                                        </p:tav>
                                        <p:tav tm="100000">
                                          <p:val>
                                            <p:strVal val="#ppt_x"/>
                                          </p:val>
                                        </p:tav>
                                      </p:tavLst>
                                    </p:anim>
                                    <p:anim calcmode="lin" valueType="num">
                                      <p:cBhvr>
                                        <p:cTn id="9" dur="1000" fill="hold"/>
                                        <p:tgtEl>
                                          <p:spTgt spid="4710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7107">
                                            <p:txEl>
                                              <p:pRg st="1" end="1"/>
                                            </p:txEl>
                                          </p:spTgt>
                                        </p:tgtEl>
                                        <p:attrNameLst>
                                          <p:attrName>style.visibility</p:attrName>
                                        </p:attrNameLst>
                                      </p:cBhvr>
                                      <p:to>
                                        <p:strVal val="visible"/>
                                      </p:to>
                                    </p:set>
                                    <p:animEffect transition="in" filter="fade">
                                      <p:cBhvr>
                                        <p:cTn id="14" dur="1000"/>
                                        <p:tgtEl>
                                          <p:spTgt spid="47107">
                                            <p:txEl>
                                              <p:pRg st="1" end="1"/>
                                            </p:txEl>
                                          </p:spTgt>
                                        </p:tgtEl>
                                      </p:cBhvr>
                                    </p:animEffect>
                                    <p:anim calcmode="lin" valueType="num">
                                      <p:cBhvr>
                                        <p:cTn id="15" dur="10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710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Effect transition="in" filter="fade">
                                      <p:cBhvr>
                                        <p:cTn id="19" dur="1000"/>
                                        <p:tgtEl>
                                          <p:spTgt spid="47107">
                                            <p:txEl>
                                              <p:pRg st="2" end="2"/>
                                            </p:txEl>
                                          </p:spTgt>
                                        </p:tgtEl>
                                      </p:cBhvr>
                                    </p:animEffect>
                                    <p:anim calcmode="lin" valueType="num">
                                      <p:cBhvr>
                                        <p:cTn id="20" dur="10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710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7107">
                                            <p:txEl>
                                              <p:pRg st="3" end="3"/>
                                            </p:txEl>
                                          </p:spTgt>
                                        </p:tgtEl>
                                        <p:attrNameLst>
                                          <p:attrName>style.visibility</p:attrName>
                                        </p:attrNameLst>
                                      </p:cBhvr>
                                      <p:to>
                                        <p:strVal val="visible"/>
                                      </p:to>
                                    </p:set>
                                    <p:animEffect transition="in" filter="fade">
                                      <p:cBhvr>
                                        <p:cTn id="24" dur="1000"/>
                                        <p:tgtEl>
                                          <p:spTgt spid="47107">
                                            <p:txEl>
                                              <p:pRg st="3" end="3"/>
                                            </p:txEl>
                                          </p:spTgt>
                                        </p:tgtEl>
                                      </p:cBhvr>
                                    </p:animEffect>
                                    <p:anim calcmode="lin" valueType="num">
                                      <p:cBhvr>
                                        <p:cTn id="25" dur="10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710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7107">
                                            <p:txEl>
                                              <p:pRg st="4" end="4"/>
                                            </p:txEl>
                                          </p:spTgt>
                                        </p:tgtEl>
                                        <p:attrNameLst>
                                          <p:attrName>style.visibility</p:attrName>
                                        </p:attrNameLst>
                                      </p:cBhvr>
                                      <p:to>
                                        <p:strVal val="visible"/>
                                      </p:to>
                                    </p:set>
                                    <p:animEffect transition="in" filter="fade">
                                      <p:cBhvr>
                                        <p:cTn id="29" dur="1000"/>
                                        <p:tgtEl>
                                          <p:spTgt spid="47107">
                                            <p:txEl>
                                              <p:pRg st="4" end="4"/>
                                            </p:txEl>
                                          </p:spTgt>
                                        </p:tgtEl>
                                      </p:cBhvr>
                                    </p:animEffect>
                                    <p:anim calcmode="lin" valueType="num">
                                      <p:cBhvr>
                                        <p:cTn id="30" dur="10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710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7107">
                                            <p:txEl>
                                              <p:pRg st="5" end="5"/>
                                            </p:txEl>
                                          </p:spTgt>
                                        </p:tgtEl>
                                        <p:attrNameLst>
                                          <p:attrName>style.visibility</p:attrName>
                                        </p:attrNameLst>
                                      </p:cBhvr>
                                      <p:to>
                                        <p:strVal val="visible"/>
                                      </p:to>
                                    </p:set>
                                    <p:animEffect transition="in" filter="fade">
                                      <p:cBhvr>
                                        <p:cTn id="34" dur="1000"/>
                                        <p:tgtEl>
                                          <p:spTgt spid="47107">
                                            <p:txEl>
                                              <p:pRg st="5" end="5"/>
                                            </p:txEl>
                                          </p:spTgt>
                                        </p:tgtEl>
                                      </p:cBhvr>
                                    </p:animEffect>
                                    <p:anim calcmode="lin" valueType="num">
                                      <p:cBhvr>
                                        <p:cTn id="35" dur="10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710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7107">
                                            <p:txEl>
                                              <p:pRg st="6" end="6"/>
                                            </p:txEl>
                                          </p:spTgt>
                                        </p:tgtEl>
                                        <p:attrNameLst>
                                          <p:attrName>style.visibility</p:attrName>
                                        </p:attrNameLst>
                                      </p:cBhvr>
                                      <p:to>
                                        <p:strVal val="visible"/>
                                      </p:to>
                                    </p:set>
                                    <p:animEffect transition="in" filter="fade">
                                      <p:cBhvr>
                                        <p:cTn id="39" dur="1000"/>
                                        <p:tgtEl>
                                          <p:spTgt spid="47107">
                                            <p:txEl>
                                              <p:pRg st="6" end="6"/>
                                            </p:txEl>
                                          </p:spTgt>
                                        </p:tgtEl>
                                      </p:cBhvr>
                                    </p:animEffect>
                                    <p:anim calcmode="lin" valueType="num">
                                      <p:cBhvr>
                                        <p:cTn id="40" dur="10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7107">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7107">
                                            <p:txEl>
                                              <p:pRg st="7" end="7"/>
                                            </p:txEl>
                                          </p:spTgt>
                                        </p:tgtEl>
                                        <p:attrNameLst>
                                          <p:attrName>style.visibility</p:attrName>
                                        </p:attrNameLst>
                                      </p:cBhvr>
                                      <p:to>
                                        <p:strVal val="visible"/>
                                      </p:to>
                                    </p:set>
                                    <p:animEffect transition="in" filter="fade">
                                      <p:cBhvr>
                                        <p:cTn id="44" dur="1000"/>
                                        <p:tgtEl>
                                          <p:spTgt spid="47107">
                                            <p:txEl>
                                              <p:pRg st="7" end="7"/>
                                            </p:txEl>
                                          </p:spTgt>
                                        </p:tgtEl>
                                      </p:cBhvr>
                                    </p:animEffect>
                                    <p:anim calcmode="lin" valueType="num">
                                      <p:cBhvr>
                                        <p:cTn id="45" dur="10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47107">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7107">
                                            <p:txEl>
                                              <p:pRg st="8" end="8"/>
                                            </p:txEl>
                                          </p:spTgt>
                                        </p:tgtEl>
                                        <p:attrNameLst>
                                          <p:attrName>style.visibility</p:attrName>
                                        </p:attrNameLst>
                                      </p:cBhvr>
                                      <p:to>
                                        <p:strVal val="visible"/>
                                      </p:to>
                                    </p:set>
                                    <p:animEffect transition="in" filter="fade">
                                      <p:cBhvr>
                                        <p:cTn id="49" dur="1000"/>
                                        <p:tgtEl>
                                          <p:spTgt spid="47107">
                                            <p:txEl>
                                              <p:pRg st="8" end="8"/>
                                            </p:txEl>
                                          </p:spTgt>
                                        </p:tgtEl>
                                      </p:cBhvr>
                                    </p:animEffect>
                                    <p:anim calcmode="lin" valueType="num">
                                      <p:cBhvr>
                                        <p:cTn id="50" dur="1000" fill="hold"/>
                                        <p:tgtEl>
                                          <p:spTgt spid="4710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7107">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7107">
                                            <p:txEl>
                                              <p:pRg st="9" end="9"/>
                                            </p:txEl>
                                          </p:spTgt>
                                        </p:tgtEl>
                                        <p:attrNameLst>
                                          <p:attrName>style.visibility</p:attrName>
                                        </p:attrNameLst>
                                      </p:cBhvr>
                                      <p:to>
                                        <p:strVal val="visible"/>
                                      </p:to>
                                    </p:set>
                                    <p:animEffect transition="in" filter="fade">
                                      <p:cBhvr>
                                        <p:cTn id="54" dur="1000"/>
                                        <p:tgtEl>
                                          <p:spTgt spid="47107">
                                            <p:txEl>
                                              <p:pRg st="9" end="9"/>
                                            </p:txEl>
                                          </p:spTgt>
                                        </p:tgtEl>
                                      </p:cBhvr>
                                    </p:animEffect>
                                    <p:anim calcmode="lin" valueType="num">
                                      <p:cBhvr>
                                        <p:cTn id="55" dur="1000" fill="hold"/>
                                        <p:tgtEl>
                                          <p:spTgt spid="47107">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4710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1" presetClass="entr" presetSubtype="0" fill="hold" nodeType="clickEffect">
                                  <p:stCondLst>
                                    <p:cond delay="0"/>
                                  </p:stCondLst>
                                  <p:childTnLst>
                                    <p:set>
                                      <p:cBhvr>
                                        <p:cTn id="60" dur="1" fill="hold">
                                          <p:stCondLst>
                                            <p:cond delay="0"/>
                                          </p:stCondLst>
                                        </p:cTn>
                                        <p:tgtEl>
                                          <p:spTgt spid="47114"/>
                                        </p:tgtEl>
                                        <p:attrNameLst>
                                          <p:attrName>style.visibility</p:attrName>
                                        </p:attrNameLst>
                                      </p:cBhvr>
                                      <p:to>
                                        <p:strVal val="visible"/>
                                      </p:to>
                                    </p:set>
                                    <p:anim calcmode="lin" valueType="num">
                                      <p:cBhvr>
                                        <p:cTn id="61" dur="1000" fill="hold"/>
                                        <p:tgtEl>
                                          <p:spTgt spid="47114"/>
                                        </p:tgtEl>
                                        <p:attrNameLst>
                                          <p:attrName>ppt_w</p:attrName>
                                        </p:attrNameLst>
                                      </p:cBhvr>
                                      <p:tavLst>
                                        <p:tav tm="0">
                                          <p:val>
                                            <p:fltVal val="0"/>
                                          </p:val>
                                        </p:tav>
                                        <p:tav tm="100000">
                                          <p:val>
                                            <p:strVal val="#ppt_w"/>
                                          </p:val>
                                        </p:tav>
                                      </p:tavLst>
                                    </p:anim>
                                    <p:anim calcmode="lin" valueType="num">
                                      <p:cBhvr>
                                        <p:cTn id="62" dur="1000" fill="hold"/>
                                        <p:tgtEl>
                                          <p:spTgt spid="47114"/>
                                        </p:tgtEl>
                                        <p:attrNameLst>
                                          <p:attrName>ppt_h</p:attrName>
                                        </p:attrNameLst>
                                      </p:cBhvr>
                                      <p:tavLst>
                                        <p:tav tm="0">
                                          <p:val>
                                            <p:fltVal val="0"/>
                                          </p:val>
                                        </p:tav>
                                        <p:tav tm="100000">
                                          <p:val>
                                            <p:strVal val="#ppt_h"/>
                                          </p:val>
                                        </p:tav>
                                      </p:tavLst>
                                    </p:anim>
                                    <p:anim calcmode="lin" valueType="num">
                                      <p:cBhvr>
                                        <p:cTn id="63" dur="1000" fill="hold"/>
                                        <p:tgtEl>
                                          <p:spTgt spid="47114"/>
                                        </p:tgtEl>
                                        <p:attrNameLst>
                                          <p:attrName>style.rotation</p:attrName>
                                        </p:attrNameLst>
                                      </p:cBhvr>
                                      <p:tavLst>
                                        <p:tav tm="0">
                                          <p:val>
                                            <p:fltVal val="90"/>
                                          </p:val>
                                        </p:tav>
                                        <p:tav tm="100000">
                                          <p:val>
                                            <p:fltVal val="0"/>
                                          </p:val>
                                        </p:tav>
                                      </p:tavLst>
                                    </p:anim>
                                    <p:animEffect transition="in" filter="fade">
                                      <p:cBhvr>
                                        <p:cTn id="64" dur="1000"/>
                                        <p:tgtEl>
                                          <p:spTgt spid="4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0" y="4413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a:solidFill>
                  <a:srgbClr val="FF0000"/>
                </a:solidFill>
              </a:rPr>
              <a:t>Transmission of data/information</a:t>
            </a:r>
            <a:endParaRPr lang="en-GB" altLang="en-US" sz="3200" b="1" dirty="0">
              <a:solidFill>
                <a:srgbClr val="FF0000"/>
              </a:solidFill>
            </a:endParaRPr>
          </a:p>
        </p:txBody>
      </p:sp>
      <p:sp>
        <p:nvSpPr>
          <p:cNvPr id="2969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3"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2970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105400"/>
          </a:xfrm>
        </p:spPr>
        <p:txBody>
          <a:bodyPr/>
          <a:lstStyle/>
          <a:p>
            <a:pPr marL="782638" lvl="1" indent="-260350" defTabSz="414338" eaLnBrk="1" hangingPunct="1">
              <a:lnSpc>
                <a:spcPct val="150000"/>
              </a:lnSpc>
              <a:buClr>
                <a:srgbClr val="CC0000"/>
              </a:buClr>
              <a:buNone/>
              <a:defRPr/>
            </a:pPr>
            <a:endParaRPr lang="en-US" sz="2000" dirty="0"/>
          </a:p>
          <a:p>
            <a:pPr eaLnBrk="1" hangingPunct="1">
              <a:spcBef>
                <a:spcPts val="800"/>
              </a:spcBef>
              <a:buFont typeface="Arial" charset="0"/>
              <a:buChar char="•"/>
              <a:defRPr/>
            </a:pPr>
            <a:r>
              <a:rPr lang="en-US" altLang="en-US" b="1" dirty="0">
                <a:solidFill>
                  <a:srgbClr val="000000"/>
                </a:solidFill>
              </a:rPr>
              <a:t>How is Data/Information Transmitted?</a:t>
            </a:r>
          </a:p>
          <a:p>
            <a:pPr marL="782638" lvl="1" indent="-260350" defTabSz="414338" eaLnBrk="1" hangingPunct="1">
              <a:lnSpc>
                <a:spcPct val="150000"/>
              </a:lnSpc>
              <a:buClr>
                <a:srgbClr val="CC0000"/>
              </a:buClr>
              <a:buBlip>
                <a:blip r:embed="rId3"/>
              </a:buBlip>
              <a:defRPr/>
            </a:pPr>
            <a:r>
              <a:rPr lang="en-US" altLang="en-US" dirty="0">
                <a:solidFill>
                  <a:srgbClr val="000000"/>
                </a:solidFill>
              </a:rPr>
              <a:t>For any data to move from one place to another there must be a transmission system.</a:t>
            </a:r>
          </a:p>
          <a:p>
            <a:pPr marL="782638" lvl="1" indent="-260350" defTabSz="414338" eaLnBrk="1" hangingPunct="1">
              <a:lnSpc>
                <a:spcPct val="150000"/>
              </a:lnSpc>
              <a:buClr>
                <a:srgbClr val="CC0000"/>
              </a:buClr>
              <a:buBlip>
                <a:blip r:embed="rId3"/>
              </a:buBlip>
              <a:defRPr/>
            </a:pPr>
            <a:endParaRPr lang="en-US" altLang="en-US" dirty="0">
              <a:solidFill>
                <a:srgbClr val="000000"/>
              </a:solidFill>
            </a:endParaRPr>
          </a:p>
          <a:p>
            <a:pPr marL="782638" lvl="1" indent="-260350" defTabSz="414338" eaLnBrk="1" hangingPunct="1">
              <a:lnSpc>
                <a:spcPct val="150000"/>
              </a:lnSpc>
              <a:buClr>
                <a:srgbClr val="CC0000"/>
              </a:buClr>
              <a:buBlip>
                <a:blip r:embed="rId3"/>
              </a:buBlip>
              <a:defRPr/>
            </a:pPr>
            <a:r>
              <a:rPr lang="en-US" altLang="en-US" dirty="0">
                <a:solidFill>
                  <a:srgbClr val="000000"/>
                </a:solidFill>
              </a:rPr>
              <a:t>Any Transmission system can be represented by the following Transmission Model</a:t>
            </a:r>
          </a:p>
          <a:p>
            <a:pPr marL="782638" lvl="1" indent="-260350" defTabSz="414338" eaLnBrk="1" hangingPunct="1">
              <a:lnSpc>
                <a:spcPct val="150000"/>
              </a:lnSpc>
              <a:buClr>
                <a:srgbClr val="CC0000"/>
              </a:buClr>
              <a:buFont typeface="Wingdings" panose="05000000000000000000" pitchFamily="2" charset="2"/>
              <a:buBlip>
                <a:blip r:embed="rId3"/>
              </a:buBlip>
              <a:defRPr/>
            </a:pPr>
            <a:endParaRPr lang="en-US" sz="2000" dirty="0"/>
          </a:p>
          <a:p>
            <a:pPr eaLnBrk="1" fontAlgn="auto" hangingPunct="1">
              <a:lnSpc>
                <a:spcPct val="90000"/>
              </a:lnSpc>
              <a:spcBef>
                <a:spcPts val="476"/>
              </a:spcBef>
              <a:spcAft>
                <a:spcPts val="0"/>
              </a:spcAft>
              <a:buSzPct val="100000"/>
              <a:buFont typeface="Arial"/>
              <a:buChar char="•"/>
              <a:defRPr/>
            </a:pPr>
            <a:endParaRPr lang="en-US" b="1" dirty="0">
              <a:latin typeface="Calibri" pitchFamily="3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85">
                                            <p:txEl>
                                              <p:pRg st="4" end="4"/>
                                            </p:txEl>
                                          </p:spTgt>
                                        </p:tgtEl>
                                        <p:attrNameLst>
                                          <p:attrName>style.visibility</p:attrName>
                                        </p:attrNameLst>
                                      </p:cBhvr>
                                      <p:to>
                                        <p:strVal val="visible"/>
                                      </p:to>
                                    </p:set>
                                    <p:animEffect transition="in" filter="fade">
                                      <p:cBhvr>
                                        <p:cTn id="12" dur="1000"/>
                                        <p:tgtEl>
                                          <p:spTgt spid="24585">
                                            <p:txEl>
                                              <p:pRg st="4" end="4"/>
                                            </p:txEl>
                                          </p:spTgt>
                                        </p:tgtEl>
                                      </p:cBhvr>
                                    </p:animEffect>
                                    <p:anim calcmode="lin" valueType="num">
                                      <p:cBhvr>
                                        <p:cTn id="13"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585">
                                            <p:txEl>
                                              <p:pRg st="2" end="2"/>
                                            </p:txEl>
                                          </p:spTgt>
                                        </p:tgtEl>
                                        <p:attrNameLst>
                                          <p:attrName>style.visibility</p:attrName>
                                        </p:attrNameLst>
                                      </p:cBhvr>
                                      <p:to>
                                        <p:strVal val="visible"/>
                                      </p:to>
                                    </p:set>
                                    <p:animEffect transition="in" filter="fade">
                                      <p:cBhvr>
                                        <p:cTn id="17" dur="1000"/>
                                        <p:tgtEl>
                                          <p:spTgt spid="24585">
                                            <p:txEl>
                                              <p:pRg st="2" end="2"/>
                                            </p:txEl>
                                          </p:spTgt>
                                        </p:tgtEl>
                                      </p:cBhvr>
                                    </p:animEffect>
                                    <p:anim calcmode="lin" valueType="num">
                                      <p:cBhvr>
                                        <p:cTn id="18"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4585">
                                            <p:txEl>
                                              <p:pRg st="1" end="1"/>
                                            </p:txEl>
                                          </p:spTgt>
                                        </p:tgtEl>
                                        <p:attrNameLst>
                                          <p:attrName>style.visibility</p:attrName>
                                        </p:attrNameLst>
                                      </p:cBhvr>
                                      <p:to>
                                        <p:strVal val="visible"/>
                                      </p:to>
                                    </p:set>
                                    <p:animEffect transition="in" filter="fade">
                                      <p:cBhvr>
                                        <p:cTn id="22" dur="1000"/>
                                        <p:tgtEl>
                                          <p:spTgt spid="24585">
                                            <p:txEl>
                                              <p:pRg st="1" end="1"/>
                                            </p:txEl>
                                          </p:spTgt>
                                        </p:tgtEl>
                                      </p:cBhvr>
                                    </p:animEffect>
                                    <p:anim calcmode="lin" valueType="num">
                                      <p:cBhvr>
                                        <p:cTn id="23"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45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0" y="4413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a:solidFill>
                  <a:srgbClr val="FF0000"/>
                </a:solidFill>
              </a:rPr>
              <a:t>Data Transmission Model</a:t>
            </a:r>
            <a:endParaRPr lang="en-GB" altLang="en-US" sz="3200" b="1" dirty="0">
              <a:solidFill>
                <a:srgbClr val="FF0000"/>
              </a:solidFill>
            </a:endParaRPr>
          </a:p>
        </p:txBody>
      </p:sp>
      <p:sp>
        <p:nvSpPr>
          <p:cNvPr id="2969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3"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2970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105400"/>
          </a:xfrm>
        </p:spPr>
        <p:txBody>
          <a:bodyPr/>
          <a:lstStyle/>
          <a:p>
            <a:pPr marL="782638" lvl="1" indent="-260350" defTabSz="414338" eaLnBrk="1" hangingPunct="1">
              <a:lnSpc>
                <a:spcPct val="150000"/>
              </a:lnSpc>
              <a:buClr>
                <a:srgbClr val="CC0000"/>
              </a:buClr>
              <a:buNone/>
              <a:defRPr/>
            </a:pPr>
            <a:endParaRPr lang="en-US" sz="2000" dirty="0"/>
          </a:p>
          <a:p>
            <a:pPr eaLnBrk="1" hangingPunct="1">
              <a:spcBef>
                <a:spcPts val="600"/>
              </a:spcBef>
              <a:buFont typeface="Arial" charset="0"/>
              <a:buChar char="•"/>
              <a:defRPr/>
            </a:pPr>
            <a:r>
              <a:rPr lang="en-US" altLang="en-US" b="1" dirty="0">
                <a:solidFill>
                  <a:srgbClr val="000000"/>
                </a:solidFill>
              </a:rPr>
              <a:t>Transmission system/Model (</a:t>
            </a:r>
            <a:r>
              <a:rPr lang="en-US" altLang="en-US" sz="2400" b="1" dirty="0">
                <a:solidFill>
                  <a:srgbClr val="000000"/>
                </a:solidFill>
              </a:rPr>
              <a:t>Information Systems)</a:t>
            </a:r>
          </a:p>
          <a:p>
            <a:pPr marL="328613" eaLnBrk="1" hangingPunct="1">
              <a:spcBef>
                <a:spcPts val="600"/>
              </a:spcBef>
              <a:buClrTx/>
              <a:buFontTx/>
              <a:buNone/>
              <a:defRPr/>
            </a:pPr>
            <a:r>
              <a:rPr lang="en-US" altLang="en-US" dirty="0">
                <a:solidFill>
                  <a:srgbClr val="000000"/>
                </a:solidFill>
              </a:rPr>
              <a:t>   It is composed of :</a:t>
            </a:r>
            <a:r>
              <a:rPr lang="en-US" altLang="en-US" sz="2400" b="1" dirty="0">
                <a:solidFill>
                  <a:srgbClr val="000000"/>
                </a:solidFill>
              </a:rPr>
              <a:t>Input, Transmitter, Transmission Channel, Receiver, Output</a:t>
            </a:r>
          </a:p>
          <a:p>
            <a:pPr eaLnBrk="1" fontAlgn="auto" hangingPunct="1">
              <a:lnSpc>
                <a:spcPct val="90000"/>
              </a:lnSpc>
              <a:spcBef>
                <a:spcPts val="476"/>
              </a:spcBef>
              <a:spcAft>
                <a:spcPts val="0"/>
              </a:spcAft>
              <a:buSzPct val="100000"/>
              <a:buFont typeface="Arial"/>
              <a:buChar char="•"/>
              <a:defRPr/>
            </a:pPr>
            <a:endParaRPr lang="en-US" b="1" dirty="0">
              <a:latin typeface="Calibri" pitchFamily="34"/>
            </a:endParaRPr>
          </a:p>
          <a:p>
            <a:pPr eaLnBrk="1" fontAlgn="auto" hangingPunct="1">
              <a:lnSpc>
                <a:spcPct val="90000"/>
              </a:lnSpc>
              <a:spcBef>
                <a:spcPts val="476"/>
              </a:spcBef>
              <a:spcAft>
                <a:spcPts val="0"/>
              </a:spcAft>
              <a:buSzPct val="100000"/>
              <a:buFont typeface="Arial"/>
              <a:buChar char="•"/>
              <a:defRPr/>
            </a:pPr>
            <a:endParaRPr lang="en-US" b="1" dirty="0">
              <a:latin typeface="Calibri" pitchFamily="34"/>
            </a:endParaRPr>
          </a:p>
        </p:txBody>
      </p:sp>
      <p:sp>
        <p:nvSpPr>
          <p:cNvPr id="10" name="Rectangle 4"/>
          <p:cNvSpPr>
            <a:spLocks noChangeArrowheads="1"/>
          </p:cNvSpPr>
          <p:nvPr/>
        </p:nvSpPr>
        <p:spPr bwMode="auto">
          <a:xfrm>
            <a:off x="123825" y="4516438"/>
            <a:ext cx="1524000" cy="76200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9pPr>
          </a:lstStyle>
          <a:p>
            <a:pPr algn="ctr" eaLnBrk="1" hangingPunct="1">
              <a:buClrTx/>
              <a:buFontTx/>
              <a:buNone/>
            </a:pPr>
            <a:r>
              <a:rPr lang="en-US" altLang="en-US" sz="1600" b="1" dirty="0">
                <a:solidFill>
                  <a:srgbClr val="000000"/>
                </a:solidFill>
                <a:latin typeface="Calibri" pitchFamily="32" charset="0"/>
              </a:rPr>
              <a:t>Input </a:t>
            </a:r>
          </a:p>
          <a:p>
            <a:pPr algn="ctr" eaLnBrk="1" hangingPunct="1">
              <a:buClrTx/>
              <a:buFontTx/>
              <a:buNone/>
            </a:pPr>
            <a:r>
              <a:rPr lang="en-US" altLang="en-US" sz="1600" b="1" dirty="0" err="1">
                <a:solidFill>
                  <a:srgbClr val="000000"/>
                </a:solidFill>
                <a:latin typeface="Calibri" pitchFamily="32" charset="0"/>
              </a:rPr>
              <a:t>Eg</a:t>
            </a:r>
            <a:r>
              <a:rPr lang="en-US" altLang="en-US" sz="1600" b="1" dirty="0">
                <a:solidFill>
                  <a:srgbClr val="000000"/>
                </a:solidFill>
                <a:latin typeface="Calibri" pitchFamily="32" charset="0"/>
              </a:rPr>
              <a:t> soun</a:t>
            </a:r>
            <a:r>
              <a:rPr lang="en-US" altLang="en-US" sz="1400" b="1" dirty="0">
                <a:solidFill>
                  <a:srgbClr val="000000"/>
                </a:solidFill>
                <a:latin typeface="Calibri" pitchFamily="32" charset="0"/>
              </a:rPr>
              <a:t>d</a:t>
            </a:r>
          </a:p>
        </p:txBody>
      </p:sp>
      <p:sp>
        <p:nvSpPr>
          <p:cNvPr id="11" name="Rectangle 5"/>
          <p:cNvSpPr>
            <a:spLocks noChangeArrowheads="1"/>
          </p:cNvSpPr>
          <p:nvPr/>
        </p:nvSpPr>
        <p:spPr bwMode="auto">
          <a:xfrm>
            <a:off x="2209800" y="4495800"/>
            <a:ext cx="1524000" cy="7826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9pPr>
          </a:lstStyle>
          <a:p>
            <a:pPr algn="ctr" eaLnBrk="1" hangingPunct="1">
              <a:buClrTx/>
              <a:buFontTx/>
              <a:buNone/>
            </a:pPr>
            <a:r>
              <a:rPr lang="en-US" altLang="en-US" b="1" dirty="0">
                <a:solidFill>
                  <a:srgbClr val="000000"/>
                </a:solidFill>
                <a:latin typeface="Calibri" pitchFamily="32" charset="0"/>
              </a:rPr>
              <a:t>Transmitter</a:t>
            </a:r>
          </a:p>
          <a:p>
            <a:pPr algn="ctr" eaLnBrk="1" hangingPunct="1">
              <a:buClrTx/>
              <a:buFontTx/>
              <a:buNone/>
            </a:pPr>
            <a:r>
              <a:rPr lang="en-US" altLang="en-US" sz="1400" b="1" dirty="0" err="1">
                <a:solidFill>
                  <a:srgbClr val="000000"/>
                </a:solidFill>
                <a:latin typeface="Calibri" pitchFamily="32" charset="0"/>
              </a:rPr>
              <a:t>Eg</a:t>
            </a:r>
            <a:r>
              <a:rPr lang="en-US" altLang="en-US" sz="1400" b="1" dirty="0">
                <a:solidFill>
                  <a:srgbClr val="000000"/>
                </a:solidFill>
                <a:latin typeface="Calibri" pitchFamily="32" charset="0"/>
              </a:rPr>
              <a:t> Microphone</a:t>
            </a:r>
          </a:p>
          <a:p>
            <a:pPr algn="ctr" eaLnBrk="1" hangingPunct="1">
              <a:buClrTx/>
              <a:buFontTx/>
              <a:buNone/>
            </a:pPr>
            <a:r>
              <a:rPr lang="en-US" altLang="en-US" sz="1400" b="1" dirty="0">
                <a:solidFill>
                  <a:srgbClr val="000000"/>
                </a:solidFill>
                <a:latin typeface="Calibri" pitchFamily="32" charset="0"/>
              </a:rPr>
              <a:t>(Encodes)</a:t>
            </a:r>
          </a:p>
        </p:txBody>
      </p:sp>
      <p:sp>
        <p:nvSpPr>
          <p:cNvPr id="14" name="Line 8"/>
          <p:cNvSpPr>
            <a:spLocks noChangeShapeType="1"/>
          </p:cNvSpPr>
          <p:nvPr/>
        </p:nvSpPr>
        <p:spPr bwMode="auto">
          <a:xfrm>
            <a:off x="1600200" y="4821238"/>
            <a:ext cx="609600" cy="15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Rectangle 1"/>
          <p:cNvSpPr/>
          <p:nvPr/>
        </p:nvSpPr>
        <p:spPr>
          <a:xfrm>
            <a:off x="4191000" y="4495800"/>
            <a:ext cx="1600200" cy="9144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solidFill>
                  <a:schemeClr val="tx1"/>
                </a:solidFill>
              </a:rPr>
              <a:t>Transmission channel</a:t>
            </a:r>
          </a:p>
          <a:p>
            <a:pPr algn="ctr"/>
            <a:r>
              <a:rPr lang="en-US" sz="1400" dirty="0" err="1">
                <a:solidFill>
                  <a:schemeClr val="tx1"/>
                </a:solidFill>
              </a:rPr>
              <a:t>Eg</a:t>
            </a:r>
            <a:r>
              <a:rPr lang="en-US" sz="1400" dirty="0">
                <a:solidFill>
                  <a:schemeClr val="tx1"/>
                </a:solidFill>
              </a:rPr>
              <a:t> wire, air</a:t>
            </a:r>
          </a:p>
        </p:txBody>
      </p:sp>
      <p:sp>
        <p:nvSpPr>
          <p:cNvPr id="21" name="Line 8"/>
          <p:cNvSpPr>
            <a:spLocks noChangeShapeType="1"/>
          </p:cNvSpPr>
          <p:nvPr/>
        </p:nvSpPr>
        <p:spPr bwMode="auto">
          <a:xfrm>
            <a:off x="3581400" y="4951413"/>
            <a:ext cx="609600" cy="15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 name="Rectangle 2"/>
          <p:cNvSpPr/>
          <p:nvPr/>
        </p:nvSpPr>
        <p:spPr>
          <a:xfrm>
            <a:off x="6248400" y="4516438"/>
            <a:ext cx="1219200" cy="762000"/>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solidFill>
                  <a:schemeClr val="tx1"/>
                </a:solidFill>
              </a:rPr>
              <a:t>Receiver</a:t>
            </a:r>
          </a:p>
          <a:p>
            <a:pPr algn="ctr"/>
            <a:r>
              <a:rPr lang="en-US" sz="1400" dirty="0" err="1">
                <a:solidFill>
                  <a:schemeClr val="tx1"/>
                </a:solidFill>
              </a:rPr>
              <a:t>Eg</a:t>
            </a:r>
            <a:r>
              <a:rPr lang="en-US" sz="1400" dirty="0">
                <a:solidFill>
                  <a:schemeClr val="tx1"/>
                </a:solidFill>
              </a:rPr>
              <a:t> speaker</a:t>
            </a:r>
          </a:p>
          <a:p>
            <a:pPr algn="ctr"/>
            <a:r>
              <a:rPr lang="en-US" sz="1400" dirty="0">
                <a:solidFill>
                  <a:schemeClr val="tx1"/>
                </a:solidFill>
              </a:rPr>
              <a:t>(decodes)</a:t>
            </a:r>
          </a:p>
        </p:txBody>
      </p:sp>
      <p:sp>
        <p:nvSpPr>
          <p:cNvPr id="5" name="Rectangle 4"/>
          <p:cNvSpPr/>
          <p:nvPr/>
        </p:nvSpPr>
        <p:spPr>
          <a:xfrm>
            <a:off x="8001000" y="4516438"/>
            <a:ext cx="1143000" cy="762000"/>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solidFill>
                  <a:schemeClr val="tx1"/>
                </a:solidFill>
              </a:rPr>
              <a:t>Output</a:t>
            </a:r>
          </a:p>
          <a:p>
            <a:pPr algn="ctr"/>
            <a:r>
              <a:rPr lang="en-US" sz="1400" dirty="0" err="1">
                <a:solidFill>
                  <a:schemeClr val="tx1"/>
                </a:solidFill>
              </a:rPr>
              <a:t>Eg</a:t>
            </a:r>
            <a:r>
              <a:rPr lang="en-US" sz="1400" dirty="0">
                <a:solidFill>
                  <a:schemeClr val="tx1"/>
                </a:solidFill>
              </a:rPr>
              <a:t> </a:t>
            </a:r>
            <a:r>
              <a:rPr lang="en-US" sz="1400" dirty="0" err="1">
                <a:solidFill>
                  <a:schemeClr val="tx1"/>
                </a:solidFill>
              </a:rPr>
              <a:t>sound,text</a:t>
            </a:r>
            <a:endParaRPr lang="en-US" sz="1400" dirty="0">
              <a:solidFill>
                <a:schemeClr val="tx1"/>
              </a:solidFill>
            </a:endParaRPr>
          </a:p>
        </p:txBody>
      </p:sp>
      <p:sp>
        <p:nvSpPr>
          <p:cNvPr id="26" name="Line 8"/>
          <p:cNvSpPr>
            <a:spLocks noChangeShapeType="1"/>
          </p:cNvSpPr>
          <p:nvPr/>
        </p:nvSpPr>
        <p:spPr bwMode="auto">
          <a:xfrm flipV="1">
            <a:off x="5769802" y="4960179"/>
            <a:ext cx="554798"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8"/>
          <p:cNvSpPr>
            <a:spLocks noChangeShapeType="1"/>
          </p:cNvSpPr>
          <p:nvPr/>
        </p:nvSpPr>
        <p:spPr bwMode="auto">
          <a:xfrm flipV="1">
            <a:off x="7467599" y="4897438"/>
            <a:ext cx="53340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7774421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85">
                                            <p:txEl>
                                              <p:pRg st="1" end="1"/>
                                            </p:txEl>
                                          </p:spTgt>
                                        </p:tgtEl>
                                        <p:attrNameLst>
                                          <p:attrName>style.visibility</p:attrName>
                                        </p:attrNameLst>
                                      </p:cBhvr>
                                      <p:to>
                                        <p:strVal val="visible"/>
                                      </p:to>
                                    </p:set>
                                    <p:animEffect transition="in" filter="fade">
                                      <p:cBhvr>
                                        <p:cTn id="12" dur="1000"/>
                                        <p:tgtEl>
                                          <p:spTgt spid="24585">
                                            <p:txEl>
                                              <p:pRg st="1" end="1"/>
                                            </p:txEl>
                                          </p:spTgt>
                                        </p:tgtEl>
                                      </p:cBhvr>
                                    </p:animEffect>
                                    <p:anim calcmode="lin" valueType="num">
                                      <p:cBhvr>
                                        <p:cTn id="13"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585">
                                            <p:txEl>
                                              <p:pRg st="2" end="2"/>
                                            </p:txEl>
                                          </p:spTgt>
                                        </p:tgtEl>
                                        <p:attrNameLst>
                                          <p:attrName>style.visibility</p:attrName>
                                        </p:attrNameLst>
                                      </p:cBhvr>
                                      <p:to>
                                        <p:strVal val="visible"/>
                                      </p:to>
                                    </p:set>
                                    <p:animEffect transition="in" filter="fade">
                                      <p:cBhvr>
                                        <p:cTn id="17" dur="1000"/>
                                        <p:tgtEl>
                                          <p:spTgt spid="24585">
                                            <p:txEl>
                                              <p:pRg st="2" end="2"/>
                                            </p:txEl>
                                          </p:spTgt>
                                        </p:tgtEl>
                                      </p:cBhvr>
                                    </p:animEffect>
                                    <p:anim calcmode="lin" valueType="num">
                                      <p:cBhvr>
                                        <p:cTn id="18"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458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0" y="4413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FF0000"/>
                </a:solidFill>
              </a:rPr>
              <a:t>Internet and the WWW</a:t>
            </a:r>
            <a:endParaRPr lang="en-GB" altLang="en-US" sz="3200" b="1">
              <a:solidFill>
                <a:srgbClr val="FF0000"/>
              </a:solidFill>
            </a:endParaRPr>
          </a:p>
        </p:txBody>
      </p:sp>
      <p:sp>
        <p:nvSpPr>
          <p:cNvPr id="2969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3"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2970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105400"/>
          </a:xfrm>
        </p:spPr>
        <p:txBody>
          <a:bodyPr/>
          <a:lstStyle/>
          <a:p>
            <a:pPr marL="782638" lvl="1" indent="-260350" defTabSz="414338" eaLnBrk="1" hangingPunct="1">
              <a:lnSpc>
                <a:spcPct val="150000"/>
              </a:lnSpc>
              <a:buClr>
                <a:srgbClr val="CC0000"/>
              </a:buClr>
              <a:buNone/>
              <a:defRPr/>
            </a:pPr>
            <a:endParaRPr lang="en-US" sz="2000" dirty="0"/>
          </a:p>
          <a:p>
            <a:pPr marL="782638" lvl="1" indent="-260350" defTabSz="414338" eaLnBrk="1" hangingPunct="1">
              <a:lnSpc>
                <a:spcPct val="150000"/>
              </a:lnSpc>
              <a:buClr>
                <a:srgbClr val="CC0000"/>
              </a:buClr>
              <a:buFont typeface="Wingdings" panose="05000000000000000000" pitchFamily="2" charset="2"/>
              <a:buBlip>
                <a:blip r:embed="rId3"/>
              </a:buBlip>
              <a:defRPr/>
            </a:pPr>
            <a:r>
              <a:rPr lang="en-US" sz="2000" dirty="0"/>
              <a:t>Internet is the world network of computers</a:t>
            </a:r>
          </a:p>
          <a:p>
            <a:pPr marL="782638" lvl="1" indent="-260350" defTabSz="414338" eaLnBrk="1" hangingPunct="1">
              <a:lnSpc>
                <a:spcPct val="150000"/>
              </a:lnSpc>
              <a:buClr>
                <a:srgbClr val="CC0000"/>
              </a:buClr>
              <a:buFont typeface="Wingdings" panose="05000000000000000000" pitchFamily="2" charset="2"/>
              <a:buBlip>
                <a:blip r:embed="rId3"/>
              </a:buBlip>
              <a:defRPr/>
            </a:pPr>
            <a:r>
              <a:rPr lang="en-US" sz="2000" dirty="0">
                <a:solidFill>
                  <a:srgbClr val="BC1C1C"/>
                </a:solidFill>
              </a:rPr>
              <a:t>WWW</a:t>
            </a:r>
            <a:r>
              <a:rPr lang="en-US" sz="2000" dirty="0"/>
              <a:t>- World Wide Web is a way </a:t>
            </a:r>
            <a:r>
              <a:rPr lang="en-US" sz="2000"/>
              <a:t>through which </a:t>
            </a:r>
            <a:r>
              <a:rPr lang="en-US" sz="2000" dirty="0"/>
              <a:t>information can be accessed via </a:t>
            </a:r>
            <a:r>
              <a:rPr lang="en-US" sz="2000"/>
              <a:t>the internet. </a:t>
            </a:r>
            <a:r>
              <a:rPr lang="en-US" sz="2000" dirty="0"/>
              <a:t>This information is finally displayed using a browser by using URL. It is build on top of internet. </a:t>
            </a:r>
          </a:p>
          <a:p>
            <a:pPr lvl="1" eaLnBrk="1" fontAlgn="auto" hangingPunct="1">
              <a:lnSpc>
                <a:spcPct val="150000"/>
              </a:lnSpc>
              <a:spcBef>
                <a:spcPts val="544"/>
              </a:spcBef>
              <a:spcAft>
                <a:spcPts val="0"/>
              </a:spcAft>
              <a:buSzPct val="100000"/>
              <a:buFont typeface="Arial"/>
              <a:buChar char="•"/>
              <a:defRPr/>
            </a:pPr>
            <a:r>
              <a:rPr lang="en-US" sz="2000" i="1" dirty="0">
                <a:solidFill>
                  <a:srgbClr val="0070C0"/>
                </a:solidFill>
                <a:latin typeface="Calibri" pitchFamily="34"/>
              </a:rPr>
              <a:t>URL</a:t>
            </a:r>
            <a:r>
              <a:rPr lang="en-US" sz="2000" i="1" dirty="0">
                <a:latin typeface="Calibri" pitchFamily="34"/>
              </a:rPr>
              <a:t>: </a:t>
            </a:r>
            <a:r>
              <a:rPr lang="en-US" sz="2000" b="1" i="1" dirty="0">
                <a:latin typeface="Calibri" pitchFamily="34"/>
              </a:rPr>
              <a:t>Uniform Resource Locator</a:t>
            </a:r>
            <a:r>
              <a:rPr lang="en-US" sz="2000" i="1" dirty="0">
                <a:latin typeface="Calibri" pitchFamily="34"/>
              </a:rPr>
              <a:t>. Address of web page or a website</a:t>
            </a:r>
            <a:r>
              <a:rPr lang="en-US" sz="2000" dirty="0">
                <a:latin typeface="Calibri" pitchFamily="34"/>
              </a:rPr>
              <a:t>.  Example</a:t>
            </a:r>
            <a:r>
              <a:rPr lang="en-US" sz="2000" dirty="0">
                <a:solidFill>
                  <a:srgbClr val="0070C0"/>
                </a:solidFill>
                <a:latin typeface="Calibri" pitchFamily="34"/>
              </a:rPr>
              <a:t>: http://ucu.ac.ug/</a:t>
            </a:r>
          </a:p>
          <a:p>
            <a:pPr eaLnBrk="1" fontAlgn="auto" hangingPunct="1">
              <a:lnSpc>
                <a:spcPct val="90000"/>
              </a:lnSpc>
              <a:spcBef>
                <a:spcPts val="476"/>
              </a:spcBef>
              <a:spcAft>
                <a:spcPts val="0"/>
              </a:spcAft>
              <a:buSzPct val="100000"/>
              <a:buFont typeface="Arial"/>
              <a:buChar char="•"/>
              <a:defRPr/>
            </a:pPr>
            <a:endParaRPr lang="en-US" b="1" dirty="0">
              <a:latin typeface="Calibri" pitchFamily="34"/>
            </a:endParaRPr>
          </a:p>
        </p:txBody>
      </p:sp>
    </p:spTree>
    <p:extLst>
      <p:ext uri="{BB962C8B-B14F-4D97-AF65-F5344CB8AC3E}">
        <p14:creationId xmlns:p14="http://schemas.microsoft.com/office/powerpoint/2010/main" val="38946764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85">
                                            <p:txEl>
                                              <p:pRg st="1" end="1"/>
                                            </p:txEl>
                                          </p:spTgt>
                                        </p:tgtEl>
                                        <p:attrNameLst>
                                          <p:attrName>style.visibility</p:attrName>
                                        </p:attrNameLst>
                                      </p:cBhvr>
                                      <p:to>
                                        <p:strVal val="visible"/>
                                      </p:to>
                                    </p:set>
                                    <p:animEffect transition="in" filter="fade">
                                      <p:cBhvr>
                                        <p:cTn id="12" dur="1000"/>
                                        <p:tgtEl>
                                          <p:spTgt spid="24585">
                                            <p:txEl>
                                              <p:pRg st="1" end="1"/>
                                            </p:txEl>
                                          </p:spTgt>
                                        </p:tgtEl>
                                      </p:cBhvr>
                                    </p:animEffect>
                                    <p:anim calcmode="lin" valueType="num">
                                      <p:cBhvr>
                                        <p:cTn id="13"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585">
                                            <p:txEl>
                                              <p:pRg st="2" end="2"/>
                                            </p:txEl>
                                          </p:spTgt>
                                        </p:tgtEl>
                                        <p:attrNameLst>
                                          <p:attrName>style.visibility</p:attrName>
                                        </p:attrNameLst>
                                      </p:cBhvr>
                                      <p:to>
                                        <p:strVal val="visible"/>
                                      </p:to>
                                    </p:set>
                                    <p:animEffect transition="in" filter="fade">
                                      <p:cBhvr>
                                        <p:cTn id="17" dur="1000"/>
                                        <p:tgtEl>
                                          <p:spTgt spid="24585">
                                            <p:txEl>
                                              <p:pRg st="2" end="2"/>
                                            </p:txEl>
                                          </p:spTgt>
                                        </p:tgtEl>
                                      </p:cBhvr>
                                    </p:animEffect>
                                    <p:anim calcmode="lin" valueType="num">
                                      <p:cBhvr>
                                        <p:cTn id="18"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4585">
                                            <p:txEl>
                                              <p:pRg st="3" end="3"/>
                                            </p:txEl>
                                          </p:spTgt>
                                        </p:tgtEl>
                                        <p:attrNameLst>
                                          <p:attrName>style.visibility</p:attrName>
                                        </p:attrNameLst>
                                      </p:cBhvr>
                                      <p:to>
                                        <p:strVal val="visible"/>
                                      </p:to>
                                    </p:set>
                                    <p:animEffect transition="in" filter="fade">
                                      <p:cBhvr>
                                        <p:cTn id="22" dur="1000"/>
                                        <p:tgtEl>
                                          <p:spTgt spid="24585">
                                            <p:txEl>
                                              <p:pRg st="3" end="3"/>
                                            </p:txEl>
                                          </p:spTgt>
                                        </p:tgtEl>
                                      </p:cBhvr>
                                    </p:animEffect>
                                    <p:anim calcmode="lin" valueType="num">
                                      <p:cBhvr>
                                        <p:cTn id="23"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458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FF0000"/>
                </a:solidFill>
              </a:rPr>
              <a:t>Internet and the WWW</a:t>
            </a:r>
            <a:endParaRPr lang="en-GB" altLang="en-US" sz="3200" b="1">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fontAlgn="auto" hangingPunct="1">
              <a:lnSpc>
                <a:spcPct val="90000"/>
              </a:lnSpc>
              <a:spcBef>
                <a:spcPts val="476"/>
              </a:spcBef>
              <a:spcAft>
                <a:spcPts val="0"/>
              </a:spcAft>
              <a:buSzPct val="100000"/>
              <a:buFont typeface="Arial"/>
              <a:buChar char="•"/>
              <a:defRPr/>
            </a:pPr>
            <a:endParaRPr lang="en-US" b="1" dirty="0">
              <a:latin typeface="Calibri" pitchFamily="34"/>
            </a:endParaRPr>
          </a:p>
        </p:txBody>
      </p:sp>
      <p:pic>
        <p:nvPicPr>
          <p:cNvPr id="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624138"/>
            <a:ext cx="2819400" cy="2481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p:nvPicPr>
        <p:blipFill>
          <a:blip r:embed="rId4"/>
          <a:srcRect/>
          <a:stretch>
            <a:fillRect/>
          </a:stretch>
        </p:blipFill>
        <p:spPr bwMode="auto">
          <a:xfrm>
            <a:off x="5715000" y="2633663"/>
            <a:ext cx="2514600" cy="25384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4578"/>
                                        </p:tgtEl>
                                        <p:attrNameLst>
                                          <p:attrName>style.visibility</p:attrName>
                                        </p:attrNameLst>
                                      </p:cBhvr>
                                      <p:to>
                                        <p:strVal val="visible"/>
                                      </p:to>
                                    </p:set>
                                    <p:animEffect transition="in" filter="fade">
                                      <p:cBhvr>
                                        <p:cTn id="15" dur="1000"/>
                                        <p:tgtEl>
                                          <p:spTgt spid="24578"/>
                                        </p:tgtEl>
                                      </p:cBhvr>
                                    </p:animEffect>
                                    <p:anim calcmode="lin" valueType="num">
                                      <p:cBhvr>
                                        <p:cTn id="16" dur="1000" fill="hold"/>
                                        <p:tgtEl>
                                          <p:spTgt spid="24578"/>
                                        </p:tgtEl>
                                        <p:attrNameLst>
                                          <p:attrName>ppt_x</p:attrName>
                                        </p:attrNameLst>
                                      </p:cBhvr>
                                      <p:tavLst>
                                        <p:tav tm="0">
                                          <p:val>
                                            <p:strVal val="#ppt_x"/>
                                          </p:val>
                                        </p:tav>
                                        <p:tav tm="100000">
                                          <p:val>
                                            <p:strVal val="#ppt_x"/>
                                          </p:val>
                                        </p:tav>
                                      </p:tavLst>
                                    </p:anim>
                                    <p:anim calcmode="lin" valueType="num">
                                      <p:cBhvr>
                                        <p:cTn id="17"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 calcmode="lin" valueType="num">
                                      <p:cBhvr>
                                        <p:cTn id="24" dur="1000" fill="hold"/>
                                        <p:tgtEl>
                                          <p:spTgt spid="11"/>
                                        </p:tgtEl>
                                        <p:attrNameLst>
                                          <p:attrName>style.rotation</p:attrName>
                                        </p:attrNameLst>
                                      </p:cBhvr>
                                      <p:tavLst>
                                        <p:tav tm="0">
                                          <p:val>
                                            <p:fltVal val="90"/>
                                          </p:val>
                                        </p:tav>
                                        <p:tav tm="100000">
                                          <p:val>
                                            <p:fltVal val="0"/>
                                          </p:val>
                                        </p:tav>
                                      </p:tavLst>
                                    </p:anim>
                                    <p:animEffect transition="in" filter="fade">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FF0000"/>
                </a:solidFill>
              </a:rPr>
              <a:t>Internet and the WWW</a:t>
            </a:r>
            <a:endParaRPr lang="en-GB" altLang="en-US" sz="3200" b="1">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fontAlgn="auto" hangingPunct="1">
              <a:lnSpc>
                <a:spcPct val="90000"/>
              </a:lnSpc>
              <a:spcBef>
                <a:spcPts val="476"/>
              </a:spcBef>
              <a:spcAft>
                <a:spcPts val="0"/>
              </a:spcAft>
              <a:buSzPct val="100000"/>
              <a:buFont typeface="Arial"/>
              <a:buChar char="•"/>
              <a:defRPr/>
            </a:pPr>
            <a:r>
              <a:rPr lang="en-US" b="1" dirty="0"/>
              <a:t>A hyperlink </a:t>
            </a:r>
            <a:r>
              <a:rPr lang="en-US" dirty="0"/>
              <a:t>is simply text or an image which helps you jump to another location within the same document or to another document when clicked on. This second document may be located on the same computer as the first or on a different computer elsewhere on the Internet. </a:t>
            </a:r>
            <a:endParaRPr lang="en-US" b="1" dirty="0">
              <a:latin typeface="Calibri" pitchFamily="34"/>
            </a:endParaRPr>
          </a:p>
        </p:txBody>
      </p:sp>
    </p:spTree>
    <p:extLst>
      <p:ext uri="{BB962C8B-B14F-4D97-AF65-F5344CB8AC3E}">
        <p14:creationId xmlns:p14="http://schemas.microsoft.com/office/powerpoint/2010/main" val="24363234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685800"/>
            <a:ext cx="8229600" cy="10668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Computer Networks</a:t>
            </a:r>
            <a:endParaRPr lang="en-GB" altLang="en-US" sz="4000" b="1">
              <a:solidFill>
                <a:srgbClr val="E4005C"/>
              </a:solidFill>
            </a:endParaRPr>
          </a:p>
        </p:txBody>
      </p:sp>
      <p:sp>
        <p:nvSpPr>
          <p:cNvPr id="20483" name="Rectangle 3"/>
          <p:cNvSpPr>
            <a:spLocks noGrp="1" noChangeArrowheads="1"/>
          </p:cNvSpPr>
          <p:nvPr>
            <p:ph type="body" sz="half" idx="1"/>
          </p:nvPr>
        </p:nvSpPr>
        <p:spPr>
          <a:xfrm>
            <a:off x="457200" y="2101850"/>
            <a:ext cx="5105400" cy="429895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defRPr/>
            </a:pPr>
            <a:endParaRPr lang="en-US" altLang="en-US" sz="2000" b="1"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defRPr/>
            </a:pPr>
            <a:r>
              <a:rPr lang="en-US" altLang="en-US" sz="2400" dirty="0">
                <a:latin typeface="Calibri" panose="020F0502020204030204" pitchFamily="34" charset="0"/>
              </a:rPr>
              <a:t>Computer network is a connection of two or more computers to enable them communicate or share resources or information.</a:t>
            </a:r>
          </a:p>
          <a:p>
            <a:pPr marL="392113" indent="-293688" algn="just" defTabSz="414338" eaLnBrk="1" hangingPunct="1">
              <a:lnSpc>
                <a:spcPct val="80000"/>
              </a:lnSpc>
              <a:buClr>
                <a:srgbClr val="CC0000"/>
              </a:buClr>
              <a:buFont typeface="Wingdings" panose="05000000000000000000" pitchFamily="2" charset="2"/>
              <a:buNone/>
              <a:defRPr/>
            </a:pPr>
            <a:endParaRPr lang="en-US" altLang="en-US" sz="2400" dirty="0">
              <a:latin typeface="Calibri" panose="020F0502020204030204" pitchFamily="34" charset="0"/>
            </a:endParaRPr>
          </a:p>
          <a:p>
            <a:pPr marL="392113" indent="-293688" algn="just" defTabSz="414338" eaLnBrk="1" hangingPunct="1">
              <a:lnSpc>
                <a:spcPct val="80000"/>
              </a:lnSpc>
              <a:buClr>
                <a:srgbClr val="CC0000"/>
              </a:buClr>
              <a:buFont typeface="Wingdings" panose="05000000000000000000" pitchFamily="2" charset="2"/>
              <a:buBlip>
                <a:blip r:embed="rId3"/>
              </a:buBlip>
              <a:defRPr/>
            </a:pPr>
            <a:endParaRPr lang="en-US" altLang="en-US" sz="2400" dirty="0">
              <a:latin typeface="Calibri" panose="020F0502020204030204" pitchFamily="34" charset="0"/>
            </a:endParaRPr>
          </a:p>
          <a:p>
            <a:pPr marL="98425" indent="0" algn="just" defTabSz="414338" eaLnBrk="1" hangingPunct="1">
              <a:lnSpc>
                <a:spcPct val="80000"/>
              </a:lnSpc>
              <a:buClr>
                <a:srgbClr val="CC0000"/>
              </a:buClr>
              <a:buFontTx/>
              <a:buNone/>
              <a:defRPr/>
            </a:pPr>
            <a:endParaRPr lang="en-US" altLang="en-US" sz="2400" dirty="0">
              <a:latin typeface="Calibri" panose="020F0502020204030204" pitchFamily="34" charset="0"/>
            </a:endParaRPr>
          </a:p>
          <a:p>
            <a:pPr marL="392113" indent="-293688" algn="just" defTabSz="414338" eaLnBrk="1" hangingPunct="1">
              <a:lnSpc>
                <a:spcPct val="80000"/>
              </a:lnSpc>
              <a:buClr>
                <a:srgbClr val="CC0000"/>
              </a:buClr>
              <a:buFont typeface="Wingdings" panose="05000000000000000000" pitchFamily="2" charset="2"/>
              <a:buBlip>
                <a:blip r:embed="rId3"/>
              </a:buBlip>
              <a:defRPr/>
            </a:pPr>
            <a:r>
              <a:rPr lang="en-US" altLang="en-US" sz="2400" dirty="0">
                <a:latin typeface="Calibri" panose="020F0502020204030204" pitchFamily="34" charset="0"/>
              </a:rPr>
              <a:t>The computers can be geographically located anywhere.</a:t>
            </a:r>
          </a:p>
        </p:txBody>
      </p:sp>
      <p:sp>
        <p:nvSpPr>
          <p:cNvPr id="512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8" name="Text Box 8"/>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512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0490" name="Picture 10"/>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l="5667" t="24857" r="9698" b="20287"/>
          <a:stretch>
            <a:fillRect/>
          </a:stretch>
        </p:blipFill>
        <p:spPr>
          <a:xfrm>
            <a:off x="5486400" y="2286000"/>
            <a:ext cx="3581400" cy="3214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0"/>
                                        <p:tgtEl>
                                          <p:spTgt spid="20482"/>
                                        </p:tgtEl>
                                      </p:cBhvr>
                                    </p:animEffect>
                                    <p:anim calcmode="lin" valueType="num">
                                      <p:cBhvr>
                                        <p:cTn id="8" dur="1000" fill="hold"/>
                                        <p:tgtEl>
                                          <p:spTgt spid="20482"/>
                                        </p:tgtEl>
                                        <p:attrNameLst>
                                          <p:attrName>ppt_x</p:attrName>
                                        </p:attrNameLst>
                                      </p:cBhvr>
                                      <p:tavLst>
                                        <p:tav tm="0">
                                          <p:val>
                                            <p:strVal val="#ppt_x"/>
                                          </p:val>
                                        </p:tav>
                                        <p:tav tm="100000">
                                          <p:val>
                                            <p:strVal val="#ppt_x"/>
                                          </p:val>
                                        </p:tav>
                                      </p:tavLst>
                                    </p:anim>
                                    <p:anim calcmode="lin" valueType="num">
                                      <p:cBhvr>
                                        <p:cTn id="9"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0483">
                                            <p:txEl>
                                              <p:pRg st="1" end="1"/>
                                            </p:txEl>
                                          </p:spTgt>
                                        </p:tgtEl>
                                        <p:attrNameLst>
                                          <p:attrName>style.visibility</p:attrName>
                                        </p:attrNameLst>
                                      </p:cBhvr>
                                      <p:to>
                                        <p:strVal val="visible"/>
                                      </p:to>
                                    </p:set>
                                    <p:animEffect transition="in" filter="fade">
                                      <p:cBhvr>
                                        <p:cTn id="14" dur="1000"/>
                                        <p:tgtEl>
                                          <p:spTgt spid="20483">
                                            <p:txEl>
                                              <p:pRg st="1" end="1"/>
                                            </p:txEl>
                                          </p:spTgt>
                                        </p:tgtEl>
                                      </p:cBhvr>
                                    </p:animEffect>
                                    <p:anim calcmode="lin" valueType="num">
                                      <p:cBhvr>
                                        <p:cTn id="15"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048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animEffect transition="in" filter="fade">
                                      <p:cBhvr>
                                        <p:cTn id="19" dur="1000"/>
                                        <p:tgtEl>
                                          <p:spTgt spid="20483">
                                            <p:txEl>
                                              <p:pRg st="5" end="5"/>
                                            </p:txEl>
                                          </p:spTgt>
                                        </p:tgtEl>
                                      </p:cBhvr>
                                    </p:animEffect>
                                    <p:anim calcmode="lin" valueType="num">
                                      <p:cBhvr>
                                        <p:cTn id="20"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048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1" presetClass="entr" presetSubtype="0" fill="hold" nodeType="clickEffect">
                                  <p:stCondLst>
                                    <p:cond delay="0"/>
                                  </p:stCondLst>
                                  <p:childTnLst>
                                    <p:set>
                                      <p:cBhvr>
                                        <p:cTn id="25" dur="1" fill="hold">
                                          <p:stCondLst>
                                            <p:cond delay="0"/>
                                          </p:stCondLst>
                                        </p:cTn>
                                        <p:tgtEl>
                                          <p:spTgt spid="20490"/>
                                        </p:tgtEl>
                                        <p:attrNameLst>
                                          <p:attrName>style.visibility</p:attrName>
                                        </p:attrNameLst>
                                      </p:cBhvr>
                                      <p:to>
                                        <p:strVal val="visible"/>
                                      </p:to>
                                    </p:set>
                                    <p:anim calcmode="lin" valueType="num">
                                      <p:cBhvr>
                                        <p:cTn id="26" dur="1000" fill="hold"/>
                                        <p:tgtEl>
                                          <p:spTgt spid="20490"/>
                                        </p:tgtEl>
                                        <p:attrNameLst>
                                          <p:attrName>ppt_w</p:attrName>
                                        </p:attrNameLst>
                                      </p:cBhvr>
                                      <p:tavLst>
                                        <p:tav tm="0">
                                          <p:val>
                                            <p:fltVal val="0"/>
                                          </p:val>
                                        </p:tav>
                                        <p:tav tm="100000">
                                          <p:val>
                                            <p:strVal val="#ppt_w"/>
                                          </p:val>
                                        </p:tav>
                                      </p:tavLst>
                                    </p:anim>
                                    <p:anim calcmode="lin" valueType="num">
                                      <p:cBhvr>
                                        <p:cTn id="27" dur="1000" fill="hold"/>
                                        <p:tgtEl>
                                          <p:spTgt spid="20490"/>
                                        </p:tgtEl>
                                        <p:attrNameLst>
                                          <p:attrName>ppt_h</p:attrName>
                                        </p:attrNameLst>
                                      </p:cBhvr>
                                      <p:tavLst>
                                        <p:tav tm="0">
                                          <p:val>
                                            <p:fltVal val="0"/>
                                          </p:val>
                                        </p:tav>
                                        <p:tav tm="100000">
                                          <p:val>
                                            <p:strVal val="#ppt_h"/>
                                          </p:val>
                                        </p:tav>
                                      </p:tavLst>
                                    </p:anim>
                                    <p:anim calcmode="lin" valueType="num">
                                      <p:cBhvr>
                                        <p:cTn id="28" dur="1000" fill="hold"/>
                                        <p:tgtEl>
                                          <p:spTgt spid="20490"/>
                                        </p:tgtEl>
                                        <p:attrNameLst>
                                          <p:attrName>style.rotation</p:attrName>
                                        </p:attrNameLst>
                                      </p:cBhvr>
                                      <p:tavLst>
                                        <p:tav tm="0">
                                          <p:val>
                                            <p:fltVal val="90"/>
                                          </p:val>
                                        </p:tav>
                                        <p:tav tm="100000">
                                          <p:val>
                                            <p:fltVal val="0"/>
                                          </p:val>
                                        </p:tav>
                                      </p:tavLst>
                                    </p:anim>
                                    <p:animEffect transition="in" filter="fade">
                                      <p:cBhvr>
                                        <p:cTn id="29" dur="10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0" y="4413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FF0000"/>
                </a:solidFill>
              </a:rPr>
              <a:t>Internet and the WWW</a:t>
            </a:r>
            <a:endParaRPr lang="en-GB" altLang="en-US" sz="3200" b="1">
              <a:solidFill>
                <a:srgbClr val="FF0000"/>
              </a:solidFill>
            </a:endParaRPr>
          </a:p>
        </p:txBody>
      </p:sp>
      <p:sp>
        <p:nvSpPr>
          <p:cNvPr id="33795"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6"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7"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8"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9"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3800"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651000"/>
            <a:ext cx="8229600" cy="4848225"/>
          </a:xfrm>
        </p:spPr>
        <p:txBody>
          <a:bodyPr/>
          <a:lstStyle/>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dirty="0">
                <a:solidFill>
                  <a:srgbClr val="0070C0"/>
                </a:solidFill>
                <a:latin typeface="Calibri" pitchFamily="34"/>
              </a:rPr>
              <a:t>Web Browser </a:t>
            </a:r>
            <a:r>
              <a:rPr lang="en-US" sz="2400" dirty="0">
                <a:latin typeface="Calibri" pitchFamily="34"/>
              </a:rPr>
              <a:t>– Soft Ware used to request and receive web pagers from the server</a:t>
            </a:r>
          </a:p>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dirty="0">
                <a:latin typeface="Calibri" pitchFamily="34"/>
              </a:rPr>
              <a:t> </a:t>
            </a:r>
            <a:r>
              <a:rPr lang="en-US" sz="2400" dirty="0">
                <a:solidFill>
                  <a:srgbClr val="0070C0"/>
                </a:solidFill>
                <a:latin typeface="Calibri" pitchFamily="34"/>
              </a:rPr>
              <a:t>Web Server- </a:t>
            </a:r>
            <a:r>
              <a:rPr lang="en-US" sz="2400" dirty="0">
                <a:latin typeface="Calibri" pitchFamily="34"/>
              </a:rPr>
              <a:t>Soft Ware that processes requests from the web browser </a:t>
            </a:r>
          </a:p>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dirty="0">
                <a:solidFill>
                  <a:srgbClr val="0070C0"/>
                </a:solidFill>
                <a:latin typeface="Calibri" pitchFamily="34"/>
              </a:rPr>
              <a:t>Website</a:t>
            </a:r>
            <a:r>
              <a:rPr lang="en-US" sz="2400" dirty="0">
                <a:latin typeface="Calibri" pitchFamily="34"/>
              </a:rPr>
              <a:t> – A collection of inter-related web pages</a:t>
            </a:r>
          </a:p>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dirty="0">
                <a:solidFill>
                  <a:srgbClr val="0070C0"/>
                </a:solidFill>
                <a:latin typeface="Calibri" pitchFamily="34"/>
              </a:rPr>
              <a:t>Webpage</a:t>
            </a:r>
            <a:r>
              <a:rPr lang="en-US" sz="2400" dirty="0">
                <a:latin typeface="Calibri" pitchFamily="34"/>
              </a:rPr>
              <a:t> – An electronic page on </a:t>
            </a:r>
            <a:r>
              <a:rPr lang="en-US" sz="2400">
                <a:latin typeface="Calibri" pitchFamily="34"/>
              </a:rPr>
              <a:t>a web</a:t>
            </a:r>
          </a:p>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i="1" u="sng">
                <a:solidFill>
                  <a:srgbClr val="0070C0"/>
                </a:solidFill>
                <a:latin typeface="Calibri" pitchFamily="34"/>
              </a:rPr>
              <a:t>Search </a:t>
            </a:r>
            <a:r>
              <a:rPr lang="en-US" sz="2400" i="1" u="sng" dirty="0">
                <a:solidFill>
                  <a:srgbClr val="0070C0"/>
                </a:solidFill>
                <a:latin typeface="Calibri" pitchFamily="34"/>
              </a:rPr>
              <a:t>Engines </a:t>
            </a:r>
            <a:r>
              <a:rPr lang="en-US" sz="2400" i="1" u="sng" dirty="0">
                <a:latin typeface="Calibri" pitchFamily="34"/>
              </a:rPr>
              <a:t>- A Web search engine is a tool/SW designed to search for information on the World Wide Web  while </a:t>
            </a:r>
            <a:r>
              <a:rPr lang="en-US" sz="2400" i="1" u="sng" dirty="0">
                <a:solidFill>
                  <a:srgbClr val="0070C0"/>
                </a:solidFill>
                <a:latin typeface="Calibri" pitchFamily="34"/>
              </a:rPr>
              <a:t>Web Browser </a:t>
            </a:r>
            <a:r>
              <a:rPr lang="en-US" sz="2400" i="1" u="sng" dirty="0">
                <a:latin typeface="Calibri" pitchFamily="34"/>
              </a:rPr>
              <a:t>is Soft Ware used to visit web pages </a:t>
            </a:r>
          </a:p>
          <a:p>
            <a:pPr marL="224668" eaLnBrk="1" fontAlgn="auto" hangingPunct="1">
              <a:lnSpc>
                <a:spcPct val="150000"/>
              </a:lnSpc>
              <a:spcBef>
                <a:spcPts val="409"/>
              </a:spcBef>
              <a:spcAft>
                <a:spcPts val="0"/>
              </a:spcAft>
              <a:buClr>
                <a:srgbClr val="FF66FF"/>
              </a:buClr>
              <a:buSzPct val="100000"/>
              <a:buFont typeface="Wingdings" panose="05000000000000000000" pitchFamily="2" charset="2"/>
              <a:buChar char="q"/>
              <a:defRPr/>
            </a:pPr>
            <a:r>
              <a:rPr lang="en-US" sz="2400" i="1" dirty="0">
                <a:latin typeface="Calibri" pitchFamily="34"/>
              </a:rPr>
              <a:t>Examples of Web browsers </a:t>
            </a:r>
            <a:r>
              <a:rPr lang="en-US" sz="2400" i="1" dirty="0">
                <a:solidFill>
                  <a:srgbClr val="C00000"/>
                </a:solidFill>
                <a:latin typeface="Calibri" pitchFamily="34"/>
              </a:rPr>
              <a:t>google chrome, Internet explore, Mozilla Firefox.</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585">
                                            <p:txEl>
                                              <p:pRg st="0" end="0"/>
                                            </p:txEl>
                                          </p:spTgt>
                                        </p:tgtEl>
                                        <p:attrNameLst>
                                          <p:attrName>style.visibility</p:attrName>
                                        </p:attrNameLst>
                                      </p:cBhvr>
                                      <p:to>
                                        <p:strVal val="visible"/>
                                      </p:to>
                                    </p:set>
                                    <p:animEffect transition="in" filter="fade">
                                      <p:cBhvr>
                                        <p:cTn id="14" dur="1000"/>
                                        <p:tgtEl>
                                          <p:spTgt spid="24585">
                                            <p:txEl>
                                              <p:pRg st="0" end="0"/>
                                            </p:txEl>
                                          </p:spTgt>
                                        </p:tgtEl>
                                      </p:cBhvr>
                                    </p:animEffect>
                                    <p:anim calcmode="lin" valueType="num">
                                      <p:cBhvr>
                                        <p:cTn id="15" dur="1000" fill="hold"/>
                                        <p:tgtEl>
                                          <p:spTgt spid="2458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458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85">
                                            <p:txEl>
                                              <p:pRg st="1" end="1"/>
                                            </p:txEl>
                                          </p:spTgt>
                                        </p:tgtEl>
                                        <p:attrNameLst>
                                          <p:attrName>style.visibility</p:attrName>
                                        </p:attrNameLst>
                                      </p:cBhvr>
                                      <p:to>
                                        <p:strVal val="visible"/>
                                      </p:to>
                                    </p:set>
                                    <p:animEffect transition="in" filter="fade">
                                      <p:cBhvr>
                                        <p:cTn id="19" dur="1000"/>
                                        <p:tgtEl>
                                          <p:spTgt spid="24585">
                                            <p:txEl>
                                              <p:pRg st="1" end="1"/>
                                            </p:txEl>
                                          </p:spTgt>
                                        </p:tgtEl>
                                      </p:cBhvr>
                                    </p:animEffect>
                                    <p:anim calcmode="lin" valueType="num">
                                      <p:cBhvr>
                                        <p:cTn id="20"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585">
                                            <p:txEl>
                                              <p:pRg st="2" end="2"/>
                                            </p:txEl>
                                          </p:spTgt>
                                        </p:tgtEl>
                                        <p:attrNameLst>
                                          <p:attrName>style.visibility</p:attrName>
                                        </p:attrNameLst>
                                      </p:cBhvr>
                                      <p:to>
                                        <p:strVal val="visible"/>
                                      </p:to>
                                    </p:set>
                                    <p:animEffect transition="in" filter="fade">
                                      <p:cBhvr>
                                        <p:cTn id="24" dur="1000"/>
                                        <p:tgtEl>
                                          <p:spTgt spid="24585">
                                            <p:txEl>
                                              <p:pRg st="2" end="2"/>
                                            </p:txEl>
                                          </p:spTgt>
                                        </p:tgtEl>
                                      </p:cBhvr>
                                    </p:animEffect>
                                    <p:anim calcmode="lin" valueType="num">
                                      <p:cBhvr>
                                        <p:cTn id="25"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4585">
                                            <p:txEl>
                                              <p:pRg st="3" end="3"/>
                                            </p:txEl>
                                          </p:spTgt>
                                        </p:tgtEl>
                                        <p:attrNameLst>
                                          <p:attrName>style.visibility</p:attrName>
                                        </p:attrNameLst>
                                      </p:cBhvr>
                                      <p:to>
                                        <p:strVal val="visible"/>
                                      </p:to>
                                    </p:set>
                                    <p:animEffect transition="in" filter="fade">
                                      <p:cBhvr>
                                        <p:cTn id="29" dur="1000"/>
                                        <p:tgtEl>
                                          <p:spTgt spid="24585">
                                            <p:txEl>
                                              <p:pRg st="3" end="3"/>
                                            </p:txEl>
                                          </p:spTgt>
                                        </p:tgtEl>
                                      </p:cBhvr>
                                    </p:animEffect>
                                    <p:anim calcmode="lin" valueType="num">
                                      <p:cBhvr>
                                        <p:cTn id="30"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458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85">
                                            <p:txEl>
                                              <p:pRg st="4" end="4"/>
                                            </p:txEl>
                                          </p:spTgt>
                                        </p:tgtEl>
                                        <p:attrNameLst>
                                          <p:attrName>style.visibility</p:attrName>
                                        </p:attrNameLst>
                                      </p:cBhvr>
                                      <p:to>
                                        <p:strVal val="visible"/>
                                      </p:to>
                                    </p:set>
                                    <p:animEffect transition="in" filter="fade">
                                      <p:cBhvr>
                                        <p:cTn id="34" dur="1000"/>
                                        <p:tgtEl>
                                          <p:spTgt spid="24585">
                                            <p:txEl>
                                              <p:pRg st="4" end="4"/>
                                            </p:txEl>
                                          </p:spTgt>
                                        </p:tgtEl>
                                      </p:cBhvr>
                                    </p:animEffect>
                                    <p:anim calcmode="lin" valueType="num">
                                      <p:cBhvr>
                                        <p:cTn id="35"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4585">
                                            <p:txEl>
                                              <p:pRg st="5" end="5"/>
                                            </p:txEl>
                                          </p:spTgt>
                                        </p:tgtEl>
                                        <p:attrNameLst>
                                          <p:attrName>style.visibility</p:attrName>
                                        </p:attrNameLst>
                                      </p:cBhvr>
                                      <p:to>
                                        <p:strVal val="visible"/>
                                      </p:to>
                                    </p:set>
                                    <p:animEffect transition="in" filter="fade">
                                      <p:cBhvr>
                                        <p:cTn id="39" dur="1000"/>
                                        <p:tgtEl>
                                          <p:spTgt spid="24585">
                                            <p:txEl>
                                              <p:pRg st="5" end="5"/>
                                            </p:txEl>
                                          </p:spTgt>
                                        </p:tgtEl>
                                      </p:cBhvr>
                                    </p:animEffect>
                                    <p:anim calcmode="lin" valueType="num">
                                      <p:cBhvr>
                                        <p:cTn id="40" dur="1000" fill="hold"/>
                                        <p:tgtEl>
                                          <p:spTgt spid="2458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45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896938" y="609600"/>
            <a:ext cx="7513637" cy="715963"/>
          </a:xfrm>
        </p:spPr>
        <p:txBody>
          <a:bodyPr/>
          <a:lstStyle/>
          <a:p>
            <a:pPr eaLnBrk="1" hangingPunct="1"/>
            <a:r>
              <a:rPr lang="en-US" altLang="en-US" sz="2700" b="1">
                <a:solidFill>
                  <a:srgbClr val="FF0000"/>
                </a:solidFill>
              </a:rPr>
              <a:t>Search for information on the internet</a:t>
            </a:r>
            <a:br>
              <a:rPr lang="en-US" altLang="en-US" sz="2700" b="1">
                <a:solidFill>
                  <a:srgbClr val="A5A5A5"/>
                </a:solidFill>
                <a:latin typeface="Corbel" panose="020B0503020204020204" pitchFamily="34" charset="0"/>
              </a:rPr>
            </a:br>
            <a:endParaRPr lang="en-US" altLang="en-US" sz="2700" b="1">
              <a:solidFill>
                <a:srgbClr val="A5A5A5"/>
              </a:solidFill>
              <a:latin typeface="Corbel" panose="020B0503020204020204" pitchFamily="34" charset="0"/>
            </a:endParaRPr>
          </a:p>
        </p:txBody>
      </p:sp>
      <p:pic>
        <p:nvPicPr>
          <p:cNvPr id="29699"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836738"/>
            <a:ext cx="7192963" cy="3844925"/>
          </a:xfr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fade">
                                      <p:cBhvr>
                                        <p:cTn id="7" dur="1000"/>
                                        <p:tgtEl>
                                          <p:spTgt spid="29698"/>
                                        </p:tgtEl>
                                      </p:cBhvr>
                                    </p:animEffect>
                                    <p:anim calcmode="lin" valueType="num">
                                      <p:cBhvr>
                                        <p:cTn id="8" dur="1000" fill="hold"/>
                                        <p:tgtEl>
                                          <p:spTgt spid="29698"/>
                                        </p:tgtEl>
                                        <p:attrNameLst>
                                          <p:attrName>ppt_x</p:attrName>
                                        </p:attrNameLst>
                                      </p:cBhvr>
                                      <p:tavLst>
                                        <p:tav tm="0">
                                          <p:val>
                                            <p:strVal val="#ppt_x"/>
                                          </p:val>
                                        </p:tav>
                                        <p:tav tm="100000">
                                          <p:val>
                                            <p:strVal val="#ppt_x"/>
                                          </p:val>
                                        </p:tav>
                                      </p:tavLst>
                                    </p:anim>
                                    <p:anim calcmode="lin" valueType="num">
                                      <p:cBhvr>
                                        <p:cTn id="9" dur="1000" fill="hold"/>
                                        <p:tgtEl>
                                          <p:spTgt spid="2969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1" presetClass="entr" presetSubtype="0" fill="hold" nodeType="clickEffect">
                                  <p:stCondLst>
                                    <p:cond delay="0"/>
                                  </p:stCondLst>
                                  <p:childTnLst>
                                    <p:set>
                                      <p:cBhvr>
                                        <p:cTn id="13" dur="1" fill="hold">
                                          <p:stCondLst>
                                            <p:cond delay="0"/>
                                          </p:stCondLst>
                                        </p:cTn>
                                        <p:tgtEl>
                                          <p:spTgt spid="29699"/>
                                        </p:tgtEl>
                                        <p:attrNameLst>
                                          <p:attrName>style.visibility</p:attrName>
                                        </p:attrNameLst>
                                      </p:cBhvr>
                                      <p:to>
                                        <p:strVal val="visible"/>
                                      </p:to>
                                    </p:set>
                                    <p:anim calcmode="lin" valueType="num">
                                      <p:cBhvr>
                                        <p:cTn id="14" dur="1000" fill="hold"/>
                                        <p:tgtEl>
                                          <p:spTgt spid="29699"/>
                                        </p:tgtEl>
                                        <p:attrNameLst>
                                          <p:attrName>ppt_w</p:attrName>
                                        </p:attrNameLst>
                                      </p:cBhvr>
                                      <p:tavLst>
                                        <p:tav tm="0">
                                          <p:val>
                                            <p:fltVal val="0"/>
                                          </p:val>
                                        </p:tav>
                                        <p:tav tm="100000">
                                          <p:val>
                                            <p:strVal val="#ppt_w"/>
                                          </p:val>
                                        </p:tav>
                                      </p:tavLst>
                                    </p:anim>
                                    <p:anim calcmode="lin" valueType="num">
                                      <p:cBhvr>
                                        <p:cTn id="15" dur="1000" fill="hold"/>
                                        <p:tgtEl>
                                          <p:spTgt spid="29699"/>
                                        </p:tgtEl>
                                        <p:attrNameLst>
                                          <p:attrName>ppt_h</p:attrName>
                                        </p:attrNameLst>
                                      </p:cBhvr>
                                      <p:tavLst>
                                        <p:tav tm="0">
                                          <p:val>
                                            <p:fltVal val="0"/>
                                          </p:val>
                                        </p:tav>
                                        <p:tav tm="100000">
                                          <p:val>
                                            <p:strVal val="#ppt_h"/>
                                          </p:val>
                                        </p:tav>
                                      </p:tavLst>
                                    </p:anim>
                                    <p:anim calcmode="lin" valueType="num">
                                      <p:cBhvr>
                                        <p:cTn id="16" dur="1000" fill="hold"/>
                                        <p:tgtEl>
                                          <p:spTgt spid="29699"/>
                                        </p:tgtEl>
                                        <p:attrNameLst>
                                          <p:attrName>style.rotation</p:attrName>
                                        </p:attrNameLst>
                                      </p:cBhvr>
                                      <p:tavLst>
                                        <p:tav tm="0">
                                          <p:val>
                                            <p:fltVal val="90"/>
                                          </p:val>
                                        </p:tav>
                                        <p:tav tm="100000">
                                          <p:val>
                                            <p:fltVal val="0"/>
                                          </p:val>
                                        </p:tav>
                                      </p:tavLst>
                                    </p:anim>
                                    <p:animEffect transition="in" filter="fade">
                                      <p:cBhvr>
                                        <p:cTn id="17" dur="10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163" y="438150"/>
            <a:ext cx="7513637" cy="371475"/>
          </a:xfrm>
        </p:spPr>
        <p:txBody>
          <a:bodyPr/>
          <a:lstStyle/>
          <a:p>
            <a:pPr eaLnBrk="1" hangingPunct="1"/>
            <a:r>
              <a:rPr lang="en-US" altLang="en-US" sz="2700" b="1">
                <a:solidFill>
                  <a:srgbClr val="FF0000"/>
                </a:solidFill>
              </a:rPr>
              <a:t>Search Engines</a:t>
            </a:r>
          </a:p>
        </p:txBody>
      </p:sp>
      <p:pic>
        <p:nvPicPr>
          <p:cNvPr id="3"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54113" y="1817688"/>
            <a:ext cx="3344862" cy="1230312"/>
          </a:xfrm>
        </p:spPr>
      </p:pic>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9438" y="1862138"/>
            <a:ext cx="318135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1246188" y="1439863"/>
            <a:ext cx="18843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100" b="1">
                <a:solidFill>
                  <a:srgbClr val="000000"/>
                </a:solidFill>
                <a:latin typeface="Calibri" panose="020F0502020204030204" pitchFamily="34" charset="0"/>
              </a:rPr>
              <a:t>Google chrome</a:t>
            </a:r>
          </a:p>
        </p:txBody>
      </p:sp>
      <p:sp>
        <p:nvSpPr>
          <p:cNvPr id="6" name="Rectangle 8"/>
          <p:cNvSpPr>
            <a:spLocks noChangeArrowheads="1"/>
          </p:cNvSpPr>
          <p:nvPr/>
        </p:nvSpPr>
        <p:spPr bwMode="auto">
          <a:xfrm>
            <a:off x="6080125" y="1452563"/>
            <a:ext cx="11699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100" b="1">
                <a:solidFill>
                  <a:srgbClr val="000000"/>
                </a:solidFill>
                <a:latin typeface="Calibri" panose="020F0502020204030204" pitchFamily="34" charset="0"/>
              </a:rPr>
              <a:t>Bing</a:t>
            </a:r>
          </a:p>
        </p:txBody>
      </p:sp>
      <p:pic>
        <p:nvPicPr>
          <p:cNvPr id="7"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4075113"/>
            <a:ext cx="3568700"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1316038" y="3627438"/>
            <a:ext cx="8731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100" b="1">
                <a:solidFill>
                  <a:srgbClr val="000000"/>
                </a:solidFill>
                <a:latin typeface="Calibri" panose="020F0502020204030204" pitchFamily="34" charset="0"/>
              </a:rPr>
              <a:t>Yahoo</a:t>
            </a:r>
          </a:p>
        </p:txBody>
      </p:sp>
      <p:pic>
        <p:nvPicPr>
          <p:cNvPr id="9"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4075113"/>
            <a:ext cx="3181350"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6324600" y="3627438"/>
            <a:ext cx="11382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100" b="1">
                <a:solidFill>
                  <a:srgbClr val="000000"/>
                </a:solidFill>
                <a:latin typeface="Calibri" panose="020F0502020204030204" pitchFamily="34" charset="0"/>
              </a:rPr>
              <a:t>Ask.com</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0"/>
                                          </p:val>
                                        </p:tav>
                                        <p:tav tm="100000">
                                          <p:val>
                                            <p:strVal val="#ppt_w"/>
                                          </p:val>
                                        </p:tav>
                                      </p:tavLst>
                                    </p:anim>
                                    <p:anim calcmode="lin" valueType="num">
                                      <p:cBhvr>
                                        <p:cTn id="8" dur="1000" fill="hold"/>
                                        <p:tgtEl>
                                          <p:spTgt spid="2"/>
                                        </p:tgtEl>
                                        <p:attrNameLst>
                                          <p:attrName>ppt_h</p:attrName>
                                        </p:attrNameLst>
                                      </p:cBhvr>
                                      <p:tavLst>
                                        <p:tav tm="0">
                                          <p:val>
                                            <p:strVal val="0"/>
                                          </p:val>
                                        </p:tav>
                                        <p:tav tm="100000">
                                          <p:val>
                                            <p:strVal val="#ppt_h"/>
                                          </p:val>
                                        </p:tav>
                                      </p:tavLst>
                                    </p:anim>
                                    <p:anim calcmode="lin" valueType="num">
                                      <p:cBhvr>
                                        <p:cTn id="9" dur="1000" fill="hold"/>
                                        <p:tgtEl>
                                          <p:spTgt spid="2"/>
                                        </p:tgtEl>
                                        <p:attrNameLst>
                                          <p:attrName>r</p:attrName>
                                        </p:attrNameLst>
                                      </p:cBhvr>
                                      <p:tavLst>
                                        <p:tav tm="0">
                                          <p:val>
                                            <p:strVal val="90"/>
                                          </p:val>
                                        </p:tav>
                                        <p:tav tm="100000">
                                          <p:val>
                                            <p:str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down)">
                                      <p:cBhvr>
                                        <p:cTn id="23" dur="580">
                                          <p:stCondLst>
                                            <p:cond delay="0"/>
                                          </p:stCondLst>
                                        </p:cTn>
                                        <p:tgtEl>
                                          <p:spTgt spid="5">
                                            <p:txEl>
                                              <p:pRg st="0" end="0"/>
                                            </p:txEl>
                                          </p:spTgt>
                                        </p:tgtEl>
                                      </p:cBhvr>
                                    </p:animEffect>
                                    <p:anim calcmode="lin" valueType="num">
                                      <p:cBhvr>
                                        <p:cTn id="24"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0" end="0"/>
                                            </p:txEl>
                                          </p:spTgt>
                                        </p:tgtEl>
                                      </p:cBhvr>
                                      <p:to x="100000" y="60000"/>
                                    </p:animScale>
                                    <p:animScale>
                                      <p:cBhvr>
                                        <p:cTn id="30" dur="166" decel="50000">
                                          <p:stCondLst>
                                            <p:cond delay="676"/>
                                          </p:stCondLst>
                                        </p:cTn>
                                        <p:tgtEl>
                                          <p:spTgt spid="5">
                                            <p:txEl>
                                              <p:pRg st="0" end="0"/>
                                            </p:txEl>
                                          </p:spTgt>
                                        </p:tgtEl>
                                      </p:cBhvr>
                                      <p:to x="100000" y="100000"/>
                                    </p:animScale>
                                    <p:animScale>
                                      <p:cBhvr>
                                        <p:cTn id="31" dur="26">
                                          <p:stCondLst>
                                            <p:cond delay="1312"/>
                                          </p:stCondLst>
                                        </p:cTn>
                                        <p:tgtEl>
                                          <p:spTgt spid="5">
                                            <p:txEl>
                                              <p:pRg st="0" end="0"/>
                                            </p:txEl>
                                          </p:spTgt>
                                        </p:tgtEl>
                                      </p:cBhvr>
                                      <p:to x="100000" y="80000"/>
                                    </p:animScale>
                                    <p:animScale>
                                      <p:cBhvr>
                                        <p:cTn id="32" dur="166" decel="50000">
                                          <p:stCondLst>
                                            <p:cond delay="1338"/>
                                          </p:stCondLst>
                                        </p:cTn>
                                        <p:tgtEl>
                                          <p:spTgt spid="5">
                                            <p:txEl>
                                              <p:pRg st="0" end="0"/>
                                            </p:txEl>
                                          </p:spTgt>
                                        </p:tgtEl>
                                      </p:cBhvr>
                                      <p:to x="100000" y="100000"/>
                                    </p:animScale>
                                    <p:animScale>
                                      <p:cBhvr>
                                        <p:cTn id="33" dur="26">
                                          <p:stCondLst>
                                            <p:cond delay="1642"/>
                                          </p:stCondLst>
                                        </p:cTn>
                                        <p:tgtEl>
                                          <p:spTgt spid="5">
                                            <p:txEl>
                                              <p:pRg st="0" end="0"/>
                                            </p:txEl>
                                          </p:spTgt>
                                        </p:tgtEl>
                                      </p:cBhvr>
                                      <p:to x="100000" y="90000"/>
                                    </p:animScale>
                                    <p:animScale>
                                      <p:cBhvr>
                                        <p:cTn id="34" dur="166" decel="50000">
                                          <p:stCondLst>
                                            <p:cond delay="1668"/>
                                          </p:stCondLst>
                                        </p:cTn>
                                        <p:tgtEl>
                                          <p:spTgt spid="5">
                                            <p:txEl>
                                              <p:pRg st="0" end="0"/>
                                            </p:txEl>
                                          </p:spTgt>
                                        </p:tgtEl>
                                      </p:cBhvr>
                                      <p:to x="100000" y="100000"/>
                                    </p:animScale>
                                    <p:animScale>
                                      <p:cBhvr>
                                        <p:cTn id="35" dur="26">
                                          <p:stCondLst>
                                            <p:cond delay="1808"/>
                                          </p:stCondLst>
                                        </p:cTn>
                                        <p:tgtEl>
                                          <p:spTgt spid="5">
                                            <p:txEl>
                                              <p:pRg st="0" end="0"/>
                                            </p:txEl>
                                          </p:spTgt>
                                        </p:tgtEl>
                                      </p:cBhvr>
                                      <p:to x="100000" y="95000"/>
                                    </p:animScale>
                                    <p:animScale>
                                      <p:cBhvr>
                                        <p:cTn id="36" dur="166" decel="50000">
                                          <p:stCondLst>
                                            <p:cond delay="1834"/>
                                          </p:stCondLst>
                                        </p:cTn>
                                        <p:tgtEl>
                                          <p:spTgt spid="5">
                                            <p:txEl>
                                              <p:pRg st="0" end="0"/>
                                            </p:txEl>
                                          </p:spTgt>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wipe(down)">
                                      <p:cBhvr>
                                        <p:cTn id="41" dur="580">
                                          <p:stCondLst>
                                            <p:cond delay="0"/>
                                          </p:stCondLst>
                                        </p:cTn>
                                        <p:tgtEl>
                                          <p:spTgt spid="6">
                                            <p:txEl>
                                              <p:pRg st="0" end="0"/>
                                            </p:txEl>
                                          </p:spTgt>
                                        </p:tgtEl>
                                      </p:cBhvr>
                                    </p:animEffect>
                                    <p:anim calcmode="lin" valueType="num">
                                      <p:cBhvr>
                                        <p:cTn id="42"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6">
                                            <p:txEl>
                                              <p:pRg st="0" end="0"/>
                                            </p:txEl>
                                          </p:spTgt>
                                        </p:tgtEl>
                                      </p:cBhvr>
                                      <p:to x="100000" y="60000"/>
                                    </p:animScale>
                                    <p:animScale>
                                      <p:cBhvr>
                                        <p:cTn id="48" dur="166" decel="50000">
                                          <p:stCondLst>
                                            <p:cond delay="676"/>
                                          </p:stCondLst>
                                        </p:cTn>
                                        <p:tgtEl>
                                          <p:spTgt spid="6">
                                            <p:txEl>
                                              <p:pRg st="0" end="0"/>
                                            </p:txEl>
                                          </p:spTgt>
                                        </p:tgtEl>
                                      </p:cBhvr>
                                      <p:to x="100000" y="100000"/>
                                    </p:animScale>
                                    <p:animScale>
                                      <p:cBhvr>
                                        <p:cTn id="49" dur="26">
                                          <p:stCondLst>
                                            <p:cond delay="1312"/>
                                          </p:stCondLst>
                                        </p:cTn>
                                        <p:tgtEl>
                                          <p:spTgt spid="6">
                                            <p:txEl>
                                              <p:pRg st="0" end="0"/>
                                            </p:txEl>
                                          </p:spTgt>
                                        </p:tgtEl>
                                      </p:cBhvr>
                                      <p:to x="100000" y="80000"/>
                                    </p:animScale>
                                    <p:animScale>
                                      <p:cBhvr>
                                        <p:cTn id="50" dur="166" decel="50000">
                                          <p:stCondLst>
                                            <p:cond delay="1338"/>
                                          </p:stCondLst>
                                        </p:cTn>
                                        <p:tgtEl>
                                          <p:spTgt spid="6">
                                            <p:txEl>
                                              <p:pRg st="0" end="0"/>
                                            </p:txEl>
                                          </p:spTgt>
                                        </p:tgtEl>
                                      </p:cBhvr>
                                      <p:to x="100000" y="100000"/>
                                    </p:animScale>
                                    <p:animScale>
                                      <p:cBhvr>
                                        <p:cTn id="51" dur="26">
                                          <p:stCondLst>
                                            <p:cond delay="1642"/>
                                          </p:stCondLst>
                                        </p:cTn>
                                        <p:tgtEl>
                                          <p:spTgt spid="6">
                                            <p:txEl>
                                              <p:pRg st="0" end="0"/>
                                            </p:txEl>
                                          </p:spTgt>
                                        </p:tgtEl>
                                      </p:cBhvr>
                                      <p:to x="100000" y="90000"/>
                                    </p:animScale>
                                    <p:animScale>
                                      <p:cBhvr>
                                        <p:cTn id="52" dur="166" decel="50000">
                                          <p:stCondLst>
                                            <p:cond delay="1668"/>
                                          </p:stCondLst>
                                        </p:cTn>
                                        <p:tgtEl>
                                          <p:spTgt spid="6">
                                            <p:txEl>
                                              <p:pRg st="0" end="0"/>
                                            </p:txEl>
                                          </p:spTgt>
                                        </p:tgtEl>
                                      </p:cBhvr>
                                      <p:to x="100000" y="100000"/>
                                    </p:animScale>
                                    <p:animScale>
                                      <p:cBhvr>
                                        <p:cTn id="53" dur="26">
                                          <p:stCondLst>
                                            <p:cond delay="1808"/>
                                          </p:stCondLst>
                                        </p:cTn>
                                        <p:tgtEl>
                                          <p:spTgt spid="6">
                                            <p:txEl>
                                              <p:pRg st="0" end="0"/>
                                            </p:txEl>
                                          </p:spTgt>
                                        </p:tgtEl>
                                      </p:cBhvr>
                                      <p:to x="100000" y="95000"/>
                                    </p:animScale>
                                    <p:animScale>
                                      <p:cBhvr>
                                        <p:cTn id="54" dur="166" decel="50000">
                                          <p:stCondLst>
                                            <p:cond delay="1834"/>
                                          </p:stCondLst>
                                        </p:cTn>
                                        <p:tgtEl>
                                          <p:spTgt spid="6">
                                            <p:txEl>
                                              <p:pRg st="0" end="0"/>
                                            </p:txEl>
                                          </p:spTgt>
                                        </p:tgtEl>
                                      </p:cBhvr>
                                      <p:to x="100000" y="100000"/>
                                    </p:animScale>
                                  </p:childTnLst>
                                </p:cTn>
                              </p:par>
                            </p:childTnLst>
                          </p:cTn>
                        </p:par>
                      </p:childTnLst>
                    </p:cTn>
                  </p:par>
                  <p:par>
                    <p:cTn id="55" fill="hold" nodeType="clickPar">
                      <p:stCondLst>
                        <p:cond delay="indefinite"/>
                      </p:stCondLst>
                      <p:childTnLst>
                        <p:par>
                          <p:cTn id="56" fill="hold" nodeType="withGroup">
                            <p:stCondLst>
                              <p:cond delay="0"/>
                            </p:stCondLst>
                            <p:childTnLst>
                              <p:par>
                                <p:cTn id="57" presetID="31"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1000" fill="hold"/>
                                        <p:tgtEl>
                                          <p:spTgt spid="4"/>
                                        </p:tgtEl>
                                        <p:attrNameLst>
                                          <p:attrName>ppt_w</p:attrName>
                                        </p:attrNameLst>
                                      </p:cBhvr>
                                      <p:tavLst>
                                        <p:tav tm="0">
                                          <p:val>
                                            <p:fltVal val="0"/>
                                          </p:val>
                                        </p:tav>
                                        <p:tav tm="100000">
                                          <p:val>
                                            <p:strVal val="#ppt_w"/>
                                          </p:val>
                                        </p:tav>
                                      </p:tavLst>
                                    </p:anim>
                                    <p:anim calcmode="lin" valueType="num">
                                      <p:cBhvr>
                                        <p:cTn id="60" dur="1000" fill="hold"/>
                                        <p:tgtEl>
                                          <p:spTgt spid="4"/>
                                        </p:tgtEl>
                                        <p:attrNameLst>
                                          <p:attrName>ppt_h</p:attrName>
                                        </p:attrNameLst>
                                      </p:cBhvr>
                                      <p:tavLst>
                                        <p:tav tm="0">
                                          <p:val>
                                            <p:fltVal val="0"/>
                                          </p:val>
                                        </p:tav>
                                        <p:tav tm="100000">
                                          <p:val>
                                            <p:strVal val="#ppt_h"/>
                                          </p:val>
                                        </p:tav>
                                      </p:tavLst>
                                    </p:anim>
                                    <p:anim calcmode="lin" valueType="num">
                                      <p:cBhvr>
                                        <p:cTn id="61" dur="1000" fill="hold"/>
                                        <p:tgtEl>
                                          <p:spTgt spid="4"/>
                                        </p:tgtEl>
                                        <p:attrNameLst>
                                          <p:attrName>style.rotation</p:attrName>
                                        </p:attrNameLst>
                                      </p:cBhvr>
                                      <p:tavLst>
                                        <p:tav tm="0">
                                          <p:val>
                                            <p:fltVal val="90"/>
                                          </p:val>
                                        </p:tav>
                                        <p:tav tm="100000">
                                          <p:val>
                                            <p:fltVal val="0"/>
                                          </p:val>
                                        </p:tav>
                                      </p:tavLst>
                                    </p:anim>
                                    <p:animEffect transition="in" filter="fade">
                                      <p:cBhvr>
                                        <p:cTn id="62" dur="10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6" presetClass="entr" presetSubtype="0" fill="hold"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wipe(down)">
                                      <p:cBhvr>
                                        <p:cTn id="67" dur="580">
                                          <p:stCondLst>
                                            <p:cond delay="0"/>
                                          </p:stCondLst>
                                        </p:cTn>
                                        <p:tgtEl>
                                          <p:spTgt spid="8">
                                            <p:txEl>
                                              <p:pRg st="0" end="0"/>
                                            </p:txEl>
                                          </p:spTgt>
                                        </p:tgtEl>
                                      </p:cBhvr>
                                    </p:animEffect>
                                    <p:anim calcmode="lin" valueType="num">
                                      <p:cBhvr>
                                        <p:cTn id="68"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8">
                                            <p:txEl>
                                              <p:pRg st="0" end="0"/>
                                            </p:txEl>
                                          </p:spTgt>
                                        </p:tgtEl>
                                      </p:cBhvr>
                                      <p:to x="100000" y="60000"/>
                                    </p:animScale>
                                    <p:animScale>
                                      <p:cBhvr>
                                        <p:cTn id="74" dur="166" decel="50000">
                                          <p:stCondLst>
                                            <p:cond delay="676"/>
                                          </p:stCondLst>
                                        </p:cTn>
                                        <p:tgtEl>
                                          <p:spTgt spid="8">
                                            <p:txEl>
                                              <p:pRg st="0" end="0"/>
                                            </p:txEl>
                                          </p:spTgt>
                                        </p:tgtEl>
                                      </p:cBhvr>
                                      <p:to x="100000" y="100000"/>
                                    </p:animScale>
                                    <p:animScale>
                                      <p:cBhvr>
                                        <p:cTn id="75" dur="26">
                                          <p:stCondLst>
                                            <p:cond delay="1312"/>
                                          </p:stCondLst>
                                        </p:cTn>
                                        <p:tgtEl>
                                          <p:spTgt spid="8">
                                            <p:txEl>
                                              <p:pRg st="0" end="0"/>
                                            </p:txEl>
                                          </p:spTgt>
                                        </p:tgtEl>
                                      </p:cBhvr>
                                      <p:to x="100000" y="80000"/>
                                    </p:animScale>
                                    <p:animScale>
                                      <p:cBhvr>
                                        <p:cTn id="76" dur="166" decel="50000">
                                          <p:stCondLst>
                                            <p:cond delay="1338"/>
                                          </p:stCondLst>
                                        </p:cTn>
                                        <p:tgtEl>
                                          <p:spTgt spid="8">
                                            <p:txEl>
                                              <p:pRg st="0" end="0"/>
                                            </p:txEl>
                                          </p:spTgt>
                                        </p:tgtEl>
                                      </p:cBhvr>
                                      <p:to x="100000" y="100000"/>
                                    </p:animScale>
                                    <p:animScale>
                                      <p:cBhvr>
                                        <p:cTn id="77" dur="26">
                                          <p:stCondLst>
                                            <p:cond delay="1642"/>
                                          </p:stCondLst>
                                        </p:cTn>
                                        <p:tgtEl>
                                          <p:spTgt spid="8">
                                            <p:txEl>
                                              <p:pRg st="0" end="0"/>
                                            </p:txEl>
                                          </p:spTgt>
                                        </p:tgtEl>
                                      </p:cBhvr>
                                      <p:to x="100000" y="90000"/>
                                    </p:animScale>
                                    <p:animScale>
                                      <p:cBhvr>
                                        <p:cTn id="78" dur="166" decel="50000">
                                          <p:stCondLst>
                                            <p:cond delay="1668"/>
                                          </p:stCondLst>
                                        </p:cTn>
                                        <p:tgtEl>
                                          <p:spTgt spid="8">
                                            <p:txEl>
                                              <p:pRg st="0" end="0"/>
                                            </p:txEl>
                                          </p:spTgt>
                                        </p:tgtEl>
                                      </p:cBhvr>
                                      <p:to x="100000" y="100000"/>
                                    </p:animScale>
                                    <p:animScale>
                                      <p:cBhvr>
                                        <p:cTn id="79" dur="26">
                                          <p:stCondLst>
                                            <p:cond delay="1808"/>
                                          </p:stCondLst>
                                        </p:cTn>
                                        <p:tgtEl>
                                          <p:spTgt spid="8">
                                            <p:txEl>
                                              <p:pRg st="0" end="0"/>
                                            </p:txEl>
                                          </p:spTgt>
                                        </p:tgtEl>
                                      </p:cBhvr>
                                      <p:to x="100000" y="95000"/>
                                    </p:animScale>
                                    <p:animScale>
                                      <p:cBhvr>
                                        <p:cTn id="80" dur="166" decel="50000">
                                          <p:stCondLst>
                                            <p:cond delay="1834"/>
                                          </p:stCondLst>
                                        </p:cTn>
                                        <p:tgtEl>
                                          <p:spTgt spid="8">
                                            <p:txEl>
                                              <p:pRg st="0" end="0"/>
                                            </p:txEl>
                                          </p:spTgt>
                                        </p:tgtEl>
                                      </p:cBhvr>
                                      <p:to x="100000" y="100000"/>
                                    </p:animScale>
                                  </p:childTnLst>
                                </p:cTn>
                              </p:par>
                            </p:childTnLst>
                          </p:cTn>
                        </p:par>
                      </p:childTnLst>
                    </p:cTn>
                  </p:par>
                  <p:par>
                    <p:cTn id="81" fill="hold" nodeType="clickPar">
                      <p:stCondLst>
                        <p:cond delay="indefinite"/>
                      </p:stCondLst>
                      <p:childTnLst>
                        <p:par>
                          <p:cTn id="82" fill="hold" nodeType="withGroup">
                            <p:stCondLst>
                              <p:cond delay="0"/>
                            </p:stCondLst>
                            <p:childTnLst>
                              <p:par>
                                <p:cTn id="83" presetID="31" presetClass="entr" presetSubtype="0"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p:cTn id="85" dur="1000" fill="hold"/>
                                        <p:tgtEl>
                                          <p:spTgt spid="7"/>
                                        </p:tgtEl>
                                        <p:attrNameLst>
                                          <p:attrName>ppt_w</p:attrName>
                                        </p:attrNameLst>
                                      </p:cBhvr>
                                      <p:tavLst>
                                        <p:tav tm="0">
                                          <p:val>
                                            <p:fltVal val="0"/>
                                          </p:val>
                                        </p:tav>
                                        <p:tav tm="100000">
                                          <p:val>
                                            <p:strVal val="#ppt_w"/>
                                          </p:val>
                                        </p:tav>
                                      </p:tavLst>
                                    </p:anim>
                                    <p:anim calcmode="lin" valueType="num">
                                      <p:cBhvr>
                                        <p:cTn id="86" dur="1000" fill="hold"/>
                                        <p:tgtEl>
                                          <p:spTgt spid="7"/>
                                        </p:tgtEl>
                                        <p:attrNameLst>
                                          <p:attrName>ppt_h</p:attrName>
                                        </p:attrNameLst>
                                      </p:cBhvr>
                                      <p:tavLst>
                                        <p:tav tm="0">
                                          <p:val>
                                            <p:fltVal val="0"/>
                                          </p:val>
                                        </p:tav>
                                        <p:tav tm="100000">
                                          <p:val>
                                            <p:strVal val="#ppt_h"/>
                                          </p:val>
                                        </p:tav>
                                      </p:tavLst>
                                    </p:anim>
                                    <p:anim calcmode="lin" valueType="num">
                                      <p:cBhvr>
                                        <p:cTn id="87" dur="1000" fill="hold"/>
                                        <p:tgtEl>
                                          <p:spTgt spid="7"/>
                                        </p:tgtEl>
                                        <p:attrNameLst>
                                          <p:attrName>style.rotation</p:attrName>
                                        </p:attrNameLst>
                                      </p:cBhvr>
                                      <p:tavLst>
                                        <p:tav tm="0">
                                          <p:val>
                                            <p:fltVal val="90"/>
                                          </p:val>
                                        </p:tav>
                                        <p:tav tm="100000">
                                          <p:val>
                                            <p:fltVal val="0"/>
                                          </p:val>
                                        </p:tav>
                                      </p:tavLst>
                                    </p:anim>
                                    <p:animEffect transition="in" filter="fade">
                                      <p:cBhvr>
                                        <p:cTn id="88" dur="1000"/>
                                        <p:tgtEl>
                                          <p:spTgt spid="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6" presetClass="entr" presetSubtype="0" fill="hold" nodeType="clickEffect">
                                  <p:stCondLst>
                                    <p:cond delay="0"/>
                                  </p:stCondLst>
                                  <p:childTnLst>
                                    <p:set>
                                      <p:cBhvr>
                                        <p:cTn id="92" dur="1" fill="hold">
                                          <p:stCondLst>
                                            <p:cond delay="0"/>
                                          </p:stCondLst>
                                        </p:cTn>
                                        <p:tgtEl>
                                          <p:spTgt spid="10">
                                            <p:txEl>
                                              <p:pRg st="0" end="0"/>
                                            </p:txEl>
                                          </p:spTgt>
                                        </p:tgtEl>
                                        <p:attrNameLst>
                                          <p:attrName>style.visibility</p:attrName>
                                        </p:attrNameLst>
                                      </p:cBhvr>
                                      <p:to>
                                        <p:strVal val="visible"/>
                                      </p:to>
                                    </p:set>
                                    <p:animEffect transition="in" filter="wipe(down)">
                                      <p:cBhvr>
                                        <p:cTn id="93" dur="580">
                                          <p:stCondLst>
                                            <p:cond delay="0"/>
                                          </p:stCondLst>
                                        </p:cTn>
                                        <p:tgtEl>
                                          <p:spTgt spid="10">
                                            <p:txEl>
                                              <p:pRg st="0" end="0"/>
                                            </p:txEl>
                                          </p:spTgt>
                                        </p:tgtEl>
                                      </p:cBhvr>
                                    </p:animEffect>
                                    <p:anim calcmode="lin" valueType="num">
                                      <p:cBhvr>
                                        <p:cTn id="94"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10">
                                            <p:txEl>
                                              <p:pRg st="0" end="0"/>
                                            </p:txEl>
                                          </p:spTgt>
                                        </p:tgtEl>
                                      </p:cBhvr>
                                      <p:to x="100000" y="60000"/>
                                    </p:animScale>
                                    <p:animScale>
                                      <p:cBhvr>
                                        <p:cTn id="100" dur="166" decel="50000">
                                          <p:stCondLst>
                                            <p:cond delay="676"/>
                                          </p:stCondLst>
                                        </p:cTn>
                                        <p:tgtEl>
                                          <p:spTgt spid="10">
                                            <p:txEl>
                                              <p:pRg st="0" end="0"/>
                                            </p:txEl>
                                          </p:spTgt>
                                        </p:tgtEl>
                                      </p:cBhvr>
                                      <p:to x="100000" y="100000"/>
                                    </p:animScale>
                                    <p:animScale>
                                      <p:cBhvr>
                                        <p:cTn id="101" dur="26">
                                          <p:stCondLst>
                                            <p:cond delay="1312"/>
                                          </p:stCondLst>
                                        </p:cTn>
                                        <p:tgtEl>
                                          <p:spTgt spid="10">
                                            <p:txEl>
                                              <p:pRg st="0" end="0"/>
                                            </p:txEl>
                                          </p:spTgt>
                                        </p:tgtEl>
                                      </p:cBhvr>
                                      <p:to x="100000" y="80000"/>
                                    </p:animScale>
                                    <p:animScale>
                                      <p:cBhvr>
                                        <p:cTn id="102" dur="166" decel="50000">
                                          <p:stCondLst>
                                            <p:cond delay="1338"/>
                                          </p:stCondLst>
                                        </p:cTn>
                                        <p:tgtEl>
                                          <p:spTgt spid="10">
                                            <p:txEl>
                                              <p:pRg st="0" end="0"/>
                                            </p:txEl>
                                          </p:spTgt>
                                        </p:tgtEl>
                                      </p:cBhvr>
                                      <p:to x="100000" y="100000"/>
                                    </p:animScale>
                                    <p:animScale>
                                      <p:cBhvr>
                                        <p:cTn id="103" dur="26">
                                          <p:stCondLst>
                                            <p:cond delay="1642"/>
                                          </p:stCondLst>
                                        </p:cTn>
                                        <p:tgtEl>
                                          <p:spTgt spid="10">
                                            <p:txEl>
                                              <p:pRg st="0" end="0"/>
                                            </p:txEl>
                                          </p:spTgt>
                                        </p:tgtEl>
                                      </p:cBhvr>
                                      <p:to x="100000" y="90000"/>
                                    </p:animScale>
                                    <p:animScale>
                                      <p:cBhvr>
                                        <p:cTn id="104" dur="166" decel="50000">
                                          <p:stCondLst>
                                            <p:cond delay="1668"/>
                                          </p:stCondLst>
                                        </p:cTn>
                                        <p:tgtEl>
                                          <p:spTgt spid="10">
                                            <p:txEl>
                                              <p:pRg st="0" end="0"/>
                                            </p:txEl>
                                          </p:spTgt>
                                        </p:tgtEl>
                                      </p:cBhvr>
                                      <p:to x="100000" y="100000"/>
                                    </p:animScale>
                                    <p:animScale>
                                      <p:cBhvr>
                                        <p:cTn id="105" dur="26">
                                          <p:stCondLst>
                                            <p:cond delay="1808"/>
                                          </p:stCondLst>
                                        </p:cTn>
                                        <p:tgtEl>
                                          <p:spTgt spid="10">
                                            <p:txEl>
                                              <p:pRg st="0" end="0"/>
                                            </p:txEl>
                                          </p:spTgt>
                                        </p:tgtEl>
                                      </p:cBhvr>
                                      <p:to x="100000" y="95000"/>
                                    </p:animScale>
                                    <p:animScale>
                                      <p:cBhvr>
                                        <p:cTn id="106" dur="166" decel="50000">
                                          <p:stCondLst>
                                            <p:cond delay="1834"/>
                                          </p:stCondLst>
                                        </p:cTn>
                                        <p:tgtEl>
                                          <p:spTgt spid="10">
                                            <p:txEl>
                                              <p:pRg st="0" end="0"/>
                                            </p:txEl>
                                          </p:spTgt>
                                        </p:tgtEl>
                                      </p:cBhvr>
                                      <p:to x="100000" y="100000"/>
                                    </p:animScale>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1" presetClass="entr" presetSubtype="0" fill="hold" nodeType="clickEffect">
                                  <p:stCondLst>
                                    <p:cond delay="0"/>
                                  </p:stCondLst>
                                  <p:childTnLst>
                                    <p:set>
                                      <p:cBhvr>
                                        <p:cTn id="110" dur="1" fill="hold">
                                          <p:stCondLst>
                                            <p:cond delay="0"/>
                                          </p:stCondLst>
                                        </p:cTn>
                                        <p:tgtEl>
                                          <p:spTgt spid="9"/>
                                        </p:tgtEl>
                                        <p:attrNameLst>
                                          <p:attrName>style.visibility</p:attrName>
                                        </p:attrNameLst>
                                      </p:cBhvr>
                                      <p:to>
                                        <p:strVal val="visible"/>
                                      </p:to>
                                    </p:set>
                                    <p:anim calcmode="lin" valueType="num">
                                      <p:cBhvr>
                                        <p:cTn id="111" dur="1000" fill="hold"/>
                                        <p:tgtEl>
                                          <p:spTgt spid="9"/>
                                        </p:tgtEl>
                                        <p:attrNameLst>
                                          <p:attrName>ppt_w</p:attrName>
                                        </p:attrNameLst>
                                      </p:cBhvr>
                                      <p:tavLst>
                                        <p:tav tm="0">
                                          <p:val>
                                            <p:fltVal val="0"/>
                                          </p:val>
                                        </p:tav>
                                        <p:tav tm="100000">
                                          <p:val>
                                            <p:strVal val="#ppt_w"/>
                                          </p:val>
                                        </p:tav>
                                      </p:tavLst>
                                    </p:anim>
                                    <p:anim calcmode="lin" valueType="num">
                                      <p:cBhvr>
                                        <p:cTn id="112" dur="1000" fill="hold"/>
                                        <p:tgtEl>
                                          <p:spTgt spid="9"/>
                                        </p:tgtEl>
                                        <p:attrNameLst>
                                          <p:attrName>ppt_h</p:attrName>
                                        </p:attrNameLst>
                                      </p:cBhvr>
                                      <p:tavLst>
                                        <p:tav tm="0">
                                          <p:val>
                                            <p:fltVal val="0"/>
                                          </p:val>
                                        </p:tav>
                                        <p:tav tm="100000">
                                          <p:val>
                                            <p:strVal val="#ppt_h"/>
                                          </p:val>
                                        </p:tav>
                                      </p:tavLst>
                                    </p:anim>
                                    <p:anim calcmode="lin" valueType="num">
                                      <p:cBhvr>
                                        <p:cTn id="113" dur="1000" fill="hold"/>
                                        <p:tgtEl>
                                          <p:spTgt spid="9"/>
                                        </p:tgtEl>
                                        <p:attrNameLst>
                                          <p:attrName>style.rotation</p:attrName>
                                        </p:attrNameLst>
                                      </p:cBhvr>
                                      <p:tavLst>
                                        <p:tav tm="0">
                                          <p:val>
                                            <p:fltVal val="90"/>
                                          </p:val>
                                        </p:tav>
                                        <p:tav tm="100000">
                                          <p:val>
                                            <p:fltVal val="0"/>
                                          </p:val>
                                        </p:tav>
                                      </p:tavLst>
                                    </p:anim>
                                    <p:animEffect transition="in" filter="fade">
                                      <p:cBhvr>
                                        <p:cTn id="11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a:solidFill>
                  <a:srgbClr val="FF0000"/>
                </a:solidFill>
              </a:rPr>
              <a:t>Advantages of the Internet and the WWW</a:t>
            </a:r>
            <a:endParaRPr lang="en-GB" altLang="en-US" sz="3200" b="1" dirty="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hangingPunct="1">
              <a:spcBef>
                <a:spcPts val="700"/>
              </a:spcBef>
              <a:buFont typeface="Wingdings" charset="2"/>
              <a:buChar char=""/>
            </a:pPr>
            <a:r>
              <a:rPr lang="en-US" altLang="en-US" dirty="0">
                <a:solidFill>
                  <a:srgbClr val="000000"/>
                </a:solidFill>
              </a:rPr>
              <a:t>Communication – email, chatting</a:t>
            </a:r>
          </a:p>
          <a:p>
            <a:pPr eaLnBrk="1" hangingPunct="1">
              <a:spcBef>
                <a:spcPts val="700"/>
              </a:spcBef>
              <a:buFont typeface="Wingdings" charset="2"/>
              <a:buChar char=""/>
            </a:pPr>
            <a:r>
              <a:rPr lang="en-US" altLang="en-US" dirty="0">
                <a:solidFill>
                  <a:srgbClr val="000000"/>
                </a:solidFill>
              </a:rPr>
              <a:t>Sharing resources – many can read same information at the same time</a:t>
            </a:r>
          </a:p>
          <a:p>
            <a:pPr eaLnBrk="1" hangingPunct="1">
              <a:spcBef>
                <a:spcPts val="700"/>
              </a:spcBef>
              <a:buFont typeface="Wingdings" charset="2"/>
              <a:buChar char=""/>
            </a:pPr>
            <a:r>
              <a:rPr lang="en-US" altLang="en-US" dirty="0">
                <a:solidFill>
                  <a:srgbClr val="000000"/>
                </a:solidFill>
              </a:rPr>
              <a:t>Education – online education</a:t>
            </a:r>
          </a:p>
          <a:p>
            <a:pPr eaLnBrk="1" hangingPunct="1">
              <a:spcBef>
                <a:spcPts val="700"/>
              </a:spcBef>
              <a:buFont typeface="Wingdings" charset="2"/>
              <a:buChar char=""/>
            </a:pPr>
            <a:r>
              <a:rPr lang="en-US" altLang="en-US" dirty="0">
                <a:solidFill>
                  <a:srgbClr val="000000"/>
                </a:solidFill>
              </a:rPr>
              <a:t>Research – access information from any where.</a:t>
            </a:r>
          </a:p>
          <a:p>
            <a:pPr eaLnBrk="1" hangingPunct="1">
              <a:spcBef>
                <a:spcPts val="700"/>
              </a:spcBef>
              <a:buFont typeface="Wingdings" charset="2"/>
              <a:buChar char=""/>
            </a:pPr>
            <a:r>
              <a:rPr lang="en-US" altLang="en-US" dirty="0">
                <a:solidFill>
                  <a:srgbClr val="000000"/>
                </a:solidFill>
              </a:rPr>
              <a:t>Entertainment – Games </a:t>
            </a:r>
          </a:p>
          <a:p>
            <a:pPr eaLnBrk="1" hangingPunct="1">
              <a:spcBef>
                <a:spcPts val="700"/>
              </a:spcBef>
              <a:buFont typeface="Wingdings" charset="2"/>
              <a:buChar char=""/>
            </a:pPr>
            <a:r>
              <a:rPr lang="en-US" altLang="en-US" dirty="0">
                <a:solidFill>
                  <a:srgbClr val="000000"/>
                </a:solidFill>
              </a:rPr>
              <a:t>Telecommuting</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b="1" dirty="0">
              <a:latin typeface="Calibri" pitchFamily="34"/>
            </a:endParaRPr>
          </a:p>
        </p:txBody>
      </p:sp>
    </p:spTree>
    <p:extLst>
      <p:ext uri="{BB962C8B-B14F-4D97-AF65-F5344CB8AC3E}">
        <p14:creationId xmlns:p14="http://schemas.microsoft.com/office/powerpoint/2010/main" val="18563413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a:solidFill>
                  <a:srgbClr val="FF0000"/>
                </a:solidFill>
              </a:rPr>
              <a:t>Advantages of the Internet and the WWW</a:t>
            </a:r>
            <a:endParaRPr lang="en-GB" altLang="en-US" sz="3200" b="1" dirty="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hangingPunct="1">
              <a:spcBef>
                <a:spcPts val="700"/>
              </a:spcBef>
              <a:buFont typeface="Wingdings" charset="2"/>
              <a:buChar char=""/>
            </a:pPr>
            <a:r>
              <a:rPr lang="en-US" altLang="en-US" dirty="0">
                <a:solidFill>
                  <a:srgbClr val="000000"/>
                </a:solidFill>
              </a:rPr>
              <a:t>E-business, E-Banking</a:t>
            </a:r>
          </a:p>
          <a:p>
            <a:pPr eaLnBrk="1" hangingPunct="1">
              <a:spcBef>
                <a:spcPts val="700"/>
              </a:spcBef>
              <a:buFont typeface="Wingdings" charset="2"/>
              <a:buChar char=""/>
            </a:pPr>
            <a:r>
              <a:rPr lang="en-US" altLang="en-US" dirty="0">
                <a:solidFill>
                  <a:srgbClr val="000000"/>
                </a:solidFill>
              </a:rPr>
              <a:t>Reduces costs and un-necessary expenditures</a:t>
            </a:r>
          </a:p>
          <a:p>
            <a:pPr eaLnBrk="1" hangingPunct="1">
              <a:spcBef>
                <a:spcPts val="700"/>
              </a:spcBef>
              <a:buFont typeface="Wingdings" charset="2"/>
              <a:buChar char=""/>
            </a:pPr>
            <a:r>
              <a:rPr lang="en-US" altLang="en-US" dirty="0">
                <a:solidFill>
                  <a:srgbClr val="000000"/>
                </a:solidFill>
              </a:rPr>
              <a:t>Storage of vital information on the remote machines</a:t>
            </a:r>
          </a:p>
          <a:p>
            <a:pPr eaLnBrk="1" hangingPunct="1">
              <a:spcBef>
                <a:spcPts val="700"/>
              </a:spcBef>
              <a:buFont typeface="Wingdings" charset="2"/>
              <a:buChar char=""/>
            </a:pPr>
            <a:r>
              <a:rPr lang="en-US" altLang="en-US" dirty="0">
                <a:solidFill>
                  <a:srgbClr val="000000"/>
                </a:solidFill>
              </a:rPr>
              <a:t>Easy and quick message transfer</a:t>
            </a:r>
          </a:p>
          <a:p>
            <a:pPr eaLnBrk="1" hangingPunct="1">
              <a:spcBef>
                <a:spcPts val="700"/>
              </a:spcBef>
              <a:buFont typeface="Wingdings" charset="2"/>
              <a:buChar char=""/>
            </a:pPr>
            <a:r>
              <a:rPr lang="en-US" altLang="en-US" dirty="0">
                <a:solidFill>
                  <a:srgbClr val="000000"/>
                </a:solidFill>
              </a:rPr>
              <a:t>Group work made easy</a:t>
            </a:r>
          </a:p>
          <a:p>
            <a:pPr eaLnBrk="1" hangingPunct="1">
              <a:spcBef>
                <a:spcPts val="700"/>
              </a:spcBef>
              <a:buFont typeface="Wingdings" charset="2"/>
              <a:buChar char=""/>
            </a:pPr>
            <a:r>
              <a:rPr lang="en-US" altLang="en-US" dirty="0">
                <a:solidFill>
                  <a:srgbClr val="000000"/>
                </a:solidFill>
              </a:rPr>
              <a:t>Used in military to locate enemy</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b="1" dirty="0">
              <a:latin typeface="Calibri" pitchFamily="34"/>
            </a:endParaRPr>
          </a:p>
        </p:txBody>
      </p:sp>
    </p:spTree>
    <p:extLst>
      <p:ext uri="{BB962C8B-B14F-4D97-AF65-F5344CB8AC3E}">
        <p14:creationId xmlns:p14="http://schemas.microsoft.com/office/powerpoint/2010/main" val="21623061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a:solidFill>
                  <a:srgbClr val="FF0000"/>
                </a:solidFill>
              </a:rPr>
              <a:t>Dis-vantages of the Internet and the WWW</a:t>
            </a:r>
            <a:endParaRPr lang="en-GB" altLang="en-US" sz="3200" b="1" dirty="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hangingPunct="1">
              <a:spcBef>
                <a:spcPts val="700"/>
              </a:spcBef>
              <a:buFont typeface="Wingdings" panose="05000000000000000000" pitchFamily="2" charset="2"/>
              <a:buChar char="q"/>
            </a:pPr>
            <a:r>
              <a:rPr lang="en-US" altLang="en-US" sz="2800" dirty="0">
                <a:solidFill>
                  <a:srgbClr val="000000"/>
                </a:solidFill>
              </a:rPr>
              <a:t>Abuse of the internet </a:t>
            </a:r>
            <a:r>
              <a:rPr lang="en-US" altLang="en-US" sz="2800" dirty="0" err="1">
                <a:solidFill>
                  <a:srgbClr val="000000"/>
                </a:solidFill>
              </a:rPr>
              <a:t>eg</a:t>
            </a:r>
            <a:r>
              <a:rPr lang="en-US" altLang="en-US" sz="2800" dirty="0">
                <a:solidFill>
                  <a:srgbClr val="000000"/>
                </a:solidFill>
              </a:rPr>
              <a:t>, pornography, illicit dating</a:t>
            </a:r>
          </a:p>
          <a:p>
            <a:pPr eaLnBrk="1" hangingPunct="1">
              <a:spcBef>
                <a:spcPts val="700"/>
              </a:spcBef>
              <a:buFont typeface="Wingdings" panose="05000000000000000000" pitchFamily="2" charset="2"/>
              <a:buChar char="q"/>
            </a:pPr>
            <a:r>
              <a:rPr lang="en-US" altLang="en-US" sz="2800" dirty="0">
                <a:solidFill>
                  <a:srgbClr val="000000"/>
                </a:solidFill>
              </a:rPr>
              <a:t>Computer Crime </a:t>
            </a:r>
            <a:r>
              <a:rPr lang="en-US" altLang="en-US" sz="2800" dirty="0" err="1">
                <a:solidFill>
                  <a:srgbClr val="000000"/>
                </a:solidFill>
              </a:rPr>
              <a:t>eg</a:t>
            </a:r>
            <a:r>
              <a:rPr lang="en-US" altLang="en-US" sz="2800" dirty="0">
                <a:solidFill>
                  <a:srgbClr val="000000"/>
                </a:solidFill>
              </a:rPr>
              <a:t> fraud, denial of service, thefts</a:t>
            </a:r>
          </a:p>
          <a:p>
            <a:pPr eaLnBrk="1" hangingPunct="1">
              <a:spcBef>
                <a:spcPts val="700"/>
              </a:spcBef>
              <a:buFont typeface="Wingdings" panose="05000000000000000000" pitchFamily="2" charset="2"/>
              <a:buChar char="q"/>
            </a:pPr>
            <a:r>
              <a:rPr lang="en-US" altLang="en-US" sz="2800" dirty="0">
                <a:solidFill>
                  <a:srgbClr val="000000"/>
                </a:solidFill>
              </a:rPr>
              <a:t>Consumes time if not properly used</a:t>
            </a:r>
          </a:p>
          <a:p>
            <a:pPr eaLnBrk="1" hangingPunct="1">
              <a:spcBef>
                <a:spcPts val="700"/>
              </a:spcBef>
              <a:buFont typeface="Wingdings" panose="05000000000000000000" pitchFamily="2" charset="2"/>
              <a:buChar char="q"/>
            </a:pPr>
            <a:r>
              <a:rPr lang="en-US" altLang="en-US" sz="2800" dirty="0">
                <a:solidFill>
                  <a:srgbClr val="000000"/>
                </a:solidFill>
              </a:rPr>
              <a:t>Virus attacks</a:t>
            </a:r>
          </a:p>
          <a:p>
            <a:pPr eaLnBrk="1" hangingPunct="1">
              <a:spcBef>
                <a:spcPts val="600"/>
              </a:spcBef>
              <a:buFont typeface="Wingdings" panose="05000000000000000000" pitchFamily="2" charset="2"/>
              <a:buChar char="q"/>
            </a:pPr>
            <a:r>
              <a:rPr lang="en-US" altLang="en-US" sz="2800" dirty="0">
                <a:solidFill>
                  <a:srgbClr val="000000"/>
                </a:solidFill>
              </a:rPr>
              <a:t>Used for destruction of property </a:t>
            </a:r>
            <a:r>
              <a:rPr lang="en-US" altLang="en-US" sz="2800" dirty="0" err="1">
                <a:solidFill>
                  <a:srgbClr val="000000"/>
                </a:solidFill>
              </a:rPr>
              <a:t>eg</a:t>
            </a:r>
            <a:r>
              <a:rPr lang="en-US" altLang="en-US" sz="2800" dirty="0">
                <a:solidFill>
                  <a:srgbClr val="000000"/>
                </a:solidFill>
              </a:rPr>
              <a:t> buildings - fighting</a:t>
            </a:r>
          </a:p>
          <a:p>
            <a:pPr eaLnBrk="1" hangingPunct="1">
              <a:spcBef>
                <a:spcPts val="700"/>
              </a:spcBef>
              <a:buFont typeface="Wingdings" panose="05000000000000000000" pitchFamily="2" charset="2"/>
              <a:buChar char="q"/>
            </a:pPr>
            <a:r>
              <a:rPr lang="en-US" altLang="en-US" sz="2800" dirty="0">
                <a:solidFill>
                  <a:srgbClr val="000000"/>
                </a:solidFill>
              </a:rPr>
              <a:t>Hackers </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b="1" dirty="0">
              <a:latin typeface="Calibri" pitchFamily="34"/>
            </a:endParaRPr>
          </a:p>
        </p:txBody>
      </p:sp>
    </p:spTree>
    <p:extLst>
      <p:ext uri="{BB962C8B-B14F-4D97-AF65-F5344CB8AC3E}">
        <p14:creationId xmlns:p14="http://schemas.microsoft.com/office/powerpoint/2010/main" val="26000105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a:solidFill>
                  <a:srgbClr val="FF0000"/>
                </a:solidFill>
              </a:rPr>
              <a:t>Communication over the Internet</a:t>
            </a:r>
            <a:endParaRPr lang="en-GB" altLang="en-US" sz="3200" b="1" dirty="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fontAlgn="auto" hangingPunct="1">
              <a:lnSpc>
                <a:spcPct val="90000"/>
              </a:lnSpc>
              <a:spcBef>
                <a:spcPts val="476"/>
              </a:spcBef>
              <a:spcAft>
                <a:spcPts val="0"/>
              </a:spcAft>
              <a:buSzPct val="100000"/>
              <a:buFont typeface="Wingdings" panose="05000000000000000000" pitchFamily="2" charset="2"/>
              <a:buChar char="q"/>
              <a:defRPr/>
            </a:pPr>
            <a:r>
              <a:rPr lang="en-US" dirty="0"/>
              <a:t>There are different ways in which we can communicate over the Internet. Electronic mail is common</a:t>
            </a:r>
          </a:p>
          <a:p>
            <a:pPr marL="0" indent="0" eaLnBrk="1" fontAlgn="auto" hangingPunct="1">
              <a:lnSpc>
                <a:spcPct val="90000"/>
              </a:lnSpc>
              <a:spcBef>
                <a:spcPts val="476"/>
              </a:spcBef>
              <a:spcAft>
                <a:spcPts val="0"/>
              </a:spcAft>
              <a:buSzPct val="100000"/>
              <a:buNone/>
              <a:defRPr/>
            </a:pPr>
            <a:endParaRPr lang="en-US" dirty="0"/>
          </a:p>
          <a:p>
            <a:pPr eaLnBrk="1" fontAlgn="auto" hangingPunct="1">
              <a:lnSpc>
                <a:spcPct val="90000"/>
              </a:lnSpc>
              <a:spcBef>
                <a:spcPts val="476"/>
              </a:spcBef>
              <a:spcAft>
                <a:spcPts val="0"/>
              </a:spcAft>
              <a:buSzPct val="100000"/>
              <a:buFont typeface="Wingdings" panose="05000000000000000000" pitchFamily="2" charset="2"/>
              <a:buChar char="q"/>
              <a:defRPr/>
            </a:pPr>
            <a:r>
              <a:rPr lang="en-US" dirty="0"/>
              <a:t>You should be in position to send a plain text message and also be able to attach a file to a message before you send it. Know all about replying mail, opening an e-mail with an attachment, forwarding mail and deleting mail.</a:t>
            </a:r>
            <a:endParaRPr lang="en-US" b="1" dirty="0">
              <a:latin typeface="Calibri" pitchFamily="34"/>
            </a:endParaRPr>
          </a:p>
        </p:txBody>
      </p:sp>
    </p:spTree>
    <p:extLst>
      <p:ext uri="{BB962C8B-B14F-4D97-AF65-F5344CB8AC3E}">
        <p14:creationId xmlns:p14="http://schemas.microsoft.com/office/powerpoint/2010/main" val="18598680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3200" dirty="0">
                <a:solidFill>
                  <a:srgbClr val="FF0000"/>
                </a:solidFill>
              </a:rPr>
              <a:t>Electronic Mail Ethics /Netiquette</a:t>
            </a: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marL="0" indent="0">
              <a:buNone/>
            </a:pPr>
            <a:r>
              <a:rPr lang="en-US" dirty="0"/>
              <a:t> Sending an e-mail is similar to writing a letter. When you write a letter to someone whether personal or business, there are some unwritten rules. These unwritten rules are called ethics. Ethics on the Internet is called Netiquette (Internet Etiquette). A few netiquettes are listed below</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b="1" dirty="0">
              <a:latin typeface="Calibri" pitchFamily="34"/>
            </a:endParaRPr>
          </a:p>
        </p:txBody>
      </p:sp>
    </p:spTree>
    <p:extLst>
      <p:ext uri="{BB962C8B-B14F-4D97-AF65-F5344CB8AC3E}">
        <p14:creationId xmlns:p14="http://schemas.microsoft.com/office/powerpoint/2010/main" val="7580276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3200" dirty="0">
                <a:solidFill>
                  <a:srgbClr val="FF0000"/>
                </a:solidFill>
              </a:rPr>
              <a:t>Electronic Mail Ethics /Netiquette</a:t>
            </a: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fontAlgn="auto" hangingPunct="1">
              <a:lnSpc>
                <a:spcPct val="90000"/>
              </a:lnSpc>
              <a:spcBef>
                <a:spcPts val="476"/>
              </a:spcBef>
              <a:spcAft>
                <a:spcPts val="0"/>
              </a:spcAft>
              <a:buSzPct val="100000"/>
              <a:buFont typeface="Wingdings" panose="05000000000000000000" pitchFamily="2" charset="2"/>
              <a:buChar char="q"/>
              <a:defRPr/>
            </a:pPr>
            <a:r>
              <a:rPr lang="en-US" sz="2800" dirty="0"/>
              <a:t>Does not use a lot of bold letters. Bold indicates emphasizing the word or statement. Too much use of bold letters is similar to shouting.</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sz="2800" b="1" dirty="0">
              <a:latin typeface="Calibri" pitchFamily="34"/>
            </a:endParaRPr>
          </a:p>
          <a:p>
            <a:pPr eaLnBrk="1" fontAlgn="auto" hangingPunct="1">
              <a:lnSpc>
                <a:spcPct val="90000"/>
              </a:lnSpc>
              <a:spcBef>
                <a:spcPts val="476"/>
              </a:spcBef>
              <a:spcAft>
                <a:spcPts val="0"/>
              </a:spcAft>
              <a:buSzPct val="100000"/>
              <a:buFont typeface="Wingdings" panose="05000000000000000000" pitchFamily="2" charset="2"/>
              <a:buChar char="q"/>
              <a:defRPr/>
            </a:pPr>
            <a:r>
              <a:rPr lang="en-US" sz="2800" dirty="0"/>
              <a:t> Do not leave the subject field blank. If you do, it appears that you have nothing to say.</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sz="2800" b="1" dirty="0">
              <a:latin typeface="Calibri" pitchFamily="34"/>
            </a:endParaRPr>
          </a:p>
          <a:p>
            <a:pPr eaLnBrk="1" fontAlgn="auto" hangingPunct="1">
              <a:lnSpc>
                <a:spcPct val="90000"/>
              </a:lnSpc>
              <a:spcBef>
                <a:spcPts val="476"/>
              </a:spcBef>
              <a:spcAft>
                <a:spcPts val="0"/>
              </a:spcAft>
              <a:buSzPct val="100000"/>
              <a:buFont typeface="Wingdings" panose="05000000000000000000" pitchFamily="2" charset="2"/>
              <a:buChar char="q"/>
              <a:defRPr/>
            </a:pPr>
            <a:r>
              <a:rPr lang="en-US" sz="2800" dirty="0"/>
              <a:t> Avoid using acronyms especially when communicating to people who will not understand what you mean.</a:t>
            </a:r>
            <a:endParaRPr lang="en-US" sz="2800" b="1" dirty="0">
              <a:latin typeface="Calibri" pitchFamily="34"/>
            </a:endParaRPr>
          </a:p>
        </p:txBody>
      </p:sp>
    </p:spTree>
    <p:extLst>
      <p:ext uri="{BB962C8B-B14F-4D97-AF65-F5344CB8AC3E}">
        <p14:creationId xmlns:p14="http://schemas.microsoft.com/office/powerpoint/2010/main" val="8131455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3200" dirty="0">
                <a:solidFill>
                  <a:srgbClr val="FF0000"/>
                </a:solidFill>
              </a:rPr>
              <a:t>Electronic Mail Ethics /Netiquette</a:t>
            </a: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Check your message for spelling mistakes before sending it.</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chemeClr val="tx2"/>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Use humor while writing your mail</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chemeClr val="tx2"/>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While sending a copy to someone, make sure it is necessary before you do so. It may be confusing and embarrassing.</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chemeClr val="tx2"/>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  Do not send junk mail. Junk mail is mail that is neither expected nor requested for by the receiver</a:t>
            </a:r>
            <a:endParaRPr lang="en-US" altLang="en-US" sz="2400" b="1" dirty="0">
              <a:solidFill>
                <a:schemeClr val="tx2"/>
              </a:solidFill>
            </a:endParaRPr>
          </a:p>
        </p:txBody>
      </p:sp>
    </p:spTree>
    <p:extLst>
      <p:ext uri="{BB962C8B-B14F-4D97-AF65-F5344CB8AC3E}">
        <p14:creationId xmlns:p14="http://schemas.microsoft.com/office/powerpoint/2010/main" val="4105063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E4005C"/>
                </a:solidFill>
              </a:rPr>
              <a:t>Types of Computer Networks</a:t>
            </a:r>
            <a:endParaRPr lang="en-GB" altLang="en-US" sz="4000" b="1">
              <a:solidFill>
                <a:srgbClr val="E4005C"/>
              </a:solidFill>
            </a:endParaRPr>
          </a:p>
        </p:txBody>
      </p:sp>
      <p:sp>
        <p:nvSpPr>
          <p:cNvPr id="7171"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2"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3"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4"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5"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 Computer Networks</a:t>
            </a:r>
          </a:p>
        </p:txBody>
      </p:sp>
      <p:sp>
        <p:nvSpPr>
          <p:cNvPr id="7176"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981200"/>
            <a:ext cx="8229600" cy="4191000"/>
          </a:xfrm>
        </p:spPr>
        <p:txBody>
          <a:bodyPr/>
          <a:lstStyle/>
          <a:p>
            <a:pPr marL="392113" indent="-293688" defTabSz="414338" eaLnBrk="1" hangingPunct="1">
              <a:lnSpc>
                <a:spcPct val="150000"/>
              </a:lnSpc>
              <a:spcBef>
                <a:spcPct val="50000"/>
              </a:spcBef>
              <a:buClr>
                <a:srgbClr val="CC0000"/>
              </a:buClr>
              <a:buFont typeface="Wingdings" panose="05000000000000000000" pitchFamily="2" charset="2"/>
              <a:buBlip>
                <a:blip r:embed="rId3"/>
              </a:buBlip>
              <a:defRPr/>
            </a:pPr>
            <a:r>
              <a:rPr lang="en-US" altLang="en-US" sz="2400" b="1" dirty="0">
                <a:solidFill>
                  <a:srgbClr val="000066"/>
                </a:solidFill>
              </a:rPr>
              <a:t>LAN </a:t>
            </a:r>
            <a:r>
              <a:rPr lang="en-US" altLang="en-US" sz="2000" b="1" dirty="0"/>
              <a:t>(Local Area Network)</a:t>
            </a:r>
          </a:p>
          <a:p>
            <a:pPr marL="392113" indent="-293688" defTabSz="414338" eaLnBrk="1" hangingPunct="1">
              <a:lnSpc>
                <a:spcPct val="150000"/>
              </a:lnSpc>
              <a:spcBef>
                <a:spcPct val="50000"/>
              </a:spcBef>
              <a:buClr>
                <a:srgbClr val="CC0000"/>
              </a:buClr>
              <a:buFont typeface="Wingdings" panose="05000000000000000000" pitchFamily="2" charset="2"/>
              <a:buBlip>
                <a:blip r:embed="rId3"/>
              </a:buBlip>
              <a:defRPr/>
            </a:pPr>
            <a:r>
              <a:rPr lang="en-US" altLang="en-US" sz="2400" b="1" dirty="0">
                <a:solidFill>
                  <a:srgbClr val="000066"/>
                </a:solidFill>
              </a:rPr>
              <a:t>WAN </a:t>
            </a:r>
            <a:r>
              <a:rPr lang="en-US" altLang="en-US" sz="2000" b="1" dirty="0"/>
              <a:t>(Wide Area Network)</a:t>
            </a:r>
          </a:p>
          <a:p>
            <a:pPr marL="392113" indent="-293688" defTabSz="414338" eaLnBrk="1" hangingPunct="1">
              <a:lnSpc>
                <a:spcPct val="150000"/>
              </a:lnSpc>
              <a:spcBef>
                <a:spcPct val="50000"/>
              </a:spcBef>
              <a:buClr>
                <a:srgbClr val="CC0000"/>
              </a:buClr>
              <a:buFont typeface="Wingdings" panose="05000000000000000000" pitchFamily="2" charset="2"/>
              <a:buBlip>
                <a:blip r:embed="rId3"/>
              </a:buBlip>
              <a:defRPr/>
            </a:pPr>
            <a:r>
              <a:rPr lang="en-US" altLang="en-US" sz="2400" b="1" dirty="0">
                <a:solidFill>
                  <a:srgbClr val="000066"/>
                </a:solidFill>
              </a:rPr>
              <a:t>MAN </a:t>
            </a:r>
            <a:r>
              <a:rPr lang="en-US" altLang="en-US" sz="2000" b="1" dirty="0"/>
              <a:t>(Metropolitan Area Network)</a:t>
            </a:r>
          </a:p>
          <a:p>
            <a:pPr marL="392113" indent="-293688" defTabSz="414338" eaLnBrk="1" hangingPunct="1">
              <a:lnSpc>
                <a:spcPct val="150000"/>
              </a:lnSpc>
              <a:spcBef>
                <a:spcPct val="50000"/>
              </a:spcBef>
              <a:buClr>
                <a:srgbClr val="CC0000"/>
              </a:buClr>
              <a:buFont typeface="Wingdings" panose="05000000000000000000" pitchFamily="2" charset="2"/>
              <a:buBlip>
                <a:blip r:embed="rId3"/>
              </a:buBlip>
              <a:defRPr/>
            </a:pPr>
            <a:r>
              <a:rPr lang="en-US" altLang="en-US" sz="2400" b="1" dirty="0">
                <a:solidFill>
                  <a:schemeClr val="accent2">
                    <a:lumMod val="75000"/>
                  </a:schemeClr>
                </a:solidFill>
              </a:rPr>
              <a:t>PAN </a:t>
            </a:r>
            <a:r>
              <a:rPr lang="en-US" altLang="en-US" sz="2000" b="1" dirty="0"/>
              <a:t>(Personal Area Network)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7">
                                            <p:txEl>
                                              <p:pRg st="0" end="0"/>
                                            </p:txEl>
                                          </p:spTgt>
                                        </p:tgtEl>
                                        <p:attrNameLst>
                                          <p:attrName>style.visibility</p:attrName>
                                        </p:attrNameLst>
                                      </p:cBhvr>
                                      <p:to>
                                        <p:strVal val="visible"/>
                                      </p:to>
                                    </p:set>
                                    <p:animEffect transition="in" filter="fade">
                                      <p:cBhvr>
                                        <p:cTn id="14" dur="1000"/>
                                        <p:tgtEl>
                                          <p:spTgt spid="22537">
                                            <p:txEl>
                                              <p:pRg st="0" end="0"/>
                                            </p:txEl>
                                          </p:spTgt>
                                        </p:tgtEl>
                                      </p:cBhvr>
                                    </p:animEffect>
                                    <p:anim calcmode="lin" valueType="num">
                                      <p:cBhvr>
                                        <p:cTn id="15" dur="1000" fill="hold"/>
                                        <p:tgtEl>
                                          <p:spTgt spid="2253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253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2537">
                                            <p:txEl>
                                              <p:pRg st="1" end="1"/>
                                            </p:txEl>
                                          </p:spTgt>
                                        </p:tgtEl>
                                        <p:attrNameLst>
                                          <p:attrName>style.visibility</p:attrName>
                                        </p:attrNameLst>
                                      </p:cBhvr>
                                      <p:to>
                                        <p:strVal val="visible"/>
                                      </p:to>
                                    </p:set>
                                    <p:animEffect transition="in" filter="fade">
                                      <p:cBhvr>
                                        <p:cTn id="19" dur="1000"/>
                                        <p:tgtEl>
                                          <p:spTgt spid="22537">
                                            <p:txEl>
                                              <p:pRg st="1" end="1"/>
                                            </p:txEl>
                                          </p:spTgt>
                                        </p:tgtEl>
                                      </p:cBhvr>
                                    </p:animEffect>
                                    <p:anim calcmode="lin" valueType="num">
                                      <p:cBhvr>
                                        <p:cTn id="20" dur="1000" fill="hold"/>
                                        <p:tgtEl>
                                          <p:spTgt spid="2253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253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2537">
                                            <p:txEl>
                                              <p:pRg st="2" end="2"/>
                                            </p:txEl>
                                          </p:spTgt>
                                        </p:tgtEl>
                                        <p:attrNameLst>
                                          <p:attrName>style.visibility</p:attrName>
                                        </p:attrNameLst>
                                      </p:cBhvr>
                                      <p:to>
                                        <p:strVal val="visible"/>
                                      </p:to>
                                    </p:set>
                                    <p:animEffect transition="in" filter="fade">
                                      <p:cBhvr>
                                        <p:cTn id="24" dur="1000"/>
                                        <p:tgtEl>
                                          <p:spTgt spid="22537">
                                            <p:txEl>
                                              <p:pRg st="2" end="2"/>
                                            </p:txEl>
                                          </p:spTgt>
                                        </p:tgtEl>
                                      </p:cBhvr>
                                    </p:animEffect>
                                    <p:anim calcmode="lin" valueType="num">
                                      <p:cBhvr>
                                        <p:cTn id="25" dur="1000" fill="hold"/>
                                        <p:tgtEl>
                                          <p:spTgt spid="2253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253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2537">
                                            <p:txEl>
                                              <p:pRg st="3" end="3"/>
                                            </p:txEl>
                                          </p:spTgt>
                                        </p:tgtEl>
                                        <p:attrNameLst>
                                          <p:attrName>style.visibility</p:attrName>
                                        </p:attrNameLst>
                                      </p:cBhvr>
                                      <p:to>
                                        <p:strVal val="visible"/>
                                      </p:to>
                                    </p:set>
                                    <p:animEffect transition="in" filter="fade">
                                      <p:cBhvr>
                                        <p:cTn id="29" dur="1000"/>
                                        <p:tgtEl>
                                          <p:spTgt spid="22537">
                                            <p:txEl>
                                              <p:pRg st="3" end="3"/>
                                            </p:txEl>
                                          </p:spTgt>
                                        </p:tgtEl>
                                      </p:cBhvr>
                                    </p:animEffect>
                                    <p:anim calcmode="lin" valueType="num">
                                      <p:cBhvr>
                                        <p:cTn id="30" dur="1000" fill="hold"/>
                                        <p:tgtEl>
                                          <p:spTgt spid="2253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25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3200" dirty="0">
                <a:solidFill>
                  <a:srgbClr val="FF0000"/>
                </a:solidFill>
              </a:rPr>
              <a:t>Electronic Mail Ethics /Netiquette</a:t>
            </a: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No recipient wants to read a long boring message. Keep it short and clear</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rgbClr val="000066"/>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Before sending mail, make sure it conveys exactly what you want to say.</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rgbClr val="000066"/>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If you want to present a certain point, break it into small pieces of numbered statements.</a:t>
            </a:r>
            <a:endParaRPr lang="en-US" altLang="en-US" sz="2400" b="1" dirty="0">
              <a:solidFill>
                <a:srgbClr val="000066"/>
              </a:solidFill>
            </a:endParaRPr>
          </a:p>
        </p:txBody>
      </p:sp>
    </p:spTree>
    <p:extLst>
      <p:ext uri="{BB962C8B-B14F-4D97-AF65-F5344CB8AC3E}">
        <p14:creationId xmlns:p14="http://schemas.microsoft.com/office/powerpoint/2010/main" val="27683786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9470-31A5-B950-EC5B-8610ABE30ADD}"/>
              </a:ext>
            </a:extLst>
          </p:cNvPr>
          <p:cNvSpPr>
            <a:spLocks noGrp="1"/>
          </p:cNvSpPr>
          <p:nvPr>
            <p:ph type="title"/>
          </p:nvPr>
        </p:nvSpPr>
        <p:spPr/>
        <p:txBody>
          <a:bodyPr/>
          <a:lstStyle/>
          <a:p>
            <a:r>
              <a:rPr lang="en-US" dirty="0"/>
              <a:t>LABS</a:t>
            </a:r>
          </a:p>
        </p:txBody>
      </p:sp>
      <p:sp>
        <p:nvSpPr>
          <p:cNvPr id="3" name="Content Placeholder 2">
            <a:extLst>
              <a:ext uri="{FF2B5EF4-FFF2-40B4-BE49-F238E27FC236}">
                <a16:creationId xmlns:a16="http://schemas.microsoft.com/office/drawing/2014/main" id="{D4685F5C-2BF9-2C63-B194-C69E41AEA996}"/>
              </a:ext>
            </a:extLst>
          </p:cNvPr>
          <p:cNvSpPr>
            <a:spLocks noGrp="1"/>
          </p:cNvSpPr>
          <p:nvPr>
            <p:ph idx="1"/>
          </p:nvPr>
        </p:nvSpPr>
        <p:spPr/>
        <p:txBody>
          <a:bodyPr/>
          <a:lstStyle/>
          <a:p>
            <a:r>
              <a:rPr lang="en-US" dirty="0"/>
              <a:t>Internet</a:t>
            </a:r>
          </a:p>
          <a:p>
            <a:r>
              <a:rPr lang="en-US" dirty="0"/>
              <a:t>Emails</a:t>
            </a:r>
          </a:p>
          <a:p>
            <a:r>
              <a:rPr lang="en-US"/>
              <a:t>UCU Cloud</a:t>
            </a:r>
          </a:p>
        </p:txBody>
      </p:sp>
    </p:spTree>
    <p:extLst>
      <p:ext uri="{BB962C8B-B14F-4D97-AF65-F5344CB8AC3E}">
        <p14:creationId xmlns:p14="http://schemas.microsoft.com/office/powerpoint/2010/main" val="399954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E4005C"/>
                </a:solidFill>
              </a:rPr>
              <a:t>LAN (Local Area Network</a:t>
            </a:r>
            <a:r>
              <a:rPr lang="en-US" altLang="en-US" sz="4000" b="1">
                <a:solidFill>
                  <a:srgbClr val="E4005C"/>
                </a:solidFill>
              </a:rPr>
              <a:t>)</a:t>
            </a:r>
            <a:endParaRPr lang="en-GB" altLang="en-US" sz="4000" b="1">
              <a:solidFill>
                <a:srgbClr val="E4005C"/>
              </a:solidFill>
            </a:endParaRPr>
          </a:p>
        </p:txBody>
      </p:sp>
      <p:sp>
        <p:nvSpPr>
          <p:cNvPr id="921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3"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922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2344738"/>
            <a:ext cx="8229600" cy="3141662"/>
          </a:xfrm>
        </p:spPr>
        <p:txBody>
          <a:bodyPr/>
          <a:lstStyle/>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dirty="0">
                <a:latin typeface="Calibri" panose="020F0502020204030204" pitchFamily="34" charset="0"/>
              </a:rPr>
              <a:t>A network that connects computers in a relatively small geographical area for example in an office or a building, within an institution </a:t>
            </a:r>
            <a:r>
              <a:rPr lang="en-US" altLang="en-US" dirty="0" err="1">
                <a:latin typeface="Calibri" panose="020F0502020204030204" pitchFamily="34" charset="0"/>
              </a:rPr>
              <a:t>e.g</a:t>
            </a:r>
            <a:r>
              <a:rPr lang="en-US" altLang="en-US" dirty="0">
                <a:latin typeface="Calibri" panose="020F0502020204030204" pitchFamily="34" charset="0"/>
              </a:rPr>
              <a:t> UCU, URA etc.</a:t>
            </a:r>
            <a:endParaRPr lang="en-US" altLang="en-US" b="1" dirty="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22530"/>
                                        </p:tgtEl>
                                        <p:attrNameLst>
                                          <p:attrName>style.visibility</p:attrName>
                                        </p:attrNameLst>
                                      </p:cBhvr>
                                      <p:to>
                                        <p:strVal val="visible"/>
                                      </p:to>
                                    </p:set>
                                    <p:animEffect transition="in" filter="fade">
                                      <p:cBhvr>
                                        <p:cTn id="14" dur="1000"/>
                                        <p:tgtEl>
                                          <p:spTgt spid="22530"/>
                                        </p:tgtEl>
                                      </p:cBhvr>
                                    </p:animEffect>
                                    <p:anim calcmode="lin" valueType="num">
                                      <p:cBhvr>
                                        <p:cTn id="15" dur="1000" fill="hold"/>
                                        <p:tgtEl>
                                          <p:spTgt spid="22530"/>
                                        </p:tgtEl>
                                        <p:attrNameLst>
                                          <p:attrName>ppt_x</p:attrName>
                                        </p:attrNameLst>
                                      </p:cBhvr>
                                      <p:tavLst>
                                        <p:tav tm="0">
                                          <p:val>
                                            <p:strVal val="#ppt_x"/>
                                          </p:val>
                                        </p:tav>
                                        <p:tav tm="100000">
                                          <p:val>
                                            <p:strVal val="#ppt_x"/>
                                          </p:val>
                                        </p:tav>
                                      </p:tavLst>
                                    </p:anim>
                                    <p:anim calcmode="lin" valueType="num">
                                      <p:cBhvr>
                                        <p:cTn id="16"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537">
                                            <p:txEl>
                                              <p:pRg st="0" end="0"/>
                                            </p:txEl>
                                          </p:spTgt>
                                        </p:tgtEl>
                                        <p:attrNameLst>
                                          <p:attrName>style.visibility</p:attrName>
                                        </p:attrNameLst>
                                      </p:cBhvr>
                                      <p:to>
                                        <p:strVal val="visible"/>
                                      </p:to>
                                    </p:set>
                                    <p:animEffect transition="in" filter="fade">
                                      <p:cBhvr>
                                        <p:cTn id="21" dur="1000"/>
                                        <p:tgtEl>
                                          <p:spTgt spid="22537">
                                            <p:txEl>
                                              <p:pRg st="0" end="0"/>
                                            </p:txEl>
                                          </p:spTgt>
                                        </p:tgtEl>
                                      </p:cBhvr>
                                    </p:animEffect>
                                    <p:anim calcmode="lin" valueType="num">
                                      <p:cBhvr>
                                        <p:cTn id="22" dur="1000" fill="hold"/>
                                        <p:tgtEl>
                                          <p:spTgt spid="2253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25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E4005C"/>
                </a:solidFill>
              </a:rPr>
              <a:t>Characteristics</a:t>
            </a:r>
            <a:endParaRPr lang="en-GB" altLang="en-US" sz="4000" b="1">
              <a:solidFill>
                <a:srgbClr val="E4005C"/>
              </a:solidFill>
            </a:endParaRPr>
          </a:p>
        </p:txBody>
      </p:sp>
      <p:sp>
        <p:nvSpPr>
          <p:cNvPr id="1126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6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6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7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71"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127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828800"/>
            <a:ext cx="8229600" cy="5029200"/>
          </a:xfrm>
        </p:spPr>
        <p:txBody>
          <a:bodyPr/>
          <a:lstStyle/>
          <a:p>
            <a:pPr marL="392113" indent="-293688" algn="just" defTabSz="414338" eaLnBrk="1" hangingPunct="1">
              <a:lnSpc>
                <a:spcPct val="150000"/>
              </a:lnSpc>
              <a:spcBef>
                <a:spcPct val="50000"/>
              </a:spcBef>
              <a:buClr>
                <a:srgbClr val="CC0000"/>
              </a:buClr>
              <a:buFontTx/>
              <a:buBlip>
                <a:blip r:embed="rId3"/>
              </a:buBlip>
              <a:defRPr/>
            </a:pPr>
            <a:r>
              <a:rPr lang="en-GB" altLang="en-US" dirty="0">
                <a:solidFill>
                  <a:srgbClr val="000000"/>
                </a:solidFill>
                <a:latin typeface="Calibri" panose="020F0502020204030204" pitchFamily="34" charset="0"/>
              </a:rPr>
              <a:t>It usually covers   less than a kilometre in radius.</a:t>
            </a:r>
          </a:p>
          <a:p>
            <a:pPr marL="392113" indent="-293688" algn="just" defTabSz="414338" eaLnBrk="1" hangingPunct="1">
              <a:lnSpc>
                <a:spcPct val="150000"/>
              </a:lnSpc>
              <a:spcBef>
                <a:spcPct val="50000"/>
              </a:spcBef>
              <a:buClr>
                <a:srgbClr val="CC0000"/>
              </a:buClr>
              <a:buFontTx/>
              <a:buBlip>
                <a:blip r:embed="rId3"/>
              </a:buBlip>
              <a:defRPr/>
            </a:pPr>
            <a:r>
              <a:rPr lang="en-GB" altLang="en-US" dirty="0">
                <a:solidFill>
                  <a:srgbClr val="000000"/>
                </a:solidFill>
                <a:latin typeface="Calibri" panose="020F0502020204030204" pitchFamily="34" charset="0"/>
              </a:rPr>
              <a:t>It is owned by the company that owns the equipment.</a:t>
            </a:r>
          </a:p>
          <a:p>
            <a:pPr marL="392113" indent="-293688" algn="just" defTabSz="414338" eaLnBrk="1" hangingPunct="1">
              <a:lnSpc>
                <a:spcPct val="150000"/>
              </a:lnSpc>
              <a:spcBef>
                <a:spcPct val="50000"/>
              </a:spcBef>
              <a:buClr>
                <a:srgbClr val="CC0000"/>
              </a:buClr>
              <a:buFontTx/>
              <a:buBlip>
                <a:blip r:embed="rId3"/>
              </a:buBlip>
              <a:defRPr/>
            </a:pPr>
            <a:r>
              <a:rPr lang="en-US" altLang="en-US" dirty="0">
                <a:solidFill>
                  <a:srgbClr val="000000"/>
                </a:solidFill>
                <a:latin typeface="Calibri" panose="020F0502020204030204" pitchFamily="34" charset="0"/>
              </a:rPr>
              <a:t>It is always expensive to set up and maintain for the company.</a:t>
            </a:r>
          </a:p>
          <a:p>
            <a:pPr marL="392113" indent="-293688" algn="just" defTabSz="414338" eaLnBrk="1" hangingPunct="1">
              <a:lnSpc>
                <a:spcPct val="150000"/>
              </a:lnSpc>
              <a:spcBef>
                <a:spcPct val="50000"/>
              </a:spcBef>
              <a:buClr>
                <a:srgbClr val="CC0000"/>
              </a:buClr>
              <a:buFontTx/>
              <a:buBlip>
                <a:blip r:embed="rId3"/>
              </a:buBlip>
              <a:defRPr/>
            </a:pPr>
            <a:endParaRPr lang="en-GB" altLang="en-US" dirty="0">
              <a:solidFill>
                <a:srgbClr val="000000"/>
              </a:solidFill>
              <a:latin typeface="Calibri" panose="020F0502020204030204" pitchFamily="34" charset="0"/>
            </a:endParaRPr>
          </a:p>
          <a:p>
            <a:pPr marL="392113" indent="-293688" algn="just" defTabSz="414338" eaLnBrk="1" hangingPunct="1">
              <a:lnSpc>
                <a:spcPct val="80000"/>
              </a:lnSpc>
              <a:spcBef>
                <a:spcPct val="50000"/>
              </a:spcBef>
              <a:buClr>
                <a:srgbClr val="CC0000"/>
              </a:buClr>
              <a:buFontTx/>
              <a:buBlip>
                <a:blip r:embed="rId3"/>
              </a:buBlip>
              <a:defRPr/>
            </a:pPr>
            <a:endParaRPr lang="en-GB" altLang="en-US" dirty="0">
              <a:solidFill>
                <a:srgbClr val="000000"/>
              </a:solidFill>
              <a:latin typeface="Calibri" panose="020F0502020204030204" pitchFamily="34" charset="0"/>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defRPr/>
            </a:pPr>
            <a:endParaRPr lang="en-US" altLang="en-US" b="1" dirty="0">
              <a:solidFill>
                <a:srgbClr val="000066"/>
              </a:solidFill>
              <a:latin typeface="Calibri" panose="020F0502020204030204" pitchFamily="34" charset="0"/>
            </a:endParaRPr>
          </a:p>
          <a:p>
            <a:pPr marL="98425" indent="0" algn="just" defTabSz="414338" eaLnBrk="1" hangingPunct="1">
              <a:lnSpc>
                <a:spcPct val="80000"/>
              </a:lnSpc>
              <a:spcBef>
                <a:spcPct val="50000"/>
              </a:spcBef>
              <a:buClr>
                <a:srgbClr val="CC0000"/>
              </a:buClr>
              <a:buFontTx/>
              <a:buNone/>
              <a:defRPr/>
            </a:pPr>
            <a:endParaRPr lang="en-US" altLang="en-US" b="1" dirty="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E4005C"/>
                </a:solidFill>
              </a:rPr>
              <a:t>WAN (Wide Area Network</a:t>
            </a:r>
            <a:r>
              <a:rPr lang="en-US" altLang="en-US" sz="4000" b="1">
                <a:solidFill>
                  <a:srgbClr val="E4005C"/>
                </a:solidFill>
              </a:rPr>
              <a:t>)</a:t>
            </a:r>
            <a:endParaRPr lang="en-GB" altLang="en-US" sz="4000" b="1">
              <a:solidFill>
                <a:srgbClr val="E4005C"/>
              </a:solidFill>
            </a:endParaRPr>
          </a:p>
        </p:txBody>
      </p:sp>
      <p:sp>
        <p:nvSpPr>
          <p:cNvPr id="13315"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6"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8"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9"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3320"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270000"/>
            <a:ext cx="8229600" cy="5029200"/>
          </a:xfrm>
        </p:spPr>
        <p:txBody>
          <a:bodyPr/>
          <a:lstStyle/>
          <a:p>
            <a:pPr marL="98425" indent="0" algn="just" defTabSz="414338" eaLnBrk="1" hangingPunct="1">
              <a:lnSpc>
                <a:spcPct val="80000"/>
              </a:lnSpc>
              <a:spcBef>
                <a:spcPct val="50000"/>
              </a:spcBef>
              <a:buClr>
                <a:srgbClr val="CC0000"/>
              </a:buClr>
              <a:buFontTx/>
              <a:buNone/>
              <a:defRPr/>
            </a:pPr>
            <a:endParaRPr lang="en-US" altLang="en-US" sz="2400" b="1" dirty="0">
              <a:solidFill>
                <a:srgbClr val="000066"/>
              </a:solidFill>
              <a:latin typeface="Calibri" panose="020F0502020204030204" pitchFamily="34" charset="0"/>
            </a:endParaRPr>
          </a:p>
          <a:p>
            <a:pPr marL="392113" indent="-293688" algn="just" defTabSz="414338" eaLnBrk="1" hangingPunct="1">
              <a:lnSpc>
                <a:spcPct val="150000"/>
              </a:lnSpc>
              <a:spcBef>
                <a:spcPct val="50000"/>
              </a:spcBef>
              <a:buClr>
                <a:srgbClr val="CC0000"/>
              </a:buClr>
              <a:buFontTx/>
              <a:buBlip>
                <a:blip r:embed="rId3"/>
              </a:buBlip>
              <a:defRPr/>
            </a:pPr>
            <a:r>
              <a:rPr lang="en-GB" altLang="en-US" sz="2800" dirty="0">
                <a:solidFill>
                  <a:srgbClr val="000000"/>
                </a:solidFill>
                <a:latin typeface="Calibri" panose="020F0502020204030204" pitchFamily="34" charset="0"/>
              </a:rPr>
              <a:t>A </a:t>
            </a:r>
            <a:r>
              <a:rPr lang="en-GB" altLang="en-US" sz="2800" dirty="0">
                <a:solidFill>
                  <a:srgbClr val="0070C0"/>
                </a:solidFill>
                <a:latin typeface="Calibri" panose="020F0502020204030204" pitchFamily="34" charset="0"/>
              </a:rPr>
              <a:t>WAN</a:t>
            </a:r>
            <a:r>
              <a:rPr lang="en-GB" altLang="en-US" sz="2800" dirty="0">
                <a:solidFill>
                  <a:srgbClr val="000000"/>
                </a:solidFill>
                <a:latin typeface="Calibri" panose="020F0502020204030204" pitchFamily="34" charset="0"/>
              </a:rPr>
              <a:t> </a:t>
            </a:r>
            <a:r>
              <a:rPr lang="en-US" altLang="en-US" sz="2800" b="1" dirty="0"/>
              <a:t>:</a:t>
            </a:r>
            <a:r>
              <a:rPr lang="en-US" altLang="en-US" sz="2800" dirty="0"/>
              <a:t>  A network that connects two or more computers over a potentially large geographic distance.</a:t>
            </a:r>
            <a:endParaRPr lang="en-GB" altLang="en-US" sz="2800" dirty="0">
              <a:solidFill>
                <a:srgbClr val="000000"/>
              </a:solidFill>
              <a:latin typeface="Calibri" panose="020F0502020204030204" pitchFamily="34" charset="0"/>
            </a:endParaRPr>
          </a:p>
          <a:p>
            <a:pPr marL="392113" indent="-293688" algn="just" defTabSz="414338" eaLnBrk="1" hangingPunct="1">
              <a:lnSpc>
                <a:spcPct val="150000"/>
              </a:lnSpc>
              <a:spcBef>
                <a:spcPct val="50000"/>
              </a:spcBef>
              <a:buClr>
                <a:srgbClr val="CC0000"/>
              </a:buClr>
              <a:buFontTx/>
              <a:buBlip>
                <a:blip r:embed="rId3"/>
              </a:buBlip>
              <a:defRPr/>
            </a:pPr>
            <a:r>
              <a:rPr lang="en-GB" altLang="en-US" sz="2800" dirty="0">
                <a:solidFill>
                  <a:srgbClr val="000000"/>
                </a:solidFill>
                <a:latin typeface="Calibri" panose="020F0502020204030204" pitchFamily="34" charset="0"/>
              </a:rPr>
              <a:t>Allows you to connect to other computers over a wider area i.e. a continent and even the whole world. When it covers the whole world it becomes </a:t>
            </a:r>
            <a:r>
              <a:rPr lang="en-GB" altLang="en-US" sz="2800" dirty="0">
                <a:solidFill>
                  <a:srgbClr val="C00000"/>
                </a:solidFill>
                <a:latin typeface="Calibri" panose="020F0502020204030204" pitchFamily="34" charset="0"/>
              </a:rPr>
              <a:t>INTERNET</a:t>
            </a:r>
            <a:r>
              <a:rPr lang="en-GB" altLang="en-US" sz="2800" dirty="0">
                <a:solidFill>
                  <a:srgbClr val="000000"/>
                </a:solidFill>
                <a:latin typeface="Calibri" panose="020F0502020204030204" pitchFamily="34" charset="0"/>
              </a:rPr>
              <a:t>.</a:t>
            </a:r>
          </a:p>
          <a:p>
            <a:pPr marL="98425" indent="0" algn="just" defTabSz="414338" eaLnBrk="1" hangingPunct="1">
              <a:lnSpc>
                <a:spcPct val="80000"/>
              </a:lnSpc>
              <a:spcBef>
                <a:spcPct val="50000"/>
              </a:spcBef>
              <a:buClr>
                <a:srgbClr val="CC0000"/>
              </a:buClr>
              <a:buFontTx/>
              <a:buNone/>
              <a:defRPr/>
            </a:pPr>
            <a:endParaRPr lang="en-US" altLang="en-US" sz="2400" b="1" dirty="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7">
                                            <p:txEl>
                                              <p:pRg st="1" end="1"/>
                                            </p:txEl>
                                          </p:spTgt>
                                        </p:tgtEl>
                                        <p:attrNameLst>
                                          <p:attrName>style.visibility</p:attrName>
                                        </p:attrNameLst>
                                      </p:cBhvr>
                                      <p:to>
                                        <p:strVal val="visible"/>
                                      </p:to>
                                    </p:set>
                                    <p:animEffect transition="in" filter="fade">
                                      <p:cBhvr>
                                        <p:cTn id="14" dur="1000"/>
                                        <p:tgtEl>
                                          <p:spTgt spid="22537">
                                            <p:txEl>
                                              <p:pRg st="1" end="1"/>
                                            </p:txEl>
                                          </p:spTgt>
                                        </p:tgtEl>
                                      </p:cBhvr>
                                    </p:animEffect>
                                    <p:anim calcmode="lin" valueType="num">
                                      <p:cBhvr>
                                        <p:cTn id="15" dur="1000" fill="hold"/>
                                        <p:tgtEl>
                                          <p:spTgt spid="2253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53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2537">
                                            <p:txEl>
                                              <p:pRg st="2" end="2"/>
                                            </p:txEl>
                                          </p:spTgt>
                                        </p:tgtEl>
                                        <p:attrNameLst>
                                          <p:attrName>style.visibility</p:attrName>
                                        </p:attrNameLst>
                                      </p:cBhvr>
                                      <p:to>
                                        <p:strVal val="visible"/>
                                      </p:to>
                                    </p:set>
                                    <p:animEffect transition="in" filter="fade">
                                      <p:cBhvr>
                                        <p:cTn id="19" dur="1000"/>
                                        <p:tgtEl>
                                          <p:spTgt spid="22537">
                                            <p:txEl>
                                              <p:pRg st="2" end="2"/>
                                            </p:txEl>
                                          </p:spTgt>
                                        </p:tgtEl>
                                      </p:cBhvr>
                                    </p:animEffect>
                                    <p:anim calcmode="lin" valueType="num">
                                      <p:cBhvr>
                                        <p:cTn id="20" dur="1000" fill="hold"/>
                                        <p:tgtEl>
                                          <p:spTgt spid="2253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253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E4005C"/>
                </a:solidFill>
              </a:rPr>
              <a:t>Characteristics</a:t>
            </a:r>
            <a:endParaRPr lang="en-GB" altLang="en-US" sz="4000" b="1">
              <a:solidFill>
                <a:srgbClr val="E4005C"/>
              </a:solidFill>
            </a:endParaRPr>
          </a:p>
        </p:txBody>
      </p:sp>
      <p:sp>
        <p:nvSpPr>
          <p:cNvPr id="15363"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4"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5"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6"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7"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5368"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828800"/>
            <a:ext cx="8229600" cy="5029200"/>
          </a:xfrm>
        </p:spPr>
        <p:txBody>
          <a:bodyPr/>
          <a:lstStyle/>
          <a:p>
            <a:pPr marL="98425" indent="0" algn="just" defTabSz="414338" eaLnBrk="1" hangingPunct="1">
              <a:lnSpc>
                <a:spcPct val="80000"/>
              </a:lnSpc>
              <a:spcBef>
                <a:spcPct val="50000"/>
              </a:spcBef>
              <a:buClr>
                <a:srgbClr val="CC0000"/>
              </a:buClr>
              <a:buFontTx/>
              <a:buNone/>
              <a:defRPr/>
            </a:pPr>
            <a:endParaRPr lang="en-US" altLang="en-US" sz="2400" b="1" dirty="0">
              <a:solidFill>
                <a:srgbClr val="000066"/>
              </a:solidFill>
              <a:latin typeface="Calibri" panose="020F0502020204030204" pitchFamily="34" charset="0"/>
            </a:endParaRPr>
          </a:p>
          <a:p>
            <a:pPr marL="392113" indent="-293688" algn="just" defTabSz="414338" eaLnBrk="1" hangingPunct="1">
              <a:lnSpc>
                <a:spcPct val="150000"/>
              </a:lnSpc>
              <a:spcBef>
                <a:spcPct val="50000"/>
              </a:spcBef>
              <a:buClr>
                <a:srgbClr val="CC0000"/>
              </a:buClr>
              <a:buFontTx/>
              <a:buBlip>
                <a:blip r:embed="rId3"/>
              </a:buBlip>
              <a:defRPr/>
            </a:pPr>
            <a:r>
              <a:rPr lang="en-GB" altLang="en-US" sz="2400" dirty="0">
                <a:solidFill>
                  <a:srgbClr val="000000"/>
                </a:solidFill>
                <a:latin typeface="Calibri" panose="020F0502020204030204" pitchFamily="34" charset="0"/>
              </a:rPr>
              <a:t>Usually consists of several interconnected switching points</a:t>
            </a:r>
          </a:p>
          <a:p>
            <a:pPr marL="392113" indent="-293688" algn="just" defTabSz="414338" eaLnBrk="1" hangingPunct="1">
              <a:lnSpc>
                <a:spcPct val="150000"/>
              </a:lnSpc>
              <a:spcBef>
                <a:spcPct val="50000"/>
              </a:spcBef>
              <a:buClr>
                <a:srgbClr val="CC0000"/>
              </a:buClr>
              <a:buFontTx/>
              <a:buBlip>
                <a:blip r:embed="rId3"/>
              </a:buBlip>
              <a:defRPr/>
            </a:pPr>
            <a:r>
              <a:rPr lang="en-GB" altLang="en-US" sz="2400" dirty="0">
                <a:solidFill>
                  <a:srgbClr val="000000"/>
                </a:solidFill>
                <a:latin typeface="Calibri" panose="020F0502020204030204" pitchFamily="34" charset="0"/>
              </a:rPr>
              <a:t>Its Coverage is not limited.</a:t>
            </a:r>
          </a:p>
          <a:p>
            <a:pPr marL="392113" indent="-293688" algn="just" defTabSz="414338" eaLnBrk="1" hangingPunct="1">
              <a:lnSpc>
                <a:spcPct val="150000"/>
              </a:lnSpc>
              <a:spcBef>
                <a:spcPct val="50000"/>
              </a:spcBef>
              <a:buClr>
                <a:srgbClr val="CC0000"/>
              </a:buClr>
              <a:buFontTx/>
              <a:buBlip>
                <a:blip r:embed="rId3"/>
              </a:buBlip>
              <a:defRPr/>
            </a:pPr>
            <a:r>
              <a:rPr lang="en-US" altLang="en-US" sz="2400" dirty="0">
                <a:solidFill>
                  <a:srgbClr val="000000"/>
                </a:solidFill>
                <a:latin typeface="Calibri" panose="020F0502020204030204" pitchFamily="34" charset="0"/>
              </a:rPr>
              <a:t>It is not owned by a single company or agency but managed and financed through a cooperate effort of businesses and governments </a:t>
            </a:r>
            <a:r>
              <a:rPr lang="en-US" altLang="en-US" sz="2400" dirty="0" err="1">
                <a:solidFill>
                  <a:srgbClr val="000000"/>
                </a:solidFill>
                <a:latin typeface="Calibri" panose="020F0502020204030204" pitchFamily="34" charset="0"/>
              </a:rPr>
              <a:t>eg</a:t>
            </a:r>
            <a:r>
              <a:rPr lang="en-US" altLang="en-US" sz="2400" dirty="0">
                <a:solidFill>
                  <a:srgbClr val="000000"/>
                </a:solidFill>
                <a:latin typeface="Calibri" panose="020F0502020204030204" pitchFamily="34" charset="0"/>
              </a:rPr>
              <a:t>  MTN, </a:t>
            </a:r>
            <a:r>
              <a:rPr lang="en-US" altLang="en-US" sz="2400">
                <a:solidFill>
                  <a:srgbClr val="000000"/>
                </a:solidFill>
                <a:latin typeface="Calibri" panose="020F0502020204030204" pitchFamily="34" charset="0"/>
              </a:rPr>
              <a:t>Airtel etc…</a:t>
            </a:r>
            <a:endParaRPr lang="en-US" altLang="en-US" sz="2400" dirty="0">
              <a:solidFill>
                <a:srgbClr val="000000"/>
              </a:solidFill>
              <a:latin typeface="Calibri" panose="020F0502020204030204" pitchFamily="34" charset="0"/>
            </a:endParaRPr>
          </a:p>
          <a:p>
            <a:pPr marL="98425" indent="0" algn="just" defTabSz="414338" eaLnBrk="1" hangingPunct="1">
              <a:lnSpc>
                <a:spcPct val="80000"/>
              </a:lnSpc>
              <a:spcBef>
                <a:spcPct val="50000"/>
              </a:spcBef>
              <a:buClr>
                <a:srgbClr val="CC0000"/>
              </a:buClr>
              <a:buFontTx/>
              <a:buNone/>
              <a:defRPr/>
            </a:pPr>
            <a:endParaRPr lang="en-US" altLang="en-US" sz="2400" b="1" dirty="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7">
                                            <p:txEl>
                                              <p:pRg st="1" end="1"/>
                                            </p:txEl>
                                          </p:spTgt>
                                        </p:tgtEl>
                                        <p:attrNameLst>
                                          <p:attrName>style.visibility</p:attrName>
                                        </p:attrNameLst>
                                      </p:cBhvr>
                                      <p:to>
                                        <p:strVal val="visible"/>
                                      </p:to>
                                    </p:set>
                                    <p:animEffect transition="in" filter="fade">
                                      <p:cBhvr>
                                        <p:cTn id="14" dur="1000"/>
                                        <p:tgtEl>
                                          <p:spTgt spid="22537">
                                            <p:txEl>
                                              <p:pRg st="1" end="1"/>
                                            </p:txEl>
                                          </p:spTgt>
                                        </p:tgtEl>
                                      </p:cBhvr>
                                    </p:animEffect>
                                    <p:anim calcmode="lin" valueType="num">
                                      <p:cBhvr>
                                        <p:cTn id="15" dur="1000" fill="hold"/>
                                        <p:tgtEl>
                                          <p:spTgt spid="2253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53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2537">
                                            <p:txEl>
                                              <p:pRg st="2" end="2"/>
                                            </p:txEl>
                                          </p:spTgt>
                                        </p:tgtEl>
                                        <p:attrNameLst>
                                          <p:attrName>style.visibility</p:attrName>
                                        </p:attrNameLst>
                                      </p:cBhvr>
                                      <p:to>
                                        <p:strVal val="visible"/>
                                      </p:to>
                                    </p:set>
                                    <p:animEffect transition="in" filter="fade">
                                      <p:cBhvr>
                                        <p:cTn id="19" dur="1000"/>
                                        <p:tgtEl>
                                          <p:spTgt spid="22537">
                                            <p:txEl>
                                              <p:pRg st="2" end="2"/>
                                            </p:txEl>
                                          </p:spTgt>
                                        </p:tgtEl>
                                      </p:cBhvr>
                                    </p:animEffect>
                                    <p:anim calcmode="lin" valueType="num">
                                      <p:cBhvr>
                                        <p:cTn id="20" dur="1000" fill="hold"/>
                                        <p:tgtEl>
                                          <p:spTgt spid="2253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253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2537">
                                            <p:txEl>
                                              <p:pRg st="3" end="3"/>
                                            </p:txEl>
                                          </p:spTgt>
                                        </p:tgtEl>
                                        <p:attrNameLst>
                                          <p:attrName>style.visibility</p:attrName>
                                        </p:attrNameLst>
                                      </p:cBhvr>
                                      <p:to>
                                        <p:strVal val="visible"/>
                                      </p:to>
                                    </p:set>
                                    <p:animEffect transition="in" filter="fade">
                                      <p:cBhvr>
                                        <p:cTn id="24" dur="1000"/>
                                        <p:tgtEl>
                                          <p:spTgt spid="22537">
                                            <p:txEl>
                                              <p:pRg st="3" end="3"/>
                                            </p:txEl>
                                          </p:spTgt>
                                        </p:tgtEl>
                                      </p:cBhvr>
                                    </p:animEffect>
                                    <p:anim calcmode="lin" valueType="num">
                                      <p:cBhvr>
                                        <p:cTn id="25" dur="1000" fill="hold"/>
                                        <p:tgtEl>
                                          <p:spTgt spid="2253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25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E4005C"/>
                </a:solidFill>
              </a:rPr>
              <a:t>MAN (Metroplitan Area Network</a:t>
            </a:r>
            <a:r>
              <a:rPr lang="en-US" altLang="en-US" sz="4000" b="1">
                <a:solidFill>
                  <a:srgbClr val="E4005C"/>
                </a:solidFill>
              </a:rPr>
              <a:t>)</a:t>
            </a:r>
            <a:endParaRPr lang="en-GB" altLang="en-US" sz="4000" b="1">
              <a:solidFill>
                <a:srgbClr val="E4005C"/>
              </a:solidFill>
            </a:endParaRPr>
          </a:p>
        </p:txBody>
      </p:sp>
      <p:sp>
        <p:nvSpPr>
          <p:cNvPr id="17411"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2"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3"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4"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5"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7416"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7" name="Rectangle 9"/>
          <p:cNvSpPr>
            <a:spLocks noGrp="1" noChangeArrowheads="1"/>
          </p:cNvSpPr>
          <p:nvPr>
            <p:ph type="body" idx="1"/>
          </p:nvPr>
        </p:nvSpPr>
        <p:spPr>
          <a:xfrm>
            <a:off x="457200" y="1828800"/>
            <a:ext cx="8229600" cy="5029200"/>
          </a:xfrm>
        </p:spPr>
        <p:txBody>
          <a:bodyPr/>
          <a:lstStyle/>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a:latin typeface="Calibri" panose="020F0502020204030204" pitchFamily="34" charset="0"/>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a:latin typeface="Calibri" panose="020F0502020204030204" pitchFamily="34" charset="0"/>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800">
                <a:latin typeface="Calibri" panose="020F0502020204030204" pitchFamily="34" charset="0"/>
              </a:rPr>
              <a:t>This is a type of network </a:t>
            </a:r>
            <a:r>
              <a:rPr lang="en-US" altLang="en-US" sz="2800">
                <a:solidFill>
                  <a:srgbClr val="000000"/>
                </a:solidFill>
                <a:latin typeface="Calibri" panose="020F0502020204030204" pitchFamily="34" charset="0"/>
              </a:rPr>
              <a:t>that basically</a:t>
            </a:r>
            <a:r>
              <a:rPr lang="en-US" altLang="en-US" sz="2800">
                <a:solidFill>
                  <a:srgbClr val="000000"/>
                </a:solidFill>
                <a:latin typeface="Calibri" panose="020F0502020204030204" pitchFamily="34" charset="0"/>
                <a:cs typeface="Arial Unicode MS" panose="020B0604020202020204" pitchFamily="34" charset="-128"/>
              </a:rPr>
              <a:t> covers a city or a region.</a:t>
            </a: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800" b="1">
              <a:solidFill>
                <a:srgbClr val="000000"/>
              </a:solidFill>
              <a:latin typeface="Calibri" panose="020F0502020204030204" pitchFamily="34" charset="0"/>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800">
                <a:solidFill>
                  <a:srgbClr val="000000"/>
                </a:solidFill>
                <a:latin typeface="Calibri" panose="020F0502020204030204" pitchFamily="34" charset="0"/>
              </a:rPr>
              <a:t>This normally covers a city</a:t>
            </a:r>
            <a:endParaRPr lang="en-US" altLang="en-US" sz="280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a:solidFill>
                  <a:srgbClr val="E4005C"/>
                </a:solidFill>
              </a:rPr>
              <a:t>PAN (Personal Area Network</a:t>
            </a:r>
            <a:r>
              <a:rPr lang="en-US" altLang="en-US" sz="4000" b="1">
                <a:solidFill>
                  <a:srgbClr val="E4005C"/>
                </a:solidFill>
              </a:rPr>
              <a:t>)</a:t>
            </a:r>
            <a:endParaRPr lang="en-GB" altLang="en-US" sz="4000" b="1">
              <a:solidFill>
                <a:srgbClr val="E4005C"/>
              </a:solidFill>
            </a:endParaRPr>
          </a:p>
        </p:txBody>
      </p:sp>
      <p:sp>
        <p:nvSpPr>
          <p:cNvPr id="1945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46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46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46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463"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946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828800"/>
            <a:ext cx="8229600" cy="5029200"/>
          </a:xfrm>
        </p:spPr>
        <p:txBody>
          <a:bodyPr/>
          <a:lstStyle/>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a:solidFill>
                <a:srgbClr val="000000"/>
              </a:solidFill>
              <a:latin typeface="Calibri" panose="020F0502020204030204" pitchFamily="34" charset="0"/>
              <a:cs typeface="Arial Unicode MS" panose="020B0604020202020204" pitchFamily="34" charset="-128"/>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a:solidFill>
                <a:srgbClr val="000000"/>
              </a:solidFill>
              <a:latin typeface="Calibri" panose="020F0502020204030204" pitchFamily="34" charset="0"/>
              <a:cs typeface="Arial Unicode MS" panose="020B0604020202020204" pitchFamily="34" charset="-128"/>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a:solidFill>
                  <a:srgbClr val="000000"/>
                </a:solidFill>
                <a:latin typeface="Calibri" panose="020F0502020204030204" pitchFamily="34" charset="0"/>
                <a:cs typeface="Arial Unicode MS" panose="020B0604020202020204" pitchFamily="34" charset="-128"/>
              </a:rPr>
              <a:t>Personal Area network This is mostly  in homes.</a:t>
            </a: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a:solidFill>
                  <a:srgbClr val="000000"/>
                </a:solidFill>
                <a:latin typeface="Calibri" panose="020F0502020204030204" pitchFamily="34" charset="0"/>
              </a:rPr>
              <a:t>For example  your laptop to your desktop</a:t>
            </a:r>
            <a:endParaRPr lang="en-US" altLang="en-US" sz="240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7">
                                            <p:txEl>
                                              <p:pRg st="2" end="2"/>
                                            </p:txEl>
                                          </p:spTgt>
                                        </p:tgtEl>
                                        <p:attrNameLst>
                                          <p:attrName>style.visibility</p:attrName>
                                        </p:attrNameLst>
                                      </p:cBhvr>
                                      <p:to>
                                        <p:strVal val="visible"/>
                                      </p:to>
                                    </p:set>
                                    <p:animEffect transition="in" filter="fade">
                                      <p:cBhvr>
                                        <p:cTn id="14" dur="1000"/>
                                        <p:tgtEl>
                                          <p:spTgt spid="22537">
                                            <p:txEl>
                                              <p:pRg st="2" end="2"/>
                                            </p:txEl>
                                          </p:spTgt>
                                        </p:tgtEl>
                                      </p:cBhvr>
                                    </p:animEffect>
                                    <p:anim calcmode="lin" valueType="num">
                                      <p:cBhvr>
                                        <p:cTn id="15" dur="1000" fill="hold"/>
                                        <p:tgtEl>
                                          <p:spTgt spid="2253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253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2537">
                                            <p:txEl>
                                              <p:pRg st="3" end="3"/>
                                            </p:txEl>
                                          </p:spTgt>
                                        </p:tgtEl>
                                        <p:attrNameLst>
                                          <p:attrName>style.visibility</p:attrName>
                                        </p:attrNameLst>
                                      </p:cBhvr>
                                      <p:to>
                                        <p:strVal val="visible"/>
                                      </p:to>
                                    </p:set>
                                    <p:animEffect transition="in" filter="fade">
                                      <p:cBhvr>
                                        <p:cTn id="19" dur="1000"/>
                                        <p:tgtEl>
                                          <p:spTgt spid="22537">
                                            <p:txEl>
                                              <p:pRg st="3" end="3"/>
                                            </p:txEl>
                                          </p:spTgt>
                                        </p:tgtEl>
                                      </p:cBhvr>
                                    </p:animEffect>
                                    <p:anim calcmode="lin" valueType="num">
                                      <p:cBhvr>
                                        <p:cTn id="20" dur="1000" fill="hold"/>
                                        <p:tgtEl>
                                          <p:spTgt spid="2253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25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1362</Words>
  <Application>Microsoft Office PowerPoint</Application>
  <PresentationFormat>On-screen Show (4:3)</PresentationFormat>
  <Paragraphs>247</Paragraphs>
  <Slides>31</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Unicode MS</vt:lpstr>
      <vt:lpstr>Calibri</vt:lpstr>
      <vt:lpstr>Corbel</vt:lpstr>
      <vt:lpstr>StarSymbol</vt:lpstr>
      <vt:lpstr>Times</vt:lpstr>
      <vt:lpstr>Wingdings</vt:lpstr>
      <vt:lpstr>Default Design</vt:lpstr>
      <vt:lpstr>Introduction To Computer Networks</vt:lpstr>
      <vt:lpstr>Computer Networks</vt:lpstr>
      <vt:lpstr>Types of Computer Networks</vt:lpstr>
      <vt:lpstr>LAN (Local Area Network)</vt:lpstr>
      <vt:lpstr>Characteristics</vt:lpstr>
      <vt:lpstr>WAN (Wide Area Network)</vt:lpstr>
      <vt:lpstr>Characteristics</vt:lpstr>
      <vt:lpstr>MAN (Metroplitan Area Network)</vt:lpstr>
      <vt:lpstr>PAN (Personal Area Network)</vt:lpstr>
      <vt:lpstr>Networking Devices</vt:lpstr>
      <vt:lpstr>Advantages of Networks</vt:lpstr>
      <vt:lpstr>Advantages of Networks</vt:lpstr>
      <vt:lpstr>Disadvantages of Networks</vt:lpstr>
      <vt:lpstr>Applications</vt:lpstr>
      <vt:lpstr>Transmission of data/information</vt:lpstr>
      <vt:lpstr>Data Transmission Model</vt:lpstr>
      <vt:lpstr>Internet and the WWW</vt:lpstr>
      <vt:lpstr>Internet and the WWW</vt:lpstr>
      <vt:lpstr>Internet and the WWW</vt:lpstr>
      <vt:lpstr>Internet and the WWW</vt:lpstr>
      <vt:lpstr>Search for information on the internet </vt:lpstr>
      <vt:lpstr>Search Engines</vt:lpstr>
      <vt:lpstr>Advantages of the Internet and the WWW</vt:lpstr>
      <vt:lpstr>Advantages of the Internet and the WWW</vt:lpstr>
      <vt:lpstr>Dis-vantages of the Internet and the WWW</vt:lpstr>
      <vt:lpstr>Communication over the Internet</vt:lpstr>
      <vt:lpstr>Electronic Mail Ethics /Netiquette</vt:lpstr>
      <vt:lpstr>Electronic Mail Ethics /Netiquette</vt:lpstr>
      <vt:lpstr>Electronic Mail Ethics /Netiquette</vt:lpstr>
      <vt:lpstr>Electronic Mail Ethics /Netiquette</vt:lpstr>
      <vt:lpstr>LABS</vt:lpstr>
    </vt:vector>
  </TitlesOfParts>
  <Company>IITK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Mr.Navpreet Singh</dc:creator>
  <cp:lastModifiedBy>Admin</cp:lastModifiedBy>
  <cp:revision>109</cp:revision>
  <dcterms:created xsi:type="dcterms:W3CDTF">1999-01-02T07:55:24Z</dcterms:created>
  <dcterms:modified xsi:type="dcterms:W3CDTF">2024-09-18T08:39:06Z</dcterms:modified>
</cp:coreProperties>
</file>