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0"/>
  </p:notesMasterIdLst>
  <p:sldIdLst>
    <p:sldId id="256" r:id="rId2"/>
    <p:sldId id="264" r:id="rId3"/>
    <p:sldId id="265" r:id="rId4"/>
    <p:sldId id="266" r:id="rId5"/>
    <p:sldId id="268" r:id="rId6"/>
    <p:sldId id="267" r:id="rId7"/>
    <p:sldId id="259" r:id="rId8"/>
    <p:sldId id="269" r:id="rId9"/>
    <p:sldId id="272" r:id="rId10"/>
    <p:sldId id="274" r:id="rId11"/>
    <p:sldId id="278" r:id="rId12"/>
    <p:sldId id="258" r:id="rId13"/>
    <p:sldId id="277" r:id="rId14"/>
    <p:sldId id="279" r:id="rId15"/>
    <p:sldId id="273" r:id="rId16"/>
    <p:sldId id="280" r:id="rId17"/>
    <p:sldId id="281" r:id="rId18"/>
    <p:sldId id="282" r:id="rId19"/>
    <p:sldId id="283" r:id="rId20"/>
    <p:sldId id="284" r:id="rId21"/>
    <p:sldId id="271" r:id="rId22"/>
    <p:sldId id="260" r:id="rId23"/>
    <p:sldId id="270" r:id="rId24"/>
    <p:sldId id="285" r:id="rId25"/>
    <p:sldId id="286" r:id="rId26"/>
    <p:sldId id="287" r:id="rId27"/>
    <p:sldId id="263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932"/>
    <a:srgbClr val="D7014D"/>
    <a:srgbClr val="D70167"/>
    <a:srgbClr val="0B3D91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6348"/>
  </p:normalViewPr>
  <p:slideViewPr>
    <p:cSldViewPr snapToGrid="0" snapToObjects="1">
      <p:cViewPr varScale="1">
        <p:scale>
          <a:sx n="59" d="100"/>
          <a:sy n="59" d="100"/>
        </p:scale>
        <p:origin x="1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2593E-CE74-2047-9ACD-6DF46EAF790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DAE91-5101-A842-AD71-AEF094D6490A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1: Types of computers</a:t>
          </a:r>
        </a:p>
      </dgm:t>
    </dgm:pt>
    <dgm:pt modelId="{5DF423D9-5707-CA4C-B02C-F8315EF99493}" type="parTrans" cxnId="{F2634AA8-8B19-E34D-904F-247146F2C2B7}">
      <dgm:prSet/>
      <dgm:spPr/>
      <dgm:t>
        <a:bodyPr/>
        <a:lstStyle/>
        <a:p>
          <a:endParaRPr lang="en-US"/>
        </a:p>
      </dgm:t>
    </dgm:pt>
    <dgm:pt modelId="{F81F8F0F-BA09-2240-ACCC-2BD8C41AEFEA}" type="sibTrans" cxnId="{F2634AA8-8B19-E34D-904F-247146F2C2B7}">
      <dgm:prSet/>
      <dgm:spPr/>
      <dgm:t>
        <a:bodyPr/>
        <a:lstStyle/>
        <a:p>
          <a:endParaRPr lang="en-US"/>
        </a:p>
      </dgm:t>
    </dgm:pt>
    <dgm:pt modelId="{4C8B6A56-BE77-C249-B178-447E54112086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2: Computer Hardware</a:t>
          </a:r>
        </a:p>
      </dgm:t>
    </dgm:pt>
    <dgm:pt modelId="{0120CF0C-9B82-A44D-988B-AA24FFAF0FF0}" type="parTrans" cxnId="{69E09BB5-1059-0F4F-82AC-C49A4D228F36}">
      <dgm:prSet/>
      <dgm:spPr/>
      <dgm:t>
        <a:bodyPr/>
        <a:lstStyle/>
        <a:p>
          <a:endParaRPr lang="en-US"/>
        </a:p>
      </dgm:t>
    </dgm:pt>
    <dgm:pt modelId="{4920CE12-9DA9-EE43-8F7D-5549F1230641}" type="sibTrans" cxnId="{69E09BB5-1059-0F4F-82AC-C49A4D228F36}">
      <dgm:prSet/>
      <dgm:spPr/>
      <dgm:t>
        <a:bodyPr/>
        <a:lstStyle/>
        <a:p>
          <a:endParaRPr lang="en-US"/>
        </a:p>
      </dgm:t>
    </dgm:pt>
    <dgm:pt modelId="{4B241337-98A4-F548-9B20-C1CF0BBC0225}">
      <dgm:prSet phldrT="[Text]"/>
      <dgm:spPr>
        <a:solidFill>
          <a:srgbClr val="0A3D91"/>
        </a:solidFill>
      </dgm:spPr>
      <dgm:t>
        <a:bodyPr/>
        <a:lstStyle/>
        <a:p>
          <a:r>
            <a:rPr lang="en-US" dirty="0"/>
            <a:t>Subtopic 3: Computer Software</a:t>
          </a:r>
        </a:p>
      </dgm:t>
    </dgm:pt>
    <dgm:pt modelId="{08971C0D-FF1D-244F-AF57-A8EA822D5986}" type="parTrans" cxnId="{0D469B6A-E5AA-994B-AB35-2C683BF8559C}">
      <dgm:prSet/>
      <dgm:spPr/>
      <dgm:t>
        <a:bodyPr/>
        <a:lstStyle/>
        <a:p>
          <a:endParaRPr lang="en-US"/>
        </a:p>
      </dgm:t>
    </dgm:pt>
    <dgm:pt modelId="{B2520096-5E7C-5740-8CF9-A4BDDB9B03C8}" type="sibTrans" cxnId="{0D469B6A-E5AA-994B-AB35-2C683BF8559C}">
      <dgm:prSet/>
      <dgm:spPr/>
      <dgm:t>
        <a:bodyPr/>
        <a:lstStyle/>
        <a:p>
          <a:endParaRPr lang="en-US"/>
        </a:p>
      </dgm:t>
    </dgm:pt>
    <dgm:pt modelId="{1D426DE2-4D71-A344-AE4D-33D9BD00FDDA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4: Computer Generations</a:t>
          </a:r>
        </a:p>
      </dgm:t>
    </dgm:pt>
    <dgm:pt modelId="{8F71E98E-A012-FE4B-BD91-B2994E66890A}" type="parTrans" cxnId="{54BA8D30-C5A2-0347-BCB8-AE51747E278C}">
      <dgm:prSet/>
      <dgm:spPr/>
      <dgm:t>
        <a:bodyPr/>
        <a:lstStyle/>
        <a:p>
          <a:endParaRPr lang="en-US"/>
        </a:p>
      </dgm:t>
    </dgm:pt>
    <dgm:pt modelId="{72679682-2F44-2840-81EA-1F586A7EB146}" type="sibTrans" cxnId="{54BA8D30-C5A2-0347-BCB8-AE51747E278C}">
      <dgm:prSet/>
      <dgm:spPr/>
      <dgm:t>
        <a:bodyPr/>
        <a:lstStyle/>
        <a:p>
          <a:endParaRPr lang="en-US"/>
        </a:p>
      </dgm:t>
    </dgm:pt>
    <dgm:pt modelId="{CC65BAF6-8F07-434C-A3F2-536DAFD8DB23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5: Emerging Technologies</a:t>
          </a:r>
        </a:p>
      </dgm:t>
    </dgm:pt>
    <dgm:pt modelId="{367073A6-12BA-CC41-8BB9-4B5972322A5A}" type="parTrans" cxnId="{165B9907-DC34-D14D-B6A9-B669E80A9108}">
      <dgm:prSet/>
      <dgm:spPr/>
      <dgm:t>
        <a:bodyPr/>
        <a:lstStyle/>
        <a:p>
          <a:endParaRPr lang="en-US"/>
        </a:p>
      </dgm:t>
    </dgm:pt>
    <dgm:pt modelId="{3056D577-5589-104B-8B50-AB02F7A14BB0}" type="sibTrans" cxnId="{165B9907-DC34-D14D-B6A9-B669E80A9108}">
      <dgm:prSet/>
      <dgm:spPr/>
      <dgm:t>
        <a:bodyPr/>
        <a:lstStyle/>
        <a:p>
          <a:endParaRPr lang="en-US"/>
        </a:p>
      </dgm:t>
    </dgm:pt>
    <dgm:pt modelId="{8CAB66AE-FA48-5540-994E-F00927B19455}" type="pres">
      <dgm:prSet presAssocID="{6A12593E-CE74-2047-9ACD-6DF46EAF7905}" presName="Name0" presStyleCnt="0">
        <dgm:presLayoutVars>
          <dgm:chMax val="7"/>
          <dgm:chPref val="7"/>
          <dgm:dir/>
        </dgm:presLayoutVars>
      </dgm:prSet>
      <dgm:spPr/>
    </dgm:pt>
    <dgm:pt modelId="{0376670A-3358-AF4B-84DB-9CB6A98461B2}" type="pres">
      <dgm:prSet presAssocID="{6A12593E-CE74-2047-9ACD-6DF46EAF7905}" presName="Name1" presStyleCnt="0"/>
      <dgm:spPr/>
    </dgm:pt>
    <dgm:pt modelId="{F5B05F39-140E-B245-8921-E63A78101745}" type="pres">
      <dgm:prSet presAssocID="{6A12593E-CE74-2047-9ACD-6DF46EAF7905}" presName="cycle" presStyleCnt="0"/>
      <dgm:spPr/>
    </dgm:pt>
    <dgm:pt modelId="{4D70F97A-678D-2743-A460-CB409CF2CE17}" type="pres">
      <dgm:prSet presAssocID="{6A12593E-CE74-2047-9ACD-6DF46EAF7905}" presName="srcNode" presStyleLbl="node1" presStyleIdx="0" presStyleCnt="5"/>
      <dgm:spPr/>
    </dgm:pt>
    <dgm:pt modelId="{23918948-CA07-EB4E-B1DB-BC6D1A481644}" type="pres">
      <dgm:prSet presAssocID="{6A12593E-CE74-2047-9ACD-6DF46EAF7905}" presName="conn" presStyleLbl="parChTrans1D2" presStyleIdx="0" presStyleCnt="1"/>
      <dgm:spPr/>
    </dgm:pt>
    <dgm:pt modelId="{24F89E98-96D0-B14F-B506-A114FF6674BD}" type="pres">
      <dgm:prSet presAssocID="{6A12593E-CE74-2047-9ACD-6DF46EAF7905}" presName="extraNode" presStyleLbl="node1" presStyleIdx="0" presStyleCnt="5"/>
      <dgm:spPr/>
    </dgm:pt>
    <dgm:pt modelId="{8A974FE5-9465-EE4D-9935-B4B1D45E333E}" type="pres">
      <dgm:prSet presAssocID="{6A12593E-CE74-2047-9ACD-6DF46EAF7905}" presName="dstNode" presStyleLbl="node1" presStyleIdx="0" presStyleCnt="5"/>
      <dgm:spPr/>
    </dgm:pt>
    <dgm:pt modelId="{92DE0555-61C7-F848-BBB0-4C8627D6E56B}" type="pres">
      <dgm:prSet presAssocID="{9AEDAE91-5101-A842-AD71-AEF094D6490A}" presName="text_1" presStyleLbl="node1" presStyleIdx="0" presStyleCnt="5">
        <dgm:presLayoutVars>
          <dgm:bulletEnabled val="1"/>
        </dgm:presLayoutVars>
      </dgm:prSet>
      <dgm:spPr/>
    </dgm:pt>
    <dgm:pt modelId="{8D04AB20-EEA9-9143-BF4F-B86DF6C81B5F}" type="pres">
      <dgm:prSet presAssocID="{9AEDAE91-5101-A842-AD71-AEF094D6490A}" presName="accent_1" presStyleCnt="0"/>
      <dgm:spPr/>
    </dgm:pt>
    <dgm:pt modelId="{7D803D12-C13B-AC4E-A8B5-B4591D135C63}" type="pres">
      <dgm:prSet presAssocID="{9AEDAE91-5101-A842-AD71-AEF094D6490A}" presName="accentRepeatNode" presStyleLbl="solidFgAcc1" presStyleIdx="0" presStyleCnt="5"/>
      <dgm:spPr/>
    </dgm:pt>
    <dgm:pt modelId="{83B1B1AD-CD74-8842-A844-52EFF79886B6}" type="pres">
      <dgm:prSet presAssocID="{4C8B6A56-BE77-C249-B178-447E54112086}" presName="text_2" presStyleLbl="node1" presStyleIdx="1" presStyleCnt="5">
        <dgm:presLayoutVars>
          <dgm:bulletEnabled val="1"/>
        </dgm:presLayoutVars>
      </dgm:prSet>
      <dgm:spPr/>
    </dgm:pt>
    <dgm:pt modelId="{82317EA9-198F-874B-BDD5-3A34CD401640}" type="pres">
      <dgm:prSet presAssocID="{4C8B6A56-BE77-C249-B178-447E54112086}" presName="accent_2" presStyleCnt="0"/>
      <dgm:spPr/>
    </dgm:pt>
    <dgm:pt modelId="{66C1055C-23F8-7247-A2E3-D1B251EF91F5}" type="pres">
      <dgm:prSet presAssocID="{4C8B6A56-BE77-C249-B178-447E54112086}" presName="accentRepeatNode" presStyleLbl="solidFgAcc1" presStyleIdx="1" presStyleCnt="5"/>
      <dgm:spPr/>
    </dgm:pt>
    <dgm:pt modelId="{6BFC5A79-0B15-944E-B0A7-C9565DAE0B0A}" type="pres">
      <dgm:prSet presAssocID="{4B241337-98A4-F548-9B20-C1CF0BBC0225}" presName="text_3" presStyleLbl="node1" presStyleIdx="2" presStyleCnt="5">
        <dgm:presLayoutVars>
          <dgm:bulletEnabled val="1"/>
        </dgm:presLayoutVars>
      </dgm:prSet>
      <dgm:spPr/>
    </dgm:pt>
    <dgm:pt modelId="{1EFF932D-2952-CA4D-90AD-9548F84DE6AA}" type="pres">
      <dgm:prSet presAssocID="{4B241337-98A4-F548-9B20-C1CF0BBC0225}" presName="accent_3" presStyleCnt="0"/>
      <dgm:spPr/>
    </dgm:pt>
    <dgm:pt modelId="{00BB6580-1D90-224C-B188-B72B49BD15A8}" type="pres">
      <dgm:prSet presAssocID="{4B241337-98A4-F548-9B20-C1CF0BBC0225}" presName="accentRepeatNode" presStyleLbl="solidFgAcc1" presStyleIdx="2" presStyleCnt="5"/>
      <dgm:spPr/>
    </dgm:pt>
    <dgm:pt modelId="{2636371A-937D-6F44-8283-4002B87E5CF9}" type="pres">
      <dgm:prSet presAssocID="{1D426DE2-4D71-A344-AE4D-33D9BD00FDDA}" presName="text_4" presStyleLbl="node1" presStyleIdx="3" presStyleCnt="5">
        <dgm:presLayoutVars>
          <dgm:bulletEnabled val="1"/>
        </dgm:presLayoutVars>
      </dgm:prSet>
      <dgm:spPr/>
    </dgm:pt>
    <dgm:pt modelId="{78E1D737-10D1-164D-B949-AF92E9C39D8A}" type="pres">
      <dgm:prSet presAssocID="{1D426DE2-4D71-A344-AE4D-33D9BD00FDDA}" presName="accent_4" presStyleCnt="0"/>
      <dgm:spPr/>
    </dgm:pt>
    <dgm:pt modelId="{75C1C320-4C19-B844-BC7F-C33E3F9F6ECA}" type="pres">
      <dgm:prSet presAssocID="{1D426DE2-4D71-A344-AE4D-33D9BD00FDDA}" presName="accentRepeatNode" presStyleLbl="solidFgAcc1" presStyleIdx="3" presStyleCnt="5"/>
      <dgm:spPr/>
    </dgm:pt>
    <dgm:pt modelId="{8AED01A6-85A9-FC42-B03D-C1B9084EE547}" type="pres">
      <dgm:prSet presAssocID="{CC65BAF6-8F07-434C-A3F2-536DAFD8DB23}" presName="text_5" presStyleLbl="node1" presStyleIdx="4" presStyleCnt="5">
        <dgm:presLayoutVars>
          <dgm:bulletEnabled val="1"/>
        </dgm:presLayoutVars>
      </dgm:prSet>
      <dgm:spPr/>
    </dgm:pt>
    <dgm:pt modelId="{660A280D-A67F-1E47-923E-1D3518DAD9CB}" type="pres">
      <dgm:prSet presAssocID="{CC65BAF6-8F07-434C-A3F2-536DAFD8DB23}" presName="accent_5" presStyleCnt="0"/>
      <dgm:spPr/>
    </dgm:pt>
    <dgm:pt modelId="{30125B14-7083-B34D-9AF7-77F5BCBD4867}" type="pres">
      <dgm:prSet presAssocID="{CC65BAF6-8F07-434C-A3F2-536DAFD8DB23}" presName="accentRepeatNode" presStyleLbl="solidFgAcc1" presStyleIdx="4" presStyleCnt="5"/>
      <dgm:spPr/>
    </dgm:pt>
  </dgm:ptLst>
  <dgm:cxnLst>
    <dgm:cxn modelId="{A53E2401-09AB-9249-AD4C-8104B19111D0}" type="presOf" srcId="{9AEDAE91-5101-A842-AD71-AEF094D6490A}" destId="{92DE0555-61C7-F848-BBB0-4C8627D6E56B}" srcOrd="0" destOrd="0" presId="urn:microsoft.com/office/officeart/2008/layout/VerticalCurvedList"/>
    <dgm:cxn modelId="{165B9907-DC34-D14D-B6A9-B669E80A9108}" srcId="{6A12593E-CE74-2047-9ACD-6DF46EAF7905}" destId="{CC65BAF6-8F07-434C-A3F2-536DAFD8DB23}" srcOrd="4" destOrd="0" parTransId="{367073A6-12BA-CC41-8BB9-4B5972322A5A}" sibTransId="{3056D577-5589-104B-8B50-AB02F7A14BB0}"/>
    <dgm:cxn modelId="{54BA8D30-C5A2-0347-BCB8-AE51747E278C}" srcId="{6A12593E-CE74-2047-9ACD-6DF46EAF7905}" destId="{1D426DE2-4D71-A344-AE4D-33D9BD00FDDA}" srcOrd="3" destOrd="0" parTransId="{8F71E98E-A012-FE4B-BD91-B2994E66890A}" sibTransId="{72679682-2F44-2840-81EA-1F586A7EB146}"/>
    <dgm:cxn modelId="{0D469B6A-E5AA-994B-AB35-2C683BF8559C}" srcId="{6A12593E-CE74-2047-9ACD-6DF46EAF7905}" destId="{4B241337-98A4-F548-9B20-C1CF0BBC0225}" srcOrd="2" destOrd="0" parTransId="{08971C0D-FF1D-244F-AF57-A8EA822D5986}" sibTransId="{B2520096-5E7C-5740-8CF9-A4BDDB9B03C8}"/>
    <dgm:cxn modelId="{07201C53-E536-2C4F-8F66-FF52EF57940E}" type="presOf" srcId="{F81F8F0F-BA09-2240-ACCC-2BD8C41AEFEA}" destId="{23918948-CA07-EB4E-B1DB-BC6D1A481644}" srcOrd="0" destOrd="0" presId="urn:microsoft.com/office/officeart/2008/layout/VerticalCurvedList"/>
    <dgm:cxn modelId="{606CCF7D-C901-744D-9720-E52BEC7989D3}" type="presOf" srcId="{4C8B6A56-BE77-C249-B178-447E54112086}" destId="{83B1B1AD-CD74-8842-A844-52EFF79886B6}" srcOrd="0" destOrd="0" presId="urn:microsoft.com/office/officeart/2008/layout/VerticalCurvedList"/>
    <dgm:cxn modelId="{F53BC8A2-73C3-7E4E-AA1B-BB24CC9010B2}" type="presOf" srcId="{6A12593E-CE74-2047-9ACD-6DF46EAF7905}" destId="{8CAB66AE-FA48-5540-994E-F00927B19455}" srcOrd="0" destOrd="0" presId="urn:microsoft.com/office/officeart/2008/layout/VerticalCurvedList"/>
    <dgm:cxn modelId="{F2634AA8-8B19-E34D-904F-247146F2C2B7}" srcId="{6A12593E-CE74-2047-9ACD-6DF46EAF7905}" destId="{9AEDAE91-5101-A842-AD71-AEF094D6490A}" srcOrd="0" destOrd="0" parTransId="{5DF423D9-5707-CA4C-B02C-F8315EF99493}" sibTransId="{F81F8F0F-BA09-2240-ACCC-2BD8C41AEFEA}"/>
    <dgm:cxn modelId="{69E09BB5-1059-0F4F-82AC-C49A4D228F36}" srcId="{6A12593E-CE74-2047-9ACD-6DF46EAF7905}" destId="{4C8B6A56-BE77-C249-B178-447E54112086}" srcOrd="1" destOrd="0" parTransId="{0120CF0C-9B82-A44D-988B-AA24FFAF0FF0}" sibTransId="{4920CE12-9DA9-EE43-8F7D-5549F1230641}"/>
    <dgm:cxn modelId="{247BA4B7-40E3-1242-95F4-95E38B7A39AC}" type="presOf" srcId="{CC65BAF6-8F07-434C-A3F2-536DAFD8DB23}" destId="{8AED01A6-85A9-FC42-B03D-C1B9084EE547}" srcOrd="0" destOrd="0" presId="urn:microsoft.com/office/officeart/2008/layout/VerticalCurvedList"/>
    <dgm:cxn modelId="{627FD9E2-061A-274F-BEA1-520BE6EFD5EB}" type="presOf" srcId="{1D426DE2-4D71-A344-AE4D-33D9BD00FDDA}" destId="{2636371A-937D-6F44-8283-4002B87E5CF9}" srcOrd="0" destOrd="0" presId="urn:microsoft.com/office/officeart/2008/layout/VerticalCurvedList"/>
    <dgm:cxn modelId="{4549D8EA-01ED-9E48-8001-864F236BB4DE}" type="presOf" srcId="{4B241337-98A4-F548-9B20-C1CF0BBC0225}" destId="{6BFC5A79-0B15-944E-B0A7-C9565DAE0B0A}" srcOrd="0" destOrd="0" presId="urn:microsoft.com/office/officeart/2008/layout/VerticalCurvedList"/>
    <dgm:cxn modelId="{36EF8431-3BFD-A147-A1F1-B4F1204BA02E}" type="presParOf" srcId="{8CAB66AE-FA48-5540-994E-F00927B19455}" destId="{0376670A-3358-AF4B-84DB-9CB6A98461B2}" srcOrd="0" destOrd="0" presId="urn:microsoft.com/office/officeart/2008/layout/VerticalCurvedList"/>
    <dgm:cxn modelId="{6D145324-02E5-BD4E-86DC-AE4BA518F7AB}" type="presParOf" srcId="{0376670A-3358-AF4B-84DB-9CB6A98461B2}" destId="{F5B05F39-140E-B245-8921-E63A78101745}" srcOrd="0" destOrd="0" presId="urn:microsoft.com/office/officeart/2008/layout/VerticalCurvedList"/>
    <dgm:cxn modelId="{345C6670-3165-B24C-A67E-EB9EE4089560}" type="presParOf" srcId="{F5B05F39-140E-B245-8921-E63A78101745}" destId="{4D70F97A-678D-2743-A460-CB409CF2CE17}" srcOrd="0" destOrd="0" presId="urn:microsoft.com/office/officeart/2008/layout/VerticalCurvedList"/>
    <dgm:cxn modelId="{FE889BD4-20A0-FE44-A25E-EA792A75764A}" type="presParOf" srcId="{F5B05F39-140E-B245-8921-E63A78101745}" destId="{23918948-CA07-EB4E-B1DB-BC6D1A481644}" srcOrd="1" destOrd="0" presId="urn:microsoft.com/office/officeart/2008/layout/VerticalCurvedList"/>
    <dgm:cxn modelId="{0FE34644-ABEA-F842-A036-E1C7BEF2A363}" type="presParOf" srcId="{F5B05F39-140E-B245-8921-E63A78101745}" destId="{24F89E98-96D0-B14F-B506-A114FF6674BD}" srcOrd="2" destOrd="0" presId="urn:microsoft.com/office/officeart/2008/layout/VerticalCurvedList"/>
    <dgm:cxn modelId="{A3E859C7-C0D2-FF4E-8FAF-FECC692C1AFB}" type="presParOf" srcId="{F5B05F39-140E-B245-8921-E63A78101745}" destId="{8A974FE5-9465-EE4D-9935-B4B1D45E333E}" srcOrd="3" destOrd="0" presId="urn:microsoft.com/office/officeart/2008/layout/VerticalCurvedList"/>
    <dgm:cxn modelId="{D8D914D6-C9A9-E84E-8D1D-D2E98C26A85A}" type="presParOf" srcId="{0376670A-3358-AF4B-84DB-9CB6A98461B2}" destId="{92DE0555-61C7-F848-BBB0-4C8627D6E56B}" srcOrd="1" destOrd="0" presId="urn:microsoft.com/office/officeart/2008/layout/VerticalCurvedList"/>
    <dgm:cxn modelId="{9C8FC369-1FA6-1944-9087-604FCD0F5696}" type="presParOf" srcId="{0376670A-3358-AF4B-84DB-9CB6A98461B2}" destId="{8D04AB20-EEA9-9143-BF4F-B86DF6C81B5F}" srcOrd="2" destOrd="0" presId="urn:microsoft.com/office/officeart/2008/layout/VerticalCurvedList"/>
    <dgm:cxn modelId="{445774D2-274C-364D-9208-BDFBEFA93E15}" type="presParOf" srcId="{8D04AB20-EEA9-9143-BF4F-B86DF6C81B5F}" destId="{7D803D12-C13B-AC4E-A8B5-B4591D135C63}" srcOrd="0" destOrd="0" presId="urn:microsoft.com/office/officeart/2008/layout/VerticalCurvedList"/>
    <dgm:cxn modelId="{8D1016AA-44D3-5A45-A14A-9615D17C7AFD}" type="presParOf" srcId="{0376670A-3358-AF4B-84DB-9CB6A98461B2}" destId="{83B1B1AD-CD74-8842-A844-52EFF79886B6}" srcOrd="3" destOrd="0" presId="urn:microsoft.com/office/officeart/2008/layout/VerticalCurvedList"/>
    <dgm:cxn modelId="{B6031050-B731-4B4E-901B-48125B9836B9}" type="presParOf" srcId="{0376670A-3358-AF4B-84DB-9CB6A98461B2}" destId="{82317EA9-198F-874B-BDD5-3A34CD401640}" srcOrd="4" destOrd="0" presId="urn:microsoft.com/office/officeart/2008/layout/VerticalCurvedList"/>
    <dgm:cxn modelId="{0A962B49-B8B9-9E4A-BFF5-90A7E92FEA4A}" type="presParOf" srcId="{82317EA9-198F-874B-BDD5-3A34CD401640}" destId="{66C1055C-23F8-7247-A2E3-D1B251EF91F5}" srcOrd="0" destOrd="0" presId="urn:microsoft.com/office/officeart/2008/layout/VerticalCurvedList"/>
    <dgm:cxn modelId="{D232462B-BDDB-DA4B-8038-2B04738695D1}" type="presParOf" srcId="{0376670A-3358-AF4B-84DB-9CB6A98461B2}" destId="{6BFC5A79-0B15-944E-B0A7-C9565DAE0B0A}" srcOrd="5" destOrd="0" presId="urn:microsoft.com/office/officeart/2008/layout/VerticalCurvedList"/>
    <dgm:cxn modelId="{5E88A2E0-C13E-E94D-9F4F-7B9CE73A5B98}" type="presParOf" srcId="{0376670A-3358-AF4B-84DB-9CB6A98461B2}" destId="{1EFF932D-2952-CA4D-90AD-9548F84DE6AA}" srcOrd="6" destOrd="0" presId="urn:microsoft.com/office/officeart/2008/layout/VerticalCurvedList"/>
    <dgm:cxn modelId="{B39819F1-674E-5D4A-B0AD-E1DD0DECEEA6}" type="presParOf" srcId="{1EFF932D-2952-CA4D-90AD-9548F84DE6AA}" destId="{00BB6580-1D90-224C-B188-B72B49BD15A8}" srcOrd="0" destOrd="0" presId="urn:microsoft.com/office/officeart/2008/layout/VerticalCurvedList"/>
    <dgm:cxn modelId="{7954AC08-9E9C-EE4B-B78E-AED40B5FA500}" type="presParOf" srcId="{0376670A-3358-AF4B-84DB-9CB6A98461B2}" destId="{2636371A-937D-6F44-8283-4002B87E5CF9}" srcOrd="7" destOrd="0" presId="urn:microsoft.com/office/officeart/2008/layout/VerticalCurvedList"/>
    <dgm:cxn modelId="{49A6E4E0-DC0E-2449-BFCD-9D7D4F424CC3}" type="presParOf" srcId="{0376670A-3358-AF4B-84DB-9CB6A98461B2}" destId="{78E1D737-10D1-164D-B949-AF92E9C39D8A}" srcOrd="8" destOrd="0" presId="urn:microsoft.com/office/officeart/2008/layout/VerticalCurvedList"/>
    <dgm:cxn modelId="{6A2BB4AC-8107-0045-9089-DF8FF66BAB1F}" type="presParOf" srcId="{78E1D737-10D1-164D-B949-AF92E9C39D8A}" destId="{75C1C320-4C19-B844-BC7F-C33E3F9F6ECA}" srcOrd="0" destOrd="0" presId="urn:microsoft.com/office/officeart/2008/layout/VerticalCurvedList"/>
    <dgm:cxn modelId="{F4EEFF30-F967-C240-99DB-A79E35904929}" type="presParOf" srcId="{0376670A-3358-AF4B-84DB-9CB6A98461B2}" destId="{8AED01A6-85A9-FC42-B03D-C1B9084EE547}" srcOrd="9" destOrd="0" presId="urn:microsoft.com/office/officeart/2008/layout/VerticalCurvedList"/>
    <dgm:cxn modelId="{3629887E-CAF7-C142-A0F5-D077677AFEA8}" type="presParOf" srcId="{0376670A-3358-AF4B-84DB-9CB6A98461B2}" destId="{660A280D-A67F-1E47-923E-1D3518DAD9CB}" srcOrd="10" destOrd="0" presId="urn:microsoft.com/office/officeart/2008/layout/VerticalCurvedList"/>
    <dgm:cxn modelId="{5E3A5C33-86C1-894B-8A73-D8F37FA17310}" type="presParOf" srcId="{660A280D-A67F-1E47-923E-1D3518DAD9CB}" destId="{30125B14-7083-B34D-9AF7-77F5BCBD48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8948-CA07-EB4E-B1DB-BC6D1A481644}">
      <dsp:nvSpPr>
        <dsp:cNvPr id="0" name=""/>
        <dsp:cNvSpPr/>
      </dsp:nvSpPr>
      <dsp:spPr>
        <a:xfrm>
          <a:off x="-5529055" y="-846510"/>
          <a:ext cx="6583195" cy="658319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E0555-61C7-F848-BBB0-4C8627D6E56B}">
      <dsp:nvSpPr>
        <dsp:cNvPr id="0" name=""/>
        <dsp:cNvSpPr/>
      </dsp:nvSpPr>
      <dsp:spPr>
        <a:xfrm>
          <a:off x="460881" y="305538"/>
          <a:ext cx="707933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Subtopic 1: Types of computers</a:t>
          </a:r>
        </a:p>
      </dsp:txBody>
      <dsp:txXfrm>
        <a:off x="460881" y="305538"/>
        <a:ext cx="7079338" cy="611467"/>
      </dsp:txXfrm>
    </dsp:sp>
    <dsp:sp modelId="{7D803D12-C13B-AC4E-A8B5-B4591D135C63}">
      <dsp:nvSpPr>
        <dsp:cNvPr id="0" name=""/>
        <dsp:cNvSpPr/>
      </dsp:nvSpPr>
      <dsp:spPr>
        <a:xfrm>
          <a:off x="78714" y="229104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1B1AD-CD74-8842-A844-52EFF79886B6}">
      <dsp:nvSpPr>
        <dsp:cNvPr id="0" name=""/>
        <dsp:cNvSpPr/>
      </dsp:nvSpPr>
      <dsp:spPr>
        <a:xfrm>
          <a:off x="899041" y="1222445"/>
          <a:ext cx="664117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Subtopic 2: Computer Hardware</a:t>
          </a:r>
        </a:p>
      </dsp:txBody>
      <dsp:txXfrm>
        <a:off x="899041" y="1222445"/>
        <a:ext cx="6641178" cy="611467"/>
      </dsp:txXfrm>
    </dsp:sp>
    <dsp:sp modelId="{66C1055C-23F8-7247-A2E3-D1B251EF91F5}">
      <dsp:nvSpPr>
        <dsp:cNvPr id="0" name=""/>
        <dsp:cNvSpPr/>
      </dsp:nvSpPr>
      <dsp:spPr>
        <a:xfrm>
          <a:off x="516874" y="1146012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C5A79-0B15-944E-B0A7-C9565DAE0B0A}">
      <dsp:nvSpPr>
        <dsp:cNvPr id="0" name=""/>
        <dsp:cNvSpPr/>
      </dsp:nvSpPr>
      <dsp:spPr>
        <a:xfrm>
          <a:off x="1033521" y="2139353"/>
          <a:ext cx="6506698" cy="611467"/>
        </a:xfrm>
        <a:prstGeom prst="rect">
          <a:avLst/>
        </a:prstGeom>
        <a:solidFill>
          <a:srgbClr val="0A3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Subtopic 3: Computer Software</a:t>
          </a:r>
        </a:p>
      </dsp:txBody>
      <dsp:txXfrm>
        <a:off x="1033521" y="2139353"/>
        <a:ext cx="6506698" cy="611467"/>
      </dsp:txXfrm>
    </dsp:sp>
    <dsp:sp modelId="{00BB6580-1D90-224C-B188-B72B49BD15A8}">
      <dsp:nvSpPr>
        <dsp:cNvPr id="0" name=""/>
        <dsp:cNvSpPr/>
      </dsp:nvSpPr>
      <dsp:spPr>
        <a:xfrm>
          <a:off x="651354" y="2062920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6371A-937D-6F44-8283-4002B87E5CF9}">
      <dsp:nvSpPr>
        <dsp:cNvPr id="0" name=""/>
        <dsp:cNvSpPr/>
      </dsp:nvSpPr>
      <dsp:spPr>
        <a:xfrm>
          <a:off x="899041" y="3056261"/>
          <a:ext cx="664117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Subtopic 4: Computer Generations</a:t>
          </a:r>
        </a:p>
      </dsp:txBody>
      <dsp:txXfrm>
        <a:off x="899041" y="3056261"/>
        <a:ext cx="6641178" cy="611467"/>
      </dsp:txXfrm>
    </dsp:sp>
    <dsp:sp modelId="{75C1C320-4C19-B844-BC7F-C33E3F9F6ECA}">
      <dsp:nvSpPr>
        <dsp:cNvPr id="0" name=""/>
        <dsp:cNvSpPr/>
      </dsp:nvSpPr>
      <dsp:spPr>
        <a:xfrm>
          <a:off x="516874" y="2979828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D01A6-85A9-FC42-B03D-C1B9084EE547}">
      <dsp:nvSpPr>
        <dsp:cNvPr id="0" name=""/>
        <dsp:cNvSpPr/>
      </dsp:nvSpPr>
      <dsp:spPr>
        <a:xfrm>
          <a:off x="460881" y="3973169"/>
          <a:ext cx="707933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Subtopic 5: Emerging Technologies</a:t>
          </a:r>
        </a:p>
      </dsp:txBody>
      <dsp:txXfrm>
        <a:off x="460881" y="3973169"/>
        <a:ext cx="7079338" cy="611467"/>
      </dsp:txXfrm>
    </dsp:sp>
    <dsp:sp modelId="{30125B14-7083-B34D-9AF7-77F5BCBD4867}">
      <dsp:nvSpPr>
        <dsp:cNvPr id="0" name=""/>
        <dsp:cNvSpPr/>
      </dsp:nvSpPr>
      <dsp:spPr>
        <a:xfrm>
          <a:off x="78714" y="3896735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4A75-E927-1849-AD80-A5DA1ED1D28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57CA-E760-454B-9A7B-123A5507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ucu.ac.ug" TargetMode="External"/><Relationship Id="rId3" Type="http://schemas.microsoft.com/office/2007/relationships/hdphoto" Target="../media/hdphoto1.wdp"/><Relationship Id="rId7" Type="http://schemas.openxmlformats.org/officeDocument/2006/relationships/hyperlink" Target="https://ucu.ac.ug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1078-AA0E-F840-AC0F-D54B3CBD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5036E-8807-6046-9CB7-EF6AF274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2757-9B41-EB41-8A8C-6480BC75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485F-D14F-A34F-829B-18FEF522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89A4-A6FD-2F41-BC1B-990BD11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9A33-F947-254C-B2F1-FC1EEBA7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B2E9-B32D-7849-8EA6-191CD2CB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D214-C945-D74F-A6BC-88A7A99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F130-A527-DA46-8CFF-AB905CDC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69C9-BB26-C147-9EB3-6A1CF0C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9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8499E-4FC6-9541-BDE2-B57DE72F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72DD-1B01-4645-8504-9D2CF3F7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9CF8-4FE6-6846-8F14-E50ED82B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6104-C547-9E44-93D3-74A7CE7F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1153-2906-5C43-AC83-1A71AF6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8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D354-4C58-8E45-A997-CCFC28517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BB49-7DD1-3D44-BE19-729C46AB2C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C3E4-12C8-2A4F-88E1-B8DC3854AB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F62491-F3DB-384B-9F65-EA637FB8DC9F}"/>
              </a:ext>
            </a:extLst>
          </p:cNvPr>
          <p:cNvGrpSpPr/>
          <p:nvPr userDrawn="1"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88D83-1A18-A742-8FDC-04F2597CDBB4}"/>
                </a:ext>
              </a:extLst>
            </p:cNvPr>
            <p:cNvGrpSpPr/>
            <p:nvPr userDrawn="1"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" name="Picture 4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21573789-53BB-7148-AEF8-DD9D395D2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69732" l="0" r="98929">
                            <a14:foregroundMark x1="9524" y1="3376" x2="23929" y2="25378"/>
                            <a14:foregroundMark x1="15833" y1="5122" x2="19643" y2="5122"/>
                            <a14:foregroundMark x1="22381" y1="8149" x2="24762" y2="21187"/>
                            <a14:foregroundMark x1="10119" y1="11409" x2="14643" y2="23632"/>
                            <a14:foregroundMark x1="7738" y1="14435" x2="11071" y2="24796"/>
                            <a14:foregroundMark x1="75000" y1="9662" x2="75833" y2="23865"/>
                            <a14:foregroundMark x1="76548" y1="7800" x2="89643" y2="8964"/>
                            <a14:foregroundMark x1="82976" y1="2328" x2="91786" y2="20722"/>
                            <a14:foregroundMark x1="78452" y1="21769" x2="87024" y2="20605"/>
                            <a14:foregroundMark x1="83333" y1="14668" x2="83333" y2="14668"/>
                            <a14:foregroundMark x1="90357" y1="9895" x2="91190" y2="17695"/>
                            <a14:foregroundMark x1="17500" y1="9546" x2="17738" y2="17346"/>
                            <a14:foregroundMark x1="23929" y1="3609" x2="23333" y2="1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494" b="67238"/>
              <a:stretch/>
            </p:blipFill>
            <p:spPr bwMode="auto"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CF5CCAE3-1FEE-8B4F-916E-AC6C6A6E4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02" b="69905"/>
              <a:stretch/>
            </p:blipFill>
            <p:spPr bwMode="auto"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Round black telephone logo, Telephone Icon, Phone File, electronics, logo,  black And White png | PNGWing">
                <a:extLst>
                  <a:ext uri="{FF2B5EF4-FFF2-40B4-BE49-F238E27FC236}">
                    <a16:creationId xmlns:a16="http://schemas.microsoft.com/office/drawing/2014/main" id="{2DE5DDE9-1F30-6F4B-BA82-27F5D325AE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7935" l="1522" r="100000">
                            <a14:foregroundMark x1="32717" y1="37283" x2="32717" y2="37283"/>
                            <a14:foregroundMark x1="36957" y1="24565" x2="36957" y2="24565"/>
                            <a14:foregroundMark x1="46304" y1="30435" x2="46304" y2="30435"/>
                            <a14:foregroundMark x1="55435" y1="30326" x2="55435" y2="30326"/>
                            <a14:foregroundMark x1="65870" y1="27826" x2="65870" y2="27826"/>
                            <a14:foregroundMark x1="73152" y1="43478" x2="73152" y2="43478"/>
                            <a14:foregroundMark x1="57500" y1="44783" x2="57500" y2="44783"/>
                            <a14:foregroundMark x1="42826" y1="45000" x2="42826" y2="45000"/>
                            <a14:foregroundMark x1="29348" y1="56413" x2="29348" y2="56413"/>
                            <a14:foregroundMark x1="37283" y1="73913" x2="37283" y2="73913"/>
                            <a14:foregroundMark x1="46630" y1="70870" x2="46630" y2="70870"/>
                            <a14:foregroundMark x1="46087" y1="56413" x2="46087" y2="56413"/>
                            <a14:foregroundMark x1="54022" y1="57500" x2="54022" y2="57500"/>
                            <a14:foregroundMark x1="53696" y1="74457" x2="53696" y2="74457"/>
                            <a14:foregroundMark x1="71630" y1="60761" x2="71630" y2="60761"/>
                            <a14:foregroundMark x1="62283" y1="73696" x2="62283" y2="73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0AE2E6-FFA5-B74D-ABFF-5094651B1BA9}"/>
                  </a:ext>
                </a:extLst>
              </p:cNvPr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dirty="0">
                    <a:solidFill>
                      <a:prstClr val="black"/>
                    </a:solidFill>
                    <a:latin typeface="+mn-lt"/>
                  </a:rPr>
                  <a:t>@</a:t>
                </a:r>
                <a:r>
                  <a:rPr lang="en-US" sz="1200" dirty="0" err="1">
                    <a:solidFill>
                      <a:prstClr val="black"/>
                    </a:solidFill>
                    <a:latin typeface="+mn-lt"/>
                  </a:rPr>
                  <a:t>ugandachristianuniversity</a:t>
                </a:r>
                <a:endParaRPr lang="en-UG" sz="1200" dirty="0">
                  <a:solidFill>
                    <a:prstClr val="black"/>
                  </a:solidFill>
                  <a:latin typeface="+mn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C9E7D-4A01-5E47-9DC7-A4D726A3C66F}"/>
                  </a:ext>
                </a:extLst>
              </p:cNvPr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UCUniversity</a:t>
                </a:r>
                <a:endParaRPr lang="en-UG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CBAB0-1BA2-7F46-A60A-0E9A062FC2F4}"/>
                  </a:ext>
                </a:extLst>
              </p:cNvPr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UgandaChristianUniversity</a:t>
                </a:r>
                <a:endParaRPr lang="en-UG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6C215-3CAA-044D-A872-4F32F671EBCA}"/>
                  </a:ext>
                </a:extLst>
              </p:cNvPr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sv-SE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P.O. Box 4 Mukono, Uganda</a:t>
                </a:r>
              </a:p>
              <a:p>
                <a:pPr defTabSz="685800"/>
                <a:r>
                  <a:rPr lang="en-GB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Tel: 256-312-350800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solidFill>
                      <a:srgbClr val="0000FF"/>
                    </a:solidFill>
                    <a:latin typeface="+mn-lt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fr-FR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   Email: 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</a:rPr>
                  <a:t>. 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2FF44-A1AC-754F-ACAA-B4A0B8FFDC4F}"/>
                  </a:ext>
                </a:extLst>
              </p:cNvPr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600" b="1" dirty="0">
                    <a:solidFill>
                      <a:srgbClr val="5B9BD5">
                        <a:lumMod val="50000"/>
                      </a:srgbClr>
                    </a:solidFill>
                    <a:latin typeface="+mj-lt"/>
                  </a:rPr>
                  <a:t>Uganda Christian University</a:t>
                </a:r>
                <a:endParaRPr lang="en-UG" sz="1600" dirty="0">
                  <a:solidFill>
                    <a:srgbClr val="5B9BD5">
                      <a:lumMod val="50000"/>
                    </a:srgbClr>
                  </a:solidFill>
                  <a:latin typeface="+mj-lt"/>
                </a:endParaRPr>
              </a:p>
            </p:txBody>
          </p:sp>
          <p:pic>
            <p:nvPicPr>
              <p:cNvPr id="16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9FA1BB22-7CA4-A84B-AB4E-D369D5820D5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21" r="64675" b="31937"/>
              <a:stretch/>
            </p:blipFill>
            <p:spPr bwMode="auto"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C7577D-7C00-3A42-BCDC-2DAC137B88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4177" t="16271" r="77310" b="16737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</p:spPr>
        </p:pic>
      </p:grpSp>
      <p:pic>
        <p:nvPicPr>
          <p:cNvPr id="21" name="Picture 2" descr="Red button thank you icon Royalty Free Vector Image">
            <a:extLst>
              <a:ext uri="{FF2B5EF4-FFF2-40B4-BE49-F238E27FC236}">
                <a16:creationId xmlns:a16="http://schemas.microsoft.com/office/drawing/2014/main" id="{7627C261-6001-7C4D-94EE-64BE3F8A7C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11" b="86019" l="10000" r="90000">
                        <a14:foregroundMark x1="41000" y1="28981" x2="39100" y2="58519"/>
                        <a14:foregroundMark x1="27700" y1="36296" x2="34800" y2="63981"/>
                        <a14:foregroundMark x1="26600" y1="32500" x2="78400" y2="47685"/>
                        <a14:foregroundMark x1="52100" y1="23981" x2="53500" y2="41389"/>
                        <a14:foregroundMark x1="38900" y1="20463" x2="49000" y2="35556"/>
                        <a14:foregroundMark x1="44200" y1="21481" x2="69600" y2="35370"/>
                        <a14:foregroundMark x1="65200" y1="24722" x2="65200" y2="44444"/>
                        <a14:foregroundMark x1="71900" y1="31852" x2="70200" y2="51389"/>
                        <a14:foregroundMark x1="69200" y1="60463" x2="59800" y2="47500"/>
                        <a14:foregroundMark x1="75300" y1="54259" x2="61100" y2="48333"/>
                        <a14:foregroundMark x1="59800" y1="30370" x2="56700" y2="41389"/>
                        <a14:foregroundMark x1="57500" y1="68426" x2="54000" y2="46759"/>
                        <a14:foregroundMark x1="38300" y1="61667" x2="67900" y2="65926"/>
                        <a14:foregroundMark x1="47100" y1="46019" x2="58300" y2="52593"/>
                        <a14:foregroundMark x1="46500" y1="58148" x2="52700" y2="57963"/>
                        <a14:foregroundMark x1="45400" y1="46204" x2="50600" y2="57407"/>
                        <a14:foregroundMark x1="36200" y1="40370" x2="46700" y2="51389"/>
                        <a14:foregroundMark x1="43100" y1="64167" x2="50600" y2="6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/>
        </p:blipFill>
        <p:spPr bwMode="auto">
          <a:xfrm>
            <a:off x="5409985" y="1899157"/>
            <a:ext cx="1825644" cy="1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664003-E172-B1F8-8011-5C5DF0FA65D2}"/>
              </a:ext>
            </a:extLst>
          </p:cNvPr>
          <p:cNvGrpSpPr/>
          <p:nvPr userDrawn="1"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22" name="Picture 4" descr="facebook instagram whatsapp PNG image with transparent background | TOPpng">
              <a:extLst>
                <a:ext uri="{FF2B5EF4-FFF2-40B4-BE49-F238E27FC236}">
                  <a16:creationId xmlns:a16="http://schemas.microsoft.com/office/drawing/2014/main" id="{D168ED56-6A43-86E6-C6DF-4436EFD32D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69732" l="0" r="98929">
                          <a14:foregroundMark x1="9524" y1="3376" x2="23929" y2="25378"/>
                          <a14:foregroundMark x1="15833" y1="5122" x2="19643" y2="5122"/>
                          <a14:foregroundMark x1="22381" y1="8149" x2="24762" y2="21187"/>
                          <a14:foregroundMark x1="10119" y1="11409" x2="14643" y2="23632"/>
                          <a14:foregroundMark x1="7738" y1="14435" x2="11071" y2="24796"/>
                          <a14:foregroundMark x1="75000" y1="9662" x2="75833" y2="23865"/>
                          <a14:foregroundMark x1="76548" y1="7800" x2="89643" y2="8964"/>
                          <a14:foregroundMark x1="82976" y1="2328" x2="91786" y2="20722"/>
                          <a14:foregroundMark x1="78452" y1="21769" x2="87024" y2="20605"/>
                          <a14:foregroundMark x1="83333" y1="14668" x2="83333" y2="14668"/>
                          <a14:foregroundMark x1="90357" y1="9895" x2="91190" y2="17695"/>
                          <a14:foregroundMark x1="17500" y1="9546" x2="17738" y2="17346"/>
                          <a14:foregroundMark x1="23929" y1="3609" x2="23333" y2="1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94" b="67238"/>
            <a:stretch/>
          </p:blipFill>
          <p:spPr bwMode="auto">
            <a:xfrm>
              <a:off x="4333142" y="4196730"/>
              <a:ext cx="277638" cy="28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Round black telephone logo, Telephone Icon, Phone File, electronics, logo,  black And White png | PNGWing">
              <a:extLst>
                <a:ext uri="{FF2B5EF4-FFF2-40B4-BE49-F238E27FC236}">
                  <a16:creationId xmlns:a16="http://schemas.microsoft.com/office/drawing/2014/main" id="{787C026F-2674-B12A-0D07-EABFA3CFC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935" l="1522" r="100000">
                          <a14:foregroundMark x1="32717" y1="37283" x2="32717" y2="37283"/>
                          <a14:foregroundMark x1="36957" y1="24565" x2="36957" y2="24565"/>
                          <a14:foregroundMark x1="46304" y1="30435" x2="46304" y2="30435"/>
                          <a14:foregroundMark x1="55435" y1="30326" x2="55435" y2="30326"/>
                          <a14:foregroundMark x1="65870" y1="27826" x2="65870" y2="27826"/>
                          <a14:foregroundMark x1="73152" y1="43478" x2="73152" y2="43478"/>
                          <a14:foregroundMark x1="57500" y1="44783" x2="57500" y2="44783"/>
                          <a14:foregroundMark x1="42826" y1="45000" x2="42826" y2="45000"/>
                          <a14:foregroundMark x1="29348" y1="56413" x2="29348" y2="56413"/>
                          <a14:foregroundMark x1="37283" y1="73913" x2="37283" y2="73913"/>
                          <a14:foregroundMark x1="46630" y1="70870" x2="46630" y2="70870"/>
                          <a14:foregroundMark x1="46087" y1="56413" x2="46087" y2="56413"/>
                          <a14:foregroundMark x1="54022" y1="57500" x2="54022" y2="57500"/>
                          <a14:foregroundMark x1="53696" y1="74457" x2="53696" y2="74457"/>
                          <a14:foregroundMark x1="71630" y1="60761" x2="71630" y2="60761"/>
                          <a14:foregroundMark x1="62283" y1="73696" x2="62283" y2="73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23" y="4497666"/>
              <a:ext cx="245303" cy="25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43A625-9FC9-99E1-0759-E449A55FB5D1}"/>
                </a:ext>
              </a:extLst>
            </p:cNvPr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endParaRPr lang="en-UG" sz="135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FD4A31-A3F6-EBCE-BAB1-D27316D99D2F}"/>
                </a:ext>
              </a:extLst>
            </p:cNvPr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https://</a:t>
              </a:r>
              <a:r>
                <a:rPr lang="en-GB" sz="1100" dirty="0" err="1">
                  <a:solidFill>
                    <a:srgbClr val="0000FF"/>
                  </a:solidFill>
                  <a:latin typeface="+mn-lt"/>
                </a:rPr>
                <a:t>cse.ucu.ac.ug</a:t>
              </a:r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/</a:t>
              </a:r>
              <a:endParaRPr lang="en-UG" sz="11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32C606-CD9B-17AA-035B-022282F4088C}"/>
                </a:ext>
              </a:extLst>
            </p:cNvPr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ucu_ComputEng</a:t>
              </a:r>
              <a:endParaRPr lang="en-UG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01DB6D-E996-4673-B543-45090EBC4F7A}"/>
                </a:ext>
              </a:extLst>
            </p:cNvPr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1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ucucomputeng</a:t>
              </a:r>
              <a:endParaRPr lang="en-UG" sz="11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F1214-DF38-2179-0991-91ED60832A26}"/>
                </a:ext>
              </a:extLst>
            </p:cNvPr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rPr>
                <a:t>Tel: +256 (0) 312 350 863 | WhatsApp: +256 (0) 708 114 300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907D38-573A-7D23-F278-1C0E7239E808}"/>
                </a:ext>
              </a:extLst>
            </p:cNvPr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600" b="1" dirty="0">
                  <a:solidFill>
                    <a:srgbClr val="5B9BD5">
                      <a:lumMod val="50000"/>
                    </a:srgbClr>
                  </a:solidFill>
                  <a:latin typeface="+mj-lt"/>
                </a:rPr>
                <a:t>Department of Computing &amp; Technology</a:t>
              </a:r>
            </a:p>
            <a:p>
              <a:pPr defTabSz="685800"/>
              <a:r>
                <a:rPr lang="en-GB" sz="1200" b="1" dirty="0">
                  <a:solidFill>
                    <a:srgbClr val="C00000"/>
                  </a:solidFill>
                  <a:latin typeface="+mj-lt"/>
                </a:rPr>
                <a:t>FACULTY OF ENGINEERING, DESIGN AND TECHNOLOGY</a:t>
              </a:r>
              <a:endParaRPr lang="en-UG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31" name="Picture 6" descr="facebook instagram whatsapp PNG image with transparent background | TOPpng">
              <a:extLst>
                <a:ext uri="{FF2B5EF4-FFF2-40B4-BE49-F238E27FC236}">
                  <a16:creationId xmlns:a16="http://schemas.microsoft.com/office/drawing/2014/main" id="{EFF701B8-0B94-491A-CD65-9FD6283538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872" l="1548" r="97619">
                          <a14:foregroundMark x1="76310" y1="9197" x2="75595" y2="18859"/>
                          <a14:foregroundMark x1="80833" y1="7101" x2="90595" y2="8731"/>
                          <a14:foregroundMark x1="90595" y1="12806" x2="89048" y2="22468"/>
                          <a14:foregroundMark x1="77738" y1="22119" x2="86667" y2="21769"/>
                          <a14:foregroundMark x1="12262" y1="42491" x2="11071" y2="58091"/>
                          <a14:foregroundMark x1="82976" y1="11991" x2="80119" y2="17346"/>
                          <a14:foregroundMark x1="73690" y1="5471" x2="70952" y2="186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21" r="64675" b="31937"/>
            <a:stretch/>
          </p:blipFill>
          <p:spPr bwMode="auto">
            <a:xfrm>
              <a:off x="6070315" y="4226614"/>
              <a:ext cx="301120" cy="3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BF72582-20B7-3D82-EB9B-B6C4BB11B61B}"/>
              </a:ext>
            </a:extLst>
          </p:cNvPr>
          <p:cNvSpPr txBox="1"/>
          <p:nvPr userDrawn="1"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fr-FR" sz="1100" dirty="0">
                <a:solidFill>
                  <a:srgbClr val="5B9BD5">
                    <a:lumMod val="50000"/>
                  </a:srgbClr>
                </a:solidFill>
                <a:latin typeface="+mn-lt"/>
              </a:rPr>
              <a:t>Email: </a:t>
            </a:r>
            <a:r>
              <a:rPr lang="fr-FR" sz="1100" dirty="0" err="1">
                <a:solidFill>
                  <a:srgbClr val="5B9BD5">
                    <a:lumMod val="50000"/>
                  </a:srgbClr>
                </a:solidFill>
                <a:latin typeface="+mn-lt"/>
              </a:rPr>
              <a:t>dct-</a:t>
            </a:r>
            <a:r>
              <a:rPr lang="fr-FR" sz="1100" dirty="0" err="1">
                <a:solidFill>
                  <a:srgbClr val="0000FF"/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endParaRPr lang="fr-FR" sz="11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41205D8F-8E0B-DA74-FA05-918548114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1107" y="4473507"/>
            <a:ext cx="634564" cy="1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FCB98-2A95-ED08-EEA7-07DBA4EDF5D3}"/>
              </a:ext>
            </a:extLst>
          </p:cNvPr>
          <p:cNvCxnSpPr/>
          <p:nvPr userDrawn="1"/>
        </p:nvCxnSpPr>
        <p:spPr>
          <a:xfrm flipH="1">
            <a:off x="345989" y="4505034"/>
            <a:ext cx="11846011" cy="1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D4D750E-D2DA-4EAF-BF33-DE9771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76C-CF19-2E46-BB78-0AF7AF1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3F6D-B2D0-A04A-9CAC-F688DEAE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EDF4-24C6-7D41-9B25-9320CCEC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D841-6832-E942-AA5E-A238D39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1C0D-619D-E741-BBF0-25270D9C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ACDA-EEA7-E94E-BBF7-B17C2633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D8A1-5B2F-7143-98F4-58335FF2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BA56-5030-D144-BF76-5FD4309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8E8B-6288-EF46-820D-86183E58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2B2E-027D-BF44-B66B-B991F02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B1F6-8518-C943-991B-B1F201D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3681-A652-D44F-81CD-C502DFA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66B2-225A-D34C-B913-192EC0F6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3FAB-1B70-EC4F-B39C-F6CD17E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C87A-1BAB-8545-BF77-5BD95297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C3B2-C2C4-BB41-BF5B-31A6780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D7CE-FDDF-A540-BF41-BE156F4B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2DC54-754C-D347-A493-B6434DEE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D7014D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B5BE-5B59-1041-B601-8C4E8B9D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4A3B-95D8-264A-AC69-DCD725280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FD93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69E4-68F9-124C-BAFA-15C75ED6A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113C7-3C31-C646-99EB-9D1295D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0B22-30FC-D34E-8021-66690730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702-9F8A-0B45-893F-4D931E3C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5477-340D-A742-96B9-4134A012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307EC-5C33-BF49-9FC9-70B65B5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CA99-FEAA-A041-B799-CA174260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A3A13-8413-104A-B192-3C710C3D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409A-65C8-B049-8D4D-AC56003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244D-50A5-9647-8590-0CED8A23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9667-1147-B84E-8294-D07B6B5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60C9-49F1-B143-98BF-F65F0E86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968B-396A-7746-B032-F5FF2D1A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9890-41E9-B247-BD85-CB0556F3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D34F8-43C5-D24A-B2B8-3C39C5D8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2E86-D2D2-6C40-A7B2-00ECC21F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2A3B-17A2-CC47-B3CE-70F6DE5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5CF-2B84-154B-A05B-4ED15C8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97B1-8700-5A41-B4ED-617200FA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4946-1836-5B4E-A53B-0D65AF54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1631-07AA-AF4B-9C84-7966007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121-C434-574B-A5A6-1D7F4E8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B891-6D6F-454D-B57D-6799F13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6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ucu.ac.u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info@ucu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9D1C1C-C874-3B4C-BFA8-814DB2F2DE8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91" y="0"/>
            <a:ext cx="2415209" cy="73588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434D8-BE21-3C4F-B966-C264E42D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1CAF-D81D-0A48-8CB7-312CE0A6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366C6-09A4-FC49-AA7E-13E205387E20}"/>
              </a:ext>
            </a:extLst>
          </p:cNvPr>
          <p:cNvSpPr/>
          <p:nvPr userDrawn="1"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8F2F6-9030-F947-8EE4-619A9675FB06}"/>
              </a:ext>
            </a:extLst>
          </p:cNvPr>
          <p:cNvSpPr/>
          <p:nvPr userDrawn="1"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6DCC5-4FD1-2248-B65C-9FF0F5F3BFA1}"/>
              </a:ext>
            </a:extLst>
          </p:cNvPr>
          <p:cNvSpPr/>
          <p:nvPr userDrawn="1"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CA02-C0BE-C748-BB6D-191D4A1F6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28E-B0C4-574C-AE6E-B35A83CFEB13}" type="datetimeFigureOut">
              <a:rPr lang="en-GB" smtClean="0"/>
              <a:t>18/09/2024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0729-1D81-7842-BB34-E0DBD93F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30695-89F9-9D40-8B73-8CF0F208D14C}"/>
              </a:ext>
            </a:extLst>
          </p:cNvPr>
          <p:cNvSpPr txBox="1"/>
          <p:nvPr userDrawn="1"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solidFill>
                  <a:srgbClr val="0B3D91"/>
                </a:solidFill>
              </a:rPr>
              <a:t>A Complete Education for A Complete Person</a:t>
            </a:r>
            <a:br>
              <a:rPr lang="en-GB" sz="700" dirty="0"/>
            </a:br>
            <a:r>
              <a:rPr lang="en-GB" sz="700" dirty="0"/>
              <a:t>P.O. Box 4, Mukono, Uganda, Plot 67-173, Bishop Tucker Road, Mukono Hill</a:t>
            </a:r>
            <a:r>
              <a:rPr lang="en-US" sz="700" dirty="0"/>
              <a:t> | </a:t>
            </a:r>
            <a:r>
              <a:rPr lang="en-GB" sz="700" dirty="0"/>
              <a:t>Tel: +256 (0) 312 350 800 Email: </a:t>
            </a:r>
            <a:r>
              <a:rPr lang="en-GB" sz="700" u="sng" dirty="0">
                <a:solidFill>
                  <a:srgbClr val="0000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dirty="0">
                <a:solidFill>
                  <a:srgbClr val="0000FF"/>
                </a:solidFill>
              </a:rPr>
              <a:t> </a:t>
            </a:r>
            <a:r>
              <a:rPr lang="en-GB" sz="700" dirty="0"/>
              <a:t>Web: </a:t>
            </a:r>
            <a:r>
              <a:rPr lang="en-GB" sz="700" u="sng" dirty="0">
                <a:solidFill>
                  <a:srgbClr val="0000FF"/>
                </a:solidFill>
              </a:rPr>
              <a:t>https://</a:t>
            </a:r>
            <a:r>
              <a:rPr lang="en-GB" sz="700" u="sng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lang="en-US" sz="700" u="sng" dirty="0">
              <a:solidFill>
                <a:srgbClr val="0000FF"/>
              </a:solidFill>
            </a:endParaRPr>
          </a:p>
          <a:p>
            <a:pPr algn="ctr"/>
            <a:r>
              <a:rPr lang="en-GB" sz="650" dirty="0"/>
              <a:t>Founded by the Province of the Church of Uganda. Chartered by the Government of Uganda</a:t>
            </a:r>
            <a:endParaRPr lang="en-US" sz="6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44BD7-844D-7745-BB54-5181F5646184}"/>
              </a:ext>
            </a:extLst>
          </p:cNvPr>
          <p:cNvCxnSpPr>
            <a:cxnSpLocks/>
          </p:cNvCxnSpPr>
          <p:nvPr userDrawn="1"/>
        </p:nvCxnSpPr>
        <p:spPr>
          <a:xfrm>
            <a:off x="0" y="6395027"/>
            <a:ext cx="12192000" cy="0"/>
          </a:xfrm>
          <a:prstGeom prst="line">
            <a:avLst/>
          </a:prstGeom>
          <a:ln w="12700">
            <a:solidFill>
              <a:srgbClr val="D70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>
            <a:extLst>
              <a:ext uri="{FF2B5EF4-FFF2-40B4-BE49-F238E27FC236}">
                <a16:creationId xmlns:a16="http://schemas.microsoft.com/office/drawing/2014/main" id="{D8E939A7-BE1B-445C-D2A8-DE65A23279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3"/>
          <a:stretch/>
        </p:blipFill>
        <p:spPr bwMode="auto">
          <a:xfrm>
            <a:off x="0" y="5412967"/>
            <a:ext cx="1162289" cy="14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4E5B84-1D92-EE06-F157-9F51ADF6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DDBE-A55F-774C-A2FD-AFEA97DE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7014D"/>
        </a:buClr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B3D91"/>
        </a:buClr>
        <a:buSzPct val="95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88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931"/>
        </a:buClr>
        <a:buSzPct val="86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3B12D5-7B18-8D41-86F4-4A19ED5B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 Concepts of I.T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D1D33-1E03-E1EF-FD43-3367F3324856}"/>
              </a:ext>
            </a:extLst>
          </p:cNvPr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DC9557-E24B-BC0E-9C8D-5FC2B4BCE62A}"/>
              </a:ext>
            </a:extLst>
          </p:cNvPr>
          <p:cNvSpPr txBox="1">
            <a:spLocks/>
          </p:cNvSpPr>
          <p:nvPr/>
        </p:nvSpPr>
        <p:spPr>
          <a:xfrm>
            <a:off x="937001" y="5579763"/>
            <a:ext cx="3804333" cy="831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Ms. </a:t>
            </a:r>
            <a:r>
              <a:rPr lang="en-GB" sz="2000" dirty="0" err="1"/>
              <a:t>Kisakye</a:t>
            </a:r>
            <a:r>
              <a:rPr lang="en-GB" sz="2000" dirty="0"/>
              <a:t> Desire</a:t>
            </a:r>
          </a:p>
          <a:p>
            <a:r>
              <a:rPr lang="en-GB" sz="1200" b="1" i="1" dirty="0">
                <a:solidFill>
                  <a:schemeClr val="bg2">
                    <a:lumMod val="25000"/>
                  </a:schemeClr>
                </a:solidFill>
              </a:rPr>
              <a:t>(MSc, BSc)</a:t>
            </a:r>
            <a:endParaRPr lang="en-GB" sz="1200" i="1" dirty="0"/>
          </a:p>
          <a:p>
            <a:r>
              <a:rPr lang="en-GB" sz="1400" b="1" dirty="0">
                <a:solidFill>
                  <a:srgbClr val="002060"/>
                </a:solidFill>
              </a:rPr>
              <a:t>Department of Computing &amp; Technology</a:t>
            </a:r>
          </a:p>
          <a:p>
            <a:r>
              <a:rPr lang="en-GB" sz="1400" dirty="0">
                <a:solidFill>
                  <a:srgbClr val="C00000"/>
                </a:solidFill>
              </a:rPr>
              <a:t>Faculty of Engineering, Design &amp; Technology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1A305-C1CF-9FFD-0378-F8A08386D1E7}"/>
              </a:ext>
            </a:extLst>
          </p:cNvPr>
          <p:cNvSpPr txBox="1">
            <a:spLocks/>
          </p:cNvSpPr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B6459B-3374-0E66-7F50-2E85B0C4BEFB}"/>
              </a:ext>
            </a:extLst>
          </p:cNvPr>
          <p:cNvSpPr txBox="1">
            <a:spLocks/>
          </p:cNvSpPr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ICT 1101: Basic Computing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64B50-C7C1-8D2D-C43A-5F7D0F5CD153}"/>
              </a:ext>
            </a:extLst>
          </p:cNvPr>
          <p:cNvSpPr txBox="1">
            <a:spLocks/>
          </p:cNvSpPr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00"/>
                </a:solidFill>
              </a:rPr>
              <a:t>Lecture 02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D473F8-B3B6-681F-8DDB-267FF156E066}"/>
              </a:ext>
            </a:extLst>
          </p:cNvPr>
          <p:cNvSpPr txBox="1">
            <a:spLocks/>
          </p:cNvSpPr>
          <p:nvPr/>
        </p:nvSpPr>
        <p:spPr>
          <a:xfrm>
            <a:off x="9656407" y="5971302"/>
            <a:ext cx="2535593" cy="44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>
                <a:solidFill>
                  <a:schemeClr val="accent5"/>
                </a:solidFill>
                <a:latin typeface="Trebuchet MS" panose="020B0703020202090204" pitchFamily="34" charset="0"/>
                <a:cs typeface="Courier New" panose="02070309020205020404" pitchFamily="49" charset="0"/>
              </a:rPr>
              <a:t> January 2024</a:t>
            </a:r>
            <a:endParaRPr lang="en-GB" sz="1600" dirty="0">
              <a:solidFill>
                <a:schemeClr val="accent5"/>
              </a:solidFill>
              <a:latin typeface="Trebuchet MS" panose="020B070302020209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1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Unit</a:t>
            </a:r>
          </a:p>
          <a:p>
            <a:pPr algn="just">
              <a:lnSpc>
                <a:spcPct val="100000"/>
              </a:lnSpc>
            </a:pPr>
            <a:r>
              <a:rPr lang="en-IE" sz="3200" spc="-1" dirty="0">
                <a:solidFill>
                  <a:srgbClr val="000000"/>
                </a:solidFill>
              </a:rPr>
              <a:t> The main container/case for system devices. It protects the delicate electronic and mechanical devices of a computer.</a:t>
            </a:r>
            <a:endParaRPr lang="en-US" sz="3200" spc="-1" dirty="0"/>
          </a:p>
        </p:txBody>
      </p:sp>
      <p:pic>
        <p:nvPicPr>
          <p:cNvPr id="4" name="Picture 12"/>
          <p:cNvPicPr/>
          <p:nvPr/>
        </p:nvPicPr>
        <p:blipFill>
          <a:blip r:embed="rId2"/>
          <a:stretch/>
        </p:blipFill>
        <p:spPr>
          <a:xfrm>
            <a:off x="7301466" y="3537192"/>
            <a:ext cx="2314080" cy="2819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5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the System Unit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Motherboard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CPU 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RAM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Power supply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Fan 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Disk drives, ports- USB , expansion slots</a:t>
            </a:r>
            <a:endParaRPr lang="en-US" sz="3200" spc="-1" dirty="0"/>
          </a:p>
        </p:txBody>
      </p:sp>
      <p:pic>
        <p:nvPicPr>
          <p:cNvPr id="5" name="Picture 1" descr="02_Case_Open_Sleeving"/>
          <p:cNvPicPr/>
          <p:nvPr/>
        </p:nvPicPr>
        <p:blipFill>
          <a:blip r:embed="rId2"/>
          <a:stretch/>
        </p:blipFill>
        <p:spPr>
          <a:xfrm>
            <a:off x="8541164" y="2323697"/>
            <a:ext cx="3387600" cy="295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8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7CD56-C871-1346-9586-893CCFD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EEA6D-6252-4F4F-AD97-93051DCD5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algn="just"/>
            <a:r>
              <a:rPr lang="en-GB" dirty="0"/>
              <a:t> </a:t>
            </a:r>
            <a:r>
              <a:rPr lang="en-GB" sz="3200" dirty="0"/>
              <a:t>Input devices</a:t>
            </a:r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Output devices</a:t>
            </a:r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Processing devices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B28C9-33C5-124C-9F26-F16A1096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 Storage devices</a:t>
            </a:r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Memory devices</a:t>
            </a:r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209484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devices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Enter data into the computer.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Examples: keyboard, mouse, barcode reader, microphone, light pen, scanner, joy stick etc.. </a:t>
            </a:r>
            <a:endParaRPr lang="en-US" sz="3200" spc="-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69" y="4450672"/>
            <a:ext cx="1762371" cy="144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84" y="4200632"/>
            <a:ext cx="1514686" cy="1543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28" y="4486422"/>
            <a:ext cx="170521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devices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Show/display/bring out information from the computer.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E" sz="3200" spc="-1" dirty="0">
                <a:solidFill>
                  <a:srgbClr val="000000"/>
                </a:solidFill>
              </a:rPr>
              <a:t> Examples: Monitor, speaker, printer,  etc.. </a:t>
            </a:r>
            <a:endParaRPr lang="en-US" sz="3200" spc="-1" dirty="0"/>
          </a:p>
        </p:txBody>
      </p:sp>
      <p:pic>
        <p:nvPicPr>
          <p:cNvPr id="4" name="Picture 9" descr="217"/>
          <p:cNvPicPr/>
          <p:nvPr/>
        </p:nvPicPr>
        <p:blipFill>
          <a:blip r:embed="rId2"/>
          <a:stretch/>
        </p:blipFill>
        <p:spPr>
          <a:xfrm>
            <a:off x="8284898" y="4196244"/>
            <a:ext cx="1980720" cy="198072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82" y="4200632"/>
            <a:ext cx="116221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devices</a:t>
            </a:r>
          </a:p>
          <a:p>
            <a:pPr algn="just">
              <a:lnSpc>
                <a:spcPct val="100000"/>
              </a:lnSpc>
            </a:pPr>
            <a:r>
              <a:rPr lang="en-IE" sz="3200" spc="-1" dirty="0">
                <a:solidFill>
                  <a:srgbClr val="000000"/>
                </a:solidFill>
              </a:rPr>
              <a:t> Manipulate data into information.</a:t>
            </a:r>
            <a:endParaRPr lang="en-US" sz="3200" spc="-1" dirty="0"/>
          </a:p>
          <a:p>
            <a:pPr algn="just"/>
            <a:endParaRPr lang="en-US" sz="3200" spc="-1" dirty="0"/>
          </a:p>
          <a:p>
            <a:pPr algn="just"/>
            <a:r>
              <a:rPr lang="en-GB" sz="3200" dirty="0"/>
              <a:t> CPU is the brain of the computer.</a:t>
            </a:r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CPU parts; Memory Unit, control Unit and Arithmetic Logic Unit (ALU)</a:t>
            </a:r>
          </a:p>
          <a:p>
            <a:pPr algn="just"/>
            <a:r>
              <a:rPr lang="en-GB" sz="3200" dirty="0"/>
              <a:t> CPU speed measured in Hertz (Hz)</a:t>
            </a:r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 rot="20675400">
            <a:off x="8618087" y="2061081"/>
            <a:ext cx="3059738" cy="18334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devices</a:t>
            </a:r>
          </a:p>
          <a:p>
            <a:pPr algn="just">
              <a:lnSpc>
                <a:spcPct val="100000"/>
              </a:lnSpc>
            </a:pPr>
            <a:r>
              <a:rPr lang="en-IE" sz="3200" spc="-1" dirty="0">
                <a:solidFill>
                  <a:srgbClr val="000000"/>
                </a:solidFill>
              </a:rPr>
              <a:t> Keep data or information permanently.</a:t>
            </a:r>
            <a:endParaRPr lang="en-US" sz="3200" spc="-1" dirty="0"/>
          </a:p>
          <a:p>
            <a:pPr marL="0" indent="0" algn="just">
              <a:buNone/>
            </a:pPr>
            <a:endParaRPr lang="en-US" sz="3200" spc="-1" dirty="0"/>
          </a:p>
          <a:p>
            <a:pPr algn="just"/>
            <a:r>
              <a:rPr lang="en-GB" sz="3200" dirty="0"/>
              <a:t> Internal and external storage devices.</a:t>
            </a:r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</a:t>
            </a:r>
            <a:r>
              <a:rPr lang="en-GB" sz="3200" dirty="0" err="1"/>
              <a:t>E.g</a:t>
            </a:r>
            <a:r>
              <a:rPr lang="en-GB" sz="3200" dirty="0"/>
              <a:t> hard disk, CD, DVDs, etc…</a:t>
            </a:r>
          </a:p>
          <a:p>
            <a:pPr algn="just"/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70" y="2563091"/>
            <a:ext cx="3511030" cy="30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devices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E" sz="3200" spc="-1" dirty="0">
                <a:solidFill>
                  <a:srgbClr val="000000"/>
                </a:solidFill>
              </a:rPr>
              <a:t> Keep data or information temporarily.</a:t>
            </a:r>
            <a:endParaRPr lang="en-US" sz="3200" spc="-1" dirty="0"/>
          </a:p>
          <a:p>
            <a:pPr marL="0" indent="0" algn="just">
              <a:buNone/>
            </a:pPr>
            <a:endParaRPr lang="en-US" sz="3200" spc="-1" dirty="0"/>
          </a:p>
          <a:p>
            <a:pPr algn="just"/>
            <a:r>
              <a:rPr lang="en-GB" sz="3200" dirty="0"/>
              <a:t> </a:t>
            </a:r>
            <a:r>
              <a:rPr lang="en-GB" sz="3200" b="1" dirty="0"/>
              <a:t>RAM – Random Access Memory</a:t>
            </a:r>
          </a:p>
          <a:p>
            <a:pPr algn="just"/>
            <a:r>
              <a:rPr lang="en-GB" sz="3200" b="1" dirty="0"/>
              <a:t> ROM- Read Only Memory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47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Read/write to it.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Main working memory of the computer.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It is volatile.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All programs are loaded into RAM before they are used.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88" y="1926535"/>
            <a:ext cx="252447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5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Memory chip holds software that holds software that can only be read.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It is non-volatile.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Example is ROM-BIOS chip- contains instructions to enable a computer to start.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34" y="4605120"/>
            <a:ext cx="208626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ABCD-6377-1EC1-F3BD-D6D054A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F21289-AC88-4D2C-91E4-E020D52A0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821908"/>
              </p:ext>
            </p:extLst>
          </p:nvPr>
        </p:nvGraphicFramePr>
        <p:xfrm>
          <a:off x="1558636" y="1602699"/>
          <a:ext cx="7608455" cy="489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0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Peripheral devices</a:t>
            </a:r>
          </a:p>
          <a:p>
            <a:pPr algn="just">
              <a:lnSpc>
                <a:spcPct val="100000"/>
              </a:lnSpc>
            </a:pPr>
            <a:r>
              <a:rPr lang="en-IE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>
                <a:solidFill>
                  <a:srgbClr val="000000"/>
                </a:solidFill>
              </a:rPr>
              <a:t>Attached to the computer to enhance /give it additional functionality</a:t>
            </a:r>
            <a:endParaRPr lang="en-US" sz="3200" spc="-1" dirty="0"/>
          </a:p>
          <a:p>
            <a:pPr algn="just"/>
            <a:endParaRPr lang="en-GB" sz="3200" dirty="0"/>
          </a:p>
          <a:p>
            <a:pPr algn="just"/>
            <a:r>
              <a:rPr lang="en-GB" sz="3200" dirty="0"/>
              <a:t> Examples: keyboard, mouse, printer, projector, etc…</a:t>
            </a:r>
          </a:p>
          <a:p>
            <a:pPr algn="just"/>
            <a:endParaRPr lang="en-GB" sz="3200" dirty="0"/>
          </a:p>
        </p:txBody>
      </p:sp>
      <p:pic>
        <p:nvPicPr>
          <p:cNvPr id="4" name="Picture 5" descr="mouse-pad"/>
          <p:cNvPicPr/>
          <p:nvPr/>
        </p:nvPicPr>
        <p:blipFill>
          <a:blip r:embed="rId2"/>
          <a:stretch/>
        </p:blipFill>
        <p:spPr>
          <a:xfrm>
            <a:off x="8891454" y="4377356"/>
            <a:ext cx="2774073" cy="1978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3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503280" indent="-45720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GB" sz="3200" spc="-1" dirty="0"/>
              <a:t>These are instructions/programs that guide the operation of a computer.</a:t>
            </a:r>
            <a:endParaRPr lang="en-US" sz="3200" spc="-1" dirty="0"/>
          </a:p>
          <a:p>
            <a:pPr marL="503280" indent="-45720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</a:pPr>
            <a:endParaRPr lang="en-US" sz="3200" spc="-1" dirty="0"/>
          </a:p>
          <a:p>
            <a:pPr marL="503280" indent="-45720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GB" sz="3200" spc="-1" dirty="0"/>
              <a:t>A program is a sequence of instructions written to solve a particular problem.</a:t>
            </a:r>
            <a:endParaRPr lang="en-US" sz="3200" spc="-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1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Software</a:t>
            </a:r>
          </a:p>
        </p:txBody>
      </p:sp>
      <p:pic>
        <p:nvPicPr>
          <p:cNvPr id="5" name="Picture 2" descr="Types of software&lt;br /&g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9" y="1687513"/>
            <a:ext cx="778625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16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Software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pc="-1" dirty="0">
                <a:solidFill>
                  <a:srgbClr val="222222"/>
                </a:solidFill>
              </a:rPr>
              <a:t> Programs that manage/control the operation of the computer.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pc="-1" dirty="0">
              <a:solidFill>
                <a:srgbClr val="22222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pc="-1" dirty="0">
                <a:solidFill>
                  <a:srgbClr val="222222"/>
                </a:solidFill>
              </a:rPr>
              <a:t> Examples: Windows 7, windows 8, Ubuntu, Android, </a:t>
            </a:r>
          </a:p>
          <a:p>
            <a:pPr marL="0" indent="0">
              <a:buNone/>
            </a:pPr>
            <a:r>
              <a:rPr lang="en-GB" spc="-1" dirty="0">
                <a:solidFill>
                  <a:srgbClr val="222222"/>
                </a:solidFill>
              </a:rPr>
              <a:t>Mac OS, </a:t>
            </a:r>
            <a:r>
              <a:rPr lang="en-GB" spc="-1" dirty="0" err="1">
                <a:solidFill>
                  <a:srgbClr val="222222"/>
                </a:solidFill>
              </a:rPr>
              <a:t>Redhat</a:t>
            </a:r>
            <a:r>
              <a:rPr lang="en-GB" spc="-1" dirty="0">
                <a:solidFill>
                  <a:srgbClr val="222222"/>
                </a:solidFill>
              </a:rPr>
              <a:t>, </a:t>
            </a:r>
            <a:r>
              <a:rPr lang="en-GB" spc="-1" dirty="0" err="1">
                <a:solidFill>
                  <a:srgbClr val="222222"/>
                </a:solidFill>
              </a:rPr>
              <a:t>Suse</a:t>
            </a:r>
            <a:r>
              <a:rPr lang="en-GB" spc="-1" dirty="0">
                <a:solidFill>
                  <a:srgbClr val="222222"/>
                </a:solidFill>
              </a:rPr>
              <a:t> etc…</a:t>
            </a:r>
            <a:endParaRPr lang="en-GB" dirty="0"/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5293920" y="4378841"/>
            <a:ext cx="1604160" cy="160416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36" y="4308764"/>
            <a:ext cx="3418955" cy="16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Software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pc="-1" dirty="0">
                <a:solidFill>
                  <a:srgbClr val="222222"/>
                </a:solidFill>
              </a:rPr>
              <a:t>Programs that perform specific tasks.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pc="-1" dirty="0">
              <a:solidFill>
                <a:srgbClr val="22222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pc="-1" dirty="0">
                <a:solidFill>
                  <a:srgbClr val="222222"/>
                </a:solidFill>
              </a:rPr>
              <a:t> Examples: Word processing software, spreadsheet, media players, web browsers, presentation software etc…</a:t>
            </a:r>
            <a:endParaRPr lang="en-GB" dirty="0"/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9784080" y="4446371"/>
            <a:ext cx="1469160" cy="146916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4" y="4672758"/>
            <a:ext cx="2811338" cy="15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1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Utility Software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pc="-1" dirty="0">
                <a:solidFill>
                  <a:srgbClr val="222222"/>
                </a:solidFill>
              </a:rPr>
              <a:t>Programs that perform maintenance tasks in the computer.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pc="-1" dirty="0">
              <a:solidFill>
                <a:srgbClr val="22222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pc="-1" dirty="0">
                <a:solidFill>
                  <a:srgbClr val="222222"/>
                </a:solidFill>
              </a:rPr>
              <a:t> Examples: anti-virus programs, flash repairers, compressors and cleaners, system restoration programs etc…</a:t>
            </a:r>
            <a:endParaRPr lang="en-GB" dirty="0"/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265593" y="4330713"/>
            <a:ext cx="2202840" cy="155916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58" y="4681330"/>
            <a:ext cx="259140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5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of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200" indent="-322200" algn="just">
              <a:lnSpc>
                <a:spcPct val="150000"/>
              </a:lnSpc>
              <a:buClr>
                <a:srgbClr val="000000"/>
              </a:buClr>
              <a:buFont typeface="Wingdings"/>
              <a:buChar char="v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Hardware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-Physical parts of a computer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2200" algn="just">
              <a:lnSpc>
                <a:spcPct val="150000"/>
              </a:lnSpc>
              <a:buClr>
                <a:srgbClr val="000000"/>
              </a:buClr>
              <a:buFont typeface="Wingdings"/>
              <a:buChar char="v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Software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-Instructions that guide a computer operation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2200" algn="just">
              <a:lnSpc>
                <a:spcPct val="150000"/>
              </a:lnSpc>
              <a:buClr>
                <a:srgbClr val="000000"/>
              </a:buClr>
              <a:buFont typeface="Wingdings"/>
              <a:buChar char="v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Users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-These are the people that make use of computers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2200" algn="just">
              <a:lnSpc>
                <a:spcPct val="150000"/>
              </a:lnSpc>
              <a:buClr>
                <a:srgbClr val="000000"/>
              </a:buClr>
              <a:buFont typeface="Wingdings"/>
              <a:buChar char="v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Data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-Raw data  that  needs  processing  by the computers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2200" algn="just">
              <a:lnSpc>
                <a:spcPct val="150000"/>
              </a:lnSpc>
              <a:buClr>
                <a:srgbClr val="000000"/>
              </a:buClr>
              <a:buFont typeface="Wingdings"/>
              <a:buChar char="v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Procedures</a:t>
            </a:r>
            <a:r>
              <a:rPr lang="en-GB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/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Instructions 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84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47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Computer Generations</a:t>
            </a:r>
          </a:p>
          <a:p>
            <a:pPr algn="just">
              <a:lnSpc>
                <a:spcPct val="150000"/>
              </a:lnSpc>
            </a:pPr>
            <a:r>
              <a:rPr lang="en-GB" sz="3200" dirty="0"/>
              <a:t> Emerging technologies in your field of study</a:t>
            </a:r>
          </a:p>
          <a:p>
            <a:pPr algn="just">
              <a:lnSpc>
                <a:spcPct val="150000"/>
              </a:lnSpc>
            </a:pPr>
            <a:r>
              <a:rPr lang="en-GB" sz="3200" dirty="0"/>
              <a:t> Health and safety precautions when using the computer.</a:t>
            </a:r>
          </a:p>
          <a:p>
            <a:pPr algn="just">
              <a:lnSpc>
                <a:spcPct val="150000"/>
              </a:lnSpc>
            </a:pPr>
            <a:r>
              <a:rPr lang="en-GB" sz="3200" dirty="0"/>
              <a:t> Threats to data security and the measures to counter them. </a:t>
            </a:r>
          </a:p>
        </p:txBody>
      </p:sp>
    </p:spTree>
    <p:extLst>
      <p:ext uri="{BB962C8B-B14F-4D97-AF65-F5344CB8AC3E}">
        <p14:creationId xmlns:p14="http://schemas.microsoft.com/office/powerpoint/2010/main" val="346767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dirty="0"/>
              <a:t>Micro computers (PCs):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Fit on the desk and can be carried around.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Used by a single user.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Examples: desktop, laptops, note books, towers, handheld devices etc.</a:t>
            </a:r>
          </a:p>
        </p:txBody>
      </p:sp>
    </p:spTree>
    <p:extLst>
      <p:ext uri="{BB962C8B-B14F-4D97-AF65-F5344CB8AC3E}">
        <p14:creationId xmlns:p14="http://schemas.microsoft.com/office/powerpoint/2010/main" val="30627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b="1" dirty="0"/>
              <a:t>Mini computers: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Medium power more than micro computer but less than main frame computers.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Mainly used as small or mid range servers for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55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3200" b="1" dirty="0"/>
              <a:t>Mainframe computers: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Large and powerful</a:t>
            </a:r>
            <a:r>
              <a:rPr lang="en-GB" sz="3200" b="1" dirty="0"/>
              <a:t> </a:t>
            </a:r>
            <a:r>
              <a:rPr lang="en-GB" sz="3200" dirty="0"/>
              <a:t>used by large organisations like banks and airlines.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Store huge amounts of data.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Supports hundreds or thousands of  connected users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1623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/>
              <a:t>Super computers: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 Fastest, most powerful machines.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 Process tremendous amounts of data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 Used for applications that require complex and sophisticated mathematical applications.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 Used in the military and weather forecasting stations.</a:t>
            </a:r>
          </a:p>
        </p:txBody>
      </p:sp>
    </p:spTree>
    <p:extLst>
      <p:ext uri="{BB962C8B-B14F-4D97-AF65-F5344CB8AC3E}">
        <p14:creationId xmlns:p14="http://schemas.microsoft.com/office/powerpoint/2010/main" val="9174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a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 Tangible parts of a computer.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Physical equipment of a computer.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 Instructions/programs that control the operation of a computer.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Intangible parts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14820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Motherboard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1698" y="2515680"/>
            <a:ext cx="7571880" cy="3468240"/>
            <a:chOff x="914400" y="2819520"/>
            <a:chExt cx="7571880" cy="3468240"/>
          </a:xfrm>
        </p:grpSpPr>
        <p:pic>
          <p:nvPicPr>
            <p:cNvPr id="5" name="Picture 4" descr="a8v-vm"/>
            <p:cNvPicPr/>
            <p:nvPr/>
          </p:nvPicPr>
          <p:blipFill>
            <a:blip r:embed="rId2"/>
            <a:stretch/>
          </p:blipFill>
          <p:spPr>
            <a:xfrm>
              <a:off x="2128680" y="2890800"/>
              <a:ext cx="4984200" cy="339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Line 4"/>
            <p:cNvSpPr/>
            <p:nvPr/>
          </p:nvSpPr>
          <p:spPr>
            <a:xfrm>
              <a:off x="1842840" y="3890880"/>
              <a:ext cx="2032200" cy="35748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/>
            <p:cNvSpPr/>
            <p:nvPr/>
          </p:nvSpPr>
          <p:spPr>
            <a:xfrm>
              <a:off x="914400" y="3390840"/>
              <a:ext cx="1642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>
              <a:defPPr>
                <a:defRPr lang="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IE" sz="1800" b="1" strike="noStrike" spc="-1">
                  <a:solidFill>
                    <a:srgbClr val="000000"/>
                  </a:solidFill>
                  <a:latin typeface="Arial"/>
                </a:rPr>
                <a:t>Processor Socket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" name="Line 6"/>
            <p:cNvSpPr/>
            <p:nvPr/>
          </p:nvSpPr>
          <p:spPr>
            <a:xfrm flipV="1">
              <a:off x="1914120" y="5177160"/>
              <a:ext cx="960840" cy="21420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/>
            <p:nvPr/>
          </p:nvSpPr>
          <p:spPr>
            <a:xfrm flipH="1">
              <a:off x="4628880" y="3319200"/>
              <a:ext cx="1857240" cy="21456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ustomShape 8"/>
            <p:cNvSpPr/>
            <p:nvPr/>
          </p:nvSpPr>
          <p:spPr>
            <a:xfrm>
              <a:off x="6557760" y="2819520"/>
              <a:ext cx="1642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>
              <a:defPPr>
                <a:defRPr lang="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IE" sz="1800" b="1" strike="noStrike" spc="-1">
                  <a:solidFill>
                    <a:srgbClr val="000000"/>
                  </a:solidFill>
                  <a:latin typeface="Arial"/>
                </a:rPr>
                <a:t>Memory  Sockets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" name="CustomShape 9"/>
            <p:cNvSpPr/>
            <p:nvPr/>
          </p:nvSpPr>
          <p:spPr>
            <a:xfrm>
              <a:off x="1128600" y="5248800"/>
              <a:ext cx="1071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>
              <a:defPPr>
                <a:defRPr lang="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IE" sz="1800" b="1" strike="noStrike" spc="-1">
                  <a:solidFill>
                    <a:srgbClr val="000000"/>
                  </a:solidFill>
                  <a:latin typeface="Arial"/>
                </a:rPr>
                <a:t>Ports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" name="Line 10"/>
            <p:cNvSpPr/>
            <p:nvPr/>
          </p:nvSpPr>
          <p:spPr>
            <a:xfrm flipH="1">
              <a:off x="5843160" y="5034240"/>
              <a:ext cx="1071720" cy="14292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ustomShape 11"/>
            <p:cNvSpPr/>
            <p:nvPr/>
          </p:nvSpPr>
          <p:spPr>
            <a:xfrm>
              <a:off x="6914880" y="4820040"/>
              <a:ext cx="1213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>
              <a:defPPr>
                <a:defRPr lang="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IE" sz="1800" b="1" strike="noStrike" spc="-1">
                  <a:solidFill>
                    <a:srgbClr val="000000"/>
                  </a:solidFill>
                  <a:latin typeface="Arial"/>
                </a:rPr>
                <a:t>PCI Slots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" name="Line 12"/>
            <p:cNvSpPr/>
            <p:nvPr/>
          </p:nvSpPr>
          <p:spPr>
            <a:xfrm flipV="1">
              <a:off x="3771720" y="5391360"/>
              <a:ext cx="1214280" cy="50004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CustomShape 13"/>
            <p:cNvSpPr/>
            <p:nvPr/>
          </p:nvSpPr>
          <p:spPr>
            <a:xfrm>
              <a:off x="2057400" y="5677200"/>
              <a:ext cx="1999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>
              <a:defPPr>
                <a:defRPr lang="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IE" sz="1800" b="1" strike="noStrike" spc="-1">
                  <a:solidFill>
                    <a:srgbClr val="000000"/>
                  </a:solidFill>
                  <a:latin typeface="Arial"/>
                </a:rPr>
                <a:t>Graphics Slot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" name="CustomShape 14"/>
            <p:cNvSpPr/>
            <p:nvPr/>
          </p:nvSpPr>
          <p:spPr>
            <a:xfrm>
              <a:off x="7272360" y="4105440"/>
              <a:ext cx="1213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>
              <a:defPPr>
                <a:defRPr lang="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IE" sz="1800" b="1" strike="noStrike" spc="-1">
                  <a:solidFill>
                    <a:srgbClr val="000000"/>
                  </a:solidFill>
                  <a:latin typeface="Arial"/>
                </a:rPr>
                <a:t>Chipset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" name="Line 15"/>
            <p:cNvSpPr/>
            <p:nvPr/>
          </p:nvSpPr>
          <p:spPr>
            <a:xfrm flipH="1">
              <a:off x="4914720" y="4248360"/>
              <a:ext cx="2286000" cy="42840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/>
            <p:nvPr/>
          </p:nvSpPr>
          <p:spPr>
            <a:xfrm flipH="1">
              <a:off x="5986080" y="4248360"/>
              <a:ext cx="1214640" cy="71280"/>
            </a:xfrm>
            <a:prstGeom prst="line">
              <a:avLst/>
            </a:prstGeom>
            <a:ln w="28440">
              <a:solidFill>
                <a:srgbClr val="CC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41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Motherboard </a:t>
            </a:r>
          </a:p>
          <a:p>
            <a:pPr algn="just">
              <a:lnSpc>
                <a:spcPct val="100000"/>
              </a:lnSpc>
            </a:pPr>
            <a:r>
              <a:rPr lang="en-IE" sz="3200" spc="-1" dirty="0">
                <a:solidFill>
                  <a:srgbClr val="000000"/>
                </a:solidFill>
              </a:rPr>
              <a:t> The main circuit board for the computer system. All components of the computer will either be part of the motherboard or connected to it.</a:t>
            </a:r>
          </a:p>
          <a:p>
            <a:pPr algn="just">
              <a:lnSpc>
                <a:spcPct val="100000"/>
              </a:lnSpc>
            </a:pPr>
            <a:endParaRPr lang="en-US" sz="3200" spc="-1" dirty="0"/>
          </a:p>
          <a:p>
            <a:pPr algn="just"/>
            <a:r>
              <a:rPr lang="en-GB" sz="3200" dirty="0"/>
              <a:t> The backbone of the computer.</a:t>
            </a:r>
          </a:p>
        </p:txBody>
      </p:sp>
    </p:spTree>
    <p:extLst>
      <p:ext uri="{BB962C8B-B14F-4D97-AF65-F5344CB8AC3E}">
        <p14:creationId xmlns:p14="http://schemas.microsoft.com/office/powerpoint/2010/main" val="227694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847</Words>
  <Application>Microsoft Office PowerPoint</Application>
  <PresentationFormat>Widescreen</PresentationFormat>
  <Paragraphs>161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Lecture Overview</vt:lpstr>
      <vt:lpstr>Types of Computers</vt:lpstr>
      <vt:lpstr>Types of Computers</vt:lpstr>
      <vt:lpstr>Types of Computers</vt:lpstr>
      <vt:lpstr>Types of Computers</vt:lpstr>
      <vt:lpstr>Components of a computer</vt:lpstr>
      <vt:lpstr>Computer Hardware</vt:lpstr>
      <vt:lpstr>Computer Hardware</vt:lpstr>
      <vt:lpstr>Computer Hardware</vt:lpstr>
      <vt:lpstr>Computer Hardware</vt:lpstr>
      <vt:lpstr>Computer Hardware Categories</vt:lpstr>
      <vt:lpstr>Computer Hardware Categories</vt:lpstr>
      <vt:lpstr>Computer Hardware Categories</vt:lpstr>
      <vt:lpstr>Computer Hardware Categories</vt:lpstr>
      <vt:lpstr>Computer Hardware Categories</vt:lpstr>
      <vt:lpstr>Computer Hardware Categories</vt:lpstr>
      <vt:lpstr>Computer Hardware Categories</vt:lpstr>
      <vt:lpstr>Computer Hardware Categories</vt:lpstr>
      <vt:lpstr>Computer Hardware Categories</vt:lpstr>
      <vt:lpstr>Computer Software</vt:lpstr>
      <vt:lpstr>Types of Software</vt:lpstr>
      <vt:lpstr>Computer Software</vt:lpstr>
      <vt:lpstr>Computer Software</vt:lpstr>
      <vt:lpstr>Computer Software</vt:lpstr>
      <vt:lpstr>Computer of Computer System</vt:lpstr>
      <vt:lpstr>PowerPoint Presentation</vt:lpstr>
      <vt:lpstr>The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UCU </dc:title>
  <dc:creator>Microsoft Office User</dc:creator>
  <cp:lastModifiedBy>Admin</cp:lastModifiedBy>
  <cp:revision>101</cp:revision>
  <cp:lastPrinted>2023-10-04T13:42:00Z</cp:lastPrinted>
  <dcterms:created xsi:type="dcterms:W3CDTF">2023-08-23T08:11:39Z</dcterms:created>
  <dcterms:modified xsi:type="dcterms:W3CDTF">2024-09-18T08:39:47Z</dcterms:modified>
</cp:coreProperties>
</file>