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28"/>
  </p:notesMasterIdLst>
  <p:handoutMasterIdLst>
    <p:handoutMasterId r:id="rId29"/>
  </p:handoutMasterIdLst>
  <p:sldIdLst>
    <p:sldId id="264" r:id="rId2"/>
    <p:sldId id="277" r:id="rId3"/>
    <p:sldId id="278" r:id="rId4"/>
    <p:sldId id="279" r:id="rId5"/>
    <p:sldId id="280" r:id="rId6"/>
    <p:sldId id="268" r:id="rId7"/>
    <p:sldId id="269" r:id="rId8"/>
    <p:sldId id="270" r:id="rId9"/>
    <p:sldId id="271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5" r:id="rId19"/>
    <p:sldId id="266" r:id="rId20"/>
    <p:sldId id="267" r:id="rId21"/>
    <p:sldId id="272" r:id="rId22"/>
    <p:sldId id="273" r:id="rId23"/>
    <p:sldId id="274" r:id="rId24"/>
    <p:sldId id="276" r:id="rId25"/>
    <p:sldId id="281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9BF9-BB60-4FE0-B744-DBF25A6651A0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8DD3-B00E-411A-B919-633E8C86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3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65D02-FC04-41A9-B5A3-AE15D2B59DB4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A6A92-A9B7-457C-A2E8-5853BBA6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62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04261E1-DF0C-4D34-A7C1-733C4511D133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5C98-E6DB-4FAD-9B09-B1BB96C67DE0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49FF-E036-4362-85DC-05E076B64FEC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9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65F1-2F74-4BC7-9604-96E1713C66CF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92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582A-245E-423C-B74B-CB0395E6AF20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4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2539-FC2C-44C3-87CC-41FDE9E0F7ED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8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71B4-6B92-4E69-886F-2C7CF77DF97C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3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6E4EB6-2E0F-4AEF-AF5A-20A614144A6E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85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5A05EEB-C02A-4F67-AEE4-652D7A9C8CD6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9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F9D5-E5F1-4C36-AA07-9E67FCA60CAB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2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149-7EA1-4C1C-856C-A1D3B9563F48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4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10D-F107-4254-B9BF-DF397D03F988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C2BC-1C0C-4531-84B5-A63FED4691E0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BF2-64BA-4E24-80BA-1EB860DC316D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8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878-491E-4E69-8D27-D7E4FBA384E8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3CF8-3D52-4EC0-831D-EF08D0C0A016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1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CD58-F524-493F-8EF3-EEFBC558C5DC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7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E2D4FF-2B9E-4044-B348-F545777CA73B}" type="datetime1">
              <a:rPr lang="en-US" smtClean="0"/>
              <a:t>2019-03-25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-sciences.com/computer/ddos-attacks-risks-how-to-protect-your-website-from-ddos-attacks/" TargetMode="External"/><Relationship Id="rId2" Type="http://schemas.openxmlformats.org/officeDocument/2006/relationships/hyperlink" Target="https://www.tapestrysolutions.com/2017/12/19/esi-and-the-iot-in-the-military-part-i-problems-from-the-past-and-how-the-internet-of-things-is-transforming-dod-supply-chain-management/various-smart-devices-and-mesh-network-internet-of-things-wir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blog/2018-03-01-ddos-incident-report/" TargetMode="External"/><Relationship Id="rId2" Type="http://schemas.openxmlformats.org/officeDocument/2006/relationships/hyperlink" Target="https://www.supportsages.com/configure-csf-prevent-ddos-attacks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79" y="0"/>
            <a:ext cx="2143125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5604" y="663306"/>
            <a:ext cx="57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INFORMATICS INSTITUTE OF TECHNOLOGY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18147" y="989889"/>
            <a:ext cx="11163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cap="all" dirty="0"/>
              <a:t>Computer science </a:t>
            </a:r>
            <a:r>
              <a:rPr lang="en-US" cap="all" dirty="0" smtClean="0"/>
              <a:t>practice</a:t>
            </a:r>
          </a:p>
          <a:p>
            <a:pPr algn="ctr"/>
            <a:endParaRPr lang="en-US" cap="all" dirty="0" smtClean="0"/>
          </a:p>
          <a:p>
            <a:pPr algn="ctr"/>
            <a:r>
              <a:rPr lang="en-US" cap="all" dirty="0" smtClean="0"/>
              <a:t>4COSC008C</a:t>
            </a:r>
          </a:p>
          <a:p>
            <a:pPr algn="ctr"/>
            <a:endParaRPr lang="en-US" dirty="0"/>
          </a:p>
          <a:p>
            <a:pPr algn="ctr"/>
            <a:r>
              <a:rPr lang="en-GB" dirty="0"/>
              <a:t>Distributer denial of service/</a:t>
            </a:r>
            <a:r>
              <a:rPr lang="en-GB" dirty="0" err="1"/>
              <a:t>BotNet</a:t>
            </a:r>
            <a:r>
              <a:rPr lang="en-GB" dirty="0"/>
              <a:t> attacks: how can they be avoided? How can they help us learn lessons for better data protection? Does the Internet of Things pose new threats to our private data</a:t>
            </a:r>
            <a:r>
              <a:rPr lang="en-GB" dirty="0" smtClean="0"/>
              <a:t>?</a:t>
            </a:r>
          </a:p>
          <a:p>
            <a:pPr algn="ctr"/>
            <a:endParaRPr lang="en-GB" dirty="0"/>
          </a:p>
          <a:p>
            <a:pPr algn="ctr"/>
            <a:r>
              <a:rPr lang="en-US" dirty="0"/>
              <a:t>Module Leader’s Name-Ms. </a:t>
            </a:r>
            <a:r>
              <a:rPr lang="en-US" dirty="0" err="1"/>
              <a:t>Sulochana</a:t>
            </a:r>
            <a:r>
              <a:rPr lang="en-US" dirty="0"/>
              <a:t> </a:t>
            </a:r>
            <a:r>
              <a:rPr lang="en-US" dirty="0" err="1"/>
              <a:t>Rupasinghe</a:t>
            </a:r>
            <a:endParaRPr lang="en-US" dirty="0"/>
          </a:p>
          <a:p>
            <a:pPr algn="ctr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552" y="3804249"/>
            <a:ext cx="1144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Group Members</a:t>
            </a:r>
          </a:p>
          <a:p>
            <a:r>
              <a:rPr lang="en-US" sz="1600" b="1" dirty="0" smtClean="0"/>
              <a:t>Name						</a:t>
            </a:r>
            <a:r>
              <a:rPr lang="en-US" sz="1600" b="1" dirty="0" err="1" smtClean="0"/>
              <a:t>UoW</a:t>
            </a:r>
            <a:r>
              <a:rPr lang="en-US" sz="1600" b="1" dirty="0" smtClean="0"/>
              <a:t> Number		IIT Number		Sub Topic           </a:t>
            </a:r>
            <a:r>
              <a:rPr lang="en-US" sz="1600" dirty="0" smtClean="0"/>
              <a:t>                       </a:t>
            </a:r>
            <a:endParaRPr lang="en-US" sz="1600" dirty="0"/>
          </a:p>
          <a:p>
            <a:r>
              <a:rPr lang="en-US" sz="1600" dirty="0"/>
              <a:t>1</a:t>
            </a:r>
            <a:r>
              <a:rPr lang="en-US" sz="1600" dirty="0" smtClean="0"/>
              <a:t>. </a:t>
            </a:r>
            <a:r>
              <a:rPr lang="en-US" sz="1600" dirty="0" err="1"/>
              <a:t>M.H.V.Sithum</a:t>
            </a:r>
            <a:r>
              <a:rPr lang="en-US" sz="1600" dirty="0"/>
              <a:t>                        </a:t>
            </a:r>
            <a:r>
              <a:rPr lang="en-US" sz="1600" dirty="0" smtClean="0"/>
              <a:t> 	w1742102		2018369			</a:t>
            </a:r>
            <a:endParaRPr lang="en-US" sz="1600" dirty="0"/>
          </a:p>
          <a:p>
            <a:r>
              <a:rPr lang="en-US" sz="1600" dirty="0"/>
              <a:t>2</a:t>
            </a:r>
            <a:r>
              <a:rPr lang="en-US" sz="1600" dirty="0" smtClean="0"/>
              <a:t>. </a:t>
            </a:r>
            <a:r>
              <a:rPr lang="en-US" sz="1600" dirty="0"/>
              <a:t>D.S. </a:t>
            </a:r>
            <a:r>
              <a:rPr lang="en-US" sz="1600" dirty="0" err="1"/>
              <a:t>Sendanayaka</a:t>
            </a:r>
            <a:r>
              <a:rPr lang="en-US" sz="1600" dirty="0"/>
              <a:t>   </a:t>
            </a:r>
            <a:r>
              <a:rPr lang="en-US" sz="1600" dirty="0" smtClean="0"/>
              <a:t>              	w1742312		2018445</a:t>
            </a:r>
          </a:p>
          <a:p>
            <a:r>
              <a:rPr lang="en-US" sz="1600" dirty="0" smtClean="0"/>
              <a:t>3. </a:t>
            </a:r>
            <a:r>
              <a:rPr lang="pl-PL" sz="1600" dirty="0" smtClean="0"/>
              <a:t>S.M.K.C</a:t>
            </a:r>
            <a:r>
              <a:rPr lang="pl-PL" sz="1600" dirty="0"/>
              <a:t>. Wedage                 	</a:t>
            </a:r>
            <a:r>
              <a:rPr lang="pl-PL" sz="1600" dirty="0" smtClean="0"/>
              <a:t>w174210</a:t>
            </a:r>
            <a:r>
              <a:rPr lang="en-US" sz="1600" dirty="0" smtClean="0"/>
              <a:t>1</a:t>
            </a:r>
            <a:r>
              <a:rPr lang="pl-PL" sz="1600" dirty="0"/>
              <a:t>		2018368 </a:t>
            </a:r>
            <a:endParaRPr lang="en-US" sz="1600" dirty="0" smtClean="0"/>
          </a:p>
          <a:p>
            <a:r>
              <a:rPr lang="en-US" sz="1600" dirty="0"/>
              <a:t>4. K.V.H.C. Samaranayake      	</a:t>
            </a:r>
            <a:r>
              <a:rPr lang="en-US" sz="1600" dirty="0" smtClean="0"/>
              <a:t>w1742100</a:t>
            </a:r>
            <a:r>
              <a:rPr lang="en-US" sz="1600" dirty="0"/>
              <a:t>		</a:t>
            </a:r>
            <a:r>
              <a:rPr lang="en-US" sz="1600" dirty="0" smtClean="0"/>
              <a:t>2018371</a:t>
            </a:r>
          </a:p>
          <a:p>
            <a:endParaRPr lang="en-US" sz="1600" dirty="0" smtClean="0"/>
          </a:p>
          <a:p>
            <a:r>
              <a:rPr lang="en-US" sz="1600" dirty="0" smtClean="0"/>
              <a:t>5. W.M.S</a:t>
            </a:r>
            <a:r>
              <a:rPr lang="en-US" sz="1600" dirty="0"/>
              <a:t>. </a:t>
            </a:r>
            <a:r>
              <a:rPr lang="en-US" sz="1600" dirty="0" err="1"/>
              <a:t>Perera</a:t>
            </a:r>
            <a:r>
              <a:rPr lang="en-US" sz="1600" dirty="0"/>
              <a:t>                        	</a:t>
            </a:r>
            <a:r>
              <a:rPr lang="en-US" sz="1600" dirty="0" smtClean="0"/>
              <a:t>w1742313</a:t>
            </a:r>
            <a:r>
              <a:rPr lang="en-US" sz="1600" dirty="0"/>
              <a:t>		</a:t>
            </a:r>
            <a:r>
              <a:rPr lang="en-US" sz="1600" dirty="0" smtClean="0"/>
              <a:t>2018446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659593" y="4327662"/>
            <a:ext cx="498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 is </a:t>
            </a:r>
            <a:r>
              <a:rPr lang="en-US" sz="1200" dirty="0" err="1" smtClean="0"/>
              <a:t>ddos</a:t>
            </a:r>
            <a:r>
              <a:rPr lang="en-US" sz="1200" dirty="0" smtClean="0"/>
              <a:t>. Impacts of </a:t>
            </a:r>
            <a:r>
              <a:rPr lang="en-US" sz="1200" dirty="0" err="1" smtClean="0"/>
              <a:t>ddos</a:t>
            </a:r>
            <a:r>
              <a:rPr lang="en-US" sz="1200" dirty="0" smtClean="0"/>
              <a:t> </a:t>
            </a:r>
            <a:r>
              <a:rPr lang="en-US" sz="1200" dirty="0" err="1" smtClean="0"/>
              <a:t>attcks</a:t>
            </a:r>
            <a:r>
              <a:rPr lang="en-US" sz="1200" dirty="0" smtClean="0"/>
              <a:t>. Examples for </a:t>
            </a:r>
            <a:r>
              <a:rPr lang="en-US" sz="1200" dirty="0" err="1" smtClean="0"/>
              <a:t>ddos</a:t>
            </a:r>
            <a:r>
              <a:rPr lang="en-US" sz="1200" dirty="0" smtClean="0"/>
              <a:t> attacks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659593" y="4558301"/>
            <a:ext cx="540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 is botnet. Impacts of botnet </a:t>
            </a:r>
            <a:r>
              <a:rPr lang="en-US" sz="1200" dirty="0" err="1" smtClean="0"/>
              <a:t>aatcks</a:t>
            </a:r>
            <a:r>
              <a:rPr lang="en-US" sz="1200" dirty="0" smtClean="0"/>
              <a:t>. Examples for botnet attacks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9593" y="4808847"/>
            <a:ext cx="498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 is IOT. Vulnerabilities of IOT. Threats of IOT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59593" y="5072254"/>
            <a:ext cx="54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security and cyber attacks. Main issues identified. Prevention of </a:t>
            </a:r>
            <a:r>
              <a:rPr lang="en-US" sz="1200" dirty="0" err="1" smtClean="0"/>
              <a:t>ddos</a:t>
            </a:r>
            <a:r>
              <a:rPr lang="en-US" sz="1200" dirty="0" smtClean="0"/>
              <a:t> attacks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59594" y="5515867"/>
            <a:ext cx="540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Life lessons that can be taken to avoid attacks and for better data protection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71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IoT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2018368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 smtClean="0"/>
              <a:t>Simply the long form is Internet of Things.</a:t>
            </a:r>
          </a:p>
          <a:p>
            <a:r>
              <a:rPr lang="en-US" dirty="0" smtClean="0"/>
              <a:t>This is system of interrelated computer devices ,which can be used to collect and exchange data.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2018368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42" y="3587488"/>
            <a:ext cx="4460698" cy="2432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86732" y="6019800"/>
            <a:ext cx="42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Figure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925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Vulnerabilities of </a:t>
            </a:r>
            <a:r>
              <a:rPr lang="en-US" b="1" dirty="0" err="1" smtClean="0"/>
              <a:t>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transferring and data storage is insecure due to firmware failure.</a:t>
            </a:r>
          </a:p>
          <a:p>
            <a:r>
              <a:rPr lang="en-US" dirty="0" smtClean="0"/>
              <a:t>Insecure network services.</a:t>
            </a:r>
          </a:p>
          <a:p>
            <a:r>
              <a:rPr lang="en-US" dirty="0" smtClean="0"/>
              <a:t>Absence of transport layer encryption.</a:t>
            </a:r>
          </a:p>
          <a:p>
            <a:r>
              <a:rPr lang="en-US" dirty="0" smtClean="0"/>
              <a:t>Insufficient </a:t>
            </a:r>
            <a:r>
              <a:rPr lang="en-US" dirty="0"/>
              <a:t>privacy protection due to user authentication problems.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2018368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9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Threats of </a:t>
            </a:r>
            <a:r>
              <a:rPr lang="en-US" b="1" dirty="0" err="1" smtClean="0"/>
              <a:t>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71362" cy="3492500"/>
          </a:xfrm>
        </p:spPr>
        <p:txBody>
          <a:bodyPr/>
          <a:lstStyle/>
          <a:p>
            <a:r>
              <a:rPr lang="en-US" dirty="0" smtClean="0"/>
              <a:t>Suddenly </a:t>
            </a:r>
            <a:r>
              <a:rPr lang="en-US" dirty="0" err="1" smtClean="0"/>
              <a:t>IoT</a:t>
            </a:r>
            <a:r>
              <a:rPr lang="en-US" dirty="0" smtClean="0"/>
              <a:t> devices </a:t>
            </a:r>
            <a:r>
              <a:rPr lang="en-US" dirty="0"/>
              <a:t>fails due to sloppy practices and poor usability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Due to insecure network services cloud information could be leaked to bad hands.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2018368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84" y="4294398"/>
            <a:ext cx="3510951" cy="18354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5159" y="6185955"/>
            <a:ext cx="3510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Figure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948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50335"/>
            <a:ext cx="8825658" cy="2191223"/>
          </a:xfrm>
        </p:spPr>
        <p:txBody>
          <a:bodyPr/>
          <a:lstStyle/>
          <a:p>
            <a:r>
              <a:rPr lang="en-US" dirty="0"/>
              <a:t>Data Security and Cyber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850105"/>
            <a:ext cx="9574518" cy="20213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security breaches and hacking </a:t>
            </a:r>
            <a:r>
              <a:rPr lang="en-US" dirty="0" smtClean="0">
                <a:solidFill>
                  <a:schemeClr val="bg1"/>
                </a:solidFill>
              </a:rPr>
              <a:t>enter </a:t>
            </a:r>
            <a:r>
              <a:rPr lang="en-US" dirty="0">
                <a:solidFill>
                  <a:schemeClr val="bg1"/>
                </a:solidFill>
              </a:rPr>
              <a:t>through backdoors.</a:t>
            </a:r>
          </a:p>
          <a:p>
            <a:r>
              <a:rPr lang="en-US" dirty="0">
                <a:solidFill>
                  <a:schemeClr val="bg1"/>
                </a:solidFill>
              </a:rPr>
              <a:t>But DDOS attacks come through a public communication channel which is used by regular users.</a:t>
            </a:r>
          </a:p>
          <a:p>
            <a:r>
              <a:rPr lang="en-US" dirty="0">
                <a:solidFill>
                  <a:schemeClr val="bg1"/>
                </a:solidFill>
              </a:rPr>
              <a:t>Therefore it is harder to differentiate a DDOS attack at the first place and general data protection mechanisms take some time to identify such incidents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2018371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issues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a DDOS attack using data protection strategy</a:t>
            </a:r>
          </a:p>
          <a:p>
            <a:r>
              <a:rPr lang="en-US" dirty="0"/>
              <a:t>Preventing a DDOS attack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2018371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3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Identification of DDOS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systems that monitor traffic continuously for anomalous or potentially hostile activity</a:t>
            </a:r>
          </a:p>
          <a:p>
            <a:r>
              <a:rPr lang="en-GB" dirty="0"/>
              <a:t>Using predictive analytics can also identify weak points in the network infrastructure such as open ports and interconnected systems.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2018371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362" y="4311650"/>
            <a:ext cx="6416842" cy="20043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7758" y="6305909"/>
            <a:ext cx="645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Figure 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629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Preventing a DDOS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Firewalls and Intrusion Protection Systems (IPS)</a:t>
            </a:r>
          </a:p>
          <a:p>
            <a:r>
              <a:rPr lang="en-GB" dirty="0"/>
              <a:t>Continuously review the logs and monitor the system performance.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2018371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16" y="3633688"/>
            <a:ext cx="6610934" cy="21888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0121" y="5840083"/>
            <a:ext cx="6625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Figure 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lessons that could be taken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With real world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2018446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4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World-1.35Tbps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GitHub, which is a popular platform, was attacked with a sudden aggression of traffic on February 28, 2018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time, which was recorded, was 1.35 Terabits per second. This is the biggest DDOS attack according to the statistics.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2018446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95" y="4486275"/>
            <a:ext cx="1552575" cy="1533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0034" y="6019800"/>
            <a:ext cx="28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GitHub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9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DOS &amp; DDOS Attacks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6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2018446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110" y="1203158"/>
            <a:ext cx="1145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graph shows the difference between normal traffic level and </a:t>
            </a:r>
            <a:r>
              <a:rPr lang="en-US" dirty="0" smtClean="0"/>
              <a:t>this </a:t>
            </a:r>
            <a:r>
              <a:rPr lang="en-US" dirty="0"/>
              <a:t>traffic level.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01" y="1677568"/>
            <a:ext cx="6284321" cy="30209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1109" y="5053263"/>
            <a:ext cx="11454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were two projects which were hosted in GitHub</a:t>
            </a:r>
            <a:r>
              <a:rPr lang="en-US" dirty="0" smtClean="0"/>
              <a:t>, have </a:t>
            </a:r>
            <a:r>
              <a:rPr lang="en-US" dirty="0"/>
              <a:t>been mainly focused.</a:t>
            </a:r>
          </a:p>
          <a:p>
            <a:r>
              <a:rPr lang="en-US" dirty="0" smtClean="0"/>
              <a:t>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first project was showed the content of The New York Times for Chinese users.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Other project was run by </a:t>
            </a:r>
            <a:r>
              <a:rPr lang="en-US" dirty="0" err="1"/>
              <a:t>greatfire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7301" y="4698559"/>
            <a:ext cx="6284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Figure 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63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2018446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9510" y="1365341"/>
            <a:ext cx="11240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GitHub </a:t>
            </a:r>
            <a:r>
              <a:rPr lang="en-US" dirty="0"/>
              <a:t>said that at no point "was the confidentiality or integrity of your data at risk.“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GitHub.com was shortly unavailable from 17.21 to 17.30 UTC during the attack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of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47900"/>
            <a:ext cx="8825659" cy="4143938"/>
          </a:xfrm>
        </p:spPr>
        <p:txBody>
          <a:bodyPr>
            <a:normAutofit/>
          </a:bodyPr>
          <a:lstStyle/>
          <a:p>
            <a:pPr marL="571500" lvl="1" indent="-171450"/>
            <a:r>
              <a:rPr lang="en-US" sz="1000" dirty="0" smtClean="0"/>
              <a:t>Figure 1</a:t>
            </a:r>
          </a:p>
          <a:p>
            <a:pPr marL="400050" lvl="1" indent="0">
              <a:buNone/>
            </a:pPr>
            <a:r>
              <a:rPr lang="en-US" sz="1000" dirty="0" smtClean="0"/>
              <a:t>Anon., </a:t>
            </a:r>
            <a:r>
              <a:rPr lang="en-US" sz="1000" i="1" dirty="0" smtClean="0"/>
              <a:t>TAPESTRYSOLUTIONS. </a:t>
            </a:r>
            <a:r>
              <a:rPr lang="en-US" sz="1000" dirty="0" smtClean="0"/>
              <a:t>[Online]</a:t>
            </a:r>
          </a:p>
          <a:p>
            <a:pPr marL="400050" lvl="1" indent="0">
              <a:buNone/>
            </a:pPr>
            <a:r>
              <a:rPr lang="en-US" sz="1000" dirty="0" smtClean="0"/>
              <a:t>Available </a:t>
            </a:r>
            <a:r>
              <a:rPr lang="en-US" sz="1000" dirty="0"/>
              <a:t>at</a:t>
            </a:r>
            <a:r>
              <a:rPr lang="en-US" sz="1000" u="sng" dirty="0" smtClean="0"/>
              <a:t>: </a:t>
            </a:r>
            <a:r>
              <a:rPr lang="en-US" sz="1000" u="sng" dirty="0" smtClean="0">
                <a:hlinkClick r:id="rId2"/>
              </a:rPr>
              <a:t>https</a:t>
            </a:r>
            <a:r>
              <a:rPr lang="en-US" sz="1000" u="sng" dirty="0">
                <a:hlinkClick r:id="rId2"/>
              </a:rPr>
              <a:t>://www.tapestrysolutions.com/2017/12/19/esi-and-the-iot-in-the-military-part-i-problems-from-the-past-and-how-the-internet-of-things-is-transforming-dod-supply-chain-management/various-smart-devices-and-mesh-network-internet-of-things-wire</a:t>
            </a:r>
            <a:r>
              <a:rPr lang="en-US" sz="1000" u="sng" dirty="0" smtClean="0">
                <a:hlinkClick r:id="rId2"/>
              </a:rPr>
              <a:t>/</a:t>
            </a:r>
            <a:endParaRPr lang="en-US" sz="1000" u="sng" dirty="0" smtClean="0"/>
          </a:p>
          <a:p>
            <a:pPr marL="400050" lvl="1" indent="0">
              <a:buNone/>
            </a:pPr>
            <a:r>
              <a:rPr lang="en-US" sz="1000" dirty="0" smtClean="0"/>
              <a:t>[Accessed 14 March 2019]</a:t>
            </a:r>
          </a:p>
          <a:p>
            <a:pPr marL="400050" lvl="1" indent="0">
              <a:buNone/>
            </a:pPr>
            <a:endParaRPr lang="en-US" sz="1000" dirty="0" smtClean="0"/>
          </a:p>
          <a:p>
            <a:pPr marL="571500" lvl="1" indent="-171450"/>
            <a:r>
              <a:rPr lang="en-US" sz="1000" dirty="0" smtClean="0"/>
              <a:t>Figure 2</a:t>
            </a:r>
          </a:p>
          <a:p>
            <a:pPr marL="400050" lvl="1" indent="0">
              <a:buNone/>
            </a:pPr>
            <a:r>
              <a:rPr lang="en-US" sz="1000" dirty="0" err="1" smtClean="0"/>
              <a:t>Soffar</a:t>
            </a:r>
            <a:r>
              <a:rPr lang="en-US" sz="1000" dirty="0" smtClean="0"/>
              <a:t>, H., 2018. </a:t>
            </a:r>
            <a:r>
              <a:rPr lang="en-US" sz="1000" i="1" dirty="0" err="1" smtClean="0"/>
              <a:t>OnineScience</a:t>
            </a:r>
            <a:r>
              <a:rPr lang="en-US" sz="1000" i="1" dirty="0" smtClean="0"/>
              <a:t>. </a:t>
            </a:r>
            <a:r>
              <a:rPr lang="en-US" sz="1000" dirty="0" smtClean="0"/>
              <a:t>[Online]</a:t>
            </a:r>
          </a:p>
          <a:p>
            <a:pPr marL="400050" lvl="1" indent="0">
              <a:buNone/>
            </a:pPr>
            <a:r>
              <a:rPr lang="en-US" sz="1000" dirty="0"/>
              <a:t>Available </a:t>
            </a:r>
            <a:r>
              <a:rPr lang="en-US" sz="1000" dirty="0" smtClean="0"/>
              <a:t>at:</a:t>
            </a:r>
            <a:r>
              <a:rPr lang="en-US" sz="1000" u="sng" dirty="0"/>
              <a:t> </a:t>
            </a:r>
            <a:r>
              <a:rPr lang="en-US" sz="1000" u="sng" dirty="0" smtClean="0">
                <a:hlinkClick r:id="rId3"/>
              </a:rPr>
              <a:t>https</a:t>
            </a:r>
            <a:r>
              <a:rPr lang="en-US" sz="1000" u="sng" dirty="0">
                <a:hlinkClick r:id="rId3"/>
              </a:rPr>
              <a:t>://</a:t>
            </a:r>
            <a:r>
              <a:rPr lang="en-US" sz="1000" u="sng" dirty="0" smtClean="0">
                <a:hlinkClick r:id="rId3"/>
              </a:rPr>
              <a:t>www.online-sciences.com/computer/ddos-attacks-risks-how-to-protect-your-website-from-ddos-attacks/</a:t>
            </a:r>
            <a:endParaRPr lang="en-US" sz="1000" u="sng" dirty="0" smtClean="0"/>
          </a:p>
          <a:p>
            <a:pPr marL="400050" lvl="1" indent="0">
              <a:buNone/>
            </a:pPr>
            <a:r>
              <a:rPr lang="en-US" sz="1000" dirty="0" smtClean="0"/>
              <a:t>[Accessed 15 March 2019]</a:t>
            </a:r>
          </a:p>
          <a:p>
            <a:pPr marL="400050" lvl="1" indent="0">
              <a:buNone/>
            </a:pPr>
            <a:endParaRPr lang="en-US" sz="1000" dirty="0" smtClean="0"/>
          </a:p>
          <a:p>
            <a:pPr marL="571500" lvl="1" indent="-171450"/>
            <a:r>
              <a:rPr lang="en-US" sz="1000" dirty="0" smtClean="0"/>
              <a:t>Figure 3</a:t>
            </a:r>
          </a:p>
          <a:p>
            <a:pPr marL="400050" lvl="1" indent="0">
              <a:buNone/>
            </a:pPr>
            <a:r>
              <a:rPr lang="en-US" sz="1000" dirty="0" smtClean="0"/>
              <a:t>Shoemaker, A., 2017. </a:t>
            </a:r>
            <a:r>
              <a:rPr lang="en-US" sz="1000" i="1" dirty="0" err="1" smtClean="0"/>
              <a:t>Impreva</a:t>
            </a:r>
            <a:r>
              <a:rPr lang="en-US" sz="1000" i="1" dirty="0" smtClean="0"/>
              <a:t> INCAPSULA</a:t>
            </a:r>
            <a:r>
              <a:rPr lang="en-US" sz="1000" dirty="0" smtClean="0"/>
              <a:t>. [Online]</a:t>
            </a:r>
          </a:p>
          <a:p>
            <a:pPr marL="400050" lvl="1" indent="0">
              <a:buNone/>
            </a:pPr>
            <a:r>
              <a:rPr lang="en-US" sz="1000" dirty="0"/>
              <a:t>Available at: https://www.incapsula.com/blog/how-to-identify-a-mirai-style-ddos-attack.html</a:t>
            </a:r>
            <a:endParaRPr lang="en-US" sz="1000" dirty="0" smtClean="0"/>
          </a:p>
          <a:p>
            <a:pPr marL="400050" lvl="1" indent="0">
              <a:buNone/>
            </a:pPr>
            <a:r>
              <a:rPr lang="en-US" sz="1000" u="sng" dirty="0" smtClean="0"/>
              <a:t>[Accessed 17 March 2019]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3440" y="1063416"/>
            <a:ext cx="108356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Figure </a:t>
            </a:r>
            <a:r>
              <a:rPr lang="en-US" sz="1000" dirty="0" smtClean="0"/>
              <a:t>4</a:t>
            </a:r>
          </a:p>
          <a:p>
            <a:pPr marL="400050" lvl="1"/>
            <a:endParaRPr lang="en-US" sz="1000" dirty="0"/>
          </a:p>
          <a:p>
            <a:pPr marL="400050" lvl="1" indent="0">
              <a:buNone/>
            </a:pPr>
            <a:r>
              <a:rPr lang="en-US" sz="1000" dirty="0" err="1"/>
              <a:t>Navesh</a:t>
            </a:r>
            <a:r>
              <a:rPr lang="en-US" sz="1000" dirty="0"/>
              <a:t>, M.N., 2016. </a:t>
            </a:r>
            <a:r>
              <a:rPr lang="en-US" sz="1000" i="1" dirty="0" err="1"/>
              <a:t>SuppportSages</a:t>
            </a:r>
            <a:r>
              <a:rPr lang="en-US" sz="1000" dirty="0"/>
              <a:t>. [online</a:t>
            </a:r>
            <a:r>
              <a:rPr lang="en-US" sz="1000" dirty="0" smtClean="0"/>
              <a:t>]</a:t>
            </a:r>
          </a:p>
          <a:p>
            <a:pPr marL="400050" lvl="1" indent="0">
              <a:buNone/>
            </a:pPr>
            <a:endParaRPr lang="en-US" sz="1000" dirty="0"/>
          </a:p>
          <a:p>
            <a:pPr marL="400050" lvl="1" indent="0">
              <a:buNone/>
            </a:pPr>
            <a:r>
              <a:rPr lang="en-US" sz="1000" dirty="0"/>
              <a:t>Available at: </a:t>
            </a:r>
            <a:r>
              <a:rPr lang="en-US" sz="1000" dirty="0">
                <a:hlinkClick r:id="rId2"/>
              </a:rPr>
              <a:t>https://www.supportsages.com/configure-csf-prevent-ddos-attacks</a:t>
            </a:r>
            <a:r>
              <a:rPr lang="en-US" sz="1000" dirty="0" smtClean="0">
                <a:hlinkClick r:id="rId2"/>
              </a:rPr>
              <a:t>/</a:t>
            </a:r>
            <a:endParaRPr lang="en-US" sz="1000" dirty="0" smtClean="0"/>
          </a:p>
          <a:p>
            <a:pPr marL="400050" lvl="1"/>
            <a:endParaRPr lang="en-US" sz="1000" dirty="0"/>
          </a:p>
          <a:p>
            <a:pPr marL="400050" lvl="1"/>
            <a:r>
              <a:rPr lang="en-US" sz="1000" dirty="0" smtClean="0"/>
              <a:t>[Accessed 15 March 2019]</a:t>
            </a:r>
          </a:p>
          <a:p>
            <a:pPr marL="400050" lvl="1"/>
            <a:endParaRPr lang="en-US" sz="1000" dirty="0" smtClean="0"/>
          </a:p>
          <a:p>
            <a:pPr marL="400050" lvl="1"/>
            <a:endParaRPr lang="en-US" sz="10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Figure 5</a:t>
            </a:r>
          </a:p>
          <a:p>
            <a:pPr marL="400050" lvl="1"/>
            <a:endParaRPr lang="en-US" sz="1000" dirty="0"/>
          </a:p>
          <a:p>
            <a:pPr marL="400050" lvl="1"/>
            <a:r>
              <a:rPr lang="en-US" sz="1000" dirty="0" err="1" smtClean="0"/>
              <a:t>Kottler</a:t>
            </a:r>
            <a:r>
              <a:rPr lang="en-US" sz="1000" dirty="0" smtClean="0"/>
              <a:t>, s., 2018. The GitHub Blog [Online]</a:t>
            </a:r>
          </a:p>
          <a:p>
            <a:pPr marL="400050" lvl="1"/>
            <a:endParaRPr lang="en-US" sz="1000" dirty="0" smtClean="0"/>
          </a:p>
          <a:p>
            <a:pPr marL="400050" lvl="1"/>
            <a:r>
              <a:rPr lang="en-US" sz="1000" dirty="0"/>
              <a:t>Available at: </a:t>
            </a:r>
            <a:r>
              <a:rPr lang="en-US" sz="1000" u="sng" dirty="0">
                <a:hlinkClick r:id="rId3"/>
              </a:rPr>
              <a:t>https://github.blog/2018-03-01-ddos-incident-report</a:t>
            </a:r>
            <a:r>
              <a:rPr lang="en-US" sz="1000" u="sng" dirty="0" smtClean="0">
                <a:hlinkClick r:id="rId3"/>
              </a:rPr>
              <a:t>/</a:t>
            </a:r>
            <a:endParaRPr lang="en-US" sz="1000" u="sng" dirty="0" smtClean="0"/>
          </a:p>
          <a:p>
            <a:pPr marL="400050" lvl="1"/>
            <a:endParaRPr lang="en-US" sz="1000" u="sng" dirty="0"/>
          </a:p>
          <a:p>
            <a:pPr marL="400050" lvl="1"/>
            <a:r>
              <a:rPr lang="en-US" sz="1000" dirty="0" smtClean="0"/>
              <a:t>[Accessed 15 March 2019]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How did we cooperate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We have a WhatsApp group to communicate ideas for presentation with each other when we apart.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When we have no lectures or tutorials we went to terrace or a quiet place that we can discuss about problems and new ideas.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/>
              <a:t>Vihanga</a:t>
            </a:r>
            <a:r>
              <a:rPr lang="en-US" dirty="0"/>
              <a:t> helps us to find new websites that related to our each topics.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Kisal and I help to design each member’s slides for presentation.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 smtClean="0"/>
              <a:t>Malshama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Hiruni</a:t>
            </a:r>
            <a:r>
              <a:rPr lang="en-US" dirty="0"/>
              <a:t> helps us to find books for related topics and help to prepare speech for each other.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And also we share our knowledge.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110" y="1063416"/>
            <a:ext cx="1074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Distributer denial of service/</a:t>
            </a:r>
            <a:r>
              <a:rPr lang="en-GB" dirty="0" err="1"/>
              <a:t>BotNet</a:t>
            </a:r>
            <a:r>
              <a:rPr lang="en-GB" dirty="0"/>
              <a:t> attacks: how can they be avoided? How can they help us learn lessons for better data </a:t>
            </a:r>
            <a:r>
              <a:rPr lang="en-GB" dirty="0" smtClean="0"/>
              <a:t>protection? </a:t>
            </a:r>
            <a:r>
              <a:rPr lang="en-GB" dirty="0"/>
              <a:t>Does the Internet of Things pose new threats to our private data?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110" y="1063416"/>
            <a:ext cx="1074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Distributer denial of service/</a:t>
            </a:r>
            <a:r>
              <a:rPr lang="en-GB" dirty="0" err="1"/>
              <a:t>BotNet</a:t>
            </a:r>
            <a:r>
              <a:rPr lang="en-GB" dirty="0"/>
              <a:t> attacks: how can they be avoided? How can they help us learn lessons for better data </a:t>
            </a:r>
            <a:r>
              <a:rPr lang="en-GB" dirty="0" smtClean="0"/>
              <a:t>protection? </a:t>
            </a:r>
            <a:r>
              <a:rPr lang="en-GB" dirty="0"/>
              <a:t>Does the Internet of Things pose new threats to our private data?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24287" y="2432650"/>
            <a:ext cx="1397479" cy="377837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dirty="0" err="1">
                <a:solidFill>
                  <a:schemeClr val="tx1"/>
                </a:solidFill>
              </a:rPr>
              <a:t>ddos</a:t>
            </a:r>
            <a:r>
              <a:rPr lang="en-US" dirty="0">
                <a:solidFill>
                  <a:schemeClr val="tx1"/>
                </a:solidFill>
              </a:rPr>
              <a:t>. Impacts of </a:t>
            </a:r>
            <a:r>
              <a:rPr lang="en-US" dirty="0" err="1">
                <a:solidFill>
                  <a:schemeClr val="tx1"/>
                </a:solidFill>
              </a:rPr>
              <a:t>ddos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attcks</a:t>
            </a:r>
            <a:r>
              <a:rPr lang="en-US" dirty="0">
                <a:solidFill>
                  <a:schemeClr val="tx1"/>
                </a:solidFill>
              </a:rPr>
              <a:t>. Examples for </a:t>
            </a:r>
            <a:r>
              <a:rPr lang="en-US" dirty="0" err="1">
                <a:solidFill>
                  <a:schemeClr val="tx1"/>
                </a:solidFill>
              </a:rPr>
              <a:t>ddos</a:t>
            </a:r>
            <a:r>
              <a:rPr lang="en-US" dirty="0">
                <a:solidFill>
                  <a:schemeClr val="tx1"/>
                </a:solidFill>
              </a:rPr>
              <a:t> attacks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Vihanga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dirty="0" err="1" smtClean="0">
                <a:solidFill>
                  <a:schemeClr val="tx1"/>
                </a:solidFill>
              </a:rPr>
              <a:t>ithum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491007" y="2432651"/>
            <a:ext cx="1397479" cy="3755096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botnet. Impacts of botnet </a:t>
            </a:r>
            <a:r>
              <a:rPr lang="en-US" dirty="0" smtClean="0">
                <a:solidFill>
                  <a:schemeClr val="tx1"/>
                </a:solidFill>
              </a:rPr>
              <a:t>attacks</a:t>
            </a:r>
            <a:r>
              <a:rPr lang="en-US" dirty="0">
                <a:solidFill>
                  <a:schemeClr val="tx1"/>
                </a:solidFill>
              </a:rPr>
              <a:t>. Examples for botnet </a:t>
            </a:r>
            <a:r>
              <a:rPr lang="en-US" dirty="0" smtClean="0">
                <a:solidFill>
                  <a:schemeClr val="tx1"/>
                </a:solidFill>
              </a:rPr>
              <a:t>attacks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757728" y="2432651"/>
            <a:ext cx="1720710" cy="378699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IOT. Vulnerabilities of IOT. Threats of </a:t>
            </a:r>
            <a:r>
              <a:rPr lang="en-US" dirty="0" smtClean="0">
                <a:solidFill>
                  <a:schemeClr val="tx1"/>
                </a:solidFill>
              </a:rPr>
              <a:t>IOT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Kisal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Wedage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7110713" y="2441277"/>
            <a:ext cx="1920815" cy="377836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security and cyber attacks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Hiruni</a:t>
            </a:r>
            <a:r>
              <a:rPr lang="en-US" dirty="0" smtClean="0">
                <a:solidFill>
                  <a:schemeClr val="tx1"/>
                </a:solidFill>
              </a:rPr>
              <a:t> Samaranayake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9799404" y="2432650"/>
            <a:ext cx="1725487" cy="3778369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Life lessons that can be taken to avoid attacks and for better data </a:t>
            </a:r>
            <a:r>
              <a:rPr lang="en-US" dirty="0" smtClean="0">
                <a:solidFill>
                  <a:schemeClr val="tx1"/>
                </a:solidFill>
              </a:rPr>
              <a:t>protection.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Malshama </a:t>
            </a:r>
            <a:r>
              <a:rPr lang="en-US" dirty="0" err="1" smtClean="0">
                <a:solidFill>
                  <a:schemeClr val="tx1"/>
                </a:solidFill>
              </a:rPr>
              <a:t>Perera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flipH="1">
            <a:off x="923027" y="1986746"/>
            <a:ext cx="5012370" cy="44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 flipH="1">
            <a:off x="3189747" y="1986746"/>
            <a:ext cx="2745650" cy="44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9" idx="0"/>
          </p:cNvCxnSpPr>
          <p:nvPr/>
        </p:nvCxnSpPr>
        <p:spPr>
          <a:xfrm flipH="1">
            <a:off x="5618083" y="1986746"/>
            <a:ext cx="317314" cy="44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0" idx="0"/>
          </p:cNvCxnSpPr>
          <p:nvPr/>
        </p:nvCxnSpPr>
        <p:spPr>
          <a:xfrm>
            <a:off x="5935397" y="1986746"/>
            <a:ext cx="2135724" cy="45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11" idx="0"/>
          </p:cNvCxnSpPr>
          <p:nvPr/>
        </p:nvCxnSpPr>
        <p:spPr>
          <a:xfrm>
            <a:off x="5935397" y="1986746"/>
            <a:ext cx="4726751" cy="44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7095" y="112295"/>
            <a:ext cx="9935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Work Breakdown Structure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01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DOS &amp; DDOS attacks?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1"/>
            <a:ext cx="8825659" cy="890198"/>
          </a:xfrm>
        </p:spPr>
        <p:txBody>
          <a:bodyPr>
            <a:normAutofit/>
          </a:bodyPr>
          <a:lstStyle/>
          <a:p>
            <a:r>
              <a:rPr lang="en-US" dirty="0" smtClean="0"/>
              <a:t>DOS:- Single Device, Single internet connection, Single target </a:t>
            </a:r>
          </a:p>
          <a:p>
            <a:r>
              <a:rPr lang="en-US" dirty="0" smtClean="0"/>
              <a:t>DDOS:-Multiple devices, Multiple Internet connections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2018369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12" y="4320469"/>
            <a:ext cx="1006050" cy="124459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812875" y="4873925"/>
            <a:ext cx="3674853" cy="37093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141" y="4347971"/>
            <a:ext cx="1434186" cy="1362477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4612633" y="4050101"/>
            <a:ext cx="1846053" cy="20185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1897811" y="5664512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Legitimate user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8402536" y="5806856"/>
            <a:ext cx="117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2" grpId="0" animBg="1"/>
      <p:bldP spid="14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attacks work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16" y="2603499"/>
            <a:ext cx="9566694" cy="35730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2018369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8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</a:t>
            </a:r>
            <a:r>
              <a:rPr lang="en-US" dirty="0"/>
              <a:t>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UDP Flood</a:t>
            </a:r>
          </a:p>
          <a:p>
            <a:r>
              <a:rPr lang="en-US" dirty="0" smtClean="0"/>
              <a:t>ICMP (Ping) Attack</a:t>
            </a:r>
          </a:p>
          <a:p>
            <a:r>
              <a:rPr lang="en-US" dirty="0" smtClean="0"/>
              <a:t>SYN Flood</a:t>
            </a:r>
          </a:p>
          <a:p>
            <a:r>
              <a:rPr lang="en-US" dirty="0" smtClean="0"/>
              <a:t>Ping of Death</a:t>
            </a:r>
          </a:p>
          <a:p>
            <a:r>
              <a:rPr lang="en-US" dirty="0" smtClean="0"/>
              <a:t>HTTP Flood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2018369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0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Botnet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2018445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7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Botnet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Botnet is a group of internet connected devices that attacker get controlled of.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2018445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Image result for Botnet">
            <a:extLst>
              <a:ext uri="{FF2B5EF4-FFF2-40B4-BE49-F238E27FC236}">
                <a16:creationId xmlns:a16="http://schemas.microsoft.com/office/drawing/2014/main" id="{63EEB5A7-47A2-4E5A-B8EE-E691CA3D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75" y="3758804"/>
            <a:ext cx="6160169" cy="22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83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Impacts of Botnet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to spread malware</a:t>
            </a:r>
          </a:p>
          <a:p>
            <a:r>
              <a:rPr lang="en-US" dirty="0"/>
              <a:t>Can shut down the whole network.</a:t>
            </a:r>
          </a:p>
          <a:p>
            <a:r>
              <a:rPr lang="en-US" dirty="0"/>
              <a:t>Attackers can steal legitimate and worthy data</a:t>
            </a:r>
          </a:p>
          <a:p>
            <a:r>
              <a:rPr lang="en-US" dirty="0"/>
              <a:t>Attackers can sell your network to a third party and operate large scale spam campaign.</a:t>
            </a:r>
          </a:p>
          <a:p>
            <a:r>
              <a:rPr lang="en-US" dirty="0"/>
              <a:t>Identity theft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2018445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Examples </a:t>
            </a:r>
            <a:r>
              <a:rPr lang="en-US" dirty="0"/>
              <a:t>for Botnet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‘Star wars’ twitter botnet</a:t>
            </a:r>
          </a:p>
          <a:p>
            <a:pPr marL="0" indent="0" algn="just">
              <a:buNone/>
            </a:pPr>
            <a:r>
              <a:rPr lang="en-US" dirty="0"/>
              <a:t>     this is a star wars themed twitter botnet that consist of 350,000 bot              </a:t>
            </a:r>
          </a:p>
          <a:p>
            <a:pPr marL="0" indent="0" algn="just">
              <a:buNone/>
            </a:pPr>
            <a:r>
              <a:rPr lang="en-US" dirty="0"/>
              <a:t>      accounts</a:t>
            </a:r>
          </a:p>
          <a:p>
            <a:pPr algn="just"/>
            <a:r>
              <a:rPr lang="en-US" b="1" dirty="0"/>
              <a:t>Hajime malware botnet</a:t>
            </a:r>
          </a:p>
          <a:p>
            <a:pPr marL="0" indent="0" algn="just">
              <a:buNone/>
            </a:pPr>
            <a:r>
              <a:rPr lang="en-GB" dirty="0"/>
              <a:t>     Ironically, it is protecting these compromised </a:t>
            </a:r>
            <a:r>
              <a:rPr lang="en-GB" dirty="0" err="1" smtClean="0"/>
              <a:t>IoT</a:t>
            </a:r>
            <a:r>
              <a:rPr lang="en-GB" dirty="0" smtClean="0"/>
              <a:t> </a:t>
            </a:r>
            <a:r>
              <a:rPr lang="en-GB" dirty="0"/>
              <a:t>devices from being infected </a:t>
            </a:r>
            <a:r>
              <a:rPr lang="en-GB" dirty="0" smtClean="0"/>
              <a:t>         	by additional </a:t>
            </a:r>
            <a:r>
              <a:rPr lang="en-GB" dirty="0"/>
              <a:t>malware</a:t>
            </a:r>
          </a:p>
          <a:p>
            <a:pPr fontAlgn="base"/>
            <a:r>
              <a:rPr lang="en-US" b="1" dirty="0" err="1"/>
              <a:t>WireX</a:t>
            </a:r>
            <a:r>
              <a:rPr lang="en-US" b="1" dirty="0"/>
              <a:t> Android Botnet</a:t>
            </a:r>
          </a:p>
          <a:p>
            <a:pPr marL="0" indent="0" fontAlgn="base">
              <a:buNone/>
            </a:pPr>
            <a:r>
              <a:rPr lang="en-GB" b="1" dirty="0"/>
              <a:t>    </a:t>
            </a:r>
            <a:r>
              <a:rPr lang="en-GB" dirty="0"/>
              <a:t>Google’s Play Store in particular has seen a surge of malicious apps and bots  </a:t>
            </a:r>
          </a:p>
          <a:p>
            <a:pPr marL="0" indent="0" fontAlgn="base">
              <a:buNone/>
            </a:pPr>
            <a:r>
              <a:rPr lang="en-GB" dirty="0"/>
              <a:t>    disguising themselves as legitimate apps.</a:t>
            </a:r>
            <a:endParaRPr lang="en-US" dirty="0"/>
          </a:p>
          <a:p>
            <a:pPr marL="0" indent="0" algn="just">
              <a:buNone/>
            </a:pPr>
            <a:endParaRPr lang="en-GB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2018445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1712</TotalTime>
  <Words>1053</Words>
  <Application>Microsoft Office PowerPoint</Application>
  <PresentationFormat>Widescreen</PresentationFormat>
  <Paragraphs>228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Wingdings 3</vt:lpstr>
      <vt:lpstr>Ion Boardroom</vt:lpstr>
      <vt:lpstr>PowerPoint Presentation</vt:lpstr>
      <vt:lpstr>DOS &amp; DDOS Attacks</vt:lpstr>
      <vt:lpstr>What is DOS &amp; DDOS attacks?</vt:lpstr>
      <vt:lpstr>How this attacks work</vt:lpstr>
      <vt:lpstr>Methods of attacks</vt:lpstr>
      <vt:lpstr>Botnet</vt:lpstr>
      <vt:lpstr>What is Botnet ?</vt:lpstr>
      <vt:lpstr> Impacts of Botnet</vt:lpstr>
      <vt:lpstr> Examples for Botnet </vt:lpstr>
      <vt:lpstr>IoT</vt:lpstr>
      <vt:lpstr>What is IoT</vt:lpstr>
      <vt:lpstr>Vulnerabilities of IoT</vt:lpstr>
      <vt:lpstr>Threats of IoT</vt:lpstr>
      <vt:lpstr>Data Security and Cyber attacks</vt:lpstr>
      <vt:lpstr>Main issues identified</vt:lpstr>
      <vt:lpstr>Identification of DDOS attack</vt:lpstr>
      <vt:lpstr>Preventing a DDOS attack</vt:lpstr>
      <vt:lpstr>Life lessons that could be taken</vt:lpstr>
      <vt:lpstr>GitHub World-1.35Tbps</vt:lpstr>
      <vt:lpstr>PowerPoint Presentation</vt:lpstr>
      <vt:lpstr>PowerPoint Presentation</vt:lpstr>
      <vt:lpstr>References of images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Kisal wedage</dc:creator>
  <cp:lastModifiedBy>Kisal wedage</cp:lastModifiedBy>
  <cp:revision>86</cp:revision>
  <dcterms:created xsi:type="dcterms:W3CDTF">2019-03-13T08:47:41Z</dcterms:created>
  <dcterms:modified xsi:type="dcterms:W3CDTF">2019-03-25T06:39:41Z</dcterms:modified>
</cp:coreProperties>
</file>