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IT\Downloads\Capstone%20Projec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IIT\Downloads\Capstone%20Projec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IIT\Downloads\Capstone%20Projec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IIT\Downloads\Capstone%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lvl="0">
              <a:defRPr lang="en-US" sz="1800" b="0" i="0" u="none" strike="noStrike" kern="1200" baseline="0">
                <a:solidFill>
                  <a:srgbClr val="757575"/>
                </a:solidFill>
                <a:latin typeface="+mn-lt"/>
                <a:ea typeface="+mn-ea"/>
                <a:cs typeface="+mn-cs"/>
              </a:defRPr>
            </a:pPr>
            <a:r>
              <a:rPr b="0">
                <a:solidFill>
                  <a:srgbClr val="757575"/>
                </a:solidFill>
                <a:latin typeface="+mn-lt"/>
              </a:rPr>
              <a:t>Volume vs Revenue</a:t>
            </a:r>
            <a:endParaRPr b="0">
              <a:solidFill>
                <a:srgbClr val="757575"/>
              </a:solidFill>
              <a:latin typeface="+mn-lt"/>
            </a:endParaRPr>
          </a:p>
        </c:rich>
      </c:tx>
      <c:layout/>
      <c:overlay val="0"/>
    </c:title>
    <c:autoTitleDeleted val="0"/>
    <c:plotArea>
      <c:layout/>
      <c:scatterChart>
        <c:scatterStyle val="marker"/>
        <c:varyColors val="0"/>
        <c:ser>
          <c:idx val="0"/>
          <c:order val="0"/>
          <c:tx>
            <c:strRef>
              <c:f>'[Capstone Project.xlsx]Volume vs Revenue analysis'!$C$2</c:f>
              <c:strCache>
                <c:ptCount val="1"/>
                <c:pt idx="0">
                  <c:v>Revenue</c:v>
                </c:pt>
              </c:strCache>
            </c:strRef>
          </c:tx>
          <c:spPr>
            <a:ln w="19050" cap="rnd" cmpd="sng" algn="ctr">
              <a:noFill/>
              <a:prstDash val="solid"/>
              <a:round/>
            </a:ln>
          </c:spPr>
          <c:marker>
            <c:symbol val="circle"/>
            <c:size val="7"/>
            <c:spPr>
              <a:solidFill>
                <a:schemeClr val="accent1"/>
              </a:solidFill>
              <a:ln w="6350" cap="flat" cmpd="sng" algn="ctr">
                <a:solidFill>
                  <a:schemeClr val="accent1"/>
                </a:solidFill>
                <a:prstDash val="solid"/>
                <a:round/>
              </a:ln>
            </c:spPr>
          </c:marker>
          <c:dLbls>
            <c:delete val="1"/>
          </c:dLbls>
          <c:xVal>
            <c:numRef>
              <c:f>'[Capstone Project.xlsx]Volume vs Revenue analysis'!$B$3:$B$13</c:f>
              <c:numCache>
                <c:formatCode>General</c:formatCode>
                <c:ptCount val="11"/>
                <c:pt idx="0">
                  <c:v>232142.22</c:v>
                </c:pt>
                <c:pt idx="1">
                  <c:v>127237.8026</c:v>
                </c:pt>
                <c:pt idx="2">
                  <c:v>280062.416</c:v>
                </c:pt>
                <c:pt idx="3">
                  <c:v>237.32886</c:v>
                </c:pt>
                <c:pt idx="4">
                  <c:v>64939.2448</c:v>
                </c:pt>
                <c:pt idx="5">
                  <c:v>18220.701</c:v>
                </c:pt>
                <c:pt idx="6">
                  <c:v>71308.602</c:v>
                </c:pt>
                <c:pt idx="7">
                  <c:v>35897.7572</c:v>
                </c:pt>
                <c:pt idx="8">
                  <c:v>1801.2888</c:v>
                </c:pt>
                <c:pt idx="9">
                  <c:v>13631.04</c:v>
                </c:pt>
                <c:pt idx="10">
                  <c:v>5774.1</c:v>
                </c:pt>
              </c:numCache>
            </c:numRef>
          </c:xVal>
          <c:yVal>
            <c:numRef>
              <c:f>'[Capstone Project.xlsx]Volume vs Revenue analysis'!$C$3:$C$13</c:f>
              <c:numCache>
                <c:formatCode>General</c:formatCode>
                <c:ptCount val="11"/>
                <c:pt idx="0">
                  <c:v>35607885.64</c:v>
                </c:pt>
                <c:pt idx="1">
                  <c:v>19303599.9488</c:v>
                </c:pt>
                <c:pt idx="2">
                  <c:v>48001069.008</c:v>
                </c:pt>
                <c:pt idx="3">
                  <c:v>36148.28232</c:v>
                </c:pt>
                <c:pt idx="4">
                  <c:v>12716052.5152</c:v>
                </c:pt>
                <c:pt idx="5">
                  <c:v>3604877.46</c:v>
                </c:pt>
                <c:pt idx="6">
                  <c:v>13124058.576</c:v>
                </c:pt>
                <c:pt idx="7">
                  <c:v>7626274.116</c:v>
                </c:pt>
                <c:pt idx="8">
                  <c:v>248472.89784</c:v>
                </c:pt>
                <c:pt idx="9">
                  <c:v>2544491</c:v>
                </c:pt>
                <c:pt idx="10">
                  <c:v>948587.7</c:v>
                </c:pt>
              </c:numCache>
            </c:numRef>
          </c:yVal>
          <c:smooth val="1"/>
        </c:ser>
        <c:dLbls>
          <c:showLegendKey val="0"/>
          <c:showVal val="0"/>
          <c:showCatName val="0"/>
          <c:showSerName val="0"/>
          <c:showPercent val="0"/>
          <c:showBubbleSize val="0"/>
        </c:dLbls>
        <c:axId val="358388515"/>
        <c:axId val="1921973683"/>
      </c:scatterChart>
      <c:valAx>
        <c:axId val="358388515"/>
        <c:scaling>
          <c:orientation val="minMax"/>
        </c:scaling>
        <c:delete val="0"/>
        <c:axPos val="b"/>
        <c:majorGridlines>
          <c:spPr>
            <a:ln w="6350" cap="flat" cmpd="sng" algn="ctr">
              <a:solidFill>
                <a:srgbClr val="B7B7B7"/>
              </a:solidFill>
              <a:prstDash val="solid"/>
              <a:round/>
            </a:ln>
          </c:spPr>
        </c:majorGridlines>
        <c:minorGridlines>
          <c:spPr>
            <a:ln w="6350" cap="flat" cmpd="sng" algn="ctr">
              <a:solidFill>
                <a:srgbClr val="CCCCCC">
                  <a:alpha val="0"/>
                </a:srgbClr>
              </a:solidFill>
              <a:prstDash val="solid"/>
              <a:round/>
            </a:ln>
          </c:spPr>
        </c:minorGridlines>
        <c:title>
          <c:tx>
            <c:rich>
              <a:bodyPr rot="0" spcFirstLastPara="0" vertOverflow="ellipsis" vert="horz" wrap="square" anchor="ctr" anchorCtr="1"/>
              <a:lstStyle/>
              <a:p>
                <a:pPr lvl="0">
                  <a:defRPr lang="en-US" sz="1000" b="0" i="0" u="none" strike="noStrike" kern="1200" baseline="0">
                    <a:solidFill>
                      <a:srgbClr val="000000"/>
                    </a:solidFill>
                    <a:latin typeface="+mn-lt"/>
                    <a:ea typeface="+mn-ea"/>
                    <a:cs typeface="+mn-cs"/>
                  </a:defRPr>
                </a:pPr>
                <a:r>
                  <a:rPr b="0">
                    <a:solidFill>
                      <a:srgbClr val="000000"/>
                    </a:solidFill>
                    <a:latin typeface="+mn-lt"/>
                  </a:rPr>
                  <a:t>Volume</a:t>
                </a:r>
                <a:endParaRPr b="0">
                  <a:solidFill>
                    <a:srgbClr val="000000"/>
                  </a:solidFill>
                  <a:latin typeface="+mn-lt"/>
                </a:endParaRPr>
              </a:p>
            </c:rich>
          </c:tx>
          <c:layout/>
          <c:overlay val="0"/>
        </c:title>
        <c:numFmt formatCode="General" sourceLinked="1"/>
        <c:majorTickMark val="none"/>
        <c:minorTickMark val="none"/>
        <c:tickLblPos val="nextTo"/>
        <c:spPr>
          <a:ln w="6350" cap="flat" cmpd="sng" algn="ctr">
            <a:solidFill>
              <a:schemeClr val="tx1">
                <a:tint val="75000"/>
              </a:schemeClr>
            </a:solidFill>
            <a:prstDash val="solid"/>
            <a:round/>
          </a:ln>
        </c:spPr>
        <c:txPr>
          <a:bodyPr rot="-60000000" spcFirstLastPara="0" vertOverflow="ellipsis" vert="horz" wrap="square" anchor="ctr" anchorCtr="1"/>
          <a:lstStyle/>
          <a:p>
            <a:pPr>
              <a:defRPr lang="en-US" sz="1000" b="0" i="0" u="none" strike="noStrike" kern="1200" baseline="0">
                <a:solidFill>
                  <a:srgbClr val="000000"/>
                </a:solidFill>
                <a:latin typeface="+mn-lt"/>
                <a:ea typeface="+mn-ea"/>
                <a:cs typeface="+mn-cs"/>
              </a:defRPr>
            </a:pPr>
          </a:p>
        </c:txPr>
        <c:crossAx val="1921973683"/>
        <c:crosses val="autoZero"/>
        <c:crossBetween val="midCat"/>
      </c:valAx>
      <c:valAx>
        <c:axId val="1921973683"/>
        <c:scaling>
          <c:orientation val="minMax"/>
        </c:scaling>
        <c:delete val="0"/>
        <c:axPos val="l"/>
        <c:majorGridlines>
          <c:spPr>
            <a:ln w="6350" cap="flat" cmpd="sng" algn="ctr">
              <a:solidFill>
                <a:srgbClr val="B7B7B7"/>
              </a:solidFill>
              <a:prstDash val="solid"/>
              <a:round/>
            </a:ln>
          </c:spPr>
        </c:majorGridlines>
        <c:minorGridlines>
          <c:spPr>
            <a:ln w="6350" cap="flat" cmpd="sng" algn="ctr">
              <a:solidFill>
                <a:srgbClr val="CCCCCC">
                  <a:alpha val="0"/>
                </a:srgbClr>
              </a:solidFill>
              <a:prstDash val="solid"/>
              <a:round/>
            </a:ln>
          </c:spPr>
        </c:minorGridlines>
        <c:title>
          <c:tx>
            <c:rich>
              <a:bodyPr rot="-5400000" spcFirstLastPara="0" vertOverflow="ellipsis" vert="horz" wrap="square" anchor="ctr" anchorCtr="1"/>
              <a:lstStyle/>
              <a:p>
                <a:pPr lvl="0">
                  <a:defRPr lang="en-US" sz="1000" b="0" i="0" u="none" strike="noStrike" kern="1200" baseline="0">
                    <a:solidFill>
                      <a:srgbClr val="000000"/>
                    </a:solidFill>
                    <a:latin typeface="+mn-lt"/>
                    <a:ea typeface="+mn-ea"/>
                    <a:cs typeface="+mn-cs"/>
                  </a:defRPr>
                </a:pPr>
                <a:r>
                  <a:rPr b="0">
                    <a:solidFill>
                      <a:srgbClr val="000000"/>
                    </a:solidFill>
                    <a:latin typeface="+mn-lt"/>
                  </a:rPr>
                  <a:t>Revenue</a:t>
                </a:r>
                <a:endParaRPr b="0">
                  <a:solidFill>
                    <a:srgbClr val="000000"/>
                  </a:solidFill>
                  <a:latin typeface="+mn-lt"/>
                </a:endParaRPr>
              </a:p>
            </c:rich>
          </c:tx>
          <c:layout/>
          <c:overlay val="0"/>
        </c:title>
        <c:numFmt formatCode="General" sourceLinked="1"/>
        <c:majorTickMark val="none"/>
        <c:minorTickMark val="none"/>
        <c:tickLblPos val="nextTo"/>
        <c:spPr>
          <a:ln w="6350" cap="flat" cmpd="sng" algn="ctr">
            <a:solidFill>
              <a:schemeClr val="tx1">
                <a:tint val="75000"/>
              </a:schemeClr>
            </a:solidFill>
            <a:prstDash val="solid"/>
            <a:round/>
          </a:ln>
        </c:spPr>
        <c:txPr>
          <a:bodyPr rot="-60000000" spcFirstLastPara="0" vertOverflow="ellipsis" vert="horz" wrap="square" anchor="ctr" anchorCtr="1"/>
          <a:lstStyle/>
          <a:p>
            <a:pPr>
              <a:defRPr lang="en-US" sz="1000" b="0" i="0" u="none" strike="noStrike" kern="1200" baseline="0">
                <a:solidFill>
                  <a:srgbClr val="000000"/>
                </a:solidFill>
                <a:latin typeface="+mn-lt"/>
                <a:ea typeface="+mn-ea"/>
                <a:cs typeface="+mn-cs"/>
              </a:defRPr>
            </a:pPr>
          </a:p>
        </c:txPr>
        <c:crossAx val="358388515"/>
        <c:crosses val="autoZero"/>
        <c:crossBetween val="midCat"/>
      </c:valAx>
    </c:plotArea>
    <c:legend>
      <c:legendPos val="r"/>
      <c:layout/>
      <c:overlay val="0"/>
      <c:txPr>
        <a:bodyPr rot="0" spcFirstLastPara="0" vertOverflow="ellipsis" vert="horz" wrap="square" anchor="ctr" anchorCtr="1"/>
        <a:lstStyle/>
        <a:p>
          <a:pPr>
            <a:defRPr lang="en-US" sz="1000" b="0" i="0" u="none" strike="noStrike" kern="1200" baseline="0">
              <a:solidFill>
                <a:srgbClr val="1A1A1A"/>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none"/>
        <c:varyColors val="0"/>
        <c:ser>
          <c:idx val="0"/>
          <c:order val="0"/>
          <c:tx>
            <c:strRef>
              <c:f>'[Capstone Project.xlsx]Gross Profit Analysis'!$C$2</c:f>
              <c:strCache>
                <c:ptCount val="1"/>
                <c:pt idx="0">
                  <c:v>July-2021</c:v>
                </c:pt>
              </c:strCache>
            </c:strRef>
          </c:tx>
          <c:spPr>
            <a:solidFill>
              <a:schemeClr val="accent1"/>
            </a:solidFill>
            <a:ln cmpd="sng">
              <a:solidFill>
                <a:srgbClr val="000000"/>
              </a:solidFill>
            </a:ln>
          </c:spPr>
          <c:invertIfNegative val="0"/>
          <c:dLbls>
            <c:delete val="1"/>
          </c:dLbls>
          <c:cat>
            <c:strRef>
              <c:f>'[Capstone Project.xlsx]Gross Profit Analysis'!$B$3:$B$13</c:f>
              <c:strCache>
                <c:ptCount val="11"/>
                <c:pt idx="0">
                  <c:v>Jute Hessian Wine Bag (2 Pack)</c:v>
                </c:pt>
                <c:pt idx="1">
                  <c:v>Jute Tape (10 Pack)</c:v>
                </c:pt>
                <c:pt idx="2">
                  <c:v>Jute Colored Bag Pack (2 Pack)</c:v>
                </c:pt>
                <c:pt idx="3">
                  <c:v>Jute Ribbon (10 meter)</c:v>
                </c:pt>
                <c:pt idx="4">
                  <c:v>Colourful Jute Ribbon (10 meter)</c:v>
                </c:pt>
                <c:pt idx="5">
                  <c:v>Colourful Jute Stripe (10 Pack)</c:v>
                </c:pt>
                <c:pt idx="6">
                  <c:v>Jute Felt (4 Pack)</c:v>
                </c:pt>
                <c:pt idx="7">
                  <c:v>Jute single Bottle Wine Bag (5 pack)</c:v>
                </c:pt>
                <c:pt idx="8">
                  <c:v>Jute and Bamboo Net (6 Pack)</c:v>
                </c:pt>
                <c:pt idx="9">
                  <c:v>Jute Geo Textile (4 Pack)</c:v>
                </c:pt>
                <c:pt idx="10">
                  <c:v>Jute sugar bags (5 pack)</c:v>
                </c:pt>
              </c:strCache>
            </c:strRef>
          </c:cat>
          <c:val>
            <c:numRef>
              <c:f>'[Capstone Project.xlsx]Gross Profit Analysis'!$C$3:$C$13</c:f>
              <c:numCache>
                <c:formatCode>General</c:formatCode>
                <c:ptCount val="11"/>
                <c:pt idx="0">
                  <c:v>-22260</c:v>
                </c:pt>
                <c:pt idx="1">
                  <c:v>-6405</c:v>
                </c:pt>
                <c:pt idx="2">
                  <c:v>-103680</c:v>
                </c:pt>
                <c:pt idx="3">
                  <c:v>-162540</c:v>
                </c:pt>
                <c:pt idx="4">
                  <c:v>-302.75</c:v>
                </c:pt>
                <c:pt idx="5">
                  <c:v>-2415</c:v>
                </c:pt>
                <c:pt idx="6">
                  <c:v>-24435</c:v>
                </c:pt>
                <c:pt idx="7">
                  <c:v>-31302</c:v>
                </c:pt>
                <c:pt idx="8">
                  <c:v>-265600</c:v>
                </c:pt>
                <c:pt idx="9">
                  <c:v>-118450</c:v>
                </c:pt>
                <c:pt idx="10">
                  <c:v>-235000</c:v>
                </c:pt>
              </c:numCache>
            </c:numRef>
          </c:val>
        </c:ser>
        <c:ser>
          <c:idx val="1"/>
          <c:order val="1"/>
          <c:tx>
            <c:strRef>
              <c:f>'[Capstone Project.xlsx]Gross Profit Analysis'!$D$2</c:f>
              <c:strCache>
                <c:ptCount val="1"/>
                <c:pt idx="0">
                  <c:v>August-2021</c:v>
                </c:pt>
              </c:strCache>
            </c:strRef>
          </c:tx>
          <c:spPr>
            <a:solidFill>
              <a:schemeClr val="accent2"/>
            </a:solidFill>
            <a:ln cmpd="sng">
              <a:solidFill>
                <a:srgbClr val="000000"/>
              </a:solidFill>
            </a:ln>
          </c:spPr>
          <c:invertIfNegative val="0"/>
          <c:dLbls>
            <c:delete val="1"/>
          </c:dLbls>
          <c:cat>
            <c:strRef>
              <c:f>'[Capstone Project.xlsx]Gross Profit Analysis'!$B$3:$B$13</c:f>
              <c:strCache>
                <c:ptCount val="11"/>
                <c:pt idx="0">
                  <c:v>Jute Hessian Wine Bag (2 Pack)</c:v>
                </c:pt>
                <c:pt idx="1">
                  <c:v>Jute Tape (10 Pack)</c:v>
                </c:pt>
                <c:pt idx="2">
                  <c:v>Jute Colored Bag Pack (2 Pack)</c:v>
                </c:pt>
                <c:pt idx="3">
                  <c:v>Jute Ribbon (10 meter)</c:v>
                </c:pt>
                <c:pt idx="4">
                  <c:v>Colourful Jute Ribbon (10 meter)</c:v>
                </c:pt>
                <c:pt idx="5">
                  <c:v>Colourful Jute Stripe (10 Pack)</c:v>
                </c:pt>
                <c:pt idx="6">
                  <c:v>Jute Felt (4 Pack)</c:v>
                </c:pt>
                <c:pt idx="7">
                  <c:v>Jute single Bottle Wine Bag (5 pack)</c:v>
                </c:pt>
                <c:pt idx="8">
                  <c:v>Jute and Bamboo Net (6 Pack)</c:v>
                </c:pt>
                <c:pt idx="9">
                  <c:v>Jute Geo Textile (4 Pack)</c:v>
                </c:pt>
                <c:pt idx="10">
                  <c:v>Jute sugar bags (5 pack)</c:v>
                </c:pt>
              </c:strCache>
            </c:strRef>
          </c:cat>
          <c:val>
            <c:numRef>
              <c:f>'[Capstone Project.xlsx]Gross Profit Analysis'!$D$3:$D$13</c:f>
              <c:numCache>
                <c:formatCode>General</c:formatCode>
                <c:ptCount val="11"/>
                <c:pt idx="0">
                  <c:v>18164.16</c:v>
                </c:pt>
                <c:pt idx="1">
                  <c:v>6229.32000000001</c:v>
                </c:pt>
                <c:pt idx="2">
                  <c:v>301752</c:v>
                </c:pt>
                <c:pt idx="3">
                  <c:v>137793.6</c:v>
                </c:pt>
                <c:pt idx="4">
                  <c:v>207.6</c:v>
                </c:pt>
                <c:pt idx="5">
                  <c:v>1803.2</c:v>
                </c:pt>
                <c:pt idx="6">
                  <c:v>9466.29999999999</c:v>
                </c:pt>
                <c:pt idx="7">
                  <c:v>26728.8</c:v>
                </c:pt>
                <c:pt idx="8">
                  <c:v>258993.200000001</c:v>
                </c:pt>
                <c:pt idx="9">
                  <c:v>96655.2000000002</c:v>
                </c:pt>
                <c:pt idx="10">
                  <c:v>349003.200000001</c:v>
                </c:pt>
              </c:numCache>
            </c:numRef>
          </c:val>
        </c:ser>
        <c:ser>
          <c:idx val="2"/>
          <c:order val="2"/>
          <c:tx>
            <c:strRef>
              <c:f>'[Capstone Project.xlsx]Gross Profit Analysis'!$E$2</c:f>
              <c:strCache>
                <c:ptCount val="1"/>
                <c:pt idx="0">
                  <c:v>September-2021</c:v>
                </c:pt>
              </c:strCache>
            </c:strRef>
          </c:tx>
          <c:spPr>
            <a:solidFill>
              <a:schemeClr val="accent3"/>
            </a:solidFill>
            <a:ln cmpd="sng">
              <a:solidFill>
                <a:srgbClr val="000000"/>
              </a:solidFill>
            </a:ln>
          </c:spPr>
          <c:invertIfNegative val="0"/>
          <c:dLbls>
            <c:delete val="1"/>
          </c:dLbls>
          <c:cat>
            <c:strRef>
              <c:f>'[Capstone Project.xlsx]Gross Profit Analysis'!$B$3:$B$13</c:f>
              <c:strCache>
                <c:ptCount val="11"/>
                <c:pt idx="0">
                  <c:v>Jute Hessian Wine Bag (2 Pack)</c:v>
                </c:pt>
                <c:pt idx="1">
                  <c:v>Jute Tape (10 Pack)</c:v>
                </c:pt>
                <c:pt idx="2">
                  <c:v>Jute Colored Bag Pack (2 Pack)</c:v>
                </c:pt>
                <c:pt idx="3">
                  <c:v>Jute Ribbon (10 meter)</c:v>
                </c:pt>
                <c:pt idx="4">
                  <c:v>Colourful Jute Ribbon (10 meter)</c:v>
                </c:pt>
                <c:pt idx="5">
                  <c:v>Colourful Jute Stripe (10 Pack)</c:v>
                </c:pt>
                <c:pt idx="6">
                  <c:v>Jute Felt (4 Pack)</c:v>
                </c:pt>
                <c:pt idx="7">
                  <c:v>Jute single Bottle Wine Bag (5 pack)</c:v>
                </c:pt>
                <c:pt idx="8">
                  <c:v>Jute and Bamboo Net (6 Pack)</c:v>
                </c:pt>
                <c:pt idx="9">
                  <c:v>Jute Geo Textile (4 Pack)</c:v>
                </c:pt>
                <c:pt idx="10">
                  <c:v>Jute sugar bags (5 pack)</c:v>
                </c:pt>
              </c:strCache>
            </c:strRef>
          </c:cat>
          <c:val>
            <c:numRef>
              <c:f>'[Capstone Project.xlsx]Gross Profit Analysis'!$E$3:$E$13</c:f>
              <c:numCache>
                <c:formatCode>General</c:formatCode>
                <c:ptCount val="11"/>
                <c:pt idx="0">
                  <c:v>21285</c:v>
                </c:pt>
                <c:pt idx="1">
                  <c:v>9021</c:v>
                </c:pt>
                <c:pt idx="2">
                  <c:v>-42468.48</c:v>
                </c:pt>
                <c:pt idx="3">
                  <c:v>78916.5</c:v>
                </c:pt>
                <c:pt idx="4">
                  <c:v>-124.432000000001</c:v>
                </c:pt>
                <c:pt idx="5">
                  <c:v>-993.840000000004</c:v>
                </c:pt>
                <c:pt idx="6">
                  <c:v>-3744.39999999999</c:v>
                </c:pt>
                <c:pt idx="7">
                  <c:v>-12816.9</c:v>
                </c:pt>
                <c:pt idx="8">
                  <c:v>-63206</c:v>
                </c:pt>
                <c:pt idx="9">
                  <c:v>-48550.7000000002</c:v>
                </c:pt>
                <c:pt idx="10">
                  <c:v>-175548.1</c:v>
                </c:pt>
              </c:numCache>
            </c:numRef>
          </c:val>
        </c:ser>
        <c:ser>
          <c:idx val="3"/>
          <c:order val="3"/>
          <c:tx>
            <c:strRef>
              <c:f>'[Capstone Project.xlsx]Gross Profit Analysis'!$F$2</c:f>
              <c:strCache>
                <c:ptCount val="1"/>
                <c:pt idx="0">
                  <c:v>October-2021</c:v>
                </c:pt>
              </c:strCache>
            </c:strRef>
          </c:tx>
          <c:spPr>
            <a:solidFill>
              <a:schemeClr val="accent4"/>
            </a:solidFill>
            <a:ln cmpd="sng">
              <a:solidFill>
                <a:srgbClr val="000000"/>
              </a:solidFill>
            </a:ln>
          </c:spPr>
          <c:invertIfNegative val="0"/>
          <c:dLbls>
            <c:delete val="1"/>
          </c:dLbls>
          <c:cat>
            <c:strRef>
              <c:f>'[Capstone Project.xlsx]Gross Profit Analysis'!$B$3:$B$13</c:f>
              <c:strCache>
                <c:ptCount val="11"/>
                <c:pt idx="0">
                  <c:v>Jute Hessian Wine Bag (2 Pack)</c:v>
                </c:pt>
                <c:pt idx="1">
                  <c:v>Jute Tape (10 Pack)</c:v>
                </c:pt>
                <c:pt idx="2">
                  <c:v>Jute Colored Bag Pack (2 Pack)</c:v>
                </c:pt>
                <c:pt idx="3">
                  <c:v>Jute Ribbon (10 meter)</c:v>
                </c:pt>
                <c:pt idx="4">
                  <c:v>Colourful Jute Ribbon (10 meter)</c:v>
                </c:pt>
                <c:pt idx="5">
                  <c:v>Colourful Jute Stripe (10 Pack)</c:v>
                </c:pt>
                <c:pt idx="6">
                  <c:v>Jute Felt (4 Pack)</c:v>
                </c:pt>
                <c:pt idx="7">
                  <c:v>Jute single Bottle Wine Bag (5 pack)</c:v>
                </c:pt>
                <c:pt idx="8">
                  <c:v>Jute and Bamboo Net (6 Pack)</c:v>
                </c:pt>
                <c:pt idx="9">
                  <c:v>Jute Geo Textile (4 Pack)</c:v>
                </c:pt>
                <c:pt idx="10">
                  <c:v>Jute sugar bags (5 pack)</c:v>
                </c:pt>
              </c:strCache>
            </c:strRef>
          </c:cat>
          <c:val>
            <c:numRef>
              <c:f>'[Capstone Project.xlsx]Gross Profit Analysis'!$F$3:$F$13</c:f>
              <c:numCache>
                <c:formatCode>General</c:formatCode>
                <c:ptCount val="11"/>
                <c:pt idx="0">
                  <c:v>5034229.72</c:v>
                </c:pt>
                <c:pt idx="1">
                  <c:v>2872.31999999998</c:v>
                </c:pt>
                <c:pt idx="2">
                  <c:v>51498.7200000002</c:v>
                </c:pt>
                <c:pt idx="3">
                  <c:v>79016.3400000003</c:v>
                </c:pt>
                <c:pt idx="4">
                  <c:v>163.799999999999</c:v>
                </c:pt>
                <c:pt idx="5">
                  <c:v>1023.39999999999</c:v>
                </c:pt>
                <c:pt idx="6">
                  <c:v>3990</c:v>
                </c:pt>
                <c:pt idx="7">
                  <c:v>14788.62</c:v>
                </c:pt>
                <c:pt idx="8">
                  <c:v>174125</c:v>
                </c:pt>
                <c:pt idx="9">
                  <c:v>52456.5600000001</c:v>
                </c:pt>
                <c:pt idx="10">
                  <c:v>190169.616</c:v>
                </c:pt>
              </c:numCache>
            </c:numRef>
          </c:val>
        </c:ser>
        <c:ser>
          <c:idx val="4"/>
          <c:order val="4"/>
          <c:tx>
            <c:strRef>
              <c:f>'[Capstone Project.xlsx]Gross Profit Analysis'!$G$2</c:f>
              <c:strCache>
                <c:ptCount val="1"/>
                <c:pt idx="0">
                  <c:v>November-2021</c:v>
                </c:pt>
              </c:strCache>
            </c:strRef>
          </c:tx>
          <c:spPr>
            <a:solidFill>
              <a:schemeClr val="accent5"/>
            </a:solidFill>
            <a:ln cmpd="sng">
              <a:solidFill>
                <a:srgbClr val="000000"/>
              </a:solidFill>
            </a:ln>
          </c:spPr>
          <c:invertIfNegative val="0"/>
          <c:dLbls>
            <c:delete val="1"/>
          </c:dLbls>
          <c:cat>
            <c:strRef>
              <c:f>'[Capstone Project.xlsx]Gross Profit Analysis'!$B$3:$B$13</c:f>
              <c:strCache>
                <c:ptCount val="11"/>
                <c:pt idx="0">
                  <c:v>Jute Hessian Wine Bag (2 Pack)</c:v>
                </c:pt>
                <c:pt idx="1">
                  <c:v>Jute Tape (10 Pack)</c:v>
                </c:pt>
                <c:pt idx="2">
                  <c:v>Jute Colored Bag Pack (2 Pack)</c:v>
                </c:pt>
                <c:pt idx="3">
                  <c:v>Jute Ribbon (10 meter)</c:v>
                </c:pt>
                <c:pt idx="4">
                  <c:v>Colourful Jute Ribbon (10 meter)</c:v>
                </c:pt>
                <c:pt idx="5">
                  <c:v>Colourful Jute Stripe (10 Pack)</c:v>
                </c:pt>
                <c:pt idx="6">
                  <c:v>Jute Felt (4 Pack)</c:v>
                </c:pt>
                <c:pt idx="7">
                  <c:v>Jute single Bottle Wine Bag (5 pack)</c:v>
                </c:pt>
                <c:pt idx="8">
                  <c:v>Jute and Bamboo Net (6 Pack)</c:v>
                </c:pt>
                <c:pt idx="9">
                  <c:v>Jute Geo Textile (4 Pack)</c:v>
                </c:pt>
                <c:pt idx="10">
                  <c:v>Jute sugar bags (5 pack)</c:v>
                </c:pt>
              </c:strCache>
            </c:strRef>
          </c:cat>
          <c:val>
            <c:numRef>
              <c:f>'[Capstone Project.xlsx]Gross Profit Analysis'!$G$3:$G$13</c:f>
              <c:numCache>
                <c:formatCode>General</c:formatCode>
                <c:ptCount val="11"/>
                <c:pt idx="0">
                  <c:v>9436.75320000004</c:v>
                </c:pt>
                <c:pt idx="1">
                  <c:v>-5940</c:v>
                </c:pt>
                <c:pt idx="2">
                  <c:v>43899.6096000001</c:v>
                </c:pt>
                <c:pt idx="3">
                  <c:v>70098.6258</c:v>
                </c:pt>
                <c:pt idx="4">
                  <c:v>130.257680000001</c:v>
                </c:pt>
                <c:pt idx="5">
                  <c:v>1045.2288</c:v>
                </c:pt>
                <c:pt idx="6">
                  <c:v>3743.60000000001</c:v>
                </c:pt>
                <c:pt idx="7">
                  <c:v>21330</c:v>
                </c:pt>
                <c:pt idx="8">
                  <c:v>112223.62</c:v>
                </c:pt>
                <c:pt idx="9">
                  <c:v>50311.534</c:v>
                </c:pt>
                <c:pt idx="10">
                  <c:v>170520</c:v>
                </c:pt>
              </c:numCache>
            </c:numRef>
          </c:val>
        </c:ser>
        <c:ser>
          <c:idx val="5"/>
          <c:order val="5"/>
          <c:tx>
            <c:strRef>
              <c:f>'[Capstone Project.xlsx]Gross Profit Analysis'!$H$2</c:f>
              <c:strCache>
                <c:ptCount val="1"/>
                <c:pt idx="0">
                  <c:v>December-2021</c:v>
                </c:pt>
              </c:strCache>
            </c:strRef>
          </c:tx>
          <c:spPr>
            <a:solidFill>
              <a:schemeClr val="accent6"/>
            </a:solidFill>
            <a:ln cmpd="sng">
              <a:solidFill>
                <a:srgbClr val="000000"/>
              </a:solidFill>
            </a:ln>
          </c:spPr>
          <c:invertIfNegative val="0"/>
          <c:dLbls>
            <c:delete val="1"/>
          </c:dLbls>
          <c:cat>
            <c:strRef>
              <c:f>'[Capstone Project.xlsx]Gross Profit Analysis'!$B$3:$B$13</c:f>
              <c:strCache>
                <c:ptCount val="11"/>
                <c:pt idx="0">
                  <c:v>Jute Hessian Wine Bag (2 Pack)</c:v>
                </c:pt>
                <c:pt idx="1">
                  <c:v>Jute Tape (10 Pack)</c:v>
                </c:pt>
                <c:pt idx="2">
                  <c:v>Jute Colored Bag Pack (2 Pack)</c:v>
                </c:pt>
                <c:pt idx="3">
                  <c:v>Jute Ribbon (10 meter)</c:v>
                </c:pt>
                <c:pt idx="4">
                  <c:v>Colourful Jute Ribbon (10 meter)</c:v>
                </c:pt>
                <c:pt idx="5">
                  <c:v>Colourful Jute Stripe (10 Pack)</c:v>
                </c:pt>
                <c:pt idx="6">
                  <c:v>Jute Felt (4 Pack)</c:v>
                </c:pt>
                <c:pt idx="7">
                  <c:v>Jute single Bottle Wine Bag (5 pack)</c:v>
                </c:pt>
                <c:pt idx="8">
                  <c:v>Jute and Bamboo Net (6 Pack)</c:v>
                </c:pt>
                <c:pt idx="9">
                  <c:v>Jute Geo Textile (4 Pack)</c:v>
                </c:pt>
                <c:pt idx="10">
                  <c:v>Jute sugar bags (5 pack)</c:v>
                </c:pt>
              </c:strCache>
            </c:strRef>
          </c:cat>
          <c:val>
            <c:numRef>
              <c:f>'[Capstone Project.xlsx]Gross Profit Analysis'!$H$3:$H$13</c:f>
              <c:numCache>
                <c:formatCode>General</c:formatCode>
                <c:ptCount val="11"/>
                <c:pt idx="0">
                  <c:v>-27812.5848000001</c:v>
                </c:pt>
                <c:pt idx="1">
                  <c:v>1688238.288</c:v>
                </c:pt>
                <c:pt idx="2">
                  <c:v>-8680.05600000033</c:v>
                </c:pt>
                <c:pt idx="3">
                  <c:v>-51606</c:v>
                </c:pt>
                <c:pt idx="4">
                  <c:v>-564</c:v>
                </c:pt>
                <c:pt idx="5">
                  <c:v>-2948</c:v>
                </c:pt>
                <c:pt idx="6">
                  <c:v>-9800</c:v>
                </c:pt>
                <c:pt idx="7">
                  <c:v>-41725.035</c:v>
                </c:pt>
                <c:pt idx="8">
                  <c:v>-298831</c:v>
                </c:pt>
                <c:pt idx="9">
                  <c:v>-148281.276</c:v>
                </c:pt>
                <c:pt idx="10">
                  <c:v>-538894.356000001</c:v>
                </c:pt>
              </c:numCache>
            </c:numRef>
          </c:val>
        </c:ser>
        <c:dLbls>
          <c:showLegendKey val="0"/>
          <c:showVal val="0"/>
          <c:showCatName val="0"/>
          <c:showSerName val="0"/>
          <c:showPercent val="0"/>
          <c:showBubbleSize val="0"/>
        </c:dLbls>
        <c:gapWidth val="150"/>
        <c:axId val="2126439139"/>
        <c:axId val="1198393053"/>
      </c:barChart>
      <c:catAx>
        <c:axId val="2126439139"/>
        <c:scaling>
          <c:orientation val="minMax"/>
        </c:scaling>
        <c:delete val="0"/>
        <c:axPos val="b"/>
        <c:title>
          <c:layout/>
          <c:overlay val="0"/>
          <c:tx>
            <c:rich>
              <a:bodyPr/>
              <a:lstStyle/>
              <a:p>
                <a:pPr>
                  <a:defRPr/>
                </a:pPr>
              </a:p>
            </c:rich>
          </c:tx>
        </c:title>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rgbClr val="000000"/>
                </a:solidFill>
                <a:latin typeface="+mn-lt"/>
                <a:ea typeface="+mn-ea"/>
                <a:cs typeface="+mn-cs"/>
              </a:defRPr>
            </a:pPr>
          </a:p>
        </c:txPr>
        <c:crossAx val="1198393053"/>
        <c:crosses val="autoZero"/>
        <c:auto val="1"/>
        <c:lblAlgn val="ctr"/>
        <c:lblOffset val="100"/>
        <c:noMultiLvlLbl val="0"/>
      </c:catAx>
      <c:valAx>
        <c:axId val="1198393053"/>
        <c:scaling>
          <c:orientation val="minMax"/>
        </c:scaling>
        <c:delete val="0"/>
        <c:axPos val="l"/>
        <c:majorGridlines>
          <c:spPr>
            <a:ln w="6350" cap="flat" cmpd="sng" algn="ctr">
              <a:solidFill>
                <a:srgbClr val="B7B7B7"/>
              </a:solidFill>
              <a:prstDash val="solid"/>
              <a:round/>
            </a:ln>
          </c:spPr>
        </c:majorGridlines>
        <c:minorGridlines>
          <c:spPr>
            <a:ln w="6350" cap="flat" cmpd="sng" algn="ctr">
              <a:solidFill>
                <a:srgbClr val="CCCCCC">
                  <a:alpha val="0"/>
                </a:srgbClr>
              </a:solidFill>
              <a:prstDash val="solid"/>
              <a:round/>
            </a:ln>
          </c:spPr>
        </c:minorGridlines>
        <c:title>
          <c:layout/>
          <c:overlay val="0"/>
          <c:tx>
            <c:rich>
              <a:bodyPr/>
              <a:lstStyle/>
              <a:p>
                <a:pPr>
                  <a:defRPr/>
                </a:pPr>
              </a:p>
            </c:rich>
          </c:tx>
        </c:title>
        <c:numFmt formatCode="General" sourceLinked="1"/>
        <c:majorTickMark val="none"/>
        <c:minorTickMark val="none"/>
        <c:tickLblPos val="nextTo"/>
        <c:spPr>
          <a:ln w="6350" cap="flat" cmpd="sng" algn="ctr">
            <a:solidFill>
              <a:schemeClr val="tx1">
                <a:tint val="75000"/>
              </a:schemeClr>
            </a:solidFill>
            <a:prstDash val="solid"/>
            <a:round/>
          </a:ln>
        </c:spPr>
        <c:txPr>
          <a:bodyPr rot="-60000000" spcFirstLastPara="0" vertOverflow="ellipsis" vert="horz" wrap="square" anchor="ctr" anchorCtr="1"/>
          <a:lstStyle/>
          <a:p>
            <a:pPr>
              <a:defRPr lang="en-US" sz="1000" b="0" i="0" u="none" strike="noStrike" kern="1200" baseline="0">
                <a:solidFill>
                  <a:srgbClr val="000000"/>
                </a:solidFill>
                <a:latin typeface="+mn-lt"/>
                <a:ea typeface="+mn-ea"/>
                <a:cs typeface="+mn-cs"/>
              </a:defRPr>
            </a:pPr>
          </a:p>
        </c:txPr>
        <c:crossAx val="2126439139"/>
        <c:crosses val="autoZero"/>
        <c:crossBetween val="between"/>
      </c:valAx>
    </c:plotArea>
    <c:legend>
      <c:legendPos val="r"/>
      <c:layout/>
      <c:overlay val="0"/>
      <c:txPr>
        <a:bodyPr rot="0" spcFirstLastPara="0" vertOverflow="ellipsis" vert="horz" wrap="square" anchor="ctr" anchorCtr="1"/>
        <a:lstStyle/>
        <a:p>
          <a:pPr>
            <a:defRPr lang="en-US" sz="1000" b="0" i="0" u="none" strike="noStrike" kern="1200" baseline="0">
              <a:solidFill>
                <a:srgbClr val="1A1A1A"/>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'[Capstone Project.xlsx]Gross Profit Analysis'!$D$29</c:f>
              <c:strCache>
                <c:ptCount val="1"/>
                <c:pt idx="0">
                  <c:v>% of total Gross Profit</c:v>
                </c:pt>
              </c:strCache>
            </c:strRef>
          </c:tx>
          <c:explosion val="0"/>
          <c:dPt>
            <c:idx val="0"/>
            <c:bubble3D val="0"/>
            <c:spPr>
              <a:solidFill>
                <a:srgbClr val="4285F4"/>
              </a:solidFill>
            </c:spPr>
          </c:dPt>
          <c:dPt>
            <c:idx val="1"/>
            <c:bubble3D val="0"/>
            <c:spPr>
              <a:solidFill>
                <a:srgbClr val="EA4335"/>
              </a:solidFill>
            </c:spPr>
          </c:dPt>
          <c:dPt>
            <c:idx val="2"/>
            <c:bubble3D val="0"/>
            <c:spPr>
              <a:solidFill>
                <a:srgbClr val="FBBC04"/>
              </a:solidFill>
            </c:spPr>
          </c:dPt>
          <c:dPt>
            <c:idx val="3"/>
            <c:bubble3D val="0"/>
            <c:explosion val="0"/>
            <c:spPr>
              <a:solidFill>
                <a:srgbClr val="34A853"/>
              </a:solidFill>
            </c:spPr>
          </c:dPt>
          <c:dPt>
            <c:idx val="4"/>
            <c:bubble3D val="0"/>
            <c:spPr>
              <a:solidFill>
                <a:srgbClr val="FF6D01"/>
              </a:solidFill>
            </c:spPr>
          </c:dPt>
          <c:dPt>
            <c:idx val="5"/>
            <c:bubble3D val="0"/>
            <c:spPr>
              <a:solidFill>
                <a:srgbClr val="46BDC6"/>
              </a:solidFill>
            </c:spPr>
          </c:dPt>
          <c:dPt>
            <c:idx val="6"/>
            <c:bubble3D val="0"/>
            <c:spPr>
              <a:solidFill>
                <a:srgbClr val="7BAAF7"/>
              </a:solidFill>
            </c:spPr>
          </c:dPt>
          <c:dPt>
            <c:idx val="7"/>
            <c:bubble3D val="0"/>
            <c:spPr>
              <a:solidFill>
                <a:srgbClr val="F07B72"/>
              </a:solidFill>
            </c:spPr>
          </c:dPt>
          <c:dPt>
            <c:idx val="8"/>
            <c:bubble3D val="0"/>
            <c:spPr>
              <a:solidFill>
                <a:srgbClr val="FCD04F"/>
              </a:solidFill>
            </c:spPr>
          </c:dPt>
          <c:dPt>
            <c:idx val="9"/>
            <c:bubble3D val="0"/>
            <c:spPr>
              <a:solidFill>
                <a:srgbClr val="71C287"/>
              </a:solidFill>
            </c:spPr>
          </c:dPt>
          <c:dPt>
            <c:idx val="10"/>
            <c:bubble3D val="0"/>
            <c:spPr>
              <a:solidFill>
                <a:srgbClr val="FF994D"/>
              </a:solidFill>
            </c:spPr>
          </c:dPt>
          <c:dLbls>
            <c:delete val="1"/>
          </c:dLbls>
          <c:cat>
            <c:strRef>
              <c:f>'[Capstone Project.xlsx]Gross Profit Analysis'!$B$30:$B$40</c:f>
              <c:strCache>
                <c:ptCount val="11"/>
                <c:pt idx="0">
                  <c:v>Jute Hessian Wine Bag (2 Pack)</c:v>
                </c:pt>
                <c:pt idx="1">
                  <c:v>Jute Tape (10 Pack)</c:v>
                </c:pt>
                <c:pt idx="2">
                  <c:v>Jute Colored Bag Pack (2 Pack)</c:v>
                </c:pt>
                <c:pt idx="3">
                  <c:v>Jute Ribbon (10 meter)</c:v>
                </c:pt>
                <c:pt idx="4">
                  <c:v>Colourful Jute Ribbon (10 meter)</c:v>
                </c:pt>
                <c:pt idx="5">
                  <c:v>Colourful Jute Stripe (10 Pack)</c:v>
                </c:pt>
                <c:pt idx="6">
                  <c:v>Jute Felt (4 Pack)</c:v>
                </c:pt>
                <c:pt idx="7">
                  <c:v>Jute single Bottle Wine Bag (5 pack)</c:v>
                </c:pt>
                <c:pt idx="8">
                  <c:v>Jute and Bamboo Net (6 Pack)</c:v>
                </c:pt>
                <c:pt idx="9">
                  <c:v>Jute Geo Textile (4 Pack)</c:v>
                </c:pt>
                <c:pt idx="10">
                  <c:v>Jute sugar bags (5 pack)</c:v>
                </c:pt>
              </c:strCache>
            </c:strRef>
          </c:cat>
          <c:val>
            <c:numRef>
              <c:f>'[Capstone Project.xlsx]Gross Profit Analysis'!$D$30:$D$40</c:f>
              <c:numCache>
                <c:formatCode>0.00%</c:formatCode>
                <c:ptCount val="11"/>
                <c:pt idx="0">
                  <c:v>0.752898008630103</c:v>
                </c:pt>
                <c:pt idx="1">
                  <c:v>0.257330781368905</c:v>
                </c:pt>
                <c:pt idx="2">
                  <c:v>0.0364499594694278</c:v>
                </c:pt>
                <c:pt idx="3">
                  <c:v>0.027051357950497</c:v>
                </c:pt>
                <c:pt idx="4">
                  <c:v>-6.53616256188016e-5</c:v>
                </c:pt>
                <c:pt idx="5">
                  <c:v>-0.000342907679378641</c:v>
                </c:pt>
                <c:pt idx="6">
                  <c:v>-0.0027542274305191</c:v>
                </c:pt>
                <c:pt idx="7">
                  <c:v>-0.00355856660396378</c:v>
                </c:pt>
                <c:pt idx="8">
                  <c:v>-0.011316165217869</c:v>
                </c:pt>
                <c:pt idx="9">
                  <c:v>-0.0177276108617501</c:v>
                </c:pt>
                <c:pt idx="10">
                  <c:v>-0.037965267999833</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41074936699714"/>
          <c:y val="0.0720641802601629"/>
        </c:manualLayout>
      </c:layout>
      <c:overlay val="0"/>
      <c:txPr>
        <a:bodyPr rot="0" spcFirstLastPara="0" vertOverflow="ellipsis" vert="horz" wrap="square" anchor="ctr" anchorCtr="1"/>
        <a:lstStyle/>
        <a:p>
          <a:pPr>
            <a:defRPr lang="en-US" sz="1000" b="0" i="0" u="none" strike="noStrike" kern="1200" baseline="0">
              <a:solidFill>
                <a:srgbClr val="1A1A1A"/>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none"/>
        <c:varyColors val="0"/>
        <c:ser>
          <c:idx val="0"/>
          <c:order val="0"/>
          <c:tx>
            <c:strRef>
              <c:f>'[Capstone Project.xlsx]Gross Profit Analysis'!$C$29</c:f>
              <c:strCache>
                <c:ptCount val="1"/>
                <c:pt idx="0">
                  <c:v>Total Gross Profit</c:v>
                </c:pt>
              </c:strCache>
            </c:strRef>
          </c:tx>
          <c:spPr>
            <a:solidFill>
              <a:schemeClr val="accent1"/>
            </a:solidFill>
            <a:ln cmpd="sng">
              <a:solidFill>
                <a:srgbClr val="000000"/>
              </a:solidFill>
            </a:ln>
          </c:spPr>
          <c:invertIfNegative val="0"/>
          <c:dLbls>
            <c:delete val="1"/>
          </c:dLbls>
          <c:cat>
            <c:strRef>
              <c:f>'[Capstone Project.xlsx]Gross Profit Analysis'!$B$30:$B$40</c:f>
              <c:strCache>
                <c:ptCount val="11"/>
                <c:pt idx="0">
                  <c:v>Jute Hessian Wine Bag (2 Pack)</c:v>
                </c:pt>
                <c:pt idx="1">
                  <c:v>Jute Tape (10 Pack)</c:v>
                </c:pt>
                <c:pt idx="2">
                  <c:v>Jute Colored Bag Pack (2 Pack)</c:v>
                </c:pt>
                <c:pt idx="3">
                  <c:v>Jute Ribbon (10 meter)</c:v>
                </c:pt>
                <c:pt idx="4">
                  <c:v>Colourful Jute Ribbon (10 meter)</c:v>
                </c:pt>
                <c:pt idx="5">
                  <c:v>Colourful Jute Stripe (10 Pack)</c:v>
                </c:pt>
                <c:pt idx="6">
                  <c:v>Jute Felt (4 Pack)</c:v>
                </c:pt>
                <c:pt idx="7">
                  <c:v>Jute single Bottle Wine Bag (5 pack)</c:v>
                </c:pt>
                <c:pt idx="8">
                  <c:v>Jute and Bamboo Net (6 Pack)</c:v>
                </c:pt>
                <c:pt idx="9">
                  <c:v>Jute Geo Textile (4 Pack)</c:v>
                </c:pt>
                <c:pt idx="10">
                  <c:v>Jute sugar bags (5 pack)</c:v>
                </c:pt>
              </c:strCache>
            </c:strRef>
          </c:cat>
          <c:val>
            <c:numRef>
              <c:f>'[Capstone Project.xlsx]Gross Profit Analysis'!$C$30:$C$40</c:f>
              <c:numCache>
                <c:formatCode>General</c:formatCode>
                <c:ptCount val="11"/>
                <c:pt idx="0">
                  <c:v>4986370.176</c:v>
                </c:pt>
                <c:pt idx="1">
                  <c:v>1704276.7</c:v>
                </c:pt>
                <c:pt idx="2">
                  <c:v>241404.5312</c:v>
                </c:pt>
                <c:pt idx="3">
                  <c:v>179158.5088</c:v>
                </c:pt>
                <c:pt idx="4">
                  <c:v>-432.883679999999</c:v>
                </c:pt>
                <c:pt idx="5">
                  <c:v>-2271.04416</c:v>
                </c:pt>
                <c:pt idx="6">
                  <c:v>-18240.98</c:v>
                </c:pt>
                <c:pt idx="7">
                  <c:v>-23568.04</c:v>
                </c:pt>
                <c:pt idx="8">
                  <c:v>-74945.8600000003</c:v>
                </c:pt>
                <c:pt idx="9">
                  <c:v>-117408.239999999</c:v>
                </c:pt>
                <c:pt idx="10">
                  <c:v>-251440.272000004</c:v>
                </c:pt>
              </c:numCache>
            </c:numRef>
          </c:val>
        </c:ser>
        <c:dLbls>
          <c:showLegendKey val="0"/>
          <c:showVal val="0"/>
          <c:showCatName val="0"/>
          <c:showSerName val="0"/>
          <c:showPercent val="0"/>
          <c:showBubbleSize val="0"/>
        </c:dLbls>
        <c:gapWidth val="150"/>
        <c:axId val="894028221"/>
        <c:axId val="357760271"/>
      </c:barChart>
      <c:lineChart>
        <c:grouping val="none"/>
        <c:varyColors val="0"/>
        <c:ser>
          <c:idx val="1"/>
          <c:order val="1"/>
          <c:tx>
            <c:strRef>
              <c:f>'[Capstone Project.xlsx]Gross Profit Analysis'!$F$29</c:f>
              <c:strCache>
                <c:ptCount val="1"/>
                <c:pt idx="0">
                  <c:v>% Cumulative Gross Profit</c:v>
                </c:pt>
              </c:strCache>
            </c:strRef>
          </c:tx>
          <c:spPr>
            <a:ln w="19050" cap="rnd" cmpd="sng" algn="ctr">
              <a:solidFill>
                <a:srgbClr val="EA4335"/>
              </a:solidFill>
              <a:prstDash val="solid"/>
              <a:round/>
            </a:ln>
          </c:spPr>
          <c:marker>
            <c:symbol val="none"/>
          </c:marker>
          <c:dLbls>
            <c:delete val="1"/>
          </c:dLbls>
          <c:cat>
            <c:strRef>
              <c:f>'[Capstone Project.xlsx]Gross Profit Analysis'!$B$30:$B$40</c:f>
              <c:strCache>
                <c:ptCount val="11"/>
                <c:pt idx="0">
                  <c:v>Jute Hessian Wine Bag (2 Pack)</c:v>
                </c:pt>
                <c:pt idx="1">
                  <c:v>Jute Tape (10 Pack)</c:v>
                </c:pt>
                <c:pt idx="2">
                  <c:v>Jute Colored Bag Pack (2 Pack)</c:v>
                </c:pt>
                <c:pt idx="3">
                  <c:v>Jute Ribbon (10 meter)</c:v>
                </c:pt>
                <c:pt idx="4">
                  <c:v>Colourful Jute Ribbon (10 meter)</c:v>
                </c:pt>
                <c:pt idx="5">
                  <c:v>Colourful Jute Stripe (10 Pack)</c:v>
                </c:pt>
                <c:pt idx="6">
                  <c:v>Jute Felt (4 Pack)</c:v>
                </c:pt>
                <c:pt idx="7">
                  <c:v>Jute single Bottle Wine Bag (5 pack)</c:v>
                </c:pt>
                <c:pt idx="8">
                  <c:v>Jute and Bamboo Net (6 Pack)</c:v>
                </c:pt>
                <c:pt idx="9">
                  <c:v>Jute Geo Textile (4 Pack)</c:v>
                </c:pt>
                <c:pt idx="10">
                  <c:v>Jute sugar bags (5 pack)</c:v>
                </c:pt>
              </c:strCache>
            </c:strRef>
          </c:cat>
          <c:val>
            <c:numRef>
              <c:f>'[Capstone Project.xlsx]Gross Profit Analysis'!$F$30:$F$40</c:f>
              <c:numCache>
                <c:formatCode>0.00%</c:formatCode>
                <c:ptCount val="11"/>
                <c:pt idx="0">
                  <c:v>0.752898008630103</c:v>
                </c:pt>
                <c:pt idx="1">
                  <c:v>1.01022878999901</c:v>
                </c:pt>
                <c:pt idx="2">
                  <c:v>1.04667874946844</c:v>
                </c:pt>
                <c:pt idx="3">
                  <c:v>1.07373010741893</c:v>
                </c:pt>
                <c:pt idx="4">
                  <c:v>1.07366474579331</c:v>
                </c:pt>
                <c:pt idx="5">
                  <c:v>1.07332183811394</c:v>
                </c:pt>
                <c:pt idx="6">
                  <c:v>1.07056761068342</c:v>
                </c:pt>
                <c:pt idx="7">
                  <c:v>1.06700904407945</c:v>
                </c:pt>
                <c:pt idx="8">
                  <c:v>1.05569287886158</c:v>
                </c:pt>
                <c:pt idx="9">
                  <c:v>1.03796526799983</c:v>
                </c:pt>
                <c:pt idx="10">
                  <c:v>1</c:v>
                </c:pt>
              </c:numCache>
            </c:numRef>
          </c:val>
          <c:smooth val="0"/>
        </c:ser>
        <c:dLbls>
          <c:showLegendKey val="0"/>
          <c:showVal val="0"/>
          <c:showCatName val="0"/>
          <c:showSerName val="0"/>
          <c:showPercent val="0"/>
          <c:showBubbleSize val="0"/>
        </c:dLbls>
        <c:marker val="0"/>
        <c:smooth val="0"/>
        <c:axId val="121707110"/>
        <c:axId val="1729560330"/>
      </c:lineChart>
      <c:catAx>
        <c:axId val="121707110"/>
        <c:scaling>
          <c:orientation val="minMax"/>
        </c:scaling>
        <c:delete val="0"/>
        <c:axPos val="b"/>
        <c:title>
          <c:layout/>
          <c:overlay val="0"/>
          <c:tx>
            <c:rich>
              <a:bodyPr/>
              <a:lstStyle/>
              <a:p>
                <a:pPr>
                  <a:defRPr/>
                </a:pPr>
              </a:p>
            </c:rich>
          </c:tx>
        </c:title>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rgbClr val="000000"/>
                </a:solidFill>
                <a:latin typeface="+mn-lt"/>
                <a:ea typeface="+mn-ea"/>
                <a:cs typeface="+mn-cs"/>
              </a:defRPr>
            </a:pPr>
          </a:p>
        </c:txPr>
        <c:crossAx val="1729560330"/>
        <c:crosses val="autoZero"/>
        <c:auto val="1"/>
        <c:lblAlgn val="ctr"/>
        <c:lblOffset val="100"/>
        <c:noMultiLvlLbl val="0"/>
      </c:catAx>
      <c:valAx>
        <c:axId val="1729560330"/>
        <c:scaling>
          <c:orientation val="minMax"/>
        </c:scaling>
        <c:delete val="0"/>
        <c:axPos val="l"/>
        <c:majorGridlines>
          <c:spPr>
            <a:ln w="6350" cap="flat" cmpd="sng" algn="ctr">
              <a:solidFill>
                <a:srgbClr val="B7B7B7"/>
              </a:solidFill>
              <a:prstDash val="solid"/>
              <a:round/>
            </a:ln>
          </c:spPr>
        </c:majorGridlines>
        <c:minorGridlines>
          <c:spPr>
            <a:ln w="6350" cap="flat" cmpd="sng" algn="ctr">
              <a:solidFill>
                <a:srgbClr val="CCCCCC">
                  <a:alpha val="0"/>
                </a:srgbClr>
              </a:solidFill>
              <a:prstDash val="solid"/>
              <a:round/>
            </a:ln>
          </c:spPr>
        </c:minorGridlines>
        <c:title>
          <c:layout/>
          <c:overlay val="0"/>
          <c:tx>
            <c:rich>
              <a:bodyPr/>
              <a:lstStyle/>
              <a:p>
                <a:pPr>
                  <a:defRPr/>
                </a:pPr>
              </a:p>
            </c:rich>
          </c:tx>
        </c:title>
        <c:numFmt formatCode="0.00%" sourceLinked="1"/>
        <c:majorTickMark val="none"/>
        <c:minorTickMark val="none"/>
        <c:tickLblPos val="nextTo"/>
        <c:spPr>
          <a:ln w="6350" cap="flat" cmpd="sng" algn="ctr">
            <a:solidFill>
              <a:schemeClr val="tx1">
                <a:tint val="75000"/>
              </a:schemeClr>
            </a:solidFill>
            <a:prstDash val="solid"/>
            <a:round/>
          </a:ln>
        </c:spPr>
        <c:txPr>
          <a:bodyPr rot="-60000000" spcFirstLastPara="0" vertOverflow="ellipsis" vert="horz" wrap="square" anchor="ctr" anchorCtr="1"/>
          <a:lstStyle/>
          <a:p>
            <a:pPr>
              <a:defRPr lang="en-US" sz="1000" b="0" i="0" u="none" strike="noStrike" kern="1200" baseline="0">
                <a:solidFill>
                  <a:srgbClr val="000000"/>
                </a:solidFill>
                <a:latin typeface="+mn-lt"/>
                <a:ea typeface="+mn-ea"/>
                <a:cs typeface="+mn-cs"/>
              </a:defRPr>
            </a:pPr>
          </a:p>
        </c:txPr>
        <c:crossAx val="121707110"/>
        <c:crosses val="autoZero"/>
        <c:crossBetween val="between"/>
      </c:valAx>
      <c:catAx>
        <c:axId val="894028221"/>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rgbClr val="000000"/>
                </a:solidFill>
                <a:latin typeface="+mn-lt"/>
                <a:ea typeface="+mn-ea"/>
                <a:cs typeface="+mn-cs"/>
              </a:defRPr>
            </a:pPr>
          </a:p>
        </c:txPr>
        <c:crossAx val="357760271"/>
        <c:crosses val="autoZero"/>
        <c:auto val="1"/>
        <c:lblAlgn val="ctr"/>
        <c:lblOffset val="100"/>
        <c:noMultiLvlLbl val="0"/>
      </c:catAx>
      <c:valAx>
        <c:axId val="357760271"/>
        <c:scaling>
          <c:orientation val="minMax"/>
        </c:scaling>
        <c:delete val="0"/>
        <c:axPos val="r"/>
        <c:majorGridlines>
          <c:spPr>
            <a:ln w="6350" cap="flat" cmpd="sng" algn="ctr">
              <a:solidFill>
                <a:srgbClr val="B7B7B7"/>
              </a:solidFill>
              <a:prstDash val="solid"/>
              <a:round/>
            </a:ln>
          </c:spPr>
        </c:majorGridlines>
        <c:minorGridlines>
          <c:spPr>
            <a:ln w="6350" cap="flat" cmpd="sng" algn="ctr">
              <a:solidFill>
                <a:srgbClr val="CCCCCC">
                  <a:alpha val="0"/>
                </a:srgbClr>
              </a:solidFill>
              <a:prstDash val="solid"/>
              <a:round/>
            </a:ln>
          </c:spPr>
        </c:minorGridlines>
        <c:title>
          <c:layout/>
          <c:overlay val="0"/>
          <c:tx>
            <c:rich>
              <a:bodyPr/>
              <a:lstStyle/>
              <a:p>
                <a:pPr>
                  <a:defRPr/>
                </a:pPr>
              </a:p>
            </c:rich>
          </c:tx>
        </c:title>
        <c:numFmt formatCode="General" sourceLinked="1"/>
        <c:majorTickMark val="none"/>
        <c:minorTickMark val="none"/>
        <c:tickLblPos val="nextTo"/>
        <c:spPr>
          <a:ln w="6350" cap="flat" cmpd="sng" algn="ctr">
            <a:solidFill>
              <a:schemeClr val="tx1">
                <a:tint val="75000"/>
              </a:schemeClr>
            </a:solidFill>
            <a:prstDash val="solid"/>
            <a:round/>
          </a:ln>
        </c:spPr>
        <c:txPr>
          <a:bodyPr rot="-60000000" spcFirstLastPara="0" vertOverflow="ellipsis" vert="horz" wrap="square" anchor="ctr" anchorCtr="1"/>
          <a:lstStyle/>
          <a:p>
            <a:pPr>
              <a:defRPr lang="en-US" sz="1000" b="0" i="0" u="none" strike="noStrike" kern="1200" baseline="0">
                <a:solidFill>
                  <a:srgbClr val="000000"/>
                </a:solidFill>
                <a:latin typeface="+mn-lt"/>
                <a:ea typeface="+mn-ea"/>
                <a:cs typeface="+mn-cs"/>
              </a:defRPr>
            </a:pPr>
          </a:p>
        </c:txPr>
        <c:crossAx val="894028221"/>
        <c:crosses val="max"/>
        <c:crossBetween val="between"/>
      </c:valAx>
    </c:plotArea>
    <c:legend>
      <c:legendPos val="r"/>
      <c:layout/>
      <c:overlay val="0"/>
      <c:txPr>
        <a:bodyPr rot="0" spcFirstLastPara="0" vertOverflow="ellipsis" vert="horz" wrap="square" anchor="ctr" anchorCtr="1"/>
        <a:lstStyle/>
        <a:p>
          <a:pPr>
            <a:defRPr lang="en-US" sz="1000" b="0" i="0" u="none" strike="noStrike" kern="1200" baseline="0">
              <a:solidFill>
                <a:srgbClr val="1A1A1A"/>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jpeg"/><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jpeg"/><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46705" y="420370"/>
            <a:ext cx="9228455" cy="3016250"/>
          </a:xfrm>
        </p:spPr>
        <p:txBody>
          <a:bodyPr>
            <a:normAutofit/>
          </a:bodyPr>
          <a:lstStyle/>
          <a:p>
            <a:r>
              <a:rPr lang="en-US" sz="4000" b="1" dirty="0">
                <a:solidFill>
                  <a:schemeClr val="tx1"/>
                </a:solidFill>
              </a:rPr>
              <a:t>Business Data Management Capstone Project:</a:t>
            </a:r>
            <a:br>
              <a:rPr lang="en-US" sz="4000" dirty="0">
                <a:solidFill>
                  <a:schemeClr val="tx1"/>
                </a:solidFill>
              </a:rPr>
            </a:br>
            <a:r>
              <a:rPr lang="en-US" sz="4000" dirty="0">
                <a:solidFill>
                  <a:schemeClr val="tx1"/>
                </a:solidFill>
              </a:rPr>
              <a:t>An analysis of Sales, Gross Profit and Inventory data of a Private Jute Manufacturing Company</a:t>
            </a:r>
            <a:endParaRPr lang="en-US" sz="4000" dirty="0">
              <a:solidFill>
                <a:schemeClr val="tx1"/>
              </a:solidFill>
            </a:endParaRPr>
          </a:p>
        </p:txBody>
      </p:sp>
      <p:sp>
        <p:nvSpPr>
          <p:cNvPr id="3" name="Subtitle 2"/>
          <p:cNvSpPr>
            <a:spLocks noGrp="1"/>
          </p:cNvSpPr>
          <p:nvPr>
            <p:ph type="subTitle" idx="1"/>
          </p:nvPr>
        </p:nvSpPr>
        <p:spPr>
          <a:xfrm>
            <a:off x="2931160" y="5111115"/>
            <a:ext cx="9144000" cy="1672590"/>
          </a:xfrm>
        </p:spPr>
        <p:txBody>
          <a:bodyPr/>
          <a:lstStyle/>
          <a:p>
            <a:r>
              <a:rPr lang="en-US">
                <a:solidFill>
                  <a:schemeClr val="tx1"/>
                </a:solidFill>
              </a:rPr>
              <a:t>Indian Institute of Technology, Madras</a:t>
            </a:r>
            <a:endParaRPr lang="en-US">
              <a:solidFill>
                <a:schemeClr val="tx1"/>
              </a:solidFill>
            </a:endParaRPr>
          </a:p>
          <a:p>
            <a:r>
              <a:rPr lang="en-US">
                <a:solidFill>
                  <a:schemeClr val="tx1"/>
                </a:solidFill>
              </a:rPr>
              <a:t>21f1003331@student.onlinedegree.iitm.ac.in</a:t>
            </a:r>
            <a:endParaRPr lang="en-US">
              <a:solidFill>
                <a:schemeClr val="tx1"/>
              </a:solidFill>
            </a:endParaRPr>
          </a:p>
          <a:p>
            <a:r>
              <a:rPr lang="en-US">
                <a:solidFill>
                  <a:schemeClr val="tx1"/>
                </a:solidFill>
              </a:rPr>
              <a:t>Kisalay Ghosh</a:t>
            </a: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 View:</a:t>
            </a:r>
            <a:endParaRPr lang="en-US"/>
          </a:p>
        </p:txBody>
      </p:sp>
      <p:sp>
        <p:nvSpPr>
          <p:cNvPr id="3" name="Content Placeholder 2"/>
          <p:cNvSpPr>
            <a:spLocks noGrp="1"/>
          </p:cNvSpPr>
          <p:nvPr>
            <p:ph sz="half" idx="1"/>
          </p:nvPr>
        </p:nvSpPr>
        <p:spPr>
          <a:xfrm>
            <a:off x="609600" y="1043305"/>
            <a:ext cx="5384800" cy="5683250"/>
          </a:xfrm>
        </p:spPr>
        <p:txBody>
          <a:bodyPr/>
          <a:p>
            <a:r>
              <a:rPr lang="en-US" sz="2300"/>
              <a:t>Company Name: Basu Jutex Private Limited</a:t>
            </a:r>
            <a:endParaRPr lang="en-US" sz="2300"/>
          </a:p>
          <a:p>
            <a:r>
              <a:rPr lang="en-US" sz="2300"/>
              <a:t>Location: Rahara, Khardaha, Kolkata, West Bengal-700118.</a:t>
            </a:r>
            <a:endParaRPr lang="en-US" sz="2300"/>
          </a:p>
          <a:p>
            <a:r>
              <a:rPr lang="en-US" sz="2300"/>
              <a:t>Proximity: 10 Km Away from my house.</a:t>
            </a:r>
            <a:endParaRPr lang="en-US" sz="2300"/>
          </a:p>
          <a:p>
            <a:r>
              <a:rPr lang="en-US" sz="2300"/>
              <a:t>Type of Buisness: Jute products manufacturer and exporter.</a:t>
            </a:r>
            <a:endParaRPr lang="en-US" sz="2300"/>
          </a:p>
          <a:p>
            <a:r>
              <a:rPr lang="en-US" sz="2300"/>
              <a:t>The analysis was done on monthly sales and production data and monthly stock data for the period from July 2021 to December 2021.</a:t>
            </a:r>
            <a:endParaRPr lang="en-US" sz="2300"/>
          </a:p>
          <a:p>
            <a:r>
              <a:rPr lang="en-US" sz="2300"/>
              <a:t>Objective is to analyze the overall sales, production, inventory and gross margin.</a:t>
            </a:r>
            <a:endParaRPr lang="en-US" sz="2300"/>
          </a:p>
        </p:txBody>
      </p:sp>
      <p:pic>
        <p:nvPicPr>
          <p:cNvPr id="4" name="Content Placeholder 3" descr="Screenshot 2022-03-24 191217"/>
          <p:cNvPicPr>
            <a:picLocks noChangeAspect="1"/>
          </p:cNvPicPr>
          <p:nvPr>
            <p:ph sz="half" idx="2"/>
          </p:nvPr>
        </p:nvPicPr>
        <p:blipFill>
          <a:blip r:embed="rId1"/>
          <a:stretch>
            <a:fillRect/>
          </a:stretch>
        </p:blipFill>
        <p:spPr>
          <a:xfrm>
            <a:off x="6066155" y="1370330"/>
            <a:ext cx="4946650" cy="51517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3840" y="191770"/>
            <a:ext cx="10515600" cy="911225"/>
          </a:xfrm>
        </p:spPr>
        <p:txBody>
          <a:bodyPr/>
          <a:p>
            <a:r>
              <a:rPr lang="en-US"/>
              <a:t>Monthly Revenue Detail</a:t>
            </a:r>
            <a:endParaRPr lang="en-US"/>
          </a:p>
        </p:txBody>
      </p:sp>
      <p:pic>
        <p:nvPicPr>
          <p:cNvPr id="5" name="Content Placeholder 4" descr="revenue trend"/>
          <p:cNvPicPr>
            <a:picLocks noChangeAspect="1"/>
          </p:cNvPicPr>
          <p:nvPr>
            <p:ph sz="quarter" idx="4"/>
          </p:nvPr>
        </p:nvPicPr>
        <p:blipFill>
          <a:blip r:embed="rId2"/>
          <a:stretch>
            <a:fillRect/>
          </a:stretch>
        </p:blipFill>
        <p:spPr>
          <a:xfrm>
            <a:off x="80010" y="909955"/>
            <a:ext cx="7858125" cy="2598420"/>
          </a:xfrm>
          <a:prstGeom prst="rect">
            <a:avLst/>
          </a:prstGeom>
        </p:spPr>
      </p:pic>
      <p:sp>
        <p:nvSpPr>
          <p:cNvPr id="9" name="Text Placeholder 8"/>
          <p:cNvSpPr>
            <a:spLocks noGrp="1"/>
          </p:cNvSpPr>
          <p:nvPr>
            <p:ph type="body" sz="quarter" idx="3"/>
          </p:nvPr>
        </p:nvSpPr>
        <p:spPr>
          <a:xfrm>
            <a:off x="6113145" y="3751580"/>
            <a:ext cx="5445125" cy="2983865"/>
          </a:xfrm>
        </p:spPr>
        <p:txBody>
          <a:bodyPr/>
          <a:p>
            <a:r>
              <a:rPr lang="en-US" sz="1800"/>
              <a:t>●About 3 SKUs are key, contributing 70% of the total sales. </a:t>
            </a:r>
            <a:endParaRPr lang="en-US" sz="1800"/>
          </a:p>
          <a:p>
            <a:r>
              <a:rPr lang="en-US" sz="1800"/>
              <a:t>●The Gross margin of the Company is maximum for Jute Hessian Wine Bag (2 Pack) even though it's one of the lowest selling products in the company. This is because Jute Hessian Wine Bag (2 Pack) is a specialized product which is sold to only a selected number of customers in very limited quantities for a very high price. It accounts for almost 75% of the company's profit.</a:t>
            </a:r>
            <a:endParaRPr lang="en-US" sz="1800"/>
          </a:p>
        </p:txBody>
      </p:sp>
      <p:graphicFrame>
        <p:nvGraphicFramePr>
          <p:cNvPr id="8" name="Chart 3"/>
          <p:cNvGraphicFramePr/>
          <p:nvPr>
            <p:ph sz="half" idx="2"/>
          </p:nvPr>
        </p:nvGraphicFramePr>
        <p:xfrm>
          <a:off x="243840" y="3663950"/>
          <a:ext cx="5682615" cy="3071495"/>
        </p:xfrm>
        <a:graphic>
          <a:graphicData uri="http://schemas.openxmlformats.org/drawingml/2006/chart">
            <c:chart xmlns:c="http://schemas.openxmlformats.org/drawingml/2006/chart" xmlns:r="http://schemas.openxmlformats.org/officeDocument/2006/relationships" r:id="rId1"/>
          </a:graphicData>
        </a:graphic>
      </p:graphicFrame>
      <p:sp>
        <p:nvSpPr>
          <p:cNvPr id="10" name="Text Box 9"/>
          <p:cNvSpPr txBox="1"/>
          <p:nvPr/>
        </p:nvSpPr>
        <p:spPr>
          <a:xfrm>
            <a:off x="7937500" y="1102995"/>
            <a:ext cx="3964305" cy="2553335"/>
          </a:xfrm>
          <a:prstGeom prst="rect">
            <a:avLst/>
          </a:prstGeom>
          <a:noFill/>
        </p:spPr>
        <p:txBody>
          <a:bodyPr wrap="square" rtlCol="0">
            <a:spAutoFit/>
          </a:bodyPr>
          <a:p>
            <a:pPr algn="l"/>
            <a:r>
              <a:rPr lang="en-US" sz="1600"/>
              <a:t>●</a:t>
            </a:r>
            <a:r>
              <a:rPr lang="en-US" sz="1600" b="1"/>
              <a:t>Even though Jute sugar bags (5 pack) and Jute and Bamboo Net (6 Pack) are the highest earning SKUs, their gross profit is the negative across July 2021 - December 2021. This is because these are common products, and are sold in huge quantities for about average prices. Usually their produced quantities are more than their quantities sold.</a:t>
            </a:r>
            <a:endParaRPr lang="en-US"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3505" y="190500"/>
            <a:ext cx="10972800" cy="582613"/>
          </a:xfrm>
        </p:spPr>
        <p:txBody>
          <a:bodyPr/>
          <a:p>
            <a:r>
              <a:rPr lang="en-US">
                <a:solidFill>
                  <a:schemeClr val="tx1"/>
                </a:solidFill>
              </a:rPr>
              <a:t>Gross Profit Analysis</a:t>
            </a:r>
            <a:endParaRPr lang="en-US">
              <a:solidFill>
                <a:schemeClr val="tx1"/>
              </a:solidFill>
            </a:endParaRPr>
          </a:p>
        </p:txBody>
      </p:sp>
      <p:pic>
        <p:nvPicPr>
          <p:cNvPr id="5" name="Content Placeholder 4" descr="gross1"/>
          <p:cNvPicPr>
            <a:picLocks noChangeAspect="1"/>
          </p:cNvPicPr>
          <p:nvPr>
            <p:ph sz="half" idx="1"/>
          </p:nvPr>
        </p:nvPicPr>
        <p:blipFill>
          <a:blip r:embed="rId4"/>
          <a:stretch>
            <a:fillRect/>
          </a:stretch>
        </p:blipFill>
        <p:spPr>
          <a:xfrm>
            <a:off x="0" y="906780"/>
            <a:ext cx="3162300" cy="2578100"/>
          </a:xfrm>
          <a:prstGeom prst="rect">
            <a:avLst/>
          </a:prstGeom>
        </p:spPr>
      </p:pic>
      <p:graphicFrame>
        <p:nvGraphicFramePr>
          <p:cNvPr id="9" name="Chart 4"/>
          <p:cNvGraphicFramePr/>
          <p:nvPr>
            <p:ph sz="half" idx="2"/>
          </p:nvPr>
        </p:nvGraphicFramePr>
        <p:xfrm>
          <a:off x="3348990" y="974090"/>
          <a:ext cx="5274945" cy="25781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 name="Chart 6"/>
          <p:cNvGraphicFramePr/>
          <p:nvPr/>
        </p:nvGraphicFramePr>
        <p:xfrm>
          <a:off x="103505" y="3618230"/>
          <a:ext cx="5028565" cy="28663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5"/>
          <p:cNvGraphicFramePr/>
          <p:nvPr/>
        </p:nvGraphicFramePr>
        <p:xfrm>
          <a:off x="5132070" y="3552190"/>
          <a:ext cx="6969760" cy="3305175"/>
        </p:xfrm>
        <a:graphic>
          <a:graphicData uri="http://schemas.openxmlformats.org/drawingml/2006/chart">
            <c:chart xmlns:c="http://schemas.openxmlformats.org/drawingml/2006/chart" xmlns:r="http://schemas.openxmlformats.org/officeDocument/2006/relationships" r:id="rId3"/>
          </a:graphicData>
        </a:graphic>
      </p:graphicFrame>
      <p:sp>
        <p:nvSpPr>
          <p:cNvPr id="100" name="Text Box 99"/>
          <p:cNvSpPr txBox="1"/>
          <p:nvPr/>
        </p:nvSpPr>
        <p:spPr>
          <a:xfrm>
            <a:off x="8623935" y="1140460"/>
            <a:ext cx="3478530" cy="2245360"/>
          </a:xfrm>
          <a:prstGeom prst="rect">
            <a:avLst/>
          </a:prstGeom>
          <a:noFill/>
          <a:ln w="9525">
            <a:noFill/>
          </a:ln>
        </p:spPr>
        <p:txBody>
          <a:bodyPr wrap="square">
            <a:spAutoFit/>
          </a:bodyPr>
          <a:p>
            <a:pPr marL="228600" indent="-228600"/>
            <a:r>
              <a:rPr lang="en-US" sz="1000" b="0">
                <a:latin typeface="Noto Sans Symbols" charset="0"/>
              </a:rPr>
              <a:t>● </a:t>
            </a:r>
            <a:r>
              <a:rPr lang="en-US" sz="2000" b="1">
                <a:latin typeface="Century Gothic" panose="020B0502020202020204" charset="0"/>
              </a:rPr>
              <a:t>Across all SKUs, </a:t>
            </a:r>
            <a:r>
              <a:rPr lang="en-US" sz="2000" b="1">
                <a:latin typeface="Century Gothic" panose="020B0502020202020204" charset="0"/>
                <a:cs typeface="Arial" panose="020B0604020202020204" pitchFamily="34" charset="0"/>
              </a:rPr>
              <a:t>Colourful Jute Ribbon (10 meter)</a:t>
            </a:r>
            <a:r>
              <a:rPr lang="en-US" sz="2000" b="1">
                <a:latin typeface="Century Gothic" panose="020B0502020202020204" charset="0"/>
              </a:rPr>
              <a:t> is the least profitable product as neither does it give enough revenue, nor does it give enough gross profit.</a:t>
            </a:r>
            <a:endParaRPr lang="en-US"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172720"/>
            <a:ext cx="3932555" cy="648335"/>
          </a:xfrm>
        </p:spPr>
        <p:txBody>
          <a:bodyPr/>
          <a:p>
            <a:r>
              <a:rPr lang="en-US">
                <a:solidFill>
                  <a:schemeClr val="tx1"/>
                </a:solidFill>
              </a:rPr>
              <a:t>Recommendations</a:t>
            </a:r>
            <a:endParaRPr lang="en-US">
              <a:solidFill>
                <a:schemeClr val="tx1"/>
              </a:solidFill>
            </a:endParaRPr>
          </a:p>
        </p:txBody>
      </p:sp>
      <p:sp>
        <p:nvSpPr>
          <p:cNvPr id="4" name="Text Placeholder 3"/>
          <p:cNvSpPr>
            <a:spLocks noGrp="1"/>
          </p:cNvSpPr>
          <p:nvPr>
            <p:ph type="body" sz="half" idx="2"/>
          </p:nvPr>
        </p:nvSpPr>
        <p:spPr>
          <a:xfrm>
            <a:off x="85725" y="1290320"/>
            <a:ext cx="11828780" cy="5344160"/>
          </a:xfrm>
        </p:spPr>
        <p:txBody>
          <a:bodyPr/>
          <a:p>
            <a:r>
              <a:rPr lang="en-US" sz="2000"/>
              <a:t>•</a:t>
            </a:r>
            <a:r>
              <a:rPr lang="en-US" sz="2000" b="1"/>
              <a:t>Since the company currently has a global presence,and almost has a monopoly in India, the company can control the Jute market with new specialized products and can alter its prices freely without the fear of any serious competition.</a:t>
            </a:r>
            <a:endParaRPr lang="en-US" sz="2000" b="1"/>
          </a:p>
          <a:p>
            <a:r>
              <a:rPr lang="en-US" sz="2000" b="1"/>
              <a:t>•Given the demand for Jute fiber in recent years because of adaptation of biodegradable products competing with cotton fibers, the Company can expand into newer regions without incurring a substantial production cost. </a:t>
            </a:r>
            <a:endParaRPr lang="en-US" sz="2000" b="1"/>
          </a:p>
          <a:p>
            <a:r>
              <a:rPr lang="en-US" sz="2000" b="1"/>
              <a:t>•Since the prices of common products ( Jute and Bamboo Net (6 Pack)&amp; Jute sugar bags (5 pack) ) are at par with its competitors, it has some room for increasing their unit prices so that they can give a positive gross profit so as to balance the cost of production volume to its sales volume.</a:t>
            </a:r>
            <a:endParaRPr lang="en-US" sz="2000" b="1"/>
          </a:p>
          <a:p>
            <a:r>
              <a:rPr lang="en-US" sz="2000" b="1"/>
              <a:t>•Sales and production of Colourful Jute Ribbon (10 meter) should be minimized to a particular requirement so as to minimize the company’s losses.</a:t>
            </a:r>
            <a:endParaRPr lang="en-US" sz="2000" b="1"/>
          </a:p>
          <a:p>
            <a:r>
              <a:rPr lang="en-US" sz="2000" b="1"/>
              <a:t>•Sales of Jute Hessian Wine Bag (2 Pack) can be increased by a limited amount given that it the the most profitable product of the company but not so much as to lose its specialized status in the market. Unit price for Jute Hessian Wine Bag (2 Pack) can also be increased by a certain amount so as to maximize profits but not so much as to drive customers to direct competitors</a:t>
            </a:r>
            <a:r>
              <a:rPr lang="en-US" sz="2000"/>
              <a:t>.</a:t>
            </a:r>
            <a:endParaRPr lang="en-US" sz="2000"/>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2899</Words>
  <Application>WPS Presentation</Application>
  <PresentationFormat>Widescreen</PresentationFormat>
  <Paragraphs>34</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SimSun</vt:lpstr>
      <vt:lpstr>Wingdings</vt:lpstr>
      <vt:lpstr>Noto Sans Symbols</vt:lpstr>
      <vt:lpstr>AMGDT</vt:lpstr>
      <vt:lpstr>Century Gothic</vt:lpstr>
      <vt:lpstr>Microsoft YaHei</vt:lpstr>
      <vt:lpstr>Arial Unicode MS</vt:lpstr>
      <vt:lpstr>Calibri</vt:lpstr>
      <vt:lpstr>Data Pie Charts</vt:lpstr>
      <vt:lpstr>Business Data Management Capstone Project: An analysis of Sales, Gross Profit and Inventory data of a Private Jute Manufacturing Company</vt:lpstr>
      <vt:lpstr>Over View:</vt:lpstr>
      <vt:lpstr>Monthly Revenue Detail</vt:lpstr>
      <vt:lpstr>Gross Profit Analysis</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Management Capstone Project: An analysis of Sales, Gross Profit and Inventory data of a Private Jute Manufacturing Company</dc:title>
  <dc:creator/>
  <cp:lastModifiedBy>KIIT</cp:lastModifiedBy>
  <cp:revision>3</cp:revision>
  <dcterms:created xsi:type="dcterms:W3CDTF">2022-03-24T17:40:00Z</dcterms:created>
  <dcterms:modified xsi:type="dcterms:W3CDTF">2022-04-26T07:09:43Z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6A935BEF79AC4BD8911635C99490CF66</vt:lpwstr>
  </property>
  <property fmtid="{D5CDD505-2E9C-101B-9397-08002B2CF9AE}" pid="3" name="KSOProductBuildVer">
    <vt:lpwstr>1033-11.2.0.11074</vt:lpwstr>
  </property>
</Properties>
</file>