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61"/>
  </p:notesMasterIdLst>
  <p:sldIdLst>
    <p:sldId id="305" r:id="rId2"/>
    <p:sldId id="306" r:id="rId3"/>
    <p:sldId id="307" r:id="rId4"/>
    <p:sldId id="317" r:id="rId5"/>
    <p:sldId id="361" r:id="rId6"/>
    <p:sldId id="362" r:id="rId7"/>
    <p:sldId id="363" r:id="rId8"/>
    <p:sldId id="311"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83" r:id="rId29"/>
    <p:sldId id="384" r:id="rId30"/>
    <p:sldId id="365" r:id="rId31"/>
    <p:sldId id="366" r:id="rId32"/>
    <p:sldId id="312" r:id="rId33"/>
    <p:sldId id="313" r:id="rId34"/>
    <p:sldId id="308" r:id="rId35"/>
    <p:sldId id="310" r:id="rId36"/>
    <p:sldId id="364" r:id="rId37"/>
    <p:sldId id="314" r:id="rId38"/>
    <p:sldId id="338" r:id="rId39"/>
    <p:sldId id="339" r:id="rId40"/>
    <p:sldId id="341" r:id="rId41"/>
    <p:sldId id="342" r:id="rId42"/>
    <p:sldId id="343" r:id="rId43"/>
    <p:sldId id="382"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40" r:id="rId60"/>
  </p:sldIdLst>
  <p:sldSz cx="9144000" cy="5143500" type="screen16x9"/>
  <p:notesSz cx="6858000" cy="9144000"/>
  <p:embeddedFontLst>
    <p:embeddedFont>
      <p:font typeface="Figtree Black" panose="020B0604020202020204" charset="0"/>
      <p:bold r:id="rId62"/>
      <p:boldItalic r:id="rId63"/>
    </p:embeddedFont>
    <p:embeddedFont>
      <p:font typeface="Cascadia Mono" panose="020B0604020202020204" charset="0"/>
      <p:regular r:id="rId64"/>
      <p:bold r:id="rId65"/>
      <p:italic r:id="rId66"/>
      <p:boldItalic r:id="rId67"/>
    </p:embeddedFont>
    <p:embeddedFont>
      <p:font typeface="Cambria Math" panose="02040503050406030204" pitchFamily="18" charset="0"/>
      <p:regular r:id="rId68"/>
    </p:embeddedFont>
    <p:embeddedFont>
      <p:font typeface="Lato" panose="020B0604020202020204" charset="0"/>
      <p:regular r:id="rId69"/>
      <p:bold r:id="rId70"/>
      <p:italic r:id="rId71"/>
      <p:boldItalic r:id="rId72"/>
    </p:embeddedFont>
    <p:embeddedFont>
      <p:font typeface="Hanken Grotesk" panose="020B060402020202020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B1C55-59CC-4708-A94B-BB0788521EAF}">
  <a:tblStyle styleId="{C73B1C55-59CC-4708-A94B-BB0788521E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9" autoAdjust="0"/>
    <p:restoredTop sz="94660"/>
  </p:normalViewPr>
  <p:slideViewPr>
    <p:cSldViewPr snapToGrid="0">
      <p:cViewPr varScale="1">
        <p:scale>
          <a:sx n="110" d="100"/>
          <a:sy n="110" d="100"/>
        </p:scale>
        <p:origin x="54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00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43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31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01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432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4131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918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88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41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89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88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172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68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466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206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474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31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161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78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786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596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62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418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315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883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028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242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846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942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638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325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285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36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384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232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0563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798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7347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121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998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8648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16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4857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284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043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836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50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480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00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2273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251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0604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442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1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36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2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319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86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xmlns=""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lang="en" sz="1200" b="1">
                <a:solidFill>
                  <a:schemeClr val="dk1"/>
                </a:solidFill>
                <a:latin typeface="Hanken Grotesk"/>
                <a:ea typeface="Hanken Grotesk"/>
                <a:cs typeface="Hanken Grotesk"/>
                <a:sym typeface="Hanken Grotesk"/>
              </a:rPr>
              <a:t>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xmlns="" val="tx"/>
                    </a:ext>
                  </a:extLst>
                </a:hlinkClick>
              </a:rPr>
              <a:t>Flaticon</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xmlns=""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7" r:id="rId8"/>
    <p:sldLayoutId id="2147483671"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3" y="1670213"/>
            <a:ext cx="6420957"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R-trees (Rectangular Tree)</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CS163 – Data Structures</a:t>
            </a:r>
            <a:endParaRPr dirty="0">
              <a:latin typeface="Hanken Grotesk"/>
              <a:ea typeface="Hanken Grotesk"/>
              <a:cs typeface="Hanken Grotesk"/>
              <a:sym typeface="Hanken Grotesk"/>
            </a:endParaRPr>
          </a:p>
        </p:txBody>
      </p:sp>
    </p:spTree>
    <p:extLst>
      <p:ext uri="{BB962C8B-B14F-4D97-AF65-F5344CB8AC3E}">
        <p14:creationId xmlns:p14="http://schemas.microsoft.com/office/powerpoint/2010/main" val="271725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Representing objects</a:t>
            </a:r>
            <a:endParaRPr dirty="0"/>
          </a:p>
        </p:txBody>
      </p:sp>
      <p:sp>
        <p:nvSpPr>
          <p:cNvPr id="646" name="Google Shape;646;p52"/>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p>
            <a:pPr marL="9525" lvl="0" indent="0" algn="l" rtl="0">
              <a:spcBef>
                <a:spcPts val="0"/>
              </a:spcBef>
              <a:spcAft>
                <a:spcPts val="0"/>
              </a:spcAft>
              <a:buSzPts val="1200"/>
              <a:buNone/>
            </a:pPr>
            <a:r>
              <a:rPr lang="en-US" dirty="0"/>
              <a:t>Then, an object can simply be represented by the rectangle that makes up its minimum bounding box.</a:t>
            </a:r>
            <a:endParaRPr dirty="0"/>
          </a:p>
        </p:txBody>
      </p:sp>
      <p:sp>
        <p:nvSpPr>
          <p:cNvPr id="647" name="Google Shape;647;p52"/>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200"/>
              <a:buNone/>
            </a:pPr>
            <a:r>
              <a:rPr lang="en-US" dirty="0"/>
              <a:t>A rectangle can be defined by the coordinate of its lower left corner and its upper right corner. For example, the representation of the rectangle below is ((10, 20), (50, 40)):</a:t>
            </a:r>
            <a:endParaRPr dirty="0"/>
          </a:p>
        </p:txBody>
      </p:sp>
      <p:sp>
        <p:nvSpPr>
          <p:cNvPr id="648" name="Google Shape;648;p52"/>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Rectangles</a:t>
            </a:r>
            <a:endParaRPr dirty="0"/>
          </a:p>
        </p:txBody>
      </p:sp>
      <p:sp>
        <p:nvSpPr>
          <p:cNvPr id="649" name="Google Shape;649;p52"/>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Objects</a:t>
            </a:r>
            <a:endParaRPr dirty="0"/>
          </a:p>
        </p:txBody>
      </p:sp>
      <p:sp>
        <p:nvSpPr>
          <p:cNvPr id="2" name="Rectangle 1">
            <a:extLst>
              <a:ext uri="{FF2B5EF4-FFF2-40B4-BE49-F238E27FC236}">
                <a16:creationId xmlns:a16="http://schemas.microsoft.com/office/drawing/2014/main" id="{2D79EF69-F4E5-EE2C-3A44-0E26441AD510}"/>
              </a:ext>
            </a:extLst>
          </p:cNvPr>
          <p:cNvSpPr/>
          <p:nvPr/>
        </p:nvSpPr>
        <p:spPr>
          <a:xfrm>
            <a:off x="1577340" y="3330751"/>
            <a:ext cx="162306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E56BF7-F0AA-9332-3750-D24220B1B6EC}"/>
              </a:ext>
            </a:extLst>
          </p:cNvPr>
          <p:cNvSpPr txBox="1"/>
          <p:nvPr/>
        </p:nvSpPr>
        <p:spPr>
          <a:xfrm>
            <a:off x="1202077" y="3007734"/>
            <a:ext cx="712054" cy="307777"/>
          </a:xfrm>
          <a:prstGeom prst="rect">
            <a:avLst/>
          </a:prstGeom>
          <a:noFill/>
        </p:spPr>
        <p:txBody>
          <a:bodyPr wrap="none" rtlCol="0">
            <a:spAutoFit/>
          </a:bodyPr>
          <a:lstStyle/>
          <a:p>
            <a:r>
              <a:rPr lang="en-US" dirty="0">
                <a:latin typeface="Hanken Grotesk" panose="020B0604020202020204" charset="0"/>
              </a:rPr>
              <a:t>(10,40)</a:t>
            </a:r>
          </a:p>
        </p:txBody>
      </p:sp>
      <p:sp>
        <p:nvSpPr>
          <p:cNvPr id="4" name="TextBox 3">
            <a:extLst>
              <a:ext uri="{FF2B5EF4-FFF2-40B4-BE49-F238E27FC236}">
                <a16:creationId xmlns:a16="http://schemas.microsoft.com/office/drawing/2014/main" id="{D7A305F5-8E26-65A5-FDBF-6A3613778A30}"/>
              </a:ext>
            </a:extLst>
          </p:cNvPr>
          <p:cNvSpPr txBox="1"/>
          <p:nvPr/>
        </p:nvSpPr>
        <p:spPr>
          <a:xfrm>
            <a:off x="1202077" y="4380779"/>
            <a:ext cx="712054" cy="307777"/>
          </a:xfrm>
          <a:prstGeom prst="rect">
            <a:avLst/>
          </a:prstGeom>
          <a:noFill/>
        </p:spPr>
        <p:txBody>
          <a:bodyPr wrap="square" rtlCol="0">
            <a:spAutoFit/>
          </a:bodyPr>
          <a:lstStyle/>
          <a:p>
            <a:r>
              <a:rPr lang="en-US" dirty="0">
                <a:latin typeface="Hanken Grotesk" panose="020B0604020202020204" charset="0"/>
              </a:rPr>
              <a:t>(10,20)</a:t>
            </a:r>
          </a:p>
        </p:txBody>
      </p:sp>
      <p:sp>
        <p:nvSpPr>
          <p:cNvPr id="5" name="TextBox 4">
            <a:extLst>
              <a:ext uri="{FF2B5EF4-FFF2-40B4-BE49-F238E27FC236}">
                <a16:creationId xmlns:a16="http://schemas.microsoft.com/office/drawing/2014/main" id="{560357EC-0A6E-B591-4FB7-648AB79E89BE}"/>
              </a:ext>
            </a:extLst>
          </p:cNvPr>
          <p:cNvSpPr txBox="1"/>
          <p:nvPr/>
        </p:nvSpPr>
        <p:spPr>
          <a:xfrm>
            <a:off x="2905091" y="3006246"/>
            <a:ext cx="712054" cy="307777"/>
          </a:xfrm>
          <a:prstGeom prst="rect">
            <a:avLst/>
          </a:prstGeom>
          <a:noFill/>
        </p:spPr>
        <p:txBody>
          <a:bodyPr wrap="none" rtlCol="0">
            <a:spAutoFit/>
          </a:bodyPr>
          <a:lstStyle/>
          <a:p>
            <a:r>
              <a:rPr lang="en-US" dirty="0">
                <a:latin typeface="Hanken Grotesk" panose="020B0604020202020204" charset="0"/>
              </a:rPr>
              <a:t>(50,40)</a:t>
            </a:r>
          </a:p>
        </p:txBody>
      </p:sp>
      <p:sp>
        <p:nvSpPr>
          <p:cNvPr id="6" name="TextBox 5">
            <a:extLst>
              <a:ext uri="{FF2B5EF4-FFF2-40B4-BE49-F238E27FC236}">
                <a16:creationId xmlns:a16="http://schemas.microsoft.com/office/drawing/2014/main" id="{9631FA8E-469C-964C-278D-574C0DF68159}"/>
              </a:ext>
            </a:extLst>
          </p:cNvPr>
          <p:cNvSpPr txBox="1"/>
          <p:nvPr/>
        </p:nvSpPr>
        <p:spPr>
          <a:xfrm>
            <a:off x="2905091" y="4377802"/>
            <a:ext cx="712054" cy="307777"/>
          </a:xfrm>
          <a:prstGeom prst="rect">
            <a:avLst/>
          </a:prstGeom>
          <a:noFill/>
        </p:spPr>
        <p:txBody>
          <a:bodyPr wrap="none" rtlCol="0">
            <a:spAutoFit/>
          </a:bodyPr>
          <a:lstStyle/>
          <a:p>
            <a:r>
              <a:rPr lang="en-US" dirty="0">
                <a:latin typeface="Hanken Grotesk" panose="020B0604020202020204" charset="0"/>
              </a:rPr>
              <a:t>(50,20)</a:t>
            </a:r>
          </a:p>
        </p:txBody>
      </p:sp>
      <p:pic>
        <p:nvPicPr>
          <p:cNvPr id="3074" name="Picture 2">
            <a:extLst>
              <a:ext uri="{FF2B5EF4-FFF2-40B4-BE49-F238E27FC236}">
                <a16:creationId xmlns:a16="http://schemas.microsoft.com/office/drawing/2014/main" id="{24CF0F5A-3323-23B3-DE2A-540B4AA8F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140" y="2708205"/>
            <a:ext cx="3023444" cy="204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build="p"/>
      <p:bldP spid="647" grpId="0" build="p"/>
      <p:bldP spid="648" grpId="0" build="p"/>
      <p:bldP spid="649" grpId="0" build="p"/>
      <p:bldP spid="2" grpId="0" animBg="1"/>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R-Trees</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R-tree is an </a:t>
            </a:r>
            <a:r>
              <a:rPr lang="en-US" b="1" dirty="0"/>
              <a:t>index tree structure</a:t>
            </a:r>
            <a:r>
              <a:rPr lang="en-US" dirty="0"/>
              <a:t> derived from the B-tree that uses </a:t>
            </a:r>
            <a:r>
              <a:rPr lang="en-US" b="1" dirty="0"/>
              <a:t>bounding boxes</a:t>
            </a:r>
            <a:r>
              <a:rPr lang="en-US" dirty="0"/>
              <a:t> as search keys.</a:t>
            </a:r>
            <a:endParaRPr dirty="0"/>
          </a:p>
        </p:txBody>
      </p:sp>
      <p:sp>
        <p:nvSpPr>
          <p:cNvPr id="2" name="Rectangle 1">
            <a:extLst>
              <a:ext uri="{FF2B5EF4-FFF2-40B4-BE49-F238E27FC236}">
                <a16:creationId xmlns:a16="http://schemas.microsoft.com/office/drawing/2014/main" id="{3874CE02-2786-86A6-33C6-05DC80D7F050}"/>
              </a:ext>
            </a:extLst>
          </p:cNvPr>
          <p:cNvSpPr/>
          <p:nvPr/>
        </p:nvSpPr>
        <p:spPr>
          <a:xfrm>
            <a:off x="3314700" y="1920240"/>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CCAFC5-079E-9A4E-DB3C-E76F71A7659D}"/>
              </a:ext>
            </a:extLst>
          </p:cNvPr>
          <p:cNvSpPr txBox="1"/>
          <p:nvPr/>
        </p:nvSpPr>
        <p:spPr>
          <a:xfrm>
            <a:off x="3444240" y="205210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BB1</a:t>
            </a:r>
          </a:p>
        </p:txBody>
      </p:sp>
      <p:sp>
        <p:nvSpPr>
          <p:cNvPr id="4" name="TextBox 3">
            <a:extLst>
              <a:ext uri="{FF2B5EF4-FFF2-40B4-BE49-F238E27FC236}">
                <a16:creationId xmlns:a16="http://schemas.microsoft.com/office/drawing/2014/main" id="{10E48AC8-4138-3A0C-55CA-5237BF63290A}"/>
              </a:ext>
            </a:extLst>
          </p:cNvPr>
          <p:cNvSpPr txBox="1"/>
          <p:nvPr/>
        </p:nvSpPr>
        <p:spPr>
          <a:xfrm>
            <a:off x="4572000" y="205210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BB2</a:t>
            </a:r>
          </a:p>
        </p:txBody>
      </p:sp>
      <p:sp>
        <p:nvSpPr>
          <p:cNvPr id="5" name="Rectangle 4">
            <a:extLst>
              <a:ext uri="{FF2B5EF4-FFF2-40B4-BE49-F238E27FC236}">
                <a16:creationId xmlns:a16="http://schemas.microsoft.com/office/drawing/2014/main" id="{37BC3A43-83D6-ED2F-D144-D96332DD761B}"/>
              </a:ext>
            </a:extLst>
          </p:cNvPr>
          <p:cNvSpPr/>
          <p:nvPr/>
        </p:nvSpPr>
        <p:spPr>
          <a:xfrm>
            <a:off x="1859280" y="2834641"/>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CCB7B5-2A57-27E0-D3E5-C01BBA262B22}"/>
              </a:ext>
            </a:extLst>
          </p:cNvPr>
          <p:cNvSpPr txBox="1"/>
          <p:nvPr/>
        </p:nvSpPr>
        <p:spPr>
          <a:xfrm>
            <a:off x="1988820" y="2966502"/>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BB3</a:t>
            </a:r>
          </a:p>
        </p:txBody>
      </p:sp>
      <p:sp>
        <p:nvSpPr>
          <p:cNvPr id="7" name="TextBox 6">
            <a:extLst>
              <a:ext uri="{FF2B5EF4-FFF2-40B4-BE49-F238E27FC236}">
                <a16:creationId xmlns:a16="http://schemas.microsoft.com/office/drawing/2014/main" id="{3800D94D-9816-7675-119D-3A538BB7957A}"/>
              </a:ext>
            </a:extLst>
          </p:cNvPr>
          <p:cNvSpPr txBox="1"/>
          <p:nvPr/>
        </p:nvSpPr>
        <p:spPr>
          <a:xfrm>
            <a:off x="3116580" y="2966502"/>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BB4</a:t>
            </a:r>
          </a:p>
        </p:txBody>
      </p:sp>
      <p:cxnSp>
        <p:nvCxnSpPr>
          <p:cNvPr id="9" name="Straight Connector 8">
            <a:extLst>
              <a:ext uri="{FF2B5EF4-FFF2-40B4-BE49-F238E27FC236}">
                <a16:creationId xmlns:a16="http://schemas.microsoft.com/office/drawing/2014/main" id="{3BC495E8-86EE-134D-A71B-B56B4536D88F}"/>
              </a:ext>
            </a:extLst>
          </p:cNvPr>
          <p:cNvCxnSpPr>
            <a:cxnSpLocks/>
            <a:stCxn id="3" idx="2"/>
            <a:endCxn id="5" idx="0"/>
          </p:cNvCxnSpPr>
          <p:nvPr/>
        </p:nvCxnSpPr>
        <p:spPr>
          <a:xfrm flipH="1">
            <a:off x="3051810" y="2359878"/>
            <a:ext cx="891540" cy="4747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70CE77B-C071-2B1C-E6F4-3584654CC4D1}"/>
              </a:ext>
            </a:extLst>
          </p:cNvPr>
          <p:cNvSpPr/>
          <p:nvPr/>
        </p:nvSpPr>
        <p:spPr>
          <a:xfrm>
            <a:off x="4808220" y="2834641"/>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1973FE2-BB8C-A7E9-ED3E-579C97A38E84}"/>
              </a:ext>
            </a:extLst>
          </p:cNvPr>
          <p:cNvCxnSpPr>
            <a:cxnSpLocks/>
            <a:stCxn id="4" idx="2"/>
            <a:endCxn id="12" idx="0"/>
          </p:cNvCxnSpPr>
          <p:nvPr/>
        </p:nvCxnSpPr>
        <p:spPr>
          <a:xfrm>
            <a:off x="5071110" y="2359878"/>
            <a:ext cx="929640" cy="4747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Google Shape;596;p48">
            <a:extLst>
              <a:ext uri="{FF2B5EF4-FFF2-40B4-BE49-F238E27FC236}">
                <a16:creationId xmlns:a16="http://schemas.microsoft.com/office/drawing/2014/main" id="{7CDA98D3-B961-6C92-E080-50D9B78962E1}"/>
              </a:ext>
            </a:extLst>
          </p:cNvPr>
          <p:cNvSpPr txBox="1">
            <a:spLocks/>
          </p:cNvSpPr>
          <p:nvPr/>
        </p:nvSpPr>
        <p:spPr>
          <a:xfrm>
            <a:off x="720000" y="3635868"/>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425450" indent="-285750">
              <a:buSzPts val="1400"/>
            </a:pPr>
            <a:r>
              <a:rPr lang="en-US" dirty="0"/>
              <a:t>The sub-tree indexed by bounding box BB1 contains only objects that lies </a:t>
            </a:r>
            <a:r>
              <a:rPr lang="en-US" b="1" dirty="0"/>
              <a:t>inside BB1</a:t>
            </a:r>
          </a:p>
          <a:p>
            <a:pPr marL="425450" indent="-285750">
              <a:buSzPts val="1400"/>
            </a:pPr>
            <a:r>
              <a:rPr lang="en-US" dirty="0"/>
              <a:t>The sub-tree indexed by bounding box BB2 contains only objects that lies </a:t>
            </a:r>
            <a:r>
              <a:rPr lang="en-US" b="1" dirty="0"/>
              <a:t>inside BB2</a:t>
            </a:r>
          </a:p>
          <a:p>
            <a:pPr marL="425450" indent="-285750">
              <a:buSzPts val="1400"/>
            </a:pPr>
            <a:r>
              <a:rPr lang="en-US" dirty="0"/>
              <a:t>...</a:t>
            </a:r>
          </a:p>
        </p:txBody>
      </p:sp>
    </p:spTree>
    <p:extLst>
      <p:ext uri="{BB962C8B-B14F-4D97-AF65-F5344CB8AC3E}">
        <p14:creationId xmlns:p14="http://schemas.microsoft.com/office/powerpoint/2010/main" val="234126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R-Tree index entry</a:t>
            </a:r>
            <a:endParaRPr dirty="0"/>
          </a:p>
        </p:txBody>
      </p:sp>
      <p:sp>
        <p:nvSpPr>
          <p:cNvPr id="596" name="Google Shape;596;p48"/>
          <p:cNvSpPr txBox="1">
            <a:spLocks noGrp="1"/>
          </p:cNvSpPr>
          <p:nvPr>
            <p:ph type="body" idx="1"/>
          </p:nvPr>
        </p:nvSpPr>
        <p:spPr>
          <a:xfrm>
            <a:off x="720000" y="10633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An R-tree index entry contains two things:</a:t>
            </a:r>
          </a:p>
          <a:p>
            <a:pPr marL="139700" lvl="0" indent="0" algn="ctr" rtl="0">
              <a:spcBef>
                <a:spcPts val="0"/>
              </a:spcBef>
              <a:spcAft>
                <a:spcPts val="0"/>
              </a:spcAft>
              <a:buSzPts val="1400"/>
              <a:buNone/>
            </a:pPr>
            <a:r>
              <a:rPr lang="en-US" b="1" dirty="0"/>
              <a:t>(</a:t>
            </a:r>
            <a:r>
              <a:rPr lang="en-US" b="1" dirty="0">
                <a:solidFill>
                  <a:srgbClr val="0070C0"/>
                </a:solidFill>
              </a:rPr>
              <a:t>bounding box</a:t>
            </a:r>
            <a:r>
              <a:rPr lang="en-US" b="1" dirty="0"/>
              <a:t>, </a:t>
            </a:r>
            <a:r>
              <a:rPr lang="en-US" b="1" dirty="0">
                <a:solidFill>
                  <a:srgbClr val="FF0000"/>
                </a:solidFill>
              </a:rPr>
              <a:t>child node pointer</a:t>
            </a:r>
            <a:r>
              <a:rPr lang="en-US" b="1" dirty="0"/>
              <a:t>)</a:t>
            </a:r>
          </a:p>
          <a:p>
            <a:pPr marL="139700" lvl="0" indent="0" rtl="0">
              <a:spcBef>
                <a:spcPts val="0"/>
              </a:spcBef>
              <a:spcAft>
                <a:spcPts val="0"/>
              </a:spcAft>
              <a:buSzPts val="1400"/>
              <a:buNone/>
            </a:pPr>
            <a:endParaRPr dirty="0"/>
          </a:p>
        </p:txBody>
      </p:sp>
      <p:sp>
        <p:nvSpPr>
          <p:cNvPr id="8" name="Rectangle 7">
            <a:extLst>
              <a:ext uri="{FF2B5EF4-FFF2-40B4-BE49-F238E27FC236}">
                <a16:creationId xmlns:a16="http://schemas.microsoft.com/office/drawing/2014/main" id="{1A200BB2-4791-881E-4558-4D2D944EABBF}"/>
              </a:ext>
            </a:extLst>
          </p:cNvPr>
          <p:cNvSpPr/>
          <p:nvPr/>
        </p:nvSpPr>
        <p:spPr>
          <a:xfrm>
            <a:off x="3314700" y="1760220"/>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9E866FA-4E6C-120B-FF24-55DD82103B08}"/>
              </a:ext>
            </a:extLst>
          </p:cNvPr>
          <p:cNvSpPr txBox="1"/>
          <p:nvPr/>
        </p:nvSpPr>
        <p:spPr>
          <a:xfrm>
            <a:off x="3444240" y="189208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BB1</a:t>
            </a:r>
          </a:p>
        </p:txBody>
      </p:sp>
      <p:sp>
        <p:nvSpPr>
          <p:cNvPr id="11" name="TextBox 10">
            <a:extLst>
              <a:ext uri="{FF2B5EF4-FFF2-40B4-BE49-F238E27FC236}">
                <a16:creationId xmlns:a16="http://schemas.microsoft.com/office/drawing/2014/main" id="{7511A6D1-4DCA-BEF2-DF1D-AC4358694F29}"/>
              </a:ext>
            </a:extLst>
          </p:cNvPr>
          <p:cNvSpPr txBox="1"/>
          <p:nvPr/>
        </p:nvSpPr>
        <p:spPr>
          <a:xfrm>
            <a:off x="4572000" y="189208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BB2</a:t>
            </a:r>
          </a:p>
        </p:txBody>
      </p:sp>
      <p:sp>
        <p:nvSpPr>
          <p:cNvPr id="14" name="Rectangle 13">
            <a:extLst>
              <a:ext uri="{FF2B5EF4-FFF2-40B4-BE49-F238E27FC236}">
                <a16:creationId xmlns:a16="http://schemas.microsoft.com/office/drawing/2014/main" id="{EE5845DC-5118-9AF0-9CE1-AE405A0EAE23}"/>
              </a:ext>
            </a:extLst>
          </p:cNvPr>
          <p:cNvSpPr/>
          <p:nvPr/>
        </p:nvSpPr>
        <p:spPr>
          <a:xfrm>
            <a:off x="990600" y="2674621"/>
            <a:ext cx="325374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16238B-4A65-C624-1502-B104D2BF565B}"/>
              </a:ext>
            </a:extLst>
          </p:cNvPr>
          <p:cNvSpPr txBox="1"/>
          <p:nvPr/>
        </p:nvSpPr>
        <p:spPr>
          <a:xfrm>
            <a:off x="1135380" y="2806482"/>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BB3</a:t>
            </a:r>
          </a:p>
        </p:txBody>
      </p:sp>
      <p:sp>
        <p:nvSpPr>
          <p:cNvPr id="16" name="TextBox 15">
            <a:extLst>
              <a:ext uri="{FF2B5EF4-FFF2-40B4-BE49-F238E27FC236}">
                <a16:creationId xmlns:a16="http://schemas.microsoft.com/office/drawing/2014/main" id="{D45D9E33-08BE-917C-8F01-0F0FE21B2918}"/>
              </a:ext>
            </a:extLst>
          </p:cNvPr>
          <p:cNvSpPr txBox="1"/>
          <p:nvPr/>
        </p:nvSpPr>
        <p:spPr>
          <a:xfrm>
            <a:off x="2232660" y="2806482"/>
            <a:ext cx="188214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a:t>
            </a:r>
            <a:r>
              <a:rPr lang="en-US" dirty="0">
                <a:solidFill>
                  <a:srgbClr val="00B0F0"/>
                </a:solidFill>
                <a:latin typeface="Hanken Grotesk" panose="020B0604020202020204" charset="0"/>
              </a:rPr>
              <a:t>((10,20),(50,40)), </a:t>
            </a:r>
            <a:r>
              <a:rPr lang="en-US" dirty="0">
                <a:solidFill>
                  <a:srgbClr val="C00000"/>
                </a:solidFill>
                <a:latin typeface="Hanken Grotesk" panose="020B0604020202020204" charset="0"/>
              </a:rPr>
              <a:t>ptr1</a:t>
            </a:r>
            <a:r>
              <a:rPr lang="en-US" dirty="0">
                <a:latin typeface="Hanken Grotesk" panose="020B0604020202020204" charset="0"/>
              </a:rPr>
              <a:t>)</a:t>
            </a:r>
          </a:p>
        </p:txBody>
      </p:sp>
      <p:cxnSp>
        <p:nvCxnSpPr>
          <p:cNvPr id="18" name="Straight Connector 17">
            <a:extLst>
              <a:ext uri="{FF2B5EF4-FFF2-40B4-BE49-F238E27FC236}">
                <a16:creationId xmlns:a16="http://schemas.microsoft.com/office/drawing/2014/main" id="{EE967734-30CE-EE5C-5412-3AF5536B19E6}"/>
              </a:ext>
            </a:extLst>
          </p:cNvPr>
          <p:cNvCxnSpPr>
            <a:cxnSpLocks/>
            <a:stCxn id="10" idx="2"/>
            <a:endCxn id="14" idx="0"/>
          </p:cNvCxnSpPr>
          <p:nvPr/>
        </p:nvCxnSpPr>
        <p:spPr>
          <a:xfrm flipH="1">
            <a:off x="2617470" y="2199858"/>
            <a:ext cx="1325880" cy="4747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CA72569-0731-ADA5-E074-94D81DB1B114}"/>
              </a:ext>
            </a:extLst>
          </p:cNvPr>
          <p:cNvSpPr/>
          <p:nvPr/>
        </p:nvSpPr>
        <p:spPr>
          <a:xfrm>
            <a:off x="4808220" y="2674621"/>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156A039-26D9-6D6D-49A1-4AB9B49260ED}"/>
              </a:ext>
            </a:extLst>
          </p:cNvPr>
          <p:cNvCxnSpPr>
            <a:cxnSpLocks/>
            <a:stCxn id="11" idx="2"/>
            <a:endCxn id="19" idx="0"/>
          </p:cNvCxnSpPr>
          <p:nvPr/>
        </p:nvCxnSpPr>
        <p:spPr>
          <a:xfrm>
            <a:off x="5071110" y="2199858"/>
            <a:ext cx="929640" cy="4747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E477C5-2BA3-039C-1E76-9E541C2F65F1}"/>
              </a:ext>
            </a:extLst>
          </p:cNvPr>
          <p:cNvCxnSpPr>
            <a:stCxn id="16" idx="2"/>
          </p:cNvCxnSpPr>
          <p:nvPr/>
        </p:nvCxnSpPr>
        <p:spPr>
          <a:xfrm flipH="1">
            <a:off x="3070860" y="3114259"/>
            <a:ext cx="102870" cy="4442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95CCAA8-4AC8-0D04-1F3E-3E4481045FCB}"/>
              </a:ext>
            </a:extLst>
          </p:cNvPr>
          <p:cNvSpPr txBox="1"/>
          <p:nvPr/>
        </p:nvSpPr>
        <p:spPr>
          <a:xfrm>
            <a:off x="1969770" y="3561518"/>
            <a:ext cx="2202180" cy="523220"/>
          </a:xfrm>
          <a:prstGeom prst="rect">
            <a:avLst/>
          </a:prstGeom>
          <a:noFill/>
        </p:spPr>
        <p:txBody>
          <a:bodyPr wrap="square" rtlCol="0">
            <a:spAutoFit/>
          </a:bodyPr>
          <a:lstStyle/>
          <a:p>
            <a:r>
              <a:rPr lang="en-US" dirty="0">
                <a:latin typeface="Hanken Grotesk" panose="020B0604020202020204" charset="0"/>
              </a:rPr>
              <a:t>All objects that lie inside </a:t>
            </a:r>
            <a:r>
              <a:rPr lang="en-US" dirty="0">
                <a:solidFill>
                  <a:srgbClr val="0070C0"/>
                </a:solidFill>
                <a:latin typeface="Hanken Grotesk" panose="020B0604020202020204" charset="0"/>
              </a:rPr>
              <a:t>((10,20), (50,40))</a:t>
            </a:r>
          </a:p>
        </p:txBody>
      </p:sp>
      <p:sp>
        <p:nvSpPr>
          <p:cNvPr id="26" name="Google Shape;596;p48">
            <a:extLst>
              <a:ext uri="{FF2B5EF4-FFF2-40B4-BE49-F238E27FC236}">
                <a16:creationId xmlns:a16="http://schemas.microsoft.com/office/drawing/2014/main" id="{2E28062D-E2FF-20B0-8DE8-B2F07C742D80}"/>
              </a:ext>
            </a:extLst>
          </p:cNvPr>
          <p:cNvSpPr txBox="1">
            <a:spLocks/>
          </p:cNvSpPr>
          <p:nvPr/>
        </p:nvSpPr>
        <p:spPr>
          <a:xfrm>
            <a:off x="720000" y="3946441"/>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buSzPts val="1400"/>
              <a:buFont typeface="Hanken Grotesk"/>
              <a:buNone/>
            </a:pPr>
            <a:r>
              <a:rPr lang="en-US" dirty="0"/>
              <a:t>The sub-tree indexed by the entry will contain </a:t>
            </a:r>
            <a:r>
              <a:rPr lang="en-US" b="1" dirty="0"/>
              <a:t>only objects contained within the given bounding box.</a:t>
            </a:r>
          </a:p>
          <a:p>
            <a:pPr marL="139700" indent="0">
              <a:buSzPts val="1400"/>
              <a:buFont typeface="Hanken Grotesk"/>
              <a:buNone/>
            </a:pPr>
            <a:r>
              <a:rPr lang="en-US" dirty="0"/>
              <a:t>It is acceptable for those entry’s bounding boxes </a:t>
            </a:r>
            <a:r>
              <a:rPr lang="en-US" b="1" dirty="0"/>
              <a:t>to overlap.</a:t>
            </a:r>
            <a:endParaRPr lang="en-US" dirty="0"/>
          </a:p>
        </p:txBody>
      </p:sp>
    </p:spTree>
    <p:extLst>
      <p:ext uri="{BB962C8B-B14F-4D97-AF65-F5344CB8AC3E}">
        <p14:creationId xmlns:p14="http://schemas.microsoft.com/office/powerpoint/2010/main" val="208376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R-Tree leaf nodes</a:t>
            </a:r>
            <a:endParaRPr dirty="0"/>
          </a:p>
        </p:txBody>
      </p:sp>
      <p:sp>
        <p:nvSpPr>
          <p:cNvPr id="596" name="Google Shape;596;p48"/>
          <p:cNvSpPr txBox="1">
            <a:spLocks noGrp="1"/>
          </p:cNvSpPr>
          <p:nvPr>
            <p:ph type="body" idx="1"/>
          </p:nvPr>
        </p:nvSpPr>
        <p:spPr>
          <a:xfrm>
            <a:off x="720000" y="10633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Similarly, an R-tree leaf node contains two things:</a:t>
            </a:r>
          </a:p>
          <a:p>
            <a:pPr marL="139700" indent="0" algn="ctr">
              <a:buSzPts val="1400"/>
              <a:buNone/>
            </a:pPr>
            <a:r>
              <a:rPr lang="en-US" b="1" dirty="0"/>
              <a:t>(</a:t>
            </a:r>
            <a:r>
              <a:rPr lang="en-US" b="1" dirty="0">
                <a:solidFill>
                  <a:srgbClr val="0070C0"/>
                </a:solidFill>
              </a:rPr>
              <a:t>minimum bounding box</a:t>
            </a:r>
            <a:r>
              <a:rPr lang="en-US" b="1" dirty="0"/>
              <a:t>, </a:t>
            </a:r>
            <a:r>
              <a:rPr lang="en-US" b="1" dirty="0">
                <a:solidFill>
                  <a:srgbClr val="FF0000"/>
                </a:solidFill>
              </a:rPr>
              <a:t>object pointer</a:t>
            </a:r>
            <a:r>
              <a:rPr lang="en-US" b="1" dirty="0"/>
              <a:t>)</a:t>
            </a:r>
          </a:p>
          <a:p>
            <a:pPr marL="139700" lvl="0" indent="0" algn="ctr" rtl="0">
              <a:spcBef>
                <a:spcPts val="0"/>
              </a:spcBef>
              <a:spcAft>
                <a:spcPts val="0"/>
              </a:spcAft>
              <a:buSzPts val="1400"/>
              <a:buNone/>
            </a:pPr>
            <a:endParaRPr dirty="0"/>
          </a:p>
        </p:txBody>
      </p:sp>
      <p:sp>
        <p:nvSpPr>
          <p:cNvPr id="2" name="Rectangle 1">
            <a:extLst>
              <a:ext uri="{FF2B5EF4-FFF2-40B4-BE49-F238E27FC236}">
                <a16:creationId xmlns:a16="http://schemas.microsoft.com/office/drawing/2014/main" id="{4C7EDD5B-C2E5-E638-B52A-732A1FAE4D04}"/>
              </a:ext>
            </a:extLst>
          </p:cNvPr>
          <p:cNvSpPr/>
          <p:nvPr/>
        </p:nvSpPr>
        <p:spPr>
          <a:xfrm>
            <a:off x="3314700" y="1760220"/>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89F2A5-FF62-1BDC-609B-0ABD483E85A2}"/>
              </a:ext>
            </a:extLst>
          </p:cNvPr>
          <p:cNvSpPr txBox="1"/>
          <p:nvPr/>
        </p:nvSpPr>
        <p:spPr>
          <a:xfrm>
            <a:off x="3444240" y="189208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BB1</a:t>
            </a:r>
          </a:p>
        </p:txBody>
      </p:sp>
      <p:sp>
        <p:nvSpPr>
          <p:cNvPr id="4" name="TextBox 3">
            <a:extLst>
              <a:ext uri="{FF2B5EF4-FFF2-40B4-BE49-F238E27FC236}">
                <a16:creationId xmlns:a16="http://schemas.microsoft.com/office/drawing/2014/main" id="{F49712FC-3EFC-F75C-830B-BFF502770E88}"/>
              </a:ext>
            </a:extLst>
          </p:cNvPr>
          <p:cNvSpPr txBox="1"/>
          <p:nvPr/>
        </p:nvSpPr>
        <p:spPr>
          <a:xfrm>
            <a:off x="4572000" y="1892081"/>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BB2</a:t>
            </a:r>
          </a:p>
        </p:txBody>
      </p:sp>
      <p:sp>
        <p:nvSpPr>
          <p:cNvPr id="5" name="Rectangle 4">
            <a:extLst>
              <a:ext uri="{FF2B5EF4-FFF2-40B4-BE49-F238E27FC236}">
                <a16:creationId xmlns:a16="http://schemas.microsoft.com/office/drawing/2014/main" id="{32B1053E-DD32-AFF7-73FD-C0FF1DF99DEC}"/>
              </a:ext>
            </a:extLst>
          </p:cNvPr>
          <p:cNvSpPr/>
          <p:nvPr/>
        </p:nvSpPr>
        <p:spPr>
          <a:xfrm>
            <a:off x="990600" y="2674621"/>
            <a:ext cx="325374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C274A1-0B89-84A1-8BFB-75EC0B075160}"/>
              </a:ext>
            </a:extLst>
          </p:cNvPr>
          <p:cNvSpPr txBox="1"/>
          <p:nvPr/>
        </p:nvSpPr>
        <p:spPr>
          <a:xfrm>
            <a:off x="1135380" y="2806482"/>
            <a:ext cx="9982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MBB1</a:t>
            </a:r>
          </a:p>
        </p:txBody>
      </p:sp>
      <p:sp>
        <p:nvSpPr>
          <p:cNvPr id="7" name="TextBox 6">
            <a:extLst>
              <a:ext uri="{FF2B5EF4-FFF2-40B4-BE49-F238E27FC236}">
                <a16:creationId xmlns:a16="http://schemas.microsoft.com/office/drawing/2014/main" id="{DE716356-6A55-B81A-BB08-5FE8432B0BBD}"/>
              </a:ext>
            </a:extLst>
          </p:cNvPr>
          <p:cNvSpPr txBox="1"/>
          <p:nvPr/>
        </p:nvSpPr>
        <p:spPr>
          <a:xfrm>
            <a:off x="2232660" y="2806482"/>
            <a:ext cx="188214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a:t>
            </a:r>
            <a:r>
              <a:rPr lang="en-US" dirty="0">
                <a:solidFill>
                  <a:srgbClr val="00B0F0"/>
                </a:solidFill>
                <a:latin typeface="Hanken Grotesk" panose="020B0604020202020204" charset="0"/>
              </a:rPr>
              <a:t>((10,20),(50,40)), </a:t>
            </a:r>
            <a:r>
              <a:rPr lang="en-US" dirty="0">
                <a:solidFill>
                  <a:srgbClr val="C00000"/>
                </a:solidFill>
                <a:latin typeface="Hanken Grotesk" panose="020B0604020202020204" charset="0"/>
              </a:rPr>
              <a:t>obj1</a:t>
            </a:r>
            <a:r>
              <a:rPr lang="en-US" dirty="0">
                <a:latin typeface="Hanken Grotesk" panose="020B0604020202020204" charset="0"/>
              </a:rPr>
              <a:t>)</a:t>
            </a:r>
          </a:p>
        </p:txBody>
      </p:sp>
      <p:cxnSp>
        <p:nvCxnSpPr>
          <p:cNvPr id="9" name="Straight Connector 8">
            <a:extLst>
              <a:ext uri="{FF2B5EF4-FFF2-40B4-BE49-F238E27FC236}">
                <a16:creationId xmlns:a16="http://schemas.microsoft.com/office/drawing/2014/main" id="{1CB86610-58A0-3E44-BA00-C3E13E365DB6}"/>
              </a:ext>
            </a:extLst>
          </p:cNvPr>
          <p:cNvCxnSpPr>
            <a:cxnSpLocks/>
            <a:stCxn id="3" idx="2"/>
            <a:endCxn id="5" idx="0"/>
          </p:cNvCxnSpPr>
          <p:nvPr/>
        </p:nvCxnSpPr>
        <p:spPr>
          <a:xfrm flipH="1">
            <a:off x="2617470" y="2199858"/>
            <a:ext cx="1325880" cy="4747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3871C0B-075F-C596-423D-F04F3BBF47C4}"/>
              </a:ext>
            </a:extLst>
          </p:cNvPr>
          <p:cNvSpPr/>
          <p:nvPr/>
        </p:nvSpPr>
        <p:spPr>
          <a:xfrm>
            <a:off x="4808220" y="2674621"/>
            <a:ext cx="23850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D52C04C-5404-EB9B-73F9-7953D351D36B}"/>
              </a:ext>
            </a:extLst>
          </p:cNvPr>
          <p:cNvCxnSpPr>
            <a:cxnSpLocks/>
            <a:stCxn id="4" idx="2"/>
            <a:endCxn id="12" idx="0"/>
          </p:cNvCxnSpPr>
          <p:nvPr/>
        </p:nvCxnSpPr>
        <p:spPr>
          <a:xfrm>
            <a:off x="5071110" y="2199858"/>
            <a:ext cx="929640" cy="4747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47909D-D514-A291-9B3D-6A7B43D3D437}"/>
              </a:ext>
            </a:extLst>
          </p:cNvPr>
          <p:cNvCxnSpPr>
            <a:stCxn id="7" idx="2"/>
          </p:cNvCxnSpPr>
          <p:nvPr/>
        </p:nvCxnSpPr>
        <p:spPr>
          <a:xfrm flipH="1">
            <a:off x="3070860" y="3114259"/>
            <a:ext cx="102870" cy="4442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60D8146-C5EA-1E61-7886-DBFBB1B2AC6F}"/>
              </a:ext>
            </a:extLst>
          </p:cNvPr>
          <p:cNvSpPr txBox="1"/>
          <p:nvPr/>
        </p:nvSpPr>
        <p:spPr>
          <a:xfrm>
            <a:off x="1969770" y="3561518"/>
            <a:ext cx="2202180" cy="738664"/>
          </a:xfrm>
          <a:prstGeom prst="rect">
            <a:avLst/>
          </a:prstGeom>
          <a:noFill/>
        </p:spPr>
        <p:txBody>
          <a:bodyPr wrap="square" rtlCol="0">
            <a:spAutoFit/>
          </a:bodyPr>
          <a:lstStyle/>
          <a:p>
            <a:r>
              <a:rPr lang="en-US" dirty="0">
                <a:latin typeface="Hanken Grotesk" panose="020B0604020202020204" charset="0"/>
              </a:rPr>
              <a:t>Minimum bounding box representing area occupied by </a:t>
            </a:r>
            <a:r>
              <a:rPr lang="en-US" dirty="0">
                <a:solidFill>
                  <a:srgbClr val="FF0000"/>
                </a:solidFill>
                <a:latin typeface="Hanken Grotesk" panose="020B0604020202020204" charset="0"/>
              </a:rPr>
              <a:t>obj1</a:t>
            </a:r>
          </a:p>
        </p:txBody>
      </p:sp>
    </p:spTree>
    <p:extLst>
      <p:ext uri="{BB962C8B-B14F-4D97-AF65-F5344CB8AC3E}">
        <p14:creationId xmlns:p14="http://schemas.microsoft.com/office/powerpoint/2010/main" val="381146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Real-life example</a:t>
            </a:r>
            <a:endParaRPr dirty="0"/>
          </a:p>
        </p:txBody>
      </p:sp>
      <p:sp>
        <p:nvSpPr>
          <p:cNvPr id="596" name="Google Shape;596;p48"/>
          <p:cNvSpPr txBox="1">
            <a:spLocks noGrp="1"/>
          </p:cNvSpPr>
          <p:nvPr>
            <p:ph type="body" idx="1"/>
          </p:nvPr>
        </p:nvSpPr>
        <p:spPr>
          <a:xfrm>
            <a:off x="720000" y="10633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In a local map, there are 7 objects: school, POP (point of presence), house1, house2, road1, road2, pipeline</a:t>
            </a:r>
            <a:endParaRPr dirty="0"/>
          </a:p>
        </p:txBody>
      </p:sp>
      <p:sp>
        <p:nvSpPr>
          <p:cNvPr id="8" name="Rectangle 7">
            <a:extLst>
              <a:ext uri="{FF2B5EF4-FFF2-40B4-BE49-F238E27FC236}">
                <a16:creationId xmlns:a16="http://schemas.microsoft.com/office/drawing/2014/main" id="{63993A27-6A0F-E82E-72DB-CB0877CDC3F8}"/>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942C56-51B8-1C86-6929-C355B930EB39}"/>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435D7B-2B10-BDA9-56DE-B6FAC3AACAAE}"/>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20" name="Rectangle 19">
            <a:extLst>
              <a:ext uri="{FF2B5EF4-FFF2-40B4-BE49-F238E27FC236}">
                <a16:creationId xmlns:a16="http://schemas.microsoft.com/office/drawing/2014/main" id="{C6384652-4392-1DE4-4A4C-2238423879A5}"/>
              </a:ext>
            </a:extLst>
          </p:cNvPr>
          <p:cNvSpPr/>
          <p:nvPr/>
        </p:nvSpPr>
        <p:spPr>
          <a:xfrm>
            <a:off x="3108960" y="3403820"/>
            <a:ext cx="1596390" cy="12946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E12079-4062-2C54-E384-7193E97E8B8B}"/>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14" name="Rectangle 13">
            <a:extLst>
              <a:ext uri="{FF2B5EF4-FFF2-40B4-BE49-F238E27FC236}">
                <a16:creationId xmlns:a16="http://schemas.microsoft.com/office/drawing/2014/main" id="{8F06CB87-B329-B984-5575-3EBCC07F6676}"/>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15" name="Rectangle 14">
            <a:extLst>
              <a:ext uri="{FF2B5EF4-FFF2-40B4-BE49-F238E27FC236}">
                <a16:creationId xmlns:a16="http://schemas.microsoft.com/office/drawing/2014/main" id="{AA2A1F22-C4A9-61C2-453F-41DDA232EFEB}"/>
              </a:ext>
            </a:extLst>
          </p:cNvPr>
          <p:cNvSpPr/>
          <p:nvPr/>
        </p:nvSpPr>
        <p:spPr>
          <a:xfrm rot="5400000">
            <a:off x="4151368" y="395780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16" name="Rectangle 15">
            <a:extLst>
              <a:ext uri="{FF2B5EF4-FFF2-40B4-BE49-F238E27FC236}">
                <a16:creationId xmlns:a16="http://schemas.microsoft.com/office/drawing/2014/main" id="{B92E5EDC-5B98-B641-DAAF-9029527B875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8" name="Rectangle 17">
            <a:extLst>
              <a:ext uri="{FF2B5EF4-FFF2-40B4-BE49-F238E27FC236}">
                <a16:creationId xmlns:a16="http://schemas.microsoft.com/office/drawing/2014/main" id="{4F088153-C351-8A01-FCB8-2694E0DBA026}"/>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9" name="Rectangle 18">
            <a:extLst>
              <a:ext uri="{FF2B5EF4-FFF2-40B4-BE49-F238E27FC236}">
                <a16:creationId xmlns:a16="http://schemas.microsoft.com/office/drawing/2014/main" id="{12742FFB-281B-2477-9A70-B82CDC70BE4C}"/>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sp>
        <p:nvSpPr>
          <p:cNvPr id="22" name="Google Shape;596;p48">
            <a:extLst>
              <a:ext uri="{FF2B5EF4-FFF2-40B4-BE49-F238E27FC236}">
                <a16:creationId xmlns:a16="http://schemas.microsoft.com/office/drawing/2014/main" id="{BCE1712D-BE8A-EE7D-99A1-72DB73672BF2}"/>
              </a:ext>
            </a:extLst>
          </p:cNvPr>
          <p:cNvSpPr txBox="1">
            <a:spLocks/>
          </p:cNvSpPr>
          <p:nvPr/>
        </p:nvSpPr>
        <p:spPr>
          <a:xfrm>
            <a:off x="720000" y="1063350"/>
            <a:ext cx="7704000" cy="1121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buSzPts val="1400"/>
              <a:buFont typeface="Hanken Grotesk"/>
              <a:buNone/>
            </a:pPr>
            <a:r>
              <a:rPr lang="en-US" dirty="0"/>
              <a:t>The 3 objects house, road1 and road2 are completely enclosed by the green bounding box </a:t>
            </a:r>
            <a:r>
              <a:rPr lang="en-US" dirty="0">
                <a:solidFill>
                  <a:srgbClr val="0070C0"/>
                </a:solidFill>
              </a:rPr>
              <a:t>((0,0),(60,50))</a:t>
            </a:r>
            <a:r>
              <a:rPr lang="en-US" dirty="0">
                <a:solidFill>
                  <a:schemeClr val="tx1"/>
                </a:solidFill>
              </a:rPr>
              <a:t>:</a:t>
            </a:r>
            <a:endParaRPr lang="en-US" dirty="0">
              <a:solidFill>
                <a:srgbClr val="0070C0"/>
              </a:solidFill>
            </a:endParaRPr>
          </a:p>
        </p:txBody>
      </p:sp>
      <p:sp>
        <p:nvSpPr>
          <p:cNvPr id="23" name="Google Shape;596;p48">
            <a:extLst>
              <a:ext uri="{FF2B5EF4-FFF2-40B4-BE49-F238E27FC236}">
                <a16:creationId xmlns:a16="http://schemas.microsoft.com/office/drawing/2014/main" id="{C72876D1-C590-1F7B-7317-CA2F1F51BC45}"/>
              </a:ext>
            </a:extLst>
          </p:cNvPr>
          <p:cNvSpPr txBox="1">
            <a:spLocks/>
          </p:cNvSpPr>
          <p:nvPr/>
        </p:nvSpPr>
        <p:spPr>
          <a:xfrm>
            <a:off x="720000" y="1067901"/>
            <a:ext cx="7704000" cy="911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buSzPts val="1400"/>
              <a:buFont typeface="Hanken Grotesk"/>
              <a:buNone/>
            </a:pPr>
            <a:r>
              <a:rPr lang="en-US" dirty="0">
                <a:solidFill>
                  <a:schemeClr val="tx1"/>
                </a:solidFill>
              </a:rPr>
              <a:t>The objects school, </a:t>
            </a:r>
            <a:r>
              <a:rPr lang="en-US" b="1" dirty="0">
                <a:solidFill>
                  <a:schemeClr val="tx1"/>
                </a:solidFill>
              </a:rPr>
              <a:t>POP</a:t>
            </a:r>
            <a:r>
              <a:rPr lang="en-US" dirty="0">
                <a:solidFill>
                  <a:schemeClr val="tx1"/>
                </a:solidFill>
              </a:rPr>
              <a:t>, house2 and pipeline are completely enclosed by the bounding box </a:t>
            </a:r>
            <a:r>
              <a:rPr lang="en-US" dirty="0">
                <a:solidFill>
                  <a:srgbClr val="0070C0"/>
                </a:solidFill>
              </a:rPr>
              <a:t>((20,20), (100,80))</a:t>
            </a:r>
            <a:r>
              <a:rPr lang="en-US" dirty="0">
                <a:solidFill>
                  <a:schemeClr val="tx1"/>
                </a:solidFill>
              </a:rPr>
              <a:t>:</a:t>
            </a:r>
          </a:p>
        </p:txBody>
      </p:sp>
    </p:spTree>
    <p:extLst>
      <p:ext uri="{BB962C8B-B14F-4D97-AF65-F5344CB8AC3E}">
        <p14:creationId xmlns:p14="http://schemas.microsoft.com/office/powerpoint/2010/main" val="21140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build="p"/>
      <p:bldP spid="24" grpId="0" animBg="1"/>
      <p:bldP spid="20" grpId="0" animBg="1"/>
      <p:bldP spid="20" grpId="1" animBg="1"/>
      <p:bldP spid="22" grpId="0"/>
      <p:bldP spid="22" grpId="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Resulting R-Tree</a:t>
            </a:r>
            <a:endParaRPr dirty="0"/>
          </a:p>
        </p:txBody>
      </p:sp>
      <p:sp>
        <p:nvSpPr>
          <p:cNvPr id="2" name="Rectangle 1">
            <a:extLst>
              <a:ext uri="{FF2B5EF4-FFF2-40B4-BE49-F238E27FC236}">
                <a16:creationId xmlns:a16="http://schemas.microsoft.com/office/drawing/2014/main" id="{2720AACD-F8B2-EAAF-9363-2DE571EE5E0A}"/>
              </a:ext>
            </a:extLst>
          </p:cNvPr>
          <p:cNvSpPr/>
          <p:nvPr/>
        </p:nvSpPr>
        <p:spPr>
          <a:xfrm>
            <a:off x="3337560" y="1760220"/>
            <a:ext cx="30708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DD45299-3154-467A-9D3B-7E68518ECA2E}"/>
              </a:ext>
            </a:extLst>
          </p:cNvPr>
          <p:cNvSpPr txBox="1"/>
          <p:nvPr/>
        </p:nvSpPr>
        <p:spPr>
          <a:xfrm>
            <a:off x="3474720" y="1892081"/>
            <a:ext cx="11887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((0,0),(60,50))</a:t>
            </a:r>
          </a:p>
        </p:txBody>
      </p:sp>
      <p:sp>
        <p:nvSpPr>
          <p:cNvPr id="4" name="TextBox 3">
            <a:extLst>
              <a:ext uri="{FF2B5EF4-FFF2-40B4-BE49-F238E27FC236}">
                <a16:creationId xmlns:a16="http://schemas.microsoft.com/office/drawing/2014/main" id="{032069AC-AC1D-51DA-7B07-2ED66F3ECA81}"/>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5" name="Rectangle 4">
            <a:extLst>
              <a:ext uri="{FF2B5EF4-FFF2-40B4-BE49-F238E27FC236}">
                <a16:creationId xmlns:a16="http://schemas.microsoft.com/office/drawing/2014/main" id="{49F46EBF-2AB7-7F9B-B5EE-7DD3E0830CF4}"/>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3619E9-E57B-B02D-E77F-9FC56C04768A}"/>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9" name="Straight Connector 8">
            <a:extLst>
              <a:ext uri="{FF2B5EF4-FFF2-40B4-BE49-F238E27FC236}">
                <a16:creationId xmlns:a16="http://schemas.microsoft.com/office/drawing/2014/main" id="{BA43315C-5757-970B-FFFF-1C577A88ECD0}"/>
              </a:ext>
            </a:extLst>
          </p:cNvPr>
          <p:cNvCxnSpPr>
            <a:cxnSpLocks/>
            <a:stCxn id="3" idx="2"/>
            <a:endCxn id="5" idx="0"/>
          </p:cNvCxnSpPr>
          <p:nvPr/>
        </p:nvCxnSpPr>
        <p:spPr>
          <a:xfrm flipH="1">
            <a:off x="2527890" y="2199858"/>
            <a:ext cx="154119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9C3B4C-F176-FBFA-123F-9CEC22882ACA}"/>
              </a:ext>
            </a:extLst>
          </p:cNvPr>
          <p:cNvCxnSpPr>
            <a:cxnSpLocks/>
            <a:stCxn id="4" idx="2"/>
            <a:endCxn id="34" idx="0"/>
          </p:cNvCxnSpPr>
          <p:nvPr/>
        </p:nvCxnSpPr>
        <p:spPr>
          <a:xfrm>
            <a:off x="5535930" y="2199858"/>
            <a:ext cx="714420" cy="4747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56EB32-9703-900E-6E68-16F10E791214}"/>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31" name="TextBox 30">
            <a:extLst>
              <a:ext uri="{FF2B5EF4-FFF2-40B4-BE49-F238E27FC236}">
                <a16:creationId xmlns:a16="http://schemas.microsoft.com/office/drawing/2014/main" id="{1E76E4BC-6877-8D78-8D7A-39ECBF4CA9F7}"/>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34" name="Rectangle 33">
            <a:extLst>
              <a:ext uri="{FF2B5EF4-FFF2-40B4-BE49-F238E27FC236}">
                <a16:creationId xmlns:a16="http://schemas.microsoft.com/office/drawing/2014/main" id="{33DC012F-67D7-AFF5-7D32-61906AEF2BD1}"/>
              </a:ext>
            </a:extLst>
          </p:cNvPr>
          <p:cNvSpPr/>
          <p:nvPr/>
        </p:nvSpPr>
        <p:spPr>
          <a:xfrm>
            <a:off x="466344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270C013-D774-680D-21E2-264851A43322}"/>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36" name="TextBox 35">
            <a:extLst>
              <a:ext uri="{FF2B5EF4-FFF2-40B4-BE49-F238E27FC236}">
                <a16:creationId xmlns:a16="http://schemas.microsoft.com/office/drawing/2014/main" id="{174FB7AC-B450-7EFB-E9E6-5E9E060FE2CD}"/>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37" name="TextBox 36">
            <a:extLst>
              <a:ext uri="{FF2B5EF4-FFF2-40B4-BE49-F238E27FC236}">
                <a16:creationId xmlns:a16="http://schemas.microsoft.com/office/drawing/2014/main" id="{6BEF9FB3-A1EB-D63F-C780-218309AFEA4D}"/>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39" name="TextBox 38">
            <a:extLst>
              <a:ext uri="{FF2B5EF4-FFF2-40B4-BE49-F238E27FC236}">
                <a16:creationId xmlns:a16="http://schemas.microsoft.com/office/drawing/2014/main" id="{8B8D3B3D-3023-A96D-5CA1-8FCF53721B42}"/>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sp>
        <p:nvSpPr>
          <p:cNvPr id="41" name="Text Placeholder 40">
            <a:extLst>
              <a:ext uri="{FF2B5EF4-FFF2-40B4-BE49-F238E27FC236}">
                <a16:creationId xmlns:a16="http://schemas.microsoft.com/office/drawing/2014/main" id="{276D1834-B2A2-6502-D518-15FC19A5D4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451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Resulting R-Tree</a:t>
            </a:r>
            <a:endParaRPr dirty="0"/>
          </a:p>
        </p:txBody>
      </p:sp>
      <p:sp>
        <p:nvSpPr>
          <p:cNvPr id="596" name="Google Shape;596;p48"/>
          <p:cNvSpPr txBox="1">
            <a:spLocks noGrp="1"/>
          </p:cNvSpPr>
          <p:nvPr>
            <p:ph type="body" idx="1"/>
          </p:nvPr>
        </p:nvSpPr>
        <p:spPr>
          <a:xfrm>
            <a:off x="720000" y="10633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Notice that the bounding boxes overlapped:</a:t>
            </a:r>
            <a:endParaRPr dirty="0"/>
          </a:p>
        </p:txBody>
      </p:sp>
      <p:sp>
        <p:nvSpPr>
          <p:cNvPr id="8" name="Rectangle 7">
            <a:extLst>
              <a:ext uri="{FF2B5EF4-FFF2-40B4-BE49-F238E27FC236}">
                <a16:creationId xmlns:a16="http://schemas.microsoft.com/office/drawing/2014/main" id="{63993A27-6A0F-E82E-72DB-CB0877CDC3F8}"/>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942C56-51B8-1C86-6929-C355B930EB39}"/>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435D7B-2B10-BDA9-56DE-B6FAC3AACAAE}"/>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20" name="Rectangle 19">
            <a:extLst>
              <a:ext uri="{FF2B5EF4-FFF2-40B4-BE49-F238E27FC236}">
                <a16:creationId xmlns:a16="http://schemas.microsoft.com/office/drawing/2014/main" id="{C6384652-4392-1DE4-4A4C-2238423879A5}"/>
              </a:ext>
            </a:extLst>
          </p:cNvPr>
          <p:cNvSpPr/>
          <p:nvPr/>
        </p:nvSpPr>
        <p:spPr>
          <a:xfrm>
            <a:off x="3108960" y="3403820"/>
            <a:ext cx="1596390" cy="12946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E12079-4062-2C54-E384-7193E97E8B8B}"/>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14" name="Rectangle 13">
            <a:extLst>
              <a:ext uri="{FF2B5EF4-FFF2-40B4-BE49-F238E27FC236}">
                <a16:creationId xmlns:a16="http://schemas.microsoft.com/office/drawing/2014/main" id="{8F06CB87-B329-B984-5575-3EBCC07F6676}"/>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15" name="Rectangle 14">
            <a:extLst>
              <a:ext uri="{FF2B5EF4-FFF2-40B4-BE49-F238E27FC236}">
                <a16:creationId xmlns:a16="http://schemas.microsoft.com/office/drawing/2014/main" id="{AA2A1F22-C4A9-61C2-453F-41DDA232EFEB}"/>
              </a:ext>
            </a:extLst>
          </p:cNvPr>
          <p:cNvSpPr/>
          <p:nvPr/>
        </p:nvSpPr>
        <p:spPr>
          <a:xfrm rot="5400000">
            <a:off x="4151368" y="395780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16" name="Rectangle 15">
            <a:extLst>
              <a:ext uri="{FF2B5EF4-FFF2-40B4-BE49-F238E27FC236}">
                <a16:creationId xmlns:a16="http://schemas.microsoft.com/office/drawing/2014/main" id="{B92E5EDC-5B98-B641-DAAF-9029527B875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8" name="Rectangle 17">
            <a:extLst>
              <a:ext uri="{FF2B5EF4-FFF2-40B4-BE49-F238E27FC236}">
                <a16:creationId xmlns:a16="http://schemas.microsoft.com/office/drawing/2014/main" id="{4F088153-C351-8A01-FCB8-2694E0DBA026}"/>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9" name="Rectangle 18">
            <a:extLst>
              <a:ext uri="{FF2B5EF4-FFF2-40B4-BE49-F238E27FC236}">
                <a16:creationId xmlns:a16="http://schemas.microsoft.com/office/drawing/2014/main" id="{12742FFB-281B-2477-9A70-B82CDC70BE4C}"/>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spTree>
    <p:extLst>
      <p:ext uri="{BB962C8B-B14F-4D97-AF65-F5344CB8AC3E}">
        <p14:creationId xmlns:p14="http://schemas.microsoft.com/office/powerpoint/2010/main" val="11727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Searching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Searching an R-tree is like searching a B-tree. Say, we want to search for (40, 75) in the previous map:</a:t>
            </a:r>
          </a:p>
        </p:txBody>
      </p:sp>
      <p:sp>
        <p:nvSpPr>
          <p:cNvPr id="2" name="Rectangle 1">
            <a:extLst>
              <a:ext uri="{FF2B5EF4-FFF2-40B4-BE49-F238E27FC236}">
                <a16:creationId xmlns:a16="http://schemas.microsoft.com/office/drawing/2014/main" id="{9A79308B-A8F2-9A82-48FD-82D9CD60B62B}"/>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517B1B-63EF-EFEA-E1DF-C262EE313590}"/>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F5FEB6-79FB-9578-792C-3F01B835CFF6}"/>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5" name="Rectangle 4">
            <a:extLst>
              <a:ext uri="{FF2B5EF4-FFF2-40B4-BE49-F238E27FC236}">
                <a16:creationId xmlns:a16="http://schemas.microsoft.com/office/drawing/2014/main" id="{4C24D6EF-1335-5491-4F0E-0635E6DF4BF8}"/>
              </a:ext>
            </a:extLst>
          </p:cNvPr>
          <p:cNvSpPr/>
          <p:nvPr/>
        </p:nvSpPr>
        <p:spPr>
          <a:xfrm>
            <a:off x="3108960" y="3403820"/>
            <a:ext cx="1596390" cy="12946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FB54A0-9B71-1842-D7A8-92080FB44CB2}"/>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7" name="Rectangle 6">
            <a:extLst>
              <a:ext uri="{FF2B5EF4-FFF2-40B4-BE49-F238E27FC236}">
                <a16:creationId xmlns:a16="http://schemas.microsoft.com/office/drawing/2014/main" id="{DB3841D4-638F-3E26-2787-88E5C4331752}"/>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8" name="Rectangle 7">
            <a:extLst>
              <a:ext uri="{FF2B5EF4-FFF2-40B4-BE49-F238E27FC236}">
                <a16:creationId xmlns:a16="http://schemas.microsoft.com/office/drawing/2014/main" id="{2C8C4DBC-B388-066D-DB45-06201D09C54C}"/>
              </a:ext>
            </a:extLst>
          </p:cNvPr>
          <p:cNvSpPr/>
          <p:nvPr/>
        </p:nvSpPr>
        <p:spPr>
          <a:xfrm rot="5400000">
            <a:off x="4151368" y="395780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9" name="Rectangle 8">
            <a:extLst>
              <a:ext uri="{FF2B5EF4-FFF2-40B4-BE49-F238E27FC236}">
                <a16:creationId xmlns:a16="http://schemas.microsoft.com/office/drawing/2014/main" id="{6113FB36-B18B-FE30-91BB-1391A43357B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0" name="Rectangle 9">
            <a:extLst>
              <a:ext uri="{FF2B5EF4-FFF2-40B4-BE49-F238E27FC236}">
                <a16:creationId xmlns:a16="http://schemas.microsoft.com/office/drawing/2014/main" id="{8AB2EED7-D933-61A7-298D-A473CB2530FC}"/>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1" name="Rectangle 10">
            <a:extLst>
              <a:ext uri="{FF2B5EF4-FFF2-40B4-BE49-F238E27FC236}">
                <a16:creationId xmlns:a16="http://schemas.microsoft.com/office/drawing/2014/main" id="{E411073E-1685-39F6-DA05-16E6F4034405}"/>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cxnSp>
        <p:nvCxnSpPr>
          <p:cNvPr id="13" name="Straight Arrow Connector 12">
            <a:extLst>
              <a:ext uri="{FF2B5EF4-FFF2-40B4-BE49-F238E27FC236}">
                <a16:creationId xmlns:a16="http://schemas.microsoft.com/office/drawing/2014/main" id="{93993B79-A19B-7631-EA62-DDD3EABD65F2}"/>
              </a:ext>
            </a:extLst>
          </p:cNvPr>
          <p:cNvCxnSpPr/>
          <p:nvPr/>
        </p:nvCxnSpPr>
        <p:spPr>
          <a:xfrm>
            <a:off x="2674620" y="2240280"/>
            <a:ext cx="1135380" cy="1169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6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Searching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endParaRPr lang="en-US" b="1" dirty="0"/>
          </a:p>
        </p:txBody>
      </p:sp>
      <p:sp>
        <p:nvSpPr>
          <p:cNvPr id="12" name="Rectangle 11">
            <a:extLst>
              <a:ext uri="{FF2B5EF4-FFF2-40B4-BE49-F238E27FC236}">
                <a16:creationId xmlns:a16="http://schemas.microsoft.com/office/drawing/2014/main" id="{0950D53C-911A-C494-A96D-673565B7664D}"/>
              </a:ext>
            </a:extLst>
          </p:cNvPr>
          <p:cNvSpPr/>
          <p:nvPr/>
        </p:nvSpPr>
        <p:spPr>
          <a:xfrm>
            <a:off x="3337560" y="1760220"/>
            <a:ext cx="30708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FED913-B1F7-BE4E-E2E6-19896405148B}"/>
              </a:ext>
            </a:extLst>
          </p:cNvPr>
          <p:cNvSpPr txBox="1"/>
          <p:nvPr/>
        </p:nvSpPr>
        <p:spPr>
          <a:xfrm>
            <a:off x="3474720" y="1892081"/>
            <a:ext cx="11887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((0,0),(60,50))</a:t>
            </a:r>
          </a:p>
        </p:txBody>
      </p:sp>
      <p:sp>
        <p:nvSpPr>
          <p:cNvPr id="15" name="TextBox 14">
            <a:extLst>
              <a:ext uri="{FF2B5EF4-FFF2-40B4-BE49-F238E27FC236}">
                <a16:creationId xmlns:a16="http://schemas.microsoft.com/office/drawing/2014/main" id="{AF0E1C83-4EE4-9924-D9E1-B9B3E5CE0736}"/>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16" name="Rectangle 15">
            <a:extLst>
              <a:ext uri="{FF2B5EF4-FFF2-40B4-BE49-F238E27FC236}">
                <a16:creationId xmlns:a16="http://schemas.microsoft.com/office/drawing/2014/main" id="{F4E50529-859B-BF4A-61A7-57BAC6058BF6}"/>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7F467A0-A9C6-A9D8-5249-D7C5F5F0EBF0}"/>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18" name="Straight Connector 17">
            <a:extLst>
              <a:ext uri="{FF2B5EF4-FFF2-40B4-BE49-F238E27FC236}">
                <a16:creationId xmlns:a16="http://schemas.microsoft.com/office/drawing/2014/main" id="{CF717C61-58E8-D616-B232-A2A636E1F808}"/>
              </a:ext>
            </a:extLst>
          </p:cNvPr>
          <p:cNvCxnSpPr>
            <a:cxnSpLocks/>
            <a:stCxn id="14" idx="2"/>
            <a:endCxn id="16" idx="0"/>
          </p:cNvCxnSpPr>
          <p:nvPr/>
        </p:nvCxnSpPr>
        <p:spPr>
          <a:xfrm flipH="1">
            <a:off x="2527890" y="2199858"/>
            <a:ext cx="154119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6F1595-AC07-C832-BE1C-CEFF50860826}"/>
              </a:ext>
            </a:extLst>
          </p:cNvPr>
          <p:cNvCxnSpPr>
            <a:cxnSpLocks/>
            <a:stCxn id="15" idx="2"/>
            <a:endCxn id="22" idx="0"/>
          </p:cNvCxnSpPr>
          <p:nvPr/>
        </p:nvCxnSpPr>
        <p:spPr>
          <a:xfrm>
            <a:off x="5535930" y="2199858"/>
            <a:ext cx="714420" cy="4747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77470C-EFE4-8255-CCB3-6D31686348DC}"/>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21" name="TextBox 20">
            <a:extLst>
              <a:ext uri="{FF2B5EF4-FFF2-40B4-BE49-F238E27FC236}">
                <a16:creationId xmlns:a16="http://schemas.microsoft.com/office/drawing/2014/main" id="{09C571E2-A4AF-EB1A-C310-5E3F025B8C9E}"/>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22" name="Rectangle 21">
            <a:extLst>
              <a:ext uri="{FF2B5EF4-FFF2-40B4-BE49-F238E27FC236}">
                <a16:creationId xmlns:a16="http://schemas.microsoft.com/office/drawing/2014/main" id="{6D0E4E3C-AC0A-82E1-BADD-45905955559C}"/>
              </a:ext>
            </a:extLst>
          </p:cNvPr>
          <p:cNvSpPr/>
          <p:nvPr/>
        </p:nvSpPr>
        <p:spPr>
          <a:xfrm>
            <a:off x="466344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3DEE66D-338A-562D-8B60-011BB984AA8C}"/>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24" name="TextBox 23">
            <a:extLst>
              <a:ext uri="{FF2B5EF4-FFF2-40B4-BE49-F238E27FC236}">
                <a16:creationId xmlns:a16="http://schemas.microsoft.com/office/drawing/2014/main" id="{67D7A97F-61BE-D7FE-3EE6-BCFF7879890B}"/>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25" name="TextBox 24">
            <a:extLst>
              <a:ext uri="{FF2B5EF4-FFF2-40B4-BE49-F238E27FC236}">
                <a16:creationId xmlns:a16="http://schemas.microsoft.com/office/drawing/2014/main" id="{46DB19A5-53B2-49DC-C98E-2AF587C37C3C}"/>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26" name="TextBox 25">
            <a:extLst>
              <a:ext uri="{FF2B5EF4-FFF2-40B4-BE49-F238E27FC236}">
                <a16:creationId xmlns:a16="http://schemas.microsoft.com/office/drawing/2014/main" id="{5D868AF8-6264-3020-C698-B33B84E859CD}"/>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cxnSp>
        <p:nvCxnSpPr>
          <p:cNvPr id="28" name="Straight Connector 27">
            <a:extLst>
              <a:ext uri="{FF2B5EF4-FFF2-40B4-BE49-F238E27FC236}">
                <a16:creationId xmlns:a16="http://schemas.microsoft.com/office/drawing/2014/main" id="{D06FF475-9114-548D-AAC7-621244ADD25B}"/>
              </a:ext>
            </a:extLst>
          </p:cNvPr>
          <p:cNvCxnSpPr/>
          <p:nvPr/>
        </p:nvCxnSpPr>
        <p:spPr>
          <a:xfrm>
            <a:off x="3040380" y="2255520"/>
            <a:ext cx="579120" cy="316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DD657A-9129-FF7D-D12E-2CF5BE6140C0}"/>
              </a:ext>
            </a:extLst>
          </p:cNvPr>
          <p:cNvCxnSpPr>
            <a:cxnSpLocks/>
          </p:cNvCxnSpPr>
          <p:nvPr/>
        </p:nvCxnSpPr>
        <p:spPr>
          <a:xfrm flipH="1">
            <a:off x="3040380" y="2255520"/>
            <a:ext cx="579120" cy="3162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45FEE62-9BEB-2158-1E66-15FE3A8A6997}"/>
              </a:ext>
            </a:extLst>
          </p:cNvPr>
          <p:cNvSpPr txBox="1"/>
          <p:nvPr/>
        </p:nvSpPr>
        <p:spPr>
          <a:xfrm>
            <a:off x="1443995" y="2123293"/>
            <a:ext cx="1771641" cy="523220"/>
          </a:xfrm>
          <a:prstGeom prst="rect">
            <a:avLst/>
          </a:prstGeom>
          <a:noFill/>
        </p:spPr>
        <p:txBody>
          <a:bodyPr wrap="square" rtlCol="0">
            <a:spAutoFit/>
          </a:bodyPr>
          <a:lstStyle/>
          <a:p>
            <a:r>
              <a:rPr lang="en-US" dirty="0">
                <a:latin typeface="Hanken Grotesk" panose="020B0604020202020204" charset="0"/>
              </a:rPr>
              <a:t>(40,75) not in here because 75 &gt; 50</a:t>
            </a:r>
          </a:p>
        </p:txBody>
      </p:sp>
      <p:cxnSp>
        <p:nvCxnSpPr>
          <p:cNvPr id="35" name="Straight Arrow Connector 34">
            <a:extLst>
              <a:ext uri="{FF2B5EF4-FFF2-40B4-BE49-F238E27FC236}">
                <a16:creationId xmlns:a16="http://schemas.microsoft.com/office/drawing/2014/main" id="{168F344C-CB2F-703F-5535-0D9387F023ED}"/>
              </a:ext>
            </a:extLst>
          </p:cNvPr>
          <p:cNvCxnSpPr/>
          <p:nvPr/>
        </p:nvCxnSpPr>
        <p:spPr>
          <a:xfrm>
            <a:off x="5775960" y="2199858"/>
            <a:ext cx="739140" cy="4747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C21E07-9950-F359-00FA-327E11526DEF}"/>
              </a:ext>
            </a:extLst>
          </p:cNvPr>
          <p:cNvSpPr txBox="1"/>
          <p:nvPr/>
        </p:nvSpPr>
        <p:spPr>
          <a:xfrm>
            <a:off x="6418080" y="2175629"/>
            <a:ext cx="1584960" cy="523220"/>
          </a:xfrm>
          <a:prstGeom prst="rect">
            <a:avLst/>
          </a:prstGeom>
          <a:noFill/>
        </p:spPr>
        <p:txBody>
          <a:bodyPr wrap="square" rtlCol="0">
            <a:spAutoFit/>
          </a:bodyPr>
          <a:lstStyle/>
          <a:p>
            <a:r>
              <a:rPr lang="en-US" dirty="0">
                <a:solidFill>
                  <a:srgbClr val="0070C0"/>
                </a:solidFill>
                <a:latin typeface="Hanken Grotesk" panose="020B0604020202020204" charset="0"/>
              </a:rPr>
              <a:t>20 &lt;= 40 &lt;= 100</a:t>
            </a:r>
          </a:p>
          <a:p>
            <a:r>
              <a:rPr lang="en-US" dirty="0">
                <a:solidFill>
                  <a:srgbClr val="0070C0"/>
                </a:solidFill>
                <a:latin typeface="Hanken Grotesk" panose="020B0604020202020204" charset="0"/>
              </a:rPr>
              <a:t>20 &lt;= 75 &lt;= 80</a:t>
            </a:r>
          </a:p>
        </p:txBody>
      </p:sp>
      <p:sp>
        <p:nvSpPr>
          <p:cNvPr id="37" name="TextBox 36">
            <a:extLst>
              <a:ext uri="{FF2B5EF4-FFF2-40B4-BE49-F238E27FC236}">
                <a16:creationId xmlns:a16="http://schemas.microsoft.com/office/drawing/2014/main" id="{7E978A86-AA8D-8137-B104-8F8B5CBCDF78}"/>
              </a:ext>
            </a:extLst>
          </p:cNvPr>
          <p:cNvSpPr txBox="1"/>
          <p:nvPr/>
        </p:nvSpPr>
        <p:spPr>
          <a:xfrm>
            <a:off x="4989240" y="3741420"/>
            <a:ext cx="2522220" cy="738664"/>
          </a:xfrm>
          <a:prstGeom prst="rect">
            <a:avLst/>
          </a:prstGeom>
          <a:noFill/>
        </p:spPr>
        <p:txBody>
          <a:bodyPr wrap="square" rtlCol="0">
            <a:spAutoFit/>
          </a:bodyPr>
          <a:lstStyle/>
          <a:p>
            <a:r>
              <a:rPr lang="en-US" dirty="0">
                <a:latin typeface="Hanken Grotesk" panose="020B0604020202020204" charset="0"/>
              </a:rPr>
              <a:t>Search all MBBs inside leaf for one that contains (40, 75)</a:t>
            </a:r>
          </a:p>
          <a:p>
            <a:r>
              <a:rPr lang="en-US" dirty="0">
                <a:latin typeface="Hanken Grotesk" panose="020B0604020202020204" charset="0"/>
              </a:rPr>
              <a:t>=&gt; school box</a:t>
            </a:r>
          </a:p>
        </p:txBody>
      </p:sp>
    </p:spTree>
    <p:extLst>
      <p:ext uri="{BB962C8B-B14F-4D97-AF65-F5344CB8AC3E}">
        <p14:creationId xmlns:p14="http://schemas.microsoft.com/office/powerpoint/2010/main" val="13826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Searching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Now, let’s search for (55, 35):</a:t>
            </a:r>
          </a:p>
        </p:txBody>
      </p:sp>
      <p:sp>
        <p:nvSpPr>
          <p:cNvPr id="2" name="Rectangle 1">
            <a:extLst>
              <a:ext uri="{FF2B5EF4-FFF2-40B4-BE49-F238E27FC236}">
                <a16:creationId xmlns:a16="http://schemas.microsoft.com/office/drawing/2014/main" id="{9A79308B-A8F2-9A82-48FD-82D9CD60B62B}"/>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517B1B-63EF-EFEA-E1DF-C262EE313590}"/>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F5FEB6-79FB-9578-792C-3F01B835CFF6}"/>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5" name="Rectangle 4">
            <a:extLst>
              <a:ext uri="{FF2B5EF4-FFF2-40B4-BE49-F238E27FC236}">
                <a16:creationId xmlns:a16="http://schemas.microsoft.com/office/drawing/2014/main" id="{4C24D6EF-1335-5491-4F0E-0635E6DF4BF8}"/>
              </a:ext>
            </a:extLst>
          </p:cNvPr>
          <p:cNvSpPr/>
          <p:nvPr/>
        </p:nvSpPr>
        <p:spPr>
          <a:xfrm>
            <a:off x="3108960" y="3403820"/>
            <a:ext cx="1596390" cy="12946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FB54A0-9B71-1842-D7A8-92080FB44CB2}"/>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7" name="Rectangle 6">
            <a:extLst>
              <a:ext uri="{FF2B5EF4-FFF2-40B4-BE49-F238E27FC236}">
                <a16:creationId xmlns:a16="http://schemas.microsoft.com/office/drawing/2014/main" id="{DB3841D4-638F-3E26-2787-88E5C4331752}"/>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8" name="Rectangle 7">
            <a:extLst>
              <a:ext uri="{FF2B5EF4-FFF2-40B4-BE49-F238E27FC236}">
                <a16:creationId xmlns:a16="http://schemas.microsoft.com/office/drawing/2014/main" id="{2C8C4DBC-B388-066D-DB45-06201D09C54C}"/>
              </a:ext>
            </a:extLst>
          </p:cNvPr>
          <p:cNvSpPr/>
          <p:nvPr/>
        </p:nvSpPr>
        <p:spPr>
          <a:xfrm rot="5400000">
            <a:off x="4151368" y="395780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9" name="Rectangle 8">
            <a:extLst>
              <a:ext uri="{FF2B5EF4-FFF2-40B4-BE49-F238E27FC236}">
                <a16:creationId xmlns:a16="http://schemas.microsoft.com/office/drawing/2014/main" id="{6113FB36-B18B-FE30-91BB-1391A43357B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0" name="Rectangle 9">
            <a:extLst>
              <a:ext uri="{FF2B5EF4-FFF2-40B4-BE49-F238E27FC236}">
                <a16:creationId xmlns:a16="http://schemas.microsoft.com/office/drawing/2014/main" id="{8AB2EED7-D933-61A7-298D-A473CB2530FC}"/>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1" name="Rectangle 10">
            <a:extLst>
              <a:ext uri="{FF2B5EF4-FFF2-40B4-BE49-F238E27FC236}">
                <a16:creationId xmlns:a16="http://schemas.microsoft.com/office/drawing/2014/main" id="{E411073E-1685-39F6-DA05-16E6F4034405}"/>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cxnSp>
        <p:nvCxnSpPr>
          <p:cNvPr id="13" name="Straight Arrow Connector 12">
            <a:extLst>
              <a:ext uri="{FF2B5EF4-FFF2-40B4-BE49-F238E27FC236}">
                <a16:creationId xmlns:a16="http://schemas.microsoft.com/office/drawing/2014/main" id="{93993B79-A19B-7631-EA62-DDD3EABD65F2}"/>
              </a:ext>
            </a:extLst>
          </p:cNvPr>
          <p:cNvCxnSpPr>
            <a:cxnSpLocks/>
          </p:cNvCxnSpPr>
          <p:nvPr/>
        </p:nvCxnSpPr>
        <p:spPr>
          <a:xfrm flipH="1">
            <a:off x="4762502" y="2571750"/>
            <a:ext cx="1996438" cy="12230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0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stCxn id="305" idx="1"/>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9" name="Google Shape;309;p35"/>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can this data structures be used for?</a:t>
            </a:r>
            <a:endParaRPr sz="1600" dirty="0"/>
          </a:p>
        </p:txBody>
      </p:sp>
      <p:sp>
        <p:nvSpPr>
          <p:cNvPr id="310" name="Google Shape;310;p35"/>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and history of the </a:t>
            </a:r>
            <a:r>
              <a:rPr lang="en" dirty="0" smtClean="0"/>
              <a:t>r-tree</a:t>
            </a:r>
            <a:endParaRPr dirty="0"/>
          </a:p>
        </p:txBody>
      </p:sp>
      <p:sp>
        <p:nvSpPr>
          <p:cNvPr id="311" name="Google Shape;311;p35"/>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 and space-time complexity</a:t>
            </a:r>
            <a:endParaRPr dirty="0"/>
          </a:p>
        </p:txBody>
      </p:sp>
      <p:sp>
        <p:nvSpPr>
          <p:cNvPr id="312" name="Google Shape;312;p35"/>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Structures and algorithms used by the </a:t>
            </a:r>
            <a:r>
              <a:rPr lang="en-US" dirty="0" smtClean="0"/>
              <a:t>r-tree</a:t>
            </a:r>
            <a:endParaRPr dirty="0"/>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5"/>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Get to know the </a:t>
            </a:r>
            <a:r>
              <a:rPr lang="en" dirty="0" smtClean="0"/>
              <a:t>r-tree </a:t>
            </a:r>
            <a:r>
              <a:rPr lang="en" dirty="0"/>
              <a:t>better</a:t>
            </a:r>
            <a:endParaRPr dirty="0"/>
          </a:p>
        </p:txBody>
      </p:sp>
      <p:sp>
        <p:nvSpPr>
          <p:cNvPr id="317" name="Google Shape;317;p35"/>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Step-by-step demo of the </a:t>
            </a:r>
            <a:r>
              <a:rPr lang="en" dirty="0" smtClean="0"/>
              <a:t>r-tree</a:t>
            </a:r>
            <a:endParaRPr dirty="0"/>
          </a:p>
        </p:txBody>
      </p:sp>
      <p:sp>
        <p:nvSpPr>
          <p:cNvPr id="305" name="Google Shape;305;p35"/>
          <p:cNvSpPr txBox="1">
            <a:spLocks noGrp="1"/>
          </p:cNvSpPr>
          <p:nvPr>
            <p:ph type="title" idx="14"/>
          </p:nvPr>
        </p:nvSpPr>
        <p:spPr>
          <a:xfrm>
            <a:off x="61369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p>
        </p:txBody>
      </p:sp>
      <p:sp>
        <p:nvSpPr>
          <p:cNvPr id="320" name="Google Shape;320;p35"/>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sp>
        <p:nvSpPr>
          <p:cNvPr id="321" name="Google Shape;321;p35"/>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Applications</a:t>
            </a:r>
            <a:endParaRPr dirty="0"/>
          </a:p>
        </p:txBody>
      </p:sp>
      <p:sp>
        <p:nvSpPr>
          <p:cNvPr id="322" name="Google Shape;322;p35"/>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Description</a:t>
            </a:r>
            <a:endParaRPr dirty="0"/>
          </a:p>
        </p:txBody>
      </p:sp>
      <p:sp>
        <p:nvSpPr>
          <p:cNvPr id="323" name="Google Shape;323;p35"/>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Quiz &amp; assignment</a:t>
            </a:r>
            <a:endParaRPr dirty="0"/>
          </a:p>
        </p:txBody>
      </p:sp>
      <p:sp>
        <p:nvSpPr>
          <p:cNvPr id="324" name="Google Shape;324;p35"/>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Demonstration</a:t>
            </a:r>
            <a:endParaRPr dirty="0"/>
          </a:p>
        </p:txBody>
      </p:sp>
    </p:spTree>
    <p:extLst>
      <p:ext uri="{BB962C8B-B14F-4D97-AF65-F5344CB8AC3E}">
        <p14:creationId xmlns:p14="http://schemas.microsoft.com/office/powerpoint/2010/main" val="191886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Searching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endParaRPr lang="en-US" b="1" dirty="0"/>
          </a:p>
        </p:txBody>
      </p:sp>
      <p:sp>
        <p:nvSpPr>
          <p:cNvPr id="12" name="Rectangle 11">
            <a:extLst>
              <a:ext uri="{FF2B5EF4-FFF2-40B4-BE49-F238E27FC236}">
                <a16:creationId xmlns:a16="http://schemas.microsoft.com/office/drawing/2014/main" id="{0950D53C-911A-C494-A96D-673565B7664D}"/>
              </a:ext>
            </a:extLst>
          </p:cNvPr>
          <p:cNvSpPr/>
          <p:nvPr/>
        </p:nvSpPr>
        <p:spPr>
          <a:xfrm>
            <a:off x="3337560" y="1760220"/>
            <a:ext cx="30708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FED913-B1F7-BE4E-E2E6-19896405148B}"/>
              </a:ext>
            </a:extLst>
          </p:cNvPr>
          <p:cNvSpPr txBox="1"/>
          <p:nvPr/>
        </p:nvSpPr>
        <p:spPr>
          <a:xfrm>
            <a:off x="3474720" y="1892081"/>
            <a:ext cx="11887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((0,0),(60,50))</a:t>
            </a:r>
          </a:p>
        </p:txBody>
      </p:sp>
      <p:sp>
        <p:nvSpPr>
          <p:cNvPr id="15" name="TextBox 14">
            <a:extLst>
              <a:ext uri="{FF2B5EF4-FFF2-40B4-BE49-F238E27FC236}">
                <a16:creationId xmlns:a16="http://schemas.microsoft.com/office/drawing/2014/main" id="{AF0E1C83-4EE4-9924-D9E1-B9B3E5CE0736}"/>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16" name="Rectangle 15">
            <a:extLst>
              <a:ext uri="{FF2B5EF4-FFF2-40B4-BE49-F238E27FC236}">
                <a16:creationId xmlns:a16="http://schemas.microsoft.com/office/drawing/2014/main" id="{F4E50529-859B-BF4A-61A7-57BAC6058BF6}"/>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7F467A0-A9C6-A9D8-5249-D7C5F5F0EBF0}"/>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18" name="Straight Connector 17">
            <a:extLst>
              <a:ext uri="{FF2B5EF4-FFF2-40B4-BE49-F238E27FC236}">
                <a16:creationId xmlns:a16="http://schemas.microsoft.com/office/drawing/2014/main" id="{CF717C61-58E8-D616-B232-A2A636E1F808}"/>
              </a:ext>
            </a:extLst>
          </p:cNvPr>
          <p:cNvCxnSpPr>
            <a:cxnSpLocks/>
            <a:stCxn id="14" idx="2"/>
            <a:endCxn id="16" idx="0"/>
          </p:cNvCxnSpPr>
          <p:nvPr/>
        </p:nvCxnSpPr>
        <p:spPr>
          <a:xfrm flipH="1">
            <a:off x="2527890" y="2199858"/>
            <a:ext cx="154119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6F1595-AC07-C832-BE1C-CEFF50860826}"/>
              </a:ext>
            </a:extLst>
          </p:cNvPr>
          <p:cNvCxnSpPr>
            <a:cxnSpLocks/>
            <a:stCxn id="15" idx="2"/>
            <a:endCxn id="22" idx="0"/>
          </p:cNvCxnSpPr>
          <p:nvPr/>
        </p:nvCxnSpPr>
        <p:spPr>
          <a:xfrm>
            <a:off x="5535930" y="2199858"/>
            <a:ext cx="714420" cy="4585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77470C-EFE4-8255-CCB3-6D31686348DC}"/>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21" name="TextBox 20">
            <a:extLst>
              <a:ext uri="{FF2B5EF4-FFF2-40B4-BE49-F238E27FC236}">
                <a16:creationId xmlns:a16="http://schemas.microsoft.com/office/drawing/2014/main" id="{09C571E2-A4AF-EB1A-C310-5E3F025B8C9E}"/>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22" name="Rectangle 21">
            <a:extLst>
              <a:ext uri="{FF2B5EF4-FFF2-40B4-BE49-F238E27FC236}">
                <a16:creationId xmlns:a16="http://schemas.microsoft.com/office/drawing/2014/main" id="{6D0E4E3C-AC0A-82E1-BADD-45905955559C}"/>
              </a:ext>
            </a:extLst>
          </p:cNvPr>
          <p:cNvSpPr/>
          <p:nvPr/>
        </p:nvSpPr>
        <p:spPr>
          <a:xfrm>
            <a:off x="4663440" y="2658427"/>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3DEE66D-338A-562D-8B60-011BB984AA8C}"/>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24" name="TextBox 23">
            <a:extLst>
              <a:ext uri="{FF2B5EF4-FFF2-40B4-BE49-F238E27FC236}">
                <a16:creationId xmlns:a16="http://schemas.microsoft.com/office/drawing/2014/main" id="{67D7A97F-61BE-D7FE-3EE6-BCFF7879890B}"/>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25" name="TextBox 24">
            <a:extLst>
              <a:ext uri="{FF2B5EF4-FFF2-40B4-BE49-F238E27FC236}">
                <a16:creationId xmlns:a16="http://schemas.microsoft.com/office/drawing/2014/main" id="{46DB19A5-53B2-49DC-C98E-2AF587C37C3C}"/>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26" name="TextBox 25">
            <a:extLst>
              <a:ext uri="{FF2B5EF4-FFF2-40B4-BE49-F238E27FC236}">
                <a16:creationId xmlns:a16="http://schemas.microsoft.com/office/drawing/2014/main" id="{5D868AF8-6264-3020-C698-B33B84E859CD}"/>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cxnSp>
        <p:nvCxnSpPr>
          <p:cNvPr id="35" name="Straight Arrow Connector 34">
            <a:extLst>
              <a:ext uri="{FF2B5EF4-FFF2-40B4-BE49-F238E27FC236}">
                <a16:creationId xmlns:a16="http://schemas.microsoft.com/office/drawing/2014/main" id="{168F344C-CB2F-703F-5535-0D9387F023ED}"/>
              </a:ext>
            </a:extLst>
          </p:cNvPr>
          <p:cNvCxnSpPr/>
          <p:nvPr/>
        </p:nvCxnSpPr>
        <p:spPr>
          <a:xfrm>
            <a:off x="5775960" y="2199858"/>
            <a:ext cx="739140" cy="4747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C21E07-9950-F359-00FA-327E11526DEF}"/>
              </a:ext>
            </a:extLst>
          </p:cNvPr>
          <p:cNvSpPr txBox="1"/>
          <p:nvPr/>
        </p:nvSpPr>
        <p:spPr>
          <a:xfrm>
            <a:off x="6418080" y="2175629"/>
            <a:ext cx="1584960" cy="523220"/>
          </a:xfrm>
          <a:prstGeom prst="rect">
            <a:avLst/>
          </a:prstGeom>
          <a:noFill/>
        </p:spPr>
        <p:txBody>
          <a:bodyPr wrap="square" rtlCol="0">
            <a:spAutoFit/>
          </a:bodyPr>
          <a:lstStyle/>
          <a:p>
            <a:r>
              <a:rPr lang="en-US" dirty="0">
                <a:solidFill>
                  <a:srgbClr val="0070C0"/>
                </a:solidFill>
                <a:latin typeface="Hanken Grotesk" panose="020B0604020202020204" charset="0"/>
              </a:rPr>
              <a:t>20 &lt;= 55 &lt;= 100</a:t>
            </a:r>
          </a:p>
          <a:p>
            <a:r>
              <a:rPr lang="en-US" dirty="0">
                <a:solidFill>
                  <a:srgbClr val="0070C0"/>
                </a:solidFill>
                <a:latin typeface="Hanken Grotesk" panose="020B0604020202020204" charset="0"/>
              </a:rPr>
              <a:t>20 &lt;= 45 &lt;= 80</a:t>
            </a:r>
          </a:p>
        </p:txBody>
      </p:sp>
      <p:sp>
        <p:nvSpPr>
          <p:cNvPr id="37" name="TextBox 36">
            <a:extLst>
              <a:ext uri="{FF2B5EF4-FFF2-40B4-BE49-F238E27FC236}">
                <a16:creationId xmlns:a16="http://schemas.microsoft.com/office/drawing/2014/main" id="{7E978A86-AA8D-8137-B104-8F8B5CBCDF78}"/>
              </a:ext>
            </a:extLst>
          </p:cNvPr>
          <p:cNvSpPr txBox="1"/>
          <p:nvPr/>
        </p:nvSpPr>
        <p:spPr>
          <a:xfrm>
            <a:off x="4989240" y="3741420"/>
            <a:ext cx="2522220" cy="738664"/>
          </a:xfrm>
          <a:prstGeom prst="rect">
            <a:avLst/>
          </a:prstGeom>
          <a:noFill/>
        </p:spPr>
        <p:txBody>
          <a:bodyPr wrap="square" rtlCol="0">
            <a:spAutoFit/>
          </a:bodyPr>
          <a:lstStyle/>
          <a:p>
            <a:r>
              <a:rPr lang="en-US" dirty="0">
                <a:latin typeface="Hanken Grotesk" panose="020B0604020202020204" charset="0"/>
              </a:rPr>
              <a:t>Search all MBBs inside leaf for one that contains (55, 45)</a:t>
            </a:r>
          </a:p>
          <a:p>
            <a:r>
              <a:rPr lang="en-US" dirty="0">
                <a:latin typeface="Hanken Grotesk" panose="020B0604020202020204" charset="0"/>
              </a:rPr>
              <a:t>=&gt; pipeline</a:t>
            </a:r>
          </a:p>
        </p:txBody>
      </p:sp>
      <p:cxnSp>
        <p:nvCxnSpPr>
          <p:cNvPr id="2" name="Straight Arrow Connector 1">
            <a:extLst>
              <a:ext uri="{FF2B5EF4-FFF2-40B4-BE49-F238E27FC236}">
                <a16:creationId xmlns:a16="http://schemas.microsoft.com/office/drawing/2014/main" id="{BF9227AF-E5A2-9A1F-5A03-DDE57A6BCAFE}"/>
              </a:ext>
            </a:extLst>
          </p:cNvPr>
          <p:cNvCxnSpPr>
            <a:cxnSpLocks/>
          </p:cNvCxnSpPr>
          <p:nvPr/>
        </p:nvCxnSpPr>
        <p:spPr>
          <a:xfrm flipH="1">
            <a:off x="2360160" y="2217001"/>
            <a:ext cx="1400220" cy="4576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C22D59-3084-F5F8-7167-D3201FD09F0D}"/>
              </a:ext>
            </a:extLst>
          </p:cNvPr>
          <p:cNvSpPr txBox="1"/>
          <p:nvPr/>
        </p:nvSpPr>
        <p:spPr>
          <a:xfrm>
            <a:off x="1168785" y="2135207"/>
            <a:ext cx="1584960" cy="523220"/>
          </a:xfrm>
          <a:prstGeom prst="rect">
            <a:avLst/>
          </a:prstGeom>
          <a:noFill/>
        </p:spPr>
        <p:txBody>
          <a:bodyPr wrap="square" rtlCol="0">
            <a:spAutoFit/>
          </a:bodyPr>
          <a:lstStyle/>
          <a:p>
            <a:r>
              <a:rPr lang="en-US" dirty="0">
                <a:solidFill>
                  <a:srgbClr val="0070C0"/>
                </a:solidFill>
                <a:latin typeface="Hanken Grotesk" panose="020B0604020202020204" charset="0"/>
              </a:rPr>
              <a:t>0 &lt;= 55 &lt;= 60</a:t>
            </a:r>
          </a:p>
          <a:p>
            <a:r>
              <a:rPr lang="en-US" dirty="0">
                <a:solidFill>
                  <a:srgbClr val="0070C0"/>
                </a:solidFill>
                <a:latin typeface="Hanken Grotesk" panose="020B0604020202020204" charset="0"/>
              </a:rPr>
              <a:t>0 &lt;= 45 &lt;= 50</a:t>
            </a:r>
          </a:p>
        </p:txBody>
      </p:sp>
      <p:sp>
        <p:nvSpPr>
          <p:cNvPr id="7" name="TextBox 6">
            <a:extLst>
              <a:ext uri="{FF2B5EF4-FFF2-40B4-BE49-F238E27FC236}">
                <a16:creationId xmlns:a16="http://schemas.microsoft.com/office/drawing/2014/main" id="{00E10C3A-476F-D5F9-D0B2-1680A2BEEE51}"/>
              </a:ext>
            </a:extLst>
          </p:cNvPr>
          <p:cNvSpPr txBox="1"/>
          <p:nvPr/>
        </p:nvSpPr>
        <p:spPr>
          <a:xfrm>
            <a:off x="1266780" y="3733874"/>
            <a:ext cx="2522220" cy="738664"/>
          </a:xfrm>
          <a:prstGeom prst="rect">
            <a:avLst/>
          </a:prstGeom>
          <a:noFill/>
        </p:spPr>
        <p:txBody>
          <a:bodyPr wrap="square" rtlCol="0">
            <a:spAutoFit/>
          </a:bodyPr>
          <a:lstStyle/>
          <a:p>
            <a:r>
              <a:rPr lang="en-US" dirty="0">
                <a:latin typeface="Hanken Grotesk" panose="020B0604020202020204" charset="0"/>
              </a:rPr>
              <a:t>Search all MBBs inside leaf for one that contains (55, 45)</a:t>
            </a:r>
          </a:p>
          <a:p>
            <a:r>
              <a:rPr lang="en-US" dirty="0">
                <a:latin typeface="Hanken Grotesk" panose="020B0604020202020204" charset="0"/>
              </a:rPr>
              <a:t>=&gt; road2</a:t>
            </a:r>
          </a:p>
        </p:txBody>
      </p:sp>
    </p:spTree>
    <p:extLst>
      <p:ext uri="{BB962C8B-B14F-4D97-AF65-F5344CB8AC3E}">
        <p14:creationId xmlns:p14="http://schemas.microsoft.com/office/powerpoint/2010/main" val="315661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Let’s try inserting the new object X into the tree:</a:t>
            </a:r>
          </a:p>
        </p:txBody>
      </p:sp>
      <p:sp>
        <p:nvSpPr>
          <p:cNvPr id="2" name="Rectangle 1">
            <a:extLst>
              <a:ext uri="{FF2B5EF4-FFF2-40B4-BE49-F238E27FC236}">
                <a16:creationId xmlns:a16="http://schemas.microsoft.com/office/drawing/2014/main" id="{9A79308B-A8F2-9A82-48FD-82D9CD60B62B}"/>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517B1B-63EF-EFEA-E1DF-C262EE313590}"/>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F5FEB6-79FB-9578-792C-3F01B835CFF6}"/>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5" name="Rectangle 4">
            <a:extLst>
              <a:ext uri="{FF2B5EF4-FFF2-40B4-BE49-F238E27FC236}">
                <a16:creationId xmlns:a16="http://schemas.microsoft.com/office/drawing/2014/main" id="{4C24D6EF-1335-5491-4F0E-0635E6DF4BF8}"/>
              </a:ext>
            </a:extLst>
          </p:cNvPr>
          <p:cNvSpPr/>
          <p:nvPr/>
        </p:nvSpPr>
        <p:spPr>
          <a:xfrm>
            <a:off x="3108960" y="3403820"/>
            <a:ext cx="1596390" cy="129465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FB54A0-9B71-1842-D7A8-92080FB44CB2}"/>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7" name="Rectangle 6">
            <a:extLst>
              <a:ext uri="{FF2B5EF4-FFF2-40B4-BE49-F238E27FC236}">
                <a16:creationId xmlns:a16="http://schemas.microsoft.com/office/drawing/2014/main" id="{DB3841D4-638F-3E26-2787-88E5C4331752}"/>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8" name="Rectangle 7">
            <a:extLst>
              <a:ext uri="{FF2B5EF4-FFF2-40B4-BE49-F238E27FC236}">
                <a16:creationId xmlns:a16="http://schemas.microsoft.com/office/drawing/2014/main" id="{2C8C4DBC-B388-066D-DB45-06201D09C54C}"/>
              </a:ext>
            </a:extLst>
          </p:cNvPr>
          <p:cNvSpPr/>
          <p:nvPr/>
        </p:nvSpPr>
        <p:spPr>
          <a:xfrm rot="5400000">
            <a:off x="4151368" y="395780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9" name="Rectangle 8">
            <a:extLst>
              <a:ext uri="{FF2B5EF4-FFF2-40B4-BE49-F238E27FC236}">
                <a16:creationId xmlns:a16="http://schemas.microsoft.com/office/drawing/2014/main" id="{6113FB36-B18B-FE30-91BB-1391A43357B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0" name="Rectangle 9">
            <a:extLst>
              <a:ext uri="{FF2B5EF4-FFF2-40B4-BE49-F238E27FC236}">
                <a16:creationId xmlns:a16="http://schemas.microsoft.com/office/drawing/2014/main" id="{8AB2EED7-D933-61A7-298D-A473CB2530FC}"/>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1" name="Rectangle 10">
            <a:extLst>
              <a:ext uri="{FF2B5EF4-FFF2-40B4-BE49-F238E27FC236}">
                <a16:creationId xmlns:a16="http://schemas.microsoft.com/office/drawing/2014/main" id="{E411073E-1685-39F6-DA05-16E6F4034405}"/>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sp>
        <p:nvSpPr>
          <p:cNvPr id="12" name="Rectangle 11">
            <a:extLst>
              <a:ext uri="{FF2B5EF4-FFF2-40B4-BE49-F238E27FC236}">
                <a16:creationId xmlns:a16="http://schemas.microsoft.com/office/drawing/2014/main" id="{6E78D776-F741-974B-AE1F-1982C5A84D1E}"/>
              </a:ext>
            </a:extLst>
          </p:cNvPr>
          <p:cNvSpPr/>
          <p:nvPr/>
        </p:nvSpPr>
        <p:spPr>
          <a:xfrm>
            <a:off x="3108960" y="3569610"/>
            <a:ext cx="323850" cy="32263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anken Grotesk" panose="020B0604020202020204" charset="0"/>
              </a:rPr>
              <a:t>x</a:t>
            </a:r>
          </a:p>
        </p:txBody>
      </p:sp>
    </p:spTree>
    <p:extLst>
      <p:ext uri="{BB962C8B-B14F-4D97-AF65-F5344CB8AC3E}">
        <p14:creationId xmlns:p14="http://schemas.microsoft.com/office/powerpoint/2010/main" val="2690549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Since X is in the ((0, 0), (60, 50)) bounding box, we insert X in its subtree:</a:t>
            </a:r>
          </a:p>
        </p:txBody>
      </p:sp>
      <p:sp>
        <p:nvSpPr>
          <p:cNvPr id="32" name="Rectangle 31">
            <a:extLst>
              <a:ext uri="{FF2B5EF4-FFF2-40B4-BE49-F238E27FC236}">
                <a16:creationId xmlns:a16="http://schemas.microsoft.com/office/drawing/2014/main" id="{8AD7DF62-C5A4-B76C-4287-099FB6413E19}"/>
              </a:ext>
            </a:extLst>
          </p:cNvPr>
          <p:cNvSpPr/>
          <p:nvPr/>
        </p:nvSpPr>
        <p:spPr>
          <a:xfrm>
            <a:off x="3337560" y="1760220"/>
            <a:ext cx="30708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F40EC5-6F57-A13C-1C0A-2CEAF74BB2AA}"/>
              </a:ext>
            </a:extLst>
          </p:cNvPr>
          <p:cNvSpPr txBox="1"/>
          <p:nvPr/>
        </p:nvSpPr>
        <p:spPr>
          <a:xfrm>
            <a:off x="3474720" y="1892081"/>
            <a:ext cx="11887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((0,0),(60,50))</a:t>
            </a:r>
          </a:p>
        </p:txBody>
      </p:sp>
      <p:sp>
        <p:nvSpPr>
          <p:cNvPr id="34" name="TextBox 33">
            <a:extLst>
              <a:ext uri="{FF2B5EF4-FFF2-40B4-BE49-F238E27FC236}">
                <a16:creationId xmlns:a16="http://schemas.microsoft.com/office/drawing/2014/main" id="{06F7D581-D658-A974-3D0D-01FF6AD2757C}"/>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35" name="Rectangle 34">
            <a:extLst>
              <a:ext uri="{FF2B5EF4-FFF2-40B4-BE49-F238E27FC236}">
                <a16:creationId xmlns:a16="http://schemas.microsoft.com/office/drawing/2014/main" id="{039DF07A-6CA1-0883-8180-A701534E3FFD}"/>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18B3D50-E1C8-32AC-C7F5-05ADCBF3F3E6}"/>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37" name="Straight Connector 36">
            <a:extLst>
              <a:ext uri="{FF2B5EF4-FFF2-40B4-BE49-F238E27FC236}">
                <a16:creationId xmlns:a16="http://schemas.microsoft.com/office/drawing/2014/main" id="{386993C1-BDD5-9CDE-DB75-0AD350D3445E}"/>
              </a:ext>
            </a:extLst>
          </p:cNvPr>
          <p:cNvCxnSpPr>
            <a:cxnSpLocks/>
            <a:stCxn id="33" idx="2"/>
            <a:endCxn id="35" idx="0"/>
          </p:cNvCxnSpPr>
          <p:nvPr/>
        </p:nvCxnSpPr>
        <p:spPr>
          <a:xfrm flipH="1">
            <a:off x="2527890" y="2199858"/>
            <a:ext cx="154119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35D4FD-6883-D92A-39B4-49BF6ACB0065}"/>
              </a:ext>
            </a:extLst>
          </p:cNvPr>
          <p:cNvCxnSpPr>
            <a:cxnSpLocks/>
            <a:stCxn id="34" idx="2"/>
            <a:endCxn id="41" idx="0"/>
          </p:cNvCxnSpPr>
          <p:nvPr/>
        </p:nvCxnSpPr>
        <p:spPr>
          <a:xfrm>
            <a:off x="5535930" y="2199858"/>
            <a:ext cx="714420" cy="4585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6CC0F01-599C-C8BF-A1CF-5B03A51DBD83}"/>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40" name="TextBox 39">
            <a:extLst>
              <a:ext uri="{FF2B5EF4-FFF2-40B4-BE49-F238E27FC236}">
                <a16:creationId xmlns:a16="http://schemas.microsoft.com/office/drawing/2014/main" id="{2DE148FC-BAC4-DF19-E086-90AE0DC2B0C1}"/>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41" name="Rectangle 40">
            <a:extLst>
              <a:ext uri="{FF2B5EF4-FFF2-40B4-BE49-F238E27FC236}">
                <a16:creationId xmlns:a16="http://schemas.microsoft.com/office/drawing/2014/main" id="{BA9AC1A7-EF6F-F62A-F4BF-EBEC99D23CB3}"/>
              </a:ext>
            </a:extLst>
          </p:cNvPr>
          <p:cNvSpPr/>
          <p:nvPr/>
        </p:nvSpPr>
        <p:spPr>
          <a:xfrm>
            <a:off x="4663440" y="2658427"/>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D1DAA71-8ED5-339A-1822-0793A50F2644}"/>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43" name="TextBox 42">
            <a:extLst>
              <a:ext uri="{FF2B5EF4-FFF2-40B4-BE49-F238E27FC236}">
                <a16:creationId xmlns:a16="http://schemas.microsoft.com/office/drawing/2014/main" id="{68166BB5-2EEF-A100-291F-A6879D34E738}"/>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44" name="TextBox 43">
            <a:extLst>
              <a:ext uri="{FF2B5EF4-FFF2-40B4-BE49-F238E27FC236}">
                <a16:creationId xmlns:a16="http://schemas.microsoft.com/office/drawing/2014/main" id="{835B02FB-1B0D-D6EF-44FB-421B16A5C680}"/>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45" name="TextBox 44">
            <a:extLst>
              <a:ext uri="{FF2B5EF4-FFF2-40B4-BE49-F238E27FC236}">
                <a16:creationId xmlns:a16="http://schemas.microsoft.com/office/drawing/2014/main" id="{00326EFB-8E9C-9566-3790-0A46CE8EFF78}"/>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cxnSp>
        <p:nvCxnSpPr>
          <p:cNvPr id="49" name="Straight Arrow Connector 48">
            <a:extLst>
              <a:ext uri="{FF2B5EF4-FFF2-40B4-BE49-F238E27FC236}">
                <a16:creationId xmlns:a16="http://schemas.microsoft.com/office/drawing/2014/main" id="{5FFE20AC-2A50-F209-04F1-E57FEF909C7B}"/>
              </a:ext>
            </a:extLst>
          </p:cNvPr>
          <p:cNvCxnSpPr>
            <a:cxnSpLocks/>
          </p:cNvCxnSpPr>
          <p:nvPr/>
        </p:nvCxnSpPr>
        <p:spPr>
          <a:xfrm flipH="1">
            <a:off x="2360160" y="2217001"/>
            <a:ext cx="1400220" cy="4576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56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The leaf node has room, so insert (MBB, x) into the leaf node:</a:t>
            </a:r>
          </a:p>
        </p:txBody>
      </p:sp>
      <p:sp>
        <p:nvSpPr>
          <p:cNvPr id="32" name="Rectangle 31">
            <a:extLst>
              <a:ext uri="{FF2B5EF4-FFF2-40B4-BE49-F238E27FC236}">
                <a16:creationId xmlns:a16="http://schemas.microsoft.com/office/drawing/2014/main" id="{8AD7DF62-C5A4-B76C-4287-099FB6413E19}"/>
              </a:ext>
            </a:extLst>
          </p:cNvPr>
          <p:cNvSpPr/>
          <p:nvPr/>
        </p:nvSpPr>
        <p:spPr>
          <a:xfrm>
            <a:off x="3337560" y="1760220"/>
            <a:ext cx="307086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F40EC5-6F57-A13C-1C0A-2CEAF74BB2AA}"/>
              </a:ext>
            </a:extLst>
          </p:cNvPr>
          <p:cNvSpPr txBox="1"/>
          <p:nvPr/>
        </p:nvSpPr>
        <p:spPr>
          <a:xfrm>
            <a:off x="3474720" y="1892081"/>
            <a:ext cx="11887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((0,0),(60,50))</a:t>
            </a:r>
          </a:p>
        </p:txBody>
      </p:sp>
      <p:sp>
        <p:nvSpPr>
          <p:cNvPr id="34" name="TextBox 33">
            <a:extLst>
              <a:ext uri="{FF2B5EF4-FFF2-40B4-BE49-F238E27FC236}">
                <a16:creationId xmlns:a16="http://schemas.microsoft.com/office/drawing/2014/main" id="{06F7D581-D658-A974-3D0D-01FF6AD2757C}"/>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35" name="Rectangle 34">
            <a:extLst>
              <a:ext uri="{FF2B5EF4-FFF2-40B4-BE49-F238E27FC236}">
                <a16:creationId xmlns:a16="http://schemas.microsoft.com/office/drawing/2014/main" id="{039DF07A-6CA1-0883-8180-A701534E3FFD}"/>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18B3D50-E1C8-32AC-C7F5-05ADCBF3F3E6}"/>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37" name="Straight Connector 36">
            <a:extLst>
              <a:ext uri="{FF2B5EF4-FFF2-40B4-BE49-F238E27FC236}">
                <a16:creationId xmlns:a16="http://schemas.microsoft.com/office/drawing/2014/main" id="{386993C1-BDD5-9CDE-DB75-0AD350D3445E}"/>
              </a:ext>
            </a:extLst>
          </p:cNvPr>
          <p:cNvCxnSpPr>
            <a:cxnSpLocks/>
            <a:stCxn id="33" idx="2"/>
            <a:endCxn id="35" idx="0"/>
          </p:cNvCxnSpPr>
          <p:nvPr/>
        </p:nvCxnSpPr>
        <p:spPr>
          <a:xfrm flipH="1">
            <a:off x="2527890" y="2199858"/>
            <a:ext cx="154119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35D4FD-6883-D92A-39B4-49BF6ACB0065}"/>
              </a:ext>
            </a:extLst>
          </p:cNvPr>
          <p:cNvCxnSpPr>
            <a:cxnSpLocks/>
            <a:stCxn id="34" idx="2"/>
            <a:endCxn id="41" idx="0"/>
          </p:cNvCxnSpPr>
          <p:nvPr/>
        </p:nvCxnSpPr>
        <p:spPr>
          <a:xfrm>
            <a:off x="5535930" y="2199858"/>
            <a:ext cx="714420" cy="4585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6CC0F01-599C-C8BF-A1CF-5B03A51DBD83}"/>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40" name="TextBox 39">
            <a:extLst>
              <a:ext uri="{FF2B5EF4-FFF2-40B4-BE49-F238E27FC236}">
                <a16:creationId xmlns:a16="http://schemas.microsoft.com/office/drawing/2014/main" id="{2DE148FC-BAC4-DF19-E086-90AE0DC2B0C1}"/>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41" name="Rectangle 40">
            <a:extLst>
              <a:ext uri="{FF2B5EF4-FFF2-40B4-BE49-F238E27FC236}">
                <a16:creationId xmlns:a16="http://schemas.microsoft.com/office/drawing/2014/main" id="{BA9AC1A7-EF6F-F62A-F4BF-EBEC99D23CB3}"/>
              </a:ext>
            </a:extLst>
          </p:cNvPr>
          <p:cNvSpPr/>
          <p:nvPr/>
        </p:nvSpPr>
        <p:spPr>
          <a:xfrm>
            <a:off x="4663440" y="2658427"/>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D1DAA71-8ED5-339A-1822-0793A50F2644}"/>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43" name="TextBox 42">
            <a:extLst>
              <a:ext uri="{FF2B5EF4-FFF2-40B4-BE49-F238E27FC236}">
                <a16:creationId xmlns:a16="http://schemas.microsoft.com/office/drawing/2014/main" id="{68166BB5-2EEF-A100-291F-A6879D34E738}"/>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44" name="TextBox 43">
            <a:extLst>
              <a:ext uri="{FF2B5EF4-FFF2-40B4-BE49-F238E27FC236}">
                <a16:creationId xmlns:a16="http://schemas.microsoft.com/office/drawing/2014/main" id="{835B02FB-1B0D-D6EF-44FB-421B16A5C680}"/>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45" name="TextBox 44">
            <a:extLst>
              <a:ext uri="{FF2B5EF4-FFF2-40B4-BE49-F238E27FC236}">
                <a16:creationId xmlns:a16="http://schemas.microsoft.com/office/drawing/2014/main" id="{00326EFB-8E9C-9566-3790-0A46CE8EFF78}"/>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cxnSp>
        <p:nvCxnSpPr>
          <p:cNvPr id="49" name="Straight Arrow Connector 48">
            <a:extLst>
              <a:ext uri="{FF2B5EF4-FFF2-40B4-BE49-F238E27FC236}">
                <a16:creationId xmlns:a16="http://schemas.microsoft.com/office/drawing/2014/main" id="{5FFE20AC-2A50-F209-04F1-E57FEF909C7B}"/>
              </a:ext>
            </a:extLst>
          </p:cNvPr>
          <p:cNvCxnSpPr>
            <a:cxnSpLocks/>
          </p:cNvCxnSpPr>
          <p:nvPr/>
        </p:nvCxnSpPr>
        <p:spPr>
          <a:xfrm flipH="1">
            <a:off x="2360160" y="2217001"/>
            <a:ext cx="1400220" cy="4576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A6860E-C775-EAF3-7C88-3B47AD999CD7}"/>
              </a:ext>
            </a:extLst>
          </p:cNvPr>
          <p:cNvSpPr txBox="1"/>
          <p:nvPr/>
        </p:nvSpPr>
        <p:spPr>
          <a:xfrm>
            <a:off x="2535510" y="3221158"/>
            <a:ext cx="1455420" cy="30777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x</a:t>
            </a:r>
            <a:r>
              <a:rPr lang="en-US" dirty="0">
                <a:latin typeface="Hanken Grotesk" panose="020B0604020202020204" charset="0"/>
              </a:rPr>
              <a:t>)</a:t>
            </a:r>
          </a:p>
        </p:txBody>
      </p:sp>
    </p:spTree>
    <p:extLst>
      <p:ext uri="{BB962C8B-B14F-4D97-AF65-F5344CB8AC3E}">
        <p14:creationId xmlns:p14="http://schemas.microsoft.com/office/powerpoint/2010/main" val="427012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But what if X is outside any existing bounding box?</a:t>
            </a:r>
          </a:p>
        </p:txBody>
      </p:sp>
      <p:sp>
        <p:nvSpPr>
          <p:cNvPr id="2" name="Rectangle 1">
            <a:extLst>
              <a:ext uri="{FF2B5EF4-FFF2-40B4-BE49-F238E27FC236}">
                <a16:creationId xmlns:a16="http://schemas.microsoft.com/office/drawing/2014/main" id="{9A79308B-A8F2-9A82-48FD-82D9CD60B62B}"/>
              </a:ext>
            </a:extLst>
          </p:cNvPr>
          <p:cNvSpPr/>
          <p:nvPr/>
        </p:nvSpPr>
        <p:spPr>
          <a:xfrm>
            <a:off x="3112770" y="178001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517B1B-63EF-EFEA-E1DF-C262EE313590}"/>
              </a:ext>
            </a:extLst>
          </p:cNvPr>
          <p:cNvSpPr/>
          <p:nvPr/>
        </p:nvSpPr>
        <p:spPr>
          <a:xfrm>
            <a:off x="3619500" y="223358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F5FEB6-79FB-9578-792C-3F01B835CFF6}"/>
              </a:ext>
            </a:extLst>
          </p:cNvPr>
          <p:cNvSpPr/>
          <p:nvPr/>
        </p:nvSpPr>
        <p:spPr>
          <a:xfrm>
            <a:off x="3619500" y="22402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5" name="Rectangle 4">
            <a:extLst>
              <a:ext uri="{FF2B5EF4-FFF2-40B4-BE49-F238E27FC236}">
                <a16:creationId xmlns:a16="http://schemas.microsoft.com/office/drawing/2014/main" id="{4C24D6EF-1335-5491-4F0E-0635E6DF4BF8}"/>
              </a:ext>
            </a:extLst>
          </p:cNvPr>
          <p:cNvSpPr/>
          <p:nvPr/>
        </p:nvSpPr>
        <p:spPr>
          <a:xfrm>
            <a:off x="3108960" y="3239244"/>
            <a:ext cx="1783080" cy="14592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FB54A0-9B71-1842-D7A8-92080FB44CB2}"/>
              </a:ext>
            </a:extLst>
          </p:cNvPr>
          <p:cNvSpPr/>
          <p:nvPr/>
        </p:nvSpPr>
        <p:spPr>
          <a:xfrm>
            <a:off x="3619500" y="356961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7" name="Rectangle 6">
            <a:extLst>
              <a:ext uri="{FF2B5EF4-FFF2-40B4-BE49-F238E27FC236}">
                <a16:creationId xmlns:a16="http://schemas.microsoft.com/office/drawing/2014/main" id="{DB3841D4-638F-3E26-2787-88E5C4331752}"/>
              </a:ext>
            </a:extLst>
          </p:cNvPr>
          <p:cNvSpPr/>
          <p:nvPr/>
        </p:nvSpPr>
        <p:spPr>
          <a:xfrm>
            <a:off x="3112770" y="323924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8" name="Rectangle 7">
            <a:extLst>
              <a:ext uri="{FF2B5EF4-FFF2-40B4-BE49-F238E27FC236}">
                <a16:creationId xmlns:a16="http://schemas.microsoft.com/office/drawing/2014/main" id="{2C8C4DBC-B388-066D-DB45-06201D09C54C}"/>
              </a:ext>
            </a:extLst>
          </p:cNvPr>
          <p:cNvSpPr/>
          <p:nvPr/>
        </p:nvSpPr>
        <p:spPr>
          <a:xfrm rot="5400000">
            <a:off x="4147558" y="3957802"/>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9" name="Rectangle 8">
            <a:extLst>
              <a:ext uri="{FF2B5EF4-FFF2-40B4-BE49-F238E27FC236}">
                <a16:creationId xmlns:a16="http://schemas.microsoft.com/office/drawing/2014/main" id="{6113FB36-B18B-FE30-91BB-1391A43357B2}"/>
              </a:ext>
            </a:extLst>
          </p:cNvPr>
          <p:cNvSpPr/>
          <p:nvPr/>
        </p:nvSpPr>
        <p:spPr>
          <a:xfrm>
            <a:off x="4381500" y="372767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0" name="Rectangle 9">
            <a:extLst>
              <a:ext uri="{FF2B5EF4-FFF2-40B4-BE49-F238E27FC236}">
                <a16:creationId xmlns:a16="http://schemas.microsoft.com/office/drawing/2014/main" id="{8AB2EED7-D933-61A7-298D-A473CB2530FC}"/>
              </a:ext>
            </a:extLst>
          </p:cNvPr>
          <p:cNvSpPr/>
          <p:nvPr/>
        </p:nvSpPr>
        <p:spPr>
          <a:xfrm>
            <a:off x="5076825" y="291966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1" name="Rectangle 10">
            <a:extLst>
              <a:ext uri="{FF2B5EF4-FFF2-40B4-BE49-F238E27FC236}">
                <a16:creationId xmlns:a16="http://schemas.microsoft.com/office/drawing/2014/main" id="{E411073E-1685-39F6-DA05-16E6F4034405}"/>
              </a:ext>
            </a:extLst>
          </p:cNvPr>
          <p:cNvSpPr/>
          <p:nvPr/>
        </p:nvSpPr>
        <p:spPr>
          <a:xfrm>
            <a:off x="5057819" y="235722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sp>
        <p:nvSpPr>
          <p:cNvPr id="12" name="Rectangle 11">
            <a:extLst>
              <a:ext uri="{FF2B5EF4-FFF2-40B4-BE49-F238E27FC236}">
                <a16:creationId xmlns:a16="http://schemas.microsoft.com/office/drawing/2014/main" id="{6E78D776-F741-974B-AE1F-1982C5A84D1E}"/>
              </a:ext>
            </a:extLst>
          </p:cNvPr>
          <p:cNvSpPr/>
          <p:nvPr/>
        </p:nvSpPr>
        <p:spPr>
          <a:xfrm>
            <a:off x="3109913" y="2837585"/>
            <a:ext cx="323850" cy="32263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anken Grotesk" panose="020B0604020202020204" charset="0"/>
              </a:rPr>
              <a:t>x</a:t>
            </a:r>
          </a:p>
        </p:txBody>
      </p:sp>
    </p:spTree>
    <p:extLst>
      <p:ext uri="{BB962C8B-B14F-4D97-AF65-F5344CB8AC3E}">
        <p14:creationId xmlns:p14="http://schemas.microsoft.com/office/powerpoint/2010/main" val="18258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indent="0">
              <a:buSzPts val="1400"/>
              <a:buNone/>
            </a:pPr>
            <a:r>
              <a:rPr lang="en-US" dirty="0"/>
              <a:t>We enlarge an existing bounding box to accommodate X. For example, we can enlarge </a:t>
            </a:r>
            <a:r>
              <a:rPr lang="en-US" dirty="0">
                <a:latin typeface="Hanken Grotesk" panose="020B0604020202020204" charset="0"/>
              </a:rPr>
              <a:t>((0,0),(60,50)) to ((0,0),(60,60)):</a:t>
            </a:r>
          </a:p>
          <a:p>
            <a:pPr marL="139700" indent="0">
              <a:buSzPts val="1400"/>
              <a:buNone/>
            </a:pPr>
            <a:endParaRPr lang="en-US" dirty="0">
              <a:latin typeface="Hanken Grotesk" panose="020B0604020202020204" charset="0"/>
            </a:endParaRPr>
          </a:p>
        </p:txBody>
      </p:sp>
      <p:sp>
        <p:nvSpPr>
          <p:cNvPr id="2" name="Rectangle 1">
            <a:extLst>
              <a:ext uri="{FF2B5EF4-FFF2-40B4-BE49-F238E27FC236}">
                <a16:creationId xmlns:a16="http://schemas.microsoft.com/office/drawing/2014/main" id="{9A79308B-A8F2-9A82-48FD-82D9CD60B62B}"/>
              </a:ext>
            </a:extLst>
          </p:cNvPr>
          <p:cNvSpPr/>
          <p:nvPr/>
        </p:nvSpPr>
        <p:spPr>
          <a:xfrm>
            <a:off x="3112770" y="1863835"/>
            <a:ext cx="2918460" cy="29184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517B1B-63EF-EFEA-E1DF-C262EE313590}"/>
              </a:ext>
            </a:extLst>
          </p:cNvPr>
          <p:cNvSpPr/>
          <p:nvPr/>
        </p:nvSpPr>
        <p:spPr>
          <a:xfrm>
            <a:off x="3619500" y="2317406"/>
            <a:ext cx="2411730" cy="165865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F5FEB6-79FB-9578-792C-3F01B835CFF6}"/>
              </a:ext>
            </a:extLst>
          </p:cNvPr>
          <p:cNvSpPr/>
          <p:nvPr/>
        </p:nvSpPr>
        <p:spPr>
          <a:xfrm>
            <a:off x="3619500" y="232410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school</a:t>
            </a:r>
          </a:p>
        </p:txBody>
      </p:sp>
      <p:sp>
        <p:nvSpPr>
          <p:cNvPr id="5" name="Rectangle 4">
            <a:extLst>
              <a:ext uri="{FF2B5EF4-FFF2-40B4-BE49-F238E27FC236}">
                <a16:creationId xmlns:a16="http://schemas.microsoft.com/office/drawing/2014/main" id="{4C24D6EF-1335-5491-4F0E-0635E6DF4BF8}"/>
              </a:ext>
            </a:extLst>
          </p:cNvPr>
          <p:cNvSpPr/>
          <p:nvPr/>
        </p:nvSpPr>
        <p:spPr>
          <a:xfrm>
            <a:off x="3110866" y="2921405"/>
            <a:ext cx="1781174" cy="186089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FB54A0-9B71-1842-D7A8-92080FB44CB2}"/>
              </a:ext>
            </a:extLst>
          </p:cNvPr>
          <p:cNvSpPr/>
          <p:nvPr/>
        </p:nvSpPr>
        <p:spPr>
          <a:xfrm>
            <a:off x="3619500" y="365343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house1</a:t>
            </a:r>
          </a:p>
        </p:txBody>
      </p:sp>
      <p:sp>
        <p:nvSpPr>
          <p:cNvPr id="7" name="Rectangle 6">
            <a:extLst>
              <a:ext uri="{FF2B5EF4-FFF2-40B4-BE49-F238E27FC236}">
                <a16:creationId xmlns:a16="http://schemas.microsoft.com/office/drawing/2014/main" id="{DB3841D4-638F-3E26-2787-88E5C4331752}"/>
              </a:ext>
            </a:extLst>
          </p:cNvPr>
          <p:cNvSpPr/>
          <p:nvPr/>
        </p:nvSpPr>
        <p:spPr>
          <a:xfrm>
            <a:off x="3112770" y="3323065"/>
            <a:ext cx="177546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road1</a:t>
            </a:r>
          </a:p>
        </p:txBody>
      </p:sp>
      <p:sp>
        <p:nvSpPr>
          <p:cNvPr id="8" name="Rectangle 7">
            <a:extLst>
              <a:ext uri="{FF2B5EF4-FFF2-40B4-BE49-F238E27FC236}">
                <a16:creationId xmlns:a16="http://schemas.microsoft.com/office/drawing/2014/main" id="{2C8C4DBC-B388-066D-DB45-06201D09C54C}"/>
              </a:ext>
            </a:extLst>
          </p:cNvPr>
          <p:cNvSpPr/>
          <p:nvPr/>
        </p:nvSpPr>
        <p:spPr>
          <a:xfrm rot="5400000">
            <a:off x="4151368" y="4041624"/>
            <a:ext cx="1294654" cy="1866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road2</a:t>
            </a:r>
          </a:p>
        </p:txBody>
      </p:sp>
      <p:sp>
        <p:nvSpPr>
          <p:cNvPr id="9" name="Rectangle 8">
            <a:extLst>
              <a:ext uri="{FF2B5EF4-FFF2-40B4-BE49-F238E27FC236}">
                <a16:creationId xmlns:a16="http://schemas.microsoft.com/office/drawing/2014/main" id="{6113FB36-B18B-FE30-91BB-1391A43357B2}"/>
              </a:ext>
            </a:extLst>
          </p:cNvPr>
          <p:cNvSpPr/>
          <p:nvPr/>
        </p:nvSpPr>
        <p:spPr>
          <a:xfrm>
            <a:off x="4381500" y="3811490"/>
            <a:ext cx="1649730" cy="16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latin typeface="Hanken Grotesk" panose="020B0604020202020204" charset="0"/>
              </a:rPr>
              <a:t>pipeline</a:t>
            </a:r>
          </a:p>
        </p:txBody>
      </p:sp>
      <p:sp>
        <p:nvSpPr>
          <p:cNvPr id="10" name="Rectangle 9">
            <a:extLst>
              <a:ext uri="{FF2B5EF4-FFF2-40B4-BE49-F238E27FC236}">
                <a16:creationId xmlns:a16="http://schemas.microsoft.com/office/drawing/2014/main" id="{8AB2EED7-D933-61A7-298D-A473CB2530FC}"/>
              </a:ext>
            </a:extLst>
          </p:cNvPr>
          <p:cNvSpPr/>
          <p:nvPr/>
        </p:nvSpPr>
        <p:spPr>
          <a:xfrm>
            <a:off x="5076825" y="3003480"/>
            <a:ext cx="762000" cy="510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house2</a:t>
            </a:r>
          </a:p>
        </p:txBody>
      </p:sp>
      <p:sp>
        <p:nvSpPr>
          <p:cNvPr id="11" name="Rectangle 10">
            <a:extLst>
              <a:ext uri="{FF2B5EF4-FFF2-40B4-BE49-F238E27FC236}">
                <a16:creationId xmlns:a16="http://schemas.microsoft.com/office/drawing/2014/main" id="{E411073E-1685-39F6-DA05-16E6F4034405}"/>
              </a:ext>
            </a:extLst>
          </p:cNvPr>
          <p:cNvSpPr/>
          <p:nvPr/>
        </p:nvSpPr>
        <p:spPr>
          <a:xfrm>
            <a:off x="5057819" y="2441044"/>
            <a:ext cx="520065" cy="349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Hanken Grotesk" panose="020B0604020202020204" charset="0"/>
              </a:rPr>
              <a:t>POP</a:t>
            </a:r>
          </a:p>
        </p:txBody>
      </p:sp>
      <p:sp>
        <p:nvSpPr>
          <p:cNvPr id="12" name="Rectangle 11">
            <a:extLst>
              <a:ext uri="{FF2B5EF4-FFF2-40B4-BE49-F238E27FC236}">
                <a16:creationId xmlns:a16="http://schemas.microsoft.com/office/drawing/2014/main" id="{6E78D776-F741-974B-AE1F-1982C5A84D1E}"/>
              </a:ext>
            </a:extLst>
          </p:cNvPr>
          <p:cNvSpPr/>
          <p:nvPr/>
        </p:nvSpPr>
        <p:spPr>
          <a:xfrm>
            <a:off x="3109913" y="2921405"/>
            <a:ext cx="323850" cy="32263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anken Grotesk" panose="020B0604020202020204" charset="0"/>
              </a:rPr>
              <a:t>x</a:t>
            </a:r>
          </a:p>
        </p:txBody>
      </p:sp>
    </p:spTree>
    <p:extLst>
      <p:ext uri="{BB962C8B-B14F-4D97-AF65-F5344CB8AC3E}">
        <p14:creationId xmlns:p14="http://schemas.microsoft.com/office/powerpoint/2010/main" val="255754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Now that there’s a suitable bounding box, we can insert X in as normal:</a:t>
            </a:r>
          </a:p>
        </p:txBody>
      </p:sp>
      <p:sp>
        <p:nvSpPr>
          <p:cNvPr id="32" name="Rectangle 31">
            <a:extLst>
              <a:ext uri="{FF2B5EF4-FFF2-40B4-BE49-F238E27FC236}">
                <a16:creationId xmlns:a16="http://schemas.microsoft.com/office/drawing/2014/main" id="{8AD7DF62-C5A4-B76C-4287-099FB6413E19}"/>
              </a:ext>
            </a:extLst>
          </p:cNvPr>
          <p:cNvSpPr/>
          <p:nvPr/>
        </p:nvSpPr>
        <p:spPr>
          <a:xfrm>
            <a:off x="3234600" y="1760220"/>
            <a:ext cx="3173820" cy="5715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F40EC5-6F57-A13C-1C0A-2CEAF74BB2AA}"/>
              </a:ext>
            </a:extLst>
          </p:cNvPr>
          <p:cNvSpPr txBox="1"/>
          <p:nvPr/>
        </p:nvSpPr>
        <p:spPr>
          <a:xfrm>
            <a:off x="3362280" y="1892081"/>
            <a:ext cx="130116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((0,0),(60,</a:t>
            </a:r>
            <a:r>
              <a:rPr lang="en-US" dirty="0">
                <a:solidFill>
                  <a:srgbClr val="92D050"/>
                </a:solidFill>
                <a:latin typeface="Hanken Grotesk" panose="020B0604020202020204" charset="0"/>
              </a:rPr>
              <a:t>60</a:t>
            </a:r>
            <a:r>
              <a:rPr lang="en-US" dirty="0">
                <a:latin typeface="Hanken Grotesk" panose="020B0604020202020204" charset="0"/>
              </a:rPr>
              <a:t>))</a:t>
            </a:r>
          </a:p>
        </p:txBody>
      </p:sp>
      <p:sp>
        <p:nvSpPr>
          <p:cNvPr id="34" name="TextBox 33">
            <a:extLst>
              <a:ext uri="{FF2B5EF4-FFF2-40B4-BE49-F238E27FC236}">
                <a16:creationId xmlns:a16="http://schemas.microsoft.com/office/drawing/2014/main" id="{06F7D581-D658-A974-3D0D-01FF6AD2757C}"/>
              </a:ext>
            </a:extLst>
          </p:cNvPr>
          <p:cNvSpPr txBox="1"/>
          <p:nvPr/>
        </p:nvSpPr>
        <p:spPr>
          <a:xfrm>
            <a:off x="4792980" y="1892081"/>
            <a:ext cx="148590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((20,20),(100,80))</a:t>
            </a:r>
          </a:p>
        </p:txBody>
      </p:sp>
      <p:sp>
        <p:nvSpPr>
          <p:cNvPr id="35" name="Rectangle 34">
            <a:extLst>
              <a:ext uri="{FF2B5EF4-FFF2-40B4-BE49-F238E27FC236}">
                <a16:creationId xmlns:a16="http://schemas.microsoft.com/office/drawing/2014/main" id="{039DF07A-6CA1-0883-8180-A701534E3FFD}"/>
              </a:ext>
            </a:extLst>
          </p:cNvPr>
          <p:cNvSpPr/>
          <p:nvPr/>
        </p:nvSpPr>
        <p:spPr>
          <a:xfrm>
            <a:off x="940980" y="2674620"/>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18B3D50-E1C8-32AC-C7F5-05ADCBF3F3E6}"/>
              </a:ext>
            </a:extLst>
          </p:cNvPr>
          <p:cNvSpPr txBox="1"/>
          <p:nvPr/>
        </p:nvSpPr>
        <p:spPr>
          <a:xfrm>
            <a:off x="101346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a:latin typeface="Hanken Grotesk" panose="020B0604020202020204" charset="0"/>
              </a:rPr>
              <a:t>(MBB, </a:t>
            </a:r>
            <a:r>
              <a:rPr lang="en-US">
                <a:solidFill>
                  <a:srgbClr val="C00000"/>
                </a:solidFill>
                <a:latin typeface="Hanken Grotesk" panose="020B0604020202020204" charset="0"/>
              </a:rPr>
              <a:t>house1</a:t>
            </a:r>
            <a:r>
              <a:rPr lang="en-US">
                <a:latin typeface="Hanken Grotesk" panose="020B0604020202020204" charset="0"/>
              </a:rPr>
              <a:t>)</a:t>
            </a:r>
            <a:endParaRPr lang="en-US" dirty="0">
              <a:latin typeface="Hanken Grotesk" panose="020B0604020202020204" charset="0"/>
            </a:endParaRPr>
          </a:p>
        </p:txBody>
      </p:sp>
      <p:cxnSp>
        <p:nvCxnSpPr>
          <p:cNvPr id="37" name="Straight Connector 36">
            <a:extLst>
              <a:ext uri="{FF2B5EF4-FFF2-40B4-BE49-F238E27FC236}">
                <a16:creationId xmlns:a16="http://schemas.microsoft.com/office/drawing/2014/main" id="{386993C1-BDD5-9CDE-DB75-0AD350D3445E}"/>
              </a:ext>
            </a:extLst>
          </p:cNvPr>
          <p:cNvCxnSpPr>
            <a:cxnSpLocks/>
            <a:stCxn id="33" idx="2"/>
            <a:endCxn id="35" idx="0"/>
          </p:cNvCxnSpPr>
          <p:nvPr/>
        </p:nvCxnSpPr>
        <p:spPr>
          <a:xfrm flipH="1">
            <a:off x="2527890" y="2199858"/>
            <a:ext cx="1484970" cy="4747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35D4FD-6883-D92A-39B4-49BF6ACB0065}"/>
              </a:ext>
            </a:extLst>
          </p:cNvPr>
          <p:cNvCxnSpPr>
            <a:cxnSpLocks/>
            <a:stCxn id="34" idx="2"/>
            <a:endCxn id="41" idx="0"/>
          </p:cNvCxnSpPr>
          <p:nvPr/>
        </p:nvCxnSpPr>
        <p:spPr>
          <a:xfrm>
            <a:off x="5535930" y="2199858"/>
            <a:ext cx="714420" cy="4585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6CC0F01-599C-C8BF-A1CF-5B03A51DBD83}"/>
              </a:ext>
            </a:extLst>
          </p:cNvPr>
          <p:cNvSpPr txBox="1"/>
          <p:nvPr/>
        </p:nvSpPr>
        <p:spPr>
          <a:xfrm>
            <a:off x="254136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road1</a:t>
            </a:r>
            <a:r>
              <a:rPr lang="en-US" dirty="0">
                <a:latin typeface="Hanken Grotesk" panose="020B0604020202020204" charset="0"/>
              </a:rPr>
              <a:t>)</a:t>
            </a:r>
          </a:p>
        </p:txBody>
      </p:sp>
      <p:sp>
        <p:nvSpPr>
          <p:cNvPr id="40" name="TextBox 39">
            <a:extLst>
              <a:ext uri="{FF2B5EF4-FFF2-40B4-BE49-F238E27FC236}">
                <a16:creationId xmlns:a16="http://schemas.microsoft.com/office/drawing/2014/main" id="{2DE148FC-BAC4-DF19-E086-90AE0DC2B0C1}"/>
              </a:ext>
            </a:extLst>
          </p:cNvPr>
          <p:cNvSpPr txBox="1"/>
          <p:nvPr/>
        </p:nvSpPr>
        <p:spPr>
          <a:xfrm>
            <a:off x="101346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road2</a:t>
            </a:r>
            <a:r>
              <a:rPr lang="en-US" dirty="0">
                <a:latin typeface="Hanken Grotesk" panose="020B0604020202020204" charset="0"/>
              </a:rPr>
              <a:t>)</a:t>
            </a:r>
          </a:p>
        </p:txBody>
      </p:sp>
      <p:sp>
        <p:nvSpPr>
          <p:cNvPr id="41" name="Rectangle 40">
            <a:extLst>
              <a:ext uri="{FF2B5EF4-FFF2-40B4-BE49-F238E27FC236}">
                <a16:creationId xmlns:a16="http://schemas.microsoft.com/office/drawing/2014/main" id="{BA9AC1A7-EF6F-F62A-F4BF-EBEC99D23CB3}"/>
              </a:ext>
            </a:extLst>
          </p:cNvPr>
          <p:cNvSpPr/>
          <p:nvPr/>
        </p:nvSpPr>
        <p:spPr>
          <a:xfrm>
            <a:off x="4663440" y="2658427"/>
            <a:ext cx="3173820" cy="9601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D1DAA71-8ED5-339A-1822-0793A50F2644}"/>
              </a:ext>
            </a:extLst>
          </p:cNvPr>
          <p:cNvSpPr txBox="1"/>
          <p:nvPr/>
        </p:nvSpPr>
        <p:spPr>
          <a:xfrm>
            <a:off x="4735920" y="2814246"/>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school</a:t>
            </a:r>
            <a:r>
              <a:rPr lang="en-US" dirty="0">
                <a:latin typeface="Hanken Grotesk" panose="020B0604020202020204" charset="0"/>
              </a:rPr>
              <a:t>)</a:t>
            </a:r>
          </a:p>
        </p:txBody>
      </p:sp>
      <p:sp>
        <p:nvSpPr>
          <p:cNvPr id="43" name="TextBox 42">
            <a:extLst>
              <a:ext uri="{FF2B5EF4-FFF2-40B4-BE49-F238E27FC236}">
                <a16:creationId xmlns:a16="http://schemas.microsoft.com/office/drawing/2014/main" id="{68166BB5-2EEF-A100-291F-A6879D34E738}"/>
              </a:ext>
            </a:extLst>
          </p:cNvPr>
          <p:cNvSpPr txBox="1"/>
          <p:nvPr/>
        </p:nvSpPr>
        <p:spPr>
          <a:xfrm>
            <a:off x="6263820" y="2817913"/>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house2</a:t>
            </a:r>
            <a:r>
              <a:rPr lang="en-US" dirty="0">
                <a:latin typeface="Hanken Grotesk" panose="020B0604020202020204" charset="0"/>
              </a:rPr>
              <a:t>)</a:t>
            </a:r>
          </a:p>
        </p:txBody>
      </p:sp>
      <p:sp>
        <p:nvSpPr>
          <p:cNvPr id="44" name="TextBox 43">
            <a:extLst>
              <a:ext uri="{FF2B5EF4-FFF2-40B4-BE49-F238E27FC236}">
                <a16:creationId xmlns:a16="http://schemas.microsoft.com/office/drawing/2014/main" id="{835B02FB-1B0D-D6EF-44FB-421B16A5C680}"/>
              </a:ext>
            </a:extLst>
          </p:cNvPr>
          <p:cNvSpPr txBox="1"/>
          <p:nvPr/>
        </p:nvSpPr>
        <p:spPr>
          <a:xfrm>
            <a:off x="47359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POP</a:t>
            </a:r>
            <a:r>
              <a:rPr lang="en-US" dirty="0">
                <a:latin typeface="Hanken Grotesk" panose="020B0604020202020204" charset="0"/>
              </a:rPr>
              <a:t>)</a:t>
            </a:r>
          </a:p>
        </p:txBody>
      </p:sp>
      <p:sp>
        <p:nvSpPr>
          <p:cNvPr id="45" name="TextBox 44">
            <a:extLst>
              <a:ext uri="{FF2B5EF4-FFF2-40B4-BE49-F238E27FC236}">
                <a16:creationId xmlns:a16="http://schemas.microsoft.com/office/drawing/2014/main" id="{00326EFB-8E9C-9566-3790-0A46CE8EFF78}"/>
              </a:ext>
            </a:extLst>
          </p:cNvPr>
          <p:cNvSpPr txBox="1"/>
          <p:nvPr/>
        </p:nvSpPr>
        <p:spPr>
          <a:xfrm>
            <a:off x="6263820" y="3221158"/>
            <a:ext cx="1455420"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pipeline</a:t>
            </a:r>
            <a:r>
              <a:rPr lang="en-US" dirty="0">
                <a:latin typeface="Hanken Grotesk" panose="020B0604020202020204" charset="0"/>
              </a:rPr>
              <a:t>)</a:t>
            </a:r>
          </a:p>
        </p:txBody>
      </p:sp>
      <p:cxnSp>
        <p:nvCxnSpPr>
          <p:cNvPr id="49" name="Straight Arrow Connector 48">
            <a:extLst>
              <a:ext uri="{FF2B5EF4-FFF2-40B4-BE49-F238E27FC236}">
                <a16:creationId xmlns:a16="http://schemas.microsoft.com/office/drawing/2014/main" id="{5FFE20AC-2A50-F209-04F1-E57FEF909C7B}"/>
              </a:ext>
            </a:extLst>
          </p:cNvPr>
          <p:cNvCxnSpPr>
            <a:cxnSpLocks/>
          </p:cNvCxnSpPr>
          <p:nvPr/>
        </p:nvCxnSpPr>
        <p:spPr>
          <a:xfrm flipH="1">
            <a:off x="2360160" y="2217001"/>
            <a:ext cx="1400220" cy="4576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A6860E-C775-EAF3-7C88-3B47AD999CD7}"/>
              </a:ext>
            </a:extLst>
          </p:cNvPr>
          <p:cNvSpPr txBox="1"/>
          <p:nvPr/>
        </p:nvSpPr>
        <p:spPr>
          <a:xfrm>
            <a:off x="2535510" y="3221158"/>
            <a:ext cx="1455420" cy="30777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dirty="0">
                <a:latin typeface="Hanken Grotesk" panose="020B0604020202020204" charset="0"/>
              </a:rPr>
              <a:t>(MBB, </a:t>
            </a:r>
            <a:r>
              <a:rPr lang="en-US" dirty="0">
                <a:solidFill>
                  <a:srgbClr val="C00000"/>
                </a:solidFill>
                <a:latin typeface="Hanken Grotesk" panose="020B0604020202020204" charset="0"/>
              </a:rPr>
              <a:t>x</a:t>
            </a:r>
            <a:r>
              <a:rPr lang="en-US" dirty="0">
                <a:latin typeface="Hanken Grotesk" panose="020B0604020202020204" charset="0"/>
              </a:rPr>
              <a:t>)</a:t>
            </a:r>
          </a:p>
        </p:txBody>
      </p:sp>
    </p:spTree>
    <p:extLst>
      <p:ext uri="{BB962C8B-B14F-4D97-AF65-F5344CB8AC3E}">
        <p14:creationId xmlns:p14="http://schemas.microsoft.com/office/powerpoint/2010/main" val="1560946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Inserting 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In case a node/leaf is full and cannot add any more items, a split needs to be created just like for B+ trees. However, unlike B+ trees, a split can be made arbitrarily.</a:t>
            </a:r>
          </a:p>
        </p:txBody>
      </p:sp>
      <p:sp>
        <p:nvSpPr>
          <p:cNvPr id="4" name="Rectangle 3">
            <a:extLst>
              <a:ext uri="{FF2B5EF4-FFF2-40B4-BE49-F238E27FC236}">
                <a16:creationId xmlns:a16="http://schemas.microsoft.com/office/drawing/2014/main" id="{62DCC61D-46A1-21E4-FDE1-2129795BE568}"/>
              </a:ext>
            </a:extLst>
          </p:cNvPr>
          <p:cNvSpPr/>
          <p:nvPr/>
        </p:nvSpPr>
        <p:spPr>
          <a:xfrm>
            <a:off x="2293620" y="2491740"/>
            <a:ext cx="251460" cy="2155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CBB771-F0CB-3EAC-C086-D1AF58924386}"/>
              </a:ext>
            </a:extLst>
          </p:cNvPr>
          <p:cNvSpPr/>
          <p:nvPr/>
        </p:nvSpPr>
        <p:spPr>
          <a:xfrm>
            <a:off x="1615440" y="2903220"/>
            <a:ext cx="929640"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B4D3194-C867-0677-DBC6-2E67397E407C}"/>
              </a:ext>
            </a:extLst>
          </p:cNvPr>
          <p:cNvSpPr/>
          <p:nvPr/>
        </p:nvSpPr>
        <p:spPr>
          <a:xfrm>
            <a:off x="2758440" y="2491739"/>
            <a:ext cx="251460" cy="2155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13E38D-1684-D61C-4A3B-D03DC70B6978}"/>
              </a:ext>
            </a:extLst>
          </p:cNvPr>
          <p:cNvSpPr/>
          <p:nvPr/>
        </p:nvSpPr>
        <p:spPr>
          <a:xfrm>
            <a:off x="2758440" y="3017520"/>
            <a:ext cx="929640"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648;p52">
            <a:extLst>
              <a:ext uri="{FF2B5EF4-FFF2-40B4-BE49-F238E27FC236}">
                <a16:creationId xmlns:a16="http://schemas.microsoft.com/office/drawing/2014/main" id="{75761118-B968-8FF4-71F7-AC92458DDD24}"/>
              </a:ext>
            </a:extLst>
          </p:cNvPr>
          <p:cNvSpPr txBox="1">
            <a:spLocks/>
          </p:cNvSpPr>
          <p:nvPr/>
        </p:nvSpPr>
        <p:spPr>
          <a:xfrm>
            <a:off x="720000" y="1946550"/>
            <a:ext cx="3772800" cy="36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b="1" dirty="0">
                <a:latin typeface="Figtree Black" panose="020B0604020202020204" charset="0"/>
              </a:rPr>
              <a:t>Bad split</a:t>
            </a:r>
          </a:p>
        </p:txBody>
      </p:sp>
      <p:sp>
        <p:nvSpPr>
          <p:cNvPr id="9" name="Google Shape;649;p52">
            <a:extLst>
              <a:ext uri="{FF2B5EF4-FFF2-40B4-BE49-F238E27FC236}">
                <a16:creationId xmlns:a16="http://schemas.microsoft.com/office/drawing/2014/main" id="{28A585A8-ED8F-1E9F-3FBA-16B5FC7A9B46}"/>
              </a:ext>
            </a:extLst>
          </p:cNvPr>
          <p:cNvSpPr txBox="1">
            <a:spLocks/>
          </p:cNvSpPr>
          <p:nvPr/>
        </p:nvSpPr>
        <p:spPr>
          <a:xfrm>
            <a:off x="4651268" y="1946550"/>
            <a:ext cx="3772800" cy="361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900" b="1" dirty="0">
                <a:latin typeface="Figtree Black" panose="020B0604020202020204" charset="0"/>
              </a:rPr>
              <a:t>Good split</a:t>
            </a:r>
          </a:p>
        </p:txBody>
      </p:sp>
      <p:sp>
        <p:nvSpPr>
          <p:cNvPr id="17" name="Rectangle 16">
            <a:extLst>
              <a:ext uri="{FF2B5EF4-FFF2-40B4-BE49-F238E27FC236}">
                <a16:creationId xmlns:a16="http://schemas.microsoft.com/office/drawing/2014/main" id="{2F77A5F2-926C-5EA9-44FA-A7CA792464FB}"/>
              </a:ext>
            </a:extLst>
          </p:cNvPr>
          <p:cNvSpPr/>
          <p:nvPr/>
        </p:nvSpPr>
        <p:spPr>
          <a:xfrm>
            <a:off x="5455854" y="2903221"/>
            <a:ext cx="2072706" cy="3810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049D25-C6BE-EFBC-1BB6-76F7906B9879}"/>
              </a:ext>
            </a:extLst>
          </p:cNvPr>
          <p:cNvSpPr/>
          <p:nvPr/>
        </p:nvSpPr>
        <p:spPr>
          <a:xfrm>
            <a:off x="6134102" y="2491740"/>
            <a:ext cx="251460" cy="2155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5DDBA5-E859-0E88-348C-6925016EAD96}"/>
              </a:ext>
            </a:extLst>
          </p:cNvPr>
          <p:cNvSpPr/>
          <p:nvPr/>
        </p:nvSpPr>
        <p:spPr>
          <a:xfrm>
            <a:off x="5455922" y="2903220"/>
            <a:ext cx="929640"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0C28E2-4FA4-CE77-3B86-1DCF9A3D1FA2}"/>
              </a:ext>
            </a:extLst>
          </p:cNvPr>
          <p:cNvSpPr/>
          <p:nvPr/>
        </p:nvSpPr>
        <p:spPr>
          <a:xfrm>
            <a:off x="6598922" y="2491739"/>
            <a:ext cx="251460" cy="2155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47D4EB-D208-6B93-C133-36A73B9B44E8}"/>
              </a:ext>
            </a:extLst>
          </p:cNvPr>
          <p:cNvSpPr/>
          <p:nvPr/>
        </p:nvSpPr>
        <p:spPr>
          <a:xfrm>
            <a:off x="6598922" y="3017520"/>
            <a:ext cx="929640"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D1F626-EE9A-B576-B26A-557CC1FFE6E1}"/>
              </a:ext>
            </a:extLst>
          </p:cNvPr>
          <p:cNvSpPr/>
          <p:nvPr/>
        </p:nvSpPr>
        <p:spPr>
          <a:xfrm>
            <a:off x="6134100" y="2489999"/>
            <a:ext cx="716282" cy="215513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81AE38-0FC8-8A56-6607-8A864EEF63AC}"/>
              </a:ext>
            </a:extLst>
          </p:cNvPr>
          <p:cNvSpPr/>
          <p:nvPr/>
        </p:nvSpPr>
        <p:spPr>
          <a:xfrm>
            <a:off x="2758440" y="2489999"/>
            <a:ext cx="929639" cy="215513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A41E3F-5B17-178E-79D0-F65171ACD492}"/>
              </a:ext>
            </a:extLst>
          </p:cNvPr>
          <p:cNvSpPr/>
          <p:nvPr/>
        </p:nvSpPr>
        <p:spPr>
          <a:xfrm>
            <a:off x="1615372" y="2489999"/>
            <a:ext cx="929707" cy="215513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06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47273" y="4495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Splitting R-tree nodes</a:t>
            </a:r>
            <a:endParaRPr dirty="0"/>
          </a:p>
        </p:txBody>
      </p:sp>
      <p:sp>
        <p:nvSpPr>
          <p:cNvPr id="646" name="Google Shape;646;p52"/>
          <p:cNvSpPr txBox="1">
            <a:spLocks noGrp="1"/>
          </p:cNvSpPr>
          <p:nvPr>
            <p:ph type="subTitle" idx="1"/>
          </p:nvPr>
        </p:nvSpPr>
        <p:spPr>
          <a:xfrm>
            <a:off x="4651268" y="1327844"/>
            <a:ext cx="3772800" cy="3528174"/>
          </a:xfrm>
          <a:prstGeom prst="rect">
            <a:avLst/>
          </a:prstGeom>
        </p:spPr>
        <p:txBody>
          <a:bodyPr spcFirstLastPara="1" wrap="square" lIns="91425" tIns="91425" rIns="91425" bIns="91425" anchor="t" anchorCtr="0">
            <a:noAutofit/>
          </a:bodyPr>
          <a:lstStyle/>
          <a:p>
            <a:pPr marL="314325" lvl="0" indent="-304800" algn="l" rtl="0">
              <a:spcBef>
                <a:spcPts val="0"/>
              </a:spcBef>
              <a:spcAft>
                <a:spcPts val="0"/>
              </a:spcAft>
              <a:buSzPts val="1200"/>
              <a:buFont typeface="Hanken Grotesk"/>
              <a:buChar char="●"/>
            </a:pPr>
            <a:r>
              <a:rPr lang="en-US" dirty="0"/>
              <a:t>Search for pairs of entries that would cause the largest area if placed in the same node. Then put these entries into different nodes.</a:t>
            </a:r>
          </a:p>
          <a:p>
            <a:pPr marL="314325" lvl="0" indent="-304800" algn="l" rtl="0">
              <a:spcBef>
                <a:spcPts val="0"/>
              </a:spcBef>
              <a:spcAft>
                <a:spcPts val="0"/>
              </a:spcAft>
              <a:buSzPts val="1200"/>
              <a:buFont typeface="Hanken Grotesk"/>
              <a:buChar char="●"/>
            </a:pPr>
            <a:r>
              <a:rPr lang="en-US" dirty="0"/>
              <a:t>Consider all remaining entries and consider the one for which the increase in area has the largest possible difference between the two nodes.</a:t>
            </a:r>
          </a:p>
          <a:p>
            <a:pPr marL="314325" lvl="0" indent="-304800" algn="l" rtl="0">
              <a:spcBef>
                <a:spcPts val="0"/>
              </a:spcBef>
              <a:spcAft>
                <a:spcPts val="0"/>
              </a:spcAft>
              <a:buSzPts val="1200"/>
              <a:buFont typeface="Hanken Grotesk"/>
              <a:buChar char="●"/>
            </a:pPr>
            <a:r>
              <a:rPr lang="en-US" dirty="0"/>
              <a:t>This entry is assigned to the node with the smallest increase.</a:t>
            </a:r>
          </a:p>
          <a:p>
            <a:pPr marL="314325" lvl="0" indent="-304800" algn="l" rtl="0">
              <a:spcBef>
                <a:spcPts val="0"/>
              </a:spcBef>
              <a:spcAft>
                <a:spcPts val="0"/>
              </a:spcAft>
              <a:buSzPts val="1200"/>
              <a:buFont typeface="Hanken Grotesk"/>
              <a:buChar char="●"/>
            </a:pPr>
            <a:r>
              <a:rPr lang="en-US" dirty="0"/>
              <a:t>Repeat until all entries are assigned</a:t>
            </a:r>
            <a:r>
              <a:rPr lang="en-US" dirty="0" smtClean="0"/>
              <a:t>.</a:t>
            </a:r>
          </a:p>
          <a:p>
            <a:pPr marL="9525" indent="0">
              <a:buNone/>
            </a:pPr>
            <a:r>
              <a:rPr lang="en-US" dirty="0" smtClean="0"/>
              <a:t>Time complexity: </a:t>
            </a:r>
            <a:r>
              <a:rPr lang="en-US" dirty="0"/>
              <a:t>O(N</a:t>
            </a:r>
            <a:r>
              <a:rPr lang="en-US" baseline="30000" dirty="0"/>
              <a:t>2</a:t>
            </a:r>
            <a:r>
              <a:rPr lang="en-US" dirty="0" smtClean="0"/>
              <a:t>)</a:t>
            </a:r>
          </a:p>
          <a:p>
            <a:pPr marL="9525" indent="0">
              <a:buNone/>
            </a:pPr>
            <a:r>
              <a:rPr lang="en-US" dirty="0" smtClean="0"/>
              <a:t>=&gt; Better for </a:t>
            </a:r>
            <a:r>
              <a:rPr lang="en-US" dirty="0"/>
              <a:t>complex queries involving overlapping regions.</a:t>
            </a:r>
            <a:endParaRPr lang="en-US" dirty="0" smtClean="0"/>
          </a:p>
          <a:p>
            <a:pPr marL="9525" indent="0">
              <a:buNone/>
            </a:pPr>
            <a:endParaRPr lang="en-US" dirty="0"/>
          </a:p>
          <a:p>
            <a:pPr marL="9525" lvl="0" indent="0" algn="l" rtl="0">
              <a:spcBef>
                <a:spcPts val="0"/>
              </a:spcBef>
              <a:spcAft>
                <a:spcPts val="0"/>
              </a:spcAft>
              <a:buSzPts val="1200"/>
              <a:buNone/>
            </a:pPr>
            <a:endParaRPr lang="en-US" dirty="0"/>
          </a:p>
          <a:p>
            <a:pPr marL="314325" lvl="0" indent="-304800" algn="l" rtl="0">
              <a:spcBef>
                <a:spcPts val="0"/>
              </a:spcBef>
              <a:spcAft>
                <a:spcPts val="0"/>
              </a:spcAft>
              <a:buSzPts val="1200"/>
              <a:buFont typeface="Hanken Grotesk"/>
              <a:buChar char="●"/>
            </a:pPr>
            <a:endParaRPr lang="en-US" dirty="0"/>
          </a:p>
        </p:txBody>
      </p:sp>
      <p:sp>
        <p:nvSpPr>
          <p:cNvPr id="647" name="Google Shape;647;p52"/>
          <p:cNvSpPr txBox="1">
            <a:spLocks noGrp="1"/>
          </p:cNvSpPr>
          <p:nvPr>
            <p:ph type="subTitle" idx="2"/>
          </p:nvPr>
        </p:nvSpPr>
        <p:spPr>
          <a:xfrm>
            <a:off x="747273" y="1409266"/>
            <a:ext cx="3772800" cy="2736300"/>
          </a:xfrm>
          <a:prstGeom prst="rect">
            <a:avLst/>
          </a:prstGeom>
        </p:spPr>
        <p:txBody>
          <a:bodyPr spcFirstLastPara="1" wrap="square" lIns="91425" tIns="91425" rIns="91425" bIns="91425" anchor="t" anchorCtr="0">
            <a:noAutofit/>
          </a:bodyPr>
          <a:lstStyle/>
          <a:p>
            <a:pPr marL="0" lvl="0" indent="0">
              <a:buNone/>
            </a:pPr>
            <a:r>
              <a:rPr lang="en-US" dirty="0"/>
              <a:t>S</a:t>
            </a:r>
            <a:r>
              <a:rPr lang="en-US" dirty="0" smtClean="0"/>
              <a:t>plit </a:t>
            </a:r>
            <a:r>
              <a:rPr lang="en-US" dirty="0"/>
              <a:t>by checking every possible </a:t>
            </a:r>
            <a:r>
              <a:rPr lang="en-US" dirty="0" smtClean="0"/>
              <a:t>partition.</a:t>
            </a:r>
          </a:p>
          <a:p>
            <a:pPr marL="0" lvl="0" indent="0">
              <a:buNone/>
            </a:pPr>
            <a:r>
              <a:rPr lang="en-US" dirty="0" smtClean="0"/>
              <a:t>Time complexity: O(N</a:t>
            </a:r>
            <a:r>
              <a:rPr lang="en-US" baseline="30000" dirty="0" smtClean="0"/>
              <a:t>2</a:t>
            </a:r>
            <a:r>
              <a:rPr lang="en-US" dirty="0" smtClean="0"/>
              <a:t>)</a:t>
            </a:r>
          </a:p>
          <a:p>
            <a:pPr marL="0" lvl="0" indent="0">
              <a:buNone/>
            </a:pPr>
            <a:r>
              <a:rPr lang="en-US" dirty="0" smtClean="0"/>
              <a:t>=&gt; Not </a:t>
            </a:r>
            <a:r>
              <a:rPr lang="en-US" dirty="0"/>
              <a:t>feasible for large number of bounding </a:t>
            </a:r>
            <a:r>
              <a:rPr lang="en-US" dirty="0" smtClean="0"/>
              <a:t>boxes.</a:t>
            </a:r>
            <a:endParaRPr dirty="0"/>
          </a:p>
        </p:txBody>
      </p:sp>
      <p:sp>
        <p:nvSpPr>
          <p:cNvPr id="648" name="Google Shape;648;p52"/>
          <p:cNvSpPr txBox="1">
            <a:spLocks noGrp="1"/>
          </p:cNvSpPr>
          <p:nvPr>
            <p:ph type="subTitle" idx="3"/>
          </p:nvPr>
        </p:nvSpPr>
        <p:spPr>
          <a:xfrm>
            <a:off x="692291" y="10897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Exhaustive algorithm</a:t>
            </a:r>
            <a:endParaRPr dirty="0"/>
          </a:p>
        </p:txBody>
      </p:sp>
      <p:sp>
        <p:nvSpPr>
          <p:cNvPr id="649" name="Google Shape;649;p52"/>
          <p:cNvSpPr txBox="1">
            <a:spLocks noGrp="1"/>
          </p:cNvSpPr>
          <p:nvPr>
            <p:ph type="subTitle" idx="4"/>
          </p:nvPr>
        </p:nvSpPr>
        <p:spPr>
          <a:xfrm>
            <a:off x="4651268" y="1022249"/>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Quadratic cost algorithm</a:t>
            </a:r>
            <a:endParaRPr dirty="0"/>
          </a:p>
        </p:txBody>
      </p:sp>
    </p:spTree>
    <p:extLst>
      <p:ext uri="{BB962C8B-B14F-4D97-AF65-F5344CB8AC3E}">
        <p14:creationId xmlns:p14="http://schemas.microsoft.com/office/powerpoint/2010/main" val="3301288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 dirty="0"/>
              <a:t>Splitting R-tree nodes</a:t>
            </a:r>
            <a:endParaRPr dirty="0"/>
          </a:p>
        </p:txBody>
      </p:sp>
      <p:sp>
        <p:nvSpPr>
          <p:cNvPr id="647" name="Google Shape;647;p52"/>
          <p:cNvSpPr txBox="1">
            <a:spLocks noGrp="1"/>
          </p:cNvSpPr>
          <p:nvPr>
            <p:ph type="subTitle" idx="2"/>
          </p:nvPr>
        </p:nvSpPr>
        <p:spPr>
          <a:xfrm>
            <a:off x="720000" y="1379225"/>
            <a:ext cx="3772800" cy="2736300"/>
          </a:xfrm>
          <a:prstGeom prst="rect">
            <a:avLst/>
          </a:prstGeom>
        </p:spPr>
        <p:txBody>
          <a:bodyPr spcFirstLastPara="1" wrap="square" lIns="91425" tIns="91425" rIns="91425" bIns="91425" anchor="t" anchorCtr="0">
            <a:noAutofit/>
          </a:bodyPr>
          <a:lstStyle/>
          <a:p>
            <a:pPr marL="0" lvl="0" indent="0">
              <a:buNone/>
            </a:pPr>
            <a:r>
              <a:rPr lang="en-US" dirty="0"/>
              <a:t>S</a:t>
            </a:r>
            <a:r>
              <a:rPr lang="en-US" dirty="0" smtClean="0"/>
              <a:t>elects </a:t>
            </a:r>
            <a:r>
              <a:rPr lang="en-US" dirty="0"/>
              <a:t>two seeds (the first and last entries) and then assigns the remaining entries to the two new nodes based on the minimum increase in the area of the bounding </a:t>
            </a:r>
            <a:r>
              <a:rPr lang="en-US" dirty="0" smtClean="0"/>
              <a:t>rectangles.</a:t>
            </a:r>
          </a:p>
          <a:p>
            <a:pPr marL="0" lvl="0" indent="0">
              <a:buNone/>
            </a:pPr>
            <a:r>
              <a:rPr lang="en-US" dirty="0" smtClean="0"/>
              <a:t>Time complexity: O(N).</a:t>
            </a:r>
          </a:p>
          <a:p>
            <a:pPr marL="0" lvl="0" indent="0">
              <a:buNone/>
            </a:pPr>
            <a:r>
              <a:rPr lang="en-US" dirty="0" smtClean="0"/>
              <a:t>=&gt; </a:t>
            </a:r>
            <a:r>
              <a:rPr lang="en-US" dirty="0"/>
              <a:t>R</a:t>
            </a:r>
            <a:r>
              <a:rPr lang="en-US" dirty="0" smtClean="0"/>
              <a:t>elatively </a:t>
            </a:r>
            <a:r>
              <a:rPr lang="en-US" dirty="0"/>
              <a:t>simple and efficient, making it suitable for many practical </a:t>
            </a:r>
            <a:r>
              <a:rPr lang="en-US" dirty="0" smtClean="0"/>
              <a:t>applications.</a:t>
            </a:r>
            <a:endParaRPr dirty="0"/>
          </a:p>
        </p:txBody>
      </p:sp>
      <p:sp>
        <p:nvSpPr>
          <p:cNvPr id="6" name="Google Shape;648;p52"/>
          <p:cNvSpPr txBox="1">
            <a:spLocks noGrp="1"/>
          </p:cNvSpPr>
          <p:nvPr>
            <p:ph type="subTitle" idx="3"/>
          </p:nvPr>
        </p:nvSpPr>
        <p:spPr>
          <a:xfrm>
            <a:off x="720000" y="1017725"/>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Linear Cost Algorithm</a:t>
            </a:r>
            <a:endParaRPr dirty="0"/>
          </a:p>
        </p:txBody>
      </p:sp>
      <p:sp>
        <p:nvSpPr>
          <p:cNvPr id="7" name="Google Shape;648;p52"/>
          <p:cNvSpPr txBox="1">
            <a:spLocks noGrp="1"/>
          </p:cNvSpPr>
          <p:nvPr>
            <p:ph type="subTitle" idx="3"/>
          </p:nvPr>
        </p:nvSpPr>
        <p:spPr>
          <a:xfrm>
            <a:off x="4793236" y="1017725"/>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Corner-based Algorithm (New)</a:t>
            </a:r>
            <a:endParaRPr dirty="0"/>
          </a:p>
        </p:txBody>
      </p:sp>
      <p:sp>
        <p:nvSpPr>
          <p:cNvPr id="9" name="Google Shape;647;p52"/>
          <p:cNvSpPr txBox="1">
            <a:spLocks noGrp="1"/>
          </p:cNvSpPr>
          <p:nvPr>
            <p:ph type="subTitle" idx="2"/>
          </p:nvPr>
        </p:nvSpPr>
        <p:spPr>
          <a:xfrm>
            <a:off x="4793236" y="1293534"/>
            <a:ext cx="3772800" cy="3583266"/>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smtClean="0"/>
              <a:t>Selects </a:t>
            </a:r>
            <a:r>
              <a:rPr lang="en-US" dirty="0"/>
              <a:t>two "seed" entries that will form the basis of the two new </a:t>
            </a:r>
            <a:r>
              <a:rPr lang="en-US" dirty="0" smtClean="0"/>
              <a:t>nodes.</a:t>
            </a:r>
          </a:p>
          <a:p>
            <a:pPr marL="285750" lvl="0" indent="-285750">
              <a:buFont typeface="Arial" panose="020B0604020202020204" pitchFamily="34" charset="0"/>
              <a:buChar char="•"/>
            </a:pPr>
            <a:r>
              <a:rPr lang="en-US" dirty="0"/>
              <a:t>F</a:t>
            </a:r>
            <a:r>
              <a:rPr lang="en-US" dirty="0" smtClean="0"/>
              <a:t>inds </a:t>
            </a:r>
            <a:r>
              <a:rPr lang="en-US" dirty="0"/>
              <a:t>the pair of entries that are farthest apart </a:t>
            </a:r>
            <a:r>
              <a:rPr lang="en-US" dirty="0" smtClean="0"/>
              <a:t>among their </a:t>
            </a:r>
            <a:r>
              <a:rPr lang="en-US" dirty="0"/>
              <a:t>corner coordinates. This pair of entries is selected as the seed entries for the two new nodes</a:t>
            </a:r>
            <a:r>
              <a:rPr lang="en-US" dirty="0" smtClean="0"/>
              <a:t>.</a:t>
            </a:r>
          </a:p>
          <a:p>
            <a:pPr marL="285750" lvl="0" indent="-285750">
              <a:buFont typeface="Arial" panose="020B0604020202020204" pitchFamily="34" charset="0"/>
              <a:buChar char="•"/>
            </a:pPr>
            <a:r>
              <a:rPr lang="en-US" dirty="0" smtClean="0"/>
              <a:t>Assign the remaining to </a:t>
            </a:r>
            <a:r>
              <a:rPr lang="en-US" dirty="0"/>
              <a:t>the two new nodes based on which seed entry's bounding rectangle the entry is closer </a:t>
            </a:r>
            <a:r>
              <a:rPr lang="en-US" dirty="0" smtClean="0"/>
              <a:t>to.</a:t>
            </a:r>
          </a:p>
          <a:p>
            <a:pPr marL="285750" lvl="0" indent="-285750">
              <a:buFont typeface="Arial" panose="020B0604020202020204" pitchFamily="34" charset="0"/>
              <a:buChar char="•"/>
            </a:pPr>
            <a:r>
              <a:rPr lang="en-US" dirty="0" smtClean="0"/>
              <a:t>Adjust the new bounding rectangles.</a:t>
            </a:r>
            <a:endParaRPr lang="en-US" dirty="0"/>
          </a:p>
          <a:p>
            <a:pPr marL="0" lvl="0" indent="0">
              <a:buNone/>
            </a:pPr>
            <a:r>
              <a:rPr lang="en-US" dirty="0" smtClean="0"/>
              <a:t>Time complexity: O(</a:t>
            </a:r>
            <a:r>
              <a:rPr lang="en-US" dirty="0" err="1" smtClean="0"/>
              <a:t>nlogn</a:t>
            </a:r>
            <a:r>
              <a:rPr lang="en-US" dirty="0" smtClean="0"/>
              <a:t>)</a:t>
            </a:r>
          </a:p>
          <a:p>
            <a:pPr marL="0" lvl="0" indent="0">
              <a:buNone/>
            </a:pPr>
            <a:r>
              <a:rPr lang="en-US" dirty="0" smtClean="0"/>
              <a:t>=&gt; </a:t>
            </a:r>
            <a:r>
              <a:rPr lang="en-US" dirty="0"/>
              <a:t>P</a:t>
            </a:r>
            <a:r>
              <a:rPr lang="en-US" dirty="0" smtClean="0"/>
              <a:t>roduces </a:t>
            </a:r>
            <a:r>
              <a:rPr lang="en-US" dirty="0"/>
              <a:t>better-quality splits, leading to a more balanced R-tree with smaller bounding rectangles and less </a:t>
            </a:r>
            <a:r>
              <a:rPr lang="en-US" dirty="0" smtClean="0"/>
              <a:t>overlap.</a:t>
            </a:r>
            <a:endParaRPr lang="en-US" dirty="0"/>
          </a:p>
        </p:txBody>
      </p:sp>
    </p:spTree>
    <p:extLst>
      <p:ext uri="{BB962C8B-B14F-4D97-AF65-F5344CB8AC3E}">
        <p14:creationId xmlns:p14="http://schemas.microsoft.com/office/powerpoint/2010/main" val="43803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and history of the </a:t>
            </a:r>
            <a:r>
              <a:rPr lang="en" dirty="0" smtClean="0"/>
              <a:t>r-tree</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36315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Node Deletion in </a:t>
            </a:r>
            <a:r>
              <a:rPr lang="en" dirty="0"/>
              <a:t>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smtClean="0"/>
              <a:t>When we perform deletion of objects from R-tree, it may cause an “underflow” since a R-tree of order K must contain at least (K/2) rectangles (real or group) in it =&gt; Ensure the process is not “under-full”.</a:t>
            </a:r>
          </a:p>
          <a:p>
            <a:pPr marL="139700" lvl="0" indent="0" algn="l" rtl="0">
              <a:spcBef>
                <a:spcPts val="0"/>
              </a:spcBef>
              <a:spcAft>
                <a:spcPts val="0"/>
              </a:spcAft>
              <a:buSzPts val="1400"/>
              <a:buNone/>
            </a:pPr>
            <a:endParaRPr lang="en-US" dirty="0"/>
          </a:p>
        </p:txBody>
      </p:sp>
      <p:pic>
        <p:nvPicPr>
          <p:cNvPr id="2" name="Picture 1"/>
          <p:cNvPicPr>
            <a:picLocks noChangeAspect="1"/>
          </p:cNvPicPr>
          <p:nvPr/>
        </p:nvPicPr>
        <p:blipFill>
          <a:blip r:embed="rId3"/>
          <a:stretch>
            <a:fillRect/>
          </a:stretch>
        </p:blipFill>
        <p:spPr>
          <a:xfrm>
            <a:off x="1883781" y="2132901"/>
            <a:ext cx="5272091" cy="2022027"/>
          </a:xfrm>
          <a:prstGeom prst="rect">
            <a:avLst/>
          </a:prstGeom>
        </p:spPr>
      </p:pic>
    </p:spTree>
    <p:extLst>
      <p:ext uri="{BB962C8B-B14F-4D97-AF65-F5344CB8AC3E}">
        <p14:creationId xmlns:p14="http://schemas.microsoft.com/office/powerpoint/2010/main" val="1047481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Node Deletion in </a:t>
            </a:r>
            <a:r>
              <a:rPr lang="en" dirty="0"/>
              <a:t>a R-tree</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SzPts val="1400"/>
              <a:buFontTx/>
              <a:buChar char="-"/>
            </a:pPr>
            <a:r>
              <a:rPr lang="en-US" dirty="0" smtClean="0"/>
              <a:t>If we delete R9 immediately, the node containing the rectangle R9 would have only one node in it, which is not optimal space-usage =&gt; Create a new logical grouping.</a:t>
            </a:r>
          </a:p>
          <a:p>
            <a:pPr marL="425450" lvl="0" indent="-285750" algn="l" rtl="0">
              <a:spcBef>
                <a:spcPts val="0"/>
              </a:spcBef>
              <a:spcAft>
                <a:spcPts val="0"/>
              </a:spcAft>
              <a:buSzPts val="1400"/>
              <a:buFontTx/>
              <a:buChar char="-"/>
            </a:pPr>
            <a:r>
              <a:rPr lang="en-US" dirty="0" smtClean="0"/>
              <a:t>Reallocate group as following</a:t>
            </a:r>
          </a:p>
          <a:p>
            <a:pPr marL="139700" lvl="0" indent="0" algn="l" rtl="0">
              <a:spcBef>
                <a:spcPts val="0"/>
              </a:spcBef>
              <a:spcAft>
                <a:spcPts val="0"/>
              </a:spcAft>
              <a:buSzPts val="1400"/>
              <a:buNone/>
            </a:pPr>
            <a:endParaRPr lang="en-US" dirty="0"/>
          </a:p>
        </p:txBody>
      </p:sp>
      <p:pic>
        <p:nvPicPr>
          <p:cNvPr id="3" name="Picture 2"/>
          <p:cNvPicPr>
            <a:picLocks noChangeAspect="1"/>
          </p:cNvPicPr>
          <p:nvPr/>
        </p:nvPicPr>
        <p:blipFill>
          <a:blip r:embed="rId3"/>
          <a:stretch>
            <a:fillRect/>
          </a:stretch>
        </p:blipFill>
        <p:spPr>
          <a:xfrm>
            <a:off x="720000" y="2237373"/>
            <a:ext cx="3048425" cy="1943371"/>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818103" y="2934131"/>
                <a:ext cx="1717964" cy="3396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𝑛𝑒𝑤</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𝑡𝑟𝑒𝑒</m:t>
                          </m:r>
                          <m:r>
                            <a:rPr lang="en-US" b="0" i="1" smtClean="0">
                              <a:latin typeface="Cambria Math" panose="02040503050406030204" pitchFamily="18" charset="0"/>
                            </a:rPr>
                            <m:t> </m:t>
                          </m:r>
                        </m:e>
                      </m:ac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818103" y="2934131"/>
                <a:ext cx="1717964" cy="339645"/>
              </a:xfrm>
              <a:prstGeom prst="rect">
                <a:avLst/>
              </a:prstGeom>
              <a:blipFill>
                <a:blip r:embed="rId4"/>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5585746" y="2237374"/>
            <a:ext cx="3048874" cy="1943370"/>
          </a:xfrm>
          <a:prstGeom prst="rect">
            <a:avLst/>
          </a:prstGeom>
        </p:spPr>
      </p:pic>
    </p:spTree>
    <p:extLst>
      <p:ext uri="{BB962C8B-B14F-4D97-AF65-F5344CB8AC3E}">
        <p14:creationId xmlns:p14="http://schemas.microsoft.com/office/powerpoint/2010/main" val="2790705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Demonstration</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Step-by-step demo of the </a:t>
            </a:r>
            <a:r>
              <a:rPr lang="en-US" dirty="0" smtClean="0"/>
              <a:t>r-tree</a:t>
            </a:r>
            <a:endParaRPr lang="en-US"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996564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and space-time complexity</a:t>
            </a: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746418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Applications</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can the </a:t>
            </a:r>
            <a:r>
              <a:rPr lang="en" dirty="0" smtClean="0"/>
              <a:t>r-tree </a:t>
            </a:r>
            <a:r>
              <a:rPr lang="en" dirty="0"/>
              <a:t>be used for?</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846344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p:nvPr/>
        </p:nvSpPr>
        <p:spPr>
          <a:xfrm>
            <a:off x="2593875" y="3526538"/>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1374675" y="120922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a:t>
            </a:r>
            <a:endParaRPr dirty="0"/>
          </a:p>
        </p:txBody>
      </p:sp>
      <p:sp>
        <p:nvSpPr>
          <p:cNvPr id="466" name="Google Shape;466;p45"/>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R-trees are widely used in GIS for their ability to facilitate efficient spatial queries, enabling tasks such as route planning and proximity analysis.</a:t>
            </a:r>
            <a:endParaRPr dirty="0"/>
          </a:p>
        </p:txBody>
      </p:sp>
      <p:sp>
        <p:nvSpPr>
          <p:cNvPr id="467" name="Google Shape;467;p45"/>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databases incorporate R-trees to support spatial data types.</a:t>
            </a:r>
            <a:endParaRPr dirty="0"/>
          </a:p>
        </p:txBody>
      </p:sp>
      <p:sp>
        <p:nvSpPr>
          <p:cNvPr id="468" name="Google Shape;468;p45"/>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R-tree’s ability to quickly identify spatial relationships helps with collision detection, ray tracing and spatial partitioning.</a:t>
            </a:r>
            <a:endParaRPr dirty="0"/>
          </a:p>
        </p:txBody>
      </p:sp>
      <p:sp>
        <p:nvSpPr>
          <p:cNvPr id="469" name="Google Shape;469;p45"/>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Geographic Information Systems</a:t>
            </a:r>
            <a:endParaRPr dirty="0"/>
          </a:p>
        </p:txBody>
      </p:sp>
      <p:sp>
        <p:nvSpPr>
          <p:cNvPr id="470" name="Google Shape;470;p45"/>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Database Systems</a:t>
            </a:r>
            <a:endParaRPr dirty="0"/>
          </a:p>
        </p:txBody>
      </p:sp>
      <p:sp>
        <p:nvSpPr>
          <p:cNvPr id="471" name="Google Shape;471;p45"/>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Computer Graphics</a:t>
            </a:r>
            <a:endParaRPr dirty="0"/>
          </a:p>
        </p:txBody>
      </p:sp>
      <p:cxnSp>
        <p:nvCxnSpPr>
          <p:cNvPr id="498" name="Google Shape;498;p45"/>
          <p:cNvCxnSpPr>
            <a:stCxn id="464" idx="2"/>
          </p:cNvCxnSpPr>
          <p:nvPr/>
        </p:nvCxnSpPr>
        <p:spPr>
          <a:xfrm>
            <a:off x="1632825" y="1725525"/>
            <a:ext cx="2011" cy="313742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45"/>
          <p:cNvCxnSpPr>
            <a:cxnSpLocks/>
          </p:cNvCxnSpPr>
          <p:nvPr/>
        </p:nvCxnSpPr>
        <p:spPr>
          <a:xfrm flipH="1">
            <a:off x="2237509" y="2898275"/>
            <a:ext cx="4916" cy="196467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45"/>
          <p:cNvCxnSpPr>
            <a:stCxn id="462" idx="2"/>
          </p:cNvCxnSpPr>
          <p:nvPr/>
        </p:nvCxnSpPr>
        <p:spPr>
          <a:xfrm>
            <a:off x="2852025" y="4042838"/>
            <a:ext cx="2011" cy="820107"/>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9318;p75">
            <a:extLst>
              <a:ext uri="{FF2B5EF4-FFF2-40B4-BE49-F238E27FC236}">
                <a16:creationId xmlns:a16="http://schemas.microsoft.com/office/drawing/2014/main" id="{63E25E1E-E4AD-35F2-FE5E-D0EA69016CBF}"/>
              </a:ext>
            </a:extLst>
          </p:cNvPr>
          <p:cNvGrpSpPr/>
          <p:nvPr/>
        </p:nvGrpSpPr>
        <p:grpSpPr>
          <a:xfrm>
            <a:off x="2665157" y="3588445"/>
            <a:ext cx="373736" cy="293055"/>
            <a:chOff x="-41694200" y="2382950"/>
            <a:chExt cx="317425" cy="248900"/>
          </a:xfrm>
          <a:solidFill>
            <a:schemeClr val="tx1"/>
          </a:solidFill>
        </p:grpSpPr>
        <p:sp>
          <p:nvSpPr>
            <p:cNvPr id="3" name="Google Shape;9319;p75">
              <a:extLst>
                <a:ext uri="{FF2B5EF4-FFF2-40B4-BE49-F238E27FC236}">
                  <a16:creationId xmlns:a16="http://schemas.microsoft.com/office/drawing/2014/main" id="{60B823B6-F156-3DED-842F-6AC3A5174D1C}"/>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320;p75">
              <a:extLst>
                <a:ext uri="{FF2B5EF4-FFF2-40B4-BE49-F238E27FC236}">
                  <a16:creationId xmlns:a16="http://schemas.microsoft.com/office/drawing/2014/main" id="{61E0D881-1F8E-930C-AA9F-0E9D97FE7213}"/>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9328;p75">
            <a:extLst>
              <a:ext uri="{FF2B5EF4-FFF2-40B4-BE49-F238E27FC236}">
                <a16:creationId xmlns:a16="http://schemas.microsoft.com/office/drawing/2014/main" id="{60BFC8CE-B51B-B217-64ED-2B5BF2343272}"/>
              </a:ext>
            </a:extLst>
          </p:cNvPr>
          <p:cNvSpPr/>
          <p:nvPr/>
        </p:nvSpPr>
        <p:spPr>
          <a:xfrm>
            <a:off x="1446869" y="1280743"/>
            <a:ext cx="371911" cy="373265"/>
          </a:xfrm>
          <a:custGeom>
            <a:avLst/>
            <a:gdLst/>
            <a:ahLst/>
            <a:cxnLst/>
            <a:rect l="l" t="t" r="r" b="b"/>
            <a:pathLst>
              <a:path w="12635" h="12681" extrusionOk="0">
                <a:moveTo>
                  <a:pt x="2017" y="865"/>
                </a:moveTo>
                <a:lnTo>
                  <a:pt x="3624" y="1275"/>
                </a:lnTo>
                <a:cubicBezTo>
                  <a:pt x="3655" y="1370"/>
                  <a:pt x="2679" y="4961"/>
                  <a:pt x="2679" y="4961"/>
                </a:cubicBezTo>
                <a:lnTo>
                  <a:pt x="2553" y="5339"/>
                </a:lnTo>
                <a:lnTo>
                  <a:pt x="946" y="4898"/>
                </a:lnTo>
                <a:lnTo>
                  <a:pt x="2017" y="865"/>
                </a:lnTo>
                <a:close/>
                <a:moveTo>
                  <a:pt x="10460" y="4867"/>
                </a:moveTo>
                <a:lnTo>
                  <a:pt x="11689" y="5182"/>
                </a:lnTo>
                <a:lnTo>
                  <a:pt x="11469" y="6001"/>
                </a:lnTo>
                <a:lnTo>
                  <a:pt x="10240" y="5686"/>
                </a:lnTo>
                <a:lnTo>
                  <a:pt x="10460" y="4867"/>
                </a:lnTo>
                <a:close/>
                <a:moveTo>
                  <a:pt x="4159" y="2346"/>
                </a:moveTo>
                <a:lnTo>
                  <a:pt x="9799" y="3858"/>
                </a:lnTo>
                <a:lnTo>
                  <a:pt x="9200" y="6284"/>
                </a:lnTo>
                <a:lnTo>
                  <a:pt x="8381" y="6064"/>
                </a:lnTo>
                <a:cubicBezTo>
                  <a:pt x="8413" y="5465"/>
                  <a:pt x="8161" y="4867"/>
                  <a:pt x="7625" y="4552"/>
                </a:cubicBezTo>
                <a:cubicBezTo>
                  <a:pt x="7341" y="4366"/>
                  <a:pt x="7014" y="4275"/>
                  <a:pt x="6691" y="4275"/>
                </a:cubicBezTo>
                <a:cubicBezTo>
                  <a:pt x="6084" y="4275"/>
                  <a:pt x="5487" y="4596"/>
                  <a:pt x="5199" y="5213"/>
                </a:cubicBezTo>
                <a:cubicBezTo>
                  <a:pt x="4601" y="5056"/>
                  <a:pt x="3529" y="4804"/>
                  <a:pt x="3529" y="4804"/>
                </a:cubicBezTo>
                <a:cubicBezTo>
                  <a:pt x="3624" y="4552"/>
                  <a:pt x="4128" y="2630"/>
                  <a:pt x="4159" y="2346"/>
                </a:cubicBezTo>
                <a:close/>
                <a:moveTo>
                  <a:pt x="6746" y="5106"/>
                </a:moveTo>
                <a:cubicBezTo>
                  <a:pt x="7102" y="5106"/>
                  <a:pt x="7435" y="5355"/>
                  <a:pt x="7562" y="5686"/>
                </a:cubicBezTo>
                <a:cubicBezTo>
                  <a:pt x="7594" y="5906"/>
                  <a:pt x="7594" y="6095"/>
                  <a:pt x="7531" y="6284"/>
                </a:cubicBezTo>
                <a:cubicBezTo>
                  <a:pt x="7368" y="6610"/>
                  <a:pt x="7067" y="6798"/>
                  <a:pt x="6756" y="6798"/>
                </a:cubicBezTo>
                <a:cubicBezTo>
                  <a:pt x="6646" y="6798"/>
                  <a:pt x="6535" y="6775"/>
                  <a:pt x="6428" y="6725"/>
                </a:cubicBezTo>
                <a:cubicBezTo>
                  <a:pt x="6176" y="6631"/>
                  <a:pt x="6018" y="6442"/>
                  <a:pt x="5955" y="6221"/>
                </a:cubicBezTo>
                <a:cubicBezTo>
                  <a:pt x="5798" y="5749"/>
                  <a:pt x="6050" y="5276"/>
                  <a:pt x="6491" y="5150"/>
                </a:cubicBezTo>
                <a:cubicBezTo>
                  <a:pt x="6575" y="5120"/>
                  <a:pt x="6661" y="5106"/>
                  <a:pt x="6746" y="5106"/>
                </a:cubicBezTo>
                <a:close/>
                <a:moveTo>
                  <a:pt x="7531" y="7387"/>
                </a:moveTo>
                <a:lnTo>
                  <a:pt x="8476" y="9277"/>
                </a:lnTo>
                <a:lnTo>
                  <a:pt x="4947" y="9277"/>
                </a:lnTo>
                <a:lnTo>
                  <a:pt x="5955" y="7387"/>
                </a:lnTo>
                <a:cubicBezTo>
                  <a:pt x="6192" y="7529"/>
                  <a:pt x="6451" y="7600"/>
                  <a:pt x="6719" y="7600"/>
                </a:cubicBezTo>
                <a:cubicBezTo>
                  <a:pt x="6987" y="7600"/>
                  <a:pt x="7263" y="7529"/>
                  <a:pt x="7531" y="7387"/>
                </a:cubicBezTo>
                <a:close/>
                <a:moveTo>
                  <a:pt x="1791" y="1"/>
                </a:moveTo>
                <a:cubicBezTo>
                  <a:pt x="1607" y="1"/>
                  <a:pt x="1440" y="138"/>
                  <a:pt x="1387" y="298"/>
                </a:cubicBezTo>
                <a:lnTo>
                  <a:pt x="95" y="5150"/>
                </a:lnTo>
                <a:cubicBezTo>
                  <a:pt x="1" y="5371"/>
                  <a:pt x="158" y="5591"/>
                  <a:pt x="347" y="5654"/>
                </a:cubicBezTo>
                <a:lnTo>
                  <a:pt x="2742" y="6284"/>
                </a:lnTo>
                <a:cubicBezTo>
                  <a:pt x="2773" y="6288"/>
                  <a:pt x="2804" y="6290"/>
                  <a:pt x="2833" y="6290"/>
                </a:cubicBezTo>
                <a:cubicBezTo>
                  <a:pt x="3040" y="6290"/>
                  <a:pt x="3195" y="6194"/>
                  <a:pt x="3277" y="6001"/>
                </a:cubicBezTo>
                <a:lnTo>
                  <a:pt x="3403" y="5623"/>
                </a:lnTo>
                <a:lnTo>
                  <a:pt x="5073" y="6095"/>
                </a:lnTo>
                <a:cubicBezTo>
                  <a:pt x="5073" y="6379"/>
                  <a:pt x="5199" y="6631"/>
                  <a:pt x="5325" y="6883"/>
                </a:cubicBezTo>
                <a:lnTo>
                  <a:pt x="2616" y="12081"/>
                </a:lnTo>
                <a:cubicBezTo>
                  <a:pt x="2490" y="12270"/>
                  <a:pt x="2553" y="12522"/>
                  <a:pt x="2773" y="12617"/>
                </a:cubicBezTo>
                <a:cubicBezTo>
                  <a:pt x="2838" y="12660"/>
                  <a:pt x="2907" y="12681"/>
                  <a:pt x="2974" y="12681"/>
                </a:cubicBezTo>
                <a:cubicBezTo>
                  <a:pt x="3103" y="12681"/>
                  <a:pt x="3226" y="12604"/>
                  <a:pt x="3309" y="12459"/>
                </a:cubicBezTo>
                <a:lnTo>
                  <a:pt x="4538" y="10191"/>
                </a:lnTo>
                <a:cubicBezTo>
                  <a:pt x="4559" y="10201"/>
                  <a:pt x="4538" y="10205"/>
                  <a:pt x="4668" y="10205"/>
                </a:cubicBezTo>
                <a:cubicBezTo>
                  <a:pt x="4930" y="10205"/>
                  <a:pt x="5798" y="10191"/>
                  <a:pt x="8822" y="10191"/>
                </a:cubicBezTo>
                <a:lnTo>
                  <a:pt x="8917" y="10191"/>
                </a:lnTo>
                <a:lnTo>
                  <a:pt x="10082" y="12459"/>
                </a:lnTo>
                <a:cubicBezTo>
                  <a:pt x="10165" y="12604"/>
                  <a:pt x="10289" y="12681"/>
                  <a:pt x="10426" y="12681"/>
                </a:cubicBezTo>
                <a:cubicBezTo>
                  <a:pt x="10498" y="12681"/>
                  <a:pt x="10574" y="12660"/>
                  <a:pt x="10650" y="12617"/>
                </a:cubicBezTo>
                <a:cubicBezTo>
                  <a:pt x="10839" y="12522"/>
                  <a:pt x="10902" y="12270"/>
                  <a:pt x="10807" y="12081"/>
                </a:cubicBezTo>
                <a:lnTo>
                  <a:pt x="8129" y="6914"/>
                </a:lnTo>
                <a:lnTo>
                  <a:pt x="9389" y="7261"/>
                </a:lnTo>
                <a:cubicBezTo>
                  <a:pt x="9428" y="7272"/>
                  <a:pt x="9466" y="7277"/>
                  <a:pt x="9503" y="7277"/>
                </a:cubicBezTo>
                <a:cubicBezTo>
                  <a:pt x="9674" y="7277"/>
                  <a:pt x="9816" y="7164"/>
                  <a:pt x="9893" y="7009"/>
                </a:cubicBezTo>
                <a:lnTo>
                  <a:pt x="10019" y="6599"/>
                </a:lnTo>
                <a:lnTo>
                  <a:pt x="11626" y="7040"/>
                </a:lnTo>
                <a:cubicBezTo>
                  <a:pt x="11660" y="7050"/>
                  <a:pt x="11694" y="7055"/>
                  <a:pt x="11727" y="7055"/>
                </a:cubicBezTo>
                <a:cubicBezTo>
                  <a:pt x="11910" y="7055"/>
                  <a:pt x="12077" y="6917"/>
                  <a:pt x="12130" y="6757"/>
                </a:cubicBezTo>
                <a:lnTo>
                  <a:pt x="12571" y="5150"/>
                </a:lnTo>
                <a:cubicBezTo>
                  <a:pt x="12634" y="4804"/>
                  <a:pt x="12508" y="4583"/>
                  <a:pt x="12288" y="4520"/>
                </a:cubicBezTo>
                <a:lnTo>
                  <a:pt x="10681" y="4079"/>
                </a:lnTo>
                <a:lnTo>
                  <a:pt x="10776" y="3701"/>
                </a:lnTo>
                <a:cubicBezTo>
                  <a:pt x="10839" y="3449"/>
                  <a:pt x="10713" y="3260"/>
                  <a:pt x="10523" y="3165"/>
                </a:cubicBezTo>
                <a:lnTo>
                  <a:pt x="4443" y="1559"/>
                </a:lnTo>
                <a:lnTo>
                  <a:pt x="4569" y="1181"/>
                </a:lnTo>
                <a:cubicBezTo>
                  <a:pt x="4601" y="928"/>
                  <a:pt x="4506" y="739"/>
                  <a:pt x="4285" y="645"/>
                </a:cubicBezTo>
                <a:lnTo>
                  <a:pt x="1891" y="15"/>
                </a:lnTo>
                <a:cubicBezTo>
                  <a:pt x="1857" y="5"/>
                  <a:pt x="1824" y="1"/>
                  <a:pt x="1791" y="1"/>
                </a:cubicBezTo>
                <a:close/>
              </a:path>
            </a:pathLst>
          </a:custGeom>
          <a:solidFill>
            <a:schemeClr val="tx1"/>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0955;p80">
            <a:extLst>
              <a:ext uri="{FF2B5EF4-FFF2-40B4-BE49-F238E27FC236}">
                <a16:creationId xmlns:a16="http://schemas.microsoft.com/office/drawing/2014/main" id="{F61B1071-464B-E7C4-4D1B-1FE2014882EC}"/>
              </a:ext>
            </a:extLst>
          </p:cNvPr>
          <p:cNvGrpSpPr/>
          <p:nvPr/>
        </p:nvGrpSpPr>
        <p:grpSpPr>
          <a:xfrm>
            <a:off x="2090406" y="2427097"/>
            <a:ext cx="420796" cy="423033"/>
            <a:chOff x="-3852025" y="2764950"/>
            <a:chExt cx="291450" cy="293000"/>
          </a:xfrm>
          <a:solidFill>
            <a:schemeClr val="tx1"/>
          </a:solidFill>
        </p:grpSpPr>
        <p:sp>
          <p:nvSpPr>
            <p:cNvPr id="16" name="Google Shape;10956;p80">
              <a:extLst>
                <a:ext uri="{FF2B5EF4-FFF2-40B4-BE49-F238E27FC236}">
                  <a16:creationId xmlns:a16="http://schemas.microsoft.com/office/drawing/2014/main" id="{8E4EB255-A80D-C000-B445-252EAB59EB35}"/>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57;p80">
              <a:extLst>
                <a:ext uri="{FF2B5EF4-FFF2-40B4-BE49-F238E27FC236}">
                  <a16:creationId xmlns:a16="http://schemas.microsoft.com/office/drawing/2014/main" id="{BCE13BE8-A522-FC6A-EBBD-5A0314B74587}"/>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6546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352156"/>
            <a:ext cx="7708500" cy="572700"/>
          </a:xfrm>
          <a:prstGeom prst="rect">
            <a:avLst/>
          </a:prstGeom>
        </p:spPr>
        <p:txBody>
          <a:bodyPr spcFirstLastPara="1" wrap="square" lIns="91425" tIns="91425" rIns="91425" bIns="91425" anchor="t" anchorCtr="0">
            <a:noAutofit/>
          </a:bodyPr>
          <a:lstStyle/>
          <a:p>
            <a:pPr lvl="0" algn="ctr"/>
            <a:r>
              <a:rPr lang="en-US" dirty="0"/>
              <a:t>Comparison</a:t>
            </a:r>
            <a:endParaRPr dirty="0"/>
          </a:p>
        </p:txBody>
      </p:sp>
      <p:sp>
        <p:nvSpPr>
          <p:cNvPr id="762" name="Google Shape;762;p56"/>
          <p:cNvSpPr txBox="1"/>
          <p:nvPr/>
        </p:nvSpPr>
        <p:spPr>
          <a:xfrm>
            <a:off x="2447676" y="1187958"/>
            <a:ext cx="4257900" cy="3370687"/>
          </a:xfrm>
          <a:prstGeom prst="rect">
            <a:avLst/>
          </a:prstGeom>
          <a:noFill/>
          <a:ln>
            <a:noFill/>
          </a:ln>
        </p:spPr>
        <p:txBody>
          <a:bodyPr spcFirstLastPara="1" wrap="square" lIns="91425" tIns="91425" rIns="91425" bIns="91425" anchor="t" anchorCtr="0">
            <a:noAutofit/>
          </a:bodyPr>
          <a:lstStyle/>
          <a:p>
            <a:pPr lvl="0">
              <a:lnSpc>
                <a:spcPct val="115000"/>
              </a:lnSpc>
            </a:pPr>
            <a:endParaRPr lang="en-US" dirty="0"/>
          </a:p>
        </p:txBody>
      </p:sp>
      <p:sp>
        <p:nvSpPr>
          <p:cNvPr id="3" name="Rectangle 3"/>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8605560"/>
              </p:ext>
            </p:extLst>
          </p:nvPr>
        </p:nvGraphicFramePr>
        <p:xfrm>
          <a:off x="1754982" y="867667"/>
          <a:ext cx="5677656" cy="4011149"/>
        </p:xfrm>
        <a:graphic>
          <a:graphicData uri="http://schemas.openxmlformats.org/drawingml/2006/table">
            <a:tbl>
              <a:tblPr/>
              <a:tblGrid>
                <a:gridCol w="1892552">
                  <a:extLst>
                    <a:ext uri="{9D8B030D-6E8A-4147-A177-3AD203B41FA5}">
                      <a16:colId xmlns:a16="http://schemas.microsoft.com/office/drawing/2014/main" val="3197010753"/>
                    </a:ext>
                  </a:extLst>
                </a:gridCol>
                <a:gridCol w="1892552">
                  <a:extLst>
                    <a:ext uri="{9D8B030D-6E8A-4147-A177-3AD203B41FA5}">
                      <a16:colId xmlns:a16="http://schemas.microsoft.com/office/drawing/2014/main" val="1813673932"/>
                    </a:ext>
                  </a:extLst>
                </a:gridCol>
                <a:gridCol w="1892552">
                  <a:extLst>
                    <a:ext uri="{9D8B030D-6E8A-4147-A177-3AD203B41FA5}">
                      <a16:colId xmlns:a16="http://schemas.microsoft.com/office/drawing/2014/main" val="3953933"/>
                    </a:ext>
                  </a:extLst>
                </a:gridCol>
              </a:tblGrid>
              <a:tr h="493637">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
                      </a:r>
                      <a:br>
                        <a:rPr lang="en-US" sz="1100" b="0" i="0" u="none" strike="noStrike" cap="none" dirty="0">
                          <a:solidFill>
                            <a:schemeClr val="dk1"/>
                          </a:solidFill>
                          <a:latin typeface="Hanken Grotesk"/>
                          <a:ea typeface="Hanken Grotesk"/>
                          <a:cs typeface="Hanken Grotesk"/>
                          <a:sym typeface="Hanken Grotesk"/>
                        </a:rPr>
                      </a:br>
                      <a:endParaRPr lang="en-US" sz="1100" b="0" i="0" u="none" strike="noStrike" cap="none" dirty="0">
                        <a:solidFill>
                          <a:schemeClr val="dk1"/>
                        </a:solidFill>
                        <a:latin typeface="Hanken Grotesk"/>
                        <a:ea typeface="Hanken Grotesk"/>
                        <a:cs typeface="Hanken Grotesk"/>
                        <a:sym typeface="Hanken Grotesk"/>
                      </a:endParaRP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B+ tree</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R-tree</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996307"/>
                  </a:ext>
                </a:extLst>
              </a:tr>
              <a:tr h="869128">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Data Structure</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Balanced, stores one-dimensional, ordered data in its leaf nodes.</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Hierarchical, stores spatial data objects and their minimum bounding rectangles (MBR)</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3892496"/>
                  </a:ext>
                </a:extLst>
              </a:tr>
              <a:tr h="1056873">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a:solidFill>
                            <a:schemeClr val="dk1"/>
                          </a:solidFill>
                          <a:latin typeface="Hanken Grotesk"/>
                          <a:ea typeface="Hanken Grotesk"/>
                          <a:cs typeface="Hanken Grotesk"/>
                          <a:sym typeface="Hanken Grotesk"/>
                        </a:rPr>
                        <a:t>Query Performance</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Highly efficient for one-dimensional queries, such as range queries and point lookups, with strong performance guarantees</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Efficient for spatial queries, such as range queries, nearest-neighbor </a:t>
                      </a:r>
                      <a:r>
                        <a:rPr lang="en-US" sz="1100" b="0" i="0" u="none" strike="noStrike" cap="none" dirty="0" smtClean="0">
                          <a:solidFill>
                            <a:schemeClr val="dk1"/>
                          </a:solidFill>
                          <a:latin typeface="Hanken Grotesk"/>
                          <a:ea typeface="Hanken Grotesk"/>
                          <a:cs typeface="Hanken Grotesk"/>
                          <a:sym typeface="Hanken Grotesk"/>
                        </a:rPr>
                        <a:t>searches,</a:t>
                      </a:r>
                      <a:r>
                        <a:rPr lang="en-US" sz="1100" b="0" i="0" u="none" strike="noStrike" cap="none" baseline="0" dirty="0" smtClean="0">
                          <a:solidFill>
                            <a:schemeClr val="dk1"/>
                          </a:solidFill>
                          <a:latin typeface="Hanken Grotesk"/>
                          <a:ea typeface="Hanken Grotesk"/>
                          <a:cs typeface="Hanken Grotesk"/>
                          <a:sym typeface="Hanken Grotesk"/>
                        </a:rPr>
                        <a:t> </a:t>
                      </a:r>
                      <a:r>
                        <a:rPr lang="en-US" sz="1100" b="0" i="0" u="none" strike="noStrike" cap="none" dirty="0" smtClean="0">
                          <a:solidFill>
                            <a:schemeClr val="dk1"/>
                          </a:solidFill>
                          <a:latin typeface="Hanken Grotesk"/>
                          <a:ea typeface="Hanken Grotesk"/>
                          <a:cs typeface="Hanken Grotesk"/>
                          <a:sym typeface="Hanken Grotesk"/>
                        </a:rPr>
                        <a:t>spatial </a:t>
                      </a:r>
                      <a:r>
                        <a:rPr lang="en-US" sz="1100" b="0" i="0" u="none" strike="noStrike" cap="none" dirty="0">
                          <a:solidFill>
                            <a:schemeClr val="dk1"/>
                          </a:solidFill>
                          <a:latin typeface="Hanken Grotesk"/>
                          <a:ea typeface="Hanken Grotesk"/>
                          <a:cs typeface="Hanken Grotesk"/>
                          <a:sym typeface="Hanken Grotesk"/>
                        </a:rPr>
                        <a:t>joins</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3176776"/>
                  </a:ext>
                </a:extLst>
              </a:tr>
              <a:tr h="493637">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Handling Overlapping Data</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Less suitable for handling overlapping data objects</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Handle overlapping data objects more effectively</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189898"/>
                  </a:ext>
                </a:extLst>
              </a:tr>
              <a:tr h="1019659">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Dynamic Insertion and Deletion</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More efficient for updates, as the tree structure can be easily maintained during insertions and deletions</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rtl="0" fontAlgn="t">
                        <a:lnSpc>
                          <a:spcPct val="115000"/>
                        </a:lnSpc>
                        <a:spcBef>
                          <a:spcPts val="0"/>
                        </a:spcBef>
                        <a:spcAft>
                          <a:spcPts val="0"/>
                        </a:spcAft>
                        <a:buClr>
                          <a:schemeClr val="dk1"/>
                        </a:buClr>
                        <a:buSzPts val="1400"/>
                        <a:buFont typeface="Hanken Grotesk"/>
                        <a:buNone/>
                      </a:pPr>
                      <a:r>
                        <a:rPr lang="en-US" sz="1100" b="0" i="0" u="none" strike="noStrike" cap="none" dirty="0">
                          <a:solidFill>
                            <a:schemeClr val="dk1"/>
                          </a:solidFill>
                          <a:latin typeface="Hanken Grotesk"/>
                          <a:ea typeface="Hanken Grotesk"/>
                          <a:cs typeface="Hanken Grotesk"/>
                          <a:sym typeface="Hanken Grotesk"/>
                        </a:rPr>
                        <a:t>Handle dynamic insertion and deletion of data objects without requiring complete restructuring of the tree</a:t>
                      </a:r>
                    </a:p>
                  </a:txBody>
                  <a:tcPr marL="60659" marR="60659" marT="60659" marB="6065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556026"/>
                  </a:ext>
                </a:extLst>
              </a:tr>
            </a:tbl>
          </a:graphicData>
        </a:graphic>
      </p:graphicFrame>
      <p:sp>
        <p:nvSpPr>
          <p:cNvPr id="4" name="Rectangle 1"/>
          <p:cNvSpPr>
            <a:spLocks noChangeArrowheads="1"/>
          </p:cNvSpPr>
          <p:nvPr/>
        </p:nvSpPr>
        <p:spPr bwMode="auto">
          <a:xfrm>
            <a:off x="1754982" y="10898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18418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4" y="1977150"/>
            <a:ext cx="560405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Quiz &amp; assignment</a:t>
            </a:r>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Get to know the </a:t>
            </a:r>
            <a:r>
              <a:rPr lang="en" dirty="0" smtClean="0"/>
              <a:t>r-tree </a:t>
            </a:r>
            <a:r>
              <a:rPr lang="en" dirty="0"/>
              <a:t>better</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Tree>
    <p:extLst>
      <p:ext uri="{BB962C8B-B14F-4D97-AF65-F5344CB8AC3E}">
        <p14:creationId xmlns:p14="http://schemas.microsoft.com/office/powerpoint/2010/main" val="575928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1</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b="1" dirty="0"/>
              <a:t>What is the primary purpose of an R-tree data structure?</a:t>
            </a:r>
          </a:p>
          <a:p>
            <a:pPr marL="482600" lvl="0" indent="-342900" algn="l" rtl="0">
              <a:spcBef>
                <a:spcPts val="0"/>
              </a:spcBef>
              <a:spcAft>
                <a:spcPts val="0"/>
              </a:spcAft>
              <a:buSzPts val="1400"/>
              <a:buFont typeface="+mj-lt"/>
              <a:buAutoNum type="alphaUcPeriod"/>
            </a:pPr>
            <a:r>
              <a:rPr lang="en-US" dirty="0"/>
              <a:t>Indexing and querying one-dimensional, ordered data</a:t>
            </a:r>
          </a:p>
          <a:p>
            <a:pPr marL="482600" lvl="0" indent="-342900" algn="l" rtl="0">
              <a:spcBef>
                <a:spcPts val="0"/>
              </a:spcBef>
              <a:spcAft>
                <a:spcPts val="0"/>
              </a:spcAft>
              <a:buSzPts val="1400"/>
              <a:buFont typeface="+mj-lt"/>
              <a:buAutoNum type="alphaUcPeriod"/>
            </a:pPr>
            <a:r>
              <a:rPr lang="en-US" dirty="0"/>
              <a:t>Handling dynamic insertion and deletion of data</a:t>
            </a:r>
          </a:p>
          <a:p>
            <a:pPr marL="482600" lvl="0" indent="-342900" algn="l" rtl="0">
              <a:spcBef>
                <a:spcPts val="0"/>
              </a:spcBef>
              <a:spcAft>
                <a:spcPts val="0"/>
              </a:spcAft>
              <a:buSzPts val="1400"/>
              <a:buFont typeface="+mj-lt"/>
              <a:buAutoNum type="alphaUcPeriod"/>
            </a:pPr>
            <a:r>
              <a:rPr lang="en-US" dirty="0"/>
              <a:t>Indexing and querying spatial data, such as rectangles and polygons</a:t>
            </a:r>
          </a:p>
          <a:p>
            <a:pPr marL="482600" lvl="0" indent="-342900" algn="l" rtl="0">
              <a:spcBef>
                <a:spcPts val="0"/>
              </a:spcBef>
              <a:spcAft>
                <a:spcPts val="0"/>
              </a:spcAft>
              <a:buSzPts val="1400"/>
              <a:buFont typeface="+mj-lt"/>
              <a:buAutoNum type="alphaUcPeriod"/>
            </a:pPr>
            <a:r>
              <a:rPr lang="en-US" dirty="0"/>
              <a:t>Both B and C</a:t>
            </a:r>
          </a:p>
          <a:p>
            <a:pPr marL="482600" lvl="0" indent="-342900" algn="l" rtl="0">
              <a:spcBef>
                <a:spcPts val="0"/>
              </a:spcBef>
              <a:spcAft>
                <a:spcPts val="0"/>
              </a:spcAft>
              <a:buSzPts val="1400"/>
              <a:buFont typeface="+mj-lt"/>
              <a:buAutoNum type="alphaUcPeriod"/>
            </a:pPr>
            <a:endParaRPr dirty="0"/>
          </a:p>
        </p:txBody>
      </p:sp>
      <p:sp>
        <p:nvSpPr>
          <p:cNvPr id="2" name="Google Shape;596;p48">
            <a:extLst>
              <a:ext uri="{FF2B5EF4-FFF2-40B4-BE49-F238E27FC236}">
                <a16:creationId xmlns:a16="http://schemas.microsoft.com/office/drawing/2014/main" id="{0B5B8D2C-EA27-3C59-DFC2-F2A7C8ADD329}"/>
              </a:ext>
            </a:extLst>
          </p:cNvPr>
          <p:cNvSpPr txBox="1">
            <a:spLocks/>
          </p:cNvSpPr>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buSzPts val="1400"/>
              <a:buFont typeface="Hanken Grotesk"/>
              <a:buNone/>
            </a:pPr>
            <a:r>
              <a:rPr lang="en-US" b="1" dirty="0"/>
              <a:t>What is the primary purpose of an R-tree data structure?</a:t>
            </a:r>
          </a:p>
          <a:p>
            <a:pPr marL="482600" indent="-342900">
              <a:buSzPts val="1400"/>
              <a:buFont typeface="+mj-lt"/>
              <a:buAutoNum type="alphaUcPeriod"/>
            </a:pPr>
            <a:r>
              <a:rPr lang="en-US" dirty="0"/>
              <a:t>Indexing and querying one-dimensional, ordered data</a:t>
            </a:r>
          </a:p>
          <a:p>
            <a:pPr marL="482600" indent="-342900">
              <a:buSzPts val="1400"/>
              <a:buFont typeface="+mj-lt"/>
              <a:buAutoNum type="alphaUcPeriod"/>
            </a:pPr>
            <a:r>
              <a:rPr lang="en-US" dirty="0"/>
              <a:t>Handling dynamic insertion and deletion of data</a:t>
            </a:r>
          </a:p>
          <a:p>
            <a:pPr marL="482600" indent="-342900">
              <a:buSzPts val="1400"/>
              <a:buFont typeface="+mj-lt"/>
              <a:buAutoNum type="alphaUcPeriod"/>
            </a:pPr>
            <a:r>
              <a:rPr lang="en-US" b="1" dirty="0"/>
              <a:t>Indexing and querying spatial data, such as rectangles and polygons</a:t>
            </a:r>
          </a:p>
          <a:p>
            <a:pPr marL="482600" indent="-342900">
              <a:buSzPts val="1400"/>
              <a:buFont typeface="+mj-lt"/>
              <a:buAutoNum type="alphaUcPeriod"/>
            </a:pPr>
            <a:r>
              <a:rPr lang="en-US" dirty="0"/>
              <a:t>Both B and C</a:t>
            </a:r>
          </a:p>
          <a:p>
            <a:pPr marL="482600" indent="-342900">
              <a:buSzPts val="1400"/>
              <a:buFont typeface="+mj-lt"/>
              <a:buAutoNum type="alphaUcPeriod"/>
            </a:pPr>
            <a:endParaRPr lang="en-US" dirty="0"/>
          </a:p>
        </p:txBody>
      </p:sp>
    </p:spTree>
    <p:extLst>
      <p:ext uri="{BB962C8B-B14F-4D97-AF65-F5344CB8AC3E}">
        <p14:creationId xmlns:p14="http://schemas.microsoft.com/office/powerpoint/2010/main" val="356119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9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9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96">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6">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2</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buSzPts val="1400"/>
              <a:buNone/>
            </a:pPr>
            <a:r>
              <a:rPr lang="en-US" b="1" dirty="0"/>
              <a:t>Which of the following types of queries are R-trees particularly well-suited for?</a:t>
            </a:r>
          </a:p>
          <a:p>
            <a:pPr marL="482600" lvl="0" indent="-342900">
              <a:buSzPts val="1400"/>
              <a:buFont typeface="+mj-lt"/>
              <a:buAutoNum type="alphaUcPeriod"/>
            </a:pPr>
            <a:r>
              <a:rPr lang="en-US" dirty="0"/>
              <a:t>Range queries</a:t>
            </a:r>
          </a:p>
          <a:p>
            <a:pPr marL="482600" lvl="0" indent="-342900">
              <a:buSzPts val="1400"/>
              <a:buFont typeface="+mj-lt"/>
              <a:buAutoNum type="alphaUcPeriod"/>
            </a:pPr>
            <a:r>
              <a:rPr lang="en-US" dirty="0"/>
              <a:t>Nearest-neighbor searches</a:t>
            </a:r>
          </a:p>
          <a:p>
            <a:pPr marL="482600" lvl="0" indent="-342900">
              <a:buSzPts val="1400"/>
              <a:buFont typeface="+mj-lt"/>
              <a:buAutoNum type="alphaUcPeriod"/>
            </a:pPr>
            <a:r>
              <a:rPr lang="en-US" dirty="0"/>
              <a:t>Spatial joins</a:t>
            </a:r>
          </a:p>
          <a:p>
            <a:pPr marL="482600" lvl="0" indent="-342900" algn="l" rtl="0">
              <a:spcBef>
                <a:spcPts val="0"/>
              </a:spcBef>
              <a:spcAft>
                <a:spcPts val="0"/>
              </a:spcAft>
              <a:buSzPts val="1400"/>
              <a:buFont typeface="+mj-lt"/>
              <a:buAutoNum type="alphaUcPeriod"/>
            </a:pPr>
            <a:r>
              <a:rPr lang="en-US" dirty="0"/>
              <a:t>All of the above</a:t>
            </a:r>
            <a:endParaRPr dirty="0"/>
          </a:p>
        </p:txBody>
      </p:sp>
      <p:sp>
        <p:nvSpPr>
          <p:cNvPr id="2" name="Google Shape;596;p48">
            <a:extLst>
              <a:ext uri="{FF2B5EF4-FFF2-40B4-BE49-F238E27FC236}">
                <a16:creationId xmlns:a16="http://schemas.microsoft.com/office/drawing/2014/main" id="{0B5B8D2C-EA27-3C59-DFC2-F2A7C8ADD329}"/>
              </a:ext>
            </a:extLst>
          </p:cNvPr>
          <p:cNvSpPr txBox="1">
            <a:spLocks/>
          </p:cNvSpPr>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lvl="0" indent="0">
              <a:buSzPts val="1400"/>
              <a:buNone/>
            </a:pPr>
            <a:r>
              <a:rPr lang="en-US" b="1" dirty="0"/>
              <a:t>Which of the following types of queries are R-trees particularly well-suited for?</a:t>
            </a:r>
          </a:p>
          <a:p>
            <a:pPr marL="482600" lvl="0" indent="-342900">
              <a:buSzPts val="1400"/>
              <a:buFont typeface="+mj-lt"/>
              <a:buAutoNum type="alphaUcPeriod"/>
            </a:pPr>
            <a:r>
              <a:rPr lang="en-US" dirty="0"/>
              <a:t>Range queries</a:t>
            </a:r>
          </a:p>
          <a:p>
            <a:pPr marL="482600" lvl="0" indent="-342900">
              <a:buSzPts val="1400"/>
              <a:buFont typeface="+mj-lt"/>
              <a:buAutoNum type="alphaUcPeriod"/>
            </a:pPr>
            <a:r>
              <a:rPr lang="en-US" dirty="0"/>
              <a:t>Nearest-neighbor searches</a:t>
            </a:r>
          </a:p>
          <a:p>
            <a:pPr marL="482600" lvl="0" indent="-342900">
              <a:buSzPts val="1400"/>
              <a:buFont typeface="+mj-lt"/>
              <a:buAutoNum type="alphaUcPeriod"/>
            </a:pPr>
            <a:r>
              <a:rPr lang="en-US" dirty="0"/>
              <a:t>Spatial joins</a:t>
            </a:r>
          </a:p>
          <a:p>
            <a:pPr marL="482600" lvl="0" indent="-342900">
              <a:buSzPts val="1400"/>
              <a:buFont typeface="+mj-lt"/>
              <a:buAutoNum type="alphaUcPeriod"/>
            </a:pPr>
            <a:r>
              <a:rPr lang="en-US" b="1" dirty="0"/>
              <a:t>All of the above</a:t>
            </a:r>
          </a:p>
        </p:txBody>
      </p:sp>
    </p:spTree>
    <p:extLst>
      <p:ext uri="{BB962C8B-B14F-4D97-AF65-F5344CB8AC3E}">
        <p14:creationId xmlns:p14="http://schemas.microsoft.com/office/powerpoint/2010/main" val="169461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9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9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96">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6">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62" name="Google Shape;762;p56"/>
          <p:cNvSpPr txBox="1"/>
          <p:nvPr/>
        </p:nvSpPr>
        <p:spPr>
          <a:xfrm>
            <a:off x="720000" y="1237963"/>
            <a:ext cx="4257900" cy="337068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A </a:t>
            </a:r>
            <a:r>
              <a:rPr lang="en-US" dirty="0" smtClean="0">
                <a:solidFill>
                  <a:schemeClr val="dk1"/>
                </a:solidFill>
                <a:latin typeface="Hanken Grotesk"/>
                <a:ea typeface="Hanken Grotesk"/>
                <a:cs typeface="Hanken Grotesk"/>
                <a:sym typeface="Hanken Grotesk"/>
              </a:rPr>
              <a:t>r-tree </a:t>
            </a:r>
            <a:r>
              <a:rPr lang="en-US" dirty="0">
                <a:solidFill>
                  <a:schemeClr val="dk1"/>
                </a:solidFill>
                <a:latin typeface="Hanken Grotesk"/>
                <a:ea typeface="Hanken Grotesk"/>
                <a:cs typeface="Hanken Grotesk"/>
                <a:sym typeface="Hanken Grotesk"/>
              </a:rPr>
              <a:t>allows all points within a given range to be reported efficiently and is typically used in two or higher dimensions.</a:t>
            </a:r>
          </a:p>
          <a:p>
            <a:pPr marL="0" lvl="0" indent="0" algn="l" rtl="0">
              <a:lnSpc>
                <a:spcPct val="115000"/>
              </a:lnSpc>
              <a:spcBef>
                <a:spcPts val="0"/>
              </a:spcBef>
              <a:spcAft>
                <a:spcPts val="0"/>
              </a:spcAft>
              <a:buNone/>
            </a:pPr>
            <a:endParaRPr lang="en-US" dirty="0">
              <a:solidFill>
                <a:schemeClr val="dk1"/>
              </a:solidFill>
              <a:latin typeface="Hanken Grotesk"/>
              <a:ea typeface="Hanken Grotesk"/>
              <a:cs typeface="Hanken Grotesk"/>
              <a:sym typeface="Hanken Grotesk"/>
            </a:endParaRPr>
          </a:p>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It is not very different from a traditional balanced </a:t>
            </a:r>
            <a:r>
              <a:rPr lang="en-US" dirty="0" smtClean="0">
                <a:solidFill>
                  <a:schemeClr val="dk1"/>
                </a:solidFill>
                <a:latin typeface="Hanken Grotesk"/>
                <a:ea typeface="Hanken Grotesk"/>
                <a:cs typeface="Hanken Grotesk"/>
                <a:sym typeface="Hanken Grotesk"/>
              </a:rPr>
              <a:t>tree. </a:t>
            </a:r>
            <a:r>
              <a:rPr lang="en-US" dirty="0">
                <a:solidFill>
                  <a:schemeClr val="dk1"/>
                </a:solidFill>
                <a:latin typeface="Hanken Grotesk"/>
                <a:ea typeface="Hanken Grotesk"/>
                <a:cs typeface="Hanken Grotesk"/>
                <a:sym typeface="Hanken Grotesk"/>
              </a:rPr>
              <a:t>In fact, it is often implemented on top of a B+ tree storage layer</a:t>
            </a:r>
            <a:r>
              <a:rPr lang="en-US" dirty="0" smtClean="0">
                <a:solidFill>
                  <a:schemeClr val="dk1"/>
                </a:solidFill>
                <a:latin typeface="Hanken Grotesk"/>
                <a:ea typeface="Hanken Grotesk"/>
                <a:cs typeface="Hanken Grotesk"/>
                <a:sym typeface="Hanken Grotesk"/>
              </a:rPr>
              <a:t>.</a:t>
            </a:r>
            <a:endParaRPr lang="en-US" dirty="0">
              <a:solidFill>
                <a:schemeClr val="dk1"/>
              </a:solidFill>
              <a:latin typeface="Hanken Grotesk"/>
              <a:ea typeface="Hanken Grotesk"/>
              <a:cs typeface="Hanken Grotesk"/>
              <a:sym typeface="Hanken Grotesk"/>
            </a:endParaRPr>
          </a:p>
          <a:p>
            <a:pPr marL="0" lvl="0" indent="0" algn="l" rtl="0">
              <a:lnSpc>
                <a:spcPct val="115000"/>
              </a:lnSpc>
              <a:spcBef>
                <a:spcPts val="0"/>
              </a:spcBef>
              <a:spcAft>
                <a:spcPts val="0"/>
              </a:spcAft>
              <a:buNone/>
            </a:pPr>
            <a:endParaRPr lang="en-US" dirty="0">
              <a:solidFill>
                <a:schemeClr val="dk1"/>
              </a:solidFill>
              <a:latin typeface="Hanken Grotesk"/>
              <a:ea typeface="Hanken Grotesk"/>
              <a:cs typeface="Hanken Grotesk"/>
              <a:sym typeface="Hanken Grotesk"/>
            </a:endParaRPr>
          </a:p>
          <a:p>
            <a:pPr>
              <a:lnSpc>
                <a:spcPct val="115000"/>
              </a:lnSpc>
            </a:pPr>
            <a:r>
              <a:rPr lang="en-US" dirty="0">
                <a:solidFill>
                  <a:schemeClr val="dk1"/>
                </a:solidFill>
                <a:latin typeface="Hanken Grotesk"/>
                <a:ea typeface="Hanken Grotesk"/>
                <a:cs typeface="Hanken Grotesk"/>
                <a:sym typeface="Hanken Grotesk"/>
              </a:rPr>
              <a:t>(B+ tree: </a:t>
            </a:r>
            <a:r>
              <a:rPr lang="en-US" dirty="0">
                <a:solidFill>
                  <a:schemeClr val="dk1"/>
                </a:solidFill>
                <a:latin typeface="Hanken Grotesk"/>
                <a:ea typeface="Hanken Grotesk"/>
                <a:cs typeface="Hanken Grotesk"/>
              </a:rPr>
              <a:t>a variation of the B-tree data structure. In a B+ tree, data pointers are stored only at the leaf nodes of the </a:t>
            </a:r>
            <a:r>
              <a:rPr lang="en-US" dirty="0" smtClean="0">
                <a:solidFill>
                  <a:schemeClr val="dk1"/>
                </a:solidFill>
                <a:latin typeface="Hanken Grotesk"/>
                <a:ea typeface="Hanken Grotesk"/>
                <a:cs typeface="Hanken Grotesk"/>
              </a:rPr>
              <a:t>tree)</a:t>
            </a:r>
            <a:endParaRPr lang="en-US" dirty="0">
              <a:solidFill>
                <a:schemeClr val="dk1"/>
              </a:solidFill>
              <a:latin typeface="Hanken Grotesk"/>
              <a:ea typeface="Hanken Grotesk"/>
              <a:cs typeface="Hanken Grotesk"/>
              <a:sym typeface="Hanken Grotesk"/>
            </a:endParaRPr>
          </a:p>
        </p:txBody>
      </p:sp>
      <p:sp>
        <p:nvSpPr>
          <p:cNvPr id="764" name="Google Shape;764;p56"/>
          <p:cNvSpPr txBox="1"/>
          <p:nvPr/>
        </p:nvSpPr>
        <p:spPr>
          <a:xfrm>
            <a:off x="5772175" y="1398350"/>
            <a:ext cx="2658600" cy="34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rgbClr val="000000"/>
              </a:buClr>
              <a:buSzPts val="1100"/>
              <a:buFont typeface="Arial"/>
              <a:buNone/>
            </a:pPr>
            <a:r>
              <a:rPr lang="en" sz="1900" dirty="0">
                <a:solidFill>
                  <a:schemeClr val="dk1"/>
                </a:solidFill>
                <a:latin typeface="Figtree Black"/>
                <a:ea typeface="Figtree Black"/>
                <a:cs typeface="Figtree Black"/>
                <a:sym typeface="Figtree Black"/>
              </a:rPr>
              <a:t>Definition</a:t>
            </a:r>
            <a:endParaRPr sz="1900" dirty="0">
              <a:solidFill>
                <a:schemeClr val="dk1"/>
              </a:solidFill>
              <a:latin typeface="Figtree Black"/>
              <a:ea typeface="Figtree Black"/>
              <a:cs typeface="Figtree Black"/>
              <a:sym typeface="Figtree Black"/>
            </a:endParaRPr>
          </a:p>
        </p:txBody>
      </p:sp>
      <p:sp>
        <p:nvSpPr>
          <p:cNvPr id="765" name="Google Shape;765;p56"/>
          <p:cNvSpPr txBox="1"/>
          <p:nvPr/>
        </p:nvSpPr>
        <p:spPr>
          <a:xfrm>
            <a:off x="5772175" y="1597299"/>
            <a:ext cx="2658600" cy="102121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A </a:t>
            </a:r>
            <a:r>
              <a:rPr lang="en-US" dirty="0" smtClean="0">
                <a:solidFill>
                  <a:schemeClr val="dk1"/>
                </a:solidFill>
                <a:latin typeface="Hanken Grotesk"/>
                <a:ea typeface="Hanken Grotesk"/>
                <a:cs typeface="Hanken Grotesk"/>
                <a:sym typeface="Hanken Grotesk"/>
              </a:rPr>
              <a:t>r-tree </a:t>
            </a:r>
            <a:r>
              <a:rPr lang="en-US" dirty="0">
                <a:solidFill>
                  <a:schemeClr val="dk1"/>
                </a:solidFill>
                <a:latin typeface="Hanken Grotesk"/>
                <a:ea typeface="Hanken Grotesk"/>
                <a:cs typeface="Hanken Grotesk"/>
                <a:sym typeface="Hanken Grotesk"/>
              </a:rPr>
              <a:t>is an ordered tree data structure to hold a list of points</a:t>
            </a:r>
            <a:r>
              <a:rPr lang="en-US" dirty="0" smtClean="0">
                <a:solidFill>
                  <a:schemeClr val="dk1"/>
                </a:solidFill>
                <a:latin typeface="Hanken Grotesk"/>
                <a:ea typeface="Hanken Grotesk"/>
                <a:cs typeface="Hanken Grotesk"/>
                <a:sym typeface="Hanken Grotesk"/>
              </a:rPr>
              <a:t>.</a:t>
            </a:r>
            <a:endParaRPr lang="en-US" dirty="0">
              <a:solidFill>
                <a:schemeClr val="dk1"/>
              </a:solidFill>
              <a:latin typeface="Hanken Grotesk"/>
              <a:ea typeface="Hanken Grotesk"/>
              <a:cs typeface="Hanken Grotesk"/>
              <a:sym typeface="Hanken Grotesk"/>
            </a:endParaRPr>
          </a:p>
        </p:txBody>
      </p:sp>
      <p:sp>
        <p:nvSpPr>
          <p:cNvPr id="766" name="Google Shape;766;p56"/>
          <p:cNvSpPr txBox="1"/>
          <p:nvPr/>
        </p:nvSpPr>
        <p:spPr>
          <a:xfrm>
            <a:off x="5772175" y="3060400"/>
            <a:ext cx="2658600" cy="348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dirty="0">
                <a:solidFill>
                  <a:schemeClr val="dk1"/>
                </a:solidFill>
                <a:latin typeface="Figtree Black"/>
                <a:ea typeface="Figtree Black"/>
                <a:cs typeface="Figtree Black"/>
                <a:sym typeface="Figtree Black"/>
              </a:rPr>
              <a:t>History</a:t>
            </a:r>
            <a:endParaRPr sz="1900" dirty="0">
              <a:solidFill>
                <a:schemeClr val="dk1"/>
              </a:solidFill>
              <a:latin typeface="Figtree Black"/>
              <a:ea typeface="Figtree Black"/>
              <a:cs typeface="Figtree Black"/>
              <a:sym typeface="Figtree Black"/>
            </a:endParaRPr>
          </a:p>
        </p:txBody>
      </p:sp>
      <p:sp>
        <p:nvSpPr>
          <p:cNvPr id="767" name="Google Shape;767;p56"/>
          <p:cNvSpPr txBox="1"/>
          <p:nvPr/>
        </p:nvSpPr>
        <p:spPr>
          <a:xfrm>
            <a:off x="5772175" y="3259375"/>
            <a:ext cx="2658600" cy="1298770"/>
          </a:xfrm>
          <a:prstGeom prst="rect">
            <a:avLst/>
          </a:prstGeom>
          <a:noFill/>
          <a:ln>
            <a:noFill/>
          </a:ln>
        </p:spPr>
        <p:txBody>
          <a:bodyPr spcFirstLastPara="1" wrap="square" lIns="91425" tIns="91425" rIns="91425" bIns="91425" anchor="t" anchorCtr="0">
            <a:noAutofit/>
          </a:bodyPr>
          <a:lstStyle/>
          <a:p>
            <a:pPr>
              <a:lnSpc>
                <a:spcPct val="115000"/>
              </a:lnSpc>
            </a:pPr>
            <a:r>
              <a:rPr lang="en-US" dirty="0">
                <a:solidFill>
                  <a:schemeClr val="dk1"/>
                </a:solidFill>
                <a:latin typeface="Hanken Grotesk"/>
                <a:ea typeface="Hanken Grotesk"/>
                <a:cs typeface="Hanken Grotesk"/>
              </a:rPr>
              <a:t>The R-tree data structure was first introduced in 1984 by Antonin </a:t>
            </a:r>
            <a:r>
              <a:rPr lang="en-US" dirty="0" err="1">
                <a:solidFill>
                  <a:schemeClr val="dk1"/>
                </a:solidFill>
                <a:latin typeface="Hanken Grotesk"/>
                <a:ea typeface="Hanken Grotesk"/>
                <a:cs typeface="Hanken Grotesk"/>
              </a:rPr>
              <a:t>Guttman</a:t>
            </a:r>
            <a:r>
              <a:rPr lang="en-US" dirty="0">
                <a:solidFill>
                  <a:schemeClr val="dk1"/>
                </a:solidFill>
                <a:latin typeface="Hanken Grotesk"/>
                <a:ea typeface="Hanken Grotesk"/>
                <a:cs typeface="Hanken Grotesk"/>
              </a:rPr>
              <a:t>, a computer scientist at the University of California, Berkeley.</a:t>
            </a:r>
            <a:endParaRPr dirty="0">
              <a:solidFill>
                <a:schemeClr val="dk1"/>
              </a:solidFill>
              <a:latin typeface="Hanken Grotesk"/>
              <a:ea typeface="Hanken Grotesk"/>
              <a:cs typeface="Hanken Grotesk"/>
              <a:sym typeface="Hanken Grotesk"/>
            </a:endParaRPr>
          </a:p>
        </p:txBody>
      </p:sp>
      <p:sp>
        <p:nvSpPr>
          <p:cNvPr id="768" name="Google Shape;768;p56"/>
          <p:cNvSpPr/>
          <p:nvPr/>
        </p:nvSpPr>
        <p:spPr>
          <a:xfrm>
            <a:off x="5116925" y="2896550"/>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p:nvPr/>
        </p:nvSpPr>
        <p:spPr>
          <a:xfrm>
            <a:off x="5116925" y="12379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0" name="Google Shape;770;p56"/>
          <p:cNvCxnSpPr>
            <a:stCxn id="769" idx="2"/>
            <a:endCxn id="768" idx="0"/>
          </p:cNvCxnSpPr>
          <p:nvPr/>
        </p:nvCxnSpPr>
        <p:spPr>
          <a:xfrm>
            <a:off x="5375075" y="1754263"/>
            <a:ext cx="0" cy="1142400"/>
          </a:xfrm>
          <a:prstGeom prst="straightConnector1">
            <a:avLst/>
          </a:prstGeom>
          <a:noFill/>
          <a:ln w="19050" cap="flat" cmpd="sng">
            <a:solidFill>
              <a:schemeClr val="dk1"/>
            </a:solidFill>
            <a:prstDash val="solid"/>
            <a:round/>
            <a:headEnd type="none" w="med" len="med"/>
            <a:tailEnd type="none" w="med" len="med"/>
          </a:ln>
        </p:spPr>
      </p:cxnSp>
      <p:cxnSp>
        <p:nvCxnSpPr>
          <p:cNvPr id="771" name="Google Shape;771;p56"/>
          <p:cNvCxnSpPr>
            <a:stCxn id="768" idx="2"/>
          </p:cNvCxnSpPr>
          <p:nvPr/>
        </p:nvCxnSpPr>
        <p:spPr>
          <a:xfrm>
            <a:off x="5375075" y="3412850"/>
            <a:ext cx="0" cy="1772400"/>
          </a:xfrm>
          <a:prstGeom prst="straightConnector1">
            <a:avLst/>
          </a:prstGeom>
          <a:noFill/>
          <a:ln w="19050" cap="flat" cmpd="sng">
            <a:solidFill>
              <a:schemeClr val="dk1"/>
            </a:solidFill>
            <a:prstDash val="solid"/>
            <a:round/>
            <a:headEnd type="none" w="med" len="med"/>
            <a:tailEnd type="none" w="med" len="med"/>
          </a:ln>
        </p:spPr>
      </p:cxnSp>
      <p:grpSp>
        <p:nvGrpSpPr>
          <p:cNvPr id="772" name="Google Shape;772;p56"/>
          <p:cNvGrpSpPr/>
          <p:nvPr/>
        </p:nvGrpSpPr>
        <p:grpSpPr>
          <a:xfrm>
            <a:off x="5195138" y="2999375"/>
            <a:ext cx="359850" cy="310650"/>
            <a:chOff x="1727213" y="3674725"/>
            <a:chExt cx="359850" cy="310650"/>
          </a:xfrm>
        </p:grpSpPr>
        <p:sp>
          <p:nvSpPr>
            <p:cNvPr id="773" name="Google Shape;773;p56"/>
            <p:cNvSpPr/>
            <p:nvPr/>
          </p:nvSpPr>
          <p:spPr>
            <a:xfrm>
              <a:off x="2048588" y="3851825"/>
              <a:ext cx="13875" cy="66400"/>
            </a:xfrm>
            <a:custGeom>
              <a:avLst/>
              <a:gdLst/>
              <a:ahLst/>
              <a:cxnLst/>
              <a:rect l="l" t="t" r="r" b="b"/>
              <a:pathLst>
                <a:path w="555" h="2656" extrusionOk="0">
                  <a:moveTo>
                    <a:pt x="1" y="0"/>
                  </a:moveTo>
                  <a:lnTo>
                    <a:pt x="1" y="2656"/>
                  </a:lnTo>
                  <a:lnTo>
                    <a:pt x="554" y="2656"/>
                  </a:ln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a:off x="1802038" y="3720600"/>
              <a:ext cx="14900" cy="54350"/>
            </a:xfrm>
            <a:custGeom>
              <a:avLst/>
              <a:gdLst/>
              <a:ahLst/>
              <a:cxnLst/>
              <a:rect l="l" t="t" r="r" b="b"/>
              <a:pathLst>
                <a:path w="596" h="2174" extrusionOk="0">
                  <a:moveTo>
                    <a:pt x="1" y="1"/>
                  </a:moveTo>
                  <a:lnTo>
                    <a:pt x="1" y="2174"/>
                  </a:lnTo>
                  <a:lnTo>
                    <a:pt x="595" y="2174"/>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6"/>
            <p:cNvSpPr/>
            <p:nvPr/>
          </p:nvSpPr>
          <p:spPr>
            <a:xfrm>
              <a:off x="1884063" y="3910500"/>
              <a:ext cx="203000" cy="52575"/>
            </a:xfrm>
            <a:custGeom>
              <a:avLst/>
              <a:gdLst/>
              <a:ahLst/>
              <a:cxnLst/>
              <a:rect l="l" t="t" r="r" b="b"/>
              <a:pathLst>
                <a:path w="8120" h="2103" extrusionOk="0">
                  <a:moveTo>
                    <a:pt x="308" y="1"/>
                  </a:moveTo>
                  <a:cubicBezTo>
                    <a:pt x="134" y="1"/>
                    <a:pt x="0" y="134"/>
                    <a:pt x="0" y="350"/>
                  </a:cubicBezTo>
                  <a:cubicBezTo>
                    <a:pt x="52" y="473"/>
                    <a:pt x="175" y="606"/>
                    <a:pt x="308" y="606"/>
                  </a:cubicBezTo>
                  <a:lnTo>
                    <a:pt x="7012" y="606"/>
                  </a:lnTo>
                  <a:cubicBezTo>
                    <a:pt x="7310" y="606"/>
                    <a:pt x="7525" y="821"/>
                    <a:pt x="7484" y="1118"/>
                  </a:cubicBezTo>
                  <a:cubicBezTo>
                    <a:pt x="7433" y="1334"/>
                    <a:pt x="7228" y="1539"/>
                    <a:pt x="7012" y="1539"/>
                  </a:cubicBezTo>
                  <a:lnTo>
                    <a:pt x="308" y="1539"/>
                  </a:lnTo>
                  <a:cubicBezTo>
                    <a:pt x="134" y="1539"/>
                    <a:pt x="0" y="1672"/>
                    <a:pt x="0" y="1887"/>
                  </a:cubicBezTo>
                  <a:cubicBezTo>
                    <a:pt x="52" y="2010"/>
                    <a:pt x="175" y="2103"/>
                    <a:pt x="308" y="2103"/>
                  </a:cubicBezTo>
                  <a:lnTo>
                    <a:pt x="7012" y="2103"/>
                  </a:lnTo>
                  <a:cubicBezTo>
                    <a:pt x="7648" y="2103"/>
                    <a:pt x="8120" y="1590"/>
                    <a:pt x="8079" y="944"/>
                  </a:cubicBezTo>
                  <a:cubicBezTo>
                    <a:pt x="7997" y="391"/>
                    <a:pt x="7525" y="1"/>
                    <a:pt x="70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6"/>
            <p:cNvSpPr/>
            <p:nvPr/>
          </p:nvSpPr>
          <p:spPr>
            <a:xfrm>
              <a:off x="1727213" y="3674725"/>
              <a:ext cx="358825" cy="288350"/>
            </a:xfrm>
            <a:custGeom>
              <a:avLst/>
              <a:gdLst/>
              <a:ahLst/>
              <a:cxnLst/>
              <a:rect l="l" t="t" r="r" b="b"/>
              <a:pathLst>
                <a:path w="14353" h="11534" extrusionOk="0">
                  <a:moveTo>
                    <a:pt x="10939" y="595"/>
                  </a:moveTo>
                  <a:cubicBezTo>
                    <a:pt x="12220" y="595"/>
                    <a:pt x="13327" y="1661"/>
                    <a:pt x="13286" y="2984"/>
                  </a:cubicBezTo>
                  <a:cubicBezTo>
                    <a:pt x="13286" y="4224"/>
                    <a:pt x="12220" y="5249"/>
                    <a:pt x="10980" y="5249"/>
                  </a:cubicBezTo>
                  <a:lnTo>
                    <a:pt x="2994" y="5249"/>
                  </a:lnTo>
                  <a:cubicBezTo>
                    <a:pt x="2779" y="5249"/>
                    <a:pt x="2563" y="5075"/>
                    <a:pt x="2522" y="4870"/>
                  </a:cubicBezTo>
                  <a:cubicBezTo>
                    <a:pt x="2481" y="4563"/>
                    <a:pt x="2686" y="4306"/>
                    <a:pt x="2994" y="4306"/>
                  </a:cubicBezTo>
                  <a:lnTo>
                    <a:pt x="10939" y="4306"/>
                  </a:lnTo>
                  <a:cubicBezTo>
                    <a:pt x="11708" y="4306"/>
                    <a:pt x="12343" y="3712"/>
                    <a:pt x="12343" y="2943"/>
                  </a:cubicBezTo>
                  <a:cubicBezTo>
                    <a:pt x="12343" y="2174"/>
                    <a:pt x="11749" y="1538"/>
                    <a:pt x="10980" y="1538"/>
                  </a:cubicBezTo>
                  <a:lnTo>
                    <a:pt x="2994" y="1538"/>
                  </a:lnTo>
                  <a:cubicBezTo>
                    <a:pt x="2779" y="1538"/>
                    <a:pt x="2563" y="1364"/>
                    <a:pt x="2522" y="1149"/>
                  </a:cubicBezTo>
                  <a:cubicBezTo>
                    <a:pt x="2481" y="852"/>
                    <a:pt x="2686" y="595"/>
                    <a:pt x="2994" y="595"/>
                  </a:cubicBezTo>
                  <a:close/>
                  <a:moveTo>
                    <a:pt x="2994" y="1"/>
                  </a:moveTo>
                  <a:cubicBezTo>
                    <a:pt x="2430" y="1"/>
                    <a:pt x="1969" y="421"/>
                    <a:pt x="1917" y="975"/>
                  </a:cubicBezTo>
                  <a:cubicBezTo>
                    <a:pt x="1835" y="1579"/>
                    <a:pt x="2348" y="2133"/>
                    <a:pt x="2994" y="2133"/>
                  </a:cubicBezTo>
                  <a:lnTo>
                    <a:pt x="10939" y="2133"/>
                  </a:lnTo>
                  <a:cubicBezTo>
                    <a:pt x="11359" y="2133"/>
                    <a:pt x="11749" y="2471"/>
                    <a:pt x="11749" y="2902"/>
                  </a:cubicBezTo>
                  <a:cubicBezTo>
                    <a:pt x="11790" y="3373"/>
                    <a:pt x="11400" y="3712"/>
                    <a:pt x="10980" y="3712"/>
                  </a:cubicBezTo>
                  <a:lnTo>
                    <a:pt x="2902" y="3712"/>
                  </a:lnTo>
                  <a:cubicBezTo>
                    <a:pt x="2563" y="3712"/>
                    <a:pt x="2225" y="3886"/>
                    <a:pt x="2092" y="4183"/>
                  </a:cubicBezTo>
                  <a:cubicBezTo>
                    <a:pt x="1794" y="4737"/>
                    <a:pt x="1917" y="5290"/>
                    <a:pt x="2307" y="5588"/>
                  </a:cubicBezTo>
                  <a:cubicBezTo>
                    <a:pt x="810" y="6357"/>
                    <a:pt x="0" y="8243"/>
                    <a:pt x="1026" y="10078"/>
                  </a:cubicBezTo>
                  <a:cubicBezTo>
                    <a:pt x="1538" y="10970"/>
                    <a:pt x="2481" y="11534"/>
                    <a:pt x="3455" y="11534"/>
                  </a:cubicBezTo>
                  <a:lnTo>
                    <a:pt x="4398" y="11534"/>
                  </a:lnTo>
                  <a:cubicBezTo>
                    <a:pt x="4532" y="11534"/>
                    <a:pt x="4655" y="11400"/>
                    <a:pt x="4696" y="11277"/>
                  </a:cubicBezTo>
                  <a:cubicBezTo>
                    <a:pt x="4737" y="11103"/>
                    <a:pt x="4573" y="10929"/>
                    <a:pt x="4398" y="10929"/>
                  </a:cubicBezTo>
                  <a:lnTo>
                    <a:pt x="3763" y="10929"/>
                  </a:lnTo>
                  <a:cubicBezTo>
                    <a:pt x="2307" y="10929"/>
                    <a:pt x="1149" y="9781"/>
                    <a:pt x="1149" y="8325"/>
                  </a:cubicBezTo>
                  <a:cubicBezTo>
                    <a:pt x="1200" y="6961"/>
                    <a:pt x="2307" y="5844"/>
                    <a:pt x="3711" y="5844"/>
                  </a:cubicBezTo>
                  <a:lnTo>
                    <a:pt x="13286" y="5844"/>
                  </a:lnTo>
                  <a:cubicBezTo>
                    <a:pt x="13502" y="5844"/>
                    <a:pt x="13707" y="6018"/>
                    <a:pt x="13758" y="6234"/>
                  </a:cubicBezTo>
                  <a:cubicBezTo>
                    <a:pt x="13799" y="6531"/>
                    <a:pt x="13584" y="6787"/>
                    <a:pt x="13286" y="6787"/>
                  </a:cubicBezTo>
                  <a:lnTo>
                    <a:pt x="3763" y="6787"/>
                  </a:lnTo>
                  <a:cubicBezTo>
                    <a:pt x="2943" y="6787"/>
                    <a:pt x="2266" y="7382"/>
                    <a:pt x="2133" y="8151"/>
                  </a:cubicBezTo>
                  <a:cubicBezTo>
                    <a:pt x="2010" y="9135"/>
                    <a:pt x="2779" y="10037"/>
                    <a:pt x="3763" y="10037"/>
                  </a:cubicBezTo>
                  <a:lnTo>
                    <a:pt x="4398" y="10037"/>
                  </a:lnTo>
                  <a:cubicBezTo>
                    <a:pt x="4532" y="10037"/>
                    <a:pt x="4655" y="9904"/>
                    <a:pt x="4696" y="9781"/>
                  </a:cubicBezTo>
                  <a:cubicBezTo>
                    <a:pt x="4737" y="9565"/>
                    <a:pt x="4573" y="9432"/>
                    <a:pt x="4398" y="9432"/>
                  </a:cubicBezTo>
                  <a:lnTo>
                    <a:pt x="3763" y="9432"/>
                  </a:lnTo>
                  <a:cubicBezTo>
                    <a:pt x="3250" y="9432"/>
                    <a:pt x="2820" y="9094"/>
                    <a:pt x="2738" y="8581"/>
                  </a:cubicBezTo>
                  <a:cubicBezTo>
                    <a:pt x="2604" y="7946"/>
                    <a:pt x="3117" y="7382"/>
                    <a:pt x="3763" y="7382"/>
                  </a:cubicBezTo>
                  <a:lnTo>
                    <a:pt x="13286" y="7382"/>
                  </a:lnTo>
                  <a:cubicBezTo>
                    <a:pt x="13881" y="7382"/>
                    <a:pt x="14353" y="6920"/>
                    <a:pt x="14353" y="6316"/>
                  </a:cubicBezTo>
                  <a:cubicBezTo>
                    <a:pt x="14353" y="5721"/>
                    <a:pt x="13881" y="5249"/>
                    <a:pt x="13286" y="5249"/>
                  </a:cubicBezTo>
                  <a:lnTo>
                    <a:pt x="12733" y="5249"/>
                  </a:lnTo>
                  <a:cubicBezTo>
                    <a:pt x="13409" y="4737"/>
                    <a:pt x="13840" y="3927"/>
                    <a:pt x="13881" y="3025"/>
                  </a:cubicBezTo>
                  <a:cubicBezTo>
                    <a:pt x="13922" y="1364"/>
                    <a:pt x="12600" y="1"/>
                    <a:pt x="1093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1829738" y="3888050"/>
              <a:ext cx="69475" cy="97325"/>
            </a:xfrm>
            <a:custGeom>
              <a:avLst/>
              <a:gdLst/>
              <a:ahLst/>
              <a:cxnLst/>
              <a:rect l="l" t="t" r="r" b="b"/>
              <a:pathLst>
                <a:path w="2779" h="3893" extrusionOk="0">
                  <a:moveTo>
                    <a:pt x="311" y="1"/>
                  </a:moveTo>
                  <a:cubicBezTo>
                    <a:pt x="293" y="1"/>
                    <a:pt x="275" y="3"/>
                    <a:pt x="256" y="7"/>
                  </a:cubicBezTo>
                  <a:cubicBezTo>
                    <a:pt x="82" y="48"/>
                    <a:pt x="0" y="181"/>
                    <a:pt x="0" y="304"/>
                  </a:cubicBezTo>
                  <a:lnTo>
                    <a:pt x="0" y="3595"/>
                  </a:lnTo>
                  <a:cubicBezTo>
                    <a:pt x="0" y="3677"/>
                    <a:pt x="41" y="3769"/>
                    <a:pt x="123" y="3810"/>
                  </a:cubicBezTo>
                  <a:cubicBezTo>
                    <a:pt x="174" y="3851"/>
                    <a:pt x="215" y="3892"/>
                    <a:pt x="297" y="3892"/>
                  </a:cubicBezTo>
                  <a:cubicBezTo>
                    <a:pt x="338" y="3892"/>
                    <a:pt x="431" y="3851"/>
                    <a:pt x="472" y="3810"/>
                  </a:cubicBezTo>
                  <a:lnTo>
                    <a:pt x="1363" y="3083"/>
                  </a:lnTo>
                  <a:lnTo>
                    <a:pt x="2307" y="3810"/>
                  </a:lnTo>
                  <a:cubicBezTo>
                    <a:pt x="2348" y="3851"/>
                    <a:pt x="2412" y="3872"/>
                    <a:pt x="2476" y="3872"/>
                  </a:cubicBezTo>
                  <a:cubicBezTo>
                    <a:pt x="2540" y="3872"/>
                    <a:pt x="2604" y="3851"/>
                    <a:pt x="2645" y="3810"/>
                  </a:cubicBezTo>
                  <a:cubicBezTo>
                    <a:pt x="2737" y="3769"/>
                    <a:pt x="2778" y="3677"/>
                    <a:pt x="2778" y="3595"/>
                  </a:cubicBezTo>
                  <a:lnTo>
                    <a:pt x="2778" y="304"/>
                  </a:lnTo>
                  <a:cubicBezTo>
                    <a:pt x="2778" y="148"/>
                    <a:pt x="2639" y="1"/>
                    <a:pt x="2484" y="1"/>
                  </a:cubicBezTo>
                  <a:cubicBezTo>
                    <a:pt x="2466" y="1"/>
                    <a:pt x="2448" y="3"/>
                    <a:pt x="2430" y="7"/>
                  </a:cubicBezTo>
                  <a:cubicBezTo>
                    <a:pt x="2266" y="48"/>
                    <a:pt x="2173" y="181"/>
                    <a:pt x="2173" y="304"/>
                  </a:cubicBezTo>
                  <a:lnTo>
                    <a:pt x="2173" y="2949"/>
                  </a:lnTo>
                  <a:lnTo>
                    <a:pt x="1579" y="2488"/>
                  </a:lnTo>
                  <a:cubicBezTo>
                    <a:pt x="1517" y="2442"/>
                    <a:pt x="1453" y="2419"/>
                    <a:pt x="1389" y="2419"/>
                  </a:cubicBezTo>
                  <a:cubicBezTo>
                    <a:pt x="1325" y="2419"/>
                    <a:pt x="1261" y="2442"/>
                    <a:pt x="1199" y="2488"/>
                  </a:cubicBezTo>
                  <a:lnTo>
                    <a:pt x="595" y="2949"/>
                  </a:lnTo>
                  <a:lnTo>
                    <a:pt x="595" y="304"/>
                  </a:lnTo>
                  <a:cubicBezTo>
                    <a:pt x="595" y="148"/>
                    <a:pt x="463" y="1"/>
                    <a:pt x="31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6"/>
          <p:cNvGrpSpPr/>
          <p:nvPr/>
        </p:nvGrpSpPr>
        <p:grpSpPr>
          <a:xfrm>
            <a:off x="5203213" y="1323625"/>
            <a:ext cx="343700" cy="345000"/>
            <a:chOff x="1751813" y="2520150"/>
            <a:chExt cx="343700" cy="345000"/>
          </a:xfrm>
        </p:grpSpPr>
        <p:sp>
          <p:nvSpPr>
            <p:cNvPr id="779" name="Google Shape;779;p56"/>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6"/>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3992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3</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buSzPts val="1400"/>
              <a:buNone/>
            </a:pPr>
            <a:r>
              <a:rPr lang="en-US" b="1" dirty="0"/>
              <a:t>Compared to B+ trees, what is a key advantage of R-trees?</a:t>
            </a:r>
            <a:r>
              <a:rPr lang="en-US" dirty="0"/>
              <a:t/>
            </a:r>
            <a:br>
              <a:rPr lang="en-US" dirty="0"/>
            </a:br>
            <a:r>
              <a:rPr lang="en-US" dirty="0"/>
              <a:t>A. More efficient for one-dimensional, ordered data</a:t>
            </a:r>
            <a:br>
              <a:rPr lang="en-US" dirty="0"/>
            </a:br>
            <a:r>
              <a:rPr lang="en-US" dirty="0"/>
              <a:t>B. Stronger guarantees for query performance</a:t>
            </a:r>
            <a:br>
              <a:rPr lang="en-US" dirty="0"/>
            </a:br>
            <a:r>
              <a:rPr lang="en-US" dirty="0"/>
              <a:t>C. Ability to handle variable-sized data objects</a:t>
            </a:r>
            <a:br>
              <a:rPr lang="en-US" dirty="0"/>
            </a:br>
            <a:r>
              <a:rPr lang="en-US" dirty="0"/>
              <a:t>D. Easier to restructure the tree during updates</a:t>
            </a:r>
            <a:endParaRPr dirty="0"/>
          </a:p>
        </p:txBody>
      </p:sp>
      <p:sp>
        <p:nvSpPr>
          <p:cNvPr id="2" name="Google Shape;596;p48">
            <a:extLst>
              <a:ext uri="{FF2B5EF4-FFF2-40B4-BE49-F238E27FC236}">
                <a16:creationId xmlns:a16="http://schemas.microsoft.com/office/drawing/2014/main" id="{0B5B8D2C-EA27-3C59-DFC2-F2A7C8ADD329}"/>
              </a:ext>
            </a:extLst>
          </p:cNvPr>
          <p:cNvSpPr txBox="1">
            <a:spLocks/>
          </p:cNvSpPr>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lvl="0" indent="0">
              <a:buSzPts val="1400"/>
              <a:buNone/>
            </a:pPr>
            <a:r>
              <a:rPr lang="en-US" b="1" dirty="0"/>
              <a:t>Compared to B+ trees, what is a key advantage of R-trees?</a:t>
            </a:r>
            <a:r>
              <a:rPr lang="en-US" dirty="0"/>
              <a:t/>
            </a:r>
            <a:br>
              <a:rPr lang="en-US" dirty="0"/>
            </a:br>
            <a:r>
              <a:rPr lang="en-US" dirty="0"/>
              <a:t>A. More efficient for one-dimensional, ordered data</a:t>
            </a:r>
            <a:br>
              <a:rPr lang="en-US" dirty="0"/>
            </a:br>
            <a:r>
              <a:rPr lang="en-US" dirty="0"/>
              <a:t>B. Stronger guarantees for query performance</a:t>
            </a:r>
            <a:br>
              <a:rPr lang="en-US" dirty="0"/>
            </a:br>
            <a:r>
              <a:rPr lang="en-US" b="1" dirty="0"/>
              <a:t>C. Ability to handle variable-sized data objects</a:t>
            </a:r>
            <a:br>
              <a:rPr lang="en-US" b="1" dirty="0"/>
            </a:br>
            <a:r>
              <a:rPr lang="en-US" dirty="0"/>
              <a:t>D. Easier to restructure the tree during updates</a:t>
            </a:r>
            <a:endParaRPr lang="en-US" b="1" dirty="0"/>
          </a:p>
        </p:txBody>
      </p:sp>
    </p:spTree>
    <p:extLst>
      <p:ext uri="{BB962C8B-B14F-4D97-AF65-F5344CB8AC3E}">
        <p14:creationId xmlns:p14="http://schemas.microsoft.com/office/powerpoint/2010/main" val="23064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4</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lvl="0" indent="0">
              <a:buSzPts val="1400"/>
              <a:buNone/>
            </a:pPr>
            <a:r>
              <a:rPr lang="en-US" b="1" dirty="0"/>
              <a:t>Which of the following is a characteristic of R-trees that makes them suitable for spatial data?</a:t>
            </a:r>
            <a:r>
              <a:rPr lang="en-US" dirty="0"/>
              <a:t/>
            </a:r>
            <a:br>
              <a:rPr lang="en-US" dirty="0"/>
            </a:br>
            <a:r>
              <a:rPr lang="en-US" dirty="0"/>
              <a:t>A. Hierarchical representation of data</a:t>
            </a:r>
            <a:br>
              <a:rPr lang="en-US" dirty="0"/>
            </a:br>
            <a:r>
              <a:rPr lang="en-US" dirty="0"/>
              <a:t>B. Ability to handle overlapping data objects</a:t>
            </a:r>
            <a:br>
              <a:rPr lang="en-US" dirty="0"/>
            </a:br>
            <a:r>
              <a:rPr lang="en-US" dirty="0"/>
              <a:t>C. Support for multi-dimensional data</a:t>
            </a:r>
            <a:br>
              <a:rPr lang="en-US" dirty="0"/>
            </a:br>
            <a:r>
              <a:rPr lang="en-US" dirty="0"/>
              <a:t>D. All of the above</a:t>
            </a:r>
            <a:endParaRPr dirty="0"/>
          </a:p>
        </p:txBody>
      </p:sp>
      <p:sp>
        <p:nvSpPr>
          <p:cNvPr id="2" name="Google Shape;596;p48">
            <a:extLst>
              <a:ext uri="{FF2B5EF4-FFF2-40B4-BE49-F238E27FC236}">
                <a16:creationId xmlns:a16="http://schemas.microsoft.com/office/drawing/2014/main" id="{0B5B8D2C-EA27-3C59-DFC2-F2A7C8ADD329}"/>
              </a:ext>
            </a:extLst>
          </p:cNvPr>
          <p:cNvSpPr txBox="1">
            <a:spLocks/>
          </p:cNvSpPr>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lvl="0" indent="0">
              <a:buSzPts val="1400"/>
              <a:buNone/>
            </a:pPr>
            <a:r>
              <a:rPr lang="en-US" b="1" dirty="0"/>
              <a:t>Which of the following is a characteristic of R-trees that makes them suitable for spatial data?</a:t>
            </a:r>
            <a:r>
              <a:rPr lang="en-US" dirty="0"/>
              <a:t/>
            </a:r>
            <a:br>
              <a:rPr lang="en-US" dirty="0"/>
            </a:br>
            <a:r>
              <a:rPr lang="en-US" dirty="0"/>
              <a:t>A. Hierarchical representation of data</a:t>
            </a:r>
            <a:br>
              <a:rPr lang="en-US" dirty="0"/>
            </a:br>
            <a:r>
              <a:rPr lang="en-US" dirty="0"/>
              <a:t>B. Ability to handle overlapping data objects</a:t>
            </a:r>
            <a:br>
              <a:rPr lang="en-US" dirty="0"/>
            </a:br>
            <a:r>
              <a:rPr lang="en-US" dirty="0"/>
              <a:t>C. Support for multi-dimensional data</a:t>
            </a:r>
            <a:br>
              <a:rPr lang="en-US" dirty="0"/>
            </a:br>
            <a:r>
              <a:rPr lang="en-US" b="1" dirty="0"/>
              <a:t>D. All of the above</a:t>
            </a:r>
          </a:p>
        </p:txBody>
      </p:sp>
    </p:spTree>
    <p:extLst>
      <p:ext uri="{BB962C8B-B14F-4D97-AF65-F5344CB8AC3E}">
        <p14:creationId xmlns:p14="http://schemas.microsoft.com/office/powerpoint/2010/main" val="122143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5</a:t>
            </a:r>
            <a:endParaRPr dirty="0"/>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139700" indent="0">
              <a:buSzPts val="1400"/>
              <a:buNone/>
            </a:pPr>
            <a:r>
              <a:rPr lang="en-US" b="1" dirty="0"/>
              <a:t>When would you choose to use an R-tree over a B+ tree?</a:t>
            </a:r>
            <a:br>
              <a:rPr lang="en-US" b="1" dirty="0"/>
            </a:br>
            <a:r>
              <a:rPr lang="en-US" dirty="0"/>
              <a:t>A. When indexing and querying one-dimensional, ordered data</a:t>
            </a:r>
            <a:br>
              <a:rPr lang="en-US" dirty="0"/>
            </a:br>
            <a:r>
              <a:rPr lang="en-US" dirty="0"/>
              <a:t>B. When the data is predominantly spatial in nature</a:t>
            </a:r>
            <a:br>
              <a:rPr lang="en-US" dirty="0"/>
            </a:br>
            <a:r>
              <a:rPr lang="en-US" dirty="0"/>
              <a:t>C. When the data has a fixed size and structure</a:t>
            </a:r>
            <a:br>
              <a:rPr lang="en-US" dirty="0"/>
            </a:br>
            <a:r>
              <a:rPr lang="en-US" dirty="0"/>
              <a:t>D. When the data is highly dynamic and requires frequent updates</a:t>
            </a:r>
          </a:p>
          <a:p>
            <a:pPr marL="139700" lvl="0" indent="0">
              <a:buSzPts val="1400"/>
              <a:buNone/>
            </a:pPr>
            <a:endParaRPr dirty="0"/>
          </a:p>
        </p:txBody>
      </p:sp>
      <p:sp>
        <p:nvSpPr>
          <p:cNvPr id="2" name="Google Shape;596;p48">
            <a:extLst>
              <a:ext uri="{FF2B5EF4-FFF2-40B4-BE49-F238E27FC236}">
                <a16:creationId xmlns:a16="http://schemas.microsoft.com/office/drawing/2014/main" id="{0B5B8D2C-EA27-3C59-DFC2-F2A7C8ADD329}"/>
              </a:ext>
            </a:extLst>
          </p:cNvPr>
          <p:cNvSpPr txBox="1">
            <a:spLocks/>
          </p:cNvSpPr>
          <p:nvPr/>
        </p:nvSpPr>
        <p:spPr>
          <a:xfrm>
            <a:off x="720000" y="1215750"/>
            <a:ext cx="7704000" cy="32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buSzPts val="1400"/>
              <a:buNone/>
            </a:pPr>
            <a:r>
              <a:rPr lang="en-US" b="1" dirty="0"/>
              <a:t>When would you choose to use an R-tree over a B+ tree?</a:t>
            </a:r>
            <a:r>
              <a:rPr lang="en-US" dirty="0"/>
              <a:t/>
            </a:r>
            <a:br>
              <a:rPr lang="en-US" dirty="0"/>
            </a:br>
            <a:r>
              <a:rPr lang="en-US" dirty="0"/>
              <a:t>A. When indexing and querying one-dimensional, ordered data</a:t>
            </a:r>
            <a:br>
              <a:rPr lang="en-US" dirty="0"/>
            </a:br>
            <a:r>
              <a:rPr lang="en-US" b="1" dirty="0"/>
              <a:t>B. When the data is predominantly spatial in nature</a:t>
            </a:r>
            <a:br>
              <a:rPr lang="en-US" b="1" dirty="0"/>
            </a:br>
            <a:r>
              <a:rPr lang="en-US" dirty="0"/>
              <a:t>C. When the data has a fixed size and structure</a:t>
            </a:r>
            <a:br>
              <a:rPr lang="en-US" dirty="0"/>
            </a:br>
            <a:r>
              <a:rPr lang="en-US" dirty="0"/>
              <a:t>D. When the data is highly dynamic and requires frequent updates</a:t>
            </a:r>
          </a:p>
          <a:p>
            <a:pPr marL="139700" lvl="0" indent="0">
              <a:buSzPts val="1400"/>
              <a:buNone/>
            </a:pPr>
            <a:endParaRPr lang="en-US" dirty="0"/>
          </a:p>
        </p:txBody>
      </p:sp>
    </p:spTree>
    <p:extLst>
      <p:ext uri="{BB962C8B-B14F-4D97-AF65-F5344CB8AC3E}">
        <p14:creationId xmlns:p14="http://schemas.microsoft.com/office/powerpoint/2010/main" val="28898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1: (Range Query)</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1756" y="979705"/>
            <a:ext cx="8149856" cy="3422475"/>
          </a:xfrm>
          <a:prstGeom prst="rect">
            <a:avLst/>
          </a:prstGeom>
          <a:noFill/>
        </p:spPr>
        <p:txBody>
          <a:bodyPr wrap="square" rtlCol="0">
            <a:spAutoFit/>
          </a:bodyPr>
          <a:lstStyle/>
          <a:p>
            <a:pPr marL="139700">
              <a:lnSpc>
                <a:spcPct val="115000"/>
              </a:lnSpc>
              <a:buClr>
                <a:schemeClr val="dk1"/>
              </a:buClr>
              <a:buSzPts val="1400"/>
            </a:pPr>
            <a:r>
              <a:rPr lang="en-US" sz="1600" b="1">
                <a:solidFill>
                  <a:schemeClr val="dk1"/>
                </a:solidFill>
                <a:latin typeface="Hanken Grotesk"/>
                <a:sym typeface="Hanken Grotesk"/>
              </a:rPr>
              <a:t>Hình chữ nhật là một trong những hình cơ bản của hình học và được nhiều trẻ em yêu thích bởi lẽ việc vẽ nó còn dễ hơn cách mà Lukaku bỏ lỡ cơ hội ghi bàn tại Euro 2024. Để thỏa mãn niềm đam mê vẽ của trẻ mầm non, cô giáo đã tổ chức một cuộc thi vẽ hình chữ nhật.</a:t>
            </a:r>
          </a:p>
          <a:p>
            <a:pPr marL="139700">
              <a:lnSpc>
                <a:spcPct val="115000"/>
              </a:lnSpc>
              <a:buClr>
                <a:schemeClr val="dk1"/>
              </a:buClr>
              <a:buSzPts val="1400"/>
            </a:pPr>
            <a:r>
              <a:rPr lang="en-US" sz="1600" b="1">
                <a:solidFill>
                  <a:schemeClr val="dk1"/>
                </a:solidFill>
                <a:latin typeface="Hanken Grotesk"/>
                <a:sym typeface="Hanken Grotesk"/>
              </a:rPr>
              <a:t>Trong lớp có một học sinh thiên tài tên là Ronaldo. Với tài năng “vẽ bóng” của mình từ nhỏ, cậu ấy có thể vẽ một lượng lớn hình chữ nhật. Mặc dù số lượng hình chữ nhật là rất lớn, nhưng với tài năng đếm “Quả bóng vàng của Messi” từ khi còn rất nhỏ, cậu ấy vẫn có thể đếm tất cả số lượng hình đã vẽ. </a:t>
            </a:r>
          </a:p>
          <a:p>
            <a:pPr marL="139700">
              <a:lnSpc>
                <a:spcPct val="115000"/>
              </a:lnSpc>
              <a:buClr>
                <a:schemeClr val="dk1"/>
              </a:buClr>
              <a:buSzPts val="1400"/>
            </a:pPr>
            <a:r>
              <a:rPr lang="en-US" sz="1600" b="1">
                <a:solidFill>
                  <a:schemeClr val="dk1"/>
                </a:solidFill>
                <a:latin typeface="Hanken Grotesk"/>
                <a:sym typeface="Hanken Grotesk"/>
              </a:rPr>
              <a:t>Khi đang vẽ một cách hăng say, Messi đột nhiên đến đưa ra tọa độ của một hình chữ nhật và yêu cầu Ronaldo tìm ra các hình chữ nhật mà giao với hình chữ nhật của Messi cung cấp.</a:t>
            </a:r>
          </a:p>
          <a:p>
            <a:pPr algn="just"/>
            <a:endParaRPr lang="en-US" sz="1600"/>
          </a:p>
        </p:txBody>
      </p:sp>
    </p:spTree>
    <p:extLst>
      <p:ext uri="{BB962C8B-B14F-4D97-AF65-F5344CB8AC3E}">
        <p14:creationId xmlns:p14="http://schemas.microsoft.com/office/powerpoint/2010/main" val="2967161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1: (Range Query)</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1756" y="979705"/>
            <a:ext cx="8149856" cy="928267"/>
          </a:xfrm>
          <a:prstGeom prst="rect">
            <a:avLst/>
          </a:prstGeom>
          <a:noFill/>
        </p:spPr>
        <p:txBody>
          <a:bodyPr wrap="square" rtlCol="0">
            <a:spAutoFit/>
          </a:bodyPr>
          <a:lstStyle/>
          <a:p>
            <a:pPr marL="139700">
              <a:lnSpc>
                <a:spcPct val="115000"/>
              </a:lnSpc>
              <a:buClr>
                <a:schemeClr val="dk1"/>
              </a:buClr>
              <a:buSzPts val="1400"/>
            </a:pPr>
            <a:r>
              <a:rPr lang="en-US" sz="1600" b="1">
                <a:solidFill>
                  <a:schemeClr val="dk1"/>
                </a:solidFill>
                <a:latin typeface="Hanken Grotesk"/>
              </a:rPr>
              <a:t>Yêu cầu bài toán là cho N hình chữ nhật trên hệ tọa độ Oxy và hình chữ nhật truy vấn, tìm và đưa ra danh sách các hình chữ nhật giao với hình chữ nhật đã cho. Số lượng hình chữ nhật có thể lên tới 1000 và tọa độ của nó có thể là số thực.</a:t>
            </a:r>
          </a:p>
        </p:txBody>
      </p:sp>
      <p:sp>
        <p:nvSpPr>
          <p:cNvPr id="3" name="TextBox 2">
            <a:extLst>
              <a:ext uri="{FF2B5EF4-FFF2-40B4-BE49-F238E27FC236}">
                <a16:creationId xmlns:a16="http://schemas.microsoft.com/office/drawing/2014/main" id="{94DDDFE1-0F82-600D-6857-282283207BA1}"/>
              </a:ext>
            </a:extLst>
          </p:cNvPr>
          <p:cNvSpPr txBox="1"/>
          <p:nvPr/>
        </p:nvSpPr>
        <p:spPr>
          <a:xfrm>
            <a:off x="467830" y="1913347"/>
            <a:ext cx="8197702" cy="3108543"/>
          </a:xfrm>
          <a:prstGeom prst="rect">
            <a:avLst/>
          </a:prstGeom>
          <a:noFill/>
        </p:spPr>
        <p:txBody>
          <a:bodyPr wrap="square" rtlCol="0">
            <a:spAutoFit/>
          </a:bodyPr>
          <a:lstStyle/>
          <a:p>
            <a:r>
              <a:rPr lang="en-US" sz="2000" b="1">
                <a:solidFill>
                  <a:schemeClr val="dk1"/>
                </a:solidFill>
                <a:latin typeface="Hanken Grotesk"/>
              </a:rPr>
              <a:t>Example:</a:t>
            </a:r>
          </a:p>
          <a:p>
            <a:pPr>
              <a:tabLst>
                <a:tab pos="90170" algn="l"/>
                <a:tab pos="4140835" algn="l"/>
              </a:tabLst>
            </a:pPr>
            <a:r>
              <a:rPr lang="en-US" sz="1600" b="1">
                <a:solidFill>
                  <a:schemeClr val="dk1"/>
                </a:solidFill>
                <a:latin typeface="Hanken Grotesk"/>
              </a:rPr>
              <a:t>	</a:t>
            </a:r>
            <a:r>
              <a:rPr lang="en-US" sz="1800" b="1">
                <a:solidFill>
                  <a:schemeClr val="dk1"/>
                </a:solidFill>
                <a:latin typeface="Hanken Grotesk"/>
              </a:rPr>
              <a:t>Input:</a:t>
            </a:r>
            <a:r>
              <a:rPr lang="en-US" sz="1600" b="1">
                <a:solidFill>
                  <a:schemeClr val="dk1"/>
                </a:solidFill>
                <a:latin typeface="Hanken Grotesk"/>
              </a:rPr>
              <a:t>	</a:t>
            </a:r>
            <a:r>
              <a:rPr lang="en-US" sz="1800" b="1">
                <a:solidFill>
                  <a:schemeClr val="dk1"/>
                </a:solidFill>
                <a:latin typeface="Hanken Grotesk"/>
              </a:rPr>
              <a:t>Output:</a:t>
            </a:r>
          </a:p>
          <a:p>
            <a:pPr>
              <a:tabLst>
                <a:tab pos="270510" algn="l"/>
              </a:tabLst>
            </a:pPr>
            <a:r>
              <a:rPr lang="en-US" sz="1600" b="1">
                <a:solidFill>
                  <a:schemeClr val="dk1"/>
                </a:solidFill>
                <a:latin typeface="Hanken Grotesk"/>
              </a:rPr>
              <a:t>4					     Rect(1, 1, 2, 2)</a:t>
            </a:r>
          </a:p>
          <a:p>
            <a:pPr>
              <a:tabLst>
                <a:tab pos="270510" algn="l"/>
              </a:tabLst>
            </a:pPr>
            <a:r>
              <a:rPr lang="en-US" sz="1600" b="1">
                <a:solidFill>
                  <a:schemeClr val="dk1"/>
                </a:solidFill>
                <a:latin typeface="Hanken Grotesk"/>
              </a:rPr>
              <a:t>0 0 1 1				     Rect(2, 2, 3, 3)</a:t>
            </a:r>
          </a:p>
          <a:p>
            <a:pPr>
              <a:tabLst>
                <a:tab pos="270510" algn="l"/>
              </a:tabLst>
            </a:pPr>
            <a:r>
              <a:rPr lang="en-US" sz="1600" b="1">
                <a:solidFill>
                  <a:schemeClr val="dk1"/>
                </a:solidFill>
                <a:latin typeface="Hanken Grotesk"/>
              </a:rPr>
              <a:t>1 1 2 2				     Rect(3, 3, 4, 4)</a:t>
            </a:r>
          </a:p>
          <a:p>
            <a:pPr>
              <a:tabLst>
                <a:tab pos="270510" algn="l"/>
                <a:tab pos="4231005" algn="l"/>
              </a:tabLst>
            </a:pPr>
            <a:r>
              <a:rPr lang="en-US" sz="1600" b="1">
                <a:solidFill>
                  <a:schemeClr val="dk1"/>
                </a:solidFill>
                <a:latin typeface="Hanken Grotesk"/>
              </a:rPr>
              <a:t>2 2 3 3</a:t>
            </a:r>
          </a:p>
          <a:p>
            <a:pPr>
              <a:tabLst>
                <a:tab pos="270510" algn="l"/>
                <a:tab pos="4231005" algn="l"/>
              </a:tabLst>
            </a:pPr>
            <a:r>
              <a:rPr lang="en-US" sz="1600" b="1">
                <a:solidFill>
                  <a:schemeClr val="dk1"/>
                </a:solidFill>
                <a:latin typeface="Hanken Grotesk"/>
              </a:rPr>
              <a:t>3 3 4 4</a:t>
            </a:r>
          </a:p>
          <a:p>
            <a:pPr>
              <a:tabLst>
                <a:tab pos="270510" algn="l"/>
                <a:tab pos="4231005" algn="l"/>
              </a:tabLst>
            </a:pPr>
            <a:r>
              <a:rPr lang="en-US" sz="1600" b="1">
                <a:solidFill>
                  <a:schemeClr val="dk1"/>
                </a:solidFill>
                <a:latin typeface="Hanken Grotesk"/>
              </a:rPr>
              <a:t>1.5 1.5 3.5 3.5</a:t>
            </a:r>
          </a:p>
          <a:p>
            <a:pPr>
              <a:tabLst>
                <a:tab pos="270510" algn="l"/>
                <a:tab pos="4231005" algn="l"/>
              </a:tabLst>
            </a:pPr>
            <a:endParaRPr lang="en-US" sz="1600" b="1">
              <a:solidFill>
                <a:schemeClr val="dk1"/>
              </a:solidFill>
              <a:latin typeface="Hanken Grotesk"/>
            </a:endParaRPr>
          </a:p>
          <a:p>
            <a:pPr algn="just"/>
            <a:r>
              <a:rPr lang="en-US" sz="1600" b="1">
                <a:solidFill>
                  <a:schemeClr val="dk1"/>
                </a:solidFill>
                <a:latin typeface="Hanken Grotesk"/>
              </a:rPr>
              <a:t>(The set of numbers of the rectangle are minX, minY, maxX, maxY respectively. The coordinates are non-negative.)</a:t>
            </a:r>
          </a:p>
          <a:p>
            <a:endParaRPr lang="en-US"/>
          </a:p>
        </p:txBody>
      </p:sp>
    </p:spTree>
    <p:extLst>
      <p:ext uri="{BB962C8B-B14F-4D97-AF65-F5344CB8AC3E}">
        <p14:creationId xmlns:p14="http://schemas.microsoft.com/office/powerpoint/2010/main" val="1836546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1: (Range Query)</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7072" y="1328941"/>
            <a:ext cx="8149856" cy="2485617"/>
          </a:xfrm>
          <a:prstGeom prst="rect">
            <a:avLst/>
          </a:prstGeom>
          <a:noFill/>
        </p:spPr>
        <p:txBody>
          <a:bodyPr wrap="square" rtlCol="0">
            <a:spAutoFit/>
          </a:bodyPr>
          <a:lstStyle/>
          <a:p>
            <a:pPr marL="139700" algn="just" fontAlgn="base">
              <a:lnSpc>
                <a:spcPct val="115000"/>
              </a:lnSpc>
              <a:buClr>
                <a:schemeClr val="dk1"/>
              </a:buClr>
              <a:buSzPts val="1400"/>
            </a:pPr>
            <a:r>
              <a:rPr lang="en-US" sz="2400" b="1">
                <a:solidFill>
                  <a:schemeClr val="dk1"/>
                </a:solidFill>
                <a:latin typeface="Hanken Grotesk"/>
              </a:rPr>
              <a:t>Solution:</a:t>
            </a:r>
          </a:p>
          <a:p>
            <a:pPr marL="139700" lvl="0" indent="-342900" algn="just" fontAlgn="base">
              <a:lnSpc>
                <a:spcPct val="115000"/>
              </a:lnSpc>
              <a:buClr>
                <a:schemeClr val="dk1"/>
              </a:buClr>
              <a:buSzPts val="1400"/>
              <a:tabLst>
                <a:tab pos="457200" algn="l"/>
              </a:tabLst>
            </a:pPr>
            <a:r>
              <a:rPr lang="en-US" sz="1600" b="1">
                <a:solidFill>
                  <a:schemeClr val="dk1"/>
                </a:solidFill>
                <a:latin typeface="Hanken Grotesk"/>
              </a:rPr>
              <a:t>1. Use the intersects method to check if the query rectangle intersects with the rectangles stored in the R-Tree.</a:t>
            </a:r>
          </a:p>
          <a:p>
            <a:pPr marL="139700" lvl="0" indent="-342900" algn="just" fontAlgn="base">
              <a:lnSpc>
                <a:spcPct val="115000"/>
              </a:lnSpc>
              <a:buClr>
                <a:schemeClr val="dk1"/>
              </a:buClr>
              <a:buSzPts val="1400"/>
              <a:tabLst>
                <a:tab pos="457200" algn="l"/>
              </a:tabLst>
            </a:pPr>
            <a:r>
              <a:rPr lang="en-US" sz="1600" b="1">
                <a:solidFill>
                  <a:schemeClr val="dk1"/>
                </a:solidFill>
                <a:latin typeface="Hanken Grotesk"/>
              </a:rPr>
              <a:t>2. Traverse the R-Tree starting from the root node.</a:t>
            </a:r>
          </a:p>
          <a:p>
            <a:pPr marL="139700" lvl="0" indent="-342900" algn="just" fontAlgn="base">
              <a:lnSpc>
                <a:spcPct val="115000"/>
              </a:lnSpc>
              <a:buClr>
                <a:schemeClr val="dk1"/>
              </a:buClr>
              <a:buSzPts val="1400"/>
              <a:tabLst>
                <a:tab pos="457200" algn="l"/>
              </a:tabLst>
            </a:pPr>
            <a:r>
              <a:rPr lang="en-US" sz="1600" b="1">
                <a:solidFill>
                  <a:schemeClr val="dk1"/>
                </a:solidFill>
                <a:latin typeface="Hanken Grotesk"/>
              </a:rPr>
              <a:t>3. If a node's bounding box intersects with the query rectangle, recursively search its children.</a:t>
            </a:r>
          </a:p>
          <a:p>
            <a:pPr marL="139700" lvl="0" indent="-342900" algn="just" fontAlgn="base">
              <a:lnSpc>
                <a:spcPct val="115000"/>
              </a:lnSpc>
              <a:buClr>
                <a:schemeClr val="dk1"/>
              </a:buClr>
              <a:buSzPts val="1400"/>
              <a:tabLst>
                <a:tab pos="457200" algn="l"/>
              </a:tabLst>
            </a:pPr>
            <a:r>
              <a:rPr lang="en-US" sz="1600" b="1">
                <a:solidFill>
                  <a:schemeClr val="dk1"/>
                </a:solidFill>
                <a:latin typeface="Hanken Grotesk"/>
              </a:rPr>
              <a:t>4. If a leaf node's rectangle intersects with the query rectangle, add it to the result.</a:t>
            </a:r>
          </a:p>
          <a:p>
            <a:pPr marL="139700" algn="just">
              <a:lnSpc>
                <a:spcPct val="115000"/>
              </a:lnSpc>
              <a:buClr>
                <a:schemeClr val="dk1"/>
              </a:buClr>
              <a:buSzPts val="1400"/>
            </a:pPr>
            <a:endParaRPr lang="en-US" sz="1600" b="1">
              <a:solidFill>
                <a:schemeClr val="dk1"/>
              </a:solidFill>
              <a:latin typeface="Hanken Grotesk"/>
            </a:endParaRPr>
          </a:p>
        </p:txBody>
      </p:sp>
    </p:spTree>
    <p:extLst>
      <p:ext uri="{BB962C8B-B14F-4D97-AF65-F5344CB8AC3E}">
        <p14:creationId xmlns:p14="http://schemas.microsoft.com/office/powerpoint/2010/main" val="98200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6" name="TextBox 5">
            <a:extLst>
              <a:ext uri="{FF2B5EF4-FFF2-40B4-BE49-F238E27FC236}">
                <a16:creationId xmlns:a16="http://schemas.microsoft.com/office/drawing/2014/main" id="{AEBA3043-CFDE-AB20-44F7-390AEFBD8029}"/>
              </a:ext>
            </a:extLst>
          </p:cNvPr>
          <p:cNvSpPr txBox="1"/>
          <p:nvPr/>
        </p:nvSpPr>
        <p:spPr>
          <a:xfrm>
            <a:off x="497072" y="401451"/>
            <a:ext cx="8149856" cy="4349652"/>
          </a:xfrm>
          <a:prstGeom prst="rect">
            <a:avLst/>
          </a:prstGeom>
          <a:noFill/>
        </p:spPr>
        <p:txBody>
          <a:bodyPr wrap="square" rtlCol="0">
            <a:spAutoFit/>
          </a:bodyPr>
          <a:lstStyle/>
          <a:p>
            <a:pPr lvl="1">
              <a:lnSpc>
                <a:spcPct val="115000"/>
              </a:lnSpc>
            </a:pP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vector</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&gt; rangeQuery(</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10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10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vector</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&gt; results;</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queue&lt;</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Node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*&gt; nodes;</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nodes.push(</a:t>
            </a:r>
            <a:r>
              <a:rPr lang="en-US" sz="110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.getRoot());</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while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(!nodes.empty())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Node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 = nodes.front();</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nodes.pop();</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for</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rect : node-&gt;rects)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if</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(rect.intersects(</a:t>
            </a:r>
            <a:r>
              <a:rPr lang="en-US" sz="110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if</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(node-&gt;isLeaf)</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results.push_back(rect);</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else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for</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Node</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child : node-&gt;children)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if</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(child-&gt;boundingBox.intersects(</a:t>
            </a:r>
            <a:r>
              <a:rPr lang="en-US" sz="110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nodes.push(child);</a:t>
            </a:r>
            <a:r>
              <a:rPr lang="en-US" sz="1100">
                <a:effectLst/>
                <a:latin typeface="Arial" panose="020B0604020202020204" pitchFamily="34" charset="0"/>
                <a:ea typeface="Arial" panose="020B0604020202020204" pitchFamily="34" charset="0"/>
              </a:rPr>
              <a:t> </a:t>
            </a: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Arial" panose="020B0604020202020204" pitchFamily="34" charset="0"/>
            </a:endParaRPr>
          </a:p>
          <a:p>
            <a:pPr lvl="1">
              <a:lnSpc>
                <a:spcPct val="115000"/>
              </a:lnSpc>
            </a:pP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return</a:t>
            </a:r>
            <a:r>
              <a:rPr lang="en-US" sz="110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results;</a:t>
            </a:r>
            <a:endParaRPr lang="en-US" sz="1100">
              <a:effectLst/>
              <a:latin typeface="Arial" panose="020B0604020202020204" pitchFamily="34" charset="0"/>
              <a:ea typeface="Arial" panose="020B0604020202020204" pitchFamily="34" charset="0"/>
            </a:endParaRPr>
          </a:p>
          <a:p>
            <a:pPr lvl="1"/>
            <a:r>
              <a:rPr lang="en-US" sz="1100" kern="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t>
            </a:r>
            <a:endParaRPr lang="en-US" sz="2000" b="1">
              <a:solidFill>
                <a:schemeClr val="dk1"/>
              </a:solidFill>
              <a:latin typeface="Hanken Grotesk"/>
            </a:endParaRPr>
          </a:p>
        </p:txBody>
      </p:sp>
    </p:spTree>
    <p:extLst>
      <p:ext uri="{BB962C8B-B14F-4D97-AF65-F5344CB8AC3E}">
        <p14:creationId xmlns:p14="http://schemas.microsoft.com/office/powerpoint/2010/main" val="4055487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2: (Nearest Neighbor Search)</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1756" y="1189255"/>
            <a:ext cx="8149856" cy="2910349"/>
          </a:xfrm>
          <a:prstGeom prst="rect">
            <a:avLst/>
          </a:prstGeom>
          <a:noFill/>
        </p:spPr>
        <p:txBody>
          <a:bodyPr wrap="square" rtlCol="0">
            <a:spAutoFit/>
          </a:bodyPr>
          <a:lstStyle/>
          <a:p>
            <a:pPr marL="139700" algn="just">
              <a:lnSpc>
                <a:spcPct val="115000"/>
              </a:lnSpc>
              <a:buClr>
                <a:schemeClr val="dk1"/>
              </a:buClr>
              <a:buSzPts val="1400"/>
            </a:pPr>
            <a:r>
              <a:rPr lang="en-US" sz="1600" b="1">
                <a:solidFill>
                  <a:schemeClr val="dk1"/>
                </a:solidFill>
                <a:latin typeface="Hanken Grotesk"/>
              </a:rPr>
              <a:t>“Nobita đi mua giúp mẹ 5 cái bánh rán đi con”. Đang mải mê đọc truyện thì Nobita bị mẹ gọi đi mua đồ. Cậu ấy cảm thấy khó chịu nhưng vì nghĩ đến bài kiểm tra 0 điểm giấu ở tủ giày dễ bị phát hiện nên cậu ấy đã nhanh chóng đi mua đồ giúp mẹ và sẵn tiện phi tang luôn chứng cứ. </a:t>
            </a:r>
          </a:p>
          <a:p>
            <a:pPr marL="139700" algn="just">
              <a:lnSpc>
                <a:spcPct val="115000"/>
              </a:lnSpc>
              <a:buClr>
                <a:schemeClr val="dk1"/>
              </a:buClr>
              <a:buSzPts val="1400"/>
            </a:pPr>
            <a:r>
              <a:rPr lang="en-US" sz="1600" b="1">
                <a:solidFill>
                  <a:schemeClr val="dk1"/>
                </a:solidFill>
                <a:latin typeface="Hanken Grotesk"/>
              </a:rPr>
              <a:t>Khi ra khỏi cửa cậu ấy lại gặp đám Jaian cũng định đi mua bánh rán. Vì bánh rán ở mỗi tiệm là có hạn mà đám của Nobita thì gồm nhiều người nên phải chia ra mua ở nhiều cửa hàng. Số lượng cửa hàng là rất lớn nhưng số lượng bánh rán là có hạn vì thế chúng phải chọn các cửa hàng gần nhà Nobita nhất. </a:t>
            </a:r>
          </a:p>
          <a:p>
            <a:pPr marL="139700" algn="just">
              <a:lnSpc>
                <a:spcPct val="115000"/>
              </a:lnSpc>
              <a:buClr>
                <a:schemeClr val="dk1"/>
              </a:buClr>
              <a:buSzPts val="1400"/>
            </a:pPr>
            <a:r>
              <a:rPr lang="en-US" sz="1600" b="1">
                <a:solidFill>
                  <a:schemeClr val="dk1"/>
                </a:solidFill>
                <a:latin typeface="Hanken Grotesk"/>
              </a:rPr>
              <a:t>Yêu cầu bài toán là cho N, vị trí của N cửa hàng, M và vị trí nhà của Nobita. Hãy giúp Nobita tìm ra M cửa hàng gần nhà nhất với M là tổng số thành viên của nhóm Nobita.</a:t>
            </a:r>
          </a:p>
        </p:txBody>
      </p:sp>
    </p:spTree>
    <p:extLst>
      <p:ext uri="{BB962C8B-B14F-4D97-AF65-F5344CB8AC3E}">
        <p14:creationId xmlns:p14="http://schemas.microsoft.com/office/powerpoint/2010/main" val="3015895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2: (Nearest Neighbor Search)</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94DDDFE1-0F82-600D-6857-282283207BA1}"/>
              </a:ext>
            </a:extLst>
          </p:cNvPr>
          <p:cNvSpPr txBox="1"/>
          <p:nvPr/>
        </p:nvSpPr>
        <p:spPr>
          <a:xfrm>
            <a:off x="473149" y="1265647"/>
            <a:ext cx="8197702" cy="3170099"/>
          </a:xfrm>
          <a:prstGeom prst="rect">
            <a:avLst/>
          </a:prstGeom>
          <a:noFill/>
        </p:spPr>
        <p:txBody>
          <a:bodyPr wrap="square" rtlCol="0">
            <a:spAutoFit/>
          </a:bodyPr>
          <a:lstStyle/>
          <a:p>
            <a:r>
              <a:rPr lang="en-US" sz="2400" b="1">
                <a:solidFill>
                  <a:schemeClr val="dk1"/>
                </a:solidFill>
                <a:latin typeface="Hanken Grotesk"/>
              </a:rPr>
              <a:t>Example:</a:t>
            </a:r>
          </a:p>
          <a:p>
            <a:pPr>
              <a:tabLst>
                <a:tab pos="90170" algn="l"/>
                <a:tab pos="4140835" algn="l"/>
              </a:tabLst>
            </a:pPr>
            <a:r>
              <a:rPr lang="en-US" sz="1600" b="1">
                <a:solidFill>
                  <a:schemeClr val="dk1"/>
                </a:solidFill>
                <a:latin typeface="Hanken Grotesk"/>
              </a:rPr>
              <a:t>	</a:t>
            </a:r>
            <a:r>
              <a:rPr lang="en-US" sz="1800" b="1">
                <a:solidFill>
                  <a:schemeClr val="dk1"/>
                </a:solidFill>
                <a:latin typeface="Hanken Grotesk"/>
              </a:rPr>
              <a:t>Input:</a:t>
            </a:r>
            <a:r>
              <a:rPr lang="en-US" sz="1600" b="1">
                <a:solidFill>
                  <a:schemeClr val="dk1"/>
                </a:solidFill>
                <a:latin typeface="Hanken Grotesk"/>
              </a:rPr>
              <a:t>	</a:t>
            </a:r>
            <a:r>
              <a:rPr lang="en-US" sz="1800" b="1">
                <a:solidFill>
                  <a:schemeClr val="dk1"/>
                </a:solidFill>
                <a:latin typeface="Hanken Grotesk"/>
              </a:rPr>
              <a:t>Output:</a:t>
            </a:r>
          </a:p>
          <a:p>
            <a:pPr>
              <a:tabLst>
                <a:tab pos="179388" algn="l"/>
                <a:tab pos="3854450" algn="l"/>
              </a:tabLst>
            </a:pPr>
            <a:r>
              <a:rPr lang="en-US" sz="1800" b="1">
                <a:solidFill>
                  <a:schemeClr val="dk1"/>
                </a:solidFill>
                <a:latin typeface="Hanken Grotesk"/>
              </a:rPr>
              <a:t>5 	Rect(2, 3, 3, 4)</a:t>
            </a:r>
          </a:p>
          <a:p>
            <a:pPr>
              <a:tabLst>
                <a:tab pos="179388" algn="l"/>
                <a:tab pos="3854450" algn="l"/>
              </a:tabLst>
            </a:pPr>
            <a:r>
              <a:rPr lang="en-US" sz="1800" b="1">
                <a:solidFill>
                  <a:schemeClr val="dk1"/>
                </a:solidFill>
                <a:latin typeface="Hanken Grotesk"/>
              </a:rPr>
              <a:t>1 1 2 2	Rect(4, 1, 5, 2)</a:t>
            </a:r>
          </a:p>
          <a:p>
            <a:pPr>
              <a:tabLst>
                <a:tab pos="180340" algn="l"/>
                <a:tab pos="4410710" algn="l"/>
              </a:tabLst>
            </a:pPr>
            <a:r>
              <a:rPr lang="en-US" sz="1800" b="1">
                <a:solidFill>
                  <a:schemeClr val="dk1"/>
                </a:solidFill>
                <a:latin typeface="Hanken Grotesk"/>
              </a:rPr>
              <a:t>2 3 3 4</a:t>
            </a:r>
          </a:p>
          <a:p>
            <a:pPr>
              <a:tabLst>
                <a:tab pos="180340" algn="l"/>
                <a:tab pos="4410710" algn="l"/>
              </a:tabLst>
            </a:pPr>
            <a:r>
              <a:rPr lang="en-US" sz="1800" b="1">
                <a:solidFill>
                  <a:schemeClr val="dk1"/>
                </a:solidFill>
                <a:latin typeface="Hanken Grotesk"/>
              </a:rPr>
              <a:t>4 1 5 2</a:t>
            </a:r>
          </a:p>
          <a:p>
            <a:pPr>
              <a:tabLst>
                <a:tab pos="180340" algn="l"/>
                <a:tab pos="4410710" algn="l"/>
              </a:tabLst>
            </a:pPr>
            <a:r>
              <a:rPr lang="en-US" sz="1800" b="1">
                <a:solidFill>
                  <a:schemeClr val="dk1"/>
                </a:solidFill>
                <a:latin typeface="Hanken Grotesk"/>
              </a:rPr>
              <a:t>5 5 7 6</a:t>
            </a:r>
          </a:p>
          <a:p>
            <a:pPr>
              <a:tabLst>
                <a:tab pos="180340" algn="l"/>
                <a:tab pos="4410710" algn="l"/>
              </a:tabLst>
            </a:pPr>
            <a:r>
              <a:rPr lang="en-US" sz="1800" b="1">
                <a:solidFill>
                  <a:schemeClr val="dk1"/>
                </a:solidFill>
                <a:latin typeface="Hanken Grotesk"/>
              </a:rPr>
              <a:t>7 2 8 3</a:t>
            </a:r>
          </a:p>
          <a:p>
            <a:pPr>
              <a:tabLst>
                <a:tab pos="180340" algn="l"/>
                <a:tab pos="4410710" algn="l"/>
              </a:tabLst>
            </a:pPr>
            <a:r>
              <a:rPr lang="en-US" sz="1800" b="1">
                <a:solidFill>
                  <a:schemeClr val="dk1"/>
                </a:solidFill>
                <a:latin typeface="Hanken Grotesk"/>
              </a:rPr>
              <a:t>2</a:t>
            </a:r>
          </a:p>
          <a:p>
            <a:pPr>
              <a:tabLst>
                <a:tab pos="180340" algn="l"/>
                <a:tab pos="4410710" algn="l"/>
              </a:tabLst>
            </a:pPr>
            <a:r>
              <a:rPr lang="en-US" sz="1800" b="1">
                <a:solidFill>
                  <a:schemeClr val="dk1"/>
                </a:solidFill>
                <a:latin typeface="Hanken Grotesk"/>
              </a:rPr>
              <a:t>4 3 5 4</a:t>
            </a:r>
          </a:p>
          <a:p>
            <a:endParaRPr lang="en-US"/>
          </a:p>
        </p:txBody>
      </p:sp>
    </p:spTree>
    <p:extLst>
      <p:ext uri="{BB962C8B-B14F-4D97-AF65-F5344CB8AC3E}">
        <p14:creationId xmlns:p14="http://schemas.microsoft.com/office/powerpoint/2010/main" val="551391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2: (Nearest Neighbor Search)</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7072" y="966991"/>
            <a:ext cx="8149856" cy="3687356"/>
          </a:xfrm>
          <a:prstGeom prst="rect">
            <a:avLst/>
          </a:prstGeom>
          <a:noFill/>
        </p:spPr>
        <p:txBody>
          <a:bodyPr wrap="square" rtlCol="0">
            <a:spAutoFit/>
          </a:bodyPr>
          <a:lstStyle/>
          <a:p>
            <a:pPr marL="139700" algn="just" fontAlgn="base">
              <a:lnSpc>
                <a:spcPct val="115000"/>
              </a:lnSpc>
              <a:buClr>
                <a:schemeClr val="dk1"/>
              </a:buClr>
              <a:buSzPts val="1400"/>
            </a:pPr>
            <a:r>
              <a:rPr lang="en-US" sz="2400" b="1">
                <a:solidFill>
                  <a:schemeClr val="dk1"/>
                </a:solidFill>
                <a:latin typeface="Hanken Grotesk"/>
              </a:rPr>
              <a:t>Solution:</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1. Build an R-Tree to store all the rectangles.</a:t>
            </a:r>
          </a:p>
          <a:p>
            <a:pPr marL="139700" lvl="0" indent="-342900" algn="just" fontAlgn="base">
              <a:lnSpc>
                <a:spcPct val="115000"/>
              </a:lnSpc>
              <a:buClr>
                <a:schemeClr val="dk1"/>
              </a:buClr>
              <a:buSzPts val="1400"/>
              <a:tabLst>
                <a:tab pos="361950" algn="l"/>
              </a:tabLst>
            </a:pPr>
            <a:r>
              <a:rPr lang="en-US" sz="1800" b="1">
                <a:solidFill>
                  <a:schemeClr val="dk1"/>
                </a:solidFill>
                <a:latin typeface="Hanken Grotesk"/>
              </a:rPr>
              <a:t>2. Use a priority queue to explore nodes in order of their distance to the query rectangle.</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3. Start from the root node and push it into the priority queue with a distance of 0.</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4. Pop nodes from the queue and examine their children.</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5. For leaf nodes, compute the distance to the query and add the nearest rectangles to the result.</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6. For internal nodes, compute the distance to their bounding boxes and push them into the queue.</a:t>
            </a:r>
          </a:p>
        </p:txBody>
      </p:sp>
    </p:spTree>
    <p:extLst>
      <p:ext uri="{BB962C8B-B14F-4D97-AF65-F5344CB8AC3E}">
        <p14:creationId xmlns:p14="http://schemas.microsoft.com/office/powerpoint/2010/main" val="289658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Properties</a:t>
            </a:r>
            <a:endParaRPr dirty="0"/>
          </a:p>
        </p:txBody>
      </p:sp>
      <p:sp>
        <p:nvSpPr>
          <p:cNvPr id="762" name="Google Shape;762;p56"/>
          <p:cNvSpPr txBox="1"/>
          <p:nvPr/>
        </p:nvSpPr>
        <p:spPr>
          <a:xfrm>
            <a:off x="2447676" y="1395126"/>
            <a:ext cx="4257900" cy="3370687"/>
          </a:xfrm>
          <a:prstGeom prst="rect">
            <a:avLst/>
          </a:prstGeom>
          <a:noFill/>
          <a:ln>
            <a:noFill/>
          </a:ln>
        </p:spPr>
        <p:txBody>
          <a:bodyPr spcFirstLastPara="1" wrap="square" lIns="91425" tIns="91425" rIns="91425" bIns="91425" anchor="t" anchorCtr="0">
            <a:noAutofit/>
          </a:bodyPr>
          <a:lstStyle/>
          <a:p>
            <a:pPr>
              <a:lnSpc>
                <a:spcPct val="115000"/>
              </a:lnSpc>
            </a:pPr>
            <a:r>
              <a:rPr lang="en-US" dirty="0">
                <a:solidFill>
                  <a:schemeClr val="dk1"/>
                </a:solidFill>
                <a:latin typeface="Hanken Grotesk"/>
                <a:ea typeface="Hanken Grotesk"/>
                <a:cs typeface="Hanken Grotesk"/>
              </a:rPr>
              <a:t>- The number of entries of a node (except for the ROOT) in the tree is between m and M/2, where m lies between [0, M/2] (M: the maximum number of entries in a node, yet it may differ for leaf and non-leaf nodes: M = size(Page)/size(Entry))</a:t>
            </a:r>
          </a:p>
          <a:p>
            <a:pPr>
              <a:lnSpc>
                <a:spcPct val="115000"/>
              </a:lnSpc>
            </a:pPr>
            <a:r>
              <a:rPr lang="en-US" dirty="0" smtClean="0">
                <a:solidFill>
                  <a:schemeClr val="dk1"/>
                </a:solidFill>
                <a:latin typeface="Hanken Grotesk"/>
                <a:ea typeface="Hanken Grotesk"/>
                <a:cs typeface="Hanken Grotesk"/>
              </a:rPr>
              <a:t>- Normally</a:t>
            </a:r>
            <a:r>
              <a:rPr lang="en-US" dirty="0">
                <a:solidFill>
                  <a:schemeClr val="dk1"/>
                </a:solidFill>
                <a:latin typeface="Hanken Grotesk"/>
                <a:ea typeface="Hanken Grotesk"/>
                <a:cs typeface="Hanken Grotesk"/>
              </a:rPr>
              <a:t>, the root has at least 2 entries.</a:t>
            </a:r>
          </a:p>
          <a:p>
            <a:pPr>
              <a:lnSpc>
                <a:spcPct val="115000"/>
              </a:lnSpc>
            </a:pPr>
            <a:r>
              <a:rPr lang="en-US" dirty="0" smtClean="0">
                <a:solidFill>
                  <a:schemeClr val="dk1"/>
                </a:solidFill>
                <a:latin typeface="Hanken Grotesk"/>
                <a:ea typeface="Hanken Grotesk"/>
                <a:cs typeface="Hanken Grotesk"/>
              </a:rPr>
              <a:t>- All </a:t>
            </a:r>
            <a:r>
              <a:rPr lang="en-US" dirty="0">
                <a:solidFill>
                  <a:schemeClr val="dk1"/>
                </a:solidFill>
                <a:latin typeface="Hanken Grotesk"/>
                <a:ea typeface="Hanken Grotesk"/>
                <a:cs typeface="Hanken Grotesk"/>
              </a:rPr>
              <a:t>leaf nodes are at the same level.</a:t>
            </a:r>
          </a:p>
          <a:p>
            <a:pPr>
              <a:lnSpc>
                <a:spcPct val="115000"/>
              </a:lnSpc>
            </a:pPr>
            <a:r>
              <a:rPr lang="en-US" altLang="en-US" dirty="0" smtClean="0">
                <a:solidFill>
                  <a:schemeClr val="dk1"/>
                </a:solidFill>
                <a:latin typeface="Hanken Grotesk"/>
                <a:ea typeface="Hanken Grotesk"/>
                <a:cs typeface="Hanken Grotesk"/>
              </a:rPr>
              <a:t>- An </a:t>
            </a:r>
            <a:r>
              <a:rPr lang="en-US" altLang="en-US" dirty="0">
                <a:solidFill>
                  <a:schemeClr val="dk1"/>
                </a:solidFill>
                <a:latin typeface="Hanken Grotesk"/>
                <a:ea typeface="Hanken Grotesk"/>
                <a:cs typeface="Hanken Grotesk"/>
              </a:rPr>
              <a:t>R-tree of depth d indexes at least d</a:t>
            </a:r>
            <a:r>
              <a:rPr lang="en-US" altLang="en-US" baseline="30000" dirty="0">
                <a:solidFill>
                  <a:schemeClr val="dk1"/>
                </a:solidFill>
                <a:latin typeface="Hanken Grotesk"/>
                <a:ea typeface="Hanken Grotesk"/>
                <a:cs typeface="Hanken Grotesk"/>
              </a:rPr>
              <a:t>m+1</a:t>
            </a:r>
            <a:r>
              <a:rPr lang="en-US" altLang="en-US" dirty="0">
                <a:solidFill>
                  <a:schemeClr val="dk1"/>
                </a:solidFill>
                <a:latin typeface="Hanken Grotesk"/>
                <a:ea typeface="Hanken Grotesk"/>
                <a:cs typeface="Hanken Grotesk"/>
              </a:rPr>
              <a:t> objects and at most d</a:t>
            </a:r>
            <a:r>
              <a:rPr lang="en-US" altLang="en-US" baseline="30000" dirty="0">
                <a:solidFill>
                  <a:schemeClr val="dk1"/>
                </a:solidFill>
                <a:latin typeface="Hanken Grotesk"/>
                <a:ea typeface="Hanken Grotesk"/>
                <a:cs typeface="Hanken Grotesk"/>
              </a:rPr>
              <a:t>M+1 </a:t>
            </a:r>
            <a:r>
              <a:rPr lang="en-US" altLang="en-US" dirty="0">
                <a:solidFill>
                  <a:schemeClr val="dk1"/>
                </a:solidFill>
                <a:latin typeface="Hanken Grotesk"/>
                <a:ea typeface="Hanken Grotesk"/>
                <a:cs typeface="Hanken Grotesk"/>
              </a:rPr>
              <a:t>objects:</a:t>
            </a:r>
          </a:p>
          <a:p>
            <a:pPr>
              <a:lnSpc>
                <a:spcPct val="115000"/>
              </a:lnSpc>
            </a:pPr>
            <a:endParaRPr lang="en-US" dirty="0">
              <a:solidFill>
                <a:schemeClr val="dk1"/>
              </a:solidFill>
              <a:latin typeface="Hanken Grotesk"/>
              <a:ea typeface="Hanken Grotesk"/>
              <a:cs typeface="Hanken Grotesk"/>
            </a:endParaRPr>
          </a:p>
        </p:txBody>
      </p:sp>
      <p:sp>
        <p:nvSpPr>
          <p:cNvPr id="3" name="Rectangle 3"/>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pic>
        <p:nvPicPr>
          <p:cNvPr id="30" name="Picture 4" descr="https://lh7-us.googleusercontent.com/docsz/AD_4nXeNjY2TJEKPfrtkD4oRQdckpFuKJ7wtUTynh1TRSZtR1wLsJh5PGa3p8yOMityWKxhawY1_dDt3Jd3B-llw3p_ffkPDbvKkEtYO8QJJ1CmOvw_alTVrTvvfyBiKVf5yEWOyh_SbvpWl83UgWt2iqYjOEMxs?key=txFX9hNk0ZA5_rYHZSYFV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638" y="3805237"/>
            <a:ext cx="21050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389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6" name="TextBox 5">
            <a:extLst>
              <a:ext uri="{FF2B5EF4-FFF2-40B4-BE49-F238E27FC236}">
                <a16:creationId xmlns:a16="http://schemas.microsoft.com/office/drawing/2014/main" id="{AEBA3043-CFDE-AB20-44F7-390AEFBD8029}"/>
              </a:ext>
            </a:extLst>
          </p:cNvPr>
          <p:cNvSpPr txBox="1"/>
          <p:nvPr/>
        </p:nvSpPr>
        <p:spPr>
          <a:xfrm>
            <a:off x="220486" y="1200359"/>
            <a:ext cx="8149856" cy="3784498"/>
          </a:xfrm>
          <a:prstGeom prst="rect">
            <a:avLst/>
          </a:prstGeom>
          <a:noFill/>
        </p:spPr>
        <p:txBody>
          <a:bodyPr wrap="square" rtlCol="0">
            <a:spAutoFit/>
          </a:bodyPr>
          <a:lstStyle/>
          <a:p>
            <a:pPr>
              <a:lnSpc>
                <a:spcPct val="115000"/>
              </a:lnSpc>
            </a:pPr>
            <a:r>
              <a:rPr lang="en-US" sz="1050">
                <a:effectLst/>
                <a:latin typeface="Times New Roman" panose="02020603050405020304" pitchFamily="18" charset="0"/>
                <a:ea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vector</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&lt;</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&gt; nearestNeighborSearch(</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size_t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k</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vector</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&lt;</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&gt; results;</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priority_queue&lt;NNEntry&gt; pq;</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pq.push(NNEntry(</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rtree</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.getRoot(), 0));</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while</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(!pq.empty() &amp;&amp; results.size() &lt;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k</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NNEntry entry = pq.top();</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pq.pop();</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if</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(entry.node-&gt;isLeaf)</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for</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rect : entry.node-&gt;rects)</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if</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(results.size() &lt;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k</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&amp;&amp; rect.intersects(</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results.push_back(rect);</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else</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for</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size_t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i = 0; i &lt; entry.node-&gt;children.size(); ++i)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Node</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child = entry.node-&gt;children[i];</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float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dist = distance(</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query</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entry.node-&gt;rects[i]);</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pq.push(NNEntry(child, dist));</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return</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results;</a:t>
            </a:r>
            <a:endParaRPr lang="en-US" sz="1050">
              <a:effectLst/>
              <a:latin typeface="Arial" panose="020B0604020202020204" pitchFamily="34" charset="0"/>
              <a:ea typeface="Arial" panose="020B0604020202020204" pitchFamily="34" charset="0"/>
            </a:endParaRPr>
          </a:p>
          <a:p>
            <a:r>
              <a:rPr lang="en-US" sz="1050" kern="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t>
            </a:r>
            <a:endParaRPr lang="en-US" sz="1100" b="1">
              <a:solidFill>
                <a:schemeClr val="dk1"/>
              </a:solidFill>
              <a:latin typeface="Hanken Grotesk"/>
            </a:endParaRPr>
          </a:p>
        </p:txBody>
      </p:sp>
      <p:sp>
        <p:nvSpPr>
          <p:cNvPr id="4" name="TextBox 3">
            <a:extLst>
              <a:ext uri="{FF2B5EF4-FFF2-40B4-BE49-F238E27FC236}">
                <a16:creationId xmlns:a16="http://schemas.microsoft.com/office/drawing/2014/main" id="{CA2F6368-EE92-4D2A-4653-823D7640C98D}"/>
              </a:ext>
            </a:extLst>
          </p:cNvPr>
          <p:cNvSpPr txBox="1"/>
          <p:nvPr/>
        </p:nvSpPr>
        <p:spPr>
          <a:xfrm>
            <a:off x="271514" y="257943"/>
            <a:ext cx="6623050" cy="1007199"/>
          </a:xfrm>
          <a:prstGeom prst="rect">
            <a:avLst/>
          </a:prstGeom>
          <a:noFill/>
        </p:spPr>
        <p:txBody>
          <a:bodyPr wrap="square" rtlCol="0">
            <a:spAutoFit/>
          </a:bodyPr>
          <a:lstStyle/>
          <a:p>
            <a:pPr>
              <a:lnSpc>
                <a:spcPct val="115000"/>
              </a:lnSpc>
            </a:pP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float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distance(</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r1</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const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effectLst/>
                <a:latin typeface="Cascadia Mono" panose="020B0609020000020004" pitchFamily="49" charset="0"/>
                <a:ea typeface="Times New Roman" panose="02020603050405020304" pitchFamily="18" charset="0"/>
                <a:cs typeface="Times New Roman" panose="02020603050405020304" pitchFamily="18" charset="0"/>
              </a:rPr>
              <a:t>Rect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&amp;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r2</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float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dx = std::max({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r1</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.minX -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r2</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.maxX,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r2</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.minX -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r1</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.maxX, 0.0f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float</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dy = std::max({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r1</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.minY -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r2</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.maxY,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r2</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.minY - </a:t>
            </a:r>
            <a:r>
              <a:rPr lang="en-US" sz="1050">
                <a:solidFill>
                  <a:srgbClr val="808080"/>
                </a:solidFill>
                <a:effectLst/>
                <a:latin typeface="Cascadia Mono" panose="020B0609020000020004" pitchFamily="49" charset="0"/>
                <a:ea typeface="Times New Roman" panose="02020603050405020304" pitchFamily="18" charset="0"/>
                <a:cs typeface="Times New Roman" panose="02020603050405020304" pitchFamily="18" charset="0"/>
              </a:rPr>
              <a:t>r1</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.maxY, 0.0f });</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effectLst/>
                <a:latin typeface="Cascadia Mono" panose="020B0609020000020004" pitchFamily="49" charset="0"/>
                <a:ea typeface="Times New Roman" panose="02020603050405020304" pitchFamily="18" charset="0"/>
                <a:cs typeface="Times New Roman" panose="02020603050405020304" pitchFamily="18" charset="0"/>
              </a:rPr>
              <a:t>return</a:t>
            </a: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 dx * dx + dy * dy;</a:t>
            </a:r>
            <a:endParaRPr lang="en-US" sz="1050">
              <a:effectLst/>
              <a:latin typeface="Arial" panose="020B0604020202020204" pitchFamily="34" charset="0"/>
              <a:ea typeface="Arial" panose="020B0604020202020204" pitchFamily="34" charset="0"/>
            </a:endParaRPr>
          </a:p>
          <a:p>
            <a:pPr>
              <a:lnSpc>
                <a:spcPct val="115000"/>
              </a:lnSpc>
            </a:pPr>
            <a:r>
              <a:rPr lang="en-US" sz="1050">
                <a:solidFill>
                  <a:srgbClr val="000000"/>
                </a:solidFill>
                <a:effectLst/>
                <a:latin typeface="Cascadia Mono" panose="020B0609020000020004" pitchFamily="49" charset="0"/>
                <a:ea typeface="Times New Roman" panose="02020603050405020304" pitchFamily="18" charset="0"/>
                <a:cs typeface="Times New Roman" panose="02020603050405020304" pitchFamily="18" charset="0"/>
              </a:rPr>
              <a:t>}</a:t>
            </a:r>
            <a:endParaRPr lang="en-US" sz="105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50921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3: (Spatial Join)</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1756" y="1532155"/>
            <a:ext cx="8149856" cy="2344040"/>
          </a:xfrm>
          <a:prstGeom prst="rect">
            <a:avLst/>
          </a:prstGeom>
          <a:noFill/>
        </p:spPr>
        <p:txBody>
          <a:bodyPr wrap="square" rtlCol="0">
            <a:spAutoFit/>
          </a:bodyPr>
          <a:lstStyle/>
          <a:p>
            <a:pPr marL="139700" algn="just">
              <a:lnSpc>
                <a:spcPct val="115000"/>
              </a:lnSpc>
              <a:buClr>
                <a:schemeClr val="dk1"/>
              </a:buClr>
              <a:buSzPts val="1400"/>
            </a:pPr>
            <a:r>
              <a:rPr lang="en-US" sz="1600" b="1">
                <a:solidFill>
                  <a:schemeClr val="dk1"/>
                </a:solidFill>
                <a:latin typeface="Hanken Grotesk"/>
              </a:rPr>
              <a:t>Tại thành phố APL2024, một công ty từ Thái Lan có tên TALON đang kinh doanh các mặt hàng quái rừng với lợi nhuận rất cao. Với tầm nhìn chiến lược của Oppa, anh sớm đã nhận ra điều này và vì thế anh đã đem công ty GGL qua và mở các cửa hàng cạnh tranh với TALON. </a:t>
            </a:r>
          </a:p>
          <a:p>
            <a:pPr marL="139700" algn="just">
              <a:lnSpc>
                <a:spcPct val="115000"/>
              </a:lnSpc>
              <a:buClr>
                <a:schemeClr val="dk1"/>
              </a:buClr>
              <a:buSzPts val="1400"/>
            </a:pPr>
            <a:r>
              <a:rPr lang="en-US" sz="1600" b="1">
                <a:solidFill>
                  <a:schemeClr val="dk1"/>
                </a:solidFill>
                <a:latin typeface="Hanken Grotesk"/>
              </a:rPr>
              <a:t>Ban đầu vì chưa nắm rõ thị trường và nơi ẩn thân của các cửa hàng thuộc TALON nên đã khiến GGL bị thua lỗ nghiêm trọng. Bạn hãy giúp Oppa tìm ra các cặp cửa hàng mà GGL cạnh tranh trực tiếp với TALON (giao nhau) để giúp GGL đánh bại TALON nhé.</a:t>
            </a:r>
          </a:p>
          <a:p>
            <a:pPr marL="139700" algn="just">
              <a:lnSpc>
                <a:spcPct val="115000"/>
              </a:lnSpc>
              <a:buClr>
                <a:schemeClr val="dk1"/>
              </a:buClr>
              <a:buSzPts val="1400"/>
            </a:pPr>
            <a:r>
              <a:rPr lang="en-US" sz="1600" b="1">
                <a:solidFill>
                  <a:schemeClr val="dk1"/>
                </a:solidFill>
                <a:latin typeface="Hanken Grotesk"/>
              </a:rPr>
              <a:t>Yêu cầu bài toán là cho 2 tập hình chữ nhật, tìm các cặp giao nhau.</a:t>
            </a:r>
          </a:p>
        </p:txBody>
      </p:sp>
    </p:spTree>
    <p:extLst>
      <p:ext uri="{BB962C8B-B14F-4D97-AF65-F5344CB8AC3E}">
        <p14:creationId xmlns:p14="http://schemas.microsoft.com/office/powerpoint/2010/main" val="3115790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3: (Spatial Join)</a:t>
            </a:r>
            <a:endParaRPr lang="en-US" dirty="0"/>
          </a:p>
        </p:txBody>
      </p:sp>
      <p:sp>
        <p:nvSpPr>
          <p:cNvPr id="3" name="TextBox 2">
            <a:extLst>
              <a:ext uri="{FF2B5EF4-FFF2-40B4-BE49-F238E27FC236}">
                <a16:creationId xmlns:a16="http://schemas.microsoft.com/office/drawing/2014/main" id="{94DDDFE1-0F82-600D-6857-282283207BA1}"/>
              </a:ext>
            </a:extLst>
          </p:cNvPr>
          <p:cNvSpPr txBox="1"/>
          <p:nvPr/>
        </p:nvSpPr>
        <p:spPr>
          <a:xfrm>
            <a:off x="473149" y="1265647"/>
            <a:ext cx="8197702" cy="2708434"/>
          </a:xfrm>
          <a:prstGeom prst="rect">
            <a:avLst/>
          </a:prstGeom>
          <a:noFill/>
        </p:spPr>
        <p:txBody>
          <a:bodyPr wrap="square" rtlCol="0">
            <a:spAutoFit/>
          </a:bodyPr>
          <a:lstStyle/>
          <a:p>
            <a:r>
              <a:rPr lang="en-US" sz="2400" b="1">
                <a:solidFill>
                  <a:schemeClr val="dk1"/>
                </a:solidFill>
                <a:latin typeface="Hanken Grotesk"/>
              </a:rPr>
              <a:t>Example:</a:t>
            </a:r>
          </a:p>
          <a:p>
            <a:pPr>
              <a:tabLst>
                <a:tab pos="90170" algn="l"/>
                <a:tab pos="4140835" algn="l"/>
              </a:tabLst>
            </a:pPr>
            <a:r>
              <a:rPr lang="en-US" sz="1600" b="1">
                <a:solidFill>
                  <a:schemeClr val="dk1"/>
                </a:solidFill>
                <a:latin typeface="Hanken Grotesk"/>
              </a:rPr>
              <a:t>	</a:t>
            </a:r>
            <a:r>
              <a:rPr lang="en-US" sz="1800" b="1">
                <a:solidFill>
                  <a:schemeClr val="dk1"/>
                </a:solidFill>
                <a:latin typeface="Hanken Grotesk"/>
              </a:rPr>
              <a:t>Input:</a:t>
            </a:r>
            <a:r>
              <a:rPr lang="en-US" sz="1600" b="1">
                <a:solidFill>
                  <a:schemeClr val="dk1"/>
                </a:solidFill>
                <a:latin typeface="Hanken Grotesk"/>
              </a:rPr>
              <a:t>	</a:t>
            </a:r>
            <a:r>
              <a:rPr lang="en-US" sz="1800" b="1">
                <a:solidFill>
                  <a:schemeClr val="dk1"/>
                </a:solidFill>
                <a:latin typeface="Hanken Grotesk"/>
              </a:rPr>
              <a:t>Output:</a:t>
            </a:r>
          </a:p>
          <a:p>
            <a:pPr>
              <a:tabLst>
                <a:tab pos="3780790" algn="l"/>
              </a:tabLst>
            </a:pPr>
            <a:r>
              <a:rPr lang="en-US" sz="1600" b="1">
                <a:solidFill>
                  <a:schemeClr val="dk1"/>
                </a:solidFill>
                <a:latin typeface="Hanken Grotesk"/>
              </a:rPr>
              <a:t>3	     A(0, 0, 1, 1)</a:t>
            </a:r>
          </a:p>
          <a:p>
            <a:r>
              <a:rPr lang="en-US" sz="1600" b="1">
                <a:solidFill>
                  <a:schemeClr val="dk1"/>
                </a:solidFill>
                <a:latin typeface="Hanken Grotesk"/>
              </a:rPr>
              <a:t>0 0 1 1				 B(0.5, 0.5, 1.5, 1.5)</a:t>
            </a:r>
          </a:p>
          <a:p>
            <a:pPr>
              <a:tabLst>
                <a:tab pos="3870960" algn="l"/>
              </a:tabLst>
            </a:pPr>
            <a:r>
              <a:rPr lang="en-US" sz="1600" b="1">
                <a:solidFill>
                  <a:schemeClr val="dk1"/>
                </a:solidFill>
                <a:latin typeface="Hanken Grotesk"/>
              </a:rPr>
              <a:t>3 1 4 2</a:t>
            </a:r>
          </a:p>
          <a:p>
            <a:pPr>
              <a:tabLst>
                <a:tab pos="3870960" algn="l"/>
              </a:tabLst>
            </a:pPr>
            <a:r>
              <a:rPr lang="en-US" sz="1600" b="1">
                <a:solidFill>
                  <a:schemeClr val="dk1"/>
                </a:solidFill>
                <a:latin typeface="Hanken Grotesk"/>
              </a:rPr>
              <a:t>1 5 2 6</a:t>
            </a:r>
          </a:p>
          <a:p>
            <a:pPr>
              <a:tabLst>
                <a:tab pos="3870960" algn="l"/>
              </a:tabLst>
            </a:pPr>
            <a:r>
              <a:rPr lang="en-US" sz="1600" b="1">
                <a:solidFill>
                  <a:schemeClr val="dk1"/>
                </a:solidFill>
                <a:latin typeface="Hanken Grotesk"/>
              </a:rPr>
              <a:t>3</a:t>
            </a:r>
          </a:p>
          <a:p>
            <a:pPr>
              <a:tabLst>
                <a:tab pos="3870960" algn="l"/>
              </a:tabLst>
            </a:pPr>
            <a:r>
              <a:rPr lang="en-US" sz="1600" b="1">
                <a:solidFill>
                  <a:schemeClr val="dk1"/>
                </a:solidFill>
                <a:latin typeface="Hanken Grotesk"/>
              </a:rPr>
              <a:t>0.5 0.5 1.5 1.5</a:t>
            </a:r>
          </a:p>
          <a:p>
            <a:pPr>
              <a:tabLst>
                <a:tab pos="3870960" algn="l"/>
              </a:tabLst>
            </a:pPr>
            <a:r>
              <a:rPr lang="en-US" sz="1600" b="1">
                <a:solidFill>
                  <a:schemeClr val="dk1"/>
                </a:solidFill>
                <a:latin typeface="Hanken Grotesk"/>
              </a:rPr>
              <a:t>5 5 6 6</a:t>
            </a:r>
          </a:p>
          <a:p>
            <a:pPr>
              <a:tabLst>
                <a:tab pos="3870960" algn="l"/>
              </a:tabLst>
            </a:pPr>
            <a:r>
              <a:rPr lang="en-US" sz="1600" b="1">
                <a:solidFill>
                  <a:schemeClr val="dk1"/>
                </a:solidFill>
                <a:latin typeface="Hanken Grotesk"/>
              </a:rPr>
              <a:t>7 7 8 8</a:t>
            </a:r>
          </a:p>
        </p:txBody>
      </p:sp>
    </p:spTree>
    <p:extLst>
      <p:ext uri="{BB962C8B-B14F-4D97-AF65-F5344CB8AC3E}">
        <p14:creationId xmlns:p14="http://schemas.microsoft.com/office/powerpoint/2010/main" val="2906601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3: (Spatial Join)</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7072" y="1417841"/>
            <a:ext cx="8149856" cy="2094612"/>
          </a:xfrm>
          <a:prstGeom prst="rect">
            <a:avLst/>
          </a:prstGeom>
          <a:noFill/>
        </p:spPr>
        <p:txBody>
          <a:bodyPr wrap="square" rtlCol="0">
            <a:spAutoFit/>
          </a:bodyPr>
          <a:lstStyle/>
          <a:p>
            <a:pPr marL="139700" algn="just" fontAlgn="base">
              <a:lnSpc>
                <a:spcPct val="115000"/>
              </a:lnSpc>
              <a:buClr>
                <a:schemeClr val="dk1"/>
              </a:buClr>
              <a:buSzPts val="1400"/>
            </a:pPr>
            <a:r>
              <a:rPr lang="en-US" sz="2400" b="1">
                <a:solidFill>
                  <a:schemeClr val="dk1"/>
                </a:solidFill>
                <a:latin typeface="Hanken Grotesk"/>
              </a:rPr>
              <a:t>Solution:</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1. Build an R-Tree for each dataset.</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2. Perform a join by recursively checking pairs of nodes from the two trees.</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3. If two internal nodes intersect, recursively check their children.</a:t>
            </a:r>
          </a:p>
          <a:p>
            <a:pPr marL="139700" lvl="0" indent="-342900" algn="just" fontAlgn="base">
              <a:lnSpc>
                <a:spcPct val="115000"/>
              </a:lnSpc>
              <a:buClr>
                <a:schemeClr val="dk1"/>
              </a:buClr>
              <a:buSzPts val="1400"/>
              <a:tabLst>
                <a:tab pos="457200" algn="l"/>
              </a:tabLst>
            </a:pPr>
            <a:r>
              <a:rPr lang="en-US" sz="1800" b="1">
                <a:solidFill>
                  <a:schemeClr val="dk1"/>
                </a:solidFill>
                <a:latin typeface="Hanken Grotesk"/>
              </a:rPr>
              <a:t>4. If a leaf node from one tree intersects with a node from the other tree, add the intersecting pairs to the result.</a:t>
            </a:r>
          </a:p>
        </p:txBody>
      </p:sp>
    </p:spTree>
    <p:extLst>
      <p:ext uri="{BB962C8B-B14F-4D97-AF65-F5344CB8AC3E}">
        <p14:creationId xmlns:p14="http://schemas.microsoft.com/office/powerpoint/2010/main" val="3833073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6" name="TextBox 5">
            <a:extLst>
              <a:ext uri="{FF2B5EF4-FFF2-40B4-BE49-F238E27FC236}">
                <a16:creationId xmlns:a16="http://schemas.microsoft.com/office/drawing/2014/main" id="{AEBA3043-CFDE-AB20-44F7-390AEFBD8029}"/>
              </a:ext>
            </a:extLst>
          </p:cNvPr>
          <p:cNvSpPr txBox="1"/>
          <p:nvPr/>
        </p:nvSpPr>
        <p:spPr>
          <a:xfrm>
            <a:off x="221905" y="1170755"/>
            <a:ext cx="8149856" cy="3794500"/>
          </a:xfrm>
          <a:prstGeom prst="rect">
            <a:avLst/>
          </a:prstGeom>
          <a:noFill/>
        </p:spPr>
        <p:txBody>
          <a:bodyPr wrap="square" rtlCol="0">
            <a:spAutoFit/>
          </a:bodyPr>
          <a:lstStyle/>
          <a:p>
            <a:pPr>
              <a:lnSpc>
                <a:spcPct val="115000"/>
              </a:lnSpc>
            </a:pP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void</a:t>
            </a:r>
            <a:r>
              <a:rPr lang="en-US" sz="1050">
                <a:latin typeface="Cascadia Mono" panose="020B0609020000020004" pitchFamily="49" charset="0"/>
                <a:ea typeface="Times New Roman" panose="02020603050405020304" pitchFamily="18" charset="0"/>
                <a:cs typeface="Times New Roman" panose="02020603050405020304" pitchFamily="18" charset="0"/>
              </a:rPr>
              <a:t> spatialJoin(</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vector</a:t>
            </a:r>
            <a:r>
              <a:rPr lang="en-US" sz="1050">
                <a:latin typeface="Cascadia Mono" panose="020B0609020000020004" pitchFamily="49" charset="0"/>
                <a:ea typeface="Times New Roman" panose="02020603050405020304" pitchFamily="18" charset="0"/>
                <a:cs typeface="Times New Roman" panose="02020603050405020304" pitchFamily="18" charset="0"/>
              </a:rPr>
              <a:t>&lt;</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pair</a:t>
            </a:r>
            <a:r>
              <a:rPr lang="en-US" sz="1050">
                <a:latin typeface="Cascadia Mono" panose="020B0609020000020004" pitchFamily="49" charset="0"/>
                <a:ea typeface="Times New Roman" panose="02020603050405020304" pitchFamily="18" charset="0"/>
                <a:cs typeface="Times New Roman" panose="02020603050405020304" pitchFamily="18" charset="0"/>
              </a:rPr>
              <a:t>&lt;</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050">
                <a:latin typeface="Cascadia Mono" panose="020B0609020000020004" pitchFamily="49" charset="0"/>
                <a:ea typeface="Times New Roman" panose="02020603050405020304" pitchFamily="18" charset="0"/>
                <a:cs typeface="Times New Roman" panose="02020603050405020304" pitchFamily="18" charset="0"/>
              </a:rPr>
              <a:t>&gt;&gt;&amp;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results</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050">
                <a:latin typeface="Cascadia Mono" panose="020B0609020000020004" pitchFamily="49" charset="0"/>
                <a:ea typeface="Times New Roman" panose="02020603050405020304" pitchFamily="18" charset="0"/>
                <a:cs typeface="Times New Roman" panose="02020603050405020304" pitchFamily="18" charset="0"/>
              </a:rPr>
              <a:t>&amp; rectA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-&gt;rects)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050">
                <a:latin typeface="Cascadia Mono" panose="020B0609020000020004" pitchFamily="49" charset="0"/>
                <a:ea typeface="Times New Roman" panose="02020603050405020304" pitchFamily="18" charset="0"/>
                <a:cs typeface="Times New Roman" panose="02020603050405020304" pitchFamily="18" charset="0"/>
              </a:rPr>
              <a:t>&amp; rectB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-&gt;rects)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050">
                <a:latin typeface="Cascadia Mono" panose="020B0609020000020004" pitchFamily="49" charset="0"/>
                <a:ea typeface="Times New Roman" panose="02020603050405020304" pitchFamily="18" charset="0"/>
                <a:cs typeface="Times New Roman" panose="02020603050405020304" pitchFamily="18" charset="0"/>
              </a:rPr>
              <a:t> (rectA.intersects(rectB))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-&gt;isLeaf &amp;&amp;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-&gt;isLeaf)</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results</a:t>
            </a:r>
            <a:r>
              <a:rPr lang="en-US" sz="1050">
                <a:latin typeface="Cascadia Mono" panose="020B0609020000020004" pitchFamily="49" charset="0"/>
                <a:ea typeface="Times New Roman" panose="02020603050405020304" pitchFamily="18" charset="0"/>
                <a:cs typeface="Times New Roman" panose="02020603050405020304" pitchFamily="18" charset="0"/>
              </a:rPr>
              <a:t>.push_back({ rectA, rectB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else</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-&gt;isLeaf &amp;&amp;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-&gt;isLeaf)</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childA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-&gt;children)</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childB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-&gt;children)</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spatialJoin(childA, childB,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results</a:t>
            </a:r>
            <a:r>
              <a:rPr lang="en-US" sz="1050">
                <a:latin typeface="Cascadia Mono" panose="020B0609020000020004" pitchFamily="49" charset="0"/>
                <a:ea typeface="Times New Roman" panose="02020603050405020304" pitchFamily="18" charset="0"/>
                <a:cs typeface="Times New Roman" panose="02020603050405020304" pitchFamily="18" charset="0"/>
              </a:rPr>
              <a:t>);</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else</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-&gt;isLeaf)</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childA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-&gt;children)</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spatialJoin(childA,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results</a:t>
            </a:r>
            <a:r>
              <a:rPr lang="en-US" sz="1050">
                <a:latin typeface="Cascadia Mono" panose="020B0609020000020004" pitchFamily="49" charset="0"/>
                <a:ea typeface="Times New Roman" panose="02020603050405020304" pitchFamily="18" charset="0"/>
                <a:cs typeface="Times New Roman" panose="02020603050405020304" pitchFamily="18" charset="0"/>
              </a:rPr>
              <a:t>);</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else</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050">
                <a:latin typeface="Cascadia Mono" panose="020B0609020000020004" pitchFamily="49" charset="0"/>
                <a:ea typeface="Times New Roman" panose="02020603050405020304" pitchFamily="18" charset="0"/>
                <a:cs typeface="Times New Roman" panose="02020603050405020304" pitchFamily="18" charset="0"/>
              </a:rPr>
              <a:t> (</a:t>
            </a:r>
            <a:r>
              <a:rPr lang="en-US" sz="105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050">
                <a:latin typeface="Cascadia Mono" panose="020B0609020000020004" pitchFamily="49" charset="0"/>
                <a:ea typeface="Times New Roman" panose="02020603050405020304" pitchFamily="18" charset="0"/>
                <a:cs typeface="Times New Roman" panose="02020603050405020304" pitchFamily="18" charset="0"/>
              </a:rPr>
              <a:t>* childB :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nodeB</a:t>
            </a:r>
            <a:r>
              <a:rPr lang="en-US" sz="1050">
                <a:latin typeface="Cascadia Mono" panose="020B0609020000020004" pitchFamily="49" charset="0"/>
                <a:ea typeface="Times New Roman" panose="02020603050405020304" pitchFamily="18" charset="0"/>
                <a:cs typeface="Times New Roman" panose="02020603050405020304" pitchFamily="18" charset="0"/>
              </a:rPr>
              <a:t>-&gt;children)</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spatialJoin(</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a:t>
            </a:r>
            <a:r>
              <a:rPr lang="en-US" sz="1050">
                <a:latin typeface="Cascadia Mono" panose="020B0609020000020004" pitchFamily="49" charset="0"/>
                <a:ea typeface="Times New Roman" panose="02020603050405020304" pitchFamily="18" charset="0"/>
                <a:cs typeface="Times New Roman" panose="02020603050405020304" pitchFamily="18" charset="0"/>
              </a:rPr>
              <a:t>, childB, </a:t>
            </a:r>
            <a:r>
              <a:rPr lang="en-US" sz="105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results</a:t>
            </a:r>
            <a:r>
              <a:rPr lang="en-US" sz="1050">
                <a:latin typeface="Cascadia Mono" panose="020B0609020000020004" pitchFamily="49" charset="0"/>
                <a:ea typeface="Times New Roman" panose="02020603050405020304" pitchFamily="18" charset="0"/>
                <a:cs typeface="Times New Roman" panose="02020603050405020304" pitchFamily="18" charset="0"/>
              </a:rPr>
              <a:t>);</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    }</a:t>
            </a:r>
            <a:endParaRPr lang="en-US" sz="1200">
              <a:latin typeface="Arial" panose="020B0604020202020204" pitchFamily="34" charset="0"/>
              <a:ea typeface="Arial" panose="020B0604020202020204" pitchFamily="34" charset="0"/>
            </a:endParaRPr>
          </a:p>
          <a:p>
            <a:pPr>
              <a:lnSpc>
                <a:spcPct val="115000"/>
              </a:lnSpc>
            </a:pPr>
            <a:r>
              <a:rPr lang="en-US" sz="1050">
                <a:latin typeface="Cascadia Mono" panose="020B0609020000020004" pitchFamily="49" charset="0"/>
                <a:ea typeface="Times New Roman" panose="02020603050405020304" pitchFamily="18" charset="0"/>
                <a:cs typeface="Times New Roman" panose="02020603050405020304" pitchFamily="18" charset="0"/>
              </a:rPr>
              <a:t>}</a:t>
            </a:r>
            <a:endParaRPr lang="en-US" sz="1200">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D8EE4104-DD0D-7BE9-7C87-00611045C86F}"/>
              </a:ext>
            </a:extLst>
          </p:cNvPr>
          <p:cNvSpPr txBox="1"/>
          <p:nvPr/>
        </p:nvSpPr>
        <p:spPr>
          <a:xfrm>
            <a:off x="227559" y="222491"/>
            <a:ext cx="8149856" cy="1073371"/>
          </a:xfrm>
          <a:prstGeom prst="rect">
            <a:avLst/>
          </a:prstGeom>
          <a:noFill/>
        </p:spPr>
        <p:txBody>
          <a:bodyPr wrap="square" rtlCol="0">
            <a:spAutoFit/>
          </a:bodyPr>
          <a:lstStyle/>
          <a:p>
            <a:pPr>
              <a:lnSpc>
                <a:spcPct val="115000"/>
              </a:lnSpc>
            </a:pP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vector</a:t>
            </a:r>
            <a:r>
              <a:rPr lang="en-US" sz="1100">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pair</a:t>
            </a:r>
            <a:r>
              <a:rPr lang="en-US" sz="1100">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100">
                <a:latin typeface="Cascadia Mono" panose="020B0609020000020004" pitchFamily="49" charset="0"/>
                <a:ea typeface="Times New Roman" panose="02020603050405020304" pitchFamily="18" charset="0"/>
                <a:cs typeface="Times New Roman" panose="02020603050405020304" pitchFamily="18" charset="0"/>
              </a:rPr>
              <a:t>&gt;&gt; spatialJoin(</a:t>
            </a:r>
            <a:r>
              <a:rPr lang="en-US" sz="11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RTree</a:t>
            </a:r>
            <a:r>
              <a:rPr lang="en-US" sz="1100">
                <a:latin typeface="Cascadia Mono" panose="020B0609020000020004" pitchFamily="49" charset="0"/>
                <a:ea typeface="Times New Roman" panose="02020603050405020304" pitchFamily="18" charset="0"/>
                <a:cs typeface="Times New Roman" panose="02020603050405020304" pitchFamily="18" charset="0"/>
              </a:rPr>
              <a:t>&amp; </a:t>
            </a:r>
            <a:r>
              <a:rPr lang="en-US" sz="11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rtreeA</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RTree</a:t>
            </a:r>
            <a:r>
              <a:rPr lang="en-US" sz="1100">
                <a:latin typeface="Cascadia Mono" panose="020B0609020000020004" pitchFamily="49" charset="0"/>
                <a:ea typeface="Times New Roman" panose="02020603050405020304" pitchFamily="18" charset="0"/>
                <a:cs typeface="Times New Roman" panose="02020603050405020304" pitchFamily="18" charset="0"/>
              </a:rPr>
              <a:t>&amp; </a:t>
            </a:r>
            <a:r>
              <a:rPr lang="en-US" sz="11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rtreeB</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endParaRPr lang="en-US">
              <a:latin typeface="Arial" panose="020B0604020202020204" pitchFamily="34" charset="0"/>
              <a:ea typeface="Arial" panose="020B0604020202020204" pitchFamily="34" charset="0"/>
            </a:endParaRPr>
          </a:p>
          <a:p>
            <a:pPr>
              <a:lnSpc>
                <a:spcPct val="115000"/>
              </a:lnSpc>
            </a:pP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vector</a:t>
            </a:r>
            <a:r>
              <a:rPr lang="en-US" sz="1100">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pair</a:t>
            </a:r>
            <a:r>
              <a:rPr lang="en-US" sz="1100">
                <a:latin typeface="Cascadia Mono" panose="020B0609020000020004" pitchFamily="49" charset="0"/>
                <a:ea typeface="Times New Roman" panose="02020603050405020304" pitchFamily="18" charset="0"/>
                <a:cs typeface="Times New Roman" panose="02020603050405020304" pitchFamily="18" charset="0"/>
              </a:rPr>
              <a:t>&lt;</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100">
                <a:latin typeface="Cascadia Mono" panose="020B0609020000020004" pitchFamily="49" charset="0"/>
                <a:ea typeface="Times New Roman" panose="02020603050405020304" pitchFamily="18" charset="0"/>
                <a:cs typeface="Times New Roman" panose="02020603050405020304" pitchFamily="18" charset="0"/>
              </a:rPr>
              <a:t>&gt;&gt; results;</a:t>
            </a:r>
            <a:endParaRPr lang="en-US">
              <a:latin typeface="Arial" panose="020B0604020202020204" pitchFamily="34" charset="0"/>
              <a:ea typeface="Arial" panose="020B0604020202020204" pitchFamily="34" charset="0"/>
            </a:endParaRPr>
          </a:p>
          <a:p>
            <a:pPr>
              <a:lnSpc>
                <a:spcPct val="115000"/>
              </a:lnSpc>
            </a:pPr>
            <a:r>
              <a:rPr lang="en-US" sz="1100">
                <a:latin typeface="Cascadia Mono" panose="020B0609020000020004" pitchFamily="49" charset="0"/>
                <a:ea typeface="Times New Roman" panose="02020603050405020304" pitchFamily="18" charset="0"/>
                <a:cs typeface="Times New Roman" panose="02020603050405020304" pitchFamily="18" charset="0"/>
              </a:rPr>
              <a:t>    spatialJoin(</a:t>
            </a:r>
            <a:r>
              <a:rPr lang="en-US" sz="11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rtreeA</a:t>
            </a:r>
            <a:r>
              <a:rPr lang="en-US" sz="1100">
                <a:latin typeface="Cascadia Mono" panose="020B0609020000020004" pitchFamily="49" charset="0"/>
                <a:ea typeface="Times New Roman" panose="02020603050405020304" pitchFamily="18" charset="0"/>
                <a:cs typeface="Times New Roman" panose="02020603050405020304" pitchFamily="18" charset="0"/>
              </a:rPr>
              <a:t>.getRoot(), </a:t>
            </a:r>
            <a:r>
              <a:rPr lang="en-US" sz="11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rtreeB</a:t>
            </a:r>
            <a:r>
              <a:rPr lang="en-US" sz="1100">
                <a:latin typeface="Cascadia Mono" panose="020B0609020000020004" pitchFamily="49" charset="0"/>
                <a:ea typeface="Times New Roman" panose="02020603050405020304" pitchFamily="18" charset="0"/>
                <a:cs typeface="Times New Roman" panose="02020603050405020304" pitchFamily="18" charset="0"/>
              </a:rPr>
              <a:t>.getRoot(), results);</a:t>
            </a:r>
            <a:endParaRPr lang="en-US">
              <a:latin typeface="Arial" panose="020B0604020202020204" pitchFamily="34" charset="0"/>
              <a:ea typeface="Arial" panose="020B0604020202020204" pitchFamily="34" charset="0"/>
            </a:endParaRPr>
          </a:p>
          <a:p>
            <a:pPr>
              <a:lnSpc>
                <a:spcPct val="115000"/>
              </a:lnSpc>
            </a:pPr>
            <a:r>
              <a:rPr lang="en-US" sz="1100">
                <a:latin typeface="Cascadia Mono" panose="020B0609020000020004" pitchFamily="49" charset="0"/>
                <a:ea typeface="Times New Roman" panose="02020603050405020304" pitchFamily="18" charset="0"/>
                <a:cs typeface="Times New Roman" panose="02020603050405020304" pitchFamily="18" charset="0"/>
              </a:rPr>
              <a:t>    </a:t>
            </a:r>
            <a:r>
              <a:rPr lang="en-US" sz="11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return</a:t>
            </a:r>
            <a:r>
              <a:rPr lang="en-US" sz="1100">
                <a:latin typeface="Cascadia Mono" panose="020B0609020000020004" pitchFamily="49" charset="0"/>
                <a:ea typeface="Times New Roman" panose="02020603050405020304" pitchFamily="18" charset="0"/>
                <a:cs typeface="Times New Roman" panose="02020603050405020304" pitchFamily="18" charset="0"/>
              </a:rPr>
              <a:t> results;</a:t>
            </a:r>
            <a:endParaRPr lang="en-US">
              <a:latin typeface="Arial" panose="020B0604020202020204" pitchFamily="34" charset="0"/>
              <a:ea typeface="Arial" panose="020B0604020202020204" pitchFamily="34" charset="0"/>
            </a:endParaRPr>
          </a:p>
          <a:p>
            <a:r>
              <a:rPr lang="en-US" sz="1100">
                <a:latin typeface="Cascadia Mono" panose="020B0609020000020004" pitchFamily="49" charset="0"/>
                <a:ea typeface="Times New Roman" panose="02020603050405020304" pitchFamily="18" charset="0"/>
                <a:cs typeface="Times New Roman" panose="02020603050405020304" pitchFamily="18" charset="0"/>
              </a:rPr>
              <a:t>}</a:t>
            </a:r>
            <a:endParaRPr lang="en-US" sz="1100" b="1">
              <a:solidFill>
                <a:schemeClr val="dk1"/>
              </a:solidFill>
              <a:latin typeface="Hanken Grotesk"/>
            </a:endParaRPr>
          </a:p>
        </p:txBody>
      </p:sp>
    </p:spTree>
    <p:extLst>
      <p:ext uri="{BB962C8B-B14F-4D97-AF65-F5344CB8AC3E}">
        <p14:creationId xmlns:p14="http://schemas.microsoft.com/office/powerpoint/2010/main" val="2708552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4: (Spatial Aggregation)</a:t>
            </a:r>
            <a:br>
              <a:rPr lang="en-US"/>
            </a:br>
            <a:r>
              <a:rPr lang="en-US"/>
              <a:t/>
            </a:r>
            <a:br>
              <a:rPr lang="en-US"/>
            </a:b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7072" y="1132105"/>
            <a:ext cx="8149856" cy="2910349"/>
          </a:xfrm>
          <a:prstGeom prst="rect">
            <a:avLst/>
          </a:prstGeom>
          <a:noFill/>
        </p:spPr>
        <p:txBody>
          <a:bodyPr wrap="square" rtlCol="0">
            <a:spAutoFit/>
          </a:bodyPr>
          <a:lstStyle/>
          <a:p>
            <a:pPr marL="139700" algn="just">
              <a:lnSpc>
                <a:spcPct val="115000"/>
              </a:lnSpc>
              <a:buClr>
                <a:schemeClr val="dk1"/>
              </a:buClr>
              <a:buSzPts val="1400"/>
            </a:pPr>
            <a:r>
              <a:rPr lang="en-US" sz="1600" b="1">
                <a:solidFill>
                  <a:schemeClr val="dk1"/>
                </a:solidFill>
                <a:latin typeface="Hanken Grotesk"/>
              </a:rPr>
              <a:t>Valorant là một tựa game đang có sức hút cao đối với các game thủ. Người chơi sẽ lựa chọn cho mình một nhân vật để chiến đấu trong một trận. Brimstone là một trong số đó. Với chiêu X là cho nổ ở một phạm vi xác định, anh ấy có thể dễ dàng hạ được toàn bộ team địch vòng một nốt nhạc. Tuy nhiên việc xác định có bao nhiêu kẻ thù trong khu vực chỉ định lại là một việc khó. Hãy giúp Brimstone giải bài toán này nhé.</a:t>
            </a:r>
          </a:p>
          <a:p>
            <a:pPr marL="139700" algn="just">
              <a:lnSpc>
                <a:spcPct val="115000"/>
              </a:lnSpc>
              <a:buClr>
                <a:schemeClr val="dk1"/>
              </a:buClr>
              <a:buSzPts val="1400"/>
            </a:pPr>
            <a:endParaRPr lang="en-US" sz="1600" b="1">
              <a:solidFill>
                <a:schemeClr val="dk1"/>
              </a:solidFill>
              <a:latin typeface="Hanken Grotesk"/>
            </a:endParaRPr>
          </a:p>
          <a:p>
            <a:pPr marL="139700" algn="just">
              <a:lnSpc>
                <a:spcPct val="115000"/>
              </a:lnSpc>
              <a:buClr>
                <a:schemeClr val="dk1"/>
              </a:buClr>
              <a:buSzPts val="1400"/>
            </a:pPr>
            <a:r>
              <a:rPr lang="en-US" sz="1600" b="1">
                <a:solidFill>
                  <a:schemeClr val="dk1"/>
                </a:solidFill>
                <a:latin typeface="Hanken Grotesk"/>
              </a:rPr>
              <a:t>Yêu cầu bài toán là cho N hình chữ nhật có tọa độ không âm và một vùng cần truy vấn. Hãy xác định xem trong vùng đó có bao nhiêu hình nhữ nhật (tính luôn cả hình chữ nhật có cạnh chung với vùng đã cho).</a:t>
            </a:r>
          </a:p>
          <a:p>
            <a:pPr marL="139700" algn="just">
              <a:lnSpc>
                <a:spcPct val="115000"/>
              </a:lnSpc>
              <a:buClr>
                <a:schemeClr val="dk1"/>
              </a:buClr>
              <a:buSzPts val="1400"/>
            </a:pPr>
            <a:endParaRPr lang="en-US" sz="1600" b="1">
              <a:solidFill>
                <a:schemeClr val="dk1"/>
              </a:solidFill>
              <a:latin typeface="Hanken Grotesk"/>
            </a:endParaRPr>
          </a:p>
        </p:txBody>
      </p:sp>
    </p:spTree>
    <p:extLst>
      <p:ext uri="{BB962C8B-B14F-4D97-AF65-F5344CB8AC3E}">
        <p14:creationId xmlns:p14="http://schemas.microsoft.com/office/powerpoint/2010/main" val="3146150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4: (Spatial Aggregation)</a:t>
            </a:r>
            <a:endParaRPr lang="en-US" dirty="0"/>
          </a:p>
        </p:txBody>
      </p:sp>
      <p:sp>
        <p:nvSpPr>
          <p:cNvPr id="3" name="TextBox 2">
            <a:extLst>
              <a:ext uri="{FF2B5EF4-FFF2-40B4-BE49-F238E27FC236}">
                <a16:creationId xmlns:a16="http://schemas.microsoft.com/office/drawing/2014/main" id="{94DDDFE1-0F82-600D-6857-282283207BA1}"/>
              </a:ext>
            </a:extLst>
          </p:cNvPr>
          <p:cNvSpPr txBox="1"/>
          <p:nvPr/>
        </p:nvSpPr>
        <p:spPr>
          <a:xfrm>
            <a:off x="473149" y="1265647"/>
            <a:ext cx="8197702" cy="2462213"/>
          </a:xfrm>
          <a:prstGeom prst="rect">
            <a:avLst/>
          </a:prstGeom>
          <a:noFill/>
        </p:spPr>
        <p:txBody>
          <a:bodyPr wrap="square" rtlCol="0">
            <a:spAutoFit/>
          </a:bodyPr>
          <a:lstStyle/>
          <a:p>
            <a:r>
              <a:rPr lang="en-US" sz="2400" b="1">
                <a:solidFill>
                  <a:schemeClr val="dk1"/>
                </a:solidFill>
                <a:latin typeface="Hanken Grotesk"/>
              </a:rPr>
              <a:t>Example:</a:t>
            </a:r>
          </a:p>
          <a:p>
            <a:pPr>
              <a:tabLst>
                <a:tab pos="90170" algn="l"/>
                <a:tab pos="4140835" algn="l"/>
              </a:tabLst>
            </a:pPr>
            <a:r>
              <a:rPr lang="en-US" sz="1600" b="1">
                <a:solidFill>
                  <a:schemeClr val="dk1"/>
                </a:solidFill>
                <a:latin typeface="Hanken Grotesk"/>
              </a:rPr>
              <a:t>	</a:t>
            </a:r>
            <a:r>
              <a:rPr lang="en-US" sz="1800" b="1">
                <a:solidFill>
                  <a:schemeClr val="dk1"/>
                </a:solidFill>
                <a:latin typeface="Hanken Grotesk"/>
              </a:rPr>
              <a:t>Input:</a:t>
            </a:r>
            <a:r>
              <a:rPr lang="en-US" sz="1600" b="1">
                <a:solidFill>
                  <a:schemeClr val="dk1"/>
                </a:solidFill>
                <a:latin typeface="Hanken Grotesk"/>
              </a:rPr>
              <a:t>	</a:t>
            </a:r>
            <a:r>
              <a:rPr lang="en-US" sz="1800" b="1">
                <a:solidFill>
                  <a:schemeClr val="dk1"/>
                </a:solidFill>
                <a:latin typeface="Hanken Grotesk"/>
              </a:rPr>
              <a:t>Output:</a:t>
            </a:r>
          </a:p>
          <a:p>
            <a:pPr>
              <a:tabLst>
                <a:tab pos="270510" algn="l"/>
                <a:tab pos="4410710" algn="l"/>
              </a:tabLst>
            </a:pPr>
            <a:r>
              <a:rPr lang="en-US" sz="1600" b="1">
                <a:solidFill>
                  <a:schemeClr val="dk1"/>
                </a:solidFill>
                <a:latin typeface="Hanken Grotesk"/>
              </a:rPr>
              <a:t>5		2</a:t>
            </a:r>
          </a:p>
          <a:p>
            <a:pPr>
              <a:tabLst>
                <a:tab pos="270510" algn="l"/>
                <a:tab pos="4231005" algn="l"/>
              </a:tabLst>
            </a:pPr>
            <a:r>
              <a:rPr lang="en-US" sz="1600" b="1">
                <a:solidFill>
                  <a:schemeClr val="dk1"/>
                </a:solidFill>
                <a:latin typeface="Hanken Grotesk"/>
              </a:rPr>
              <a:t>0 0 1 1</a:t>
            </a:r>
          </a:p>
          <a:p>
            <a:pPr>
              <a:tabLst>
                <a:tab pos="270510" algn="l"/>
                <a:tab pos="4231005" algn="l"/>
              </a:tabLst>
            </a:pPr>
            <a:r>
              <a:rPr lang="en-US" sz="1600" b="1">
                <a:solidFill>
                  <a:schemeClr val="dk1"/>
                </a:solidFill>
                <a:latin typeface="Hanken Grotesk"/>
              </a:rPr>
              <a:t>3 1 4 2</a:t>
            </a:r>
          </a:p>
          <a:p>
            <a:pPr>
              <a:tabLst>
                <a:tab pos="270510" algn="l"/>
                <a:tab pos="4231005" algn="l"/>
              </a:tabLst>
            </a:pPr>
            <a:r>
              <a:rPr lang="en-US" sz="1600" b="1">
                <a:solidFill>
                  <a:schemeClr val="dk1"/>
                </a:solidFill>
                <a:latin typeface="Hanken Grotesk"/>
              </a:rPr>
              <a:t>1 5 2 6</a:t>
            </a:r>
          </a:p>
          <a:p>
            <a:pPr>
              <a:tabLst>
                <a:tab pos="270510" algn="l"/>
                <a:tab pos="4231005" algn="l"/>
              </a:tabLst>
            </a:pPr>
            <a:r>
              <a:rPr lang="en-US" sz="1600" b="1">
                <a:solidFill>
                  <a:schemeClr val="dk1"/>
                </a:solidFill>
                <a:latin typeface="Hanken Grotesk"/>
              </a:rPr>
              <a:t>5 5 6 6</a:t>
            </a:r>
          </a:p>
          <a:p>
            <a:pPr>
              <a:tabLst>
                <a:tab pos="270510" algn="l"/>
                <a:tab pos="4231005" algn="l"/>
              </a:tabLst>
            </a:pPr>
            <a:r>
              <a:rPr lang="en-US" sz="1600" b="1">
                <a:solidFill>
                  <a:schemeClr val="dk1"/>
                </a:solidFill>
                <a:latin typeface="Hanken Grotesk"/>
              </a:rPr>
              <a:t>7 7 8 8</a:t>
            </a:r>
          </a:p>
          <a:p>
            <a:pPr>
              <a:tabLst>
                <a:tab pos="270510" algn="l"/>
                <a:tab pos="4231005" algn="l"/>
              </a:tabLst>
            </a:pPr>
            <a:r>
              <a:rPr lang="en-US" sz="1600" b="1">
                <a:solidFill>
                  <a:schemeClr val="dk1"/>
                </a:solidFill>
                <a:latin typeface="Hanken Grotesk"/>
              </a:rPr>
              <a:t>0 0 3 3</a:t>
            </a:r>
          </a:p>
        </p:txBody>
      </p:sp>
    </p:spTree>
    <p:extLst>
      <p:ext uri="{BB962C8B-B14F-4D97-AF65-F5344CB8AC3E}">
        <p14:creationId xmlns:p14="http://schemas.microsoft.com/office/powerpoint/2010/main" val="2985992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369127" y="312119"/>
            <a:ext cx="7704000" cy="572700"/>
          </a:xfrm>
          <a:prstGeom prst="rect">
            <a:avLst/>
          </a:prstGeom>
        </p:spPr>
        <p:txBody>
          <a:bodyPr spcFirstLastPara="1" wrap="square" lIns="91425" tIns="91425" rIns="91425" bIns="91425" anchor="t" anchorCtr="0">
            <a:noAutofit/>
          </a:bodyPr>
          <a:lstStyle/>
          <a:p>
            <a:r>
              <a:rPr lang="en-US"/>
              <a:t>Problem 3: (Spatial Join)</a:t>
            </a:r>
            <a:r>
              <a:rPr lang="en-US" sz="1800">
                <a:effectLst/>
                <a:latin typeface="Times New Roman" panose="02020603050405020304" pitchFamily="18" charset="0"/>
                <a:ea typeface="Times New Roman" panose="02020603050405020304" pitchFamily="18" charset="0"/>
              </a:rPr>
              <a:t/>
            </a:r>
            <a:br>
              <a:rPr lang="en-US" sz="1800">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AEBA3043-CFDE-AB20-44F7-390AEFBD8029}"/>
              </a:ext>
            </a:extLst>
          </p:cNvPr>
          <p:cNvSpPr txBox="1"/>
          <p:nvPr/>
        </p:nvSpPr>
        <p:spPr>
          <a:xfrm>
            <a:off x="497072" y="1582941"/>
            <a:ext cx="8149856" cy="1915909"/>
          </a:xfrm>
          <a:prstGeom prst="rect">
            <a:avLst/>
          </a:prstGeom>
          <a:noFill/>
        </p:spPr>
        <p:txBody>
          <a:bodyPr wrap="square" rtlCol="0">
            <a:spAutoFit/>
          </a:bodyPr>
          <a:lstStyle/>
          <a:p>
            <a:pPr marL="139700" algn="just" fontAlgn="base">
              <a:lnSpc>
                <a:spcPct val="115000"/>
              </a:lnSpc>
              <a:buClr>
                <a:schemeClr val="dk1"/>
              </a:buClr>
              <a:buSzPts val="1400"/>
            </a:pPr>
            <a:r>
              <a:rPr lang="en-US" sz="2400" b="1">
                <a:solidFill>
                  <a:schemeClr val="dk1"/>
                </a:solidFill>
                <a:latin typeface="Hanken Grotesk"/>
              </a:rPr>
              <a:t>Solution:</a:t>
            </a:r>
          </a:p>
          <a:p>
            <a:pPr marL="139700" lvl="0" indent="-342900" algn="just" fontAlgn="base">
              <a:lnSpc>
                <a:spcPct val="115000"/>
              </a:lnSpc>
              <a:buClr>
                <a:schemeClr val="dk1"/>
              </a:buClr>
              <a:buSzPts val="1400"/>
              <a:tabLst>
                <a:tab pos="457200" algn="l"/>
              </a:tabLst>
            </a:pPr>
            <a:r>
              <a:rPr lang="en-US" sz="2000" b="1">
                <a:solidFill>
                  <a:schemeClr val="dk1"/>
                </a:solidFill>
                <a:latin typeface="Hanken Grotesk"/>
              </a:rPr>
              <a:t>1. Construct an R-Tree structure to manage the spatial objects.</a:t>
            </a:r>
          </a:p>
          <a:p>
            <a:pPr marL="139700" lvl="0" indent="-342900" algn="just" fontAlgn="base">
              <a:lnSpc>
                <a:spcPct val="115000"/>
              </a:lnSpc>
              <a:buClr>
                <a:schemeClr val="dk1"/>
              </a:buClr>
              <a:buSzPts val="1400"/>
              <a:tabLst>
                <a:tab pos="457200" algn="l"/>
              </a:tabLst>
            </a:pPr>
            <a:r>
              <a:rPr lang="en-US" sz="2000" b="1">
                <a:solidFill>
                  <a:schemeClr val="dk1"/>
                </a:solidFill>
                <a:latin typeface="Hanken Grotesk"/>
              </a:rPr>
              <a:t>2. Use the R-Tree to find all objects intersecting with the region of interest.</a:t>
            </a:r>
          </a:p>
          <a:p>
            <a:pPr marL="139700" lvl="0" indent="-342900" algn="just" fontAlgn="base">
              <a:lnSpc>
                <a:spcPct val="115000"/>
              </a:lnSpc>
              <a:buClr>
                <a:schemeClr val="dk1"/>
              </a:buClr>
              <a:buSzPts val="1400"/>
              <a:tabLst>
                <a:tab pos="457200" algn="l"/>
              </a:tabLst>
            </a:pPr>
            <a:r>
              <a:rPr lang="en-US" sz="2000" b="1">
                <a:solidFill>
                  <a:schemeClr val="dk1"/>
                </a:solidFill>
                <a:latin typeface="Hanken Grotesk"/>
              </a:rPr>
              <a:t>3. Count the number of the spatial objects and return.</a:t>
            </a:r>
          </a:p>
        </p:txBody>
      </p:sp>
    </p:spTree>
    <p:extLst>
      <p:ext uri="{BB962C8B-B14F-4D97-AF65-F5344CB8AC3E}">
        <p14:creationId xmlns:p14="http://schemas.microsoft.com/office/powerpoint/2010/main" val="311410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6" name="TextBox 5">
            <a:extLst>
              <a:ext uri="{FF2B5EF4-FFF2-40B4-BE49-F238E27FC236}">
                <a16:creationId xmlns:a16="http://schemas.microsoft.com/office/drawing/2014/main" id="{AEBA3043-CFDE-AB20-44F7-390AEFBD8029}"/>
              </a:ext>
            </a:extLst>
          </p:cNvPr>
          <p:cNvSpPr txBox="1"/>
          <p:nvPr/>
        </p:nvSpPr>
        <p:spPr>
          <a:xfrm>
            <a:off x="497072" y="999781"/>
            <a:ext cx="8149856" cy="3143938"/>
          </a:xfrm>
          <a:prstGeom prst="rect">
            <a:avLst/>
          </a:prstGeom>
          <a:noFill/>
        </p:spPr>
        <p:txBody>
          <a:bodyPr wrap="square" rtlCol="0">
            <a:spAutoFit/>
          </a:bodyPr>
          <a:lstStyle/>
          <a:p>
            <a:pPr>
              <a:lnSpc>
                <a:spcPct val="115000"/>
              </a:lnSpc>
            </a:pP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int</a:t>
            </a:r>
            <a:r>
              <a:rPr lang="en-US" sz="1200">
                <a:latin typeface="Cascadia Mono" panose="020B0609020000020004" pitchFamily="49" charset="0"/>
                <a:ea typeface="Times New Roman" panose="02020603050405020304" pitchFamily="18" charset="0"/>
                <a:cs typeface="Times New Roman" panose="02020603050405020304" pitchFamily="18" charset="0"/>
              </a:rPr>
              <a:t> spatialAggregationCount(</a:t>
            </a:r>
            <a:r>
              <a:rPr lang="en-US" sz="12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200">
                <a:latin typeface="Cascadia Mono" panose="020B0609020000020004" pitchFamily="49" charset="0"/>
                <a:ea typeface="Times New Roman" panose="02020603050405020304" pitchFamily="18" charset="0"/>
                <a:cs typeface="Times New Roman" panose="02020603050405020304" pitchFamily="18" charset="0"/>
              </a:rPr>
              <a:t>&amp;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query</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int</a:t>
            </a:r>
            <a:r>
              <a:rPr lang="en-US" sz="1200">
                <a:latin typeface="Cascadia Mono" panose="020B0609020000020004" pitchFamily="49" charset="0"/>
                <a:ea typeface="Times New Roman" panose="02020603050405020304" pitchFamily="18" charset="0"/>
                <a:cs typeface="Times New Roman" panose="02020603050405020304" pitchFamily="18" charset="0"/>
              </a:rPr>
              <a:t> count = 0;</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for</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size_t</a:t>
            </a:r>
            <a:r>
              <a:rPr lang="en-US" sz="1200">
                <a:latin typeface="Cascadia Mono" panose="020B0609020000020004" pitchFamily="49" charset="0"/>
                <a:ea typeface="Times New Roman" panose="02020603050405020304" pitchFamily="18" charset="0"/>
                <a:cs typeface="Times New Roman" panose="02020603050405020304" pitchFamily="18" charset="0"/>
              </a:rPr>
              <a:t> i = 0; i &lt;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-&gt;rects.size(); ++i)</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query</a:t>
            </a:r>
            <a:r>
              <a:rPr lang="en-US" sz="1200">
                <a:latin typeface="Cascadia Mono" panose="020B0609020000020004" pitchFamily="49" charset="0"/>
                <a:ea typeface="Times New Roman" panose="02020603050405020304" pitchFamily="18" charset="0"/>
                <a:cs typeface="Times New Roman" panose="02020603050405020304" pitchFamily="18" charset="0"/>
              </a:rPr>
              <a:t>.intersects(</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-&gt;rects</a:t>
            </a:r>
            <a:r>
              <a:rPr lang="en-US" sz="1200">
                <a:solidFill>
                  <a:srgbClr val="008080"/>
                </a:solidFill>
                <a:latin typeface="Cascadia Mono" panose="020B0609020000020004" pitchFamily="49" charset="0"/>
                <a:ea typeface="Times New Roman" panose="02020603050405020304" pitchFamily="18" charset="0"/>
                <a:cs typeface="Times New Roman" panose="02020603050405020304" pitchFamily="18" charset="0"/>
              </a:rPr>
              <a:t>[</a:t>
            </a:r>
            <a:r>
              <a:rPr lang="en-US" sz="1200">
                <a:latin typeface="Cascadia Mono" panose="020B0609020000020004" pitchFamily="49" charset="0"/>
                <a:ea typeface="Times New Roman" panose="02020603050405020304" pitchFamily="18" charset="0"/>
                <a:cs typeface="Times New Roman" panose="02020603050405020304" pitchFamily="18" charset="0"/>
              </a:rPr>
              <a:t>i</a:t>
            </a:r>
            <a:r>
              <a:rPr lang="en-US" sz="1200">
                <a:solidFill>
                  <a:srgbClr val="008080"/>
                </a:solidFill>
                <a:latin typeface="Cascadia Mono" panose="020B0609020000020004" pitchFamily="49" charset="0"/>
                <a:ea typeface="Times New Roman" panose="02020603050405020304" pitchFamily="18" charset="0"/>
                <a:cs typeface="Times New Roman" panose="02020603050405020304" pitchFamily="18" charset="0"/>
              </a:rPr>
              <a:t>]</a:t>
            </a:r>
            <a:r>
              <a:rPr lang="en-US" sz="1200">
                <a:latin typeface="Cascadia Mono" panose="020B0609020000020004" pitchFamily="49" charset="0"/>
                <a:ea typeface="Times New Roman" panose="02020603050405020304" pitchFamily="18" charset="0"/>
                <a:cs typeface="Times New Roman" panose="02020603050405020304" pitchFamily="18" charset="0"/>
              </a:rPr>
              <a:t>))</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if</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-&gt;isLeaf)</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count++;</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else</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count += spatialAggregationCount(</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node</a:t>
            </a:r>
            <a:r>
              <a:rPr lang="en-US" sz="1200">
                <a:latin typeface="Cascadia Mono" panose="020B0609020000020004" pitchFamily="49" charset="0"/>
                <a:ea typeface="Times New Roman" panose="02020603050405020304" pitchFamily="18" charset="0"/>
                <a:cs typeface="Times New Roman" panose="02020603050405020304" pitchFamily="18" charset="0"/>
              </a:rPr>
              <a:t>-&gt;children</a:t>
            </a:r>
            <a:r>
              <a:rPr lang="en-US" sz="1200">
                <a:solidFill>
                  <a:srgbClr val="008080"/>
                </a:solidFill>
                <a:latin typeface="Cascadia Mono" panose="020B0609020000020004" pitchFamily="49" charset="0"/>
                <a:ea typeface="Times New Roman" panose="02020603050405020304" pitchFamily="18" charset="0"/>
                <a:cs typeface="Times New Roman" panose="02020603050405020304" pitchFamily="18" charset="0"/>
              </a:rPr>
              <a:t>[</a:t>
            </a:r>
            <a:r>
              <a:rPr lang="en-US" sz="1200">
                <a:latin typeface="Cascadia Mono" panose="020B0609020000020004" pitchFamily="49" charset="0"/>
                <a:ea typeface="Times New Roman" panose="02020603050405020304" pitchFamily="18" charset="0"/>
                <a:cs typeface="Times New Roman" panose="02020603050405020304" pitchFamily="18" charset="0"/>
              </a:rPr>
              <a:t>i</a:t>
            </a:r>
            <a:r>
              <a:rPr lang="en-US" sz="1200">
                <a:solidFill>
                  <a:srgbClr val="008080"/>
                </a:solidFill>
                <a:latin typeface="Cascadia Mono" panose="020B0609020000020004" pitchFamily="49" charset="0"/>
                <a:ea typeface="Times New Roman" panose="02020603050405020304" pitchFamily="18" charset="0"/>
                <a:cs typeface="Times New Roman" panose="02020603050405020304" pitchFamily="18" charset="0"/>
              </a:rPr>
              <a:t>]</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query</a:t>
            </a:r>
            <a:r>
              <a:rPr lang="en-US" sz="1200">
                <a:latin typeface="Cascadia Mono" panose="020B0609020000020004" pitchFamily="49" charset="0"/>
                <a:ea typeface="Times New Roman" panose="02020603050405020304" pitchFamily="18" charset="0"/>
                <a:cs typeface="Times New Roman" panose="02020603050405020304" pitchFamily="18" charset="0"/>
              </a:rPr>
              <a:t>);</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return</a:t>
            </a:r>
            <a:r>
              <a:rPr lang="en-US" sz="1200">
                <a:latin typeface="Cascadia Mono" panose="020B0609020000020004" pitchFamily="49" charset="0"/>
                <a:ea typeface="Times New Roman" panose="02020603050405020304" pitchFamily="18" charset="0"/>
                <a:cs typeface="Times New Roman" panose="02020603050405020304" pitchFamily="18" charset="0"/>
              </a:rPr>
              <a:t> count;</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a:t>
            </a:r>
            <a:endParaRPr lang="en-US" sz="1600">
              <a:latin typeface="Arial" panose="020B0604020202020204" pitchFamily="34" charset="0"/>
              <a:ea typeface="Arial" panose="020B0604020202020204" pitchFamily="34" charset="0"/>
            </a:endParaRPr>
          </a:p>
          <a:p>
            <a:pPr>
              <a:lnSpc>
                <a:spcPct val="115000"/>
              </a:lnSpc>
            </a:pPr>
            <a:r>
              <a:rPr lang="en-US" sz="1800">
                <a:latin typeface="Times New Roman" panose="02020603050405020304" pitchFamily="18" charset="0"/>
                <a:ea typeface="Times New Roman" panose="02020603050405020304" pitchFamily="18" charset="0"/>
              </a:rPr>
              <a:t> </a:t>
            </a:r>
            <a:endParaRPr lang="en-US" sz="1600">
              <a:latin typeface="Arial" panose="020B0604020202020204" pitchFamily="34" charset="0"/>
              <a:ea typeface="Arial" panose="020B0604020202020204" pitchFamily="34" charset="0"/>
            </a:endParaRPr>
          </a:p>
          <a:p>
            <a:pPr>
              <a:lnSpc>
                <a:spcPct val="115000"/>
              </a:lnSpc>
            </a:pP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int</a:t>
            </a:r>
            <a:r>
              <a:rPr lang="en-US" sz="1200">
                <a:latin typeface="Cascadia Mono" panose="020B0609020000020004" pitchFamily="49" charset="0"/>
                <a:ea typeface="Times New Roman" panose="02020603050405020304" pitchFamily="18" charset="0"/>
                <a:cs typeface="Times New Roman" panose="02020603050405020304" pitchFamily="18" charset="0"/>
              </a:rPr>
              <a:t> spatialAggregationCount(</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RTree</a:t>
            </a:r>
            <a:r>
              <a:rPr lang="en-US" sz="1200">
                <a:latin typeface="Cascadia Mono" panose="020B0609020000020004" pitchFamily="49" charset="0"/>
                <a:ea typeface="Times New Roman" panose="02020603050405020304" pitchFamily="18" charset="0"/>
                <a:cs typeface="Times New Roman" panose="02020603050405020304" pitchFamily="18" charset="0"/>
              </a:rPr>
              <a:t>&amp;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const</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2B91AF"/>
                </a:solidFill>
                <a:latin typeface="Cascadia Mono" panose="020B0609020000020004" pitchFamily="49" charset="0"/>
                <a:ea typeface="Times New Roman" panose="02020603050405020304" pitchFamily="18" charset="0"/>
                <a:cs typeface="Times New Roman" panose="02020603050405020304" pitchFamily="18" charset="0"/>
              </a:rPr>
              <a:t>Rect</a:t>
            </a:r>
            <a:r>
              <a:rPr lang="en-US" sz="1200">
                <a:latin typeface="Cascadia Mono" panose="020B0609020000020004" pitchFamily="49" charset="0"/>
                <a:ea typeface="Times New Roman" panose="02020603050405020304" pitchFamily="18" charset="0"/>
                <a:cs typeface="Times New Roman" panose="02020603050405020304" pitchFamily="18" charset="0"/>
              </a:rPr>
              <a:t>&amp;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query</a:t>
            </a:r>
            <a:r>
              <a:rPr lang="en-US" sz="1200">
                <a:latin typeface="Cascadia Mono" panose="020B0609020000020004" pitchFamily="49" charset="0"/>
                <a:ea typeface="Times New Roman" panose="02020603050405020304" pitchFamily="18" charset="0"/>
                <a:cs typeface="Times New Roman" panose="02020603050405020304" pitchFamily="18" charset="0"/>
              </a:rPr>
              <a:t>) {</a:t>
            </a:r>
            <a:endParaRPr lang="en-US" sz="1600">
              <a:latin typeface="Arial" panose="020B0604020202020204" pitchFamily="34" charset="0"/>
              <a:ea typeface="Arial" panose="020B0604020202020204" pitchFamily="34" charset="0"/>
            </a:endParaRPr>
          </a:p>
          <a:p>
            <a:pPr>
              <a:lnSpc>
                <a:spcPct val="115000"/>
              </a:lnSpc>
            </a:pPr>
            <a:r>
              <a:rPr lang="en-US" sz="1200">
                <a:latin typeface="Cascadia Mono" panose="020B0609020000020004" pitchFamily="49" charset="0"/>
                <a:ea typeface="Times New Roman" panose="02020603050405020304" pitchFamily="18" charset="0"/>
                <a:cs typeface="Times New Roman" panose="02020603050405020304" pitchFamily="18" charset="0"/>
              </a:rPr>
              <a:t>    </a:t>
            </a:r>
            <a:r>
              <a:rPr lang="en-US" sz="1200">
                <a:solidFill>
                  <a:srgbClr val="0000FF"/>
                </a:solidFill>
                <a:latin typeface="Cascadia Mono" panose="020B0609020000020004" pitchFamily="49" charset="0"/>
                <a:ea typeface="Times New Roman" panose="02020603050405020304" pitchFamily="18" charset="0"/>
                <a:cs typeface="Times New Roman" panose="02020603050405020304" pitchFamily="18" charset="0"/>
              </a:rPr>
              <a:t>return</a:t>
            </a:r>
            <a:r>
              <a:rPr lang="en-US" sz="1200">
                <a:latin typeface="Cascadia Mono" panose="020B0609020000020004" pitchFamily="49" charset="0"/>
                <a:ea typeface="Times New Roman" panose="02020603050405020304" pitchFamily="18" charset="0"/>
                <a:cs typeface="Times New Roman" panose="02020603050405020304" pitchFamily="18" charset="0"/>
              </a:rPr>
              <a:t> spatialAggregationCount(</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rtree</a:t>
            </a:r>
            <a:r>
              <a:rPr lang="en-US" sz="1200">
                <a:latin typeface="Cascadia Mono" panose="020B0609020000020004" pitchFamily="49" charset="0"/>
                <a:ea typeface="Times New Roman" panose="02020603050405020304" pitchFamily="18" charset="0"/>
                <a:cs typeface="Times New Roman" panose="02020603050405020304" pitchFamily="18" charset="0"/>
              </a:rPr>
              <a:t>.getRoot(), </a:t>
            </a:r>
            <a:r>
              <a:rPr lang="en-US" sz="1200">
                <a:solidFill>
                  <a:srgbClr val="808080"/>
                </a:solidFill>
                <a:latin typeface="Cascadia Mono" panose="020B0609020000020004" pitchFamily="49" charset="0"/>
                <a:ea typeface="Times New Roman" panose="02020603050405020304" pitchFamily="18" charset="0"/>
                <a:cs typeface="Times New Roman" panose="02020603050405020304" pitchFamily="18" charset="0"/>
              </a:rPr>
              <a:t>query</a:t>
            </a:r>
            <a:r>
              <a:rPr lang="en-US" sz="1200">
                <a:latin typeface="Cascadia Mono" panose="020B0609020000020004" pitchFamily="49" charset="0"/>
                <a:ea typeface="Times New Roman" panose="02020603050405020304" pitchFamily="18" charset="0"/>
                <a:cs typeface="Times New Roman" panose="02020603050405020304" pitchFamily="18" charset="0"/>
              </a:rPr>
              <a:t>);</a:t>
            </a:r>
            <a:endParaRPr lang="en-US" sz="1600">
              <a:latin typeface="Arial" panose="020B0604020202020204" pitchFamily="34" charset="0"/>
              <a:ea typeface="Arial" panose="020B0604020202020204" pitchFamily="34" charset="0"/>
            </a:endParaRPr>
          </a:p>
          <a:p>
            <a:r>
              <a:rPr lang="en-US" sz="1200">
                <a:latin typeface="Cascadia Mono" panose="020B0609020000020004" pitchFamily="49" charset="0"/>
                <a:ea typeface="Times New Roman" panose="02020603050405020304" pitchFamily="18" charset="0"/>
                <a:cs typeface="Times New Roman" panose="02020603050405020304" pitchFamily="18" charset="0"/>
              </a:rPr>
              <a:t>}</a:t>
            </a:r>
            <a:endParaRPr lang="en-US" sz="120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16276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0"/>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857" name="Google Shape;857;p60"/>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p:txBody>
      </p:sp>
    </p:spTree>
    <p:extLst>
      <p:ext uri="{BB962C8B-B14F-4D97-AF65-F5344CB8AC3E}">
        <p14:creationId xmlns:p14="http://schemas.microsoft.com/office/powerpoint/2010/main" val="34104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Algorithm</a:t>
            </a:r>
            <a:endParaRPr dirty="0"/>
          </a:p>
        </p:txBody>
      </p:sp>
      <p:sp>
        <p:nvSpPr>
          <p:cNvPr id="762" name="Google Shape;762;p56"/>
          <p:cNvSpPr txBox="1"/>
          <p:nvPr/>
        </p:nvSpPr>
        <p:spPr>
          <a:xfrm>
            <a:off x="2440749" y="1167176"/>
            <a:ext cx="4257900" cy="3370687"/>
          </a:xfrm>
          <a:prstGeom prst="rect">
            <a:avLst/>
          </a:prstGeom>
          <a:noFill/>
          <a:ln>
            <a:noFill/>
          </a:ln>
        </p:spPr>
        <p:txBody>
          <a:bodyPr spcFirstLastPara="1" wrap="square" lIns="91425" tIns="91425" rIns="91425" bIns="91425" anchor="t" anchorCtr="0">
            <a:noAutofit/>
          </a:bodyPr>
          <a:lstStyle/>
          <a:p>
            <a:pPr lvl="0">
              <a:lnSpc>
                <a:spcPct val="115000"/>
              </a:lnSpc>
            </a:pPr>
            <a:r>
              <a:rPr lang="en-US" dirty="0">
                <a:solidFill>
                  <a:schemeClr val="dk1"/>
                </a:solidFill>
                <a:latin typeface="Hanken Grotesk"/>
                <a:ea typeface="Hanken Grotesk"/>
                <a:cs typeface="Hanken Grotesk"/>
              </a:rPr>
              <a:t>1) Let N = root.</a:t>
            </a:r>
          </a:p>
          <a:p>
            <a:pPr lvl="0">
              <a:lnSpc>
                <a:spcPct val="115000"/>
              </a:lnSpc>
            </a:pPr>
            <a:r>
              <a:rPr lang="en-US" dirty="0">
                <a:solidFill>
                  <a:schemeClr val="dk1"/>
                </a:solidFill>
                <a:latin typeface="Hanken Grotesk"/>
                <a:ea typeface="Hanken Grotesk"/>
                <a:cs typeface="Hanken Grotesk"/>
              </a:rPr>
              <a:t>2) If N = leaf: return N</a:t>
            </a:r>
          </a:p>
          <a:p>
            <a:pPr lvl="0">
              <a:lnSpc>
                <a:spcPct val="115000"/>
              </a:lnSpc>
            </a:pPr>
            <a:r>
              <a:rPr lang="en-US" dirty="0">
                <a:solidFill>
                  <a:schemeClr val="dk1"/>
                </a:solidFill>
                <a:latin typeface="Hanken Grotesk"/>
                <a:ea typeface="Hanken Grotesk"/>
                <a:cs typeface="Hanken Grotesk"/>
              </a:rPr>
              <a:t>    If not: Search for the entry in N whose rectangle requires the least area increase to accommodate a new rectangle. In case there are multiple options, we can choose the one with the smallest area.</a:t>
            </a:r>
          </a:p>
          <a:p>
            <a:pPr lvl="0">
              <a:lnSpc>
                <a:spcPct val="115000"/>
              </a:lnSpc>
            </a:pPr>
            <a:r>
              <a:rPr lang="en-US" dirty="0">
                <a:solidFill>
                  <a:schemeClr val="dk1"/>
                </a:solidFill>
                <a:latin typeface="Hanken Grotesk"/>
                <a:ea typeface="Hanken Grotesk"/>
                <a:cs typeface="Hanken Grotesk"/>
              </a:rPr>
              <a:t>3) Let N be the child node of the new rectangle and </a:t>
            </a:r>
            <a:r>
              <a:rPr lang="en-US" dirty="0" err="1">
                <a:solidFill>
                  <a:schemeClr val="dk1"/>
                </a:solidFill>
                <a:latin typeface="Hanken Grotesk"/>
                <a:ea typeface="Hanken Grotesk"/>
                <a:cs typeface="Hanken Grotesk"/>
              </a:rPr>
              <a:t>recurse</a:t>
            </a:r>
            <a:r>
              <a:rPr lang="en-US" dirty="0">
                <a:solidFill>
                  <a:schemeClr val="dk1"/>
                </a:solidFill>
                <a:latin typeface="Hanken Grotesk"/>
                <a:ea typeface="Hanken Grotesk"/>
                <a:cs typeface="Hanken Grotesk"/>
              </a:rPr>
              <a:t> step 2.</a:t>
            </a:r>
          </a:p>
        </p:txBody>
      </p:sp>
      <p:sp>
        <p:nvSpPr>
          <p:cNvPr id="3" name="Rectangle 3"/>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78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2" name="Google Shape;762;p56"/>
          <p:cNvSpPr txBox="1"/>
          <p:nvPr/>
        </p:nvSpPr>
        <p:spPr>
          <a:xfrm>
            <a:off x="361701" y="1080802"/>
            <a:ext cx="4257900" cy="3370687"/>
          </a:xfrm>
          <a:prstGeom prst="rect">
            <a:avLst/>
          </a:prstGeom>
          <a:noFill/>
          <a:ln>
            <a:noFill/>
          </a:ln>
        </p:spPr>
        <p:txBody>
          <a:bodyPr spcFirstLastPara="1" wrap="square" lIns="91425" tIns="91425" rIns="91425" bIns="91425" anchor="t" anchorCtr="0">
            <a:noAutofit/>
          </a:bodyPr>
          <a:lstStyle/>
          <a:p>
            <a:pPr lvl="0">
              <a:lnSpc>
                <a:spcPct val="115000"/>
              </a:lnSpc>
            </a:pPr>
            <a:endParaRPr lang="en-US" dirty="0"/>
          </a:p>
        </p:txBody>
      </p:sp>
      <p:sp>
        <p:nvSpPr>
          <p:cNvPr id="3" name="Rectangle 3"/>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
        <p:nvSpPr>
          <p:cNvPr id="5" name="Google Shape;762;p56"/>
          <p:cNvSpPr txBox="1"/>
          <p:nvPr/>
        </p:nvSpPr>
        <p:spPr>
          <a:xfrm>
            <a:off x="9504114" y="4062492"/>
            <a:ext cx="2437385" cy="2216024"/>
          </a:xfrm>
          <a:prstGeom prst="rect">
            <a:avLst/>
          </a:prstGeom>
          <a:noFill/>
          <a:ln>
            <a:noFill/>
          </a:ln>
        </p:spPr>
        <p:txBody>
          <a:bodyPr spcFirstLastPara="1" wrap="square" lIns="91425" tIns="91425" rIns="91425" bIns="91425" anchor="t" anchorCtr="0">
            <a:noAutofit/>
          </a:bodyPr>
          <a:lstStyle/>
          <a:p>
            <a:pPr lvl="0">
              <a:lnSpc>
                <a:spcPct val="115000"/>
              </a:lnSpc>
            </a:pPr>
            <a:endParaRPr lang="en-US" dirty="0"/>
          </a:p>
        </p:txBody>
      </p:sp>
      <p:pic>
        <p:nvPicPr>
          <p:cNvPr id="2050" name="Picture 2" descr="https://lh7-us.googleusercontent.com/docsz/AD_4nXevU_9E_uYIm9IdKTiKPrQuLtDVRYBNFFbIMApaKNNYi0QEBQbp_dA2Sz8RUl7vvtUrZNYTNyfbOV9dadFUcRa1sihJ7uEeQkrU2aOL5awPdtHzVbt0DFJvxrDlybB-fv6CEvtAh3k77dIl-qnVrji3l0E?key=txFX9hNk0ZA5_rYHZSYFV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29" y="1350450"/>
            <a:ext cx="3621443" cy="24143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7-us.googleusercontent.com/docsz/AD_4nXfxR3gfuSbdgPDGAb1tm0uQog5zR_DNM7N1xbqZRNl9tL_yn34qwG2JVxPNjnAmNGJFNJYhgBkVGZHpOTJDGu_85LSNrTDXjRngaxGY_UxldNX6hGYvK-QNNZvyTuRpG983PWrGp5ofeNVHcuC6RmNrZai4?key=txFX9hNk0ZA5_rYHZSYFV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513" y="1350451"/>
            <a:ext cx="3896596"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85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Description</a:t>
            </a:r>
            <a:endParaRPr dirty="0"/>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Structures and algorithms used by the </a:t>
            </a:r>
            <a:r>
              <a:rPr lang="en-US" dirty="0" smtClean="0"/>
              <a:t>r-tree</a:t>
            </a:r>
            <a:endParaRPr lang="en-US"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74861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Bounding boxes</a:t>
            </a:r>
            <a:endParaRPr dirty="0"/>
          </a:p>
        </p:txBody>
      </p:sp>
      <p:sp>
        <p:nvSpPr>
          <p:cNvPr id="646" name="Google Shape;646;p52"/>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p>
            <a:pPr marL="9525" lvl="0" indent="0" algn="l" rtl="0">
              <a:spcBef>
                <a:spcPts val="0"/>
              </a:spcBef>
              <a:spcAft>
                <a:spcPts val="0"/>
              </a:spcAft>
              <a:buSzPts val="1200"/>
              <a:buNone/>
            </a:pPr>
            <a:r>
              <a:rPr lang="en-US" dirty="0"/>
              <a:t>The smallest rectangle that contains a group of objects.</a:t>
            </a:r>
            <a:endParaRPr dirty="0"/>
          </a:p>
        </p:txBody>
      </p:sp>
      <p:sp>
        <p:nvSpPr>
          <p:cNvPr id="647" name="Google Shape;647;p52"/>
          <p:cNvSpPr txBox="1">
            <a:spLocks noGrp="1"/>
          </p:cNvSpPr>
          <p:nvPr>
            <p:ph type="subTitle" idx="2"/>
          </p:nvPr>
        </p:nvSpPr>
        <p:spPr>
          <a:xfrm>
            <a:off x="720000" y="1736553"/>
            <a:ext cx="3772800" cy="2736300"/>
          </a:xfrm>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SzPts val="1200"/>
              <a:buNone/>
            </a:pPr>
            <a:r>
              <a:rPr lang="en-US" dirty="0"/>
              <a:t>A rectangle that contains a group of objects.</a:t>
            </a:r>
          </a:p>
        </p:txBody>
      </p:sp>
      <p:sp>
        <p:nvSpPr>
          <p:cNvPr id="648" name="Google Shape;648;p52"/>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Bounding box</a:t>
            </a:r>
            <a:endParaRPr dirty="0"/>
          </a:p>
        </p:txBody>
      </p:sp>
      <p:sp>
        <p:nvSpPr>
          <p:cNvPr id="649" name="Google Shape;649;p52"/>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Minimum bounding box</a:t>
            </a:r>
            <a:endParaRPr dirty="0"/>
          </a:p>
        </p:txBody>
      </p:sp>
      <p:sp>
        <p:nvSpPr>
          <p:cNvPr id="3" name="Rectangle 2">
            <a:extLst>
              <a:ext uri="{FF2B5EF4-FFF2-40B4-BE49-F238E27FC236}">
                <a16:creationId xmlns:a16="http://schemas.microsoft.com/office/drawing/2014/main" id="{7ED4D1E4-D098-A191-B6BB-C4E2B89D4968}"/>
              </a:ext>
            </a:extLst>
          </p:cNvPr>
          <p:cNvSpPr/>
          <p:nvPr/>
        </p:nvSpPr>
        <p:spPr>
          <a:xfrm>
            <a:off x="2476500" y="2416350"/>
            <a:ext cx="4069080" cy="234180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9DC909D-48AD-B705-2C8B-CFBCCF381E43}"/>
              </a:ext>
            </a:extLst>
          </p:cNvPr>
          <p:cNvSpPr/>
          <p:nvPr/>
        </p:nvSpPr>
        <p:spPr>
          <a:xfrm>
            <a:off x="3192780" y="2571750"/>
            <a:ext cx="3284220" cy="212672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E5ED7A-8D78-6373-8F3A-8A66CD6BC863}"/>
              </a:ext>
            </a:extLst>
          </p:cNvPr>
          <p:cNvSpPr/>
          <p:nvPr/>
        </p:nvSpPr>
        <p:spPr>
          <a:xfrm>
            <a:off x="3771900" y="2880360"/>
            <a:ext cx="2621280" cy="181811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558B56-6717-2F3C-07B2-68EFA6B3929E}"/>
              </a:ext>
            </a:extLst>
          </p:cNvPr>
          <p:cNvSpPr/>
          <p:nvPr/>
        </p:nvSpPr>
        <p:spPr>
          <a:xfrm>
            <a:off x="3771900" y="3116580"/>
            <a:ext cx="975360" cy="5727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A5F5E1-E70C-DA09-A589-6C7D2E207AEF}"/>
              </a:ext>
            </a:extLst>
          </p:cNvPr>
          <p:cNvSpPr/>
          <p:nvPr/>
        </p:nvSpPr>
        <p:spPr>
          <a:xfrm>
            <a:off x="4896660" y="3558838"/>
            <a:ext cx="655320" cy="113963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5B3151-D83F-DB9C-CFB3-753ECB34B1ED}"/>
              </a:ext>
            </a:extLst>
          </p:cNvPr>
          <p:cNvSpPr/>
          <p:nvPr/>
        </p:nvSpPr>
        <p:spPr>
          <a:xfrm>
            <a:off x="5417820" y="2880360"/>
            <a:ext cx="975360" cy="45039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3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build="p"/>
      <p:bldP spid="647" grpId="0" uiExpand="1" build="p"/>
      <p:bldP spid="648" grpId="0" build="p"/>
      <p:bldP spid="649" grpId="0" build="p"/>
      <p:bldP spid="3" grpId="0" animBg="1"/>
      <p:bldP spid="7" grpId="0" animBg="1"/>
      <p:bldP spid="8" grpId="0" animBg="1"/>
      <p:bldP spid="4" grpId="0" animBg="1"/>
      <p:bldP spid="5" grpId="0" animBg="1"/>
      <p:bldP spid="6" grpId="0" animBg="1"/>
    </p:bldLst>
  </p:timing>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3349</Words>
  <Application>Microsoft Office PowerPoint</Application>
  <PresentationFormat>On-screen Show (16:9)</PresentationFormat>
  <Paragraphs>508</Paragraphs>
  <Slides>59</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Figtree Black</vt:lpstr>
      <vt:lpstr>Cascadia Mono</vt:lpstr>
      <vt:lpstr>Arial</vt:lpstr>
      <vt:lpstr>Cambria Math</vt:lpstr>
      <vt:lpstr>Lato</vt:lpstr>
      <vt:lpstr>Times New Roman</vt:lpstr>
      <vt:lpstr>Hanken Grotesk</vt:lpstr>
      <vt:lpstr>Elegant Black &amp; White Thesis Defense by Slidesgo</vt:lpstr>
      <vt:lpstr>R-trees (Rectangular Tree)</vt:lpstr>
      <vt:lpstr>Table of contents</vt:lpstr>
      <vt:lpstr>Introduction</vt:lpstr>
      <vt:lpstr>Introduction</vt:lpstr>
      <vt:lpstr>Properties</vt:lpstr>
      <vt:lpstr>Algorithm</vt:lpstr>
      <vt:lpstr>PowerPoint Presentation</vt:lpstr>
      <vt:lpstr>Description</vt:lpstr>
      <vt:lpstr>Bounding boxes</vt:lpstr>
      <vt:lpstr>Representing objects</vt:lpstr>
      <vt:lpstr>R-Trees</vt:lpstr>
      <vt:lpstr>R-Tree index entry</vt:lpstr>
      <vt:lpstr>R-Tree leaf nodes</vt:lpstr>
      <vt:lpstr>Real-life example</vt:lpstr>
      <vt:lpstr>Resulting R-Tree</vt:lpstr>
      <vt:lpstr>Resulting R-Tree</vt:lpstr>
      <vt:lpstr>Searching a R-tree</vt:lpstr>
      <vt:lpstr>Searching a R-tree</vt:lpstr>
      <vt:lpstr>Searching a R-tree</vt:lpstr>
      <vt:lpstr>Searching a R-tree</vt:lpstr>
      <vt:lpstr>Inserting a R-tree</vt:lpstr>
      <vt:lpstr>Inserting a R-tree</vt:lpstr>
      <vt:lpstr>Inserting a R-tree</vt:lpstr>
      <vt:lpstr>Inserting a R-tree</vt:lpstr>
      <vt:lpstr>Inserting a R-tree</vt:lpstr>
      <vt:lpstr>Inserting a R-tree</vt:lpstr>
      <vt:lpstr>Inserting a R-tree</vt:lpstr>
      <vt:lpstr>Splitting R-tree nodes</vt:lpstr>
      <vt:lpstr>Splitting R-tree nodes</vt:lpstr>
      <vt:lpstr>Node Deletion in a R-tree</vt:lpstr>
      <vt:lpstr>Node Deletion in a R-tree</vt:lpstr>
      <vt:lpstr>Demonstration</vt:lpstr>
      <vt:lpstr>Analysis</vt:lpstr>
      <vt:lpstr>Applications</vt:lpstr>
      <vt:lpstr>Applications</vt:lpstr>
      <vt:lpstr>Comparison</vt:lpstr>
      <vt:lpstr>Quiz &amp; assignment</vt:lpstr>
      <vt:lpstr>Question 1</vt:lpstr>
      <vt:lpstr>Question 2</vt:lpstr>
      <vt:lpstr>Question 3</vt:lpstr>
      <vt:lpstr>Question 4</vt:lpstr>
      <vt:lpstr>Question 5</vt:lpstr>
      <vt:lpstr>Problem 1: (Range Query) </vt:lpstr>
      <vt:lpstr>Problem 1: (Range Query) </vt:lpstr>
      <vt:lpstr>Problem 1: (Range Query) </vt:lpstr>
      <vt:lpstr>PowerPoint Presentation</vt:lpstr>
      <vt:lpstr>Problem 2: (Nearest Neighbor Search)  </vt:lpstr>
      <vt:lpstr>Problem 2: (Nearest Neighbor Search)  </vt:lpstr>
      <vt:lpstr>Problem 2: (Nearest Neighbor Search) </vt:lpstr>
      <vt:lpstr>PowerPoint Presentation</vt:lpstr>
      <vt:lpstr>Problem 3: (Spatial Join)  </vt:lpstr>
      <vt:lpstr>Problem 3: (Spatial Join)</vt:lpstr>
      <vt:lpstr>Problem 3: (Spatial Join) </vt:lpstr>
      <vt:lpstr>PowerPoint Presentation</vt:lpstr>
      <vt:lpstr>Problem 4: (Spatial Aggregation)   </vt:lpstr>
      <vt:lpstr>Problem 4: (Spatial Aggregation)</vt:lpstr>
      <vt:lpstr>Problem 3: (Spatial Join)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R-trees (Rectangular Tree)</dc:title>
  <dc:creator>beerpsi</dc:creator>
  <cp:lastModifiedBy>Dell</cp:lastModifiedBy>
  <cp:revision>39</cp:revision>
  <dcterms:modified xsi:type="dcterms:W3CDTF">2024-07-18T06:45:36Z</dcterms:modified>
</cp:coreProperties>
</file>