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9" r:id="rId5"/>
    <p:sldMasterId id="214748369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6858000" cx="12192000"/>
  <p:notesSz cx="6858000" cy="9144000"/>
  <p:embeddedFontLst>
    <p:embeddedFont>
      <p:font typeface="Raleway"/>
      <p:regular r:id="rId17"/>
      <p:bold r:id="rId18"/>
      <p:italic r:id="rId19"/>
      <p:boldItalic r:id="rId20"/>
    </p:embeddedFont>
    <p:embeddedFont>
      <p:font typeface="Lor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5" roundtripDataSignature="AMtx7mg6+fjrNJTkquW3mjh2jzDZl1fB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Lora-bold.fntdata"/><Relationship Id="rId21" Type="http://schemas.openxmlformats.org/officeDocument/2006/relationships/font" Target="fonts/Lora-regular.fntdata"/><Relationship Id="rId24" Type="http://schemas.openxmlformats.org/officeDocument/2006/relationships/font" Target="fonts/Lora-boldItalic.fntdata"/><Relationship Id="rId23"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Raleway-regular.fntdata"/><Relationship Id="rId16" Type="http://schemas.openxmlformats.org/officeDocument/2006/relationships/slide" Target="slides/slide9.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Hello everyone! My name is Kevin Isaza and I work for a tourism company looking to invest in real estate in CDMX with the intent of using the units for Airbnb. To start, let’s take a look at average listing prices across CDMX.</a:t>
            </a:r>
            <a:endParaRPr/>
          </a:p>
        </p:txBody>
      </p:sp>
      <p:sp>
        <p:nvSpPr>
          <p:cNvPr id="318" name="Google Shape;3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There are a total of 16 borough’s or Colonias as they’re called in CDMX. The top 3 Colonias by average unit prices are Miguel Hidalgo, Cuahimalpa de Morelos and Cuauhtemoc. </a:t>
            </a:r>
            <a:endParaRPr/>
          </a:p>
          <a:p>
            <a:pPr indent="0" lvl="0" marL="0" rtl="0" algn="l">
              <a:lnSpc>
                <a:spcPct val="100000"/>
              </a:lnSpc>
              <a:spcBef>
                <a:spcPts val="0"/>
              </a:spcBef>
              <a:spcAft>
                <a:spcPts val="0"/>
              </a:spcAft>
              <a:buSzPts val="1100"/>
              <a:buNone/>
            </a:pPr>
            <a:r>
              <a:t/>
            </a:r>
            <a:endParaRPr/>
          </a:p>
          <a:p>
            <a:pPr indent="-317500" lvl="0" marL="457200" rtl="0" algn="l">
              <a:lnSpc>
                <a:spcPct val="15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Cuauhtemoc houses the Plaza de Zocalo, the center of CDMX and it’s politics. </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The Miguel Hidalgo Colonia houses the most expensive neighborhood in the entire country, Polanco. </a:t>
            </a:r>
            <a:endParaRPr sz="1400">
              <a:solidFill>
                <a:schemeClr val="dk1"/>
              </a:solidFill>
              <a:latin typeface="Times New Roman"/>
              <a:ea typeface="Times New Roman"/>
              <a:cs typeface="Times New Roman"/>
              <a:sym typeface="Times New Roman"/>
            </a:endParaRPr>
          </a:p>
        </p:txBody>
      </p:sp>
      <p:sp>
        <p:nvSpPr>
          <p:cNvPr id="360" name="Google Shape;360;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For Airbnb, you can offer 4 different unit types, an entire home/apt, a private room, a hotel room or a shared room. Here we can see the average price against the number of units on the X axis. Starting clockwise, I want to cross out a shared room as a viable option, the average price is too low and there’s not a lot of listings offered. A hotel room </a:t>
            </a:r>
            <a:r>
              <a:rPr i="1" lang="en-US"/>
              <a:t>can</a:t>
            </a:r>
            <a:r>
              <a:rPr lang="en-US"/>
              <a:t> be a good option as it offers many amenities but that can be overshadowed by a luxury residential apartment. Something to consider, hotels in CDMX take a cut of your profits on top of Airbnb and can price control you to be within their prices. </a:t>
            </a:r>
            <a:br>
              <a:rPr lang="en-US"/>
            </a:br>
            <a:br>
              <a:rPr lang="en-US"/>
            </a:br>
            <a:r>
              <a:rPr lang="en-US"/>
              <a:t>An entire apartment/home has an average price with $64.26 at 2.7x the price of a private room. For a private room to be financially viable you’d need at least a 3 bedroom apartment. </a:t>
            </a:r>
            <a:br>
              <a:rPr lang="en-US"/>
            </a:br>
            <a:br>
              <a:rPr lang="en-US"/>
            </a:br>
            <a:r>
              <a:rPr lang="en-US"/>
              <a:t>Also, to consider… a clean unit at check-in is expected across the board and would have an increased cost per instance of cleaning. </a:t>
            </a:r>
            <a:endParaRPr/>
          </a:p>
        </p:txBody>
      </p:sp>
      <p:sp>
        <p:nvSpPr>
          <p:cNvPr id="368" name="Google Shape;368;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Taking a closer look at that x-axis from the previous graph… There’s a total of 16 thousand and a half units being offered in CDMX with entire homes and apartments taking up more than half followed by private rooms. Combined they dwarf shared rooms and hotel rooms. </a:t>
            </a:r>
            <a:br>
              <a:rPr lang="en-US"/>
            </a:br>
            <a:br>
              <a:rPr lang="en-US"/>
            </a:br>
            <a:r>
              <a:rPr lang="en-US"/>
              <a:t>Also to note: while these numbers may indicate demand, it also liekly tells a story of what units are financially viable as an Airbnb investment. </a:t>
            </a:r>
            <a:br>
              <a:rPr lang="en-US"/>
            </a:br>
            <a:br>
              <a:rPr lang="en-US"/>
            </a:br>
            <a:r>
              <a:rPr lang="en-US"/>
              <a:t>I personally think you should focus on renting out entire homes or apartments especially since we’ll be managing these units remotely. There’s less </a:t>
            </a:r>
            <a:endParaRPr/>
          </a:p>
        </p:txBody>
      </p:sp>
      <p:sp>
        <p:nvSpPr>
          <p:cNvPr id="378" name="Google Shape;378;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To take a quick look at housing prices, in our highest paying neighborhood a 1ksqft home costs close to a million usd on average. With the rest at only a few less dollars a day for airbnb, has real estate at less than half as much. These are average prices so you could get even cheaper real estate! I’ve seen prices as low as $9000 pesos which comes out to 16k usd for a 1000 square foot home. </a:t>
            </a:r>
            <a:br>
              <a:rPr lang="en-US"/>
            </a:br>
            <a:br>
              <a:rPr lang="en-US"/>
            </a:br>
            <a:r>
              <a:rPr lang="en-US" sz="1400">
                <a:solidFill>
                  <a:schemeClr val="dk1"/>
                </a:solidFill>
              </a:rPr>
              <a:t>It would only take 6 years of full bookings in the latter Colonias to make back your investment. </a:t>
            </a:r>
            <a:endParaRPr sz="1400">
              <a:solidFill>
                <a:schemeClr val="dk1"/>
              </a:solidFill>
            </a:endParaRPr>
          </a:p>
          <a:p>
            <a:pPr indent="0" lvl="0" marL="0" rtl="0" algn="l">
              <a:lnSpc>
                <a:spcPct val="100000"/>
              </a:lnSpc>
              <a:spcBef>
                <a:spcPts val="0"/>
              </a:spcBef>
              <a:spcAft>
                <a:spcPts val="0"/>
              </a:spcAft>
              <a:buSzPts val="1100"/>
              <a:buNone/>
            </a:pPr>
            <a:r>
              <a:t/>
            </a:r>
            <a:endParaRPr/>
          </a:p>
        </p:txBody>
      </p:sp>
      <p:sp>
        <p:nvSpPr>
          <p:cNvPr id="389" name="Google Shape;389;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 now, where should we buy our unit? </a:t>
            </a:r>
            <a:br>
              <a:rPr lang="en-US"/>
            </a:br>
            <a:br>
              <a:rPr lang="en-US"/>
            </a:br>
            <a:r>
              <a:rPr lang="en-US"/>
              <a:t>Here are the total units offered in the top 5 neighborhoods with Cuauhtemoc having more listings than the next three Colonias combined. This is where the demand is and has cheaper real estate. You should invest here and here’s some extra reasons why. </a:t>
            </a:r>
            <a:endParaRPr/>
          </a:p>
        </p:txBody>
      </p:sp>
      <p:sp>
        <p:nvSpPr>
          <p:cNvPr id="397" name="Google Shape;397;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Not only is the Cuauhtemoc the home of Plaza de Zocalo as mentioned earlier. It also houses neighborhoods such as La Roma, a neighborhood recently premiered in the award winning film “Roma” that has amazing cinemetagraphy although a bit long, world renowned michellin starred restaurants such as Rosetta in La Condesa. These two neighborhoods are akin to popular lower Manhattan destinations such as the two villages and Soho. Very culturally significant with an abundance of city amenities.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Also, it’s western most point is only a 20-30 minute uber ride for only 200-300 pesos or $8-$12 USD which is nothing for an international traveler.  </a:t>
            </a:r>
            <a:endParaRPr/>
          </a:p>
        </p:txBody>
      </p:sp>
      <p:sp>
        <p:nvSpPr>
          <p:cNvPr id="407" name="Google Shape;40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 know that even though Cuauhtemoc is only 3rd in average price, It’s the highest in demand with the highest revnue potential and HALF the real estate prices than the Colonia, Miguel Hidalgo, with the highest average prices. </a:t>
            </a:r>
            <a:br>
              <a:rPr lang="en-US"/>
            </a:br>
            <a:br>
              <a:rPr lang="en-US"/>
            </a:br>
            <a:r>
              <a:rPr lang="en-US"/>
              <a:t>Considering everything, I’ll reiterate that entire home or apartment rentals are our best bet considering our remote model. </a:t>
            </a:r>
            <a:br>
              <a:rPr lang="en-US"/>
            </a:br>
            <a:br>
              <a:rPr lang="en-US"/>
            </a:br>
            <a:r>
              <a:rPr lang="en-US"/>
              <a:t>Moving forward, we need a deeper and clearer insight on real estate prices and also we need to know what types of in-home amenities are looking for the most.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Cuauhtemoc is central to all that is Mexico and your investment </a:t>
            </a:r>
            <a:r>
              <a:rPr i="1" lang="en-US"/>
              <a:t>will </a:t>
            </a:r>
            <a:r>
              <a:rPr lang="en-US"/>
              <a:t>appreciate. A single use home or apartment in Cuauhtemoc is the way to go. </a:t>
            </a:r>
            <a:br>
              <a:rPr lang="en-US"/>
            </a:br>
            <a:br>
              <a:rPr lang="en-US"/>
            </a:br>
            <a:endParaRPr/>
          </a:p>
        </p:txBody>
      </p:sp>
      <p:sp>
        <p:nvSpPr>
          <p:cNvPr id="418" name="Google Shape;4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Thank you</a:t>
            </a:r>
            <a:endParaRPr/>
          </a:p>
        </p:txBody>
      </p:sp>
      <p:sp>
        <p:nvSpPr>
          <p:cNvPr id="426" name="Google Shape;4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11" name="Shape 11"/>
        <p:cNvGrpSpPr/>
        <p:nvPr/>
      </p:nvGrpSpPr>
      <p:grpSpPr>
        <a:xfrm>
          <a:off x="0" y="0"/>
          <a:ext cx="0" cy="0"/>
          <a:chOff x="0" y="0"/>
          <a:chExt cx="0" cy="0"/>
        </a:xfrm>
      </p:grpSpPr>
      <p:sp>
        <p:nvSpPr>
          <p:cNvPr id="12" name="Google Shape;12;p42"/>
          <p:cNvSpPr/>
          <p:nvPr>
            <p:ph idx="2" type="pic"/>
          </p:nvPr>
        </p:nvSpPr>
        <p:spPr>
          <a:xfrm rot="263267">
            <a:off x="6401076" y="707958"/>
            <a:ext cx="5209212" cy="544208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8" name="Shape 58"/>
        <p:cNvGrpSpPr/>
        <p:nvPr/>
      </p:nvGrpSpPr>
      <p:grpSpPr>
        <a:xfrm>
          <a:off x="0" y="0"/>
          <a:ext cx="0" cy="0"/>
          <a:chOff x="0" y="0"/>
          <a:chExt cx="0" cy="0"/>
        </a:xfrm>
      </p:grpSpPr>
      <p:sp>
        <p:nvSpPr>
          <p:cNvPr id="59" name="Google Shape;59;p6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6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5" name="Shape 65"/>
        <p:cNvGrpSpPr/>
        <p:nvPr/>
      </p:nvGrpSpPr>
      <p:grpSpPr>
        <a:xfrm>
          <a:off x="0" y="0"/>
          <a:ext cx="0" cy="0"/>
          <a:chOff x="0" y="0"/>
          <a:chExt cx="0" cy="0"/>
        </a:xfrm>
      </p:grpSpPr>
      <p:sp>
        <p:nvSpPr>
          <p:cNvPr id="66" name="Google Shape;66;p6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6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72" name="Shape 72"/>
        <p:cNvGrpSpPr/>
        <p:nvPr/>
      </p:nvGrpSpPr>
      <p:grpSpPr>
        <a:xfrm>
          <a:off x="0" y="0"/>
          <a:ext cx="0" cy="0"/>
          <a:chOff x="0" y="0"/>
          <a:chExt cx="0" cy="0"/>
        </a:xfrm>
      </p:grpSpPr>
      <p:sp>
        <p:nvSpPr>
          <p:cNvPr id="73" name="Google Shape;73;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8" name="Shape 78"/>
        <p:cNvGrpSpPr/>
        <p:nvPr/>
      </p:nvGrpSpPr>
      <p:grpSpPr>
        <a:xfrm>
          <a:off x="0" y="0"/>
          <a:ext cx="0" cy="0"/>
          <a:chOff x="0" y="0"/>
          <a:chExt cx="0" cy="0"/>
        </a:xfrm>
      </p:grpSpPr>
      <p:sp>
        <p:nvSpPr>
          <p:cNvPr id="79" name="Google Shape;79;p7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7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84" name="Shape 84"/>
        <p:cNvGrpSpPr/>
        <p:nvPr/>
      </p:nvGrpSpPr>
      <p:grpSpPr>
        <a:xfrm>
          <a:off x="0" y="0"/>
          <a:ext cx="0" cy="0"/>
          <a:chOff x="0" y="0"/>
          <a:chExt cx="0" cy="0"/>
        </a:xfrm>
      </p:grpSpPr>
      <p:sp>
        <p:nvSpPr>
          <p:cNvPr id="85" name="Google Shape;85;p71"/>
          <p:cNvSpPr/>
          <p:nvPr>
            <p:ph idx="2" type="pic"/>
          </p:nvPr>
        </p:nvSpPr>
        <p:spPr>
          <a:xfrm>
            <a:off x="622911" y="879186"/>
            <a:ext cx="5099632" cy="5099628"/>
          </a:xfrm>
          <a:prstGeom prst="flowChartConnector">
            <a:avLst/>
          </a:prstGeom>
          <a:solidFill>
            <a:schemeClr val="lt1"/>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71"/>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71"/>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88" name="Shape 88"/>
        <p:cNvGrpSpPr/>
        <p:nvPr/>
      </p:nvGrpSpPr>
      <p:grpSpPr>
        <a:xfrm>
          <a:off x="0" y="0"/>
          <a:ext cx="0" cy="0"/>
          <a:chOff x="0" y="0"/>
          <a:chExt cx="0" cy="0"/>
        </a:xfrm>
      </p:grpSpPr>
      <p:sp>
        <p:nvSpPr>
          <p:cNvPr id="89" name="Google Shape;89;p72"/>
          <p:cNvSpPr/>
          <p:nvPr>
            <p:ph idx="2" type="pic"/>
          </p:nvPr>
        </p:nvSpPr>
        <p:spPr>
          <a:xfrm>
            <a:off x="-2251105" y="-1360991"/>
            <a:ext cx="8458200" cy="8458194"/>
          </a:xfrm>
          <a:prstGeom prst="flowChartConnector">
            <a:avLst/>
          </a:prstGeom>
          <a:solidFill>
            <a:schemeClr val="lt1"/>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Google Shape;90;p72"/>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72"/>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92" name="Shape 92"/>
        <p:cNvGrpSpPr/>
        <p:nvPr/>
      </p:nvGrpSpPr>
      <p:grpSpPr>
        <a:xfrm>
          <a:off x="0" y="0"/>
          <a:ext cx="0" cy="0"/>
          <a:chOff x="0" y="0"/>
          <a:chExt cx="0" cy="0"/>
        </a:xfrm>
      </p:grpSpPr>
      <p:sp>
        <p:nvSpPr>
          <p:cNvPr id="93" name="Google Shape;93;p73"/>
          <p:cNvSpPr/>
          <p:nvPr>
            <p:ph idx="2" type="pic"/>
          </p:nvPr>
        </p:nvSpPr>
        <p:spPr>
          <a:xfrm>
            <a:off x="4005129" y="671558"/>
            <a:ext cx="4181742" cy="4181740"/>
          </a:xfrm>
          <a:prstGeom prst="flowChartConnector">
            <a:avLst/>
          </a:prstGeom>
          <a:solidFill>
            <a:schemeClr val="lt1"/>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73"/>
          <p:cNvSpPr txBox="1"/>
          <p:nvPr>
            <p:ph idx="1" type="body"/>
          </p:nvPr>
        </p:nvSpPr>
        <p:spPr>
          <a:xfrm>
            <a:off x="3602488" y="5165409"/>
            <a:ext cx="6195409" cy="125060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73"/>
          <p:cNvSpPr txBox="1"/>
          <p:nvPr>
            <p:ph idx="3" type="body"/>
          </p:nvPr>
        </p:nvSpPr>
        <p:spPr>
          <a:xfrm>
            <a:off x="3678261" y="6036291"/>
            <a:ext cx="5616575" cy="454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96" name="Shape 96"/>
        <p:cNvGrpSpPr/>
        <p:nvPr/>
      </p:nvGrpSpPr>
      <p:grpSpPr>
        <a:xfrm>
          <a:off x="0" y="0"/>
          <a:ext cx="0" cy="0"/>
          <a:chOff x="0" y="0"/>
          <a:chExt cx="0" cy="0"/>
        </a:xfrm>
      </p:grpSpPr>
      <p:sp>
        <p:nvSpPr>
          <p:cNvPr id="97" name="Google Shape;97;p74"/>
          <p:cNvSpPr/>
          <p:nvPr>
            <p:ph idx="2" type="pic"/>
          </p:nvPr>
        </p:nvSpPr>
        <p:spPr>
          <a:xfrm>
            <a:off x="6024126" y="200025"/>
            <a:ext cx="5982574" cy="645795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98" name="Shape 98"/>
        <p:cNvGrpSpPr/>
        <p:nvPr/>
      </p:nvGrpSpPr>
      <p:grpSpPr>
        <a:xfrm>
          <a:off x="0" y="0"/>
          <a:ext cx="0" cy="0"/>
          <a:chOff x="0" y="0"/>
          <a:chExt cx="0" cy="0"/>
        </a:xfrm>
      </p:grpSpPr>
      <p:sp>
        <p:nvSpPr>
          <p:cNvPr id="99" name="Google Shape;99;p75"/>
          <p:cNvSpPr/>
          <p:nvPr>
            <p:ph idx="2" type="pic"/>
          </p:nvPr>
        </p:nvSpPr>
        <p:spPr>
          <a:xfrm>
            <a:off x="1318775" y="1288425"/>
            <a:ext cx="4281150" cy="428115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100" name="Shape 100"/>
        <p:cNvGrpSpPr/>
        <p:nvPr/>
      </p:nvGrpSpPr>
      <p:grpSpPr>
        <a:xfrm>
          <a:off x="0" y="0"/>
          <a:ext cx="0" cy="0"/>
          <a:chOff x="0" y="0"/>
          <a:chExt cx="0" cy="0"/>
        </a:xfrm>
      </p:grpSpPr>
      <p:sp>
        <p:nvSpPr>
          <p:cNvPr id="101" name="Google Shape;101;p76"/>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p76"/>
          <p:cNvSpPr/>
          <p:nvPr>
            <p:ph idx="3" type="pic"/>
          </p:nvPr>
        </p:nvSpPr>
        <p:spPr>
          <a:xfrm>
            <a:off x="6235580" y="205099"/>
            <a:ext cx="5731380" cy="64478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13" name="Shape 13"/>
        <p:cNvGrpSpPr/>
        <p:nvPr/>
      </p:nvGrpSpPr>
      <p:grpSpPr>
        <a:xfrm>
          <a:off x="0" y="0"/>
          <a:ext cx="0" cy="0"/>
          <a:chOff x="0" y="0"/>
          <a:chExt cx="0" cy="0"/>
        </a:xfrm>
      </p:grpSpPr>
      <p:sp>
        <p:nvSpPr>
          <p:cNvPr id="14" name="Google Shape;14;p56"/>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103" name="Shape 103"/>
        <p:cNvGrpSpPr/>
        <p:nvPr/>
      </p:nvGrpSpPr>
      <p:grpSpPr>
        <a:xfrm>
          <a:off x="0" y="0"/>
          <a:ext cx="0" cy="0"/>
          <a:chOff x="0" y="0"/>
          <a:chExt cx="0" cy="0"/>
        </a:xfrm>
      </p:grpSpPr>
      <p:sp>
        <p:nvSpPr>
          <p:cNvPr id="104" name="Google Shape;104;p77"/>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115" name="Shape 115"/>
        <p:cNvGrpSpPr/>
        <p:nvPr/>
      </p:nvGrpSpPr>
      <p:grpSpPr>
        <a:xfrm>
          <a:off x="0" y="0"/>
          <a:ext cx="0" cy="0"/>
          <a:chOff x="0" y="0"/>
          <a:chExt cx="0" cy="0"/>
        </a:xfrm>
      </p:grpSpPr>
      <p:sp>
        <p:nvSpPr>
          <p:cNvPr id="116" name="Google Shape;116;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20" name="Shape 120"/>
        <p:cNvGrpSpPr/>
        <p:nvPr/>
      </p:nvGrpSpPr>
      <p:grpSpPr>
        <a:xfrm>
          <a:off x="0" y="0"/>
          <a:ext cx="0" cy="0"/>
          <a:chOff x="0" y="0"/>
          <a:chExt cx="0" cy="0"/>
        </a:xfrm>
      </p:grpSpPr>
      <p:sp>
        <p:nvSpPr>
          <p:cNvPr id="121" name="Google Shape;121;p7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7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3" name="Google Shape;123;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26" name="Shape 126"/>
        <p:cNvGrpSpPr/>
        <p:nvPr/>
      </p:nvGrpSpPr>
      <p:grpSpPr>
        <a:xfrm>
          <a:off x="0" y="0"/>
          <a:ext cx="0" cy="0"/>
          <a:chOff x="0" y="0"/>
          <a:chExt cx="0" cy="0"/>
        </a:xfrm>
      </p:grpSpPr>
      <p:sp>
        <p:nvSpPr>
          <p:cNvPr id="127" name="Google Shape;127;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32" name="Shape 132"/>
        <p:cNvGrpSpPr/>
        <p:nvPr/>
      </p:nvGrpSpPr>
      <p:grpSpPr>
        <a:xfrm>
          <a:off x="0" y="0"/>
          <a:ext cx="0" cy="0"/>
          <a:chOff x="0" y="0"/>
          <a:chExt cx="0" cy="0"/>
        </a:xfrm>
      </p:grpSpPr>
      <p:sp>
        <p:nvSpPr>
          <p:cNvPr id="133" name="Google Shape;133;p8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8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5" name="Google Shape;135;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138" name="Shape 138"/>
        <p:cNvGrpSpPr/>
        <p:nvPr/>
      </p:nvGrpSpPr>
      <p:grpSpPr>
        <a:xfrm>
          <a:off x="0" y="0"/>
          <a:ext cx="0" cy="0"/>
          <a:chOff x="0" y="0"/>
          <a:chExt cx="0" cy="0"/>
        </a:xfrm>
      </p:grpSpPr>
      <p:sp>
        <p:nvSpPr>
          <p:cNvPr id="139" name="Google Shape;139;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8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8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145" name="Shape 145"/>
        <p:cNvGrpSpPr/>
        <p:nvPr/>
      </p:nvGrpSpPr>
      <p:grpSpPr>
        <a:xfrm>
          <a:off x="0" y="0"/>
          <a:ext cx="0" cy="0"/>
          <a:chOff x="0" y="0"/>
          <a:chExt cx="0" cy="0"/>
        </a:xfrm>
      </p:grpSpPr>
      <p:sp>
        <p:nvSpPr>
          <p:cNvPr id="146" name="Google Shape;146;p8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8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8" name="Google Shape;148;p8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8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0" name="Google Shape;150;p8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154" name="Shape 154"/>
        <p:cNvGrpSpPr/>
        <p:nvPr/>
      </p:nvGrpSpPr>
      <p:grpSpPr>
        <a:xfrm>
          <a:off x="0" y="0"/>
          <a:ext cx="0" cy="0"/>
          <a:chOff x="0" y="0"/>
          <a:chExt cx="0" cy="0"/>
        </a:xfrm>
      </p:grpSpPr>
      <p:sp>
        <p:nvSpPr>
          <p:cNvPr id="155" name="Google Shape;155;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8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7" name="Google Shape;157;p8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8" name="Google Shape;158;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161" name="Shape 161"/>
        <p:cNvGrpSpPr/>
        <p:nvPr/>
      </p:nvGrpSpPr>
      <p:grpSpPr>
        <a:xfrm>
          <a:off x="0" y="0"/>
          <a:ext cx="0" cy="0"/>
          <a:chOff x="0" y="0"/>
          <a:chExt cx="0" cy="0"/>
        </a:xfrm>
      </p:grpSpPr>
      <p:sp>
        <p:nvSpPr>
          <p:cNvPr id="162" name="Google Shape;162;p8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8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4" name="Google Shape;164;p8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5" name="Google Shape;165;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 name="Shape 15"/>
        <p:cNvGrpSpPr/>
        <p:nvPr/>
      </p:nvGrpSpPr>
      <p:grpSpPr>
        <a:xfrm>
          <a:off x="0" y="0"/>
          <a:ext cx="0" cy="0"/>
          <a:chOff x="0" y="0"/>
          <a:chExt cx="0" cy="0"/>
        </a:xfrm>
      </p:grpSpPr>
      <p:sp>
        <p:nvSpPr>
          <p:cNvPr id="16" name="Google Shape;16;p6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168" name="Shape 168"/>
        <p:cNvGrpSpPr/>
        <p:nvPr/>
      </p:nvGrpSpPr>
      <p:grpSpPr>
        <a:xfrm>
          <a:off x="0" y="0"/>
          <a:ext cx="0" cy="0"/>
          <a:chOff x="0" y="0"/>
          <a:chExt cx="0" cy="0"/>
        </a:xfrm>
      </p:grpSpPr>
      <p:sp>
        <p:nvSpPr>
          <p:cNvPr id="169" name="Google Shape;169;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8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174" name="Shape 174"/>
        <p:cNvGrpSpPr/>
        <p:nvPr/>
      </p:nvGrpSpPr>
      <p:grpSpPr>
        <a:xfrm>
          <a:off x="0" y="0"/>
          <a:ext cx="0" cy="0"/>
          <a:chOff x="0" y="0"/>
          <a:chExt cx="0" cy="0"/>
        </a:xfrm>
      </p:grpSpPr>
      <p:sp>
        <p:nvSpPr>
          <p:cNvPr id="175" name="Google Shape;175;p8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8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180" name="Shape 180"/>
        <p:cNvGrpSpPr/>
        <p:nvPr/>
      </p:nvGrpSpPr>
      <p:grpSpPr>
        <a:xfrm>
          <a:off x="0" y="0"/>
          <a:ext cx="0" cy="0"/>
          <a:chOff x="0" y="0"/>
          <a:chExt cx="0" cy="0"/>
        </a:xfrm>
      </p:grpSpPr>
      <p:sp>
        <p:nvSpPr>
          <p:cNvPr id="181" name="Google Shape;181;p87"/>
          <p:cNvSpPr/>
          <p:nvPr>
            <p:ph idx="2" type="pic"/>
          </p:nvPr>
        </p:nvSpPr>
        <p:spPr>
          <a:xfrm>
            <a:off x="0" y="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2" name="Google Shape;182;p87"/>
          <p:cNvSpPr/>
          <p:nvPr>
            <p:ph idx="3" type="pic"/>
          </p:nvPr>
        </p:nvSpPr>
        <p:spPr>
          <a:xfrm>
            <a:off x="6096000" y="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3" name="Google Shape;183;p87"/>
          <p:cNvSpPr txBox="1"/>
          <p:nvPr>
            <p:ph idx="1" type="body"/>
          </p:nvPr>
        </p:nvSpPr>
        <p:spPr>
          <a:xfrm>
            <a:off x="0" y="3429000"/>
            <a:ext cx="6096000" cy="3429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87"/>
          <p:cNvSpPr txBox="1"/>
          <p:nvPr>
            <p:ph idx="4" type="body"/>
          </p:nvPr>
        </p:nvSpPr>
        <p:spPr>
          <a:xfrm>
            <a:off x="6096000" y="3429000"/>
            <a:ext cx="6096000" cy="3429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185" name="Shape 185"/>
        <p:cNvGrpSpPr/>
        <p:nvPr/>
      </p:nvGrpSpPr>
      <p:grpSpPr>
        <a:xfrm>
          <a:off x="0" y="0"/>
          <a:ext cx="0" cy="0"/>
          <a:chOff x="0" y="0"/>
          <a:chExt cx="0" cy="0"/>
        </a:xfrm>
      </p:grpSpPr>
      <p:sp>
        <p:nvSpPr>
          <p:cNvPr id="186" name="Google Shape;186;p88"/>
          <p:cNvSpPr/>
          <p:nvPr>
            <p:ph idx="2" type="pic"/>
          </p:nvPr>
        </p:nvSpPr>
        <p:spPr>
          <a:xfrm>
            <a:off x="1344000" y="2277000"/>
            <a:ext cx="3383987" cy="3383987"/>
          </a:xfrm>
          <a:prstGeom prst="flowChartConnector">
            <a:avLst/>
          </a:prstGeom>
          <a:solidFill>
            <a:schemeClr val="lt1"/>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7" name="Google Shape;187;p88"/>
          <p:cNvSpPr txBox="1"/>
          <p:nvPr>
            <p:ph idx="1" type="body"/>
          </p:nvPr>
        </p:nvSpPr>
        <p:spPr>
          <a:xfrm>
            <a:off x="840000" y="765000"/>
            <a:ext cx="4464000" cy="108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88"/>
          <p:cNvSpPr txBox="1"/>
          <p:nvPr>
            <p:ph idx="3" type="body"/>
          </p:nvPr>
        </p:nvSpPr>
        <p:spPr>
          <a:xfrm>
            <a:off x="5808000" y="2398875"/>
            <a:ext cx="5616575" cy="454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88"/>
          <p:cNvSpPr txBox="1"/>
          <p:nvPr>
            <p:ph idx="4" type="body"/>
          </p:nvPr>
        </p:nvSpPr>
        <p:spPr>
          <a:xfrm>
            <a:off x="5808000" y="2896425"/>
            <a:ext cx="5616575" cy="72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88"/>
          <p:cNvSpPr txBox="1"/>
          <p:nvPr>
            <p:ph idx="5" type="body"/>
          </p:nvPr>
        </p:nvSpPr>
        <p:spPr>
          <a:xfrm>
            <a:off x="1488000" y="5942837"/>
            <a:ext cx="3383987" cy="3003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88"/>
          <p:cNvSpPr txBox="1"/>
          <p:nvPr>
            <p:ph idx="6" type="body"/>
          </p:nvPr>
        </p:nvSpPr>
        <p:spPr>
          <a:xfrm>
            <a:off x="5808000" y="3939450"/>
            <a:ext cx="5616575" cy="454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88"/>
          <p:cNvSpPr txBox="1"/>
          <p:nvPr>
            <p:ph idx="7" type="body"/>
          </p:nvPr>
        </p:nvSpPr>
        <p:spPr>
          <a:xfrm>
            <a:off x="5808000" y="4437000"/>
            <a:ext cx="5616575" cy="72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193" name="Shape 193"/>
        <p:cNvGrpSpPr/>
        <p:nvPr/>
      </p:nvGrpSpPr>
      <p:grpSpPr>
        <a:xfrm>
          <a:off x="0" y="0"/>
          <a:ext cx="0" cy="0"/>
          <a:chOff x="0" y="0"/>
          <a:chExt cx="0" cy="0"/>
        </a:xfrm>
      </p:grpSpPr>
      <p:sp>
        <p:nvSpPr>
          <p:cNvPr id="194" name="Google Shape;194;p89"/>
          <p:cNvSpPr/>
          <p:nvPr>
            <p:ph idx="2" type="pic"/>
          </p:nvPr>
        </p:nvSpPr>
        <p:spPr>
          <a:xfrm>
            <a:off x="622911" y="879186"/>
            <a:ext cx="5099632" cy="5099628"/>
          </a:xfrm>
          <a:prstGeom prst="flowChartConnector">
            <a:avLst/>
          </a:prstGeom>
          <a:solidFill>
            <a:schemeClr val="lt1"/>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5" name="Google Shape;195;p89"/>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89"/>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97" name="Shape 197"/>
        <p:cNvGrpSpPr/>
        <p:nvPr/>
      </p:nvGrpSpPr>
      <p:grpSpPr>
        <a:xfrm>
          <a:off x="0" y="0"/>
          <a:ext cx="0" cy="0"/>
          <a:chOff x="0" y="0"/>
          <a:chExt cx="0" cy="0"/>
        </a:xfrm>
      </p:grpSpPr>
      <p:sp>
        <p:nvSpPr>
          <p:cNvPr id="198" name="Google Shape;198;p90"/>
          <p:cNvSpPr/>
          <p:nvPr>
            <p:ph idx="2" type="pic"/>
          </p:nvPr>
        </p:nvSpPr>
        <p:spPr>
          <a:xfrm>
            <a:off x="-2251105" y="-1360991"/>
            <a:ext cx="8458200" cy="8458194"/>
          </a:xfrm>
          <a:prstGeom prst="flowChartConnector">
            <a:avLst/>
          </a:prstGeom>
          <a:solidFill>
            <a:schemeClr val="lt1"/>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9" name="Google Shape;199;p90"/>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90"/>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201" name="Shape 201"/>
        <p:cNvGrpSpPr/>
        <p:nvPr/>
      </p:nvGrpSpPr>
      <p:grpSpPr>
        <a:xfrm>
          <a:off x="0" y="0"/>
          <a:ext cx="0" cy="0"/>
          <a:chOff x="0" y="0"/>
          <a:chExt cx="0" cy="0"/>
        </a:xfrm>
      </p:grpSpPr>
      <p:sp>
        <p:nvSpPr>
          <p:cNvPr id="202" name="Google Shape;202;p91"/>
          <p:cNvSpPr/>
          <p:nvPr>
            <p:ph idx="2" type="pic"/>
          </p:nvPr>
        </p:nvSpPr>
        <p:spPr>
          <a:xfrm>
            <a:off x="4005129" y="671558"/>
            <a:ext cx="4181742" cy="4181740"/>
          </a:xfrm>
          <a:prstGeom prst="flowChartConnector">
            <a:avLst/>
          </a:prstGeom>
          <a:solidFill>
            <a:schemeClr val="lt1"/>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3" name="Google Shape;203;p91"/>
          <p:cNvSpPr txBox="1"/>
          <p:nvPr>
            <p:ph idx="1" type="body"/>
          </p:nvPr>
        </p:nvSpPr>
        <p:spPr>
          <a:xfrm>
            <a:off x="3602488" y="5165409"/>
            <a:ext cx="6195409" cy="125060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91"/>
          <p:cNvSpPr txBox="1"/>
          <p:nvPr>
            <p:ph idx="3" type="body"/>
          </p:nvPr>
        </p:nvSpPr>
        <p:spPr>
          <a:xfrm>
            <a:off x="3678261" y="6036291"/>
            <a:ext cx="5616575" cy="454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205" name="Shape 205"/>
        <p:cNvGrpSpPr/>
        <p:nvPr/>
      </p:nvGrpSpPr>
      <p:grpSpPr>
        <a:xfrm>
          <a:off x="0" y="0"/>
          <a:ext cx="0" cy="0"/>
          <a:chOff x="0" y="0"/>
          <a:chExt cx="0" cy="0"/>
        </a:xfrm>
      </p:grpSpPr>
      <p:sp>
        <p:nvSpPr>
          <p:cNvPr id="206" name="Google Shape;206;p92"/>
          <p:cNvSpPr/>
          <p:nvPr>
            <p:ph idx="2" type="pic"/>
          </p:nvPr>
        </p:nvSpPr>
        <p:spPr>
          <a:xfrm>
            <a:off x="6024126" y="200025"/>
            <a:ext cx="5982574" cy="645795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207" name="Shape 207"/>
        <p:cNvGrpSpPr/>
        <p:nvPr/>
      </p:nvGrpSpPr>
      <p:grpSpPr>
        <a:xfrm>
          <a:off x="0" y="0"/>
          <a:ext cx="0" cy="0"/>
          <a:chOff x="0" y="0"/>
          <a:chExt cx="0" cy="0"/>
        </a:xfrm>
      </p:grpSpPr>
      <p:sp>
        <p:nvSpPr>
          <p:cNvPr id="208" name="Google Shape;208;p93"/>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209" name="Shape 209"/>
        <p:cNvGrpSpPr/>
        <p:nvPr/>
      </p:nvGrpSpPr>
      <p:grpSpPr>
        <a:xfrm>
          <a:off x="0" y="0"/>
          <a:ext cx="0" cy="0"/>
          <a:chOff x="0" y="0"/>
          <a:chExt cx="0" cy="0"/>
        </a:xfrm>
      </p:grpSpPr>
      <p:sp>
        <p:nvSpPr>
          <p:cNvPr id="210" name="Google Shape;210;p94"/>
          <p:cNvSpPr/>
          <p:nvPr>
            <p:ph idx="2" type="pic"/>
          </p:nvPr>
        </p:nvSpPr>
        <p:spPr>
          <a:xfrm>
            <a:off x="1318775" y="1288425"/>
            <a:ext cx="4281150" cy="428115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1" name="Shape 21"/>
        <p:cNvGrpSpPr/>
        <p:nvPr/>
      </p:nvGrpSpPr>
      <p:grpSpPr>
        <a:xfrm>
          <a:off x="0" y="0"/>
          <a:ext cx="0" cy="0"/>
          <a:chOff x="0" y="0"/>
          <a:chExt cx="0" cy="0"/>
        </a:xfrm>
      </p:grpSpPr>
      <p:sp>
        <p:nvSpPr>
          <p:cNvPr id="22" name="Google Shape;22;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211" name="Shape 211"/>
        <p:cNvGrpSpPr/>
        <p:nvPr/>
      </p:nvGrpSpPr>
      <p:grpSpPr>
        <a:xfrm>
          <a:off x="0" y="0"/>
          <a:ext cx="0" cy="0"/>
          <a:chOff x="0" y="0"/>
          <a:chExt cx="0" cy="0"/>
        </a:xfrm>
      </p:grpSpPr>
      <p:sp>
        <p:nvSpPr>
          <p:cNvPr id="212" name="Google Shape;212;p95"/>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3" name="Google Shape;213;p95"/>
          <p:cNvSpPr/>
          <p:nvPr>
            <p:ph idx="3" type="pic"/>
          </p:nvPr>
        </p:nvSpPr>
        <p:spPr>
          <a:xfrm>
            <a:off x="6235580" y="205099"/>
            <a:ext cx="5731380" cy="64478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214" name="Shape 214"/>
        <p:cNvGrpSpPr/>
        <p:nvPr/>
      </p:nvGrpSpPr>
      <p:grpSpPr>
        <a:xfrm>
          <a:off x="0" y="0"/>
          <a:ext cx="0" cy="0"/>
          <a:chOff x="0" y="0"/>
          <a:chExt cx="0" cy="0"/>
        </a:xfrm>
      </p:grpSpPr>
      <p:sp>
        <p:nvSpPr>
          <p:cNvPr id="215" name="Google Shape;215;p96"/>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16" name="Shape 216"/>
        <p:cNvGrpSpPr/>
        <p:nvPr/>
      </p:nvGrpSpPr>
      <p:grpSpPr>
        <a:xfrm>
          <a:off x="0" y="0"/>
          <a:ext cx="0" cy="0"/>
          <a:chOff x="0" y="0"/>
          <a:chExt cx="0" cy="0"/>
        </a:xfrm>
      </p:grpSpPr>
      <p:sp>
        <p:nvSpPr>
          <p:cNvPr id="217" name="Google Shape;217;p97"/>
          <p:cNvSpPr/>
          <p:nvPr>
            <p:ph idx="2" type="pic"/>
          </p:nvPr>
        </p:nvSpPr>
        <p:spPr>
          <a:xfrm>
            <a:off x="0" y="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8" name="Google Shape;218;p97"/>
          <p:cNvSpPr/>
          <p:nvPr>
            <p:ph idx="3" type="pic"/>
          </p:nvPr>
        </p:nvSpPr>
        <p:spPr>
          <a:xfrm>
            <a:off x="0" y="342900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9" name="Google Shape;219;p97"/>
          <p:cNvSpPr/>
          <p:nvPr>
            <p:ph idx="4" type="pic"/>
          </p:nvPr>
        </p:nvSpPr>
        <p:spPr>
          <a:xfrm>
            <a:off x="6096000" y="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0" name="Google Shape;220;p97"/>
          <p:cNvSpPr/>
          <p:nvPr>
            <p:ph idx="5" type="pic"/>
          </p:nvPr>
        </p:nvSpPr>
        <p:spPr>
          <a:xfrm>
            <a:off x="6096000" y="342900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27" name="Shape 227"/>
        <p:cNvGrpSpPr/>
        <p:nvPr/>
      </p:nvGrpSpPr>
      <p:grpSpPr>
        <a:xfrm>
          <a:off x="0" y="0"/>
          <a:ext cx="0" cy="0"/>
          <a:chOff x="0" y="0"/>
          <a:chExt cx="0" cy="0"/>
        </a:xfrm>
      </p:grpSpPr>
      <p:sp>
        <p:nvSpPr>
          <p:cNvPr id="228" name="Google Shape;22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232" name="Shape 232"/>
        <p:cNvGrpSpPr/>
        <p:nvPr/>
      </p:nvGrpSpPr>
      <p:grpSpPr>
        <a:xfrm>
          <a:off x="0" y="0"/>
          <a:ext cx="0" cy="0"/>
          <a:chOff x="0" y="0"/>
          <a:chExt cx="0" cy="0"/>
        </a:xfrm>
      </p:grpSpPr>
      <p:sp>
        <p:nvSpPr>
          <p:cNvPr id="233" name="Google Shape;233;p54"/>
          <p:cNvSpPr/>
          <p:nvPr>
            <p:ph idx="2" type="pic"/>
          </p:nvPr>
        </p:nvSpPr>
        <p:spPr>
          <a:xfrm>
            <a:off x="0" y="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4" name="Google Shape;234;p54"/>
          <p:cNvSpPr/>
          <p:nvPr>
            <p:ph idx="3" type="pic"/>
          </p:nvPr>
        </p:nvSpPr>
        <p:spPr>
          <a:xfrm>
            <a:off x="6096000" y="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5" name="Google Shape;235;p54"/>
          <p:cNvSpPr txBox="1"/>
          <p:nvPr>
            <p:ph idx="1" type="body"/>
          </p:nvPr>
        </p:nvSpPr>
        <p:spPr>
          <a:xfrm>
            <a:off x="0" y="3429000"/>
            <a:ext cx="6096000" cy="3429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54"/>
          <p:cNvSpPr txBox="1"/>
          <p:nvPr>
            <p:ph idx="4" type="body"/>
          </p:nvPr>
        </p:nvSpPr>
        <p:spPr>
          <a:xfrm>
            <a:off x="6096000" y="3429000"/>
            <a:ext cx="6096000" cy="3429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237" name="Shape 237"/>
        <p:cNvGrpSpPr/>
        <p:nvPr/>
      </p:nvGrpSpPr>
      <p:grpSpPr>
        <a:xfrm>
          <a:off x="0" y="0"/>
          <a:ext cx="0" cy="0"/>
          <a:chOff x="0" y="0"/>
          <a:chExt cx="0" cy="0"/>
        </a:xfrm>
      </p:grpSpPr>
      <p:sp>
        <p:nvSpPr>
          <p:cNvPr id="238" name="Google Shape;238;p55"/>
          <p:cNvSpPr/>
          <p:nvPr>
            <p:ph idx="2" type="pic"/>
          </p:nvPr>
        </p:nvSpPr>
        <p:spPr>
          <a:xfrm>
            <a:off x="5838825" y="0"/>
            <a:ext cx="6353175" cy="6858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239" name="Shape 239"/>
        <p:cNvGrpSpPr/>
        <p:nvPr/>
      </p:nvGrpSpPr>
      <p:grpSpPr>
        <a:xfrm>
          <a:off x="0" y="0"/>
          <a:ext cx="0" cy="0"/>
          <a:chOff x="0" y="0"/>
          <a:chExt cx="0" cy="0"/>
        </a:xfrm>
      </p:grpSpPr>
      <p:sp>
        <p:nvSpPr>
          <p:cNvPr id="240" name="Google Shape;240;p57"/>
          <p:cNvSpPr/>
          <p:nvPr>
            <p:ph idx="2" type="pic"/>
          </p:nvPr>
        </p:nvSpPr>
        <p:spPr>
          <a:xfrm>
            <a:off x="1344000" y="2277000"/>
            <a:ext cx="3383987" cy="3383987"/>
          </a:xfrm>
          <a:prstGeom prst="flowChartConnector">
            <a:avLst/>
          </a:prstGeom>
          <a:solidFill>
            <a:schemeClr val="lt1"/>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1" name="Google Shape;241;p57"/>
          <p:cNvSpPr txBox="1"/>
          <p:nvPr>
            <p:ph idx="1" type="body"/>
          </p:nvPr>
        </p:nvSpPr>
        <p:spPr>
          <a:xfrm>
            <a:off x="840000" y="765000"/>
            <a:ext cx="4464000" cy="108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2" name="Google Shape;242;p57"/>
          <p:cNvSpPr txBox="1"/>
          <p:nvPr>
            <p:ph idx="3" type="body"/>
          </p:nvPr>
        </p:nvSpPr>
        <p:spPr>
          <a:xfrm>
            <a:off x="5808000" y="2398875"/>
            <a:ext cx="5616575" cy="454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p57"/>
          <p:cNvSpPr txBox="1"/>
          <p:nvPr>
            <p:ph idx="4" type="body"/>
          </p:nvPr>
        </p:nvSpPr>
        <p:spPr>
          <a:xfrm>
            <a:off x="5808000" y="2896425"/>
            <a:ext cx="5616575" cy="72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57"/>
          <p:cNvSpPr txBox="1"/>
          <p:nvPr>
            <p:ph idx="5" type="body"/>
          </p:nvPr>
        </p:nvSpPr>
        <p:spPr>
          <a:xfrm>
            <a:off x="1488000" y="5942837"/>
            <a:ext cx="3383987" cy="3003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57"/>
          <p:cNvSpPr txBox="1"/>
          <p:nvPr>
            <p:ph idx="6" type="body"/>
          </p:nvPr>
        </p:nvSpPr>
        <p:spPr>
          <a:xfrm>
            <a:off x="5808000" y="3939450"/>
            <a:ext cx="5616575" cy="454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57"/>
          <p:cNvSpPr txBox="1"/>
          <p:nvPr>
            <p:ph idx="7" type="body"/>
          </p:nvPr>
        </p:nvSpPr>
        <p:spPr>
          <a:xfrm>
            <a:off x="5808000" y="4437000"/>
            <a:ext cx="5616575" cy="72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247" name="Shape 247"/>
        <p:cNvGrpSpPr/>
        <p:nvPr/>
      </p:nvGrpSpPr>
      <p:grpSpPr>
        <a:xfrm>
          <a:off x="0" y="0"/>
          <a:ext cx="0" cy="0"/>
          <a:chOff x="0" y="0"/>
          <a:chExt cx="0" cy="0"/>
        </a:xfrm>
      </p:grpSpPr>
      <p:sp>
        <p:nvSpPr>
          <p:cNvPr id="248" name="Google Shape;248;p1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1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0" name="Google Shape;250;p1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1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1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53" name="Shape 253"/>
        <p:cNvGrpSpPr/>
        <p:nvPr/>
      </p:nvGrpSpPr>
      <p:grpSpPr>
        <a:xfrm>
          <a:off x="0" y="0"/>
          <a:ext cx="0" cy="0"/>
          <a:chOff x="0" y="0"/>
          <a:chExt cx="0" cy="0"/>
        </a:xfrm>
      </p:grpSpPr>
      <p:sp>
        <p:nvSpPr>
          <p:cNvPr id="254" name="Google Shape;254;p1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1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6" name="Google Shape;256;p1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1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1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59" name="Shape 259"/>
        <p:cNvGrpSpPr/>
        <p:nvPr/>
      </p:nvGrpSpPr>
      <p:grpSpPr>
        <a:xfrm>
          <a:off x="0" y="0"/>
          <a:ext cx="0" cy="0"/>
          <a:chOff x="0" y="0"/>
          <a:chExt cx="0" cy="0"/>
        </a:xfrm>
      </p:grpSpPr>
      <p:sp>
        <p:nvSpPr>
          <p:cNvPr id="260" name="Google Shape;260;p1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1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2" name="Google Shape;262;p1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1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1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7" name="Shape 27"/>
        <p:cNvGrpSpPr/>
        <p:nvPr/>
      </p:nvGrpSpPr>
      <p:grpSpPr>
        <a:xfrm>
          <a:off x="0" y="0"/>
          <a:ext cx="0" cy="0"/>
          <a:chOff x="0" y="0"/>
          <a:chExt cx="0" cy="0"/>
        </a:xfrm>
      </p:grpSpPr>
      <p:sp>
        <p:nvSpPr>
          <p:cNvPr id="28" name="Google Shape;28;p6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265" name="Shape 265"/>
        <p:cNvGrpSpPr/>
        <p:nvPr/>
      </p:nvGrpSpPr>
      <p:grpSpPr>
        <a:xfrm>
          <a:off x="0" y="0"/>
          <a:ext cx="0" cy="0"/>
          <a:chOff x="0" y="0"/>
          <a:chExt cx="0" cy="0"/>
        </a:xfrm>
      </p:grpSpPr>
      <p:sp>
        <p:nvSpPr>
          <p:cNvPr id="266" name="Google Shape;266;p1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1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1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1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0" name="Google Shape;270;p1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1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272" name="Shape 272"/>
        <p:cNvGrpSpPr/>
        <p:nvPr/>
      </p:nvGrpSpPr>
      <p:grpSpPr>
        <a:xfrm>
          <a:off x="0" y="0"/>
          <a:ext cx="0" cy="0"/>
          <a:chOff x="0" y="0"/>
          <a:chExt cx="0" cy="0"/>
        </a:xfrm>
      </p:grpSpPr>
      <p:sp>
        <p:nvSpPr>
          <p:cNvPr id="273" name="Google Shape;273;p1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1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5" name="Google Shape;275;p1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6" name="Google Shape;276;p1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7" name="Google Shape;277;p1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1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1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1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sp>
        <p:nvSpPr>
          <p:cNvPr id="282" name="Google Shape;282;p1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1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1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285" name="Shape 285"/>
        <p:cNvGrpSpPr/>
        <p:nvPr/>
      </p:nvGrpSpPr>
      <p:grpSpPr>
        <a:xfrm>
          <a:off x="0" y="0"/>
          <a:ext cx="0" cy="0"/>
          <a:chOff x="0" y="0"/>
          <a:chExt cx="0" cy="0"/>
        </a:xfrm>
      </p:grpSpPr>
      <p:sp>
        <p:nvSpPr>
          <p:cNvPr id="286" name="Google Shape;286;p1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15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88" name="Google Shape;288;p15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9" name="Google Shape;289;p1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1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1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292" name="Shape 292"/>
        <p:cNvGrpSpPr/>
        <p:nvPr/>
      </p:nvGrpSpPr>
      <p:grpSpPr>
        <a:xfrm>
          <a:off x="0" y="0"/>
          <a:ext cx="0" cy="0"/>
          <a:chOff x="0" y="0"/>
          <a:chExt cx="0" cy="0"/>
        </a:xfrm>
      </p:grpSpPr>
      <p:sp>
        <p:nvSpPr>
          <p:cNvPr id="293" name="Google Shape;293;p1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15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95" name="Google Shape;295;p15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6" name="Google Shape;296;p1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p1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1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299" name="Shape 299"/>
        <p:cNvGrpSpPr/>
        <p:nvPr/>
      </p:nvGrpSpPr>
      <p:grpSpPr>
        <a:xfrm>
          <a:off x="0" y="0"/>
          <a:ext cx="0" cy="0"/>
          <a:chOff x="0" y="0"/>
          <a:chExt cx="0" cy="0"/>
        </a:xfrm>
      </p:grpSpPr>
      <p:sp>
        <p:nvSpPr>
          <p:cNvPr id="300" name="Google Shape;300;p1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15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2" name="Google Shape;302;p1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1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1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305" name="Shape 305"/>
        <p:cNvGrpSpPr/>
        <p:nvPr/>
      </p:nvGrpSpPr>
      <p:grpSpPr>
        <a:xfrm>
          <a:off x="0" y="0"/>
          <a:ext cx="0" cy="0"/>
          <a:chOff x="0" y="0"/>
          <a:chExt cx="0" cy="0"/>
        </a:xfrm>
      </p:grpSpPr>
      <p:sp>
        <p:nvSpPr>
          <p:cNvPr id="306" name="Google Shape;306;p15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7" name="Google Shape;307;p15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1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1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p1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11" name="Shape 311"/>
        <p:cNvGrpSpPr/>
        <p:nvPr/>
      </p:nvGrpSpPr>
      <p:grpSpPr>
        <a:xfrm>
          <a:off x="0" y="0"/>
          <a:ext cx="0" cy="0"/>
          <a:chOff x="0" y="0"/>
          <a:chExt cx="0" cy="0"/>
        </a:xfrm>
      </p:grpSpPr>
      <p:sp>
        <p:nvSpPr>
          <p:cNvPr id="312" name="Google Shape;312;p155"/>
          <p:cNvSpPr/>
          <p:nvPr>
            <p:ph idx="2" type="pic"/>
          </p:nvPr>
        </p:nvSpPr>
        <p:spPr>
          <a:xfrm>
            <a:off x="0" y="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3" name="Google Shape;313;p155"/>
          <p:cNvSpPr/>
          <p:nvPr>
            <p:ph idx="3" type="pic"/>
          </p:nvPr>
        </p:nvSpPr>
        <p:spPr>
          <a:xfrm>
            <a:off x="0" y="342900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4" name="Google Shape;314;p155"/>
          <p:cNvSpPr/>
          <p:nvPr>
            <p:ph idx="4" type="pic"/>
          </p:nvPr>
        </p:nvSpPr>
        <p:spPr>
          <a:xfrm>
            <a:off x="6096000" y="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5" name="Google Shape;315;p155"/>
          <p:cNvSpPr/>
          <p:nvPr>
            <p:ph idx="5" type="pic"/>
          </p:nvPr>
        </p:nvSpPr>
        <p:spPr>
          <a:xfrm>
            <a:off x="6096000" y="3429000"/>
            <a:ext cx="6096000" cy="3429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33" name="Shape 33"/>
        <p:cNvGrpSpPr/>
        <p:nvPr/>
      </p:nvGrpSpPr>
      <p:grpSpPr>
        <a:xfrm>
          <a:off x="0" y="0"/>
          <a:ext cx="0" cy="0"/>
          <a:chOff x="0" y="0"/>
          <a:chExt cx="0" cy="0"/>
        </a:xfrm>
      </p:grpSpPr>
      <p:sp>
        <p:nvSpPr>
          <p:cNvPr id="34" name="Google Shape;34;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40" name="Shape 40"/>
        <p:cNvGrpSpPr/>
        <p:nvPr/>
      </p:nvGrpSpPr>
      <p:grpSpPr>
        <a:xfrm>
          <a:off x="0" y="0"/>
          <a:ext cx="0" cy="0"/>
          <a:chOff x="0" y="0"/>
          <a:chExt cx="0" cy="0"/>
        </a:xfrm>
      </p:grpSpPr>
      <p:sp>
        <p:nvSpPr>
          <p:cNvPr id="41" name="Google Shape;41;p6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49" name="Shape 49"/>
        <p:cNvGrpSpPr/>
        <p:nvPr/>
      </p:nvGrpSpPr>
      <p:grpSpPr>
        <a:xfrm>
          <a:off x="0" y="0"/>
          <a:ext cx="0" cy="0"/>
          <a:chOff x="0" y="0"/>
          <a:chExt cx="0" cy="0"/>
        </a:xfrm>
      </p:grpSpPr>
      <p:sp>
        <p:nvSpPr>
          <p:cNvPr id="50" name="Google Shape;50;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0.xml"/><Relationship Id="rId11" Type="http://schemas.openxmlformats.org/officeDocument/2006/relationships/slideLayout" Target="../slideLayouts/slideLayout31.xml"/><Relationship Id="rId22" Type="http://schemas.openxmlformats.org/officeDocument/2006/relationships/slideLayout" Target="../slideLayouts/slideLayout42.xml"/><Relationship Id="rId10" Type="http://schemas.openxmlformats.org/officeDocument/2006/relationships/slideLayout" Target="../slideLayouts/slideLayout30.xml"/><Relationship Id="rId21" Type="http://schemas.openxmlformats.org/officeDocument/2006/relationships/slideLayout" Target="../slideLayouts/slideLayout41.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23" Type="http://schemas.openxmlformats.org/officeDocument/2006/relationships/theme" Target="../theme/theme4.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slideLayout" Target="../slideLayouts/slideLayout39.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0" Type="http://schemas.openxmlformats.org/officeDocument/2006/relationships/slideLayout" Target="../slideLayouts/slideLayout52.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5" Type="http://schemas.openxmlformats.org/officeDocument/2006/relationships/slideLayout" Target="../slideLayouts/slideLayout57.xml"/><Relationship Id="rId14" Type="http://schemas.openxmlformats.org/officeDocument/2006/relationships/slideLayout" Target="../slideLayouts/slideLayout56.xml"/><Relationship Id="rId16" Type="http://schemas.openxmlformats.org/officeDocument/2006/relationships/theme" Target="../theme/theme2.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105" name="Shape 105"/>
        <p:cNvGrpSpPr/>
        <p:nvPr/>
      </p:nvGrpSpPr>
      <p:grpSpPr>
        <a:xfrm>
          <a:off x="0" y="0"/>
          <a:ext cx="0" cy="0"/>
          <a:chOff x="0" y="0"/>
          <a:chExt cx="0" cy="0"/>
        </a:xfrm>
      </p:grpSpPr>
      <p:sp>
        <p:nvSpPr>
          <p:cNvPr id="106" name="Google Shape;10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7" name="Google Shape;107;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Google Shape;10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9" name="Google Shape;10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0" name="Google Shape;11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221" name="Shape 221"/>
        <p:cNvGrpSpPr/>
        <p:nvPr/>
      </p:nvGrpSpPr>
      <p:grpSpPr>
        <a:xfrm>
          <a:off x="0" y="0"/>
          <a:ext cx="0" cy="0"/>
          <a:chOff x="0" y="0"/>
          <a:chExt cx="0" cy="0"/>
        </a:xfrm>
      </p:grpSpPr>
      <p:sp>
        <p:nvSpPr>
          <p:cNvPr id="222" name="Google Shape;222;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3" name="Google Shape;223;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4" name="Google Shape;22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5" name="Google Shape;22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6" name="Google Shape;22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10.png"/><Relationship Id="rId8"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7.png"/><Relationship Id="rId5" Type="http://schemas.openxmlformats.org/officeDocument/2006/relationships/image" Target="../media/image8.jp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545"/>
        </a:solidFill>
      </p:bgPr>
    </p:bg>
    <p:spTree>
      <p:nvGrpSpPr>
        <p:cNvPr id="319" name="Shape 319"/>
        <p:cNvGrpSpPr/>
        <p:nvPr/>
      </p:nvGrpSpPr>
      <p:grpSpPr>
        <a:xfrm>
          <a:off x="0" y="0"/>
          <a:ext cx="0" cy="0"/>
          <a:chOff x="0" y="0"/>
          <a:chExt cx="0" cy="0"/>
        </a:xfrm>
      </p:grpSpPr>
      <p:sp>
        <p:nvSpPr>
          <p:cNvPr id="320" name="Google Shape;320;p1"/>
          <p:cNvSpPr/>
          <p:nvPr/>
        </p:nvSpPr>
        <p:spPr>
          <a:xfrm>
            <a:off x="-66638" y="0"/>
            <a:ext cx="10469903" cy="6858000"/>
          </a:xfrm>
          <a:custGeom>
            <a:rect b="b" l="l" r="r" t="t"/>
            <a:pathLst>
              <a:path extrusionOk="0" h="6858000" w="10469903">
                <a:moveTo>
                  <a:pt x="6509479" y="0"/>
                </a:moveTo>
                <a:lnTo>
                  <a:pt x="10469903" y="0"/>
                </a:lnTo>
                <a:lnTo>
                  <a:pt x="9191298" y="6858000"/>
                </a:lnTo>
                <a:lnTo>
                  <a:pt x="4529602" y="6858000"/>
                </a:lnTo>
                <a:lnTo>
                  <a:pt x="0" y="4751499"/>
                </a:lnTo>
                <a:lnTo>
                  <a:pt x="0" y="3352468"/>
                </a:lnTo>
                <a:close/>
              </a:path>
            </a:pathLst>
          </a:custGeom>
          <a:solidFill>
            <a:srgbClr val="E72F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 name="Google Shape;321;p1"/>
          <p:cNvSpPr/>
          <p:nvPr/>
        </p:nvSpPr>
        <p:spPr>
          <a:xfrm rot="242830">
            <a:off x="6255242" y="557586"/>
            <a:ext cx="5502254" cy="5735221"/>
          </a:xfrm>
          <a:prstGeom prst="rect">
            <a:avLst/>
          </a:prstGeom>
          <a:solidFill>
            <a:schemeClr val="lt1"/>
          </a:solidFill>
          <a:ln>
            <a:noFill/>
          </a:ln>
          <a:effectLst>
            <a:outerShdw blurRad="38100" sx="101000" rotWithShape="0" algn="r" dir="10800000" dist="25400" sy="1010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 name="Google Shape;322;p1"/>
          <p:cNvSpPr/>
          <p:nvPr/>
        </p:nvSpPr>
        <p:spPr>
          <a:xfrm rot="-4099682">
            <a:off x="4378477" y="6007768"/>
            <a:ext cx="410849" cy="376843"/>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 name="Google Shape;323;p1"/>
          <p:cNvSpPr/>
          <p:nvPr/>
        </p:nvSpPr>
        <p:spPr>
          <a:xfrm rot="3017962">
            <a:off x="1558544" y="5683016"/>
            <a:ext cx="341277" cy="313029"/>
          </a:xfrm>
          <a:prstGeom prst="triangle">
            <a:avLst>
              <a:gd fmla="val 50000" name="adj"/>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 name="Google Shape;324;p1"/>
          <p:cNvSpPr/>
          <p:nvPr/>
        </p:nvSpPr>
        <p:spPr>
          <a:xfrm rot="-541807">
            <a:off x="732574" y="5427813"/>
            <a:ext cx="772157" cy="679545"/>
          </a:xfrm>
          <a:prstGeom prst="triangle">
            <a:avLst>
              <a:gd fmla="val 50000" name="adj"/>
            </a:avLst>
          </a:prstGeom>
          <a:solidFill>
            <a:srgbClr val="00B0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 name="Google Shape;325;p1"/>
          <p:cNvSpPr/>
          <p:nvPr/>
        </p:nvSpPr>
        <p:spPr>
          <a:xfrm>
            <a:off x="0" y="52008"/>
            <a:ext cx="12014101" cy="6658500"/>
          </a:xfrm>
          <a:prstGeom prst="rect">
            <a:avLst/>
          </a:prstGeom>
          <a:noFill/>
          <a:ln cap="flat" cmpd="sng" w="349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26" name="Google Shape;326;p1"/>
          <p:cNvGrpSpPr/>
          <p:nvPr/>
        </p:nvGrpSpPr>
        <p:grpSpPr>
          <a:xfrm>
            <a:off x="2759045" y="4827284"/>
            <a:ext cx="1776015" cy="520999"/>
            <a:chOff x="9848995" y="179637"/>
            <a:chExt cx="2108280" cy="618470"/>
          </a:xfrm>
        </p:grpSpPr>
        <p:pic>
          <p:nvPicPr>
            <p:cNvPr descr="Earth globe: Americas" id="327" name="Google Shape;327;p1"/>
            <p:cNvPicPr preferRelativeResize="0"/>
            <p:nvPr/>
          </p:nvPicPr>
          <p:blipFill rotWithShape="1">
            <a:blip r:embed="rId3">
              <a:alphaModFix/>
            </a:blip>
            <a:srcRect b="0" l="0" r="0" t="0"/>
            <a:stretch/>
          </p:blipFill>
          <p:spPr>
            <a:xfrm>
              <a:off x="11338805" y="179637"/>
              <a:ext cx="618470" cy="618470"/>
            </a:xfrm>
            <a:prstGeom prst="rect">
              <a:avLst/>
            </a:prstGeom>
            <a:noFill/>
            <a:ln>
              <a:noFill/>
            </a:ln>
          </p:spPr>
        </p:pic>
        <p:grpSp>
          <p:nvGrpSpPr>
            <p:cNvPr id="328" name="Google Shape;328;p1"/>
            <p:cNvGrpSpPr/>
            <p:nvPr/>
          </p:nvGrpSpPr>
          <p:grpSpPr>
            <a:xfrm>
              <a:off x="9848995" y="316549"/>
              <a:ext cx="1523802" cy="344646"/>
              <a:chOff x="8711066" y="1054659"/>
              <a:chExt cx="2064703" cy="466984"/>
            </a:xfrm>
          </p:grpSpPr>
          <p:sp>
            <p:nvSpPr>
              <p:cNvPr id="329" name="Google Shape;329;p1"/>
              <p:cNvSpPr/>
              <p:nvPr/>
            </p:nvSpPr>
            <p:spPr>
              <a:xfrm>
                <a:off x="8711066" y="1054659"/>
                <a:ext cx="516856" cy="466984"/>
              </a:xfrm>
              <a:custGeom>
                <a:rect b="b" l="l" r="r" t="t"/>
                <a:pathLst>
                  <a:path extrusionOk="0" h="466984" w="516855">
                    <a:moveTo>
                      <a:pt x="519577" y="85236"/>
                    </a:moveTo>
                    <a:cubicBezTo>
                      <a:pt x="519577" y="179993"/>
                      <a:pt x="380842" y="333690"/>
                      <a:pt x="288805" y="333690"/>
                    </a:cubicBezTo>
                    <a:cubicBezTo>
                      <a:pt x="280644" y="333690"/>
                      <a:pt x="267496" y="321902"/>
                      <a:pt x="260695" y="312834"/>
                    </a:cubicBezTo>
                    <a:cubicBezTo>
                      <a:pt x="228959" y="379028"/>
                      <a:pt x="204023" y="440688"/>
                      <a:pt x="204023" y="459277"/>
                    </a:cubicBezTo>
                    <a:cubicBezTo>
                      <a:pt x="204023" y="464264"/>
                      <a:pt x="206290" y="464717"/>
                      <a:pt x="206290" y="466077"/>
                    </a:cubicBezTo>
                    <a:cubicBezTo>
                      <a:pt x="206290" y="468798"/>
                      <a:pt x="199942" y="470611"/>
                      <a:pt x="190875" y="470611"/>
                    </a:cubicBezTo>
                    <a:cubicBezTo>
                      <a:pt x="173193" y="470611"/>
                      <a:pt x="145083" y="465624"/>
                      <a:pt x="145083" y="452476"/>
                    </a:cubicBezTo>
                    <a:cubicBezTo>
                      <a:pt x="145083" y="404871"/>
                      <a:pt x="277471" y="142816"/>
                      <a:pt x="316915" y="103371"/>
                    </a:cubicBezTo>
                    <a:cubicBezTo>
                      <a:pt x="318275" y="102011"/>
                      <a:pt x="320542" y="101558"/>
                      <a:pt x="323262" y="101558"/>
                    </a:cubicBezTo>
                    <a:cubicBezTo>
                      <a:pt x="337317" y="101558"/>
                      <a:pt x="368147" y="113799"/>
                      <a:pt x="368147" y="120600"/>
                    </a:cubicBezTo>
                    <a:cubicBezTo>
                      <a:pt x="368147" y="121053"/>
                      <a:pt x="367694" y="121960"/>
                      <a:pt x="367240" y="122413"/>
                    </a:cubicBezTo>
                    <a:cubicBezTo>
                      <a:pt x="347745" y="142362"/>
                      <a:pt x="303313" y="223971"/>
                      <a:pt x="265683" y="302406"/>
                    </a:cubicBezTo>
                    <a:cubicBezTo>
                      <a:pt x="352279" y="296512"/>
                      <a:pt x="469705" y="146443"/>
                      <a:pt x="469705" y="74808"/>
                    </a:cubicBezTo>
                    <a:cubicBezTo>
                      <a:pt x="469705" y="44432"/>
                      <a:pt x="447035" y="33097"/>
                      <a:pt x="415299" y="33097"/>
                    </a:cubicBezTo>
                    <a:cubicBezTo>
                      <a:pt x="301953" y="33097"/>
                      <a:pt x="61207" y="184527"/>
                      <a:pt x="61207" y="269309"/>
                    </a:cubicBezTo>
                    <a:cubicBezTo>
                      <a:pt x="61207" y="282457"/>
                      <a:pt x="68008" y="286538"/>
                      <a:pt x="76622" y="286538"/>
                    </a:cubicBezTo>
                    <a:cubicBezTo>
                      <a:pt x="92944" y="286538"/>
                      <a:pt x="115613" y="272936"/>
                      <a:pt x="118787" y="269309"/>
                    </a:cubicBezTo>
                    <a:cubicBezTo>
                      <a:pt x="119694" y="268403"/>
                      <a:pt x="120147" y="267949"/>
                      <a:pt x="120600" y="267949"/>
                    </a:cubicBezTo>
                    <a:cubicBezTo>
                      <a:pt x="121054" y="267949"/>
                      <a:pt x="121507" y="268403"/>
                      <a:pt x="121507" y="269309"/>
                    </a:cubicBezTo>
                    <a:cubicBezTo>
                      <a:pt x="121507" y="277470"/>
                      <a:pt x="96571" y="326889"/>
                      <a:pt x="58034" y="326889"/>
                    </a:cubicBezTo>
                    <a:cubicBezTo>
                      <a:pt x="40805" y="326889"/>
                      <a:pt x="28110" y="311927"/>
                      <a:pt x="24483" y="297872"/>
                    </a:cubicBezTo>
                    <a:cubicBezTo>
                      <a:pt x="6801" y="293339"/>
                      <a:pt x="1" y="280644"/>
                      <a:pt x="1" y="265682"/>
                    </a:cubicBezTo>
                    <a:cubicBezTo>
                      <a:pt x="-453" y="182713"/>
                      <a:pt x="216264" y="0"/>
                      <a:pt x="404418" y="0"/>
                    </a:cubicBezTo>
                    <a:cubicBezTo>
                      <a:pt x="474692" y="0"/>
                      <a:pt x="519577" y="46698"/>
                      <a:pt x="519577" y="85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0" name="Google Shape;330;p1"/>
              <p:cNvSpPr/>
              <p:nvPr/>
            </p:nvSpPr>
            <p:spPr>
              <a:xfrm>
                <a:off x="9125458" y="1219690"/>
                <a:ext cx="217623" cy="249360"/>
              </a:xfrm>
              <a:custGeom>
                <a:rect b="b" l="l" r="r" t="t"/>
                <a:pathLst>
                  <a:path extrusionOk="0" h="249360" w="217623">
                    <a:moveTo>
                      <a:pt x="213996" y="126947"/>
                    </a:moveTo>
                    <a:cubicBezTo>
                      <a:pt x="218077" y="126947"/>
                      <a:pt x="221704" y="129214"/>
                      <a:pt x="221704" y="132841"/>
                    </a:cubicBezTo>
                    <a:cubicBezTo>
                      <a:pt x="221704" y="134655"/>
                      <a:pt x="220797" y="136922"/>
                      <a:pt x="218530" y="139188"/>
                    </a:cubicBezTo>
                    <a:cubicBezTo>
                      <a:pt x="209462" y="147803"/>
                      <a:pt x="157324" y="251627"/>
                      <a:pt x="120600" y="251627"/>
                    </a:cubicBezTo>
                    <a:cubicBezTo>
                      <a:pt x="95210" y="251627"/>
                      <a:pt x="79795" y="226691"/>
                      <a:pt x="79795" y="210823"/>
                    </a:cubicBezTo>
                    <a:cubicBezTo>
                      <a:pt x="79795" y="186794"/>
                      <a:pt x="108358" y="131481"/>
                      <a:pt x="132388" y="92037"/>
                    </a:cubicBezTo>
                    <a:cubicBezTo>
                      <a:pt x="115159" y="96117"/>
                      <a:pt x="99291" y="99744"/>
                      <a:pt x="86596" y="99744"/>
                    </a:cubicBezTo>
                    <a:cubicBezTo>
                      <a:pt x="85689" y="99744"/>
                      <a:pt x="84782" y="99291"/>
                      <a:pt x="84329" y="99291"/>
                    </a:cubicBezTo>
                    <a:cubicBezTo>
                      <a:pt x="59393" y="141002"/>
                      <a:pt x="17229" y="199035"/>
                      <a:pt x="17229" y="199035"/>
                    </a:cubicBezTo>
                    <a:cubicBezTo>
                      <a:pt x="14508" y="201755"/>
                      <a:pt x="11335" y="202662"/>
                      <a:pt x="8614" y="202662"/>
                    </a:cubicBezTo>
                    <a:cubicBezTo>
                      <a:pt x="3627" y="202662"/>
                      <a:pt x="0" y="199035"/>
                      <a:pt x="0" y="196315"/>
                    </a:cubicBezTo>
                    <a:cubicBezTo>
                      <a:pt x="0" y="195861"/>
                      <a:pt x="0" y="195408"/>
                      <a:pt x="453" y="194955"/>
                    </a:cubicBezTo>
                    <a:cubicBezTo>
                      <a:pt x="453" y="194955"/>
                      <a:pt x="47152" y="127854"/>
                      <a:pt x="71181" y="85689"/>
                    </a:cubicBezTo>
                    <a:cubicBezTo>
                      <a:pt x="66194" y="77982"/>
                      <a:pt x="63020" y="68914"/>
                      <a:pt x="63020" y="63020"/>
                    </a:cubicBezTo>
                    <a:cubicBezTo>
                      <a:pt x="63020" y="44885"/>
                      <a:pt x="71634" y="14055"/>
                      <a:pt x="82969" y="3174"/>
                    </a:cubicBezTo>
                    <a:cubicBezTo>
                      <a:pt x="85236" y="1360"/>
                      <a:pt x="89770" y="0"/>
                      <a:pt x="95210" y="0"/>
                    </a:cubicBezTo>
                    <a:cubicBezTo>
                      <a:pt x="110625" y="0"/>
                      <a:pt x="132841" y="7707"/>
                      <a:pt x="132841" y="13148"/>
                    </a:cubicBezTo>
                    <a:cubicBezTo>
                      <a:pt x="132841" y="12695"/>
                      <a:pt x="119239" y="29470"/>
                      <a:pt x="105638" y="53953"/>
                    </a:cubicBezTo>
                    <a:cubicBezTo>
                      <a:pt x="129667" y="52139"/>
                      <a:pt x="155963" y="48965"/>
                      <a:pt x="166845" y="48965"/>
                    </a:cubicBezTo>
                    <a:cubicBezTo>
                      <a:pt x="179993" y="50779"/>
                      <a:pt x="199942" y="72088"/>
                      <a:pt x="199942" y="79342"/>
                    </a:cubicBezTo>
                    <a:cubicBezTo>
                      <a:pt x="199942" y="80249"/>
                      <a:pt x="199942" y="80702"/>
                      <a:pt x="199488" y="81155"/>
                    </a:cubicBezTo>
                    <a:cubicBezTo>
                      <a:pt x="183166" y="97024"/>
                      <a:pt x="130121" y="190874"/>
                      <a:pt x="130121" y="213997"/>
                    </a:cubicBezTo>
                    <a:cubicBezTo>
                      <a:pt x="130121" y="217170"/>
                      <a:pt x="131027" y="218984"/>
                      <a:pt x="133294" y="218984"/>
                    </a:cubicBezTo>
                    <a:cubicBezTo>
                      <a:pt x="150523" y="218984"/>
                      <a:pt x="197675" y="138282"/>
                      <a:pt x="205835" y="130121"/>
                    </a:cubicBezTo>
                    <a:cubicBezTo>
                      <a:pt x="208102" y="127854"/>
                      <a:pt x="211276" y="126947"/>
                      <a:pt x="213996" y="12694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1" name="Google Shape;331;p1"/>
              <p:cNvSpPr/>
              <p:nvPr/>
            </p:nvSpPr>
            <p:spPr>
              <a:xfrm>
                <a:off x="9290489" y="1268656"/>
                <a:ext cx="190420" cy="199488"/>
              </a:xfrm>
              <a:custGeom>
                <a:rect b="b" l="l" r="r" t="t"/>
                <a:pathLst>
                  <a:path extrusionOk="0" h="199488" w="190420">
                    <a:moveTo>
                      <a:pt x="184980" y="77075"/>
                    </a:moveTo>
                    <a:cubicBezTo>
                      <a:pt x="189514" y="77075"/>
                      <a:pt x="193141" y="78889"/>
                      <a:pt x="193141" y="82969"/>
                    </a:cubicBezTo>
                    <a:cubicBezTo>
                      <a:pt x="193141" y="84783"/>
                      <a:pt x="191781" y="87503"/>
                      <a:pt x="189514" y="89770"/>
                    </a:cubicBezTo>
                    <a:cubicBezTo>
                      <a:pt x="180446" y="98384"/>
                      <a:pt x="130574" y="203115"/>
                      <a:pt x="57580" y="203115"/>
                    </a:cubicBezTo>
                    <a:cubicBezTo>
                      <a:pt x="27656" y="203115"/>
                      <a:pt x="0" y="171832"/>
                      <a:pt x="0" y="150523"/>
                    </a:cubicBezTo>
                    <a:cubicBezTo>
                      <a:pt x="0" y="105638"/>
                      <a:pt x="63020" y="0"/>
                      <a:pt x="111079" y="0"/>
                    </a:cubicBezTo>
                    <a:cubicBezTo>
                      <a:pt x="118786" y="0"/>
                      <a:pt x="126494" y="907"/>
                      <a:pt x="133294" y="1814"/>
                    </a:cubicBezTo>
                    <a:cubicBezTo>
                      <a:pt x="136015" y="907"/>
                      <a:pt x="138735" y="453"/>
                      <a:pt x="141455" y="453"/>
                    </a:cubicBezTo>
                    <a:cubicBezTo>
                      <a:pt x="155963" y="453"/>
                      <a:pt x="167298" y="14962"/>
                      <a:pt x="167298" y="31283"/>
                    </a:cubicBezTo>
                    <a:cubicBezTo>
                      <a:pt x="167298" y="58486"/>
                      <a:pt x="106545" y="121053"/>
                      <a:pt x="66647" y="121053"/>
                    </a:cubicBezTo>
                    <a:cubicBezTo>
                      <a:pt x="64834" y="121053"/>
                      <a:pt x="63020" y="120600"/>
                      <a:pt x="61207" y="120600"/>
                    </a:cubicBezTo>
                    <a:cubicBezTo>
                      <a:pt x="57580" y="130574"/>
                      <a:pt x="55313" y="139188"/>
                      <a:pt x="55313" y="146896"/>
                    </a:cubicBezTo>
                    <a:cubicBezTo>
                      <a:pt x="55313" y="160497"/>
                      <a:pt x="61660" y="169112"/>
                      <a:pt x="77075" y="169112"/>
                    </a:cubicBezTo>
                    <a:cubicBezTo>
                      <a:pt x="125587" y="169112"/>
                      <a:pt x="168658" y="87956"/>
                      <a:pt x="176819" y="79795"/>
                    </a:cubicBezTo>
                    <a:cubicBezTo>
                      <a:pt x="179539" y="77982"/>
                      <a:pt x="182260" y="77075"/>
                      <a:pt x="184980" y="77075"/>
                    </a:cubicBezTo>
                    <a:close/>
                    <a:moveTo>
                      <a:pt x="127400" y="45792"/>
                    </a:moveTo>
                    <a:cubicBezTo>
                      <a:pt x="127400" y="40351"/>
                      <a:pt x="124227" y="36724"/>
                      <a:pt x="116519" y="35817"/>
                    </a:cubicBezTo>
                    <a:cubicBezTo>
                      <a:pt x="99744" y="52592"/>
                      <a:pt x="83422" y="75715"/>
                      <a:pt x="71634" y="97931"/>
                    </a:cubicBezTo>
                    <a:cubicBezTo>
                      <a:pt x="93397" y="93850"/>
                      <a:pt x="127400" y="62113"/>
                      <a:pt x="127400" y="4579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2" name="Google Shape;332;p1"/>
              <p:cNvSpPr/>
              <p:nvPr/>
            </p:nvSpPr>
            <p:spPr>
              <a:xfrm>
                <a:off x="9422876" y="1268656"/>
                <a:ext cx="163218" cy="235759"/>
              </a:xfrm>
              <a:custGeom>
                <a:rect b="b" l="l" r="r" t="t"/>
                <a:pathLst>
                  <a:path extrusionOk="0" h="235759" w="163217">
                    <a:moveTo>
                      <a:pt x="157324" y="77075"/>
                    </a:moveTo>
                    <a:cubicBezTo>
                      <a:pt x="161404" y="77075"/>
                      <a:pt x="165031" y="79342"/>
                      <a:pt x="165031" y="82969"/>
                    </a:cubicBezTo>
                    <a:cubicBezTo>
                      <a:pt x="165031" y="91130"/>
                      <a:pt x="124680" y="117426"/>
                      <a:pt x="83876" y="151430"/>
                    </a:cubicBezTo>
                    <a:cubicBezTo>
                      <a:pt x="88410" y="174552"/>
                      <a:pt x="96117" y="193594"/>
                      <a:pt x="107905" y="205382"/>
                    </a:cubicBezTo>
                    <a:cubicBezTo>
                      <a:pt x="108358" y="205836"/>
                      <a:pt x="108358" y="206289"/>
                      <a:pt x="108358" y="207196"/>
                    </a:cubicBezTo>
                    <a:cubicBezTo>
                      <a:pt x="108358" y="214450"/>
                      <a:pt x="92037" y="236666"/>
                      <a:pt x="84782" y="236666"/>
                    </a:cubicBezTo>
                    <a:cubicBezTo>
                      <a:pt x="84329" y="236666"/>
                      <a:pt x="83422" y="236212"/>
                      <a:pt x="82969" y="235759"/>
                    </a:cubicBezTo>
                    <a:cubicBezTo>
                      <a:pt x="72994" y="225785"/>
                      <a:pt x="12695" y="214903"/>
                      <a:pt x="1814" y="214903"/>
                    </a:cubicBezTo>
                    <a:cubicBezTo>
                      <a:pt x="0" y="214903"/>
                      <a:pt x="0" y="212636"/>
                      <a:pt x="0" y="209009"/>
                    </a:cubicBezTo>
                    <a:cubicBezTo>
                      <a:pt x="0" y="202662"/>
                      <a:pt x="1814" y="193594"/>
                      <a:pt x="4080" y="190421"/>
                    </a:cubicBezTo>
                    <a:lnTo>
                      <a:pt x="4080" y="189967"/>
                    </a:lnTo>
                    <a:cubicBezTo>
                      <a:pt x="12241" y="181806"/>
                      <a:pt x="27656" y="169565"/>
                      <a:pt x="45792" y="155964"/>
                    </a:cubicBezTo>
                    <a:cubicBezTo>
                      <a:pt x="41258" y="134655"/>
                      <a:pt x="39898" y="114252"/>
                      <a:pt x="39898" y="102011"/>
                    </a:cubicBezTo>
                    <a:cubicBezTo>
                      <a:pt x="39898" y="38538"/>
                      <a:pt x="82969" y="0"/>
                      <a:pt x="124227" y="0"/>
                    </a:cubicBezTo>
                    <a:cubicBezTo>
                      <a:pt x="136468" y="0"/>
                      <a:pt x="157324" y="21309"/>
                      <a:pt x="157324" y="30377"/>
                    </a:cubicBezTo>
                    <a:cubicBezTo>
                      <a:pt x="157324" y="32644"/>
                      <a:pt x="155510" y="34004"/>
                      <a:pt x="152336" y="34004"/>
                    </a:cubicBezTo>
                    <a:cubicBezTo>
                      <a:pt x="115159" y="34004"/>
                      <a:pt x="79795" y="54859"/>
                      <a:pt x="79795" y="105185"/>
                    </a:cubicBezTo>
                    <a:cubicBezTo>
                      <a:pt x="79795" y="113799"/>
                      <a:pt x="80249" y="122413"/>
                      <a:pt x="81155" y="130574"/>
                    </a:cubicBezTo>
                    <a:cubicBezTo>
                      <a:pt x="114252" y="106545"/>
                      <a:pt x="145082" y="84783"/>
                      <a:pt x="149616" y="80702"/>
                    </a:cubicBezTo>
                    <a:cubicBezTo>
                      <a:pt x="151883" y="77982"/>
                      <a:pt x="154603" y="77075"/>
                      <a:pt x="157324" y="77075"/>
                    </a:cubicBezTo>
                    <a:close/>
                    <a:moveTo>
                      <a:pt x="52139" y="179993"/>
                    </a:moveTo>
                    <a:cubicBezTo>
                      <a:pt x="46698" y="184980"/>
                      <a:pt x="42164" y="189967"/>
                      <a:pt x="38537" y="194048"/>
                    </a:cubicBezTo>
                    <a:cubicBezTo>
                      <a:pt x="45792" y="195861"/>
                      <a:pt x="53046" y="198128"/>
                      <a:pt x="59846" y="200849"/>
                    </a:cubicBezTo>
                    <a:cubicBezTo>
                      <a:pt x="57126" y="194048"/>
                      <a:pt x="54406" y="187247"/>
                      <a:pt x="52139" y="17999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3" name="Google Shape;333;p1"/>
              <p:cNvSpPr/>
              <p:nvPr/>
            </p:nvSpPr>
            <p:spPr>
              <a:xfrm>
                <a:off x="9539395" y="1268656"/>
                <a:ext cx="190420" cy="199488"/>
              </a:xfrm>
              <a:custGeom>
                <a:rect b="b" l="l" r="r" t="t"/>
                <a:pathLst>
                  <a:path extrusionOk="0" h="199488" w="190420">
                    <a:moveTo>
                      <a:pt x="184980" y="77075"/>
                    </a:moveTo>
                    <a:cubicBezTo>
                      <a:pt x="189514" y="77075"/>
                      <a:pt x="193141" y="78889"/>
                      <a:pt x="193141" y="82969"/>
                    </a:cubicBezTo>
                    <a:cubicBezTo>
                      <a:pt x="193141" y="84783"/>
                      <a:pt x="191781" y="87503"/>
                      <a:pt x="189514" y="89770"/>
                    </a:cubicBezTo>
                    <a:cubicBezTo>
                      <a:pt x="180446" y="98384"/>
                      <a:pt x="130574" y="203115"/>
                      <a:pt x="57580" y="203115"/>
                    </a:cubicBezTo>
                    <a:cubicBezTo>
                      <a:pt x="27656" y="203115"/>
                      <a:pt x="0" y="171832"/>
                      <a:pt x="0" y="150523"/>
                    </a:cubicBezTo>
                    <a:cubicBezTo>
                      <a:pt x="0" y="105638"/>
                      <a:pt x="63020" y="0"/>
                      <a:pt x="111079" y="0"/>
                    </a:cubicBezTo>
                    <a:cubicBezTo>
                      <a:pt x="118786" y="0"/>
                      <a:pt x="126494" y="907"/>
                      <a:pt x="133294" y="1814"/>
                    </a:cubicBezTo>
                    <a:cubicBezTo>
                      <a:pt x="136015" y="907"/>
                      <a:pt x="138735" y="453"/>
                      <a:pt x="141455" y="453"/>
                    </a:cubicBezTo>
                    <a:cubicBezTo>
                      <a:pt x="155963" y="453"/>
                      <a:pt x="167298" y="14962"/>
                      <a:pt x="167298" y="31283"/>
                    </a:cubicBezTo>
                    <a:cubicBezTo>
                      <a:pt x="167298" y="58486"/>
                      <a:pt x="106545" y="121053"/>
                      <a:pt x="66647" y="121053"/>
                    </a:cubicBezTo>
                    <a:cubicBezTo>
                      <a:pt x="64834" y="121053"/>
                      <a:pt x="63020" y="120600"/>
                      <a:pt x="61207" y="120600"/>
                    </a:cubicBezTo>
                    <a:cubicBezTo>
                      <a:pt x="57580" y="130574"/>
                      <a:pt x="55313" y="139188"/>
                      <a:pt x="55313" y="146896"/>
                    </a:cubicBezTo>
                    <a:cubicBezTo>
                      <a:pt x="55313" y="160497"/>
                      <a:pt x="61660" y="169112"/>
                      <a:pt x="77075" y="169112"/>
                    </a:cubicBezTo>
                    <a:cubicBezTo>
                      <a:pt x="125587" y="169112"/>
                      <a:pt x="168658" y="87956"/>
                      <a:pt x="176819" y="79795"/>
                    </a:cubicBezTo>
                    <a:cubicBezTo>
                      <a:pt x="179539" y="77982"/>
                      <a:pt x="182260" y="77075"/>
                      <a:pt x="184980" y="77075"/>
                    </a:cubicBezTo>
                    <a:close/>
                    <a:moveTo>
                      <a:pt x="127400" y="45792"/>
                    </a:moveTo>
                    <a:cubicBezTo>
                      <a:pt x="127400" y="40351"/>
                      <a:pt x="124227" y="36724"/>
                      <a:pt x="116519" y="35817"/>
                    </a:cubicBezTo>
                    <a:cubicBezTo>
                      <a:pt x="99744" y="52592"/>
                      <a:pt x="83422" y="75715"/>
                      <a:pt x="71634" y="97931"/>
                    </a:cubicBezTo>
                    <a:cubicBezTo>
                      <a:pt x="93397" y="93850"/>
                      <a:pt x="127400" y="62113"/>
                      <a:pt x="127400" y="4579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4" name="Google Shape;334;p1"/>
              <p:cNvSpPr/>
              <p:nvPr/>
            </p:nvSpPr>
            <p:spPr>
              <a:xfrm>
                <a:off x="9676317" y="1268656"/>
                <a:ext cx="244826" cy="204022"/>
              </a:xfrm>
              <a:custGeom>
                <a:rect b="b" l="l" r="r" t="t"/>
                <a:pathLst>
                  <a:path extrusionOk="0" h="204022" w="244826">
                    <a:moveTo>
                      <a:pt x="238932" y="77075"/>
                    </a:moveTo>
                    <a:cubicBezTo>
                      <a:pt x="243466" y="77075"/>
                      <a:pt x="247093" y="78889"/>
                      <a:pt x="247093" y="82969"/>
                    </a:cubicBezTo>
                    <a:cubicBezTo>
                      <a:pt x="247093" y="84783"/>
                      <a:pt x="245733" y="87503"/>
                      <a:pt x="243466" y="89770"/>
                    </a:cubicBezTo>
                    <a:cubicBezTo>
                      <a:pt x="234399" y="98837"/>
                      <a:pt x="183166" y="203115"/>
                      <a:pt x="146896" y="203115"/>
                    </a:cubicBezTo>
                    <a:cubicBezTo>
                      <a:pt x="121506" y="203115"/>
                      <a:pt x="105638" y="178633"/>
                      <a:pt x="105638" y="162764"/>
                    </a:cubicBezTo>
                    <a:cubicBezTo>
                      <a:pt x="105638" y="141455"/>
                      <a:pt x="127400" y="96571"/>
                      <a:pt x="149616" y="59393"/>
                    </a:cubicBezTo>
                    <a:cubicBezTo>
                      <a:pt x="98384" y="103825"/>
                      <a:pt x="45338" y="173646"/>
                      <a:pt x="45338" y="202209"/>
                    </a:cubicBezTo>
                    <a:cubicBezTo>
                      <a:pt x="45338" y="204022"/>
                      <a:pt x="43525" y="204476"/>
                      <a:pt x="40804" y="204476"/>
                    </a:cubicBezTo>
                    <a:cubicBezTo>
                      <a:pt x="29470" y="204476"/>
                      <a:pt x="0" y="190874"/>
                      <a:pt x="0" y="174099"/>
                    </a:cubicBezTo>
                    <a:cubicBezTo>
                      <a:pt x="0" y="136922"/>
                      <a:pt x="58940" y="28110"/>
                      <a:pt x="74808" y="12241"/>
                    </a:cubicBezTo>
                    <a:cubicBezTo>
                      <a:pt x="76622" y="10428"/>
                      <a:pt x="78435" y="9974"/>
                      <a:pt x="81155" y="9974"/>
                    </a:cubicBezTo>
                    <a:cubicBezTo>
                      <a:pt x="93850" y="9974"/>
                      <a:pt x="114252" y="29016"/>
                      <a:pt x="114252" y="35364"/>
                    </a:cubicBezTo>
                    <a:cubicBezTo>
                      <a:pt x="114252" y="36724"/>
                      <a:pt x="90223" y="69368"/>
                      <a:pt x="76168" y="98837"/>
                    </a:cubicBezTo>
                    <a:cubicBezTo>
                      <a:pt x="114706" y="49872"/>
                      <a:pt x="172739" y="0"/>
                      <a:pt x="195408" y="0"/>
                    </a:cubicBezTo>
                    <a:cubicBezTo>
                      <a:pt x="208556" y="0"/>
                      <a:pt x="228505" y="21309"/>
                      <a:pt x="228505" y="26296"/>
                    </a:cubicBezTo>
                    <a:cubicBezTo>
                      <a:pt x="228505" y="27203"/>
                      <a:pt x="228505" y="27656"/>
                      <a:pt x="228051" y="28110"/>
                    </a:cubicBezTo>
                    <a:cubicBezTo>
                      <a:pt x="212183" y="43978"/>
                      <a:pt x="156417" y="142816"/>
                      <a:pt x="156417" y="165485"/>
                    </a:cubicBezTo>
                    <a:cubicBezTo>
                      <a:pt x="156417" y="168658"/>
                      <a:pt x="157324" y="170472"/>
                      <a:pt x="159590" y="170472"/>
                    </a:cubicBezTo>
                    <a:cubicBezTo>
                      <a:pt x="176819" y="170472"/>
                      <a:pt x="223517" y="88863"/>
                      <a:pt x="231678" y="80702"/>
                    </a:cubicBezTo>
                    <a:cubicBezTo>
                      <a:pt x="233492" y="77982"/>
                      <a:pt x="236212" y="77075"/>
                      <a:pt x="238932" y="770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5" name="Google Shape;335;p1"/>
              <p:cNvSpPr/>
              <p:nvPr/>
            </p:nvSpPr>
            <p:spPr>
              <a:xfrm>
                <a:off x="9846335" y="1167098"/>
                <a:ext cx="285631" cy="321902"/>
              </a:xfrm>
              <a:custGeom>
                <a:rect b="b" l="l" r="r" t="t"/>
                <a:pathLst>
                  <a:path extrusionOk="0" h="321901" w="285630">
                    <a:moveTo>
                      <a:pt x="287444" y="67554"/>
                    </a:moveTo>
                    <a:cubicBezTo>
                      <a:pt x="287444" y="71634"/>
                      <a:pt x="283364" y="80702"/>
                      <a:pt x="281550" y="80702"/>
                    </a:cubicBezTo>
                    <a:cubicBezTo>
                      <a:pt x="282910" y="80702"/>
                      <a:pt x="265682" y="78889"/>
                      <a:pt x="237119" y="78889"/>
                    </a:cubicBezTo>
                    <a:cubicBezTo>
                      <a:pt x="217170" y="78889"/>
                      <a:pt x="192234" y="78889"/>
                      <a:pt x="165938" y="79795"/>
                    </a:cubicBezTo>
                    <a:cubicBezTo>
                      <a:pt x="128760" y="149616"/>
                      <a:pt x="72541" y="266136"/>
                      <a:pt x="72541" y="288351"/>
                    </a:cubicBezTo>
                    <a:cubicBezTo>
                      <a:pt x="72541" y="290618"/>
                      <a:pt x="72995" y="291978"/>
                      <a:pt x="74355" y="291978"/>
                    </a:cubicBezTo>
                    <a:cubicBezTo>
                      <a:pt x="91583" y="291978"/>
                      <a:pt x="145989" y="190421"/>
                      <a:pt x="154603" y="182260"/>
                    </a:cubicBezTo>
                    <a:cubicBezTo>
                      <a:pt x="156417" y="179993"/>
                      <a:pt x="160044" y="179086"/>
                      <a:pt x="162764" y="179086"/>
                    </a:cubicBezTo>
                    <a:cubicBezTo>
                      <a:pt x="166845" y="179086"/>
                      <a:pt x="170472" y="181353"/>
                      <a:pt x="170472" y="184980"/>
                    </a:cubicBezTo>
                    <a:cubicBezTo>
                      <a:pt x="170472" y="186794"/>
                      <a:pt x="169565" y="189061"/>
                      <a:pt x="167298" y="191328"/>
                    </a:cubicBezTo>
                    <a:cubicBezTo>
                      <a:pt x="158230" y="199942"/>
                      <a:pt x="98837" y="325075"/>
                      <a:pt x="62567" y="325075"/>
                    </a:cubicBezTo>
                    <a:cubicBezTo>
                      <a:pt x="37177" y="325075"/>
                      <a:pt x="17229" y="300593"/>
                      <a:pt x="17229" y="284271"/>
                    </a:cubicBezTo>
                    <a:cubicBezTo>
                      <a:pt x="17229" y="260695"/>
                      <a:pt x="69367" y="156417"/>
                      <a:pt x="110172" y="81156"/>
                    </a:cubicBezTo>
                    <a:cubicBezTo>
                      <a:pt x="56219" y="83422"/>
                      <a:pt x="9521" y="87049"/>
                      <a:pt x="3627" y="92490"/>
                    </a:cubicBezTo>
                    <a:cubicBezTo>
                      <a:pt x="2720" y="93397"/>
                      <a:pt x="2267" y="93850"/>
                      <a:pt x="1814" y="93850"/>
                    </a:cubicBezTo>
                    <a:cubicBezTo>
                      <a:pt x="907" y="93850"/>
                      <a:pt x="0" y="92037"/>
                      <a:pt x="0" y="89316"/>
                    </a:cubicBezTo>
                    <a:cubicBezTo>
                      <a:pt x="0" y="82062"/>
                      <a:pt x="4080" y="68007"/>
                      <a:pt x="9521" y="62567"/>
                    </a:cubicBezTo>
                    <a:cubicBezTo>
                      <a:pt x="14055" y="58033"/>
                      <a:pt x="49872" y="56673"/>
                      <a:pt x="93397" y="56673"/>
                    </a:cubicBezTo>
                    <a:cubicBezTo>
                      <a:pt x="103371" y="56673"/>
                      <a:pt x="113346" y="56673"/>
                      <a:pt x="123773" y="56673"/>
                    </a:cubicBezTo>
                    <a:cubicBezTo>
                      <a:pt x="147349" y="14962"/>
                      <a:pt x="155963" y="0"/>
                      <a:pt x="163218" y="0"/>
                    </a:cubicBezTo>
                    <a:cubicBezTo>
                      <a:pt x="176366" y="0"/>
                      <a:pt x="197221" y="19949"/>
                      <a:pt x="197221" y="26296"/>
                    </a:cubicBezTo>
                    <a:cubicBezTo>
                      <a:pt x="197221" y="27203"/>
                      <a:pt x="188154" y="38991"/>
                      <a:pt x="178179" y="57580"/>
                    </a:cubicBezTo>
                    <a:cubicBezTo>
                      <a:pt x="234852" y="59393"/>
                      <a:pt x="284724" y="63020"/>
                      <a:pt x="286991" y="65287"/>
                    </a:cubicBezTo>
                    <a:cubicBezTo>
                      <a:pt x="287444" y="65740"/>
                      <a:pt x="287444" y="66647"/>
                      <a:pt x="287444" y="6755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6" name="Google Shape;336;p1"/>
              <p:cNvSpPr/>
              <p:nvPr/>
            </p:nvSpPr>
            <p:spPr>
              <a:xfrm>
                <a:off x="9967388" y="1268656"/>
                <a:ext cx="244826" cy="199488"/>
              </a:xfrm>
              <a:custGeom>
                <a:rect b="b" l="l" r="r" t="t"/>
                <a:pathLst>
                  <a:path extrusionOk="0" h="199488" w="244826">
                    <a:moveTo>
                      <a:pt x="238479" y="77075"/>
                    </a:moveTo>
                    <a:cubicBezTo>
                      <a:pt x="242559" y="77075"/>
                      <a:pt x="246186" y="79342"/>
                      <a:pt x="246186" y="82969"/>
                    </a:cubicBezTo>
                    <a:cubicBezTo>
                      <a:pt x="246186" y="84783"/>
                      <a:pt x="245280" y="87049"/>
                      <a:pt x="243013" y="89316"/>
                    </a:cubicBezTo>
                    <a:cubicBezTo>
                      <a:pt x="233945" y="97931"/>
                      <a:pt x="182713" y="202662"/>
                      <a:pt x="146442" y="202662"/>
                    </a:cubicBezTo>
                    <a:cubicBezTo>
                      <a:pt x="121053" y="202662"/>
                      <a:pt x="105185" y="178179"/>
                      <a:pt x="105185" y="161858"/>
                    </a:cubicBezTo>
                    <a:cubicBezTo>
                      <a:pt x="105185" y="155510"/>
                      <a:pt x="106998" y="147349"/>
                      <a:pt x="109265" y="138282"/>
                    </a:cubicBezTo>
                    <a:cubicBezTo>
                      <a:pt x="82515" y="171379"/>
                      <a:pt x="55313" y="203115"/>
                      <a:pt x="43978" y="203115"/>
                    </a:cubicBezTo>
                    <a:cubicBezTo>
                      <a:pt x="23122" y="203115"/>
                      <a:pt x="0" y="174552"/>
                      <a:pt x="0" y="150523"/>
                    </a:cubicBezTo>
                    <a:cubicBezTo>
                      <a:pt x="0" y="112439"/>
                      <a:pt x="82515" y="0"/>
                      <a:pt x="132387" y="0"/>
                    </a:cubicBezTo>
                    <a:cubicBezTo>
                      <a:pt x="157777" y="0"/>
                      <a:pt x="165484" y="23576"/>
                      <a:pt x="167751" y="34457"/>
                    </a:cubicBezTo>
                    <a:cubicBezTo>
                      <a:pt x="169565" y="33097"/>
                      <a:pt x="170925" y="32644"/>
                      <a:pt x="173645" y="32644"/>
                    </a:cubicBezTo>
                    <a:cubicBezTo>
                      <a:pt x="186340" y="32644"/>
                      <a:pt x="207196" y="52139"/>
                      <a:pt x="207196" y="58940"/>
                    </a:cubicBezTo>
                    <a:cubicBezTo>
                      <a:pt x="207196" y="59847"/>
                      <a:pt x="207196" y="60300"/>
                      <a:pt x="206742" y="60753"/>
                    </a:cubicBezTo>
                    <a:cubicBezTo>
                      <a:pt x="191781" y="75715"/>
                      <a:pt x="154150" y="143269"/>
                      <a:pt x="154150" y="164125"/>
                    </a:cubicBezTo>
                    <a:cubicBezTo>
                      <a:pt x="154150" y="167752"/>
                      <a:pt x="155510" y="170019"/>
                      <a:pt x="158230" y="170019"/>
                    </a:cubicBezTo>
                    <a:cubicBezTo>
                      <a:pt x="175912" y="170019"/>
                      <a:pt x="222157" y="88863"/>
                      <a:pt x="230318" y="80702"/>
                    </a:cubicBezTo>
                    <a:cubicBezTo>
                      <a:pt x="232585" y="77982"/>
                      <a:pt x="235759" y="77075"/>
                      <a:pt x="238479" y="77075"/>
                    </a:cubicBezTo>
                    <a:close/>
                    <a:moveTo>
                      <a:pt x="150976" y="56219"/>
                    </a:moveTo>
                    <a:cubicBezTo>
                      <a:pt x="152336" y="53953"/>
                      <a:pt x="154150" y="52592"/>
                      <a:pt x="154150" y="49419"/>
                    </a:cubicBezTo>
                    <a:cubicBezTo>
                      <a:pt x="154150" y="44885"/>
                      <a:pt x="152790" y="39444"/>
                      <a:pt x="147802" y="39444"/>
                    </a:cubicBezTo>
                    <a:cubicBezTo>
                      <a:pt x="130121" y="39444"/>
                      <a:pt x="58486" y="136468"/>
                      <a:pt x="58486" y="157324"/>
                    </a:cubicBezTo>
                    <a:cubicBezTo>
                      <a:pt x="58486" y="160044"/>
                      <a:pt x="59393" y="161404"/>
                      <a:pt x="61660" y="161404"/>
                    </a:cubicBezTo>
                    <a:cubicBezTo>
                      <a:pt x="69821" y="161404"/>
                      <a:pt x="135108" y="70728"/>
                      <a:pt x="150976" y="562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7" name="Google Shape;337;p1"/>
              <p:cNvSpPr/>
              <p:nvPr/>
            </p:nvSpPr>
            <p:spPr>
              <a:xfrm>
                <a:off x="10136500" y="1167098"/>
                <a:ext cx="285631" cy="321902"/>
              </a:xfrm>
              <a:custGeom>
                <a:rect b="b" l="l" r="r" t="t"/>
                <a:pathLst>
                  <a:path extrusionOk="0" h="321901" w="285630">
                    <a:moveTo>
                      <a:pt x="287444" y="67554"/>
                    </a:moveTo>
                    <a:cubicBezTo>
                      <a:pt x="287444" y="71634"/>
                      <a:pt x="283364" y="80702"/>
                      <a:pt x="281550" y="80702"/>
                    </a:cubicBezTo>
                    <a:cubicBezTo>
                      <a:pt x="282910" y="80702"/>
                      <a:pt x="265682" y="78889"/>
                      <a:pt x="237119" y="78889"/>
                    </a:cubicBezTo>
                    <a:cubicBezTo>
                      <a:pt x="217170" y="78889"/>
                      <a:pt x="192234" y="78889"/>
                      <a:pt x="165938" y="79795"/>
                    </a:cubicBezTo>
                    <a:cubicBezTo>
                      <a:pt x="128760" y="149616"/>
                      <a:pt x="72541" y="266136"/>
                      <a:pt x="72541" y="288351"/>
                    </a:cubicBezTo>
                    <a:cubicBezTo>
                      <a:pt x="72541" y="290618"/>
                      <a:pt x="72995" y="291978"/>
                      <a:pt x="74355" y="291978"/>
                    </a:cubicBezTo>
                    <a:cubicBezTo>
                      <a:pt x="91583" y="291978"/>
                      <a:pt x="145989" y="190421"/>
                      <a:pt x="154603" y="182260"/>
                    </a:cubicBezTo>
                    <a:cubicBezTo>
                      <a:pt x="156417" y="179993"/>
                      <a:pt x="160044" y="179086"/>
                      <a:pt x="162764" y="179086"/>
                    </a:cubicBezTo>
                    <a:cubicBezTo>
                      <a:pt x="166845" y="179086"/>
                      <a:pt x="170472" y="181353"/>
                      <a:pt x="170472" y="184980"/>
                    </a:cubicBezTo>
                    <a:cubicBezTo>
                      <a:pt x="170472" y="186794"/>
                      <a:pt x="169565" y="189061"/>
                      <a:pt x="167298" y="191328"/>
                    </a:cubicBezTo>
                    <a:cubicBezTo>
                      <a:pt x="158230" y="199942"/>
                      <a:pt x="98837" y="325075"/>
                      <a:pt x="62567" y="325075"/>
                    </a:cubicBezTo>
                    <a:cubicBezTo>
                      <a:pt x="37177" y="325075"/>
                      <a:pt x="17228" y="300593"/>
                      <a:pt x="17228" y="284271"/>
                    </a:cubicBezTo>
                    <a:cubicBezTo>
                      <a:pt x="17228" y="260695"/>
                      <a:pt x="69367" y="156417"/>
                      <a:pt x="110172" y="81156"/>
                    </a:cubicBezTo>
                    <a:cubicBezTo>
                      <a:pt x="56219" y="83422"/>
                      <a:pt x="9521" y="87049"/>
                      <a:pt x="3627" y="92490"/>
                    </a:cubicBezTo>
                    <a:cubicBezTo>
                      <a:pt x="2720" y="93397"/>
                      <a:pt x="2267" y="93850"/>
                      <a:pt x="1814" y="93850"/>
                    </a:cubicBezTo>
                    <a:cubicBezTo>
                      <a:pt x="907" y="93850"/>
                      <a:pt x="0" y="92037"/>
                      <a:pt x="0" y="89316"/>
                    </a:cubicBezTo>
                    <a:cubicBezTo>
                      <a:pt x="0" y="82062"/>
                      <a:pt x="4080" y="68007"/>
                      <a:pt x="9521" y="62567"/>
                    </a:cubicBezTo>
                    <a:cubicBezTo>
                      <a:pt x="14055" y="58033"/>
                      <a:pt x="49872" y="56673"/>
                      <a:pt x="93397" y="56673"/>
                    </a:cubicBezTo>
                    <a:cubicBezTo>
                      <a:pt x="103371" y="56673"/>
                      <a:pt x="113346" y="56673"/>
                      <a:pt x="123773" y="56673"/>
                    </a:cubicBezTo>
                    <a:cubicBezTo>
                      <a:pt x="147349" y="14962"/>
                      <a:pt x="155963" y="0"/>
                      <a:pt x="163218" y="0"/>
                    </a:cubicBezTo>
                    <a:cubicBezTo>
                      <a:pt x="176366" y="0"/>
                      <a:pt x="197221" y="19949"/>
                      <a:pt x="197221" y="26296"/>
                    </a:cubicBezTo>
                    <a:cubicBezTo>
                      <a:pt x="197221" y="27203"/>
                      <a:pt x="188154" y="38991"/>
                      <a:pt x="178179" y="57580"/>
                    </a:cubicBezTo>
                    <a:cubicBezTo>
                      <a:pt x="234852" y="59393"/>
                      <a:pt x="284724" y="63020"/>
                      <a:pt x="286991" y="65287"/>
                    </a:cubicBezTo>
                    <a:cubicBezTo>
                      <a:pt x="287444" y="65740"/>
                      <a:pt x="287444" y="66647"/>
                      <a:pt x="287444" y="6755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8" name="Google Shape;338;p1"/>
              <p:cNvSpPr/>
              <p:nvPr/>
            </p:nvSpPr>
            <p:spPr>
              <a:xfrm>
                <a:off x="10257553" y="1185687"/>
                <a:ext cx="158684" cy="285631"/>
              </a:xfrm>
              <a:custGeom>
                <a:rect b="b" l="l" r="r" t="t"/>
                <a:pathLst>
                  <a:path extrusionOk="0" h="285631" w="158683">
                    <a:moveTo>
                      <a:pt x="133294" y="160044"/>
                    </a:moveTo>
                    <a:cubicBezTo>
                      <a:pt x="137828" y="160044"/>
                      <a:pt x="141455" y="162311"/>
                      <a:pt x="141455" y="165938"/>
                    </a:cubicBezTo>
                    <a:cubicBezTo>
                      <a:pt x="141455" y="167752"/>
                      <a:pt x="140095" y="170019"/>
                      <a:pt x="137828" y="172285"/>
                    </a:cubicBezTo>
                    <a:cubicBezTo>
                      <a:pt x="128760" y="181353"/>
                      <a:pt x="77528" y="285631"/>
                      <a:pt x="41258" y="285631"/>
                    </a:cubicBezTo>
                    <a:cubicBezTo>
                      <a:pt x="15868" y="285631"/>
                      <a:pt x="0" y="261148"/>
                      <a:pt x="0" y="245280"/>
                    </a:cubicBezTo>
                    <a:cubicBezTo>
                      <a:pt x="0" y="208556"/>
                      <a:pt x="46698" y="133748"/>
                      <a:pt x="62567" y="117880"/>
                    </a:cubicBezTo>
                    <a:cubicBezTo>
                      <a:pt x="64380" y="116066"/>
                      <a:pt x="66194" y="115613"/>
                      <a:pt x="68461" y="115613"/>
                    </a:cubicBezTo>
                    <a:cubicBezTo>
                      <a:pt x="81609" y="115613"/>
                      <a:pt x="102464" y="135561"/>
                      <a:pt x="102464" y="141909"/>
                    </a:cubicBezTo>
                    <a:cubicBezTo>
                      <a:pt x="102464" y="142816"/>
                      <a:pt x="102464" y="143269"/>
                      <a:pt x="102011" y="143722"/>
                    </a:cubicBezTo>
                    <a:cubicBezTo>
                      <a:pt x="87049" y="159137"/>
                      <a:pt x="49419" y="226691"/>
                      <a:pt x="49419" y="247094"/>
                    </a:cubicBezTo>
                    <a:cubicBezTo>
                      <a:pt x="49419" y="250721"/>
                      <a:pt x="50779" y="252988"/>
                      <a:pt x="53499" y="252988"/>
                    </a:cubicBezTo>
                    <a:cubicBezTo>
                      <a:pt x="70727" y="252988"/>
                      <a:pt x="117426" y="171832"/>
                      <a:pt x="125587" y="163218"/>
                    </a:cubicBezTo>
                    <a:cubicBezTo>
                      <a:pt x="127854" y="160951"/>
                      <a:pt x="130574" y="160044"/>
                      <a:pt x="133294" y="160044"/>
                    </a:cubicBezTo>
                    <a:close/>
                    <a:moveTo>
                      <a:pt x="123320" y="0"/>
                    </a:moveTo>
                    <a:cubicBezTo>
                      <a:pt x="135108" y="0"/>
                      <a:pt x="159137" y="20856"/>
                      <a:pt x="159137" y="29923"/>
                    </a:cubicBezTo>
                    <a:cubicBezTo>
                      <a:pt x="159137" y="34457"/>
                      <a:pt x="114706" y="71634"/>
                      <a:pt x="114706" y="82516"/>
                    </a:cubicBezTo>
                    <a:cubicBezTo>
                      <a:pt x="114706" y="84329"/>
                      <a:pt x="113346" y="84329"/>
                      <a:pt x="111532" y="84329"/>
                    </a:cubicBezTo>
                    <a:cubicBezTo>
                      <a:pt x="104731" y="84329"/>
                      <a:pt x="88863" y="75715"/>
                      <a:pt x="88863" y="70728"/>
                    </a:cubicBezTo>
                    <a:cubicBezTo>
                      <a:pt x="88863" y="53499"/>
                      <a:pt x="104278" y="16322"/>
                      <a:pt x="118786" y="1814"/>
                    </a:cubicBezTo>
                    <a:cubicBezTo>
                      <a:pt x="120146" y="453"/>
                      <a:pt x="121506" y="0"/>
                      <a:pt x="12332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9" name="Google Shape;339;p1"/>
              <p:cNvSpPr/>
              <p:nvPr/>
            </p:nvSpPr>
            <p:spPr>
              <a:xfrm>
                <a:off x="10359564" y="1268656"/>
                <a:ext cx="167751" cy="199488"/>
              </a:xfrm>
              <a:custGeom>
                <a:rect b="b" l="l" r="r" t="t"/>
                <a:pathLst>
                  <a:path extrusionOk="0" h="199488" w="167751">
                    <a:moveTo>
                      <a:pt x="170925" y="53499"/>
                    </a:moveTo>
                    <a:cubicBezTo>
                      <a:pt x="170925" y="114252"/>
                      <a:pt x="113346" y="203569"/>
                      <a:pt x="44885" y="203569"/>
                    </a:cubicBezTo>
                    <a:cubicBezTo>
                      <a:pt x="11788" y="203569"/>
                      <a:pt x="0" y="184073"/>
                      <a:pt x="0" y="159137"/>
                    </a:cubicBezTo>
                    <a:cubicBezTo>
                      <a:pt x="0" y="137828"/>
                      <a:pt x="9068" y="111986"/>
                      <a:pt x="20402" y="91130"/>
                    </a:cubicBezTo>
                    <a:cubicBezTo>
                      <a:pt x="17228" y="88863"/>
                      <a:pt x="15415" y="86143"/>
                      <a:pt x="15415" y="83876"/>
                    </a:cubicBezTo>
                    <a:cubicBezTo>
                      <a:pt x="15415" y="57580"/>
                      <a:pt x="75261" y="0"/>
                      <a:pt x="120146" y="0"/>
                    </a:cubicBezTo>
                    <a:cubicBezTo>
                      <a:pt x="156417" y="0"/>
                      <a:pt x="170925" y="22669"/>
                      <a:pt x="170925" y="53499"/>
                    </a:cubicBezTo>
                    <a:close/>
                    <a:moveTo>
                      <a:pt x="136921" y="36271"/>
                    </a:moveTo>
                    <a:cubicBezTo>
                      <a:pt x="136921" y="25843"/>
                      <a:pt x="132841" y="18589"/>
                      <a:pt x="123320" y="18589"/>
                    </a:cubicBezTo>
                    <a:cubicBezTo>
                      <a:pt x="105185" y="18589"/>
                      <a:pt x="77528" y="40351"/>
                      <a:pt x="63020" y="65287"/>
                    </a:cubicBezTo>
                    <a:cubicBezTo>
                      <a:pt x="70727" y="68914"/>
                      <a:pt x="77528" y="73901"/>
                      <a:pt x="77528" y="77528"/>
                    </a:cubicBezTo>
                    <a:cubicBezTo>
                      <a:pt x="77528" y="75715"/>
                      <a:pt x="34004" y="141909"/>
                      <a:pt x="34004" y="170925"/>
                    </a:cubicBezTo>
                    <a:cubicBezTo>
                      <a:pt x="34004" y="178179"/>
                      <a:pt x="36724" y="183167"/>
                      <a:pt x="43978" y="183167"/>
                    </a:cubicBezTo>
                    <a:cubicBezTo>
                      <a:pt x="73448" y="183167"/>
                      <a:pt x="136921" y="78889"/>
                      <a:pt x="136921" y="362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0" name="Google Shape;340;p1"/>
              <p:cNvSpPr/>
              <p:nvPr/>
            </p:nvSpPr>
            <p:spPr>
              <a:xfrm>
                <a:off x="10530942" y="1268656"/>
                <a:ext cx="244826" cy="204022"/>
              </a:xfrm>
              <a:custGeom>
                <a:rect b="b" l="l" r="r" t="t"/>
                <a:pathLst>
                  <a:path extrusionOk="0" h="204022" w="244826">
                    <a:moveTo>
                      <a:pt x="238932" y="77075"/>
                    </a:moveTo>
                    <a:cubicBezTo>
                      <a:pt x="243466" y="77075"/>
                      <a:pt x="247093" y="78889"/>
                      <a:pt x="247093" y="82969"/>
                    </a:cubicBezTo>
                    <a:cubicBezTo>
                      <a:pt x="247093" y="84783"/>
                      <a:pt x="245733" y="87503"/>
                      <a:pt x="243466" y="89770"/>
                    </a:cubicBezTo>
                    <a:cubicBezTo>
                      <a:pt x="234399" y="98837"/>
                      <a:pt x="183166" y="203115"/>
                      <a:pt x="146896" y="203115"/>
                    </a:cubicBezTo>
                    <a:cubicBezTo>
                      <a:pt x="121506" y="203115"/>
                      <a:pt x="105638" y="178633"/>
                      <a:pt x="105638" y="162764"/>
                    </a:cubicBezTo>
                    <a:cubicBezTo>
                      <a:pt x="105638" y="141455"/>
                      <a:pt x="127400" y="96571"/>
                      <a:pt x="149616" y="59393"/>
                    </a:cubicBezTo>
                    <a:cubicBezTo>
                      <a:pt x="98384" y="103825"/>
                      <a:pt x="45338" y="173646"/>
                      <a:pt x="45338" y="202209"/>
                    </a:cubicBezTo>
                    <a:cubicBezTo>
                      <a:pt x="45338" y="204022"/>
                      <a:pt x="43525" y="204476"/>
                      <a:pt x="40804" y="204476"/>
                    </a:cubicBezTo>
                    <a:cubicBezTo>
                      <a:pt x="29470" y="204476"/>
                      <a:pt x="0" y="190874"/>
                      <a:pt x="0" y="174099"/>
                    </a:cubicBezTo>
                    <a:cubicBezTo>
                      <a:pt x="0" y="136922"/>
                      <a:pt x="58940" y="28110"/>
                      <a:pt x="74808" y="12241"/>
                    </a:cubicBezTo>
                    <a:cubicBezTo>
                      <a:pt x="76622" y="10428"/>
                      <a:pt x="78435" y="9974"/>
                      <a:pt x="81155" y="9974"/>
                    </a:cubicBezTo>
                    <a:cubicBezTo>
                      <a:pt x="93850" y="9974"/>
                      <a:pt x="114252" y="29016"/>
                      <a:pt x="114252" y="35364"/>
                    </a:cubicBezTo>
                    <a:cubicBezTo>
                      <a:pt x="114252" y="36724"/>
                      <a:pt x="90223" y="69368"/>
                      <a:pt x="76168" y="98837"/>
                    </a:cubicBezTo>
                    <a:cubicBezTo>
                      <a:pt x="114706" y="49872"/>
                      <a:pt x="172739" y="0"/>
                      <a:pt x="195408" y="0"/>
                    </a:cubicBezTo>
                    <a:cubicBezTo>
                      <a:pt x="208556" y="0"/>
                      <a:pt x="228505" y="21309"/>
                      <a:pt x="228505" y="26296"/>
                    </a:cubicBezTo>
                    <a:cubicBezTo>
                      <a:pt x="228505" y="27203"/>
                      <a:pt x="228505" y="27656"/>
                      <a:pt x="228051" y="28110"/>
                    </a:cubicBezTo>
                    <a:cubicBezTo>
                      <a:pt x="212183" y="43978"/>
                      <a:pt x="156417" y="142816"/>
                      <a:pt x="156417" y="165485"/>
                    </a:cubicBezTo>
                    <a:cubicBezTo>
                      <a:pt x="156417" y="168658"/>
                      <a:pt x="157324" y="170472"/>
                      <a:pt x="159591" y="170472"/>
                    </a:cubicBezTo>
                    <a:cubicBezTo>
                      <a:pt x="176819" y="170472"/>
                      <a:pt x="223517" y="88863"/>
                      <a:pt x="231678" y="80702"/>
                    </a:cubicBezTo>
                    <a:cubicBezTo>
                      <a:pt x="233492" y="77982"/>
                      <a:pt x="236212" y="77075"/>
                      <a:pt x="238932" y="770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41" name="Google Shape;341;p1"/>
          <p:cNvSpPr txBox="1"/>
          <p:nvPr/>
        </p:nvSpPr>
        <p:spPr>
          <a:xfrm>
            <a:off x="922520" y="2461853"/>
            <a:ext cx="5515200" cy="1325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6600"/>
              <a:buFont typeface="Raleway"/>
              <a:buNone/>
            </a:pPr>
            <a:r>
              <a:rPr b="1" i="0" lang="en-US" sz="6600" u="none" cap="none" strike="noStrike">
                <a:solidFill>
                  <a:srgbClr val="000000"/>
                </a:solidFill>
                <a:highlight>
                  <a:srgbClr val="F3F3F3"/>
                </a:highlight>
                <a:latin typeface="Raleway"/>
                <a:ea typeface="Raleway"/>
                <a:cs typeface="Raleway"/>
                <a:sym typeface="Raleway"/>
              </a:rPr>
              <a:t>CD</a:t>
            </a:r>
            <a:r>
              <a:rPr b="1" i="0" lang="en-US" sz="6600" u="none" cap="none" strike="noStrike">
                <a:solidFill>
                  <a:srgbClr val="EC1C98"/>
                </a:solidFill>
                <a:highlight>
                  <a:srgbClr val="F3F3F3"/>
                </a:highlight>
                <a:latin typeface="Raleway"/>
                <a:ea typeface="Raleway"/>
                <a:cs typeface="Raleway"/>
                <a:sym typeface="Raleway"/>
              </a:rPr>
              <a:t>MX</a:t>
            </a:r>
            <a:endParaRPr b="1" i="0" sz="4800" u="none" cap="none" strike="noStrike">
              <a:solidFill>
                <a:srgbClr val="EC1C98"/>
              </a:solidFill>
              <a:highlight>
                <a:srgbClr val="F3F3F3"/>
              </a:highlight>
              <a:latin typeface="Raleway"/>
              <a:ea typeface="Raleway"/>
              <a:cs typeface="Raleway"/>
              <a:sym typeface="Raleway"/>
            </a:endParaRPr>
          </a:p>
        </p:txBody>
      </p:sp>
      <p:pic>
        <p:nvPicPr>
          <p:cNvPr id="342" name="Google Shape;342;p1"/>
          <p:cNvPicPr preferRelativeResize="0"/>
          <p:nvPr/>
        </p:nvPicPr>
        <p:blipFill rotWithShape="1">
          <a:blip r:embed="rId4">
            <a:alphaModFix/>
          </a:blip>
          <a:srcRect b="0" l="0" r="0" t="0"/>
          <a:stretch/>
        </p:blipFill>
        <p:spPr>
          <a:xfrm>
            <a:off x="1466631" y="729944"/>
            <a:ext cx="1491528" cy="866049"/>
          </a:xfrm>
          <a:prstGeom prst="rect">
            <a:avLst/>
          </a:prstGeom>
          <a:noFill/>
          <a:ln>
            <a:noFill/>
          </a:ln>
        </p:spPr>
      </p:pic>
      <p:sp>
        <p:nvSpPr>
          <p:cNvPr id="343" name="Google Shape;343;p1"/>
          <p:cNvSpPr/>
          <p:nvPr/>
        </p:nvSpPr>
        <p:spPr>
          <a:xfrm>
            <a:off x="4332937" y="622863"/>
            <a:ext cx="1110361" cy="957207"/>
          </a:xfrm>
          <a:prstGeom prst="triangle">
            <a:avLst>
              <a:gd fmla="val 50000" name="adj"/>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4" name="Google Shape;344;p1"/>
          <p:cNvSpPr/>
          <p:nvPr/>
        </p:nvSpPr>
        <p:spPr>
          <a:xfrm rot="5206680">
            <a:off x="4106111" y="1326286"/>
            <a:ext cx="646881" cy="557656"/>
          </a:xfrm>
          <a:prstGeom prst="triangle">
            <a:avLst>
              <a:gd fmla="val 50000" name="adj"/>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Magnifying glass" id="345" name="Google Shape;345;p1"/>
          <p:cNvPicPr preferRelativeResize="0"/>
          <p:nvPr/>
        </p:nvPicPr>
        <p:blipFill rotWithShape="1">
          <a:blip r:embed="rId5">
            <a:alphaModFix/>
          </a:blip>
          <a:srcRect b="0" l="0" r="0" t="0"/>
          <a:stretch/>
        </p:blipFill>
        <p:spPr>
          <a:xfrm>
            <a:off x="907832" y="866397"/>
            <a:ext cx="1137133" cy="1137133"/>
          </a:xfrm>
          <a:prstGeom prst="rect">
            <a:avLst/>
          </a:prstGeom>
          <a:noFill/>
          <a:ln>
            <a:noFill/>
          </a:ln>
        </p:spPr>
      </p:pic>
      <p:sp>
        <p:nvSpPr>
          <p:cNvPr id="346" name="Google Shape;346;p1"/>
          <p:cNvSpPr txBox="1"/>
          <p:nvPr/>
        </p:nvSpPr>
        <p:spPr>
          <a:xfrm>
            <a:off x="889398" y="3748032"/>
            <a:ext cx="5515133" cy="5812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200"/>
              <a:buFont typeface="Raleway"/>
              <a:buNone/>
            </a:pPr>
            <a:r>
              <a:rPr b="1" i="0" lang="en-US" sz="3200" u="none" cap="none" strike="noStrike">
                <a:solidFill>
                  <a:schemeClr val="lt1"/>
                </a:solidFill>
                <a:highlight>
                  <a:srgbClr val="000000"/>
                </a:highlight>
                <a:latin typeface="Raleway"/>
                <a:ea typeface="Raleway"/>
                <a:cs typeface="Raleway"/>
                <a:sym typeface="Raleway"/>
              </a:rPr>
              <a:t>AirBnB </a:t>
            </a:r>
            <a:r>
              <a:rPr b="1" i="0" lang="en-US" sz="3200" u="none" cap="none" strike="noStrike">
                <a:solidFill>
                  <a:srgbClr val="EC1C98"/>
                </a:solidFill>
                <a:highlight>
                  <a:srgbClr val="000000"/>
                </a:highlight>
                <a:latin typeface="Raleway"/>
                <a:ea typeface="Raleway"/>
                <a:cs typeface="Raleway"/>
                <a:sym typeface="Raleway"/>
              </a:rPr>
              <a:t>Investments</a:t>
            </a:r>
            <a:endParaRPr b="1" i="0" sz="1800" u="none" cap="none" strike="noStrike">
              <a:solidFill>
                <a:srgbClr val="EC1C98"/>
              </a:solidFill>
              <a:highlight>
                <a:srgbClr val="000000"/>
              </a:highlight>
              <a:latin typeface="Raleway"/>
              <a:ea typeface="Raleway"/>
              <a:cs typeface="Raleway"/>
              <a:sym typeface="Raleway"/>
            </a:endParaRPr>
          </a:p>
        </p:txBody>
      </p:sp>
      <p:pic>
        <p:nvPicPr>
          <p:cNvPr id="347" name="Google Shape;347;p1"/>
          <p:cNvPicPr preferRelativeResize="0"/>
          <p:nvPr/>
        </p:nvPicPr>
        <p:blipFill rotWithShape="1">
          <a:blip r:embed="rId6">
            <a:alphaModFix/>
          </a:blip>
          <a:srcRect b="0" l="0" r="0" t="0"/>
          <a:stretch/>
        </p:blipFill>
        <p:spPr>
          <a:xfrm>
            <a:off x="4962852" y="1114791"/>
            <a:ext cx="904018" cy="139080"/>
          </a:xfrm>
          <a:prstGeom prst="rect">
            <a:avLst/>
          </a:prstGeom>
          <a:noFill/>
          <a:ln>
            <a:noFill/>
          </a:ln>
        </p:spPr>
      </p:pic>
      <p:sp>
        <p:nvSpPr>
          <p:cNvPr id="348" name="Google Shape;348;p1"/>
          <p:cNvSpPr/>
          <p:nvPr/>
        </p:nvSpPr>
        <p:spPr>
          <a:xfrm rot="-5400000">
            <a:off x="-580401" y="2299708"/>
            <a:ext cx="1296000" cy="276812"/>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49" name="Google Shape;349;p1"/>
          <p:cNvGrpSpPr/>
          <p:nvPr/>
        </p:nvGrpSpPr>
        <p:grpSpPr>
          <a:xfrm rot="5400000">
            <a:off x="3585881" y="1788534"/>
            <a:ext cx="188425" cy="3726570"/>
            <a:chOff x="6132021" y="1798326"/>
            <a:chExt cx="188425" cy="3726570"/>
          </a:xfrm>
        </p:grpSpPr>
        <p:sp>
          <p:nvSpPr>
            <p:cNvPr id="350" name="Google Shape;350;p1"/>
            <p:cNvSpPr/>
            <p:nvPr/>
          </p:nvSpPr>
          <p:spPr>
            <a:xfrm>
              <a:off x="6192982" y="2327565"/>
              <a:ext cx="83127" cy="265176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1" name="Google Shape;351;p1"/>
            <p:cNvSpPr/>
            <p:nvPr/>
          </p:nvSpPr>
          <p:spPr>
            <a:xfrm>
              <a:off x="6137565" y="2069871"/>
              <a:ext cx="180109" cy="157942"/>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2" name="Google Shape;352;p1"/>
            <p:cNvSpPr/>
            <p:nvPr/>
          </p:nvSpPr>
          <p:spPr>
            <a:xfrm>
              <a:off x="6132021" y="1798326"/>
              <a:ext cx="180109" cy="157942"/>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3" name="Google Shape;353;p1"/>
            <p:cNvSpPr/>
            <p:nvPr/>
          </p:nvSpPr>
          <p:spPr>
            <a:xfrm>
              <a:off x="6140337" y="5366954"/>
              <a:ext cx="180109" cy="157942"/>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4" name="Google Shape;354;p1"/>
            <p:cNvSpPr/>
            <p:nvPr/>
          </p:nvSpPr>
          <p:spPr>
            <a:xfrm>
              <a:off x="6134793" y="5095409"/>
              <a:ext cx="180109" cy="157942"/>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355" name="Google Shape;355;p1"/>
          <p:cNvPicPr preferRelativeResize="0"/>
          <p:nvPr/>
        </p:nvPicPr>
        <p:blipFill rotWithShape="1">
          <a:blip r:embed="rId7">
            <a:alphaModFix/>
          </a:blip>
          <a:srcRect b="0" l="0" r="0" t="0"/>
          <a:stretch/>
        </p:blipFill>
        <p:spPr>
          <a:xfrm>
            <a:off x="2671715" y="1276201"/>
            <a:ext cx="1294867" cy="893233"/>
          </a:xfrm>
          <a:prstGeom prst="rect">
            <a:avLst/>
          </a:prstGeom>
          <a:noFill/>
          <a:ln>
            <a:noFill/>
          </a:ln>
        </p:spPr>
      </p:pic>
      <p:pic>
        <p:nvPicPr>
          <p:cNvPr descr="A green and white shirt  Description automatically generated" id="356" name="Google Shape;356;p1"/>
          <p:cNvPicPr preferRelativeResize="0"/>
          <p:nvPr>
            <p:ph idx="2" type="pic"/>
          </p:nvPr>
        </p:nvPicPr>
        <p:blipFill rotWithShape="1">
          <a:blip r:embed="rId8">
            <a:alphaModFix/>
          </a:blip>
          <a:srcRect b="0" l="2129" r="2130" t="0"/>
          <a:stretch/>
        </p:blipFill>
        <p:spPr>
          <a:xfrm rot="263267">
            <a:off x="6401076" y="707958"/>
            <a:ext cx="5209212" cy="5442083"/>
          </a:xfrm>
          <a:prstGeom prst="rect">
            <a:avLst/>
          </a:prstGeom>
          <a:noFill/>
          <a:ln>
            <a:noFill/>
          </a:ln>
        </p:spPr>
      </p:pic>
      <p:sp>
        <p:nvSpPr>
          <p:cNvPr id="357" name="Google Shape;357;p1"/>
          <p:cNvSpPr txBox="1"/>
          <p:nvPr/>
        </p:nvSpPr>
        <p:spPr>
          <a:xfrm>
            <a:off x="889361" y="4245882"/>
            <a:ext cx="5515200" cy="581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3200"/>
              <a:buFont typeface="Raleway"/>
              <a:buNone/>
            </a:pPr>
            <a:r>
              <a:rPr b="1" i="0" lang="en-US" sz="3200" u="none" cap="none" strike="noStrike">
                <a:solidFill>
                  <a:schemeClr val="lt1"/>
                </a:solidFill>
                <a:highlight>
                  <a:srgbClr val="000000"/>
                </a:highlight>
                <a:latin typeface="Raleway"/>
                <a:ea typeface="Raleway"/>
                <a:cs typeface="Raleway"/>
                <a:sym typeface="Raleway"/>
              </a:rPr>
              <a:t>Kevin Isaza</a:t>
            </a:r>
            <a:endParaRPr b="1" i="0" sz="1800" u="none" cap="none" strike="noStrike">
              <a:solidFill>
                <a:srgbClr val="EC1C98"/>
              </a:solidFill>
              <a:highlight>
                <a:srgbClr val="000000"/>
              </a:highlight>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25"/>
                                        </p:tgtEl>
                                        <p:attrNameLst>
                                          <p:attrName>style.visibility</p:attrName>
                                        </p:attrNameLst>
                                      </p:cBhvr>
                                      <p:to>
                                        <p:strVal val="visible"/>
                                      </p:to>
                                    </p:set>
                                    <p:animEffect filter="fade" transition="in">
                                      <p:cBhvr>
                                        <p:cTn dur="5000"/>
                                        <p:tgtEl>
                                          <p:spTgt spid="325"/>
                                        </p:tgtEl>
                                      </p:cBhvr>
                                    </p:animEffect>
                                  </p:childTnLst>
                                </p:cTn>
                              </p:par>
                              <p:par>
                                <p:cTn fill="hold" nodeType="withEffect" presetClass="entr" presetID="10" presetSubtype="0">
                                  <p:stCondLst>
                                    <p:cond delay="100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par>
                                <p:cTn fill="hold" nodeType="withEffect" presetClass="entr" presetID="10" presetSubtype="0">
                                  <p:stCondLst>
                                    <p:cond delay="25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mph" presetID="8" presetSubtype="0">
                                  <p:stCondLst>
                                    <p:cond delay="250"/>
                                  </p:stCondLst>
                                  <p:childTnLst>
                                    <p:animRot by="-21600000">
                                      <p:cBhvr>
                                        <p:cTn dur="5000" fill="hold"/>
                                        <p:tgtEl>
                                          <p:spTgt spid="343"/>
                                        </p:tgtEl>
                                        <p:attrNameLst>
                                          <p:attrName>r</p:attrName>
                                        </p:attrNameLst>
                                      </p:cBhvr>
                                    </p:animRot>
                                  </p:childTnLst>
                                </p:cTn>
                              </p:par>
                              <p:par>
                                <p:cTn fill="hold" nodeType="withEffect" presetClass="emph" presetID="8" presetSubtype="0">
                                  <p:stCondLst>
                                    <p:cond delay="750"/>
                                  </p:stCondLst>
                                  <p:childTnLst>
                                    <p:animRot by="-21600000">
                                      <p:cBhvr>
                                        <p:cTn dur="5000" fill="hold"/>
                                        <p:tgtEl>
                                          <p:spTgt spid="34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2"/>
          <p:cNvSpPr/>
          <p:nvPr/>
        </p:nvSpPr>
        <p:spPr>
          <a:xfrm>
            <a:off x="36300" y="43343"/>
            <a:ext cx="12119401" cy="6771300"/>
          </a:xfrm>
          <a:prstGeom prst="rect">
            <a:avLst/>
          </a:prstGeom>
          <a:noFill/>
          <a:ln cap="flat" cmpd="sng" w="155575">
            <a:solidFill>
              <a:srgbClr val="ECD8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 name="Google Shape;363;p2"/>
          <p:cNvSpPr txBox="1"/>
          <p:nvPr/>
        </p:nvSpPr>
        <p:spPr>
          <a:xfrm>
            <a:off x="8053700" y="-73275"/>
            <a:ext cx="55152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600"/>
              <a:buFont typeface="Raleway"/>
              <a:buNone/>
            </a:pPr>
            <a:r>
              <a:rPr b="1" i="0" lang="en-US" sz="6600" u="none" cap="none" strike="noStrike">
                <a:solidFill>
                  <a:srgbClr val="000000"/>
                </a:solidFill>
                <a:highlight>
                  <a:srgbClr val="F3F3F3"/>
                </a:highlight>
                <a:latin typeface="Raleway"/>
                <a:ea typeface="Raleway"/>
                <a:cs typeface="Raleway"/>
                <a:sym typeface="Raleway"/>
              </a:rPr>
              <a:t>CD</a:t>
            </a:r>
            <a:r>
              <a:rPr b="1" i="0" lang="en-US" sz="6600" u="none" cap="none" strike="noStrike">
                <a:solidFill>
                  <a:srgbClr val="EC1C98"/>
                </a:solidFill>
                <a:highlight>
                  <a:srgbClr val="F3F3F3"/>
                </a:highlight>
                <a:latin typeface="Raleway"/>
                <a:ea typeface="Raleway"/>
                <a:cs typeface="Raleway"/>
                <a:sym typeface="Raleway"/>
              </a:rPr>
              <a:t>MX</a:t>
            </a:r>
            <a:endParaRPr b="1" i="0" sz="4800" u="none" cap="none" strike="noStrike">
              <a:solidFill>
                <a:srgbClr val="EC1C98"/>
              </a:solidFill>
              <a:highlight>
                <a:srgbClr val="F3F3F3"/>
              </a:highlight>
              <a:latin typeface="Raleway"/>
              <a:ea typeface="Raleway"/>
              <a:cs typeface="Raleway"/>
              <a:sym typeface="Raleway"/>
            </a:endParaRPr>
          </a:p>
        </p:txBody>
      </p:sp>
      <p:pic>
        <p:nvPicPr>
          <p:cNvPr id="364" name="Google Shape;364;p2"/>
          <p:cNvPicPr preferRelativeResize="0"/>
          <p:nvPr/>
        </p:nvPicPr>
        <p:blipFill rotWithShape="1">
          <a:blip r:embed="rId3">
            <a:alphaModFix/>
          </a:blip>
          <a:srcRect b="0" l="0" r="0" t="0"/>
          <a:stretch/>
        </p:blipFill>
        <p:spPr>
          <a:xfrm>
            <a:off x="141082" y="108818"/>
            <a:ext cx="9425700" cy="6589425"/>
          </a:xfrm>
          <a:prstGeom prst="rect">
            <a:avLst/>
          </a:prstGeom>
          <a:noFill/>
          <a:ln>
            <a:noFill/>
          </a:ln>
        </p:spPr>
      </p:pic>
      <p:sp>
        <p:nvSpPr>
          <p:cNvPr id="365" name="Google Shape;365;p2"/>
          <p:cNvSpPr txBox="1"/>
          <p:nvPr/>
        </p:nvSpPr>
        <p:spPr>
          <a:xfrm>
            <a:off x="8165958" y="2368827"/>
            <a:ext cx="3852744" cy="4235597"/>
          </a:xfrm>
          <a:prstGeom prst="rect">
            <a:avLst/>
          </a:prstGeom>
          <a:noFill/>
          <a:ln>
            <a:noFill/>
          </a:ln>
        </p:spPr>
        <p:txBody>
          <a:bodyPr anchorCtr="0" anchor="t" bIns="45700" lIns="91425" spcFirstLastPara="1" rIns="91425" wrap="square" tIns="45700">
            <a:noAutofit/>
          </a:bodyPr>
          <a:lstStyle/>
          <a:p>
            <a:pPr indent="-317500" lvl="0" marL="457200" marR="0" rtl="0" algn="l">
              <a:lnSpc>
                <a:spcPct val="150000"/>
              </a:lnSpc>
              <a:spcBef>
                <a:spcPts val="0"/>
              </a:spcBef>
              <a:spcAft>
                <a:spcPts val="0"/>
              </a:spcAft>
              <a:buClr>
                <a:srgbClr val="000000"/>
              </a:buClr>
              <a:buSzPts val="1400"/>
              <a:buFont typeface="Times New Roman"/>
              <a:buChar char="●"/>
            </a:pPr>
            <a:r>
              <a:rPr i="0" lang="en-US" u="none" cap="none" strike="noStrike">
                <a:solidFill>
                  <a:srgbClr val="000000"/>
                </a:solidFill>
                <a:latin typeface="Times New Roman"/>
                <a:ea typeface="Times New Roman"/>
                <a:cs typeface="Times New Roman"/>
                <a:sym typeface="Times New Roman"/>
              </a:rPr>
              <a:t>There are a total of 16 ‘Boroughs’ or Colonias as they’re called in CDMX.</a:t>
            </a:r>
            <a:endParaRPr i="0" u="none" cap="none" strike="noStrike">
              <a:solidFill>
                <a:srgbClr val="000000"/>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rgbClr val="000000"/>
              </a:buClr>
              <a:buSzPts val="1400"/>
              <a:buFont typeface="Times New Roman"/>
              <a:buChar char="●"/>
            </a:pPr>
            <a:r>
              <a:rPr i="0" lang="en-US" u="none" cap="none" strike="noStrike">
                <a:solidFill>
                  <a:srgbClr val="000000"/>
                </a:solidFill>
                <a:latin typeface="Times New Roman"/>
                <a:ea typeface="Times New Roman"/>
                <a:cs typeface="Times New Roman"/>
                <a:sym typeface="Times New Roman"/>
              </a:rPr>
              <a:t>The top 3 Colonias by Average unit prices are Miguel Hidalgo, Cuahimalpa de Morelos, and Cuauhtemoc.  </a:t>
            </a:r>
            <a:endParaRPr i="0" u="none" cap="none" strike="noStrike">
              <a:solidFill>
                <a:srgbClr val="000000"/>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Cuauhtemoc houses the Plaza de Zocalo, the center of CDMX and it’s politics. </a:t>
            </a:r>
            <a:endParaRPr>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The Miguel Hidalgo Colonia houses the most expensive neighborhood in the entire country, Polanco.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p3"/>
          <p:cNvSpPr/>
          <p:nvPr/>
        </p:nvSpPr>
        <p:spPr>
          <a:xfrm>
            <a:off x="36300" y="43343"/>
            <a:ext cx="12119401" cy="6771300"/>
          </a:xfrm>
          <a:prstGeom prst="rect">
            <a:avLst/>
          </a:prstGeom>
          <a:noFill/>
          <a:ln cap="flat" cmpd="sng" w="155575">
            <a:solidFill>
              <a:srgbClr val="FC0A0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71" name="Google Shape;371;p3"/>
          <p:cNvPicPr preferRelativeResize="0"/>
          <p:nvPr/>
        </p:nvPicPr>
        <p:blipFill rotWithShape="1">
          <a:blip r:embed="rId3">
            <a:alphaModFix/>
          </a:blip>
          <a:srcRect b="0" l="0" r="0" t="0"/>
          <a:stretch/>
        </p:blipFill>
        <p:spPr>
          <a:xfrm>
            <a:off x="151325" y="182225"/>
            <a:ext cx="6059701" cy="6493550"/>
          </a:xfrm>
          <a:prstGeom prst="rect">
            <a:avLst/>
          </a:prstGeom>
          <a:noFill/>
          <a:ln>
            <a:noFill/>
          </a:ln>
        </p:spPr>
      </p:pic>
      <p:sp>
        <p:nvSpPr>
          <p:cNvPr id="372" name="Google Shape;372;p3"/>
          <p:cNvSpPr txBox="1"/>
          <p:nvPr/>
        </p:nvSpPr>
        <p:spPr>
          <a:xfrm>
            <a:off x="6211025" y="1623050"/>
            <a:ext cx="5855100" cy="1806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Entire Home/Apt is the most viable option for maximizing revenue. Hotel Rooms are a close second</a:t>
            </a:r>
            <a:endParaRPr b="0" i="0" sz="1400" u="none" cap="none" strike="noStrike">
              <a:solidFill>
                <a:srgbClr val="000000"/>
              </a:solidFill>
              <a:latin typeface="Calibri"/>
              <a:ea typeface="Calibri"/>
              <a:cs typeface="Calibri"/>
              <a:sym typeface="Calibri"/>
            </a:endParaRPr>
          </a:p>
          <a:p>
            <a:pPr indent="-317500" lvl="0" marL="457200" marR="0" rtl="0" algn="l">
              <a:lnSpc>
                <a:spcPct val="15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Hotels in CDMX take a cut of your profits on top of Airbnb’s and they can price control to keep consistent with their own prices. </a:t>
            </a:r>
            <a:endParaRPr b="0" i="0" sz="1400" u="none" cap="none" strike="noStrike">
              <a:solidFill>
                <a:srgbClr val="000000"/>
              </a:solidFill>
              <a:latin typeface="Calibri"/>
              <a:ea typeface="Calibri"/>
              <a:cs typeface="Calibri"/>
              <a:sym typeface="Calibri"/>
            </a:endParaRPr>
          </a:p>
          <a:p>
            <a:pPr indent="-317500" lvl="0" marL="457200" marR="0" rtl="0" algn="l">
              <a:lnSpc>
                <a:spcPct val="15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All of a hotel’s amenities can be found in luxury residential buildings </a:t>
            </a:r>
            <a:endParaRPr b="0" i="0" sz="1400" u="none" cap="none" strike="noStrike">
              <a:solidFill>
                <a:srgbClr val="000000"/>
              </a:solidFill>
              <a:latin typeface="Calibri"/>
              <a:ea typeface="Calibri"/>
              <a:cs typeface="Calibri"/>
              <a:sym typeface="Calibri"/>
            </a:endParaRPr>
          </a:p>
        </p:txBody>
      </p:sp>
      <p:sp>
        <p:nvSpPr>
          <p:cNvPr id="373" name="Google Shape;373;p3"/>
          <p:cNvSpPr txBox="1"/>
          <p:nvPr/>
        </p:nvSpPr>
        <p:spPr>
          <a:xfrm>
            <a:off x="8053700" y="-73275"/>
            <a:ext cx="55152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600"/>
              <a:buFont typeface="Raleway"/>
              <a:buNone/>
            </a:pPr>
            <a:r>
              <a:rPr b="1" i="0" lang="en-US" sz="6600" u="none" cap="none" strike="noStrike">
                <a:solidFill>
                  <a:srgbClr val="000000"/>
                </a:solidFill>
                <a:highlight>
                  <a:srgbClr val="F3F3F3"/>
                </a:highlight>
                <a:latin typeface="Raleway"/>
                <a:ea typeface="Raleway"/>
                <a:cs typeface="Raleway"/>
                <a:sym typeface="Raleway"/>
              </a:rPr>
              <a:t>CD</a:t>
            </a:r>
            <a:r>
              <a:rPr b="1" i="0" lang="en-US" sz="6600" u="none" cap="none" strike="noStrike">
                <a:solidFill>
                  <a:srgbClr val="EC1C98"/>
                </a:solidFill>
                <a:highlight>
                  <a:srgbClr val="F3F3F3"/>
                </a:highlight>
                <a:latin typeface="Raleway"/>
                <a:ea typeface="Raleway"/>
                <a:cs typeface="Raleway"/>
                <a:sym typeface="Raleway"/>
              </a:rPr>
              <a:t>MX</a:t>
            </a:r>
            <a:endParaRPr b="1" i="0" sz="4800" u="none" cap="none" strike="noStrike">
              <a:solidFill>
                <a:srgbClr val="EC1C98"/>
              </a:solidFill>
              <a:highlight>
                <a:srgbClr val="F3F3F3"/>
              </a:highlight>
              <a:latin typeface="Raleway"/>
              <a:ea typeface="Raleway"/>
              <a:cs typeface="Raleway"/>
              <a:sym typeface="Raleway"/>
            </a:endParaRPr>
          </a:p>
        </p:txBody>
      </p:sp>
      <p:sp>
        <p:nvSpPr>
          <p:cNvPr id="374" name="Google Shape;374;p3"/>
          <p:cNvSpPr txBox="1"/>
          <p:nvPr/>
        </p:nvSpPr>
        <p:spPr>
          <a:xfrm>
            <a:off x="7885175" y="3859525"/>
            <a:ext cx="2274900" cy="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Also to consider....</a:t>
            </a:r>
            <a:endParaRPr b="0" i="0" sz="2000" u="none" cap="none" strike="noStrike">
              <a:solidFill>
                <a:srgbClr val="000000"/>
              </a:solidFill>
              <a:latin typeface="Calibri"/>
              <a:ea typeface="Calibri"/>
              <a:cs typeface="Calibri"/>
              <a:sym typeface="Calibri"/>
            </a:endParaRPr>
          </a:p>
        </p:txBody>
      </p:sp>
      <p:sp>
        <p:nvSpPr>
          <p:cNvPr id="375" name="Google Shape;375;p3"/>
          <p:cNvSpPr txBox="1"/>
          <p:nvPr/>
        </p:nvSpPr>
        <p:spPr>
          <a:xfrm>
            <a:off x="6211025" y="4677425"/>
            <a:ext cx="5239800" cy="971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Cleaning services are fixed as you must use a third party. A clean apartment is expected across the board by check-in.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4"/>
          <p:cNvSpPr/>
          <p:nvPr/>
        </p:nvSpPr>
        <p:spPr>
          <a:xfrm>
            <a:off x="36300" y="43343"/>
            <a:ext cx="12119401" cy="6771300"/>
          </a:xfrm>
          <a:prstGeom prst="rect">
            <a:avLst/>
          </a:prstGeom>
          <a:noFill/>
          <a:ln cap="flat" cmpd="sng" w="155575">
            <a:solidFill>
              <a:srgbClr val="EC1C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 name="Google Shape;381;p4"/>
          <p:cNvSpPr txBox="1"/>
          <p:nvPr/>
        </p:nvSpPr>
        <p:spPr>
          <a:xfrm>
            <a:off x="8074625" y="-73275"/>
            <a:ext cx="55152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600"/>
              <a:buFont typeface="Raleway"/>
              <a:buNone/>
            </a:pPr>
            <a:r>
              <a:rPr b="1" i="0" lang="en-US" sz="6600" u="none" cap="none" strike="noStrike">
                <a:solidFill>
                  <a:srgbClr val="000000"/>
                </a:solidFill>
                <a:highlight>
                  <a:srgbClr val="F3F3F3"/>
                </a:highlight>
                <a:latin typeface="Raleway"/>
                <a:ea typeface="Raleway"/>
                <a:cs typeface="Raleway"/>
                <a:sym typeface="Raleway"/>
              </a:rPr>
              <a:t>CD</a:t>
            </a:r>
            <a:r>
              <a:rPr b="1" i="0" lang="en-US" sz="6600" u="none" cap="none" strike="noStrike">
                <a:solidFill>
                  <a:srgbClr val="EC1C98"/>
                </a:solidFill>
                <a:highlight>
                  <a:srgbClr val="F3F3F3"/>
                </a:highlight>
                <a:latin typeface="Raleway"/>
                <a:ea typeface="Raleway"/>
                <a:cs typeface="Raleway"/>
                <a:sym typeface="Raleway"/>
              </a:rPr>
              <a:t>MX</a:t>
            </a:r>
            <a:endParaRPr b="1" i="0" sz="4800" u="none" cap="none" strike="noStrike">
              <a:solidFill>
                <a:srgbClr val="EC1C98"/>
              </a:solidFill>
              <a:highlight>
                <a:srgbClr val="F3F3F3"/>
              </a:highlight>
              <a:latin typeface="Raleway"/>
              <a:ea typeface="Raleway"/>
              <a:cs typeface="Raleway"/>
              <a:sym typeface="Raleway"/>
            </a:endParaRPr>
          </a:p>
        </p:txBody>
      </p:sp>
      <p:sp>
        <p:nvSpPr>
          <p:cNvPr id="382" name="Google Shape;382;p4"/>
          <p:cNvSpPr txBox="1"/>
          <p:nvPr/>
        </p:nvSpPr>
        <p:spPr>
          <a:xfrm>
            <a:off x="1380150" y="123075"/>
            <a:ext cx="9431700" cy="9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Times New Roman"/>
              <a:ea typeface="Times New Roman"/>
              <a:cs typeface="Times New Roman"/>
              <a:sym typeface="Times New Roman"/>
            </a:endParaRPr>
          </a:p>
        </p:txBody>
      </p:sp>
      <p:pic>
        <p:nvPicPr>
          <p:cNvPr id="383" name="Google Shape;383;p4"/>
          <p:cNvPicPr preferRelativeResize="0"/>
          <p:nvPr/>
        </p:nvPicPr>
        <p:blipFill rotWithShape="1">
          <a:blip r:embed="rId3">
            <a:alphaModFix/>
          </a:blip>
          <a:srcRect b="0" l="0" r="0" t="0"/>
          <a:stretch/>
        </p:blipFill>
        <p:spPr>
          <a:xfrm>
            <a:off x="135650" y="932925"/>
            <a:ext cx="7338276" cy="5806125"/>
          </a:xfrm>
          <a:prstGeom prst="rect">
            <a:avLst/>
          </a:prstGeom>
          <a:noFill/>
          <a:ln>
            <a:noFill/>
          </a:ln>
        </p:spPr>
      </p:pic>
      <p:sp>
        <p:nvSpPr>
          <p:cNvPr id="384" name="Google Shape;384;p4"/>
          <p:cNvSpPr txBox="1"/>
          <p:nvPr/>
        </p:nvSpPr>
        <p:spPr>
          <a:xfrm>
            <a:off x="7923525" y="1431350"/>
            <a:ext cx="4166100" cy="2108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There are a total of 16,453 unique Airbnb listings being offered in CDMX.</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Entire home or apartment listings are the most popular for users followed by private rooms.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Shared rooms and hotel rooms only take a very small fraction of the pool. </a:t>
            </a:r>
            <a:endParaRPr>
              <a:latin typeface="Times New Roman"/>
              <a:ea typeface="Times New Roman"/>
              <a:cs typeface="Times New Roman"/>
              <a:sym typeface="Times New Roman"/>
            </a:endParaRPr>
          </a:p>
        </p:txBody>
      </p:sp>
      <p:sp>
        <p:nvSpPr>
          <p:cNvPr id="385" name="Google Shape;385;p4"/>
          <p:cNvSpPr txBox="1"/>
          <p:nvPr/>
        </p:nvSpPr>
        <p:spPr>
          <a:xfrm>
            <a:off x="8192025" y="3795625"/>
            <a:ext cx="3897600" cy="5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Times New Roman"/>
                <a:ea typeface="Times New Roman"/>
                <a:cs typeface="Times New Roman"/>
                <a:sym typeface="Times New Roman"/>
              </a:rPr>
              <a:t>Note … </a:t>
            </a:r>
            <a:endParaRPr sz="2400">
              <a:latin typeface="Times New Roman"/>
              <a:ea typeface="Times New Roman"/>
              <a:cs typeface="Times New Roman"/>
              <a:sym typeface="Times New Roman"/>
            </a:endParaRPr>
          </a:p>
        </p:txBody>
      </p:sp>
      <p:sp>
        <p:nvSpPr>
          <p:cNvPr id="386" name="Google Shape;386;p4"/>
          <p:cNvSpPr txBox="1"/>
          <p:nvPr/>
        </p:nvSpPr>
        <p:spPr>
          <a:xfrm>
            <a:off x="7923525" y="4472950"/>
            <a:ext cx="4051200" cy="1099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latin typeface="Calibri"/>
                <a:ea typeface="Calibri"/>
                <a:cs typeface="Calibri"/>
                <a:sym typeface="Calibri"/>
              </a:rPr>
              <a:t>While these numbers </a:t>
            </a:r>
            <a:r>
              <a:rPr i="1" lang="en-US">
                <a:latin typeface="Calibri"/>
                <a:ea typeface="Calibri"/>
                <a:cs typeface="Calibri"/>
                <a:sym typeface="Calibri"/>
              </a:rPr>
              <a:t>may</a:t>
            </a:r>
            <a:r>
              <a:rPr lang="en-US"/>
              <a:t> indicate demand, it also likely tells a story of what units are financially viable as an Airbnb investment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9"/>
          <p:cNvSpPr/>
          <p:nvPr/>
        </p:nvSpPr>
        <p:spPr>
          <a:xfrm>
            <a:off x="36300" y="43343"/>
            <a:ext cx="12119401" cy="6771300"/>
          </a:xfrm>
          <a:prstGeom prst="rect">
            <a:avLst/>
          </a:prstGeom>
          <a:noFill/>
          <a:ln cap="flat" cmpd="sng" w="155575">
            <a:solidFill>
              <a:srgbClr val="ECD8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 name="Google Shape;392;p9"/>
          <p:cNvSpPr txBox="1"/>
          <p:nvPr/>
        </p:nvSpPr>
        <p:spPr>
          <a:xfrm>
            <a:off x="932925" y="1380224"/>
            <a:ext cx="10415700" cy="4898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60000"/>
              </a:lnSpc>
              <a:spcBef>
                <a:spcPts val="150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Polanco(Miguel Hidalgo) - The most expensive Colonia in the entire country at $73,000 MXN or $3258 USD per square meter. A 1000 sqft(</a:t>
            </a:r>
            <a:r>
              <a:rPr lang="en-US"/>
              <a:t>92 square meter)</a:t>
            </a:r>
            <a:r>
              <a:rPr b="0" i="0" lang="en-US" sz="1400" u="none" cap="none" strike="noStrike">
                <a:solidFill>
                  <a:srgbClr val="000000"/>
                </a:solidFill>
                <a:latin typeface="Arial"/>
                <a:ea typeface="Arial"/>
                <a:cs typeface="Arial"/>
                <a:sym typeface="Arial"/>
              </a:rPr>
              <a:t> home would cost $</a:t>
            </a:r>
            <a:r>
              <a:rPr lang="en-US"/>
              <a:t>300k</a:t>
            </a:r>
            <a:r>
              <a:rPr b="0" i="0" lang="en-US" sz="1400" u="none" cap="none" strike="noStrike">
                <a:solidFill>
                  <a:srgbClr val="000000"/>
                </a:solidFill>
                <a:latin typeface="Arial"/>
                <a:ea typeface="Arial"/>
                <a:cs typeface="Arial"/>
                <a:sym typeface="Arial"/>
              </a:rPr>
              <a:t> USD on average. </a:t>
            </a:r>
            <a:endParaRPr b="0" i="0" sz="1100" u="none" cap="none" strike="noStrike">
              <a:solidFill>
                <a:srgbClr val="333333"/>
              </a:solidFill>
              <a:highlight>
                <a:srgbClr val="FFFFFF"/>
              </a:highlight>
              <a:latin typeface="Lora"/>
              <a:ea typeface="Lora"/>
              <a:cs typeface="Lora"/>
              <a:sym typeface="Lora"/>
            </a:endParaRPr>
          </a:p>
          <a:p>
            <a:pPr indent="0" lvl="0" marL="457200" marR="0" rtl="0" algn="l">
              <a:lnSpc>
                <a:spcPct val="160000"/>
              </a:lnSpc>
              <a:spcBef>
                <a:spcPts val="1500"/>
              </a:spcBef>
              <a:spcAft>
                <a:spcPts val="0"/>
              </a:spcAft>
              <a:buNone/>
            </a:pPr>
            <a:r>
              <a:t/>
            </a:r>
            <a:endParaRPr/>
          </a:p>
          <a:p>
            <a:pPr indent="-317500" lvl="0" marL="457200" marR="0" rtl="0" algn="l">
              <a:lnSpc>
                <a:spcPct val="160000"/>
              </a:lnSpc>
              <a:spcBef>
                <a:spcPts val="150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Cuáhtemoc, Alvaro Obregón, Benito Juárez - $33,000 MXN or $1472 USD per sq meter. A 1000 sqft(</a:t>
            </a:r>
            <a:r>
              <a:rPr lang="en-US"/>
              <a:t>92</a:t>
            </a:r>
            <a:r>
              <a:rPr b="0" i="0" lang="en-US" sz="1400" u="none" cap="none" strike="noStrike">
                <a:solidFill>
                  <a:srgbClr val="000000"/>
                </a:solidFill>
                <a:latin typeface="Arial"/>
                <a:ea typeface="Arial"/>
                <a:cs typeface="Arial"/>
                <a:sym typeface="Arial"/>
              </a:rPr>
              <a:t> sq</a:t>
            </a:r>
            <a:r>
              <a:rPr lang="en-US"/>
              <a:t>uare meter)</a:t>
            </a:r>
            <a:r>
              <a:rPr b="0" i="0" lang="en-US" sz="1400" u="none" cap="none" strike="noStrike">
                <a:solidFill>
                  <a:srgbClr val="000000"/>
                </a:solidFill>
                <a:latin typeface="Arial"/>
                <a:ea typeface="Arial"/>
                <a:cs typeface="Arial"/>
                <a:sym typeface="Arial"/>
              </a:rPr>
              <a:t> home costs $</a:t>
            </a:r>
            <a:r>
              <a:rPr lang="en-US"/>
              <a:t>135,424</a:t>
            </a:r>
            <a:r>
              <a:rPr b="0" i="0" lang="en-US" sz="1400" u="none" cap="none" strike="noStrike">
                <a:solidFill>
                  <a:srgbClr val="000000"/>
                </a:solidFill>
                <a:latin typeface="Arial"/>
                <a:ea typeface="Arial"/>
                <a:cs typeface="Arial"/>
                <a:sym typeface="Arial"/>
              </a:rPr>
              <a:t>. On average. Only a 10-20 minute drive from Miguel hidalgo. </a:t>
            </a:r>
            <a:endParaRPr b="0" i="0" sz="1400" u="none" cap="none" strike="noStrike">
              <a:solidFill>
                <a:srgbClr val="000000"/>
              </a:solidFill>
              <a:latin typeface="Arial"/>
              <a:ea typeface="Arial"/>
              <a:cs typeface="Arial"/>
              <a:sym typeface="Arial"/>
            </a:endParaRPr>
          </a:p>
          <a:p>
            <a:pPr indent="0" lvl="0" marL="0" marR="0" rtl="0" algn="l">
              <a:lnSpc>
                <a:spcPct val="160000"/>
              </a:lnSpc>
              <a:spcBef>
                <a:spcPts val="1500"/>
              </a:spcBef>
              <a:spcAft>
                <a:spcPts val="0"/>
              </a:spcAft>
              <a:buNone/>
            </a:pPr>
            <a:r>
              <a:t/>
            </a:r>
            <a:endParaRPr/>
          </a:p>
          <a:p>
            <a:pPr indent="-317500" lvl="0" marL="457200" marR="0" rtl="0" algn="l">
              <a:lnSpc>
                <a:spcPct val="160000"/>
              </a:lnSpc>
              <a:spcBef>
                <a:spcPts val="1500"/>
              </a:spcBef>
              <a:spcAft>
                <a:spcPts val="0"/>
              </a:spcAft>
              <a:buSzPts val="1400"/>
              <a:buChar char="●"/>
            </a:pPr>
            <a:r>
              <a:rPr lang="en-US"/>
              <a:t>It would only take 6 years of full bookings in the latter Colonias to make back your investment, not to mention appreciation. </a:t>
            </a:r>
            <a:endParaRPr/>
          </a:p>
          <a:p>
            <a:pPr indent="0" lvl="0" marL="0" marR="0" rtl="0" algn="l">
              <a:lnSpc>
                <a:spcPct val="115000"/>
              </a:lnSpc>
              <a:spcBef>
                <a:spcPts val="15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3" name="Google Shape;393;p9"/>
          <p:cNvSpPr txBox="1"/>
          <p:nvPr/>
        </p:nvSpPr>
        <p:spPr>
          <a:xfrm>
            <a:off x="1418575" y="357825"/>
            <a:ext cx="9930000" cy="6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Times New Roman"/>
                <a:ea typeface="Times New Roman"/>
                <a:cs typeface="Times New Roman"/>
                <a:sym typeface="Times New Roman"/>
              </a:rPr>
              <a:t>A Quick Look at Prices.</a:t>
            </a:r>
            <a:endParaRPr sz="2400">
              <a:latin typeface="Times New Roman"/>
              <a:ea typeface="Times New Roman"/>
              <a:cs typeface="Times New Roman"/>
              <a:sym typeface="Times New Roman"/>
            </a:endParaRPr>
          </a:p>
        </p:txBody>
      </p:sp>
      <p:sp>
        <p:nvSpPr>
          <p:cNvPr id="394" name="Google Shape;394;p9"/>
          <p:cNvSpPr txBox="1"/>
          <p:nvPr/>
        </p:nvSpPr>
        <p:spPr>
          <a:xfrm>
            <a:off x="8074625" y="-73275"/>
            <a:ext cx="55152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600"/>
              <a:buFont typeface="Raleway"/>
              <a:buNone/>
            </a:pPr>
            <a:r>
              <a:rPr b="1" i="0" lang="en-US" sz="6600" u="none" cap="none" strike="noStrike">
                <a:solidFill>
                  <a:srgbClr val="000000"/>
                </a:solidFill>
                <a:highlight>
                  <a:srgbClr val="F3F3F3"/>
                </a:highlight>
                <a:latin typeface="Raleway"/>
                <a:ea typeface="Raleway"/>
                <a:cs typeface="Raleway"/>
                <a:sym typeface="Raleway"/>
              </a:rPr>
              <a:t>CD</a:t>
            </a:r>
            <a:r>
              <a:rPr b="1" i="0" lang="en-US" sz="6600" u="none" cap="none" strike="noStrike">
                <a:solidFill>
                  <a:srgbClr val="EC1C98"/>
                </a:solidFill>
                <a:highlight>
                  <a:srgbClr val="F3F3F3"/>
                </a:highlight>
                <a:latin typeface="Raleway"/>
                <a:ea typeface="Raleway"/>
                <a:cs typeface="Raleway"/>
                <a:sym typeface="Raleway"/>
              </a:rPr>
              <a:t>MX</a:t>
            </a:r>
            <a:endParaRPr b="1" i="0" sz="4800" u="none" cap="none" strike="noStrike">
              <a:solidFill>
                <a:srgbClr val="EC1C98"/>
              </a:solidFill>
              <a:highlight>
                <a:srgbClr val="F3F3F3"/>
              </a:highlight>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5"/>
          <p:cNvSpPr/>
          <p:nvPr/>
        </p:nvSpPr>
        <p:spPr>
          <a:xfrm>
            <a:off x="36300" y="43343"/>
            <a:ext cx="12119400" cy="6771300"/>
          </a:xfrm>
          <a:prstGeom prst="rect">
            <a:avLst/>
          </a:prstGeom>
          <a:noFill/>
          <a:ln cap="flat" cmpd="sng" w="155575">
            <a:solidFill>
              <a:srgbClr val="E72F4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0" name="Google Shape;400;p5"/>
          <p:cNvSpPr txBox="1"/>
          <p:nvPr/>
        </p:nvSpPr>
        <p:spPr>
          <a:xfrm>
            <a:off x="8053700" y="-73275"/>
            <a:ext cx="55152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600"/>
              <a:buFont typeface="Raleway"/>
              <a:buNone/>
            </a:pPr>
            <a:r>
              <a:rPr b="1" i="0" lang="en-US" sz="6600" u="none" cap="none" strike="noStrike">
                <a:solidFill>
                  <a:srgbClr val="000000"/>
                </a:solidFill>
                <a:highlight>
                  <a:srgbClr val="F3F3F3"/>
                </a:highlight>
                <a:latin typeface="Raleway"/>
                <a:ea typeface="Raleway"/>
                <a:cs typeface="Raleway"/>
                <a:sym typeface="Raleway"/>
              </a:rPr>
              <a:t>CD</a:t>
            </a:r>
            <a:r>
              <a:rPr b="1" i="0" lang="en-US" sz="6600" u="none" cap="none" strike="noStrike">
                <a:solidFill>
                  <a:srgbClr val="EC1C98"/>
                </a:solidFill>
                <a:highlight>
                  <a:srgbClr val="F3F3F3"/>
                </a:highlight>
                <a:latin typeface="Raleway"/>
                <a:ea typeface="Raleway"/>
                <a:cs typeface="Raleway"/>
                <a:sym typeface="Raleway"/>
              </a:rPr>
              <a:t>MX</a:t>
            </a:r>
            <a:endParaRPr b="1" i="0" sz="4800" u="none" cap="none" strike="noStrike">
              <a:solidFill>
                <a:srgbClr val="EC1C98"/>
              </a:solidFill>
              <a:highlight>
                <a:srgbClr val="F3F3F3"/>
              </a:highlight>
              <a:latin typeface="Raleway"/>
              <a:ea typeface="Raleway"/>
              <a:cs typeface="Raleway"/>
              <a:sym typeface="Raleway"/>
            </a:endParaRPr>
          </a:p>
        </p:txBody>
      </p:sp>
      <p:pic>
        <p:nvPicPr>
          <p:cNvPr id="401" name="Google Shape;401;p5"/>
          <p:cNvPicPr preferRelativeResize="0"/>
          <p:nvPr/>
        </p:nvPicPr>
        <p:blipFill rotWithShape="1">
          <a:blip r:embed="rId3">
            <a:alphaModFix/>
          </a:blip>
          <a:srcRect b="0" l="0" r="0" t="0"/>
          <a:stretch/>
        </p:blipFill>
        <p:spPr>
          <a:xfrm>
            <a:off x="152162" y="195144"/>
            <a:ext cx="6044262" cy="5713207"/>
          </a:xfrm>
          <a:prstGeom prst="rect">
            <a:avLst/>
          </a:prstGeom>
          <a:noFill/>
          <a:ln>
            <a:noFill/>
          </a:ln>
        </p:spPr>
      </p:pic>
      <p:sp>
        <p:nvSpPr>
          <p:cNvPr id="402" name="Google Shape;402;p5"/>
          <p:cNvSpPr txBox="1"/>
          <p:nvPr/>
        </p:nvSpPr>
        <p:spPr>
          <a:xfrm>
            <a:off x="7167125" y="1379625"/>
            <a:ext cx="4894500" cy="1903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The top 5 cities in terms of total Listings are Cuahtemoc, Miguel Hidalgo, Benito Juarez, Coyoacan, and Alvaro Obrego. </a:t>
            </a:r>
            <a:endParaRPr>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Cuauhtemoc has the most amount of listings, more than the next three neighborhoods combined, which </a:t>
            </a:r>
            <a:r>
              <a:rPr i="1" lang="en-US">
                <a:latin typeface="Times New Roman"/>
                <a:ea typeface="Times New Roman"/>
                <a:cs typeface="Times New Roman"/>
                <a:sym typeface="Times New Roman"/>
              </a:rPr>
              <a:t>is </a:t>
            </a:r>
            <a:r>
              <a:rPr lang="en-US">
                <a:latin typeface="Times New Roman"/>
                <a:ea typeface="Times New Roman"/>
                <a:cs typeface="Times New Roman"/>
                <a:sym typeface="Times New Roman"/>
              </a:rPr>
              <a:t>indicative</a:t>
            </a:r>
            <a:r>
              <a:rPr lang="en-US">
                <a:latin typeface="Times New Roman"/>
                <a:ea typeface="Times New Roman"/>
                <a:cs typeface="Times New Roman"/>
                <a:sym typeface="Times New Roman"/>
              </a:rPr>
              <a:t> of demand. </a:t>
            </a:r>
            <a:endParaRPr>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US">
                <a:latin typeface="Times New Roman"/>
                <a:ea typeface="Times New Roman"/>
                <a:cs typeface="Times New Roman"/>
                <a:sym typeface="Times New Roman"/>
              </a:rPr>
              <a:t>You should invest in Cuauhtemoc. </a:t>
            </a:r>
            <a:endParaRPr>
              <a:latin typeface="Times New Roman"/>
              <a:ea typeface="Times New Roman"/>
              <a:cs typeface="Times New Roman"/>
              <a:sym typeface="Times New Roman"/>
            </a:endParaRPr>
          </a:p>
        </p:txBody>
      </p:sp>
      <p:sp>
        <p:nvSpPr>
          <p:cNvPr id="403" name="Google Shape;403;p5"/>
          <p:cNvSpPr txBox="1"/>
          <p:nvPr/>
        </p:nvSpPr>
        <p:spPr>
          <a:xfrm>
            <a:off x="7511525" y="4520300"/>
            <a:ext cx="4205700" cy="10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Here’s more on why</a:t>
            </a:r>
            <a:r>
              <a:rPr lang="en-US" sz="2400">
                <a:latin typeface="Calibri"/>
                <a:ea typeface="Calibri"/>
                <a:cs typeface="Calibri"/>
                <a:sym typeface="Calibri"/>
              </a:rPr>
              <a:t>!</a:t>
            </a:r>
            <a:endParaRPr sz="2400">
              <a:latin typeface="Calibri"/>
              <a:ea typeface="Calibri"/>
              <a:cs typeface="Calibri"/>
              <a:sym typeface="Calibri"/>
            </a:endParaRPr>
          </a:p>
        </p:txBody>
      </p:sp>
      <p:cxnSp>
        <p:nvCxnSpPr>
          <p:cNvPr id="404" name="Google Shape;404;p5"/>
          <p:cNvCxnSpPr/>
          <p:nvPr/>
        </p:nvCxnSpPr>
        <p:spPr>
          <a:xfrm flipH="1" rot="10800000">
            <a:off x="7527550" y="5252275"/>
            <a:ext cx="4218900" cy="6600"/>
          </a:xfrm>
          <a:prstGeom prst="straightConnector1">
            <a:avLst/>
          </a:prstGeom>
          <a:noFill/>
          <a:ln cap="flat" cmpd="sng" w="9525">
            <a:solidFill>
              <a:srgbClr val="EC1C98"/>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sp>
        <p:nvSpPr>
          <p:cNvPr id="409" name="Google Shape;409;p6"/>
          <p:cNvSpPr/>
          <p:nvPr/>
        </p:nvSpPr>
        <p:spPr>
          <a:xfrm>
            <a:off x="72600" y="43343"/>
            <a:ext cx="12119401" cy="6771300"/>
          </a:xfrm>
          <a:prstGeom prst="rect">
            <a:avLst/>
          </a:prstGeom>
          <a:noFill/>
          <a:ln cap="flat" cmpd="sng" w="155575">
            <a:solidFill>
              <a:srgbClr val="EC1C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0" name="Google Shape;410;p6"/>
          <p:cNvSpPr txBox="1"/>
          <p:nvPr/>
        </p:nvSpPr>
        <p:spPr>
          <a:xfrm>
            <a:off x="2839495" y="-51122"/>
            <a:ext cx="55152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600"/>
              <a:buFont typeface="Raleway"/>
              <a:buNone/>
            </a:pPr>
            <a:r>
              <a:t/>
            </a:r>
            <a:endParaRPr b="1" i="0" sz="4800" u="none" cap="none" strike="noStrike">
              <a:solidFill>
                <a:srgbClr val="EC1C98"/>
              </a:solidFill>
              <a:highlight>
                <a:srgbClr val="F3F3F3"/>
              </a:highlight>
              <a:latin typeface="Raleway"/>
              <a:ea typeface="Raleway"/>
              <a:cs typeface="Raleway"/>
              <a:sym typeface="Raleway"/>
            </a:endParaRPr>
          </a:p>
        </p:txBody>
      </p:sp>
      <p:pic>
        <p:nvPicPr>
          <p:cNvPr id="411" name="Google Shape;411;p6"/>
          <p:cNvPicPr preferRelativeResize="0"/>
          <p:nvPr/>
        </p:nvPicPr>
        <p:blipFill rotWithShape="1">
          <a:blip r:embed="rId3">
            <a:alphaModFix/>
          </a:blip>
          <a:srcRect b="0" l="0" r="0" t="0"/>
          <a:stretch/>
        </p:blipFill>
        <p:spPr>
          <a:xfrm>
            <a:off x="121400" y="140400"/>
            <a:ext cx="11949200" cy="2743200"/>
          </a:xfrm>
          <a:prstGeom prst="rect">
            <a:avLst/>
          </a:prstGeom>
          <a:noFill/>
          <a:ln>
            <a:noFill/>
          </a:ln>
        </p:spPr>
      </p:pic>
      <p:pic>
        <p:nvPicPr>
          <p:cNvPr id="412" name="Google Shape;412;p6"/>
          <p:cNvPicPr preferRelativeResize="0"/>
          <p:nvPr/>
        </p:nvPicPr>
        <p:blipFill rotWithShape="1">
          <a:blip r:embed="rId4">
            <a:alphaModFix/>
          </a:blip>
          <a:srcRect b="0" l="0" r="0" t="0"/>
          <a:stretch/>
        </p:blipFill>
        <p:spPr>
          <a:xfrm>
            <a:off x="115000" y="2883600"/>
            <a:ext cx="2645450" cy="3866425"/>
          </a:xfrm>
          <a:prstGeom prst="rect">
            <a:avLst/>
          </a:prstGeom>
          <a:noFill/>
          <a:ln>
            <a:noFill/>
          </a:ln>
        </p:spPr>
      </p:pic>
      <p:pic>
        <p:nvPicPr>
          <p:cNvPr id="413" name="Google Shape;413;p6"/>
          <p:cNvPicPr preferRelativeResize="0"/>
          <p:nvPr/>
        </p:nvPicPr>
        <p:blipFill rotWithShape="1">
          <a:blip r:embed="rId5">
            <a:alphaModFix/>
          </a:blip>
          <a:srcRect b="0" l="0" r="0" t="0"/>
          <a:stretch/>
        </p:blipFill>
        <p:spPr>
          <a:xfrm>
            <a:off x="2760450" y="2897525"/>
            <a:ext cx="4253550" cy="3838575"/>
          </a:xfrm>
          <a:prstGeom prst="rect">
            <a:avLst/>
          </a:prstGeom>
          <a:noFill/>
          <a:ln>
            <a:noFill/>
          </a:ln>
        </p:spPr>
      </p:pic>
      <p:pic>
        <p:nvPicPr>
          <p:cNvPr id="414" name="Google Shape;414;p6"/>
          <p:cNvPicPr preferRelativeResize="0"/>
          <p:nvPr/>
        </p:nvPicPr>
        <p:blipFill rotWithShape="1">
          <a:blip r:embed="rId6">
            <a:alphaModFix/>
          </a:blip>
          <a:srcRect b="0" l="0" r="0" t="0"/>
          <a:stretch/>
        </p:blipFill>
        <p:spPr>
          <a:xfrm>
            <a:off x="7014000" y="2897525"/>
            <a:ext cx="5050200" cy="2010115"/>
          </a:xfrm>
          <a:prstGeom prst="rect">
            <a:avLst/>
          </a:prstGeom>
          <a:noFill/>
          <a:ln>
            <a:noFill/>
          </a:ln>
        </p:spPr>
      </p:pic>
      <p:sp>
        <p:nvSpPr>
          <p:cNvPr id="415" name="Google Shape;415;p6"/>
          <p:cNvSpPr txBox="1"/>
          <p:nvPr/>
        </p:nvSpPr>
        <p:spPr>
          <a:xfrm>
            <a:off x="7014000" y="5177300"/>
            <a:ext cx="55152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600"/>
              <a:buFont typeface="Raleway"/>
              <a:buNone/>
            </a:pPr>
            <a:r>
              <a:rPr b="1" i="0" lang="en-US" sz="6600" u="none" cap="none" strike="noStrike">
                <a:solidFill>
                  <a:srgbClr val="000000"/>
                </a:solidFill>
                <a:highlight>
                  <a:srgbClr val="F3F3F3"/>
                </a:highlight>
                <a:latin typeface="Raleway"/>
                <a:ea typeface="Raleway"/>
                <a:cs typeface="Raleway"/>
                <a:sym typeface="Raleway"/>
              </a:rPr>
              <a:t>CD</a:t>
            </a:r>
            <a:r>
              <a:rPr b="1" i="0" lang="en-US" sz="6600" u="none" cap="none" strike="noStrike">
                <a:solidFill>
                  <a:srgbClr val="EC1C98"/>
                </a:solidFill>
                <a:highlight>
                  <a:srgbClr val="F3F3F3"/>
                </a:highlight>
                <a:latin typeface="Raleway"/>
                <a:ea typeface="Raleway"/>
                <a:cs typeface="Raleway"/>
                <a:sym typeface="Raleway"/>
              </a:rPr>
              <a:t>MX</a:t>
            </a:r>
            <a:endParaRPr b="1" i="0" sz="4800" u="none" cap="none" strike="noStrike">
              <a:solidFill>
                <a:srgbClr val="EC1C98"/>
              </a:solidFill>
              <a:highlight>
                <a:srgbClr val="F3F3F3"/>
              </a:highlight>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7"/>
          <p:cNvSpPr/>
          <p:nvPr/>
        </p:nvSpPr>
        <p:spPr>
          <a:xfrm>
            <a:off x="36300" y="43343"/>
            <a:ext cx="12119401" cy="6771300"/>
          </a:xfrm>
          <a:prstGeom prst="rect">
            <a:avLst/>
          </a:prstGeom>
          <a:noFill/>
          <a:ln cap="flat" cmpd="sng" w="155575">
            <a:solidFill>
              <a:srgbClr val="ECD8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1" name="Google Shape;421;p7"/>
          <p:cNvSpPr txBox="1"/>
          <p:nvPr/>
        </p:nvSpPr>
        <p:spPr>
          <a:xfrm>
            <a:off x="8086200" y="-73275"/>
            <a:ext cx="55152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600"/>
              <a:buFont typeface="Raleway"/>
              <a:buNone/>
            </a:pPr>
            <a:r>
              <a:rPr b="1" i="0" lang="en-US" sz="6600" u="none" cap="none" strike="noStrike">
                <a:solidFill>
                  <a:srgbClr val="000000"/>
                </a:solidFill>
                <a:highlight>
                  <a:srgbClr val="F3F3F3"/>
                </a:highlight>
                <a:latin typeface="Raleway"/>
                <a:ea typeface="Raleway"/>
                <a:cs typeface="Raleway"/>
                <a:sym typeface="Raleway"/>
              </a:rPr>
              <a:t>CD</a:t>
            </a:r>
            <a:r>
              <a:rPr b="1" i="0" lang="en-US" sz="6600" u="none" cap="none" strike="noStrike">
                <a:solidFill>
                  <a:srgbClr val="EC1C98"/>
                </a:solidFill>
                <a:highlight>
                  <a:srgbClr val="F3F3F3"/>
                </a:highlight>
                <a:latin typeface="Raleway"/>
                <a:ea typeface="Raleway"/>
                <a:cs typeface="Raleway"/>
                <a:sym typeface="Raleway"/>
              </a:rPr>
              <a:t>MX</a:t>
            </a:r>
            <a:endParaRPr b="1" i="0" sz="4800" u="none" cap="none" strike="noStrike">
              <a:solidFill>
                <a:srgbClr val="EC1C98"/>
              </a:solidFill>
              <a:highlight>
                <a:srgbClr val="F3F3F3"/>
              </a:highlight>
              <a:latin typeface="Raleway"/>
              <a:ea typeface="Raleway"/>
              <a:cs typeface="Raleway"/>
              <a:sym typeface="Raleway"/>
            </a:endParaRPr>
          </a:p>
        </p:txBody>
      </p:sp>
      <p:sp>
        <p:nvSpPr>
          <p:cNvPr id="422" name="Google Shape;422;p7"/>
          <p:cNvSpPr txBox="1"/>
          <p:nvPr/>
        </p:nvSpPr>
        <p:spPr>
          <a:xfrm>
            <a:off x="213750" y="1252425"/>
            <a:ext cx="11764500" cy="5298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Even though </a:t>
            </a:r>
            <a:r>
              <a:rPr b="1" i="0" lang="en-US" sz="1400" u="none" cap="none" strike="noStrike">
                <a:solidFill>
                  <a:srgbClr val="EC1C98"/>
                </a:solidFill>
                <a:latin typeface="Calibri"/>
                <a:ea typeface="Calibri"/>
                <a:cs typeface="Calibri"/>
                <a:sym typeface="Calibri"/>
              </a:rPr>
              <a:t>Cuauhtemoc </a:t>
            </a:r>
            <a:r>
              <a:rPr b="0" i="0" lang="en-US" sz="1400" u="none" cap="none" strike="noStrike">
                <a:solidFill>
                  <a:srgbClr val="000000"/>
                </a:solidFill>
                <a:latin typeface="Calibri"/>
                <a:ea typeface="Calibri"/>
                <a:cs typeface="Calibri"/>
                <a:sym typeface="Calibri"/>
              </a:rPr>
              <a:t>is only </a:t>
            </a:r>
            <a:r>
              <a:rPr b="1" i="0" lang="en-US" sz="1400" u="none" cap="none" strike="noStrike">
                <a:solidFill>
                  <a:srgbClr val="000000"/>
                </a:solidFill>
                <a:latin typeface="Calibri"/>
                <a:ea typeface="Calibri"/>
                <a:cs typeface="Calibri"/>
                <a:sym typeface="Calibri"/>
              </a:rPr>
              <a:t>3rd</a:t>
            </a:r>
            <a:r>
              <a:rPr b="0" i="0" lang="en-US" sz="1400" u="none" cap="none" strike="noStrike">
                <a:solidFill>
                  <a:srgbClr val="000000"/>
                </a:solidFill>
                <a:latin typeface="Calibri"/>
                <a:ea typeface="Calibri"/>
                <a:cs typeface="Calibri"/>
                <a:sym typeface="Calibri"/>
              </a:rPr>
              <a:t> in </a:t>
            </a:r>
            <a:r>
              <a:rPr b="1" i="0" lang="en-US" sz="1400" u="none" cap="none" strike="noStrike">
                <a:solidFill>
                  <a:srgbClr val="000000"/>
                </a:solidFill>
                <a:latin typeface="Calibri"/>
                <a:ea typeface="Calibri"/>
                <a:cs typeface="Calibri"/>
                <a:sym typeface="Calibri"/>
              </a:rPr>
              <a:t>average price</a:t>
            </a:r>
            <a:r>
              <a:rPr b="0" i="0" lang="en-US" sz="1400" u="none" cap="none" strike="noStrike">
                <a:solidFill>
                  <a:srgbClr val="000000"/>
                </a:solidFill>
                <a:latin typeface="Calibri"/>
                <a:ea typeface="Calibri"/>
                <a:cs typeface="Calibri"/>
                <a:sym typeface="Calibri"/>
              </a:rPr>
              <a:t>, it is the highest in demand with the highest revenue potential.</a:t>
            </a:r>
            <a:r>
              <a:rPr lang="en-US">
                <a:latin typeface="Calibri"/>
                <a:ea typeface="Calibri"/>
                <a:cs typeface="Calibri"/>
                <a:sym typeface="Calibri"/>
              </a:rPr>
              <a:t> It also includes </a:t>
            </a:r>
            <a:r>
              <a:rPr b="0" i="0" lang="en-US" sz="1400" u="none" cap="none" strike="noStrike">
                <a:solidFill>
                  <a:srgbClr val="000000"/>
                </a:solidFill>
                <a:latin typeface="Calibri"/>
                <a:ea typeface="Calibri"/>
                <a:cs typeface="Calibri"/>
                <a:sym typeface="Calibri"/>
              </a:rPr>
              <a:t>city amenities such as the </a:t>
            </a:r>
            <a:r>
              <a:rPr lang="en-US">
                <a:latin typeface="Calibri"/>
                <a:ea typeface="Calibri"/>
                <a:cs typeface="Calibri"/>
                <a:sym typeface="Calibri"/>
              </a:rPr>
              <a:t>Plaza de Zocalo</a:t>
            </a:r>
            <a:r>
              <a:rPr b="0" i="0" lang="en-US" sz="1400" u="none" cap="none" strike="noStrike">
                <a:solidFill>
                  <a:srgbClr val="000000"/>
                </a:solidFill>
                <a:latin typeface="Calibri"/>
                <a:ea typeface="Calibri"/>
                <a:cs typeface="Calibri"/>
                <a:sym typeface="Calibri"/>
              </a:rPr>
              <a:t> and culturally significant neighborhoods such as La Condesa and La Roma.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Entire home or apartment rentals are highest in demand and the most populous units offered amongst Air</a:t>
            </a:r>
            <a:r>
              <a:rPr lang="en-US">
                <a:latin typeface="Calibri"/>
                <a:ea typeface="Calibri"/>
                <a:cs typeface="Calibri"/>
                <a:sym typeface="Calibri"/>
              </a:rPr>
              <a:t>bnb</a:t>
            </a:r>
            <a:r>
              <a:rPr b="0" i="0" lang="en-US" sz="1400" u="none" cap="none" strike="noStrike">
                <a:solidFill>
                  <a:srgbClr val="000000"/>
                </a:solidFill>
                <a:latin typeface="Calibri"/>
                <a:ea typeface="Calibri"/>
                <a:cs typeface="Calibri"/>
                <a:sym typeface="Calibri"/>
              </a:rPr>
              <a:t> hosts. </a:t>
            </a:r>
            <a:endParaRPr b="0" i="0" sz="14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Hotel rooms are the second most viable option with all the amenities offered but can be replaced with luxury buildings. </a:t>
            </a:r>
            <a:endParaRPr b="0" i="0" sz="14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Time in between bookings makes shared rooms and single rooms a much more volatile revenue stream. </a:t>
            </a:r>
            <a:endParaRPr b="0" i="0" sz="1400" u="none" cap="none" strike="noStrike">
              <a:solidFill>
                <a:srgbClr val="000000"/>
              </a:solidFill>
              <a:latin typeface="Calibri"/>
              <a:ea typeface="Calibri"/>
              <a:cs typeface="Calibri"/>
              <a:sym typeface="Calibri"/>
            </a:endParaRPr>
          </a:p>
          <a:p>
            <a:pPr indent="-317500" lvl="1" marL="9144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Cost of cleaning rooms between AirBnB tenants is a fixed price and causes single or shared room offerings to be less financially viable</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What are the real estate prices in </a:t>
            </a:r>
            <a:r>
              <a:rPr b="1" lang="en-US">
                <a:solidFill>
                  <a:srgbClr val="EC1C98"/>
                </a:solidFill>
                <a:latin typeface="Calibri"/>
                <a:ea typeface="Calibri"/>
                <a:cs typeface="Calibri"/>
                <a:sym typeface="Calibri"/>
              </a:rPr>
              <a:t>Cuauhtemoc</a:t>
            </a:r>
            <a:r>
              <a:rPr b="0" i="0" lang="en-US" sz="1400" u="none" cap="none" strike="noStrike">
                <a:solidFill>
                  <a:srgbClr val="000000"/>
                </a:solidFill>
                <a:latin typeface="Calibri"/>
                <a:ea typeface="Calibri"/>
                <a:cs typeface="Calibri"/>
                <a:sym typeface="Calibri"/>
              </a:rPr>
              <a:t>? Even with the high demand, do prices say you should try other top Colonias such as Miguel Hidalgo or Benito Juarez?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What in-home amenities to Airbnb users look for the most?  </a:t>
            </a:r>
            <a:endParaRPr b="0" i="0" sz="1400" u="none" cap="none" strike="noStrike">
              <a:solidFill>
                <a:srgbClr val="000000"/>
              </a:solidFill>
              <a:latin typeface="Calibri"/>
              <a:ea typeface="Calibri"/>
              <a:cs typeface="Calibri"/>
              <a:sym typeface="Calibri"/>
            </a:endParaRPr>
          </a:p>
        </p:txBody>
      </p:sp>
      <p:sp>
        <p:nvSpPr>
          <p:cNvPr id="423" name="Google Shape;423;p7"/>
          <p:cNvSpPr txBox="1"/>
          <p:nvPr/>
        </p:nvSpPr>
        <p:spPr>
          <a:xfrm>
            <a:off x="1380150" y="123075"/>
            <a:ext cx="9431700" cy="9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300"/>
              <a:buFont typeface="Arial"/>
              <a:buNone/>
            </a:pPr>
            <a:r>
              <a:rPr b="0" i="0" lang="en-US" sz="4300" u="none" cap="none" strike="noStrike">
                <a:solidFill>
                  <a:srgbClr val="000000"/>
                </a:solidFill>
                <a:latin typeface="Times New Roman"/>
                <a:ea typeface="Times New Roman"/>
                <a:cs typeface="Times New Roman"/>
                <a:sym typeface="Times New Roman"/>
              </a:rPr>
              <a:t>Takeaways &amp; Next Steps</a:t>
            </a:r>
            <a:endParaRPr b="0" i="0" sz="43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7" name="Shape 427"/>
        <p:cNvGrpSpPr/>
        <p:nvPr/>
      </p:nvGrpSpPr>
      <p:grpSpPr>
        <a:xfrm>
          <a:off x="0" y="0"/>
          <a:ext cx="0" cy="0"/>
          <a:chOff x="0" y="0"/>
          <a:chExt cx="0" cy="0"/>
        </a:xfrm>
      </p:grpSpPr>
      <p:sp>
        <p:nvSpPr>
          <p:cNvPr id="428" name="Google Shape;428;p8"/>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9" name="Google Shape;429;p8"/>
          <p:cNvSpPr/>
          <p:nvPr/>
        </p:nvSpPr>
        <p:spPr>
          <a:xfrm>
            <a:off x="4036794" y="2226046"/>
            <a:ext cx="4118400" cy="2736000"/>
          </a:xfrm>
          <a:prstGeom prst="rect">
            <a:avLst/>
          </a:prstGeom>
          <a:noFill/>
          <a:ln cap="flat" cmpd="sng" w="1016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haroni"/>
              <a:buNone/>
            </a:pPr>
            <a:r>
              <a:rPr b="0" i="0" lang="en-US" sz="2400" u="none" cap="none" strike="noStrike">
                <a:solidFill>
                  <a:srgbClr val="000000"/>
                </a:solidFill>
                <a:latin typeface="Aharoni"/>
                <a:ea typeface="Aharoni"/>
                <a:cs typeface="Aharoni"/>
                <a:sym typeface="Aharoni"/>
              </a:rPr>
              <a:t>Thank You! </a:t>
            </a:r>
            <a:endParaRPr b="0" i="0" sz="1800" u="none" cap="none" strike="noStrike">
              <a:solidFill>
                <a:srgbClr val="000000"/>
              </a:solidFill>
              <a:latin typeface="Aharoni"/>
              <a:ea typeface="Aharoni"/>
              <a:cs typeface="Aharoni"/>
              <a:sym typeface="Aharoni"/>
            </a:endParaRPr>
          </a:p>
        </p:txBody>
      </p:sp>
      <p:sp>
        <p:nvSpPr>
          <p:cNvPr id="430" name="Google Shape;430;p8"/>
          <p:cNvSpPr/>
          <p:nvPr/>
        </p:nvSpPr>
        <p:spPr>
          <a:xfrm>
            <a:off x="139700" y="3014661"/>
            <a:ext cx="3897118" cy="8286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1" name="Google Shape;431;p8"/>
          <p:cNvSpPr/>
          <p:nvPr/>
        </p:nvSpPr>
        <p:spPr>
          <a:xfrm>
            <a:off x="8167881" y="3014661"/>
            <a:ext cx="3897118" cy="8286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432" name="Google Shape;432;p8"/>
          <p:cNvPicPr preferRelativeResize="0"/>
          <p:nvPr/>
        </p:nvPicPr>
        <p:blipFill rotWithShape="1">
          <a:blip r:embed="rId3">
            <a:alphaModFix/>
          </a:blip>
          <a:srcRect b="0" l="0" r="0" t="0"/>
          <a:stretch/>
        </p:blipFill>
        <p:spPr>
          <a:xfrm>
            <a:off x="8601651" y="5248186"/>
            <a:ext cx="2568894" cy="828675"/>
          </a:xfrm>
          <a:prstGeom prst="rect">
            <a:avLst/>
          </a:prstGeom>
          <a:noFill/>
          <a:ln>
            <a:noFill/>
          </a:ln>
        </p:spPr>
      </p:pic>
      <p:pic>
        <p:nvPicPr>
          <p:cNvPr id="433" name="Google Shape;433;p8"/>
          <p:cNvPicPr preferRelativeResize="0"/>
          <p:nvPr/>
        </p:nvPicPr>
        <p:blipFill rotWithShape="1">
          <a:blip r:embed="rId4">
            <a:alphaModFix/>
          </a:blip>
          <a:srcRect b="0" l="0" r="0" t="0"/>
          <a:stretch/>
        </p:blipFill>
        <p:spPr>
          <a:xfrm>
            <a:off x="7886222" y="1481456"/>
            <a:ext cx="1430859" cy="830822"/>
          </a:xfrm>
          <a:prstGeom prst="rect">
            <a:avLst/>
          </a:prstGeom>
          <a:noFill/>
          <a:ln>
            <a:noFill/>
          </a:ln>
        </p:spPr>
      </p:pic>
      <p:pic>
        <p:nvPicPr>
          <p:cNvPr id="434" name="Google Shape;434;p8"/>
          <p:cNvPicPr preferRelativeResize="0"/>
          <p:nvPr/>
        </p:nvPicPr>
        <p:blipFill rotWithShape="1">
          <a:blip r:embed="rId5">
            <a:alphaModFix/>
          </a:blip>
          <a:srcRect b="0" l="0" r="0" t="0"/>
          <a:stretch/>
        </p:blipFill>
        <p:spPr>
          <a:xfrm>
            <a:off x="2139033" y="5248186"/>
            <a:ext cx="904018" cy="139080"/>
          </a:xfrm>
          <a:prstGeom prst="rect">
            <a:avLst/>
          </a:prstGeom>
          <a:noFill/>
          <a:ln>
            <a:noFill/>
          </a:ln>
        </p:spPr>
      </p:pic>
      <p:pic>
        <p:nvPicPr>
          <p:cNvPr id="435" name="Google Shape;435;p8"/>
          <p:cNvPicPr preferRelativeResize="0"/>
          <p:nvPr/>
        </p:nvPicPr>
        <p:blipFill rotWithShape="1">
          <a:blip r:embed="rId5">
            <a:alphaModFix/>
          </a:blip>
          <a:srcRect b="0" l="0" r="0" t="0"/>
          <a:stretch/>
        </p:blipFill>
        <p:spPr>
          <a:xfrm>
            <a:off x="2591042" y="1573927"/>
            <a:ext cx="904018" cy="139080"/>
          </a:xfrm>
          <a:prstGeom prst="rect">
            <a:avLst/>
          </a:prstGeom>
          <a:noFill/>
          <a:ln>
            <a:noFill/>
          </a:ln>
        </p:spPr>
      </p:pic>
      <p:pic>
        <p:nvPicPr>
          <p:cNvPr id="436" name="Google Shape;436;p8"/>
          <p:cNvPicPr preferRelativeResize="0"/>
          <p:nvPr/>
        </p:nvPicPr>
        <p:blipFill rotWithShape="1">
          <a:blip r:embed="rId3">
            <a:alphaModFix/>
          </a:blip>
          <a:srcRect b="0" l="0" r="0" t="0"/>
          <a:stretch/>
        </p:blipFill>
        <p:spPr>
          <a:xfrm>
            <a:off x="3600925" y="952197"/>
            <a:ext cx="1409701" cy="454742"/>
          </a:xfrm>
          <a:prstGeom prst="rect">
            <a:avLst/>
          </a:prstGeom>
          <a:noFill/>
          <a:ln>
            <a:noFill/>
          </a:ln>
        </p:spPr>
      </p:pic>
      <p:sp>
        <p:nvSpPr>
          <p:cNvPr id="437" name="Google Shape;437;p8"/>
          <p:cNvSpPr/>
          <p:nvPr/>
        </p:nvSpPr>
        <p:spPr>
          <a:xfrm>
            <a:off x="36300" y="-7"/>
            <a:ext cx="12119401" cy="6771300"/>
          </a:xfrm>
          <a:prstGeom prst="rect">
            <a:avLst/>
          </a:prstGeom>
          <a:noFill/>
          <a:ln cap="flat" cmpd="sng" w="155575">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par>
                                <p:cTn fill="hold" nodeType="withEffect" presetClass="entr" presetID="10" presetSubtype="0">
                                  <p:stCondLst>
                                    <p:cond delay="25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par>
                                <p:cTn fill="hold" nodeType="withEffect" presetClass="entr" presetID="10" presetSubtype="0">
                                  <p:stCondLst>
                                    <p:cond delay="1000"/>
                                  </p:stCondLst>
                                  <p:childTnLst>
                                    <p:set>
                                      <p:cBhvr>
                                        <p:cTn dur="1" fill="hold">
                                          <p:stCondLst>
                                            <p:cond delay="0"/>
                                          </p:stCondLst>
                                        </p:cTn>
                                        <p:tgtEl>
                                          <p:spTgt spid="437"/>
                                        </p:tgtEl>
                                        <p:attrNameLst>
                                          <p:attrName>style.visibility</p:attrName>
                                        </p:attrNameLst>
                                      </p:cBhvr>
                                      <p:to>
                                        <p:strVal val="visible"/>
                                      </p:to>
                                    </p:set>
                                    <p:animEffect filter="fade" transition="in">
                                      <p:cBhvr>
                                        <p:cTn dur="5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2019-09-14T18:26:40Z</dcterms:created>
  <dc:creator>Deepak Malhotra</dc:creator>
</cp:coreProperties>
</file>