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DF3AA-1540-22EC-F8F5-422B2975F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US" dirty="0"/>
              <a:t>Отчет по проекту Веб скрейпинг и парсинг сайтов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2ED2A-4429-13F9-E97A-87FFA2E7D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US" dirty="0"/>
              <a:t>Махнев Кирилл</a:t>
            </a:r>
          </a:p>
          <a:p>
            <a:r>
              <a:rPr lang="ru-US" dirty="0"/>
              <a:t>Команда</a:t>
            </a:r>
            <a:r>
              <a:rPr lang="en-US" dirty="0"/>
              <a:t>: </a:t>
            </a:r>
            <a:r>
              <a:rPr lang="en-US" dirty="0" err="1"/>
              <a:t>IFTISHackers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99786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AE75F-A9C2-6AC9-07EE-0BC3D48B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 код</a:t>
            </a:r>
            <a:endParaRPr lang="ru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575D4B0-4678-6F96-5AB5-7EB948267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028" y="2603500"/>
            <a:ext cx="5322752" cy="3416300"/>
          </a:xfrm>
        </p:spPr>
      </p:pic>
    </p:spTree>
    <p:extLst>
      <p:ext uri="{BB962C8B-B14F-4D97-AF65-F5344CB8AC3E}">
        <p14:creationId xmlns:p14="http://schemas.microsoft.com/office/powerpoint/2010/main" val="13555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E309E-44D5-D3D0-F330-3B5799A3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Рабочий код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8EC2AF-5F28-91F6-0FBB-552B771D1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507" y="2813707"/>
            <a:ext cx="4417355" cy="34163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E33604-F862-BCEB-72F4-3D9A90E8E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3707"/>
            <a:ext cx="524849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2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E3B6B-AC8C-4A12-2EBA-B342F1BD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Разбор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EF4EE-9B89-EECE-26B9-CE7FA090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0745"/>
            <a:ext cx="12192000" cy="4577255"/>
          </a:xfrm>
        </p:spPr>
        <p:txBody>
          <a:bodyPr>
            <a:normAutofit fontScale="25000" lnSpcReduction="20000"/>
          </a:bodyPr>
          <a:lstStyle/>
          <a:p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Импортирование необходимых библиотек:</a:t>
            </a:r>
          </a:p>
          <a:p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Определение списка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auto,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который будет содержать информацию об автомобилях.</a:t>
            </a:r>
          </a:p>
          <a:p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Создание словаря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prox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прокси-серверами для отправки запросов.</a:t>
            </a:r>
          </a:p>
          <a:p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Создание словаря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head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заголовками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HTTP,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включая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user-agent.</a:t>
            </a:r>
          </a:p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Установка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URL,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который будет использоваться для </a:t>
            </a:r>
            <a:r>
              <a:rPr lang="ru-RU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парсинга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объявлений на сайте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Avito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Параметры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включают страницу и радиус поиска.</a:t>
            </a:r>
          </a:p>
          <a:p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Начало цикла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while,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который будет проходить по нескольким страницам объявлений на сайте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Avito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Отправка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запроса к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страницы с помощью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requests.get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 передача заголовков и прокси.</a:t>
            </a:r>
          </a:p>
          <a:p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</a:t>
            </a:r>
            <a:r>
              <a:rPr lang="ru-RU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Парсинг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HTML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страницы с помощью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BeautifulSoup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 поиск информации об объявлениях.</a:t>
            </a:r>
          </a:p>
          <a:p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Получение информации об автомобилях и добавление её в список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auto.</a:t>
            </a:r>
          </a:p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Добавление случайной задержки между запросами с помощью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time.sleep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().</a:t>
            </a:r>
          </a:p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11.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Проверка наличия данных об автомобилях на странице. Если данных нет, происходит остановка цикла.</a:t>
            </a:r>
          </a:p>
          <a:p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 Увеличение номера страницы для следующего запроса.</a:t>
            </a:r>
          </a:p>
          <a:p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13. Создание списков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lst_info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lst_price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lst_description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хранения данных из объявлений.</a:t>
            </a:r>
          </a:p>
          <a:p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 Цикл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while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обработки каждого элемента из списка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auto.</a:t>
            </a:r>
          </a:p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15.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каждого элемента из списка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происходит поиск информации о цене, общих сведениях и подробном описании.</a:t>
            </a:r>
          </a:p>
          <a:p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16. Если информация есть, она добавляется в соответствующие списки, иначе добавляется "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info".</a:t>
            </a:r>
          </a:p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17.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Создание двух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DataFrame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из списков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lst_info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lst_price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lst_description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библиотеки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pandas.</a:t>
            </a:r>
          </a:p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18.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Вывод на экран двух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DataFrame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информацией об объявлениях.</a:t>
            </a:r>
          </a:p>
          <a:p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Этот код работает следующим образом: он отправляет запросы на сайт 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Avito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получает информацию об автомобилях с нескольких страниц, </a:t>
            </a:r>
            <a:r>
              <a:rPr lang="ru-RU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парсит</a:t>
            </a:r>
            <a:r>
              <a:rPr lang="ru-RU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данные и сохраняет их в таблицы, используя библиотеку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pandas.</a:t>
            </a:r>
          </a:p>
          <a:p>
            <a:pPr marL="0" indent="0">
              <a:buNone/>
            </a:pPr>
            <a:br>
              <a:rPr lang="ru-RU" sz="3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ru-RU" sz="3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44858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9BE24-6E0F-8AB2-A59E-872F245A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препятствий и обеспечение безопасности </a:t>
            </a:r>
            <a:endParaRPr lang="ru-US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8001AEA-D987-1457-31EB-ADDED5DA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0233"/>
            <a:ext cx="6474374" cy="4587767"/>
          </a:xfrm>
        </p:spPr>
        <p:txBody>
          <a:bodyPr>
            <a:normAutofit/>
          </a:bodyPr>
          <a:lstStyle/>
          <a:p>
            <a:pPr algn="l"/>
            <a:r>
              <a:rPr lang="ru-RU" b="0" i="0" u="none" strike="noStrike" dirty="0">
                <a:solidFill>
                  <a:srgbClr val="303B45"/>
                </a:solidFill>
                <a:effectLst/>
                <a:latin typeface="Gibson"/>
              </a:rPr>
              <a:t>Навигация по сайту может быть сложной из-за таких препятствий, как </a:t>
            </a:r>
            <a:r>
              <a:rPr lang="en-US" b="0" i="0" u="none" strike="noStrike" dirty="0">
                <a:solidFill>
                  <a:srgbClr val="303B45"/>
                </a:solidFill>
                <a:effectLst/>
                <a:latin typeface="Gibson"/>
              </a:rPr>
              <a:t>honeypot (</a:t>
            </a:r>
            <a:r>
              <a:rPr lang="ru-RU" b="0" i="0" u="none" strike="noStrike" dirty="0">
                <a:solidFill>
                  <a:srgbClr val="303B45"/>
                </a:solidFill>
                <a:effectLst/>
                <a:latin typeface="Gibson"/>
              </a:rPr>
              <a:t>ловушки для хакеров). </a:t>
            </a:r>
            <a:r>
              <a:rPr lang="en-US" b="0" i="0" u="none" strike="noStrike" dirty="0">
                <a:solidFill>
                  <a:srgbClr val="303B45"/>
                </a:solidFill>
                <a:effectLst/>
                <a:latin typeface="Gibson"/>
              </a:rPr>
              <a:t>Honeypot — </a:t>
            </a:r>
            <a:r>
              <a:rPr lang="ru-RU" b="0" i="0" u="none" strike="noStrike" dirty="0">
                <a:solidFill>
                  <a:srgbClr val="303B45"/>
                </a:solidFill>
                <a:effectLst/>
                <a:latin typeface="Gibson"/>
              </a:rPr>
              <a:t>это скрытые ссылки, специально разработанные для того, чтобы оставаться незамеченными обычными пользователями, однако быть обнаруженными парсерами и ботами. Эти ссылки часто скрываются с помощью </a:t>
            </a:r>
            <a:r>
              <a:rPr lang="en-US" b="0" i="0" u="none" strike="noStrike" dirty="0">
                <a:solidFill>
                  <a:srgbClr val="303B45"/>
                </a:solidFill>
                <a:effectLst/>
                <a:latin typeface="Gibson"/>
              </a:rPr>
              <a:t>HTML-</a:t>
            </a:r>
            <a:r>
              <a:rPr lang="ru-RU" b="0" i="0" u="none" strike="noStrike" dirty="0">
                <a:solidFill>
                  <a:srgbClr val="303B45"/>
                </a:solidFill>
                <a:effectLst/>
                <a:latin typeface="Gibson"/>
              </a:rPr>
              <a:t>элементов, для которых установлено значение </a:t>
            </a:r>
            <a:r>
              <a:rPr lang="en-US" b="0" i="0" u="none" strike="noStrike" dirty="0">
                <a:solidFill>
                  <a:srgbClr val="303B45"/>
                </a:solidFill>
                <a:effectLst/>
                <a:latin typeface="Gibson"/>
              </a:rPr>
              <a:t>hidden </a:t>
            </a:r>
            <a:r>
              <a:rPr lang="ru-RU" b="0" i="0" u="none" strike="noStrike" dirty="0">
                <a:solidFill>
                  <a:srgbClr val="303B45"/>
                </a:solidFill>
                <a:effectLst/>
                <a:latin typeface="Gibson"/>
              </a:rPr>
              <a:t>или </a:t>
            </a:r>
            <a:r>
              <a:rPr lang="en-US" b="0" i="0" u="none" strike="noStrike" dirty="0">
                <a:solidFill>
                  <a:srgbClr val="303B45"/>
                </a:solidFill>
                <a:effectLst/>
                <a:latin typeface="Gibson"/>
              </a:rPr>
              <a:t>none, </a:t>
            </a:r>
            <a:r>
              <a:rPr lang="ru-RU" b="0" i="0" u="none" strike="noStrike" dirty="0">
                <a:solidFill>
                  <a:srgbClr val="303B45"/>
                </a:solidFill>
                <a:effectLst/>
                <a:latin typeface="Gibson"/>
              </a:rPr>
              <a:t>или маскируются под кнопки, чей цвет соответствует фону страницы. Основная цель внедрения “медовых точек” – выявление и занесение ботов в черный список.</a:t>
            </a:r>
          </a:p>
          <a:p>
            <a:pPr algn="l"/>
            <a:r>
              <a:rPr lang="ru-RU" dirty="0">
                <a:solidFill>
                  <a:srgbClr val="303B45"/>
                </a:solidFill>
                <a:latin typeface="Gibson"/>
              </a:rPr>
              <a:t>П</a:t>
            </a:r>
            <a:r>
              <a:rPr lang="ru-RU" b="0" i="0" u="none" strike="noStrike" dirty="0">
                <a:solidFill>
                  <a:srgbClr val="303B45"/>
                </a:solidFill>
                <a:effectLst/>
                <a:latin typeface="Gibson"/>
              </a:rPr>
              <a:t>ростой фрагмент кода, который можно использовать, чтобы попытаться избежать ловушек в </a:t>
            </a:r>
            <a:r>
              <a:rPr lang="en-US" b="0" i="0" u="none" strike="noStrike" dirty="0">
                <a:solidFill>
                  <a:srgbClr val="303B45"/>
                </a:solidFill>
                <a:effectLst/>
                <a:latin typeface="Gibson"/>
              </a:rPr>
              <a:t>Python:</a:t>
            </a:r>
          </a:p>
          <a:p>
            <a:endParaRPr lang="ru-US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87880CE-A61C-C275-C7E3-FEF00791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476" y="5318233"/>
            <a:ext cx="5612524" cy="153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2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53950-A011-EF82-E891-861B9D0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препятствий и обеспечение безопасности 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3195C-0C21-84D6-3A19-3325A389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ru-US" dirty="0"/>
              <a:t>Задержка по времени для снижения нагрузки на сайт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BDC2EB-70B2-0D0C-DAAF-5618DF1B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726136"/>
            <a:ext cx="6916991" cy="19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8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60852-5088-8121-EB5D-FF3AC166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Тестирование и оптимизация скриптов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0BBDF-7F3F-6CB9-B937-29126F45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US" dirty="0"/>
              <a:t>Тестирование программы производилось с помощью парсинга первой страницы сайта и записи ее содержимого в файл. Далее производилась работа с содержимым этого файла и отладка скрипта именно с этим набором входных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4480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3C1E7-76AB-06A2-D597-DBB8DBFE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Тестирование и оптимизация скриптов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522557-3BD9-CD33-BCB2-ED0E43561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570" y="2385848"/>
            <a:ext cx="7294179" cy="4377559"/>
          </a:xfrm>
        </p:spPr>
      </p:pic>
    </p:spTree>
    <p:extLst>
      <p:ext uri="{BB962C8B-B14F-4D97-AF65-F5344CB8AC3E}">
        <p14:creationId xmlns:p14="http://schemas.microsoft.com/office/powerpoint/2010/main" val="416491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F42FE-734D-CD9D-7C8F-D65D2ADB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DDF996-E938-5932-D52E-4CE2436F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Проект веб-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скрапинга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сайта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Avito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был успешно завершен. Были разработаны скрипты для автоматического сбора данных о объявлениях, таких как цена, модель автомобиля, год выпуска, пробег и дополнительная информация. Собранные данные были обработаны и организованы для анализа. Результатом работы стала подробная база данных с информацией о различных автомобилях, представленных на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Avito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Полученные данные позволили провести анализ рынка автомобилей, выявить тенденции и сделать выводы о предложениях на платформе. В целом, проект по веб-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скрапингу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сайта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Avito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был полезным для извлечения ценной информации и исследования рынка автомобилей.</a:t>
            </a:r>
          </a:p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18136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6870A-30C2-70FB-E55B-F85EC46E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Рекомендации по дальнейшему развитию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6E02C-DCFD-C1F0-DFA5-853CBA8B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8910"/>
            <a:ext cx="8825659" cy="3878318"/>
          </a:xfrm>
        </p:spPr>
        <p:txBody>
          <a:bodyPr>
            <a:normAutofit fontScale="47500" lnSpcReduction="20000"/>
          </a:bodyPr>
          <a:lstStyle/>
          <a:p>
            <a:r>
              <a:rPr lang="ru-RU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 Улучшить точность </a:t>
            </a:r>
            <a:r>
              <a:rPr lang="ru-RU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скрапинга</a:t>
            </a:r>
            <a:r>
              <a:rPr lang="ru-RU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Необходимо постоянно мониторить и обновлять скрипты </a:t>
            </a:r>
            <a:r>
              <a:rPr lang="ru-RU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скрапинга</a:t>
            </a:r>
            <a:r>
              <a:rPr lang="ru-RU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чтобы обеспечить высокую точность сбора данных.</a:t>
            </a:r>
          </a:p>
          <a:p>
            <a:r>
              <a:rPr lang="ru-RU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2. Добавить функциональность: Рассмотрите возможность добавления функций, таких как автоматическое обновление данных, уведомления о новых объявлениях или фильтрация информации для более удобного анализа.</a:t>
            </a:r>
          </a:p>
          <a:p>
            <a:r>
              <a:rPr lang="ru-RU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 Исследование конкурентов: Проводить анализ других площадок с объявлениями о продаже автомобилей для сравнения предложений и цен, что поможет определить конкурентное положение.  </a:t>
            </a:r>
          </a:p>
          <a:p>
            <a:r>
              <a:rPr lang="ru-RU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4. Визуализация данных: Рассмотреть создание </a:t>
            </a:r>
            <a:r>
              <a:rPr lang="ru-RU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дашбордов</a:t>
            </a:r>
            <a:r>
              <a:rPr lang="ru-RU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или отчетов на основе собранных данных для более наглядного и удобного представления информации.</a:t>
            </a:r>
          </a:p>
          <a:p>
            <a:r>
              <a:rPr lang="ru-RU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5. Расширение сферы применения: Подумать о возможностях использования аналитических данных не только для внутренних целей, но и для предоставления информации сторонним пользователям или компаниям по запросу.</a:t>
            </a:r>
          </a:p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77597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001A0-DE53-1E41-195A-340D4740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9C0C0D-C71B-8BEC-36ED-5DA9ADC6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4014"/>
            <a:ext cx="8825659" cy="419362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 Введение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2. Цели и задачи проекта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 Основные понятия</a:t>
            </a:r>
          </a:p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4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Методы и инструменты веб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скрейпинга</a:t>
            </a: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5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Исследование целевых веб-сайтов</a:t>
            </a:r>
          </a:p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6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Разработка скриптов для сбора данных</a:t>
            </a:r>
          </a:p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7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Обход препятствий и обеспечение безопасности</a:t>
            </a:r>
          </a:p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8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Тестирование и оптимизация скриптов</a:t>
            </a:r>
          </a:p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9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Результаты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10. Рекомендации по дальнейшему развитию проекта</a:t>
            </a:r>
          </a:p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73566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16A65-4EFB-C017-3B76-0DCD5C60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A16B3-8532-1513-7CF4-95D7903A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нашем современном цифровом мире приобретает все большее значение умение извлекать ценные данные из веб-ресурсов для принятия обоснованных решений. В рамках данного проекта было проведено  исследование и разработка скриптов для веб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скрейпинга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с целью сбора и анализа информации с различных интернет-ресурсов. В данном отчете будут представлены результаты работы, методы, используемые инструменты. 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П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роект нацелен на эффективное получение и использование данных из сети Интернет с целью улучшения бизнес-процессов и принятия обоснованных решений.</a:t>
            </a:r>
          </a:p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7512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6B744-E5E6-B2C1-B1AC-A7D21FB2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5A2B2-3470-B2B2-6B6C-098E46C58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2" y="2333297"/>
            <a:ext cx="11855669" cy="452470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Цели проекта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 Получение актуальных данных с веб-сайтов для использования в аналитике.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2. Автоматизация процесса сбора информации с различных онлайн-ресурсов.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 Создание дата-фрейма на основе полученных данных для дальнейшего анализа.</a:t>
            </a:r>
          </a:p>
          <a:p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Задачи проекта: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 Исследование целевых веб-сайтов и определение структуры данных для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</a:t>
            </a:r>
            <a:r>
              <a:rPr lang="ru-RU" dirty="0" err="1">
                <a:solidFill>
                  <a:srgbClr val="000000"/>
                </a:solidFill>
                <a:latin typeface="Helvetica Neue" panose="02000503000000020004" pitchFamily="2" charset="0"/>
              </a:rPr>
              <a:t>ей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пинга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2. Выбор подходящих инструментов и технологий для проведения веб-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скрейпинга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 Написание скриптов для сбора, обработки и сохранения данных с веб-страниц.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4. Разработка алгоритмов для обхода препятствий, таких как капчи или ограничения скорости запросов.</a:t>
            </a:r>
          </a:p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5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Создание удобного интерфейса для визуализации и анализа полученных данных.</a:t>
            </a:r>
          </a:p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60787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FE7A3-7E30-A441-770F-D52D567A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98EA1-7B9C-0C56-EE38-0D49456B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0234"/>
            <a:ext cx="12192000" cy="4587766"/>
          </a:xfrm>
        </p:spPr>
        <p:txBody>
          <a:bodyPr>
            <a:normAutofit/>
          </a:bodyPr>
          <a:lstStyle/>
          <a:p>
            <a:r>
              <a:rPr lang="ru-RU" sz="13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Парсинг</a:t>
            </a:r>
            <a:r>
              <a:rPr lang="ru-RU" sz="1300" b="0" i="0" u="none" strike="noStrike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— это процесс синтаксического анализа текста с целью извлечения определенной информации. </a:t>
            </a:r>
            <a:r>
              <a:rPr lang="ru-RU" sz="13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Скрапинг</a:t>
            </a:r>
            <a:r>
              <a:rPr lang="ru-RU" sz="1300" b="0" i="0" u="none" strike="noStrike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— это процесс загрузки </a:t>
            </a:r>
            <a:r>
              <a:rPr lang="ru-RU" sz="1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веб</a:t>
            </a:r>
            <a:r>
              <a:rPr lang="ru-RU" sz="1300" b="0" i="0" u="none" strike="noStrike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-страницы и попытка извлечения информации из неё, обычно в обход </a:t>
            </a:r>
            <a:r>
              <a:rPr lang="en-US" sz="1300" b="0" i="0" u="none" strike="noStrike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API, </a:t>
            </a:r>
            <a:r>
              <a:rPr lang="ru-RU" sz="1300" b="0" i="0" u="none" strike="noStrike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ограничений и правил пользования сайтом</a:t>
            </a:r>
          </a:p>
          <a:p>
            <a:pPr algn="l"/>
            <a:r>
              <a:rPr lang="ru-RU" sz="1300" b="1" i="0" u="none" strike="noStrike" dirty="0">
                <a:solidFill>
                  <a:srgbClr val="262626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Зачем нужен веб-</a:t>
            </a:r>
            <a:r>
              <a:rPr lang="ru-RU" sz="1300" b="1" i="0" u="none" strike="noStrike" dirty="0" err="1">
                <a:solidFill>
                  <a:srgbClr val="262626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скрапинг</a:t>
            </a:r>
            <a:r>
              <a:rPr lang="ru-RU" sz="1300" b="1" i="0" u="none" strike="noStrike" dirty="0">
                <a:solidFill>
                  <a:srgbClr val="262626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  <a:p>
            <a:pPr algn="l"/>
            <a:r>
              <a:rPr lang="ru-RU" sz="1300" b="0" i="0" u="none" strike="noStrike" dirty="0">
                <a:solidFill>
                  <a:srgbClr val="18062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Веб-</a:t>
            </a:r>
            <a:r>
              <a:rPr lang="ru-RU" sz="1300" b="0" i="0" u="none" strike="noStrike" dirty="0" err="1">
                <a:solidFill>
                  <a:srgbClr val="18062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скрапинг</a:t>
            </a:r>
            <a:r>
              <a:rPr lang="ru-RU" sz="1300" b="0" i="0" u="none" strike="noStrike" dirty="0">
                <a:solidFill>
                  <a:srgbClr val="18062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может использоваться для различных целей, таких как: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u="none" strike="noStrike" dirty="0">
                <a:solidFill>
                  <a:srgbClr val="44444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сбор данных для анализа (например, статистика посещаемости сайтов)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u="none" strike="noStrike" dirty="0">
                <a:solidFill>
                  <a:srgbClr val="44444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мониторинг цен на товары и услуги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u="none" strike="noStrike" dirty="0">
                <a:solidFill>
                  <a:srgbClr val="44444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создание баз данных контента для исследований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u="none" strike="noStrike" dirty="0">
                <a:solidFill>
                  <a:srgbClr val="44444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автоматизация рутинных задач, связанных с работой в интернете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4D5156"/>
                </a:solidFill>
                <a:highlight>
                  <a:srgbClr val="FFFFFF"/>
                </a:highlight>
                <a:latin typeface="Google Sans"/>
              </a:rPr>
              <a:t>HTML</a:t>
            </a:r>
            <a:endParaRPr lang="ru-RU" sz="1300" b="1" i="0" u="none" strike="noStrike" dirty="0">
              <a:solidFill>
                <a:srgbClr val="4D5156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HTML (</a:t>
            </a:r>
            <a:r>
              <a:rPr lang="ru-RU" sz="1200" b="0" i="0" u="none" strike="noStrike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от английского </a:t>
            </a:r>
            <a:r>
              <a:rPr lang="en-US" sz="1200" b="0" i="0" u="none" strike="noStrike" dirty="0" err="1">
                <a:solidFill>
                  <a:srgbClr val="4D5156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HyperText</a:t>
            </a:r>
            <a:r>
              <a:rPr lang="en-US" sz="1200" b="0" i="0" u="none" strike="noStrike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Markup Language) — </a:t>
            </a:r>
            <a:r>
              <a:rPr lang="ru-RU" sz="1200" b="0" i="0" u="none" strike="noStrike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это </a:t>
            </a:r>
            <a:r>
              <a:rPr lang="ru-RU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язык гипертекстовой разметки текста. Он нужен, чтобы размещать на веб-странице элементы: текст, картинки, таблицы и видео.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u="none" strike="noStrike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Теги (с англ. </a:t>
            </a:r>
            <a:r>
              <a:rPr lang="en-US" sz="1200" b="0" i="0" u="none" strike="noStrike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tag) — </a:t>
            </a:r>
            <a:r>
              <a:rPr lang="ru-RU" sz="1200" b="0" i="0" u="none" strike="noStrike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это </a:t>
            </a:r>
            <a:r>
              <a:rPr lang="ru-RU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метки, которые классифицируют контент и облегчают его поиск для пользователей.</a:t>
            </a:r>
          </a:p>
          <a:p>
            <a:endParaRPr lang="ru-RU" sz="1200" b="0" i="0" u="none" strike="noStrike" dirty="0">
              <a:solidFill>
                <a:srgbClr val="4D5156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US" sz="17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6" name="Picture 2" descr="Теги">
            <a:extLst>
              <a:ext uri="{FF2B5EF4-FFF2-40B4-BE49-F238E27FC236}">
                <a16:creationId xmlns:a16="http://schemas.microsoft.com/office/drawing/2014/main" id="{70BFC3FA-B003-2E8D-4C65-E98D6CEC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752" y="2743200"/>
            <a:ext cx="4298729" cy="23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116BB-E80E-55CF-B715-CA3F2A15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инструменты веб </a:t>
            </a:r>
            <a:r>
              <a:rPr lang="ru-RU" dirty="0" err="1"/>
              <a:t>скрейпига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96A1A-4E4F-1C0A-9184-48E61065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Библиотека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Requests:</a:t>
            </a:r>
          </a:p>
          <a:p>
            <a:r>
              <a:rPr lang="ru-RU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Библиотека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Requests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позволяет работать с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HTTP-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запросами любого уровня сложности, используя простой синтаксис. Это помогает не тратить время на написание кода, а быстро взаимодействовать с серверами.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US" dirty="0">
                <a:solidFill>
                  <a:srgbClr val="000000"/>
                </a:solidFill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Библиотека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BeautifulSoup4 </a:t>
            </a:r>
          </a:p>
          <a:p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BeautifulSoup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это библиотека для </a:t>
            </a:r>
            <a:r>
              <a:rPr lang="ru-RU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парсинга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HTML 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 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XML 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документов в 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Python. 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Она предоставляет простой и удобный способ извлекать данные из веб-страниц, а также облегчает работу с этими данными. У библиотеки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BeautifulSoup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удобный интерфейс для взаимодействия с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HTML-</a:t>
            </a: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кодом, который позволяет легко находить нужные элементы и извлекать из них информацию. Эта библиотека является одной из наиболее популярных и широко используется для работы с парсерами и при анализе данных.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050" name="Picture 2" descr="Дистанционный курс «Программирование на Python»">
            <a:extLst>
              <a:ext uri="{FF2B5EF4-FFF2-40B4-BE49-F238E27FC236}">
                <a16:creationId xmlns:a16="http://schemas.microsoft.com/office/drawing/2014/main" id="{FCAF4BDB-1FD3-AC32-5F93-4D56AF30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3" y="5334000"/>
            <a:ext cx="21945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40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BC513-CDA4-D569-995D-C9F3032B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целевых веб сайтов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50B7D4-2687-A2DB-1FF7-C5CB5C70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75034"/>
            <a:ext cx="7830207" cy="4282966"/>
          </a:xfrm>
        </p:spPr>
        <p:txBody>
          <a:bodyPr>
            <a:normAutofit lnSpcReduction="10000"/>
          </a:bodyPr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Для успешной реализации проекта по веб </a:t>
            </a:r>
            <a:r>
              <a:rPr lang="ru-RU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скрайпингу</a:t>
            </a:r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и </a:t>
            </a:r>
            <a:r>
              <a:rPr lang="ru-RU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парсингу</a:t>
            </a:r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было проведено исследование различных веб-ресурсов с целью выбора оптимального для </a:t>
            </a:r>
            <a:r>
              <a:rPr lang="ru-RU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скрапинга</a:t>
            </a:r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Одним из ключевых сайтов, который был выбран в качестве объекта </a:t>
            </a:r>
            <a:r>
              <a:rPr lang="ru-RU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скрапинга</a:t>
            </a:r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стал 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Avito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 </a:t>
            </a:r>
          </a:p>
          <a:p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Почему 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Avito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был выбран в качестве сайта для </a:t>
            </a:r>
            <a:r>
              <a:rPr lang="ru-RU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скрапинга</a:t>
            </a:r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 Широкий ассортимент данных: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Avito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предоставляет широкий спектр информации о товарах и услугах, что позволяет получить разнообразные данные для анализа.</a:t>
            </a:r>
          </a:p>
          <a:p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 Популярность и актуальность: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Avito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является одним из самых популярных онлайн-площадок для объявлений, что обеспечивает доступ к актуальным данным.</a:t>
            </a:r>
          </a:p>
          <a:p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 Структурированность данных: Сайт 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Avito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хорошо структурирован, что упрощает процесс </a:t>
            </a:r>
            <a:r>
              <a:rPr lang="ru-RU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парсинга</a:t>
            </a:r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и извлечения требуемой информации.</a:t>
            </a:r>
          </a:p>
          <a:p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Выбор 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Avito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качестве целевого сайта для </a:t>
            </a:r>
            <a:r>
              <a:rPr lang="ru-RU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скрапинга</a:t>
            </a:r>
            <a:r>
              <a:rPr lang="ru-RU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обусловлен возможностью получения высококачественных данных, актуальности информации и удобством работы с веб-страницами данного ресурса.</a:t>
            </a:r>
          </a:p>
          <a:p>
            <a:endParaRPr lang="ru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FE044D-32C7-0F95-0EF6-7BC9A938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468" y="5276192"/>
            <a:ext cx="4603531" cy="158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2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081C4-96FE-6D07-026D-E902F0AA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Разработка скриптов для сбора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F8C08-7412-0153-F20F-C3F205FF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7890"/>
            <a:ext cx="8825659" cy="359191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Принцип работы кода: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Код осуществляет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скрапинг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данных с страниц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Avito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используя прокси и случайные задержки во избежание блокировки. Каждая страница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парсится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с помощью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BeautifulSoup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чтобы извлечь информацию о цене, названии и описании объявлений об автомобилях. Полученные данные структурируются в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для последующего анализа или использования.</a:t>
            </a:r>
          </a:p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82009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4F946-B86B-FACE-64E7-D5460F7C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Рабочий код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62A91A4-019B-C313-C18D-5CFF4E965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709" y="2427889"/>
            <a:ext cx="6117021" cy="3825765"/>
          </a:xfrm>
        </p:spPr>
      </p:pic>
    </p:spTree>
    <p:extLst>
      <p:ext uri="{BB962C8B-B14F-4D97-AF65-F5344CB8AC3E}">
        <p14:creationId xmlns:p14="http://schemas.microsoft.com/office/powerpoint/2010/main" val="2734848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Совет директоров</Template>
  <TotalTime>168</TotalTime>
  <Words>1408</Words>
  <Application>Microsoft Macintosh PowerPoint</Application>
  <PresentationFormat>Широкоэкранный</PresentationFormat>
  <Paragraphs>95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Gibson</vt:lpstr>
      <vt:lpstr>Google Sans</vt:lpstr>
      <vt:lpstr>Helvetica Neue</vt:lpstr>
      <vt:lpstr>Wingdings 3</vt:lpstr>
      <vt:lpstr>Совет директоров</vt:lpstr>
      <vt:lpstr>Отчет по проекту Веб скрейпинг и парсинг сайтов</vt:lpstr>
      <vt:lpstr>Содержание</vt:lpstr>
      <vt:lpstr>Введение</vt:lpstr>
      <vt:lpstr>Цели и задачи</vt:lpstr>
      <vt:lpstr>Основные понятия</vt:lpstr>
      <vt:lpstr>Методы и инструменты веб скрейпига</vt:lpstr>
      <vt:lpstr>Исследование целевых веб сайтов</vt:lpstr>
      <vt:lpstr>Разработка скриптов для сбора данных </vt:lpstr>
      <vt:lpstr>Рабочий код</vt:lpstr>
      <vt:lpstr>Рабочий код</vt:lpstr>
      <vt:lpstr>Рабочий код</vt:lpstr>
      <vt:lpstr>Разбор кода</vt:lpstr>
      <vt:lpstr>Обход препятствий и обеспечение безопасности </vt:lpstr>
      <vt:lpstr>Обход препятствий и обеспечение безопасности </vt:lpstr>
      <vt:lpstr>Тестирование и оптимизация скриптов</vt:lpstr>
      <vt:lpstr>Тестирование и оптимизация скриптов </vt:lpstr>
      <vt:lpstr>Результаты</vt:lpstr>
      <vt:lpstr>Рекомендации по дальнейшему развитию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2024-06-30T15:54:20Z</dcterms:created>
  <dcterms:modified xsi:type="dcterms:W3CDTF">2024-07-01T13:03:39Z</dcterms:modified>
</cp:coreProperties>
</file>