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241213" cy="7200900"/>
  <p:notesSz cx="6858000" cy="9144000"/>
  <p:defaultTextStyle>
    <a:defPPr>
      <a:defRPr lang="ru-RU"/>
    </a:defPPr>
    <a:lvl1pPr marL="0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591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181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1772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2362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2953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3544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4134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4725" algn="l" defTabSz="12211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98" y="-96"/>
      </p:cViewPr>
      <p:guideLst>
        <p:guide orient="horz" pos="2269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8092" y="2236950"/>
            <a:ext cx="10405031" cy="154352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6183" y="4080511"/>
            <a:ext cx="8568849" cy="18402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2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4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74880" y="288372"/>
            <a:ext cx="2754273" cy="614410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12061" y="288372"/>
            <a:ext cx="8058799" cy="614410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6973" y="4627248"/>
            <a:ext cx="10405031" cy="1430179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6973" y="3052049"/>
            <a:ext cx="10405031" cy="157519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59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18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17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23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29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35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41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47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12061" y="1680213"/>
            <a:ext cx="5406536" cy="47522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222616" y="1680213"/>
            <a:ext cx="5406536" cy="47522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2060" y="1611868"/>
            <a:ext cx="5408662" cy="6717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591" indent="0">
              <a:buNone/>
              <a:defRPr sz="2700" b="1"/>
            </a:lvl2pPr>
            <a:lvl3pPr marL="1221181" indent="0">
              <a:buNone/>
              <a:defRPr sz="2400" b="1"/>
            </a:lvl3pPr>
            <a:lvl4pPr marL="1831772" indent="0">
              <a:buNone/>
              <a:defRPr sz="2100" b="1"/>
            </a:lvl4pPr>
            <a:lvl5pPr marL="2442362" indent="0">
              <a:buNone/>
              <a:defRPr sz="2100" b="1"/>
            </a:lvl5pPr>
            <a:lvl6pPr marL="3052953" indent="0">
              <a:buNone/>
              <a:defRPr sz="2100" b="1"/>
            </a:lvl6pPr>
            <a:lvl7pPr marL="3663544" indent="0">
              <a:buNone/>
              <a:defRPr sz="2100" b="1"/>
            </a:lvl7pPr>
            <a:lvl8pPr marL="4274134" indent="0">
              <a:buNone/>
              <a:defRPr sz="2100" b="1"/>
            </a:lvl8pPr>
            <a:lvl9pPr marL="4884725" indent="0">
              <a:buNone/>
              <a:defRPr sz="2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2060" y="2283619"/>
            <a:ext cx="5408662" cy="414885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18370" y="1611868"/>
            <a:ext cx="5410786" cy="6717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591" indent="0">
              <a:buNone/>
              <a:defRPr sz="2700" b="1"/>
            </a:lvl2pPr>
            <a:lvl3pPr marL="1221181" indent="0">
              <a:buNone/>
              <a:defRPr sz="2400" b="1"/>
            </a:lvl3pPr>
            <a:lvl4pPr marL="1831772" indent="0">
              <a:buNone/>
              <a:defRPr sz="2100" b="1"/>
            </a:lvl4pPr>
            <a:lvl5pPr marL="2442362" indent="0">
              <a:buNone/>
              <a:defRPr sz="2100" b="1"/>
            </a:lvl5pPr>
            <a:lvl6pPr marL="3052953" indent="0">
              <a:buNone/>
              <a:defRPr sz="2100" b="1"/>
            </a:lvl6pPr>
            <a:lvl7pPr marL="3663544" indent="0">
              <a:buNone/>
              <a:defRPr sz="2100" b="1"/>
            </a:lvl7pPr>
            <a:lvl8pPr marL="4274134" indent="0">
              <a:buNone/>
              <a:defRPr sz="2100" b="1"/>
            </a:lvl8pPr>
            <a:lvl9pPr marL="4884725" indent="0">
              <a:buNone/>
              <a:defRPr sz="2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18370" y="2283619"/>
            <a:ext cx="5410786" cy="414885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065" y="286702"/>
            <a:ext cx="4027275" cy="122015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85974" y="286705"/>
            <a:ext cx="6843178" cy="61457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2065" y="1506858"/>
            <a:ext cx="4027275" cy="4925616"/>
          </a:xfrm>
        </p:spPr>
        <p:txBody>
          <a:bodyPr/>
          <a:lstStyle>
            <a:lvl1pPr marL="0" indent="0">
              <a:buNone/>
              <a:defRPr sz="1900"/>
            </a:lvl1pPr>
            <a:lvl2pPr marL="610591" indent="0">
              <a:buNone/>
              <a:defRPr sz="1600"/>
            </a:lvl2pPr>
            <a:lvl3pPr marL="1221181" indent="0">
              <a:buNone/>
              <a:defRPr sz="1300"/>
            </a:lvl3pPr>
            <a:lvl4pPr marL="1831772" indent="0">
              <a:buNone/>
              <a:defRPr sz="1200"/>
            </a:lvl4pPr>
            <a:lvl5pPr marL="2442362" indent="0">
              <a:buNone/>
              <a:defRPr sz="1200"/>
            </a:lvl5pPr>
            <a:lvl6pPr marL="3052953" indent="0">
              <a:buNone/>
              <a:defRPr sz="1200"/>
            </a:lvl6pPr>
            <a:lvl7pPr marL="3663544" indent="0">
              <a:buNone/>
              <a:defRPr sz="1200"/>
            </a:lvl7pPr>
            <a:lvl8pPr marL="4274134" indent="0">
              <a:buNone/>
              <a:defRPr sz="1200"/>
            </a:lvl8pPr>
            <a:lvl9pPr marL="4884725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9363" y="5040629"/>
            <a:ext cx="7344728" cy="59507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99363" y="643414"/>
            <a:ext cx="7344728" cy="4320540"/>
          </a:xfrm>
        </p:spPr>
        <p:txBody>
          <a:bodyPr/>
          <a:lstStyle>
            <a:lvl1pPr marL="0" indent="0">
              <a:buNone/>
              <a:defRPr sz="4300"/>
            </a:lvl1pPr>
            <a:lvl2pPr marL="610591" indent="0">
              <a:buNone/>
              <a:defRPr sz="3700"/>
            </a:lvl2pPr>
            <a:lvl3pPr marL="1221181" indent="0">
              <a:buNone/>
              <a:defRPr sz="3200"/>
            </a:lvl3pPr>
            <a:lvl4pPr marL="1831772" indent="0">
              <a:buNone/>
              <a:defRPr sz="2700"/>
            </a:lvl4pPr>
            <a:lvl5pPr marL="2442362" indent="0">
              <a:buNone/>
              <a:defRPr sz="2700"/>
            </a:lvl5pPr>
            <a:lvl6pPr marL="3052953" indent="0">
              <a:buNone/>
              <a:defRPr sz="2700"/>
            </a:lvl6pPr>
            <a:lvl7pPr marL="3663544" indent="0">
              <a:buNone/>
              <a:defRPr sz="2700"/>
            </a:lvl7pPr>
            <a:lvl8pPr marL="4274134" indent="0">
              <a:buNone/>
              <a:defRPr sz="2700"/>
            </a:lvl8pPr>
            <a:lvl9pPr marL="4884725" indent="0">
              <a:buNone/>
              <a:defRPr sz="27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99363" y="5635706"/>
            <a:ext cx="7344728" cy="845105"/>
          </a:xfrm>
        </p:spPr>
        <p:txBody>
          <a:bodyPr/>
          <a:lstStyle>
            <a:lvl1pPr marL="0" indent="0">
              <a:buNone/>
              <a:defRPr sz="1900"/>
            </a:lvl1pPr>
            <a:lvl2pPr marL="610591" indent="0">
              <a:buNone/>
              <a:defRPr sz="1600"/>
            </a:lvl2pPr>
            <a:lvl3pPr marL="1221181" indent="0">
              <a:buNone/>
              <a:defRPr sz="1300"/>
            </a:lvl3pPr>
            <a:lvl4pPr marL="1831772" indent="0">
              <a:buNone/>
              <a:defRPr sz="1200"/>
            </a:lvl4pPr>
            <a:lvl5pPr marL="2442362" indent="0">
              <a:buNone/>
              <a:defRPr sz="1200"/>
            </a:lvl5pPr>
            <a:lvl6pPr marL="3052953" indent="0">
              <a:buNone/>
              <a:defRPr sz="1200"/>
            </a:lvl6pPr>
            <a:lvl7pPr marL="3663544" indent="0">
              <a:buNone/>
              <a:defRPr sz="1200"/>
            </a:lvl7pPr>
            <a:lvl8pPr marL="4274134" indent="0">
              <a:buNone/>
              <a:defRPr sz="1200"/>
            </a:lvl8pPr>
            <a:lvl9pPr marL="4884725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061" y="288370"/>
            <a:ext cx="11017092" cy="1200150"/>
          </a:xfrm>
          <a:prstGeom prst="rect">
            <a:avLst/>
          </a:prstGeom>
        </p:spPr>
        <p:txBody>
          <a:bodyPr vert="horz" lIns="122118" tIns="61059" rIns="122118" bIns="61059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2061" y="1680213"/>
            <a:ext cx="11017092" cy="4752261"/>
          </a:xfrm>
          <a:prstGeom prst="rect">
            <a:avLst/>
          </a:prstGeom>
        </p:spPr>
        <p:txBody>
          <a:bodyPr vert="horz" lIns="122118" tIns="61059" rIns="122118" bIns="61059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12062" y="6674169"/>
            <a:ext cx="2856283" cy="383382"/>
          </a:xfrm>
          <a:prstGeom prst="rect">
            <a:avLst/>
          </a:prstGeom>
        </p:spPr>
        <p:txBody>
          <a:bodyPr vert="horz" lIns="122118" tIns="61059" rIns="122118" bIns="6105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82415" y="6674169"/>
            <a:ext cx="3876384" cy="383382"/>
          </a:xfrm>
          <a:prstGeom prst="rect">
            <a:avLst/>
          </a:prstGeom>
        </p:spPr>
        <p:txBody>
          <a:bodyPr vert="horz" lIns="122118" tIns="61059" rIns="122118" bIns="6105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72870" y="6674169"/>
            <a:ext cx="2856283" cy="383382"/>
          </a:xfrm>
          <a:prstGeom prst="rect">
            <a:avLst/>
          </a:prstGeom>
        </p:spPr>
        <p:txBody>
          <a:bodyPr vert="horz" lIns="122118" tIns="61059" rIns="122118" bIns="6105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181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943" indent="-457943" algn="l" defTabSz="1221181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210" indent="-381619" algn="l" defTabSz="1221181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6477" indent="-305295" algn="l" defTabSz="122118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7067" indent="-305295" algn="l" defTabSz="1221181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7658" indent="-305295" algn="l" defTabSz="1221181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8248" indent="-305295" algn="l" defTabSz="122118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8839" indent="-305295" algn="l" defTabSz="122118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9430" indent="-305295" algn="l" defTabSz="122118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0020" indent="-305295" algn="l" defTabSz="122118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591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181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1772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2362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2953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3544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4134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4725" algn="l" defTabSz="12211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customXml" Target="../ink/ink19.xml"/><Relationship Id="rId7" Type="http://schemas.openxmlformats.org/officeDocument/2006/relationships/image" Target="../media/image2.emf"/><Relationship Id="rId12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11" Type="http://schemas.openxmlformats.org/officeDocument/2006/relationships/image" Target="../media/image22.png"/><Relationship Id="rId5" Type="http://schemas.openxmlformats.org/officeDocument/2006/relationships/image" Target="../media/image30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21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.xml"/><Relationship Id="rId11" Type="http://schemas.openxmlformats.org/officeDocument/2006/relationships/image" Target="../media/image28.png"/><Relationship Id="rId5" Type="http://schemas.openxmlformats.org/officeDocument/2006/relationships/image" Target="../media/image30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5.png"/><Relationship Id="rId3" Type="http://schemas.openxmlformats.org/officeDocument/2006/relationships/customXml" Target="../ink/ink23.xml"/><Relationship Id="rId7" Type="http://schemas.openxmlformats.org/officeDocument/2006/relationships/image" Target="../media/image2.emf"/><Relationship Id="rId12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image" Target="../media/image32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customXml" Target="../ink/ink25.xml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1.jpe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.xml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customXml" Target="../ink/ink27.xml"/><Relationship Id="rId7" Type="http://schemas.openxmlformats.org/officeDocument/2006/relationships/image" Target="../media/image2.emf"/><Relationship Id="rId12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11" Type="http://schemas.openxmlformats.org/officeDocument/2006/relationships/image" Target="../media/image49.png"/><Relationship Id="rId5" Type="http://schemas.openxmlformats.org/officeDocument/2006/relationships/image" Target="../media/image30.png"/><Relationship Id="rId10" Type="http://schemas.openxmlformats.org/officeDocument/2006/relationships/image" Target="../media/image48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.xml"/><Relationship Id="rId5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5.xm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30.pn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7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9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3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1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30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3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5" Type="http://schemas.openxmlformats.org/officeDocument/2006/relationships/image" Target="../media/image30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5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5" Type="http://schemas.openxmlformats.org/officeDocument/2006/relationships/image" Target="../media/image30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7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966"/>
            <a:ext cx="12256812" cy="7217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713753" y="1967524"/>
            <a:ext cx="11125617" cy="1587170"/>
          </a:xfrm>
          <a:prstGeom prst="rect">
            <a:avLst/>
          </a:prstGeom>
          <a:noFill/>
        </p:spPr>
        <p:txBody>
          <a:bodyPr wrap="square" lIns="78300" tIns="39150" rIns="78300" bIns="39150" rtlCol="0">
            <a:spAutoFit/>
          </a:bodyPr>
          <a:lstStyle/>
          <a:p>
            <a:pPr algn="ctr">
              <a:spcAft>
                <a:spcPts val="1225"/>
              </a:spcAft>
            </a:pPr>
            <a:r>
              <a:rPr lang="ru-RU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ВЫПУСКНАЯ КВАЛИФИКАЦИОННАЯ РАБОТА</a:t>
            </a:r>
          </a:p>
          <a:p>
            <a:pPr algn="ctr">
              <a:spcAft>
                <a:spcPts val="1225"/>
              </a:spcAft>
            </a:pPr>
            <a:r>
              <a:rPr lang="ru-RU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 курсу «</a:t>
            </a:r>
            <a:r>
              <a:rPr lang="en-US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Science</a:t>
            </a:r>
            <a:r>
              <a:rPr lang="ru-RU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»</a:t>
            </a:r>
            <a:endParaRPr lang="en-US" sz="44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=""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=""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85145" y="6657175"/>
            <a:ext cx="2066063" cy="382405"/>
          </a:xfrm>
        </p:spPr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8B2FD1F-F6FD-4E11-981A-E2AD1882D626}"/>
              </a:ext>
            </a:extLst>
          </p:cNvPr>
          <p:cNvSpPr txBox="1"/>
          <p:nvPr/>
        </p:nvSpPr>
        <p:spPr>
          <a:xfrm>
            <a:off x="595218" y="5496810"/>
            <a:ext cx="7973660" cy="586668"/>
          </a:xfrm>
          <a:prstGeom prst="rect">
            <a:avLst/>
          </a:prstGeom>
          <a:noFill/>
        </p:spPr>
        <p:txBody>
          <a:bodyPr wrap="square" lIns="93315" tIns="46657" rIns="93315" bIns="46657">
            <a:spAutoFit/>
          </a:bodyPr>
          <a:lstStyle/>
          <a:p>
            <a:pPr algn="just"/>
            <a:r>
              <a:rPr lang="ru-RU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Слушатель</a:t>
            </a:r>
            <a:r>
              <a:rPr lang="ru-RU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Киселев Дмитрий Владимирович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866769" y="3626367"/>
            <a:ext cx="10972601" cy="1063950"/>
          </a:xfrm>
          <a:prstGeom prst="rect">
            <a:avLst/>
          </a:prstGeom>
          <a:noFill/>
        </p:spPr>
        <p:txBody>
          <a:bodyPr wrap="square" lIns="78300" tIns="39150" rIns="78300" bIns="39150" rtlCol="0">
            <a:spAutoFit/>
          </a:bodyPr>
          <a:lstStyle/>
          <a:p>
            <a:pPr algn="ctr">
              <a:spcAft>
                <a:spcPts val="1225"/>
              </a:spcAft>
            </a:pPr>
            <a:r>
              <a:rPr lang="ru-RU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Тема</a:t>
            </a:r>
            <a:r>
              <a:rPr lang="ru-RU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Прогнозирование конечных свойств новых материалов (композиционных материалов).</a:t>
            </a:r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5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=""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=""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10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" y="128587"/>
            <a:ext cx="5803191" cy="396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" y="4203382"/>
            <a:ext cx="5803191" cy="240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" y="6693694"/>
            <a:ext cx="5803191" cy="38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86" y="128588"/>
            <a:ext cx="6170359" cy="211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86" y="2334577"/>
            <a:ext cx="6170359" cy="238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86" y="4783455"/>
            <a:ext cx="6170359" cy="229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2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=""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=""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11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443" y="1293371"/>
            <a:ext cx="3536223" cy="851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0883" y="120263"/>
            <a:ext cx="6089723" cy="586668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Модуль упругости при растяжении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8" y="932126"/>
            <a:ext cx="5866539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8" y="3951209"/>
            <a:ext cx="5866540" cy="308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752292" y="120264"/>
            <a:ext cx="4952577" cy="602057"/>
          </a:xfrm>
          <a:prstGeom prst="rect">
            <a:avLst/>
          </a:prstGeom>
        </p:spPr>
        <p:txBody>
          <a:bodyPr wrap="none" lIns="93315" tIns="46657" rIns="93315" bIns="46657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Прочность при растяжении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89" y="932126"/>
            <a:ext cx="5866539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89" y="3951209"/>
            <a:ext cx="5866539" cy="308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1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=""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=""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12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627" y="268775"/>
            <a:ext cx="3536223" cy="851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93981" y="323095"/>
            <a:ext cx="7898833" cy="725167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Соотношение матрица-наполнитель</a:t>
            </a:r>
            <a:endParaRPr lang="ru-RU" sz="4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8"/>
          <a:stretch>
            <a:fillRect/>
          </a:stretch>
        </p:blipFill>
        <p:spPr>
          <a:xfrm>
            <a:off x="93981" y="1343578"/>
            <a:ext cx="3544696" cy="2591199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9"/>
          <a:stretch>
            <a:fillRect/>
          </a:stretch>
        </p:blipFill>
        <p:spPr>
          <a:xfrm>
            <a:off x="3764638" y="1343579"/>
            <a:ext cx="3780399" cy="2591198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10"/>
          <a:stretch>
            <a:fillRect/>
          </a:stretch>
        </p:blipFill>
        <p:spPr>
          <a:xfrm>
            <a:off x="7647826" y="1344079"/>
            <a:ext cx="4486532" cy="2590699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11"/>
          <a:stretch>
            <a:fillRect/>
          </a:stretch>
        </p:blipFill>
        <p:spPr>
          <a:xfrm>
            <a:off x="93981" y="4090653"/>
            <a:ext cx="3544696" cy="2913079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12"/>
          <a:stretch>
            <a:fillRect/>
          </a:stretch>
        </p:blipFill>
        <p:spPr>
          <a:xfrm>
            <a:off x="3764639" y="4090654"/>
            <a:ext cx="3780399" cy="2913079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13"/>
          <a:stretch>
            <a:fillRect/>
          </a:stretch>
        </p:blipFill>
        <p:spPr>
          <a:xfrm>
            <a:off x="7647827" y="4090654"/>
            <a:ext cx="4486532" cy="29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=""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=""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13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684598" y="0"/>
            <a:ext cx="7556615" cy="679001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r>
              <a:rPr lang="ru-RU" sz="3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Соотношение матрица-наполнитель</a:t>
            </a:r>
            <a:endParaRPr lang="ru-RU" sz="3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7"/>
          <a:stretch>
            <a:fillRect/>
          </a:stretch>
        </p:blipFill>
        <p:spPr>
          <a:xfrm>
            <a:off x="139353" y="128587"/>
            <a:ext cx="4442902" cy="2820353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8"/>
          <a:stretch>
            <a:fillRect/>
          </a:stretch>
        </p:blipFill>
        <p:spPr>
          <a:xfrm>
            <a:off x="139354" y="3863199"/>
            <a:ext cx="4442903" cy="325374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9"/>
          <a:stretch>
            <a:fillRect/>
          </a:stretch>
        </p:blipFill>
        <p:spPr>
          <a:xfrm>
            <a:off x="139353" y="4225957"/>
            <a:ext cx="4442904" cy="508730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10"/>
          <a:stretch>
            <a:fillRect/>
          </a:stretch>
        </p:blipFill>
        <p:spPr>
          <a:xfrm>
            <a:off x="139353" y="4785958"/>
            <a:ext cx="4442904" cy="675227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11"/>
          <a:stretch>
            <a:fillRect/>
          </a:stretch>
        </p:blipFill>
        <p:spPr>
          <a:xfrm>
            <a:off x="139353" y="3014278"/>
            <a:ext cx="4442904" cy="782131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12"/>
          <a:stretch>
            <a:fillRect/>
          </a:stretch>
        </p:blipFill>
        <p:spPr>
          <a:xfrm>
            <a:off x="6503644" y="700529"/>
            <a:ext cx="5627770" cy="6388929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13"/>
          <a:stretch>
            <a:fillRect/>
          </a:stretch>
        </p:blipFill>
        <p:spPr>
          <a:xfrm>
            <a:off x="139353" y="5520690"/>
            <a:ext cx="4442904" cy="1568767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14"/>
          <a:stretch>
            <a:fillRect/>
          </a:stretch>
        </p:blipFill>
        <p:spPr>
          <a:xfrm>
            <a:off x="4684598" y="2576359"/>
            <a:ext cx="1733840" cy="2309966"/>
          </a:xfrm>
          <a:prstGeom prst="rect">
            <a:avLst/>
          </a:prstGeom>
        </p:spPr>
      </p:pic>
      <p:pic>
        <p:nvPicPr>
          <p:cNvPr id="20" name="Рисунок 19"/>
          <p:cNvPicPr/>
          <p:nvPr/>
        </p:nvPicPr>
        <p:blipFill>
          <a:blip r:embed="rId15"/>
          <a:stretch>
            <a:fillRect/>
          </a:stretch>
        </p:blipFill>
        <p:spPr>
          <a:xfrm>
            <a:off x="4684600" y="4946333"/>
            <a:ext cx="1733840" cy="2143125"/>
          </a:xfrm>
          <a:prstGeom prst="rect">
            <a:avLst/>
          </a:prstGeom>
        </p:spPr>
      </p:pic>
      <p:pic>
        <p:nvPicPr>
          <p:cNvPr id="21" name="Рисунок 20"/>
          <p:cNvPicPr/>
          <p:nvPr/>
        </p:nvPicPr>
        <p:blipFill>
          <a:blip r:embed="rId16"/>
          <a:stretch>
            <a:fillRect/>
          </a:stretch>
        </p:blipFill>
        <p:spPr>
          <a:xfrm>
            <a:off x="4684601" y="700529"/>
            <a:ext cx="1733840" cy="17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=""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=""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14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86" y="279441"/>
            <a:ext cx="3536223" cy="851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292079" y="242790"/>
            <a:ext cx="3990776" cy="925222"/>
          </a:xfrm>
          <a:prstGeom prst="rect">
            <a:avLst/>
          </a:prstGeom>
        </p:spPr>
        <p:txBody>
          <a:bodyPr wrap="none" lIns="93315" tIns="46657" rIns="93315" bIns="46657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Приложения </a:t>
            </a:r>
          </a:p>
        </p:txBody>
      </p:sp>
      <p:pic>
        <p:nvPicPr>
          <p:cNvPr id="8" name="Рисунок 7"/>
          <p:cNvPicPr/>
          <p:nvPr/>
        </p:nvPicPr>
        <p:blipFill>
          <a:blip r:embed="rId8"/>
          <a:stretch>
            <a:fillRect/>
          </a:stretch>
        </p:blipFill>
        <p:spPr>
          <a:xfrm>
            <a:off x="165037" y="1329880"/>
            <a:ext cx="3861083" cy="3272409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9"/>
          <a:stretch>
            <a:fillRect/>
          </a:stretch>
        </p:blipFill>
        <p:spPr>
          <a:xfrm>
            <a:off x="165037" y="4717590"/>
            <a:ext cx="3863633" cy="2086261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10"/>
          <a:stretch>
            <a:fillRect/>
          </a:stretch>
        </p:blipFill>
        <p:spPr>
          <a:xfrm>
            <a:off x="4184647" y="1322212"/>
            <a:ext cx="3871921" cy="3287744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11"/>
          <a:stretch>
            <a:fillRect/>
          </a:stretch>
        </p:blipFill>
        <p:spPr>
          <a:xfrm>
            <a:off x="4184647" y="4713589"/>
            <a:ext cx="3871921" cy="2090261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12"/>
          <a:stretch>
            <a:fillRect/>
          </a:stretch>
        </p:blipFill>
        <p:spPr>
          <a:xfrm>
            <a:off x="8221833" y="1337547"/>
            <a:ext cx="3863633" cy="3272409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13"/>
          <a:stretch>
            <a:fillRect/>
          </a:stretch>
        </p:blipFill>
        <p:spPr>
          <a:xfrm>
            <a:off x="8210993" y="4700254"/>
            <a:ext cx="3874471" cy="21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=""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=""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15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728118" y="689377"/>
            <a:ext cx="3808033" cy="925222"/>
          </a:xfrm>
          <a:prstGeom prst="rect">
            <a:avLst/>
          </a:prstGeom>
        </p:spPr>
        <p:txBody>
          <a:bodyPr wrap="none" lIns="93315" tIns="46657" rIns="93315" bIns="46657">
            <a:spAutoFit/>
          </a:bodyPr>
          <a:lstStyle/>
          <a:p>
            <a:pPr lvl="0" hangingPunct="0"/>
            <a:r>
              <a:rPr lang="ru-RU" sz="5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Заключение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4057" y="2191722"/>
            <a:ext cx="11793096" cy="4403097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 algn="just"/>
            <a:r>
              <a:rPr lang="ru-RU" sz="2000" dirty="0" smtClean="0">
                <a:solidFill>
                  <a:schemeClr val="bg1"/>
                </a:solidFill>
              </a:rPr>
              <a:t>Распределение </a:t>
            </a:r>
            <a:r>
              <a:rPr lang="ru-RU" sz="2000" dirty="0">
                <a:solidFill>
                  <a:schemeClr val="bg1"/>
                </a:solidFill>
              </a:rPr>
              <a:t>данных в </a:t>
            </a:r>
            <a:r>
              <a:rPr lang="ru-RU" sz="2000" dirty="0" err="1">
                <a:solidFill>
                  <a:schemeClr val="bg1"/>
                </a:solidFill>
              </a:rPr>
              <a:t>датасете</a:t>
            </a:r>
            <a:r>
              <a:rPr lang="ru-RU" sz="2000" dirty="0">
                <a:solidFill>
                  <a:schemeClr val="bg1"/>
                </a:solidFill>
              </a:rPr>
              <a:t> очень близко к нормальному, коэффициенты корреляции признаков стремятся к нулю. Использованные при обучении моделей методы не позволили получить достоверных предсказаний. Модели регрессии не показали высокой точности в предсказании целевых переменных.  «Лучше» всего, показали себя методы машинного обучения: для модуля упругости при растяжении, ГПа – метод линейной регрессии; для прочности при растяжении, МПа – </a:t>
            </a:r>
            <a:r>
              <a:rPr lang="en-US" sz="2000" dirty="0" err="1">
                <a:solidFill>
                  <a:schemeClr val="bg1"/>
                </a:solidFill>
              </a:rPr>
              <a:t>DummyRegressor</a:t>
            </a:r>
            <a:r>
              <a:rPr lang="ru-RU" sz="2000" dirty="0">
                <a:solidFill>
                  <a:schemeClr val="bg1"/>
                </a:solidFill>
              </a:rPr>
              <a:t>. Предсказание целевых переменных в данном </a:t>
            </a:r>
            <a:r>
              <a:rPr lang="ru-RU" sz="2000" dirty="0" err="1">
                <a:solidFill>
                  <a:schemeClr val="bg1"/>
                </a:solidFill>
              </a:rPr>
              <a:t>датасете</a:t>
            </a:r>
            <a:r>
              <a:rPr lang="ru-RU" sz="2000" dirty="0">
                <a:solidFill>
                  <a:schemeClr val="bg1"/>
                </a:solidFill>
              </a:rPr>
              <a:t> не дало желаемых результатов. Самое главное из-за очень слабой корреляции между признаками. Поэтому проведя огромную работу с данными и применив довольно большое количество методов к ним, выявление лучших настраиваемых </a:t>
            </a:r>
            <a:r>
              <a:rPr lang="ru-RU" sz="2000" dirty="0" err="1">
                <a:solidFill>
                  <a:schemeClr val="bg1"/>
                </a:solidFill>
              </a:rPr>
              <a:t>гиперпараметров</a:t>
            </a:r>
            <a:r>
              <a:rPr lang="ru-RU" sz="2000" dirty="0">
                <a:solidFill>
                  <a:schemeClr val="bg1"/>
                </a:solidFill>
              </a:rPr>
              <a:t>,  хорошего результата всё равно достигнуто не было. Немного улучшить результат можно путём увеличения тренировочной выборки и уменьшения тестовой выборки, но значительных улучшений не произойдёт. Поэтому необходимы дополнительные данные, получение новых признаков, консультации экспертов в предметной области, новые исследования, эффективная работа команды, состоящей из различных экспертов и дополнительные опыты с данными материалами. Задачу решить так, чтобы получить хороший результат на имеющихся данных не возможно ни одним из использованных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6974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=""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Заголовок 16"/>
          <p:cNvSpPr>
            <a:spLocks noGrp="1"/>
          </p:cNvSpPr>
          <p:nvPr>
            <p:ph type="ctrTitle"/>
          </p:nvPr>
        </p:nvSpPr>
        <p:spPr>
          <a:xfrm>
            <a:off x="188270" y="577846"/>
            <a:ext cx="5932337" cy="886890"/>
          </a:xfrm>
        </p:spPr>
        <p:txBody>
          <a:bodyPr>
            <a:noAutofit/>
          </a:bodyPr>
          <a:lstStyle/>
          <a:p>
            <a:pPr algn="l"/>
            <a:r>
              <a:rPr lang="ru-RU" sz="54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Постановка задачи:</a:t>
            </a:r>
            <a:endParaRPr lang="ru-RU" sz="54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Подзаголовок 17"/>
          <p:cNvSpPr>
            <a:spLocks noGrp="1"/>
          </p:cNvSpPr>
          <p:nvPr>
            <p:ph type="subTitle" idx="1"/>
          </p:nvPr>
        </p:nvSpPr>
        <p:spPr>
          <a:xfrm>
            <a:off x="143942" y="1800250"/>
            <a:ext cx="11648442" cy="504056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ознакомление с предоставленными материалами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объединение в один </a:t>
            </a:r>
            <a:r>
              <a:rPr lang="ru-RU" sz="2400" dirty="0" err="1">
                <a:solidFill>
                  <a:schemeClr val="bg1"/>
                </a:solidFill>
              </a:rPr>
              <a:t>датасет</a:t>
            </a:r>
            <a:r>
              <a:rPr lang="ru-RU" sz="2400" dirty="0">
                <a:solidFill>
                  <a:schemeClr val="bg1"/>
                </a:solidFill>
              </a:rPr>
              <a:t> и удаление не нужных столбцов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разведочный анализ данных и дополнительные преобразования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предобработка данных и их разбивка на тренировочные и тестовые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обучение модели на различных алгоритмах  с </a:t>
            </a:r>
            <a:r>
              <a:rPr lang="ru-RU" sz="2400" dirty="0" err="1">
                <a:solidFill>
                  <a:schemeClr val="bg1"/>
                </a:solidFill>
              </a:rPr>
              <a:t>гиперпараметрами</a:t>
            </a:r>
            <a:r>
              <a:rPr lang="ru-RU" sz="2400" dirty="0">
                <a:solidFill>
                  <a:schemeClr val="bg1"/>
                </a:solidFill>
              </a:rPr>
              <a:t> по умолчанию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подбор лучших </a:t>
            </a:r>
            <a:r>
              <a:rPr lang="ru-RU" sz="2400" dirty="0" err="1">
                <a:solidFill>
                  <a:schemeClr val="bg1"/>
                </a:solidFill>
              </a:rPr>
              <a:t>гиперпараметров</a:t>
            </a:r>
            <a:r>
              <a:rPr lang="ru-RU" sz="2400" dirty="0">
                <a:solidFill>
                  <a:schemeClr val="bg1"/>
                </a:solidFill>
              </a:rPr>
              <a:t>, поиск по сетке с перекрестной проверкой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сравнение результатов до и после в каждом алгоритме, выбор лучшего результата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сравнение результатов между используемыми алгоритмами, выбор лучшего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оценить качество лучшей модели на тренировочной и тестовой выборках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создать приложение для предсказания значения целевой </a:t>
            </a:r>
            <a:r>
              <a:rPr lang="ru-RU" sz="2400" dirty="0" smtClean="0">
                <a:solidFill>
                  <a:schemeClr val="bg1"/>
                </a:solidFill>
              </a:rPr>
              <a:t>переменной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оформление проделанной работы</a:t>
            </a:r>
          </a:p>
        </p:txBody>
      </p:sp>
      <p:sp>
        <p:nvSpPr>
          <p:cNvPr id="11" name="Номер слайда 2">
            <a:extLst>
              <a:ext uri="{FF2B5EF4-FFF2-40B4-BE49-F238E27FC236}">
                <a16:creationId xmlns=""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2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=""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=""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3</a:t>
            </a:fld>
            <a:endParaRPr lang="ru-RU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0" y="3669030"/>
            <a:ext cx="12003052" cy="342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0" y="186552"/>
            <a:ext cx="4489404" cy="336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480" y="186552"/>
            <a:ext cx="3461155" cy="336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92" y="186552"/>
            <a:ext cx="3799049" cy="336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3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=""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=""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4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8" y="218797"/>
            <a:ext cx="11858047" cy="68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4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36925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=""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=""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5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7" y="179825"/>
            <a:ext cx="409042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7" y="3769773"/>
            <a:ext cx="4090422" cy="327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05" y="163076"/>
            <a:ext cx="7607039" cy="687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7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=""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=""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6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6" y="2803207"/>
            <a:ext cx="12000563" cy="4269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7" y="174307"/>
            <a:ext cx="6541200" cy="2551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35" y="174307"/>
            <a:ext cx="5393783" cy="315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9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319" y="0"/>
            <a:ext cx="12267532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=""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=""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7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4" y="164313"/>
            <a:ext cx="3907901" cy="527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19" y="164313"/>
            <a:ext cx="3928049" cy="527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127" y="164313"/>
            <a:ext cx="3930740" cy="527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247" y="5718524"/>
            <a:ext cx="3907901" cy="1202221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 algn="just"/>
            <a:r>
              <a:rPr lang="ru-RU" sz="1800" dirty="0" err="1">
                <a:solidFill>
                  <a:schemeClr val="bg1"/>
                </a:solidFill>
              </a:rPr>
              <a:t>kde</a:t>
            </a:r>
            <a:r>
              <a:rPr lang="ru-RU" sz="1800" dirty="0">
                <a:solidFill>
                  <a:schemeClr val="bg1"/>
                </a:solidFill>
              </a:rPr>
              <a:t> (оценка плотности ядра) показала, что в </a:t>
            </a:r>
            <a:r>
              <a:rPr lang="ru-RU" sz="1800" dirty="0" err="1" smtClean="0">
                <a:solidFill>
                  <a:schemeClr val="bg1"/>
                </a:solidFill>
              </a:rPr>
              <a:t>датасете</a:t>
            </a:r>
            <a:r>
              <a:rPr lang="ru-RU" sz="1800" dirty="0">
                <a:solidFill>
                  <a:schemeClr val="bg1"/>
                </a:solidFill>
              </a:rPr>
              <a:t>, признаки находятся в разных диапазонах, </a:t>
            </a:r>
            <a:r>
              <a:rPr lang="ru-RU" sz="1800" dirty="0" smtClean="0">
                <a:solidFill>
                  <a:schemeClr val="bg1"/>
                </a:solidFill>
              </a:rPr>
              <a:t>значит будем </a:t>
            </a:r>
            <a:r>
              <a:rPr lang="ru-RU" sz="1800" dirty="0" err="1" smtClean="0">
                <a:solidFill>
                  <a:schemeClr val="bg1"/>
                </a:solidFill>
              </a:rPr>
              <a:t>нормализовывать</a:t>
            </a:r>
            <a:r>
              <a:rPr lang="ru-RU" sz="1800" dirty="0" smtClean="0">
                <a:solidFill>
                  <a:schemeClr val="bg1"/>
                </a:solidFill>
              </a:rPr>
              <a:t> их.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24019" y="5705641"/>
            <a:ext cx="3937620" cy="1202221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 algn="just"/>
            <a:r>
              <a:rPr lang="ru-RU" sz="1800" dirty="0">
                <a:solidFill>
                  <a:schemeClr val="bg1"/>
                </a:solidFill>
              </a:rPr>
              <a:t>Как видно </a:t>
            </a:r>
            <a:r>
              <a:rPr lang="ru-RU" sz="1800" dirty="0" smtClean="0">
                <a:solidFill>
                  <a:schemeClr val="bg1"/>
                </a:solidFill>
              </a:rPr>
              <a:t>(</a:t>
            </a:r>
            <a:r>
              <a:rPr lang="ru-RU" sz="1800" dirty="0">
                <a:solidFill>
                  <a:schemeClr val="bg1"/>
                </a:solidFill>
              </a:rPr>
              <a:t>строки: </a:t>
            </a:r>
            <a:r>
              <a:rPr lang="ru-RU" sz="1800" dirty="0" err="1">
                <a:solidFill>
                  <a:schemeClr val="bg1"/>
                </a:solidFill>
              </a:rPr>
              <a:t>min</a:t>
            </a:r>
            <a:r>
              <a:rPr lang="ru-RU" sz="1800" dirty="0">
                <a:solidFill>
                  <a:schemeClr val="bg1"/>
                </a:solidFill>
              </a:rPr>
              <a:t> равны 0; </a:t>
            </a:r>
            <a:r>
              <a:rPr lang="ru-RU" sz="1800" dirty="0" err="1">
                <a:solidFill>
                  <a:schemeClr val="bg1"/>
                </a:solidFill>
              </a:rPr>
              <a:t>max</a:t>
            </a:r>
            <a:r>
              <a:rPr lang="ru-RU" sz="1800" dirty="0">
                <a:solidFill>
                  <a:schemeClr val="bg1"/>
                </a:solidFill>
              </a:rPr>
              <a:t> равны 1.) и из графика оценки плотности ядра, данные нормализовались.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167566" y="5705640"/>
            <a:ext cx="3930740" cy="1202221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 algn="just"/>
            <a:r>
              <a:rPr lang="ru-RU" sz="1800" dirty="0">
                <a:solidFill>
                  <a:schemeClr val="bg1"/>
                </a:solidFill>
              </a:rPr>
              <a:t>Как видно </a:t>
            </a:r>
            <a:r>
              <a:rPr lang="ru-RU" sz="1800" dirty="0" smtClean="0">
                <a:solidFill>
                  <a:schemeClr val="bg1"/>
                </a:solidFill>
              </a:rPr>
              <a:t>(</a:t>
            </a:r>
            <a:r>
              <a:rPr lang="ru-RU" sz="1800" dirty="0">
                <a:solidFill>
                  <a:schemeClr val="bg1"/>
                </a:solidFill>
              </a:rPr>
              <a:t>строки: </a:t>
            </a:r>
            <a:r>
              <a:rPr lang="ru-RU" sz="1800" dirty="0" err="1">
                <a:solidFill>
                  <a:schemeClr val="bg1"/>
                </a:solidFill>
              </a:rPr>
              <a:t>mean</a:t>
            </a:r>
            <a:r>
              <a:rPr lang="ru-RU" sz="1800" dirty="0">
                <a:solidFill>
                  <a:schemeClr val="bg1"/>
                </a:solidFill>
              </a:rPr>
              <a:t> стремится к 0; </a:t>
            </a:r>
            <a:r>
              <a:rPr lang="ru-RU" sz="1800" dirty="0" err="1">
                <a:solidFill>
                  <a:schemeClr val="bg1"/>
                </a:solidFill>
              </a:rPr>
              <a:t>std</a:t>
            </a:r>
            <a:r>
              <a:rPr lang="ru-RU" sz="1800" dirty="0">
                <a:solidFill>
                  <a:schemeClr val="bg1"/>
                </a:solidFill>
              </a:rPr>
              <a:t> стремится к 1.) и из графика оценки плотности ядра, данные стандартизировались.</a:t>
            </a:r>
          </a:p>
        </p:txBody>
      </p:sp>
    </p:spTree>
    <p:extLst>
      <p:ext uri="{BB962C8B-B14F-4D97-AF65-F5344CB8AC3E}">
        <p14:creationId xmlns:p14="http://schemas.microsoft.com/office/powerpoint/2010/main" val="26999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=""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=""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8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726028"/>
            <a:ext cx="3536223" cy="85192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7" y="3600451"/>
            <a:ext cx="11987645" cy="345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6" y="155029"/>
            <a:ext cx="11987645" cy="333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1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=""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571" y="0"/>
            <a:ext cx="12241213" cy="7200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=""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73403" y="-215388"/>
              <a:ext cx="271" cy="377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12744" y="-176115"/>
              <a:ext cx="271" cy="377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942" y="441790"/>
            <a:ext cx="7027768" cy="976551"/>
          </a:xfrm>
        </p:spPr>
        <p:txBody>
          <a:bodyPr>
            <a:normAutofit/>
          </a:bodyPr>
          <a:lstStyle/>
          <a:p>
            <a:pPr algn="just"/>
            <a:r>
              <a:rPr lang="ru-RU" sz="5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Используемые методы: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682" y="1882496"/>
            <a:ext cx="7839052" cy="4981019"/>
          </a:xfrm>
        </p:spPr>
        <p:txBody>
          <a:bodyPr>
            <a:normAutofit/>
          </a:bodyPr>
          <a:lstStyle/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Метод ближайших соседей </a:t>
            </a:r>
            <a:r>
              <a:rPr lang="en-US" sz="2200" dirty="0">
                <a:solidFill>
                  <a:schemeClr val="bg1"/>
                </a:solidFill>
              </a:rPr>
              <a:t>k-NN.</a:t>
            </a:r>
            <a:endParaRPr lang="ru-RU" sz="2200" dirty="0">
              <a:solidFill>
                <a:schemeClr val="bg1"/>
              </a:solidFill>
            </a:endParaRP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Метод опорных векторов </a:t>
            </a:r>
            <a:r>
              <a:rPr lang="en-US" sz="2200" dirty="0">
                <a:solidFill>
                  <a:schemeClr val="bg1"/>
                </a:solidFill>
              </a:rPr>
              <a:t>SVR.</a:t>
            </a: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Метод Решающих деревьев (</a:t>
            </a:r>
            <a:r>
              <a:rPr lang="ru-RU" sz="2200" dirty="0" err="1">
                <a:solidFill>
                  <a:schemeClr val="bg1"/>
                </a:solidFill>
              </a:rPr>
              <a:t>Decision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tree</a:t>
            </a:r>
            <a:r>
              <a:rPr lang="ru-RU" sz="2200" dirty="0">
                <a:solidFill>
                  <a:schemeClr val="bg1"/>
                </a:solidFill>
              </a:rPr>
              <a:t>).</a:t>
            </a: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Метод Случайного леса (</a:t>
            </a:r>
            <a:r>
              <a:rPr lang="ru-RU" sz="2200" dirty="0" err="1">
                <a:solidFill>
                  <a:schemeClr val="bg1"/>
                </a:solidFill>
              </a:rPr>
              <a:t>Random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forest</a:t>
            </a:r>
            <a:r>
              <a:rPr lang="ru-RU" sz="2200" dirty="0">
                <a:solidFill>
                  <a:schemeClr val="bg1"/>
                </a:solidFill>
              </a:rPr>
              <a:t>).</a:t>
            </a: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Линейная регрессия.</a:t>
            </a: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Гребневая регрессия </a:t>
            </a:r>
            <a:r>
              <a:rPr lang="en-US" sz="2200" dirty="0" err="1">
                <a:solidFill>
                  <a:schemeClr val="bg1"/>
                </a:solidFill>
              </a:rPr>
              <a:t>RidgeCV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Повышение градиента дерева (</a:t>
            </a:r>
            <a:r>
              <a:rPr lang="en-US" sz="2200" dirty="0" err="1">
                <a:solidFill>
                  <a:schemeClr val="bg1"/>
                </a:solidFill>
              </a:rPr>
              <a:t>GradientBoostingRegressor</a:t>
            </a:r>
            <a:r>
              <a:rPr lang="en-US" sz="2200" dirty="0">
                <a:solidFill>
                  <a:schemeClr val="bg1"/>
                </a:solidFill>
              </a:rPr>
              <a:t>).</a:t>
            </a:r>
            <a:endParaRPr lang="ru-RU" sz="2200" dirty="0">
              <a:solidFill>
                <a:schemeClr val="bg1"/>
              </a:solidFill>
            </a:endParaRP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Стохастический градиентный спуск (SGD) </a:t>
            </a:r>
            <a:r>
              <a:rPr lang="ru-RU" sz="2200" dirty="0" err="1">
                <a:solidFill>
                  <a:schemeClr val="bg1"/>
                </a:solidFill>
              </a:rPr>
              <a:t>SGDRegressor</a:t>
            </a:r>
            <a:r>
              <a:rPr lang="ru-RU" sz="2200" dirty="0">
                <a:solidFill>
                  <a:schemeClr val="bg1"/>
                </a:solidFill>
              </a:rPr>
              <a:t>.</a:t>
            </a: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Регрессор, который делает прогнозы, используя простые правила. </a:t>
            </a:r>
            <a:r>
              <a:rPr lang="en-US" sz="2200" dirty="0" err="1">
                <a:solidFill>
                  <a:schemeClr val="bg1"/>
                </a:solidFill>
              </a:rPr>
              <a:t>DummyRegressor</a:t>
            </a:r>
            <a:r>
              <a:rPr lang="en-US" sz="2200" dirty="0">
                <a:solidFill>
                  <a:schemeClr val="bg1"/>
                </a:solidFill>
              </a:rPr>
              <a:t>(*, strategy='mean', constant=None, quantile=None).</a:t>
            </a:r>
            <a:endParaRPr lang="ru-RU" sz="2200" dirty="0">
              <a:solidFill>
                <a:schemeClr val="bg1"/>
              </a:solidFill>
            </a:endParaRPr>
          </a:p>
          <a:p>
            <a:pPr marL="514800" indent="-51480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200" dirty="0" err="1">
                <a:solidFill>
                  <a:schemeClr val="bg1"/>
                </a:solidFill>
              </a:rPr>
              <a:t>AdaBoostRegressor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11" name="Номер слайда 2">
            <a:extLst>
              <a:ext uri="{FF2B5EF4-FFF2-40B4-BE49-F238E27FC236}">
                <a16:creationId xmlns=""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9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32" y="504106"/>
            <a:ext cx="3536223" cy="8519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037316" y="1512218"/>
            <a:ext cx="4140376" cy="740556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200" b="1" spc="-1" dirty="0">
                <a:solidFill>
                  <a:schemeClr val="bg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Оценки качества:</a:t>
            </a:r>
            <a:endParaRPr lang="ru-RU" sz="4200" b="1" spc="-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16129" y="2353545"/>
            <a:ext cx="4066602" cy="1710052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 marL="291608" indent="-291608" algn="just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1"/>
                </a:solidFill>
              </a:rPr>
              <a:t>MSE (</a:t>
            </a:r>
            <a:r>
              <a:rPr lang="ru-RU" sz="2100" dirty="0" err="1">
                <a:solidFill>
                  <a:schemeClr val="bg1"/>
                </a:solidFill>
              </a:rPr>
              <a:t>Mean</a:t>
            </a:r>
            <a:r>
              <a:rPr lang="ru-RU" sz="2100" dirty="0">
                <a:solidFill>
                  <a:schemeClr val="bg1"/>
                </a:solidFill>
              </a:rPr>
              <a:t> </a:t>
            </a:r>
            <a:r>
              <a:rPr lang="ru-RU" sz="2100" dirty="0" err="1">
                <a:solidFill>
                  <a:schemeClr val="bg1"/>
                </a:solidFill>
              </a:rPr>
              <a:t>Squared</a:t>
            </a:r>
            <a:r>
              <a:rPr lang="ru-RU" sz="2100" dirty="0">
                <a:solidFill>
                  <a:schemeClr val="bg1"/>
                </a:solidFill>
              </a:rPr>
              <a:t> </a:t>
            </a:r>
            <a:r>
              <a:rPr lang="ru-RU" sz="2100" dirty="0" err="1">
                <a:solidFill>
                  <a:schemeClr val="bg1"/>
                </a:solidFill>
              </a:rPr>
              <a:t>Error</a:t>
            </a:r>
            <a:r>
              <a:rPr lang="ru-RU" sz="2100" dirty="0">
                <a:solidFill>
                  <a:schemeClr val="bg1"/>
                </a:solidFill>
              </a:rPr>
              <a:t>)  средняя квадратичная ошибка</a:t>
            </a:r>
          </a:p>
          <a:p>
            <a:pPr marL="291608" indent="-291608" algn="just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1"/>
                </a:solidFill>
              </a:rPr>
              <a:t>MAE (</a:t>
            </a:r>
            <a:r>
              <a:rPr lang="ru-RU" sz="2100" dirty="0" err="1">
                <a:solidFill>
                  <a:schemeClr val="bg1"/>
                </a:solidFill>
              </a:rPr>
              <a:t>Mean</a:t>
            </a:r>
            <a:r>
              <a:rPr lang="ru-RU" sz="2100" dirty="0">
                <a:solidFill>
                  <a:schemeClr val="bg1"/>
                </a:solidFill>
              </a:rPr>
              <a:t> </a:t>
            </a:r>
            <a:r>
              <a:rPr lang="ru-RU" sz="2100" dirty="0" err="1">
                <a:solidFill>
                  <a:schemeClr val="bg1"/>
                </a:solidFill>
              </a:rPr>
              <a:t>Absolute</a:t>
            </a:r>
            <a:r>
              <a:rPr lang="ru-RU" sz="2100" dirty="0">
                <a:solidFill>
                  <a:schemeClr val="bg1"/>
                </a:solidFill>
              </a:rPr>
              <a:t> </a:t>
            </a:r>
            <a:r>
              <a:rPr lang="ru-RU" sz="2100" dirty="0" err="1">
                <a:solidFill>
                  <a:schemeClr val="bg1"/>
                </a:solidFill>
              </a:rPr>
              <a:t>Error</a:t>
            </a:r>
            <a:r>
              <a:rPr lang="ru-RU" sz="2100" dirty="0">
                <a:solidFill>
                  <a:schemeClr val="bg1"/>
                </a:solidFill>
              </a:rPr>
              <a:t>) средняя абсолютная ошибка</a:t>
            </a:r>
          </a:p>
          <a:p>
            <a:pPr marL="291608" indent="-291608" algn="just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1"/>
                </a:solidFill>
              </a:rPr>
              <a:t>R2</a:t>
            </a:r>
            <a:r>
              <a:rPr lang="ru-RU" sz="2100" spc="-1" dirty="0">
                <a:solidFill>
                  <a:schemeClr val="bg1"/>
                </a:solidFill>
              </a:rPr>
              <a:t> </a:t>
            </a:r>
            <a:r>
              <a:rPr lang="ru-RU" sz="2100" dirty="0" err="1">
                <a:solidFill>
                  <a:schemeClr val="bg1"/>
                </a:solidFill>
              </a:rPr>
              <a:t>коэф</a:t>
            </a:r>
            <a:r>
              <a:rPr lang="ru-RU" sz="2100" dirty="0">
                <a:solidFill>
                  <a:schemeClr val="bg1"/>
                </a:solidFill>
              </a:rPr>
              <a:t>-т детерминации</a:t>
            </a:r>
            <a:endParaRPr lang="ru-RU" sz="2100" spc="-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999734" y="4408921"/>
            <a:ext cx="4140377" cy="894444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 algn="just">
              <a:spcAft>
                <a:spcPts val="1443"/>
              </a:spcAft>
            </a:pPr>
            <a:r>
              <a:rPr lang="ru-RU" sz="2600" b="1" spc="-1" dirty="0">
                <a:solidFill>
                  <a:schemeClr val="bg1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Создам для каждой целевой переменной свою модель:</a:t>
            </a:r>
            <a:endParaRPr lang="ru-RU" sz="2600" b="1" spc="-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29462" y="5332702"/>
            <a:ext cx="4210649" cy="1376628"/>
          </a:xfrm>
          <a:prstGeom prst="rect">
            <a:avLst/>
          </a:prstGeom>
        </p:spPr>
        <p:txBody>
          <a:bodyPr wrap="square" lIns="93315" tIns="46657" rIns="93315" bIns="46657">
            <a:spAutoFit/>
          </a:bodyPr>
          <a:lstStyle/>
          <a:p>
            <a:pPr marL="111316">
              <a:spcAft>
                <a:spcPts val="1443"/>
              </a:spcAft>
              <a:buClr>
                <a:srgbClr val="3465A4"/>
              </a:buClr>
              <a:buSzPct val="65000"/>
            </a:pPr>
            <a:r>
              <a:rPr lang="ru-RU" sz="2000" u="sng" spc="-1" dirty="0">
                <a:solidFill>
                  <a:schemeClr val="bg1"/>
                </a:solidFill>
                <a:ea typeface="DejaVu Sans"/>
              </a:rPr>
              <a:t>модуль упругости при растяжении</a:t>
            </a:r>
            <a:endParaRPr lang="ru-RU" sz="2000" u="sng" spc="-1" dirty="0">
              <a:solidFill>
                <a:schemeClr val="bg1"/>
              </a:solidFill>
            </a:endParaRPr>
          </a:p>
          <a:p>
            <a:pPr marL="111316">
              <a:spcAft>
                <a:spcPts val="1443"/>
              </a:spcAft>
              <a:buClr>
                <a:srgbClr val="3465A4"/>
              </a:buClr>
              <a:buSzPct val="65000"/>
            </a:pPr>
            <a:r>
              <a:rPr lang="ru-RU" sz="2000" u="sng" spc="-1" dirty="0">
                <a:solidFill>
                  <a:schemeClr val="bg1"/>
                </a:solidFill>
                <a:ea typeface="DejaVu Sans"/>
              </a:rPr>
              <a:t>прочность при растяжении</a:t>
            </a:r>
            <a:endParaRPr lang="ru-RU" sz="2000" u="sng" spc="-1" dirty="0">
              <a:solidFill>
                <a:schemeClr val="bg1"/>
              </a:solidFill>
            </a:endParaRPr>
          </a:p>
          <a:p>
            <a:pPr marL="111316">
              <a:spcAft>
                <a:spcPts val="1443"/>
              </a:spcAft>
              <a:buClr>
                <a:srgbClr val="3465A4"/>
              </a:buClr>
              <a:buSzPct val="65000"/>
            </a:pPr>
            <a:r>
              <a:rPr lang="ru-RU" sz="2000" u="sng" spc="-1" dirty="0">
                <a:solidFill>
                  <a:schemeClr val="bg1"/>
                </a:solidFill>
                <a:ea typeface="DejaVu Sans"/>
              </a:rPr>
              <a:t>соотношение матрица-наполнитель</a:t>
            </a:r>
            <a:endParaRPr lang="ru-RU" sz="2000" u="sng" spc="-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513</Words>
  <Application>Microsoft Office PowerPoint</Application>
  <PresentationFormat>Произвольный</PresentationFormat>
  <Paragraphs>60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Постановка задачи: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Используемые методы: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Dimon-home</dc:creator>
  <cp:lastModifiedBy>Dimon-home</cp:lastModifiedBy>
  <cp:revision>10</cp:revision>
  <dcterms:created xsi:type="dcterms:W3CDTF">2023-03-27T18:56:26Z</dcterms:created>
  <dcterms:modified xsi:type="dcterms:W3CDTF">2023-03-27T22:05:00Z</dcterms:modified>
</cp:coreProperties>
</file>