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1DA8E3-3EBE-4536-9AF4-7A8E683CACEC}">
          <p14:sldIdLst>
            <p14:sldId id="256"/>
            <p14:sldId id="258"/>
            <p14:sldId id="259"/>
            <p14:sldId id="260"/>
            <p14:sldId id="261"/>
            <p14:sldId id="262"/>
            <p14:sldId id="263"/>
            <p14:sldId id="264"/>
            <p14:sldId id="265"/>
            <p14:sldId id="266"/>
            <p14:sldId id="267"/>
            <p14:sldId id="268"/>
            <p14:sldId id="269"/>
            <p14:sldId id="270"/>
            <p14:sldId id="271"/>
            <p14:sldId id="272"/>
          </p14:sldIdLst>
        </p14:section>
        <p14:section name="Untitled Section" id="{334AEC0F-CF41-4302-A66C-AA384CB9FB66}">
          <p14:sldIdLst>
            <p14:sldId id="273"/>
            <p14:sldId id="274"/>
            <p14:sldId id="275"/>
            <p14:sldId id="276"/>
            <p14:sldId id="277"/>
            <p14:sldId id="278"/>
            <p14:sldId id="279"/>
            <p14:sldId id="280"/>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ishore\Desktop\Kishore%20analaysi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Kishore\Desktop\Kishore%20analaysi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Kishore\Desktop\Kishore%20analaysis.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Kishore\Desktop\Kishore%20analaysis.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Kishore\Desktop\Kishore%20analaysis.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Kishore\Desktop\Kishore%20analaysis.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Kishore\Desktop\Kishore%20analaysis.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Kishore\Desktop\Kishore%20analaysis.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Kishore\Desktop\Kishore%20analaysis.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Kishore\Desktop\Kishore%20analaysis.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Kishore\Desktop\Kishore%20analaysis.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ishore\Desktop\Kishore%20analaysis.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Kishore\Desktop\Kishore%20analaysis.xlsx" TargetMode="External"/><Relationship Id="rId2" Type="http://schemas.microsoft.com/office/2011/relationships/chartColorStyle" Target="colors20.xml"/><Relationship Id="rId1" Type="http://schemas.microsoft.com/office/2011/relationships/chartStyle" Target="style20.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ishore\Desktop\Kishore%20anala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ishore\Desktop\Kishore%20anala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ishore\Desktop\Kishore%20anala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ishore\Desktop\Kishore%20anala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Kishore\Desktop\Kishore%20analaysi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Kishore\Desktop\Kishore%20analaysi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Kishore\Desktop\Kishore%20analaysi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[Kishore analaysis.xlsx]completion_rate_analysis!PivotTable1</c:name>
    <c:fmtId val="7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Completion rate Vs Slot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completion_rate_analysis!$B$4:$B$5</c:f>
              <c:strCache>
                <c:ptCount val="1"/>
                <c:pt idx="0">
                  <c:v>Sunday</c:v>
                </c:pt>
              </c:strCache>
            </c:strRef>
          </c:tx>
          <c:spPr>
            <a:solidFill>
              <a:schemeClr val="accent1"/>
            </a:solidFill>
            <a:ln>
              <a:noFill/>
            </a:ln>
            <a:effectLst/>
          </c:spPr>
          <c:invertIfNegative val="0"/>
          <c:cat>
            <c:strRef>
              <c:f>completion_rate_analysis!$A$6:$A$11</c:f>
              <c:strCache>
                <c:ptCount val="5"/>
                <c:pt idx="0">
                  <c:v>Afternoon</c:v>
                </c:pt>
                <c:pt idx="1">
                  <c:v>Evening</c:v>
                </c:pt>
                <c:pt idx="2">
                  <c:v>Late Night</c:v>
                </c:pt>
                <c:pt idx="3">
                  <c:v>Morning</c:v>
                </c:pt>
                <c:pt idx="4">
                  <c:v>Night</c:v>
                </c:pt>
              </c:strCache>
            </c:strRef>
          </c:cat>
          <c:val>
            <c:numRef>
              <c:f>completion_rate_analysis!$B$6:$B$11</c:f>
              <c:numCache>
                <c:formatCode>0.00%</c:formatCode>
                <c:ptCount val="5"/>
                <c:pt idx="0">
                  <c:v>0.99896587383660806</c:v>
                </c:pt>
                <c:pt idx="1">
                  <c:v>1</c:v>
                </c:pt>
                <c:pt idx="2">
                  <c:v>0.99275362318840576</c:v>
                </c:pt>
                <c:pt idx="3">
                  <c:v>0.99764982373678024</c:v>
                </c:pt>
                <c:pt idx="4">
                  <c:v>0.99865951742627346</c:v>
                </c:pt>
              </c:numCache>
            </c:numRef>
          </c:val>
          <c:extLst>
            <c:ext xmlns:c16="http://schemas.microsoft.com/office/drawing/2014/chart" uri="{C3380CC4-5D6E-409C-BE32-E72D297353CC}">
              <c16:uniqueId val="{00000000-CB7B-4574-92D0-D6E2E0EAFA61}"/>
            </c:ext>
          </c:extLst>
        </c:ser>
        <c:ser>
          <c:idx val="1"/>
          <c:order val="1"/>
          <c:tx>
            <c:strRef>
              <c:f>completion_rate_analysis!$C$4:$C$5</c:f>
              <c:strCache>
                <c:ptCount val="1"/>
                <c:pt idx="0">
                  <c:v>Monday</c:v>
                </c:pt>
              </c:strCache>
            </c:strRef>
          </c:tx>
          <c:spPr>
            <a:solidFill>
              <a:schemeClr val="accent2"/>
            </a:solidFill>
            <a:ln>
              <a:noFill/>
            </a:ln>
            <a:effectLst/>
          </c:spPr>
          <c:invertIfNegative val="0"/>
          <c:cat>
            <c:strRef>
              <c:f>completion_rate_analysis!$A$6:$A$11</c:f>
              <c:strCache>
                <c:ptCount val="5"/>
                <c:pt idx="0">
                  <c:v>Afternoon</c:v>
                </c:pt>
                <c:pt idx="1">
                  <c:v>Evening</c:v>
                </c:pt>
                <c:pt idx="2">
                  <c:v>Late Night</c:v>
                </c:pt>
                <c:pt idx="3">
                  <c:v>Morning</c:v>
                </c:pt>
                <c:pt idx="4">
                  <c:v>Night</c:v>
                </c:pt>
              </c:strCache>
            </c:strRef>
          </c:cat>
          <c:val>
            <c:numRef>
              <c:f>completion_rate_analysis!$C$6:$C$11</c:f>
              <c:numCache>
                <c:formatCode>0.00%</c:formatCode>
                <c:ptCount val="5"/>
                <c:pt idx="0">
                  <c:v>0.99741602067183466</c:v>
                </c:pt>
                <c:pt idx="1">
                  <c:v>0.99845916795069334</c:v>
                </c:pt>
                <c:pt idx="2">
                  <c:v>0.99115044247787609</c:v>
                </c:pt>
                <c:pt idx="3">
                  <c:v>0.99859353023909991</c:v>
                </c:pt>
                <c:pt idx="4">
                  <c:v>0.99724137931034484</c:v>
                </c:pt>
              </c:numCache>
            </c:numRef>
          </c:val>
          <c:extLst>
            <c:ext xmlns:c16="http://schemas.microsoft.com/office/drawing/2014/chart" uri="{C3380CC4-5D6E-409C-BE32-E72D297353CC}">
              <c16:uniqueId val="{00000001-CB7B-4574-92D0-D6E2E0EAFA61}"/>
            </c:ext>
          </c:extLst>
        </c:ser>
        <c:ser>
          <c:idx val="2"/>
          <c:order val="2"/>
          <c:tx>
            <c:strRef>
              <c:f>completion_rate_analysis!$D$4:$D$5</c:f>
              <c:strCache>
                <c:ptCount val="1"/>
                <c:pt idx="0">
                  <c:v>Tuesday</c:v>
                </c:pt>
              </c:strCache>
            </c:strRef>
          </c:tx>
          <c:spPr>
            <a:solidFill>
              <a:schemeClr val="accent3"/>
            </a:solidFill>
            <a:ln>
              <a:noFill/>
            </a:ln>
            <a:effectLst/>
          </c:spPr>
          <c:invertIfNegative val="0"/>
          <c:cat>
            <c:strRef>
              <c:f>completion_rate_analysis!$A$6:$A$11</c:f>
              <c:strCache>
                <c:ptCount val="5"/>
                <c:pt idx="0">
                  <c:v>Afternoon</c:v>
                </c:pt>
                <c:pt idx="1">
                  <c:v>Evening</c:v>
                </c:pt>
                <c:pt idx="2">
                  <c:v>Late Night</c:v>
                </c:pt>
                <c:pt idx="3">
                  <c:v>Morning</c:v>
                </c:pt>
                <c:pt idx="4">
                  <c:v>Night</c:v>
                </c:pt>
              </c:strCache>
            </c:strRef>
          </c:cat>
          <c:val>
            <c:numRef>
              <c:f>completion_rate_analysis!$D$6:$D$11</c:f>
              <c:numCache>
                <c:formatCode>0.00%</c:formatCode>
                <c:ptCount val="5"/>
                <c:pt idx="0">
                  <c:v>0.99349804941482445</c:v>
                </c:pt>
                <c:pt idx="1">
                  <c:v>0.99694656488549616</c:v>
                </c:pt>
                <c:pt idx="2">
                  <c:v>0.994413407821229</c:v>
                </c:pt>
                <c:pt idx="3">
                  <c:v>0.99736842105263157</c:v>
                </c:pt>
                <c:pt idx="4">
                  <c:v>0.99581589958159</c:v>
                </c:pt>
              </c:numCache>
            </c:numRef>
          </c:val>
          <c:extLst>
            <c:ext xmlns:c16="http://schemas.microsoft.com/office/drawing/2014/chart" uri="{C3380CC4-5D6E-409C-BE32-E72D297353CC}">
              <c16:uniqueId val="{00000002-CB7B-4574-92D0-D6E2E0EAFA61}"/>
            </c:ext>
          </c:extLst>
        </c:ser>
        <c:ser>
          <c:idx val="3"/>
          <c:order val="3"/>
          <c:tx>
            <c:strRef>
              <c:f>completion_rate_analysis!$E$4:$E$5</c:f>
              <c:strCache>
                <c:ptCount val="1"/>
                <c:pt idx="0">
                  <c:v>Wednesday</c:v>
                </c:pt>
              </c:strCache>
            </c:strRef>
          </c:tx>
          <c:spPr>
            <a:solidFill>
              <a:schemeClr val="accent4"/>
            </a:solidFill>
            <a:ln>
              <a:noFill/>
            </a:ln>
            <a:effectLst/>
          </c:spPr>
          <c:invertIfNegative val="0"/>
          <c:cat>
            <c:strRef>
              <c:f>completion_rate_analysis!$A$6:$A$11</c:f>
              <c:strCache>
                <c:ptCount val="5"/>
                <c:pt idx="0">
                  <c:v>Afternoon</c:v>
                </c:pt>
                <c:pt idx="1">
                  <c:v>Evening</c:v>
                </c:pt>
                <c:pt idx="2">
                  <c:v>Late Night</c:v>
                </c:pt>
                <c:pt idx="3">
                  <c:v>Morning</c:v>
                </c:pt>
                <c:pt idx="4">
                  <c:v>Night</c:v>
                </c:pt>
              </c:strCache>
            </c:strRef>
          </c:cat>
          <c:val>
            <c:numRef>
              <c:f>completion_rate_analysis!$E$6:$E$11</c:f>
              <c:numCache>
                <c:formatCode>0.00%</c:formatCode>
                <c:ptCount val="5"/>
                <c:pt idx="0">
                  <c:v>0.99642004773269688</c:v>
                </c:pt>
                <c:pt idx="1">
                  <c:v>0.99687010954616584</c:v>
                </c:pt>
                <c:pt idx="2">
                  <c:v>0.99516908212560384</c:v>
                </c:pt>
                <c:pt idx="3">
                  <c:v>0.99482535575679176</c:v>
                </c:pt>
                <c:pt idx="4">
                  <c:v>0.98998569384835478</c:v>
                </c:pt>
              </c:numCache>
            </c:numRef>
          </c:val>
          <c:extLst>
            <c:ext xmlns:c16="http://schemas.microsoft.com/office/drawing/2014/chart" uri="{C3380CC4-5D6E-409C-BE32-E72D297353CC}">
              <c16:uniqueId val="{00000003-CB7B-4574-92D0-D6E2E0EAFA61}"/>
            </c:ext>
          </c:extLst>
        </c:ser>
        <c:ser>
          <c:idx val="4"/>
          <c:order val="4"/>
          <c:tx>
            <c:strRef>
              <c:f>completion_rate_analysis!$F$4:$F$5</c:f>
              <c:strCache>
                <c:ptCount val="1"/>
                <c:pt idx="0">
                  <c:v>Thursday</c:v>
                </c:pt>
              </c:strCache>
            </c:strRef>
          </c:tx>
          <c:spPr>
            <a:solidFill>
              <a:schemeClr val="accent5"/>
            </a:solidFill>
            <a:ln>
              <a:noFill/>
            </a:ln>
            <a:effectLst/>
          </c:spPr>
          <c:invertIfNegative val="0"/>
          <c:cat>
            <c:strRef>
              <c:f>completion_rate_analysis!$A$6:$A$11</c:f>
              <c:strCache>
                <c:ptCount val="5"/>
                <c:pt idx="0">
                  <c:v>Afternoon</c:v>
                </c:pt>
                <c:pt idx="1">
                  <c:v>Evening</c:v>
                </c:pt>
                <c:pt idx="2">
                  <c:v>Late Night</c:v>
                </c:pt>
                <c:pt idx="3">
                  <c:v>Morning</c:v>
                </c:pt>
                <c:pt idx="4">
                  <c:v>Night</c:v>
                </c:pt>
              </c:strCache>
            </c:strRef>
          </c:cat>
          <c:val>
            <c:numRef>
              <c:f>completion_rate_analysis!$F$6:$F$11</c:f>
              <c:numCache>
                <c:formatCode>0.00%</c:formatCode>
                <c:ptCount val="5"/>
                <c:pt idx="0">
                  <c:v>0.99875930521091816</c:v>
                </c:pt>
                <c:pt idx="1">
                  <c:v>0.99850523168908822</c:v>
                </c:pt>
                <c:pt idx="2">
                  <c:v>0.99530516431924887</c:v>
                </c:pt>
                <c:pt idx="3">
                  <c:v>0.99358151476251599</c:v>
                </c:pt>
                <c:pt idx="4">
                  <c:v>0.99622641509433962</c:v>
                </c:pt>
              </c:numCache>
            </c:numRef>
          </c:val>
          <c:extLst>
            <c:ext xmlns:c16="http://schemas.microsoft.com/office/drawing/2014/chart" uri="{C3380CC4-5D6E-409C-BE32-E72D297353CC}">
              <c16:uniqueId val="{00000004-CB7B-4574-92D0-D6E2E0EAFA61}"/>
            </c:ext>
          </c:extLst>
        </c:ser>
        <c:ser>
          <c:idx val="5"/>
          <c:order val="5"/>
          <c:tx>
            <c:strRef>
              <c:f>completion_rate_analysis!$G$4:$G$5</c:f>
              <c:strCache>
                <c:ptCount val="1"/>
                <c:pt idx="0">
                  <c:v>Friday</c:v>
                </c:pt>
              </c:strCache>
            </c:strRef>
          </c:tx>
          <c:spPr>
            <a:solidFill>
              <a:schemeClr val="accent6"/>
            </a:solidFill>
            <a:ln>
              <a:noFill/>
            </a:ln>
            <a:effectLst/>
          </c:spPr>
          <c:invertIfNegative val="0"/>
          <c:cat>
            <c:strRef>
              <c:f>completion_rate_analysis!$A$6:$A$11</c:f>
              <c:strCache>
                <c:ptCount val="5"/>
                <c:pt idx="0">
                  <c:v>Afternoon</c:v>
                </c:pt>
                <c:pt idx="1">
                  <c:v>Evening</c:v>
                </c:pt>
                <c:pt idx="2">
                  <c:v>Late Night</c:v>
                </c:pt>
                <c:pt idx="3">
                  <c:v>Morning</c:v>
                </c:pt>
                <c:pt idx="4">
                  <c:v>Night</c:v>
                </c:pt>
              </c:strCache>
            </c:strRef>
          </c:cat>
          <c:val>
            <c:numRef>
              <c:f>completion_rate_analysis!$G$6:$G$11</c:f>
              <c:numCache>
                <c:formatCode>0.00%</c:formatCode>
                <c:ptCount val="5"/>
                <c:pt idx="0">
                  <c:v>0.99769053117782913</c:v>
                </c:pt>
                <c:pt idx="1">
                  <c:v>0.99572039942938662</c:v>
                </c:pt>
                <c:pt idx="2">
                  <c:v>0.9910714285714286</c:v>
                </c:pt>
                <c:pt idx="3">
                  <c:v>0.98652291105121293</c:v>
                </c:pt>
                <c:pt idx="4">
                  <c:v>0.99350649350649356</c:v>
                </c:pt>
              </c:numCache>
            </c:numRef>
          </c:val>
          <c:extLst>
            <c:ext xmlns:c16="http://schemas.microsoft.com/office/drawing/2014/chart" uri="{C3380CC4-5D6E-409C-BE32-E72D297353CC}">
              <c16:uniqueId val="{00000005-CB7B-4574-92D0-D6E2E0EAFA61}"/>
            </c:ext>
          </c:extLst>
        </c:ser>
        <c:ser>
          <c:idx val="6"/>
          <c:order val="6"/>
          <c:tx>
            <c:strRef>
              <c:f>completion_rate_analysis!$H$4:$H$5</c:f>
              <c:strCache>
                <c:ptCount val="1"/>
                <c:pt idx="0">
                  <c:v>Saturday</c:v>
                </c:pt>
              </c:strCache>
            </c:strRef>
          </c:tx>
          <c:spPr>
            <a:solidFill>
              <a:schemeClr val="accent1">
                <a:lumMod val="60000"/>
              </a:schemeClr>
            </a:solidFill>
            <a:ln>
              <a:noFill/>
            </a:ln>
            <a:effectLst/>
          </c:spPr>
          <c:invertIfNegative val="0"/>
          <c:cat>
            <c:strRef>
              <c:f>completion_rate_analysis!$A$6:$A$11</c:f>
              <c:strCache>
                <c:ptCount val="5"/>
                <c:pt idx="0">
                  <c:v>Afternoon</c:v>
                </c:pt>
                <c:pt idx="1">
                  <c:v>Evening</c:v>
                </c:pt>
                <c:pt idx="2">
                  <c:v>Late Night</c:v>
                </c:pt>
                <c:pt idx="3">
                  <c:v>Morning</c:v>
                </c:pt>
                <c:pt idx="4">
                  <c:v>Night</c:v>
                </c:pt>
              </c:strCache>
            </c:strRef>
          </c:cat>
          <c:val>
            <c:numRef>
              <c:f>completion_rate_analysis!$H$6:$H$11</c:f>
              <c:numCache>
                <c:formatCode>0.00%</c:formatCode>
                <c:ptCount val="5"/>
                <c:pt idx="0">
                  <c:v>0.99889380530973448</c:v>
                </c:pt>
                <c:pt idx="1">
                  <c:v>0.9929775280898876</c:v>
                </c:pt>
                <c:pt idx="2">
                  <c:v>0.99621212121212122</c:v>
                </c:pt>
                <c:pt idx="3">
                  <c:v>0.99741267787839583</c:v>
                </c:pt>
                <c:pt idx="4">
                  <c:v>0.97886393659180981</c:v>
                </c:pt>
              </c:numCache>
            </c:numRef>
          </c:val>
          <c:extLst>
            <c:ext xmlns:c16="http://schemas.microsoft.com/office/drawing/2014/chart" uri="{C3380CC4-5D6E-409C-BE32-E72D297353CC}">
              <c16:uniqueId val="{00000006-CB7B-4574-92D0-D6E2E0EAFA61}"/>
            </c:ext>
          </c:extLst>
        </c:ser>
        <c:dLbls>
          <c:showLegendKey val="0"/>
          <c:showVal val="0"/>
          <c:showCatName val="0"/>
          <c:showSerName val="0"/>
          <c:showPercent val="0"/>
          <c:showBubbleSize val="0"/>
        </c:dLbls>
        <c:gapWidth val="219"/>
        <c:overlap val="-27"/>
        <c:axId val="1368067024"/>
        <c:axId val="1146808416"/>
      </c:barChart>
      <c:catAx>
        <c:axId val="13680670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slot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6808416"/>
        <c:crosses val="autoZero"/>
        <c:auto val="1"/>
        <c:lblAlgn val="ctr"/>
        <c:lblOffset val="100"/>
        <c:noMultiLvlLbl val="0"/>
      </c:catAx>
      <c:valAx>
        <c:axId val="11468084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completion rate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80670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aggregated LTV at Source level</a:t>
            </a:r>
          </a:p>
          <a:p>
            <a:pPr>
              <a:defRPr/>
            </a:pP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Customer_level_analysis!$M$15</c:f>
              <c:strCache>
                <c:ptCount val="1"/>
                <c:pt idx="0">
                  <c:v>aggregated LTV</c:v>
                </c:pt>
              </c:strCache>
            </c:strRef>
          </c:tx>
          <c:spPr>
            <a:solidFill>
              <a:schemeClr val="accent1"/>
            </a:solidFill>
            <a:ln>
              <a:noFill/>
            </a:ln>
            <a:effectLst/>
          </c:spPr>
          <c:invertIfNegative val="0"/>
          <c:cat>
            <c:strRef>
              <c:f>Customer_level_analysis!$K$16:$K$21</c:f>
              <c:strCache>
                <c:ptCount val="6"/>
                <c:pt idx="0">
                  <c:v>Instagram</c:v>
                </c:pt>
                <c:pt idx="1">
                  <c:v>Snapchat</c:v>
                </c:pt>
                <c:pt idx="2">
                  <c:v>Offline Campaign</c:v>
                </c:pt>
                <c:pt idx="3">
                  <c:v>Google</c:v>
                </c:pt>
                <c:pt idx="4">
                  <c:v>Organic</c:v>
                </c:pt>
                <c:pt idx="5">
                  <c:v>Facebook</c:v>
                </c:pt>
              </c:strCache>
            </c:strRef>
          </c:cat>
          <c:val>
            <c:numRef>
              <c:f>Customer_level_analysis!$M$16:$M$21</c:f>
              <c:numCache>
                <c:formatCode>General</c:formatCode>
                <c:ptCount val="6"/>
                <c:pt idx="0">
                  <c:v>1175.6872370266481</c:v>
                </c:pt>
                <c:pt idx="1">
                  <c:v>1256.955266955267</c:v>
                </c:pt>
                <c:pt idx="2">
                  <c:v>1264.2967479674796</c:v>
                </c:pt>
                <c:pt idx="3">
                  <c:v>4280.2710280373831</c:v>
                </c:pt>
                <c:pt idx="4">
                  <c:v>4628.1970021413272</c:v>
                </c:pt>
                <c:pt idx="5">
                  <c:v>1208.1237693389592</c:v>
                </c:pt>
              </c:numCache>
            </c:numRef>
          </c:val>
          <c:extLst>
            <c:ext xmlns:c16="http://schemas.microsoft.com/office/drawing/2014/chart" uri="{C3380CC4-5D6E-409C-BE32-E72D297353CC}">
              <c16:uniqueId val="{00000000-87E3-44EC-A7AE-4351C5F2282C}"/>
            </c:ext>
          </c:extLst>
        </c:ser>
        <c:dLbls>
          <c:showLegendKey val="0"/>
          <c:showVal val="0"/>
          <c:showCatName val="0"/>
          <c:showSerName val="0"/>
          <c:showPercent val="0"/>
          <c:showBubbleSize val="0"/>
        </c:dLbls>
        <c:gapWidth val="219"/>
        <c:overlap val="-27"/>
        <c:axId val="686959248"/>
        <c:axId val="358681152"/>
      </c:barChart>
      <c:catAx>
        <c:axId val="686959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8681152"/>
        <c:crosses val="autoZero"/>
        <c:auto val="1"/>
        <c:lblAlgn val="ctr"/>
        <c:lblOffset val="100"/>
        <c:noMultiLvlLbl val="0"/>
      </c:catAx>
      <c:valAx>
        <c:axId val="358681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69592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aggregated LTV at month level</a:t>
            </a:r>
          </a:p>
          <a:p>
            <a:pPr>
              <a:defRPr/>
            </a:pP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Customer_level_analysis!$M$27</c:f>
              <c:strCache>
                <c:ptCount val="1"/>
                <c:pt idx="0">
                  <c:v>aggregated LTV</c:v>
                </c:pt>
              </c:strCache>
            </c:strRef>
          </c:tx>
          <c:spPr>
            <a:ln w="28575" cap="rnd">
              <a:solidFill>
                <a:schemeClr val="accent1"/>
              </a:solidFill>
              <a:round/>
            </a:ln>
            <a:effectLst/>
          </c:spPr>
          <c:marker>
            <c:symbol val="none"/>
          </c:marker>
          <c:cat>
            <c:strRef>
              <c:f>Customer_level_analysis!$K$28:$K$36</c:f>
              <c:strCache>
                <c:ptCount val="9"/>
                <c:pt idx="0">
                  <c:v>April</c:v>
                </c:pt>
                <c:pt idx="1">
                  <c:v>March</c:v>
                </c:pt>
                <c:pt idx="2">
                  <c:v>January</c:v>
                </c:pt>
                <c:pt idx="3">
                  <c:v>September</c:v>
                </c:pt>
                <c:pt idx="4">
                  <c:v>June</c:v>
                </c:pt>
                <c:pt idx="5">
                  <c:v>July</c:v>
                </c:pt>
                <c:pt idx="6">
                  <c:v>May</c:v>
                </c:pt>
                <c:pt idx="7">
                  <c:v>February</c:v>
                </c:pt>
                <c:pt idx="8">
                  <c:v>August</c:v>
                </c:pt>
              </c:strCache>
            </c:strRef>
          </c:cat>
          <c:val>
            <c:numRef>
              <c:f>Customer_level_analysis!$M$28:$M$36</c:f>
              <c:numCache>
                <c:formatCode>General</c:formatCode>
                <c:ptCount val="9"/>
                <c:pt idx="0">
                  <c:v>1681.92194092827</c:v>
                </c:pt>
                <c:pt idx="1">
                  <c:v>2036.2814371257484</c:v>
                </c:pt>
                <c:pt idx="2">
                  <c:v>4977.5604575163397</c:v>
                </c:pt>
                <c:pt idx="3">
                  <c:v>556.91334894613578</c:v>
                </c:pt>
                <c:pt idx="4">
                  <c:v>1018.1356382978723</c:v>
                </c:pt>
                <c:pt idx="5">
                  <c:v>1262.794466403162</c:v>
                </c:pt>
                <c:pt idx="6">
                  <c:v>1360.7444633730834</c:v>
                </c:pt>
                <c:pt idx="7">
                  <c:v>2778.2914110429447</c:v>
                </c:pt>
                <c:pt idx="8">
                  <c:v>904.38227146814404</c:v>
                </c:pt>
              </c:numCache>
            </c:numRef>
          </c:val>
          <c:smooth val="0"/>
          <c:extLst>
            <c:ext xmlns:c16="http://schemas.microsoft.com/office/drawing/2014/chart" uri="{C3380CC4-5D6E-409C-BE32-E72D297353CC}">
              <c16:uniqueId val="{00000000-6466-4065-BC4A-781A8318C2F1}"/>
            </c:ext>
          </c:extLst>
        </c:ser>
        <c:dLbls>
          <c:showLegendKey val="0"/>
          <c:showVal val="0"/>
          <c:showCatName val="0"/>
          <c:showSerName val="0"/>
          <c:showPercent val="0"/>
          <c:showBubbleSize val="0"/>
        </c:dLbls>
        <c:smooth val="0"/>
        <c:axId val="686975568"/>
        <c:axId val="358680160"/>
      </c:lineChart>
      <c:catAx>
        <c:axId val="686975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8680160"/>
        <c:crosses val="autoZero"/>
        <c:auto val="1"/>
        <c:lblAlgn val="ctr"/>
        <c:lblOffset val="100"/>
        <c:noMultiLvlLbl val="0"/>
      </c:catAx>
      <c:valAx>
        <c:axId val="358680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69755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[Kishore analaysis.xlsx]Customer_level_analysis!PivotTable5</c:name>
    <c:fmtId val="5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Slot</a:t>
            </a:r>
            <a:r>
              <a:rPr lang="en-US" baseline="0"/>
              <a:t> wise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Customer_level_analysis!$L$70</c:f>
              <c:strCache>
                <c:ptCount val="1"/>
                <c:pt idx="0">
                  <c:v>Total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Customer_level_analysis!$K$71:$K$76</c:f>
              <c:strCache>
                <c:ptCount val="5"/>
                <c:pt idx="0">
                  <c:v>Afternoon</c:v>
                </c:pt>
                <c:pt idx="1">
                  <c:v>Evening</c:v>
                </c:pt>
                <c:pt idx="2">
                  <c:v>Late Night</c:v>
                </c:pt>
                <c:pt idx="3">
                  <c:v>Morning</c:v>
                </c:pt>
                <c:pt idx="4">
                  <c:v>Night</c:v>
                </c:pt>
              </c:strCache>
            </c:strRef>
          </c:cat>
          <c:val>
            <c:numRef>
              <c:f>Customer_level_analysis!$L$71:$L$76</c:f>
              <c:numCache>
                <c:formatCode>0.00</c:formatCode>
                <c:ptCount val="5"/>
                <c:pt idx="0">
                  <c:v>4.8597547380156074</c:v>
                </c:pt>
                <c:pt idx="1">
                  <c:v>4.8522886829542262</c:v>
                </c:pt>
                <c:pt idx="2">
                  <c:v>4.8397435897435894</c:v>
                </c:pt>
                <c:pt idx="3">
                  <c:v>4.856204379562044</c:v>
                </c:pt>
                <c:pt idx="4">
                  <c:v>4.843060959792477</c:v>
                </c:pt>
              </c:numCache>
            </c:numRef>
          </c:val>
          <c:extLst>
            <c:ext xmlns:c16="http://schemas.microsoft.com/office/drawing/2014/chart" uri="{C3380CC4-5D6E-409C-BE32-E72D297353CC}">
              <c16:uniqueId val="{00000000-E03B-40AD-877D-DD5EA1DBA360}"/>
            </c:ext>
          </c:extLst>
        </c:ser>
        <c:dLbls>
          <c:dLblPos val="outEnd"/>
          <c:showLegendKey val="0"/>
          <c:showVal val="1"/>
          <c:showCatName val="0"/>
          <c:showSerName val="0"/>
          <c:showPercent val="0"/>
          <c:showBubbleSize val="0"/>
        </c:dLbls>
        <c:gapWidth val="219"/>
        <c:overlap val="-27"/>
        <c:axId val="365276448"/>
        <c:axId val="352316816"/>
      </c:barChart>
      <c:catAx>
        <c:axId val="3652764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2316816"/>
        <c:crosses val="autoZero"/>
        <c:auto val="1"/>
        <c:lblAlgn val="ctr"/>
        <c:lblOffset val="100"/>
        <c:noMultiLvlLbl val="0"/>
      </c:catAx>
      <c:valAx>
        <c:axId val="35231681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52764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[Kishore analaysis.xlsx]Customer_level_analysis!PivotTable6</c:name>
    <c:fmtId val="8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N.o of product wise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Customer_level_analysis!$O$70</c:f>
              <c:strCache>
                <c:ptCount val="1"/>
                <c:pt idx="0">
                  <c:v>Total</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Customer_level_analysis!$N$71:$N$96</c:f>
              <c:strCach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strCache>
            </c:strRef>
          </c:cat>
          <c:val>
            <c:numRef>
              <c:f>Customer_level_analysis!$O$71:$O$96</c:f>
              <c:numCache>
                <c:formatCode>0.00</c:formatCode>
                <c:ptCount val="25"/>
                <c:pt idx="0">
                  <c:v>4.8418152350081041</c:v>
                </c:pt>
                <c:pt idx="1">
                  <c:v>4.8599066044029353</c:v>
                </c:pt>
                <c:pt idx="2">
                  <c:v>4.873180873180873</c:v>
                </c:pt>
                <c:pt idx="3">
                  <c:v>4.8592750533049038</c:v>
                </c:pt>
                <c:pt idx="4">
                  <c:v>4.8617780661907855</c:v>
                </c:pt>
                <c:pt idx="5">
                  <c:v>4.8429184549356226</c:v>
                </c:pt>
                <c:pt idx="6">
                  <c:v>4.8675496688741724</c:v>
                </c:pt>
                <c:pt idx="7">
                  <c:v>4.8362068965517242</c:v>
                </c:pt>
                <c:pt idx="8">
                  <c:v>4.8266897746967068</c:v>
                </c:pt>
                <c:pt idx="9">
                  <c:v>4.8631840796019903</c:v>
                </c:pt>
                <c:pt idx="10">
                  <c:v>4.8076923076923075</c:v>
                </c:pt>
                <c:pt idx="11">
                  <c:v>4.8293650793650791</c:v>
                </c:pt>
                <c:pt idx="12">
                  <c:v>4.8783068783068781</c:v>
                </c:pt>
                <c:pt idx="13">
                  <c:v>4.7904191616766463</c:v>
                </c:pt>
                <c:pt idx="14">
                  <c:v>4.8048780487804876</c:v>
                </c:pt>
                <c:pt idx="15">
                  <c:v>4.729166666666667</c:v>
                </c:pt>
                <c:pt idx="16">
                  <c:v>4.8048780487804876</c:v>
                </c:pt>
                <c:pt idx="17">
                  <c:v>4.9074074074074074</c:v>
                </c:pt>
                <c:pt idx="18">
                  <c:v>4.8571428571428568</c:v>
                </c:pt>
                <c:pt idx="19">
                  <c:v>4.7826086956521738</c:v>
                </c:pt>
                <c:pt idx="20">
                  <c:v>4.625</c:v>
                </c:pt>
                <c:pt idx="21">
                  <c:v>5</c:v>
                </c:pt>
                <c:pt idx="22">
                  <c:v>5</c:v>
                </c:pt>
                <c:pt idx="23">
                  <c:v>5</c:v>
                </c:pt>
              </c:numCache>
            </c:numRef>
          </c:val>
          <c:extLst>
            <c:ext xmlns:c16="http://schemas.microsoft.com/office/drawing/2014/chart" uri="{C3380CC4-5D6E-409C-BE32-E72D297353CC}">
              <c16:uniqueId val="{00000000-8AE9-4CAE-8E71-4C29673407EC}"/>
            </c:ext>
          </c:extLst>
        </c:ser>
        <c:dLbls>
          <c:dLblPos val="outEnd"/>
          <c:showLegendKey val="0"/>
          <c:showVal val="1"/>
          <c:showCatName val="0"/>
          <c:showSerName val="0"/>
          <c:showPercent val="0"/>
          <c:showBubbleSize val="0"/>
        </c:dLbls>
        <c:gapWidth val="219"/>
        <c:overlap val="-27"/>
        <c:axId val="365285568"/>
        <c:axId val="352328224"/>
      </c:barChart>
      <c:catAx>
        <c:axId val="365285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2328224"/>
        <c:crosses val="autoZero"/>
        <c:auto val="1"/>
        <c:lblAlgn val="ctr"/>
        <c:lblOffset val="100"/>
        <c:noMultiLvlLbl val="0"/>
      </c:catAx>
      <c:valAx>
        <c:axId val="35232822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52855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[Kishore analaysis.xlsx]Customer_level_analysis!PivotTable7</c:name>
    <c:fmtId val="5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Delivery charge wise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Customer_level_analysis!$S$70</c:f>
              <c:strCache>
                <c:ptCount val="1"/>
                <c:pt idx="0">
                  <c:v>Total</c:v>
                </c:pt>
              </c:strCache>
            </c:strRef>
          </c:tx>
          <c:spPr>
            <a:ln w="28575" cap="rnd">
              <a:solidFill>
                <a:schemeClr val="accent2"/>
              </a:solidFill>
              <a:round/>
            </a:ln>
            <a:effectLst/>
          </c:spPr>
          <c:marker>
            <c:symbol val="none"/>
          </c:marker>
          <c:cat>
            <c:strRef>
              <c:f>Customer_level_analysis!$R$71:$R$168</c:f>
              <c:strCache>
                <c:ptCount val="97"/>
                <c:pt idx="0">
                  <c:v>0</c:v>
                </c:pt>
                <c:pt idx="1">
                  <c:v>2</c:v>
                </c:pt>
                <c:pt idx="2">
                  <c:v>3</c:v>
                </c:pt>
                <c:pt idx="3">
                  <c:v>5</c:v>
                </c:pt>
                <c:pt idx="4">
                  <c:v>10</c:v>
                </c:pt>
                <c:pt idx="5">
                  <c:v>12</c:v>
                </c:pt>
                <c:pt idx="6">
                  <c:v>13</c:v>
                </c:pt>
                <c:pt idx="7">
                  <c:v>15</c:v>
                </c:pt>
                <c:pt idx="8">
                  <c:v>17</c:v>
                </c:pt>
                <c:pt idx="9">
                  <c:v>18</c:v>
                </c:pt>
                <c:pt idx="10">
                  <c:v>19</c:v>
                </c:pt>
                <c:pt idx="11">
                  <c:v>20</c:v>
                </c:pt>
                <c:pt idx="12">
                  <c:v>22</c:v>
                </c:pt>
                <c:pt idx="13">
                  <c:v>25</c:v>
                </c:pt>
                <c:pt idx="14">
                  <c:v>28</c:v>
                </c:pt>
                <c:pt idx="15">
                  <c:v>30</c:v>
                </c:pt>
                <c:pt idx="16">
                  <c:v>32</c:v>
                </c:pt>
                <c:pt idx="17">
                  <c:v>33</c:v>
                </c:pt>
                <c:pt idx="18">
                  <c:v>35</c:v>
                </c:pt>
                <c:pt idx="19">
                  <c:v>36</c:v>
                </c:pt>
                <c:pt idx="20">
                  <c:v>37</c:v>
                </c:pt>
                <c:pt idx="21">
                  <c:v>39</c:v>
                </c:pt>
                <c:pt idx="22">
                  <c:v>40</c:v>
                </c:pt>
                <c:pt idx="23">
                  <c:v>42</c:v>
                </c:pt>
                <c:pt idx="24">
                  <c:v>43</c:v>
                </c:pt>
                <c:pt idx="25">
                  <c:v>45</c:v>
                </c:pt>
                <c:pt idx="26">
                  <c:v>46</c:v>
                </c:pt>
                <c:pt idx="27">
                  <c:v>48</c:v>
                </c:pt>
                <c:pt idx="28">
                  <c:v>50</c:v>
                </c:pt>
                <c:pt idx="29">
                  <c:v>52</c:v>
                </c:pt>
                <c:pt idx="30">
                  <c:v>53</c:v>
                </c:pt>
                <c:pt idx="31">
                  <c:v>55</c:v>
                </c:pt>
                <c:pt idx="32">
                  <c:v>56</c:v>
                </c:pt>
                <c:pt idx="33">
                  <c:v>58</c:v>
                </c:pt>
                <c:pt idx="34">
                  <c:v>59</c:v>
                </c:pt>
                <c:pt idx="35">
                  <c:v>60</c:v>
                </c:pt>
                <c:pt idx="36">
                  <c:v>62</c:v>
                </c:pt>
                <c:pt idx="37">
                  <c:v>65</c:v>
                </c:pt>
                <c:pt idx="38">
                  <c:v>66</c:v>
                </c:pt>
                <c:pt idx="39">
                  <c:v>67</c:v>
                </c:pt>
                <c:pt idx="40">
                  <c:v>70</c:v>
                </c:pt>
                <c:pt idx="41">
                  <c:v>71</c:v>
                </c:pt>
                <c:pt idx="42">
                  <c:v>73</c:v>
                </c:pt>
                <c:pt idx="43">
                  <c:v>75</c:v>
                </c:pt>
                <c:pt idx="44">
                  <c:v>78</c:v>
                </c:pt>
                <c:pt idx="45">
                  <c:v>79</c:v>
                </c:pt>
                <c:pt idx="46">
                  <c:v>80</c:v>
                </c:pt>
                <c:pt idx="47">
                  <c:v>82</c:v>
                </c:pt>
                <c:pt idx="48">
                  <c:v>85</c:v>
                </c:pt>
                <c:pt idx="49">
                  <c:v>86</c:v>
                </c:pt>
                <c:pt idx="50">
                  <c:v>90</c:v>
                </c:pt>
                <c:pt idx="51">
                  <c:v>91</c:v>
                </c:pt>
                <c:pt idx="52">
                  <c:v>93</c:v>
                </c:pt>
                <c:pt idx="53">
                  <c:v>95</c:v>
                </c:pt>
                <c:pt idx="54">
                  <c:v>96</c:v>
                </c:pt>
                <c:pt idx="55">
                  <c:v>97</c:v>
                </c:pt>
                <c:pt idx="56">
                  <c:v>99</c:v>
                </c:pt>
                <c:pt idx="57">
                  <c:v>100</c:v>
                </c:pt>
                <c:pt idx="58">
                  <c:v>105</c:v>
                </c:pt>
                <c:pt idx="59">
                  <c:v>106</c:v>
                </c:pt>
                <c:pt idx="60">
                  <c:v>110</c:v>
                </c:pt>
                <c:pt idx="61">
                  <c:v>112</c:v>
                </c:pt>
                <c:pt idx="62">
                  <c:v>113</c:v>
                </c:pt>
                <c:pt idx="63">
                  <c:v>115</c:v>
                </c:pt>
                <c:pt idx="64">
                  <c:v>117</c:v>
                </c:pt>
                <c:pt idx="65">
                  <c:v>119</c:v>
                </c:pt>
                <c:pt idx="66">
                  <c:v>120</c:v>
                </c:pt>
                <c:pt idx="67">
                  <c:v>125</c:v>
                </c:pt>
                <c:pt idx="68">
                  <c:v>126</c:v>
                </c:pt>
                <c:pt idx="69">
                  <c:v>130</c:v>
                </c:pt>
                <c:pt idx="70">
                  <c:v>133</c:v>
                </c:pt>
                <c:pt idx="71">
                  <c:v>135</c:v>
                </c:pt>
                <c:pt idx="72">
                  <c:v>136</c:v>
                </c:pt>
                <c:pt idx="73">
                  <c:v>139</c:v>
                </c:pt>
                <c:pt idx="74">
                  <c:v>140</c:v>
                </c:pt>
                <c:pt idx="75">
                  <c:v>145</c:v>
                </c:pt>
                <c:pt idx="76">
                  <c:v>146</c:v>
                </c:pt>
                <c:pt idx="77">
                  <c:v>150</c:v>
                </c:pt>
                <c:pt idx="78">
                  <c:v>155</c:v>
                </c:pt>
                <c:pt idx="79">
                  <c:v>157</c:v>
                </c:pt>
                <c:pt idx="80">
                  <c:v>165</c:v>
                </c:pt>
                <c:pt idx="81">
                  <c:v>166</c:v>
                </c:pt>
                <c:pt idx="82">
                  <c:v>170</c:v>
                </c:pt>
                <c:pt idx="83">
                  <c:v>172</c:v>
                </c:pt>
                <c:pt idx="84">
                  <c:v>175</c:v>
                </c:pt>
                <c:pt idx="85">
                  <c:v>179</c:v>
                </c:pt>
                <c:pt idx="86">
                  <c:v>180</c:v>
                </c:pt>
                <c:pt idx="87">
                  <c:v>195</c:v>
                </c:pt>
                <c:pt idx="88">
                  <c:v>199</c:v>
                </c:pt>
                <c:pt idx="89">
                  <c:v>202</c:v>
                </c:pt>
                <c:pt idx="90">
                  <c:v>210</c:v>
                </c:pt>
                <c:pt idx="91">
                  <c:v>212</c:v>
                </c:pt>
                <c:pt idx="92">
                  <c:v>232</c:v>
                </c:pt>
                <c:pt idx="93">
                  <c:v>259</c:v>
                </c:pt>
                <c:pt idx="94">
                  <c:v>287</c:v>
                </c:pt>
                <c:pt idx="95">
                  <c:v>332</c:v>
                </c:pt>
                <c:pt idx="96">
                  <c:v>(blank)</c:v>
                </c:pt>
              </c:strCache>
            </c:strRef>
          </c:cat>
          <c:val>
            <c:numRef>
              <c:f>Customer_level_analysis!$S$71:$S$168</c:f>
              <c:numCache>
                <c:formatCode>General</c:formatCode>
                <c:ptCount val="97"/>
                <c:pt idx="0" formatCode="0.00">
                  <c:v>4.829226847918437</c:v>
                </c:pt>
                <c:pt idx="2" formatCode="0.00">
                  <c:v>5</c:v>
                </c:pt>
                <c:pt idx="3" formatCode="0.00">
                  <c:v>4.833333333333333</c:v>
                </c:pt>
                <c:pt idx="4" formatCode="0.00">
                  <c:v>5</c:v>
                </c:pt>
                <c:pt idx="5" formatCode="0.00">
                  <c:v>5</c:v>
                </c:pt>
                <c:pt idx="7" formatCode="0.00">
                  <c:v>4.9285714285714288</c:v>
                </c:pt>
                <c:pt idx="8" formatCode="0.00">
                  <c:v>5</c:v>
                </c:pt>
                <c:pt idx="9" formatCode="0.00">
                  <c:v>5</c:v>
                </c:pt>
                <c:pt idx="11" formatCode="0.00">
                  <c:v>5</c:v>
                </c:pt>
                <c:pt idx="12" formatCode="0.00">
                  <c:v>5</c:v>
                </c:pt>
                <c:pt idx="13" formatCode="0.00">
                  <c:v>4.8659066232356132</c:v>
                </c:pt>
                <c:pt idx="14" formatCode="0.00">
                  <c:v>4</c:v>
                </c:pt>
                <c:pt idx="15" formatCode="0.00">
                  <c:v>4.8748841519925854</c:v>
                </c:pt>
                <c:pt idx="16" formatCode="0.00">
                  <c:v>4.8603773584905658</c:v>
                </c:pt>
                <c:pt idx="17" formatCode="0.00">
                  <c:v>4.8287671232876717</c:v>
                </c:pt>
                <c:pt idx="18" formatCode="0.00">
                  <c:v>4.9136690647482011</c:v>
                </c:pt>
                <c:pt idx="19" formatCode="0.00">
                  <c:v>4.96875</c:v>
                </c:pt>
                <c:pt idx="20" formatCode="0.00">
                  <c:v>4.9150684931506845</c:v>
                </c:pt>
                <c:pt idx="21" formatCode="0.00">
                  <c:v>4.7362637362637363</c:v>
                </c:pt>
                <c:pt idx="22" formatCode="0.00">
                  <c:v>4.7758007117437726</c:v>
                </c:pt>
                <c:pt idx="23" formatCode="0.00">
                  <c:v>5</c:v>
                </c:pt>
                <c:pt idx="25" formatCode="0.00">
                  <c:v>4.9003436426116842</c:v>
                </c:pt>
                <c:pt idx="26" formatCode="0.00">
                  <c:v>5</c:v>
                </c:pt>
                <c:pt idx="27" formatCode="0.00">
                  <c:v>5</c:v>
                </c:pt>
                <c:pt idx="28" formatCode="0.00">
                  <c:v>4.9894736842105267</c:v>
                </c:pt>
                <c:pt idx="29" formatCode="0.00">
                  <c:v>4.931034482758621</c:v>
                </c:pt>
                <c:pt idx="30" formatCode="0.00">
                  <c:v>5</c:v>
                </c:pt>
                <c:pt idx="31" formatCode="0.00">
                  <c:v>4.6976744186046515</c:v>
                </c:pt>
                <c:pt idx="32" formatCode="0.00">
                  <c:v>5</c:v>
                </c:pt>
                <c:pt idx="33" formatCode="0.00">
                  <c:v>4.833333333333333</c:v>
                </c:pt>
                <c:pt idx="34" formatCode="0.00">
                  <c:v>5</c:v>
                </c:pt>
                <c:pt idx="35" formatCode="0.00">
                  <c:v>4.8888888888888893</c:v>
                </c:pt>
                <c:pt idx="36" formatCode="0.00">
                  <c:v>5</c:v>
                </c:pt>
                <c:pt idx="37" formatCode="0.00">
                  <c:v>4.6785714285714288</c:v>
                </c:pt>
                <c:pt idx="38" formatCode="0.00">
                  <c:v>4.916666666666667</c:v>
                </c:pt>
                <c:pt idx="39" formatCode="0.00">
                  <c:v>4.8</c:v>
                </c:pt>
                <c:pt idx="40" formatCode="0.00">
                  <c:v>4.9666666666666668</c:v>
                </c:pt>
                <c:pt idx="41" formatCode="0.00">
                  <c:v>5</c:v>
                </c:pt>
                <c:pt idx="42" formatCode="0.00">
                  <c:v>5</c:v>
                </c:pt>
                <c:pt idx="43" formatCode="0.00">
                  <c:v>4.583333333333333</c:v>
                </c:pt>
                <c:pt idx="44" formatCode="0.00">
                  <c:v>5</c:v>
                </c:pt>
                <c:pt idx="45" formatCode="0.00">
                  <c:v>4.1428571428571432</c:v>
                </c:pt>
                <c:pt idx="46" formatCode="0.00">
                  <c:v>5</c:v>
                </c:pt>
                <c:pt idx="47" formatCode="0.00">
                  <c:v>4.5</c:v>
                </c:pt>
                <c:pt idx="48" formatCode="0.00">
                  <c:v>4.666666666666667</c:v>
                </c:pt>
                <c:pt idx="49" formatCode="0.00">
                  <c:v>5</c:v>
                </c:pt>
                <c:pt idx="50" formatCode="0.00">
                  <c:v>4.9591836734693882</c:v>
                </c:pt>
                <c:pt idx="51" formatCode="0.00">
                  <c:v>5</c:v>
                </c:pt>
                <c:pt idx="53" formatCode="0.00">
                  <c:v>4.5555555555555554</c:v>
                </c:pt>
                <c:pt idx="54" formatCode="0.00">
                  <c:v>5</c:v>
                </c:pt>
                <c:pt idx="55" formatCode="0.00">
                  <c:v>4.75</c:v>
                </c:pt>
                <c:pt idx="56" formatCode="0.00">
                  <c:v>5</c:v>
                </c:pt>
                <c:pt idx="57" formatCode="0.00">
                  <c:v>4.8636363636363633</c:v>
                </c:pt>
                <c:pt idx="58" formatCode="0.00">
                  <c:v>4.882352941176471</c:v>
                </c:pt>
                <c:pt idx="59" formatCode="0.00">
                  <c:v>5</c:v>
                </c:pt>
                <c:pt idx="60" formatCode="0.00">
                  <c:v>4.75</c:v>
                </c:pt>
                <c:pt idx="61" formatCode="0.00">
                  <c:v>4</c:v>
                </c:pt>
                <c:pt idx="62" formatCode="0.00">
                  <c:v>5</c:v>
                </c:pt>
                <c:pt idx="63" formatCode="0.00">
                  <c:v>5</c:v>
                </c:pt>
                <c:pt idx="64" formatCode="0.00">
                  <c:v>4.5</c:v>
                </c:pt>
                <c:pt idx="65" formatCode="0.00">
                  <c:v>5</c:v>
                </c:pt>
                <c:pt idx="66" formatCode="0.00">
                  <c:v>4.875</c:v>
                </c:pt>
                <c:pt idx="67" formatCode="0.00">
                  <c:v>5</c:v>
                </c:pt>
                <c:pt idx="68" formatCode="0.00">
                  <c:v>4.5</c:v>
                </c:pt>
                <c:pt idx="69" formatCode="0.00">
                  <c:v>3.6666666666666665</c:v>
                </c:pt>
                <c:pt idx="70" formatCode="0.00">
                  <c:v>5</c:v>
                </c:pt>
                <c:pt idx="71" formatCode="0.00">
                  <c:v>4.4285714285714288</c:v>
                </c:pt>
                <c:pt idx="73" formatCode="0.00">
                  <c:v>5</c:v>
                </c:pt>
                <c:pt idx="74" formatCode="0.00">
                  <c:v>5</c:v>
                </c:pt>
                <c:pt idx="75" formatCode="0.00">
                  <c:v>4.8</c:v>
                </c:pt>
                <c:pt idx="76" formatCode="0.00">
                  <c:v>5</c:v>
                </c:pt>
                <c:pt idx="77" formatCode="0.00">
                  <c:v>4.333333333333333</c:v>
                </c:pt>
                <c:pt idx="78" formatCode="0.00">
                  <c:v>5</c:v>
                </c:pt>
                <c:pt idx="79" formatCode="0.00">
                  <c:v>5</c:v>
                </c:pt>
                <c:pt idx="80" formatCode="0.00">
                  <c:v>5</c:v>
                </c:pt>
                <c:pt idx="81" formatCode="0.00">
                  <c:v>5</c:v>
                </c:pt>
                <c:pt idx="83" formatCode="0.00">
                  <c:v>4.5</c:v>
                </c:pt>
                <c:pt idx="84" formatCode="0.00">
                  <c:v>4</c:v>
                </c:pt>
                <c:pt idx="85" formatCode="0.00">
                  <c:v>5</c:v>
                </c:pt>
                <c:pt idx="86" formatCode="0.00">
                  <c:v>5</c:v>
                </c:pt>
                <c:pt idx="87" formatCode="0.00">
                  <c:v>1</c:v>
                </c:pt>
                <c:pt idx="89" formatCode="0.00">
                  <c:v>5</c:v>
                </c:pt>
                <c:pt idx="90" formatCode="0.00">
                  <c:v>5</c:v>
                </c:pt>
                <c:pt idx="91" formatCode="0.00">
                  <c:v>5</c:v>
                </c:pt>
                <c:pt idx="92" formatCode="0.00">
                  <c:v>5</c:v>
                </c:pt>
                <c:pt idx="94" formatCode="0.00">
                  <c:v>5</c:v>
                </c:pt>
                <c:pt idx="95" formatCode="0.00">
                  <c:v>5</c:v>
                </c:pt>
                <c:pt idx="96" formatCode="0.00">
                  <c:v>5</c:v>
                </c:pt>
              </c:numCache>
            </c:numRef>
          </c:val>
          <c:smooth val="0"/>
          <c:extLst>
            <c:ext xmlns:c16="http://schemas.microsoft.com/office/drawing/2014/chart" uri="{C3380CC4-5D6E-409C-BE32-E72D297353CC}">
              <c16:uniqueId val="{00000000-8A46-4075-BADD-A3C66BAB6D7F}"/>
            </c:ext>
          </c:extLst>
        </c:ser>
        <c:dLbls>
          <c:showLegendKey val="0"/>
          <c:showVal val="0"/>
          <c:showCatName val="0"/>
          <c:showSerName val="0"/>
          <c:showPercent val="0"/>
          <c:showBubbleSize val="0"/>
        </c:dLbls>
        <c:smooth val="0"/>
        <c:axId val="365284608"/>
        <c:axId val="2134326448"/>
      </c:lineChart>
      <c:catAx>
        <c:axId val="365284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4326448"/>
        <c:crosses val="autoZero"/>
        <c:auto val="1"/>
        <c:lblAlgn val="ctr"/>
        <c:lblOffset val="100"/>
        <c:noMultiLvlLbl val="0"/>
      </c:catAx>
      <c:valAx>
        <c:axId val="213432644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52846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[Kishore analaysis.xlsx]Customer_level_analysis!PivotTable8</c:name>
    <c:fmtId val="5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Discount wise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Customer_level_analysis!$W$70</c:f>
              <c:strCache>
                <c:ptCount val="1"/>
                <c:pt idx="0">
                  <c:v>Total</c:v>
                </c:pt>
              </c:strCache>
            </c:strRef>
          </c:tx>
          <c:spPr>
            <a:ln w="28575" cap="rnd">
              <a:solidFill>
                <a:schemeClr val="accent2"/>
              </a:solidFill>
              <a:round/>
            </a:ln>
            <a:effectLst/>
          </c:spPr>
          <c:marker>
            <c:symbol val="none"/>
          </c:marker>
          <c:cat>
            <c:strRef>
              <c:f>Customer_level_analysis!$V$71:$V$393</c:f>
              <c:strCache>
                <c:ptCount val="322"/>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202</c:v>
                </c:pt>
                <c:pt idx="201">
                  <c:v>203</c:v>
                </c:pt>
                <c:pt idx="202">
                  <c:v>204</c:v>
                </c:pt>
                <c:pt idx="203">
                  <c:v>205</c:v>
                </c:pt>
                <c:pt idx="204">
                  <c:v>206</c:v>
                </c:pt>
                <c:pt idx="205">
                  <c:v>207</c:v>
                </c:pt>
                <c:pt idx="206">
                  <c:v>209</c:v>
                </c:pt>
                <c:pt idx="207">
                  <c:v>210</c:v>
                </c:pt>
                <c:pt idx="208">
                  <c:v>214</c:v>
                </c:pt>
                <c:pt idx="209">
                  <c:v>216</c:v>
                </c:pt>
                <c:pt idx="210">
                  <c:v>217</c:v>
                </c:pt>
                <c:pt idx="211">
                  <c:v>218</c:v>
                </c:pt>
                <c:pt idx="212">
                  <c:v>220</c:v>
                </c:pt>
                <c:pt idx="213">
                  <c:v>221</c:v>
                </c:pt>
                <c:pt idx="214">
                  <c:v>222</c:v>
                </c:pt>
                <c:pt idx="215">
                  <c:v>223</c:v>
                </c:pt>
                <c:pt idx="216">
                  <c:v>224</c:v>
                </c:pt>
                <c:pt idx="217">
                  <c:v>225</c:v>
                </c:pt>
                <c:pt idx="218">
                  <c:v>226</c:v>
                </c:pt>
                <c:pt idx="219">
                  <c:v>227</c:v>
                </c:pt>
                <c:pt idx="220">
                  <c:v>228</c:v>
                </c:pt>
                <c:pt idx="221">
                  <c:v>229</c:v>
                </c:pt>
                <c:pt idx="222">
                  <c:v>230</c:v>
                </c:pt>
                <c:pt idx="223">
                  <c:v>231</c:v>
                </c:pt>
                <c:pt idx="224">
                  <c:v>232</c:v>
                </c:pt>
                <c:pt idx="225">
                  <c:v>234</c:v>
                </c:pt>
                <c:pt idx="226">
                  <c:v>235</c:v>
                </c:pt>
                <c:pt idx="227">
                  <c:v>238</c:v>
                </c:pt>
                <c:pt idx="228">
                  <c:v>239</c:v>
                </c:pt>
                <c:pt idx="229">
                  <c:v>240</c:v>
                </c:pt>
                <c:pt idx="230">
                  <c:v>242</c:v>
                </c:pt>
                <c:pt idx="231">
                  <c:v>243</c:v>
                </c:pt>
                <c:pt idx="232">
                  <c:v>246</c:v>
                </c:pt>
                <c:pt idx="233">
                  <c:v>247</c:v>
                </c:pt>
                <c:pt idx="234">
                  <c:v>248</c:v>
                </c:pt>
                <c:pt idx="235">
                  <c:v>250</c:v>
                </c:pt>
                <c:pt idx="236">
                  <c:v>251</c:v>
                </c:pt>
                <c:pt idx="237">
                  <c:v>252</c:v>
                </c:pt>
                <c:pt idx="238">
                  <c:v>253</c:v>
                </c:pt>
                <c:pt idx="239">
                  <c:v>259</c:v>
                </c:pt>
                <c:pt idx="240">
                  <c:v>268</c:v>
                </c:pt>
                <c:pt idx="241">
                  <c:v>269</c:v>
                </c:pt>
                <c:pt idx="242">
                  <c:v>270</c:v>
                </c:pt>
                <c:pt idx="243">
                  <c:v>271</c:v>
                </c:pt>
                <c:pt idx="244">
                  <c:v>276</c:v>
                </c:pt>
                <c:pt idx="245">
                  <c:v>279</c:v>
                </c:pt>
                <c:pt idx="246">
                  <c:v>282</c:v>
                </c:pt>
                <c:pt idx="247">
                  <c:v>284</c:v>
                </c:pt>
                <c:pt idx="248">
                  <c:v>289</c:v>
                </c:pt>
                <c:pt idx="249">
                  <c:v>291</c:v>
                </c:pt>
                <c:pt idx="250">
                  <c:v>292</c:v>
                </c:pt>
                <c:pt idx="251">
                  <c:v>300</c:v>
                </c:pt>
                <c:pt idx="252">
                  <c:v>306</c:v>
                </c:pt>
                <c:pt idx="253">
                  <c:v>307</c:v>
                </c:pt>
                <c:pt idx="254">
                  <c:v>309</c:v>
                </c:pt>
                <c:pt idx="255">
                  <c:v>311</c:v>
                </c:pt>
                <c:pt idx="256">
                  <c:v>312</c:v>
                </c:pt>
                <c:pt idx="257">
                  <c:v>322</c:v>
                </c:pt>
                <c:pt idx="258">
                  <c:v>325</c:v>
                </c:pt>
                <c:pt idx="259">
                  <c:v>327</c:v>
                </c:pt>
                <c:pt idx="260">
                  <c:v>333</c:v>
                </c:pt>
                <c:pt idx="261">
                  <c:v>336</c:v>
                </c:pt>
                <c:pt idx="262">
                  <c:v>337</c:v>
                </c:pt>
                <c:pt idx="263">
                  <c:v>349</c:v>
                </c:pt>
                <c:pt idx="264">
                  <c:v>350</c:v>
                </c:pt>
                <c:pt idx="265">
                  <c:v>363</c:v>
                </c:pt>
                <c:pt idx="266">
                  <c:v>370</c:v>
                </c:pt>
                <c:pt idx="267">
                  <c:v>378</c:v>
                </c:pt>
                <c:pt idx="268">
                  <c:v>422</c:v>
                </c:pt>
                <c:pt idx="269">
                  <c:v>450</c:v>
                </c:pt>
                <c:pt idx="270">
                  <c:v>461</c:v>
                </c:pt>
                <c:pt idx="271">
                  <c:v>600</c:v>
                </c:pt>
                <c:pt idx="272">
                  <c:v>603</c:v>
                </c:pt>
                <c:pt idx="273">
                  <c:v>611</c:v>
                </c:pt>
                <c:pt idx="274">
                  <c:v>617</c:v>
                </c:pt>
                <c:pt idx="275">
                  <c:v>618</c:v>
                </c:pt>
                <c:pt idx="276">
                  <c:v>623</c:v>
                </c:pt>
                <c:pt idx="277">
                  <c:v>625</c:v>
                </c:pt>
                <c:pt idx="278">
                  <c:v>628</c:v>
                </c:pt>
                <c:pt idx="279">
                  <c:v>630</c:v>
                </c:pt>
                <c:pt idx="280">
                  <c:v>639</c:v>
                </c:pt>
                <c:pt idx="281">
                  <c:v>649</c:v>
                </c:pt>
                <c:pt idx="282">
                  <c:v>651</c:v>
                </c:pt>
                <c:pt idx="283">
                  <c:v>656</c:v>
                </c:pt>
                <c:pt idx="284">
                  <c:v>662</c:v>
                </c:pt>
                <c:pt idx="285">
                  <c:v>669</c:v>
                </c:pt>
                <c:pt idx="286">
                  <c:v>671</c:v>
                </c:pt>
                <c:pt idx="287">
                  <c:v>676</c:v>
                </c:pt>
                <c:pt idx="288">
                  <c:v>677</c:v>
                </c:pt>
                <c:pt idx="289">
                  <c:v>689</c:v>
                </c:pt>
                <c:pt idx="290">
                  <c:v>694</c:v>
                </c:pt>
                <c:pt idx="291">
                  <c:v>699</c:v>
                </c:pt>
                <c:pt idx="292">
                  <c:v>711</c:v>
                </c:pt>
                <c:pt idx="293">
                  <c:v>714</c:v>
                </c:pt>
                <c:pt idx="294">
                  <c:v>715</c:v>
                </c:pt>
                <c:pt idx="295">
                  <c:v>718</c:v>
                </c:pt>
                <c:pt idx="296">
                  <c:v>719</c:v>
                </c:pt>
                <c:pt idx="297">
                  <c:v>720</c:v>
                </c:pt>
                <c:pt idx="298">
                  <c:v>722</c:v>
                </c:pt>
                <c:pt idx="299">
                  <c:v>724</c:v>
                </c:pt>
                <c:pt idx="300">
                  <c:v>726</c:v>
                </c:pt>
                <c:pt idx="301">
                  <c:v>731</c:v>
                </c:pt>
                <c:pt idx="302">
                  <c:v>733</c:v>
                </c:pt>
                <c:pt idx="303">
                  <c:v>734</c:v>
                </c:pt>
                <c:pt idx="304">
                  <c:v>736</c:v>
                </c:pt>
                <c:pt idx="305">
                  <c:v>739</c:v>
                </c:pt>
                <c:pt idx="306">
                  <c:v>740</c:v>
                </c:pt>
                <c:pt idx="307">
                  <c:v>741</c:v>
                </c:pt>
                <c:pt idx="308">
                  <c:v>744</c:v>
                </c:pt>
                <c:pt idx="309">
                  <c:v>745</c:v>
                </c:pt>
                <c:pt idx="310">
                  <c:v>749</c:v>
                </c:pt>
                <c:pt idx="311">
                  <c:v>751</c:v>
                </c:pt>
                <c:pt idx="312">
                  <c:v>752</c:v>
                </c:pt>
                <c:pt idx="313">
                  <c:v>756</c:v>
                </c:pt>
                <c:pt idx="314">
                  <c:v>759</c:v>
                </c:pt>
                <c:pt idx="315">
                  <c:v>760</c:v>
                </c:pt>
                <c:pt idx="316">
                  <c:v>762</c:v>
                </c:pt>
                <c:pt idx="317">
                  <c:v>770</c:v>
                </c:pt>
                <c:pt idx="318">
                  <c:v>771</c:v>
                </c:pt>
                <c:pt idx="319">
                  <c:v>779</c:v>
                </c:pt>
                <c:pt idx="320">
                  <c:v>807</c:v>
                </c:pt>
                <c:pt idx="321">
                  <c:v>(blank)</c:v>
                </c:pt>
              </c:strCache>
            </c:strRef>
          </c:cat>
          <c:val>
            <c:numRef>
              <c:f>Customer_level_analysis!$W$71:$W$393</c:f>
              <c:numCache>
                <c:formatCode>0.00</c:formatCode>
                <c:ptCount val="322"/>
                <c:pt idx="0">
                  <c:v>4.8673121940838477</c:v>
                </c:pt>
                <c:pt idx="1">
                  <c:v>4.8857142857142861</c:v>
                </c:pt>
                <c:pt idx="2">
                  <c:v>4.7</c:v>
                </c:pt>
                <c:pt idx="3">
                  <c:v>4.6969696969696972</c:v>
                </c:pt>
                <c:pt idx="4">
                  <c:v>4.8735632183908049</c:v>
                </c:pt>
                <c:pt idx="5">
                  <c:v>4.8527131782945734</c:v>
                </c:pt>
                <c:pt idx="6">
                  <c:v>4.8945147679324892</c:v>
                </c:pt>
                <c:pt idx="7">
                  <c:v>4.8624999999999998</c:v>
                </c:pt>
                <c:pt idx="8">
                  <c:v>4.8943089430894311</c:v>
                </c:pt>
                <c:pt idx="9">
                  <c:v>4.8723404255319149</c:v>
                </c:pt>
                <c:pt idx="10">
                  <c:v>4.8724279835390947</c:v>
                </c:pt>
                <c:pt idx="11">
                  <c:v>4.75</c:v>
                </c:pt>
                <c:pt idx="12">
                  <c:v>4.807017543859649</c:v>
                </c:pt>
                <c:pt idx="13">
                  <c:v>4.8265306122448983</c:v>
                </c:pt>
                <c:pt idx="14">
                  <c:v>4.7983870967741939</c:v>
                </c:pt>
                <c:pt idx="15">
                  <c:v>4.8244680851063828</c:v>
                </c:pt>
                <c:pt idx="16">
                  <c:v>4.9325842696629216</c:v>
                </c:pt>
                <c:pt idx="17">
                  <c:v>4.9009900990099009</c:v>
                </c:pt>
                <c:pt idx="18">
                  <c:v>4.8659793814432986</c:v>
                </c:pt>
                <c:pt idx="19">
                  <c:v>4.8909090909090907</c:v>
                </c:pt>
                <c:pt idx="20">
                  <c:v>4.8441558441558445</c:v>
                </c:pt>
                <c:pt idx="21">
                  <c:v>4.7846153846153845</c:v>
                </c:pt>
                <c:pt idx="22">
                  <c:v>4.7835051546391751</c:v>
                </c:pt>
                <c:pt idx="23">
                  <c:v>4.7894736842105265</c:v>
                </c:pt>
                <c:pt idx="24">
                  <c:v>4.8048780487804876</c:v>
                </c:pt>
                <c:pt idx="25">
                  <c:v>4.8683127572016458</c:v>
                </c:pt>
                <c:pt idx="26">
                  <c:v>4.8913043478260869</c:v>
                </c:pt>
                <c:pt idx="27">
                  <c:v>4.8600000000000003</c:v>
                </c:pt>
                <c:pt idx="28">
                  <c:v>4.8085106382978724</c:v>
                </c:pt>
                <c:pt idx="29">
                  <c:v>4.795918367346939</c:v>
                </c:pt>
                <c:pt idx="30">
                  <c:v>4.8495575221238942</c:v>
                </c:pt>
                <c:pt idx="31">
                  <c:v>4.7826086956521738</c:v>
                </c:pt>
                <c:pt idx="32">
                  <c:v>4.591836734693878</c:v>
                </c:pt>
                <c:pt idx="33">
                  <c:v>4.9047619047619051</c:v>
                </c:pt>
                <c:pt idx="34">
                  <c:v>4.6862745098039218</c:v>
                </c:pt>
                <c:pt idx="35">
                  <c:v>4.8252032520325203</c:v>
                </c:pt>
                <c:pt idx="36">
                  <c:v>4.9069767441860463</c:v>
                </c:pt>
                <c:pt idx="37">
                  <c:v>4.7868852459016393</c:v>
                </c:pt>
                <c:pt idx="38">
                  <c:v>4.7454545454545451</c:v>
                </c:pt>
                <c:pt idx="39">
                  <c:v>4.8604651162790695</c:v>
                </c:pt>
                <c:pt idx="40">
                  <c:v>4.9607843137254903</c:v>
                </c:pt>
                <c:pt idx="41">
                  <c:v>4.8285714285714283</c:v>
                </c:pt>
                <c:pt idx="42">
                  <c:v>4.903225806451613</c:v>
                </c:pt>
                <c:pt idx="43">
                  <c:v>4.8837209302325579</c:v>
                </c:pt>
                <c:pt idx="44">
                  <c:v>4.8918918918918921</c:v>
                </c:pt>
                <c:pt idx="45">
                  <c:v>4.9393939393939394</c:v>
                </c:pt>
                <c:pt idx="46">
                  <c:v>4.8285714285714283</c:v>
                </c:pt>
                <c:pt idx="47">
                  <c:v>4.7777777777777777</c:v>
                </c:pt>
                <c:pt idx="48">
                  <c:v>4.8571428571428568</c:v>
                </c:pt>
                <c:pt idx="49">
                  <c:v>4.8787878787878789</c:v>
                </c:pt>
                <c:pt idx="50">
                  <c:v>4.645161290322581</c:v>
                </c:pt>
                <c:pt idx="51">
                  <c:v>4.7272727272727275</c:v>
                </c:pt>
                <c:pt idx="52">
                  <c:v>4.8095238095238093</c:v>
                </c:pt>
                <c:pt idx="53">
                  <c:v>4.8095238095238093</c:v>
                </c:pt>
                <c:pt idx="54">
                  <c:v>4.9642857142857144</c:v>
                </c:pt>
                <c:pt idx="55">
                  <c:v>4.75</c:v>
                </c:pt>
                <c:pt idx="56">
                  <c:v>4.6818181818181817</c:v>
                </c:pt>
                <c:pt idx="57">
                  <c:v>4.9333333333333336</c:v>
                </c:pt>
                <c:pt idx="58">
                  <c:v>4.7777777777777777</c:v>
                </c:pt>
                <c:pt idx="59">
                  <c:v>4.9285714285714288</c:v>
                </c:pt>
                <c:pt idx="60">
                  <c:v>4.833333333333333</c:v>
                </c:pt>
                <c:pt idx="61">
                  <c:v>4.9411764705882355</c:v>
                </c:pt>
                <c:pt idx="62">
                  <c:v>4.6818181818181817</c:v>
                </c:pt>
                <c:pt idx="63">
                  <c:v>4.5555555555555554</c:v>
                </c:pt>
                <c:pt idx="64">
                  <c:v>4.7272727272727275</c:v>
                </c:pt>
                <c:pt idx="65">
                  <c:v>4.5625</c:v>
                </c:pt>
                <c:pt idx="66">
                  <c:v>4.8571428571428568</c:v>
                </c:pt>
                <c:pt idx="67">
                  <c:v>4.916666666666667</c:v>
                </c:pt>
                <c:pt idx="68">
                  <c:v>4.8181818181818183</c:v>
                </c:pt>
                <c:pt idx="69">
                  <c:v>4.75</c:v>
                </c:pt>
                <c:pt idx="70">
                  <c:v>5</c:v>
                </c:pt>
                <c:pt idx="71">
                  <c:v>4.8235294117647056</c:v>
                </c:pt>
                <c:pt idx="72">
                  <c:v>4.8421052631578947</c:v>
                </c:pt>
                <c:pt idx="73">
                  <c:v>4.7333333333333334</c:v>
                </c:pt>
                <c:pt idx="74">
                  <c:v>4.7333333333333334</c:v>
                </c:pt>
                <c:pt idx="75">
                  <c:v>4.8974358974358978</c:v>
                </c:pt>
                <c:pt idx="76">
                  <c:v>4.7142857142857144</c:v>
                </c:pt>
                <c:pt idx="77">
                  <c:v>4.8</c:v>
                </c:pt>
                <c:pt idx="78">
                  <c:v>4.7647058823529411</c:v>
                </c:pt>
                <c:pt idx="79">
                  <c:v>4.583333333333333</c:v>
                </c:pt>
                <c:pt idx="80">
                  <c:v>4.84</c:v>
                </c:pt>
                <c:pt idx="81">
                  <c:v>4.8</c:v>
                </c:pt>
                <c:pt idx="82">
                  <c:v>4.9047619047619051</c:v>
                </c:pt>
                <c:pt idx="83">
                  <c:v>4.9285714285714288</c:v>
                </c:pt>
                <c:pt idx="84">
                  <c:v>4.8571428571428568</c:v>
                </c:pt>
                <c:pt idx="85">
                  <c:v>4.6111111111111107</c:v>
                </c:pt>
                <c:pt idx="86">
                  <c:v>4.7777777777777777</c:v>
                </c:pt>
                <c:pt idx="87">
                  <c:v>5</c:v>
                </c:pt>
                <c:pt idx="88">
                  <c:v>4.7777777777777777</c:v>
                </c:pt>
                <c:pt idx="89">
                  <c:v>4.8461538461538458</c:v>
                </c:pt>
                <c:pt idx="90">
                  <c:v>4.583333333333333</c:v>
                </c:pt>
                <c:pt idx="91">
                  <c:v>4.9000000000000004</c:v>
                </c:pt>
                <c:pt idx="92">
                  <c:v>4.8</c:v>
                </c:pt>
                <c:pt idx="93">
                  <c:v>4.5</c:v>
                </c:pt>
                <c:pt idx="94">
                  <c:v>4.875</c:v>
                </c:pt>
                <c:pt idx="95">
                  <c:v>4.7</c:v>
                </c:pt>
                <c:pt idx="96">
                  <c:v>4.4285714285714288</c:v>
                </c:pt>
                <c:pt idx="97">
                  <c:v>5</c:v>
                </c:pt>
                <c:pt idx="98">
                  <c:v>5</c:v>
                </c:pt>
                <c:pt idx="99">
                  <c:v>4.8202764976958523</c:v>
                </c:pt>
                <c:pt idx="100">
                  <c:v>4.8499999999999996</c:v>
                </c:pt>
                <c:pt idx="101">
                  <c:v>4.8888888888888893</c:v>
                </c:pt>
                <c:pt idx="102">
                  <c:v>4.5555555555555554</c:v>
                </c:pt>
                <c:pt idx="103">
                  <c:v>5</c:v>
                </c:pt>
                <c:pt idx="104">
                  <c:v>4.9090909090909092</c:v>
                </c:pt>
                <c:pt idx="105">
                  <c:v>4.67741935483871</c:v>
                </c:pt>
                <c:pt idx="106">
                  <c:v>4.8888888888888893</c:v>
                </c:pt>
                <c:pt idx="107">
                  <c:v>4.666666666666667</c:v>
                </c:pt>
                <c:pt idx="108">
                  <c:v>4.666666666666667</c:v>
                </c:pt>
                <c:pt idx="109">
                  <c:v>4.5999999999999996</c:v>
                </c:pt>
                <c:pt idx="110">
                  <c:v>4.8461538461538458</c:v>
                </c:pt>
                <c:pt idx="111">
                  <c:v>4.9523809523809526</c:v>
                </c:pt>
                <c:pt idx="112">
                  <c:v>4.5555555555555554</c:v>
                </c:pt>
                <c:pt idx="113">
                  <c:v>4.9000000000000004</c:v>
                </c:pt>
                <c:pt idx="114">
                  <c:v>4.870967741935484</c:v>
                </c:pt>
                <c:pt idx="115">
                  <c:v>4.875</c:v>
                </c:pt>
                <c:pt idx="116">
                  <c:v>5</c:v>
                </c:pt>
                <c:pt idx="117">
                  <c:v>4.8666666666666663</c:v>
                </c:pt>
                <c:pt idx="118">
                  <c:v>4.8571428571428568</c:v>
                </c:pt>
                <c:pt idx="119">
                  <c:v>5</c:v>
                </c:pt>
                <c:pt idx="120">
                  <c:v>5</c:v>
                </c:pt>
                <c:pt idx="121">
                  <c:v>5</c:v>
                </c:pt>
                <c:pt idx="122">
                  <c:v>4.9000000000000004</c:v>
                </c:pt>
                <c:pt idx="123">
                  <c:v>4.7</c:v>
                </c:pt>
                <c:pt idx="124">
                  <c:v>4.8765432098765435</c:v>
                </c:pt>
                <c:pt idx="125">
                  <c:v>5</c:v>
                </c:pt>
                <c:pt idx="126">
                  <c:v>5</c:v>
                </c:pt>
                <c:pt idx="127">
                  <c:v>4.8571428571428568</c:v>
                </c:pt>
                <c:pt idx="128">
                  <c:v>5</c:v>
                </c:pt>
                <c:pt idx="129">
                  <c:v>4.9333333333333336</c:v>
                </c:pt>
                <c:pt idx="130">
                  <c:v>4.7647058823529411</c:v>
                </c:pt>
                <c:pt idx="131">
                  <c:v>4.5384615384615383</c:v>
                </c:pt>
                <c:pt idx="132">
                  <c:v>4.8</c:v>
                </c:pt>
                <c:pt idx="133">
                  <c:v>5</c:v>
                </c:pt>
                <c:pt idx="134">
                  <c:v>4.833333333333333</c:v>
                </c:pt>
                <c:pt idx="135">
                  <c:v>4.8571428571428568</c:v>
                </c:pt>
                <c:pt idx="136">
                  <c:v>5</c:v>
                </c:pt>
                <c:pt idx="137">
                  <c:v>4.916666666666667</c:v>
                </c:pt>
                <c:pt idx="138">
                  <c:v>4.7142857142857144</c:v>
                </c:pt>
                <c:pt idx="139">
                  <c:v>4.5</c:v>
                </c:pt>
                <c:pt idx="140">
                  <c:v>5</c:v>
                </c:pt>
                <c:pt idx="141">
                  <c:v>5</c:v>
                </c:pt>
                <c:pt idx="142">
                  <c:v>5</c:v>
                </c:pt>
                <c:pt idx="143">
                  <c:v>5</c:v>
                </c:pt>
                <c:pt idx="144">
                  <c:v>5</c:v>
                </c:pt>
                <c:pt idx="145">
                  <c:v>4.7777777777777777</c:v>
                </c:pt>
                <c:pt idx="146">
                  <c:v>4.2</c:v>
                </c:pt>
                <c:pt idx="147">
                  <c:v>4.9090909090909092</c:v>
                </c:pt>
                <c:pt idx="148">
                  <c:v>4.8</c:v>
                </c:pt>
                <c:pt idx="149">
                  <c:v>4.5</c:v>
                </c:pt>
                <c:pt idx="150">
                  <c:v>4.833333333333333</c:v>
                </c:pt>
                <c:pt idx="151">
                  <c:v>4.8</c:v>
                </c:pt>
                <c:pt idx="152">
                  <c:v>5</c:v>
                </c:pt>
                <c:pt idx="153">
                  <c:v>4.8888888888888893</c:v>
                </c:pt>
                <c:pt idx="154">
                  <c:v>5</c:v>
                </c:pt>
                <c:pt idx="155">
                  <c:v>5</c:v>
                </c:pt>
                <c:pt idx="156">
                  <c:v>4.5</c:v>
                </c:pt>
                <c:pt idx="157">
                  <c:v>5</c:v>
                </c:pt>
                <c:pt idx="158">
                  <c:v>4</c:v>
                </c:pt>
                <c:pt idx="159">
                  <c:v>5</c:v>
                </c:pt>
                <c:pt idx="160">
                  <c:v>5</c:v>
                </c:pt>
                <c:pt idx="161">
                  <c:v>5</c:v>
                </c:pt>
                <c:pt idx="162">
                  <c:v>5</c:v>
                </c:pt>
                <c:pt idx="163">
                  <c:v>5</c:v>
                </c:pt>
                <c:pt idx="164">
                  <c:v>5</c:v>
                </c:pt>
                <c:pt idx="165">
                  <c:v>4</c:v>
                </c:pt>
                <c:pt idx="166">
                  <c:v>5</c:v>
                </c:pt>
                <c:pt idx="167">
                  <c:v>5</c:v>
                </c:pt>
                <c:pt idx="168">
                  <c:v>4.8</c:v>
                </c:pt>
                <c:pt idx="169">
                  <c:v>5</c:v>
                </c:pt>
                <c:pt idx="170">
                  <c:v>5</c:v>
                </c:pt>
                <c:pt idx="171">
                  <c:v>5</c:v>
                </c:pt>
                <c:pt idx="172">
                  <c:v>5</c:v>
                </c:pt>
                <c:pt idx="173">
                  <c:v>5</c:v>
                </c:pt>
                <c:pt idx="174">
                  <c:v>5</c:v>
                </c:pt>
                <c:pt idx="175">
                  <c:v>5</c:v>
                </c:pt>
                <c:pt idx="176">
                  <c:v>5</c:v>
                </c:pt>
                <c:pt idx="177">
                  <c:v>5</c:v>
                </c:pt>
                <c:pt idx="178">
                  <c:v>5</c:v>
                </c:pt>
                <c:pt idx="179">
                  <c:v>4.666666666666667</c:v>
                </c:pt>
                <c:pt idx="180">
                  <c:v>4</c:v>
                </c:pt>
                <c:pt idx="181">
                  <c:v>3.3333333333333335</c:v>
                </c:pt>
                <c:pt idx="182">
                  <c:v>5</c:v>
                </c:pt>
                <c:pt idx="183">
                  <c:v>4</c:v>
                </c:pt>
                <c:pt idx="184">
                  <c:v>3</c:v>
                </c:pt>
                <c:pt idx="186">
                  <c:v>5</c:v>
                </c:pt>
                <c:pt idx="187">
                  <c:v>5</c:v>
                </c:pt>
                <c:pt idx="188">
                  <c:v>5</c:v>
                </c:pt>
                <c:pt idx="189">
                  <c:v>5</c:v>
                </c:pt>
                <c:pt idx="190">
                  <c:v>5</c:v>
                </c:pt>
                <c:pt idx="191">
                  <c:v>5</c:v>
                </c:pt>
                <c:pt idx="192">
                  <c:v>4.666666666666667</c:v>
                </c:pt>
                <c:pt idx="194">
                  <c:v>4.75</c:v>
                </c:pt>
                <c:pt idx="195">
                  <c:v>5</c:v>
                </c:pt>
                <c:pt idx="196">
                  <c:v>4</c:v>
                </c:pt>
                <c:pt idx="197">
                  <c:v>5</c:v>
                </c:pt>
                <c:pt idx="198">
                  <c:v>5</c:v>
                </c:pt>
                <c:pt idx="199">
                  <c:v>4.9000000000000004</c:v>
                </c:pt>
                <c:pt idx="200">
                  <c:v>5</c:v>
                </c:pt>
                <c:pt idx="201">
                  <c:v>4</c:v>
                </c:pt>
                <c:pt idx="202">
                  <c:v>5</c:v>
                </c:pt>
                <c:pt idx="205">
                  <c:v>5</c:v>
                </c:pt>
                <c:pt idx="206">
                  <c:v>5</c:v>
                </c:pt>
                <c:pt idx="208">
                  <c:v>5</c:v>
                </c:pt>
                <c:pt idx="209">
                  <c:v>5</c:v>
                </c:pt>
                <c:pt idx="210">
                  <c:v>5</c:v>
                </c:pt>
                <c:pt idx="211">
                  <c:v>5</c:v>
                </c:pt>
                <c:pt idx="212">
                  <c:v>5</c:v>
                </c:pt>
                <c:pt idx="214">
                  <c:v>5</c:v>
                </c:pt>
                <c:pt idx="216">
                  <c:v>5</c:v>
                </c:pt>
                <c:pt idx="217">
                  <c:v>5</c:v>
                </c:pt>
                <c:pt idx="218">
                  <c:v>5</c:v>
                </c:pt>
                <c:pt idx="219">
                  <c:v>5</c:v>
                </c:pt>
                <c:pt idx="220">
                  <c:v>5</c:v>
                </c:pt>
                <c:pt idx="222">
                  <c:v>4</c:v>
                </c:pt>
                <c:pt idx="223">
                  <c:v>5</c:v>
                </c:pt>
                <c:pt idx="224">
                  <c:v>5</c:v>
                </c:pt>
                <c:pt idx="225">
                  <c:v>5</c:v>
                </c:pt>
                <c:pt idx="226">
                  <c:v>5</c:v>
                </c:pt>
                <c:pt idx="227">
                  <c:v>3</c:v>
                </c:pt>
                <c:pt idx="228">
                  <c:v>5</c:v>
                </c:pt>
                <c:pt idx="229">
                  <c:v>5</c:v>
                </c:pt>
                <c:pt idx="230">
                  <c:v>4</c:v>
                </c:pt>
                <c:pt idx="231">
                  <c:v>4.666666666666667</c:v>
                </c:pt>
                <c:pt idx="232">
                  <c:v>4</c:v>
                </c:pt>
                <c:pt idx="233">
                  <c:v>5</c:v>
                </c:pt>
                <c:pt idx="234">
                  <c:v>5</c:v>
                </c:pt>
                <c:pt idx="235">
                  <c:v>5</c:v>
                </c:pt>
                <c:pt idx="236">
                  <c:v>5</c:v>
                </c:pt>
                <c:pt idx="237">
                  <c:v>5</c:v>
                </c:pt>
                <c:pt idx="238">
                  <c:v>5</c:v>
                </c:pt>
                <c:pt idx="239">
                  <c:v>5</c:v>
                </c:pt>
                <c:pt idx="240">
                  <c:v>5</c:v>
                </c:pt>
                <c:pt idx="241">
                  <c:v>5</c:v>
                </c:pt>
                <c:pt idx="242">
                  <c:v>5</c:v>
                </c:pt>
                <c:pt idx="243">
                  <c:v>5</c:v>
                </c:pt>
                <c:pt idx="245">
                  <c:v>5</c:v>
                </c:pt>
                <c:pt idx="246">
                  <c:v>3</c:v>
                </c:pt>
                <c:pt idx="249">
                  <c:v>5</c:v>
                </c:pt>
                <c:pt idx="252">
                  <c:v>5</c:v>
                </c:pt>
                <c:pt idx="253">
                  <c:v>5</c:v>
                </c:pt>
                <c:pt idx="255">
                  <c:v>5</c:v>
                </c:pt>
                <c:pt idx="258">
                  <c:v>5</c:v>
                </c:pt>
                <c:pt idx="260">
                  <c:v>5</c:v>
                </c:pt>
                <c:pt idx="261">
                  <c:v>5</c:v>
                </c:pt>
                <c:pt idx="262">
                  <c:v>5</c:v>
                </c:pt>
                <c:pt idx="264">
                  <c:v>5</c:v>
                </c:pt>
                <c:pt idx="267">
                  <c:v>5</c:v>
                </c:pt>
                <c:pt idx="269">
                  <c:v>5</c:v>
                </c:pt>
                <c:pt idx="270">
                  <c:v>4</c:v>
                </c:pt>
                <c:pt idx="271">
                  <c:v>4.8571428571428568</c:v>
                </c:pt>
                <c:pt idx="272">
                  <c:v>5</c:v>
                </c:pt>
                <c:pt idx="273">
                  <c:v>5</c:v>
                </c:pt>
                <c:pt idx="274">
                  <c:v>5</c:v>
                </c:pt>
                <c:pt idx="275">
                  <c:v>5</c:v>
                </c:pt>
                <c:pt idx="276">
                  <c:v>5</c:v>
                </c:pt>
                <c:pt idx="277">
                  <c:v>5</c:v>
                </c:pt>
                <c:pt idx="278">
                  <c:v>5</c:v>
                </c:pt>
                <c:pt idx="279">
                  <c:v>5</c:v>
                </c:pt>
                <c:pt idx="280">
                  <c:v>5</c:v>
                </c:pt>
                <c:pt idx="281">
                  <c:v>4</c:v>
                </c:pt>
                <c:pt idx="282">
                  <c:v>5</c:v>
                </c:pt>
                <c:pt idx="283">
                  <c:v>4</c:v>
                </c:pt>
                <c:pt idx="285">
                  <c:v>5</c:v>
                </c:pt>
                <c:pt idx="286">
                  <c:v>5</c:v>
                </c:pt>
                <c:pt idx="287">
                  <c:v>5</c:v>
                </c:pt>
                <c:pt idx="289">
                  <c:v>5</c:v>
                </c:pt>
                <c:pt idx="290">
                  <c:v>5</c:v>
                </c:pt>
                <c:pt idx="291">
                  <c:v>5</c:v>
                </c:pt>
                <c:pt idx="292">
                  <c:v>5</c:v>
                </c:pt>
                <c:pt idx="293">
                  <c:v>5</c:v>
                </c:pt>
                <c:pt idx="295">
                  <c:v>5</c:v>
                </c:pt>
                <c:pt idx="296">
                  <c:v>5</c:v>
                </c:pt>
                <c:pt idx="297">
                  <c:v>5</c:v>
                </c:pt>
                <c:pt idx="298">
                  <c:v>5</c:v>
                </c:pt>
                <c:pt idx="299">
                  <c:v>5</c:v>
                </c:pt>
                <c:pt idx="300">
                  <c:v>4</c:v>
                </c:pt>
                <c:pt idx="302">
                  <c:v>4.333333333333333</c:v>
                </c:pt>
                <c:pt idx="303">
                  <c:v>5</c:v>
                </c:pt>
                <c:pt idx="304">
                  <c:v>5</c:v>
                </c:pt>
                <c:pt idx="306">
                  <c:v>5</c:v>
                </c:pt>
                <c:pt idx="307">
                  <c:v>5</c:v>
                </c:pt>
                <c:pt idx="310">
                  <c:v>5</c:v>
                </c:pt>
                <c:pt idx="311">
                  <c:v>5</c:v>
                </c:pt>
                <c:pt idx="312">
                  <c:v>5</c:v>
                </c:pt>
                <c:pt idx="314">
                  <c:v>5</c:v>
                </c:pt>
                <c:pt idx="315">
                  <c:v>5</c:v>
                </c:pt>
                <c:pt idx="316">
                  <c:v>5</c:v>
                </c:pt>
                <c:pt idx="318">
                  <c:v>5</c:v>
                </c:pt>
                <c:pt idx="319">
                  <c:v>5</c:v>
                </c:pt>
                <c:pt idx="321">
                  <c:v>5</c:v>
                </c:pt>
              </c:numCache>
            </c:numRef>
          </c:val>
          <c:smooth val="0"/>
          <c:extLst>
            <c:ext xmlns:c16="http://schemas.microsoft.com/office/drawing/2014/chart" uri="{C3380CC4-5D6E-409C-BE32-E72D297353CC}">
              <c16:uniqueId val="{00000000-A447-4275-86F5-CC97DBB9993E}"/>
            </c:ext>
          </c:extLst>
        </c:ser>
        <c:dLbls>
          <c:showLegendKey val="0"/>
          <c:showVal val="0"/>
          <c:showCatName val="0"/>
          <c:showSerName val="0"/>
          <c:showPercent val="0"/>
          <c:showBubbleSize val="0"/>
        </c:dLbls>
        <c:smooth val="0"/>
        <c:axId val="365290368"/>
        <c:axId val="2134354720"/>
      </c:lineChart>
      <c:catAx>
        <c:axId val="365290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4354720"/>
        <c:crosses val="autoZero"/>
        <c:auto val="1"/>
        <c:lblAlgn val="ctr"/>
        <c:lblOffset val="100"/>
        <c:noMultiLvlLbl val="0"/>
      </c:catAx>
      <c:valAx>
        <c:axId val="213435472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52903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[Kishore analaysis.xlsx]Delivery_level_analysis!PivotTable7</c:name>
    <c:fmtId val="29"/>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5689762748222288E-2"/>
          <c:y val="7.8548225347517112E-2"/>
          <c:w val="0.78035144072694884"/>
          <c:h val="0.66493351950750212"/>
        </c:manualLayout>
      </c:layout>
      <c:barChart>
        <c:barDir val="col"/>
        <c:grouping val="stacked"/>
        <c:varyColors val="0"/>
        <c:ser>
          <c:idx val="0"/>
          <c:order val="0"/>
          <c:tx>
            <c:strRef>
              <c:f>Delivery_level_analysis!$B$3:$B$4</c:f>
              <c:strCache>
                <c:ptCount val="1"/>
                <c:pt idx="0">
                  <c:v>January</c:v>
                </c:pt>
              </c:strCache>
            </c:strRef>
          </c:tx>
          <c:spPr>
            <a:solidFill>
              <a:schemeClr val="accent1"/>
            </a:solidFill>
            <a:ln>
              <a:noFill/>
            </a:ln>
            <a:effectLst/>
          </c:spPr>
          <c:invertIfNegative val="0"/>
          <c:cat>
            <c:strRef>
              <c:f>Delivery_level_analysis!$A$5:$A$57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Delivery_level_analysis!$B$5:$B$57</c:f>
              <c:numCache>
                <c:formatCode>[$-F400]h:mm:ss\ AM/PM</c:formatCode>
                <c:ptCount val="52"/>
                <c:pt idx="1">
                  <c:v>1.9641203703703702E-2</c:v>
                </c:pt>
                <c:pt idx="3">
                  <c:v>3.6695601851851847E-2</c:v>
                </c:pt>
                <c:pt idx="5">
                  <c:v>2.4508101851851854E-2</c:v>
                </c:pt>
                <c:pt idx="6">
                  <c:v>3.4382716049382714E-2</c:v>
                </c:pt>
                <c:pt idx="7">
                  <c:v>1.480324074074074E-2</c:v>
                </c:pt>
                <c:pt idx="9">
                  <c:v>1.9738136574074076E-2</c:v>
                </c:pt>
                <c:pt idx="11">
                  <c:v>2.2082281144781144E-2</c:v>
                </c:pt>
                <c:pt idx="12">
                  <c:v>2.5734953703703704E-2</c:v>
                </c:pt>
                <c:pt idx="14">
                  <c:v>2.0958697461506443E-2</c:v>
                </c:pt>
                <c:pt idx="15">
                  <c:v>2.2265211640211641E-2</c:v>
                </c:pt>
                <c:pt idx="17">
                  <c:v>2.0860339506172835E-2</c:v>
                </c:pt>
                <c:pt idx="18">
                  <c:v>2.0086805555555556E-2</c:v>
                </c:pt>
                <c:pt idx="22">
                  <c:v>1.7731481481481483E-2</c:v>
                </c:pt>
                <c:pt idx="24">
                  <c:v>2.5972222222222219E-2</c:v>
                </c:pt>
                <c:pt idx="26">
                  <c:v>2.1124432215234096E-2</c:v>
                </c:pt>
                <c:pt idx="27">
                  <c:v>1.3785918790030629E-2</c:v>
                </c:pt>
                <c:pt idx="29">
                  <c:v>1.5424632094071248E-2</c:v>
                </c:pt>
                <c:pt idx="30">
                  <c:v>3.8946759259259257E-2</c:v>
                </c:pt>
                <c:pt idx="31">
                  <c:v>2.2789351851851852E-2</c:v>
                </c:pt>
                <c:pt idx="32">
                  <c:v>2.6226851851851852E-2</c:v>
                </c:pt>
                <c:pt idx="37">
                  <c:v>1.8578703703703701E-2</c:v>
                </c:pt>
                <c:pt idx="38">
                  <c:v>2.0394781144781146E-2</c:v>
                </c:pt>
                <c:pt idx="41">
                  <c:v>2.4156057098765431E-2</c:v>
                </c:pt>
                <c:pt idx="42">
                  <c:v>2.2650462962962966E-2</c:v>
                </c:pt>
                <c:pt idx="45">
                  <c:v>2.8622685185185185E-2</c:v>
                </c:pt>
              </c:numCache>
            </c:numRef>
          </c:val>
          <c:extLst>
            <c:ext xmlns:c16="http://schemas.microsoft.com/office/drawing/2014/chart" uri="{C3380CC4-5D6E-409C-BE32-E72D297353CC}">
              <c16:uniqueId val="{00000000-5CA2-431D-97CD-35D91A6D6BE7}"/>
            </c:ext>
          </c:extLst>
        </c:ser>
        <c:ser>
          <c:idx val="1"/>
          <c:order val="1"/>
          <c:tx>
            <c:strRef>
              <c:f>Delivery_level_analysis!$C$3:$C$4</c:f>
              <c:strCache>
                <c:ptCount val="1"/>
                <c:pt idx="0">
                  <c:v>February</c:v>
                </c:pt>
              </c:strCache>
            </c:strRef>
          </c:tx>
          <c:spPr>
            <a:solidFill>
              <a:schemeClr val="accent2"/>
            </a:solidFill>
            <a:ln>
              <a:noFill/>
            </a:ln>
            <a:effectLst/>
          </c:spPr>
          <c:invertIfNegative val="0"/>
          <c:cat>
            <c:strRef>
              <c:f>Delivery_level_analysis!$A$5:$A$57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Delivery_level_analysis!$C$5:$C$57</c:f>
              <c:numCache>
                <c:formatCode>General</c:formatCode>
                <c:ptCount val="52"/>
                <c:pt idx="5" formatCode="[$-F400]h:mm:ss\ AM/PM">
                  <c:v>1.0601851851851854E-2</c:v>
                </c:pt>
                <c:pt idx="6" formatCode="[$-F400]h:mm:ss\ AM/PM">
                  <c:v>2.9224537037037035E-2</c:v>
                </c:pt>
                <c:pt idx="9" formatCode="[$-F400]h:mm:ss\ AM/PM">
                  <c:v>1.9335317460317462E-2</c:v>
                </c:pt>
                <c:pt idx="11" formatCode="[$-F400]h:mm:ss\ AM/PM">
                  <c:v>1.9766203703703702E-2</c:v>
                </c:pt>
                <c:pt idx="14" formatCode="[$-F400]h:mm:ss\ AM/PM">
                  <c:v>2.2143626184323858E-2</c:v>
                </c:pt>
                <c:pt idx="15" formatCode="[$-F400]h:mm:ss\ AM/PM">
                  <c:v>1.7336309523809525E-2</c:v>
                </c:pt>
                <c:pt idx="17" formatCode="[$-F400]h:mm:ss\ AM/PM">
                  <c:v>2.1736111111111109E-2</c:v>
                </c:pt>
                <c:pt idx="18" formatCode="[$-F400]h:mm:ss\ AM/PM">
                  <c:v>1.8101851851851848E-2</c:v>
                </c:pt>
                <c:pt idx="22" formatCode="[$-F400]h:mm:ss\ AM/PM">
                  <c:v>2.9809027777777775E-2</c:v>
                </c:pt>
                <c:pt idx="26" formatCode="[$-F400]h:mm:ss\ AM/PM">
                  <c:v>1.8399422973698339E-2</c:v>
                </c:pt>
                <c:pt idx="27" formatCode="[$-F400]h:mm:ss\ AM/PM">
                  <c:v>1.2301833083083085E-2</c:v>
                </c:pt>
                <c:pt idx="29" formatCode="[$-F400]h:mm:ss\ AM/PM">
                  <c:v>1.2929159318048201E-2</c:v>
                </c:pt>
                <c:pt idx="32" formatCode="[$-F400]h:mm:ss\ AM/PM">
                  <c:v>3.9016203703703699E-2</c:v>
                </c:pt>
                <c:pt idx="33" formatCode="[$-F400]h:mm:ss\ AM/PM">
                  <c:v>3.4108796296296297E-2</c:v>
                </c:pt>
                <c:pt idx="35" formatCode="[$-F400]h:mm:ss\ AM/PM">
                  <c:v>2.4872685185185189E-2</c:v>
                </c:pt>
                <c:pt idx="37" formatCode="[$-F400]h:mm:ss\ AM/PM">
                  <c:v>1.7781635802469133E-2</c:v>
                </c:pt>
                <c:pt idx="38" formatCode="[$-F400]h:mm:ss\ AM/PM">
                  <c:v>2.0161265432098768E-2</c:v>
                </c:pt>
                <c:pt idx="39" formatCode="[$-F400]h:mm:ss\ AM/PM">
                  <c:v>3.7245370370370366E-2</c:v>
                </c:pt>
                <c:pt idx="41" formatCode="[$-F400]h:mm:ss\ AM/PM">
                  <c:v>2.1361882716049385E-2</c:v>
                </c:pt>
                <c:pt idx="51" formatCode="[$-F400]h:mm:ss\ AM/PM">
                  <c:v>2.3414351851851853E-2</c:v>
                </c:pt>
              </c:numCache>
            </c:numRef>
          </c:val>
          <c:extLst>
            <c:ext xmlns:c16="http://schemas.microsoft.com/office/drawing/2014/chart" uri="{C3380CC4-5D6E-409C-BE32-E72D297353CC}">
              <c16:uniqueId val="{00000001-5CA2-431D-97CD-35D91A6D6BE7}"/>
            </c:ext>
          </c:extLst>
        </c:ser>
        <c:ser>
          <c:idx val="2"/>
          <c:order val="2"/>
          <c:tx>
            <c:strRef>
              <c:f>Delivery_level_analysis!$D$3:$D$4</c:f>
              <c:strCache>
                <c:ptCount val="1"/>
                <c:pt idx="0">
                  <c:v>March</c:v>
                </c:pt>
              </c:strCache>
            </c:strRef>
          </c:tx>
          <c:spPr>
            <a:solidFill>
              <a:schemeClr val="accent3"/>
            </a:solidFill>
            <a:ln>
              <a:noFill/>
            </a:ln>
            <a:effectLst/>
          </c:spPr>
          <c:invertIfNegative val="0"/>
          <c:cat>
            <c:strRef>
              <c:f>Delivery_level_analysis!$A$5:$A$57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Delivery_level_analysis!$D$5:$D$57</c:f>
              <c:numCache>
                <c:formatCode>General</c:formatCode>
                <c:ptCount val="52"/>
                <c:pt idx="0" formatCode="[$-F400]h:mm:ss\ AM/PM">
                  <c:v>3.8144290123456791E-2</c:v>
                </c:pt>
                <c:pt idx="3" formatCode="[$-F400]h:mm:ss\ AM/PM">
                  <c:v>2.7916666666666669E-2</c:v>
                </c:pt>
                <c:pt idx="5" formatCode="[$-F400]h:mm:ss\ AM/PM">
                  <c:v>2.4962384259259261E-2</c:v>
                </c:pt>
                <c:pt idx="6" formatCode="[$-F400]h:mm:ss\ AM/PM">
                  <c:v>3.0252700617283954E-2</c:v>
                </c:pt>
                <c:pt idx="8" formatCode="[$-F400]h:mm:ss\ AM/PM">
                  <c:v>#N/A</c:v>
                </c:pt>
                <c:pt idx="9" formatCode="[$-F400]h:mm:ss\ AM/PM">
                  <c:v>2.2346064814814819E-2</c:v>
                </c:pt>
                <c:pt idx="10" formatCode="[$-F400]h:mm:ss\ AM/PM">
                  <c:v>3.4583333333333334E-2</c:v>
                </c:pt>
                <c:pt idx="11" formatCode="[$-F400]h:mm:ss\ AM/PM">
                  <c:v>2.2413194444444444E-2</c:v>
                </c:pt>
                <c:pt idx="12" formatCode="[$-F400]h:mm:ss\ AM/PM">
                  <c:v>3.7199074074074072E-2</c:v>
                </c:pt>
                <c:pt idx="14" formatCode="[$-F400]h:mm:ss\ AM/PM">
                  <c:v>2.0552662037037039E-2</c:v>
                </c:pt>
                <c:pt idx="15" formatCode="[$-F400]h:mm:ss\ AM/PM">
                  <c:v>2.34375E-2</c:v>
                </c:pt>
                <c:pt idx="17" formatCode="[$-F400]h:mm:ss\ AM/PM">
                  <c:v>2.5476466049382713E-2</c:v>
                </c:pt>
                <c:pt idx="18" formatCode="[$-F400]h:mm:ss\ AM/PM">
                  <c:v>1.9239969135802469E-2</c:v>
                </c:pt>
                <c:pt idx="22" formatCode="[$-F400]h:mm:ss\ AM/PM">
                  <c:v>3.2673611111111105E-2</c:v>
                </c:pt>
                <c:pt idx="24" formatCode="[$-F400]h:mm:ss\ AM/PM">
                  <c:v>#N/A</c:v>
                </c:pt>
                <c:pt idx="25" formatCode="[$-F400]h:mm:ss\ AM/PM">
                  <c:v>3.1122685185185187E-2</c:v>
                </c:pt>
                <c:pt idx="26" formatCode="[$-F400]h:mm:ss\ AM/PM">
                  <c:v>1.8831550659855263E-2</c:v>
                </c:pt>
                <c:pt idx="27" formatCode="[$-F400]h:mm:ss\ AM/PM">
                  <c:v>1.2956697075523254E-2</c:v>
                </c:pt>
                <c:pt idx="29" formatCode="[$-F400]h:mm:ss\ AM/PM">
                  <c:v>1.4220988538681954E-2</c:v>
                </c:pt>
                <c:pt idx="31" formatCode="[$-F400]h:mm:ss\ AM/PM">
                  <c:v>4.1412037037037039E-2</c:v>
                </c:pt>
                <c:pt idx="33" formatCode="[$-F400]h:mm:ss\ AM/PM">
                  <c:v>2.2488425925925926E-2</c:v>
                </c:pt>
                <c:pt idx="35" formatCode="[$-F400]h:mm:ss\ AM/PM">
                  <c:v>1.9114583333333334E-2</c:v>
                </c:pt>
                <c:pt idx="37" formatCode="[$-F400]h:mm:ss\ AM/PM">
                  <c:v>1.82260101010101E-2</c:v>
                </c:pt>
                <c:pt idx="38" formatCode="[$-F400]h:mm:ss\ AM/PM">
                  <c:v>2.1382307552650692E-2</c:v>
                </c:pt>
                <c:pt idx="41" formatCode="[$-F400]h:mm:ss\ AM/PM">
                  <c:v>2.4409722222222222E-2</c:v>
                </c:pt>
                <c:pt idx="50" formatCode="[$-F400]h:mm:ss\ AM/PM">
                  <c:v>2.6122685185185183E-2</c:v>
                </c:pt>
              </c:numCache>
            </c:numRef>
          </c:val>
          <c:extLst>
            <c:ext xmlns:c16="http://schemas.microsoft.com/office/drawing/2014/chart" uri="{C3380CC4-5D6E-409C-BE32-E72D297353CC}">
              <c16:uniqueId val="{00000002-5CA2-431D-97CD-35D91A6D6BE7}"/>
            </c:ext>
          </c:extLst>
        </c:ser>
        <c:ser>
          <c:idx val="3"/>
          <c:order val="3"/>
          <c:tx>
            <c:strRef>
              <c:f>Delivery_level_analysis!$E$3:$E$4</c:f>
              <c:strCache>
                <c:ptCount val="1"/>
                <c:pt idx="0">
                  <c:v>April</c:v>
                </c:pt>
              </c:strCache>
            </c:strRef>
          </c:tx>
          <c:spPr>
            <a:solidFill>
              <a:schemeClr val="accent4"/>
            </a:solidFill>
            <a:ln>
              <a:noFill/>
            </a:ln>
            <a:effectLst/>
          </c:spPr>
          <c:invertIfNegative val="0"/>
          <c:cat>
            <c:strRef>
              <c:f>Delivery_level_analysis!$A$5:$A$57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Delivery_level_analysis!$E$5:$E$57</c:f>
              <c:numCache>
                <c:formatCode>[$-F400]h:mm:ss\ AM/PM</c:formatCode>
                <c:ptCount val="52"/>
                <c:pt idx="0">
                  <c:v>3.4168981481481481E-2</c:v>
                </c:pt>
                <c:pt idx="1">
                  <c:v>3.6099537037037034E-2</c:v>
                </c:pt>
                <c:pt idx="5">
                  <c:v>2.8420781893004114E-2</c:v>
                </c:pt>
                <c:pt idx="6">
                  <c:v>3.6620370370370366E-2</c:v>
                </c:pt>
                <c:pt idx="9">
                  <c:v>2.4829282407407408E-2</c:v>
                </c:pt>
                <c:pt idx="10">
                  <c:v>4.3368055555555556E-2</c:v>
                </c:pt>
                <c:pt idx="11">
                  <c:v>2.4978395061728394E-2</c:v>
                </c:pt>
                <c:pt idx="14">
                  <c:v>2.3130188378033205E-2</c:v>
                </c:pt>
                <c:pt idx="15">
                  <c:v>2.8333333333333332E-2</c:v>
                </c:pt>
                <c:pt idx="17">
                  <c:v>2.5124421296296297E-2</c:v>
                </c:pt>
                <c:pt idx="18">
                  <c:v>2.052854938271605E-2</c:v>
                </c:pt>
                <c:pt idx="22">
                  <c:v>4.5659722222222227E-2</c:v>
                </c:pt>
                <c:pt idx="24">
                  <c:v>3.0271990740740738E-2</c:v>
                </c:pt>
                <c:pt idx="26">
                  <c:v>2.3500080749353999E-2</c:v>
                </c:pt>
                <c:pt idx="27">
                  <c:v>1.8399030540957612E-2</c:v>
                </c:pt>
                <c:pt idx="28">
                  <c:v>4.7874228395061724E-2</c:v>
                </c:pt>
                <c:pt idx="29">
                  <c:v>1.8702568372186899E-2</c:v>
                </c:pt>
                <c:pt idx="31">
                  <c:v>2.6840277777777779E-2</c:v>
                </c:pt>
                <c:pt idx="32">
                  <c:v>3.1585648148148147E-2</c:v>
                </c:pt>
                <c:pt idx="37">
                  <c:v>3.1063793572984753E-2</c:v>
                </c:pt>
                <c:pt idx="38">
                  <c:v>2.6205181245074861E-2</c:v>
                </c:pt>
                <c:pt idx="41">
                  <c:v>3.0043402777777777E-2</c:v>
                </c:pt>
                <c:pt idx="45">
                  <c:v>1.6574074074074074E-2</c:v>
                </c:pt>
                <c:pt idx="48">
                  <c:v>2.2523148148148143E-2</c:v>
                </c:pt>
                <c:pt idx="51">
                  <c:v>2.5937500000000002E-2</c:v>
                </c:pt>
              </c:numCache>
            </c:numRef>
          </c:val>
          <c:extLst>
            <c:ext xmlns:c16="http://schemas.microsoft.com/office/drawing/2014/chart" uri="{C3380CC4-5D6E-409C-BE32-E72D297353CC}">
              <c16:uniqueId val="{00000003-5CA2-431D-97CD-35D91A6D6BE7}"/>
            </c:ext>
          </c:extLst>
        </c:ser>
        <c:ser>
          <c:idx val="4"/>
          <c:order val="4"/>
          <c:tx>
            <c:strRef>
              <c:f>Delivery_level_analysis!$F$3:$F$4</c:f>
              <c:strCache>
                <c:ptCount val="1"/>
                <c:pt idx="0">
                  <c:v>May</c:v>
                </c:pt>
              </c:strCache>
            </c:strRef>
          </c:tx>
          <c:spPr>
            <a:solidFill>
              <a:schemeClr val="accent5"/>
            </a:solidFill>
            <a:ln>
              <a:noFill/>
            </a:ln>
            <a:effectLst/>
          </c:spPr>
          <c:invertIfNegative val="0"/>
          <c:cat>
            <c:strRef>
              <c:f>Delivery_level_analysis!$A$5:$A$57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Delivery_level_analysis!$F$5:$F$57</c:f>
              <c:numCache>
                <c:formatCode>[$-F400]h:mm:ss\ AM/PM</c:formatCode>
                <c:ptCount val="52"/>
                <c:pt idx="0">
                  <c:v>4.3188657407407412E-2</c:v>
                </c:pt>
                <c:pt idx="1">
                  <c:v>3.8912037037037037E-2</c:v>
                </c:pt>
                <c:pt idx="3">
                  <c:v>4.2118055555555554E-2</c:v>
                </c:pt>
                <c:pt idx="4">
                  <c:v>4.0150462962962964E-2</c:v>
                </c:pt>
                <c:pt idx="5">
                  <c:v>3.584635416666667E-2</c:v>
                </c:pt>
                <c:pt idx="6">
                  <c:v>2.3923611111111114E-2</c:v>
                </c:pt>
                <c:pt idx="9">
                  <c:v>3.5358072916666664E-2</c:v>
                </c:pt>
                <c:pt idx="10">
                  <c:v>4.9502314814814818E-2</c:v>
                </c:pt>
                <c:pt idx="11">
                  <c:v>4.4282407407407409E-2</c:v>
                </c:pt>
                <c:pt idx="12">
                  <c:v>3.0549768518518521E-2</c:v>
                </c:pt>
                <c:pt idx="14">
                  <c:v>4.116689814814814E-2</c:v>
                </c:pt>
                <c:pt idx="15">
                  <c:v>4.4557514245014238E-2</c:v>
                </c:pt>
                <c:pt idx="17">
                  <c:v>2.7727623456790126E-2</c:v>
                </c:pt>
                <c:pt idx="18">
                  <c:v>3.3697916666666668E-2</c:v>
                </c:pt>
                <c:pt idx="24">
                  <c:v>6.7540509259259252E-2</c:v>
                </c:pt>
                <c:pt idx="26">
                  <c:v>4.1749727668845299E-2</c:v>
                </c:pt>
                <c:pt idx="27">
                  <c:v>2.9213932930665657E-2</c:v>
                </c:pt>
                <c:pt idx="28">
                  <c:v>3.7905092592592587E-2</c:v>
                </c:pt>
                <c:pt idx="29">
                  <c:v>3.0927658767524562E-2</c:v>
                </c:pt>
                <c:pt idx="31">
                  <c:v>3.9872685185185185E-2</c:v>
                </c:pt>
                <c:pt idx="32">
                  <c:v>3.8846450617283951E-2</c:v>
                </c:pt>
                <c:pt idx="33">
                  <c:v>3.7353395061728398E-2</c:v>
                </c:pt>
                <c:pt idx="35">
                  <c:v>4.4120370370370372E-2</c:v>
                </c:pt>
                <c:pt idx="36">
                  <c:v>2.9571759259259259E-2</c:v>
                </c:pt>
                <c:pt idx="37">
                  <c:v>3.7789702581369253E-2</c:v>
                </c:pt>
                <c:pt idx="38">
                  <c:v>3.8375029677113016E-2</c:v>
                </c:pt>
                <c:pt idx="39">
                  <c:v>4.0572916666666667E-2</c:v>
                </c:pt>
                <c:pt idx="40">
                  <c:v>0.10185185185185186</c:v>
                </c:pt>
                <c:pt idx="41">
                  <c:v>4.3339947089947088E-2</c:v>
                </c:pt>
                <c:pt idx="42">
                  <c:v>3.4583333333333334E-2</c:v>
                </c:pt>
                <c:pt idx="44">
                  <c:v>4.4021990740740737E-2</c:v>
                </c:pt>
                <c:pt idx="45">
                  <c:v>4.2640817901234564E-2</c:v>
                </c:pt>
                <c:pt idx="47">
                  <c:v>5.2418981481481476E-2</c:v>
                </c:pt>
                <c:pt idx="48">
                  <c:v>3.8977623456790123E-2</c:v>
                </c:pt>
                <c:pt idx="50">
                  <c:v>2.3368055555555555E-2</c:v>
                </c:pt>
              </c:numCache>
            </c:numRef>
          </c:val>
          <c:extLst>
            <c:ext xmlns:c16="http://schemas.microsoft.com/office/drawing/2014/chart" uri="{C3380CC4-5D6E-409C-BE32-E72D297353CC}">
              <c16:uniqueId val="{00000004-5CA2-431D-97CD-35D91A6D6BE7}"/>
            </c:ext>
          </c:extLst>
        </c:ser>
        <c:ser>
          <c:idx val="5"/>
          <c:order val="5"/>
          <c:tx>
            <c:strRef>
              <c:f>Delivery_level_analysis!$G$3:$G$4</c:f>
              <c:strCache>
                <c:ptCount val="1"/>
                <c:pt idx="0">
                  <c:v>June</c:v>
                </c:pt>
              </c:strCache>
            </c:strRef>
          </c:tx>
          <c:spPr>
            <a:solidFill>
              <a:schemeClr val="accent6"/>
            </a:solidFill>
            <a:ln>
              <a:noFill/>
            </a:ln>
            <a:effectLst/>
          </c:spPr>
          <c:invertIfNegative val="0"/>
          <c:cat>
            <c:strRef>
              <c:f>Delivery_level_analysis!$A$5:$A$57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Delivery_level_analysis!$G$5:$G$57</c:f>
              <c:numCache>
                <c:formatCode>[$-F400]h:mm:ss\ AM/PM</c:formatCode>
                <c:ptCount val="52"/>
                <c:pt idx="0">
                  <c:v>3.4945987654320991E-2</c:v>
                </c:pt>
                <c:pt idx="1">
                  <c:v>3.6932870370370366E-2</c:v>
                </c:pt>
                <c:pt idx="2">
                  <c:v>1.7326388888888888E-2</c:v>
                </c:pt>
                <c:pt idx="5">
                  <c:v>2.0817901234567903E-2</c:v>
                </c:pt>
                <c:pt idx="6">
                  <c:v>2.8015046296296295E-2</c:v>
                </c:pt>
                <c:pt idx="9">
                  <c:v>1.8840488215488213E-2</c:v>
                </c:pt>
                <c:pt idx="10">
                  <c:v>1.7974537037037035E-2</c:v>
                </c:pt>
                <c:pt idx="11">
                  <c:v>1.8473440545808968E-2</c:v>
                </c:pt>
                <c:pt idx="14">
                  <c:v>2.3606837606837607E-2</c:v>
                </c:pt>
                <c:pt idx="15">
                  <c:v>2.0603780864197532E-2</c:v>
                </c:pt>
                <c:pt idx="17">
                  <c:v>1.8049768518518517E-2</c:v>
                </c:pt>
                <c:pt idx="18">
                  <c:v>1.7638888888888888E-2</c:v>
                </c:pt>
                <c:pt idx="21">
                  <c:v>4.4409722222222225E-2</c:v>
                </c:pt>
                <c:pt idx="22">
                  <c:v>1.8645833333333334E-2</c:v>
                </c:pt>
                <c:pt idx="26">
                  <c:v>1.9243021006080708E-2</c:v>
                </c:pt>
                <c:pt idx="27">
                  <c:v>1.4784980672419972E-2</c:v>
                </c:pt>
                <c:pt idx="28">
                  <c:v>2.6296296296296293E-2</c:v>
                </c:pt>
                <c:pt idx="29">
                  <c:v>1.6173801805237715E-2</c:v>
                </c:pt>
                <c:pt idx="33">
                  <c:v>3.1226851851851853E-2</c:v>
                </c:pt>
                <c:pt idx="34">
                  <c:v>4.130787037037037E-2</c:v>
                </c:pt>
                <c:pt idx="37">
                  <c:v>2.1463844797178132E-2</c:v>
                </c:pt>
                <c:pt idx="38">
                  <c:v>2.0827083333333326E-2</c:v>
                </c:pt>
                <c:pt idx="41">
                  <c:v>2.4252214170692427E-2</c:v>
                </c:pt>
                <c:pt idx="45">
                  <c:v>1.9484953703703702E-2</c:v>
                </c:pt>
                <c:pt idx="48">
                  <c:v>1.8356481481481481E-2</c:v>
                </c:pt>
                <c:pt idx="51">
                  <c:v>1.894675925925926E-2</c:v>
                </c:pt>
              </c:numCache>
            </c:numRef>
          </c:val>
          <c:extLst>
            <c:ext xmlns:c16="http://schemas.microsoft.com/office/drawing/2014/chart" uri="{C3380CC4-5D6E-409C-BE32-E72D297353CC}">
              <c16:uniqueId val="{00000005-5CA2-431D-97CD-35D91A6D6BE7}"/>
            </c:ext>
          </c:extLst>
        </c:ser>
        <c:ser>
          <c:idx val="6"/>
          <c:order val="6"/>
          <c:tx>
            <c:strRef>
              <c:f>Delivery_level_analysis!$H$3:$H$4</c:f>
              <c:strCache>
                <c:ptCount val="1"/>
                <c:pt idx="0">
                  <c:v>July</c:v>
                </c:pt>
              </c:strCache>
            </c:strRef>
          </c:tx>
          <c:spPr>
            <a:solidFill>
              <a:schemeClr val="accent1">
                <a:lumMod val="60000"/>
              </a:schemeClr>
            </a:solidFill>
            <a:ln>
              <a:noFill/>
            </a:ln>
            <a:effectLst/>
          </c:spPr>
          <c:invertIfNegative val="0"/>
          <c:cat>
            <c:strRef>
              <c:f>Delivery_level_analysis!$A$5:$A$57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Delivery_level_analysis!$H$5:$H$57</c:f>
              <c:numCache>
                <c:formatCode>General</c:formatCode>
                <c:ptCount val="52"/>
                <c:pt idx="2" formatCode="[$-F400]h:mm:ss\ AM/PM">
                  <c:v>3.7754629629629631E-2</c:v>
                </c:pt>
                <c:pt idx="5" formatCode="[$-F400]h:mm:ss\ AM/PM">
                  <c:v>2.2337962962962962E-2</c:v>
                </c:pt>
                <c:pt idx="6" formatCode="[$-F400]h:mm:ss\ AM/PM">
                  <c:v>3.172453703703703E-2</c:v>
                </c:pt>
                <c:pt idx="9" formatCode="[$-F400]h:mm:ss\ AM/PM">
                  <c:v>1.8484322390572391E-2</c:v>
                </c:pt>
                <c:pt idx="10" formatCode="[$-F400]h:mm:ss\ AM/PM">
                  <c:v>1.9583333333333331E-2</c:v>
                </c:pt>
                <c:pt idx="11" formatCode="[$-F400]h:mm:ss\ AM/PM">
                  <c:v>2.0911044973544977E-2</c:v>
                </c:pt>
                <c:pt idx="12" formatCode="[$-F400]h:mm:ss\ AM/PM">
                  <c:v>3.425347222222222E-2</c:v>
                </c:pt>
                <c:pt idx="13" formatCode="[$-F400]h:mm:ss\ AM/PM">
                  <c:v>3.2280092592592589E-2</c:v>
                </c:pt>
                <c:pt idx="14" formatCode="[$-F400]h:mm:ss\ AM/PM">
                  <c:v>1.9613247863247862E-2</c:v>
                </c:pt>
                <c:pt idx="15" formatCode="[$-F400]h:mm:ss\ AM/PM">
                  <c:v>2.494212962962963E-2</c:v>
                </c:pt>
                <c:pt idx="16" formatCode="[$-F400]h:mm:ss\ AM/PM">
                  <c:v>6.3344907407407405E-2</c:v>
                </c:pt>
                <c:pt idx="17" formatCode="[$-F400]h:mm:ss\ AM/PM">
                  <c:v>3.155092592592592E-2</c:v>
                </c:pt>
                <c:pt idx="18" formatCode="[$-F400]h:mm:ss\ AM/PM">
                  <c:v>2.8348765432098768E-2</c:v>
                </c:pt>
                <c:pt idx="20" formatCode="[$-F400]h:mm:ss\ AM/PM">
                  <c:v>#N/A</c:v>
                </c:pt>
                <c:pt idx="23" formatCode="[$-F400]h:mm:ss\ AM/PM">
                  <c:v>2.6817129629629632E-2</c:v>
                </c:pt>
                <c:pt idx="26" formatCode="[$-F400]h:mm:ss\ AM/PM">
                  <c:v>1.8479111552028221E-2</c:v>
                </c:pt>
                <c:pt idx="27" formatCode="[$-F400]h:mm:ss\ AM/PM">
                  <c:v>1.2666715918045714E-2</c:v>
                </c:pt>
                <c:pt idx="28" formatCode="[$-F400]h:mm:ss\ AM/PM">
                  <c:v>2.9571759259259259E-2</c:v>
                </c:pt>
                <c:pt idx="29" formatCode="[$-F400]h:mm:ss\ AM/PM">
                  <c:v>1.3898034142279329E-2</c:v>
                </c:pt>
                <c:pt idx="30" formatCode="[$-F400]h:mm:ss\ AM/PM">
                  <c:v>3.6828703703703704E-2</c:v>
                </c:pt>
                <c:pt idx="35" formatCode="[$-F400]h:mm:ss\ AM/PM">
                  <c:v>3.2731481481481479E-2</c:v>
                </c:pt>
                <c:pt idx="37" formatCode="[$-F400]h:mm:ss\ AM/PM">
                  <c:v>1.9619598765432102E-2</c:v>
                </c:pt>
                <c:pt idx="38" formatCode="[$-F400]h:mm:ss\ AM/PM">
                  <c:v>2.0300316764132551E-2</c:v>
                </c:pt>
                <c:pt idx="39" formatCode="[$-F400]h:mm:ss\ AM/PM">
                  <c:v>3.9965277777777773E-2</c:v>
                </c:pt>
                <c:pt idx="41" formatCode="[$-F400]h:mm:ss\ AM/PM">
                  <c:v>2.9958664021164021E-2</c:v>
                </c:pt>
                <c:pt idx="45" formatCode="[$-F400]h:mm:ss\ AM/PM">
                  <c:v>2.2803819444444446E-2</c:v>
                </c:pt>
                <c:pt idx="48" formatCode="[$-F400]h:mm:ss\ AM/PM">
                  <c:v>2.8067129629629626E-2</c:v>
                </c:pt>
                <c:pt idx="51" formatCode="[$-F400]h:mm:ss\ AM/PM">
                  <c:v>2.943287037037037E-2</c:v>
                </c:pt>
              </c:numCache>
            </c:numRef>
          </c:val>
          <c:extLst>
            <c:ext xmlns:c16="http://schemas.microsoft.com/office/drawing/2014/chart" uri="{C3380CC4-5D6E-409C-BE32-E72D297353CC}">
              <c16:uniqueId val="{00000006-5CA2-431D-97CD-35D91A6D6BE7}"/>
            </c:ext>
          </c:extLst>
        </c:ser>
        <c:ser>
          <c:idx val="7"/>
          <c:order val="7"/>
          <c:tx>
            <c:strRef>
              <c:f>Delivery_level_analysis!$I$3:$I$4</c:f>
              <c:strCache>
                <c:ptCount val="1"/>
                <c:pt idx="0">
                  <c:v>August</c:v>
                </c:pt>
              </c:strCache>
            </c:strRef>
          </c:tx>
          <c:spPr>
            <a:solidFill>
              <a:schemeClr val="accent2">
                <a:lumMod val="60000"/>
              </a:schemeClr>
            </a:solidFill>
            <a:ln>
              <a:noFill/>
            </a:ln>
            <a:effectLst/>
          </c:spPr>
          <c:invertIfNegative val="0"/>
          <c:cat>
            <c:strRef>
              <c:f>Delivery_level_analysis!$A$5:$A$57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Delivery_level_analysis!$I$5:$I$57</c:f>
              <c:numCache>
                <c:formatCode>General</c:formatCode>
                <c:ptCount val="52"/>
                <c:pt idx="0" formatCode="[$-F400]h:mm:ss\ AM/PM">
                  <c:v>7.2650462962962958E-2</c:v>
                </c:pt>
                <c:pt idx="3" formatCode="[$-F400]h:mm:ss\ AM/PM">
                  <c:v>3.9675925925925927E-2</c:v>
                </c:pt>
                <c:pt idx="5" formatCode="[$-F400]h:mm:ss\ AM/PM">
                  <c:v>1.9500661375661376E-2</c:v>
                </c:pt>
                <c:pt idx="6" formatCode="[$-F400]h:mm:ss\ AM/PM">
                  <c:v>3.2378472222222225E-2</c:v>
                </c:pt>
                <c:pt idx="9" formatCode="[$-F400]h:mm:ss\ AM/PM">
                  <c:v>2.1578703703703704E-2</c:v>
                </c:pt>
                <c:pt idx="10" formatCode="[$-F400]h:mm:ss\ AM/PM">
                  <c:v>2.5063657407407409E-2</c:v>
                </c:pt>
                <c:pt idx="11" formatCode="[$-F400]h:mm:ss\ AM/PM">
                  <c:v>1.8070987654320986E-2</c:v>
                </c:pt>
                <c:pt idx="12" formatCode="[$-F400]h:mm:ss\ AM/PM">
                  <c:v>1.681712962962963E-2</c:v>
                </c:pt>
                <c:pt idx="14" formatCode="[$-F400]h:mm:ss\ AM/PM">
                  <c:v>2.0695469995311772E-2</c:v>
                </c:pt>
                <c:pt idx="15" formatCode="[$-F400]h:mm:ss\ AM/PM">
                  <c:v>2.7300347222222222E-2</c:v>
                </c:pt>
                <c:pt idx="17" formatCode="[$-F400]h:mm:ss\ AM/PM">
                  <c:v>2.1651234567901235E-2</c:v>
                </c:pt>
                <c:pt idx="18" formatCode="[$-F400]h:mm:ss\ AM/PM">
                  <c:v>2.6840277777777779E-2</c:v>
                </c:pt>
                <c:pt idx="19" formatCode="[$-F400]h:mm:ss\ AM/PM">
                  <c:v>2.8564814814814817E-2</c:v>
                </c:pt>
                <c:pt idx="23" formatCode="[$-F400]h:mm:ss\ AM/PM">
                  <c:v>2.9270833333333333E-2</c:v>
                </c:pt>
                <c:pt idx="26" formatCode="[$-F400]h:mm:ss\ AM/PM">
                  <c:v>2.4237163299663307E-2</c:v>
                </c:pt>
                <c:pt idx="27" formatCode="[$-F400]h:mm:ss\ AM/PM">
                  <c:v>1.4157094985814377E-2</c:v>
                </c:pt>
                <c:pt idx="29" formatCode="[$-F400]h:mm:ss\ AM/PM">
                  <c:v>1.4976940035273381E-2</c:v>
                </c:pt>
                <c:pt idx="30" formatCode="[$-F400]h:mm:ss\ AM/PM">
                  <c:v>3.7476851851851851E-2</c:v>
                </c:pt>
                <c:pt idx="31" formatCode="[$-F400]h:mm:ss\ AM/PM">
                  <c:v>2.8692129629629633E-2</c:v>
                </c:pt>
                <c:pt idx="32" formatCode="[$-F400]h:mm:ss\ AM/PM">
                  <c:v>3.6597222222222225E-2</c:v>
                </c:pt>
                <c:pt idx="37" formatCode="[$-F400]h:mm:ss\ AM/PM">
                  <c:v>1.9244791666666664E-2</c:v>
                </c:pt>
                <c:pt idx="38" formatCode="[$-F400]h:mm:ss\ AM/PM">
                  <c:v>2.2334747942386834E-2</c:v>
                </c:pt>
                <c:pt idx="41" formatCode="[$-F400]h:mm:ss\ AM/PM">
                  <c:v>2.582175925925926E-2</c:v>
                </c:pt>
                <c:pt idx="43" formatCode="[$-F400]h:mm:ss\ AM/PM">
                  <c:v>4.943287037037037E-2</c:v>
                </c:pt>
                <c:pt idx="51" formatCode="[$-F400]h:mm:ss\ AM/PM">
                  <c:v>2.7083333333333331E-2</c:v>
                </c:pt>
              </c:numCache>
            </c:numRef>
          </c:val>
          <c:extLst>
            <c:ext xmlns:c16="http://schemas.microsoft.com/office/drawing/2014/chart" uri="{C3380CC4-5D6E-409C-BE32-E72D297353CC}">
              <c16:uniqueId val="{00000007-5CA2-431D-97CD-35D91A6D6BE7}"/>
            </c:ext>
          </c:extLst>
        </c:ser>
        <c:ser>
          <c:idx val="8"/>
          <c:order val="8"/>
          <c:tx>
            <c:strRef>
              <c:f>Delivery_level_analysis!$J$3:$J$4</c:f>
              <c:strCache>
                <c:ptCount val="1"/>
                <c:pt idx="0">
                  <c:v>September</c:v>
                </c:pt>
              </c:strCache>
            </c:strRef>
          </c:tx>
          <c:spPr>
            <a:solidFill>
              <a:schemeClr val="accent3">
                <a:lumMod val="60000"/>
              </a:schemeClr>
            </a:solidFill>
            <a:ln>
              <a:noFill/>
            </a:ln>
            <a:effectLst/>
          </c:spPr>
          <c:invertIfNegative val="0"/>
          <c:cat>
            <c:strRef>
              <c:f>Delivery_level_analysis!$A$5:$A$57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Delivery_level_analysis!$J$5:$J$57</c:f>
              <c:numCache>
                <c:formatCode>[$-F400]h:mm:ss\ AM/PM</c:formatCode>
                <c:ptCount val="52"/>
                <c:pt idx="0">
                  <c:v>2.5445601851851851E-2</c:v>
                </c:pt>
                <c:pt idx="1">
                  <c:v>2.3472222222222217E-2</c:v>
                </c:pt>
                <c:pt idx="5">
                  <c:v>2.1165123456790124E-2</c:v>
                </c:pt>
                <c:pt idx="6">
                  <c:v>2.883101851851852E-2</c:v>
                </c:pt>
                <c:pt idx="8">
                  <c:v>2.0555555555555556E-2</c:v>
                </c:pt>
                <c:pt idx="9">
                  <c:v>1.7503682659932657E-2</c:v>
                </c:pt>
                <c:pt idx="10">
                  <c:v>1.4704861111111111E-2</c:v>
                </c:pt>
                <c:pt idx="11">
                  <c:v>1.8840488215488213E-2</c:v>
                </c:pt>
                <c:pt idx="12">
                  <c:v>1.9486882716049383E-2</c:v>
                </c:pt>
                <c:pt idx="14">
                  <c:v>1.7216666666666668E-2</c:v>
                </c:pt>
                <c:pt idx="15">
                  <c:v>1.6168981481481482E-2</c:v>
                </c:pt>
                <c:pt idx="17">
                  <c:v>1.628858024691358E-2</c:v>
                </c:pt>
                <c:pt idx="18">
                  <c:v>2.3386574074074074E-2</c:v>
                </c:pt>
                <c:pt idx="22">
                  <c:v>2.5636574074074072E-2</c:v>
                </c:pt>
                <c:pt idx="24">
                  <c:v>2.4421296296296292E-2</c:v>
                </c:pt>
                <c:pt idx="26">
                  <c:v>2.050586018174309E-2</c:v>
                </c:pt>
                <c:pt idx="27">
                  <c:v>1.2079833883246929E-2</c:v>
                </c:pt>
                <c:pt idx="29">
                  <c:v>1.3200105126961013E-2</c:v>
                </c:pt>
                <c:pt idx="35">
                  <c:v>1.4583333333333332E-2</c:v>
                </c:pt>
                <c:pt idx="37">
                  <c:v>1.5838099128540305E-2</c:v>
                </c:pt>
                <c:pt idx="38">
                  <c:v>1.7621527777777778E-2</c:v>
                </c:pt>
                <c:pt idx="41">
                  <c:v>2.6365740740740738E-2</c:v>
                </c:pt>
                <c:pt idx="42">
                  <c:v>#N/A</c:v>
                </c:pt>
                <c:pt idx="45">
                  <c:v>1.9415509259259257E-2</c:v>
                </c:pt>
                <c:pt idx="46">
                  <c:v>2.9386574074074075E-2</c:v>
                </c:pt>
                <c:pt idx="49">
                  <c:v>#N/A</c:v>
                </c:pt>
                <c:pt idx="50">
                  <c:v>3.0283564814814815E-2</c:v>
                </c:pt>
                <c:pt idx="51">
                  <c:v>2.4085648148148148E-2</c:v>
                </c:pt>
              </c:numCache>
            </c:numRef>
          </c:val>
          <c:extLst>
            <c:ext xmlns:c16="http://schemas.microsoft.com/office/drawing/2014/chart" uri="{C3380CC4-5D6E-409C-BE32-E72D297353CC}">
              <c16:uniqueId val="{00000008-5CA2-431D-97CD-35D91A6D6BE7}"/>
            </c:ext>
          </c:extLst>
        </c:ser>
        <c:dLbls>
          <c:showLegendKey val="0"/>
          <c:showVal val="0"/>
          <c:showCatName val="0"/>
          <c:showSerName val="0"/>
          <c:showPercent val="0"/>
          <c:showBubbleSize val="0"/>
        </c:dLbls>
        <c:gapWidth val="150"/>
        <c:overlap val="100"/>
        <c:axId val="630077376"/>
        <c:axId val="2134305616"/>
      </c:barChart>
      <c:catAx>
        <c:axId val="630077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4305616"/>
        <c:crosses val="autoZero"/>
        <c:auto val="1"/>
        <c:lblAlgn val="ctr"/>
        <c:lblOffset val="100"/>
        <c:noMultiLvlLbl val="0"/>
      </c:catAx>
      <c:valAx>
        <c:axId val="2134305616"/>
        <c:scaling>
          <c:orientation val="minMax"/>
        </c:scaling>
        <c:delete val="0"/>
        <c:axPos val="l"/>
        <c:majorGridlines>
          <c:spPr>
            <a:ln w="9525" cap="flat" cmpd="sng" algn="ctr">
              <a:solidFill>
                <a:schemeClr val="tx1">
                  <a:lumMod val="15000"/>
                  <a:lumOff val="85000"/>
                </a:schemeClr>
              </a:solidFill>
              <a:round/>
            </a:ln>
            <a:effectLst/>
          </c:spPr>
        </c:majorGridlines>
        <c:numFmt formatCode="[$-F400]h:mm:ss\ AM/PM"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00773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[Kishore analaysis.xlsx]Delivery_level_analysis!PivotTable8</c:name>
    <c:fmtId val="3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Avg overall delivery time Vs month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Delivery_level_analysis!$B$62:$B$64</c:f>
              <c:strCache>
                <c:ptCount val="1"/>
                <c:pt idx="0">
                  <c:v>Weekend</c:v>
                </c:pt>
              </c:strCache>
            </c:strRef>
          </c:tx>
          <c:spPr>
            <a:solidFill>
              <a:schemeClr val="accent1"/>
            </a:solidFill>
            <a:ln>
              <a:noFill/>
            </a:ln>
            <a:effectLst/>
          </c:spPr>
          <c:invertIfNegative val="0"/>
          <c:cat>
            <c:strRef>
              <c:f>Delivery_level_analysis!$A$65:$A$74</c:f>
              <c:strCache>
                <c:ptCount val="9"/>
                <c:pt idx="0">
                  <c:v>January</c:v>
                </c:pt>
                <c:pt idx="1">
                  <c:v>February</c:v>
                </c:pt>
                <c:pt idx="2">
                  <c:v>March</c:v>
                </c:pt>
                <c:pt idx="3">
                  <c:v>April</c:v>
                </c:pt>
                <c:pt idx="4">
                  <c:v>May</c:v>
                </c:pt>
                <c:pt idx="5">
                  <c:v>June</c:v>
                </c:pt>
                <c:pt idx="6">
                  <c:v>July</c:v>
                </c:pt>
                <c:pt idx="7">
                  <c:v>August</c:v>
                </c:pt>
                <c:pt idx="8">
                  <c:v>September</c:v>
                </c:pt>
              </c:strCache>
            </c:strRef>
          </c:cat>
          <c:val>
            <c:numRef>
              <c:f>Delivery_level_analysis!$B$65:$B$74</c:f>
              <c:numCache>
                <c:formatCode>[$-14009]hh:mm:ss;@</c:formatCode>
                <c:ptCount val="9"/>
                <c:pt idx="0">
                  <c:v>1.4713188259824705E-2</c:v>
                </c:pt>
                <c:pt idx="1">
                  <c:v>1.3416995154800024E-2</c:v>
                </c:pt>
                <c:pt idx="2">
                  <c:v>1.4245313113466827E-2</c:v>
                </c:pt>
                <c:pt idx="3">
                  <c:v>2.0476480509745147E-2</c:v>
                </c:pt>
                <c:pt idx="4">
                  <c:v>3.3678004870984761E-2</c:v>
                </c:pt>
                <c:pt idx="5">
                  <c:v>1.5896923292756632E-2</c:v>
                </c:pt>
                <c:pt idx="6">
                  <c:v>1.4295950632394952E-2</c:v>
                </c:pt>
                <c:pt idx="7">
                  <c:v>1.5903285304020617E-2</c:v>
                </c:pt>
                <c:pt idx="8">
                  <c:v>1.3707406663093957E-2</c:v>
                </c:pt>
              </c:numCache>
            </c:numRef>
          </c:val>
          <c:extLst>
            <c:ext xmlns:c16="http://schemas.microsoft.com/office/drawing/2014/chart" uri="{C3380CC4-5D6E-409C-BE32-E72D297353CC}">
              <c16:uniqueId val="{00000000-39A7-455B-A674-D66BB904D81D}"/>
            </c:ext>
          </c:extLst>
        </c:ser>
        <c:ser>
          <c:idx val="1"/>
          <c:order val="1"/>
          <c:tx>
            <c:strRef>
              <c:f>Delivery_level_analysis!$C$62:$C$64</c:f>
              <c:strCache>
                <c:ptCount val="1"/>
                <c:pt idx="0">
                  <c:v>Weekdays</c:v>
                </c:pt>
              </c:strCache>
            </c:strRef>
          </c:tx>
          <c:spPr>
            <a:solidFill>
              <a:schemeClr val="accent2"/>
            </a:solidFill>
            <a:ln>
              <a:noFill/>
            </a:ln>
            <a:effectLst/>
          </c:spPr>
          <c:invertIfNegative val="0"/>
          <c:cat>
            <c:strRef>
              <c:f>Delivery_level_analysis!$A$65:$A$74</c:f>
              <c:strCache>
                <c:ptCount val="9"/>
                <c:pt idx="0">
                  <c:v>January</c:v>
                </c:pt>
                <c:pt idx="1">
                  <c:v>February</c:v>
                </c:pt>
                <c:pt idx="2">
                  <c:v>March</c:v>
                </c:pt>
                <c:pt idx="3">
                  <c:v>April</c:v>
                </c:pt>
                <c:pt idx="4">
                  <c:v>May</c:v>
                </c:pt>
                <c:pt idx="5">
                  <c:v>June</c:v>
                </c:pt>
                <c:pt idx="6">
                  <c:v>July</c:v>
                </c:pt>
                <c:pt idx="7">
                  <c:v>August</c:v>
                </c:pt>
                <c:pt idx="8">
                  <c:v>September</c:v>
                </c:pt>
              </c:strCache>
            </c:strRef>
          </c:cat>
          <c:val>
            <c:numRef>
              <c:f>Delivery_level_analysis!$C$65:$C$74</c:f>
              <c:numCache>
                <c:formatCode>[$-14009]hh:mm:ss;@</c:formatCode>
                <c:ptCount val="9"/>
                <c:pt idx="0">
                  <c:v>1.5655691288861219E-2</c:v>
                </c:pt>
                <c:pt idx="1">
                  <c:v>1.3480717573350559E-2</c:v>
                </c:pt>
                <c:pt idx="2">
                  <c:v>1.4106161547726601E-2</c:v>
                </c:pt>
                <c:pt idx="3">
                  <c:v>1.8994055784179235E-2</c:v>
                </c:pt>
                <c:pt idx="4">
                  <c:v>2.9523246803010543E-2</c:v>
                </c:pt>
                <c:pt idx="5">
                  <c:v>1.5913568156852995E-2</c:v>
                </c:pt>
                <c:pt idx="6">
                  <c:v>1.3538695373925781E-2</c:v>
                </c:pt>
                <c:pt idx="7">
                  <c:v>1.5702620625212365E-2</c:v>
                </c:pt>
                <c:pt idx="8">
                  <c:v>1.3625971458154014E-2</c:v>
                </c:pt>
              </c:numCache>
            </c:numRef>
          </c:val>
          <c:extLst>
            <c:ext xmlns:c16="http://schemas.microsoft.com/office/drawing/2014/chart" uri="{C3380CC4-5D6E-409C-BE32-E72D297353CC}">
              <c16:uniqueId val="{00000001-39A7-455B-A674-D66BB904D81D}"/>
            </c:ext>
          </c:extLst>
        </c:ser>
        <c:dLbls>
          <c:showLegendKey val="0"/>
          <c:showVal val="0"/>
          <c:showCatName val="0"/>
          <c:showSerName val="0"/>
          <c:showPercent val="0"/>
          <c:showBubbleSize val="0"/>
        </c:dLbls>
        <c:gapWidth val="150"/>
        <c:axId val="629931392"/>
        <c:axId val="726911632"/>
      </c:barChart>
      <c:catAx>
        <c:axId val="6299313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Month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6911632"/>
        <c:crosses val="autoZero"/>
        <c:auto val="1"/>
        <c:lblAlgn val="ctr"/>
        <c:lblOffset val="100"/>
        <c:noMultiLvlLbl val="0"/>
      </c:catAx>
      <c:valAx>
        <c:axId val="7269116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Avg delivery time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14009]hh:mm:ss;@"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99313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[Kishore analaysis.xlsx]Delivery_level_analysis!PivotTable9</c:name>
    <c:fmtId val="30"/>
  </c:pivotSource>
  <c:chart>
    <c:title>
      <c:tx>
        <c:rich>
          <a:bodyPr rot="0" spcFirstLastPara="1" vertOverflow="ellipsis" vert="horz" wrap="square" anchor="ctr" anchorCtr="1"/>
          <a:lstStyle/>
          <a:p>
            <a:pPr>
              <a:defRPr sz="1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400">
                <a:latin typeface="+mn-lt"/>
              </a:rPr>
              <a:t>Slot Vs Avg overall delivery time</a:t>
            </a:r>
          </a:p>
        </c:rich>
      </c:tx>
      <c:layout>
        <c:manualLayout>
          <c:xMode val="edge"/>
          <c:yMode val="edge"/>
          <c:x val="0.17149994294191487"/>
          <c:y val="3.2407407407407406E-2"/>
        </c:manualLayout>
      </c:layout>
      <c:overlay val="0"/>
      <c:spPr>
        <a:noFill/>
        <a:ln>
          <a:noFill/>
        </a:ln>
        <a:effectLst/>
      </c:spPr>
      <c:txPr>
        <a:bodyPr rot="0" spcFirstLastPara="1" vertOverflow="ellipsis" vert="horz" wrap="square" anchor="ctr" anchorCtr="1"/>
        <a:lstStyle/>
        <a:p>
          <a:pPr>
            <a:defRPr sz="1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s>
    <c:plotArea>
      <c:layout/>
      <c:pieChart>
        <c:varyColors val="1"/>
        <c:ser>
          <c:idx val="0"/>
          <c:order val="0"/>
          <c:tx>
            <c:strRef>
              <c:f>Delivery_level_analysis!$B$81</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352-4486-A29C-47DD0307D5F4}"/>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352-4486-A29C-47DD0307D5F4}"/>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B352-4486-A29C-47DD0307D5F4}"/>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B352-4486-A29C-47DD0307D5F4}"/>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B352-4486-A29C-47DD0307D5F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Delivery_level_analysis!$A$82:$A$87</c:f>
              <c:strCache>
                <c:ptCount val="5"/>
                <c:pt idx="0">
                  <c:v>Afternoon</c:v>
                </c:pt>
                <c:pt idx="1">
                  <c:v>Evening</c:v>
                </c:pt>
                <c:pt idx="2">
                  <c:v>Late Night</c:v>
                </c:pt>
                <c:pt idx="3">
                  <c:v>Morning</c:v>
                </c:pt>
                <c:pt idx="4">
                  <c:v>Night</c:v>
                </c:pt>
              </c:strCache>
            </c:strRef>
          </c:cat>
          <c:val>
            <c:numRef>
              <c:f>Delivery_level_analysis!$B$82:$B$87</c:f>
              <c:numCache>
                <c:formatCode>[$-14009]h:mm:ss;@</c:formatCode>
                <c:ptCount val="5"/>
                <c:pt idx="0">
                  <c:v>1.790360592442157E-2</c:v>
                </c:pt>
                <c:pt idx="1">
                  <c:v>1.7750503070652675E-2</c:v>
                </c:pt>
                <c:pt idx="2">
                  <c:v>1.214270635423265E-2</c:v>
                </c:pt>
                <c:pt idx="3">
                  <c:v>1.7438626977714231E-2</c:v>
                </c:pt>
                <c:pt idx="4">
                  <c:v>1.5629182510526717E-2</c:v>
                </c:pt>
              </c:numCache>
            </c:numRef>
          </c:val>
          <c:extLst>
            <c:ext xmlns:c16="http://schemas.microsoft.com/office/drawing/2014/chart" uri="{C3380CC4-5D6E-409C-BE32-E72D297353CC}">
              <c16:uniqueId val="{0000000A-B352-4486-A29C-47DD0307D5F4}"/>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[Kishore analaysis.xlsx]Delivery_level_analysis!PivotTable10</c:name>
    <c:fmtId val="46"/>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8356008505265946E-2"/>
          <c:y val="6.1296497671568091E-2"/>
          <c:w val="0.82024668593640981"/>
          <c:h val="0.74308893870018089"/>
        </c:manualLayout>
      </c:layout>
      <c:barChart>
        <c:barDir val="col"/>
        <c:grouping val="stacked"/>
        <c:varyColors val="0"/>
        <c:ser>
          <c:idx val="0"/>
          <c:order val="0"/>
          <c:tx>
            <c:strRef>
              <c:f>Delivery_level_analysis!$B$98:$B$99</c:f>
              <c:strCache>
                <c:ptCount val="1"/>
                <c:pt idx="0">
                  <c:v>Afternoon</c:v>
                </c:pt>
              </c:strCache>
            </c:strRef>
          </c:tx>
          <c:spPr>
            <a:solidFill>
              <a:schemeClr val="accent1"/>
            </a:solidFill>
            <a:ln>
              <a:noFill/>
            </a:ln>
            <a:effectLst/>
          </c:spPr>
          <c:invertIfNegative val="0"/>
          <c:cat>
            <c:strRef>
              <c:f>Delivery_level_analysis!$A$100:$A$152</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Delivery_level_analysis!$B$100:$B$152</c:f>
              <c:numCache>
                <c:formatCode>General</c:formatCode>
                <c:ptCount val="52"/>
                <c:pt idx="0">
                  <c:v>370</c:v>
                </c:pt>
                <c:pt idx="1">
                  <c:v>150</c:v>
                </c:pt>
                <c:pt idx="5">
                  <c:v>360</c:v>
                </c:pt>
                <c:pt idx="6">
                  <c:v>785</c:v>
                </c:pt>
                <c:pt idx="9">
                  <c:v>1210</c:v>
                </c:pt>
                <c:pt idx="10">
                  <c:v>470</c:v>
                </c:pt>
                <c:pt idx="11">
                  <c:v>1325</c:v>
                </c:pt>
                <c:pt idx="12">
                  <c:v>175</c:v>
                </c:pt>
                <c:pt idx="14">
                  <c:v>5479</c:v>
                </c:pt>
                <c:pt idx="15">
                  <c:v>505</c:v>
                </c:pt>
                <c:pt idx="17">
                  <c:v>650</c:v>
                </c:pt>
                <c:pt idx="18">
                  <c:v>395</c:v>
                </c:pt>
                <c:pt idx="22">
                  <c:v>85</c:v>
                </c:pt>
                <c:pt idx="24">
                  <c:v>250</c:v>
                </c:pt>
                <c:pt idx="26">
                  <c:v>6470</c:v>
                </c:pt>
                <c:pt idx="27">
                  <c:v>69889</c:v>
                </c:pt>
                <c:pt idx="28">
                  <c:v>255</c:v>
                </c:pt>
                <c:pt idx="29">
                  <c:v>15773</c:v>
                </c:pt>
                <c:pt idx="30">
                  <c:v>110</c:v>
                </c:pt>
                <c:pt idx="32">
                  <c:v>240</c:v>
                </c:pt>
                <c:pt idx="33">
                  <c:v>375</c:v>
                </c:pt>
                <c:pt idx="35">
                  <c:v>100</c:v>
                </c:pt>
                <c:pt idx="37">
                  <c:v>1585</c:v>
                </c:pt>
                <c:pt idx="38">
                  <c:v>3920</c:v>
                </c:pt>
                <c:pt idx="39">
                  <c:v>145</c:v>
                </c:pt>
                <c:pt idx="41">
                  <c:v>1148</c:v>
                </c:pt>
                <c:pt idx="43">
                  <c:v>180</c:v>
                </c:pt>
                <c:pt idx="44">
                  <c:v>165</c:v>
                </c:pt>
                <c:pt idx="45">
                  <c:v>480</c:v>
                </c:pt>
                <c:pt idx="47">
                  <c:v>210</c:v>
                </c:pt>
                <c:pt idx="48">
                  <c:v>380</c:v>
                </c:pt>
                <c:pt idx="51">
                  <c:v>100</c:v>
                </c:pt>
              </c:numCache>
            </c:numRef>
          </c:val>
          <c:extLst>
            <c:ext xmlns:c16="http://schemas.microsoft.com/office/drawing/2014/chart" uri="{C3380CC4-5D6E-409C-BE32-E72D297353CC}">
              <c16:uniqueId val="{00000000-5884-4E24-8444-F8006D0E5FD5}"/>
            </c:ext>
          </c:extLst>
        </c:ser>
        <c:ser>
          <c:idx val="1"/>
          <c:order val="1"/>
          <c:tx>
            <c:strRef>
              <c:f>Delivery_level_analysis!$C$98:$C$99</c:f>
              <c:strCache>
                <c:ptCount val="1"/>
                <c:pt idx="0">
                  <c:v>Evening</c:v>
                </c:pt>
              </c:strCache>
            </c:strRef>
          </c:tx>
          <c:spPr>
            <a:solidFill>
              <a:schemeClr val="accent2"/>
            </a:solidFill>
            <a:ln>
              <a:noFill/>
            </a:ln>
            <a:effectLst/>
          </c:spPr>
          <c:invertIfNegative val="0"/>
          <c:cat>
            <c:strRef>
              <c:f>Delivery_level_analysis!$A$100:$A$152</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Delivery_level_analysis!$C$100:$C$152</c:f>
              <c:numCache>
                <c:formatCode>General</c:formatCode>
                <c:ptCount val="52"/>
                <c:pt idx="0">
                  <c:v>465</c:v>
                </c:pt>
                <c:pt idx="1">
                  <c:v>100</c:v>
                </c:pt>
                <c:pt idx="2">
                  <c:v>145</c:v>
                </c:pt>
                <c:pt idx="3">
                  <c:v>295</c:v>
                </c:pt>
                <c:pt idx="4">
                  <c:v>315</c:v>
                </c:pt>
                <c:pt idx="5">
                  <c:v>552</c:v>
                </c:pt>
                <c:pt idx="6">
                  <c:v>1405</c:v>
                </c:pt>
                <c:pt idx="9">
                  <c:v>814</c:v>
                </c:pt>
                <c:pt idx="10">
                  <c:v>160</c:v>
                </c:pt>
                <c:pt idx="11">
                  <c:v>875</c:v>
                </c:pt>
                <c:pt idx="12">
                  <c:v>435</c:v>
                </c:pt>
                <c:pt idx="14">
                  <c:v>4289</c:v>
                </c:pt>
                <c:pt idx="15">
                  <c:v>755</c:v>
                </c:pt>
                <c:pt idx="17">
                  <c:v>270</c:v>
                </c:pt>
                <c:pt idx="18">
                  <c:v>250</c:v>
                </c:pt>
                <c:pt idx="22">
                  <c:v>305</c:v>
                </c:pt>
                <c:pt idx="26">
                  <c:v>5122</c:v>
                </c:pt>
                <c:pt idx="27">
                  <c:v>58331</c:v>
                </c:pt>
                <c:pt idx="29">
                  <c:v>11661</c:v>
                </c:pt>
                <c:pt idx="30">
                  <c:v>30</c:v>
                </c:pt>
                <c:pt idx="31">
                  <c:v>155</c:v>
                </c:pt>
                <c:pt idx="32">
                  <c:v>100</c:v>
                </c:pt>
                <c:pt idx="34">
                  <c:v>130</c:v>
                </c:pt>
                <c:pt idx="37">
                  <c:v>1355</c:v>
                </c:pt>
                <c:pt idx="38">
                  <c:v>3135</c:v>
                </c:pt>
                <c:pt idx="39">
                  <c:v>150</c:v>
                </c:pt>
                <c:pt idx="41">
                  <c:v>1209</c:v>
                </c:pt>
                <c:pt idx="42">
                  <c:v>180</c:v>
                </c:pt>
                <c:pt idx="45">
                  <c:v>226</c:v>
                </c:pt>
                <c:pt idx="48">
                  <c:v>135</c:v>
                </c:pt>
                <c:pt idx="50">
                  <c:v>190</c:v>
                </c:pt>
                <c:pt idx="51">
                  <c:v>355</c:v>
                </c:pt>
              </c:numCache>
            </c:numRef>
          </c:val>
          <c:extLst>
            <c:ext xmlns:c16="http://schemas.microsoft.com/office/drawing/2014/chart" uri="{C3380CC4-5D6E-409C-BE32-E72D297353CC}">
              <c16:uniqueId val="{00000001-5884-4E24-8444-F8006D0E5FD5}"/>
            </c:ext>
          </c:extLst>
        </c:ser>
        <c:ser>
          <c:idx val="2"/>
          <c:order val="2"/>
          <c:tx>
            <c:strRef>
              <c:f>Delivery_level_analysis!$D$98:$D$99</c:f>
              <c:strCache>
                <c:ptCount val="1"/>
                <c:pt idx="0">
                  <c:v>Late Night</c:v>
                </c:pt>
              </c:strCache>
            </c:strRef>
          </c:tx>
          <c:spPr>
            <a:solidFill>
              <a:schemeClr val="accent3"/>
            </a:solidFill>
            <a:ln>
              <a:noFill/>
            </a:ln>
            <a:effectLst/>
          </c:spPr>
          <c:invertIfNegative val="0"/>
          <c:cat>
            <c:strRef>
              <c:f>Delivery_level_analysis!$A$100:$A$152</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Delivery_level_analysis!$D$100:$D$152</c:f>
              <c:numCache>
                <c:formatCode>General</c:formatCode>
                <c:ptCount val="52"/>
                <c:pt idx="0">
                  <c:v>563</c:v>
                </c:pt>
                <c:pt idx="1">
                  <c:v>272</c:v>
                </c:pt>
                <c:pt idx="5">
                  <c:v>198</c:v>
                </c:pt>
                <c:pt idx="7">
                  <c:v>39</c:v>
                </c:pt>
                <c:pt idx="9">
                  <c:v>486</c:v>
                </c:pt>
                <c:pt idx="10">
                  <c:v>73</c:v>
                </c:pt>
                <c:pt idx="11">
                  <c:v>1393</c:v>
                </c:pt>
                <c:pt idx="12">
                  <c:v>119</c:v>
                </c:pt>
                <c:pt idx="14">
                  <c:v>1611</c:v>
                </c:pt>
                <c:pt idx="15">
                  <c:v>442</c:v>
                </c:pt>
                <c:pt idx="16">
                  <c:v>332</c:v>
                </c:pt>
                <c:pt idx="17">
                  <c:v>673</c:v>
                </c:pt>
                <c:pt idx="18">
                  <c:v>423</c:v>
                </c:pt>
                <c:pt idx="19">
                  <c:v>172</c:v>
                </c:pt>
                <c:pt idx="21">
                  <c:v>287</c:v>
                </c:pt>
                <c:pt idx="22">
                  <c:v>166</c:v>
                </c:pt>
                <c:pt idx="23">
                  <c:v>232</c:v>
                </c:pt>
                <c:pt idx="24">
                  <c:v>117</c:v>
                </c:pt>
                <c:pt idx="25">
                  <c:v>259</c:v>
                </c:pt>
                <c:pt idx="26">
                  <c:v>3407</c:v>
                </c:pt>
                <c:pt idx="27">
                  <c:v>23480</c:v>
                </c:pt>
                <c:pt idx="28">
                  <c:v>384</c:v>
                </c:pt>
                <c:pt idx="29">
                  <c:v>8429</c:v>
                </c:pt>
                <c:pt idx="31">
                  <c:v>179</c:v>
                </c:pt>
                <c:pt idx="32">
                  <c:v>78</c:v>
                </c:pt>
                <c:pt idx="33">
                  <c:v>199</c:v>
                </c:pt>
                <c:pt idx="35">
                  <c:v>834</c:v>
                </c:pt>
                <c:pt idx="37">
                  <c:v>2253</c:v>
                </c:pt>
                <c:pt idx="38">
                  <c:v>2808</c:v>
                </c:pt>
                <c:pt idx="41">
                  <c:v>897</c:v>
                </c:pt>
                <c:pt idx="45">
                  <c:v>180</c:v>
                </c:pt>
              </c:numCache>
            </c:numRef>
          </c:val>
          <c:extLst>
            <c:ext xmlns:c16="http://schemas.microsoft.com/office/drawing/2014/chart" uri="{C3380CC4-5D6E-409C-BE32-E72D297353CC}">
              <c16:uniqueId val="{00000002-5884-4E24-8444-F8006D0E5FD5}"/>
            </c:ext>
          </c:extLst>
        </c:ser>
        <c:ser>
          <c:idx val="3"/>
          <c:order val="3"/>
          <c:tx>
            <c:strRef>
              <c:f>Delivery_level_analysis!$E$98:$E$99</c:f>
              <c:strCache>
                <c:ptCount val="1"/>
                <c:pt idx="0">
                  <c:v>Morning</c:v>
                </c:pt>
              </c:strCache>
            </c:strRef>
          </c:tx>
          <c:spPr>
            <a:solidFill>
              <a:schemeClr val="accent4"/>
            </a:solidFill>
            <a:ln>
              <a:noFill/>
            </a:ln>
            <a:effectLst/>
          </c:spPr>
          <c:invertIfNegative val="0"/>
          <c:cat>
            <c:strRef>
              <c:f>Delivery_level_analysis!$A$100:$A$152</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Delivery_level_analysis!$E$100:$E$152</c:f>
              <c:numCache>
                <c:formatCode>General</c:formatCode>
                <c:ptCount val="52"/>
                <c:pt idx="0">
                  <c:v>802</c:v>
                </c:pt>
                <c:pt idx="3">
                  <c:v>105</c:v>
                </c:pt>
                <c:pt idx="5">
                  <c:v>458</c:v>
                </c:pt>
                <c:pt idx="6">
                  <c:v>670</c:v>
                </c:pt>
                <c:pt idx="9">
                  <c:v>1092</c:v>
                </c:pt>
                <c:pt idx="11">
                  <c:v>690</c:v>
                </c:pt>
                <c:pt idx="12">
                  <c:v>100</c:v>
                </c:pt>
                <c:pt idx="13">
                  <c:v>0</c:v>
                </c:pt>
                <c:pt idx="14">
                  <c:v>4735</c:v>
                </c:pt>
                <c:pt idx="15">
                  <c:v>455</c:v>
                </c:pt>
                <c:pt idx="17">
                  <c:v>165</c:v>
                </c:pt>
                <c:pt idx="18">
                  <c:v>275</c:v>
                </c:pt>
                <c:pt idx="24">
                  <c:v>445</c:v>
                </c:pt>
                <c:pt idx="26">
                  <c:v>5997</c:v>
                </c:pt>
                <c:pt idx="27">
                  <c:v>65875</c:v>
                </c:pt>
                <c:pt idx="28">
                  <c:v>135</c:v>
                </c:pt>
                <c:pt idx="29">
                  <c:v>13009</c:v>
                </c:pt>
                <c:pt idx="30">
                  <c:v>60</c:v>
                </c:pt>
                <c:pt idx="31">
                  <c:v>105</c:v>
                </c:pt>
                <c:pt idx="32">
                  <c:v>305</c:v>
                </c:pt>
                <c:pt idx="33">
                  <c:v>185</c:v>
                </c:pt>
                <c:pt idx="37">
                  <c:v>1277</c:v>
                </c:pt>
                <c:pt idx="38">
                  <c:v>3616</c:v>
                </c:pt>
                <c:pt idx="39">
                  <c:v>145</c:v>
                </c:pt>
                <c:pt idx="40">
                  <c:v>195</c:v>
                </c:pt>
                <c:pt idx="41">
                  <c:v>932</c:v>
                </c:pt>
                <c:pt idx="51">
                  <c:v>45</c:v>
                </c:pt>
              </c:numCache>
            </c:numRef>
          </c:val>
          <c:extLst>
            <c:ext xmlns:c16="http://schemas.microsoft.com/office/drawing/2014/chart" uri="{C3380CC4-5D6E-409C-BE32-E72D297353CC}">
              <c16:uniqueId val="{00000003-5884-4E24-8444-F8006D0E5FD5}"/>
            </c:ext>
          </c:extLst>
        </c:ser>
        <c:ser>
          <c:idx val="4"/>
          <c:order val="4"/>
          <c:tx>
            <c:strRef>
              <c:f>Delivery_level_analysis!$F$98:$F$99</c:f>
              <c:strCache>
                <c:ptCount val="1"/>
                <c:pt idx="0">
                  <c:v>Night</c:v>
                </c:pt>
              </c:strCache>
            </c:strRef>
          </c:tx>
          <c:spPr>
            <a:solidFill>
              <a:schemeClr val="accent5"/>
            </a:solidFill>
            <a:ln>
              <a:noFill/>
            </a:ln>
            <a:effectLst/>
          </c:spPr>
          <c:invertIfNegative val="0"/>
          <c:cat>
            <c:strRef>
              <c:f>Delivery_level_analysis!$A$100:$A$152</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Delivery_level_analysis!$F$100:$F$152</c:f>
              <c:numCache>
                <c:formatCode>General</c:formatCode>
                <c:ptCount val="52"/>
                <c:pt idx="0">
                  <c:v>305</c:v>
                </c:pt>
                <c:pt idx="1">
                  <c:v>240</c:v>
                </c:pt>
                <c:pt idx="2">
                  <c:v>145</c:v>
                </c:pt>
                <c:pt idx="3">
                  <c:v>155</c:v>
                </c:pt>
                <c:pt idx="4">
                  <c:v>150</c:v>
                </c:pt>
                <c:pt idx="5">
                  <c:v>785</c:v>
                </c:pt>
                <c:pt idx="6">
                  <c:v>110</c:v>
                </c:pt>
                <c:pt idx="8">
                  <c:v>0</c:v>
                </c:pt>
                <c:pt idx="9">
                  <c:v>1211</c:v>
                </c:pt>
                <c:pt idx="10">
                  <c:v>70</c:v>
                </c:pt>
                <c:pt idx="11">
                  <c:v>2533</c:v>
                </c:pt>
                <c:pt idx="12">
                  <c:v>20</c:v>
                </c:pt>
                <c:pt idx="14">
                  <c:v>5088</c:v>
                </c:pt>
                <c:pt idx="15">
                  <c:v>485</c:v>
                </c:pt>
                <c:pt idx="17">
                  <c:v>727</c:v>
                </c:pt>
                <c:pt idx="18">
                  <c:v>445</c:v>
                </c:pt>
                <c:pt idx="22">
                  <c:v>210</c:v>
                </c:pt>
                <c:pt idx="23">
                  <c:v>165</c:v>
                </c:pt>
                <c:pt idx="26">
                  <c:v>5694</c:v>
                </c:pt>
                <c:pt idx="27">
                  <c:v>66316</c:v>
                </c:pt>
                <c:pt idx="28">
                  <c:v>220</c:v>
                </c:pt>
                <c:pt idx="29">
                  <c:v>16583</c:v>
                </c:pt>
                <c:pt idx="31">
                  <c:v>90</c:v>
                </c:pt>
                <c:pt idx="32">
                  <c:v>100</c:v>
                </c:pt>
                <c:pt idx="35">
                  <c:v>165</c:v>
                </c:pt>
                <c:pt idx="36">
                  <c:v>120</c:v>
                </c:pt>
                <c:pt idx="37">
                  <c:v>1525</c:v>
                </c:pt>
                <c:pt idx="38">
                  <c:v>3213</c:v>
                </c:pt>
                <c:pt idx="39">
                  <c:v>145</c:v>
                </c:pt>
                <c:pt idx="41">
                  <c:v>470</c:v>
                </c:pt>
                <c:pt idx="42">
                  <c:v>170</c:v>
                </c:pt>
                <c:pt idx="45">
                  <c:v>495</c:v>
                </c:pt>
                <c:pt idx="46">
                  <c:v>75</c:v>
                </c:pt>
                <c:pt idx="50">
                  <c:v>190</c:v>
                </c:pt>
                <c:pt idx="51">
                  <c:v>45</c:v>
                </c:pt>
              </c:numCache>
            </c:numRef>
          </c:val>
          <c:extLst>
            <c:ext xmlns:c16="http://schemas.microsoft.com/office/drawing/2014/chart" uri="{C3380CC4-5D6E-409C-BE32-E72D297353CC}">
              <c16:uniqueId val="{00000004-5884-4E24-8444-F8006D0E5FD5}"/>
            </c:ext>
          </c:extLst>
        </c:ser>
        <c:dLbls>
          <c:showLegendKey val="0"/>
          <c:showVal val="0"/>
          <c:showCatName val="0"/>
          <c:showSerName val="0"/>
          <c:showPercent val="0"/>
          <c:showBubbleSize val="0"/>
        </c:dLbls>
        <c:gapWidth val="150"/>
        <c:overlap val="100"/>
        <c:axId val="194085871"/>
        <c:axId val="352345584"/>
      </c:barChart>
      <c:catAx>
        <c:axId val="1940858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2345584"/>
        <c:crosses val="autoZero"/>
        <c:auto val="1"/>
        <c:lblAlgn val="ctr"/>
        <c:lblOffset val="100"/>
        <c:noMultiLvlLbl val="0"/>
      </c:catAx>
      <c:valAx>
        <c:axId val="352345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4085871"/>
        <c:crosses val="autoZero"/>
        <c:crossBetween val="between"/>
      </c:valAx>
      <c:spPr>
        <a:noFill/>
        <a:ln>
          <a:noFill/>
        </a:ln>
        <a:effectLst/>
      </c:spPr>
    </c:plotArea>
    <c:legend>
      <c:legendPos val="r"/>
      <c:layout>
        <c:manualLayout>
          <c:xMode val="edge"/>
          <c:yMode val="edge"/>
          <c:x val="0.90654913455201358"/>
          <c:y val="0.34217061251181985"/>
          <c:w val="8.023500641714941E-2"/>
          <c:h val="0.315658774976360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[Kishore analaysis.xlsx]completion_rate_analysis!PivotTable2</c:name>
    <c:fmtId val="3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Completion rate Vs Drop area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completion_rate_analysis!$B$26</c:f>
              <c:strCache>
                <c:ptCount val="1"/>
                <c:pt idx="0">
                  <c:v>Total</c:v>
                </c:pt>
              </c:strCache>
            </c:strRef>
          </c:tx>
          <c:spPr>
            <a:ln w="28575" cap="rnd">
              <a:solidFill>
                <a:schemeClr val="accent1"/>
              </a:solidFill>
              <a:round/>
            </a:ln>
            <a:effectLst/>
          </c:spPr>
          <c:marker>
            <c:symbol val="none"/>
          </c:marker>
          <c:cat>
            <c:strRef>
              <c:f>completion_rate_analysis!$A$27:$A$79</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completion_rate_analysis!$B$27:$B$79</c:f>
              <c:numCache>
                <c:formatCode>0.00%</c:formatCode>
                <c:ptCount val="52"/>
                <c:pt idx="0">
                  <c:v>1</c:v>
                </c:pt>
                <c:pt idx="1">
                  <c:v>1</c:v>
                </c:pt>
                <c:pt idx="2">
                  <c:v>1</c:v>
                </c:pt>
                <c:pt idx="3">
                  <c:v>1</c:v>
                </c:pt>
                <c:pt idx="4">
                  <c:v>1</c:v>
                </c:pt>
                <c:pt idx="5">
                  <c:v>1</c:v>
                </c:pt>
                <c:pt idx="6">
                  <c:v>1</c:v>
                </c:pt>
                <c:pt idx="7">
                  <c:v>1</c:v>
                </c:pt>
                <c:pt idx="8">
                  <c:v>0.5</c:v>
                </c:pt>
                <c:pt idx="9">
                  <c:v>0.9925373134328358</c:v>
                </c:pt>
                <c:pt idx="10">
                  <c:v>1</c:v>
                </c:pt>
                <c:pt idx="11">
                  <c:v>1</c:v>
                </c:pt>
                <c:pt idx="12">
                  <c:v>1</c:v>
                </c:pt>
                <c:pt idx="13">
                  <c:v>1</c:v>
                </c:pt>
                <c:pt idx="14">
                  <c:v>0.99274047186932846</c:v>
                </c:pt>
                <c:pt idx="15">
                  <c:v>0.98076923076923073</c:v>
                </c:pt>
                <c:pt idx="16">
                  <c:v>1</c:v>
                </c:pt>
                <c:pt idx="17">
                  <c:v>0.97142857142857142</c:v>
                </c:pt>
                <c:pt idx="18">
                  <c:v>1</c:v>
                </c:pt>
                <c:pt idx="19">
                  <c:v>1</c:v>
                </c:pt>
                <c:pt idx="20">
                  <c:v>0</c:v>
                </c:pt>
                <c:pt idx="21">
                  <c:v>1</c:v>
                </c:pt>
                <c:pt idx="22">
                  <c:v>1</c:v>
                </c:pt>
                <c:pt idx="23">
                  <c:v>1</c:v>
                </c:pt>
                <c:pt idx="24">
                  <c:v>0.75</c:v>
                </c:pt>
                <c:pt idx="25">
                  <c:v>1</c:v>
                </c:pt>
                <c:pt idx="26">
                  <c:v>0.99694423223834994</c:v>
                </c:pt>
                <c:pt idx="27">
                  <c:v>0.9960401098550169</c:v>
                </c:pt>
                <c:pt idx="28">
                  <c:v>0.875</c:v>
                </c:pt>
                <c:pt idx="29">
                  <c:v>0.99594526102382164</c:v>
                </c:pt>
                <c:pt idx="30">
                  <c:v>1</c:v>
                </c:pt>
                <c:pt idx="31">
                  <c:v>1</c:v>
                </c:pt>
                <c:pt idx="32">
                  <c:v>1</c:v>
                </c:pt>
                <c:pt idx="33">
                  <c:v>1</c:v>
                </c:pt>
                <c:pt idx="34">
                  <c:v>1</c:v>
                </c:pt>
                <c:pt idx="35">
                  <c:v>1</c:v>
                </c:pt>
                <c:pt idx="36">
                  <c:v>1</c:v>
                </c:pt>
                <c:pt idx="37">
                  <c:v>0.99375000000000002</c:v>
                </c:pt>
                <c:pt idx="38">
                  <c:v>0.99420849420849422</c:v>
                </c:pt>
                <c:pt idx="39">
                  <c:v>1</c:v>
                </c:pt>
                <c:pt idx="40">
                  <c:v>1</c:v>
                </c:pt>
                <c:pt idx="41">
                  <c:v>0.98750000000000004</c:v>
                </c:pt>
                <c:pt idx="42">
                  <c:v>0.66666666666666663</c:v>
                </c:pt>
                <c:pt idx="43">
                  <c:v>1</c:v>
                </c:pt>
                <c:pt idx="44">
                  <c:v>1</c:v>
                </c:pt>
                <c:pt idx="45">
                  <c:v>1</c:v>
                </c:pt>
                <c:pt idx="46">
                  <c:v>1</c:v>
                </c:pt>
                <c:pt idx="47">
                  <c:v>1</c:v>
                </c:pt>
                <c:pt idx="48">
                  <c:v>0.8571428571428571</c:v>
                </c:pt>
                <c:pt idx="49">
                  <c:v>0</c:v>
                </c:pt>
                <c:pt idx="50">
                  <c:v>1</c:v>
                </c:pt>
                <c:pt idx="51">
                  <c:v>1</c:v>
                </c:pt>
              </c:numCache>
            </c:numRef>
          </c:val>
          <c:smooth val="0"/>
          <c:extLst>
            <c:ext xmlns:c16="http://schemas.microsoft.com/office/drawing/2014/chart" uri="{C3380CC4-5D6E-409C-BE32-E72D297353CC}">
              <c16:uniqueId val="{00000000-F2AA-4742-B124-07675D99D908}"/>
            </c:ext>
          </c:extLst>
        </c:ser>
        <c:dLbls>
          <c:showLegendKey val="0"/>
          <c:showVal val="0"/>
          <c:showCatName val="0"/>
          <c:showSerName val="0"/>
          <c:showPercent val="0"/>
          <c:showBubbleSize val="0"/>
        </c:dLbls>
        <c:smooth val="0"/>
        <c:axId val="1368063184"/>
        <c:axId val="1617135792"/>
      </c:lineChart>
      <c:catAx>
        <c:axId val="13680631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Drop Area</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7135792"/>
        <c:crosses val="autoZero"/>
        <c:auto val="1"/>
        <c:lblAlgn val="ctr"/>
        <c:lblOffset val="100"/>
        <c:noMultiLvlLbl val="0"/>
      </c:catAx>
      <c:valAx>
        <c:axId val="16171357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Completion rate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80631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[Kishore analaysis.xlsx]Delivery_level_analysis!PivotTable11</c:name>
    <c:fmtId val="6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Delivery time Vs area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Delivery_level_analysis!$B$156</c:f>
              <c:strCache>
                <c:ptCount val="1"/>
                <c:pt idx="0">
                  <c:v>Total</c:v>
                </c:pt>
              </c:strCache>
            </c:strRef>
          </c:tx>
          <c:spPr>
            <a:solidFill>
              <a:schemeClr val="accent1"/>
            </a:solidFill>
            <a:ln>
              <a:noFill/>
            </a:ln>
            <a:effectLst/>
          </c:spPr>
          <c:invertIfNegative val="0"/>
          <c:cat>
            <c:strRef>
              <c:f>Delivery_level_analysis!$A$157:$A$209</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Delivery_level_analysis!$B$157:$B$209</c:f>
              <c:numCache>
                <c:formatCode>[$-14009]hh:mm:ss;@</c:formatCode>
                <c:ptCount val="52"/>
                <c:pt idx="0">
                  <c:v>3.7678571428571429E-2</c:v>
                </c:pt>
                <c:pt idx="1">
                  <c:v>2.911651234567901E-2</c:v>
                </c:pt>
                <c:pt idx="2">
                  <c:v>2.7540509259259258E-2</c:v>
                </c:pt>
                <c:pt idx="3">
                  <c:v>3.6620370370370373E-2</c:v>
                </c:pt>
                <c:pt idx="4">
                  <c:v>4.0150462962962964E-2</c:v>
                </c:pt>
                <c:pt idx="5">
                  <c:v>2.5468749999999995E-2</c:v>
                </c:pt>
                <c:pt idx="6">
                  <c:v>3.0722381864623241E-2</c:v>
                </c:pt>
                <c:pt idx="7">
                  <c:v>1.480324074074074E-2</c:v>
                </c:pt>
                <c:pt idx="8">
                  <c:v>2.0555555555555556E-2</c:v>
                </c:pt>
                <c:pt idx="9">
                  <c:v>2.1817477722082979E-2</c:v>
                </c:pt>
                <c:pt idx="10">
                  <c:v>3.1232112794612795E-2</c:v>
                </c:pt>
                <c:pt idx="11">
                  <c:v>2.29967403628118E-2</c:v>
                </c:pt>
                <c:pt idx="12">
                  <c:v>2.6686658249158248E-2</c:v>
                </c:pt>
                <c:pt idx="13">
                  <c:v>3.2280092592592589E-2</c:v>
                </c:pt>
                <c:pt idx="14">
                  <c:v>2.286838140700112E-2</c:v>
                </c:pt>
                <c:pt idx="15">
                  <c:v>2.821827342047931E-2</c:v>
                </c:pt>
                <c:pt idx="16">
                  <c:v>6.3344907407407405E-2</c:v>
                </c:pt>
                <c:pt idx="17">
                  <c:v>2.3887186819172106E-2</c:v>
                </c:pt>
                <c:pt idx="18">
                  <c:v>2.4199580439814811E-2</c:v>
                </c:pt>
                <c:pt idx="19">
                  <c:v>2.8564814814814817E-2</c:v>
                </c:pt>
                <c:pt idx="20">
                  <c:v>#N/A</c:v>
                </c:pt>
                <c:pt idx="21">
                  <c:v>4.4409722222222225E-2</c:v>
                </c:pt>
                <c:pt idx="22">
                  <c:v>3.0703125000000001E-2</c:v>
                </c:pt>
                <c:pt idx="23">
                  <c:v>2.8043981481481482E-2</c:v>
                </c:pt>
                <c:pt idx="24">
                  <c:v>4.1003086419753088E-2</c:v>
                </c:pt>
                <c:pt idx="25">
                  <c:v>3.1122685185185187E-2</c:v>
                </c:pt>
                <c:pt idx="26">
                  <c:v>2.214036114658716E-2</c:v>
                </c:pt>
                <c:pt idx="27">
                  <c:v>1.5608644894493691E-2</c:v>
                </c:pt>
                <c:pt idx="28">
                  <c:v>3.9328703703703706E-2</c:v>
                </c:pt>
                <c:pt idx="29">
                  <c:v>1.6183895250212074E-2</c:v>
                </c:pt>
                <c:pt idx="30">
                  <c:v>3.7750771604938275E-2</c:v>
                </c:pt>
                <c:pt idx="31">
                  <c:v>3.1921296296296295E-2</c:v>
                </c:pt>
                <c:pt idx="32">
                  <c:v>3.5709325396825399E-2</c:v>
                </c:pt>
                <c:pt idx="33">
                  <c:v>3.3314043209876541E-2</c:v>
                </c:pt>
                <c:pt idx="34">
                  <c:v>4.130787037037037E-2</c:v>
                </c:pt>
                <c:pt idx="35">
                  <c:v>2.9346707818930038E-2</c:v>
                </c:pt>
                <c:pt idx="36">
                  <c:v>2.9571759259259259E-2</c:v>
                </c:pt>
                <c:pt idx="37">
                  <c:v>2.5355811786629406E-2</c:v>
                </c:pt>
                <c:pt idx="38">
                  <c:v>2.3851784430061151E-2</c:v>
                </c:pt>
                <c:pt idx="39">
                  <c:v>3.9589120370370372E-2</c:v>
                </c:pt>
                <c:pt idx="40">
                  <c:v>0.10185185185185186</c:v>
                </c:pt>
                <c:pt idx="41">
                  <c:v>2.7233796296296298E-2</c:v>
                </c:pt>
                <c:pt idx="42">
                  <c:v>2.8616898148148148E-2</c:v>
                </c:pt>
                <c:pt idx="43">
                  <c:v>4.943287037037037E-2</c:v>
                </c:pt>
                <c:pt idx="44">
                  <c:v>4.4021990740740737E-2</c:v>
                </c:pt>
                <c:pt idx="45">
                  <c:v>2.7392939814814814E-2</c:v>
                </c:pt>
                <c:pt idx="46">
                  <c:v>2.9386574074074075E-2</c:v>
                </c:pt>
                <c:pt idx="47">
                  <c:v>5.2418981481481476E-2</c:v>
                </c:pt>
                <c:pt idx="48">
                  <c:v>3.0979938271604942E-2</c:v>
                </c:pt>
                <c:pt idx="49">
                  <c:v>#N/A</c:v>
                </c:pt>
                <c:pt idx="50">
                  <c:v>2.7514467592592594E-2</c:v>
                </c:pt>
                <c:pt idx="51">
                  <c:v>2.5140542328042328E-2</c:v>
                </c:pt>
              </c:numCache>
            </c:numRef>
          </c:val>
          <c:extLst>
            <c:ext xmlns:c16="http://schemas.microsoft.com/office/drawing/2014/chart" uri="{C3380CC4-5D6E-409C-BE32-E72D297353CC}">
              <c16:uniqueId val="{00000000-563A-49AB-86A4-35FDCCCEEDF5}"/>
            </c:ext>
          </c:extLst>
        </c:ser>
        <c:dLbls>
          <c:showLegendKey val="0"/>
          <c:showVal val="0"/>
          <c:showCatName val="0"/>
          <c:showSerName val="0"/>
          <c:showPercent val="0"/>
          <c:showBubbleSize val="0"/>
        </c:dLbls>
        <c:gapWidth val="219"/>
        <c:overlap val="-27"/>
        <c:axId val="527216512"/>
        <c:axId val="463947904"/>
      </c:barChart>
      <c:catAx>
        <c:axId val="527216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3947904"/>
        <c:crosses val="autoZero"/>
        <c:auto val="1"/>
        <c:lblAlgn val="ctr"/>
        <c:lblOffset val="100"/>
        <c:noMultiLvlLbl val="0"/>
      </c:catAx>
      <c:valAx>
        <c:axId val="463947904"/>
        <c:scaling>
          <c:orientation val="minMax"/>
        </c:scaling>
        <c:delete val="0"/>
        <c:axPos val="l"/>
        <c:majorGridlines>
          <c:spPr>
            <a:ln w="9525" cap="flat" cmpd="sng" algn="ctr">
              <a:solidFill>
                <a:schemeClr val="tx1">
                  <a:lumMod val="15000"/>
                  <a:lumOff val="85000"/>
                </a:schemeClr>
              </a:solidFill>
              <a:round/>
            </a:ln>
            <a:effectLst/>
          </c:spPr>
        </c:majorGridlines>
        <c:numFmt formatCode="[$-14009]hh:mm:ss;@"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72165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[Kishore analaysis.xlsx]completion_rate_analysis!PivotTable3</c:name>
    <c:fmtId val="10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Completion rate Vs N.o of products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completion_rate_analysis!$B$85</c:f>
              <c:strCache>
                <c:ptCount val="1"/>
                <c:pt idx="0">
                  <c:v>Total</c:v>
                </c:pt>
              </c:strCache>
            </c:strRef>
          </c:tx>
          <c:spPr>
            <a:solidFill>
              <a:schemeClr val="accent1"/>
            </a:solidFill>
            <a:ln>
              <a:noFill/>
            </a:ln>
            <a:effectLst/>
          </c:spPr>
          <c:invertIfNegative val="0"/>
          <c:cat>
            <c:strRef>
              <c:f>completion_rate_analysis!$A$86:$A$111</c:f>
              <c:strCach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strCache>
            </c:strRef>
          </c:cat>
          <c:val>
            <c:numRef>
              <c:f>completion_rate_analysis!$B$86:$B$111</c:f>
              <c:numCache>
                <c:formatCode>0.00%</c:formatCode>
                <c:ptCount val="25"/>
                <c:pt idx="0">
                  <c:v>0.99265924698081931</c:v>
                </c:pt>
                <c:pt idx="1">
                  <c:v>0.99727520435967298</c:v>
                </c:pt>
                <c:pt idx="2">
                  <c:v>0.99407915238392019</c:v>
                </c:pt>
                <c:pt idx="3">
                  <c:v>0.99557165861513686</c:v>
                </c:pt>
                <c:pt idx="4">
                  <c:v>0.99751984126984128</c:v>
                </c:pt>
                <c:pt idx="5">
                  <c:v>0.99397186872069654</c:v>
                </c:pt>
                <c:pt idx="6">
                  <c:v>0.99662447257383968</c:v>
                </c:pt>
                <c:pt idx="7">
                  <c:v>0.99785407725321884</c:v>
                </c:pt>
                <c:pt idx="8">
                  <c:v>0.99460916442048519</c:v>
                </c:pt>
                <c:pt idx="9">
                  <c:v>0.9981718464351006</c:v>
                </c:pt>
                <c:pt idx="10">
                  <c:v>0.99334811529933487</c:v>
                </c:pt>
                <c:pt idx="11">
                  <c:v>1</c:v>
                </c:pt>
                <c:pt idx="12">
                  <c:v>1</c:v>
                </c:pt>
                <c:pt idx="13">
                  <c:v>0.99567099567099571</c:v>
                </c:pt>
                <c:pt idx="14">
                  <c:v>1</c:v>
                </c:pt>
                <c:pt idx="15">
                  <c:v>0.99248120300751874</c:v>
                </c:pt>
                <c:pt idx="16">
                  <c:v>1</c:v>
                </c:pt>
                <c:pt idx="17">
                  <c:v>1</c:v>
                </c:pt>
                <c:pt idx="18">
                  <c:v>1</c:v>
                </c:pt>
                <c:pt idx="19">
                  <c:v>1</c:v>
                </c:pt>
                <c:pt idx="20">
                  <c:v>1</c:v>
                </c:pt>
                <c:pt idx="21">
                  <c:v>1</c:v>
                </c:pt>
                <c:pt idx="22">
                  <c:v>1</c:v>
                </c:pt>
                <c:pt idx="23">
                  <c:v>1</c:v>
                </c:pt>
                <c:pt idx="24">
                  <c:v>1</c:v>
                </c:pt>
              </c:numCache>
            </c:numRef>
          </c:val>
          <c:extLst>
            <c:ext xmlns:c16="http://schemas.microsoft.com/office/drawing/2014/chart" uri="{C3380CC4-5D6E-409C-BE32-E72D297353CC}">
              <c16:uniqueId val="{00000000-03E1-4916-971B-68D4A88AFE93}"/>
            </c:ext>
          </c:extLst>
        </c:ser>
        <c:dLbls>
          <c:showLegendKey val="0"/>
          <c:showVal val="0"/>
          <c:showCatName val="0"/>
          <c:showSerName val="0"/>
          <c:showPercent val="0"/>
          <c:showBubbleSize val="0"/>
        </c:dLbls>
        <c:gapWidth val="219"/>
        <c:axId val="1368053104"/>
        <c:axId val="1617145216"/>
      </c:barChart>
      <c:catAx>
        <c:axId val="13680531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N.o of products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7145216"/>
        <c:crosses val="autoZero"/>
        <c:auto val="1"/>
        <c:lblAlgn val="ctr"/>
        <c:lblOffset val="100"/>
        <c:noMultiLvlLbl val="0"/>
      </c:catAx>
      <c:valAx>
        <c:axId val="16171452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Completion rate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80531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[Kishore analaysis.xlsx]order level anlaysis!PivotTable1</c:name>
    <c:fmtId val="16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'order level anlaysis'!$B$4:$B$5</c:f>
              <c:strCache>
                <c:ptCount val="1"/>
                <c:pt idx="0">
                  <c:v>Afternoon</c:v>
                </c:pt>
              </c:strCache>
            </c:strRef>
          </c:tx>
          <c:spPr>
            <a:solidFill>
              <a:schemeClr val="accent1"/>
            </a:solidFill>
            <a:ln>
              <a:noFill/>
            </a:ln>
            <a:effectLst/>
          </c:spPr>
          <c:invertIfNegative val="0"/>
          <c:cat>
            <c:strRef>
              <c:f>'order level anlaysis'!$A$6:$A$58</c:f>
              <c:strCache>
                <c:ptCount val="52"/>
                <c:pt idx="0">
                  <c:v>HSR Layout</c:v>
                </c:pt>
                <c:pt idx="1">
                  <c:v>ITI Layout</c:v>
                </c:pt>
                <c:pt idx="2">
                  <c:v>Harlur</c:v>
                </c:pt>
                <c:pt idx="3">
                  <c:v>Bomannahali - MicoLayout</c:v>
                </c:pt>
                <c:pt idx="4">
                  <c:v>Kudlu</c:v>
                </c:pt>
                <c:pt idx="5">
                  <c:v>Koramangala, Ejipura</c:v>
                </c:pt>
                <c:pt idx="6">
                  <c:v>Bellandur, Green Glen</c:v>
                </c:pt>
                <c:pt idx="7">
                  <c:v>Bellandur, Sarjapur Road</c:v>
                </c:pt>
                <c:pt idx="8">
                  <c:v>Manipal County</c:v>
                </c:pt>
                <c:pt idx="9">
                  <c:v>Bommanahalli</c:v>
                </c:pt>
                <c:pt idx="10">
                  <c:v>BTM Stage 1</c:v>
                </c:pt>
                <c:pt idx="11">
                  <c:v>Bellandur - Off Sarjapur Road</c:v>
                </c:pt>
                <c:pt idx="12">
                  <c:v>Bellandur, APR</c:v>
                </c:pt>
                <c:pt idx="13">
                  <c:v>Bellandur, Sakara</c:v>
                </c:pt>
                <c:pt idx="14">
                  <c:v>Sarjapur Road</c:v>
                </c:pt>
                <c:pt idx="15">
                  <c:v>BTM Stage 2</c:v>
                </c:pt>
                <c:pt idx="16">
                  <c:v>Viveka Nagar</c:v>
                </c:pt>
                <c:pt idx="17">
                  <c:v>JP Nagar Phase 6-7</c:v>
                </c:pt>
                <c:pt idx="18">
                  <c:v>Domlur, EGL</c:v>
                </c:pt>
                <c:pt idx="19">
                  <c:v>Indiranagar</c:v>
                </c:pt>
                <c:pt idx="20">
                  <c:v>Akshaya Nagar</c:v>
                </c:pt>
                <c:pt idx="21">
                  <c:v>JP Nagar Phase 4-5</c:v>
                </c:pt>
                <c:pt idx="22">
                  <c:v>Richmond Town</c:v>
                </c:pt>
                <c:pt idx="23">
                  <c:v>Bilekahalli</c:v>
                </c:pt>
                <c:pt idx="24">
                  <c:v>Arekere</c:v>
                </c:pt>
                <c:pt idx="25">
                  <c:v>Pattandur</c:v>
                </c:pt>
                <c:pt idx="26">
                  <c:v>Kumaraswamy Layout</c:v>
                </c:pt>
                <c:pt idx="27">
                  <c:v>Vimanapura</c:v>
                </c:pt>
                <c:pt idx="28">
                  <c:v>Yemalur</c:v>
                </c:pt>
                <c:pt idx="29">
                  <c:v>Jayanagar</c:v>
                </c:pt>
                <c:pt idx="30">
                  <c:v>Devarachikanna Halli</c:v>
                </c:pt>
                <c:pt idx="31">
                  <c:v>Kadubeesanhali, Prestige</c:v>
                </c:pt>
                <c:pt idx="32">
                  <c:v>JP Nagar Phase 1-3</c:v>
                </c:pt>
                <c:pt idx="33">
                  <c:v>Banashankari Stage 2</c:v>
                </c:pt>
                <c:pt idx="34">
                  <c:v>Doddanekundi</c:v>
                </c:pt>
                <c:pt idx="35">
                  <c:v>Bellandur, Ecospace</c:v>
                </c:pt>
                <c:pt idx="36">
                  <c:v>Challagatta</c:v>
                </c:pt>
                <c:pt idx="37">
                  <c:v>JP Nagar Phase 8-9</c:v>
                </c:pt>
                <c:pt idx="38">
                  <c:v>Whitefield</c:v>
                </c:pt>
                <c:pt idx="39">
                  <c:v>CV Raman Nagar</c:v>
                </c:pt>
                <c:pt idx="40">
                  <c:v>Marathahalli</c:v>
                </c:pt>
                <c:pt idx="41">
                  <c:v>Kadubeesanhali, PTP</c:v>
                </c:pt>
                <c:pt idx="42">
                  <c:v>Basavanagudi</c:v>
                </c:pt>
                <c:pt idx="43">
                  <c:v>Brookefield</c:v>
                </c:pt>
                <c:pt idx="44">
                  <c:v>Victoria Layout</c:v>
                </c:pt>
                <c:pt idx="45">
                  <c:v>Bellandur, ETV</c:v>
                </c:pt>
                <c:pt idx="46">
                  <c:v>Cox Town</c:v>
                </c:pt>
                <c:pt idx="47">
                  <c:v>Binnipet</c:v>
                </c:pt>
                <c:pt idx="48">
                  <c:v>Wilson Garden, Shantinagar</c:v>
                </c:pt>
                <c:pt idx="49">
                  <c:v>Mahadevapura</c:v>
                </c:pt>
                <c:pt idx="50">
                  <c:v>Bannerghatta</c:v>
                </c:pt>
                <c:pt idx="51">
                  <c:v>Frazer Town</c:v>
                </c:pt>
              </c:strCache>
            </c:strRef>
          </c:cat>
          <c:val>
            <c:numRef>
              <c:f>'order level anlaysis'!$B$6:$B$58</c:f>
              <c:numCache>
                <c:formatCode>General</c:formatCode>
                <c:ptCount val="52"/>
                <c:pt idx="0">
                  <c:v>4085</c:v>
                </c:pt>
                <c:pt idx="1">
                  <c:v>1039</c:v>
                </c:pt>
                <c:pt idx="2">
                  <c:v>324</c:v>
                </c:pt>
                <c:pt idx="3">
                  <c:v>151</c:v>
                </c:pt>
                <c:pt idx="4">
                  <c:v>130</c:v>
                </c:pt>
                <c:pt idx="5">
                  <c:v>33</c:v>
                </c:pt>
                <c:pt idx="6">
                  <c:v>32</c:v>
                </c:pt>
                <c:pt idx="7">
                  <c:v>20</c:v>
                </c:pt>
                <c:pt idx="8">
                  <c:v>20</c:v>
                </c:pt>
                <c:pt idx="9">
                  <c:v>13</c:v>
                </c:pt>
                <c:pt idx="10">
                  <c:v>11</c:v>
                </c:pt>
                <c:pt idx="11">
                  <c:v>9</c:v>
                </c:pt>
                <c:pt idx="12">
                  <c:v>8</c:v>
                </c:pt>
                <c:pt idx="13">
                  <c:v>7</c:v>
                </c:pt>
                <c:pt idx="14">
                  <c:v>6</c:v>
                </c:pt>
                <c:pt idx="15">
                  <c:v>6</c:v>
                </c:pt>
                <c:pt idx="16">
                  <c:v>4</c:v>
                </c:pt>
                <c:pt idx="17">
                  <c:v>3</c:v>
                </c:pt>
                <c:pt idx="18">
                  <c:v>3</c:v>
                </c:pt>
                <c:pt idx="19">
                  <c:v>3</c:v>
                </c:pt>
                <c:pt idx="20">
                  <c:v>3</c:v>
                </c:pt>
                <c:pt idx="21">
                  <c:v>2</c:v>
                </c:pt>
                <c:pt idx="22">
                  <c:v>2</c:v>
                </c:pt>
                <c:pt idx="23">
                  <c:v>2</c:v>
                </c:pt>
                <c:pt idx="24">
                  <c:v>1</c:v>
                </c:pt>
                <c:pt idx="25">
                  <c:v>1</c:v>
                </c:pt>
                <c:pt idx="26">
                  <c:v>1</c:v>
                </c:pt>
                <c:pt idx="27">
                  <c:v>1</c:v>
                </c:pt>
                <c:pt idx="28">
                  <c:v>1</c:v>
                </c:pt>
                <c:pt idx="29">
                  <c:v>1</c:v>
                </c:pt>
                <c:pt idx="30">
                  <c:v>1</c:v>
                </c:pt>
                <c:pt idx="31">
                  <c:v>1</c:v>
                </c:pt>
              </c:numCache>
            </c:numRef>
          </c:val>
          <c:extLst>
            <c:ext xmlns:c16="http://schemas.microsoft.com/office/drawing/2014/chart" uri="{C3380CC4-5D6E-409C-BE32-E72D297353CC}">
              <c16:uniqueId val="{00000000-8785-4BDA-882D-52C17BBA7C1A}"/>
            </c:ext>
          </c:extLst>
        </c:ser>
        <c:ser>
          <c:idx val="1"/>
          <c:order val="1"/>
          <c:tx>
            <c:strRef>
              <c:f>'order level anlaysis'!$C$4:$C$5</c:f>
              <c:strCache>
                <c:ptCount val="1"/>
                <c:pt idx="0">
                  <c:v>Evening</c:v>
                </c:pt>
              </c:strCache>
            </c:strRef>
          </c:tx>
          <c:spPr>
            <a:solidFill>
              <a:schemeClr val="accent2"/>
            </a:solidFill>
            <a:ln>
              <a:noFill/>
            </a:ln>
            <a:effectLst/>
          </c:spPr>
          <c:invertIfNegative val="0"/>
          <c:cat>
            <c:strRef>
              <c:f>'order level anlaysis'!$A$6:$A$58</c:f>
              <c:strCache>
                <c:ptCount val="52"/>
                <c:pt idx="0">
                  <c:v>HSR Layout</c:v>
                </c:pt>
                <c:pt idx="1">
                  <c:v>ITI Layout</c:v>
                </c:pt>
                <c:pt idx="2">
                  <c:v>Harlur</c:v>
                </c:pt>
                <c:pt idx="3">
                  <c:v>Bomannahali - MicoLayout</c:v>
                </c:pt>
                <c:pt idx="4">
                  <c:v>Kudlu</c:v>
                </c:pt>
                <c:pt idx="5">
                  <c:v>Koramangala, Ejipura</c:v>
                </c:pt>
                <c:pt idx="6">
                  <c:v>Bellandur, Green Glen</c:v>
                </c:pt>
                <c:pt idx="7">
                  <c:v>Bellandur, Sarjapur Road</c:v>
                </c:pt>
                <c:pt idx="8">
                  <c:v>Manipal County</c:v>
                </c:pt>
                <c:pt idx="9">
                  <c:v>Bommanahalli</c:v>
                </c:pt>
                <c:pt idx="10">
                  <c:v>BTM Stage 1</c:v>
                </c:pt>
                <c:pt idx="11">
                  <c:v>Bellandur - Off Sarjapur Road</c:v>
                </c:pt>
                <c:pt idx="12">
                  <c:v>Bellandur, APR</c:v>
                </c:pt>
                <c:pt idx="13">
                  <c:v>Bellandur, Sakara</c:v>
                </c:pt>
                <c:pt idx="14">
                  <c:v>Sarjapur Road</c:v>
                </c:pt>
                <c:pt idx="15">
                  <c:v>BTM Stage 2</c:v>
                </c:pt>
                <c:pt idx="16">
                  <c:v>Viveka Nagar</c:v>
                </c:pt>
                <c:pt idx="17">
                  <c:v>JP Nagar Phase 6-7</c:v>
                </c:pt>
                <c:pt idx="18">
                  <c:v>Domlur, EGL</c:v>
                </c:pt>
                <c:pt idx="19">
                  <c:v>Indiranagar</c:v>
                </c:pt>
                <c:pt idx="20">
                  <c:v>Akshaya Nagar</c:v>
                </c:pt>
                <c:pt idx="21">
                  <c:v>JP Nagar Phase 4-5</c:v>
                </c:pt>
                <c:pt idx="22">
                  <c:v>Richmond Town</c:v>
                </c:pt>
                <c:pt idx="23">
                  <c:v>Bilekahalli</c:v>
                </c:pt>
                <c:pt idx="24">
                  <c:v>Arekere</c:v>
                </c:pt>
                <c:pt idx="25">
                  <c:v>Pattandur</c:v>
                </c:pt>
                <c:pt idx="26">
                  <c:v>Kumaraswamy Layout</c:v>
                </c:pt>
                <c:pt idx="27">
                  <c:v>Vimanapura</c:v>
                </c:pt>
                <c:pt idx="28">
                  <c:v>Yemalur</c:v>
                </c:pt>
                <c:pt idx="29">
                  <c:v>Jayanagar</c:v>
                </c:pt>
                <c:pt idx="30">
                  <c:v>Devarachikanna Halli</c:v>
                </c:pt>
                <c:pt idx="31">
                  <c:v>Kadubeesanhali, Prestige</c:v>
                </c:pt>
                <c:pt idx="32">
                  <c:v>JP Nagar Phase 1-3</c:v>
                </c:pt>
                <c:pt idx="33">
                  <c:v>Banashankari Stage 2</c:v>
                </c:pt>
                <c:pt idx="34">
                  <c:v>Doddanekundi</c:v>
                </c:pt>
                <c:pt idx="35">
                  <c:v>Bellandur, Ecospace</c:v>
                </c:pt>
                <c:pt idx="36">
                  <c:v>Challagatta</c:v>
                </c:pt>
                <c:pt idx="37">
                  <c:v>JP Nagar Phase 8-9</c:v>
                </c:pt>
                <c:pt idx="38">
                  <c:v>Whitefield</c:v>
                </c:pt>
                <c:pt idx="39">
                  <c:v>CV Raman Nagar</c:v>
                </c:pt>
                <c:pt idx="40">
                  <c:v>Marathahalli</c:v>
                </c:pt>
                <c:pt idx="41">
                  <c:v>Kadubeesanhali, PTP</c:v>
                </c:pt>
                <c:pt idx="42">
                  <c:v>Basavanagudi</c:v>
                </c:pt>
                <c:pt idx="43">
                  <c:v>Brookefield</c:v>
                </c:pt>
                <c:pt idx="44">
                  <c:v>Victoria Layout</c:v>
                </c:pt>
                <c:pt idx="45">
                  <c:v>Bellandur, ETV</c:v>
                </c:pt>
                <c:pt idx="46">
                  <c:v>Cox Town</c:v>
                </c:pt>
                <c:pt idx="47">
                  <c:v>Binnipet</c:v>
                </c:pt>
                <c:pt idx="48">
                  <c:v>Wilson Garden, Shantinagar</c:v>
                </c:pt>
                <c:pt idx="49">
                  <c:v>Mahadevapura</c:v>
                </c:pt>
                <c:pt idx="50">
                  <c:v>Bannerghatta</c:v>
                </c:pt>
                <c:pt idx="51">
                  <c:v>Frazer Town</c:v>
                </c:pt>
              </c:strCache>
            </c:strRef>
          </c:cat>
          <c:val>
            <c:numRef>
              <c:f>'order level anlaysis'!$C$6:$C$58</c:f>
              <c:numCache>
                <c:formatCode>General</c:formatCode>
                <c:ptCount val="52"/>
                <c:pt idx="0">
                  <c:v>3288</c:v>
                </c:pt>
                <c:pt idx="1">
                  <c:v>757</c:v>
                </c:pt>
                <c:pt idx="2">
                  <c:v>280</c:v>
                </c:pt>
                <c:pt idx="3">
                  <c:v>107</c:v>
                </c:pt>
                <c:pt idx="4">
                  <c:v>108</c:v>
                </c:pt>
                <c:pt idx="5">
                  <c:v>30</c:v>
                </c:pt>
                <c:pt idx="6">
                  <c:v>27</c:v>
                </c:pt>
                <c:pt idx="7">
                  <c:v>13</c:v>
                </c:pt>
                <c:pt idx="8">
                  <c:v>16</c:v>
                </c:pt>
                <c:pt idx="9">
                  <c:v>13</c:v>
                </c:pt>
                <c:pt idx="10">
                  <c:v>3</c:v>
                </c:pt>
                <c:pt idx="11">
                  <c:v>11</c:v>
                </c:pt>
                <c:pt idx="12">
                  <c:v>14</c:v>
                </c:pt>
                <c:pt idx="13">
                  <c:v>2</c:v>
                </c:pt>
                <c:pt idx="14">
                  <c:v>3</c:v>
                </c:pt>
                <c:pt idx="15">
                  <c:v>6</c:v>
                </c:pt>
                <c:pt idx="16">
                  <c:v>2</c:v>
                </c:pt>
                <c:pt idx="20">
                  <c:v>4</c:v>
                </c:pt>
                <c:pt idx="21">
                  <c:v>1</c:v>
                </c:pt>
                <c:pt idx="23">
                  <c:v>5</c:v>
                </c:pt>
                <c:pt idx="24">
                  <c:v>1</c:v>
                </c:pt>
                <c:pt idx="26">
                  <c:v>1</c:v>
                </c:pt>
                <c:pt idx="28">
                  <c:v>4</c:v>
                </c:pt>
                <c:pt idx="29">
                  <c:v>1</c:v>
                </c:pt>
                <c:pt idx="30">
                  <c:v>3</c:v>
                </c:pt>
                <c:pt idx="32">
                  <c:v>2</c:v>
                </c:pt>
                <c:pt idx="33">
                  <c:v>1</c:v>
                </c:pt>
                <c:pt idx="37">
                  <c:v>1</c:v>
                </c:pt>
                <c:pt idx="38">
                  <c:v>1</c:v>
                </c:pt>
                <c:pt idx="40">
                  <c:v>1</c:v>
                </c:pt>
                <c:pt idx="42">
                  <c:v>2</c:v>
                </c:pt>
                <c:pt idx="48">
                  <c:v>2</c:v>
                </c:pt>
                <c:pt idx="50">
                  <c:v>2</c:v>
                </c:pt>
              </c:numCache>
            </c:numRef>
          </c:val>
          <c:extLst>
            <c:ext xmlns:c16="http://schemas.microsoft.com/office/drawing/2014/chart" uri="{C3380CC4-5D6E-409C-BE32-E72D297353CC}">
              <c16:uniqueId val="{00000001-8785-4BDA-882D-52C17BBA7C1A}"/>
            </c:ext>
          </c:extLst>
        </c:ser>
        <c:ser>
          <c:idx val="2"/>
          <c:order val="2"/>
          <c:tx>
            <c:strRef>
              <c:f>'order level anlaysis'!$D$4:$D$5</c:f>
              <c:strCache>
                <c:ptCount val="1"/>
                <c:pt idx="0">
                  <c:v>Late Night</c:v>
                </c:pt>
              </c:strCache>
            </c:strRef>
          </c:tx>
          <c:spPr>
            <a:solidFill>
              <a:schemeClr val="accent3"/>
            </a:solidFill>
            <a:ln>
              <a:noFill/>
            </a:ln>
            <a:effectLst/>
          </c:spPr>
          <c:invertIfNegative val="0"/>
          <c:cat>
            <c:strRef>
              <c:f>'order level anlaysis'!$A$6:$A$58</c:f>
              <c:strCache>
                <c:ptCount val="52"/>
                <c:pt idx="0">
                  <c:v>HSR Layout</c:v>
                </c:pt>
                <c:pt idx="1">
                  <c:v>ITI Layout</c:v>
                </c:pt>
                <c:pt idx="2">
                  <c:v>Harlur</c:v>
                </c:pt>
                <c:pt idx="3">
                  <c:v>Bomannahali - MicoLayout</c:v>
                </c:pt>
                <c:pt idx="4">
                  <c:v>Kudlu</c:v>
                </c:pt>
                <c:pt idx="5">
                  <c:v>Koramangala, Ejipura</c:v>
                </c:pt>
                <c:pt idx="6">
                  <c:v>Bellandur, Green Glen</c:v>
                </c:pt>
                <c:pt idx="7">
                  <c:v>Bellandur, Sarjapur Road</c:v>
                </c:pt>
                <c:pt idx="8">
                  <c:v>Manipal County</c:v>
                </c:pt>
                <c:pt idx="9">
                  <c:v>Bommanahalli</c:v>
                </c:pt>
                <c:pt idx="10">
                  <c:v>BTM Stage 1</c:v>
                </c:pt>
                <c:pt idx="11">
                  <c:v>Bellandur - Off Sarjapur Road</c:v>
                </c:pt>
                <c:pt idx="12">
                  <c:v>Bellandur, APR</c:v>
                </c:pt>
                <c:pt idx="13">
                  <c:v>Bellandur, Sakara</c:v>
                </c:pt>
                <c:pt idx="14">
                  <c:v>Sarjapur Road</c:v>
                </c:pt>
                <c:pt idx="15">
                  <c:v>BTM Stage 2</c:v>
                </c:pt>
                <c:pt idx="16">
                  <c:v>Viveka Nagar</c:v>
                </c:pt>
                <c:pt idx="17">
                  <c:v>JP Nagar Phase 6-7</c:v>
                </c:pt>
                <c:pt idx="18">
                  <c:v>Domlur, EGL</c:v>
                </c:pt>
                <c:pt idx="19">
                  <c:v>Indiranagar</c:v>
                </c:pt>
                <c:pt idx="20">
                  <c:v>Akshaya Nagar</c:v>
                </c:pt>
                <c:pt idx="21">
                  <c:v>JP Nagar Phase 4-5</c:v>
                </c:pt>
                <c:pt idx="22">
                  <c:v>Richmond Town</c:v>
                </c:pt>
                <c:pt idx="23">
                  <c:v>Bilekahalli</c:v>
                </c:pt>
                <c:pt idx="24">
                  <c:v>Arekere</c:v>
                </c:pt>
                <c:pt idx="25">
                  <c:v>Pattandur</c:v>
                </c:pt>
                <c:pt idx="26">
                  <c:v>Kumaraswamy Layout</c:v>
                </c:pt>
                <c:pt idx="27">
                  <c:v>Vimanapura</c:v>
                </c:pt>
                <c:pt idx="28">
                  <c:v>Yemalur</c:v>
                </c:pt>
                <c:pt idx="29">
                  <c:v>Jayanagar</c:v>
                </c:pt>
                <c:pt idx="30">
                  <c:v>Devarachikanna Halli</c:v>
                </c:pt>
                <c:pt idx="31">
                  <c:v>Kadubeesanhali, Prestige</c:v>
                </c:pt>
                <c:pt idx="32">
                  <c:v>JP Nagar Phase 1-3</c:v>
                </c:pt>
                <c:pt idx="33">
                  <c:v>Banashankari Stage 2</c:v>
                </c:pt>
                <c:pt idx="34">
                  <c:v>Doddanekundi</c:v>
                </c:pt>
                <c:pt idx="35">
                  <c:v>Bellandur, Ecospace</c:v>
                </c:pt>
                <c:pt idx="36">
                  <c:v>Challagatta</c:v>
                </c:pt>
                <c:pt idx="37">
                  <c:v>JP Nagar Phase 8-9</c:v>
                </c:pt>
                <c:pt idx="38">
                  <c:v>Whitefield</c:v>
                </c:pt>
                <c:pt idx="39">
                  <c:v>CV Raman Nagar</c:v>
                </c:pt>
                <c:pt idx="40">
                  <c:v>Marathahalli</c:v>
                </c:pt>
                <c:pt idx="41">
                  <c:v>Kadubeesanhali, PTP</c:v>
                </c:pt>
                <c:pt idx="42">
                  <c:v>Basavanagudi</c:v>
                </c:pt>
                <c:pt idx="43">
                  <c:v>Brookefield</c:v>
                </c:pt>
                <c:pt idx="44">
                  <c:v>Victoria Layout</c:v>
                </c:pt>
                <c:pt idx="45">
                  <c:v>Bellandur, ETV</c:v>
                </c:pt>
                <c:pt idx="46">
                  <c:v>Cox Town</c:v>
                </c:pt>
                <c:pt idx="47">
                  <c:v>Binnipet</c:v>
                </c:pt>
                <c:pt idx="48">
                  <c:v>Wilson Garden, Shantinagar</c:v>
                </c:pt>
                <c:pt idx="49">
                  <c:v>Mahadevapura</c:v>
                </c:pt>
                <c:pt idx="50">
                  <c:v>Bannerghatta</c:v>
                </c:pt>
                <c:pt idx="51">
                  <c:v>Frazer Town</c:v>
                </c:pt>
              </c:strCache>
            </c:strRef>
          </c:cat>
          <c:val>
            <c:numRef>
              <c:f>'order level anlaysis'!$D$6:$D$58</c:f>
              <c:numCache>
                <c:formatCode>General</c:formatCode>
                <c:ptCount val="52"/>
                <c:pt idx="0">
                  <c:v>953</c:v>
                </c:pt>
                <c:pt idx="1">
                  <c:v>346</c:v>
                </c:pt>
                <c:pt idx="2">
                  <c:v>73</c:v>
                </c:pt>
                <c:pt idx="3">
                  <c:v>36</c:v>
                </c:pt>
                <c:pt idx="4">
                  <c:v>57</c:v>
                </c:pt>
                <c:pt idx="5">
                  <c:v>35</c:v>
                </c:pt>
                <c:pt idx="6">
                  <c:v>12</c:v>
                </c:pt>
                <c:pt idx="7">
                  <c:v>15</c:v>
                </c:pt>
                <c:pt idx="8">
                  <c:v>13</c:v>
                </c:pt>
                <c:pt idx="9">
                  <c:v>6</c:v>
                </c:pt>
                <c:pt idx="10">
                  <c:v>7</c:v>
                </c:pt>
                <c:pt idx="11">
                  <c:v>2</c:v>
                </c:pt>
                <c:pt idx="13">
                  <c:v>1</c:v>
                </c:pt>
                <c:pt idx="14">
                  <c:v>1</c:v>
                </c:pt>
                <c:pt idx="15">
                  <c:v>5</c:v>
                </c:pt>
                <c:pt idx="16">
                  <c:v>1</c:v>
                </c:pt>
                <c:pt idx="17">
                  <c:v>1</c:v>
                </c:pt>
                <c:pt idx="18">
                  <c:v>1</c:v>
                </c:pt>
                <c:pt idx="19">
                  <c:v>2</c:v>
                </c:pt>
                <c:pt idx="20">
                  <c:v>4</c:v>
                </c:pt>
                <c:pt idx="21">
                  <c:v>1</c:v>
                </c:pt>
                <c:pt idx="23">
                  <c:v>1</c:v>
                </c:pt>
                <c:pt idx="24">
                  <c:v>2</c:v>
                </c:pt>
                <c:pt idx="30">
                  <c:v>1</c:v>
                </c:pt>
                <c:pt idx="31">
                  <c:v>6</c:v>
                </c:pt>
                <c:pt idx="32">
                  <c:v>1</c:v>
                </c:pt>
                <c:pt idx="34">
                  <c:v>1</c:v>
                </c:pt>
                <c:pt idx="35">
                  <c:v>1</c:v>
                </c:pt>
                <c:pt idx="36">
                  <c:v>1</c:v>
                </c:pt>
                <c:pt idx="39">
                  <c:v>1</c:v>
                </c:pt>
                <c:pt idx="43">
                  <c:v>1</c:v>
                </c:pt>
                <c:pt idx="51">
                  <c:v>1</c:v>
                </c:pt>
              </c:numCache>
            </c:numRef>
          </c:val>
          <c:extLst>
            <c:ext xmlns:c16="http://schemas.microsoft.com/office/drawing/2014/chart" uri="{C3380CC4-5D6E-409C-BE32-E72D297353CC}">
              <c16:uniqueId val="{00000002-8785-4BDA-882D-52C17BBA7C1A}"/>
            </c:ext>
          </c:extLst>
        </c:ser>
        <c:ser>
          <c:idx val="3"/>
          <c:order val="3"/>
          <c:tx>
            <c:strRef>
              <c:f>'order level anlaysis'!$E$4:$E$5</c:f>
              <c:strCache>
                <c:ptCount val="1"/>
                <c:pt idx="0">
                  <c:v>Morning</c:v>
                </c:pt>
              </c:strCache>
            </c:strRef>
          </c:tx>
          <c:spPr>
            <a:solidFill>
              <a:schemeClr val="accent4"/>
            </a:solidFill>
            <a:ln>
              <a:noFill/>
            </a:ln>
            <a:effectLst/>
          </c:spPr>
          <c:invertIfNegative val="0"/>
          <c:cat>
            <c:strRef>
              <c:f>'order level anlaysis'!$A$6:$A$58</c:f>
              <c:strCache>
                <c:ptCount val="52"/>
                <c:pt idx="0">
                  <c:v>HSR Layout</c:v>
                </c:pt>
                <c:pt idx="1">
                  <c:v>ITI Layout</c:v>
                </c:pt>
                <c:pt idx="2">
                  <c:v>Harlur</c:v>
                </c:pt>
                <c:pt idx="3">
                  <c:v>Bomannahali - MicoLayout</c:v>
                </c:pt>
                <c:pt idx="4">
                  <c:v>Kudlu</c:v>
                </c:pt>
                <c:pt idx="5">
                  <c:v>Koramangala, Ejipura</c:v>
                </c:pt>
                <c:pt idx="6">
                  <c:v>Bellandur, Green Glen</c:v>
                </c:pt>
                <c:pt idx="7">
                  <c:v>Bellandur, Sarjapur Road</c:v>
                </c:pt>
                <c:pt idx="8">
                  <c:v>Manipal County</c:v>
                </c:pt>
                <c:pt idx="9">
                  <c:v>Bommanahalli</c:v>
                </c:pt>
                <c:pt idx="10">
                  <c:v>BTM Stage 1</c:v>
                </c:pt>
                <c:pt idx="11">
                  <c:v>Bellandur - Off Sarjapur Road</c:v>
                </c:pt>
                <c:pt idx="12">
                  <c:v>Bellandur, APR</c:v>
                </c:pt>
                <c:pt idx="13">
                  <c:v>Bellandur, Sakara</c:v>
                </c:pt>
                <c:pt idx="14">
                  <c:v>Sarjapur Road</c:v>
                </c:pt>
                <c:pt idx="15">
                  <c:v>BTM Stage 2</c:v>
                </c:pt>
                <c:pt idx="16">
                  <c:v>Viveka Nagar</c:v>
                </c:pt>
                <c:pt idx="17">
                  <c:v>JP Nagar Phase 6-7</c:v>
                </c:pt>
                <c:pt idx="18">
                  <c:v>Domlur, EGL</c:v>
                </c:pt>
                <c:pt idx="19">
                  <c:v>Indiranagar</c:v>
                </c:pt>
                <c:pt idx="20">
                  <c:v>Akshaya Nagar</c:v>
                </c:pt>
                <c:pt idx="21">
                  <c:v>JP Nagar Phase 4-5</c:v>
                </c:pt>
                <c:pt idx="22">
                  <c:v>Richmond Town</c:v>
                </c:pt>
                <c:pt idx="23">
                  <c:v>Bilekahalli</c:v>
                </c:pt>
                <c:pt idx="24">
                  <c:v>Arekere</c:v>
                </c:pt>
                <c:pt idx="25">
                  <c:v>Pattandur</c:v>
                </c:pt>
                <c:pt idx="26">
                  <c:v>Kumaraswamy Layout</c:v>
                </c:pt>
                <c:pt idx="27">
                  <c:v>Vimanapura</c:v>
                </c:pt>
                <c:pt idx="28">
                  <c:v>Yemalur</c:v>
                </c:pt>
                <c:pt idx="29">
                  <c:v>Jayanagar</c:v>
                </c:pt>
                <c:pt idx="30">
                  <c:v>Devarachikanna Halli</c:v>
                </c:pt>
                <c:pt idx="31">
                  <c:v>Kadubeesanhali, Prestige</c:v>
                </c:pt>
                <c:pt idx="32">
                  <c:v>JP Nagar Phase 1-3</c:v>
                </c:pt>
                <c:pt idx="33">
                  <c:v>Banashankari Stage 2</c:v>
                </c:pt>
                <c:pt idx="34">
                  <c:v>Doddanekundi</c:v>
                </c:pt>
                <c:pt idx="35">
                  <c:v>Bellandur, Ecospace</c:v>
                </c:pt>
                <c:pt idx="36">
                  <c:v>Challagatta</c:v>
                </c:pt>
                <c:pt idx="37">
                  <c:v>JP Nagar Phase 8-9</c:v>
                </c:pt>
                <c:pt idx="38">
                  <c:v>Whitefield</c:v>
                </c:pt>
                <c:pt idx="39">
                  <c:v>CV Raman Nagar</c:v>
                </c:pt>
                <c:pt idx="40">
                  <c:v>Marathahalli</c:v>
                </c:pt>
                <c:pt idx="41">
                  <c:v>Kadubeesanhali, PTP</c:v>
                </c:pt>
                <c:pt idx="42">
                  <c:v>Basavanagudi</c:v>
                </c:pt>
                <c:pt idx="43">
                  <c:v>Brookefield</c:v>
                </c:pt>
                <c:pt idx="44">
                  <c:v>Victoria Layout</c:v>
                </c:pt>
                <c:pt idx="45">
                  <c:v>Bellandur, ETV</c:v>
                </c:pt>
                <c:pt idx="46">
                  <c:v>Cox Town</c:v>
                </c:pt>
                <c:pt idx="47">
                  <c:v>Binnipet</c:v>
                </c:pt>
                <c:pt idx="48">
                  <c:v>Wilson Garden, Shantinagar</c:v>
                </c:pt>
                <c:pt idx="49">
                  <c:v>Mahadevapura</c:v>
                </c:pt>
                <c:pt idx="50">
                  <c:v>Bannerghatta</c:v>
                </c:pt>
                <c:pt idx="51">
                  <c:v>Frazer Town</c:v>
                </c:pt>
              </c:strCache>
            </c:strRef>
          </c:cat>
          <c:val>
            <c:numRef>
              <c:f>'order level anlaysis'!$E$6:$E$58</c:f>
              <c:numCache>
                <c:formatCode>General</c:formatCode>
                <c:ptCount val="52"/>
                <c:pt idx="0">
                  <c:v>3749</c:v>
                </c:pt>
                <c:pt idx="1">
                  <c:v>868</c:v>
                </c:pt>
                <c:pt idx="2">
                  <c:v>382</c:v>
                </c:pt>
                <c:pt idx="3">
                  <c:v>132</c:v>
                </c:pt>
                <c:pt idx="4">
                  <c:v>118</c:v>
                </c:pt>
                <c:pt idx="5">
                  <c:v>25</c:v>
                </c:pt>
                <c:pt idx="6">
                  <c:v>27</c:v>
                </c:pt>
                <c:pt idx="7">
                  <c:v>11</c:v>
                </c:pt>
                <c:pt idx="8">
                  <c:v>18</c:v>
                </c:pt>
                <c:pt idx="9">
                  <c:v>10</c:v>
                </c:pt>
                <c:pt idx="10">
                  <c:v>3</c:v>
                </c:pt>
                <c:pt idx="11">
                  <c:v>7</c:v>
                </c:pt>
                <c:pt idx="12">
                  <c:v>6</c:v>
                </c:pt>
                <c:pt idx="15">
                  <c:v>7</c:v>
                </c:pt>
                <c:pt idx="17">
                  <c:v>2</c:v>
                </c:pt>
                <c:pt idx="18">
                  <c:v>3</c:v>
                </c:pt>
                <c:pt idx="19">
                  <c:v>1</c:v>
                </c:pt>
                <c:pt idx="20">
                  <c:v>6</c:v>
                </c:pt>
                <c:pt idx="21">
                  <c:v>2</c:v>
                </c:pt>
                <c:pt idx="23">
                  <c:v>2</c:v>
                </c:pt>
                <c:pt idx="26">
                  <c:v>1</c:v>
                </c:pt>
                <c:pt idx="28">
                  <c:v>1</c:v>
                </c:pt>
                <c:pt idx="29">
                  <c:v>1</c:v>
                </c:pt>
                <c:pt idx="32">
                  <c:v>1</c:v>
                </c:pt>
                <c:pt idx="40">
                  <c:v>1</c:v>
                </c:pt>
                <c:pt idx="45">
                  <c:v>1</c:v>
                </c:pt>
                <c:pt idx="46">
                  <c:v>1</c:v>
                </c:pt>
                <c:pt idx="47">
                  <c:v>1</c:v>
                </c:pt>
                <c:pt idx="49">
                  <c:v>1</c:v>
                </c:pt>
                <c:pt idx="50">
                  <c:v>1</c:v>
                </c:pt>
              </c:numCache>
            </c:numRef>
          </c:val>
          <c:extLst>
            <c:ext xmlns:c16="http://schemas.microsoft.com/office/drawing/2014/chart" uri="{C3380CC4-5D6E-409C-BE32-E72D297353CC}">
              <c16:uniqueId val="{00000003-8785-4BDA-882D-52C17BBA7C1A}"/>
            </c:ext>
          </c:extLst>
        </c:ser>
        <c:ser>
          <c:idx val="4"/>
          <c:order val="4"/>
          <c:tx>
            <c:strRef>
              <c:f>'order level anlaysis'!$F$4:$F$5</c:f>
              <c:strCache>
                <c:ptCount val="1"/>
                <c:pt idx="0">
                  <c:v>Night</c:v>
                </c:pt>
              </c:strCache>
            </c:strRef>
          </c:tx>
          <c:spPr>
            <a:solidFill>
              <a:schemeClr val="accent5"/>
            </a:solidFill>
            <a:ln>
              <a:noFill/>
            </a:ln>
            <a:effectLst/>
          </c:spPr>
          <c:invertIfNegative val="0"/>
          <c:cat>
            <c:strRef>
              <c:f>'order level anlaysis'!$A$6:$A$58</c:f>
              <c:strCache>
                <c:ptCount val="52"/>
                <c:pt idx="0">
                  <c:v>HSR Layout</c:v>
                </c:pt>
                <c:pt idx="1">
                  <c:v>ITI Layout</c:v>
                </c:pt>
                <c:pt idx="2">
                  <c:v>Harlur</c:v>
                </c:pt>
                <c:pt idx="3">
                  <c:v>Bomannahali - MicoLayout</c:v>
                </c:pt>
                <c:pt idx="4">
                  <c:v>Kudlu</c:v>
                </c:pt>
                <c:pt idx="5">
                  <c:v>Koramangala, Ejipura</c:v>
                </c:pt>
                <c:pt idx="6">
                  <c:v>Bellandur, Green Glen</c:v>
                </c:pt>
                <c:pt idx="7">
                  <c:v>Bellandur, Sarjapur Road</c:v>
                </c:pt>
                <c:pt idx="8">
                  <c:v>Manipal County</c:v>
                </c:pt>
                <c:pt idx="9">
                  <c:v>Bommanahalli</c:v>
                </c:pt>
                <c:pt idx="10">
                  <c:v>BTM Stage 1</c:v>
                </c:pt>
                <c:pt idx="11">
                  <c:v>Bellandur - Off Sarjapur Road</c:v>
                </c:pt>
                <c:pt idx="12">
                  <c:v>Bellandur, APR</c:v>
                </c:pt>
                <c:pt idx="13">
                  <c:v>Bellandur, Sakara</c:v>
                </c:pt>
                <c:pt idx="14">
                  <c:v>Sarjapur Road</c:v>
                </c:pt>
                <c:pt idx="15">
                  <c:v>BTM Stage 2</c:v>
                </c:pt>
                <c:pt idx="16">
                  <c:v>Viveka Nagar</c:v>
                </c:pt>
                <c:pt idx="17">
                  <c:v>JP Nagar Phase 6-7</c:v>
                </c:pt>
                <c:pt idx="18">
                  <c:v>Domlur, EGL</c:v>
                </c:pt>
                <c:pt idx="19">
                  <c:v>Indiranagar</c:v>
                </c:pt>
                <c:pt idx="20">
                  <c:v>Akshaya Nagar</c:v>
                </c:pt>
                <c:pt idx="21">
                  <c:v>JP Nagar Phase 4-5</c:v>
                </c:pt>
                <c:pt idx="22">
                  <c:v>Richmond Town</c:v>
                </c:pt>
                <c:pt idx="23">
                  <c:v>Bilekahalli</c:v>
                </c:pt>
                <c:pt idx="24">
                  <c:v>Arekere</c:v>
                </c:pt>
                <c:pt idx="25">
                  <c:v>Pattandur</c:v>
                </c:pt>
                <c:pt idx="26">
                  <c:v>Kumaraswamy Layout</c:v>
                </c:pt>
                <c:pt idx="27">
                  <c:v>Vimanapura</c:v>
                </c:pt>
                <c:pt idx="28">
                  <c:v>Yemalur</c:v>
                </c:pt>
                <c:pt idx="29">
                  <c:v>Jayanagar</c:v>
                </c:pt>
                <c:pt idx="30">
                  <c:v>Devarachikanna Halli</c:v>
                </c:pt>
                <c:pt idx="31">
                  <c:v>Kadubeesanhali, Prestige</c:v>
                </c:pt>
                <c:pt idx="32">
                  <c:v>JP Nagar Phase 1-3</c:v>
                </c:pt>
                <c:pt idx="33">
                  <c:v>Banashankari Stage 2</c:v>
                </c:pt>
                <c:pt idx="34">
                  <c:v>Doddanekundi</c:v>
                </c:pt>
                <c:pt idx="35">
                  <c:v>Bellandur, Ecospace</c:v>
                </c:pt>
                <c:pt idx="36">
                  <c:v>Challagatta</c:v>
                </c:pt>
                <c:pt idx="37">
                  <c:v>JP Nagar Phase 8-9</c:v>
                </c:pt>
                <c:pt idx="38">
                  <c:v>Whitefield</c:v>
                </c:pt>
                <c:pt idx="39">
                  <c:v>CV Raman Nagar</c:v>
                </c:pt>
                <c:pt idx="40">
                  <c:v>Marathahalli</c:v>
                </c:pt>
                <c:pt idx="41">
                  <c:v>Kadubeesanhali, PTP</c:v>
                </c:pt>
                <c:pt idx="42">
                  <c:v>Basavanagudi</c:v>
                </c:pt>
                <c:pt idx="43">
                  <c:v>Brookefield</c:v>
                </c:pt>
                <c:pt idx="44">
                  <c:v>Victoria Layout</c:v>
                </c:pt>
                <c:pt idx="45">
                  <c:v>Bellandur, ETV</c:v>
                </c:pt>
                <c:pt idx="46">
                  <c:v>Cox Town</c:v>
                </c:pt>
                <c:pt idx="47">
                  <c:v>Binnipet</c:v>
                </c:pt>
                <c:pt idx="48">
                  <c:v>Wilson Garden, Shantinagar</c:v>
                </c:pt>
                <c:pt idx="49">
                  <c:v>Mahadevapura</c:v>
                </c:pt>
                <c:pt idx="50">
                  <c:v>Bannerghatta</c:v>
                </c:pt>
                <c:pt idx="51">
                  <c:v>Frazer Town</c:v>
                </c:pt>
              </c:strCache>
            </c:strRef>
          </c:cat>
          <c:val>
            <c:numRef>
              <c:f>'order level anlaysis'!$F$6:$F$58</c:f>
              <c:numCache>
                <c:formatCode>General</c:formatCode>
                <c:ptCount val="52"/>
                <c:pt idx="0">
                  <c:v>3582</c:v>
                </c:pt>
                <c:pt idx="1">
                  <c:v>936</c:v>
                </c:pt>
                <c:pt idx="2">
                  <c:v>250</c:v>
                </c:pt>
                <c:pt idx="3">
                  <c:v>125</c:v>
                </c:pt>
                <c:pt idx="4">
                  <c:v>105</c:v>
                </c:pt>
                <c:pt idx="5">
                  <c:v>37</c:v>
                </c:pt>
                <c:pt idx="6">
                  <c:v>36</c:v>
                </c:pt>
                <c:pt idx="7">
                  <c:v>39</c:v>
                </c:pt>
                <c:pt idx="8">
                  <c:v>13</c:v>
                </c:pt>
                <c:pt idx="9">
                  <c:v>10</c:v>
                </c:pt>
                <c:pt idx="10">
                  <c:v>11</c:v>
                </c:pt>
                <c:pt idx="11">
                  <c:v>15</c:v>
                </c:pt>
                <c:pt idx="12">
                  <c:v>1</c:v>
                </c:pt>
                <c:pt idx="13">
                  <c:v>1</c:v>
                </c:pt>
                <c:pt idx="14">
                  <c:v>10</c:v>
                </c:pt>
                <c:pt idx="15">
                  <c:v>8</c:v>
                </c:pt>
                <c:pt idx="18">
                  <c:v>1</c:v>
                </c:pt>
                <c:pt idx="19">
                  <c:v>2</c:v>
                </c:pt>
                <c:pt idx="20">
                  <c:v>4</c:v>
                </c:pt>
                <c:pt idx="21">
                  <c:v>1</c:v>
                </c:pt>
                <c:pt idx="23">
                  <c:v>1</c:v>
                </c:pt>
                <c:pt idx="24">
                  <c:v>2</c:v>
                </c:pt>
                <c:pt idx="26">
                  <c:v>1</c:v>
                </c:pt>
                <c:pt idx="28">
                  <c:v>1</c:v>
                </c:pt>
                <c:pt idx="30">
                  <c:v>3</c:v>
                </c:pt>
                <c:pt idx="31">
                  <c:v>2</c:v>
                </c:pt>
                <c:pt idx="32">
                  <c:v>1</c:v>
                </c:pt>
                <c:pt idx="33">
                  <c:v>1</c:v>
                </c:pt>
                <c:pt idx="34">
                  <c:v>1</c:v>
                </c:pt>
                <c:pt idx="40">
                  <c:v>1</c:v>
                </c:pt>
                <c:pt idx="41">
                  <c:v>1</c:v>
                </c:pt>
                <c:pt idx="42">
                  <c:v>1</c:v>
                </c:pt>
                <c:pt idx="44">
                  <c:v>1</c:v>
                </c:pt>
                <c:pt idx="45">
                  <c:v>1</c:v>
                </c:pt>
                <c:pt idx="48">
                  <c:v>2</c:v>
                </c:pt>
                <c:pt idx="50">
                  <c:v>2</c:v>
                </c:pt>
              </c:numCache>
            </c:numRef>
          </c:val>
          <c:extLst>
            <c:ext xmlns:c16="http://schemas.microsoft.com/office/drawing/2014/chart" uri="{C3380CC4-5D6E-409C-BE32-E72D297353CC}">
              <c16:uniqueId val="{00000004-8785-4BDA-882D-52C17BBA7C1A}"/>
            </c:ext>
          </c:extLst>
        </c:ser>
        <c:dLbls>
          <c:showLegendKey val="0"/>
          <c:showVal val="0"/>
          <c:showCatName val="0"/>
          <c:showSerName val="0"/>
          <c:showPercent val="0"/>
          <c:showBubbleSize val="0"/>
        </c:dLbls>
        <c:gapWidth val="150"/>
        <c:overlap val="100"/>
        <c:axId val="1368043504"/>
        <c:axId val="1617148688"/>
      </c:barChart>
      <c:catAx>
        <c:axId val="13680435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Delivery area</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0"/>
          <a:lstStyle/>
          <a:p>
            <a:pPr>
              <a:defRPr sz="900" b="0" i="0" u="none" strike="noStrike" kern="1200" baseline="0">
                <a:solidFill>
                  <a:schemeClr val="tx1">
                    <a:lumMod val="65000"/>
                    <a:lumOff val="35000"/>
                  </a:schemeClr>
                </a:solidFill>
                <a:latin typeface="+mn-lt"/>
                <a:ea typeface="+mn-ea"/>
                <a:cs typeface="+mn-cs"/>
              </a:defRPr>
            </a:pPr>
            <a:endParaRPr lang="en-US"/>
          </a:p>
        </c:txPr>
        <c:crossAx val="1617148688"/>
        <c:crosses val="autoZero"/>
        <c:auto val="1"/>
        <c:lblAlgn val="ctr"/>
        <c:lblOffset val="100"/>
        <c:noMultiLvlLbl val="0"/>
      </c:catAx>
      <c:valAx>
        <c:axId val="16171486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Order 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80435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[Kishore analaysis.xlsx]order level anlaysis!PivotTable6</c:name>
    <c:fmtId val="75"/>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'order level anlaysis'!$B$65:$B$66</c:f>
              <c:strCache>
                <c:ptCount val="1"/>
                <c:pt idx="0">
                  <c:v>January</c:v>
                </c:pt>
              </c:strCache>
            </c:strRef>
          </c:tx>
          <c:spPr>
            <a:ln w="28575" cap="rnd">
              <a:solidFill>
                <a:schemeClr val="accent1"/>
              </a:solidFill>
              <a:round/>
            </a:ln>
            <a:effectLst/>
          </c:spPr>
          <c:marker>
            <c:symbol val="none"/>
          </c:marker>
          <c:cat>
            <c:strRef>
              <c:f>'order level anlaysis'!$A$67:$A$119</c:f>
              <c:strCache>
                <c:ptCount val="52"/>
                <c:pt idx="0">
                  <c:v>HSR Layout</c:v>
                </c:pt>
                <c:pt idx="1">
                  <c:v>ITI Layout</c:v>
                </c:pt>
                <c:pt idx="2">
                  <c:v>Harlur</c:v>
                </c:pt>
                <c:pt idx="3">
                  <c:v>Bomannahali - MicoLayout</c:v>
                </c:pt>
                <c:pt idx="4">
                  <c:v>Kudlu</c:v>
                </c:pt>
                <c:pt idx="5">
                  <c:v>Koramangala, Ejipura</c:v>
                </c:pt>
                <c:pt idx="6">
                  <c:v>Bellandur, Green Glen</c:v>
                </c:pt>
                <c:pt idx="7">
                  <c:v>Bellandur, Sarjapur Road</c:v>
                </c:pt>
                <c:pt idx="8">
                  <c:v>Manipal County</c:v>
                </c:pt>
                <c:pt idx="9">
                  <c:v>Bommanahalli</c:v>
                </c:pt>
                <c:pt idx="10">
                  <c:v>Bellandur - Off Sarjapur Road</c:v>
                </c:pt>
                <c:pt idx="11">
                  <c:v>BTM Stage 1</c:v>
                </c:pt>
                <c:pt idx="12">
                  <c:v>BTM Stage 2</c:v>
                </c:pt>
                <c:pt idx="13">
                  <c:v>Bellandur, APR</c:v>
                </c:pt>
                <c:pt idx="14">
                  <c:v>Akshaya Nagar</c:v>
                </c:pt>
                <c:pt idx="15">
                  <c:v>Sarjapur Road</c:v>
                </c:pt>
                <c:pt idx="16">
                  <c:v>Bilekahalli</c:v>
                </c:pt>
                <c:pt idx="17">
                  <c:v>Bellandur, Sakara</c:v>
                </c:pt>
                <c:pt idx="18">
                  <c:v>Kadubeesanhali, Prestige</c:v>
                </c:pt>
                <c:pt idx="19">
                  <c:v>Devarachikanna Halli</c:v>
                </c:pt>
                <c:pt idx="20">
                  <c:v>Domlur, EGL</c:v>
                </c:pt>
                <c:pt idx="21">
                  <c:v>Indiranagar</c:v>
                </c:pt>
                <c:pt idx="22">
                  <c:v>Viveka Nagar</c:v>
                </c:pt>
                <c:pt idx="23">
                  <c:v>Yemalur</c:v>
                </c:pt>
                <c:pt idx="24">
                  <c:v>JP Nagar Phase 4-5</c:v>
                </c:pt>
                <c:pt idx="25">
                  <c:v>Arekere</c:v>
                </c:pt>
                <c:pt idx="26">
                  <c:v>JP Nagar Phase 6-7</c:v>
                </c:pt>
                <c:pt idx="27">
                  <c:v>Bannerghatta</c:v>
                </c:pt>
                <c:pt idx="28">
                  <c:v>JP Nagar Phase 1-3</c:v>
                </c:pt>
                <c:pt idx="29">
                  <c:v>Kumaraswamy Layout</c:v>
                </c:pt>
                <c:pt idx="30">
                  <c:v>Wilson Garden, Shantinagar</c:v>
                </c:pt>
                <c:pt idx="31">
                  <c:v>Jayanagar</c:v>
                </c:pt>
                <c:pt idx="32">
                  <c:v>Marathahalli</c:v>
                </c:pt>
                <c:pt idx="33">
                  <c:v>Basavanagudi</c:v>
                </c:pt>
                <c:pt idx="34">
                  <c:v>Richmond Town</c:v>
                </c:pt>
                <c:pt idx="35">
                  <c:v>Doddanekundi</c:v>
                </c:pt>
                <c:pt idx="36">
                  <c:v>Banashankari Stage 2</c:v>
                </c:pt>
                <c:pt idx="37">
                  <c:v>Bellandur, ETV</c:v>
                </c:pt>
                <c:pt idx="38">
                  <c:v>Cox Town</c:v>
                </c:pt>
                <c:pt idx="39">
                  <c:v>Whitefield</c:v>
                </c:pt>
                <c:pt idx="40">
                  <c:v>Vimanapura</c:v>
                </c:pt>
                <c:pt idx="41">
                  <c:v>Challagatta</c:v>
                </c:pt>
                <c:pt idx="42">
                  <c:v>Kadubeesanhali, PTP</c:v>
                </c:pt>
                <c:pt idx="43">
                  <c:v>Mahadevapura</c:v>
                </c:pt>
                <c:pt idx="44">
                  <c:v>Victoria Layout</c:v>
                </c:pt>
                <c:pt idx="45">
                  <c:v>JP Nagar Phase 8-9</c:v>
                </c:pt>
                <c:pt idx="46">
                  <c:v>Bellandur, Ecospace</c:v>
                </c:pt>
                <c:pt idx="47">
                  <c:v>CV Raman Nagar</c:v>
                </c:pt>
                <c:pt idx="48">
                  <c:v>Binnipet</c:v>
                </c:pt>
                <c:pt idx="49">
                  <c:v>Pattandur</c:v>
                </c:pt>
                <c:pt idx="50">
                  <c:v>Brookefield</c:v>
                </c:pt>
                <c:pt idx="51">
                  <c:v>Frazer Town</c:v>
                </c:pt>
              </c:strCache>
            </c:strRef>
          </c:cat>
          <c:val>
            <c:numRef>
              <c:f>'order level anlaysis'!$B$67:$B$119</c:f>
              <c:numCache>
                <c:formatCode>General</c:formatCode>
                <c:ptCount val="52"/>
                <c:pt idx="0">
                  <c:v>1072</c:v>
                </c:pt>
                <c:pt idx="1">
                  <c:v>264</c:v>
                </c:pt>
                <c:pt idx="2">
                  <c:v>53</c:v>
                </c:pt>
                <c:pt idx="3">
                  <c:v>90</c:v>
                </c:pt>
                <c:pt idx="4">
                  <c:v>55</c:v>
                </c:pt>
                <c:pt idx="5">
                  <c:v>5</c:v>
                </c:pt>
                <c:pt idx="6">
                  <c:v>8</c:v>
                </c:pt>
                <c:pt idx="7">
                  <c:v>11</c:v>
                </c:pt>
                <c:pt idx="8">
                  <c:v>12</c:v>
                </c:pt>
                <c:pt idx="9">
                  <c:v>7</c:v>
                </c:pt>
                <c:pt idx="10">
                  <c:v>4</c:v>
                </c:pt>
                <c:pt idx="11">
                  <c:v>3</c:v>
                </c:pt>
                <c:pt idx="12">
                  <c:v>4</c:v>
                </c:pt>
                <c:pt idx="13">
                  <c:v>3</c:v>
                </c:pt>
                <c:pt idx="15">
                  <c:v>1</c:v>
                </c:pt>
                <c:pt idx="16">
                  <c:v>2</c:v>
                </c:pt>
                <c:pt idx="19">
                  <c:v>1</c:v>
                </c:pt>
                <c:pt idx="20">
                  <c:v>2</c:v>
                </c:pt>
                <c:pt idx="24">
                  <c:v>1</c:v>
                </c:pt>
                <c:pt idx="25">
                  <c:v>2</c:v>
                </c:pt>
                <c:pt idx="27">
                  <c:v>2</c:v>
                </c:pt>
                <c:pt idx="28">
                  <c:v>1</c:v>
                </c:pt>
                <c:pt idx="31">
                  <c:v>1</c:v>
                </c:pt>
                <c:pt idx="32">
                  <c:v>1</c:v>
                </c:pt>
                <c:pt idx="46">
                  <c:v>1</c:v>
                </c:pt>
              </c:numCache>
            </c:numRef>
          </c:val>
          <c:smooth val="0"/>
          <c:extLst>
            <c:ext xmlns:c16="http://schemas.microsoft.com/office/drawing/2014/chart" uri="{C3380CC4-5D6E-409C-BE32-E72D297353CC}">
              <c16:uniqueId val="{00000000-B454-49D0-AE5E-2AF8DBB4EA57}"/>
            </c:ext>
          </c:extLst>
        </c:ser>
        <c:ser>
          <c:idx val="1"/>
          <c:order val="1"/>
          <c:tx>
            <c:strRef>
              <c:f>'order level anlaysis'!$C$65:$C$66</c:f>
              <c:strCache>
                <c:ptCount val="1"/>
                <c:pt idx="0">
                  <c:v>February</c:v>
                </c:pt>
              </c:strCache>
            </c:strRef>
          </c:tx>
          <c:spPr>
            <a:ln w="28575" cap="rnd">
              <a:solidFill>
                <a:schemeClr val="accent2"/>
              </a:solidFill>
              <a:round/>
            </a:ln>
            <a:effectLst/>
          </c:spPr>
          <c:marker>
            <c:symbol val="none"/>
          </c:marker>
          <c:cat>
            <c:strRef>
              <c:f>'order level anlaysis'!$A$67:$A$119</c:f>
              <c:strCache>
                <c:ptCount val="52"/>
                <c:pt idx="0">
                  <c:v>HSR Layout</c:v>
                </c:pt>
                <c:pt idx="1">
                  <c:v>ITI Layout</c:v>
                </c:pt>
                <c:pt idx="2">
                  <c:v>Harlur</c:v>
                </c:pt>
                <c:pt idx="3">
                  <c:v>Bomannahali - MicoLayout</c:v>
                </c:pt>
                <c:pt idx="4">
                  <c:v>Kudlu</c:v>
                </c:pt>
                <c:pt idx="5">
                  <c:v>Koramangala, Ejipura</c:v>
                </c:pt>
                <c:pt idx="6">
                  <c:v>Bellandur, Green Glen</c:v>
                </c:pt>
                <c:pt idx="7">
                  <c:v>Bellandur, Sarjapur Road</c:v>
                </c:pt>
                <c:pt idx="8">
                  <c:v>Manipal County</c:v>
                </c:pt>
                <c:pt idx="9">
                  <c:v>Bommanahalli</c:v>
                </c:pt>
                <c:pt idx="10">
                  <c:v>Bellandur - Off Sarjapur Road</c:v>
                </c:pt>
                <c:pt idx="11">
                  <c:v>BTM Stage 1</c:v>
                </c:pt>
                <c:pt idx="12">
                  <c:v>BTM Stage 2</c:v>
                </c:pt>
                <c:pt idx="13">
                  <c:v>Bellandur, APR</c:v>
                </c:pt>
                <c:pt idx="14">
                  <c:v>Akshaya Nagar</c:v>
                </c:pt>
                <c:pt idx="15">
                  <c:v>Sarjapur Road</c:v>
                </c:pt>
                <c:pt idx="16">
                  <c:v>Bilekahalli</c:v>
                </c:pt>
                <c:pt idx="17">
                  <c:v>Bellandur, Sakara</c:v>
                </c:pt>
                <c:pt idx="18">
                  <c:v>Kadubeesanhali, Prestige</c:v>
                </c:pt>
                <c:pt idx="19">
                  <c:v>Devarachikanna Halli</c:v>
                </c:pt>
                <c:pt idx="20">
                  <c:v>Domlur, EGL</c:v>
                </c:pt>
                <c:pt idx="21">
                  <c:v>Indiranagar</c:v>
                </c:pt>
                <c:pt idx="22">
                  <c:v>Viveka Nagar</c:v>
                </c:pt>
                <c:pt idx="23">
                  <c:v>Yemalur</c:v>
                </c:pt>
                <c:pt idx="24">
                  <c:v>JP Nagar Phase 4-5</c:v>
                </c:pt>
                <c:pt idx="25">
                  <c:v>Arekere</c:v>
                </c:pt>
                <c:pt idx="26">
                  <c:v>JP Nagar Phase 6-7</c:v>
                </c:pt>
                <c:pt idx="27">
                  <c:v>Bannerghatta</c:v>
                </c:pt>
                <c:pt idx="28">
                  <c:v>JP Nagar Phase 1-3</c:v>
                </c:pt>
                <c:pt idx="29">
                  <c:v>Kumaraswamy Layout</c:v>
                </c:pt>
                <c:pt idx="30">
                  <c:v>Wilson Garden, Shantinagar</c:v>
                </c:pt>
                <c:pt idx="31">
                  <c:v>Jayanagar</c:v>
                </c:pt>
                <c:pt idx="32">
                  <c:v>Marathahalli</c:v>
                </c:pt>
                <c:pt idx="33">
                  <c:v>Basavanagudi</c:v>
                </c:pt>
                <c:pt idx="34">
                  <c:v>Richmond Town</c:v>
                </c:pt>
                <c:pt idx="35">
                  <c:v>Doddanekundi</c:v>
                </c:pt>
                <c:pt idx="36">
                  <c:v>Banashankari Stage 2</c:v>
                </c:pt>
                <c:pt idx="37">
                  <c:v>Bellandur, ETV</c:v>
                </c:pt>
                <c:pt idx="38">
                  <c:v>Cox Town</c:v>
                </c:pt>
                <c:pt idx="39">
                  <c:v>Whitefield</c:v>
                </c:pt>
                <c:pt idx="40">
                  <c:v>Vimanapura</c:v>
                </c:pt>
                <c:pt idx="41">
                  <c:v>Challagatta</c:v>
                </c:pt>
                <c:pt idx="42">
                  <c:v>Kadubeesanhali, PTP</c:v>
                </c:pt>
                <c:pt idx="43">
                  <c:v>Mahadevapura</c:v>
                </c:pt>
                <c:pt idx="44">
                  <c:v>Victoria Layout</c:v>
                </c:pt>
                <c:pt idx="45">
                  <c:v>JP Nagar Phase 8-9</c:v>
                </c:pt>
                <c:pt idx="46">
                  <c:v>Bellandur, Ecospace</c:v>
                </c:pt>
                <c:pt idx="47">
                  <c:v>CV Raman Nagar</c:v>
                </c:pt>
                <c:pt idx="48">
                  <c:v>Binnipet</c:v>
                </c:pt>
                <c:pt idx="49">
                  <c:v>Pattandur</c:v>
                </c:pt>
                <c:pt idx="50">
                  <c:v>Brookefield</c:v>
                </c:pt>
                <c:pt idx="51">
                  <c:v>Frazer Town</c:v>
                </c:pt>
              </c:strCache>
            </c:strRef>
          </c:cat>
          <c:val>
            <c:numRef>
              <c:f>'order level anlaysis'!$C$67:$C$119</c:f>
              <c:numCache>
                <c:formatCode>General</c:formatCode>
                <c:ptCount val="52"/>
                <c:pt idx="0">
                  <c:v>1186</c:v>
                </c:pt>
                <c:pt idx="1">
                  <c:v>253</c:v>
                </c:pt>
                <c:pt idx="2">
                  <c:v>70</c:v>
                </c:pt>
                <c:pt idx="3">
                  <c:v>45</c:v>
                </c:pt>
                <c:pt idx="4">
                  <c:v>46</c:v>
                </c:pt>
                <c:pt idx="5">
                  <c:v>15</c:v>
                </c:pt>
                <c:pt idx="6">
                  <c:v>8</c:v>
                </c:pt>
                <c:pt idx="7">
                  <c:v>5</c:v>
                </c:pt>
                <c:pt idx="8">
                  <c:v>3</c:v>
                </c:pt>
                <c:pt idx="9">
                  <c:v>7</c:v>
                </c:pt>
                <c:pt idx="10">
                  <c:v>1</c:v>
                </c:pt>
                <c:pt idx="11">
                  <c:v>4</c:v>
                </c:pt>
                <c:pt idx="12">
                  <c:v>4</c:v>
                </c:pt>
                <c:pt idx="13">
                  <c:v>9</c:v>
                </c:pt>
                <c:pt idx="18">
                  <c:v>1</c:v>
                </c:pt>
                <c:pt idx="19">
                  <c:v>2</c:v>
                </c:pt>
                <c:pt idx="23">
                  <c:v>1</c:v>
                </c:pt>
                <c:pt idx="24">
                  <c:v>1</c:v>
                </c:pt>
                <c:pt idx="26">
                  <c:v>1</c:v>
                </c:pt>
                <c:pt idx="29">
                  <c:v>1</c:v>
                </c:pt>
              </c:numCache>
            </c:numRef>
          </c:val>
          <c:smooth val="0"/>
          <c:extLst>
            <c:ext xmlns:c16="http://schemas.microsoft.com/office/drawing/2014/chart" uri="{C3380CC4-5D6E-409C-BE32-E72D297353CC}">
              <c16:uniqueId val="{00000001-B454-49D0-AE5E-2AF8DBB4EA57}"/>
            </c:ext>
          </c:extLst>
        </c:ser>
        <c:ser>
          <c:idx val="2"/>
          <c:order val="2"/>
          <c:tx>
            <c:strRef>
              <c:f>'order level anlaysis'!$D$65:$D$66</c:f>
              <c:strCache>
                <c:ptCount val="1"/>
                <c:pt idx="0">
                  <c:v>March</c:v>
                </c:pt>
              </c:strCache>
            </c:strRef>
          </c:tx>
          <c:spPr>
            <a:ln w="28575" cap="rnd">
              <a:solidFill>
                <a:schemeClr val="accent3"/>
              </a:solidFill>
              <a:round/>
            </a:ln>
            <a:effectLst/>
          </c:spPr>
          <c:marker>
            <c:symbol val="none"/>
          </c:marker>
          <c:cat>
            <c:strRef>
              <c:f>'order level anlaysis'!$A$67:$A$119</c:f>
              <c:strCache>
                <c:ptCount val="52"/>
                <c:pt idx="0">
                  <c:v>HSR Layout</c:v>
                </c:pt>
                <c:pt idx="1">
                  <c:v>ITI Layout</c:v>
                </c:pt>
                <c:pt idx="2">
                  <c:v>Harlur</c:v>
                </c:pt>
                <c:pt idx="3">
                  <c:v>Bomannahali - MicoLayout</c:v>
                </c:pt>
                <c:pt idx="4">
                  <c:v>Kudlu</c:v>
                </c:pt>
                <c:pt idx="5">
                  <c:v>Koramangala, Ejipura</c:v>
                </c:pt>
                <c:pt idx="6">
                  <c:v>Bellandur, Green Glen</c:v>
                </c:pt>
                <c:pt idx="7">
                  <c:v>Bellandur, Sarjapur Road</c:v>
                </c:pt>
                <c:pt idx="8">
                  <c:v>Manipal County</c:v>
                </c:pt>
                <c:pt idx="9">
                  <c:v>Bommanahalli</c:v>
                </c:pt>
                <c:pt idx="10">
                  <c:v>Bellandur - Off Sarjapur Road</c:v>
                </c:pt>
                <c:pt idx="11">
                  <c:v>BTM Stage 1</c:v>
                </c:pt>
                <c:pt idx="12">
                  <c:v>BTM Stage 2</c:v>
                </c:pt>
                <c:pt idx="13">
                  <c:v>Bellandur, APR</c:v>
                </c:pt>
                <c:pt idx="14">
                  <c:v>Akshaya Nagar</c:v>
                </c:pt>
                <c:pt idx="15">
                  <c:v>Sarjapur Road</c:v>
                </c:pt>
                <c:pt idx="16">
                  <c:v>Bilekahalli</c:v>
                </c:pt>
                <c:pt idx="17">
                  <c:v>Bellandur, Sakara</c:v>
                </c:pt>
                <c:pt idx="18">
                  <c:v>Kadubeesanhali, Prestige</c:v>
                </c:pt>
                <c:pt idx="19">
                  <c:v>Devarachikanna Halli</c:v>
                </c:pt>
                <c:pt idx="20">
                  <c:v>Domlur, EGL</c:v>
                </c:pt>
                <c:pt idx="21">
                  <c:v>Indiranagar</c:v>
                </c:pt>
                <c:pt idx="22">
                  <c:v>Viveka Nagar</c:v>
                </c:pt>
                <c:pt idx="23">
                  <c:v>Yemalur</c:v>
                </c:pt>
                <c:pt idx="24">
                  <c:v>JP Nagar Phase 4-5</c:v>
                </c:pt>
                <c:pt idx="25">
                  <c:v>Arekere</c:v>
                </c:pt>
                <c:pt idx="26">
                  <c:v>JP Nagar Phase 6-7</c:v>
                </c:pt>
                <c:pt idx="27">
                  <c:v>Bannerghatta</c:v>
                </c:pt>
                <c:pt idx="28">
                  <c:v>JP Nagar Phase 1-3</c:v>
                </c:pt>
                <c:pt idx="29">
                  <c:v>Kumaraswamy Layout</c:v>
                </c:pt>
                <c:pt idx="30">
                  <c:v>Wilson Garden, Shantinagar</c:v>
                </c:pt>
                <c:pt idx="31">
                  <c:v>Jayanagar</c:v>
                </c:pt>
                <c:pt idx="32">
                  <c:v>Marathahalli</c:v>
                </c:pt>
                <c:pt idx="33">
                  <c:v>Basavanagudi</c:v>
                </c:pt>
                <c:pt idx="34">
                  <c:v>Richmond Town</c:v>
                </c:pt>
                <c:pt idx="35">
                  <c:v>Doddanekundi</c:v>
                </c:pt>
                <c:pt idx="36">
                  <c:v>Banashankari Stage 2</c:v>
                </c:pt>
                <c:pt idx="37">
                  <c:v>Bellandur, ETV</c:v>
                </c:pt>
                <c:pt idx="38">
                  <c:v>Cox Town</c:v>
                </c:pt>
                <c:pt idx="39">
                  <c:v>Whitefield</c:v>
                </c:pt>
                <c:pt idx="40">
                  <c:v>Vimanapura</c:v>
                </c:pt>
                <c:pt idx="41">
                  <c:v>Challagatta</c:v>
                </c:pt>
                <c:pt idx="42">
                  <c:v>Kadubeesanhali, PTP</c:v>
                </c:pt>
                <c:pt idx="43">
                  <c:v>Mahadevapura</c:v>
                </c:pt>
                <c:pt idx="44">
                  <c:v>Victoria Layout</c:v>
                </c:pt>
                <c:pt idx="45">
                  <c:v>JP Nagar Phase 8-9</c:v>
                </c:pt>
                <c:pt idx="46">
                  <c:v>Bellandur, Ecospace</c:v>
                </c:pt>
                <c:pt idx="47">
                  <c:v>CV Raman Nagar</c:v>
                </c:pt>
                <c:pt idx="48">
                  <c:v>Binnipet</c:v>
                </c:pt>
                <c:pt idx="49">
                  <c:v>Pattandur</c:v>
                </c:pt>
                <c:pt idx="50">
                  <c:v>Brookefield</c:v>
                </c:pt>
                <c:pt idx="51">
                  <c:v>Frazer Town</c:v>
                </c:pt>
              </c:strCache>
            </c:strRef>
          </c:cat>
          <c:val>
            <c:numRef>
              <c:f>'order level anlaysis'!$D$67:$D$119</c:f>
              <c:numCache>
                <c:formatCode>General</c:formatCode>
                <c:ptCount val="52"/>
                <c:pt idx="0">
                  <c:v>1573</c:v>
                </c:pt>
                <c:pt idx="1">
                  <c:v>351</c:v>
                </c:pt>
                <c:pt idx="2">
                  <c:v>88</c:v>
                </c:pt>
                <c:pt idx="3">
                  <c:v>49</c:v>
                </c:pt>
                <c:pt idx="4">
                  <c:v>51</c:v>
                </c:pt>
                <c:pt idx="5">
                  <c:v>11</c:v>
                </c:pt>
                <c:pt idx="6">
                  <c:v>10</c:v>
                </c:pt>
                <c:pt idx="7">
                  <c:v>8</c:v>
                </c:pt>
                <c:pt idx="8">
                  <c:v>5</c:v>
                </c:pt>
                <c:pt idx="9">
                  <c:v>5</c:v>
                </c:pt>
                <c:pt idx="10">
                  <c:v>4</c:v>
                </c:pt>
                <c:pt idx="11">
                  <c:v>6</c:v>
                </c:pt>
                <c:pt idx="12">
                  <c:v>3</c:v>
                </c:pt>
                <c:pt idx="13">
                  <c:v>6</c:v>
                </c:pt>
                <c:pt idx="14">
                  <c:v>3</c:v>
                </c:pt>
                <c:pt idx="16">
                  <c:v>1</c:v>
                </c:pt>
                <c:pt idx="17">
                  <c:v>1</c:v>
                </c:pt>
                <c:pt idx="18">
                  <c:v>2</c:v>
                </c:pt>
                <c:pt idx="19">
                  <c:v>1</c:v>
                </c:pt>
                <c:pt idx="20">
                  <c:v>1</c:v>
                </c:pt>
                <c:pt idx="26">
                  <c:v>1</c:v>
                </c:pt>
                <c:pt idx="27">
                  <c:v>1</c:v>
                </c:pt>
                <c:pt idx="28">
                  <c:v>1</c:v>
                </c:pt>
                <c:pt idx="30">
                  <c:v>1</c:v>
                </c:pt>
                <c:pt idx="37">
                  <c:v>1</c:v>
                </c:pt>
                <c:pt idx="51">
                  <c:v>1</c:v>
                </c:pt>
              </c:numCache>
            </c:numRef>
          </c:val>
          <c:smooth val="0"/>
          <c:extLst>
            <c:ext xmlns:c16="http://schemas.microsoft.com/office/drawing/2014/chart" uri="{C3380CC4-5D6E-409C-BE32-E72D297353CC}">
              <c16:uniqueId val="{00000002-B454-49D0-AE5E-2AF8DBB4EA57}"/>
            </c:ext>
          </c:extLst>
        </c:ser>
        <c:ser>
          <c:idx val="3"/>
          <c:order val="3"/>
          <c:tx>
            <c:strRef>
              <c:f>'order level anlaysis'!$E$65:$E$66</c:f>
              <c:strCache>
                <c:ptCount val="1"/>
                <c:pt idx="0">
                  <c:v>April</c:v>
                </c:pt>
              </c:strCache>
            </c:strRef>
          </c:tx>
          <c:spPr>
            <a:ln w="28575" cap="rnd">
              <a:solidFill>
                <a:schemeClr val="accent4"/>
              </a:solidFill>
              <a:round/>
            </a:ln>
            <a:effectLst/>
          </c:spPr>
          <c:marker>
            <c:symbol val="none"/>
          </c:marker>
          <c:cat>
            <c:strRef>
              <c:f>'order level anlaysis'!$A$67:$A$119</c:f>
              <c:strCache>
                <c:ptCount val="52"/>
                <c:pt idx="0">
                  <c:v>HSR Layout</c:v>
                </c:pt>
                <c:pt idx="1">
                  <c:v>ITI Layout</c:v>
                </c:pt>
                <c:pt idx="2">
                  <c:v>Harlur</c:v>
                </c:pt>
                <c:pt idx="3">
                  <c:v>Bomannahali - MicoLayout</c:v>
                </c:pt>
                <c:pt idx="4">
                  <c:v>Kudlu</c:v>
                </c:pt>
                <c:pt idx="5">
                  <c:v>Koramangala, Ejipura</c:v>
                </c:pt>
                <c:pt idx="6">
                  <c:v>Bellandur, Green Glen</c:v>
                </c:pt>
                <c:pt idx="7">
                  <c:v>Bellandur, Sarjapur Road</c:v>
                </c:pt>
                <c:pt idx="8">
                  <c:v>Manipal County</c:v>
                </c:pt>
                <c:pt idx="9">
                  <c:v>Bommanahalli</c:v>
                </c:pt>
                <c:pt idx="10">
                  <c:v>Bellandur - Off Sarjapur Road</c:v>
                </c:pt>
                <c:pt idx="11">
                  <c:v>BTM Stage 1</c:v>
                </c:pt>
                <c:pt idx="12">
                  <c:v>BTM Stage 2</c:v>
                </c:pt>
                <c:pt idx="13">
                  <c:v>Bellandur, APR</c:v>
                </c:pt>
                <c:pt idx="14">
                  <c:v>Akshaya Nagar</c:v>
                </c:pt>
                <c:pt idx="15">
                  <c:v>Sarjapur Road</c:v>
                </c:pt>
                <c:pt idx="16">
                  <c:v>Bilekahalli</c:v>
                </c:pt>
                <c:pt idx="17">
                  <c:v>Bellandur, Sakara</c:v>
                </c:pt>
                <c:pt idx="18">
                  <c:v>Kadubeesanhali, Prestige</c:v>
                </c:pt>
                <c:pt idx="19">
                  <c:v>Devarachikanna Halli</c:v>
                </c:pt>
                <c:pt idx="20">
                  <c:v>Domlur, EGL</c:v>
                </c:pt>
                <c:pt idx="21">
                  <c:v>Indiranagar</c:v>
                </c:pt>
                <c:pt idx="22">
                  <c:v>Viveka Nagar</c:v>
                </c:pt>
                <c:pt idx="23">
                  <c:v>Yemalur</c:v>
                </c:pt>
                <c:pt idx="24">
                  <c:v>JP Nagar Phase 4-5</c:v>
                </c:pt>
                <c:pt idx="25">
                  <c:v>Arekere</c:v>
                </c:pt>
                <c:pt idx="26">
                  <c:v>JP Nagar Phase 6-7</c:v>
                </c:pt>
                <c:pt idx="27">
                  <c:v>Bannerghatta</c:v>
                </c:pt>
                <c:pt idx="28">
                  <c:v>JP Nagar Phase 1-3</c:v>
                </c:pt>
                <c:pt idx="29">
                  <c:v>Kumaraswamy Layout</c:v>
                </c:pt>
                <c:pt idx="30">
                  <c:v>Wilson Garden, Shantinagar</c:v>
                </c:pt>
                <c:pt idx="31">
                  <c:v>Jayanagar</c:v>
                </c:pt>
                <c:pt idx="32">
                  <c:v>Marathahalli</c:v>
                </c:pt>
                <c:pt idx="33">
                  <c:v>Basavanagudi</c:v>
                </c:pt>
                <c:pt idx="34">
                  <c:v>Richmond Town</c:v>
                </c:pt>
                <c:pt idx="35">
                  <c:v>Doddanekundi</c:v>
                </c:pt>
                <c:pt idx="36">
                  <c:v>Banashankari Stage 2</c:v>
                </c:pt>
                <c:pt idx="37">
                  <c:v>Bellandur, ETV</c:v>
                </c:pt>
                <c:pt idx="38">
                  <c:v>Cox Town</c:v>
                </c:pt>
                <c:pt idx="39">
                  <c:v>Whitefield</c:v>
                </c:pt>
                <c:pt idx="40">
                  <c:v>Vimanapura</c:v>
                </c:pt>
                <c:pt idx="41">
                  <c:v>Challagatta</c:v>
                </c:pt>
                <c:pt idx="42">
                  <c:v>Kadubeesanhali, PTP</c:v>
                </c:pt>
                <c:pt idx="43">
                  <c:v>Mahadevapura</c:v>
                </c:pt>
                <c:pt idx="44">
                  <c:v>Victoria Layout</c:v>
                </c:pt>
                <c:pt idx="45">
                  <c:v>JP Nagar Phase 8-9</c:v>
                </c:pt>
                <c:pt idx="46">
                  <c:v>Bellandur, Ecospace</c:v>
                </c:pt>
                <c:pt idx="47">
                  <c:v>CV Raman Nagar</c:v>
                </c:pt>
                <c:pt idx="48">
                  <c:v>Binnipet</c:v>
                </c:pt>
                <c:pt idx="49">
                  <c:v>Pattandur</c:v>
                </c:pt>
                <c:pt idx="50">
                  <c:v>Brookefield</c:v>
                </c:pt>
                <c:pt idx="51">
                  <c:v>Frazer Town</c:v>
                </c:pt>
              </c:strCache>
            </c:strRef>
          </c:cat>
          <c:val>
            <c:numRef>
              <c:f>'order level anlaysis'!$E$67:$E$119</c:f>
              <c:numCache>
                <c:formatCode>General</c:formatCode>
                <c:ptCount val="52"/>
                <c:pt idx="0">
                  <c:v>1794</c:v>
                </c:pt>
                <c:pt idx="1">
                  <c:v>374</c:v>
                </c:pt>
                <c:pt idx="2">
                  <c:v>86</c:v>
                </c:pt>
                <c:pt idx="3">
                  <c:v>58</c:v>
                </c:pt>
                <c:pt idx="4">
                  <c:v>49</c:v>
                </c:pt>
                <c:pt idx="5">
                  <c:v>35</c:v>
                </c:pt>
                <c:pt idx="6">
                  <c:v>16</c:v>
                </c:pt>
                <c:pt idx="7">
                  <c:v>15</c:v>
                </c:pt>
                <c:pt idx="8">
                  <c:v>8</c:v>
                </c:pt>
                <c:pt idx="9">
                  <c:v>5</c:v>
                </c:pt>
                <c:pt idx="10">
                  <c:v>9</c:v>
                </c:pt>
                <c:pt idx="11">
                  <c:v>4</c:v>
                </c:pt>
                <c:pt idx="12">
                  <c:v>3</c:v>
                </c:pt>
                <c:pt idx="13">
                  <c:v>2</c:v>
                </c:pt>
                <c:pt idx="14">
                  <c:v>5</c:v>
                </c:pt>
                <c:pt idx="15">
                  <c:v>1</c:v>
                </c:pt>
                <c:pt idx="17">
                  <c:v>1</c:v>
                </c:pt>
                <c:pt idx="19">
                  <c:v>2</c:v>
                </c:pt>
                <c:pt idx="20">
                  <c:v>2</c:v>
                </c:pt>
                <c:pt idx="21">
                  <c:v>3</c:v>
                </c:pt>
                <c:pt idx="22">
                  <c:v>1</c:v>
                </c:pt>
                <c:pt idx="23">
                  <c:v>1</c:v>
                </c:pt>
                <c:pt idx="24">
                  <c:v>1</c:v>
                </c:pt>
                <c:pt idx="25">
                  <c:v>1</c:v>
                </c:pt>
                <c:pt idx="28">
                  <c:v>1</c:v>
                </c:pt>
              </c:numCache>
            </c:numRef>
          </c:val>
          <c:smooth val="0"/>
          <c:extLst>
            <c:ext xmlns:c16="http://schemas.microsoft.com/office/drawing/2014/chart" uri="{C3380CC4-5D6E-409C-BE32-E72D297353CC}">
              <c16:uniqueId val="{00000003-B454-49D0-AE5E-2AF8DBB4EA57}"/>
            </c:ext>
          </c:extLst>
        </c:ser>
        <c:ser>
          <c:idx val="4"/>
          <c:order val="4"/>
          <c:tx>
            <c:strRef>
              <c:f>'order level anlaysis'!$F$65:$F$66</c:f>
              <c:strCache>
                <c:ptCount val="1"/>
                <c:pt idx="0">
                  <c:v>May</c:v>
                </c:pt>
              </c:strCache>
            </c:strRef>
          </c:tx>
          <c:spPr>
            <a:ln w="28575" cap="rnd">
              <a:solidFill>
                <a:schemeClr val="accent5"/>
              </a:solidFill>
              <a:round/>
            </a:ln>
            <a:effectLst/>
          </c:spPr>
          <c:marker>
            <c:symbol val="none"/>
          </c:marker>
          <c:cat>
            <c:strRef>
              <c:f>'order level anlaysis'!$A$67:$A$119</c:f>
              <c:strCache>
                <c:ptCount val="52"/>
                <c:pt idx="0">
                  <c:v>HSR Layout</c:v>
                </c:pt>
                <c:pt idx="1">
                  <c:v>ITI Layout</c:v>
                </c:pt>
                <c:pt idx="2">
                  <c:v>Harlur</c:v>
                </c:pt>
                <c:pt idx="3">
                  <c:v>Bomannahali - MicoLayout</c:v>
                </c:pt>
                <c:pt idx="4">
                  <c:v>Kudlu</c:v>
                </c:pt>
                <c:pt idx="5">
                  <c:v>Koramangala, Ejipura</c:v>
                </c:pt>
                <c:pt idx="6">
                  <c:v>Bellandur, Green Glen</c:v>
                </c:pt>
                <c:pt idx="7">
                  <c:v>Bellandur, Sarjapur Road</c:v>
                </c:pt>
                <c:pt idx="8">
                  <c:v>Manipal County</c:v>
                </c:pt>
                <c:pt idx="9">
                  <c:v>Bommanahalli</c:v>
                </c:pt>
                <c:pt idx="10">
                  <c:v>Bellandur - Off Sarjapur Road</c:v>
                </c:pt>
                <c:pt idx="11">
                  <c:v>BTM Stage 1</c:v>
                </c:pt>
                <c:pt idx="12">
                  <c:v>BTM Stage 2</c:v>
                </c:pt>
                <c:pt idx="13">
                  <c:v>Bellandur, APR</c:v>
                </c:pt>
                <c:pt idx="14">
                  <c:v>Akshaya Nagar</c:v>
                </c:pt>
                <c:pt idx="15">
                  <c:v>Sarjapur Road</c:v>
                </c:pt>
                <c:pt idx="16">
                  <c:v>Bilekahalli</c:v>
                </c:pt>
                <c:pt idx="17">
                  <c:v>Bellandur, Sakara</c:v>
                </c:pt>
                <c:pt idx="18">
                  <c:v>Kadubeesanhali, Prestige</c:v>
                </c:pt>
                <c:pt idx="19">
                  <c:v>Devarachikanna Halli</c:v>
                </c:pt>
                <c:pt idx="20">
                  <c:v>Domlur, EGL</c:v>
                </c:pt>
                <c:pt idx="21">
                  <c:v>Indiranagar</c:v>
                </c:pt>
                <c:pt idx="22">
                  <c:v>Viveka Nagar</c:v>
                </c:pt>
                <c:pt idx="23">
                  <c:v>Yemalur</c:v>
                </c:pt>
                <c:pt idx="24">
                  <c:v>JP Nagar Phase 4-5</c:v>
                </c:pt>
                <c:pt idx="25">
                  <c:v>Arekere</c:v>
                </c:pt>
                <c:pt idx="26">
                  <c:v>JP Nagar Phase 6-7</c:v>
                </c:pt>
                <c:pt idx="27">
                  <c:v>Bannerghatta</c:v>
                </c:pt>
                <c:pt idx="28">
                  <c:v>JP Nagar Phase 1-3</c:v>
                </c:pt>
                <c:pt idx="29">
                  <c:v>Kumaraswamy Layout</c:v>
                </c:pt>
                <c:pt idx="30">
                  <c:v>Wilson Garden, Shantinagar</c:v>
                </c:pt>
                <c:pt idx="31">
                  <c:v>Jayanagar</c:v>
                </c:pt>
                <c:pt idx="32">
                  <c:v>Marathahalli</c:v>
                </c:pt>
                <c:pt idx="33">
                  <c:v>Basavanagudi</c:v>
                </c:pt>
                <c:pt idx="34">
                  <c:v>Richmond Town</c:v>
                </c:pt>
                <c:pt idx="35">
                  <c:v>Doddanekundi</c:v>
                </c:pt>
                <c:pt idx="36">
                  <c:v>Banashankari Stage 2</c:v>
                </c:pt>
                <c:pt idx="37">
                  <c:v>Bellandur, ETV</c:v>
                </c:pt>
                <c:pt idx="38">
                  <c:v>Cox Town</c:v>
                </c:pt>
                <c:pt idx="39">
                  <c:v>Whitefield</c:v>
                </c:pt>
                <c:pt idx="40">
                  <c:v>Vimanapura</c:v>
                </c:pt>
                <c:pt idx="41">
                  <c:v>Challagatta</c:v>
                </c:pt>
                <c:pt idx="42">
                  <c:v>Kadubeesanhali, PTP</c:v>
                </c:pt>
                <c:pt idx="43">
                  <c:v>Mahadevapura</c:v>
                </c:pt>
                <c:pt idx="44">
                  <c:v>Victoria Layout</c:v>
                </c:pt>
                <c:pt idx="45">
                  <c:v>JP Nagar Phase 8-9</c:v>
                </c:pt>
                <c:pt idx="46">
                  <c:v>Bellandur, Ecospace</c:v>
                </c:pt>
                <c:pt idx="47">
                  <c:v>CV Raman Nagar</c:v>
                </c:pt>
                <c:pt idx="48">
                  <c:v>Binnipet</c:v>
                </c:pt>
                <c:pt idx="49">
                  <c:v>Pattandur</c:v>
                </c:pt>
                <c:pt idx="50">
                  <c:v>Brookefield</c:v>
                </c:pt>
                <c:pt idx="51">
                  <c:v>Frazer Town</c:v>
                </c:pt>
              </c:strCache>
            </c:strRef>
          </c:cat>
          <c:val>
            <c:numRef>
              <c:f>'order level anlaysis'!$F$67:$F$119</c:f>
              <c:numCache>
                <c:formatCode>General</c:formatCode>
                <c:ptCount val="52"/>
                <c:pt idx="0">
                  <c:v>1768</c:v>
                </c:pt>
                <c:pt idx="1">
                  <c:v>354</c:v>
                </c:pt>
                <c:pt idx="2">
                  <c:v>68</c:v>
                </c:pt>
                <c:pt idx="3">
                  <c:v>50</c:v>
                </c:pt>
                <c:pt idx="4">
                  <c:v>78</c:v>
                </c:pt>
                <c:pt idx="5">
                  <c:v>33</c:v>
                </c:pt>
                <c:pt idx="6">
                  <c:v>16</c:v>
                </c:pt>
                <c:pt idx="7">
                  <c:v>9</c:v>
                </c:pt>
                <c:pt idx="8">
                  <c:v>7</c:v>
                </c:pt>
                <c:pt idx="9">
                  <c:v>13</c:v>
                </c:pt>
                <c:pt idx="10">
                  <c:v>8</c:v>
                </c:pt>
                <c:pt idx="11">
                  <c:v>9</c:v>
                </c:pt>
                <c:pt idx="12">
                  <c:v>6</c:v>
                </c:pt>
                <c:pt idx="13">
                  <c:v>1</c:v>
                </c:pt>
                <c:pt idx="14">
                  <c:v>4</c:v>
                </c:pt>
                <c:pt idx="15">
                  <c:v>6</c:v>
                </c:pt>
                <c:pt idx="16">
                  <c:v>2</c:v>
                </c:pt>
                <c:pt idx="17">
                  <c:v>3</c:v>
                </c:pt>
                <c:pt idx="18">
                  <c:v>2</c:v>
                </c:pt>
                <c:pt idx="20">
                  <c:v>2</c:v>
                </c:pt>
                <c:pt idx="21">
                  <c:v>2</c:v>
                </c:pt>
                <c:pt idx="22">
                  <c:v>3</c:v>
                </c:pt>
                <c:pt idx="24">
                  <c:v>3</c:v>
                </c:pt>
                <c:pt idx="25">
                  <c:v>1</c:v>
                </c:pt>
                <c:pt idx="26">
                  <c:v>3</c:v>
                </c:pt>
                <c:pt idx="27">
                  <c:v>1</c:v>
                </c:pt>
                <c:pt idx="28">
                  <c:v>1</c:v>
                </c:pt>
                <c:pt idx="29">
                  <c:v>2</c:v>
                </c:pt>
                <c:pt idx="30">
                  <c:v>1</c:v>
                </c:pt>
                <c:pt idx="32">
                  <c:v>1</c:v>
                </c:pt>
                <c:pt idx="33">
                  <c:v>3</c:v>
                </c:pt>
                <c:pt idx="34">
                  <c:v>2</c:v>
                </c:pt>
                <c:pt idx="40">
                  <c:v>1</c:v>
                </c:pt>
                <c:pt idx="42">
                  <c:v>1</c:v>
                </c:pt>
                <c:pt idx="43">
                  <c:v>1</c:v>
                </c:pt>
              </c:numCache>
            </c:numRef>
          </c:val>
          <c:smooth val="0"/>
          <c:extLst>
            <c:ext xmlns:c16="http://schemas.microsoft.com/office/drawing/2014/chart" uri="{C3380CC4-5D6E-409C-BE32-E72D297353CC}">
              <c16:uniqueId val="{00000004-B454-49D0-AE5E-2AF8DBB4EA57}"/>
            </c:ext>
          </c:extLst>
        </c:ser>
        <c:ser>
          <c:idx val="5"/>
          <c:order val="5"/>
          <c:tx>
            <c:strRef>
              <c:f>'order level anlaysis'!$G$65:$G$66</c:f>
              <c:strCache>
                <c:ptCount val="1"/>
                <c:pt idx="0">
                  <c:v>June</c:v>
                </c:pt>
              </c:strCache>
            </c:strRef>
          </c:tx>
          <c:spPr>
            <a:ln w="28575" cap="rnd">
              <a:solidFill>
                <a:schemeClr val="accent6"/>
              </a:solidFill>
              <a:round/>
            </a:ln>
            <a:effectLst/>
          </c:spPr>
          <c:marker>
            <c:symbol val="none"/>
          </c:marker>
          <c:cat>
            <c:strRef>
              <c:f>'order level anlaysis'!$A$67:$A$119</c:f>
              <c:strCache>
                <c:ptCount val="52"/>
                <c:pt idx="0">
                  <c:v>HSR Layout</c:v>
                </c:pt>
                <c:pt idx="1">
                  <c:v>ITI Layout</c:v>
                </c:pt>
                <c:pt idx="2">
                  <c:v>Harlur</c:v>
                </c:pt>
                <c:pt idx="3">
                  <c:v>Bomannahali - MicoLayout</c:v>
                </c:pt>
                <c:pt idx="4">
                  <c:v>Kudlu</c:v>
                </c:pt>
                <c:pt idx="5">
                  <c:v>Koramangala, Ejipura</c:v>
                </c:pt>
                <c:pt idx="6">
                  <c:v>Bellandur, Green Glen</c:v>
                </c:pt>
                <c:pt idx="7">
                  <c:v>Bellandur, Sarjapur Road</c:v>
                </c:pt>
                <c:pt idx="8">
                  <c:v>Manipal County</c:v>
                </c:pt>
                <c:pt idx="9">
                  <c:v>Bommanahalli</c:v>
                </c:pt>
                <c:pt idx="10">
                  <c:v>Bellandur - Off Sarjapur Road</c:v>
                </c:pt>
                <c:pt idx="11">
                  <c:v>BTM Stage 1</c:v>
                </c:pt>
                <c:pt idx="12">
                  <c:v>BTM Stage 2</c:v>
                </c:pt>
                <c:pt idx="13">
                  <c:v>Bellandur, APR</c:v>
                </c:pt>
                <c:pt idx="14">
                  <c:v>Akshaya Nagar</c:v>
                </c:pt>
                <c:pt idx="15">
                  <c:v>Sarjapur Road</c:v>
                </c:pt>
                <c:pt idx="16">
                  <c:v>Bilekahalli</c:v>
                </c:pt>
                <c:pt idx="17">
                  <c:v>Bellandur, Sakara</c:v>
                </c:pt>
                <c:pt idx="18">
                  <c:v>Kadubeesanhali, Prestige</c:v>
                </c:pt>
                <c:pt idx="19">
                  <c:v>Devarachikanna Halli</c:v>
                </c:pt>
                <c:pt idx="20">
                  <c:v>Domlur, EGL</c:v>
                </c:pt>
                <c:pt idx="21">
                  <c:v>Indiranagar</c:v>
                </c:pt>
                <c:pt idx="22">
                  <c:v>Viveka Nagar</c:v>
                </c:pt>
                <c:pt idx="23">
                  <c:v>Yemalur</c:v>
                </c:pt>
                <c:pt idx="24">
                  <c:v>JP Nagar Phase 4-5</c:v>
                </c:pt>
                <c:pt idx="25">
                  <c:v>Arekere</c:v>
                </c:pt>
                <c:pt idx="26">
                  <c:v>JP Nagar Phase 6-7</c:v>
                </c:pt>
                <c:pt idx="27">
                  <c:v>Bannerghatta</c:v>
                </c:pt>
                <c:pt idx="28">
                  <c:v>JP Nagar Phase 1-3</c:v>
                </c:pt>
                <c:pt idx="29">
                  <c:v>Kumaraswamy Layout</c:v>
                </c:pt>
                <c:pt idx="30">
                  <c:v>Wilson Garden, Shantinagar</c:v>
                </c:pt>
                <c:pt idx="31">
                  <c:v>Jayanagar</c:v>
                </c:pt>
                <c:pt idx="32">
                  <c:v>Marathahalli</c:v>
                </c:pt>
                <c:pt idx="33">
                  <c:v>Basavanagudi</c:v>
                </c:pt>
                <c:pt idx="34">
                  <c:v>Richmond Town</c:v>
                </c:pt>
                <c:pt idx="35">
                  <c:v>Doddanekundi</c:v>
                </c:pt>
                <c:pt idx="36">
                  <c:v>Banashankari Stage 2</c:v>
                </c:pt>
                <c:pt idx="37">
                  <c:v>Bellandur, ETV</c:v>
                </c:pt>
                <c:pt idx="38">
                  <c:v>Cox Town</c:v>
                </c:pt>
                <c:pt idx="39">
                  <c:v>Whitefield</c:v>
                </c:pt>
                <c:pt idx="40">
                  <c:v>Vimanapura</c:v>
                </c:pt>
                <c:pt idx="41">
                  <c:v>Challagatta</c:v>
                </c:pt>
                <c:pt idx="42">
                  <c:v>Kadubeesanhali, PTP</c:v>
                </c:pt>
                <c:pt idx="43">
                  <c:v>Mahadevapura</c:v>
                </c:pt>
                <c:pt idx="44">
                  <c:v>Victoria Layout</c:v>
                </c:pt>
                <c:pt idx="45">
                  <c:v>JP Nagar Phase 8-9</c:v>
                </c:pt>
                <c:pt idx="46">
                  <c:v>Bellandur, Ecospace</c:v>
                </c:pt>
                <c:pt idx="47">
                  <c:v>CV Raman Nagar</c:v>
                </c:pt>
                <c:pt idx="48">
                  <c:v>Binnipet</c:v>
                </c:pt>
                <c:pt idx="49">
                  <c:v>Pattandur</c:v>
                </c:pt>
                <c:pt idx="50">
                  <c:v>Brookefield</c:v>
                </c:pt>
                <c:pt idx="51">
                  <c:v>Frazer Town</c:v>
                </c:pt>
              </c:strCache>
            </c:strRef>
          </c:cat>
          <c:val>
            <c:numRef>
              <c:f>'order level anlaysis'!$G$67:$G$119</c:f>
              <c:numCache>
                <c:formatCode>General</c:formatCode>
                <c:ptCount val="52"/>
                <c:pt idx="0">
                  <c:v>1855</c:v>
                </c:pt>
                <c:pt idx="1">
                  <c:v>438</c:v>
                </c:pt>
                <c:pt idx="2">
                  <c:v>67</c:v>
                </c:pt>
                <c:pt idx="3">
                  <c:v>65</c:v>
                </c:pt>
                <c:pt idx="4">
                  <c:v>100</c:v>
                </c:pt>
                <c:pt idx="5">
                  <c:v>21</c:v>
                </c:pt>
                <c:pt idx="6">
                  <c:v>22</c:v>
                </c:pt>
                <c:pt idx="7">
                  <c:v>19</c:v>
                </c:pt>
                <c:pt idx="8">
                  <c:v>23</c:v>
                </c:pt>
                <c:pt idx="9">
                  <c:v>6</c:v>
                </c:pt>
                <c:pt idx="10">
                  <c:v>6</c:v>
                </c:pt>
                <c:pt idx="11">
                  <c:v>2</c:v>
                </c:pt>
                <c:pt idx="12">
                  <c:v>1</c:v>
                </c:pt>
                <c:pt idx="13">
                  <c:v>2</c:v>
                </c:pt>
                <c:pt idx="14">
                  <c:v>6</c:v>
                </c:pt>
                <c:pt idx="15">
                  <c:v>4</c:v>
                </c:pt>
                <c:pt idx="17">
                  <c:v>1</c:v>
                </c:pt>
                <c:pt idx="19">
                  <c:v>1</c:v>
                </c:pt>
                <c:pt idx="21">
                  <c:v>1</c:v>
                </c:pt>
                <c:pt idx="22">
                  <c:v>1</c:v>
                </c:pt>
                <c:pt idx="23">
                  <c:v>1</c:v>
                </c:pt>
                <c:pt idx="25">
                  <c:v>1</c:v>
                </c:pt>
                <c:pt idx="26">
                  <c:v>1</c:v>
                </c:pt>
                <c:pt idx="36">
                  <c:v>1</c:v>
                </c:pt>
                <c:pt idx="45">
                  <c:v>1</c:v>
                </c:pt>
                <c:pt idx="47">
                  <c:v>1</c:v>
                </c:pt>
              </c:numCache>
            </c:numRef>
          </c:val>
          <c:smooth val="0"/>
          <c:extLst>
            <c:ext xmlns:c16="http://schemas.microsoft.com/office/drawing/2014/chart" uri="{C3380CC4-5D6E-409C-BE32-E72D297353CC}">
              <c16:uniqueId val="{00000005-B454-49D0-AE5E-2AF8DBB4EA57}"/>
            </c:ext>
          </c:extLst>
        </c:ser>
        <c:ser>
          <c:idx val="6"/>
          <c:order val="6"/>
          <c:tx>
            <c:strRef>
              <c:f>'order level anlaysis'!$H$65:$H$66</c:f>
              <c:strCache>
                <c:ptCount val="1"/>
                <c:pt idx="0">
                  <c:v>July</c:v>
                </c:pt>
              </c:strCache>
            </c:strRef>
          </c:tx>
          <c:spPr>
            <a:ln w="28575" cap="rnd">
              <a:solidFill>
                <a:schemeClr val="accent1">
                  <a:lumMod val="60000"/>
                </a:schemeClr>
              </a:solidFill>
              <a:round/>
            </a:ln>
            <a:effectLst/>
          </c:spPr>
          <c:marker>
            <c:symbol val="none"/>
          </c:marker>
          <c:cat>
            <c:strRef>
              <c:f>'order level anlaysis'!$A$67:$A$119</c:f>
              <c:strCache>
                <c:ptCount val="52"/>
                <c:pt idx="0">
                  <c:v>HSR Layout</c:v>
                </c:pt>
                <c:pt idx="1">
                  <c:v>ITI Layout</c:v>
                </c:pt>
                <c:pt idx="2">
                  <c:v>Harlur</c:v>
                </c:pt>
                <c:pt idx="3">
                  <c:v>Bomannahali - MicoLayout</c:v>
                </c:pt>
                <c:pt idx="4">
                  <c:v>Kudlu</c:v>
                </c:pt>
                <c:pt idx="5">
                  <c:v>Koramangala, Ejipura</c:v>
                </c:pt>
                <c:pt idx="6">
                  <c:v>Bellandur, Green Glen</c:v>
                </c:pt>
                <c:pt idx="7">
                  <c:v>Bellandur, Sarjapur Road</c:v>
                </c:pt>
                <c:pt idx="8">
                  <c:v>Manipal County</c:v>
                </c:pt>
                <c:pt idx="9">
                  <c:v>Bommanahalli</c:v>
                </c:pt>
                <c:pt idx="10">
                  <c:v>Bellandur - Off Sarjapur Road</c:v>
                </c:pt>
                <c:pt idx="11">
                  <c:v>BTM Stage 1</c:v>
                </c:pt>
                <c:pt idx="12">
                  <c:v>BTM Stage 2</c:v>
                </c:pt>
                <c:pt idx="13">
                  <c:v>Bellandur, APR</c:v>
                </c:pt>
                <c:pt idx="14">
                  <c:v>Akshaya Nagar</c:v>
                </c:pt>
                <c:pt idx="15">
                  <c:v>Sarjapur Road</c:v>
                </c:pt>
                <c:pt idx="16">
                  <c:v>Bilekahalli</c:v>
                </c:pt>
                <c:pt idx="17">
                  <c:v>Bellandur, Sakara</c:v>
                </c:pt>
                <c:pt idx="18">
                  <c:v>Kadubeesanhali, Prestige</c:v>
                </c:pt>
                <c:pt idx="19">
                  <c:v>Devarachikanna Halli</c:v>
                </c:pt>
                <c:pt idx="20">
                  <c:v>Domlur, EGL</c:v>
                </c:pt>
                <c:pt idx="21">
                  <c:v>Indiranagar</c:v>
                </c:pt>
                <c:pt idx="22">
                  <c:v>Viveka Nagar</c:v>
                </c:pt>
                <c:pt idx="23">
                  <c:v>Yemalur</c:v>
                </c:pt>
                <c:pt idx="24">
                  <c:v>JP Nagar Phase 4-5</c:v>
                </c:pt>
                <c:pt idx="25">
                  <c:v>Arekere</c:v>
                </c:pt>
                <c:pt idx="26">
                  <c:v>JP Nagar Phase 6-7</c:v>
                </c:pt>
                <c:pt idx="27">
                  <c:v>Bannerghatta</c:v>
                </c:pt>
                <c:pt idx="28">
                  <c:v>JP Nagar Phase 1-3</c:v>
                </c:pt>
                <c:pt idx="29">
                  <c:v>Kumaraswamy Layout</c:v>
                </c:pt>
                <c:pt idx="30">
                  <c:v>Wilson Garden, Shantinagar</c:v>
                </c:pt>
                <c:pt idx="31">
                  <c:v>Jayanagar</c:v>
                </c:pt>
                <c:pt idx="32">
                  <c:v>Marathahalli</c:v>
                </c:pt>
                <c:pt idx="33">
                  <c:v>Basavanagudi</c:v>
                </c:pt>
                <c:pt idx="34">
                  <c:v>Richmond Town</c:v>
                </c:pt>
                <c:pt idx="35">
                  <c:v>Doddanekundi</c:v>
                </c:pt>
                <c:pt idx="36">
                  <c:v>Banashankari Stage 2</c:v>
                </c:pt>
                <c:pt idx="37">
                  <c:v>Bellandur, ETV</c:v>
                </c:pt>
                <c:pt idx="38">
                  <c:v>Cox Town</c:v>
                </c:pt>
                <c:pt idx="39">
                  <c:v>Whitefield</c:v>
                </c:pt>
                <c:pt idx="40">
                  <c:v>Vimanapura</c:v>
                </c:pt>
                <c:pt idx="41">
                  <c:v>Challagatta</c:v>
                </c:pt>
                <c:pt idx="42">
                  <c:v>Kadubeesanhali, PTP</c:v>
                </c:pt>
                <c:pt idx="43">
                  <c:v>Mahadevapura</c:v>
                </c:pt>
                <c:pt idx="44">
                  <c:v>Victoria Layout</c:v>
                </c:pt>
                <c:pt idx="45">
                  <c:v>JP Nagar Phase 8-9</c:v>
                </c:pt>
                <c:pt idx="46">
                  <c:v>Bellandur, Ecospace</c:v>
                </c:pt>
                <c:pt idx="47">
                  <c:v>CV Raman Nagar</c:v>
                </c:pt>
                <c:pt idx="48">
                  <c:v>Binnipet</c:v>
                </c:pt>
                <c:pt idx="49">
                  <c:v>Pattandur</c:v>
                </c:pt>
                <c:pt idx="50">
                  <c:v>Brookefield</c:v>
                </c:pt>
                <c:pt idx="51">
                  <c:v>Frazer Town</c:v>
                </c:pt>
              </c:strCache>
            </c:strRef>
          </c:cat>
          <c:val>
            <c:numRef>
              <c:f>'order level anlaysis'!$H$67:$H$119</c:f>
              <c:numCache>
                <c:formatCode>General</c:formatCode>
                <c:ptCount val="52"/>
                <c:pt idx="0">
                  <c:v>1882</c:v>
                </c:pt>
                <c:pt idx="1">
                  <c:v>467</c:v>
                </c:pt>
                <c:pt idx="2">
                  <c:v>84</c:v>
                </c:pt>
                <c:pt idx="3">
                  <c:v>65</c:v>
                </c:pt>
                <c:pt idx="4">
                  <c:v>57</c:v>
                </c:pt>
                <c:pt idx="5">
                  <c:v>15</c:v>
                </c:pt>
                <c:pt idx="6">
                  <c:v>22</c:v>
                </c:pt>
                <c:pt idx="7">
                  <c:v>14</c:v>
                </c:pt>
                <c:pt idx="8">
                  <c:v>7</c:v>
                </c:pt>
                <c:pt idx="9">
                  <c:v>3</c:v>
                </c:pt>
                <c:pt idx="10">
                  <c:v>2</c:v>
                </c:pt>
                <c:pt idx="11">
                  <c:v>1</c:v>
                </c:pt>
                <c:pt idx="12">
                  <c:v>3</c:v>
                </c:pt>
                <c:pt idx="13">
                  <c:v>1</c:v>
                </c:pt>
                <c:pt idx="15">
                  <c:v>4</c:v>
                </c:pt>
                <c:pt idx="16">
                  <c:v>2</c:v>
                </c:pt>
                <c:pt idx="17">
                  <c:v>1</c:v>
                </c:pt>
                <c:pt idx="18">
                  <c:v>3</c:v>
                </c:pt>
                <c:pt idx="21">
                  <c:v>2</c:v>
                </c:pt>
                <c:pt idx="22">
                  <c:v>2</c:v>
                </c:pt>
                <c:pt idx="23">
                  <c:v>1</c:v>
                </c:pt>
                <c:pt idx="29">
                  <c:v>1</c:v>
                </c:pt>
                <c:pt idx="31">
                  <c:v>1</c:v>
                </c:pt>
                <c:pt idx="35">
                  <c:v>1</c:v>
                </c:pt>
                <c:pt idx="36">
                  <c:v>1</c:v>
                </c:pt>
                <c:pt idx="38">
                  <c:v>1</c:v>
                </c:pt>
                <c:pt idx="48">
                  <c:v>1</c:v>
                </c:pt>
                <c:pt idx="50">
                  <c:v>1</c:v>
                </c:pt>
              </c:numCache>
            </c:numRef>
          </c:val>
          <c:smooth val="0"/>
          <c:extLst>
            <c:ext xmlns:c16="http://schemas.microsoft.com/office/drawing/2014/chart" uri="{C3380CC4-5D6E-409C-BE32-E72D297353CC}">
              <c16:uniqueId val="{00000006-B454-49D0-AE5E-2AF8DBB4EA57}"/>
            </c:ext>
          </c:extLst>
        </c:ser>
        <c:ser>
          <c:idx val="7"/>
          <c:order val="7"/>
          <c:tx>
            <c:strRef>
              <c:f>'order level anlaysis'!$I$65:$I$66</c:f>
              <c:strCache>
                <c:ptCount val="1"/>
                <c:pt idx="0">
                  <c:v>August</c:v>
                </c:pt>
              </c:strCache>
            </c:strRef>
          </c:tx>
          <c:spPr>
            <a:ln w="28575" cap="rnd">
              <a:solidFill>
                <a:schemeClr val="accent2">
                  <a:lumMod val="60000"/>
                </a:schemeClr>
              </a:solidFill>
              <a:round/>
            </a:ln>
            <a:effectLst/>
          </c:spPr>
          <c:marker>
            <c:symbol val="none"/>
          </c:marker>
          <c:cat>
            <c:strRef>
              <c:f>'order level anlaysis'!$A$67:$A$119</c:f>
              <c:strCache>
                <c:ptCount val="52"/>
                <c:pt idx="0">
                  <c:v>HSR Layout</c:v>
                </c:pt>
                <c:pt idx="1">
                  <c:v>ITI Layout</c:v>
                </c:pt>
                <c:pt idx="2">
                  <c:v>Harlur</c:v>
                </c:pt>
                <c:pt idx="3">
                  <c:v>Bomannahali - MicoLayout</c:v>
                </c:pt>
                <c:pt idx="4">
                  <c:v>Kudlu</c:v>
                </c:pt>
                <c:pt idx="5">
                  <c:v>Koramangala, Ejipura</c:v>
                </c:pt>
                <c:pt idx="6">
                  <c:v>Bellandur, Green Glen</c:v>
                </c:pt>
                <c:pt idx="7">
                  <c:v>Bellandur, Sarjapur Road</c:v>
                </c:pt>
                <c:pt idx="8">
                  <c:v>Manipal County</c:v>
                </c:pt>
                <c:pt idx="9">
                  <c:v>Bommanahalli</c:v>
                </c:pt>
                <c:pt idx="10">
                  <c:v>Bellandur - Off Sarjapur Road</c:v>
                </c:pt>
                <c:pt idx="11">
                  <c:v>BTM Stage 1</c:v>
                </c:pt>
                <c:pt idx="12">
                  <c:v>BTM Stage 2</c:v>
                </c:pt>
                <c:pt idx="13">
                  <c:v>Bellandur, APR</c:v>
                </c:pt>
                <c:pt idx="14">
                  <c:v>Akshaya Nagar</c:v>
                </c:pt>
                <c:pt idx="15">
                  <c:v>Sarjapur Road</c:v>
                </c:pt>
                <c:pt idx="16">
                  <c:v>Bilekahalli</c:v>
                </c:pt>
                <c:pt idx="17">
                  <c:v>Bellandur, Sakara</c:v>
                </c:pt>
                <c:pt idx="18">
                  <c:v>Kadubeesanhali, Prestige</c:v>
                </c:pt>
                <c:pt idx="19">
                  <c:v>Devarachikanna Halli</c:v>
                </c:pt>
                <c:pt idx="20">
                  <c:v>Domlur, EGL</c:v>
                </c:pt>
                <c:pt idx="21">
                  <c:v>Indiranagar</c:v>
                </c:pt>
                <c:pt idx="22">
                  <c:v>Viveka Nagar</c:v>
                </c:pt>
                <c:pt idx="23">
                  <c:v>Yemalur</c:v>
                </c:pt>
                <c:pt idx="24">
                  <c:v>JP Nagar Phase 4-5</c:v>
                </c:pt>
                <c:pt idx="25">
                  <c:v>Arekere</c:v>
                </c:pt>
                <c:pt idx="26">
                  <c:v>JP Nagar Phase 6-7</c:v>
                </c:pt>
                <c:pt idx="27">
                  <c:v>Bannerghatta</c:v>
                </c:pt>
                <c:pt idx="28">
                  <c:v>JP Nagar Phase 1-3</c:v>
                </c:pt>
                <c:pt idx="29">
                  <c:v>Kumaraswamy Layout</c:v>
                </c:pt>
                <c:pt idx="30">
                  <c:v>Wilson Garden, Shantinagar</c:v>
                </c:pt>
                <c:pt idx="31">
                  <c:v>Jayanagar</c:v>
                </c:pt>
                <c:pt idx="32">
                  <c:v>Marathahalli</c:v>
                </c:pt>
                <c:pt idx="33">
                  <c:v>Basavanagudi</c:v>
                </c:pt>
                <c:pt idx="34">
                  <c:v>Richmond Town</c:v>
                </c:pt>
                <c:pt idx="35">
                  <c:v>Doddanekundi</c:v>
                </c:pt>
                <c:pt idx="36">
                  <c:v>Banashankari Stage 2</c:v>
                </c:pt>
                <c:pt idx="37">
                  <c:v>Bellandur, ETV</c:v>
                </c:pt>
                <c:pt idx="38">
                  <c:v>Cox Town</c:v>
                </c:pt>
                <c:pt idx="39">
                  <c:v>Whitefield</c:v>
                </c:pt>
                <c:pt idx="40">
                  <c:v>Vimanapura</c:v>
                </c:pt>
                <c:pt idx="41">
                  <c:v>Challagatta</c:v>
                </c:pt>
                <c:pt idx="42">
                  <c:v>Kadubeesanhali, PTP</c:v>
                </c:pt>
                <c:pt idx="43">
                  <c:v>Mahadevapura</c:v>
                </c:pt>
                <c:pt idx="44">
                  <c:v>Victoria Layout</c:v>
                </c:pt>
                <c:pt idx="45">
                  <c:v>JP Nagar Phase 8-9</c:v>
                </c:pt>
                <c:pt idx="46">
                  <c:v>Bellandur, Ecospace</c:v>
                </c:pt>
                <c:pt idx="47">
                  <c:v>CV Raman Nagar</c:v>
                </c:pt>
                <c:pt idx="48">
                  <c:v>Binnipet</c:v>
                </c:pt>
                <c:pt idx="49">
                  <c:v>Pattandur</c:v>
                </c:pt>
                <c:pt idx="50">
                  <c:v>Brookefield</c:v>
                </c:pt>
                <c:pt idx="51">
                  <c:v>Frazer Town</c:v>
                </c:pt>
              </c:strCache>
            </c:strRef>
          </c:cat>
          <c:val>
            <c:numRef>
              <c:f>'order level anlaysis'!$I$67:$I$119</c:f>
              <c:numCache>
                <c:formatCode>General</c:formatCode>
                <c:ptCount val="52"/>
                <c:pt idx="0">
                  <c:v>1921</c:v>
                </c:pt>
                <c:pt idx="1">
                  <c:v>528</c:v>
                </c:pt>
                <c:pt idx="2">
                  <c:v>254</c:v>
                </c:pt>
                <c:pt idx="3">
                  <c:v>79</c:v>
                </c:pt>
                <c:pt idx="4">
                  <c:v>54</c:v>
                </c:pt>
                <c:pt idx="5">
                  <c:v>8</c:v>
                </c:pt>
                <c:pt idx="6">
                  <c:v>10</c:v>
                </c:pt>
                <c:pt idx="7">
                  <c:v>6</c:v>
                </c:pt>
                <c:pt idx="8">
                  <c:v>10</c:v>
                </c:pt>
                <c:pt idx="9">
                  <c:v>4</c:v>
                </c:pt>
                <c:pt idx="10">
                  <c:v>7</c:v>
                </c:pt>
                <c:pt idx="11">
                  <c:v>3</c:v>
                </c:pt>
                <c:pt idx="12">
                  <c:v>3</c:v>
                </c:pt>
                <c:pt idx="13">
                  <c:v>4</c:v>
                </c:pt>
                <c:pt idx="14">
                  <c:v>1</c:v>
                </c:pt>
                <c:pt idx="16">
                  <c:v>1</c:v>
                </c:pt>
                <c:pt idx="17">
                  <c:v>2</c:v>
                </c:pt>
                <c:pt idx="23">
                  <c:v>2</c:v>
                </c:pt>
                <c:pt idx="24">
                  <c:v>1</c:v>
                </c:pt>
                <c:pt idx="27">
                  <c:v>1</c:v>
                </c:pt>
                <c:pt idx="28">
                  <c:v>1</c:v>
                </c:pt>
                <c:pt idx="31">
                  <c:v>1</c:v>
                </c:pt>
                <c:pt idx="35">
                  <c:v>1</c:v>
                </c:pt>
                <c:pt idx="41">
                  <c:v>1</c:v>
                </c:pt>
                <c:pt idx="49">
                  <c:v>1</c:v>
                </c:pt>
              </c:numCache>
            </c:numRef>
          </c:val>
          <c:smooth val="0"/>
          <c:extLst>
            <c:ext xmlns:c16="http://schemas.microsoft.com/office/drawing/2014/chart" uri="{C3380CC4-5D6E-409C-BE32-E72D297353CC}">
              <c16:uniqueId val="{00000007-B454-49D0-AE5E-2AF8DBB4EA57}"/>
            </c:ext>
          </c:extLst>
        </c:ser>
        <c:ser>
          <c:idx val="8"/>
          <c:order val="8"/>
          <c:tx>
            <c:strRef>
              <c:f>'order level anlaysis'!$J$65:$J$66</c:f>
              <c:strCache>
                <c:ptCount val="1"/>
                <c:pt idx="0">
                  <c:v>September</c:v>
                </c:pt>
              </c:strCache>
            </c:strRef>
          </c:tx>
          <c:spPr>
            <a:ln w="28575" cap="rnd">
              <a:solidFill>
                <a:schemeClr val="accent3">
                  <a:lumMod val="60000"/>
                </a:schemeClr>
              </a:solidFill>
              <a:round/>
            </a:ln>
            <a:effectLst/>
          </c:spPr>
          <c:marker>
            <c:symbol val="none"/>
          </c:marker>
          <c:cat>
            <c:strRef>
              <c:f>'order level anlaysis'!$A$67:$A$119</c:f>
              <c:strCache>
                <c:ptCount val="52"/>
                <c:pt idx="0">
                  <c:v>HSR Layout</c:v>
                </c:pt>
                <c:pt idx="1">
                  <c:v>ITI Layout</c:v>
                </c:pt>
                <c:pt idx="2">
                  <c:v>Harlur</c:v>
                </c:pt>
                <c:pt idx="3">
                  <c:v>Bomannahali - MicoLayout</c:v>
                </c:pt>
                <c:pt idx="4">
                  <c:v>Kudlu</c:v>
                </c:pt>
                <c:pt idx="5">
                  <c:v>Koramangala, Ejipura</c:v>
                </c:pt>
                <c:pt idx="6">
                  <c:v>Bellandur, Green Glen</c:v>
                </c:pt>
                <c:pt idx="7">
                  <c:v>Bellandur, Sarjapur Road</c:v>
                </c:pt>
                <c:pt idx="8">
                  <c:v>Manipal County</c:v>
                </c:pt>
                <c:pt idx="9">
                  <c:v>Bommanahalli</c:v>
                </c:pt>
                <c:pt idx="10">
                  <c:v>Bellandur - Off Sarjapur Road</c:v>
                </c:pt>
                <c:pt idx="11">
                  <c:v>BTM Stage 1</c:v>
                </c:pt>
                <c:pt idx="12">
                  <c:v>BTM Stage 2</c:v>
                </c:pt>
                <c:pt idx="13">
                  <c:v>Bellandur, APR</c:v>
                </c:pt>
                <c:pt idx="14">
                  <c:v>Akshaya Nagar</c:v>
                </c:pt>
                <c:pt idx="15">
                  <c:v>Sarjapur Road</c:v>
                </c:pt>
                <c:pt idx="16">
                  <c:v>Bilekahalli</c:v>
                </c:pt>
                <c:pt idx="17">
                  <c:v>Bellandur, Sakara</c:v>
                </c:pt>
                <c:pt idx="18">
                  <c:v>Kadubeesanhali, Prestige</c:v>
                </c:pt>
                <c:pt idx="19">
                  <c:v>Devarachikanna Halli</c:v>
                </c:pt>
                <c:pt idx="20">
                  <c:v>Domlur, EGL</c:v>
                </c:pt>
                <c:pt idx="21">
                  <c:v>Indiranagar</c:v>
                </c:pt>
                <c:pt idx="22">
                  <c:v>Viveka Nagar</c:v>
                </c:pt>
                <c:pt idx="23">
                  <c:v>Yemalur</c:v>
                </c:pt>
                <c:pt idx="24">
                  <c:v>JP Nagar Phase 4-5</c:v>
                </c:pt>
                <c:pt idx="25">
                  <c:v>Arekere</c:v>
                </c:pt>
                <c:pt idx="26">
                  <c:v>JP Nagar Phase 6-7</c:v>
                </c:pt>
                <c:pt idx="27">
                  <c:v>Bannerghatta</c:v>
                </c:pt>
                <c:pt idx="28">
                  <c:v>JP Nagar Phase 1-3</c:v>
                </c:pt>
                <c:pt idx="29">
                  <c:v>Kumaraswamy Layout</c:v>
                </c:pt>
                <c:pt idx="30">
                  <c:v>Wilson Garden, Shantinagar</c:v>
                </c:pt>
                <c:pt idx="31">
                  <c:v>Jayanagar</c:v>
                </c:pt>
                <c:pt idx="32">
                  <c:v>Marathahalli</c:v>
                </c:pt>
                <c:pt idx="33">
                  <c:v>Basavanagudi</c:v>
                </c:pt>
                <c:pt idx="34">
                  <c:v>Richmond Town</c:v>
                </c:pt>
                <c:pt idx="35">
                  <c:v>Doddanekundi</c:v>
                </c:pt>
                <c:pt idx="36">
                  <c:v>Banashankari Stage 2</c:v>
                </c:pt>
                <c:pt idx="37">
                  <c:v>Bellandur, ETV</c:v>
                </c:pt>
                <c:pt idx="38">
                  <c:v>Cox Town</c:v>
                </c:pt>
                <c:pt idx="39">
                  <c:v>Whitefield</c:v>
                </c:pt>
                <c:pt idx="40">
                  <c:v>Vimanapura</c:v>
                </c:pt>
                <c:pt idx="41">
                  <c:v>Challagatta</c:v>
                </c:pt>
                <c:pt idx="42">
                  <c:v>Kadubeesanhali, PTP</c:v>
                </c:pt>
                <c:pt idx="43">
                  <c:v>Mahadevapura</c:v>
                </c:pt>
                <c:pt idx="44">
                  <c:v>Victoria Layout</c:v>
                </c:pt>
                <c:pt idx="45">
                  <c:v>JP Nagar Phase 8-9</c:v>
                </c:pt>
                <c:pt idx="46">
                  <c:v>Bellandur, Ecospace</c:v>
                </c:pt>
                <c:pt idx="47">
                  <c:v>CV Raman Nagar</c:v>
                </c:pt>
                <c:pt idx="48">
                  <c:v>Binnipet</c:v>
                </c:pt>
                <c:pt idx="49">
                  <c:v>Pattandur</c:v>
                </c:pt>
                <c:pt idx="50">
                  <c:v>Brookefield</c:v>
                </c:pt>
                <c:pt idx="51">
                  <c:v>Frazer Town</c:v>
                </c:pt>
              </c:strCache>
            </c:strRef>
          </c:cat>
          <c:val>
            <c:numRef>
              <c:f>'order level anlaysis'!$J$67:$J$119</c:f>
              <c:numCache>
                <c:formatCode>General</c:formatCode>
                <c:ptCount val="52"/>
                <c:pt idx="0">
                  <c:v>2606</c:v>
                </c:pt>
                <c:pt idx="1">
                  <c:v>917</c:v>
                </c:pt>
                <c:pt idx="2">
                  <c:v>539</c:v>
                </c:pt>
                <c:pt idx="3">
                  <c:v>50</c:v>
                </c:pt>
                <c:pt idx="4">
                  <c:v>28</c:v>
                </c:pt>
                <c:pt idx="5">
                  <c:v>17</c:v>
                </c:pt>
                <c:pt idx="6">
                  <c:v>22</c:v>
                </c:pt>
                <c:pt idx="7">
                  <c:v>11</c:v>
                </c:pt>
                <c:pt idx="8">
                  <c:v>5</c:v>
                </c:pt>
                <c:pt idx="9">
                  <c:v>2</c:v>
                </c:pt>
                <c:pt idx="10">
                  <c:v>3</c:v>
                </c:pt>
                <c:pt idx="11">
                  <c:v>3</c:v>
                </c:pt>
                <c:pt idx="12">
                  <c:v>5</c:v>
                </c:pt>
                <c:pt idx="13">
                  <c:v>1</c:v>
                </c:pt>
                <c:pt idx="14">
                  <c:v>2</c:v>
                </c:pt>
                <c:pt idx="15">
                  <c:v>4</c:v>
                </c:pt>
                <c:pt idx="16">
                  <c:v>3</c:v>
                </c:pt>
                <c:pt idx="17">
                  <c:v>2</c:v>
                </c:pt>
                <c:pt idx="18">
                  <c:v>1</c:v>
                </c:pt>
                <c:pt idx="19">
                  <c:v>1</c:v>
                </c:pt>
                <c:pt idx="20">
                  <c:v>1</c:v>
                </c:pt>
                <c:pt idx="23">
                  <c:v>1</c:v>
                </c:pt>
                <c:pt idx="25">
                  <c:v>1</c:v>
                </c:pt>
                <c:pt idx="30">
                  <c:v>2</c:v>
                </c:pt>
                <c:pt idx="32">
                  <c:v>1</c:v>
                </c:pt>
                <c:pt idx="37">
                  <c:v>1</c:v>
                </c:pt>
                <c:pt idx="39">
                  <c:v>1</c:v>
                </c:pt>
                <c:pt idx="44">
                  <c:v>1</c:v>
                </c:pt>
              </c:numCache>
            </c:numRef>
          </c:val>
          <c:smooth val="0"/>
          <c:extLst>
            <c:ext xmlns:c16="http://schemas.microsoft.com/office/drawing/2014/chart" uri="{C3380CC4-5D6E-409C-BE32-E72D297353CC}">
              <c16:uniqueId val="{00000008-B454-49D0-AE5E-2AF8DBB4EA57}"/>
            </c:ext>
          </c:extLst>
        </c:ser>
        <c:dLbls>
          <c:showLegendKey val="0"/>
          <c:showVal val="0"/>
          <c:showCatName val="0"/>
          <c:showSerName val="0"/>
          <c:showPercent val="0"/>
          <c:showBubbleSize val="0"/>
        </c:dLbls>
        <c:smooth val="0"/>
        <c:axId val="2075461008"/>
        <c:axId val="1617165552"/>
      </c:lineChart>
      <c:catAx>
        <c:axId val="20754610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Delivery area</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7165552"/>
        <c:crosses val="autoZero"/>
        <c:auto val="1"/>
        <c:lblAlgn val="ctr"/>
        <c:lblOffset val="100"/>
        <c:noMultiLvlLbl val="0"/>
      </c:catAx>
      <c:valAx>
        <c:axId val="16171655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orders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54610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[Kishore analaysis.xlsx]order level anlaysis!PivotTable3</c:name>
    <c:fmtId val="30"/>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'order level anlaysis'!$B$143:$B$144</c:f>
              <c:strCache>
                <c:ptCount val="1"/>
                <c:pt idx="0">
                  <c:v>January</c:v>
                </c:pt>
              </c:strCache>
            </c:strRef>
          </c:tx>
          <c:spPr>
            <a:solidFill>
              <a:schemeClr val="accent1"/>
            </a:solidFill>
            <a:ln>
              <a:noFill/>
            </a:ln>
            <a:effectLst/>
          </c:spPr>
          <c:invertIfNegative val="0"/>
          <c:cat>
            <c:strRef>
              <c:f>'order level anlaysis'!$A$145:$A$150</c:f>
              <c:strCache>
                <c:ptCount val="5"/>
                <c:pt idx="0">
                  <c:v>Afternoon</c:v>
                </c:pt>
                <c:pt idx="1">
                  <c:v>Evening</c:v>
                </c:pt>
                <c:pt idx="2">
                  <c:v>Late Night</c:v>
                </c:pt>
                <c:pt idx="3">
                  <c:v>Morning</c:v>
                </c:pt>
                <c:pt idx="4">
                  <c:v>Night</c:v>
                </c:pt>
              </c:strCache>
            </c:strRef>
          </c:cat>
          <c:val>
            <c:numRef>
              <c:f>'order level anlaysis'!$B$145:$B$150</c:f>
              <c:numCache>
                <c:formatCode>0.00</c:formatCode>
                <c:ptCount val="5"/>
                <c:pt idx="0">
                  <c:v>9.3279371921598297</c:v>
                </c:pt>
                <c:pt idx="1">
                  <c:v>10.220631968505424</c:v>
                </c:pt>
                <c:pt idx="2">
                  <c:v>15.912886632373571</c:v>
                </c:pt>
                <c:pt idx="3">
                  <c:v>10.821960411254619</c:v>
                </c:pt>
                <c:pt idx="4">
                  <c:v>10.817578952249926</c:v>
                </c:pt>
              </c:numCache>
            </c:numRef>
          </c:val>
          <c:extLst>
            <c:ext xmlns:c16="http://schemas.microsoft.com/office/drawing/2014/chart" uri="{C3380CC4-5D6E-409C-BE32-E72D297353CC}">
              <c16:uniqueId val="{00000000-0CD3-4C0D-B039-8F7C4ED6D74A}"/>
            </c:ext>
          </c:extLst>
        </c:ser>
        <c:ser>
          <c:idx val="1"/>
          <c:order val="1"/>
          <c:tx>
            <c:strRef>
              <c:f>'order level anlaysis'!$C$143:$C$144</c:f>
              <c:strCache>
                <c:ptCount val="1"/>
                <c:pt idx="0">
                  <c:v>February</c:v>
                </c:pt>
              </c:strCache>
            </c:strRef>
          </c:tx>
          <c:spPr>
            <a:solidFill>
              <a:schemeClr val="accent2"/>
            </a:solidFill>
            <a:ln>
              <a:noFill/>
            </a:ln>
            <a:effectLst/>
          </c:spPr>
          <c:invertIfNegative val="0"/>
          <c:cat>
            <c:strRef>
              <c:f>'order level anlaysis'!$A$145:$A$150</c:f>
              <c:strCache>
                <c:ptCount val="5"/>
                <c:pt idx="0">
                  <c:v>Afternoon</c:v>
                </c:pt>
                <c:pt idx="1">
                  <c:v>Evening</c:v>
                </c:pt>
                <c:pt idx="2">
                  <c:v>Late Night</c:v>
                </c:pt>
                <c:pt idx="3">
                  <c:v>Morning</c:v>
                </c:pt>
                <c:pt idx="4">
                  <c:v>Night</c:v>
                </c:pt>
              </c:strCache>
            </c:strRef>
          </c:cat>
          <c:val>
            <c:numRef>
              <c:f>'order level anlaysis'!$C$145:$C$150</c:f>
              <c:numCache>
                <c:formatCode>0.00</c:formatCode>
                <c:ptCount val="5"/>
                <c:pt idx="0">
                  <c:v>7.7695190902738078</c:v>
                </c:pt>
                <c:pt idx="1">
                  <c:v>8.6888467934864781</c:v>
                </c:pt>
                <c:pt idx="2">
                  <c:v>16.954260237780712</c:v>
                </c:pt>
                <c:pt idx="3">
                  <c:v>10.100418977829797</c:v>
                </c:pt>
                <c:pt idx="4">
                  <c:v>10.040261294182324</c:v>
                </c:pt>
              </c:numCache>
            </c:numRef>
          </c:val>
          <c:extLst>
            <c:ext xmlns:c16="http://schemas.microsoft.com/office/drawing/2014/chart" uri="{C3380CC4-5D6E-409C-BE32-E72D297353CC}">
              <c16:uniqueId val="{00000001-0CD3-4C0D-B039-8F7C4ED6D74A}"/>
            </c:ext>
          </c:extLst>
        </c:ser>
        <c:ser>
          <c:idx val="2"/>
          <c:order val="2"/>
          <c:tx>
            <c:strRef>
              <c:f>'order level anlaysis'!$D$143:$D$144</c:f>
              <c:strCache>
                <c:ptCount val="1"/>
                <c:pt idx="0">
                  <c:v>March</c:v>
                </c:pt>
              </c:strCache>
            </c:strRef>
          </c:tx>
          <c:spPr>
            <a:solidFill>
              <a:schemeClr val="accent3"/>
            </a:solidFill>
            <a:ln>
              <a:noFill/>
            </a:ln>
            <a:effectLst/>
          </c:spPr>
          <c:invertIfNegative val="0"/>
          <c:cat>
            <c:strRef>
              <c:f>'order level anlaysis'!$A$145:$A$150</c:f>
              <c:strCache>
                <c:ptCount val="5"/>
                <c:pt idx="0">
                  <c:v>Afternoon</c:v>
                </c:pt>
                <c:pt idx="1">
                  <c:v>Evening</c:v>
                </c:pt>
                <c:pt idx="2">
                  <c:v>Late Night</c:v>
                </c:pt>
                <c:pt idx="3">
                  <c:v>Morning</c:v>
                </c:pt>
                <c:pt idx="4">
                  <c:v>Night</c:v>
                </c:pt>
              </c:strCache>
            </c:strRef>
          </c:cat>
          <c:val>
            <c:numRef>
              <c:f>'order level anlaysis'!$D$145:$D$150</c:f>
              <c:numCache>
                <c:formatCode>0.00</c:formatCode>
                <c:ptCount val="5"/>
                <c:pt idx="0">
                  <c:v>7.5298605045404505</c:v>
                </c:pt>
                <c:pt idx="1">
                  <c:v>8.3493957472846869</c:v>
                </c:pt>
                <c:pt idx="2">
                  <c:v>15.917784929261035</c:v>
                </c:pt>
                <c:pt idx="3">
                  <c:v>8.5130637595324821</c:v>
                </c:pt>
                <c:pt idx="4">
                  <c:v>8.8928537890881767</c:v>
                </c:pt>
              </c:numCache>
            </c:numRef>
          </c:val>
          <c:extLst>
            <c:ext xmlns:c16="http://schemas.microsoft.com/office/drawing/2014/chart" uri="{C3380CC4-5D6E-409C-BE32-E72D297353CC}">
              <c16:uniqueId val="{00000002-0CD3-4C0D-B039-8F7C4ED6D74A}"/>
            </c:ext>
          </c:extLst>
        </c:ser>
        <c:ser>
          <c:idx val="3"/>
          <c:order val="3"/>
          <c:tx>
            <c:strRef>
              <c:f>'order level anlaysis'!$E$143:$E$144</c:f>
              <c:strCache>
                <c:ptCount val="1"/>
                <c:pt idx="0">
                  <c:v>April</c:v>
                </c:pt>
              </c:strCache>
            </c:strRef>
          </c:tx>
          <c:spPr>
            <a:solidFill>
              <a:schemeClr val="accent4"/>
            </a:solidFill>
            <a:ln>
              <a:noFill/>
            </a:ln>
            <a:effectLst/>
          </c:spPr>
          <c:invertIfNegative val="0"/>
          <c:cat>
            <c:strRef>
              <c:f>'order level anlaysis'!$A$145:$A$150</c:f>
              <c:strCache>
                <c:ptCount val="5"/>
                <c:pt idx="0">
                  <c:v>Afternoon</c:v>
                </c:pt>
                <c:pt idx="1">
                  <c:v>Evening</c:v>
                </c:pt>
                <c:pt idx="2">
                  <c:v>Late Night</c:v>
                </c:pt>
                <c:pt idx="3">
                  <c:v>Morning</c:v>
                </c:pt>
                <c:pt idx="4">
                  <c:v>Night</c:v>
                </c:pt>
              </c:strCache>
            </c:strRef>
          </c:cat>
          <c:val>
            <c:numRef>
              <c:f>'order level anlaysis'!$E$145:$E$150</c:f>
              <c:numCache>
                <c:formatCode>0.00</c:formatCode>
                <c:ptCount val="5"/>
                <c:pt idx="0">
                  <c:v>7.8114113492401591</c:v>
                </c:pt>
                <c:pt idx="1">
                  <c:v>7.9930346189832617</c:v>
                </c:pt>
                <c:pt idx="2">
                  <c:v>15.607065662964894</c:v>
                </c:pt>
                <c:pt idx="3">
                  <c:v>7.9106709224520957</c:v>
                </c:pt>
                <c:pt idx="4">
                  <c:v>9.4435322021528911</c:v>
                </c:pt>
              </c:numCache>
            </c:numRef>
          </c:val>
          <c:extLst>
            <c:ext xmlns:c16="http://schemas.microsoft.com/office/drawing/2014/chart" uri="{C3380CC4-5D6E-409C-BE32-E72D297353CC}">
              <c16:uniqueId val="{00000003-0CD3-4C0D-B039-8F7C4ED6D74A}"/>
            </c:ext>
          </c:extLst>
        </c:ser>
        <c:ser>
          <c:idx val="4"/>
          <c:order val="4"/>
          <c:tx>
            <c:strRef>
              <c:f>'order level anlaysis'!$F$143:$F$144</c:f>
              <c:strCache>
                <c:ptCount val="1"/>
                <c:pt idx="0">
                  <c:v>May</c:v>
                </c:pt>
              </c:strCache>
            </c:strRef>
          </c:tx>
          <c:spPr>
            <a:solidFill>
              <a:schemeClr val="accent5"/>
            </a:solidFill>
            <a:ln>
              <a:noFill/>
            </a:ln>
            <a:effectLst/>
          </c:spPr>
          <c:invertIfNegative val="0"/>
          <c:cat>
            <c:strRef>
              <c:f>'order level anlaysis'!$A$145:$A$150</c:f>
              <c:strCache>
                <c:ptCount val="5"/>
                <c:pt idx="0">
                  <c:v>Afternoon</c:v>
                </c:pt>
                <c:pt idx="1">
                  <c:v>Evening</c:v>
                </c:pt>
                <c:pt idx="2">
                  <c:v>Late Night</c:v>
                </c:pt>
                <c:pt idx="3">
                  <c:v>Morning</c:v>
                </c:pt>
                <c:pt idx="4">
                  <c:v>Night</c:v>
                </c:pt>
              </c:strCache>
            </c:strRef>
          </c:cat>
          <c:val>
            <c:numRef>
              <c:f>'order level anlaysis'!$F$145:$F$150</c:f>
              <c:numCache>
                <c:formatCode>0.00</c:formatCode>
                <c:ptCount val="5"/>
                <c:pt idx="0">
                  <c:v>4.8922668723083058</c:v>
                </c:pt>
                <c:pt idx="1">
                  <c:v>5.6391986738316122</c:v>
                </c:pt>
                <c:pt idx="2">
                  <c:v>4.4204322200392925</c:v>
                </c:pt>
                <c:pt idx="3">
                  <c:v>4.9239384309759711</c:v>
                </c:pt>
                <c:pt idx="4">
                  <c:v>6.5003876970793488</c:v>
                </c:pt>
              </c:numCache>
            </c:numRef>
          </c:val>
          <c:extLst>
            <c:ext xmlns:c16="http://schemas.microsoft.com/office/drawing/2014/chart" uri="{C3380CC4-5D6E-409C-BE32-E72D297353CC}">
              <c16:uniqueId val="{00000004-0CD3-4C0D-B039-8F7C4ED6D74A}"/>
            </c:ext>
          </c:extLst>
        </c:ser>
        <c:ser>
          <c:idx val="5"/>
          <c:order val="5"/>
          <c:tx>
            <c:strRef>
              <c:f>'order level anlaysis'!$G$143:$G$144</c:f>
              <c:strCache>
                <c:ptCount val="1"/>
                <c:pt idx="0">
                  <c:v>June</c:v>
                </c:pt>
              </c:strCache>
            </c:strRef>
          </c:tx>
          <c:spPr>
            <a:solidFill>
              <a:schemeClr val="accent6"/>
            </a:solidFill>
            <a:ln>
              <a:noFill/>
            </a:ln>
            <a:effectLst/>
          </c:spPr>
          <c:invertIfNegative val="0"/>
          <c:cat>
            <c:strRef>
              <c:f>'order level anlaysis'!$A$145:$A$150</c:f>
              <c:strCache>
                <c:ptCount val="5"/>
                <c:pt idx="0">
                  <c:v>Afternoon</c:v>
                </c:pt>
                <c:pt idx="1">
                  <c:v>Evening</c:v>
                </c:pt>
                <c:pt idx="2">
                  <c:v>Late Night</c:v>
                </c:pt>
                <c:pt idx="3">
                  <c:v>Morning</c:v>
                </c:pt>
                <c:pt idx="4">
                  <c:v>Night</c:v>
                </c:pt>
              </c:strCache>
            </c:strRef>
          </c:cat>
          <c:val>
            <c:numRef>
              <c:f>'order level anlaysis'!$G$145:$G$150</c:f>
              <c:numCache>
                <c:formatCode>0.00</c:formatCode>
                <c:ptCount val="5"/>
                <c:pt idx="0">
                  <c:v>5.1643210462641083</c:v>
                </c:pt>
                <c:pt idx="1">
                  <c:v>5.3805064403799996</c:v>
                </c:pt>
                <c:pt idx="2">
                  <c:v>12.678239305641661</c:v>
                </c:pt>
                <c:pt idx="3">
                  <c:v>4.7312161248799978</c:v>
                </c:pt>
                <c:pt idx="4">
                  <c:v>6.3737914202572048</c:v>
                </c:pt>
              </c:numCache>
            </c:numRef>
          </c:val>
          <c:extLst>
            <c:ext xmlns:c16="http://schemas.microsoft.com/office/drawing/2014/chart" uri="{C3380CC4-5D6E-409C-BE32-E72D297353CC}">
              <c16:uniqueId val="{00000005-0CD3-4C0D-B039-8F7C4ED6D74A}"/>
            </c:ext>
          </c:extLst>
        </c:ser>
        <c:ser>
          <c:idx val="6"/>
          <c:order val="6"/>
          <c:tx>
            <c:strRef>
              <c:f>'order level anlaysis'!$H$143:$H$144</c:f>
              <c:strCache>
                <c:ptCount val="1"/>
                <c:pt idx="0">
                  <c:v>July</c:v>
                </c:pt>
              </c:strCache>
            </c:strRef>
          </c:tx>
          <c:spPr>
            <a:solidFill>
              <a:schemeClr val="accent1">
                <a:lumMod val="60000"/>
              </a:schemeClr>
            </a:solidFill>
            <a:ln>
              <a:noFill/>
            </a:ln>
            <a:effectLst/>
          </c:spPr>
          <c:invertIfNegative val="0"/>
          <c:cat>
            <c:strRef>
              <c:f>'order level anlaysis'!$A$145:$A$150</c:f>
              <c:strCache>
                <c:ptCount val="5"/>
                <c:pt idx="0">
                  <c:v>Afternoon</c:v>
                </c:pt>
                <c:pt idx="1">
                  <c:v>Evening</c:v>
                </c:pt>
                <c:pt idx="2">
                  <c:v>Late Night</c:v>
                </c:pt>
                <c:pt idx="3">
                  <c:v>Morning</c:v>
                </c:pt>
                <c:pt idx="4">
                  <c:v>Night</c:v>
                </c:pt>
              </c:strCache>
            </c:strRef>
          </c:cat>
          <c:val>
            <c:numRef>
              <c:f>'order level anlaysis'!$H$145:$H$150</c:f>
              <c:numCache>
                <c:formatCode>0.00</c:formatCode>
                <c:ptCount val="5"/>
                <c:pt idx="0">
                  <c:v>4.3337681331277915</c:v>
                </c:pt>
                <c:pt idx="1">
                  <c:v>5.1399101115143768</c:v>
                </c:pt>
                <c:pt idx="2">
                  <c:v>12.91656882755631</c:v>
                </c:pt>
                <c:pt idx="3">
                  <c:v>5.0574893960107969</c:v>
                </c:pt>
                <c:pt idx="4">
                  <c:v>6.6869119330910536</c:v>
                </c:pt>
              </c:numCache>
            </c:numRef>
          </c:val>
          <c:extLst>
            <c:ext xmlns:c16="http://schemas.microsoft.com/office/drawing/2014/chart" uri="{C3380CC4-5D6E-409C-BE32-E72D297353CC}">
              <c16:uniqueId val="{00000006-0CD3-4C0D-B039-8F7C4ED6D74A}"/>
            </c:ext>
          </c:extLst>
        </c:ser>
        <c:ser>
          <c:idx val="7"/>
          <c:order val="7"/>
          <c:tx>
            <c:strRef>
              <c:f>'order level anlaysis'!$I$143:$I$144</c:f>
              <c:strCache>
                <c:ptCount val="1"/>
                <c:pt idx="0">
                  <c:v>August</c:v>
                </c:pt>
              </c:strCache>
            </c:strRef>
          </c:tx>
          <c:spPr>
            <a:solidFill>
              <a:schemeClr val="accent2">
                <a:lumMod val="60000"/>
              </a:schemeClr>
            </a:solidFill>
            <a:ln>
              <a:noFill/>
            </a:ln>
            <a:effectLst/>
          </c:spPr>
          <c:invertIfNegative val="0"/>
          <c:cat>
            <c:strRef>
              <c:f>'order level anlaysis'!$A$145:$A$150</c:f>
              <c:strCache>
                <c:ptCount val="5"/>
                <c:pt idx="0">
                  <c:v>Afternoon</c:v>
                </c:pt>
                <c:pt idx="1">
                  <c:v>Evening</c:v>
                </c:pt>
                <c:pt idx="2">
                  <c:v>Late Night</c:v>
                </c:pt>
                <c:pt idx="3">
                  <c:v>Morning</c:v>
                </c:pt>
                <c:pt idx="4">
                  <c:v>Night</c:v>
                </c:pt>
              </c:strCache>
            </c:strRef>
          </c:cat>
          <c:val>
            <c:numRef>
              <c:f>'order level anlaysis'!$I$145:$I$150</c:f>
              <c:numCache>
                <c:formatCode>0.00</c:formatCode>
                <c:ptCount val="5"/>
                <c:pt idx="0">
                  <c:v>2.5903019935522074</c:v>
                </c:pt>
                <c:pt idx="1">
                  <c:v>2.2203074208987408</c:v>
                </c:pt>
                <c:pt idx="2">
                  <c:v>7.7348765139297351</c:v>
                </c:pt>
                <c:pt idx="3">
                  <c:v>2.7805525893776384</c:v>
                </c:pt>
                <c:pt idx="4">
                  <c:v>2.8327008854270685</c:v>
                </c:pt>
              </c:numCache>
            </c:numRef>
          </c:val>
          <c:extLst>
            <c:ext xmlns:c16="http://schemas.microsoft.com/office/drawing/2014/chart" uri="{C3380CC4-5D6E-409C-BE32-E72D297353CC}">
              <c16:uniqueId val="{00000007-0CD3-4C0D-B039-8F7C4ED6D74A}"/>
            </c:ext>
          </c:extLst>
        </c:ser>
        <c:ser>
          <c:idx val="8"/>
          <c:order val="8"/>
          <c:tx>
            <c:strRef>
              <c:f>'order level anlaysis'!$J$143:$J$144</c:f>
              <c:strCache>
                <c:ptCount val="1"/>
                <c:pt idx="0">
                  <c:v>September</c:v>
                </c:pt>
              </c:strCache>
            </c:strRef>
          </c:tx>
          <c:spPr>
            <a:solidFill>
              <a:schemeClr val="accent3">
                <a:lumMod val="60000"/>
              </a:schemeClr>
            </a:solidFill>
            <a:ln>
              <a:noFill/>
            </a:ln>
            <a:effectLst/>
          </c:spPr>
          <c:invertIfNegative val="0"/>
          <c:cat>
            <c:strRef>
              <c:f>'order level anlaysis'!$A$145:$A$150</c:f>
              <c:strCache>
                <c:ptCount val="5"/>
                <c:pt idx="0">
                  <c:v>Afternoon</c:v>
                </c:pt>
                <c:pt idx="1">
                  <c:v>Evening</c:v>
                </c:pt>
                <c:pt idx="2">
                  <c:v>Late Night</c:v>
                </c:pt>
                <c:pt idx="3">
                  <c:v>Morning</c:v>
                </c:pt>
                <c:pt idx="4">
                  <c:v>Night</c:v>
                </c:pt>
              </c:strCache>
            </c:strRef>
          </c:cat>
          <c:val>
            <c:numRef>
              <c:f>'order level anlaysis'!$J$145:$J$150</c:f>
              <c:numCache>
                <c:formatCode>0.00</c:formatCode>
                <c:ptCount val="5"/>
                <c:pt idx="0">
                  <c:v>1.733634462754776</c:v>
                </c:pt>
                <c:pt idx="1">
                  <c:v>1.7050889786261438</c:v>
                </c:pt>
                <c:pt idx="2">
                  <c:v>5.5858613607524559</c:v>
                </c:pt>
                <c:pt idx="3">
                  <c:v>1.8872996494214895</c:v>
                </c:pt>
                <c:pt idx="4">
                  <c:v>2.1728041244339225</c:v>
                </c:pt>
              </c:numCache>
            </c:numRef>
          </c:val>
          <c:extLst>
            <c:ext xmlns:c16="http://schemas.microsoft.com/office/drawing/2014/chart" uri="{C3380CC4-5D6E-409C-BE32-E72D297353CC}">
              <c16:uniqueId val="{00000008-0CD3-4C0D-B039-8F7C4ED6D74A}"/>
            </c:ext>
          </c:extLst>
        </c:ser>
        <c:dLbls>
          <c:showLegendKey val="0"/>
          <c:showVal val="0"/>
          <c:showCatName val="0"/>
          <c:showSerName val="0"/>
          <c:showPercent val="0"/>
          <c:showBubbleSize val="0"/>
        </c:dLbls>
        <c:gapWidth val="182"/>
        <c:axId val="251818880"/>
        <c:axId val="1153636800"/>
      </c:barChart>
      <c:catAx>
        <c:axId val="25181888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Slot and month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3636800"/>
        <c:crosses val="autoZero"/>
        <c:auto val="1"/>
        <c:lblAlgn val="ctr"/>
        <c:lblOffset val="100"/>
        <c:noMultiLvlLbl val="0"/>
      </c:catAx>
      <c:valAx>
        <c:axId val="11536368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Delivery charge as percentage of product amount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1818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[Kishore analaysis.xlsx]order level anlaysis!PivotTable4</c:name>
    <c:fmtId val="4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'order level anlaysis'!$B$162:$B$163</c:f>
              <c:strCache>
                <c:ptCount val="1"/>
                <c:pt idx="0">
                  <c:v>January</c:v>
                </c:pt>
              </c:strCache>
            </c:strRef>
          </c:tx>
          <c:spPr>
            <a:solidFill>
              <a:schemeClr val="accent1"/>
            </a:solidFill>
            <a:ln>
              <a:noFill/>
            </a:ln>
            <a:effectLst/>
          </c:spPr>
          <c:invertIfNegative val="0"/>
          <c:cat>
            <c:strRef>
              <c:f>'order level anlaysis'!$A$164:$A$169</c:f>
              <c:strCache>
                <c:ptCount val="5"/>
                <c:pt idx="0">
                  <c:v>Afternoon</c:v>
                </c:pt>
                <c:pt idx="1">
                  <c:v>Evening</c:v>
                </c:pt>
                <c:pt idx="2">
                  <c:v>Late Night</c:v>
                </c:pt>
                <c:pt idx="3">
                  <c:v>Morning</c:v>
                </c:pt>
                <c:pt idx="4">
                  <c:v>Night</c:v>
                </c:pt>
              </c:strCache>
            </c:strRef>
          </c:cat>
          <c:val>
            <c:numRef>
              <c:f>'order level anlaysis'!$B$164:$B$169</c:f>
              <c:numCache>
                <c:formatCode>0.00</c:formatCode>
                <c:ptCount val="5"/>
                <c:pt idx="0">
                  <c:v>1.038464396954198</c:v>
                </c:pt>
                <c:pt idx="1">
                  <c:v>1.2339152025527977</c:v>
                </c:pt>
                <c:pt idx="2">
                  <c:v>0.72371790589440399</c:v>
                </c:pt>
                <c:pt idx="3">
                  <c:v>0.92660349054187552</c:v>
                </c:pt>
                <c:pt idx="4">
                  <c:v>0.99782040778469949</c:v>
                </c:pt>
              </c:numCache>
            </c:numRef>
          </c:val>
          <c:extLst>
            <c:ext xmlns:c16="http://schemas.microsoft.com/office/drawing/2014/chart" uri="{C3380CC4-5D6E-409C-BE32-E72D297353CC}">
              <c16:uniqueId val="{00000000-52ED-41DF-A0CB-3B954E8B9A7E}"/>
            </c:ext>
          </c:extLst>
        </c:ser>
        <c:ser>
          <c:idx val="1"/>
          <c:order val="1"/>
          <c:tx>
            <c:strRef>
              <c:f>'order level anlaysis'!$C$162:$C$163</c:f>
              <c:strCache>
                <c:ptCount val="1"/>
                <c:pt idx="0">
                  <c:v>February</c:v>
                </c:pt>
              </c:strCache>
            </c:strRef>
          </c:tx>
          <c:spPr>
            <a:solidFill>
              <a:schemeClr val="accent2"/>
            </a:solidFill>
            <a:ln>
              <a:noFill/>
            </a:ln>
            <a:effectLst/>
          </c:spPr>
          <c:invertIfNegative val="0"/>
          <c:cat>
            <c:strRef>
              <c:f>'order level anlaysis'!$A$164:$A$169</c:f>
              <c:strCache>
                <c:ptCount val="5"/>
                <c:pt idx="0">
                  <c:v>Afternoon</c:v>
                </c:pt>
                <c:pt idx="1">
                  <c:v>Evening</c:v>
                </c:pt>
                <c:pt idx="2">
                  <c:v>Late Night</c:v>
                </c:pt>
                <c:pt idx="3">
                  <c:v>Morning</c:v>
                </c:pt>
                <c:pt idx="4">
                  <c:v>Night</c:v>
                </c:pt>
              </c:strCache>
            </c:strRef>
          </c:cat>
          <c:val>
            <c:numRef>
              <c:f>'order level anlaysis'!$C$164:$C$169</c:f>
              <c:numCache>
                <c:formatCode>0.00</c:formatCode>
                <c:ptCount val="5"/>
                <c:pt idx="0">
                  <c:v>0.36592338479130931</c:v>
                </c:pt>
                <c:pt idx="1">
                  <c:v>0.42866163300516708</c:v>
                </c:pt>
                <c:pt idx="2">
                  <c:v>0.5882595772787319</c:v>
                </c:pt>
                <c:pt idx="3">
                  <c:v>1.1331060336200023</c:v>
                </c:pt>
                <c:pt idx="4">
                  <c:v>0.79714128642111048</c:v>
                </c:pt>
              </c:numCache>
            </c:numRef>
          </c:val>
          <c:extLst>
            <c:ext xmlns:c16="http://schemas.microsoft.com/office/drawing/2014/chart" uri="{C3380CC4-5D6E-409C-BE32-E72D297353CC}">
              <c16:uniqueId val="{00000001-52ED-41DF-A0CB-3B954E8B9A7E}"/>
            </c:ext>
          </c:extLst>
        </c:ser>
        <c:ser>
          <c:idx val="2"/>
          <c:order val="2"/>
          <c:tx>
            <c:strRef>
              <c:f>'order level anlaysis'!$D$162:$D$163</c:f>
              <c:strCache>
                <c:ptCount val="1"/>
                <c:pt idx="0">
                  <c:v>March</c:v>
                </c:pt>
              </c:strCache>
            </c:strRef>
          </c:tx>
          <c:spPr>
            <a:solidFill>
              <a:schemeClr val="accent3"/>
            </a:solidFill>
            <a:ln>
              <a:noFill/>
            </a:ln>
            <a:effectLst/>
          </c:spPr>
          <c:invertIfNegative val="0"/>
          <c:cat>
            <c:strRef>
              <c:f>'order level anlaysis'!$A$164:$A$169</c:f>
              <c:strCache>
                <c:ptCount val="5"/>
                <c:pt idx="0">
                  <c:v>Afternoon</c:v>
                </c:pt>
                <c:pt idx="1">
                  <c:v>Evening</c:v>
                </c:pt>
                <c:pt idx="2">
                  <c:v>Late Night</c:v>
                </c:pt>
                <c:pt idx="3">
                  <c:v>Morning</c:v>
                </c:pt>
                <c:pt idx="4">
                  <c:v>Night</c:v>
                </c:pt>
              </c:strCache>
            </c:strRef>
          </c:cat>
          <c:val>
            <c:numRef>
              <c:f>'order level anlaysis'!$D$164:$D$169</c:f>
              <c:numCache>
                <c:formatCode>0.00</c:formatCode>
                <c:ptCount val="5"/>
                <c:pt idx="0">
                  <c:v>0.88689962425639468</c:v>
                </c:pt>
                <c:pt idx="1">
                  <c:v>0.60042833103870275</c:v>
                </c:pt>
                <c:pt idx="2">
                  <c:v>0.63148946505555892</c:v>
                </c:pt>
                <c:pt idx="3">
                  <c:v>0.56408710920097482</c:v>
                </c:pt>
                <c:pt idx="4">
                  <c:v>0.58749647854258613</c:v>
                </c:pt>
              </c:numCache>
            </c:numRef>
          </c:val>
          <c:extLst>
            <c:ext xmlns:c16="http://schemas.microsoft.com/office/drawing/2014/chart" uri="{C3380CC4-5D6E-409C-BE32-E72D297353CC}">
              <c16:uniqueId val="{00000002-52ED-41DF-A0CB-3B954E8B9A7E}"/>
            </c:ext>
          </c:extLst>
        </c:ser>
        <c:ser>
          <c:idx val="3"/>
          <c:order val="3"/>
          <c:tx>
            <c:strRef>
              <c:f>'order level anlaysis'!$E$162:$E$163</c:f>
              <c:strCache>
                <c:ptCount val="1"/>
                <c:pt idx="0">
                  <c:v>April</c:v>
                </c:pt>
              </c:strCache>
            </c:strRef>
          </c:tx>
          <c:spPr>
            <a:solidFill>
              <a:schemeClr val="accent4"/>
            </a:solidFill>
            <a:ln>
              <a:noFill/>
            </a:ln>
            <a:effectLst/>
          </c:spPr>
          <c:invertIfNegative val="0"/>
          <c:cat>
            <c:strRef>
              <c:f>'order level anlaysis'!$A$164:$A$169</c:f>
              <c:strCache>
                <c:ptCount val="5"/>
                <c:pt idx="0">
                  <c:v>Afternoon</c:v>
                </c:pt>
                <c:pt idx="1">
                  <c:v>Evening</c:v>
                </c:pt>
                <c:pt idx="2">
                  <c:v>Late Night</c:v>
                </c:pt>
                <c:pt idx="3">
                  <c:v>Morning</c:v>
                </c:pt>
                <c:pt idx="4">
                  <c:v>Night</c:v>
                </c:pt>
              </c:strCache>
            </c:strRef>
          </c:cat>
          <c:val>
            <c:numRef>
              <c:f>'order level anlaysis'!$E$164:$E$169</c:f>
              <c:numCache>
                <c:formatCode>0.00</c:formatCode>
                <c:ptCount val="5"/>
                <c:pt idx="0">
                  <c:v>1.0247998375608649</c:v>
                </c:pt>
                <c:pt idx="1">
                  <c:v>0.61025054579478122</c:v>
                </c:pt>
                <c:pt idx="2">
                  <c:v>0.5863208367493975</c:v>
                </c:pt>
                <c:pt idx="3">
                  <c:v>0.67919366297996886</c:v>
                </c:pt>
                <c:pt idx="4">
                  <c:v>0.89712513357833557</c:v>
                </c:pt>
              </c:numCache>
            </c:numRef>
          </c:val>
          <c:extLst>
            <c:ext xmlns:c16="http://schemas.microsoft.com/office/drawing/2014/chart" uri="{C3380CC4-5D6E-409C-BE32-E72D297353CC}">
              <c16:uniqueId val="{00000003-52ED-41DF-A0CB-3B954E8B9A7E}"/>
            </c:ext>
          </c:extLst>
        </c:ser>
        <c:ser>
          <c:idx val="4"/>
          <c:order val="4"/>
          <c:tx>
            <c:strRef>
              <c:f>'order level anlaysis'!$F$162:$F$163</c:f>
              <c:strCache>
                <c:ptCount val="1"/>
                <c:pt idx="0">
                  <c:v>May</c:v>
                </c:pt>
              </c:strCache>
            </c:strRef>
          </c:tx>
          <c:spPr>
            <a:solidFill>
              <a:schemeClr val="accent5"/>
            </a:solidFill>
            <a:ln>
              <a:noFill/>
            </a:ln>
            <a:effectLst/>
          </c:spPr>
          <c:invertIfNegative val="0"/>
          <c:cat>
            <c:strRef>
              <c:f>'order level anlaysis'!$A$164:$A$169</c:f>
              <c:strCache>
                <c:ptCount val="5"/>
                <c:pt idx="0">
                  <c:v>Afternoon</c:v>
                </c:pt>
                <c:pt idx="1">
                  <c:v>Evening</c:v>
                </c:pt>
                <c:pt idx="2">
                  <c:v>Late Night</c:v>
                </c:pt>
                <c:pt idx="3">
                  <c:v>Morning</c:v>
                </c:pt>
                <c:pt idx="4">
                  <c:v>Night</c:v>
                </c:pt>
              </c:strCache>
            </c:strRef>
          </c:cat>
          <c:val>
            <c:numRef>
              <c:f>'order level anlaysis'!$F$164:$F$169</c:f>
              <c:numCache>
                <c:formatCode>0.00</c:formatCode>
                <c:ptCount val="5"/>
                <c:pt idx="0">
                  <c:v>4.7834554330564574</c:v>
                </c:pt>
                <c:pt idx="1">
                  <c:v>4.5380357196125471</c:v>
                </c:pt>
                <c:pt idx="2">
                  <c:v>3.3889980353634579</c:v>
                </c:pt>
                <c:pt idx="3">
                  <c:v>4.1480276535176897</c:v>
                </c:pt>
                <c:pt idx="4">
                  <c:v>5.070831641004812</c:v>
                </c:pt>
              </c:numCache>
            </c:numRef>
          </c:val>
          <c:extLst>
            <c:ext xmlns:c16="http://schemas.microsoft.com/office/drawing/2014/chart" uri="{C3380CC4-5D6E-409C-BE32-E72D297353CC}">
              <c16:uniqueId val="{00000004-52ED-41DF-A0CB-3B954E8B9A7E}"/>
            </c:ext>
          </c:extLst>
        </c:ser>
        <c:ser>
          <c:idx val="5"/>
          <c:order val="5"/>
          <c:tx>
            <c:strRef>
              <c:f>'order level anlaysis'!$G$162:$G$163</c:f>
              <c:strCache>
                <c:ptCount val="1"/>
                <c:pt idx="0">
                  <c:v>June</c:v>
                </c:pt>
              </c:strCache>
            </c:strRef>
          </c:tx>
          <c:spPr>
            <a:solidFill>
              <a:schemeClr val="accent6"/>
            </a:solidFill>
            <a:ln>
              <a:noFill/>
            </a:ln>
            <a:effectLst/>
          </c:spPr>
          <c:invertIfNegative val="0"/>
          <c:cat>
            <c:strRef>
              <c:f>'order level anlaysis'!$A$164:$A$169</c:f>
              <c:strCache>
                <c:ptCount val="5"/>
                <c:pt idx="0">
                  <c:v>Afternoon</c:v>
                </c:pt>
                <c:pt idx="1">
                  <c:v>Evening</c:v>
                </c:pt>
                <c:pt idx="2">
                  <c:v>Late Night</c:v>
                </c:pt>
                <c:pt idx="3">
                  <c:v>Morning</c:v>
                </c:pt>
                <c:pt idx="4">
                  <c:v>Night</c:v>
                </c:pt>
              </c:strCache>
            </c:strRef>
          </c:cat>
          <c:val>
            <c:numRef>
              <c:f>'order level anlaysis'!$G$164:$G$169</c:f>
              <c:numCache>
                <c:formatCode>0.00</c:formatCode>
                <c:ptCount val="5"/>
                <c:pt idx="0">
                  <c:v>2.3530222514893029</c:v>
                </c:pt>
                <c:pt idx="1">
                  <c:v>1.8636532675208766</c:v>
                </c:pt>
                <c:pt idx="2">
                  <c:v>1.932217400289316</c:v>
                </c:pt>
                <c:pt idx="3">
                  <c:v>1.6961775734328655</c:v>
                </c:pt>
                <c:pt idx="4">
                  <c:v>1.885688096697423</c:v>
                </c:pt>
              </c:numCache>
            </c:numRef>
          </c:val>
          <c:extLst>
            <c:ext xmlns:c16="http://schemas.microsoft.com/office/drawing/2014/chart" uri="{C3380CC4-5D6E-409C-BE32-E72D297353CC}">
              <c16:uniqueId val="{00000005-52ED-41DF-A0CB-3B954E8B9A7E}"/>
            </c:ext>
          </c:extLst>
        </c:ser>
        <c:ser>
          <c:idx val="6"/>
          <c:order val="6"/>
          <c:tx>
            <c:strRef>
              <c:f>'order level anlaysis'!$H$162:$H$163</c:f>
              <c:strCache>
                <c:ptCount val="1"/>
                <c:pt idx="0">
                  <c:v>July</c:v>
                </c:pt>
              </c:strCache>
            </c:strRef>
          </c:tx>
          <c:spPr>
            <a:solidFill>
              <a:schemeClr val="accent1">
                <a:lumMod val="60000"/>
              </a:schemeClr>
            </a:solidFill>
            <a:ln>
              <a:noFill/>
            </a:ln>
            <a:effectLst/>
          </c:spPr>
          <c:invertIfNegative val="0"/>
          <c:cat>
            <c:strRef>
              <c:f>'order level anlaysis'!$A$164:$A$169</c:f>
              <c:strCache>
                <c:ptCount val="5"/>
                <c:pt idx="0">
                  <c:v>Afternoon</c:v>
                </c:pt>
                <c:pt idx="1">
                  <c:v>Evening</c:v>
                </c:pt>
                <c:pt idx="2">
                  <c:v>Late Night</c:v>
                </c:pt>
                <c:pt idx="3">
                  <c:v>Morning</c:v>
                </c:pt>
                <c:pt idx="4">
                  <c:v>Night</c:v>
                </c:pt>
              </c:strCache>
            </c:strRef>
          </c:cat>
          <c:val>
            <c:numRef>
              <c:f>'order level anlaysis'!$H$164:$H$169</c:f>
              <c:numCache>
                <c:formatCode>0.00</c:formatCode>
                <c:ptCount val="5"/>
                <c:pt idx="0">
                  <c:v>4.8405075299418945</c:v>
                </c:pt>
                <c:pt idx="1">
                  <c:v>5.9001071891983381</c:v>
                </c:pt>
                <c:pt idx="2">
                  <c:v>3.2892003684771418</c:v>
                </c:pt>
                <c:pt idx="3">
                  <c:v>4.6394643670908264</c:v>
                </c:pt>
                <c:pt idx="4">
                  <c:v>6.7356997062776927</c:v>
                </c:pt>
              </c:numCache>
            </c:numRef>
          </c:val>
          <c:extLst>
            <c:ext xmlns:c16="http://schemas.microsoft.com/office/drawing/2014/chart" uri="{C3380CC4-5D6E-409C-BE32-E72D297353CC}">
              <c16:uniqueId val="{00000006-52ED-41DF-A0CB-3B954E8B9A7E}"/>
            </c:ext>
          </c:extLst>
        </c:ser>
        <c:ser>
          <c:idx val="7"/>
          <c:order val="7"/>
          <c:tx>
            <c:strRef>
              <c:f>'order level anlaysis'!$I$162:$I$163</c:f>
              <c:strCache>
                <c:ptCount val="1"/>
                <c:pt idx="0">
                  <c:v>August</c:v>
                </c:pt>
              </c:strCache>
            </c:strRef>
          </c:tx>
          <c:spPr>
            <a:solidFill>
              <a:schemeClr val="accent2">
                <a:lumMod val="60000"/>
              </a:schemeClr>
            </a:solidFill>
            <a:ln>
              <a:noFill/>
            </a:ln>
            <a:effectLst/>
          </c:spPr>
          <c:invertIfNegative val="0"/>
          <c:cat>
            <c:strRef>
              <c:f>'order level anlaysis'!$A$164:$A$169</c:f>
              <c:strCache>
                <c:ptCount val="5"/>
                <c:pt idx="0">
                  <c:v>Afternoon</c:v>
                </c:pt>
                <c:pt idx="1">
                  <c:v>Evening</c:v>
                </c:pt>
                <c:pt idx="2">
                  <c:v>Late Night</c:v>
                </c:pt>
                <c:pt idx="3">
                  <c:v>Morning</c:v>
                </c:pt>
                <c:pt idx="4">
                  <c:v>Night</c:v>
                </c:pt>
              </c:strCache>
            </c:strRef>
          </c:cat>
          <c:val>
            <c:numRef>
              <c:f>'order level anlaysis'!$I$164:$I$169</c:f>
              <c:numCache>
                <c:formatCode>0.00</c:formatCode>
                <c:ptCount val="5"/>
                <c:pt idx="0">
                  <c:v>21.49878281465886</c:v>
                </c:pt>
                <c:pt idx="1">
                  <c:v>20.59532171384701</c:v>
                </c:pt>
                <c:pt idx="2">
                  <c:v>12.772349239477595</c:v>
                </c:pt>
                <c:pt idx="3">
                  <c:v>20.863904102511107</c:v>
                </c:pt>
                <c:pt idx="4">
                  <c:v>22.11237600692364</c:v>
                </c:pt>
              </c:numCache>
            </c:numRef>
          </c:val>
          <c:extLst>
            <c:ext xmlns:c16="http://schemas.microsoft.com/office/drawing/2014/chart" uri="{C3380CC4-5D6E-409C-BE32-E72D297353CC}">
              <c16:uniqueId val="{00000007-52ED-41DF-A0CB-3B954E8B9A7E}"/>
            </c:ext>
          </c:extLst>
        </c:ser>
        <c:ser>
          <c:idx val="8"/>
          <c:order val="8"/>
          <c:tx>
            <c:strRef>
              <c:f>'order level anlaysis'!$J$162:$J$163</c:f>
              <c:strCache>
                <c:ptCount val="1"/>
                <c:pt idx="0">
                  <c:v>September</c:v>
                </c:pt>
              </c:strCache>
            </c:strRef>
          </c:tx>
          <c:spPr>
            <a:solidFill>
              <a:schemeClr val="accent3">
                <a:lumMod val="60000"/>
              </a:schemeClr>
            </a:solidFill>
            <a:ln>
              <a:noFill/>
            </a:ln>
            <a:effectLst/>
          </c:spPr>
          <c:invertIfNegative val="0"/>
          <c:cat>
            <c:strRef>
              <c:f>'order level anlaysis'!$A$164:$A$169</c:f>
              <c:strCache>
                <c:ptCount val="5"/>
                <c:pt idx="0">
                  <c:v>Afternoon</c:v>
                </c:pt>
                <c:pt idx="1">
                  <c:v>Evening</c:v>
                </c:pt>
                <c:pt idx="2">
                  <c:v>Late Night</c:v>
                </c:pt>
                <c:pt idx="3">
                  <c:v>Morning</c:v>
                </c:pt>
                <c:pt idx="4">
                  <c:v>Night</c:v>
                </c:pt>
              </c:strCache>
            </c:strRef>
          </c:cat>
          <c:val>
            <c:numRef>
              <c:f>'order level anlaysis'!$J$164:$J$169</c:f>
              <c:numCache>
                <c:formatCode>0.00</c:formatCode>
                <c:ptCount val="5"/>
                <c:pt idx="0">
                  <c:v>10.463223778429791</c:v>
                </c:pt>
                <c:pt idx="1">
                  <c:v>11.458417005615475</c:v>
                </c:pt>
                <c:pt idx="2">
                  <c:v>5.0952997658385986</c:v>
                </c:pt>
                <c:pt idx="3">
                  <c:v>10.957258543251083</c:v>
                </c:pt>
                <c:pt idx="4">
                  <c:v>9.7600959460459258</c:v>
                </c:pt>
              </c:numCache>
            </c:numRef>
          </c:val>
          <c:extLst>
            <c:ext xmlns:c16="http://schemas.microsoft.com/office/drawing/2014/chart" uri="{C3380CC4-5D6E-409C-BE32-E72D297353CC}">
              <c16:uniqueId val="{00000008-52ED-41DF-A0CB-3B954E8B9A7E}"/>
            </c:ext>
          </c:extLst>
        </c:ser>
        <c:dLbls>
          <c:showLegendKey val="0"/>
          <c:showVal val="0"/>
          <c:showCatName val="0"/>
          <c:showSerName val="0"/>
          <c:showPercent val="0"/>
          <c:showBubbleSize val="0"/>
        </c:dLbls>
        <c:gapWidth val="219"/>
        <c:overlap val="-27"/>
        <c:axId val="2075461968"/>
        <c:axId val="1154000784"/>
      </c:barChart>
      <c:catAx>
        <c:axId val="20754619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Slot and month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4000784"/>
        <c:crosses val="autoZero"/>
        <c:auto val="1"/>
        <c:lblAlgn val="ctr"/>
        <c:lblOffset val="100"/>
        <c:noMultiLvlLbl val="0"/>
      </c:catAx>
      <c:valAx>
        <c:axId val="1154000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Discount as a % of product amount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54619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[Kishore analaysis.xlsx]order level anlaysis!PivotTable14</c:name>
    <c:fmtId val="28"/>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'order level anlaysis'!$B$181:$B$182</c:f>
              <c:strCache>
                <c:ptCount val="1"/>
                <c:pt idx="0">
                  <c:v>Afternoon</c:v>
                </c:pt>
              </c:strCache>
            </c:strRef>
          </c:tx>
          <c:spPr>
            <a:solidFill>
              <a:schemeClr val="accent1"/>
            </a:solidFill>
            <a:ln>
              <a:noFill/>
            </a:ln>
            <a:effectLst/>
          </c:spPr>
          <c:invertIfNegative val="0"/>
          <c:cat>
            <c:strRef>
              <c:f>'order level anlaysis'!$A$183:$A$235</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anlaysis'!$B$183:$B$235</c:f>
              <c:numCache>
                <c:formatCode>0.00</c:formatCode>
                <c:ptCount val="52"/>
                <c:pt idx="0">
                  <c:v>0.2866356144750985</c:v>
                </c:pt>
                <c:pt idx="1">
                  <c:v>0</c:v>
                </c:pt>
                <c:pt idx="2">
                  <c:v>0</c:v>
                </c:pt>
                <c:pt idx="3">
                  <c:v>0</c:v>
                </c:pt>
                <c:pt idx="4">
                  <c:v>0</c:v>
                </c:pt>
                <c:pt idx="5">
                  <c:v>5.0126217093400651</c:v>
                </c:pt>
                <c:pt idx="6">
                  <c:v>4.0885608856088558</c:v>
                </c:pt>
                <c:pt idx="7">
                  <c:v>0</c:v>
                </c:pt>
                <c:pt idx="8">
                  <c:v>0</c:v>
                </c:pt>
                <c:pt idx="9">
                  <c:v>4.669288523417948</c:v>
                </c:pt>
                <c:pt idx="10">
                  <c:v>1.4929829799940282</c:v>
                </c:pt>
                <c:pt idx="11">
                  <c:v>0.71110310995094284</c:v>
                </c:pt>
                <c:pt idx="12">
                  <c:v>13.25153374233129</c:v>
                </c:pt>
                <c:pt idx="13">
                  <c:v>0</c:v>
                </c:pt>
                <c:pt idx="14">
                  <c:v>2.1487151448879169</c:v>
                </c:pt>
                <c:pt idx="15">
                  <c:v>1.8961253091508656</c:v>
                </c:pt>
                <c:pt idx="16">
                  <c:v>0</c:v>
                </c:pt>
                <c:pt idx="17">
                  <c:v>14.687436779283836</c:v>
                </c:pt>
                <c:pt idx="18">
                  <c:v>0.52631578947368418</c:v>
                </c:pt>
                <c:pt idx="19">
                  <c:v>0</c:v>
                </c:pt>
                <c:pt idx="20">
                  <c:v>0</c:v>
                </c:pt>
                <c:pt idx="21">
                  <c:v>0</c:v>
                </c:pt>
                <c:pt idx="22">
                  <c:v>1.1627906976744187</c:v>
                </c:pt>
                <c:pt idx="23">
                  <c:v>0</c:v>
                </c:pt>
                <c:pt idx="24">
                  <c:v>0</c:v>
                </c:pt>
                <c:pt idx="25">
                  <c:v>0</c:v>
                </c:pt>
                <c:pt idx="26">
                  <c:v>10.311874856524449</c:v>
                </c:pt>
                <c:pt idx="27">
                  <c:v>6.2110194053925589</c:v>
                </c:pt>
                <c:pt idx="28">
                  <c:v>1.5843429636533086</c:v>
                </c:pt>
                <c:pt idx="29">
                  <c:v>7.2091788861468959</c:v>
                </c:pt>
                <c:pt idx="30">
                  <c:v>0</c:v>
                </c:pt>
                <c:pt idx="31">
                  <c:v>0</c:v>
                </c:pt>
                <c:pt idx="32">
                  <c:v>0</c:v>
                </c:pt>
                <c:pt idx="33">
                  <c:v>0</c:v>
                </c:pt>
                <c:pt idx="34">
                  <c:v>0</c:v>
                </c:pt>
                <c:pt idx="35">
                  <c:v>0</c:v>
                </c:pt>
                <c:pt idx="36">
                  <c:v>0</c:v>
                </c:pt>
                <c:pt idx="37">
                  <c:v>6.8831465812943051</c:v>
                </c:pt>
                <c:pt idx="38">
                  <c:v>6.3637976929902393</c:v>
                </c:pt>
                <c:pt idx="39">
                  <c:v>0</c:v>
                </c:pt>
                <c:pt idx="40">
                  <c:v>0</c:v>
                </c:pt>
                <c:pt idx="41">
                  <c:v>3.5326319390984517</c:v>
                </c:pt>
                <c:pt idx="42">
                  <c:v>0</c:v>
                </c:pt>
                <c:pt idx="43">
                  <c:v>0</c:v>
                </c:pt>
                <c:pt idx="44">
                  <c:v>0</c:v>
                </c:pt>
                <c:pt idx="45">
                  <c:v>0.1295336787564767</c:v>
                </c:pt>
                <c:pt idx="46">
                  <c:v>0</c:v>
                </c:pt>
                <c:pt idx="47">
                  <c:v>0</c:v>
                </c:pt>
                <c:pt idx="48">
                  <c:v>0.58139534883720934</c:v>
                </c:pt>
                <c:pt idx="49">
                  <c:v>0</c:v>
                </c:pt>
                <c:pt idx="50">
                  <c:v>0</c:v>
                </c:pt>
                <c:pt idx="51">
                  <c:v>0</c:v>
                </c:pt>
              </c:numCache>
            </c:numRef>
          </c:val>
          <c:extLst>
            <c:ext xmlns:c16="http://schemas.microsoft.com/office/drawing/2014/chart" uri="{C3380CC4-5D6E-409C-BE32-E72D297353CC}">
              <c16:uniqueId val="{00000000-0F6B-4923-84E1-DE35E93D1EEA}"/>
            </c:ext>
          </c:extLst>
        </c:ser>
        <c:ser>
          <c:idx val="1"/>
          <c:order val="1"/>
          <c:tx>
            <c:strRef>
              <c:f>'order level anlaysis'!$C$181:$C$182</c:f>
              <c:strCache>
                <c:ptCount val="1"/>
                <c:pt idx="0">
                  <c:v>Evening</c:v>
                </c:pt>
              </c:strCache>
            </c:strRef>
          </c:tx>
          <c:spPr>
            <a:solidFill>
              <a:schemeClr val="accent2"/>
            </a:solidFill>
            <a:ln>
              <a:noFill/>
            </a:ln>
            <a:effectLst/>
          </c:spPr>
          <c:invertIfNegative val="0"/>
          <c:cat>
            <c:strRef>
              <c:f>'order level anlaysis'!$A$183:$A$235</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anlaysis'!$C$183:$C$235</c:f>
              <c:numCache>
                <c:formatCode>0.00</c:formatCode>
                <c:ptCount val="52"/>
                <c:pt idx="0">
                  <c:v>0.25406504065040647</c:v>
                </c:pt>
                <c:pt idx="1">
                  <c:v>1.6949152542372881</c:v>
                </c:pt>
                <c:pt idx="2">
                  <c:v>0</c:v>
                </c:pt>
                <c:pt idx="3">
                  <c:v>1.9503546099290781</c:v>
                </c:pt>
                <c:pt idx="4">
                  <c:v>0</c:v>
                </c:pt>
                <c:pt idx="5">
                  <c:v>4.1765543426673002</c:v>
                </c:pt>
                <c:pt idx="6">
                  <c:v>2.9604783432988184</c:v>
                </c:pt>
                <c:pt idx="7">
                  <c:v>0</c:v>
                </c:pt>
                <c:pt idx="8">
                  <c:v>0</c:v>
                </c:pt>
                <c:pt idx="9">
                  <c:v>5.825675796235168</c:v>
                </c:pt>
                <c:pt idx="10">
                  <c:v>0</c:v>
                </c:pt>
                <c:pt idx="11">
                  <c:v>1.7363851617995265</c:v>
                </c:pt>
                <c:pt idx="12">
                  <c:v>1.6569767441860463</c:v>
                </c:pt>
                <c:pt idx="13">
                  <c:v>0</c:v>
                </c:pt>
                <c:pt idx="14">
                  <c:v>2.6740393169251164</c:v>
                </c:pt>
                <c:pt idx="15">
                  <c:v>2.8577260665441928</c:v>
                </c:pt>
                <c:pt idx="16">
                  <c:v>0</c:v>
                </c:pt>
                <c:pt idx="17">
                  <c:v>0</c:v>
                </c:pt>
                <c:pt idx="18">
                  <c:v>8.8262910798122061</c:v>
                </c:pt>
                <c:pt idx="19">
                  <c:v>0</c:v>
                </c:pt>
                <c:pt idx="20">
                  <c:v>0</c:v>
                </c:pt>
                <c:pt idx="21">
                  <c:v>0</c:v>
                </c:pt>
                <c:pt idx="22">
                  <c:v>0</c:v>
                </c:pt>
                <c:pt idx="23">
                  <c:v>0</c:v>
                </c:pt>
                <c:pt idx="24">
                  <c:v>0</c:v>
                </c:pt>
                <c:pt idx="25">
                  <c:v>0</c:v>
                </c:pt>
                <c:pt idx="26">
                  <c:v>9.2412139355154039</c:v>
                </c:pt>
                <c:pt idx="27">
                  <c:v>6.5306258596913498</c:v>
                </c:pt>
                <c:pt idx="28">
                  <c:v>0</c:v>
                </c:pt>
                <c:pt idx="29">
                  <c:v>7.0855688920847397</c:v>
                </c:pt>
                <c:pt idx="30">
                  <c:v>35.611510791366911</c:v>
                </c:pt>
                <c:pt idx="31">
                  <c:v>16.694772344013494</c:v>
                </c:pt>
                <c:pt idx="32">
                  <c:v>0</c:v>
                </c:pt>
                <c:pt idx="33">
                  <c:v>0</c:v>
                </c:pt>
                <c:pt idx="34">
                  <c:v>0.41459369817578773</c:v>
                </c:pt>
                <c:pt idx="35">
                  <c:v>0</c:v>
                </c:pt>
                <c:pt idx="36">
                  <c:v>0</c:v>
                </c:pt>
                <c:pt idx="37">
                  <c:v>5.7383320581484316</c:v>
                </c:pt>
                <c:pt idx="38">
                  <c:v>3.659761309760142</c:v>
                </c:pt>
                <c:pt idx="39">
                  <c:v>0</c:v>
                </c:pt>
                <c:pt idx="40">
                  <c:v>0</c:v>
                </c:pt>
                <c:pt idx="41">
                  <c:v>3.3234126984126986</c:v>
                </c:pt>
                <c:pt idx="42">
                  <c:v>0</c:v>
                </c:pt>
                <c:pt idx="43">
                  <c:v>0</c:v>
                </c:pt>
                <c:pt idx="44">
                  <c:v>0</c:v>
                </c:pt>
                <c:pt idx="45">
                  <c:v>0</c:v>
                </c:pt>
                <c:pt idx="46">
                  <c:v>0</c:v>
                </c:pt>
                <c:pt idx="47">
                  <c:v>0</c:v>
                </c:pt>
                <c:pt idx="48">
                  <c:v>0.30257186081694404</c:v>
                </c:pt>
                <c:pt idx="49">
                  <c:v>0</c:v>
                </c:pt>
                <c:pt idx="50">
                  <c:v>2.2471910112359552</c:v>
                </c:pt>
                <c:pt idx="51">
                  <c:v>9.8765432098765427</c:v>
                </c:pt>
              </c:numCache>
            </c:numRef>
          </c:val>
          <c:extLst>
            <c:ext xmlns:c16="http://schemas.microsoft.com/office/drawing/2014/chart" uri="{C3380CC4-5D6E-409C-BE32-E72D297353CC}">
              <c16:uniqueId val="{00000001-0F6B-4923-84E1-DE35E93D1EEA}"/>
            </c:ext>
          </c:extLst>
        </c:ser>
        <c:ser>
          <c:idx val="2"/>
          <c:order val="2"/>
          <c:tx>
            <c:strRef>
              <c:f>'order level anlaysis'!$D$181:$D$182</c:f>
              <c:strCache>
                <c:ptCount val="1"/>
                <c:pt idx="0">
                  <c:v>Late Night</c:v>
                </c:pt>
              </c:strCache>
            </c:strRef>
          </c:tx>
          <c:spPr>
            <a:solidFill>
              <a:schemeClr val="accent3"/>
            </a:solidFill>
            <a:ln>
              <a:noFill/>
            </a:ln>
            <a:effectLst/>
          </c:spPr>
          <c:invertIfNegative val="0"/>
          <c:cat>
            <c:strRef>
              <c:f>'order level anlaysis'!$A$183:$A$235</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anlaysis'!$D$183:$D$235</c:f>
              <c:numCache>
                <c:formatCode>0.00</c:formatCode>
                <c:ptCount val="52"/>
                <c:pt idx="0">
                  <c:v>0</c:v>
                </c:pt>
                <c:pt idx="1">
                  <c:v>0</c:v>
                </c:pt>
                <c:pt idx="2">
                  <c:v>0</c:v>
                </c:pt>
                <c:pt idx="3">
                  <c:v>0</c:v>
                </c:pt>
                <c:pt idx="4">
                  <c:v>0</c:v>
                </c:pt>
                <c:pt idx="5">
                  <c:v>0</c:v>
                </c:pt>
                <c:pt idx="6">
                  <c:v>0</c:v>
                </c:pt>
                <c:pt idx="7">
                  <c:v>0</c:v>
                </c:pt>
                <c:pt idx="8">
                  <c:v>0</c:v>
                </c:pt>
                <c:pt idx="9">
                  <c:v>4.2218728946777455</c:v>
                </c:pt>
                <c:pt idx="10">
                  <c:v>43.231441048034938</c:v>
                </c:pt>
                <c:pt idx="11">
                  <c:v>1.2457732692649939</c:v>
                </c:pt>
                <c:pt idx="12">
                  <c:v>10</c:v>
                </c:pt>
                <c:pt idx="13">
                  <c:v>0</c:v>
                </c:pt>
                <c:pt idx="14">
                  <c:v>2.1107805638192376</c:v>
                </c:pt>
                <c:pt idx="15">
                  <c:v>4.4303797468354427</c:v>
                </c:pt>
                <c:pt idx="16">
                  <c:v>0</c:v>
                </c:pt>
                <c:pt idx="17">
                  <c:v>0</c:v>
                </c:pt>
                <c:pt idx="18">
                  <c:v>0</c:v>
                </c:pt>
                <c:pt idx="19">
                  <c:v>0</c:v>
                </c:pt>
                <c:pt idx="20">
                  <c:v>0</c:v>
                </c:pt>
                <c:pt idx="21">
                  <c:v>0</c:v>
                </c:pt>
                <c:pt idx="22">
                  <c:v>0</c:v>
                </c:pt>
                <c:pt idx="23">
                  <c:v>0</c:v>
                </c:pt>
                <c:pt idx="24">
                  <c:v>17.086330935251798</c:v>
                </c:pt>
                <c:pt idx="25">
                  <c:v>0</c:v>
                </c:pt>
                <c:pt idx="26">
                  <c:v>3.6952322862661382</c:v>
                </c:pt>
                <c:pt idx="27">
                  <c:v>3.9601132202861669</c:v>
                </c:pt>
                <c:pt idx="28">
                  <c:v>0</c:v>
                </c:pt>
                <c:pt idx="29">
                  <c:v>4.1126820617677557</c:v>
                </c:pt>
                <c:pt idx="30">
                  <c:v>0</c:v>
                </c:pt>
                <c:pt idx="31">
                  <c:v>0</c:v>
                </c:pt>
                <c:pt idx="32">
                  <c:v>20.668058455114824</c:v>
                </c:pt>
                <c:pt idx="33">
                  <c:v>0</c:v>
                </c:pt>
                <c:pt idx="34">
                  <c:v>0</c:v>
                </c:pt>
                <c:pt idx="35">
                  <c:v>0</c:v>
                </c:pt>
                <c:pt idx="36">
                  <c:v>0</c:v>
                </c:pt>
                <c:pt idx="37">
                  <c:v>2.052084291892887</c:v>
                </c:pt>
                <c:pt idx="38">
                  <c:v>1.436983036590495</c:v>
                </c:pt>
                <c:pt idx="39">
                  <c:v>0</c:v>
                </c:pt>
                <c:pt idx="40">
                  <c:v>0</c:v>
                </c:pt>
                <c:pt idx="41">
                  <c:v>5.8577405857740583</c:v>
                </c:pt>
                <c:pt idx="42">
                  <c:v>0</c:v>
                </c:pt>
                <c:pt idx="43">
                  <c:v>0</c:v>
                </c:pt>
                <c:pt idx="44">
                  <c:v>0</c:v>
                </c:pt>
                <c:pt idx="45">
                  <c:v>0</c:v>
                </c:pt>
                <c:pt idx="46">
                  <c:v>0</c:v>
                </c:pt>
                <c:pt idx="47">
                  <c:v>0</c:v>
                </c:pt>
                <c:pt idx="48">
                  <c:v>0</c:v>
                </c:pt>
                <c:pt idx="49">
                  <c:v>0</c:v>
                </c:pt>
                <c:pt idx="50">
                  <c:v>0</c:v>
                </c:pt>
                <c:pt idx="51">
                  <c:v>0</c:v>
                </c:pt>
              </c:numCache>
            </c:numRef>
          </c:val>
          <c:extLst>
            <c:ext xmlns:c16="http://schemas.microsoft.com/office/drawing/2014/chart" uri="{C3380CC4-5D6E-409C-BE32-E72D297353CC}">
              <c16:uniqueId val="{00000002-0F6B-4923-84E1-DE35E93D1EEA}"/>
            </c:ext>
          </c:extLst>
        </c:ser>
        <c:ser>
          <c:idx val="3"/>
          <c:order val="3"/>
          <c:tx>
            <c:strRef>
              <c:f>'order level anlaysis'!$E$181:$E$182</c:f>
              <c:strCache>
                <c:ptCount val="1"/>
                <c:pt idx="0">
                  <c:v>Morning</c:v>
                </c:pt>
              </c:strCache>
            </c:strRef>
          </c:tx>
          <c:spPr>
            <a:solidFill>
              <a:schemeClr val="accent4"/>
            </a:solidFill>
            <a:ln>
              <a:noFill/>
            </a:ln>
            <a:effectLst/>
          </c:spPr>
          <c:invertIfNegative val="0"/>
          <c:cat>
            <c:strRef>
              <c:f>'order level anlaysis'!$A$183:$A$235</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anlaysis'!$E$183:$E$235</c:f>
              <c:numCache>
                <c:formatCode>0.00</c:formatCode>
                <c:ptCount val="52"/>
                <c:pt idx="0">
                  <c:v>0.17611835153222966</c:v>
                </c:pt>
                <c:pt idx="1">
                  <c:v>0</c:v>
                </c:pt>
                <c:pt idx="2">
                  <c:v>0</c:v>
                </c:pt>
                <c:pt idx="3">
                  <c:v>0</c:v>
                </c:pt>
                <c:pt idx="4">
                  <c:v>0</c:v>
                </c:pt>
                <c:pt idx="5">
                  <c:v>1.8018018018018018</c:v>
                </c:pt>
                <c:pt idx="6">
                  <c:v>1.0940032414910861</c:v>
                </c:pt>
                <c:pt idx="7">
                  <c:v>0</c:v>
                </c:pt>
                <c:pt idx="8">
                  <c:v>0</c:v>
                </c:pt>
                <c:pt idx="9">
                  <c:v>2.2259274697790747</c:v>
                </c:pt>
                <c:pt idx="10">
                  <c:v>0</c:v>
                </c:pt>
                <c:pt idx="11">
                  <c:v>2.283477409884195</c:v>
                </c:pt>
                <c:pt idx="12">
                  <c:v>13.151927437641723</c:v>
                </c:pt>
                <c:pt idx="13">
                  <c:v>0</c:v>
                </c:pt>
                <c:pt idx="14">
                  <c:v>3.7262647722745985</c:v>
                </c:pt>
                <c:pt idx="15">
                  <c:v>1.2243113248797552</c:v>
                </c:pt>
                <c:pt idx="16">
                  <c:v>0</c:v>
                </c:pt>
                <c:pt idx="17">
                  <c:v>8.2135523613963031</c:v>
                </c:pt>
                <c:pt idx="18">
                  <c:v>4.8753256419799031</c:v>
                </c:pt>
                <c:pt idx="19">
                  <c:v>0</c:v>
                </c:pt>
                <c:pt idx="20">
                  <c:v>0</c:v>
                </c:pt>
                <c:pt idx="21">
                  <c:v>0</c:v>
                </c:pt>
                <c:pt idx="22">
                  <c:v>0</c:v>
                </c:pt>
                <c:pt idx="23">
                  <c:v>0</c:v>
                </c:pt>
                <c:pt idx="24">
                  <c:v>1.3080739738385205</c:v>
                </c:pt>
                <c:pt idx="25">
                  <c:v>0</c:v>
                </c:pt>
                <c:pt idx="26">
                  <c:v>10.170086281633159</c:v>
                </c:pt>
                <c:pt idx="27">
                  <c:v>6.0091009930738126</c:v>
                </c:pt>
                <c:pt idx="28">
                  <c:v>0</c:v>
                </c:pt>
                <c:pt idx="29">
                  <c:v>8.2090172385668687</c:v>
                </c:pt>
                <c:pt idx="30">
                  <c:v>0</c:v>
                </c:pt>
                <c:pt idx="31">
                  <c:v>0</c:v>
                </c:pt>
                <c:pt idx="32">
                  <c:v>0.26619343389529726</c:v>
                </c:pt>
                <c:pt idx="33">
                  <c:v>0.20283975659229209</c:v>
                </c:pt>
                <c:pt idx="34">
                  <c:v>0</c:v>
                </c:pt>
                <c:pt idx="35">
                  <c:v>0</c:v>
                </c:pt>
                <c:pt idx="36">
                  <c:v>0</c:v>
                </c:pt>
                <c:pt idx="37">
                  <c:v>1.3149171270718232</c:v>
                </c:pt>
                <c:pt idx="38">
                  <c:v>4.8749886628170636</c:v>
                </c:pt>
                <c:pt idx="39">
                  <c:v>0</c:v>
                </c:pt>
                <c:pt idx="40">
                  <c:v>0</c:v>
                </c:pt>
                <c:pt idx="41">
                  <c:v>4.5738464638323597</c:v>
                </c:pt>
                <c:pt idx="42">
                  <c:v>0</c:v>
                </c:pt>
                <c:pt idx="43">
                  <c:v>0</c:v>
                </c:pt>
                <c:pt idx="44">
                  <c:v>0</c:v>
                </c:pt>
                <c:pt idx="45">
                  <c:v>0</c:v>
                </c:pt>
                <c:pt idx="46">
                  <c:v>0</c:v>
                </c:pt>
                <c:pt idx="47">
                  <c:v>0</c:v>
                </c:pt>
                <c:pt idx="48">
                  <c:v>0</c:v>
                </c:pt>
                <c:pt idx="49">
                  <c:v>0</c:v>
                </c:pt>
                <c:pt idx="50">
                  <c:v>0</c:v>
                </c:pt>
                <c:pt idx="51">
                  <c:v>12.177121771217712</c:v>
                </c:pt>
              </c:numCache>
            </c:numRef>
          </c:val>
          <c:extLst>
            <c:ext xmlns:c16="http://schemas.microsoft.com/office/drawing/2014/chart" uri="{C3380CC4-5D6E-409C-BE32-E72D297353CC}">
              <c16:uniqueId val="{00000003-0F6B-4923-84E1-DE35E93D1EEA}"/>
            </c:ext>
          </c:extLst>
        </c:ser>
        <c:ser>
          <c:idx val="4"/>
          <c:order val="4"/>
          <c:tx>
            <c:strRef>
              <c:f>'order level anlaysis'!$F$181:$F$182</c:f>
              <c:strCache>
                <c:ptCount val="1"/>
                <c:pt idx="0">
                  <c:v>Night</c:v>
                </c:pt>
              </c:strCache>
            </c:strRef>
          </c:tx>
          <c:spPr>
            <a:solidFill>
              <a:schemeClr val="accent5"/>
            </a:solidFill>
            <a:ln>
              <a:noFill/>
            </a:ln>
            <a:effectLst/>
          </c:spPr>
          <c:invertIfNegative val="0"/>
          <c:cat>
            <c:strRef>
              <c:f>'order level anlaysis'!$A$183:$A$235</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anlaysis'!$F$183:$F$235</c:f>
              <c:numCache>
                <c:formatCode>0.00</c:formatCode>
                <c:ptCount val="52"/>
                <c:pt idx="0">
                  <c:v>10.482654600301659</c:v>
                </c:pt>
                <c:pt idx="1">
                  <c:v>3.0567685589519651</c:v>
                </c:pt>
                <c:pt idx="2">
                  <c:v>0</c:v>
                </c:pt>
                <c:pt idx="3">
                  <c:v>7.7162899454403746</c:v>
                </c:pt>
                <c:pt idx="4">
                  <c:v>0</c:v>
                </c:pt>
                <c:pt idx="5">
                  <c:v>14.225418164764733</c:v>
                </c:pt>
                <c:pt idx="6">
                  <c:v>6.666666666666667</c:v>
                </c:pt>
                <c:pt idx="7">
                  <c:v>0</c:v>
                </c:pt>
                <c:pt idx="8">
                  <c:v>0</c:v>
                </c:pt>
                <c:pt idx="9">
                  <c:v>6.1355932203389827</c:v>
                </c:pt>
                <c:pt idx="10">
                  <c:v>0</c:v>
                </c:pt>
                <c:pt idx="11">
                  <c:v>0.9925719290278634</c:v>
                </c:pt>
                <c:pt idx="12">
                  <c:v>29.72972972972973</c:v>
                </c:pt>
                <c:pt idx="13">
                  <c:v>0</c:v>
                </c:pt>
                <c:pt idx="14">
                  <c:v>6.8201243201243198</c:v>
                </c:pt>
                <c:pt idx="15">
                  <c:v>3.3266799733865602</c:v>
                </c:pt>
                <c:pt idx="16">
                  <c:v>0</c:v>
                </c:pt>
                <c:pt idx="17">
                  <c:v>0.67548550520686745</c:v>
                </c:pt>
                <c:pt idx="18">
                  <c:v>1.8408941485864563</c:v>
                </c:pt>
                <c:pt idx="19">
                  <c:v>0</c:v>
                </c:pt>
                <c:pt idx="20">
                  <c:v>0</c:v>
                </c:pt>
                <c:pt idx="21">
                  <c:v>0</c:v>
                </c:pt>
                <c:pt idx="22">
                  <c:v>12.422839506172838</c:v>
                </c:pt>
                <c:pt idx="23">
                  <c:v>10</c:v>
                </c:pt>
                <c:pt idx="24">
                  <c:v>0</c:v>
                </c:pt>
                <c:pt idx="25">
                  <c:v>0</c:v>
                </c:pt>
                <c:pt idx="26">
                  <c:v>9.8968176387531219</c:v>
                </c:pt>
                <c:pt idx="27">
                  <c:v>6.5186732007224579</c:v>
                </c:pt>
                <c:pt idx="28">
                  <c:v>6.7632850241545892</c:v>
                </c:pt>
                <c:pt idx="29">
                  <c:v>7.9720288269344799</c:v>
                </c:pt>
                <c:pt idx="30">
                  <c:v>0</c:v>
                </c:pt>
                <c:pt idx="31">
                  <c:v>0</c:v>
                </c:pt>
                <c:pt idx="32">
                  <c:v>0</c:v>
                </c:pt>
                <c:pt idx="33">
                  <c:v>0</c:v>
                </c:pt>
                <c:pt idx="34">
                  <c:v>0</c:v>
                </c:pt>
                <c:pt idx="35">
                  <c:v>1.9342359767891684</c:v>
                </c:pt>
                <c:pt idx="36">
                  <c:v>0</c:v>
                </c:pt>
                <c:pt idx="37">
                  <c:v>3.0084982321195954</c:v>
                </c:pt>
                <c:pt idx="38">
                  <c:v>4.6867878665113691</c:v>
                </c:pt>
                <c:pt idx="39">
                  <c:v>0</c:v>
                </c:pt>
                <c:pt idx="40">
                  <c:v>0</c:v>
                </c:pt>
                <c:pt idx="41">
                  <c:v>12.418978480684469</c:v>
                </c:pt>
                <c:pt idx="42">
                  <c:v>0</c:v>
                </c:pt>
                <c:pt idx="43">
                  <c:v>0</c:v>
                </c:pt>
                <c:pt idx="44">
                  <c:v>0</c:v>
                </c:pt>
                <c:pt idx="45">
                  <c:v>2.3456790123456792</c:v>
                </c:pt>
                <c:pt idx="46">
                  <c:v>7.0707070707070701</c:v>
                </c:pt>
                <c:pt idx="47">
                  <c:v>0</c:v>
                </c:pt>
                <c:pt idx="48">
                  <c:v>0</c:v>
                </c:pt>
                <c:pt idx="49">
                  <c:v>0</c:v>
                </c:pt>
                <c:pt idx="50">
                  <c:v>3.8095238095238098</c:v>
                </c:pt>
                <c:pt idx="51">
                  <c:v>0</c:v>
                </c:pt>
              </c:numCache>
            </c:numRef>
          </c:val>
          <c:extLst>
            <c:ext xmlns:c16="http://schemas.microsoft.com/office/drawing/2014/chart" uri="{C3380CC4-5D6E-409C-BE32-E72D297353CC}">
              <c16:uniqueId val="{00000004-0F6B-4923-84E1-DE35E93D1EEA}"/>
            </c:ext>
          </c:extLst>
        </c:ser>
        <c:dLbls>
          <c:showLegendKey val="0"/>
          <c:showVal val="0"/>
          <c:showCatName val="0"/>
          <c:showSerName val="0"/>
          <c:showPercent val="0"/>
          <c:showBubbleSize val="0"/>
        </c:dLbls>
        <c:gapWidth val="219"/>
        <c:overlap val="-27"/>
        <c:axId val="126913360"/>
        <c:axId val="239456592"/>
      </c:barChart>
      <c:catAx>
        <c:axId val="1269133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Drop area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9456592"/>
        <c:crosses val="autoZero"/>
        <c:auto val="1"/>
        <c:lblAlgn val="ctr"/>
        <c:lblOffset val="100"/>
        <c:noMultiLvlLbl val="0"/>
      </c:catAx>
      <c:valAx>
        <c:axId val="2394565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Discount as a % of product amount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9133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[Kishore analaysis.xlsx]Customer_level_analysis!PivotTable2</c:name>
    <c:fmtId val="4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Source Vs Completion rate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Customer_level_analysis!$B$3</c:f>
              <c:strCache>
                <c:ptCount val="1"/>
                <c:pt idx="0">
                  <c:v>Total</c:v>
                </c:pt>
              </c:strCache>
            </c:strRef>
          </c:tx>
          <c:spPr>
            <a:ln w="28575" cap="rnd">
              <a:solidFill>
                <a:schemeClr val="accent1"/>
              </a:solidFill>
              <a:round/>
            </a:ln>
            <a:effectLst/>
          </c:spPr>
          <c:marker>
            <c:symbol val="none"/>
          </c:marker>
          <c:cat>
            <c:strRef>
              <c:f>Customer_level_analysis!$A$4:$A$10</c:f>
              <c:strCache>
                <c:ptCount val="6"/>
                <c:pt idx="0">
                  <c:v>Facebook</c:v>
                </c:pt>
                <c:pt idx="1">
                  <c:v>Google</c:v>
                </c:pt>
                <c:pt idx="2">
                  <c:v>Instagram</c:v>
                </c:pt>
                <c:pt idx="3">
                  <c:v>Offline Campaign</c:v>
                </c:pt>
                <c:pt idx="4">
                  <c:v>Organic</c:v>
                </c:pt>
                <c:pt idx="5">
                  <c:v>Snapchat</c:v>
                </c:pt>
              </c:strCache>
            </c:strRef>
          </c:cat>
          <c:val>
            <c:numRef>
              <c:f>Customer_level_analysis!$B$4:$B$10</c:f>
              <c:numCache>
                <c:formatCode>0.00%</c:formatCode>
                <c:ptCount val="6"/>
                <c:pt idx="0">
                  <c:v>0.99579831932773111</c:v>
                </c:pt>
                <c:pt idx="1">
                  <c:v>0.99551234106207931</c:v>
                </c:pt>
                <c:pt idx="2">
                  <c:v>0.99461206896551724</c:v>
                </c:pt>
                <c:pt idx="3">
                  <c:v>0.99440950384346616</c:v>
                </c:pt>
                <c:pt idx="4">
                  <c:v>0.99625748502994016</c:v>
                </c:pt>
                <c:pt idx="5">
                  <c:v>0.99565389174239427</c:v>
                </c:pt>
              </c:numCache>
            </c:numRef>
          </c:val>
          <c:smooth val="0"/>
          <c:extLst>
            <c:ext xmlns:c16="http://schemas.microsoft.com/office/drawing/2014/chart" uri="{C3380CC4-5D6E-409C-BE32-E72D297353CC}">
              <c16:uniqueId val="{00000000-DF09-420A-9720-364DD6D7A369}"/>
            </c:ext>
          </c:extLst>
        </c:ser>
        <c:dLbls>
          <c:showLegendKey val="0"/>
          <c:showVal val="0"/>
          <c:showCatName val="0"/>
          <c:showSerName val="0"/>
          <c:showPercent val="0"/>
          <c:showBubbleSize val="0"/>
        </c:dLbls>
        <c:smooth val="0"/>
        <c:axId val="126920080"/>
        <c:axId val="358665776"/>
      </c:lineChart>
      <c:catAx>
        <c:axId val="1269200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Sources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8665776"/>
        <c:crosses val="autoZero"/>
        <c:auto val="1"/>
        <c:lblAlgn val="ctr"/>
        <c:lblOffset val="100"/>
        <c:noMultiLvlLbl val="0"/>
      </c:catAx>
      <c:valAx>
        <c:axId val="3586657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Completion rate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9200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1/28/2024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1/28/2024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7.xml"/><Relationship Id="rId5" Type="http://schemas.openxmlformats.org/officeDocument/2006/relationships/chart" Target="../charts/chart15.xml"/><Relationship Id="rId4" Type="http://schemas.openxmlformats.org/officeDocument/2006/relationships/chart" Target="../charts/char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F512E-AE06-082C-E86D-B38BB1C31F3F}"/>
              </a:ext>
            </a:extLst>
          </p:cNvPr>
          <p:cNvSpPr>
            <a:spLocks noGrp="1"/>
          </p:cNvSpPr>
          <p:nvPr>
            <p:ph type="ctrTitle"/>
          </p:nvPr>
        </p:nvSpPr>
        <p:spPr/>
        <p:txBody>
          <a:bodyPr/>
          <a:lstStyle/>
          <a:p>
            <a:r>
              <a:rPr lang="en-IN" sz="4000" b="1" dirty="0" err="1">
                <a:effectLst/>
                <a:latin typeface="Arial Black" panose="020B0A04020102020204" pitchFamily="34" charset="0"/>
                <a:ea typeface="Calibri" panose="020F0502020204030204" pitchFamily="34" charset="0"/>
                <a:cs typeface="Times New Roman" panose="02020603050405020304" pitchFamily="18" charset="0"/>
              </a:rPr>
              <a:t>Freshco</a:t>
            </a:r>
            <a:r>
              <a:rPr lang="en-IN" sz="4000" b="1" dirty="0">
                <a:effectLst/>
                <a:latin typeface="Arial Black" panose="020B0A04020102020204" pitchFamily="34" charset="0"/>
                <a:ea typeface="Calibri" panose="020F0502020204030204" pitchFamily="34" charset="0"/>
                <a:cs typeface="Times New Roman" panose="02020603050405020304" pitchFamily="18" charset="0"/>
              </a:rPr>
              <a:t> Hypermarket Capstone</a:t>
            </a:r>
            <a:endParaRPr lang="en-IN" sz="4000" dirty="0">
              <a:latin typeface="Arial Black" panose="020B0A04020102020204" pitchFamily="34" charset="0"/>
            </a:endParaRPr>
          </a:p>
        </p:txBody>
      </p:sp>
      <p:sp>
        <p:nvSpPr>
          <p:cNvPr id="3" name="Subtitle 2">
            <a:extLst>
              <a:ext uri="{FF2B5EF4-FFF2-40B4-BE49-F238E27FC236}">
                <a16:creationId xmlns:a16="http://schemas.microsoft.com/office/drawing/2014/main" id="{5072E56D-9F31-9199-C5A0-65020F0FD188}"/>
              </a:ext>
            </a:extLst>
          </p:cNvPr>
          <p:cNvSpPr>
            <a:spLocks noGrp="1"/>
          </p:cNvSpPr>
          <p:nvPr>
            <p:ph type="subTitle" idx="1"/>
          </p:nvPr>
        </p:nvSpPr>
        <p:spPr>
          <a:xfrm>
            <a:off x="223521" y="5291006"/>
            <a:ext cx="4158240" cy="1404433"/>
          </a:xfrm>
        </p:spPr>
        <p:txBody>
          <a:bodyPr>
            <a:normAutofit/>
          </a:bodyPr>
          <a:lstStyle/>
          <a:p>
            <a:r>
              <a:rPr lang="en-IN" sz="2000" b="1" dirty="0"/>
              <a:t>NAME : KISHORE R</a:t>
            </a:r>
          </a:p>
          <a:p>
            <a:r>
              <a:rPr lang="en-IN" sz="2000" b="1" dirty="0"/>
              <a:t>BATCH :  DAP202312-1</a:t>
            </a:r>
          </a:p>
          <a:p>
            <a:endParaRPr lang="en-IN" dirty="0"/>
          </a:p>
        </p:txBody>
      </p:sp>
    </p:spTree>
    <p:extLst>
      <p:ext uri="{BB962C8B-B14F-4D97-AF65-F5344CB8AC3E}">
        <p14:creationId xmlns:p14="http://schemas.microsoft.com/office/powerpoint/2010/main" val="3358438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592BC-7FC6-9961-D68E-852B1068ECB9}"/>
              </a:ext>
            </a:extLst>
          </p:cNvPr>
          <p:cNvSpPr>
            <a:spLocks noGrp="1"/>
          </p:cNvSpPr>
          <p:nvPr>
            <p:ph type="title"/>
          </p:nvPr>
        </p:nvSpPr>
        <p:spPr>
          <a:xfrm>
            <a:off x="810000" y="4114800"/>
            <a:ext cx="10561418" cy="566738"/>
          </a:xfrm>
        </p:spPr>
        <p:txBody>
          <a:bodyPr>
            <a:normAutofit/>
          </a:bodyPr>
          <a:lstStyle/>
          <a:p>
            <a:r>
              <a:rPr lang="en-IN" sz="1800" kern="100" dirty="0">
                <a:solidFill>
                  <a:schemeClr val="tx1"/>
                </a:solidFill>
                <a:effectLst/>
                <a:latin typeface="Arial Black" panose="020B0A04020102020204" pitchFamily="34" charset="0"/>
                <a:ea typeface="Calibri" panose="020F0502020204030204" pitchFamily="34" charset="0"/>
                <a:cs typeface="Segoe UI" panose="020B0502040204020203" pitchFamily="34" charset="0"/>
              </a:rPr>
              <a:t>D</a:t>
            </a:r>
            <a:r>
              <a:rPr lang="en-IN" sz="1800" b="1" kern="100" dirty="0">
                <a:solidFill>
                  <a:schemeClr val="tx1"/>
                </a:solidFill>
                <a:effectLst/>
                <a:latin typeface="Arial Black" panose="020B0A04020102020204" pitchFamily="34" charset="0"/>
                <a:ea typeface="Calibri" panose="020F0502020204030204" pitchFamily="34" charset="0"/>
                <a:cs typeface="Calibri" panose="020F0502020204030204" pitchFamily="34" charset="0"/>
              </a:rPr>
              <a:t>elivery charges as a percentage of product amount at slot and month level:</a:t>
            </a:r>
            <a:endParaRPr lang="en-IN" dirty="0">
              <a:solidFill>
                <a:schemeClr val="tx1"/>
              </a:solidFill>
            </a:endParaRPr>
          </a:p>
        </p:txBody>
      </p:sp>
      <p:sp>
        <p:nvSpPr>
          <p:cNvPr id="4" name="Text Placeholder 3">
            <a:extLst>
              <a:ext uri="{FF2B5EF4-FFF2-40B4-BE49-F238E27FC236}">
                <a16:creationId xmlns:a16="http://schemas.microsoft.com/office/drawing/2014/main" id="{265DF9B7-A3E2-E836-8595-2DE1FA8EFC94}"/>
              </a:ext>
            </a:extLst>
          </p:cNvPr>
          <p:cNvSpPr>
            <a:spLocks noGrp="1"/>
          </p:cNvSpPr>
          <p:nvPr>
            <p:ph type="body" sz="half" idx="2"/>
          </p:nvPr>
        </p:nvSpPr>
        <p:spPr>
          <a:xfrm>
            <a:off x="810000" y="4754880"/>
            <a:ext cx="10561418" cy="1727200"/>
          </a:xfrm>
        </p:spPr>
        <p:txBody>
          <a:bodyPr>
            <a:normAutofit/>
          </a:bodyPr>
          <a:lstStyle/>
          <a:p>
            <a:endParaRPr lang="en-IN" sz="1400" dirty="0">
              <a:effectLst/>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400" kern="100" dirty="0">
                <a:effectLst/>
                <a:latin typeface="Calibri" panose="020F0502020204030204" pitchFamily="34" charset="0"/>
                <a:ea typeface="Calibri" panose="020F0502020204030204" pitchFamily="34" charset="0"/>
                <a:cs typeface="Calibri" panose="020F0502020204030204" pitchFamily="34" charset="0"/>
              </a:rPr>
              <a:t>Late Night consistently has a higher percentage of delivery charges compared to other time slots. This might indicate that deliveries during the Late Night slot incur relatively higher delivery charges as a percentage of the product amount.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400" kern="100" dirty="0">
                <a:effectLst/>
                <a:latin typeface="Calibri" panose="020F0502020204030204" pitchFamily="34" charset="0"/>
                <a:ea typeface="Calibri" panose="020F0502020204030204" pitchFamily="34" charset="0"/>
                <a:cs typeface="Calibri" panose="020F0502020204030204" pitchFamily="34" charset="0"/>
              </a:rPr>
              <a:t>January has the highest average delivery charge percentage across all time slots, while September has the lowest.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400" dirty="0"/>
          </a:p>
        </p:txBody>
      </p:sp>
      <p:graphicFrame>
        <p:nvGraphicFramePr>
          <p:cNvPr id="5" name="Picture Placeholder 4">
            <a:extLst>
              <a:ext uri="{FF2B5EF4-FFF2-40B4-BE49-F238E27FC236}">
                <a16:creationId xmlns:a16="http://schemas.microsoft.com/office/drawing/2014/main" id="{E043BA77-5DEC-0D94-25B1-EFF189E2F92A}"/>
              </a:ext>
            </a:extLst>
          </p:cNvPr>
          <p:cNvGraphicFramePr>
            <a:graphicFrameLocks noGrp="1"/>
          </p:cNvGraphicFramePr>
          <p:nvPr>
            <p:ph type="pic" sz="quarter" idx="13"/>
            <p:extLst>
              <p:ext uri="{D42A27DB-BD31-4B8C-83A1-F6EECF244321}">
                <p14:modId xmlns:p14="http://schemas.microsoft.com/office/powerpoint/2010/main" val="1888660388"/>
              </p:ext>
            </p:extLst>
          </p:nvPr>
        </p:nvGraphicFramePr>
        <p:xfrm>
          <a:off x="0" y="0"/>
          <a:ext cx="12192000"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5544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7CE23-35FE-C8ED-EA9A-4E391BE89FAB}"/>
              </a:ext>
            </a:extLst>
          </p:cNvPr>
          <p:cNvSpPr>
            <a:spLocks noGrp="1"/>
          </p:cNvSpPr>
          <p:nvPr>
            <p:ph type="title"/>
          </p:nvPr>
        </p:nvSpPr>
        <p:spPr>
          <a:xfrm>
            <a:off x="810000" y="3857308"/>
            <a:ext cx="10561418" cy="566738"/>
          </a:xfrm>
        </p:spPr>
        <p:txBody>
          <a:bodyPr>
            <a:normAutofit/>
          </a:bodyPr>
          <a:lstStyle/>
          <a:p>
            <a:r>
              <a:rPr lang="en-IN" sz="1800" b="1" kern="100" dirty="0">
                <a:solidFill>
                  <a:schemeClr val="tx1"/>
                </a:solidFill>
                <a:effectLst/>
                <a:latin typeface="Arial Black" panose="020B0A04020102020204" pitchFamily="34" charset="0"/>
                <a:ea typeface="Calibri" panose="020F0502020204030204" pitchFamily="34" charset="0"/>
                <a:cs typeface="Calibri" panose="020F0502020204030204" pitchFamily="34" charset="0"/>
              </a:rPr>
              <a:t>Discount as a percentage of product amount at slot and month level:</a:t>
            </a:r>
            <a:endParaRPr lang="en-IN" dirty="0">
              <a:solidFill>
                <a:schemeClr val="tx1"/>
              </a:solidFill>
            </a:endParaRPr>
          </a:p>
        </p:txBody>
      </p:sp>
      <p:sp>
        <p:nvSpPr>
          <p:cNvPr id="4" name="Text Placeholder 3">
            <a:extLst>
              <a:ext uri="{FF2B5EF4-FFF2-40B4-BE49-F238E27FC236}">
                <a16:creationId xmlns:a16="http://schemas.microsoft.com/office/drawing/2014/main" id="{9FECEBEE-A988-761B-3528-1A8E510F3D13}"/>
              </a:ext>
            </a:extLst>
          </p:cNvPr>
          <p:cNvSpPr>
            <a:spLocks noGrp="1"/>
          </p:cNvSpPr>
          <p:nvPr>
            <p:ph type="body" sz="half" idx="2"/>
          </p:nvPr>
        </p:nvSpPr>
        <p:spPr>
          <a:xfrm>
            <a:off x="810000" y="4531360"/>
            <a:ext cx="10561418" cy="1940560"/>
          </a:xfrm>
        </p:spPr>
        <p:txBody>
          <a:bodyPr>
            <a:normAutofit/>
          </a:bodyPr>
          <a:lstStyle/>
          <a:p>
            <a:pPr marL="742950" lvl="1" indent="-285750">
              <a:lnSpc>
                <a:spcPct val="107000"/>
              </a:lnSpc>
              <a:spcAft>
                <a:spcPts val="800"/>
              </a:spcAft>
              <a:buSzPts val="1000"/>
              <a:buFont typeface="Symbol" panose="05050102010706020507" pitchFamily="18" charset="2"/>
              <a:buChar char=""/>
              <a:tabLst>
                <a:tab pos="914400" algn="l"/>
              </a:tabLst>
            </a:pPr>
            <a:r>
              <a:rPr lang="en-IN" sz="1400" kern="100" dirty="0">
                <a:effectLst/>
                <a:latin typeface="Calibri" panose="020F0502020204030204" pitchFamily="34" charset="0"/>
                <a:ea typeface="Calibri" panose="020F0502020204030204" pitchFamily="34" charset="0"/>
                <a:cs typeface="Calibri" panose="020F0502020204030204" pitchFamily="34" charset="0"/>
              </a:rPr>
              <a:t>August stands out with the highest discount (</a:t>
            </a:r>
            <a:r>
              <a:rPr lang="en-IN" sz="1400" kern="100" dirty="0" err="1">
                <a:effectLst/>
                <a:latin typeface="Calibri" panose="020F0502020204030204" pitchFamily="34" charset="0"/>
                <a:ea typeface="Calibri" panose="020F0502020204030204" pitchFamily="34" charset="0"/>
                <a:cs typeface="Calibri" panose="020F0502020204030204" pitchFamily="34" charset="0"/>
              </a:rPr>
              <a:t>ie</a:t>
            </a:r>
            <a:r>
              <a:rPr lang="en-IN" sz="1400" kern="100" dirty="0">
                <a:effectLst/>
                <a:latin typeface="Calibri" panose="020F0502020204030204" pitchFamily="34" charset="0"/>
                <a:ea typeface="Calibri" panose="020F0502020204030204" pitchFamily="34" charset="0"/>
                <a:cs typeface="Calibri" panose="020F0502020204030204" pitchFamily="34" charset="0"/>
              </a:rPr>
              <a:t>; 20.82% of product amount) across all time slots. This could be due to specific events or promotions during that month.</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400" kern="100" dirty="0">
                <a:effectLst/>
                <a:latin typeface="Calibri" panose="020F0502020204030204" pitchFamily="34" charset="0"/>
                <a:ea typeface="Calibri" panose="020F0502020204030204" pitchFamily="34" charset="0"/>
                <a:cs typeface="Calibri" panose="020F0502020204030204" pitchFamily="34" charset="0"/>
              </a:rPr>
              <a:t>2</a:t>
            </a:r>
            <a:r>
              <a:rPr lang="en-IN" sz="1400" kern="100" baseline="30000" dirty="0">
                <a:effectLst/>
                <a:latin typeface="Calibri" panose="020F0502020204030204" pitchFamily="34" charset="0"/>
                <a:ea typeface="Calibri" panose="020F0502020204030204" pitchFamily="34" charset="0"/>
                <a:cs typeface="Calibri" panose="020F0502020204030204" pitchFamily="34" charset="0"/>
              </a:rPr>
              <a:t>nd</a:t>
            </a:r>
            <a:r>
              <a:rPr lang="en-IN" sz="1400" kern="100" dirty="0">
                <a:effectLst/>
                <a:latin typeface="Calibri" panose="020F0502020204030204" pitchFamily="34" charset="0"/>
                <a:ea typeface="Calibri" panose="020F0502020204030204" pitchFamily="34" charset="0"/>
                <a:cs typeface="Calibri" panose="020F0502020204030204" pitchFamily="34" charset="0"/>
              </a:rPr>
              <a:t> highest discount at September months(</a:t>
            </a:r>
            <a:r>
              <a:rPr lang="en-IN" sz="1400" kern="100" dirty="0" err="1">
                <a:effectLst/>
                <a:latin typeface="Calibri" panose="020F0502020204030204" pitchFamily="34" charset="0"/>
                <a:ea typeface="Calibri" panose="020F0502020204030204" pitchFamily="34" charset="0"/>
                <a:cs typeface="Calibri" panose="020F0502020204030204" pitchFamily="34" charset="0"/>
              </a:rPr>
              <a:t>ie</a:t>
            </a:r>
            <a:r>
              <a:rPr lang="en-IN" sz="1400" kern="100" dirty="0">
                <a:effectLst/>
                <a:latin typeface="Calibri" panose="020F0502020204030204" pitchFamily="34" charset="0"/>
                <a:ea typeface="Calibri" panose="020F0502020204030204" pitchFamily="34" charset="0"/>
                <a:cs typeface="Calibri" panose="020F0502020204030204" pitchFamily="34" charset="0"/>
              </a:rPr>
              <a:t>; 10.36% of product amount), this could also be due to holiday or festival season.</a:t>
            </a:r>
          </a:p>
          <a:p>
            <a:pPr marL="742950" lvl="1" indent="-285750">
              <a:lnSpc>
                <a:spcPct val="107000"/>
              </a:lnSpc>
              <a:spcAft>
                <a:spcPts val="800"/>
              </a:spcAft>
              <a:buSzPts val="1000"/>
              <a:buFont typeface="Symbol" panose="05050102010706020507" pitchFamily="18" charset="2"/>
              <a:buChar char=""/>
              <a:tabLst>
                <a:tab pos="914400" algn="l"/>
              </a:tabLst>
            </a:pPr>
            <a:r>
              <a:rPr lang="en-IN" sz="1400" kern="100" dirty="0">
                <a:effectLst/>
                <a:latin typeface="Calibri" panose="020F0502020204030204" pitchFamily="34" charset="0"/>
                <a:ea typeface="Calibri" panose="020F0502020204030204" pitchFamily="34" charset="0"/>
                <a:cs typeface="Calibri" panose="020F0502020204030204" pitchFamily="34" charset="0"/>
              </a:rPr>
              <a:t>Evening and Night slots consistently show higher discounts compared to other time slots. This suggests that the values of discounts are generally higher during these time slots.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400" dirty="0"/>
          </a:p>
        </p:txBody>
      </p:sp>
      <p:graphicFrame>
        <p:nvGraphicFramePr>
          <p:cNvPr id="6" name="Picture Placeholder 5">
            <a:extLst>
              <a:ext uri="{FF2B5EF4-FFF2-40B4-BE49-F238E27FC236}">
                <a16:creationId xmlns:a16="http://schemas.microsoft.com/office/drawing/2014/main" id="{1E705859-EFC8-D977-B7C7-0748B7F86F53}"/>
              </a:ext>
            </a:extLst>
          </p:cNvPr>
          <p:cNvGraphicFramePr>
            <a:graphicFrameLocks noGrp="1"/>
          </p:cNvGraphicFramePr>
          <p:nvPr>
            <p:ph type="pic" sz="quarter" idx="13"/>
            <p:extLst>
              <p:ext uri="{D42A27DB-BD31-4B8C-83A1-F6EECF244321}">
                <p14:modId xmlns:p14="http://schemas.microsoft.com/office/powerpoint/2010/main" val="1669886418"/>
              </p:ext>
            </p:extLst>
          </p:nvPr>
        </p:nvGraphicFramePr>
        <p:xfrm>
          <a:off x="0" y="0"/>
          <a:ext cx="12192000" cy="3911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1958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4C892-9D3C-E8B1-364C-BBEEA469C141}"/>
              </a:ext>
            </a:extLst>
          </p:cNvPr>
          <p:cNvSpPr>
            <a:spLocks noGrp="1"/>
          </p:cNvSpPr>
          <p:nvPr>
            <p:ph type="title"/>
          </p:nvPr>
        </p:nvSpPr>
        <p:spPr>
          <a:xfrm>
            <a:off x="810000" y="4119880"/>
            <a:ext cx="10561418" cy="566738"/>
          </a:xfrm>
        </p:spPr>
        <p:txBody>
          <a:bodyPr>
            <a:normAutofit/>
          </a:bodyPr>
          <a:lstStyle/>
          <a:p>
            <a:r>
              <a:rPr lang="en-IN" sz="1800" b="1" kern="100" dirty="0">
                <a:solidFill>
                  <a:schemeClr val="tx1"/>
                </a:solidFill>
                <a:effectLst/>
                <a:latin typeface="Arial Black" panose="020B0A04020102020204" pitchFamily="34" charset="0"/>
                <a:ea typeface="Calibri" panose="020F0502020204030204" pitchFamily="34" charset="0"/>
                <a:cs typeface="Calibri" panose="020F0502020204030204" pitchFamily="34" charset="0"/>
              </a:rPr>
              <a:t>Discount as a percentage of product amount at drop area and slot level:</a:t>
            </a:r>
            <a:endParaRPr lang="en-IN" dirty="0">
              <a:solidFill>
                <a:schemeClr val="tx1"/>
              </a:solidFill>
            </a:endParaRPr>
          </a:p>
        </p:txBody>
      </p:sp>
      <p:sp>
        <p:nvSpPr>
          <p:cNvPr id="4" name="Text Placeholder 3">
            <a:extLst>
              <a:ext uri="{FF2B5EF4-FFF2-40B4-BE49-F238E27FC236}">
                <a16:creationId xmlns:a16="http://schemas.microsoft.com/office/drawing/2014/main" id="{F56DFEA7-A196-854F-F832-1F9468949B13}"/>
              </a:ext>
            </a:extLst>
          </p:cNvPr>
          <p:cNvSpPr>
            <a:spLocks noGrp="1"/>
          </p:cNvSpPr>
          <p:nvPr>
            <p:ph type="body" sz="half" idx="2"/>
          </p:nvPr>
        </p:nvSpPr>
        <p:spPr>
          <a:xfrm>
            <a:off x="810000" y="4686618"/>
            <a:ext cx="10561418" cy="1998662"/>
          </a:xfrm>
        </p:spPr>
        <p:txBody>
          <a:bodyPr>
            <a:normAutofit lnSpcReduction="10000"/>
          </a:bodyPr>
          <a:lstStyle/>
          <a:p>
            <a:pPr marL="285750" indent="-285750">
              <a:buFont typeface="Arial" panose="020B0604020202020204" pitchFamily="34" charset="0"/>
              <a:buChar char="•"/>
            </a:pPr>
            <a:r>
              <a:rPr lang="en-IN" sz="1400" dirty="0">
                <a:effectLst/>
                <a:latin typeface="Calibri" panose="020F0502020204030204" pitchFamily="34" charset="0"/>
                <a:ea typeface="Calibri" panose="020F0502020204030204" pitchFamily="34" charset="0"/>
                <a:cs typeface="Times New Roman" panose="02020603050405020304" pitchFamily="18" charset="0"/>
              </a:rPr>
              <a:t>Bellandur, Sakara </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has the highest % discount in the Evening slot (43.23%), indicating potentially significant promotions or offers during that time.</a:t>
            </a:r>
          </a:p>
          <a:p>
            <a:pPr marL="285750" indent="-285750">
              <a:buFont typeface="Arial" panose="020B0604020202020204" pitchFamily="34" charset="0"/>
              <a:buChar char="•"/>
            </a:pPr>
            <a:r>
              <a:rPr lang="en-IN" sz="1400" kern="100" dirty="0">
                <a:effectLst/>
                <a:latin typeface="Calibri" panose="020F0502020204030204" pitchFamily="34" charset="0"/>
                <a:ea typeface="Calibri" panose="020F0502020204030204" pitchFamily="34" charset="0"/>
                <a:cs typeface="Calibri" panose="020F0502020204030204" pitchFamily="34" charset="0"/>
              </a:rPr>
              <a:t>Jayanagar and HSR Layout have high values in the Evening slot, indicating that these locations may experience higher values of discount during that time.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400" dirty="0">
                <a:effectLst/>
                <a:latin typeface="Calibri" panose="020F0502020204030204" pitchFamily="34" charset="0"/>
                <a:ea typeface="Calibri" panose="020F0502020204030204" pitchFamily="34" charset="0"/>
                <a:cs typeface="Times New Roman" panose="02020603050405020304" pitchFamily="18" charset="0"/>
              </a:rPr>
              <a:t>Different time slots exhibit varying % discount levels across locations. Afternoon, Evening, and Night slots generally have higher % discounts compared to Late Night and Morning.</a:t>
            </a:r>
          </a:p>
          <a:p>
            <a:pPr marL="285750" indent="-285750">
              <a:buFont typeface="Arial" panose="020B0604020202020204" pitchFamily="34" charset="0"/>
              <a:buChar char="•"/>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Late night has low discount</a:t>
            </a:r>
          </a:p>
          <a:p>
            <a:endParaRPr lang="en-IN" sz="1400" dirty="0"/>
          </a:p>
        </p:txBody>
      </p:sp>
      <p:graphicFrame>
        <p:nvGraphicFramePr>
          <p:cNvPr id="5" name="Picture Placeholder 4">
            <a:extLst>
              <a:ext uri="{FF2B5EF4-FFF2-40B4-BE49-F238E27FC236}">
                <a16:creationId xmlns:a16="http://schemas.microsoft.com/office/drawing/2014/main" id="{7E7A04E3-550A-90AB-1C2D-2C055EF6B76F}"/>
              </a:ext>
            </a:extLst>
          </p:cNvPr>
          <p:cNvGraphicFramePr>
            <a:graphicFrameLocks noGrp="1"/>
          </p:cNvGraphicFramePr>
          <p:nvPr>
            <p:ph type="pic" sz="quarter" idx="13"/>
            <p:extLst>
              <p:ext uri="{D42A27DB-BD31-4B8C-83A1-F6EECF244321}">
                <p14:modId xmlns:p14="http://schemas.microsoft.com/office/powerpoint/2010/main" val="168136301"/>
              </p:ext>
            </p:extLst>
          </p:nvPr>
        </p:nvGraphicFramePr>
        <p:xfrm>
          <a:off x="0" y="0"/>
          <a:ext cx="12192000" cy="41960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29042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812B9-A0EC-7D81-B811-78F97F7DD5A7}"/>
              </a:ext>
            </a:extLst>
          </p:cNvPr>
          <p:cNvSpPr>
            <a:spLocks noGrp="1"/>
          </p:cNvSpPr>
          <p:nvPr>
            <p:ph type="title"/>
          </p:nvPr>
        </p:nvSpPr>
        <p:spPr/>
        <p:txBody>
          <a:bodyPr/>
          <a:lstStyle/>
          <a:p>
            <a:r>
              <a:rPr lang="en-IN" b="1" kern="100" dirty="0">
                <a:solidFill>
                  <a:schemeClr val="tx1"/>
                </a:solidFill>
                <a:effectLst/>
                <a:latin typeface="Arial Black" panose="020B0A04020102020204" pitchFamily="34" charset="0"/>
                <a:ea typeface="Times New Roman" panose="02020603050405020304" pitchFamily="18" charset="0"/>
                <a:cs typeface="Times New Roman" panose="02020603050405020304" pitchFamily="18" charset="0"/>
              </a:rPr>
              <a:t>Customer Level analysis</a:t>
            </a:r>
            <a:endParaRPr lang="en-IN" dirty="0">
              <a:solidFill>
                <a:schemeClr val="tx1"/>
              </a:solidFill>
              <a:latin typeface="Arial Black" panose="020B0A04020102020204" pitchFamily="34" charset="0"/>
            </a:endParaRPr>
          </a:p>
        </p:txBody>
      </p:sp>
      <p:sp>
        <p:nvSpPr>
          <p:cNvPr id="3" name="Text Placeholder 2">
            <a:extLst>
              <a:ext uri="{FF2B5EF4-FFF2-40B4-BE49-F238E27FC236}">
                <a16:creationId xmlns:a16="http://schemas.microsoft.com/office/drawing/2014/main" id="{671ADC2D-BD02-F2DC-AEA4-A11ABA947DFB}"/>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291346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4A2C6-E6A3-64B4-7C8E-33E226BA7829}"/>
              </a:ext>
            </a:extLst>
          </p:cNvPr>
          <p:cNvSpPr>
            <a:spLocks noGrp="1"/>
          </p:cNvSpPr>
          <p:nvPr>
            <p:ph type="title"/>
          </p:nvPr>
        </p:nvSpPr>
        <p:spPr>
          <a:xfrm>
            <a:off x="733448" y="322393"/>
            <a:ext cx="7120232" cy="674558"/>
          </a:xfrm>
        </p:spPr>
        <p:txBody>
          <a:bodyPr>
            <a:normAutofit/>
          </a:bodyPr>
          <a:lstStyle/>
          <a:p>
            <a:r>
              <a:rPr lang="en-IN" sz="1600" b="1" kern="100" dirty="0">
                <a:solidFill>
                  <a:schemeClr val="tx1"/>
                </a:solidFill>
                <a:effectLst/>
                <a:latin typeface="Arial Black" panose="020B0A04020102020204" pitchFamily="34" charset="0"/>
                <a:ea typeface="Calibri" panose="020F0502020204030204" pitchFamily="34" charset="0"/>
                <a:cs typeface="Segoe UI" panose="020B0502040204020203" pitchFamily="34" charset="0"/>
              </a:rPr>
              <a:t>Completion rate at source level:</a:t>
            </a:r>
            <a:br>
              <a:rPr lang="en-IN" sz="1600" kern="100" dirty="0">
                <a:solidFill>
                  <a:schemeClr val="tx1"/>
                </a:solidFill>
                <a:effectLst/>
                <a:latin typeface="Arial Black" panose="020B0A04020102020204" pitchFamily="34" charset="0"/>
                <a:ea typeface="Calibri" panose="020F0502020204030204" pitchFamily="34" charset="0"/>
                <a:cs typeface="Times New Roman" panose="02020603050405020304" pitchFamily="18" charset="0"/>
              </a:rPr>
            </a:br>
            <a:endParaRPr lang="en-IN" sz="1600" dirty="0">
              <a:solidFill>
                <a:schemeClr val="tx1"/>
              </a:solidFill>
              <a:latin typeface="Arial Black" panose="020B0A04020102020204" pitchFamily="34" charset="0"/>
            </a:endParaRPr>
          </a:p>
        </p:txBody>
      </p:sp>
      <p:sp>
        <p:nvSpPr>
          <p:cNvPr id="4" name="Text Placeholder 3">
            <a:extLst>
              <a:ext uri="{FF2B5EF4-FFF2-40B4-BE49-F238E27FC236}">
                <a16:creationId xmlns:a16="http://schemas.microsoft.com/office/drawing/2014/main" id="{18F5F298-457D-729B-C64E-33F1C440F40D}"/>
              </a:ext>
            </a:extLst>
          </p:cNvPr>
          <p:cNvSpPr>
            <a:spLocks noGrp="1"/>
          </p:cNvSpPr>
          <p:nvPr>
            <p:ph type="body" sz="half" idx="2"/>
          </p:nvPr>
        </p:nvSpPr>
        <p:spPr>
          <a:xfrm>
            <a:off x="845208" y="1340838"/>
            <a:ext cx="4852988" cy="4706807"/>
          </a:xfrm>
        </p:spPr>
        <p:txBody>
          <a:bodyPr/>
          <a:lstStyle/>
          <a:p>
            <a:pPr marL="342900" lvl="0" indent="-342900">
              <a:lnSpc>
                <a:spcPct val="107000"/>
              </a:lnSpc>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Calibri" panose="020F0502020204030204" pitchFamily="34" charset="0"/>
              </a:rPr>
              <a:t>All sources have high completion rates, indicating successful engagement or conversion from these channels.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Calibri" panose="020F0502020204030204" pitchFamily="34" charset="0"/>
              </a:rPr>
              <a:t>Organic sources have the highest completion rate at 99.63%, suggesting strong performance without paid promotions.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Calibri" panose="020F0502020204030204" pitchFamily="34" charset="0"/>
              </a:rPr>
              <a:t>The completion rate for the Offline Campaign is lower compared to the digital channels.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5" name="Picture Placeholder 4">
            <a:extLst>
              <a:ext uri="{FF2B5EF4-FFF2-40B4-BE49-F238E27FC236}">
                <a16:creationId xmlns:a16="http://schemas.microsoft.com/office/drawing/2014/main" id="{A67A0829-BE3B-1856-E3EE-F08643A9F0EF}"/>
              </a:ext>
            </a:extLst>
          </p:cNvPr>
          <p:cNvGraphicFramePr>
            <a:graphicFrameLocks noGrp="1"/>
          </p:cNvGraphicFramePr>
          <p:nvPr>
            <p:ph type="pic" sz="quarter" idx="13"/>
            <p:extLst>
              <p:ext uri="{D42A27DB-BD31-4B8C-83A1-F6EECF244321}">
                <p14:modId xmlns:p14="http://schemas.microsoft.com/office/powerpoint/2010/main" val="3434711118"/>
              </p:ext>
            </p:extLst>
          </p:nvPr>
        </p:nvGraphicFramePr>
        <p:xfrm>
          <a:off x="5945188" y="1154241"/>
          <a:ext cx="6094412" cy="508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09238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C3844-93EC-C1FF-431E-7B59018E897E}"/>
              </a:ext>
            </a:extLst>
          </p:cNvPr>
          <p:cNvSpPr>
            <a:spLocks noGrp="1"/>
          </p:cNvSpPr>
          <p:nvPr>
            <p:ph type="title"/>
          </p:nvPr>
        </p:nvSpPr>
        <p:spPr>
          <a:xfrm>
            <a:off x="558800" y="221684"/>
            <a:ext cx="6390640" cy="542478"/>
          </a:xfrm>
        </p:spPr>
        <p:txBody>
          <a:bodyPr>
            <a:normAutofit fontScale="90000"/>
          </a:bodyPr>
          <a:lstStyle/>
          <a:p>
            <a:r>
              <a:rPr lang="en-IN" sz="1800" b="1" kern="100" dirty="0">
                <a:solidFill>
                  <a:schemeClr val="tx1"/>
                </a:solidFill>
                <a:effectLst/>
                <a:latin typeface="Arial Black" panose="020B0A04020102020204" pitchFamily="34" charset="0"/>
                <a:ea typeface="Calibri" panose="020F0502020204030204" pitchFamily="34" charset="0"/>
                <a:cs typeface="Segoe UI" panose="020B0502040204020203" pitchFamily="34" charset="0"/>
              </a:rPr>
              <a:t>Aggregated LTV at customer acquisition source level:</a:t>
            </a:r>
            <a:endParaRPr lang="en-IN" dirty="0">
              <a:solidFill>
                <a:schemeClr val="tx1"/>
              </a:solidFill>
            </a:endParaRPr>
          </a:p>
        </p:txBody>
      </p:sp>
      <p:sp>
        <p:nvSpPr>
          <p:cNvPr id="4" name="Text Placeholder 3">
            <a:extLst>
              <a:ext uri="{FF2B5EF4-FFF2-40B4-BE49-F238E27FC236}">
                <a16:creationId xmlns:a16="http://schemas.microsoft.com/office/drawing/2014/main" id="{07F110C7-CD32-260E-B589-D00F78115EB7}"/>
              </a:ext>
            </a:extLst>
          </p:cNvPr>
          <p:cNvSpPr>
            <a:spLocks noGrp="1"/>
          </p:cNvSpPr>
          <p:nvPr>
            <p:ph type="body" sz="half" idx="2"/>
          </p:nvPr>
        </p:nvSpPr>
        <p:spPr>
          <a:xfrm>
            <a:off x="733448" y="2062481"/>
            <a:ext cx="4852988" cy="3078480"/>
          </a:xfrm>
        </p:spPr>
        <p:txBody>
          <a:bodyPr/>
          <a:lstStyle/>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Here we can notice that Organic and Google sources have highest aggregated LTV.</a:t>
            </a:r>
          </a:p>
          <a:p>
            <a:pPr marL="914400">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spcAft>
                <a:spcPts val="8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Instagram has low aggregated LTV, whereas remaining sources are almost equal.</a:t>
            </a:r>
          </a:p>
          <a:p>
            <a:endParaRPr lang="en-IN" dirty="0"/>
          </a:p>
        </p:txBody>
      </p:sp>
      <p:graphicFrame>
        <p:nvGraphicFramePr>
          <p:cNvPr id="5" name="Picture Placeholder 4">
            <a:extLst>
              <a:ext uri="{FF2B5EF4-FFF2-40B4-BE49-F238E27FC236}">
                <a16:creationId xmlns:a16="http://schemas.microsoft.com/office/drawing/2014/main" id="{F8455604-009E-B666-47C0-2F33820BB3F9}"/>
              </a:ext>
            </a:extLst>
          </p:cNvPr>
          <p:cNvGraphicFramePr>
            <a:graphicFrameLocks noGrp="1"/>
          </p:cNvGraphicFramePr>
          <p:nvPr>
            <p:ph type="pic" sz="quarter" idx="13"/>
            <p:extLst>
              <p:ext uri="{D42A27DB-BD31-4B8C-83A1-F6EECF244321}">
                <p14:modId xmlns:p14="http://schemas.microsoft.com/office/powerpoint/2010/main" val="398664271"/>
              </p:ext>
            </p:extLst>
          </p:nvPr>
        </p:nvGraphicFramePr>
        <p:xfrm>
          <a:off x="5833428" y="1107440"/>
          <a:ext cx="6094412" cy="44399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44403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66CA-CB68-84C2-D580-59F272372DF6}"/>
              </a:ext>
            </a:extLst>
          </p:cNvPr>
          <p:cNvSpPr>
            <a:spLocks noGrp="1"/>
          </p:cNvSpPr>
          <p:nvPr>
            <p:ph type="title"/>
          </p:nvPr>
        </p:nvSpPr>
        <p:spPr>
          <a:xfrm>
            <a:off x="692808" y="252166"/>
            <a:ext cx="6784952" cy="511998"/>
          </a:xfrm>
        </p:spPr>
        <p:txBody>
          <a:bodyPr>
            <a:normAutofit fontScale="90000"/>
          </a:bodyPr>
          <a:lstStyle/>
          <a:p>
            <a:r>
              <a:rPr lang="en-IN" sz="1800" b="1" kern="100" dirty="0">
                <a:solidFill>
                  <a:schemeClr val="tx1"/>
                </a:solidFill>
                <a:effectLst/>
                <a:latin typeface="Arial Black" panose="020B0A04020102020204" pitchFamily="34" charset="0"/>
                <a:ea typeface="Calibri" panose="020F0502020204030204" pitchFamily="34" charset="0"/>
                <a:cs typeface="Segoe UI" panose="020B0502040204020203" pitchFamily="34" charset="0"/>
              </a:rPr>
              <a:t>Aggregated LTV at customer </a:t>
            </a:r>
            <a:r>
              <a:rPr lang="en-IN" sz="1800" b="1" kern="100" dirty="0" err="1">
                <a:solidFill>
                  <a:schemeClr val="tx1"/>
                </a:solidFill>
                <a:effectLst/>
                <a:latin typeface="Arial Black" panose="020B0A04020102020204" pitchFamily="34" charset="0"/>
                <a:ea typeface="Calibri" panose="020F0502020204030204" pitchFamily="34" charset="0"/>
                <a:cs typeface="Segoe UI" panose="020B0502040204020203" pitchFamily="34" charset="0"/>
              </a:rPr>
              <a:t>acquisation</a:t>
            </a:r>
            <a:r>
              <a:rPr lang="en-IN" sz="1800" b="1" kern="100" dirty="0">
                <a:solidFill>
                  <a:schemeClr val="tx1"/>
                </a:solidFill>
                <a:effectLst/>
                <a:latin typeface="Arial Black" panose="020B0A04020102020204" pitchFamily="34" charset="0"/>
                <a:ea typeface="Calibri" panose="020F0502020204030204" pitchFamily="34" charset="0"/>
                <a:cs typeface="Segoe UI" panose="020B0502040204020203" pitchFamily="34" charset="0"/>
              </a:rPr>
              <a:t> Month level:</a:t>
            </a:r>
            <a:endParaRPr lang="en-IN" dirty="0">
              <a:solidFill>
                <a:schemeClr val="tx1"/>
              </a:solidFill>
            </a:endParaRPr>
          </a:p>
        </p:txBody>
      </p:sp>
      <p:sp>
        <p:nvSpPr>
          <p:cNvPr id="4" name="Text Placeholder 3">
            <a:extLst>
              <a:ext uri="{FF2B5EF4-FFF2-40B4-BE49-F238E27FC236}">
                <a16:creationId xmlns:a16="http://schemas.microsoft.com/office/drawing/2014/main" id="{291665B3-BB2A-CA5C-7710-ABFA5CE4CC11}"/>
              </a:ext>
            </a:extLst>
          </p:cNvPr>
          <p:cNvSpPr>
            <a:spLocks noGrp="1"/>
          </p:cNvSpPr>
          <p:nvPr>
            <p:ph type="body" sz="half" idx="2"/>
          </p:nvPr>
        </p:nvSpPr>
        <p:spPr>
          <a:xfrm>
            <a:off x="692808" y="2046737"/>
            <a:ext cx="4852988" cy="2281423"/>
          </a:xfrm>
        </p:spPr>
        <p:txBody>
          <a:bodyPr/>
          <a:lstStyle/>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Here we can notice that January month has highest aggregated LTV.</a:t>
            </a:r>
          </a:p>
          <a:p>
            <a:pPr marL="1371600">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September month has lowest aggregated LTV.</a:t>
            </a:r>
          </a:p>
          <a:p>
            <a:pPr marL="457200">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graphicFrame>
        <p:nvGraphicFramePr>
          <p:cNvPr id="5" name="Picture Placeholder 4">
            <a:extLst>
              <a:ext uri="{FF2B5EF4-FFF2-40B4-BE49-F238E27FC236}">
                <a16:creationId xmlns:a16="http://schemas.microsoft.com/office/drawing/2014/main" id="{CD16CE37-73B0-89A7-E006-DA341D347907}"/>
              </a:ext>
            </a:extLst>
          </p:cNvPr>
          <p:cNvGraphicFramePr>
            <a:graphicFrameLocks noGrp="1"/>
          </p:cNvGraphicFramePr>
          <p:nvPr>
            <p:ph type="pic" sz="quarter" idx="13"/>
            <p:extLst>
              <p:ext uri="{D42A27DB-BD31-4B8C-83A1-F6EECF244321}">
                <p14:modId xmlns:p14="http://schemas.microsoft.com/office/powerpoint/2010/main" val="1233260930"/>
              </p:ext>
            </p:extLst>
          </p:nvPr>
        </p:nvGraphicFramePr>
        <p:xfrm>
          <a:off x="5884228" y="1038318"/>
          <a:ext cx="6094412" cy="47813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93963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78C1A42-C39C-F8CD-FF2A-4475872BC84D}"/>
              </a:ext>
            </a:extLst>
          </p:cNvPr>
          <p:cNvGraphicFramePr/>
          <p:nvPr>
            <p:extLst>
              <p:ext uri="{D42A27DB-BD31-4B8C-83A1-F6EECF244321}">
                <p14:modId xmlns:p14="http://schemas.microsoft.com/office/powerpoint/2010/main" val="3898417394"/>
              </p:ext>
            </p:extLst>
          </p:nvPr>
        </p:nvGraphicFramePr>
        <p:xfrm>
          <a:off x="569912" y="798851"/>
          <a:ext cx="5145087" cy="28041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42AC0A0A-E68F-EA0E-4A40-6C3323B6302E}"/>
              </a:ext>
            </a:extLst>
          </p:cNvPr>
          <p:cNvGraphicFramePr/>
          <p:nvPr>
            <p:extLst>
              <p:ext uri="{D42A27DB-BD31-4B8C-83A1-F6EECF244321}">
                <p14:modId xmlns:p14="http://schemas.microsoft.com/office/powerpoint/2010/main" val="4207782913"/>
              </p:ext>
            </p:extLst>
          </p:nvPr>
        </p:nvGraphicFramePr>
        <p:xfrm>
          <a:off x="6096000" y="798851"/>
          <a:ext cx="5852160" cy="28041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53B920EB-434B-77B3-1565-A7B0A2314F56}"/>
              </a:ext>
            </a:extLst>
          </p:cNvPr>
          <p:cNvGraphicFramePr/>
          <p:nvPr>
            <p:extLst>
              <p:ext uri="{D42A27DB-BD31-4B8C-83A1-F6EECF244321}">
                <p14:modId xmlns:p14="http://schemas.microsoft.com/office/powerpoint/2010/main" val="3490148289"/>
              </p:ext>
            </p:extLst>
          </p:nvPr>
        </p:nvGraphicFramePr>
        <p:xfrm>
          <a:off x="688974" y="3774440"/>
          <a:ext cx="5026025" cy="280416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009E394B-E971-91E8-9093-569CF0DBDBA0}"/>
              </a:ext>
            </a:extLst>
          </p:cNvPr>
          <p:cNvGraphicFramePr/>
          <p:nvPr>
            <p:extLst>
              <p:ext uri="{D42A27DB-BD31-4B8C-83A1-F6EECF244321}">
                <p14:modId xmlns:p14="http://schemas.microsoft.com/office/powerpoint/2010/main" val="703687998"/>
              </p:ext>
            </p:extLst>
          </p:nvPr>
        </p:nvGraphicFramePr>
        <p:xfrm>
          <a:off x="6096000" y="3774440"/>
          <a:ext cx="5852160" cy="2979420"/>
        </p:xfrm>
        <a:graphic>
          <a:graphicData uri="http://schemas.openxmlformats.org/drawingml/2006/chart">
            <c:chart xmlns:c="http://schemas.openxmlformats.org/drawingml/2006/chart" xmlns:r="http://schemas.openxmlformats.org/officeDocument/2006/relationships" r:id="rId5"/>
          </a:graphicData>
        </a:graphic>
      </p:graphicFrame>
      <p:sp>
        <p:nvSpPr>
          <p:cNvPr id="9" name="TextBox 8">
            <a:extLst>
              <a:ext uri="{FF2B5EF4-FFF2-40B4-BE49-F238E27FC236}">
                <a16:creationId xmlns:a16="http://schemas.microsoft.com/office/drawing/2014/main" id="{92C0ED4F-18CB-84AE-2241-32B39AB75E98}"/>
              </a:ext>
            </a:extLst>
          </p:cNvPr>
          <p:cNvSpPr txBox="1"/>
          <p:nvPr/>
        </p:nvSpPr>
        <p:spPr>
          <a:xfrm>
            <a:off x="624839" y="56528"/>
            <a:ext cx="10942320" cy="923330"/>
          </a:xfrm>
          <a:prstGeom prst="rect">
            <a:avLst/>
          </a:prstGeom>
          <a:noFill/>
        </p:spPr>
        <p:txBody>
          <a:bodyPr wrap="square" rtlCol="0">
            <a:spAutoFit/>
          </a:bodyPr>
          <a:lstStyle/>
          <a:p>
            <a:r>
              <a:rPr lang="en-IN" sz="1800" kern="100" dirty="0">
                <a:effectLst/>
                <a:latin typeface="Arial Black" panose="020B0A04020102020204" pitchFamily="34" charset="0"/>
                <a:ea typeface="Calibri" panose="020F0502020204030204" pitchFamily="34" charset="0"/>
                <a:cs typeface="Segoe UI" panose="020B0502040204020203" pitchFamily="34" charset="0"/>
              </a:rPr>
              <a:t>Is there any pattern in order rating across slots, number of items placed, delivery charges, discount:</a:t>
            </a:r>
            <a:endParaRPr lang="en-IN" sz="1800" kern="100" dirty="0">
              <a:effectLst/>
              <a:latin typeface="Arial Black" panose="020B0A04020102020204" pitchFamily="34" charset="0"/>
              <a:ea typeface="Calibri" panose="020F0502020204030204" pitchFamily="34" charset="0"/>
              <a:cs typeface="Times New Roman" panose="02020603050405020304" pitchFamily="18" charset="0"/>
            </a:endParaRPr>
          </a:p>
          <a:p>
            <a:endParaRPr lang="en-IN" dirty="0">
              <a:latin typeface="Arial Black" panose="020B0A04020102020204" pitchFamily="34" charset="0"/>
            </a:endParaRPr>
          </a:p>
        </p:txBody>
      </p:sp>
    </p:spTree>
    <p:extLst>
      <p:ext uri="{BB962C8B-B14F-4D97-AF65-F5344CB8AC3E}">
        <p14:creationId xmlns:p14="http://schemas.microsoft.com/office/powerpoint/2010/main" val="3553960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6031C0-F884-7738-50B6-3FF5F6E97089}"/>
              </a:ext>
            </a:extLst>
          </p:cNvPr>
          <p:cNvSpPr txBox="1"/>
          <p:nvPr/>
        </p:nvSpPr>
        <p:spPr>
          <a:xfrm>
            <a:off x="568960" y="223520"/>
            <a:ext cx="9773920" cy="5096139"/>
          </a:xfrm>
          <a:prstGeom prst="rect">
            <a:avLst/>
          </a:prstGeom>
          <a:noFill/>
        </p:spPr>
        <p:txBody>
          <a:bodyPr wrap="square" rtlCol="0">
            <a:spAutoFit/>
          </a:bodyPr>
          <a:lstStyle/>
          <a:p>
            <a:pPr>
              <a:lnSpc>
                <a:spcPct val="107000"/>
              </a:lnSpc>
              <a:spcAft>
                <a:spcPts val="800"/>
              </a:spcAft>
            </a:pPr>
            <a:r>
              <a:rPr lang="en-IN" sz="2400" b="1" kern="100" dirty="0">
                <a:effectLst/>
                <a:latin typeface="Arial Black" panose="020B0A04020102020204" pitchFamily="34" charset="0"/>
                <a:ea typeface="Calibri" panose="020F0502020204030204" pitchFamily="34" charset="0"/>
                <a:cs typeface="Segoe UI" panose="020B0502040204020203" pitchFamily="34" charset="0"/>
              </a:rPr>
              <a:t>Pattern we observed here is: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600" kern="100" dirty="0">
                <a:effectLst/>
                <a:latin typeface="Calibri" panose="020F0502020204030204" pitchFamily="34" charset="0"/>
                <a:ea typeface="Calibri" panose="020F0502020204030204" pitchFamily="34" charset="0"/>
                <a:cs typeface="Calibri" panose="020F0502020204030204" pitchFamily="34" charset="0"/>
              </a:rPr>
              <a:t>Slot wise: Afternoon slot has high rating and late night slot has low rating.</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600" kern="100" dirty="0">
                <a:effectLst/>
                <a:latin typeface="Calibri" panose="020F0502020204030204" pitchFamily="34" charset="0"/>
                <a:ea typeface="Calibri" panose="020F0502020204030204" pitchFamily="34" charset="0"/>
                <a:cs typeface="Calibri" panose="020F0502020204030204" pitchFamily="34" charset="0"/>
              </a:rPr>
              <a:t>Product wise: Items 22, 23, and 24 have perfect ratings of 5.00. These items stand out as having received the highest possible satisfaction from customers. While most items have similar high ratings, there is some variability, such as item 21 with a lower rating of 4.63. This indicates that there may be specific items with a comparatively lower satisfaction level.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6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6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600" kern="100" dirty="0">
                <a:effectLst/>
                <a:latin typeface="Calibri" panose="020F0502020204030204" pitchFamily="34" charset="0"/>
                <a:ea typeface="Calibri" panose="020F0502020204030204" pitchFamily="34" charset="0"/>
                <a:cs typeface="Calibri" panose="020F0502020204030204" pitchFamily="34" charset="0"/>
              </a:rPr>
              <a:t>Delivery charge wise: Order with a rating of 1.00 and orders with a rating of 3.67 and 4.33 might be outliers, suggesting some level of dissatisfaction. Many orders have received a perfect rating of 5.00, indicating a high level of satisfaction.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6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600" kern="100" dirty="0">
                <a:effectLst/>
                <a:latin typeface="Calibri" panose="020F0502020204030204" pitchFamily="34" charset="0"/>
                <a:ea typeface="Calibri" panose="020F0502020204030204" pitchFamily="34" charset="0"/>
                <a:cs typeface="Calibri" panose="020F0502020204030204" pitchFamily="34" charset="0"/>
              </a:rPr>
              <a:t>Discount Wise: The average order rating shows a pattern concerning discounts. Generally, orders with higher discounts receive higher ratings. This indicates that customers tend to appreciate and rate orders more positively when they receive attractive discounts.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2127810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A30BB-BA65-4E51-1AE7-A03EE8C5A332}"/>
              </a:ext>
            </a:extLst>
          </p:cNvPr>
          <p:cNvSpPr>
            <a:spLocks noGrp="1"/>
          </p:cNvSpPr>
          <p:nvPr>
            <p:ph type="title"/>
          </p:nvPr>
        </p:nvSpPr>
        <p:spPr/>
        <p:txBody>
          <a:bodyPr/>
          <a:lstStyle/>
          <a:p>
            <a:r>
              <a:rPr lang="en-IN" b="1" kern="100" dirty="0">
                <a:solidFill>
                  <a:schemeClr val="tx1"/>
                </a:solidFill>
                <a:effectLst/>
                <a:latin typeface="Arial Black" panose="020B0A04020102020204" pitchFamily="34" charset="0"/>
                <a:ea typeface="Times New Roman" panose="02020603050405020304" pitchFamily="18" charset="0"/>
                <a:cs typeface="Times New Roman" panose="02020603050405020304" pitchFamily="18" charset="0"/>
              </a:rPr>
              <a:t>Delivery Level analysis</a:t>
            </a:r>
            <a:endParaRPr lang="en-IN" dirty="0">
              <a:solidFill>
                <a:schemeClr val="tx1"/>
              </a:solidFill>
              <a:latin typeface="Arial Black" panose="020B0A04020102020204" pitchFamily="34" charset="0"/>
            </a:endParaRPr>
          </a:p>
        </p:txBody>
      </p:sp>
      <p:sp>
        <p:nvSpPr>
          <p:cNvPr id="3" name="Text Placeholder 2">
            <a:extLst>
              <a:ext uri="{FF2B5EF4-FFF2-40B4-BE49-F238E27FC236}">
                <a16:creationId xmlns:a16="http://schemas.microsoft.com/office/drawing/2014/main" id="{9B33453C-0E27-B6D9-D20D-A3F2F49B93C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728565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D871B-445E-0A57-D391-9BA5BE789AB6}"/>
              </a:ext>
            </a:extLst>
          </p:cNvPr>
          <p:cNvSpPr>
            <a:spLocks noGrp="1"/>
          </p:cNvSpPr>
          <p:nvPr>
            <p:ph type="title"/>
          </p:nvPr>
        </p:nvSpPr>
        <p:spPr/>
        <p:txBody>
          <a:bodyPr/>
          <a:lstStyle/>
          <a:p>
            <a:r>
              <a:rPr lang="en-IN" sz="4800" b="1" kern="100" dirty="0">
                <a:solidFill>
                  <a:schemeClr val="tx1"/>
                </a:solidFill>
                <a:effectLst/>
                <a:latin typeface="Arial Black" panose="020B0A04020102020204" pitchFamily="34" charset="0"/>
                <a:ea typeface="Times New Roman" panose="02020603050405020304" pitchFamily="18" charset="0"/>
                <a:cs typeface="Times New Roman" panose="02020603050405020304" pitchFamily="18" charset="0"/>
              </a:rPr>
              <a:t>Completion rate analysis</a:t>
            </a:r>
            <a:endParaRPr lang="en-IN" dirty="0"/>
          </a:p>
        </p:txBody>
      </p:sp>
      <p:sp>
        <p:nvSpPr>
          <p:cNvPr id="3" name="Text Placeholder 2">
            <a:extLst>
              <a:ext uri="{FF2B5EF4-FFF2-40B4-BE49-F238E27FC236}">
                <a16:creationId xmlns:a16="http://schemas.microsoft.com/office/drawing/2014/main" id="{0E42C017-B421-E523-2D07-A3F7DCEF067F}"/>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973016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B9250-3B91-4191-4739-AF3F474C8E6B}"/>
              </a:ext>
            </a:extLst>
          </p:cNvPr>
          <p:cNvSpPr>
            <a:spLocks noGrp="1"/>
          </p:cNvSpPr>
          <p:nvPr>
            <p:ph type="title"/>
          </p:nvPr>
        </p:nvSpPr>
        <p:spPr>
          <a:xfrm>
            <a:off x="810000" y="4093051"/>
            <a:ext cx="10561418" cy="566738"/>
          </a:xfrm>
        </p:spPr>
        <p:txBody>
          <a:bodyPr>
            <a:normAutofit/>
          </a:bodyPr>
          <a:lstStyle/>
          <a:p>
            <a:r>
              <a:rPr lang="en-IN" sz="1800" b="1" kern="100" dirty="0">
                <a:solidFill>
                  <a:schemeClr val="tx1"/>
                </a:solidFill>
                <a:effectLst/>
                <a:latin typeface="Arial Black" panose="020B0A04020102020204" pitchFamily="34" charset="0"/>
                <a:ea typeface="Calibri" panose="020F0502020204030204" pitchFamily="34" charset="0"/>
                <a:cs typeface="Segoe UI" panose="020B0502040204020203" pitchFamily="34" charset="0"/>
              </a:rPr>
              <a:t>Average overall delivery time at month and delivery area level:</a:t>
            </a:r>
            <a:endParaRPr lang="en-IN" dirty="0">
              <a:solidFill>
                <a:schemeClr val="tx1"/>
              </a:solidFill>
            </a:endParaRPr>
          </a:p>
        </p:txBody>
      </p:sp>
      <p:sp>
        <p:nvSpPr>
          <p:cNvPr id="4" name="Text Placeholder 3">
            <a:extLst>
              <a:ext uri="{FF2B5EF4-FFF2-40B4-BE49-F238E27FC236}">
                <a16:creationId xmlns:a16="http://schemas.microsoft.com/office/drawing/2014/main" id="{A93B6C04-7DFC-635B-EFC2-A329F1D8EE3C}"/>
              </a:ext>
            </a:extLst>
          </p:cNvPr>
          <p:cNvSpPr>
            <a:spLocks noGrp="1"/>
          </p:cNvSpPr>
          <p:nvPr>
            <p:ph type="body" sz="half" idx="2"/>
          </p:nvPr>
        </p:nvSpPr>
        <p:spPr>
          <a:xfrm>
            <a:off x="810000" y="4800600"/>
            <a:ext cx="10561418" cy="1894840"/>
          </a:xfrm>
        </p:spPr>
        <p:txBody>
          <a:bodyPr>
            <a:normAutofit/>
          </a:bodyPr>
          <a:lstStyle/>
          <a:p>
            <a:pPr marL="342900" lvl="0" indent="-342900">
              <a:lnSpc>
                <a:spcPct val="107000"/>
              </a:lnSpc>
              <a:buFont typeface="Symbol" panose="05050102010706020507" pitchFamily="18" charset="2"/>
              <a:buChar char=""/>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Delivery times vary across different locations. For example,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Harlur</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and Bommanahalli have longer average delivery times, while places like Wilson Garden and Domlur generally have shorter delivery times.</a:t>
            </a:r>
          </a:p>
          <a:p>
            <a:pPr marL="342900" lvl="0" indent="-342900">
              <a:lnSpc>
                <a:spcPct val="107000"/>
              </a:lnSpc>
              <a:buFont typeface="Symbol" panose="05050102010706020507" pitchFamily="18" charset="2"/>
              <a:buChar char=""/>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May month has highest average delivery time and February month has lowest average delivery time.</a:t>
            </a:r>
          </a:p>
          <a:p>
            <a:pPr marL="342900" indent="-342900">
              <a:lnSpc>
                <a:spcPct val="107000"/>
              </a:lnSpc>
              <a:buFont typeface="Symbol" panose="05050102010706020507" pitchFamily="18" charset="2"/>
              <a:buChar char=""/>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"Mahadevapura" stands out with a considerably longer delivery time, warranting investigation into the reasons behind such outliers.</a:t>
            </a:r>
          </a:p>
          <a:p>
            <a:pPr marL="457200">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sz="1400" dirty="0"/>
          </a:p>
        </p:txBody>
      </p:sp>
      <p:graphicFrame>
        <p:nvGraphicFramePr>
          <p:cNvPr id="5" name="Picture Placeholder 4">
            <a:extLst>
              <a:ext uri="{FF2B5EF4-FFF2-40B4-BE49-F238E27FC236}">
                <a16:creationId xmlns:a16="http://schemas.microsoft.com/office/drawing/2014/main" id="{6136FFB0-6258-7504-01D0-7C660572B7F6}"/>
              </a:ext>
            </a:extLst>
          </p:cNvPr>
          <p:cNvGraphicFramePr>
            <a:graphicFrameLocks noGrp="1"/>
          </p:cNvGraphicFramePr>
          <p:nvPr>
            <p:ph type="pic" sz="quarter" idx="13"/>
            <p:extLst>
              <p:ext uri="{D42A27DB-BD31-4B8C-83A1-F6EECF244321}">
                <p14:modId xmlns:p14="http://schemas.microsoft.com/office/powerpoint/2010/main" val="1315499428"/>
              </p:ext>
            </p:extLst>
          </p:nvPr>
        </p:nvGraphicFramePr>
        <p:xfrm>
          <a:off x="0" y="0"/>
          <a:ext cx="12192000" cy="39522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98888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E4EF6-E40E-DD47-E607-A044DCADB397}"/>
              </a:ext>
            </a:extLst>
          </p:cNvPr>
          <p:cNvSpPr>
            <a:spLocks noGrp="1"/>
          </p:cNvSpPr>
          <p:nvPr>
            <p:ph type="title"/>
          </p:nvPr>
        </p:nvSpPr>
        <p:spPr>
          <a:xfrm>
            <a:off x="810000" y="3728402"/>
            <a:ext cx="10561418" cy="566738"/>
          </a:xfrm>
        </p:spPr>
        <p:txBody>
          <a:bodyPr>
            <a:normAutofit/>
          </a:bodyPr>
          <a:lstStyle/>
          <a:p>
            <a:r>
              <a:rPr lang="en-IN" sz="1800" b="1" kern="100" dirty="0">
                <a:solidFill>
                  <a:schemeClr val="tx1"/>
                </a:solidFill>
                <a:effectLst/>
                <a:latin typeface="Arial Black" panose="020B0A04020102020204" pitchFamily="34" charset="0"/>
                <a:ea typeface="Calibri" panose="020F0502020204030204" pitchFamily="34" charset="0"/>
                <a:cs typeface="Segoe UI" panose="020B0502040204020203" pitchFamily="34" charset="0"/>
              </a:rPr>
              <a:t>average overall delivery time at month and weekday/weekend level:</a:t>
            </a:r>
            <a:endParaRPr lang="en-IN" dirty="0">
              <a:solidFill>
                <a:schemeClr val="tx1"/>
              </a:solidFill>
            </a:endParaRPr>
          </a:p>
        </p:txBody>
      </p:sp>
      <p:sp>
        <p:nvSpPr>
          <p:cNvPr id="4" name="Text Placeholder 3">
            <a:extLst>
              <a:ext uri="{FF2B5EF4-FFF2-40B4-BE49-F238E27FC236}">
                <a16:creationId xmlns:a16="http://schemas.microsoft.com/office/drawing/2014/main" id="{EAD675CE-A544-2943-0B64-94B1740CEBE1}"/>
              </a:ext>
            </a:extLst>
          </p:cNvPr>
          <p:cNvSpPr>
            <a:spLocks noGrp="1"/>
          </p:cNvSpPr>
          <p:nvPr>
            <p:ph type="body" sz="half" idx="2"/>
          </p:nvPr>
        </p:nvSpPr>
        <p:spPr>
          <a:xfrm>
            <a:off x="810000" y="4399280"/>
            <a:ext cx="10561418" cy="2275840"/>
          </a:xfrm>
        </p:spPr>
        <p:txBody>
          <a:bodyPr>
            <a:norm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Calibri" panose="020F0502020204030204" pitchFamily="34" charset="0"/>
                <a:ea typeface="Calibri" panose="020F0502020204030204" pitchFamily="34" charset="0"/>
                <a:cs typeface="Calibri" panose="020F0502020204030204" pitchFamily="34" charset="0"/>
              </a:rPr>
              <a:t>On average, the delivery time is shorter on weekdays compared to weekend. Across all months, the weekend average is approximately 25 minutes, while weekdays have an average delivery time of around 23 minutes.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Calibri" panose="020F0502020204030204" pitchFamily="34" charset="0"/>
                <a:ea typeface="Calibri" panose="020F0502020204030204" pitchFamily="34" charset="0"/>
                <a:cs typeface="Calibri" panose="020F0502020204030204" pitchFamily="34" charset="0"/>
              </a:rPr>
              <a:t>This suggests that the delivery process may be more efficient during weekdays, possibly due to lower traffic or increased availability of resources.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400" kern="100" dirty="0">
                <a:effectLst/>
                <a:latin typeface="Calibri" panose="020F0502020204030204" pitchFamily="34" charset="0"/>
                <a:ea typeface="Calibri" panose="020F0502020204030204" pitchFamily="34" charset="0"/>
                <a:cs typeface="Calibri" panose="020F0502020204030204" pitchFamily="34" charset="0"/>
              </a:rPr>
              <a:t>  From data, number of orders placed in weekdays are higher compared to weekends but still weekdays delivery time is higher.</a:t>
            </a:r>
          </a:p>
          <a:p>
            <a:pPr marL="285750" indent="-285750">
              <a:buFont typeface="Arial" panose="020B0604020202020204" pitchFamily="34" charset="0"/>
              <a:buChar char="•"/>
            </a:pPr>
            <a:r>
              <a:rPr lang="en-IN" sz="1400" kern="100" dirty="0">
                <a:effectLst/>
                <a:latin typeface="Calibri" panose="020F0502020204030204" pitchFamily="34" charset="0"/>
                <a:ea typeface="Calibri" panose="020F0502020204030204" pitchFamily="34" charset="0"/>
                <a:cs typeface="Calibri" panose="020F0502020204030204" pitchFamily="34" charset="0"/>
              </a:rPr>
              <a:t>  May month has highest average delivery time and whereas February and September month has shortest average delivery time.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Picture Placeholder 4">
            <a:extLst>
              <a:ext uri="{FF2B5EF4-FFF2-40B4-BE49-F238E27FC236}">
                <a16:creationId xmlns:a16="http://schemas.microsoft.com/office/drawing/2014/main" id="{1AE9C0BE-2F25-3313-4EB7-0F94584DF25A}"/>
              </a:ext>
            </a:extLst>
          </p:cNvPr>
          <p:cNvGraphicFramePr>
            <a:graphicFrameLocks noGrp="1"/>
          </p:cNvGraphicFramePr>
          <p:nvPr>
            <p:ph type="pic" sz="quarter" idx="13"/>
            <p:extLst>
              <p:ext uri="{D42A27DB-BD31-4B8C-83A1-F6EECF244321}">
                <p14:modId xmlns:p14="http://schemas.microsoft.com/office/powerpoint/2010/main" val="2010553615"/>
              </p:ext>
            </p:extLst>
          </p:nvPr>
        </p:nvGraphicFramePr>
        <p:xfrm>
          <a:off x="0" y="0"/>
          <a:ext cx="12192000" cy="37896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05043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FB3A9-8BAD-0192-FDA8-06E21EA60105}"/>
              </a:ext>
            </a:extLst>
          </p:cNvPr>
          <p:cNvSpPr>
            <a:spLocks noGrp="1"/>
          </p:cNvSpPr>
          <p:nvPr>
            <p:ph type="title"/>
          </p:nvPr>
        </p:nvSpPr>
        <p:spPr>
          <a:xfrm>
            <a:off x="810000" y="4339431"/>
            <a:ext cx="10561418" cy="566738"/>
          </a:xfrm>
        </p:spPr>
        <p:txBody>
          <a:bodyPr>
            <a:normAutofit/>
          </a:bodyPr>
          <a:lstStyle/>
          <a:p>
            <a:r>
              <a:rPr lang="en-IN" sz="1800" b="1" kern="100" dirty="0">
                <a:solidFill>
                  <a:schemeClr val="tx1"/>
                </a:solidFill>
                <a:effectLst/>
                <a:latin typeface="Arial Black" panose="020B0A04020102020204" pitchFamily="34" charset="0"/>
                <a:ea typeface="Calibri" panose="020F0502020204030204" pitchFamily="34" charset="0"/>
                <a:cs typeface="Segoe UI" panose="020B0502040204020203" pitchFamily="34" charset="0"/>
              </a:rPr>
              <a:t>average overall delivery time at slot level:</a:t>
            </a:r>
            <a:endParaRPr lang="en-IN" dirty="0">
              <a:solidFill>
                <a:schemeClr val="tx1"/>
              </a:solidFill>
            </a:endParaRPr>
          </a:p>
        </p:txBody>
      </p:sp>
      <p:sp>
        <p:nvSpPr>
          <p:cNvPr id="4" name="Text Placeholder 3">
            <a:extLst>
              <a:ext uri="{FF2B5EF4-FFF2-40B4-BE49-F238E27FC236}">
                <a16:creationId xmlns:a16="http://schemas.microsoft.com/office/drawing/2014/main" id="{CE4014B7-F7C4-EB7C-F8A6-79D246AE6433}"/>
              </a:ext>
            </a:extLst>
          </p:cNvPr>
          <p:cNvSpPr>
            <a:spLocks noGrp="1"/>
          </p:cNvSpPr>
          <p:nvPr>
            <p:ph type="body" sz="half" idx="2"/>
          </p:nvPr>
        </p:nvSpPr>
        <p:spPr>
          <a:xfrm>
            <a:off x="810000" y="5049519"/>
            <a:ext cx="10561418" cy="1574801"/>
          </a:xfrm>
        </p:spPr>
        <p:txBody>
          <a:bodyPr>
            <a:normAutofit/>
          </a:bodyPr>
          <a:lstStyle/>
          <a:p>
            <a:pPr marL="342900" lvl="0" indent="-342900">
              <a:lnSpc>
                <a:spcPct val="107000"/>
              </a:lnSpc>
              <a:spcAft>
                <a:spcPts val="800"/>
              </a:spcAft>
              <a:buFont typeface="Symbol" panose="05050102010706020507" pitchFamily="18" charset="2"/>
              <a:buChar char=""/>
            </a:pPr>
            <a:r>
              <a:rPr lang="en-IN" sz="1400" kern="100" dirty="0">
                <a:effectLst/>
                <a:latin typeface="Calibri" panose="020F0502020204030204" pitchFamily="34" charset="0"/>
                <a:ea typeface="Calibri" panose="020F0502020204030204" pitchFamily="34" charset="0"/>
                <a:cs typeface="Calibri" panose="020F0502020204030204" pitchFamily="34" charset="0"/>
              </a:rPr>
              <a:t>Here we can see the average overall delivery time is almost same at afternoon, evening and morning slots around 25 minutes.</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400" kern="100" dirty="0">
                <a:effectLst/>
                <a:latin typeface="Calibri" panose="020F0502020204030204" pitchFamily="34" charset="0"/>
                <a:ea typeface="Calibri" panose="020F0502020204030204" pitchFamily="34" charset="0"/>
                <a:cs typeface="Calibri" panose="020F0502020204030204" pitchFamily="34" charset="0"/>
              </a:rPr>
              <a:t>Late-night deliveries show the shortest average time, with an average of 17 minutes and 29 seconds.</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400" kern="100" dirty="0">
                <a:effectLst/>
                <a:latin typeface="Calibri" panose="020F0502020204030204" pitchFamily="34" charset="0"/>
                <a:ea typeface="Calibri" panose="020F0502020204030204" pitchFamily="34" charset="0"/>
                <a:cs typeface="Calibri" panose="020F0502020204030204" pitchFamily="34" charset="0"/>
              </a:rPr>
              <a:t>Late-night deliveries appear to be more efficient, possibly due to lower traffic or less congestion during those hours.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400" dirty="0"/>
          </a:p>
        </p:txBody>
      </p:sp>
      <p:graphicFrame>
        <p:nvGraphicFramePr>
          <p:cNvPr id="5" name="Picture Placeholder 4">
            <a:extLst>
              <a:ext uri="{FF2B5EF4-FFF2-40B4-BE49-F238E27FC236}">
                <a16:creationId xmlns:a16="http://schemas.microsoft.com/office/drawing/2014/main" id="{8FF5F521-72DC-AEDE-7FE7-6364EB511958}"/>
              </a:ext>
            </a:extLst>
          </p:cNvPr>
          <p:cNvGraphicFramePr>
            <a:graphicFrameLocks noGrp="1"/>
          </p:cNvGraphicFramePr>
          <p:nvPr>
            <p:ph type="pic" sz="quarter" idx="13"/>
            <p:extLst>
              <p:ext uri="{D42A27DB-BD31-4B8C-83A1-F6EECF244321}">
                <p14:modId xmlns:p14="http://schemas.microsoft.com/office/powerpoint/2010/main" val="3342886868"/>
              </p:ext>
            </p:extLst>
          </p:nvPr>
        </p:nvGraphicFramePr>
        <p:xfrm>
          <a:off x="0" y="0"/>
          <a:ext cx="12192000" cy="41960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0466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EBE18-3120-EEC6-2EEC-123268F6EAF3}"/>
              </a:ext>
            </a:extLst>
          </p:cNvPr>
          <p:cNvSpPr>
            <a:spLocks noGrp="1"/>
          </p:cNvSpPr>
          <p:nvPr>
            <p:ph type="title"/>
          </p:nvPr>
        </p:nvSpPr>
        <p:spPr>
          <a:xfrm>
            <a:off x="810000" y="4374834"/>
            <a:ext cx="10561418" cy="566738"/>
          </a:xfrm>
        </p:spPr>
        <p:txBody>
          <a:bodyPr>
            <a:normAutofit/>
          </a:bodyPr>
          <a:lstStyle/>
          <a:p>
            <a:r>
              <a:rPr lang="en-IN" sz="1800" b="1" kern="100" dirty="0">
                <a:solidFill>
                  <a:schemeClr val="tx1"/>
                </a:solidFill>
                <a:effectLst/>
                <a:latin typeface="Arial Black" panose="020B0A04020102020204" pitchFamily="34" charset="0"/>
                <a:ea typeface="Calibri" panose="020F0502020204030204" pitchFamily="34" charset="0"/>
                <a:cs typeface="Segoe UI" panose="020B0502040204020203" pitchFamily="34" charset="0"/>
              </a:rPr>
              <a:t>Do you see any pattern in delivery charges with slot or delivery area:</a:t>
            </a:r>
            <a:endParaRPr lang="en-IN" dirty="0">
              <a:solidFill>
                <a:schemeClr val="tx1"/>
              </a:solidFill>
            </a:endParaRPr>
          </a:p>
        </p:txBody>
      </p:sp>
      <p:sp>
        <p:nvSpPr>
          <p:cNvPr id="4" name="Text Placeholder 3">
            <a:extLst>
              <a:ext uri="{FF2B5EF4-FFF2-40B4-BE49-F238E27FC236}">
                <a16:creationId xmlns:a16="http://schemas.microsoft.com/office/drawing/2014/main" id="{FD38B360-2C7E-4E01-B6EB-511B672CD390}"/>
              </a:ext>
            </a:extLst>
          </p:cNvPr>
          <p:cNvSpPr>
            <a:spLocks noGrp="1"/>
          </p:cNvSpPr>
          <p:nvPr>
            <p:ph type="body" sz="half" idx="2"/>
          </p:nvPr>
        </p:nvSpPr>
        <p:spPr>
          <a:xfrm>
            <a:off x="810000" y="5009518"/>
            <a:ext cx="10561418" cy="1736722"/>
          </a:xfrm>
        </p:spPr>
        <p:txBody>
          <a:bodyPr>
            <a:normAutofit/>
          </a:bodyPr>
          <a:lstStyle/>
          <a:p>
            <a:pPr marL="342900" lvl="0" indent="-342900">
              <a:lnSpc>
                <a:spcPct val="107000"/>
              </a:lnSpc>
              <a:buFont typeface="Symbol" panose="05050102010706020507" pitchFamily="18" charset="2"/>
              <a:buChar char=""/>
            </a:pPr>
            <a:r>
              <a:rPr lang="en-IN" sz="1400" kern="100" dirty="0">
                <a:effectLst/>
                <a:latin typeface="Calibri" panose="020F0502020204030204" pitchFamily="34" charset="0"/>
                <a:ea typeface="Calibri" panose="020F0502020204030204" pitchFamily="34" charset="0"/>
                <a:cs typeface="Calibri" panose="020F0502020204030204" pitchFamily="34" charset="0"/>
              </a:rPr>
              <a:t>There is a noticeable pattern in delivery charges based on the time of day. Charges are generally higher during Late Night and Evening, possibly reflecting increased operational costs or demand during those hours.</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400" kern="100" dirty="0">
                <a:effectLst/>
                <a:latin typeface="Calibri" panose="020F0502020204030204" pitchFamily="34" charset="0"/>
                <a:ea typeface="Calibri" panose="020F0502020204030204" pitchFamily="34" charset="0"/>
                <a:cs typeface="Calibri" panose="020F0502020204030204" pitchFamily="34" charset="0"/>
              </a:rPr>
              <a:t>Some areas, like "HSR Layout" and ITI Layout and </a:t>
            </a:r>
            <a:r>
              <a:rPr lang="en-IN" sz="1400" kern="100" dirty="0" err="1">
                <a:effectLst/>
                <a:latin typeface="Calibri" panose="020F0502020204030204" pitchFamily="34" charset="0"/>
                <a:ea typeface="Calibri" panose="020F0502020204030204" pitchFamily="34" charset="0"/>
                <a:cs typeface="Calibri" panose="020F0502020204030204" pitchFamily="34" charset="0"/>
              </a:rPr>
              <a:t>Harlur</a:t>
            </a:r>
            <a:r>
              <a:rPr lang="en-IN" sz="1400" kern="100" dirty="0">
                <a:latin typeface="Calibri" panose="020F0502020204030204" pitchFamily="34" charset="0"/>
                <a:ea typeface="Calibri" panose="020F0502020204030204" pitchFamily="34" charset="0"/>
                <a:cs typeface="Calibri" panose="020F0502020204030204" pitchFamily="34" charset="0"/>
              </a:rPr>
              <a:t> </a:t>
            </a:r>
            <a:r>
              <a:rPr lang="en-IN" sz="1400" kern="100" dirty="0">
                <a:effectLst/>
                <a:latin typeface="Calibri" panose="020F0502020204030204" pitchFamily="34" charset="0"/>
                <a:ea typeface="Calibri" panose="020F0502020204030204" pitchFamily="34" charset="0"/>
                <a:cs typeface="Calibri" panose="020F0502020204030204" pitchFamily="34" charset="0"/>
              </a:rPr>
              <a:t>have notably high total delivery charges, Number of orders is also high  for these areas.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400" dirty="0"/>
          </a:p>
        </p:txBody>
      </p:sp>
      <p:graphicFrame>
        <p:nvGraphicFramePr>
          <p:cNvPr id="5" name="Picture Placeholder 4">
            <a:extLst>
              <a:ext uri="{FF2B5EF4-FFF2-40B4-BE49-F238E27FC236}">
                <a16:creationId xmlns:a16="http://schemas.microsoft.com/office/drawing/2014/main" id="{EA40CD2F-30AF-65E1-57DF-D1DF1A27A490}"/>
              </a:ext>
            </a:extLst>
          </p:cNvPr>
          <p:cNvGraphicFramePr>
            <a:graphicFrameLocks noGrp="1"/>
          </p:cNvGraphicFramePr>
          <p:nvPr>
            <p:ph type="pic" sz="quarter" idx="13"/>
            <p:extLst>
              <p:ext uri="{D42A27DB-BD31-4B8C-83A1-F6EECF244321}">
                <p14:modId xmlns:p14="http://schemas.microsoft.com/office/powerpoint/2010/main" val="3086600075"/>
              </p:ext>
            </p:extLst>
          </p:nvPr>
        </p:nvGraphicFramePr>
        <p:xfrm>
          <a:off x="0" y="0"/>
          <a:ext cx="12192000" cy="43068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89190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6C806-B14D-ECD6-3B64-3445BB9ECD3D}"/>
              </a:ext>
            </a:extLst>
          </p:cNvPr>
          <p:cNvSpPr>
            <a:spLocks noGrp="1"/>
          </p:cNvSpPr>
          <p:nvPr>
            <p:ph type="title"/>
          </p:nvPr>
        </p:nvSpPr>
        <p:spPr>
          <a:xfrm>
            <a:off x="810000" y="4585335"/>
            <a:ext cx="10561418" cy="566738"/>
          </a:xfrm>
        </p:spPr>
        <p:txBody>
          <a:bodyPr>
            <a:noAutofit/>
          </a:bodyPr>
          <a:lstStyle/>
          <a:p>
            <a:r>
              <a:rPr lang="en-IN" sz="1800" b="1" kern="100" dirty="0">
                <a:solidFill>
                  <a:schemeClr val="tx1"/>
                </a:solidFill>
                <a:effectLst/>
                <a:latin typeface="Arial Black" panose="020B0A04020102020204" pitchFamily="34" charset="0"/>
                <a:ea typeface="Calibri" panose="020F0502020204030204" pitchFamily="34" charset="0"/>
                <a:cs typeface="Segoe UI" panose="020B0502040204020203" pitchFamily="34" charset="0"/>
              </a:rPr>
              <a:t>Do you see any pattern in delivery time and delivery area. If yes then find out logical reason</a:t>
            </a:r>
            <a:r>
              <a:rPr lang="en-IN" sz="1800" kern="100" dirty="0">
                <a:solidFill>
                  <a:schemeClr val="tx1"/>
                </a:solidFill>
                <a:effectLst/>
                <a:latin typeface="Arial Black" panose="020B0A04020102020204" pitchFamily="34" charset="0"/>
                <a:ea typeface="Calibri" panose="020F0502020204030204" pitchFamily="34" charset="0"/>
                <a:cs typeface="Segoe UI" panose="020B0502040204020203" pitchFamily="34" charset="0"/>
              </a:rPr>
              <a:t>:</a:t>
            </a:r>
            <a:endParaRPr lang="en-IN" sz="1800" dirty="0">
              <a:solidFill>
                <a:schemeClr val="tx1"/>
              </a:solidFill>
            </a:endParaRPr>
          </a:p>
        </p:txBody>
      </p:sp>
      <p:sp>
        <p:nvSpPr>
          <p:cNvPr id="4" name="Text Placeholder 3">
            <a:extLst>
              <a:ext uri="{FF2B5EF4-FFF2-40B4-BE49-F238E27FC236}">
                <a16:creationId xmlns:a16="http://schemas.microsoft.com/office/drawing/2014/main" id="{C3E61272-F05F-9E7C-7049-91512C6C274B}"/>
              </a:ext>
            </a:extLst>
          </p:cNvPr>
          <p:cNvSpPr>
            <a:spLocks noGrp="1"/>
          </p:cNvSpPr>
          <p:nvPr>
            <p:ph type="body" sz="half" idx="2"/>
          </p:nvPr>
        </p:nvSpPr>
        <p:spPr>
          <a:xfrm>
            <a:off x="810000" y="5344160"/>
            <a:ext cx="10561418" cy="1432560"/>
          </a:xfrm>
        </p:spPr>
        <p:txBody>
          <a:bodyPr>
            <a:normAutofit/>
          </a:bodyPr>
          <a:lstStyle/>
          <a:p>
            <a:r>
              <a:rPr lang="en-IN" sz="1400" dirty="0">
                <a:latin typeface="Calibri" panose="020F0502020204030204" pitchFamily="34" charset="0"/>
                <a:ea typeface="Calibri" panose="020F0502020204030204" pitchFamily="34" charset="0"/>
                <a:cs typeface="Calibri" panose="020F0502020204030204" pitchFamily="34" charset="0"/>
              </a:rPr>
              <a:t>Here we observed is,</a:t>
            </a:r>
          </a:p>
          <a:p>
            <a:pPr marL="171450" indent="-171450">
              <a:buFont typeface="Arial" panose="020B0604020202020204" pitchFamily="34" charset="0"/>
              <a:buChar char="•"/>
            </a:pPr>
            <a:r>
              <a:rPr lang="en-IN" sz="1400" dirty="0">
                <a:latin typeface="Calibri" panose="020F0502020204030204" pitchFamily="34" charset="0"/>
                <a:ea typeface="Calibri" panose="020F0502020204030204" pitchFamily="34" charset="0"/>
                <a:cs typeface="Calibri" panose="020F0502020204030204" pitchFamily="34" charset="0"/>
              </a:rPr>
              <a:t>Mahadevapura and </a:t>
            </a:r>
            <a:r>
              <a:rPr lang="en-IN" sz="1400" dirty="0" err="1">
                <a:latin typeface="Calibri" panose="020F0502020204030204" pitchFamily="34" charset="0"/>
                <a:ea typeface="Calibri" panose="020F0502020204030204" pitchFamily="34" charset="0"/>
                <a:cs typeface="Calibri" panose="020F0502020204030204" pitchFamily="34" charset="0"/>
              </a:rPr>
              <a:t>Brookefield</a:t>
            </a:r>
            <a:r>
              <a:rPr lang="en-IN" sz="1400" dirty="0">
                <a:latin typeface="Calibri" panose="020F0502020204030204" pitchFamily="34" charset="0"/>
                <a:ea typeface="Calibri" panose="020F0502020204030204" pitchFamily="34" charset="0"/>
                <a:cs typeface="Calibri" panose="020F0502020204030204" pitchFamily="34" charset="0"/>
              </a:rPr>
              <a:t> has highest delivery time.</a:t>
            </a:r>
          </a:p>
          <a:p>
            <a:pPr marL="171450" indent="-171450">
              <a:buFont typeface="Arial" panose="020B0604020202020204" pitchFamily="34" charset="0"/>
              <a:buChar char="•"/>
            </a:pPr>
            <a:r>
              <a:rPr lang="en-IN" sz="1400" kern="100" dirty="0">
                <a:effectLst/>
                <a:latin typeface="Calibri" panose="020F0502020204030204" pitchFamily="34" charset="0"/>
                <a:ea typeface="Calibri" panose="020F0502020204030204" pitchFamily="34" charset="0"/>
                <a:cs typeface="Calibri" panose="020F0502020204030204" pitchFamily="34" charset="0"/>
              </a:rPr>
              <a:t>In Mahadevapura delivery boy store reach time was late around 1hr 40min took to reach store, so that delivery time has high in that area.</a:t>
            </a:r>
          </a:p>
          <a:p>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endParaRPr lang="en-IN" sz="1400" dirty="0"/>
          </a:p>
        </p:txBody>
      </p:sp>
      <p:graphicFrame>
        <p:nvGraphicFramePr>
          <p:cNvPr id="9" name="Picture Placeholder 8">
            <a:extLst>
              <a:ext uri="{FF2B5EF4-FFF2-40B4-BE49-F238E27FC236}">
                <a16:creationId xmlns:a16="http://schemas.microsoft.com/office/drawing/2014/main" id="{4539932A-50C2-8A20-8A35-FA6FC9534E55}"/>
              </a:ext>
            </a:extLst>
          </p:cNvPr>
          <p:cNvGraphicFramePr>
            <a:graphicFrameLocks noGrp="1"/>
          </p:cNvGraphicFramePr>
          <p:nvPr>
            <p:ph type="pic" sz="quarter" idx="13"/>
            <p:extLst>
              <p:ext uri="{D42A27DB-BD31-4B8C-83A1-F6EECF244321}">
                <p14:modId xmlns:p14="http://schemas.microsoft.com/office/powerpoint/2010/main" val="2015803637"/>
              </p:ext>
            </p:extLst>
          </p:nvPr>
        </p:nvGraphicFramePr>
        <p:xfrm>
          <a:off x="0" y="0"/>
          <a:ext cx="12192000" cy="41798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91793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6EC569-FFD8-D616-4A2E-C58ACB28D436}"/>
              </a:ext>
            </a:extLst>
          </p:cNvPr>
          <p:cNvSpPr txBox="1"/>
          <p:nvPr/>
        </p:nvSpPr>
        <p:spPr>
          <a:xfrm>
            <a:off x="4287520" y="3075057"/>
            <a:ext cx="3616960" cy="707886"/>
          </a:xfrm>
          <a:prstGeom prst="rect">
            <a:avLst/>
          </a:prstGeom>
          <a:noFill/>
        </p:spPr>
        <p:txBody>
          <a:bodyPr wrap="square" rtlCol="0">
            <a:spAutoFit/>
          </a:bodyPr>
          <a:lstStyle/>
          <a:p>
            <a:r>
              <a:rPr lang="en-IN" sz="4000" dirty="0">
                <a:latin typeface="Arial Black" panose="020B0A04020102020204" pitchFamily="34" charset="0"/>
              </a:rPr>
              <a:t>Thank You</a:t>
            </a:r>
          </a:p>
        </p:txBody>
      </p:sp>
    </p:spTree>
    <p:extLst>
      <p:ext uri="{BB962C8B-B14F-4D97-AF65-F5344CB8AC3E}">
        <p14:creationId xmlns:p14="http://schemas.microsoft.com/office/powerpoint/2010/main" val="711356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65194-0412-7632-2461-F1CE98A74A38}"/>
              </a:ext>
            </a:extLst>
          </p:cNvPr>
          <p:cNvSpPr>
            <a:spLocks noGrp="1"/>
          </p:cNvSpPr>
          <p:nvPr>
            <p:ph type="title"/>
          </p:nvPr>
        </p:nvSpPr>
        <p:spPr>
          <a:xfrm>
            <a:off x="814728" y="326571"/>
            <a:ext cx="6024611" cy="839756"/>
          </a:xfrm>
        </p:spPr>
        <p:txBody>
          <a:bodyPr>
            <a:normAutofit/>
          </a:bodyPr>
          <a:lstStyle/>
          <a:p>
            <a:r>
              <a:rPr lang="en-IN" sz="1600" kern="100" spc="75" dirty="0">
                <a:solidFill>
                  <a:schemeClr val="tx1"/>
                </a:solidFill>
                <a:effectLst/>
                <a:latin typeface="Arial Black" panose="020B0A04020102020204" pitchFamily="34" charset="0"/>
                <a:ea typeface="Times New Roman" panose="02020603050405020304" pitchFamily="18" charset="0"/>
                <a:cs typeface="Times New Roman" panose="02020603050405020304" pitchFamily="18" charset="0"/>
              </a:rPr>
              <a:t>Completion rate at slot vs day of the week:</a:t>
            </a:r>
            <a:br>
              <a:rPr lang="en-IN" sz="1600" kern="100" spc="75" dirty="0">
                <a:solidFill>
                  <a:schemeClr val="tx1"/>
                </a:solidFill>
                <a:effectLst/>
                <a:latin typeface="Arial Black" panose="020B0A04020102020204" pitchFamily="34" charset="0"/>
                <a:ea typeface="Times New Roman" panose="02020603050405020304" pitchFamily="18" charset="0"/>
                <a:cs typeface="Times New Roman" panose="02020603050405020304" pitchFamily="18" charset="0"/>
              </a:rPr>
            </a:br>
            <a:endParaRPr lang="en-IN" sz="1600" dirty="0"/>
          </a:p>
        </p:txBody>
      </p:sp>
      <p:sp>
        <p:nvSpPr>
          <p:cNvPr id="4" name="Text Placeholder 3">
            <a:extLst>
              <a:ext uri="{FF2B5EF4-FFF2-40B4-BE49-F238E27FC236}">
                <a16:creationId xmlns:a16="http://schemas.microsoft.com/office/drawing/2014/main" id="{FB0CA73C-A42D-69A5-B02C-4AB16BFFF1B2}"/>
              </a:ext>
            </a:extLst>
          </p:cNvPr>
          <p:cNvSpPr>
            <a:spLocks noGrp="1"/>
          </p:cNvSpPr>
          <p:nvPr>
            <p:ph type="body" sz="half" idx="2"/>
          </p:nvPr>
        </p:nvSpPr>
        <p:spPr>
          <a:xfrm>
            <a:off x="814728" y="1455576"/>
            <a:ext cx="3430701" cy="4405473"/>
          </a:xfrm>
        </p:spPr>
        <p:txBody>
          <a:bodyPr>
            <a:normAutofit lnSpcReduction="10000"/>
          </a:bodyPr>
          <a:lstStyle/>
          <a:p>
            <a:endParaRPr lang="en-IN" dirty="0">
              <a:effectLst/>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200" kern="100" dirty="0">
                <a:effectLst/>
                <a:latin typeface="Calibri" panose="020F0502020204030204" pitchFamily="34" charset="0"/>
                <a:ea typeface="Calibri" panose="020F0502020204030204" pitchFamily="34" charset="0"/>
                <a:cs typeface="Calibri" panose="020F0502020204030204" pitchFamily="34" charset="0"/>
              </a:rPr>
              <a:t>Most completion rates are close to 100%, indicating a high likelihood of order completion across various days and time slots.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200" kern="100" dirty="0">
                <a:effectLst/>
                <a:latin typeface="Calibri" panose="020F0502020204030204" pitchFamily="34" charset="0"/>
                <a:ea typeface="Calibri" panose="020F0502020204030204" pitchFamily="34" charset="0"/>
                <a:cs typeface="Calibri" panose="020F0502020204030204" pitchFamily="34" charset="0"/>
              </a:rPr>
              <a:t>Sunday evening has the highest completion rate among all day and time slot combinations.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200" kern="100" dirty="0">
                <a:effectLst/>
                <a:latin typeface="Calibri" panose="020F0502020204030204" pitchFamily="34" charset="0"/>
                <a:ea typeface="Calibri" panose="020F0502020204030204" pitchFamily="34" charset="0"/>
                <a:cs typeface="Calibri" panose="020F0502020204030204" pitchFamily="34" charset="0"/>
              </a:rPr>
              <a:t>Saturday night has the lowest completion rate among all day and time slot combinations.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200" kern="100" dirty="0">
                <a:effectLst/>
                <a:latin typeface="Calibri" panose="020F0502020204030204" pitchFamily="34" charset="0"/>
                <a:ea typeface="Calibri" panose="020F0502020204030204" pitchFamily="34" charset="0"/>
                <a:cs typeface="Calibri" panose="020F0502020204030204" pitchFamily="34" charset="0"/>
              </a:rPr>
              <a:t>Late Night slots generally have lower completion rates indicating potential challenges or issues during this time.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200" kern="100" dirty="0">
                <a:effectLst/>
                <a:latin typeface="Calibri" panose="020F0502020204030204" pitchFamily="34" charset="0"/>
                <a:ea typeface="Calibri" panose="020F0502020204030204" pitchFamily="34" charset="0"/>
                <a:cs typeface="Calibri" panose="020F0502020204030204" pitchFamily="34" charset="0"/>
              </a:rPr>
              <a:t>Almost afternoon and evening time slots are equal</a:t>
            </a:r>
            <a:r>
              <a:rPr lang="en-IN" sz="14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200" kern="100" dirty="0">
                <a:effectLst/>
                <a:latin typeface="Calibri" panose="020F0502020204030204" pitchFamily="34" charset="0"/>
                <a:ea typeface="Calibri" panose="020F0502020204030204" pitchFamily="34" charset="0"/>
                <a:cs typeface="Calibri" panose="020F0502020204030204" pitchFamily="34" charset="0"/>
              </a:rPr>
              <a:t>Friday morning has 2</a:t>
            </a:r>
            <a:r>
              <a:rPr lang="en-IN" sz="1200" kern="100" baseline="30000" dirty="0">
                <a:effectLst/>
                <a:latin typeface="Calibri" panose="020F0502020204030204" pitchFamily="34" charset="0"/>
                <a:ea typeface="Calibri" panose="020F0502020204030204" pitchFamily="34" charset="0"/>
                <a:cs typeface="Calibri" panose="020F0502020204030204" pitchFamily="34" charset="0"/>
              </a:rPr>
              <a:t>nd</a:t>
            </a:r>
            <a:r>
              <a:rPr lang="en-IN" sz="1200" kern="100" dirty="0">
                <a:effectLst/>
                <a:latin typeface="Calibri" panose="020F0502020204030204" pitchFamily="34" charset="0"/>
                <a:ea typeface="Calibri" panose="020F0502020204030204" pitchFamily="34" charset="0"/>
                <a:cs typeface="Calibri" panose="020F0502020204030204" pitchFamily="34" charset="0"/>
              </a:rPr>
              <a:t> lowest completion rate.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5" name="Content Placeholder 3">
            <a:extLst>
              <a:ext uri="{FF2B5EF4-FFF2-40B4-BE49-F238E27FC236}">
                <a16:creationId xmlns:a16="http://schemas.microsoft.com/office/drawing/2014/main" id="{29DBE3AB-91DD-E735-BA84-571C88BEFDD9}"/>
              </a:ext>
            </a:extLst>
          </p:cNvPr>
          <p:cNvGraphicFramePr>
            <a:graphicFrameLocks noGrp="1"/>
          </p:cNvGraphicFramePr>
          <p:nvPr>
            <p:ph type="pic" sz="quarter" idx="13"/>
            <p:extLst>
              <p:ext uri="{D42A27DB-BD31-4B8C-83A1-F6EECF244321}">
                <p14:modId xmlns:p14="http://schemas.microsoft.com/office/powerpoint/2010/main" val="2775265901"/>
              </p:ext>
            </p:extLst>
          </p:nvPr>
        </p:nvGraphicFramePr>
        <p:xfrm>
          <a:off x="4245429" y="1166327"/>
          <a:ext cx="7666653" cy="47693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91837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294C0-BEE5-3346-5ED1-228B5AC4A13B}"/>
              </a:ext>
            </a:extLst>
          </p:cNvPr>
          <p:cNvSpPr>
            <a:spLocks noGrp="1"/>
          </p:cNvSpPr>
          <p:nvPr>
            <p:ph type="title"/>
          </p:nvPr>
        </p:nvSpPr>
        <p:spPr>
          <a:xfrm>
            <a:off x="740083" y="520824"/>
            <a:ext cx="6220554" cy="476127"/>
          </a:xfrm>
        </p:spPr>
        <p:txBody>
          <a:bodyPr>
            <a:normAutofit/>
          </a:bodyPr>
          <a:lstStyle/>
          <a:p>
            <a:r>
              <a:rPr lang="en-IN" sz="1600" b="1" kern="100" dirty="0">
                <a:solidFill>
                  <a:schemeClr val="tx1"/>
                </a:solidFill>
                <a:effectLst/>
                <a:latin typeface="Arial Black" panose="020B0A04020102020204" pitchFamily="34" charset="0"/>
                <a:ea typeface="Calibri" panose="020F0502020204030204" pitchFamily="34" charset="0"/>
                <a:cs typeface="Segoe UI" panose="020B0502040204020203" pitchFamily="34" charset="0"/>
              </a:rPr>
              <a:t>completion rate at drop area level:</a:t>
            </a:r>
            <a:endParaRPr lang="en-IN" sz="1600" dirty="0">
              <a:solidFill>
                <a:schemeClr val="tx1"/>
              </a:solidFill>
              <a:latin typeface="Arial Black" panose="020B0A04020102020204" pitchFamily="34" charset="0"/>
            </a:endParaRPr>
          </a:p>
        </p:txBody>
      </p:sp>
      <p:sp>
        <p:nvSpPr>
          <p:cNvPr id="4" name="Text Placeholder 3">
            <a:extLst>
              <a:ext uri="{FF2B5EF4-FFF2-40B4-BE49-F238E27FC236}">
                <a16:creationId xmlns:a16="http://schemas.microsoft.com/office/drawing/2014/main" id="{CD16A68D-8D3C-EB3B-7229-7C0A9C785438}"/>
              </a:ext>
            </a:extLst>
          </p:cNvPr>
          <p:cNvSpPr>
            <a:spLocks noGrp="1"/>
          </p:cNvSpPr>
          <p:nvPr>
            <p:ph type="body" sz="half" idx="2"/>
          </p:nvPr>
        </p:nvSpPr>
        <p:spPr>
          <a:xfrm>
            <a:off x="814728" y="1436914"/>
            <a:ext cx="4852988" cy="4424135"/>
          </a:xfrm>
        </p:spPr>
        <p:txBody>
          <a:bodyPr>
            <a:normAutofit/>
          </a:bodyPr>
          <a:lstStyle/>
          <a:p>
            <a:pPr marL="285750" indent="-285750">
              <a:buFont typeface="Arial" panose="020B0604020202020204" pitchFamily="34" charset="0"/>
              <a:buChar char="•"/>
            </a:pPr>
            <a:r>
              <a:rPr lang="en-IN" sz="1400" dirty="0">
                <a:effectLst/>
                <a:latin typeface="Calibri" panose="020F0502020204030204" pitchFamily="34" charset="0"/>
                <a:ea typeface="Calibri" panose="020F0502020204030204" pitchFamily="34" charset="0"/>
              </a:rPr>
              <a:t>The majority of delivery areas have high completion rate close to 100%.</a:t>
            </a:r>
          </a:p>
          <a:p>
            <a:endParaRPr lang="en-IN" sz="1400" dirty="0">
              <a:latin typeface="Calibri" panose="020F0502020204030204" pitchFamily="34" charset="0"/>
              <a:ea typeface="Calibri" panose="020F0502020204030204" pitchFamily="34" charset="0"/>
            </a:endParaRPr>
          </a:p>
          <a:p>
            <a:pPr lvl="0">
              <a:lnSpc>
                <a:spcPct val="107000"/>
              </a:lnSpc>
              <a:spcAft>
                <a:spcPts val="800"/>
              </a:spcAft>
              <a:tabLst>
                <a:tab pos="457200" algn="l"/>
              </a:tabLst>
            </a:pPr>
            <a:r>
              <a:rPr lang="en-IN" sz="1400" b="1" kern="100" dirty="0">
                <a:effectLst/>
                <a:latin typeface="Calibri" panose="020F0502020204030204" pitchFamily="34" charset="0"/>
                <a:ea typeface="Calibri" panose="020F0502020204030204" pitchFamily="34" charset="0"/>
                <a:cs typeface="Calibri" panose="020F0502020204030204" pitchFamily="34" charset="0"/>
              </a:rPr>
              <a:t>Areas with Lower Completion Rates: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400" b="1" kern="100" dirty="0">
                <a:effectLst/>
                <a:latin typeface="Calibri" panose="020F0502020204030204" pitchFamily="34" charset="0"/>
                <a:ea typeface="Calibri" panose="020F0502020204030204" pitchFamily="34" charset="0"/>
                <a:cs typeface="Calibri" panose="020F0502020204030204" pitchFamily="34" charset="0"/>
              </a:rPr>
              <a:t>Bellandur, ETV (50.00%), Domlur, EGL (75.00%), Marathahalli (66.67%), Indiranagar (87.50%), </a:t>
            </a:r>
            <a:r>
              <a:rPr lang="en-IN" sz="1400" b="1" kern="100" dirty="0" err="1">
                <a:effectLst/>
                <a:latin typeface="Calibri" panose="020F0502020204030204" pitchFamily="34" charset="0"/>
                <a:ea typeface="Calibri" panose="020F0502020204030204" pitchFamily="34" charset="0"/>
                <a:cs typeface="Calibri" panose="020F0502020204030204" pitchFamily="34" charset="0"/>
              </a:rPr>
              <a:t>Viveka</a:t>
            </a:r>
            <a:r>
              <a:rPr lang="en-IN" sz="1400" b="1" kern="100" dirty="0">
                <a:effectLst/>
                <a:latin typeface="Calibri" panose="020F0502020204030204" pitchFamily="34" charset="0"/>
                <a:ea typeface="Calibri" panose="020F0502020204030204" pitchFamily="34" charset="0"/>
                <a:cs typeface="Calibri" panose="020F0502020204030204" pitchFamily="34" charset="0"/>
              </a:rPr>
              <a:t> Nagar (85.71%):</a:t>
            </a:r>
            <a:r>
              <a:rPr lang="en-IN" sz="1400" kern="100" dirty="0">
                <a:effectLst/>
                <a:latin typeface="Calibri" panose="020F0502020204030204" pitchFamily="34" charset="0"/>
                <a:ea typeface="Calibri" panose="020F0502020204030204" pitchFamily="34" charset="0"/>
                <a:cs typeface="Calibri" panose="020F0502020204030204" pitchFamily="34" charset="0"/>
              </a:rPr>
              <a:t> These areas have lower completion rates, indicating potential challenges or issues affecting order </a:t>
            </a:r>
            <a:r>
              <a:rPr lang="en-IN" sz="1400" kern="100" dirty="0" err="1">
                <a:effectLst/>
                <a:latin typeface="Calibri" panose="020F0502020204030204" pitchFamily="34" charset="0"/>
                <a:ea typeface="Calibri" panose="020F0502020204030204" pitchFamily="34" charset="0"/>
                <a:cs typeface="Calibri" panose="020F0502020204030204" pitchFamily="34" charset="0"/>
              </a:rPr>
              <a:t>fulfillment</a:t>
            </a:r>
            <a:r>
              <a:rPr lang="en-IN" sz="1400" kern="100" dirty="0">
                <a:effectLst/>
                <a:latin typeface="Calibri" panose="020F0502020204030204" pitchFamily="34" charset="0"/>
                <a:ea typeface="Calibri" panose="020F0502020204030204" pitchFamily="34" charset="0"/>
                <a:cs typeface="Calibri" panose="020F0502020204030204" pitchFamily="34"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sz="1400" b="1" kern="100" dirty="0">
                <a:effectLst/>
                <a:latin typeface="Calibri" panose="020F0502020204030204" pitchFamily="34" charset="0"/>
                <a:ea typeface="Calibri" panose="020F0502020204030204" pitchFamily="34" charset="0"/>
                <a:cs typeface="Calibri" panose="020F0502020204030204" pitchFamily="34" charset="0"/>
              </a:rPr>
              <a:t>Areas with 0% Completion: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400" b="1" kern="100" dirty="0">
                <a:effectLst/>
                <a:latin typeface="Calibri" panose="020F0502020204030204" pitchFamily="34" charset="0"/>
                <a:ea typeface="Calibri" panose="020F0502020204030204" pitchFamily="34" charset="0"/>
                <a:cs typeface="Calibri" panose="020F0502020204030204" pitchFamily="34" charset="0"/>
              </a:rPr>
              <a:t>Cox Town, Whitefield:</a:t>
            </a:r>
            <a:r>
              <a:rPr lang="en-IN" sz="1400" kern="100" dirty="0">
                <a:effectLst/>
                <a:latin typeface="Calibri" panose="020F0502020204030204" pitchFamily="34" charset="0"/>
                <a:ea typeface="Calibri" panose="020F0502020204030204" pitchFamily="34" charset="0"/>
                <a:cs typeface="Calibri" panose="020F0502020204030204" pitchFamily="34" charset="0"/>
              </a:rPr>
              <a:t> These areas show 0% completion rates. It may cause because of such as operational issues, lack of service coverage, or data anomalies.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95300">
              <a:lnSpc>
                <a:spcPct val="107000"/>
              </a:lnSpc>
              <a:spcAft>
                <a:spcPts val="800"/>
              </a:spcAft>
            </a:pPr>
            <a:r>
              <a:rPr lang="en-IN" sz="1400" b="1" kern="100" dirty="0">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400" dirty="0"/>
          </a:p>
        </p:txBody>
      </p:sp>
      <p:graphicFrame>
        <p:nvGraphicFramePr>
          <p:cNvPr id="5" name="Picture Placeholder 4">
            <a:extLst>
              <a:ext uri="{FF2B5EF4-FFF2-40B4-BE49-F238E27FC236}">
                <a16:creationId xmlns:a16="http://schemas.microsoft.com/office/drawing/2014/main" id="{9E9593BD-7362-4539-E01C-8C99764CAB07}"/>
              </a:ext>
            </a:extLst>
          </p:cNvPr>
          <p:cNvGraphicFramePr>
            <a:graphicFrameLocks noGrp="1"/>
          </p:cNvGraphicFramePr>
          <p:nvPr>
            <p:ph type="pic" sz="quarter" idx="13"/>
            <p:extLst>
              <p:ext uri="{D42A27DB-BD31-4B8C-83A1-F6EECF244321}">
                <p14:modId xmlns:p14="http://schemas.microsoft.com/office/powerpoint/2010/main" val="1783705376"/>
              </p:ext>
            </p:extLst>
          </p:nvPr>
        </p:nvGraphicFramePr>
        <p:xfrm>
          <a:off x="5884228" y="1111767"/>
          <a:ext cx="6094412" cy="47492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8930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4D8BA-21EF-7421-434C-4359BF1C6AA4}"/>
              </a:ext>
            </a:extLst>
          </p:cNvPr>
          <p:cNvSpPr>
            <a:spLocks noGrp="1"/>
          </p:cNvSpPr>
          <p:nvPr>
            <p:ph type="title"/>
          </p:nvPr>
        </p:nvSpPr>
        <p:spPr>
          <a:xfrm>
            <a:off x="814728" y="260991"/>
            <a:ext cx="6836374" cy="961319"/>
          </a:xfrm>
        </p:spPr>
        <p:txBody>
          <a:bodyPr>
            <a:normAutofit/>
          </a:bodyPr>
          <a:lstStyle/>
          <a:p>
            <a:r>
              <a:rPr lang="en-IN" sz="1600" b="1" kern="100" dirty="0">
                <a:solidFill>
                  <a:schemeClr val="tx1"/>
                </a:solidFill>
                <a:effectLst/>
                <a:latin typeface="Arial Black" panose="020B0A04020102020204" pitchFamily="34" charset="0"/>
                <a:ea typeface="Calibri" panose="020F0502020204030204" pitchFamily="34" charset="0"/>
                <a:cs typeface="Segoe UI" panose="020B0502040204020203" pitchFamily="34" charset="0"/>
              </a:rPr>
              <a:t>Completion rate at number of products ordered level:</a:t>
            </a:r>
            <a:br>
              <a:rPr lang="en-IN" sz="1600" kern="100" dirty="0">
                <a:solidFill>
                  <a:schemeClr val="tx1"/>
                </a:solidFill>
                <a:effectLst/>
                <a:latin typeface="Arial Black" panose="020B0A04020102020204" pitchFamily="34" charset="0"/>
                <a:ea typeface="Calibri" panose="020F0502020204030204" pitchFamily="34" charset="0"/>
                <a:cs typeface="Times New Roman" panose="02020603050405020304" pitchFamily="18" charset="0"/>
              </a:rPr>
            </a:br>
            <a:endParaRPr lang="en-IN" sz="1600" dirty="0">
              <a:solidFill>
                <a:schemeClr val="tx1"/>
              </a:solidFill>
              <a:latin typeface="Arial Black" panose="020B0A04020102020204" pitchFamily="34" charset="0"/>
            </a:endParaRPr>
          </a:p>
        </p:txBody>
      </p:sp>
      <p:sp>
        <p:nvSpPr>
          <p:cNvPr id="4" name="Text Placeholder 3">
            <a:extLst>
              <a:ext uri="{FF2B5EF4-FFF2-40B4-BE49-F238E27FC236}">
                <a16:creationId xmlns:a16="http://schemas.microsoft.com/office/drawing/2014/main" id="{4E504D35-D02E-F915-88A1-8EE82DBE947C}"/>
              </a:ext>
            </a:extLst>
          </p:cNvPr>
          <p:cNvSpPr>
            <a:spLocks noGrp="1"/>
          </p:cNvSpPr>
          <p:nvPr>
            <p:ph type="body" sz="half" idx="2"/>
          </p:nvPr>
        </p:nvSpPr>
        <p:spPr>
          <a:xfrm>
            <a:off x="814728" y="1539552"/>
            <a:ext cx="4852988" cy="4321498"/>
          </a:xfrm>
        </p:spPr>
        <p:txBody>
          <a:bodyPr>
            <a:norm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600" kern="100" dirty="0">
                <a:effectLst/>
                <a:latin typeface="Calibri" panose="020F0502020204030204" pitchFamily="34" charset="0"/>
                <a:ea typeface="Calibri" panose="020F0502020204030204" pitchFamily="34" charset="0"/>
                <a:cs typeface="Calibri" panose="020F0502020204030204" pitchFamily="34" charset="0"/>
              </a:rPr>
              <a:t>As the number of products in an order increases, the completion rates remain consistently high.</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kern="100" dirty="0">
                <a:effectLst/>
                <a:latin typeface="Calibri" panose="020F0502020204030204" pitchFamily="34" charset="0"/>
                <a:ea typeface="Calibri" panose="020F0502020204030204" pitchFamily="34" charset="0"/>
                <a:cs typeface="Calibri" panose="020F0502020204030204" pitchFamily="34" charset="0"/>
              </a:rPr>
              <a:t>Orders with 12 or more products have a 100% completion rate, indicating a high level of success in fulfilling larger orders. Except 14 and 16.</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Calibri" panose="020F0502020204030204" pitchFamily="34" charset="0"/>
              </a:rPr>
              <a:t>The grand total completion rate is 99.55%, highlighting the overall effectiveness and success of order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fulfillment</a:t>
            </a:r>
            <a:r>
              <a:rPr lang="en-IN" sz="1800" kern="100" dirty="0">
                <a:effectLst/>
                <a:latin typeface="Calibri" panose="020F0502020204030204" pitchFamily="34" charset="0"/>
                <a:ea typeface="Calibri" panose="020F0502020204030204" pitchFamily="34" charset="0"/>
                <a:cs typeface="Calibri" panose="020F0502020204030204" pitchFamily="34" charset="0"/>
              </a:rPr>
              <a:t> across all product quantities.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Calibri" panose="020F0502020204030204" pitchFamily="34" charset="0"/>
              </a:rPr>
              <a:t>Here 1 and 16 are referred  to a low completion rate around 99.2%.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graphicFrame>
        <p:nvGraphicFramePr>
          <p:cNvPr id="6" name="Picture Placeholder 5">
            <a:extLst>
              <a:ext uri="{FF2B5EF4-FFF2-40B4-BE49-F238E27FC236}">
                <a16:creationId xmlns:a16="http://schemas.microsoft.com/office/drawing/2014/main" id="{EB75F492-6AED-43E2-75B7-9D0E952E58A8}"/>
              </a:ext>
            </a:extLst>
          </p:cNvPr>
          <p:cNvGraphicFramePr>
            <a:graphicFrameLocks noGrp="1"/>
          </p:cNvGraphicFramePr>
          <p:nvPr>
            <p:ph type="pic" sz="quarter" idx="13"/>
            <p:extLst>
              <p:ext uri="{D42A27DB-BD31-4B8C-83A1-F6EECF244321}">
                <p14:modId xmlns:p14="http://schemas.microsoft.com/office/powerpoint/2010/main" val="2052076385"/>
              </p:ext>
            </p:extLst>
          </p:nvPr>
        </p:nvGraphicFramePr>
        <p:xfrm>
          <a:off x="5904548" y="1222310"/>
          <a:ext cx="6094412" cy="48705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915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a:extLst>
              <a:ext uri="{FF2B5EF4-FFF2-40B4-BE49-F238E27FC236}">
                <a16:creationId xmlns:a16="http://schemas.microsoft.com/office/drawing/2014/main" id="{10C44E38-817A-CA0F-45D0-3FEC2E639F5C}"/>
              </a:ext>
            </a:extLst>
          </p:cNvPr>
          <p:cNvSpPr txBox="1"/>
          <p:nvPr/>
        </p:nvSpPr>
        <p:spPr>
          <a:xfrm>
            <a:off x="355600" y="558800"/>
            <a:ext cx="9337040" cy="4545540"/>
          </a:xfrm>
          <a:prstGeom prst="rect">
            <a:avLst/>
          </a:prstGeom>
          <a:noFill/>
        </p:spPr>
        <p:txBody>
          <a:bodyPr wrap="square">
            <a:spAutoFit/>
          </a:bodyPr>
          <a:lstStyle/>
          <a:p>
            <a:pPr>
              <a:lnSpc>
                <a:spcPct val="107000"/>
              </a:lnSpc>
              <a:spcAft>
                <a:spcPts val="800"/>
              </a:spcAft>
            </a:pPr>
            <a:r>
              <a:rPr lang="en-US" sz="2400" kern="100" dirty="0">
                <a:effectLst/>
                <a:latin typeface="Arial Black" panose="020B0A04020102020204" pitchFamily="34" charset="0"/>
                <a:ea typeface="Calibri" panose="020F0502020204030204" pitchFamily="34" charset="0"/>
                <a:cs typeface="Calibri Light" panose="020F0302020204030204" pitchFamily="34" charset="0"/>
              </a:rPr>
              <a:t>Pattern Observed in completion rate:</a:t>
            </a:r>
          </a:p>
          <a:p>
            <a:pPr>
              <a:lnSpc>
                <a:spcPct val="107000"/>
              </a:lnSpc>
              <a:spcAft>
                <a:spcPts val="800"/>
              </a:spcAft>
            </a:pPr>
            <a:endParaRPr lang="en-IN" sz="2400" kern="100" dirty="0">
              <a:effectLst/>
              <a:latin typeface="Arial Black" panose="020B0A040201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600" kern="100" dirty="0">
                <a:effectLst/>
                <a:latin typeface="Calibri" panose="020F0502020204030204" pitchFamily="34" charset="0"/>
                <a:ea typeface="Calibri" panose="020F0502020204030204" pitchFamily="34" charset="0"/>
                <a:cs typeface="Calibri" panose="020F0502020204030204" pitchFamily="34" charset="0"/>
              </a:rPr>
              <a:t>Late Night slots generally have lower completion rates.</a:t>
            </a:r>
          </a:p>
          <a:p>
            <a:pPr lvl="0">
              <a:lnSpc>
                <a:spcPct val="107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600" b="1" kern="100" dirty="0">
                <a:effectLst/>
                <a:latin typeface="Calibri" panose="020F0502020204030204" pitchFamily="34" charset="0"/>
                <a:ea typeface="Calibri" panose="020F0502020204030204" pitchFamily="34" charset="0"/>
                <a:cs typeface="Calibri" panose="020F0502020204030204" pitchFamily="34" charset="0"/>
              </a:rPr>
              <a:t>Cox Town, Whitefield:</a:t>
            </a:r>
            <a:r>
              <a:rPr lang="en-IN" sz="1600" kern="100" dirty="0">
                <a:effectLst/>
                <a:latin typeface="Calibri" panose="020F0502020204030204" pitchFamily="34" charset="0"/>
                <a:ea typeface="Calibri" panose="020F0502020204030204" pitchFamily="34" charset="0"/>
                <a:cs typeface="Calibri" panose="020F0502020204030204" pitchFamily="34" charset="0"/>
              </a:rPr>
              <a:t> These areas show 0% completion rates.</a:t>
            </a:r>
          </a:p>
          <a:p>
            <a:pPr lvl="0">
              <a:lnSpc>
                <a:spcPct val="107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600" kern="100" dirty="0">
                <a:effectLst/>
                <a:latin typeface="Calibri" panose="020F0502020204030204" pitchFamily="34" charset="0"/>
                <a:ea typeface="Calibri" panose="020F0502020204030204" pitchFamily="34" charset="0"/>
                <a:cs typeface="Calibri" panose="020F0502020204030204" pitchFamily="34" charset="0"/>
              </a:rPr>
              <a:t>The top most three areas where the number of orders is higher are </a:t>
            </a:r>
            <a:r>
              <a:rPr lang="en-IN" sz="1600" kern="100" dirty="0" err="1">
                <a:effectLst/>
                <a:latin typeface="Calibri" panose="020F0502020204030204" pitchFamily="34" charset="0"/>
                <a:ea typeface="Calibri" panose="020F0502020204030204" pitchFamily="34" charset="0"/>
                <a:cs typeface="Calibri" panose="020F0502020204030204" pitchFamily="34" charset="0"/>
              </a:rPr>
              <a:t>Harlur,HSR</a:t>
            </a:r>
            <a:r>
              <a:rPr lang="en-IN" sz="1600" kern="100" dirty="0">
                <a:effectLst/>
                <a:latin typeface="Calibri" panose="020F0502020204030204" pitchFamily="34" charset="0"/>
                <a:ea typeface="Calibri" panose="020F0502020204030204" pitchFamily="34" charset="0"/>
                <a:cs typeface="Calibri" panose="020F0502020204030204" pitchFamily="34" charset="0"/>
              </a:rPr>
              <a:t> Layout, ITI Layout has 99% completion rate other than 100%.</a:t>
            </a:r>
          </a:p>
          <a:p>
            <a:pPr lvl="0">
              <a:lnSpc>
                <a:spcPct val="107000"/>
              </a:lnSpc>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600" kern="100" dirty="0">
                <a:effectLst/>
                <a:latin typeface="Calibri" panose="020F0502020204030204" pitchFamily="34" charset="0"/>
                <a:ea typeface="Calibri" panose="020F0502020204030204" pitchFamily="34" charset="0"/>
                <a:cs typeface="Calibri" panose="020F0502020204030204" pitchFamily="34" charset="0"/>
              </a:rPr>
              <a:t>Orders with 12 or more products have a 100% completion rate, indicating a high level of success in fulfilling larger orders.</a:t>
            </a:r>
          </a:p>
          <a:p>
            <a:pPr lvl="0">
              <a:lnSpc>
                <a:spcPct val="107000"/>
              </a:lnSpc>
              <a:spcAft>
                <a:spcPts val="800"/>
              </a:spcAft>
            </a:pPr>
            <a:endParaRPr lang="en-IN" sz="1600" kern="100" dirty="0">
              <a:latin typeface="Calibri" panose="020F0502020204030204" pitchFamily="34" charset="0"/>
              <a:ea typeface="Calibri" panose="020F0502020204030204" pitchFamily="34" charset="0"/>
              <a:cs typeface="Calibri" panose="020F0502020204030204" pitchFamily="34" charset="0"/>
            </a:endParaRPr>
          </a:p>
          <a:p>
            <a:pPr lvl="0">
              <a:lnSpc>
                <a:spcPct val="107000"/>
              </a:lnSpc>
              <a:spcAft>
                <a:spcPts val="800"/>
              </a:spcAft>
            </a:pP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lvl="0">
              <a:lnSpc>
                <a:spcPct val="107000"/>
              </a:lnSpc>
              <a:spcAft>
                <a:spcPts val="800"/>
              </a:spcAft>
            </a:pPr>
            <a:endParaRPr lang="en-IN" sz="1600" kern="1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5862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F1D42-B620-76F5-EC9B-34C057674FB6}"/>
              </a:ext>
            </a:extLst>
          </p:cNvPr>
          <p:cNvSpPr>
            <a:spLocks noGrp="1"/>
          </p:cNvSpPr>
          <p:nvPr>
            <p:ph type="title"/>
          </p:nvPr>
        </p:nvSpPr>
        <p:spPr/>
        <p:txBody>
          <a:bodyPr/>
          <a:lstStyle/>
          <a:p>
            <a:r>
              <a:rPr lang="en-IN" b="1" kern="100" dirty="0">
                <a:solidFill>
                  <a:schemeClr val="tx1"/>
                </a:solidFill>
                <a:effectLst/>
                <a:latin typeface="Arial Black" panose="020B0A04020102020204" pitchFamily="34" charset="0"/>
                <a:ea typeface="Times New Roman" panose="02020603050405020304" pitchFamily="18" charset="0"/>
                <a:cs typeface="Times New Roman" panose="02020603050405020304" pitchFamily="18" charset="0"/>
              </a:rPr>
              <a:t>Order Level analysis</a:t>
            </a:r>
            <a:endParaRPr lang="en-IN" dirty="0">
              <a:solidFill>
                <a:schemeClr val="tx1"/>
              </a:solidFill>
              <a:latin typeface="Arial Black" panose="020B0A04020102020204" pitchFamily="34" charset="0"/>
            </a:endParaRPr>
          </a:p>
        </p:txBody>
      </p:sp>
      <p:sp>
        <p:nvSpPr>
          <p:cNvPr id="3" name="Text Placeholder 2">
            <a:extLst>
              <a:ext uri="{FF2B5EF4-FFF2-40B4-BE49-F238E27FC236}">
                <a16:creationId xmlns:a16="http://schemas.microsoft.com/office/drawing/2014/main" id="{468D6E5A-CDEC-E37F-5411-ABEEA3A74737}"/>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619975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7944D5-73CB-A9B8-F2A2-D203B5DFC795}"/>
              </a:ext>
            </a:extLst>
          </p:cNvPr>
          <p:cNvSpPr>
            <a:spLocks noGrp="1"/>
          </p:cNvSpPr>
          <p:nvPr>
            <p:ph type="title"/>
          </p:nvPr>
        </p:nvSpPr>
        <p:spPr>
          <a:xfrm>
            <a:off x="728720" y="4409440"/>
            <a:ext cx="10561418" cy="566738"/>
          </a:xfrm>
        </p:spPr>
        <p:txBody>
          <a:bodyPr/>
          <a:lstStyle/>
          <a:p>
            <a:r>
              <a:rPr lang="en-IN" sz="1800" b="1" dirty="0">
                <a:solidFill>
                  <a:schemeClr val="tx1"/>
                </a:solidFill>
                <a:effectLst/>
                <a:latin typeface="Arial Black" panose="020B0A04020102020204" pitchFamily="34" charset="0"/>
                <a:ea typeface="Calibri" panose="020F0502020204030204" pitchFamily="34" charset="0"/>
                <a:cs typeface="Segoe UI" panose="020B0502040204020203" pitchFamily="34" charset="0"/>
              </a:rPr>
              <a:t>order distribution at slot and delivery area:</a:t>
            </a:r>
            <a:endParaRPr lang="en-IN" dirty="0">
              <a:solidFill>
                <a:schemeClr val="tx1"/>
              </a:solidFill>
            </a:endParaRPr>
          </a:p>
        </p:txBody>
      </p:sp>
      <p:sp>
        <p:nvSpPr>
          <p:cNvPr id="6" name="Text Placeholder 5">
            <a:extLst>
              <a:ext uri="{FF2B5EF4-FFF2-40B4-BE49-F238E27FC236}">
                <a16:creationId xmlns:a16="http://schemas.microsoft.com/office/drawing/2014/main" id="{484149FE-C2C7-EEE7-3DA2-6A9A0A464A13}"/>
              </a:ext>
            </a:extLst>
          </p:cNvPr>
          <p:cNvSpPr>
            <a:spLocks noGrp="1"/>
          </p:cNvSpPr>
          <p:nvPr>
            <p:ph type="body" sz="half" idx="2"/>
          </p:nvPr>
        </p:nvSpPr>
        <p:spPr>
          <a:xfrm>
            <a:off x="810000" y="5171758"/>
            <a:ext cx="10561418" cy="1411922"/>
          </a:xfrm>
        </p:spPr>
        <p:txBody>
          <a:bodyPr>
            <a:normAutofit fontScale="77500" lnSpcReduction="20000"/>
          </a:bodyPr>
          <a:lstStyle/>
          <a:p>
            <a:pPr marL="285750" indent="-285750">
              <a:buFont typeface="Arial" panose="020B060402020202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HSR Layout stands out as the delivery area with the highest number of orders across all time slots, indicating a high demand in this area.</a:t>
            </a:r>
          </a:p>
          <a:p>
            <a:pPr marL="285750" indent="-285750">
              <a:buFont typeface="Arial" panose="020B060402020202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Some areas, like Cox Town, CV Raman Nagar,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Pattandur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and JP Nagar Phase 8-9, have relatively low order counts, suggesting lower demand or less frequent use of the service in these areas.</a:t>
            </a:r>
          </a:p>
          <a:p>
            <a:pPr marL="285750" indent="-285750">
              <a:buFont typeface="Arial" panose="020B0604020202020204" pitchFamily="34" charset="0"/>
              <a:buChar char="•"/>
            </a:pPr>
            <a:r>
              <a:rPr lang="en-IN" sz="1800" kern="100" dirty="0">
                <a:effectLst/>
                <a:latin typeface="Calibri" panose="020F0502020204030204" pitchFamily="34" charset="0"/>
                <a:ea typeface="Calibri" panose="020F0502020204030204" pitchFamily="34" charset="0"/>
                <a:cs typeface="Calibri" panose="020F0502020204030204" pitchFamily="34" charset="0"/>
              </a:rPr>
              <a:t>Afternoon and Morning slots are the most popular, collectively contributing over 11,000 orders.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kern="100" dirty="0">
                <a:effectLst/>
                <a:latin typeface="Calibri" panose="020F0502020204030204" pitchFamily="34" charset="0"/>
                <a:ea typeface="Calibri" panose="020F0502020204030204" pitchFamily="34" charset="0"/>
                <a:cs typeface="Calibri" panose="020F0502020204030204" pitchFamily="34" charset="0"/>
              </a:rPr>
              <a:t>Late Night has the lowest order count among the time slots.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8" name="Picture Placeholder 7">
            <a:extLst>
              <a:ext uri="{FF2B5EF4-FFF2-40B4-BE49-F238E27FC236}">
                <a16:creationId xmlns:a16="http://schemas.microsoft.com/office/drawing/2014/main" id="{4A2B0E0F-2AC0-39D3-A732-5610A1908B25}"/>
              </a:ext>
            </a:extLst>
          </p:cNvPr>
          <p:cNvGraphicFramePr>
            <a:graphicFrameLocks noGrp="1"/>
          </p:cNvGraphicFramePr>
          <p:nvPr>
            <p:ph type="pic" sz="quarter" idx="13"/>
            <p:extLst>
              <p:ext uri="{D42A27DB-BD31-4B8C-83A1-F6EECF244321}">
                <p14:modId xmlns:p14="http://schemas.microsoft.com/office/powerpoint/2010/main" val="680502178"/>
              </p:ext>
            </p:extLst>
          </p:nvPr>
        </p:nvGraphicFramePr>
        <p:xfrm>
          <a:off x="0" y="0"/>
          <a:ext cx="12192000" cy="44094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60926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F6DB-3208-B643-0D11-26615E7F60B6}"/>
              </a:ext>
            </a:extLst>
          </p:cNvPr>
          <p:cNvSpPr>
            <a:spLocks noGrp="1"/>
          </p:cNvSpPr>
          <p:nvPr>
            <p:ph type="title"/>
          </p:nvPr>
        </p:nvSpPr>
        <p:spPr>
          <a:xfrm>
            <a:off x="810000" y="4082891"/>
            <a:ext cx="10561418" cy="566738"/>
          </a:xfrm>
        </p:spPr>
        <p:txBody>
          <a:bodyPr>
            <a:normAutofit/>
          </a:bodyPr>
          <a:lstStyle/>
          <a:p>
            <a:r>
              <a:rPr lang="en-IN" sz="1800" b="1" kern="100" dirty="0">
                <a:solidFill>
                  <a:schemeClr val="tx1"/>
                </a:solidFill>
                <a:effectLst/>
                <a:latin typeface="Arial Black" panose="020B0A04020102020204" pitchFamily="34" charset="0"/>
                <a:ea typeface="Calibri" panose="020F0502020204030204" pitchFamily="34" charset="0"/>
                <a:cs typeface="Segoe UI" panose="020B0502040204020203" pitchFamily="34" charset="0"/>
              </a:rPr>
              <a:t>Areas having highest increase in monthly orders (from Jan to Sep):</a:t>
            </a:r>
            <a:endParaRPr lang="en-IN" dirty="0">
              <a:solidFill>
                <a:schemeClr val="tx1"/>
              </a:solidFill>
            </a:endParaRPr>
          </a:p>
        </p:txBody>
      </p:sp>
      <p:sp>
        <p:nvSpPr>
          <p:cNvPr id="4" name="Text Placeholder 3">
            <a:extLst>
              <a:ext uri="{FF2B5EF4-FFF2-40B4-BE49-F238E27FC236}">
                <a16:creationId xmlns:a16="http://schemas.microsoft.com/office/drawing/2014/main" id="{DAFD33BA-BEAE-E8C2-82A9-85CD19F03805}"/>
              </a:ext>
            </a:extLst>
          </p:cNvPr>
          <p:cNvSpPr>
            <a:spLocks noGrp="1"/>
          </p:cNvSpPr>
          <p:nvPr>
            <p:ph type="body" sz="half" idx="2"/>
          </p:nvPr>
        </p:nvSpPr>
        <p:spPr>
          <a:xfrm>
            <a:off x="810000" y="4800600"/>
            <a:ext cx="10561418" cy="1732280"/>
          </a:xfrm>
        </p:spPr>
        <p:txBody>
          <a:bodyPr>
            <a:normAutofit/>
          </a:bodyPr>
          <a:lstStyle/>
          <a:p>
            <a:pPr marL="285750" indent="-285750">
              <a:buFont typeface="Arial" panose="020B0604020202020204" pitchFamily="34" charset="0"/>
              <a:buChar char="•"/>
            </a:pPr>
            <a:r>
              <a:rPr lang="en-IN" sz="1400" kern="100" dirty="0">
                <a:effectLst/>
                <a:latin typeface="Calibri" panose="020F0502020204030204" pitchFamily="34" charset="0"/>
                <a:ea typeface="Calibri" panose="020F0502020204030204" pitchFamily="34" charset="0"/>
                <a:cs typeface="Calibri" panose="020F0502020204030204" pitchFamily="34" charset="0"/>
              </a:rPr>
              <a:t>HSR Layout consistently has the highest monthly order count, with a noticeable increase in September. This area seems to experience consistent growth in customer demand.</a:t>
            </a:r>
          </a:p>
          <a:p>
            <a:pPr marL="285750" indent="-285750">
              <a:buFont typeface="Arial" panose="020B0604020202020204" pitchFamily="34" charset="0"/>
              <a:buChar char="•"/>
            </a:pPr>
            <a:r>
              <a:rPr lang="en-IN" sz="1400" kern="100" dirty="0">
                <a:effectLst/>
                <a:latin typeface="Calibri" panose="020F0502020204030204" pitchFamily="34" charset="0"/>
                <a:ea typeface="Calibri" panose="020F0502020204030204" pitchFamily="34" charset="0"/>
                <a:cs typeface="Calibri" panose="020F0502020204030204" pitchFamily="34" charset="0"/>
              </a:rPr>
              <a:t>January and February month has lowest number of orders.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400" kern="100" dirty="0">
                <a:effectLst/>
                <a:latin typeface="Calibri" panose="020F0502020204030204" pitchFamily="34" charset="0"/>
                <a:ea typeface="Calibri" panose="020F0502020204030204" pitchFamily="34" charset="0"/>
                <a:cs typeface="Calibri" panose="020F0502020204030204" pitchFamily="34" charset="0"/>
              </a:rPr>
              <a:t>Area wise orders, s</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ome areas, like Cox Town, CV Raman Nagar,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Pattandur</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and JP Nagar Phase 8-9, have relatively low order counts, suggesting lower demand or less frequent use of the service in these areas.</a:t>
            </a:r>
          </a:p>
          <a:p>
            <a:pPr marL="285750" indent="-285750">
              <a:buFont typeface="Arial" panose="020B0604020202020204" pitchFamily="34" charset="0"/>
              <a:buChar char="•"/>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400" dirty="0"/>
          </a:p>
        </p:txBody>
      </p:sp>
      <p:graphicFrame>
        <p:nvGraphicFramePr>
          <p:cNvPr id="9" name="Picture Placeholder 8">
            <a:extLst>
              <a:ext uri="{FF2B5EF4-FFF2-40B4-BE49-F238E27FC236}">
                <a16:creationId xmlns:a16="http://schemas.microsoft.com/office/drawing/2014/main" id="{B908047A-CE9B-D99D-B3FC-897D0C9CC228}"/>
              </a:ext>
            </a:extLst>
          </p:cNvPr>
          <p:cNvGraphicFramePr>
            <a:graphicFrameLocks noGrp="1"/>
          </p:cNvGraphicFramePr>
          <p:nvPr>
            <p:ph type="pic" sz="quarter" idx="13"/>
            <p:extLst>
              <p:ext uri="{D42A27DB-BD31-4B8C-83A1-F6EECF244321}">
                <p14:modId xmlns:p14="http://schemas.microsoft.com/office/powerpoint/2010/main" val="3540468955"/>
              </p:ext>
            </p:extLst>
          </p:nvPr>
        </p:nvGraphicFramePr>
        <p:xfrm>
          <a:off x="0" y="0"/>
          <a:ext cx="12192000" cy="39319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589622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TM03457503[[fn=Quotable]]</Template>
  <TotalTime>425</TotalTime>
  <Words>1715</Words>
  <Application>Microsoft Office PowerPoint</Application>
  <PresentationFormat>Widescreen</PresentationFormat>
  <Paragraphs>140</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Arial Black</vt:lpstr>
      <vt:lpstr>Calibri</vt:lpstr>
      <vt:lpstr>Century Gothic</vt:lpstr>
      <vt:lpstr>Symbol</vt:lpstr>
      <vt:lpstr>Wingdings 2</vt:lpstr>
      <vt:lpstr>Quotable</vt:lpstr>
      <vt:lpstr>Freshco Hypermarket Capstone</vt:lpstr>
      <vt:lpstr>Completion rate analysis</vt:lpstr>
      <vt:lpstr>Completion rate at slot vs day of the week: </vt:lpstr>
      <vt:lpstr>completion rate at drop area level:</vt:lpstr>
      <vt:lpstr>Completion rate at number of products ordered level: </vt:lpstr>
      <vt:lpstr>PowerPoint Presentation</vt:lpstr>
      <vt:lpstr>Order Level analysis</vt:lpstr>
      <vt:lpstr>order distribution at slot and delivery area:</vt:lpstr>
      <vt:lpstr>Areas having highest increase in monthly orders (from Jan to Sep):</vt:lpstr>
      <vt:lpstr>Delivery charges as a percentage of product amount at slot and month level:</vt:lpstr>
      <vt:lpstr>Discount as a percentage of product amount at slot and month level:</vt:lpstr>
      <vt:lpstr>Discount as a percentage of product amount at drop area and slot level:</vt:lpstr>
      <vt:lpstr>Customer Level analysis</vt:lpstr>
      <vt:lpstr>Completion rate at source level: </vt:lpstr>
      <vt:lpstr>Aggregated LTV at customer acquisition source level:</vt:lpstr>
      <vt:lpstr>Aggregated LTV at customer acquisation Month level:</vt:lpstr>
      <vt:lpstr>PowerPoint Presentation</vt:lpstr>
      <vt:lpstr>PowerPoint Presentation</vt:lpstr>
      <vt:lpstr>Delivery Level analysis</vt:lpstr>
      <vt:lpstr>Average overall delivery time at month and delivery area level:</vt:lpstr>
      <vt:lpstr>average overall delivery time at month and weekday/weekend level:</vt:lpstr>
      <vt:lpstr>average overall delivery time at slot level:</vt:lpstr>
      <vt:lpstr>Do you see any pattern in delivery charges with slot or delivery area:</vt:lpstr>
      <vt:lpstr>Do you see any pattern in delivery time and delivery area. If yes then find out logical reason: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Freshco Hypermarket Capstone</dc:title>
  <dc:creator>Kishore R</dc:creator>
  <cp:lastModifiedBy>Kishore R</cp:lastModifiedBy>
  <cp:revision>7</cp:revision>
  <dcterms:created xsi:type="dcterms:W3CDTF">2024-01-27T13:05:31Z</dcterms:created>
  <dcterms:modified xsi:type="dcterms:W3CDTF">2024-01-27T20:17:46Z</dcterms:modified>
</cp:coreProperties>
</file>