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825823"/>
            <a:ext cx="4869061" cy="45779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846653"/>
            <a:ext cx="7415927" cy="3086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Real-Time Object Detection and Segmentation using YOLO and OpenCV</a:t>
            </a:r>
            <a:endParaRPr lang="en-US" sz="486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4303038"/>
            <a:ext cx="7415927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 This project implements real-time object detection and segmentation using the YOLO (You Only Look Once) model and OpenCV for video processing. The goal is to identify and segment objects in a video stream, providing bounding boxes and segmentation masks. The technologies used include YOLO, OpenCV, cvzone, and Python.</a:t>
            </a:r>
            <a:endParaRPr lang="en-US" sz="194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6350437" y="696944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sp>
        <p:nvSpPr>
          <p:cNvPr id="4" name="Text 2"/>
          <p:cNvSpPr/>
          <p:nvPr/>
        </p:nvSpPr>
        <p:spPr>
          <a:xfrm>
            <a:off x="864037" y="1807964"/>
            <a:ext cx="6172200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Objectives</a:t>
            </a:r>
            <a:endParaRPr lang="en-US" sz="486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175397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Real-Time Detection</a:t>
            </a:r>
            <a:endParaRPr lang="en-US" sz="243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Achieve real-time object detection and segmentation on video streams, ensuring the system can process frames quickly enough for seamless, low-latency performance.</a:t>
            </a:r>
            <a:endParaRPr lang="en-US" sz="194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Accuracy</a:t>
            </a:r>
            <a:endParaRPr lang="en-US" sz="243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72695" y="3829169"/>
            <a:ext cx="3898821" cy="19752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Utilize a pre-trained YOLO model to ensure high accuracy in object detection, enabling reliable identification of various objects in the video.</a:t>
            </a:r>
            <a:endParaRPr lang="en-US" sz="194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Segmentation</a:t>
            </a:r>
            <a:endParaRPr lang="en-US" sz="243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Provide segmentation masks for detected objects, allowing for detailed analysis and understanding of the spatial extent and boundaries of each identified item.</a:t>
            </a:r>
            <a:endParaRPr lang="en-US" sz="194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-8255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150" y="2920603"/>
            <a:ext cx="4985980" cy="23883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0564" y="1031677"/>
            <a:ext cx="7742873" cy="1250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925"/>
              </a:lnSpc>
              <a:buNone/>
            </a:pPr>
            <a:r>
              <a:rPr lang="en-US" sz="394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Drawbacks of Existing Systems</a:t>
            </a:r>
            <a:endParaRPr lang="en-US" sz="394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700564" y="2807851"/>
            <a:ext cx="450294" cy="450294"/>
          </a:xfrm>
          <a:prstGeom prst="roundRect">
            <a:avLst>
              <a:gd name="adj" fmla="val 6668"/>
            </a:avLst>
          </a:prstGeom>
          <a:solidFill>
            <a:srgbClr val="F0EAEA"/>
          </a:solidFill>
        </p:spPr>
      </p:sp>
      <p:sp>
        <p:nvSpPr>
          <p:cNvPr id="8" name="Text 4"/>
          <p:cNvSpPr/>
          <p:nvPr/>
        </p:nvSpPr>
        <p:spPr>
          <a:xfrm>
            <a:off x="857369" y="2882860"/>
            <a:ext cx="136684" cy="3002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65"/>
              </a:lnSpc>
              <a:buNone/>
            </a:pPr>
            <a:r>
              <a:rPr lang="en-US" sz="236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1</a:t>
            </a:r>
            <a:endParaRPr lang="en-US" sz="236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351002" y="2807851"/>
            <a:ext cx="2502218" cy="31277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97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High Latency</a:t>
            </a:r>
            <a:endParaRPr lang="en-US" sz="197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351002" y="3240643"/>
            <a:ext cx="7092434" cy="640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157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Many existing systems suffer from high latency, making them unsuitable for real-time applications where responsiveness is crucial.</a:t>
            </a:r>
            <a:endParaRPr lang="en-US" sz="157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700564" y="4306253"/>
            <a:ext cx="450294" cy="450294"/>
          </a:xfrm>
          <a:prstGeom prst="roundRect">
            <a:avLst>
              <a:gd name="adj" fmla="val 6668"/>
            </a:avLst>
          </a:prstGeom>
          <a:solidFill>
            <a:srgbClr val="F0EAEA"/>
          </a:solidFill>
        </p:spPr>
      </p:sp>
      <p:sp>
        <p:nvSpPr>
          <p:cNvPr id="12" name="Text 8"/>
          <p:cNvSpPr/>
          <p:nvPr/>
        </p:nvSpPr>
        <p:spPr>
          <a:xfrm>
            <a:off x="824746" y="4381262"/>
            <a:ext cx="201811" cy="3002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65"/>
              </a:lnSpc>
              <a:buNone/>
            </a:pPr>
            <a:r>
              <a:rPr lang="en-US" sz="236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2</a:t>
            </a:r>
            <a:endParaRPr lang="en-US" sz="236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351002" y="4306253"/>
            <a:ext cx="2827258" cy="31277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97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Limited Segmentation</a:t>
            </a:r>
            <a:endParaRPr lang="en-US" sz="197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351002" y="4739045"/>
            <a:ext cx="7092434" cy="640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157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Some object detection models do not support segmentation, limiting their usability in applications requiring detailed object contours and outlines.</a:t>
            </a:r>
            <a:endParaRPr lang="en-US" sz="157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700564" y="5804654"/>
            <a:ext cx="450294" cy="450294"/>
          </a:xfrm>
          <a:prstGeom prst="roundRect">
            <a:avLst>
              <a:gd name="adj" fmla="val 6668"/>
            </a:avLst>
          </a:prstGeom>
          <a:solidFill>
            <a:srgbClr val="F0EAEA"/>
          </a:solidFill>
        </p:spPr>
      </p:sp>
      <p:sp>
        <p:nvSpPr>
          <p:cNvPr id="16" name="Text 12"/>
          <p:cNvSpPr/>
          <p:nvPr/>
        </p:nvSpPr>
        <p:spPr>
          <a:xfrm>
            <a:off x="825341" y="5879663"/>
            <a:ext cx="200620" cy="3002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65"/>
              </a:lnSpc>
              <a:buNone/>
            </a:pPr>
            <a:r>
              <a:rPr lang="en-US" sz="236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3</a:t>
            </a:r>
            <a:endParaRPr lang="en-US" sz="236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351002" y="5804654"/>
            <a:ext cx="2502218" cy="31277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97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Resource Intensive</a:t>
            </a:r>
            <a:endParaRPr lang="en-US" sz="197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1351002" y="6237446"/>
            <a:ext cx="7092434" cy="96047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20"/>
              </a:lnSpc>
              <a:buNone/>
            </a:pPr>
            <a:r>
              <a:rPr lang="en-US" sz="157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High computational requirements for real-time processing can be a barrier for deployment on resource-constrained devices, such as edge computing platforms.</a:t>
            </a:r>
            <a:endParaRPr lang="en-US" sz="157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6" y="2714149"/>
            <a:ext cx="4979789" cy="28011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95536" y="882372"/>
            <a:ext cx="5065276" cy="6330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985"/>
              </a:lnSpc>
              <a:buNone/>
            </a:pPr>
            <a:r>
              <a:rPr lang="en-US" sz="399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Architecture</a:t>
            </a:r>
            <a:endParaRPr lang="en-US" sz="399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487954" y="1819275"/>
            <a:ext cx="22860" cy="5527953"/>
          </a:xfrm>
          <a:prstGeom prst="roundRect">
            <a:avLst>
              <a:gd name="adj" fmla="val 132948"/>
            </a:avLst>
          </a:prstGeom>
          <a:solidFill>
            <a:srgbClr val="D6D0D0"/>
          </a:solidFill>
        </p:spPr>
      </p:sp>
      <p:sp>
        <p:nvSpPr>
          <p:cNvPr id="8" name="Shape 4"/>
          <p:cNvSpPr/>
          <p:nvPr/>
        </p:nvSpPr>
        <p:spPr>
          <a:xfrm>
            <a:off x="6704409" y="2263616"/>
            <a:ext cx="709136" cy="22860"/>
          </a:xfrm>
          <a:prstGeom prst="roundRect">
            <a:avLst>
              <a:gd name="adj" fmla="val 132948"/>
            </a:avLst>
          </a:prstGeom>
          <a:solidFill>
            <a:srgbClr val="D6D0D0"/>
          </a:solidFill>
        </p:spPr>
      </p:sp>
      <p:sp>
        <p:nvSpPr>
          <p:cNvPr id="9" name="Shape 5"/>
          <p:cNvSpPr/>
          <p:nvPr/>
        </p:nvSpPr>
        <p:spPr>
          <a:xfrm>
            <a:off x="6271498" y="2047161"/>
            <a:ext cx="455771" cy="455771"/>
          </a:xfrm>
          <a:prstGeom prst="roundRect">
            <a:avLst>
              <a:gd name="adj" fmla="val 6668"/>
            </a:avLst>
          </a:prstGeom>
          <a:solidFill>
            <a:srgbClr val="F0EAEA"/>
          </a:solidFill>
        </p:spPr>
      </p:sp>
      <p:sp>
        <p:nvSpPr>
          <p:cNvPr id="10" name="Text 6"/>
          <p:cNvSpPr/>
          <p:nvPr/>
        </p:nvSpPr>
        <p:spPr>
          <a:xfrm>
            <a:off x="6430208" y="2123003"/>
            <a:ext cx="138351" cy="30396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95"/>
              </a:lnSpc>
              <a:buNone/>
            </a:pPr>
            <a:r>
              <a:rPr lang="en-US" sz="239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1</a:t>
            </a:r>
            <a:endParaRPr lang="en-US" sz="239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613690" y="2021800"/>
            <a:ext cx="2532578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99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Input</a:t>
            </a:r>
            <a:endParaRPr lang="en-US" sz="199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7613690" y="2459831"/>
            <a:ext cx="6307574" cy="64841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55"/>
              </a:lnSpc>
              <a:buNone/>
            </a:pPr>
            <a:r>
              <a:rPr lang="en-US" sz="159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Video stream from a file or camera, providing the raw data for the object detection and segmentation system to process.</a:t>
            </a:r>
            <a:endParaRPr lang="en-US" sz="159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6704409" y="3957638"/>
            <a:ext cx="709136" cy="22860"/>
          </a:xfrm>
          <a:prstGeom prst="roundRect">
            <a:avLst>
              <a:gd name="adj" fmla="val 132948"/>
            </a:avLst>
          </a:prstGeom>
          <a:solidFill>
            <a:srgbClr val="D6D0D0"/>
          </a:solidFill>
        </p:spPr>
      </p:sp>
      <p:sp>
        <p:nvSpPr>
          <p:cNvPr id="14" name="Shape 10"/>
          <p:cNvSpPr/>
          <p:nvPr/>
        </p:nvSpPr>
        <p:spPr>
          <a:xfrm>
            <a:off x="6271498" y="3741182"/>
            <a:ext cx="455771" cy="455771"/>
          </a:xfrm>
          <a:prstGeom prst="roundRect">
            <a:avLst>
              <a:gd name="adj" fmla="val 6668"/>
            </a:avLst>
          </a:prstGeom>
          <a:solidFill>
            <a:srgbClr val="F0EAEA"/>
          </a:solidFill>
        </p:spPr>
      </p:sp>
      <p:sp>
        <p:nvSpPr>
          <p:cNvPr id="15" name="Text 11"/>
          <p:cNvSpPr/>
          <p:nvPr/>
        </p:nvSpPr>
        <p:spPr>
          <a:xfrm>
            <a:off x="6397228" y="3817025"/>
            <a:ext cx="204192" cy="30396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95"/>
              </a:lnSpc>
              <a:buNone/>
            </a:pPr>
            <a:r>
              <a:rPr lang="en-US" sz="239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2</a:t>
            </a:r>
            <a:endParaRPr lang="en-US" sz="239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7613690" y="3715822"/>
            <a:ext cx="2532578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99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Processing</a:t>
            </a:r>
            <a:endParaRPr lang="en-US" sz="199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7613690" y="4153853"/>
            <a:ext cx="6307574" cy="97262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55"/>
              </a:lnSpc>
              <a:buNone/>
            </a:pPr>
            <a:r>
              <a:rPr lang="en-US" sz="159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Frame extraction and resizing, object detection and segmentation using the YOLO model, and contour extraction for the segmentation masks.</a:t>
            </a:r>
            <a:endParaRPr lang="en-US" sz="159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6704409" y="5975866"/>
            <a:ext cx="709136" cy="22860"/>
          </a:xfrm>
          <a:prstGeom prst="roundRect">
            <a:avLst>
              <a:gd name="adj" fmla="val 132948"/>
            </a:avLst>
          </a:prstGeom>
          <a:solidFill>
            <a:srgbClr val="D6D0D0"/>
          </a:solidFill>
        </p:spPr>
      </p:sp>
      <p:sp>
        <p:nvSpPr>
          <p:cNvPr id="19" name="Shape 15"/>
          <p:cNvSpPr/>
          <p:nvPr/>
        </p:nvSpPr>
        <p:spPr>
          <a:xfrm>
            <a:off x="6271498" y="5759410"/>
            <a:ext cx="455771" cy="455771"/>
          </a:xfrm>
          <a:prstGeom prst="roundRect">
            <a:avLst>
              <a:gd name="adj" fmla="val 6668"/>
            </a:avLst>
          </a:prstGeom>
          <a:solidFill>
            <a:srgbClr val="F0EAEA"/>
          </a:solidFill>
        </p:spPr>
      </p:sp>
      <p:sp>
        <p:nvSpPr>
          <p:cNvPr id="20" name="Text 16"/>
          <p:cNvSpPr/>
          <p:nvPr/>
        </p:nvSpPr>
        <p:spPr>
          <a:xfrm>
            <a:off x="6397823" y="5835253"/>
            <a:ext cx="203002" cy="30396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95"/>
              </a:lnSpc>
              <a:buNone/>
            </a:pPr>
            <a:r>
              <a:rPr lang="en-US" sz="239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3</a:t>
            </a:r>
            <a:endParaRPr lang="en-US" sz="239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7613690" y="5734050"/>
            <a:ext cx="2532578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99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Output</a:t>
            </a:r>
            <a:endParaRPr lang="en-US" sz="199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7613690" y="6172081"/>
            <a:ext cx="6307574" cy="97262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55"/>
              </a:lnSpc>
              <a:buNone/>
            </a:pPr>
            <a:r>
              <a:rPr lang="en-US" sz="1595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Display of the video frames with bounding boxes, segmentation contours, and class labels, providing the user with a visual representation of the detected and segmented objects.</a:t>
            </a:r>
            <a:endParaRPr lang="en-US" sz="1595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059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21274" y="3179207"/>
            <a:ext cx="5211842" cy="65139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30"/>
              </a:lnSpc>
              <a:buNone/>
            </a:pPr>
            <a:r>
              <a:rPr lang="en-US" sz="4105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Implementation</a:t>
            </a:r>
            <a:endParaRPr lang="en-US" sz="4105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74" y="4143256"/>
            <a:ext cx="521137" cy="5211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21274" y="4872752"/>
            <a:ext cx="2605921" cy="3257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Load YOLO Model</a:t>
            </a:r>
            <a:endParaRPr lang="en-US" sz="205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621274" y="5323523"/>
            <a:ext cx="2612469" cy="133397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64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Load the pre-trained YOLO model and class names to enable object detection and classification.</a:t>
            </a:r>
            <a:endParaRPr lang="en-US" sz="164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02" y="4143256"/>
            <a:ext cx="521137" cy="5211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546402" y="4872752"/>
            <a:ext cx="2605921" cy="3257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Read Video Stream</a:t>
            </a:r>
            <a:endParaRPr lang="en-US" sz="205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4546402" y="5323523"/>
            <a:ext cx="2612469" cy="133397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64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Capture the video stream, either from a file or a live camera feed, to process the incoming frames.</a:t>
            </a:r>
            <a:endParaRPr lang="en-US" sz="164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529" y="4143256"/>
            <a:ext cx="521137" cy="52113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71529" y="4872752"/>
            <a:ext cx="2605921" cy="3257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Frame Processing</a:t>
            </a:r>
            <a:endParaRPr lang="en-US" sz="205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471529" y="5323523"/>
            <a:ext cx="2612469" cy="23344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64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Extract frames from the video, resize them for consistent processing, and perform object detection and segmentation using the YOLO model.</a:t>
            </a:r>
            <a:endParaRPr lang="en-US" sz="164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657" y="4143256"/>
            <a:ext cx="521137" cy="52113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396657" y="4872752"/>
            <a:ext cx="2605921" cy="3257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205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Post-Processing</a:t>
            </a:r>
            <a:endParaRPr lang="en-US" sz="205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0396657" y="5323523"/>
            <a:ext cx="2612469" cy="16674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64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Extract bounding boxes and segmentation masks, and draw contours and labels on the processed frames for visualization.</a:t>
            </a:r>
            <a:endParaRPr lang="en-US" sz="164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2690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38238" y="3630454"/>
            <a:ext cx="5653921" cy="7067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565"/>
              </a:lnSpc>
              <a:buNone/>
            </a:pPr>
            <a:r>
              <a:rPr lang="en-US" sz="445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Conclusion</a:t>
            </a:r>
            <a:endParaRPr lang="en-US" sz="445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138238" y="4676418"/>
            <a:ext cx="6063853" cy="2749629"/>
          </a:xfrm>
          <a:prstGeom prst="roundRect">
            <a:avLst>
              <a:gd name="adj" fmla="val 1234"/>
            </a:avLst>
          </a:prstGeom>
          <a:solidFill>
            <a:srgbClr val="F0EAEA"/>
          </a:solidFill>
        </p:spPr>
      </p:sp>
      <p:sp>
        <p:nvSpPr>
          <p:cNvPr id="7" name="Text 4"/>
          <p:cNvSpPr/>
          <p:nvPr/>
        </p:nvSpPr>
        <p:spPr>
          <a:xfrm>
            <a:off x="1364337" y="4902518"/>
            <a:ext cx="2826901" cy="3532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22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Achievements</a:t>
            </a:r>
            <a:endParaRPr lang="en-US" sz="222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64337" y="5391388"/>
            <a:ext cx="5611654" cy="18085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8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Successfully implemented a real-time object detection and segmentation system using YOLO and OpenCV, capable of detecting and segmenting objects in a video stream and displaying bounding boxes, segmentation contours, and class labels.</a:t>
            </a:r>
            <a:endParaRPr lang="en-US" sz="178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8190" y="4676418"/>
            <a:ext cx="6063853" cy="2749629"/>
          </a:xfrm>
          <a:prstGeom prst="roundRect">
            <a:avLst>
              <a:gd name="adj" fmla="val 1234"/>
            </a:avLst>
          </a:prstGeom>
          <a:solidFill>
            <a:srgbClr val="F0EAEA"/>
          </a:solidFill>
        </p:spPr>
      </p:sp>
      <p:sp>
        <p:nvSpPr>
          <p:cNvPr id="10" name="Text 7"/>
          <p:cNvSpPr/>
          <p:nvPr/>
        </p:nvSpPr>
        <p:spPr>
          <a:xfrm>
            <a:off x="7654290" y="4902518"/>
            <a:ext cx="2826901" cy="3532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2225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Impact</a:t>
            </a:r>
            <a:endParaRPr lang="en-US" sz="2225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654290" y="5391388"/>
            <a:ext cx="5611654" cy="18085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8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This project demonstrates the effectiveness of using YOLO for real-time applications, providing accurate and detailed object analysis, which can be valuable in various computer vision and video analytics use cases.</a:t>
            </a:r>
            <a:endParaRPr lang="en-US" sz="178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" y="2693194"/>
            <a:ext cx="5054322" cy="28430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950000"/>
            <a:ext cx="4858345" cy="5400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255"/>
              </a:lnSpc>
              <a:buNone/>
            </a:pPr>
            <a:r>
              <a:rPr lang="en-US" sz="3400" b="1" dirty="0">
                <a:solidFill>
                  <a:srgbClr val="1D1D1B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Future Enhancements</a:t>
            </a:r>
            <a:endParaRPr lang="en-US" sz="3400" b="1" dirty="0">
              <a:solidFill>
                <a:srgbClr val="1D1D1B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1749266"/>
            <a:ext cx="864037" cy="13825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14473" y="1922026"/>
            <a:ext cx="216027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70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Optimization</a:t>
            </a:r>
            <a:endParaRPr lang="en-US" sz="170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214473" y="2295525"/>
            <a:ext cx="6811089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Further optimize the code for better performance on lower-end hardware, enabling wider deployment and accessibility.</a:t>
            </a:r>
            <a:endParaRPr lang="en-US" sz="136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8" y="3131820"/>
            <a:ext cx="864037" cy="13825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14473" y="3304580"/>
            <a:ext cx="2325053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70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Real-Time Streaming</a:t>
            </a:r>
            <a:endParaRPr lang="en-US" sz="170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214473" y="3678079"/>
            <a:ext cx="6811089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Integrate with live video streams from webcams or IP cameras, expanding the system's capabilities for real-time monitoring and analysis.</a:t>
            </a:r>
            <a:endParaRPr lang="en-US" sz="136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4514374"/>
            <a:ext cx="864037" cy="13825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214473" y="4687133"/>
            <a:ext cx="2571988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70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Advanced Visualization</a:t>
            </a:r>
            <a:endParaRPr lang="en-US" sz="170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214473" y="5060633"/>
            <a:ext cx="6811089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Enhance the visualization with more detailed information, such as confidence scores and object tracking, to provide richer insights to users.</a:t>
            </a:r>
            <a:endParaRPr lang="en-US" sz="136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5896928"/>
            <a:ext cx="864037" cy="138255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214473" y="6069687"/>
            <a:ext cx="2241947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r>
              <a:rPr lang="en-US" sz="1700" b="1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Multi-Model Support</a:t>
            </a:r>
            <a:endParaRPr lang="en-US" sz="1700" b="1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  <p:sp>
        <p:nvSpPr>
          <p:cNvPr id="18" name="Text 10"/>
          <p:cNvSpPr/>
          <p:nvPr/>
        </p:nvSpPr>
        <p:spPr>
          <a:xfrm>
            <a:off x="7214473" y="6443186"/>
            <a:ext cx="6811089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61615C"/>
                </a:solidFill>
                <a:latin typeface="Times New Roman" panose="02020603050405020304" charset="0"/>
                <a:ea typeface="Tomorrow" pitchFamily="34" charset="-122"/>
                <a:cs typeface="Times New Roman" panose="02020603050405020304" charset="0"/>
              </a:rPr>
              <a:t>Add support for multiple object detection and segmentation models to handle a wider range of objects and scenarios, improving the system's versatility.</a:t>
            </a:r>
            <a:endParaRPr lang="en-US" sz="1360" dirty="0">
              <a:solidFill>
                <a:srgbClr val="61615C"/>
              </a:solidFill>
              <a:latin typeface="Times New Roman" panose="02020603050405020304" charset="0"/>
              <a:ea typeface="Tomorrow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3515</Words>
  <Application>WPS Presentation</Application>
  <PresentationFormat>On-screen Show (16:9)</PresentationFormat>
  <Paragraphs>104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Tomorrow</vt:lpstr>
      <vt:lpstr>Segoe Print</vt:lpstr>
      <vt:lpstr>Tomorrow</vt:lpstr>
      <vt:lpstr>Tomorrow</vt:lpstr>
      <vt:lpstr>Calibri</vt:lpstr>
      <vt:lpstr>Microsoft YaHei</vt:lpstr>
      <vt:lpstr>Arial Unicode MS</vt:lpstr>
      <vt:lpstr>MingLiU-ExtB</vt:lpstr>
      <vt:lpstr>Bookman Old Style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KISHOR Kishu</cp:lastModifiedBy>
  <cp:revision>2</cp:revision>
  <dcterms:created xsi:type="dcterms:W3CDTF">2024-08-05T06:20:00Z</dcterms:created>
  <dcterms:modified xsi:type="dcterms:W3CDTF">2024-08-05T06:22:59Z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7F4CF3AF8F6A4FB092FA3B24BD6CEFB1_13</vt:lpwstr>
  </property>
  <property fmtid="{D5CDD505-2E9C-101B-9397-08002B2CF9AE}" pid="3" name="KSOProductBuildVer">
    <vt:lpwstr>1033-12.2.0.17545</vt:lpwstr>
  </property>
</Properties>
</file>