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A727-2E8A-3165-8B37-45752E6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A8B9EE7-912E-4039-AAE5-ED09A0BD63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0849217"/>
                  </p:ext>
                </p:extLst>
              </p:nvPr>
            </p:nvGraphicFramePr>
            <p:xfrm>
              <a:off x="426720" y="261257"/>
              <a:ext cx="11399520" cy="63137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FA8B9EE7-912E-4039-AAE5-ED09A0BD63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20" y="261257"/>
                <a:ext cx="11399520" cy="63137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9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85B5-8DC4-8BA8-C92F-06C042C5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781AE3D0-126C-DD15-A1DF-4FDDF0E366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359202"/>
                  </p:ext>
                </p:extLst>
              </p:nvPr>
            </p:nvGraphicFramePr>
            <p:xfrm>
              <a:off x="653143" y="365125"/>
              <a:ext cx="10700657" cy="58118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781AE3D0-126C-DD15-A1DF-4FDDF0E366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143" y="365125"/>
                <a:ext cx="10700657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8819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f1684ff9-8d56-4095-b825-76f206af4e5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7b3ac62-7a30-418d-a949-b90362bc89d1/ReportSection9935a457f63e1a2e2c59?bookmarkGuid=460c57c9-d9d5-4a86-8ca9-b99596cf82b9&amp;bookmarkUsage=1&amp;ctid=405ddc34-d660-46e5-b52d-bfd0be156bb5&amp;fromEntryPoint=export&quot;"/>
    <we:property name="reportState" value="&quot;CONNECTED&quot;"/>
    <we:property name="creatorTenantId" value="&quot;405ddc34-d660-46e5-b52d-bfd0be156bb5&quot;"/>
    <we:property name="reportEmbeddedTime" value="&quot;2022-08-02T12:12:28.030Z&quot;"/>
    <we:property name="reportName" value="&quot;Loan Risk Analysis In BI&quot;"/>
    <we:property name="embedUrl" value="&quot;/reportEmbed?reportId=47b3ac62-7a30-418d-a949-b90362bc89d1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datasetId" value="&quot;54172bb7-6b45-4dda-a8e6-e89d7159b7f5&quot;"/>
    <we:property name="pageName" value="&quot;ReportSection9935a457f63e1a2e2c59&quot;"/>
    <we:property name="isFiltersActionButtonVisible" value="true"/>
    <we:property name="initialStateBookmark" value="&quot;H4sIAAAAAAAAA+1ZbVPjNhD+Kxn3Q74Exq9xfN8ggenNBY4Dhk7nhmFkaU18KFYqy0DK8N+7kmwgwbwWrmkpHxiyWu3Ls6tnpXDlsLyccTLfJVNwPjmbQpxNiTzreE7PKWrZ169fdjb2v5zsbuxsoVjMVC6K0vl05SgiT0Ed5WVFuLaAwu/HPYdwvkdO9aeM8BJ6zgxkKQrC8z/BKuOSkhVc9xy4nHEhiTZ5oIgCbfYc1fEz+vbWA/RIqMrP4QCostJ9mAmp6s9JEkQkjOKsH4BHfPBplOCe0q6aMJ/W105NYENRKJIXGICWMYiA9DPiJoFLCY39hDEtz3KuapV0vnU5k5g3ojGfabw22DkpKDDHJCehtLlcOb/mIImkk/kYzoFryVb7+v2lPSkQQzU/IjK3WIlKUrivaOX7kJmlQuUKrTmjfDrS2F4j4HWlbyxhmI11FG9XnGvVDZ1ggX98gbnZdic4Ryt0bgV6uU7J+R2INIKJuBhKQEUEzL3u3aAzRNGpkDkl/EMC9K0iEnf+j9EjGO3gIZw8itCHPmMjMm8B5xglZV6c8ppibznt0GJW8pxi4yGBpz+QCg17TQEJ3DAdUcSQ2MzGmYNdF8wsg+G4K2ecY8jW9hHhlTbbHeEOJi6KLgaFP8c6NMvYmPOPOzRsdpTGy0coU02Fx3bIkaJsRpyFQApu/mpgwbnJ9U67+kcFco6xG4065vW2iNZvol9fjGXd+EereTkUnJNZqftET10UMTB44H7rDjWqafFcDMcCmUl7OyQph5N+CCykgbsWZl6yFsb9aI2wOFqLAWjo+2E/htggcwfcBhwd3l5eFE1s+oy/Qe4Ny65q+rdT4L0QsBz6QP7v4VCzUps7naEUQmkIG+AbJijQQ8+hk5wzCYUpxbLK91bS8V3fHVv0XrG7+03Jjtdt0D8Up8iaN+FqBjMkFkOYUIhdP8wGaRB7jAVP3/4em90vazMsAxjSWG4eLkhxIrJM0/lJVeIvqmn6VfNyB0hZyWez5zYS+xjdL4c0JqXqdEZ5mVayBIxbkanq7MLFPx+VOQgdvdwZiqrAMNvDenJ+cnwWDHlVYu2B2VIOxTQVwwme5YWxipaEZCA356YzRrlsni5+bymhn4C/bvLWeVy36vwVFPjy3sQThZpBkAY0oiwEP8uyPksp7b/+QbWSbUKJZKvQDQ8lVHNb6A3SNHUhiPoD5kduP0gfLkT9TcC2WQwH0PdDPyUDwMHnMS8G/eBu5T9rznBv86bHpLelmBq79QVM49XSWj3HQurqDv5tAhoY06kFy1UNzK4dLItofV7q4xcM+eYyiTEtgYoXY1ZRdXJmboEY0c2MaR8yerZpxeP6VvxOw2AxrLd9FJxCYbO69y64reu7V3glitn9ZXej21TTVBT3/I030yYpc/qSB9O7dIvl5AFlSeBGft+L4njAwmjgGip4tG8UXKpUXC4SnbEGEaSMkIB4NAriIEsHK8Lwz7ye/GsI/sFxr5UhCsIsSQaRG4ELfkISEj2T370wCN048Rj2RZTEeP+Nsw/A76nEFpysGr0vRPUfZPeVrW8/tu/LB1YHj64G47ut8YbTQj9XPxfnuB3YAXDLMztPm9Av23ra6H+N8Iag7oVTKjza6sA0lXXwhGXzH56fP8gWq2ncX7e3uahUOSMU9kgBLQmbr+YYsGcC2NMHLE/5CwDXv/4CT2lhYWgbAAA=&quot;"/>
    <we:property name="bookmark" value="&quot;H4sIAAAAAAAAA+1ZbU/jOBD+K1W+8KWgvKfZb1AW3eq6LAuI02mFkGNP2ixu3HMcoIv6329sJ4VCeL1lryeuH1A7Ho+feTx5xg7XDiuqGSfzfTIF54OzI8T5lMjznuf0nXLVFmQs9omb50EG6SAAksYheomZKkRZOR+uHUXkGNRJUdWE64Bo/OYkoTfIssyFIIoHzI/cOMic075DOD8gY+2TE15B35mBrERJePEDbAgcUrKGRd+BqxkXkuiFjhRRoBe7QHf8jQC9rQBxEKqKCzgCqqz1EGZCquZ3mgYRCaMkjwPwiA8+jVKcU9lRA/5pf72oATYUpSJFiQC0jUEEJM6JmwYuJTTxU8a0PS+4alyy+cermUQ2kKP5TJO6zS5ISYE5JjkJlc3l2vmtAEkkncxHcAFcWz52j98fOpACOVTzEyILy5WoJYX7jtZ+CLkZKlWhMJqzW0x3NbcLJLwph2UkhNlGR/Nezbl23dYJlvjld5ibabfAOdqhd2PQw01Kzp9ApDFMxOVQAjoiYe6iv2RniKaxkAUl/F0S9LUmEmf+z9EjHH3Gh3DyKEPv+hnbJfMOck7RUhXlmDcSe6Npx5azihcUCw9lPfuOUmjUawoo60bpiCJGxGYWZwF2XDAzDEbjrp1RgZBt7BPCax12YxdnMHFZbiAo/JxqaFaxMefvt2TYzKjMKu9hmxopPLVNjpRV2+IsBVJw20UbWrBvcj3Tjv5Vg5wjduPRYN7qQrS1RL+1imXLrI9Ri2ooOCezSteJ7rpoYmD4wPl2OfSop+VzORwJVCa92jHJOJzFIbCQBu5mmHvpZpjE0SZhSbSZANDQ98M4gcQwc4vclhwN76AoyxabfsZ/Qu6tyq5r+jdd4K0YsBr6QP5vsaBWpa7ldIZSCKUpbIlvlaDEFfoOnRScSSjNVtx1+dYpOr7ruyPL3itmb3xVsudttOwfizGq5hKuVjAjYgmEKYXE9cN8kAWJx1jw9Onvsd79sjLDbQAjGneLhwtSnok813J+Vlf4h2qZflW//AykquWz1XMPhX2Ey9+FNCKV6vV2iyqrZQWIW5Gp6u3D5b+PyjwIPT3cG4q6RJjdsJ7snxyvBUNeV7j3wOxWDsU0E8MJPssrbRUjCclA7sxNZewWsr26+P07Cf0C/nWRd/bjplTnr5DAl9cmPlHoGQRZQCPKQvDzPI9ZRmn8+gvVWpYJJZKtQzU8lFCjbV1X9wc3onldsGcGwwHEfuhnZADY+DzmJaAv3J36Z8MZ7W3v9Jj0nhRTE7c5gGm+Okqr71hKXV3Bf0xAE2MqtWSFaojZt41lla1Pd+r4BU2+PUwipjuk4sGY1VSdnZtTICJa9pjuJqN7m3Y8bU7Fb9QMVmH93EvBGEqb1b17wc2+vvkOr8Vmboy+bO+fff40PPyy0W6q2Vic+g+uTjukKuhL7k1vUjRWmgeUpYEb+bEXJcmAhdHANYrwaPkouFKZuFrVOxMNIsgYIQHxaBQkQZ4N1kTon3lK+c/o/INdXztDFIR5mg4iNwIX/JSkJHqmzHthELpJ6jGsiyhN8Bic5O9A5jOJJThZN5VfQbU2b35W5Eu/cudtxd8LVymsFXVkUB4ZvyeCm/8c/HplXN1+s/yimzdRq2pGKByQEjoSNq98GLAn0tRXzmWWi8XfJrTlzbUZAAA=&quot;"/>
    <we:property name="pageDisplayName" value="&quot;Last Month&quot;"/>
    <we:property name="backgroundColor" value="&quot;rgb(230,230,230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FF459D8-64D1-4339-A700-3864ACFCC70B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47b3ac62-7a30-418d-a949-b90362bc89d1/ReportSection5fb7719c20dac19b06fc?bookmarkGuid=b8ae5a9b-a47b-4929-98fe-e68eea9c7d38&amp;bookmarkUsage=1&amp;ctid=405ddc34-d660-46e5-b52d-bfd0be156bb5&amp;fromEntryPoint=export&quot;"/>
    <we:property name="reportName" value="&quot;Loan Risk Analysis In BI&quot;"/>
    <we:property name="reportState" value="&quot;CONNECTED&quot;"/>
    <we:property name="embedUrl" value="&quot;/reportEmbed?reportId=47b3ac62-7a30-418d-a949-b90362bc89d1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pageName" value="&quot;ReportSection5fb7719c20dac19b06fc&quot;"/>
    <we:property name="pageDisplayName" value="&quot;RISK&quot;"/>
    <we:property name="datasetId" value="&quot;54172bb7-6b45-4dda-a8e6-e89d7159b7f5&quot;"/>
    <we:property name="backgroundColor" value="&quot;rgb(230,230,230)&quot;"/>
    <we:property name="bookmark" value="&quot;H4sIAAAAAAAAA+1XbU/bMBD+K5WliS/RlJc2afhWoJ2QeBNl7MOEqrN9KRlpHDkOo0P97zs7QazAgE2CgbRv8b0+99z55FwzmddVAcsDWCDbZFtKXSxAX/QC5rFyXQYRJMN+MAyyISZDEMJHICtVmVyVNdu8Zgb0HM1pXjdQ2IAk/HrmMSiKI5jbUwZFjR6rUNeqhCL/ga0xqYxucOUxvKoKpcGGnBowaMNekjmdCUrwMaKMIEx+iVMUppUeY6W06c6DjCdJkIrQlyCClPtxJsinbrUO5tP2NqkDtq1KA3lJAKxMYIhpEqcyTUUyGKSxFImV13k5L7pSbn1PlpWlz+CV4erKMsW/UU4babWiUvs8pWCx5FJg3/flMAaw3llemC4hX46vKk0sErdttJG8hFKgZI4qjXXLzDXbR6gb7fgarymmqtECjzFzqtLkZklxJkTinoKSWSRHWlFLnPywMbWBUlJFvVFROPW5+r6tkZoh2aa/OiPJowUL0HK9WjpoiXpr6SrZyfVN60LvDtgXq4Jgk8kgiP0wE4iAgqdCimGMv6e8m/+JU4ZhHEUii+MskxmPEhiIjKrs2rJN7MyVzgXx4XXhbLTTm9GlSidaLVzc7q5Z9/uVeKylkYj22JdztGSQDw2izE1Hxm65TlDdmRTNonyCuvbgst/hrKDsM2LNNPXsApekJgCnUDTuGlP8vZyKavvtxOSzcfj5ZHoyOtjZPfi0YT3OHNN3Z/NZyJ5s6n2A66MZrLxXuyZHo+Ne5Pc+vNP78Qv89mJwkQx9HvWjMIskzxI5yJI3tYsIrYRl3dtXFPd9kv5IOW0TZJJBFCDyGP1UDJCaMHzmdhIR79N+CpJBkGLC0zANw//b6a1up/V+vByahj8CyH8b6/L1QPzBOvk3oB5+bz0Dy2g+1ziHmws4foGBqnReiryCYgYL1ZRmpm6Bz7DRzn7SlN0O9f9iRRvgBY7vPZTdW/lWwhZIPxn2wyKoQOARlO0Wqlq4OTo7oojg2dzu2y28B5aE/e9gLovdDqufVT/+khENAAA=&quot;"/>
    <we:property name="initialStateBookmark" value="&quot;H4sIAAAAAAAAA+1X207bQBD9lWiliher8iWxY94CJBWCBBQofahQtJdx2OJ4rfWaJkX5986ujWiAAq0EBalv3rmeOTM7Wl8TIasyp6sJXQDZJjtKXS6ovuwExCNFKzs6OhgPpgezyWA8RLEqjVRFRbaviaF6DuZMVjXNbQQUfj33CM3zYzq3p4zmFXikBF2pgubyBzTGqDK6hrVHYFnmSlMb8sRQAzbsFZrjGXMHHyPMSLmRV3AC3DTSKZRKm/bcy1iSBCkPfUF5kDI/zjj6VI3WwXza3iZ1wHZVYagsEICVcQghTeJUpClPer00Fjyx8koW87wt5db3dFVavgwsDVNLyxT7hjltpPUaS+2yFIPFggkOXd8X/ZhS653J3LQJ2Wq4LDWyiNw20QbiihYcBHFUaagaZq7JGGhVa8fXcENxomrNYQqZUxVGmhXGGSGJh4oWxCI51gpb4uRHtakMLQRW1BnkuVNfqO+7GrAZgmz763OUPFowp1psVosHLUDvrFwle1LftC707oB9sSoQNpr0gtgPMw5AgbOUC96P4feUtwM/csowjKOIZ3GcZSJjUUJ7PMMq27bsIjtzpSVHPrw2nI12djO6WOlIq4WL214u636/Eo80NCLRHvlyAZYM9MFBFNK0ZOwXmwRVrUleL4onqGsOLvsdznLMPkPWTF3NLmGFagRwRvPaXWOMfyixqKbfTow+W0efT09OB5O9/cmnLetx7pi+O5vPQvZkU+8D3BzNYO292jU5Hkw7kd/58E7vxy/wm4vBeNL3WdSNwiwSLEtEL0ve1C5CtIKuqs5YYdz3Sfoj5TRNEElGowCAxeCnvAfYhP4ztxOPWBf3U5D0ghQSloZpGP7fTm91O2324+XQ1OwRQP7bWJevB+IP1sm/AfXwe+sZWAbzuYY5vbmAwxcYqFLLgsuS5jO6UHVhZuoW+Axq7exHddHuUP8vVrShLIfhvYeyeyvfSsgC8CfDflgEJeVwTItmC5UNXAnODilCeDa3+3YL74ElYf87iMuBYCQieKa929nr9U9yAwoGMg0AAA==&quot;"/>
    <we:property name="isFiltersActionButtonVisible" value="true"/>
    <we:property name="reportEmbeddedTime" value="&quot;2022-08-02T12:15:30.659Z&quot;"/>
    <we:property name="creatorTenantId" value="&quot;405ddc34-d660-46e5-b52d-bfd0be156bb5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562A5C4-9B11-4EF3-8993-E8D6F7196CCC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47b3ac62-7a30-418d-a949-b90362bc89d1/ReportSection11050ddeb967b33d97e3?bookmarkGuid=0531a202-a7bb-491c-bd4e-7a53ca090ab6&amp;bookmarkUsage=1&amp;ctid=405ddc34-d660-46e5-b52d-bfd0be156bb5&amp;fromEntryPoint=export&quot;"/>
    <we:property name="reportName" value="&quot;Loan Risk Analysis In BI&quot;"/>
    <we:property name="reportState" value="&quot;CONNECTED&quot;"/>
    <we:property name="embedUrl" value="&quot;/reportEmbed?reportId=47b3ac62-7a30-418d-a949-b90362bc89d1&amp;config=eyJjbHVzdGVyVXJsIjoiaHR0cHM6Ly9XQUJJLUlORElBLUNFTlRSQUw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pageName" value="&quot;ReportSection11050ddeb967b33d97e3&quot;"/>
    <we:property name="pageDisplayName" value="&quot;Invalid Loans&quot;"/>
    <we:property name="datasetId" value="&quot;54172bb7-6b45-4dda-a8e6-e89d7159b7f5&quot;"/>
    <we:property name="backgroundColor" value="&quot;rgb(230,230,230)&quot;"/>
    <we:property name="bookmark" value="&quot;H4sIAAAAAAAAA+1X227bOBD9lYAvbQG1pSTLiv3Wpg4QbBIESZE+FEFASWOZDUUKFJWNa/jfO0NJubhpmmA3iyxQA74MOZw5c+ZCecUK2dRKLA9FBWzKPhpzUQl7sRWygOm7a8l2xsMwTLIkjiHJotEoTlHL1E4a3bDpijlhS3CnsmmFIoO4+JUVIktgPh5H2/PtMB1NIE5zdhYwodSRKElnLlQDAavBNkYLJb9DZwK3nG1hHTC4qpWxghydOOGAnF2iOsoIMHwXIw6RO3kJJ5C7bvUYamNdL4chT3hRQDYZp1kcF5MU6EzT7Xrwv9cnpx7YjtFOSI0AaG3CixgmUZjHkIY5pKMwSWi9kbpUfSg3Zz8vayLVwZXLzBXxl31Dn2RpvcZQ76ULT8+lcr3DbDm7qi1yuxpStOs300k6GqfzKI/jUTLmSRRFI3TgOo87yFtprMwRTdCbI2unA49RwHatqbzdvhwK1JxpJ90ShU+yAu1VA9ZFwdeYxy8LsOAPIS2F7NhfsT3/SUChaTqOvYpqq40dkk5Ma3M4hvmN4N0TI0fWYGl4CMoIfX4BS1xHz6dCtb7G0PC+xHA6nv0yKutWKVI8Q17PuiK65fFRSO6J/deIArYwf+9YQJ4LNg3XwWqg/kNxKXQOxOY/AbGLJb6P/h6NgT8Gw4eytFCKIW+z5wa42+q+RZOXire2UueyFupcVKbV7hxau4Gd/2+wm9Y1TmBn6vKpcdwdGc9RuojMuvOCRvrPQKhpHx6iIlMw2xiiKNgC7MelHzifpB1uBJxvs5dT+T66hSwXCt/O3xegBqgIHDkRB6KmjcH4u2trpNDk6GWv8IFo/7UPc9dBr2phZTMEMkh/SdLjwS3Ffz3G4yGaewbyiI+3x/E+6t3R/I/hbpTcQ4BJyeHkfxXxiL/lyduIf47iKefThL/yYfR5rMAJShg975y01evrjN03Sd5gvT6stNGydGCHNg6NPsRL7fVPBfGGndGF2F3qN+QcXMNa3ereJ9zET8r9syQIo8pFvoDC52TPQdXBlwWQHQnNn2Z4Sc0QsEvS7ycXvw4USzhEIXkf8fdkYCsMu6NbRweU5u747UGOTYX/JugHtUMtcjgSunvQrLsAfPJ9ZWOvQDFU+S/w018J1ncsvn4AO7III/oMAAA=&quot;"/>
    <we:property name="initialStateBookmark" value="&quot;H4sIAAAAAAAAA9VV227bMAz9lUHPxuBLHDd5S9MEGHpFO2QPQxDINuNqkSVDlrtkQf69pOwgW9ZtGYYC3YthUhTP4aFEbVku6kryzQ0vgQ3ZudarkpvVu4B5THW+29vL69H95eJmdD1Bt66s0Kpmwy2z3BRgZ6JuuKQM6Pw89xiX8o4XZC25rMFjFZhaKy7FN2iDccmaBnYeg3UlteGU8sFyC5T2CcPRRuzgfYSIPLPiCR4gs633HiptbGcHgR/7eQ7poJ+kUZQPEqA9dbvqaP45nkAdsbFWlguFBMg38PMIBmGQRZAEGSS9II7JXwtVyK6Uw96Pm4r0srC2qV6TUukXxKRMux2WmvM0hmW/H54tz4KkN4AoyWj3UkjbAaabyboyqOJ2r/7ULSaDpNdPlmEWRb2478dhGPYQwLaIY9St0EZkyMbr0lG22V7H0GNTo0uXt+t0jpETZYXdoHEhSlAu1GNtFf4O+/jpEQy4TShLLlr1t+yD+xJRqOtWYxcim/JohawH3ZgM7mF5MBw8KXJnNB4NR0FqrhYr2KAfkWdcNu40YeIrgeW0Ojs3BqtGSgqco67z9hB9h3gSkxdq/zUjjz3qr2MDqHPOhsHO2+6lH+VPXGVAav4LiSke8SvEO5mDfwqHUVEYKPi+b5PXJjhtVHdF47fKtzJCZaLicsFL3Si7gMYccff/G+66sbXleDNV8bd1/DgyXuPoIjNjFzmN9J+J0KX9/RDlqYTJ0RBFw+Rgzjdu4FwIs38RcL5N3s7J39FYIu+BOisBX0r6oZ5VPIM7rtrRWrUpBbg47AQ2lERy/26MvzAA6fFkDgNVEyjVifEdt2eYdZax9wcAAA==&quot;"/>
    <we:property name="isFiltersActionButtonVisible" value="true"/>
    <we:property name="reportEmbeddedTime" value="&quot;2022-08-02T12:16:27.701Z&quot;"/>
    <we:property name="creatorTenantId" value="&quot;405ddc34-d660-46e5-b52d-bfd0be156bb5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Kishore Nadar</cp:lastModifiedBy>
  <cp:revision>3</cp:revision>
  <dcterms:created xsi:type="dcterms:W3CDTF">2018-06-07T21:39:02Z</dcterms:created>
  <dcterms:modified xsi:type="dcterms:W3CDTF">2022-08-02T12:18:01Z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