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73" r:id="rId6"/>
    <p:sldId id="285" r:id="rId7"/>
    <p:sldId id="283" r:id="rId8"/>
    <p:sldId id="263" r:id="rId9"/>
    <p:sldId id="275" r:id="rId10"/>
    <p:sldId id="276" r:id="rId11"/>
    <p:sldId id="278" r:id="rId12"/>
    <p:sldId id="29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roid Sans" panose="020B0606030804020204" pitchFamily="34" charset="0"/>
      <p:regular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E497AA-44E8-455A-928D-1E2571EE2AA5}">
  <a:tblStyle styleId="{DFE497AA-44E8-455A-928D-1E2571EE2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ACCA66-42DE-43BE-BED4-3F24C8BE0B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35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975472e8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975472e8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975472e8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975472e8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3912619"/>
            <a:ext cx="9144000" cy="123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759351"/>
            <a:ext cx="19572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223964" y="1200150"/>
            <a:ext cx="2631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7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MOVIE </a:t>
            </a:r>
            <a:br>
              <a:rPr lang="en-US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</a:br>
            <a:r>
              <a:rPr lang="en-US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TICKET BOOKING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4129FD-730F-4737-9651-7A440A31CA1D}"/>
              </a:ext>
            </a:extLst>
          </p:cNvPr>
          <p:cNvSpPr/>
          <p:nvPr/>
        </p:nvSpPr>
        <p:spPr>
          <a:xfrm>
            <a:off x="5720316" y="776177"/>
            <a:ext cx="2737884" cy="26475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BY: AINEMBABAZI KISHA LIANA.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S19B23/085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A87133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075" y="1082075"/>
            <a:ext cx="2234225" cy="2978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>
            <a:spLocks noGrp="1"/>
          </p:cNvSpPr>
          <p:nvPr>
            <p:ph type="body" idx="4294967295"/>
          </p:nvPr>
        </p:nvSpPr>
        <p:spPr>
          <a:xfrm>
            <a:off x="721900" y="746400"/>
            <a:ext cx="3837300" cy="36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5197051" y="751833"/>
            <a:ext cx="2366010" cy="3650885"/>
            <a:chOff x="2112475" y="238125"/>
            <a:chExt cx="3395050" cy="5238750"/>
          </a:xfrm>
        </p:grpSpPr>
        <p:sp>
          <p:nvSpPr>
            <p:cNvPr id="317" name="Google Shape;317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3A472E-7074-4150-A431-33A6E7A13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075" y="1082074"/>
            <a:ext cx="2234225" cy="2978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729575" y="1319475"/>
            <a:ext cx="76848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/>
              <a:t>Thanks!</a:t>
            </a:r>
            <a:endParaRPr sz="3000" i="1" dirty="0"/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729575" y="1868513"/>
            <a:ext cx="768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b="1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3753213" y="412725"/>
            <a:ext cx="1637575" cy="885338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7" name="Google Shape;774;p48">
            <a:extLst>
              <a:ext uri="{FF2B5EF4-FFF2-40B4-BE49-F238E27FC236}">
                <a16:creationId xmlns:a16="http://schemas.microsoft.com/office/drawing/2014/main" id="{7A53400D-78FD-4CE3-A8AD-69534CD98C74}"/>
              </a:ext>
            </a:extLst>
          </p:cNvPr>
          <p:cNvGrpSpPr/>
          <p:nvPr/>
        </p:nvGrpSpPr>
        <p:grpSpPr>
          <a:xfrm>
            <a:off x="4411786" y="564389"/>
            <a:ext cx="320378" cy="320378"/>
            <a:chOff x="1278900" y="2333250"/>
            <a:chExt cx="381175" cy="381175"/>
          </a:xfrm>
        </p:grpSpPr>
        <p:sp>
          <p:nvSpPr>
            <p:cNvPr id="8" name="Google Shape;775;p48">
              <a:extLst>
                <a:ext uri="{FF2B5EF4-FFF2-40B4-BE49-F238E27FC236}">
                  <a16:creationId xmlns:a16="http://schemas.microsoft.com/office/drawing/2014/main" id="{4BED7A2F-2EC6-4761-B9AF-2A0B09E70F7D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776;p48">
              <a:extLst>
                <a:ext uri="{FF2B5EF4-FFF2-40B4-BE49-F238E27FC236}">
                  <a16:creationId xmlns:a16="http://schemas.microsoft.com/office/drawing/2014/main" id="{97B3C5E9-79CA-4881-A207-509AFF5BE7CD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77;p48">
              <a:extLst>
                <a:ext uri="{FF2B5EF4-FFF2-40B4-BE49-F238E27FC236}">
                  <a16:creationId xmlns:a16="http://schemas.microsoft.com/office/drawing/2014/main" id="{A9188ADA-D121-4FFA-8073-73DE2B67C01C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778;p48">
              <a:extLst>
                <a:ext uri="{FF2B5EF4-FFF2-40B4-BE49-F238E27FC236}">
                  <a16:creationId xmlns:a16="http://schemas.microsoft.com/office/drawing/2014/main" id="{E87FE5D7-3241-4B19-9217-C519F4E8A51C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“May the Force be with you.”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i="1" dirty="0"/>
              <a:t>Star Wars, 1977</a:t>
            </a: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50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Carpe diem. Seize the day, boys. Make your lives extraordinary.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i="1" dirty="0"/>
              <a:t>Dead Poets Society, 1989</a:t>
            </a:r>
            <a:r>
              <a:rPr lang="en" dirty="0"/>
              <a:t>.</a:t>
            </a: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This system is being built to simplify booking movie tickets in cinemas in Uganda.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Most cinephiles consider booking movie tickets for blockbusters showing in Ugandan cinemas tedious because it must be done personally rather than remotely, as most service providers in today's marketplace do.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837156" y="1463219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Mission</a:t>
            </a:r>
            <a:r>
              <a:rPr lang="en" sz="6600" i="1" dirty="0">
                <a:solidFill>
                  <a:schemeClr val="accent1"/>
                </a:solidFill>
              </a:rPr>
              <a:t>.</a:t>
            </a:r>
            <a:endParaRPr sz="6600" i="1" dirty="0">
              <a:solidFill>
                <a:schemeClr val="accent1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774150" y="2387219"/>
            <a:ext cx="7595700" cy="1917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rebuchet MS" panose="020B0603020202020204" pitchFamily="34" charset="0"/>
              </a:rPr>
              <a:t>The main objective of the movie ticket booking system is to manage the details of Seats, Booking, Customers and Payments in order to provide a user friendly interface to allow users to book movie tickets remotely.</a:t>
            </a:r>
            <a:endParaRPr sz="2400" dirty="0">
              <a:latin typeface="Trebuchet MS" panose="020B0603020202020204" pitchFamily="34" charset="0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9" name="Google Shape;733;p48">
            <a:extLst>
              <a:ext uri="{FF2B5EF4-FFF2-40B4-BE49-F238E27FC236}">
                <a16:creationId xmlns:a16="http://schemas.microsoft.com/office/drawing/2014/main" id="{9411F6B3-96AE-40C2-A0E9-2984D7CA2363}"/>
              </a:ext>
            </a:extLst>
          </p:cNvPr>
          <p:cNvGrpSpPr/>
          <p:nvPr/>
        </p:nvGrpSpPr>
        <p:grpSpPr>
          <a:xfrm>
            <a:off x="4476845" y="562713"/>
            <a:ext cx="369505" cy="369505"/>
            <a:chOff x="2594050" y="1631825"/>
            <a:chExt cx="439625" cy="439625"/>
          </a:xfrm>
          <a:solidFill>
            <a:srgbClr val="FFFF00"/>
          </a:solidFill>
        </p:grpSpPr>
        <p:sp>
          <p:nvSpPr>
            <p:cNvPr id="20" name="Google Shape;734;p48">
              <a:extLst>
                <a:ext uri="{FF2B5EF4-FFF2-40B4-BE49-F238E27FC236}">
                  <a16:creationId xmlns:a16="http://schemas.microsoft.com/office/drawing/2014/main" id="{7E1DDCEA-BECB-4721-924A-4A021C1E5CE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735;p48">
              <a:extLst>
                <a:ext uri="{FF2B5EF4-FFF2-40B4-BE49-F238E27FC236}">
                  <a16:creationId xmlns:a16="http://schemas.microsoft.com/office/drawing/2014/main" id="{41E6A207-A9C6-4EF8-9411-25ED176D72A7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736;p48">
              <a:extLst>
                <a:ext uri="{FF2B5EF4-FFF2-40B4-BE49-F238E27FC236}">
                  <a16:creationId xmlns:a16="http://schemas.microsoft.com/office/drawing/2014/main" id="{A7164176-C328-413E-AE1D-C2014B0AD6CA}"/>
                </a:ext>
              </a:extLst>
            </p:cNvPr>
            <p:cNvSpPr/>
            <p:nvPr/>
          </p:nvSpPr>
          <p:spPr>
            <a:xfrm>
              <a:off x="2662849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737;p48">
              <a:extLst>
                <a:ext uri="{FF2B5EF4-FFF2-40B4-BE49-F238E27FC236}">
                  <a16:creationId xmlns:a16="http://schemas.microsoft.com/office/drawing/2014/main" id="{E4185000-523E-4CEC-8F10-3F720DC01385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57200" y="-1600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eatures of the system</a:t>
            </a:r>
            <a:endParaRPr dirty="0"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457200" y="14668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Search</a:t>
            </a:r>
            <a:endParaRPr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Trebuchet MS" panose="020B0603020202020204" pitchFamily="34" charset="0"/>
              </a:rPr>
              <a:t>Provision of a search bar for the various facilities i.e.: Seats and screening movies.</a:t>
            </a:r>
            <a:endParaRPr sz="1200" dirty="0">
              <a:latin typeface="Trebuchet MS" panose="020B0603020202020204" pitchFamily="34" charset="0"/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2"/>
          </p:nvPr>
        </p:nvSpPr>
        <p:spPr>
          <a:xfrm>
            <a:off x="3223964" y="14668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Payments</a:t>
            </a:r>
            <a:endParaRPr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Trebuchet MS" panose="020B0603020202020204" pitchFamily="34" charset="0"/>
              </a:rPr>
              <a:t>T</a:t>
            </a:r>
            <a:r>
              <a:rPr lang="en" sz="1200" dirty="0">
                <a:latin typeface="Trebuchet MS" panose="020B0603020202020204" pitchFamily="34" charset="0"/>
              </a:rPr>
              <a:t>ransactions are executed offline via Mobile money and visa payment modes</a:t>
            </a:r>
            <a:endParaRPr sz="1200" dirty="0">
              <a:latin typeface="Trebuchet MS" panose="020B0603020202020204" pitchFamily="34" charset="0"/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3"/>
          </p:nvPr>
        </p:nvSpPr>
        <p:spPr>
          <a:xfrm>
            <a:off x="5990727" y="1466795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</a:t>
            </a:r>
            <a:endParaRPr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Trebuchet MS" panose="020B0603020202020204" pitchFamily="34" charset="0"/>
              </a:rPr>
              <a:t>The system tracks all information with regard to booking, the movies available, seating and payments</a:t>
            </a:r>
            <a:endParaRPr sz="1200" dirty="0">
              <a:latin typeface="Trebuchet MS" panose="020B0603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457200" y="3009899"/>
            <a:ext cx="2631900" cy="1663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Reports</a:t>
            </a:r>
            <a:endParaRPr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Trebuchet MS" panose="020B0603020202020204" pitchFamily="34" charset="0"/>
              </a:rPr>
              <a:t>The system generates reports from the different modules i.e.: Booking, Movies available and Seating.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Trebuchet MS" panose="020B0603020202020204" pitchFamily="34" charset="0"/>
              </a:rPr>
              <a:t>It also provides filter reports on customer and payments</a:t>
            </a:r>
            <a:endParaRPr sz="1200" dirty="0">
              <a:latin typeface="Trebuchet MS" panose="020B0603020202020204" pitchFamily="34" charset="0"/>
            </a:endParaRPr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2"/>
          </p:nvPr>
        </p:nvSpPr>
        <p:spPr>
          <a:xfrm>
            <a:off x="3223964" y="30099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Trebuchet MS" panose="020B0603020202020204" pitchFamily="34" charset="0"/>
              </a:rPr>
              <a:t>The system ensure security through validation of users via multifactor authentication.</a:t>
            </a:r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3"/>
          </p:nvPr>
        </p:nvSpPr>
        <p:spPr>
          <a:xfrm>
            <a:off x="5990727" y="30099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Reservations</a:t>
            </a:r>
            <a:endParaRPr b="1"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Trebuchet MS" panose="020B0603020202020204" pitchFamily="34" charset="0"/>
              </a:rPr>
              <a:t>The purpose of this system is to cut down on the manual work for managing seating</a:t>
            </a:r>
            <a:endParaRPr sz="1200" dirty="0">
              <a:latin typeface="Trebuchet MS" panose="020B0603020202020204" pitchFamily="34" charset="0"/>
            </a:endParaRPr>
          </a:p>
        </p:txBody>
      </p:sp>
      <p:grpSp>
        <p:nvGrpSpPr>
          <p:cNvPr id="247" name="Google Shape;247;p30"/>
          <p:cNvGrpSpPr/>
          <p:nvPr/>
        </p:nvGrpSpPr>
        <p:grpSpPr>
          <a:xfrm>
            <a:off x="6096821" y="2813403"/>
            <a:ext cx="407851" cy="360825"/>
            <a:chOff x="5233525" y="4954450"/>
            <a:chExt cx="538275" cy="516350"/>
          </a:xfrm>
        </p:grpSpPr>
        <p:sp>
          <p:nvSpPr>
            <p:cNvPr id="248" name="Google Shape;248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2" name="Google Shape;272;p3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76" name="Google Shape;855;p48">
            <a:extLst>
              <a:ext uri="{FF2B5EF4-FFF2-40B4-BE49-F238E27FC236}">
                <a16:creationId xmlns:a16="http://schemas.microsoft.com/office/drawing/2014/main" id="{25456202-A491-4191-A883-5331C89F2E26}"/>
              </a:ext>
            </a:extLst>
          </p:cNvPr>
          <p:cNvGrpSpPr/>
          <p:nvPr/>
        </p:nvGrpSpPr>
        <p:grpSpPr>
          <a:xfrm>
            <a:off x="6130501" y="1284708"/>
            <a:ext cx="369526" cy="268183"/>
            <a:chOff x="3932350" y="3714775"/>
            <a:chExt cx="439650" cy="319075"/>
          </a:xfrm>
        </p:grpSpPr>
        <p:sp>
          <p:nvSpPr>
            <p:cNvPr id="77" name="Google Shape;856;p48">
              <a:extLst>
                <a:ext uri="{FF2B5EF4-FFF2-40B4-BE49-F238E27FC236}">
                  <a16:creationId xmlns:a16="http://schemas.microsoft.com/office/drawing/2014/main" id="{ECF08F7C-31EC-42F8-8243-0E5D9F2DA143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857;p48">
              <a:extLst>
                <a:ext uri="{FF2B5EF4-FFF2-40B4-BE49-F238E27FC236}">
                  <a16:creationId xmlns:a16="http://schemas.microsoft.com/office/drawing/2014/main" id="{59DBD08C-8E66-4803-8605-27A0388492F7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858;p48">
              <a:extLst>
                <a:ext uri="{FF2B5EF4-FFF2-40B4-BE49-F238E27FC236}">
                  <a16:creationId xmlns:a16="http://schemas.microsoft.com/office/drawing/2014/main" id="{6C25B5FC-455E-4B43-872B-B24AC5A47C3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59;p48">
              <a:extLst>
                <a:ext uri="{FF2B5EF4-FFF2-40B4-BE49-F238E27FC236}">
                  <a16:creationId xmlns:a16="http://schemas.microsoft.com/office/drawing/2014/main" id="{0C4FBAC9-44C9-4757-B26C-65E1EAFE50CA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60;p48">
              <a:extLst>
                <a:ext uri="{FF2B5EF4-FFF2-40B4-BE49-F238E27FC236}">
                  <a16:creationId xmlns:a16="http://schemas.microsoft.com/office/drawing/2014/main" id="{7B9372E6-F3D3-442D-B42C-6271063BB89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" name="Google Shape;656;p48">
            <a:extLst>
              <a:ext uri="{FF2B5EF4-FFF2-40B4-BE49-F238E27FC236}">
                <a16:creationId xmlns:a16="http://schemas.microsoft.com/office/drawing/2014/main" id="{8443159A-14BC-4A5B-B7CC-BBFDA93DC462}"/>
              </a:ext>
            </a:extLst>
          </p:cNvPr>
          <p:cNvGrpSpPr/>
          <p:nvPr/>
        </p:nvGrpSpPr>
        <p:grpSpPr>
          <a:xfrm>
            <a:off x="560611" y="2719428"/>
            <a:ext cx="342903" cy="447293"/>
            <a:chOff x="590250" y="244200"/>
            <a:chExt cx="407975" cy="532175"/>
          </a:xfrm>
        </p:grpSpPr>
        <p:sp>
          <p:nvSpPr>
            <p:cNvPr id="83" name="Google Shape;657;p48">
              <a:extLst>
                <a:ext uri="{FF2B5EF4-FFF2-40B4-BE49-F238E27FC236}">
                  <a16:creationId xmlns:a16="http://schemas.microsoft.com/office/drawing/2014/main" id="{0EB9D835-35E7-4DA7-BEAC-EAA0B3A803E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658;p48">
              <a:extLst>
                <a:ext uri="{FF2B5EF4-FFF2-40B4-BE49-F238E27FC236}">
                  <a16:creationId xmlns:a16="http://schemas.microsoft.com/office/drawing/2014/main" id="{8820C2C8-78F1-465F-8416-CAC14E5359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659;p48">
              <a:extLst>
                <a:ext uri="{FF2B5EF4-FFF2-40B4-BE49-F238E27FC236}">
                  <a16:creationId xmlns:a16="http://schemas.microsoft.com/office/drawing/2014/main" id="{57983A58-1FE5-4800-A40C-4CB3FD68C16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660;p48">
              <a:extLst>
                <a:ext uri="{FF2B5EF4-FFF2-40B4-BE49-F238E27FC236}">
                  <a16:creationId xmlns:a16="http://schemas.microsoft.com/office/drawing/2014/main" id="{E3C8F09D-2A71-40E9-9BC1-684506F10A43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661;p48">
              <a:extLst>
                <a:ext uri="{FF2B5EF4-FFF2-40B4-BE49-F238E27FC236}">
                  <a16:creationId xmlns:a16="http://schemas.microsoft.com/office/drawing/2014/main" id="{62EAE2E7-FB95-44F4-AB3B-7D60A935EB1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662;p48">
              <a:extLst>
                <a:ext uri="{FF2B5EF4-FFF2-40B4-BE49-F238E27FC236}">
                  <a16:creationId xmlns:a16="http://schemas.microsoft.com/office/drawing/2014/main" id="{5B57D3C8-1790-4491-9921-B2C1DEF80B65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663;p48">
              <a:extLst>
                <a:ext uri="{FF2B5EF4-FFF2-40B4-BE49-F238E27FC236}">
                  <a16:creationId xmlns:a16="http://schemas.microsoft.com/office/drawing/2014/main" id="{A3BDD5CB-29AF-4F5B-B187-356F29C0D18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664;p48">
              <a:extLst>
                <a:ext uri="{FF2B5EF4-FFF2-40B4-BE49-F238E27FC236}">
                  <a16:creationId xmlns:a16="http://schemas.microsoft.com/office/drawing/2014/main" id="{59B434B8-69F3-4843-A58F-CFA3F3EAA6E6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665;p48">
              <a:extLst>
                <a:ext uri="{FF2B5EF4-FFF2-40B4-BE49-F238E27FC236}">
                  <a16:creationId xmlns:a16="http://schemas.microsoft.com/office/drawing/2014/main" id="{AEF7D07A-5CE9-4927-9123-46129A2C21A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666;p48">
              <a:extLst>
                <a:ext uri="{FF2B5EF4-FFF2-40B4-BE49-F238E27FC236}">
                  <a16:creationId xmlns:a16="http://schemas.microsoft.com/office/drawing/2014/main" id="{63E657F1-A8C5-4141-B0FE-9867FD43F11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667;p48">
              <a:extLst>
                <a:ext uri="{FF2B5EF4-FFF2-40B4-BE49-F238E27FC236}">
                  <a16:creationId xmlns:a16="http://schemas.microsoft.com/office/drawing/2014/main" id="{58F9358D-7AA3-40BB-9505-C823904349C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668;p48">
              <a:extLst>
                <a:ext uri="{FF2B5EF4-FFF2-40B4-BE49-F238E27FC236}">
                  <a16:creationId xmlns:a16="http://schemas.microsoft.com/office/drawing/2014/main" id="{A4FB1815-8DAF-4AC3-9A06-9D1B05D0E11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669;p48">
              <a:extLst>
                <a:ext uri="{FF2B5EF4-FFF2-40B4-BE49-F238E27FC236}">
                  <a16:creationId xmlns:a16="http://schemas.microsoft.com/office/drawing/2014/main" id="{0A525016-5885-4E7A-956D-921A443423B9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670;p48">
              <a:extLst>
                <a:ext uri="{FF2B5EF4-FFF2-40B4-BE49-F238E27FC236}">
                  <a16:creationId xmlns:a16="http://schemas.microsoft.com/office/drawing/2014/main" id="{16251270-8224-46A6-B4E1-7AC00F86E56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7" name="Google Shape;888;p48">
            <a:extLst>
              <a:ext uri="{FF2B5EF4-FFF2-40B4-BE49-F238E27FC236}">
                <a16:creationId xmlns:a16="http://schemas.microsoft.com/office/drawing/2014/main" id="{1D10E007-24EA-41D2-8990-348C86415A0D}"/>
              </a:ext>
            </a:extLst>
          </p:cNvPr>
          <p:cNvSpPr/>
          <p:nvPr/>
        </p:nvSpPr>
        <p:spPr>
          <a:xfrm>
            <a:off x="3267102" y="2805231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" name="Google Shape;830;p48">
            <a:extLst>
              <a:ext uri="{FF2B5EF4-FFF2-40B4-BE49-F238E27FC236}">
                <a16:creationId xmlns:a16="http://schemas.microsoft.com/office/drawing/2014/main" id="{79E7651F-AFC6-4F8E-A044-DC3758DD408B}"/>
              </a:ext>
            </a:extLst>
          </p:cNvPr>
          <p:cNvGrpSpPr/>
          <p:nvPr/>
        </p:nvGrpSpPr>
        <p:grpSpPr>
          <a:xfrm>
            <a:off x="3342928" y="1335979"/>
            <a:ext cx="377700" cy="253852"/>
            <a:chOff x="1244800" y="3717225"/>
            <a:chExt cx="449375" cy="302025"/>
          </a:xfrm>
        </p:grpSpPr>
        <p:sp>
          <p:nvSpPr>
            <p:cNvPr id="99" name="Google Shape;831;p48">
              <a:extLst>
                <a:ext uri="{FF2B5EF4-FFF2-40B4-BE49-F238E27FC236}">
                  <a16:creationId xmlns:a16="http://schemas.microsoft.com/office/drawing/2014/main" id="{36B471DE-DD82-4BF6-8899-6B1D8D926700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832;p48">
              <a:extLst>
                <a:ext uri="{FF2B5EF4-FFF2-40B4-BE49-F238E27FC236}">
                  <a16:creationId xmlns:a16="http://schemas.microsoft.com/office/drawing/2014/main" id="{CBB6E927-5983-4058-9961-9D29A62FBFF5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833;p48">
              <a:extLst>
                <a:ext uri="{FF2B5EF4-FFF2-40B4-BE49-F238E27FC236}">
                  <a16:creationId xmlns:a16="http://schemas.microsoft.com/office/drawing/2014/main" id="{504B2E73-CB0E-4DE9-A95E-CDBCFFA28CD9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834;p48">
              <a:extLst>
                <a:ext uri="{FF2B5EF4-FFF2-40B4-BE49-F238E27FC236}">
                  <a16:creationId xmlns:a16="http://schemas.microsoft.com/office/drawing/2014/main" id="{0C15A7B2-2661-431A-ABFB-DB143BFE15CA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835;p48">
              <a:extLst>
                <a:ext uri="{FF2B5EF4-FFF2-40B4-BE49-F238E27FC236}">
                  <a16:creationId xmlns:a16="http://schemas.microsoft.com/office/drawing/2014/main" id="{E908CAC4-C928-4AC1-B66B-A46F389B4A34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836;p48">
              <a:extLst>
                <a:ext uri="{FF2B5EF4-FFF2-40B4-BE49-F238E27FC236}">
                  <a16:creationId xmlns:a16="http://schemas.microsoft.com/office/drawing/2014/main" id="{582B3741-355E-4461-9B79-5DDC26AE1FEE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" name="Google Shape;820;p48">
            <a:extLst>
              <a:ext uri="{FF2B5EF4-FFF2-40B4-BE49-F238E27FC236}">
                <a16:creationId xmlns:a16="http://schemas.microsoft.com/office/drawing/2014/main" id="{7C5EB606-2781-4BA7-B6B7-DFCDA3AEF907}"/>
              </a:ext>
            </a:extLst>
          </p:cNvPr>
          <p:cNvGrpSpPr/>
          <p:nvPr/>
        </p:nvGrpSpPr>
        <p:grpSpPr>
          <a:xfrm>
            <a:off x="582611" y="1284708"/>
            <a:ext cx="342882" cy="350068"/>
            <a:chOff x="3951850" y="2985350"/>
            <a:chExt cx="407950" cy="416500"/>
          </a:xfrm>
        </p:grpSpPr>
        <p:sp>
          <p:nvSpPr>
            <p:cNvPr id="106" name="Google Shape;821;p48">
              <a:extLst>
                <a:ext uri="{FF2B5EF4-FFF2-40B4-BE49-F238E27FC236}">
                  <a16:creationId xmlns:a16="http://schemas.microsoft.com/office/drawing/2014/main" id="{2EB0AED1-2F69-4112-BC3D-81A1918530E2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822;p48">
              <a:extLst>
                <a:ext uri="{FF2B5EF4-FFF2-40B4-BE49-F238E27FC236}">
                  <a16:creationId xmlns:a16="http://schemas.microsoft.com/office/drawing/2014/main" id="{F1A0D0D0-A842-4923-9193-658F49A27236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823;p48">
              <a:extLst>
                <a:ext uri="{FF2B5EF4-FFF2-40B4-BE49-F238E27FC236}">
                  <a16:creationId xmlns:a16="http://schemas.microsoft.com/office/drawing/2014/main" id="{3937E816-289B-49C9-BC42-3F62BB216E29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824;p48">
              <a:extLst>
                <a:ext uri="{FF2B5EF4-FFF2-40B4-BE49-F238E27FC236}">
                  <a16:creationId xmlns:a16="http://schemas.microsoft.com/office/drawing/2014/main" id="{0243A00C-C1A2-4FAD-AED9-899EE0B5BF6C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451" name="Google Shape;451;p4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452" name="Google Shape;452;p42"/>
          <p:cNvSpPr/>
          <p:nvPr/>
        </p:nvSpPr>
        <p:spPr>
          <a:xfrm>
            <a:off x="875125" y="1440075"/>
            <a:ext cx="3630000" cy="1367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STRENGTHS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Ease of access to movie tickets and improved convenience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Time saving</a:t>
            </a:r>
            <a:endParaRPr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4655153" y="1440075"/>
            <a:ext cx="3630000" cy="1367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WEAKNESSES</a:t>
            </a:r>
            <a:endParaRPr b="1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  <a:p>
            <a:pPr marL="285750" lvl="0" indent="-285750" algn="r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Requires a good internet connection</a:t>
            </a:r>
          </a:p>
          <a:p>
            <a:pPr marL="285750" lvl="0" indent="-285750" algn="r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Requires a device with access to the internet</a:t>
            </a:r>
            <a:endParaRPr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875125" y="2957584"/>
            <a:ext cx="3630000" cy="1367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The lack of existing ticket booking system in Uganda </a:t>
            </a:r>
            <a:r>
              <a:rPr lang="en-US" b="1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OPPORTUNITIES</a:t>
            </a:r>
            <a:endParaRPr lang="en-US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4655153" y="2957584"/>
            <a:ext cx="3630000" cy="1367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Regular down times which eventually affect the available market for the product.</a:t>
            </a:r>
            <a:endParaRPr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THREATS</a:t>
            </a:r>
            <a:endParaRPr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3463015" y="1763674"/>
            <a:ext cx="2085900" cy="208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42"/>
          <p:cNvSpPr/>
          <p:nvPr/>
        </p:nvSpPr>
        <p:spPr>
          <a:xfrm rot="5400000">
            <a:off x="3613352" y="1763674"/>
            <a:ext cx="2085900" cy="208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42"/>
          <p:cNvSpPr/>
          <p:nvPr/>
        </p:nvSpPr>
        <p:spPr>
          <a:xfrm rot="10800000">
            <a:off x="3613352" y="1915176"/>
            <a:ext cx="2085900" cy="208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42"/>
          <p:cNvSpPr/>
          <p:nvPr/>
        </p:nvSpPr>
        <p:spPr>
          <a:xfrm rot="-5400000">
            <a:off x="3463015" y="1915176"/>
            <a:ext cx="2085900" cy="208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42"/>
          <p:cNvSpPr/>
          <p:nvPr/>
        </p:nvSpPr>
        <p:spPr>
          <a:xfrm>
            <a:off x="3943231" y="2198767"/>
            <a:ext cx="260092" cy="39172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S</a:t>
            </a:r>
          </a:p>
        </p:txBody>
      </p:sp>
      <p:sp>
        <p:nvSpPr>
          <p:cNvPr id="461" name="Google Shape;461;p42"/>
          <p:cNvSpPr/>
          <p:nvPr/>
        </p:nvSpPr>
        <p:spPr>
          <a:xfrm>
            <a:off x="4819672" y="2205428"/>
            <a:ext cx="525513" cy="3784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W</a:t>
            </a:r>
          </a:p>
        </p:txBody>
      </p:sp>
      <p:sp>
        <p:nvSpPr>
          <p:cNvPr id="462" name="Google Shape;462;p42"/>
          <p:cNvSpPr/>
          <p:nvPr/>
        </p:nvSpPr>
        <p:spPr>
          <a:xfrm>
            <a:off x="3913385" y="3153520"/>
            <a:ext cx="376813" cy="3922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O</a:t>
            </a:r>
          </a:p>
        </p:txBody>
      </p:sp>
      <p:sp>
        <p:nvSpPr>
          <p:cNvPr id="463" name="Google Shape;463;p42"/>
          <p:cNvSpPr/>
          <p:nvPr/>
        </p:nvSpPr>
        <p:spPr>
          <a:xfrm>
            <a:off x="4918273" y="3160182"/>
            <a:ext cx="328846" cy="3773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>
            <a:spLocks noGrp="1"/>
          </p:cNvSpPr>
          <p:nvPr>
            <p:ph type="title"/>
          </p:nvPr>
        </p:nvSpPr>
        <p:spPr>
          <a:xfrm>
            <a:off x="457200" y="-31898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12" name="Google Shape;412;p4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13" name="Google Shape;413;p40"/>
          <p:cNvSpPr/>
          <p:nvPr/>
        </p:nvSpPr>
        <p:spPr>
          <a:xfrm>
            <a:off x="0" y="2294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0"/>
          <p:cNvSpPr/>
          <p:nvPr/>
        </p:nvSpPr>
        <p:spPr>
          <a:xfrm>
            <a:off x="0" y="2294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40"/>
          <p:cNvGrpSpPr/>
          <p:nvPr/>
        </p:nvGrpSpPr>
        <p:grpSpPr>
          <a:xfrm>
            <a:off x="1786339" y="1627201"/>
            <a:ext cx="473400" cy="473400"/>
            <a:chOff x="1786339" y="1703401"/>
            <a:chExt cx="473400" cy="473400"/>
          </a:xfrm>
        </p:grpSpPr>
        <p:sp>
          <p:nvSpPr>
            <p:cNvPr id="416" name="Google Shape;41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rebuchet MS" panose="020B0603020202020204" pitchFamily="34" charset="0"/>
                  <a:ea typeface="Droid Sans"/>
                  <a:cs typeface="Droid Sans"/>
                  <a:sym typeface="Droid Sans"/>
                </a:rPr>
                <a:t>1</a:t>
              </a:r>
              <a:endParaRPr sz="600" dirty="0">
                <a:solidFill>
                  <a:schemeClr val="dk2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824250" y="1627201"/>
            <a:ext cx="473400" cy="473400"/>
            <a:chOff x="3814414" y="1703401"/>
            <a:chExt cx="473400" cy="473400"/>
          </a:xfrm>
        </p:grpSpPr>
        <p:sp>
          <p:nvSpPr>
            <p:cNvPr id="419" name="Google Shape;41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rebuchet MS" panose="020B0603020202020204" pitchFamily="34" charset="0"/>
                  <a:ea typeface="Droid Sans"/>
                  <a:cs typeface="Droid Sans"/>
                  <a:sym typeface="Droid Sans"/>
                </a:rPr>
                <a:t>3</a:t>
              </a:r>
              <a:endParaRPr sz="600" dirty="0">
                <a:solidFill>
                  <a:schemeClr val="dk2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5842489" y="1627201"/>
            <a:ext cx="473400" cy="473400"/>
            <a:chOff x="5842489" y="1703401"/>
            <a:chExt cx="473400" cy="4734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2" name="Google Shape;42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rebuchet MS" panose="020B0603020202020204" pitchFamily="34" charset="0"/>
                  <a:ea typeface="Droid Sans"/>
                  <a:cs typeface="Droid Sans"/>
                  <a:sym typeface="Droid Sans"/>
                </a:rPr>
                <a:t>5</a:t>
              </a:r>
              <a:endParaRPr sz="600" dirty="0">
                <a:solidFill>
                  <a:schemeClr val="dk2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4" name="Google Shape;424;p40"/>
          <p:cNvGrpSpPr/>
          <p:nvPr/>
        </p:nvGrpSpPr>
        <p:grpSpPr>
          <a:xfrm>
            <a:off x="6880814" y="3500100"/>
            <a:ext cx="473400" cy="473400"/>
            <a:chOff x="6880814" y="3576300"/>
            <a:chExt cx="473400" cy="473400"/>
          </a:xfrm>
          <a:solidFill>
            <a:srgbClr val="FFFF00"/>
          </a:solidFill>
        </p:grpSpPr>
        <p:sp>
          <p:nvSpPr>
            <p:cNvPr id="425" name="Google Shape;42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rebuchet MS" panose="020B0603020202020204" pitchFamily="34" charset="0"/>
                  <a:ea typeface="Droid Sans"/>
                  <a:cs typeface="Droid Sans"/>
                  <a:sym typeface="Droid Sans"/>
                </a:rPr>
                <a:t>6</a:t>
              </a:r>
              <a:endParaRPr sz="600" dirty="0">
                <a:solidFill>
                  <a:schemeClr val="dk2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7" name="Google Shape;427;p40"/>
          <p:cNvGrpSpPr/>
          <p:nvPr/>
        </p:nvGrpSpPr>
        <p:grpSpPr>
          <a:xfrm>
            <a:off x="4922067" y="3569428"/>
            <a:ext cx="334744" cy="334744"/>
            <a:chOff x="4922067" y="3645628"/>
            <a:chExt cx="334744" cy="334744"/>
          </a:xfrm>
        </p:grpSpPr>
        <p:sp>
          <p:nvSpPr>
            <p:cNvPr id="428" name="Google Shape;42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rebuchet MS" panose="020B0603020202020204" pitchFamily="34" charset="0"/>
                  <a:ea typeface="Droid Sans"/>
                  <a:cs typeface="Droid Sans"/>
                  <a:sym typeface="Droid Sans"/>
                </a:rPr>
                <a:t>4</a:t>
              </a:r>
              <a:endParaRPr sz="600" dirty="0">
                <a:solidFill>
                  <a:schemeClr val="dk2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0" name="Google Shape;430;p40"/>
          <p:cNvGrpSpPr/>
          <p:nvPr/>
        </p:nvGrpSpPr>
        <p:grpSpPr>
          <a:xfrm>
            <a:off x="2893992" y="3569428"/>
            <a:ext cx="334744" cy="334744"/>
            <a:chOff x="2893992" y="3645628"/>
            <a:chExt cx="334744" cy="334744"/>
          </a:xfrm>
        </p:grpSpPr>
        <p:sp>
          <p:nvSpPr>
            <p:cNvPr id="431" name="Google Shape;43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rebuchet MS" panose="020B0603020202020204" pitchFamily="34" charset="0"/>
                  <a:ea typeface="Droid Sans"/>
                  <a:cs typeface="Droid Sans"/>
                  <a:sym typeface="Droid Sans"/>
                </a:rPr>
                <a:t>2</a:t>
              </a:r>
              <a:endParaRPr sz="600" dirty="0">
                <a:solidFill>
                  <a:schemeClr val="dk2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33" name="Google Shape;433;p40"/>
          <p:cNvSpPr txBox="1"/>
          <p:nvPr/>
        </p:nvSpPr>
        <p:spPr>
          <a:xfrm>
            <a:off x="1379850" y="1079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Write the Project proposal</a:t>
            </a:r>
            <a:endParaRPr sz="900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3372273" y="109380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Present a Business Pitch to the interested parties</a:t>
            </a:r>
            <a:endParaRPr sz="900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5436010" y="1079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Build and develop the Movie Ticket Booking System</a:t>
            </a:r>
            <a:endParaRPr sz="900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2418175" y="3987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Perform a feasibility Study and provide the requirements specification document</a:t>
            </a:r>
            <a:endParaRPr sz="900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4446255" y="3987399"/>
            <a:ext cx="1286400" cy="68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Upon convincing the investors, Perfom the system analysis and design to proceed with developement</a:t>
            </a:r>
            <a:endParaRPr sz="900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6474335" y="3987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Trebuchet MS" panose="020B0603020202020204" pitchFamily="34" charset="0"/>
                <a:ea typeface="Droid Sans"/>
                <a:cs typeface="Droid Sans"/>
                <a:sym typeface="Droid Sans"/>
              </a:rPr>
              <a:t>Delivery of the final product.</a:t>
            </a:r>
            <a:endParaRPr sz="900" dirty="0">
              <a:solidFill>
                <a:schemeClr val="lt1"/>
              </a:solidFill>
              <a:latin typeface="Trebuchet MS" panose="020B0603020202020204" pitchFamily="34" charset="0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880025" y="1586831"/>
            <a:ext cx="35841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Front-end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Playfair Display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Playfair Display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Playfair Display"/>
              </a:rPr>
              <a:t>JavaScript.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sym typeface="Playfair Display"/>
              </a:rPr>
              <a:t>Visual Studio-Code (both)</a:t>
            </a:r>
            <a:endParaRPr dirty="0">
              <a:sym typeface="Playfair Display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anguages and technologies used in this Project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679875" y="1586831"/>
            <a:ext cx="35841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Python3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Django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MySQL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721900" y="746400"/>
            <a:ext cx="3837300" cy="36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Mobile project</a:t>
            </a:r>
            <a:endParaRPr dirty="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304" name="Google Shape;304;p32"/>
          <p:cNvGrpSpPr/>
          <p:nvPr/>
        </p:nvGrpSpPr>
        <p:grpSpPr>
          <a:xfrm>
            <a:off x="5721057" y="713769"/>
            <a:ext cx="1852583" cy="3842623"/>
            <a:chOff x="2547150" y="238125"/>
            <a:chExt cx="2525675" cy="5238750"/>
          </a:xfrm>
        </p:grpSpPr>
        <p:sp>
          <p:nvSpPr>
            <p:cNvPr id="305" name="Google Shape;305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8D6FFE8-8B82-4127-ACD8-84A2F18E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12" y="1066968"/>
            <a:ext cx="1774896" cy="3145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FD900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406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Droid Sans</vt:lpstr>
      <vt:lpstr>Wingdings</vt:lpstr>
      <vt:lpstr>Calibri</vt:lpstr>
      <vt:lpstr>Arial</vt:lpstr>
      <vt:lpstr>Trebuchet MS</vt:lpstr>
      <vt:lpstr>Playfair Display</vt:lpstr>
      <vt:lpstr>Prospero template</vt:lpstr>
      <vt:lpstr>MOVIE  TICKET BOOKING SYSTEM</vt:lpstr>
      <vt:lpstr>PowerPoint Presentation</vt:lpstr>
      <vt:lpstr>Background</vt:lpstr>
      <vt:lpstr>Mission.</vt:lpstr>
      <vt:lpstr>Features of the system</vt:lpstr>
      <vt:lpstr>SWOT Analysis</vt:lpstr>
      <vt:lpstr>Roadmap</vt:lpstr>
      <vt:lpstr>Languages and technologies used in this Project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Kisha</dc:creator>
  <cp:lastModifiedBy>Kisha Ainembabazi</cp:lastModifiedBy>
  <cp:revision>10</cp:revision>
  <dcterms:modified xsi:type="dcterms:W3CDTF">2022-02-23T14:24:31Z</dcterms:modified>
</cp:coreProperties>
</file>