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7" r:id="rId4"/>
    <p:sldId id="260" r:id="rId5"/>
    <p:sldId id="261" r:id="rId6"/>
    <p:sldId id="262" r:id="rId7"/>
    <p:sldId id="259"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93" autoAdjust="0"/>
    <p:restoredTop sz="86369" autoAdjust="0"/>
  </p:normalViewPr>
  <p:slideViewPr>
    <p:cSldViewPr snapToGrid="0">
      <p:cViewPr varScale="1">
        <p:scale>
          <a:sx n="92" d="100"/>
          <a:sy n="92" d="100"/>
        </p:scale>
        <p:origin x="350"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5CF78B-0D02-43A8-8325-9A38699910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A064DB-86DC-44DA-B98A-E0129676CC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27956B-5CC6-4F37-A5D3-8ADAA93DFC00}" type="datetimeFigureOut">
              <a:rPr lang="en-US" smtClean="0"/>
              <a:t>2/23/2023</a:t>
            </a:fld>
            <a:endParaRPr lang="en-US"/>
          </a:p>
        </p:txBody>
      </p:sp>
      <p:sp>
        <p:nvSpPr>
          <p:cNvPr id="4" name="Footer Placeholder 3">
            <a:extLst>
              <a:ext uri="{FF2B5EF4-FFF2-40B4-BE49-F238E27FC236}">
                <a16:creationId xmlns:a16="http://schemas.microsoft.com/office/drawing/2014/main" id="{A4B8F9F5-FED8-429A-9A1F-BD8A63DB1D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4FFFA3D-8B0E-438A-B175-82F98F7A1E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1F1B97-8606-4AF2-A4CA-5AF47D76D7D0}" type="slidenum">
              <a:rPr lang="en-US" smtClean="0"/>
              <a:t>‹#›</a:t>
            </a:fld>
            <a:endParaRPr lang="en-US"/>
          </a:p>
        </p:txBody>
      </p:sp>
    </p:spTree>
    <p:extLst>
      <p:ext uri="{BB962C8B-B14F-4D97-AF65-F5344CB8AC3E}">
        <p14:creationId xmlns:p14="http://schemas.microsoft.com/office/powerpoint/2010/main" val="3941815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5F674-8DD1-4DA8-A2C3-D3B89A602C88}" type="datetimeFigureOut">
              <a:rPr lang="en-IN" smtClean="0"/>
              <a:t>22-02-2023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A3B30-A2B2-41BD-A49E-20DE79328994}" type="slidenum">
              <a:rPr lang="en-IN" smtClean="0"/>
              <a:t>‹#›</a:t>
            </a:fld>
            <a:endParaRPr lang="en-IN"/>
          </a:p>
        </p:txBody>
      </p:sp>
    </p:spTree>
    <p:extLst>
      <p:ext uri="{BB962C8B-B14F-4D97-AF65-F5344CB8AC3E}">
        <p14:creationId xmlns:p14="http://schemas.microsoft.com/office/powerpoint/2010/main" val="187229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F274645-626C-4692-8BCF-900900B0A95E}"/>
              </a:ext>
            </a:extLst>
          </p:cNvPr>
          <p:cNvSpPr>
            <a:spLocks noGrp="1"/>
          </p:cNvSpPr>
          <p:nvPr>
            <p:ph type="ftr" sz="quarter" idx="11"/>
          </p:nvPr>
        </p:nvSpPr>
        <p:spPr>
          <a:xfrm>
            <a:off x="2086495" y="6143106"/>
            <a:ext cx="6066905" cy="578370"/>
          </a:xfrm>
        </p:spPr>
        <p:txBody>
          <a:bodyPr/>
          <a:lstStyle>
            <a:lvl1pPr>
              <a:defRPr b="0">
                <a:solidFill>
                  <a:srgbClr val="00B0F0"/>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Paper ID : 		Category : UG / PG / RS / Faculty </a:t>
            </a:r>
            <a:endParaRPr lang="en-US" i="1" dirty="0"/>
          </a:p>
        </p:txBody>
      </p:sp>
      <p:sp>
        <p:nvSpPr>
          <p:cNvPr id="6" name="Slide Number Placeholder 5">
            <a:extLst>
              <a:ext uri="{FF2B5EF4-FFF2-40B4-BE49-F238E27FC236}">
                <a16:creationId xmlns:a16="http://schemas.microsoft.com/office/drawing/2014/main" id="{99F76F3A-A1BA-4CE5-8555-EA0ABA80E65C}"/>
              </a:ext>
            </a:extLst>
          </p:cNvPr>
          <p:cNvSpPr>
            <a:spLocks noGrp="1"/>
          </p:cNvSpPr>
          <p:nvPr>
            <p:ph type="sldNum" sz="quarter" idx="12"/>
          </p:nvPr>
        </p:nvSpPr>
        <p:spPr/>
        <p:txBody>
          <a:bodyPr/>
          <a:lstStyle/>
          <a:p>
            <a:fld id="{7CF33057-8DAF-4BD3-BA1F-F058DBAFCA35}" type="slidenum">
              <a:rPr lang="en-US" smtClean="0"/>
              <a:t>‹#›</a:t>
            </a:fld>
            <a:endParaRPr lang="en-US"/>
          </a:p>
        </p:txBody>
      </p:sp>
      <p:sp>
        <p:nvSpPr>
          <p:cNvPr id="13" name="Title 1">
            <a:extLst>
              <a:ext uri="{FF2B5EF4-FFF2-40B4-BE49-F238E27FC236}">
                <a16:creationId xmlns:a16="http://schemas.microsoft.com/office/drawing/2014/main" id="{B3D41281-6D2C-4F3C-BA8F-87299BEEBCF5}"/>
              </a:ext>
            </a:extLst>
          </p:cNvPr>
          <p:cNvSpPr txBox="1">
            <a:spLocks/>
          </p:cNvSpPr>
          <p:nvPr userDrawn="1"/>
        </p:nvSpPr>
        <p:spPr>
          <a:xfrm>
            <a:off x="2334834" y="567500"/>
            <a:ext cx="8387541" cy="8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5000"/>
              </a:lnSpc>
              <a:spcBef>
                <a:spcPts val="0"/>
              </a:spcBef>
            </a:pPr>
            <a:r>
              <a:rPr lang="en-US" sz="2400" b="1"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Fourth International Conference on Innovation in Engineering Sciences 2023</a:t>
            </a:r>
            <a:endParaRPr lang="en-US" sz="24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D76A6572-F46A-46D8-98AF-31310E42C274}"/>
              </a:ext>
            </a:extLst>
          </p:cNvPr>
          <p:cNvSpPr txBox="1"/>
          <p:nvPr userDrawn="1"/>
        </p:nvSpPr>
        <p:spPr>
          <a:xfrm>
            <a:off x="4296638" y="1398496"/>
            <a:ext cx="4463935" cy="830997"/>
          </a:xfrm>
          <a:prstGeom prst="rect">
            <a:avLst/>
          </a:prstGeom>
          <a:noFill/>
        </p:spPr>
        <p:txBody>
          <a:bodyPr wrap="square" rtlCol="0">
            <a:spAutoFit/>
          </a:bodyPr>
          <a:lstStyle/>
          <a:p>
            <a:r>
              <a:rPr lang="en-US" sz="4800" b="1"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ICIES 2023</a:t>
            </a:r>
            <a:endParaRPr lang="en-US" sz="4800" i="0" dirty="0">
              <a:solidFill>
                <a:srgbClr val="00B050"/>
              </a:solidFill>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DC305E64-782B-4467-B6FE-F3A1AD6FF595}"/>
              </a:ext>
            </a:extLst>
          </p:cNvPr>
          <p:cNvSpPr txBox="1"/>
          <p:nvPr userDrawn="1"/>
        </p:nvSpPr>
        <p:spPr>
          <a:xfrm>
            <a:off x="2396833" y="2629602"/>
            <a:ext cx="8704813" cy="861774"/>
          </a:xfrm>
          <a:prstGeom prst="rect">
            <a:avLst/>
          </a:prstGeom>
          <a:noFill/>
        </p:spPr>
        <p:txBody>
          <a:bodyPr wrap="square">
            <a:spAutoFit/>
          </a:bodyPr>
          <a:lstStyle/>
          <a:p>
            <a:r>
              <a:rPr lang="en-US" b="1" dirty="0"/>
              <a:t>Organised by </a:t>
            </a:r>
          </a:p>
          <a:p>
            <a:r>
              <a:rPr lang="en-US" sz="1600" b="0" i="1" dirty="0"/>
              <a:t>Department of Computer Science and Engineering, TECHNO Engineering College </a:t>
            </a:r>
            <a:r>
              <a:rPr lang="en-US" sz="1600" b="0" i="1" dirty="0" err="1"/>
              <a:t>Banipur</a:t>
            </a:r>
            <a:r>
              <a:rPr lang="en-US" sz="1600" b="0" i="1" dirty="0"/>
              <a:t> &amp; Global Conference Hub, Coimbatore, Tamilnadu, India</a:t>
            </a:r>
          </a:p>
        </p:txBody>
      </p:sp>
      <p:sp>
        <p:nvSpPr>
          <p:cNvPr id="17" name="TextBox 16">
            <a:extLst>
              <a:ext uri="{FF2B5EF4-FFF2-40B4-BE49-F238E27FC236}">
                <a16:creationId xmlns:a16="http://schemas.microsoft.com/office/drawing/2014/main" id="{B49173D2-8A0B-4D79-8A6A-6C57D2CD14E6}"/>
              </a:ext>
            </a:extLst>
          </p:cNvPr>
          <p:cNvSpPr txBox="1"/>
          <p:nvPr userDrawn="1"/>
        </p:nvSpPr>
        <p:spPr>
          <a:xfrm>
            <a:off x="8420794" y="2027113"/>
            <a:ext cx="2805544" cy="307777"/>
          </a:xfrm>
          <a:prstGeom prst="rect">
            <a:avLst/>
          </a:prstGeom>
          <a:noFill/>
        </p:spPr>
        <p:txBody>
          <a:bodyPr wrap="square">
            <a:spAutoFit/>
          </a:bodyPr>
          <a:lstStyle/>
          <a:p>
            <a:r>
              <a:rPr lang="en-US" sz="1400" b="1" dirty="0">
                <a:solidFill>
                  <a:srgbClr val="00B0F0"/>
                </a:solidFill>
                <a:highlight>
                  <a:srgbClr val="FFFF00"/>
                </a:highlight>
                <a:latin typeface="Kigelia Light" panose="020B0303020202020203" pitchFamily="34" charset="0"/>
                <a:ea typeface="Kigelia Light" panose="020B0303020202020203" pitchFamily="34" charset="0"/>
                <a:cs typeface="Kigelia Light" panose="020B0303020202020203" pitchFamily="34" charset="0"/>
              </a:rPr>
              <a:t>Date: 25/02/2023 &amp; 26/02/2023</a:t>
            </a:r>
          </a:p>
        </p:txBody>
      </p:sp>
    </p:spTree>
    <p:extLst>
      <p:ext uri="{BB962C8B-B14F-4D97-AF65-F5344CB8AC3E}">
        <p14:creationId xmlns:p14="http://schemas.microsoft.com/office/powerpoint/2010/main" val="45512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AB2E-3DD9-495A-974F-1B4490B4E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25A8C0-2A26-4074-B8EF-DFA0BF41B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C2124B-D8A9-4CDA-AF5B-8DAEA8E1B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81099-3101-42B8-BF8B-4143451A0DE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D1E452C-35F3-41E6-944A-D16BBCCF312A}"/>
              </a:ext>
            </a:extLst>
          </p:cNvPr>
          <p:cNvSpPr>
            <a:spLocks noGrp="1"/>
          </p:cNvSpPr>
          <p:nvPr>
            <p:ph type="ftr" sz="quarter" idx="11"/>
          </p:nvPr>
        </p:nvSpPr>
        <p:spPr/>
        <p:txBody>
          <a:bodyPr/>
          <a:lstStyle/>
          <a:p>
            <a:r>
              <a:rPr lang="en-US"/>
              <a:t>Paper ID : 2208               Category : UG / PG / RS / Faculty </a:t>
            </a:r>
          </a:p>
        </p:txBody>
      </p:sp>
      <p:sp>
        <p:nvSpPr>
          <p:cNvPr id="7" name="Slide Number Placeholder 6">
            <a:extLst>
              <a:ext uri="{FF2B5EF4-FFF2-40B4-BE49-F238E27FC236}">
                <a16:creationId xmlns:a16="http://schemas.microsoft.com/office/drawing/2014/main" id="{6ED85D5B-6CD9-486D-9780-FEEF0C60F330}"/>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203601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3E9D-5513-4DBA-9859-16FA59187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66C334-2535-4F3F-95CD-CC978F84F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0C2A6-BEA3-4520-8E9D-C683315263A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C9A018D-06B7-4C90-9A9F-0C3952654294}"/>
              </a:ext>
            </a:extLst>
          </p:cNvPr>
          <p:cNvSpPr>
            <a:spLocks noGrp="1"/>
          </p:cNvSpPr>
          <p:nvPr>
            <p:ph type="ftr" sz="quarter" idx="11"/>
          </p:nvPr>
        </p:nvSpPr>
        <p:spPr/>
        <p:txBody>
          <a:bodyPr/>
          <a:lstStyle/>
          <a:p>
            <a:r>
              <a:rPr lang="en-US"/>
              <a:t>Paper ID : 2208               Category : UG / PG / RS / Faculty </a:t>
            </a:r>
          </a:p>
        </p:txBody>
      </p:sp>
      <p:sp>
        <p:nvSpPr>
          <p:cNvPr id="6" name="Slide Number Placeholder 5">
            <a:extLst>
              <a:ext uri="{FF2B5EF4-FFF2-40B4-BE49-F238E27FC236}">
                <a16:creationId xmlns:a16="http://schemas.microsoft.com/office/drawing/2014/main" id="{3F30427C-380B-4F91-A853-9F6520CD647B}"/>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2055940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15911-C2A1-43C5-BC3C-13D44A7E89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6368DB-D013-4DC5-AC15-4DFB552E59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26D6E-2956-4036-B0A3-F6B0FA663F4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0D17CAB-64A4-4FDA-AA54-C0DF9EA429B3}"/>
              </a:ext>
            </a:extLst>
          </p:cNvPr>
          <p:cNvSpPr>
            <a:spLocks noGrp="1"/>
          </p:cNvSpPr>
          <p:nvPr>
            <p:ph type="ftr" sz="quarter" idx="11"/>
          </p:nvPr>
        </p:nvSpPr>
        <p:spPr/>
        <p:txBody>
          <a:bodyPr/>
          <a:lstStyle/>
          <a:p>
            <a:r>
              <a:rPr lang="en-US"/>
              <a:t>Paper ID : 2208               Category : UG / PG / RS / Faculty </a:t>
            </a:r>
          </a:p>
        </p:txBody>
      </p:sp>
      <p:sp>
        <p:nvSpPr>
          <p:cNvPr id="6" name="Slide Number Placeholder 5">
            <a:extLst>
              <a:ext uri="{FF2B5EF4-FFF2-40B4-BE49-F238E27FC236}">
                <a16:creationId xmlns:a16="http://schemas.microsoft.com/office/drawing/2014/main" id="{42CC488C-E643-4047-8749-30206604CC8B}"/>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471417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3361-A1AA-454B-ADB4-42D5599FE3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23C3CD-E15C-44EC-821E-6000F681AB0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FC9CC74F-E207-417C-869F-8D50FAEFC532}"/>
              </a:ext>
            </a:extLst>
          </p:cNvPr>
          <p:cNvSpPr>
            <a:spLocks noGrp="1"/>
          </p:cNvSpPr>
          <p:nvPr>
            <p:ph type="ftr" sz="quarter" idx="11"/>
          </p:nvPr>
        </p:nvSpPr>
        <p:spPr/>
        <p:txBody>
          <a:bodyPr/>
          <a:lstStyle/>
          <a:p>
            <a:r>
              <a:rPr lang="en-US"/>
              <a:t>Paper ID : 2208               Category : UG / PG / RS / Faculty </a:t>
            </a:r>
          </a:p>
        </p:txBody>
      </p:sp>
      <p:sp>
        <p:nvSpPr>
          <p:cNvPr id="5" name="Slide Number Placeholder 4">
            <a:extLst>
              <a:ext uri="{FF2B5EF4-FFF2-40B4-BE49-F238E27FC236}">
                <a16:creationId xmlns:a16="http://schemas.microsoft.com/office/drawing/2014/main" id="{D670CB11-0AE3-49DF-8BEC-719DBAE0D7BB}"/>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262513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DA2F-E874-4EAA-9B06-D16CC8F009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987C09-00AE-4433-9195-4932143E9D0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97AECED-DAEE-43B9-873F-E38BC2696C79}"/>
              </a:ext>
            </a:extLst>
          </p:cNvPr>
          <p:cNvSpPr>
            <a:spLocks noGrp="1"/>
          </p:cNvSpPr>
          <p:nvPr>
            <p:ph type="ftr" sz="quarter" idx="11"/>
          </p:nvPr>
        </p:nvSpPr>
        <p:spPr/>
        <p:txBody>
          <a:bodyPr/>
          <a:lstStyle/>
          <a:p>
            <a:r>
              <a:rPr lang="en-US"/>
              <a:t>Paper ID : 2208               Category : UG / PG / RS / Faculty </a:t>
            </a:r>
          </a:p>
        </p:txBody>
      </p:sp>
      <p:sp>
        <p:nvSpPr>
          <p:cNvPr id="5" name="Slide Number Placeholder 4">
            <a:extLst>
              <a:ext uri="{FF2B5EF4-FFF2-40B4-BE49-F238E27FC236}">
                <a16:creationId xmlns:a16="http://schemas.microsoft.com/office/drawing/2014/main" id="{551A90C2-1E24-4DC9-B2C7-AB830A5B07E8}"/>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225969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F667-2C16-4896-93D0-939017D77F56}"/>
              </a:ext>
            </a:extLst>
          </p:cNvPr>
          <p:cNvSpPr>
            <a:spLocks noGrp="1"/>
          </p:cNvSpPr>
          <p:nvPr>
            <p:ph type="title"/>
          </p:nvPr>
        </p:nvSpPr>
        <p:spPr>
          <a:xfrm>
            <a:off x="1120832" y="410368"/>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6ACEC15-B14F-4F53-BDA2-E58D4BED3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B9877-F890-4060-8106-5C7286D57AC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E76156D-97FC-4B80-831A-436B8033137E}"/>
              </a:ext>
            </a:extLst>
          </p:cNvPr>
          <p:cNvSpPr>
            <a:spLocks noGrp="1"/>
          </p:cNvSpPr>
          <p:nvPr>
            <p:ph type="ftr" sz="quarter" idx="11"/>
          </p:nvPr>
        </p:nvSpPr>
        <p:spPr/>
        <p:txBody>
          <a:bodyPr/>
          <a:lstStyle/>
          <a:p>
            <a:r>
              <a:rPr lang="en-US"/>
              <a:t>Paper ID : 2208               Category : UG / PG / RS / Faculty </a:t>
            </a:r>
          </a:p>
        </p:txBody>
      </p:sp>
      <p:sp>
        <p:nvSpPr>
          <p:cNvPr id="6" name="Slide Number Placeholder 5">
            <a:extLst>
              <a:ext uri="{FF2B5EF4-FFF2-40B4-BE49-F238E27FC236}">
                <a16:creationId xmlns:a16="http://schemas.microsoft.com/office/drawing/2014/main" id="{063E1179-2A0C-4DAC-9D8D-F04F427125E6}"/>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120187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160B-4B5D-4DB1-A46B-B4DD5BF768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94779B-DFCA-429E-9C6D-6B3828B41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493B48-7772-4038-8470-97ACA1CC2AD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21B131B-E116-41EF-A7A4-37E16F180DDE}"/>
              </a:ext>
            </a:extLst>
          </p:cNvPr>
          <p:cNvSpPr>
            <a:spLocks noGrp="1"/>
          </p:cNvSpPr>
          <p:nvPr>
            <p:ph type="ftr" sz="quarter" idx="11"/>
          </p:nvPr>
        </p:nvSpPr>
        <p:spPr/>
        <p:txBody>
          <a:bodyPr/>
          <a:lstStyle/>
          <a:p>
            <a:r>
              <a:rPr lang="en-US"/>
              <a:t>Paper ID : 2208               Category : UG / PG / RS / Faculty </a:t>
            </a:r>
          </a:p>
        </p:txBody>
      </p:sp>
      <p:sp>
        <p:nvSpPr>
          <p:cNvPr id="6" name="Slide Number Placeholder 5">
            <a:extLst>
              <a:ext uri="{FF2B5EF4-FFF2-40B4-BE49-F238E27FC236}">
                <a16:creationId xmlns:a16="http://schemas.microsoft.com/office/drawing/2014/main" id="{00660F6A-D7B4-4E87-A4E8-AE2E03092568}"/>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350744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540B-B3FA-4E9E-99E0-DD0956113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8BC621-A0D3-490C-9DA4-4F337F7CE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2A1973-8901-4211-8BA0-716C8FD4A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D3020A-73BC-4B9C-BEB8-CD242BCF5EB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748D588-AA61-4460-9AA3-DAB826DB09AB}"/>
              </a:ext>
            </a:extLst>
          </p:cNvPr>
          <p:cNvSpPr>
            <a:spLocks noGrp="1"/>
          </p:cNvSpPr>
          <p:nvPr>
            <p:ph type="ftr" sz="quarter" idx="11"/>
          </p:nvPr>
        </p:nvSpPr>
        <p:spPr/>
        <p:txBody>
          <a:bodyPr/>
          <a:lstStyle/>
          <a:p>
            <a:r>
              <a:rPr lang="en-US"/>
              <a:t>Paper ID : 2208               Category : UG / PG / RS / Faculty </a:t>
            </a:r>
          </a:p>
        </p:txBody>
      </p:sp>
      <p:sp>
        <p:nvSpPr>
          <p:cNvPr id="7" name="Slide Number Placeholder 6">
            <a:extLst>
              <a:ext uri="{FF2B5EF4-FFF2-40B4-BE49-F238E27FC236}">
                <a16:creationId xmlns:a16="http://schemas.microsoft.com/office/drawing/2014/main" id="{775FBA51-F394-480D-956B-BF40FFA1517B}"/>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56092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723F-BC82-451B-9C9D-61F575FB51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C79EC7-AA3F-4876-9257-AFB0742C12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379567-4E63-4023-AB4C-7FEF8F89A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AB11EE-1709-466F-A3DC-E61A6A176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8A3AE0-54BF-4F4B-90F6-C08D75A21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2399C6-F4D2-4DCD-ACE3-FA675783BBC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EB45BE73-0A98-4CB9-A295-F9D15B118E0C}"/>
              </a:ext>
            </a:extLst>
          </p:cNvPr>
          <p:cNvSpPr>
            <a:spLocks noGrp="1"/>
          </p:cNvSpPr>
          <p:nvPr>
            <p:ph type="ftr" sz="quarter" idx="11"/>
          </p:nvPr>
        </p:nvSpPr>
        <p:spPr/>
        <p:txBody>
          <a:bodyPr/>
          <a:lstStyle/>
          <a:p>
            <a:r>
              <a:rPr lang="en-US"/>
              <a:t>Paper ID : 2208               Category : UG / PG / RS / Faculty </a:t>
            </a:r>
          </a:p>
        </p:txBody>
      </p:sp>
      <p:sp>
        <p:nvSpPr>
          <p:cNvPr id="9" name="Slide Number Placeholder 8">
            <a:extLst>
              <a:ext uri="{FF2B5EF4-FFF2-40B4-BE49-F238E27FC236}">
                <a16:creationId xmlns:a16="http://schemas.microsoft.com/office/drawing/2014/main" id="{4598CB68-67B1-4B3D-BB24-18C1E010C67E}"/>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384862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54A1-65BD-4F66-B1E1-4C91D49122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7317F1-F9B3-4716-A085-9DC45574318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2AF4C872-C475-41E8-A10E-73C885DB65A4}"/>
              </a:ext>
            </a:extLst>
          </p:cNvPr>
          <p:cNvSpPr>
            <a:spLocks noGrp="1"/>
          </p:cNvSpPr>
          <p:nvPr>
            <p:ph type="ftr" sz="quarter" idx="11"/>
          </p:nvPr>
        </p:nvSpPr>
        <p:spPr/>
        <p:txBody>
          <a:bodyPr/>
          <a:lstStyle/>
          <a:p>
            <a:r>
              <a:rPr lang="en-US"/>
              <a:t>Paper ID : 2208               Category : UG / PG / RS / Faculty </a:t>
            </a:r>
          </a:p>
        </p:txBody>
      </p:sp>
      <p:sp>
        <p:nvSpPr>
          <p:cNvPr id="5" name="Slide Number Placeholder 4">
            <a:extLst>
              <a:ext uri="{FF2B5EF4-FFF2-40B4-BE49-F238E27FC236}">
                <a16:creationId xmlns:a16="http://schemas.microsoft.com/office/drawing/2014/main" id="{DD1004AD-3545-4006-B696-9353425F2400}"/>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23333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760B62-0E0E-485A-94B8-7992FEF0F51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8D837CE9-A9E0-4E00-BF29-A7194FFB08FA}"/>
              </a:ext>
            </a:extLst>
          </p:cNvPr>
          <p:cNvSpPr>
            <a:spLocks noGrp="1"/>
          </p:cNvSpPr>
          <p:nvPr>
            <p:ph type="ftr" sz="quarter" idx="11"/>
          </p:nvPr>
        </p:nvSpPr>
        <p:spPr/>
        <p:txBody>
          <a:bodyPr/>
          <a:lstStyle/>
          <a:p>
            <a:r>
              <a:rPr lang="en-US"/>
              <a:t>Paper ID : 2208               Category : UG / PG / RS / Faculty </a:t>
            </a:r>
          </a:p>
        </p:txBody>
      </p:sp>
      <p:sp>
        <p:nvSpPr>
          <p:cNvPr id="4" name="Slide Number Placeholder 3">
            <a:extLst>
              <a:ext uri="{FF2B5EF4-FFF2-40B4-BE49-F238E27FC236}">
                <a16:creationId xmlns:a16="http://schemas.microsoft.com/office/drawing/2014/main" id="{2580B44D-6688-46A4-AA85-37FBC8E2C029}"/>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342687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64F0-7FFB-46AE-9921-F25009591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BF1B12-9A93-4DDA-9329-3E8430BA4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9733CD-92A5-461B-A2C2-C72571520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598BF-A487-43D4-B8D8-E8735DF4E5E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897D6AA-A404-479A-825D-ED4897112E74}"/>
              </a:ext>
            </a:extLst>
          </p:cNvPr>
          <p:cNvSpPr>
            <a:spLocks noGrp="1"/>
          </p:cNvSpPr>
          <p:nvPr>
            <p:ph type="ftr" sz="quarter" idx="11"/>
          </p:nvPr>
        </p:nvSpPr>
        <p:spPr/>
        <p:txBody>
          <a:bodyPr/>
          <a:lstStyle/>
          <a:p>
            <a:r>
              <a:rPr lang="en-US"/>
              <a:t>Paper ID : 2208               Category : UG / PG / RS / Faculty </a:t>
            </a:r>
          </a:p>
        </p:txBody>
      </p:sp>
      <p:sp>
        <p:nvSpPr>
          <p:cNvPr id="7" name="Slide Number Placeholder 6">
            <a:extLst>
              <a:ext uri="{FF2B5EF4-FFF2-40B4-BE49-F238E27FC236}">
                <a16:creationId xmlns:a16="http://schemas.microsoft.com/office/drawing/2014/main" id="{0734A215-7F6C-4E06-9F53-C9890C443F86}"/>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4792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52CB68-FA0D-42CC-A86A-B183B6F21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B629FB-E498-41B0-B6DB-415FF4C11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67C3BF-A06B-47E0-89E2-42EA304B55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F684AFF-10A4-4E89-9DC7-BF9A486FF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Paper ID : 2208               Category : UG / PG / RS / Faculty </a:t>
            </a:r>
          </a:p>
        </p:txBody>
      </p:sp>
      <p:sp>
        <p:nvSpPr>
          <p:cNvPr id="6" name="Slide Number Placeholder 5">
            <a:extLst>
              <a:ext uri="{FF2B5EF4-FFF2-40B4-BE49-F238E27FC236}">
                <a16:creationId xmlns:a16="http://schemas.microsoft.com/office/drawing/2014/main" id="{64CB7522-80D3-4FA2-A549-F05AF2621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33057-8DAF-4BD3-BA1F-F058DBAFCA35}" type="slidenum">
              <a:rPr lang="en-US" smtClean="0"/>
              <a:t>‹#›</a:t>
            </a:fld>
            <a:endParaRPr lang="en-US"/>
          </a:p>
        </p:txBody>
      </p:sp>
      <p:pic>
        <p:nvPicPr>
          <p:cNvPr id="12" name="Picture 11">
            <a:extLst>
              <a:ext uri="{FF2B5EF4-FFF2-40B4-BE49-F238E27FC236}">
                <a16:creationId xmlns:a16="http://schemas.microsoft.com/office/drawing/2014/main" id="{5DD02D99-AC6A-46CD-BEE9-D0A0B6D7EF89}"/>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9731" t="20826" r="9057" b="21943"/>
          <a:stretch/>
        </p:blipFill>
        <p:spPr>
          <a:xfrm>
            <a:off x="76673" y="69057"/>
            <a:ext cx="1408302" cy="1325563"/>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descr="A red and white logo&#10;&#10;Description automatically generated with low confidence">
            <a:extLst>
              <a:ext uri="{FF2B5EF4-FFF2-40B4-BE49-F238E27FC236}">
                <a16:creationId xmlns:a16="http://schemas.microsoft.com/office/drawing/2014/main" id="{8CA11591-0567-CB8B-FFAC-8EC5178F6A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24" t="7959" r="-3541" b="2438"/>
          <a:stretch/>
        </p:blipFill>
        <p:spPr>
          <a:xfrm>
            <a:off x="10647398" y="365125"/>
            <a:ext cx="1544601" cy="1281113"/>
          </a:xfrm>
          <a:prstGeom prst="rect">
            <a:avLst/>
          </a:prstGeom>
        </p:spPr>
      </p:pic>
    </p:spTree>
    <p:extLst>
      <p:ext uri="{BB962C8B-B14F-4D97-AF65-F5344CB8AC3E}">
        <p14:creationId xmlns:p14="http://schemas.microsoft.com/office/powerpoint/2010/main" val="189680238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5.jfif"/><Relationship Id="rId4" Type="http://schemas.openxmlformats.org/officeDocument/2006/relationships/image" Target="../media/image4.jfi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2F9EC0C-6D7D-448A-9AB3-1F513268C2EE}"/>
              </a:ext>
            </a:extLst>
          </p:cNvPr>
          <p:cNvSpPr>
            <a:spLocks noGrp="1"/>
          </p:cNvSpPr>
          <p:nvPr>
            <p:ph type="subTitle" idx="4294967295"/>
          </p:nvPr>
        </p:nvSpPr>
        <p:spPr>
          <a:xfrm>
            <a:off x="2116084" y="3577350"/>
            <a:ext cx="7873949" cy="533178"/>
          </a:xfrm>
        </p:spPr>
        <p:txBody>
          <a:bodyPr>
            <a:noAutofit/>
          </a:bodyPr>
          <a:lstStyle/>
          <a:p>
            <a:pPr marL="0" indent="0">
              <a:buNone/>
            </a:pPr>
            <a:r>
              <a:rPr lang="en-US" sz="2000" b="1" spc="144" dirty="0">
                <a:solidFill>
                  <a:srgbClr val="49403C"/>
                </a:solidFill>
                <a:latin typeface="Times New Roman" panose="02020603050405020304" pitchFamily="18" charset="0"/>
                <a:cs typeface="Times New Roman" panose="02020603050405020304" pitchFamily="18" charset="0"/>
              </a:rPr>
              <a:t>Paper Title : </a:t>
            </a:r>
            <a:r>
              <a:rPr lang="en-US" sz="2000" b="1" u="sng" dirty="0"/>
              <a:t>Prediction of suicidal tendencies using machine learning </a:t>
            </a:r>
            <a:endParaRPr lang="en-US" sz="2000" dirty="0"/>
          </a:p>
          <a:p>
            <a:pPr marL="0" indent="0">
              <a:buNone/>
            </a:pPr>
            <a:endParaRPr lang="en-US" sz="2000" i="1" dirty="0">
              <a:latin typeface="Times New Roman" panose="02020603050405020304" pitchFamily="18" charset="0"/>
              <a:cs typeface="Times New Roman" panose="02020603050405020304" pitchFamily="18" charset="0"/>
            </a:endParaRPr>
          </a:p>
        </p:txBody>
      </p:sp>
      <p:sp>
        <p:nvSpPr>
          <p:cNvPr id="20" name="TextBox 12">
            <a:extLst>
              <a:ext uri="{FF2B5EF4-FFF2-40B4-BE49-F238E27FC236}">
                <a16:creationId xmlns:a16="http://schemas.microsoft.com/office/drawing/2014/main" id="{888D88C6-4587-4696-A2DC-3E45C686C073}"/>
              </a:ext>
            </a:extLst>
          </p:cNvPr>
          <p:cNvSpPr txBox="1"/>
          <p:nvPr/>
        </p:nvSpPr>
        <p:spPr>
          <a:xfrm>
            <a:off x="9041451" y="4960872"/>
            <a:ext cx="2481396" cy="846386"/>
          </a:xfrm>
          <a:prstGeom prst="rect">
            <a:avLst/>
          </a:prstGeom>
        </p:spPr>
        <p:txBody>
          <a:bodyPr wrap="square" lIns="0" tIns="0" rIns="0" bIns="0" rtlCol="0" anchor="t">
            <a:spAutoFit/>
          </a:bodyPr>
          <a:lstStyle/>
          <a:p>
            <a:pPr algn="r"/>
            <a:r>
              <a:rPr lang="en-US" sz="1100" b="1" i="1" dirty="0">
                <a:solidFill>
                  <a:srgbClr val="000000"/>
                </a:solidFill>
                <a:latin typeface="Saira Medium"/>
              </a:rPr>
              <a:t>Presented by</a:t>
            </a:r>
          </a:p>
          <a:p>
            <a:pPr algn="r"/>
            <a:r>
              <a:rPr lang="en-US" sz="1100" i="1" dirty="0">
                <a:solidFill>
                  <a:srgbClr val="000000"/>
                </a:solidFill>
                <a:latin typeface="Saira Medium"/>
              </a:rPr>
              <a:t>Mr. </a:t>
            </a:r>
            <a:r>
              <a:rPr lang="en-US" sz="1100" i="1" dirty="0" err="1">
                <a:solidFill>
                  <a:srgbClr val="000000"/>
                </a:solidFill>
                <a:latin typeface="Saira Medium"/>
              </a:rPr>
              <a:t>Gourab</a:t>
            </a:r>
            <a:r>
              <a:rPr lang="en-US" sz="1100" i="1" dirty="0">
                <a:solidFill>
                  <a:srgbClr val="000000"/>
                </a:solidFill>
                <a:latin typeface="Saira Medium"/>
              </a:rPr>
              <a:t> </a:t>
            </a:r>
            <a:r>
              <a:rPr lang="en-US" sz="1100" i="1" dirty="0" err="1">
                <a:solidFill>
                  <a:srgbClr val="000000"/>
                </a:solidFill>
                <a:latin typeface="Saira Medium"/>
              </a:rPr>
              <a:t>Karak</a:t>
            </a:r>
            <a:r>
              <a:rPr lang="en-US" sz="1100" i="1" dirty="0">
                <a:solidFill>
                  <a:srgbClr val="000000"/>
                </a:solidFill>
                <a:latin typeface="Saira Medium"/>
              </a:rPr>
              <a:t>,</a:t>
            </a:r>
          </a:p>
          <a:p>
            <a:pPr algn="r"/>
            <a:r>
              <a:rPr lang="en-US" sz="1100" i="1" dirty="0">
                <a:solidFill>
                  <a:srgbClr val="000000"/>
                </a:solidFill>
                <a:latin typeface="Saira Medium"/>
              </a:rPr>
              <a:t>Student - UG</a:t>
            </a:r>
          </a:p>
          <a:p>
            <a:pPr algn="r"/>
            <a:r>
              <a:rPr lang="en-US" sz="1100" i="1" dirty="0">
                <a:solidFill>
                  <a:srgbClr val="000000"/>
                </a:solidFill>
                <a:latin typeface="Saira Medium"/>
              </a:rPr>
              <a:t>Techno Engineering College </a:t>
            </a:r>
            <a:r>
              <a:rPr lang="en-US" sz="1100" i="1" dirty="0" err="1">
                <a:solidFill>
                  <a:srgbClr val="000000"/>
                </a:solidFill>
                <a:latin typeface="Saira Medium"/>
              </a:rPr>
              <a:t>Banpur</a:t>
            </a:r>
            <a:r>
              <a:rPr lang="en-US" sz="1100" i="1" dirty="0">
                <a:solidFill>
                  <a:srgbClr val="000000"/>
                </a:solidFill>
                <a:latin typeface="Saira Medium"/>
              </a:rPr>
              <a:t>,</a:t>
            </a:r>
          </a:p>
          <a:p>
            <a:pPr algn="r"/>
            <a:r>
              <a:rPr lang="en-US" sz="1100" i="1" dirty="0">
                <a:solidFill>
                  <a:srgbClr val="000000"/>
                </a:solidFill>
                <a:latin typeface="Saira Medium"/>
              </a:rPr>
              <a:t>24 </a:t>
            </a:r>
            <a:r>
              <a:rPr lang="en-US" sz="1100" i="1" dirty="0" err="1">
                <a:solidFill>
                  <a:srgbClr val="000000"/>
                </a:solidFill>
                <a:latin typeface="Saira Medium"/>
              </a:rPr>
              <a:t>Parogona</a:t>
            </a:r>
            <a:r>
              <a:rPr lang="en-US" sz="1100" i="1" dirty="0">
                <a:solidFill>
                  <a:srgbClr val="000000"/>
                </a:solidFill>
                <a:latin typeface="Saira Medium"/>
              </a:rPr>
              <a:t> (N)</a:t>
            </a:r>
          </a:p>
        </p:txBody>
      </p:sp>
      <p:sp>
        <p:nvSpPr>
          <p:cNvPr id="21" name="TextBox 13">
            <a:extLst>
              <a:ext uri="{FF2B5EF4-FFF2-40B4-BE49-F238E27FC236}">
                <a16:creationId xmlns:a16="http://schemas.microsoft.com/office/drawing/2014/main" id="{1B9DC2CD-1FDA-4098-8536-1028F4B1FD72}"/>
              </a:ext>
            </a:extLst>
          </p:cNvPr>
          <p:cNvSpPr txBox="1"/>
          <p:nvPr/>
        </p:nvSpPr>
        <p:spPr>
          <a:xfrm>
            <a:off x="401652" y="4825490"/>
            <a:ext cx="2521009" cy="1661993"/>
          </a:xfrm>
          <a:prstGeom prst="rect">
            <a:avLst/>
          </a:prstGeom>
        </p:spPr>
        <p:txBody>
          <a:bodyPr wrap="square" lIns="0" tIns="0" rIns="0" bIns="0" rtlCol="0" anchor="t">
            <a:spAutoFit/>
          </a:bodyPr>
          <a:lstStyle/>
          <a:p>
            <a:pPr algn="r"/>
            <a:r>
              <a:rPr lang="en-US" sz="1200" u="sng" dirty="0">
                <a:solidFill>
                  <a:srgbClr val="000000"/>
                </a:solidFill>
                <a:latin typeface="Times New Roman" panose="02020603050405020304" pitchFamily="18" charset="0"/>
                <a:cs typeface="Times New Roman" panose="02020603050405020304" pitchFamily="18" charset="0"/>
              </a:rPr>
              <a:t>Authors Details</a:t>
            </a:r>
          </a:p>
          <a:p>
            <a:pPr algn="r"/>
            <a:r>
              <a:rPr lang="en-US" sz="1200" dirty="0">
                <a:solidFill>
                  <a:srgbClr val="000000"/>
                </a:solidFill>
                <a:latin typeface="Times New Roman" panose="02020603050405020304" pitchFamily="18" charset="0"/>
                <a:cs typeface="Times New Roman" panose="02020603050405020304" pitchFamily="18" charset="0"/>
              </a:rPr>
              <a:t>Mr. </a:t>
            </a:r>
            <a:r>
              <a:rPr lang="en-US" sz="1200" dirty="0" err="1">
                <a:solidFill>
                  <a:srgbClr val="000000"/>
                </a:solidFill>
                <a:latin typeface="Times New Roman" panose="02020603050405020304" pitchFamily="18" charset="0"/>
                <a:cs typeface="Times New Roman" panose="02020603050405020304" pitchFamily="18" charset="0"/>
              </a:rPr>
              <a:t>Gourab</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Karak</a:t>
            </a:r>
            <a:r>
              <a:rPr lang="en-US" sz="1200" dirty="0">
                <a:solidFill>
                  <a:srgbClr val="000000"/>
                </a:solidFill>
                <a:latin typeface="Times New Roman" panose="02020603050405020304" pitchFamily="18" charset="0"/>
                <a:cs typeface="Times New Roman" panose="02020603050405020304" pitchFamily="18" charset="0"/>
              </a:rPr>
              <a:t>,</a:t>
            </a:r>
          </a:p>
          <a:p>
            <a:pPr algn="r"/>
            <a:r>
              <a:rPr lang="en-US" sz="1200" dirty="0">
                <a:solidFill>
                  <a:srgbClr val="000000"/>
                </a:solidFill>
                <a:latin typeface="Times New Roman" panose="02020603050405020304" pitchFamily="18" charset="0"/>
                <a:cs typeface="Times New Roman" panose="02020603050405020304" pitchFamily="18" charset="0"/>
              </a:rPr>
              <a:t>Mr. </a:t>
            </a:r>
            <a:r>
              <a:rPr lang="en-US" sz="1200" dirty="0" err="1">
                <a:solidFill>
                  <a:srgbClr val="000000"/>
                </a:solidFill>
                <a:latin typeface="Times New Roman" panose="02020603050405020304" pitchFamily="18" charset="0"/>
                <a:cs typeface="Times New Roman" panose="02020603050405020304" pitchFamily="18" charset="0"/>
              </a:rPr>
              <a:t>Kishalay</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Ghosh</a:t>
            </a:r>
            <a:r>
              <a:rPr lang="en-US" sz="1200" dirty="0">
                <a:solidFill>
                  <a:srgbClr val="000000"/>
                </a:solidFill>
                <a:latin typeface="Times New Roman" panose="02020603050405020304" pitchFamily="18" charset="0"/>
                <a:cs typeface="Times New Roman" panose="02020603050405020304" pitchFamily="18" charset="0"/>
              </a:rPr>
              <a:t>,</a:t>
            </a:r>
          </a:p>
          <a:p>
            <a:pPr algn="r"/>
            <a:r>
              <a:rPr lang="en-US" sz="1200" dirty="0">
                <a:solidFill>
                  <a:srgbClr val="000000"/>
                </a:solidFill>
                <a:latin typeface="Times New Roman" panose="02020603050405020304" pitchFamily="18" charset="0"/>
                <a:cs typeface="Times New Roman" panose="02020603050405020304" pitchFamily="18" charset="0"/>
              </a:rPr>
              <a:t>Mr. </a:t>
            </a:r>
            <a:r>
              <a:rPr lang="en-US" sz="1200" dirty="0" err="1">
                <a:solidFill>
                  <a:srgbClr val="000000"/>
                </a:solidFill>
                <a:latin typeface="Times New Roman" panose="02020603050405020304" pitchFamily="18" charset="0"/>
                <a:cs typeface="Times New Roman" panose="02020603050405020304" pitchFamily="18" charset="0"/>
              </a:rPr>
              <a:t>Nur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Muktada</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Hasan</a:t>
            </a:r>
            <a:r>
              <a:rPr lang="en-US" sz="1200" dirty="0">
                <a:solidFill>
                  <a:srgbClr val="000000"/>
                </a:solidFill>
                <a:latin typeface="Times New Roman" panose="02020603050405020304" pitchFamily="18" charset="0"/>
                <a:cs typeface="Times New Roman" panose="02020603050405020304" pitchFamily="18" charset="0"/>
              </a:rPr>
              <a:t> Ansari,</a:t>
            </a:r>
          </a:p>
          <a:p>
            <a:pPr algn="r"/>
            <a:r>
              <a:rPr lang="en-US" sz="1200" dirty="0">
                <a:solidFill>
                  <a:srgbClr val="000000"/>
                </a:solidFill>
                <a:latin typeface="Times New Roman" panose="02020603050405020304" pitchFamily="18" charset="0"/>
                <a:cs typeface="Times New Roman" panose="02020603050405020304" pitchFamily="18" charset="0"/>
              </a:rPr>
              <a:t>Mrs. </a:t>
            </a:r>
            <a:r>
              <a:rPr lang="en-US" sz="1200" dirty="0" err="1">
                <a:solidFill>
                  <a:srgbClr val="000000"/>
                </a:solidFill>
                <a:latin typeface="Times New Roman" panose="02020603050405020304" pitchFamily="18" charset="0"/>
                <a:cs typeface="Times New Roman" panose="02020603050405020304" pitchFamily="18" charset="0"/>
              </a:rPr>
              <a:t>Sulekha</a:t>
            </a:r>
            <a:r>
              <a:rPr lang="en-US" sz="1200" dirty="0">
                <a:solidFill>
                  <a:srgbClr val="000000"/>
                </a:solidFill>
                <a:latin typeface="Times New Roman" panose="02020603050405020304" pitchFamily="18" charset="0"/>
                <a:cs typeface="Times New Roman" panose="02020603050405020304" pitchFamily="18" charset="0"/>
              </a:rPr>
              <a:t> Das,</a:t>
            </a:r>
          </a:p>
          <a:p>
            <a:pPr algn="r"/>
            <a:r>
              <a:rPr lang="en-US" sz="1200" dirty="0">
                <a:solidFill>
                  <a:srgbClr val="000000"/>
                </a:solidFill>
                <a:latin typeface="Times New Roman" panose="02020603050405020304" pitchFamily="18" charset="0"/>
                <a:cs typeface="Times New Roman" panose="02020603050405020304" pitchFamily="18" charset="0"/>
              </a:rPr>
              <a:t>Dr. </a:t>
            </a:r>
            <a:r>
              <a:rPr lang="en-US" sz="1200" dirty="0" err="1">
                <a:solidFill>
                  <a:srgbClr val="000000"/>
                </a:solidFill>
                <a:latin typeface="Times New Roman" panose="02020603050405020304" pitchFamily="18" charset="0"/>
                <a:cs typeface="Times New Roman" panose="02020603050405020304" pitchFamily="18" charset="0"/>
              </a:rPr>
              <a:t>Avijit</a:t>
            </a:r>
            <a:r>
              <a:rPr lang="en-US" sz="1200" dirty="0">
                <a:solidFill>
                  <a:srgbClr val="000000"/>
                </a:solidFill>
                <a:latin typeface="Times New Roman" panose="02020603050405020304" pitchFamily="18" charset="0"/>
                <a:cs typeface="Times New Roman" panose="02020603050405020304" pitchFamily="18" charset="0"/>
              </a:rPr>
              <a:t> Kumar </a:t>
            </a:r>
            <a:r>
              <a:rPr lang="en-US" sz="1200" dirty="0" err="1">
                <a:solidFill>
                  <a:srgbClr val="000000"/>
                </a:solidFill>
                <a:latin typeface="Times New Roman" panose="02020603050405020304" pitchFamily="18" charset="0"/>
                <a:cs typeface="Times New Roman" panose="02020603050405020304" pitchFamily="18" charset="0"/>
              </a:rPr>
              <a:t>Chaudhuri</a:t>
            </a:r>
            <a:endParaRPr lang="en-US" sz="1200" dirty="0">
              <a:solidFill>
                <a:srgbClr val="000000"/>
              </a:solidFill>
              <a:latin typeface="Times New Roman" panose="02020603050405020304" pitchFamily="18" charset="0"/>
              <a:cs typeface="Times New Roman" panose="02020603050405020304" pitchFamily="18" charset="0"/>
            </a:endParaRPr>
          </a:p>
          <a:p>
            <a:pPr algn="r"/>
            <a:r>
              <a:rPr lang="en-US" sz="1200" dirty="0">
                <a:solidFill>
                  <a:srgbClr val="000000"/>
                </a:solidFill>
                <a:latin typeface="Times New Roman" panose="02020603050405020304" pitchFamily="18" charset="0"/>
                <a:cs typeface="Times New Roman" panose="02020603050405020304" pitchFamily="18" charset="0"/>
              </a:rPr>
              <a:t>Student - UG/Faculty</a:t>
            </a:r>
          </a:p>
          <a:p>
            <a:pPr algn="r"/>
            <a:r>
              <a:rPr lang="en-US" sz="1200" dirty="0">
                <a:solidFill>
                  <a:srgbClr val="000000"/>
                </a:solidFill>
                <a:latin typeface="Times New Roman" panose="02020603050405020304" pitchFamily="18" charset="0"/>
                <a:cs typeface="Times New Roman" panose="02020603050405020304" pitchFamily="18" charset="0"/>
              </a:rPr>
              <a:t>Techno Engineering College </a:t>
            </a:r>
            <a:r>
              <a:rPr lang="en-US" sz="1200" dirty="0" err="1">
                <a:solidFill>
                  <a:srgbClr val="000000"/>
                </a:solidFill>
                <a:latin typeface="Times New Roman" panose="02020603050405020304" pitchFamily="18" charset="0"/>
                <a:cs typeface="Times New Roman" panose="02020603050405020304" pitchFamily="18" charset="0"/>
              </a:rPr>
              <a:t>Banipur</a:t>
            </a:r>
            <a:r>
              <a:rPr lang="en-US" sz="1200" dirty="0">
                <a:solidFill>
                  <a:srgbClr val="000000"/>
                </a:solidFill>
                <a:latin typeface="Times New Roman" panose="02020603050405020304" pitchFamily="18" charset="0"/>
                <a:cs typeface="Times New Roman" panose="02020603050405020304" pitchFamily="18" charset="0"/>
              </a:rPr>
              <a:t>,</a:t>
            </a:r>
          </a:p>
          <a:p>
            <a:pPr algn="r"/>
            <a:r>
              <a:rPr lang="en-US" sz="1200" dirty="0">
                <a:solidFill>
                  <a:srgbClr val="000000"/>
                </a:solidFill>
                <a:latin typeface="Times New Roman" panose="02020603050405020304" pitchFamily="18" charset="0"/>
                <a:cs typeface="Times New Roman" panose="02020603050405020304" pitchFamily="18" charset="0"/>
              </a:rPr>
              <a:t>24 </a:t>
            </a:r>
            <a:r>
              <a:rPr lang="en-US" sz="1200" dirty="0" err="1">
                <a:solidFill>
                  <a:srgbClr val="000000"/>
                </a:solidFill>
                <a:latin typeface="Times New Roman" panose="02020603050405020304" pitchFamily="18" charset="0"/>
                <a:cs typeface="Times New Roman" panose="02020603050405020304" pitchFamily="18" charset="0"/>
              </a:rPr>
              <a:t>Parogona</a:t>
            </a:r>
            <a:r>
              <a:rPr lang="en-US" sz="1200" dirty="0">
                <a:solidFill>
                  <a:srgbClr val="000000"/>
                </a:solidFill>
                <a:latin typeface="Times New Roman" panose="02020603050405020304" pitchFamily="18" charset="0"/>
                <a:cs typeface="Times New Roman" panose="02020603050405020304" pitchFamily="18" charset="0"/>
              </a:rPr>
              <a:t> (N)</a:t>
            </a:r>
          </a:p>
        </p:txBody>
      </p:sp>
      <p:sp>
        <p:nvSpPr>
          <p:cNvPr id="5" name="TextBox 12">
            <a:extLst>
              <a:ext uri="{FF2B5EF4-FFF2-40B4-BE49-F238E27FC236}">
                <a16:creationId xmlns:a16="http://schemas.microsoft.com/office/drawing/2014/main" id="{954E01FF-D846-4D6E-8224-E40DAFD3EB29}"/>
              </a:ext>
            </a:extLst>
          </p:cNvPr>
          <p:cNvSpPr txBox="1"/>
          <p:nvPr/>
        </p:nvSpPr>
        <p:spPr>
          <a:xfrm>
            <a:off x="4980788" y="4329870"/>
            <a:ext cx="2274592" cy="492443"/>
          </a:xfrm>
          <a:prstGeom prst="rect">
            <a:avLst/>
          </a:prstGeom>
        </p:spPr>
        <p:txBody>
          <a:bodyPr wrap="square" lIns="0" tIns="0" rIns="0" bIns="0" rtlCol="0" anchor="t">
            <a:spAutoFit/>
          </a:bodyPr>
          <a:lstStyle/>
          <a:p>
            <a:r>
              <a:rPr lang="en-US" sz="1600" b="1" i="1" dirty="0">
                <a:solidFill>
                  <a:srgbClr val="000000"/>
                </a:solidFill>
                <a:latin typeface="Times New Roman" panose="02020603050405020304" pitchFamily="18" charset="0"/>
                <a:cs typeface="Times New Roman" panose="02020603050405020304" pitchFamily="18" charset="0"/>
              </a:rPr>
              <a:t>Paper Id </a:t>
            </a:r>
            <a:r>
              <a:rPr lang="en-US" sz="1600" i="1" dirty="0">
                <a:solidFill>
                  <a:srgbClr val="000000"/>
                </a:solidFill>
                <a:latin typeface="Times New Roman" panose="02020603050405020304" pitchFamily="18" charset="0"/>
                <a:cs typeface="Times New Roman" panose="02020603050405020304" pitchFamily="18" charset="0"/>
              </a:rPr>
              <a:t>:  2302 026</a:t>
            </a:r>
          </a:p>
          <a:p>
            <a:r>
              <a:rPr lang="en-US" sz="1600" b="1" i="1" dirty="0">
                <a:solidFill>
                  <a:srgbClr val="000000"/>
                </a:solidFill>
                <a:latin typeface="Times New Roman" panose="02020603050405020304" pitchFamily="18" charset="0"/>
                <a:cs typeface="Times New Roman" panose="02020603050405020304" pitchFamily="18" charset="0"/>
              </a:rPr>
              <a:t>Presenter Category : </a:t>
            </a:r>
            <a:r>
              <a:rPr lang="en-US" sz="1600" i="1" dirty="0">
                <a:solidFill>
                  <a:srgbClr val="000000"/>
                </a:solidFill>
                <a:latin typeface="Times New Roman" panose="02020603050405020304" pitchFamily="18" charset="0"/>
                <a:cs typeface="Times New Roman" panose="02020603050405020304" pitchFamily="18" charset="0"/>
              </a:rPr>
              <a:t>UG</a:t>
            </a:r>
          </a:p>
        </p:txBody>
      </p:sp>
      <p:sp>
        <p:nvSpPr>
          <p:cNvPr id="2" name="Footer Placeholder 1">
            <a:extLst>
              <a:ext uri="{FF2B5EF4-FFF2-40B4-BE49-F238E27FC236}">
                <a16:creationId xmlns:a16="http://schemas.microsoft.com/office/drawing/2014/main" id="{FD81810C-765F-80B8-BF23-72793BDBB452}"/>
              </a:ext>
            </a:extLst>
          </p:cNvPr>
          <p:cNvSpPr>
            <a:spLocks noGrp="1"/>
          </p:cNvSpPr>
          <p:nvPr>
            <p:ph type="ftr" sz="quarter" idx="11"/>
          </p:nvPr>
        </p:nvSpPr>
        <p:spPr>
          <a:xfrm>
            <a:off x="3213219" y="6194900"/>
            <a:ext cx="6066905" cy="578370"/>
          </a:xfrm>
        </p:spPr>
        <p:txBody>
          <a:bodyPr/>
          <a:lstStyle/>
          <a:p>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Paper ID : 2302 026               Category : UG </a:t>
            </a:r>
            <a:endParaRPr lang="en-US" i="1" dirty="0"/>
          </a:p>
        </p:txBody>
      </p:sp>
    </p:spTree>
    <p:extLst>
      <p:ext uri="{BB962C8B-B14F-4D97-AF65-F5344CB8AC3E}">
        <p14:creationId xmlns:p14="http://schemas.microsoft.com/office/powerpoint/2010/main" val="403777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19B0-7569-4718-B9DF-FB537932F407}"/>
              </a:ext>
            </a:extLst>
          </p:cNvPr>
          <p:cNvSpPr>
            <a:spLocks noGrp="1"/>
          </p:cNvSpPr>
          <p:nvPr>
            <p:ph type="title"/>
          </p:nvPr>
        </p:nvSpPr>
        <p:spPr>
          <a:xfrm>
            <a:off x="3670176" y="924419"/>
            <a:ext cx="4994429" cy="788972"/>
          </a:xfrm>
        </p:spPr>
        <p:txBody>
          <a:bodyPr/>
          <a:lstStyle/>
          <a:p>
            <a:r>
              <a:rPr lang="en-US" sz="3600" spc="210" dirty="0">
                <a:solidFill>
                  <a:srgbClr val="49403C"/>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BC12C9-5B22-4DD8-9900-204BDE96E6FF}"/>
              </a:ext>
            </a:extLst>
          </p:cNvPr>
          <p:cNvSpPr>
            <a:spLocks noGrp="1"/>
          </p:cNvSpPr>
          <p:nvPr>
            <p:ph idx="1"/>
          </p:nvPr>
        </p:nvSpPr>
        <p:spPr>
          <a:xfrm>
            <a:off x="889475" y="1825625"/>
            <a:ext cx="10515600" cy="4351338"/>
          </a:xfrm>
        </p:spPr>
        <p:txBody>
          <a:bodyPr>
            <a:normAutofit/>
          </a:bodyPr>
          <a:lstStyle/>
          <a:p>
            <a:pPr marL="0" indent="0" algn="just">
              <a:lnSpc>
                <a:spcPct val="120000"/>
              </a:lnSpc>
              <a:buNone/>
            </a:pP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AEC5424-0DC2-2406-1056-926ECEE32862}"/>
              </a:ext>
            </a:extLst>
          </p:cNvPr>
          <p:cNvSpPr>
            <a:spLocks noGrp="1"/>
          </p:cNvSpPr>
          <p:nvPr>
            <p:ph type="ftr" sz="quarter" idx="11"/>
          </p:nvPr>
        </p:nvSpPr>
        <p:spPr/>
        <p:txBody>
          <a:bodyPr/>
          <a:lstStyle/>
          <a:p>
            <a:r>
              <a:rPr lang="en-US" dirty="0"/>
              <a:t>Paper ID : </a:t>
            </a:r>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2302</a:t>
            </a:r>
            <a:r>
              <a:rPr lang="en-US" dirty="0"/>
              <a:t>              Category : UG / PG / RS / Faculty </a:t>
            </a:r>
          </a:p>
        </p:txBody>
      </p:sp>
    </p:spTree>
    <p:extLst>
      <p:ext uri="{BB962C8B-B14F-4D97-AF65-F5344CB8AC3E}">
        <p14:creationId xmlns:p14="http://schemas.microsoft.com/office/powerpoint/2010/main" val="315434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ED4370-DD37-4ECB-8120-C13C0700F1D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spc="210" dirty="0">
                <a:solidFill>
                  <a:srgbClr val="FFFFFF"/>
                </a:solidFill>
                <a:latin typeface="+mj-lt"/>
                <a:ea typeface="+mj-ea"/>
                <a:cs typeface="+mj-cs"/>
              </a:rPr>
              <a:t>Thank you</a:t>
            </a:r>
            <a:endParaRPr lang="en-US" sz="6000" kern="1200" dirty="0">
              <a:solidFill>
                <a:srgbClr val="FFFFFF"/>
              </a:solidFill>
              <a:latin typeface="+mj-lt"/>
              <a:ea typeface="+mj-ea"/>
              <a:cs typeface="+mj-cs"/>
            </a:endParaRPr>
          </a:p>
        </p:txBody>
      </p:sp>
      <p:sp>
        <p:nvSpPr>
          <p:cNvPr id="4" name="TextBox 9">
            <a:extLst>
              <a:ext uri="{FF2B5EF4-FFF2-40B4-BE49-F238E27FC236}">
                <a16:creationId xmlns:a16="http://schemas.microsoft.com/office/drawing/2014/main" id="{73084BE9-E67B-4422-AAC4-66FA357AFAB6}"/>
              </a:ext>
            </a:extLst>
          </p:cNvPr>
          <p:cNvSpPr txBox="1">
            <a:spLocks noGrp="1"/>
          </p:cNvSpPr>
          <p:nvPr>
            <p:ph idx="1"/>
          </p:nvPr>
        </p:nvSpPr>
        <p:spPr>
          <a:xfrm>
            <a:off x="3045368" y="4074718"/>
            <a:ext cx="6105194" cy="682079"/>
          </a:xfrm>
          <a:prstGeom prst="rect">
            <a:avLst/>
          </a:prstGeom>
        </p:spPr>
        <p:txBody>
          <a:bodyPr vert="horz" lIns="91440" tIns="45720" rIns="91440" bIns="45720" rtlCol="0">
            <a:normAutofit/>
          </a:bodyPr>
          <a:lstStyle/>
          <a:p>
            <a:pPr marL="0" indent="0" algn="ctr">
              <a:buNone/>
            </a:pPr>
            <a:r>
              <a:rPr lang="en-US" sz="2400" kern="1200" spc="170" dirty="0">
                <a:solidFill>
                  <a:srgbClr val="FFFFFF"/>
                </a:solidFill>
                <a:latin typeface="+mn-lt"/>
                <a:ea typeface="+mn-ea"/>
                <a:cs typeface="+mn-cs"/>
              </a:rPr>
              <a:t>Special Mentions (if any)</a:t>
            </a:r>
          </a:p>
        </p:txBody>
      </p:sp>
      <p:sp>
        <p:nvSpPr>
          <p:cNvPr id="3" name="Footer Placeholder 2">
            <a:extLst>
              <a:ext uri="{FF2B5EF4-FFF2-40B4-BE49-F238E27FC236}">
                <a16:creationId xmlns:a16="http://schemas.microsoft.com/office/drawing/2014/main" id="{2E2502C5-75FD-1493-B08B-61B2796B2A01}"/>
              </a:ext>
            </a:extLst>
          </p:cNvPr>
          <p:cNvSpPr>
            <a:spLocks noGrp="1"/>
          </p:cNvSpPr>
          <p:nvPr>
            <p:ph type="ftr" sz="quarter" idx="11"/>
          </p:nvPr>
        </p:nvSpPr>
        <p:spPr/>
        <p:txBody>
          <a:bodyPr/>
          <a:lstStyle/>
          <a:p>
            <a:r>
              <a:rPr lang="en-US" dirty="0"/>
              <a:t>Paper ID : </a:t>
            </a:r>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2302</a:t>
            </a:r>
            <a:r>
              <a:rPr lang="en-US" dirty="0"/>
              <a:t>             Category : UG / PG / RS / Faculty </a:t>
            </a:r>
          </a:p>
        </p:txBody>
      </p:sp>
    </p:spTree>
    <p:extLst>
      <p:ext uri="{BB962C8B-B14F-4D97-AF65-F5344CB8AC3E}">
        <p14:creationId xmlns:p14="http://schemas.microsoft.com/office/powerpoint/2010/main" val="355134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4F41-0F26-47D5-87BD-7089045E77E3}"/>
              </a:ext>
            </a:extLst>
          </p:cNvPr>
          <p:cNvSpPr>
            <a:spLocks noGrp="1"/>
          </p:cNvSpPr>
          <p:nvPr>
            <p:ph type="title"/>
          </p:nvPr>
        </p:nvSpPr>
        <p:spPr>
          <a:xfrm>
            <a:off x="3235274" y="621514"/>
            <a:ext cx="4200330" cy="595891"/>
          </a:xfrm>
        </p:spPr>
        <p:txBody>
          <a:bodyPr>
            <a:normAutofit fontScale="90000"/>
          </a:bodyPr>
          <a:lstStyle/>
          <a:p>
            <a:r>
              <a:rPr lang="en-US" sz="4400" spc="107" dirty="0">
                <a:solidFill>
                  <a:srgbClr val="49403C"/>
                </a:solidFill>
                <a:latin typeface="Saira Bold Bold"/>
              </a:rPr>
              <a:t>Key talking points</a:t>
            </a:r>
            <a:endParaRPr lang="en-US" dirty="0"/>
          </a:p>
        </p:txBody>
      </p:sp>
      <p:sp>
        <p:nvSpPr>
          <p:cNvPr id="3" name="Content Placeholder 2">
            <a:extLst>
              <a:ext uri="{FF2B5EF4-FFF2-40B4-BE49-F238E27FC236}">
                <a16:creationId xmlns:a16="http://schemas.microsoft.com/office/drawing/2014/main" id="{0FA42E2F-A66E-40B9-BEC2-72EF0BCAD9A2}"/>
              </a:ext>
            </a:extLst>
          </p:cNvPr>
          <p:cNvSpPr>
            <a:spLocks noGrp="1"/>
          </p:cNvSpPr>
          <p:nvPr>
            <p:ph idx="1"/>
          </p:nvPr>
        </p:nvSpPr>
        <p:spPr>
          <a:xfrm>
            <a:off x="3717172" y="1843591"/>
            <a:ext cx="6992815" cy="4351338"/>
          </a:xfrm>
        </p:spPr>
        <p:txBody>
          <a:bodyPr>
            <a:normAutofit lnSpcReduction="10000"/>
          </a:bodyPr>
          <a:lstStyle/>
          <a:p>
            <a:pPr>
              <a:lnSpc>
                <a:spcPct val="120000"/>
              </a:lnSpc>
            </a:pPr>
            <a:r>
              <a:rPr lang="en-US" sz="2800" spc="32" dirty="0">
                <a:latin typeface="Times New Roman" panose="02020603050405020304" pitchFamily="18" charset="0"/>
                <a:cs typeface="Times New Roman" panose="02020603050405020304" pitchFamily="18" charset="0"/>
              </a:rPr>
              <a:t>Abstract</a:t>
            </a:r>
          </a:p>
          <a:p>
            <a:pPr>
              <a:lnSpc>
                <a:spcPct val="120000"/>
              </a:lnSpc>
            </a:pPr>
            <a:r>
              <a:rPr lang="en-US" sz="2800" dirty="0">
                <a:latin typeface="Times New Roman" panose="02020603050405020304" pitchFamily="18" charset="0"/>
                <a:cs typeface="Times New Roman" panose="02020603050405020304" pitchFamily="18" charset="0"/>
              </a:rPr>
              <a:t>I</a:t>
            </a:r>
            <a:r>
              <a:rPr lang="en-US" sz="2800" spc="32" dirty="0">
                <a:latin typeface="Times New Roman" panose="02020603050405020304" pitchFamily="18" charset="0"/>
                <a:cs typeface="Times New Roman" panose="02020603050405020304" pitchFamily="18" charset="0"/>
              </a:rPr>
              <a:t>ntroduction</a:t>
            </a:r>
          </a:p>
          <a:p>
            <a:pPr>
              <a:lnSpc>
                <a:spcPct val="120000"/>
              </a:lnSpc>
            </a:pPr>
            <a:r>
              <a:rPr lang="en-US" sz="2800" spc="32" dirty="0">
                <a:latin typeface="Times New Roman" panose="02020603050405020304" pitchFamily="18" charset="0"/>
                <a:cs typeface="Times New Roman" panose="02020603050405020304" pitchFamily="18" charset="0"/>
              </a:rPr>
              <a:t>Literature Review</a:t>
            </a:r>
          </a:p>
          <a:p>
            <a:pPr>
              <a:lnSpc>
                <a:spcPct val="120000"/>
              </a:lnSpc>
            </a:pPr>
            <a:r>
              <a:rPr lang="en-US" sz="2800" spc="32" dirty="0">
                <a:latin typeface="Times New Roman" panose="02020603050405020304" pitchFamily="18" charset="0"/>
                <a:cs typeface="Times New Roman" panose="02020603050405020304" pitchFamily="18" charset="0"/>
              </a:rPr>
              <a:t>Methodology</a:t>
            </a:r>
          </a:p>
          <a:p>
            <a:pPr>
              <a:lnSpc>
                <a:spcPct val="120000"/>
              </a:lnSpc>
            </a:pPr>
            <a:r>
              <a:rPr lang="en-US" sz="2800" spc="32" dirty="0">
                <a:latin typeface="Times New Roman" panose="02020603050405020304" pitchFamily="18" charset="0"/>
                <a:cs typeface="Times New Roman" panose="02020603050405020304" pitchFamily="18" charset="0"/>
              </a:rPr>
              <a:t>Experiments / Analysis / Simulation </a:t>
            </a:r>
            <a:r>
              <a:rPr lang="en-US" sz="2800" spc="32" dirty="0" err="1">
                <a:latin typeface="Times New Roman" panose="02020603050405020304" pitchFamily="18" charset="0"/>
                <a:cs typeface="Times New Roman" panose="02020603050405020304" pitchFamily="18" charset="0"/>
              </a:rPr>
              <a:t>etc</a:t>
            </a:r>
            <a:endParaRPr lang="en-US" sz="2800" spc="32" dirty="0">
              <a:latin typeface="Times New Roman" panose="02020603050405020304" pitchFamily="18" charset="0"/>
              <a:cs typeface="Times New Roman" panose="02020603050405020304" pitchFamily="18" charset="0"/>
            </a:endParaRPr>
          </a:p>
          <a:p>
            <a:pPr>
              <a:lnSpc>
                <a:spcPct val="120000"/>
              </a:lnSpc>
            </a:pPr>
            <a:r>
              <a:rPr lang="en-US" sz="2800" spc="32" dirty="0">
                <a:latin typeface="Times New Roman" panose="02020603050405020304" pitchFamily="18" charset="0"/>
                <a:cs typeface="Times New Roman" panose="02020603050405020304" pitchFamily="18" charset="0"/>
              </a:rPr>
              <a:t>Results &amp; Discussion</a:t>
            </a:r>
          </a:p>
          <a:p>
            <a:pPr>
              <a:lnSpc>
                <a:spcPct val="120000"/>
              </a:lnSpc>
            </a:pPr>
            <a:r>
              <a:rPr lang="en-US" sz="2800" spc="32" dirty="0">
                <a:latin typeface="Times New Roman" panose="02020603050405020304" pitchFamily="18" charset="0"/>
                <a:cs typeface="Times New Roman" panose="02020603050405020304" pitchFamily="18" charset="0"/>
              </a:rPr>
              <a:t>Conclusion</a:t>
            </a:r>
          </a:p>
          <a:p>
            <a:pPr>
              <a:lnSpc>
                <a:spcPct val="120000"/>
              </a:lnSpc>
            </a:pPr>
            <a:endParaRPr lang="en-US" dirty="0"/>
          </a:p>
        </p:txBody>
      </p:sp>
      <p:sp>
        <p:nvSpPr>
          <p:cNvPr id="6" name="TextBox 5">
            <a:extLst>
              <a:ext uri="{FF2B5EF4-FFF2-40B4-BE49-F238E27FC236}">
                <a16:creationId xmlns:a16="http://schemas.microsoft.com/office/drawing/2014/main" id="{C6D70224-9988-42E6-AA0F-479BE75D3D08}"/>
              </a:ext>
            </a:extLst>
          </p:cNvPr>
          <p:cNvSpPr txBox="1"/>
          <p:nvPr/>
        </p:nvSpPr>
        <p:spPr>
          <a:xfrm>
            <a:off x="3461671" y="919460"/>
            <a:ext cx="5672797" cy="972382"/>
          </a:xfrm>
          <a:prstGeom prst="rect">
            <a:avLst/>
          </a:prstGeom>
          <a:noFill/>
        </p:spPr>
        <p:txBody>
          <a:bodyPr wrap="square">
            <a:spAutoFit/>
          </a:bodyPr>
          <a:lstStyle/>
          <a:p>
            <a:pPr>
              <a:lnSpc>
                <a:spcPts val="8400"/>
              </a:lnSpc>
            </a:pPr>
            <a:r>
              <a:rPr lang="en-US" sz="2400" b="1" spc="210" dirty="0">
                <a:solidFill>
                  <a:srgbClr val="49403C"/>
                </a:solidFill>
                <a:latin typeface="Times New Roman" panose="02020603050405020304" pitchFamily="18" charset="0"/>
                <a:cs typeface="Times New Roman" panose="02020603050405020304" pitchFamily="18" charset="0"/>
              </a:rPr>
              <a:t>PRESENTATION FRAMEWORK</a:t>
            </a:r>
          </a:p>
        </p:txBody>
      </p:sp>
      <p:sp>
        <p:nvSpPr>
          <p:cNvPr id="4" name="Footer Placeholder 3">
            <a:extLst>
              <a:ext uri="{FF2B5EF4-FFF2-40B4-BE49-F238E27FC236}">
                <a16:creationId xmlns:a16="http://schemas.microsoft.com/office/drawing/2014/main" id="{25EF9455-A8B4-C4A0-4D7C-91BF6E8C9EB8}"/>
              </a:ext>
            </a:extLst>
          </p:cNvPr>
          <p:cNvSpPr>
            <a:spLocks noGrp="1"/>
          </p:cNvSpPr>
          <p:nvPr>
            <p:ph type="ftr" sz="quarter" idx="11"/>
          </p:nvPr>
        </p:nvSpPr>
        <p:spPr/>
        <p:txBody>
          <a:bodyPr/>
          <a:lstStyle/>
          <a:p>
            <a:r>
              <a:rPr lang="en-US" dirty="0"/>
              <a:t>Paper ID : </a:t>
            </a:r>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2302</a:t>
            </a:r>
            <a:r>
              <a:rPr lang="en-US" dirty="0"/>
              <a:t>               Category : UG / PG / RS / Faculty </a:t>
            </a:r>
          </a:p>
        </p:txBody>
      </p:sp>
    </p:spTree>
    <p:extLst>
      <p:ext uri="{BB962C8B-B14F-4D97-AF65-F5344CB8AC3E}">
        <p14:creationId xmlns:p14="http://schemas.microsoft.com/office/powerpoint/2010/main" val="213740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0FCDB-9521-4DB5-AA7A-906571676EF2}"/>
              </a:ext>
            </a:extLst>
          </p:cNvPr>
          <p:cNvSpPr>
            <a:spLocks noGrp="1"/>
          </p:cNvSpPr>
          <p:nvPr>
            <p:ph type="title"/>
          </p:nvPr>
        </p:nvSpPr>
        <p:spPr>
          <a:xfrm>
            <a:off x="4052812" y="840772"/>
            <a:ext cx="4615327" cy="950578"/>
          </a:xfrm>
        </p:spPr>
        <p:txBody>
          <a:bodyPr anchor="b">
            <a:normAutofit/>
          </a:bodyPr>
          <a:lstStyle/>
          <a:p>
            <a:r>
              <a:rPr lang="en-US" sz="5400" spc="210" dirty="0">
                <a:latin typeface="Saira Black"/>
              </a:rPr>
              <a:t>ABSTRACT</a:t>
            </a:r>
            <a:endParaRPr lang="en-US" sz="5400" dirty="0"/>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14D6ED-3897-4237-8833-4CB129AB50D3}"/>
              </a:ext>
            </a:extLst>
          </p:cNvPr>
          <p:cNvSpPr>
            <a:spLocks noGrp="1"/>
          </p:cNvSpPr>
          <p:nvPr>
            <p:ph idx="1"/>
          </p:nvPr>
        </p:nvSpPr>
        <p:spPr>
          <a:xfrm>
            <a:off x="572492" y="2071316"/>
            <a:ext cx="11018520" cy="4119172"/>
          </a:xfrm>
        </p:spPr>
        <p:txBody>
          <a:bodyPr anchor="t">
            <a:normAutofit/>
          </a:bodyPr>
          <a:lstStyle/>
          <a:p>
            <a:pPr algn="just">
              <a:buFont typeface="Wingdings" pitchFamily="2" charset="2"/>
              <a:buChar char="§"/>
            </a:pPr>
            <a:endParaRPr lang="en-GB" sz="1600" b="0" i="0" dirty="0">
              <a:solidFill>
                <a:srgbClr val="3C4245"/>
              </a:solidFill>
              <a:effectLst/>
              <a:latin typeface="Arial" panose="020B0604020202020204" pitchFamily="34" charset="0"/>
            </a:endParaRPr>
          </a:p>
          <a:p>
            <a:pPr marL="0" indent="0" algn="just">
              <a:buNone/>
            </a:pPr>
            <a:endParaRPr lang="en-GB" sz="1600" b="0" i="0" dirty="0">
              <a:solidFill>
                <a:srgbClr val="3C4245"/>
              </a:solidFill>
              <a:effectLst/>
              <a:latin typeface="Arial" panose="020B0604020202020204" pitchFamily="34" charset="0"/>
            </a:endParaRPr>
          </a:p>
          <a:p>
            <a:pPr algn="just">
              <a:buFont typeface="Wingdings" pitchFamily="2" charset="2"/>
              <a:buChar char="§"/>
            </a:pPr>
            <a:r>
              <a:rPr lang="en-GB" sz="1600" b="0" i="0" dirty="0">
                <a:solidFill>
                  <a:srgbClr val="3C4245"/>
                </a:solidFill>
                <a:effectLst/>
                <a:latin typeface="Arial" panose="020B0604020202020204" pitchFamily="34" charset="0"/>
              </a:rPr>
              <a:t>Mental health is a state of mental well-being that enables people to cope with the stresses of life, realize their abilities, learn well and work well, and contribute to their community. it is crucial to personal, community, and socio-economic development and nowadays </a:t>
            </a:r>
            <a:r>
              <a:rPr lang="en-GB" sz="1600" b="0" i="0" dirty="0">
                <a:solidFill>
                  <a:srgbClr val="202124"/>
                </a:solidFill>
                <a:effectLst/>
                <a:latin typeface="Google Sans"/>
              </a:rPr>
              <a:t>mental illness is one of the risk factors that can boost the likelihood of a person experiencing suicidal thoughts or attempting or dying by suicide.</a:t>
            </a:r>
          </a:p>
          <a:p>
            <a:pPr algn="just">
              <a:buFont typeface="Wingdings" pitchFamily="2" charset="2"/>
              <a:buChar char="§"/>
            </a:pPr>
            <a:endParaRPr lang="en-GB" sz="1600" b="0" i="0" dirty="0">
              <a:solidFill>
                <a:srgbClr val="202124"/>
              </a:solidFill>
              <a:effectLst/>
              <a:latin typeface="Google Sans"/>
            </a:endParaRPr>
          </a:p>
          <a:p>
            <a:pPr algn="just">
              <a:buFont typeface="Wingdings" pitchFamily="2" charset="2"/>
              <a:buChar char="§"/>
            </a:pPr>
            <a:r>
              <a:rPr lang="en-US" sz="1800" dirty="0">
                <a:effectLst/>
                <a:latin typeface="Times New Roman" panose="02020603050405020304" pitchFamily="18" charset="0"/>
                <a:ea typeface="Calibri" panose="020F0502020204030204" pitchFamily="34" charset="0"/>
              </a:rPr>
              <a:t>Suicide is nowadays a crucial public health issue. This research work conducts to find the relationship among suicidal tendencies, depression, anxiety, daily stresses, and mental health among all people where we use logistic regression </a:t>
            </a:r>
            <a:r>
              <a:rPr lang="en-US" sz="1800" dirty="0">
                <a:latin typeface="Times New Roman" panose="02020603050405020304" pitchFamily="18" charset="0"/>
                <a:ea typeface="Calibri" panose="020F0502020204030204" pitchFamily="34" charset="0"/>
              </a:rPr>
              <a:t>and approx. 84% of the data were </a:t>
            </a:r>
            <a:r>
              <a:rPr lang="en-US" sz="1800" dirty="0">
                <a:effectLst/>
                <a:latin typeface="Times New Roman" panose="02020603050405020304" pitchFamily="18" charset="0"/>
                <a:ea typeface="Calibri" panose="020F0502020204030204" pitchFamily="34" charset="0"/>
              </a:rPr>
              <a:t>predicted correctly through our research.</a:t>
            </a:r>
            <a:endParaRPr lang="en-US" sz="2200" dirty="0">
              <a:latin typeface="Open Sans Light"/>
            </a:endParaRPr>
          </a:p>
        </p:txBody>
      </p:sp>
      <p:pic>
        <p:nvPicPr>
          <p:cNvPr id="5" name="Picture 4">
            <a:extLst>
              <a:ext uri="{FF2B5EF4-FFF2-40B4-BE49-F238E27FC236}">
                <a16:creationId xmlns:a16="http://schemas.microsoft.com/office/drawing/2014/main" id="{223E52AC-9425-4D03-AA2E-C7D2158C6A39}"/>
              </a:ext>
            </a:extLst>
          </p:cNvPr>
          <p:cNvPicPr>
            <a:picLocks noChangeAspect="1"/>
          </p:cNvPicPr>
          <p:nvPr/>
        </p:nvPicPr>
        <p:blipFill rotWithShape="1">
          <a:blip r:embed="rId2">
            <a:extLst>
              <a:ext uri="{28A0092B-C50C-407E-A947-70E740481C1C}">
                <a14:useLocalDpi xmlns:a14="http://schemas.microsoft.com/office/drawing/2010/main" val="0"/>
              </a:ext>
            </a:extLst>
          </a:blip>
          <a:srcRect l="10373" t="22680" r="10231" b="23065"/>
          <a:stretch/>
        </p:blipFill>
        <p:spPr>
          <a:xfrm>
            <a:off x="113519" y="101068"/>
            <a:ext cx="1466705" cy="13386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Footer Placeholder 3">
            <a:extLst>
              <a:ext uri="{FF2B5EF4-FFF2-40B4-BE49-F238E27FC236}">
                <a16:creationId xmlns:a16="http://schemas.microsoft.com/office/drawing/2014/main" id="{7DA5901D-B47A-085E-5CF7-DAAAB3621235}"/>
              </a:ext>
            </a:extLst>
          </p:cNvPr>
          <p:cNvSpPr>
            <a:spLocks noGrp="1"/>
          </p:cNvSpPr>
          <p:nvPr>
            <p:ph type="ftr" sz="quarter" idx="11"/>
          </p:nvPr>
        </p:nvSpPr>
        <p:spPr/>
        <p:txBody>
          <a:bodyPr/>
          <a:lstStyle/>
          <a:p>
            <a:r>
              <a:rPr lang="en-US" dirty="0"/>
              <a:t>Paper ID : </a:t>
            </a:r>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2302</a:t>
            </a:r>
            <a:r>
              <a:rPr lang="en-US" dirty="0"/>
              <a:t>              Category : UG / PG / RS / Faculty </a:t>
            </a:r>
          </a:p>
        </p:txBody>
      </p:sp>
      <p:pic>
        <p:nvPicPr>
          <p:cNvPr id="7" name="Picture 6" descr="A red and white logo&#10;&#10;Description automatically generated with low confidence">
            <a:extLst>
              <a:ext uri="{FF2B5EF4-FFF2-40B4-BE49-F238E27FC236}">
                <a16:creationId xmlns:a16="http://schemas.microsoft.com/office/drawing/2014/main" id="{E68BDA65-4138-732F-0C4B-39E00D8F9C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4" t="7959" r="-3541" b="2438"/>
          <a:stretch/>
        </p:blipFill>
        <p:spPr>
          <a:xfrm>
            <a:off x="10651721" y="84650"/>
            <a:ext cx="1544601" cy="1281113"/>
          </a:xfrm>
          <a:prstGeom prst="rect">
            <a:avLst/>
          </a:prstGeom>
        </p:spPr>
      </p:pic>
    </p:spTree>
    <p:extLst>
      <p:ext uri="{BB962C8B-B14F-4D97-AF65-F5344CB8AC3E}">
        <p14:creationId xmlns:p14="http://schemas.microsoft.com/office/powerpoint/2010/main" val="139725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0FCDB-9521-4DB5-AA7A-906571676EF2}"/>
              </a:ext>
            </a:extLst>
          </p:cNvPr>
          <p:cNvSpPr>
            <a:spLocks noGrp="1"/>
          </p:cNvSpPr>
          <p:nvPr>
            <p:ph type="title"/>
          </p:nvPr>
        </p:nvSpPr>
        <p:spPr>
          <a:xfrm>
            <a:off x="4052812" y="840772"/>
            <a:ext cx="4615327" cy="950578"/>
          </a:xfrm>
        </p:spPr>
        <p:txBody>
          <a:bodyPr anchor="b">
            <a:normAutofit/>
          </a:bodyPr>
          <a:lstStyle/>
          <a:p>
            <a:r>
              <a:rPr lang="en-US" sz="5400" spc="210" dirty="0">
                <a:latin typeface="Saira Black"/>
              </a:rPr>
              <a:t>Introduction</a:t>
            </a:r>
            <a:endParaRPr lang="en-US" sz="5400" dirty="0"/>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14D6ED-3897-4237-8833-4CB129AB50D3}"/>
              </a:ext>
            </a:extLst>
          </p:cNvPr>
          <p:cNvSpPr>
            <a:spLocks noGrp="1"/>
          </p:cNvSpPr>
          <p:nvPr>
            <p:ph idx="1"/>
          </p:nvPr>
        </p:nvSpPr>
        <p:spPr>
          <a:xfrm>
            <a:off x="572492" y="2071316"/>
            <a:ext cx="11018520" cy="4119172"/>
          </a:xfrm>
        </p:spPr>
        <p:txBody>
          <a:bodyPr anchor="t">
            <a:normAutofit/>
          </a:bodyPr>
          <a:lstStyle/>
          <a:p>
            <a:pPr algn="just">
              <a:buFont typeface="Wingdings" pitchFamily="2" charset="2"/>
              <a:buChar char="§"/>
            </a:pPr>
            <a:endParaRPr lang="en-US" sz="2200" dirty="0">
              <a:latin typeface="Open Sans Light"/>
            </a:endParaRPr>
          </a:p>
        </p:txBody>
      </p:sp>
      <p:pic>
        <p:nvPicPr>
          <p:cNvPr id="9" name="Picture 8">
            <a:extLst>
              <a:ext uri="{FF2B5EF4-FFF2-40B4-BE49-F238E27FC236}">
                <a16:creationId xmlns:a16="http://schemas.microsoft.com/office/drawing/2014/main" id="{A2070ECD-09B4-4C80-89BA-2D62CE94517A}"/>
              </a:ext>
            </a:extLst>
          </p:cNvPr>
          <p:cNvPicPr>
            <a:picLocks noChangeAspect="1"/>
          </p:cNvPicPr>
          <p:nvPr/>
        </p:nvPicPr>
        <p:blipFill rotWithShape="1">
          <a:blip r:embed="rId2">
            <a:extLst>
              <a:ext uri="{28A0092B-C50C-407E-A947-70E740481C1C}">
                <a14:useLocalDpi xmlns:a14="http://schemas.microsoft.com/office/drawing/2010/main" val="0"/>
              </a:ext>
            </a:extLst>
          </a:blip>
          <a:srcRect l="10373" t="22680" r="10231" b="23065"/>
          <a:stretch/>
        </p:blipFill>
        <p:spPr>
          <a:xfrm>
            <a:off x="113519" y="101068"/>
            <a:ext cx="1466705" cy="13386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Footer Placeholder 3">
            <a:extLst>
              <a:ext uri="{FF2B5EF4-FFF2-40B4-BE49-F238E27FC236}">
                <a16:creationId xmlns:a16="http://schemas.microsoft.com/office/drawing/2014/main" id="{10D0422C-26EE-590F-A8FC-ACDAD0A57864}"/>
              </a:ext>
            </a:extLst>
          </p:cNvPr>
          <p:cNvSpPr>
            <a:spLocks noGrp="1"/>
          </p:cNvSpPr>
          <p:nvPr>
            <p:ph type="ftr" sz="quarter" idx="11"/>
          </p:nvPr>
        </p:nvSpPr>
        <p:spPr/>
        <p:txBody>
          <a:bodyPr/>
          <a:lstStyle/>
          <a:p>
            <a:r>
              <a:rPr lang="en-US" dirty="0"/>
              <a:t>Paper ID : </a:t>
            </a:r>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2302</a:t>
            </a:r>
            <a:r>
              <a:rPr lang="en-US" dirty="0"/>
              <a:t>               Category : UG / PG / RS / Faculty </a:t>
            </a:r>
          </a:p>
        </p:txBody>
      </p:sp>
      <p:pic>
        <p:nvPicPr>
          <p:cNvPr id="6" name="Picture 5" descr="A red and white logo&#10;&#10;Description automatically generated with low confidence">
            <a:extLst>
              <a:ext uri="{FF2B5EF4-FFF2-40B4-BE49-F238E27FC236}">
                <a16:creationId xmlns:a16="http://schemas.microsoft.com/office/drawing/2014/main" id="{CF73F384-E1C8-B0F6-298A-2A21157E028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4" t="7959" r="-3541" b="2438"/>
          <a:stretch/>
        </p:blipFill>
        <p:spPr>
          <a:xfrm>
            <a:off x="10651721" y="84650"/>
            <a:ext cx="1544601" cy="1281113"/>
          </a:xfrm>
          <a:prstGeom prst="rect">
            <a:avLst/>
          </a:prstGeom>
        </p:spPr>
      </p:pic>
    </p:spTree>
    <p:extLst>
      <p:ext uri="{BB962C8B-B14F-4D97-AF65-F5344CB8AC3E}">
        <p14:creationId xmlns:p14="http://schemas.microsoft.com/office/powerpoint/2010/main" val="356074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0FCDB-9521-4DB5-AA7A-906571676EF2}"/>
              </a:ext>
            </a:extLst>
          </p:cNvPr>
          <p:cNvSpPr>
            <a:spLocks noGrp="1"/>
          </p:cNvSpPr>
          <p:nvPr>
            <p:ph type="title"/>
          </p:nvPr>
        </p:nvSpPr>
        <p:spPr>
          <a:xfrm>
            <a:off x="2116494" y="914400"/>
            <a:ext cx="4414935" cy="666573"/>
          </a:xfrm>
        </p:spPr>
        <p:txBody>
          <a:bodyPr>
            <a:normAutofit/>
          </a:bodyPr>
          <a:lstStyle/>
          <a:p>
            <a:r>
              <a:rPr lang="en-US" sz="4000" spc="210" dirty="0">
                <a:latin typeface="Saira Black"/>
              </a:rPr>
              <a:t>Literature Review</a:t>
            </a:r>
            <a:endParaRPr lang="en-US" sz="4000" dirty="0"/>
          </a:p>
        </p:txBody>
      </p:sp>
      <p:sp>
        <p:nvSpPr>
          <p:cNvPr id="4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14D6ED-3897-4237-8833-4CB129AB50D3}"/>
              </a:ext>
            </a:extLst>
          </p:cNvPr>
          <p:cNvSpPr>
            <a:spLocks noGrp="1"/>
          </p:cNvSpPr>
          <p:nvPr>
            <p:ph idx="1"/>
          </p:nvPr>
        </p:nvSpPr>
        <p:spPr>
          <a:xfrm>
            <a:off x="838199" y="1929384"/>
            <a:ext cx="11060875" cy="4251960"/>
          </a:xfrm>
        </p:spPr>
        <p:txBody>
          <a:bodyPr>
            <a:normAutofit/>
          </a:bodyPr>
          <a:lstStyle/>
          <a:p>
            <a:r>
              <a:rPr lang="en-IN"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 is an applied statistical technique. It </a:t>
            </a:r>
            <a:r>
              <a:rPr lang="en-GB" sz="1800" i="0" dirty="0">
                <a:solidFill>
                  <a:srgbClr val="040C28"/>
                </a:solidFill>
                <a:effectLst/>
                <a:latin typeface="Times New Roman" panose="02020603050405020304" pitchFamily="18" charset="0"/>
                <a:cs typeface="Times New Roman" panose="02020603050405020304" pitchFamily="18" charset="0"/>
              </a:rPr>
              <a:t>estimates the probability of an event occurring based on a given dataset of independent variables.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main aim of this research is the prediction the dependence of suicidal tendencies.</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have collected some papers where researchers had done their research prediction using logistic regression-</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Adamson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Muula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had done research (2007) on “Suicidal ideation and associated factors among school-going adolescents in rural Uganda”.</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R.D. Goodwin had the research (2002) based on “Major Depression, Physical Illness, and Suicidal Ideation in Primary Care”. </a:t>
            </a:r>
            <a:endParaRPr lang="en-GB" sz="1800" i="0" dirty="0">
              <a:solidFill>
                <a:srgbClr val="040C28"/>
              </a:solidFill>
              <a:effectLst/>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Zivin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had done research (2009) on “Persistence of mental health problems and needs in a college student population”.</a:t>
            </a:r>
          </a:p>
          <a:p>
            <a:pPr marL="0"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We have gathered some specific ideas about machine learning and logistic regression therefore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collected some real-life data on the “Communities and Suicidal Data Set” as </a:t>
            </a:r>
            <a:r>
              <a:rPr lang="en-US" sz="1800" dirty="0">
                <a:effectLst/>
                <a:latin typeface="Times New Roman" panose="02020603050405020304" pitchFamily="18" charset="0"/>
                <a:ea typeface="Calibri" panose="020F0502020204030204" pitchFamily="34" charset="0"/>
              </a:rPr>
              <a:t>we were very interested in doing a project based on it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8E0C85C-C65B-4398-BE7C-33BA78D4D157}"/>
              </a:ext>
            </a:extLst>
          </p:cNvPr>
          <p:cNvPicPr>
            <a:picLocks noChangeAspect="1"/>
          </p:cNvPicPr>
          <p:nvPr/>
        </p:nvPicPr>
        <p:blipFill rotWithShape="1">
          <a:blip r:embed="rId2">
            <a:extLst>
              <a:ext uri="{28A0092B-C50C-407E-A947-70E740481C1C}">
                <a14:useLocalDpi xmlns:a14="http://schemas.microsoft.com/office/drawing/2010/main" val="0"/>
              </a:ext>
            </a:extLst>
          </a:blip>
          <a:srcRect l="10373" t="22680" r="10231" b="23065"/>
          <a:stretch/>
        </p:blipFill>
        <p:spPr>
          <a:xfrm>
            <a:off x="113519" y="101068"/>
            <a:ext cx="1466705" cy="13386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Footer Placeholder 3">
            <a:extLst>
              <a:ext uri="{FF2B5EF4-FFF2-40B4-BE49-F238E27FC236}">
                <a16:creationId xmlns:a16="http://schemas.microsoft.com/office/drawing/2014/main" id="{EDFD4E3F-97A0-C611-CFC8-8B64FAE3EE43}"/>
              </a:ext>
            </a:extLst>
          </p:cNvPr>
          <p:cNvSpPr>
            <a:spLocks noGrp="1"/>
          </p:cNvSpPr>
          <p:nvPr>
            <p:ph type="ftr" sz="quarter" idx="11"/>
          </p:nvPr>
        </p:nvSpPr>
        <p:spPr/>
        <p:txBody>
          <a:bodyPr/>
          <a:lstStyle/>
          <a:p>
            <a:r>
              <a:rPr lang="en-US" dirty="0"/>
              <a:t>Paper ID : </a:t>
            </a:r>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2302</a:t>
            </a:r>
            <a:r>
              <a:rPr lang="en-US" dirty="0"/>
              <a:t>               Category : UG / PG / RS / Faculty </a:t>
            </a:r>
          </a:p>
        </p:txBody>
      </p:sp>
      <p:pic>
        <p:nvPicPr>
          <p:cNvPr id="6" name="Picture 5" descr="A red and white logo&#10;&#10;Description automatically generated with low confidence">
            <a:extLst>
              <a:ext uri="{FF2B5EF4-FFF2-40B4-BE49-F238E27FC236}">
                <a16:creationId xmlns:a16="http://schemas.microsoft.com/office/drawing/2014/main" id="{E60C19CF-A59F-A586-B597-70D7D9B7365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4" t="7959" r="-3541" b="2438"/>
          <a:stretch/>
        </p:blipFill>
        <p:spPr>
          <a:xfrm>
            <a:off x="10651721" y="84650"/>
            <a:ext cx="1544601" cy="1281113"/>
          </a:xfrm>
          <a:prstGeom prst="rect">
            <a:avLst/>
          </a:prstGeom>
        </p:spPr>
      </p:pic>
    </p:spTree>
    <p:extLst>
      <p:ext uri="{BB962C8B-B14F-4D97-AF65-F5344CB8AC3E}">
        <p14:creationId xmlns:p14="http://schemas.microsoft.com/office/powerpoint/2010/main" val="314537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0FCDB-9521-4DB5-AA7A-906571676EF2}"/>
              </a:ext>
            </a:extLst>
          </p:cNvPr>
          <p:cNvSpPr>
            <a:spLocks noGrp="1"/>
          </p:cNvSpPr>
          <p:nvPr>
            <p:ph type="title"/>
          </p:nvPr>
        </p:nvSpPr>
        <p:spPr>
          <a:xfrm>
            <a:off x="2321768" y="486959"/>
            <a:ext cx="4433596" cy="1325563"/>
          </a:xfrm>
        </p:spPr>
        <p:txBody>
          <a:bodyPr>
            <a:normAutofit/>
          </a:bodyPr>
          <a:lstStyle/>
          <a:p>
            <a:r>
              <a:rPr lang="en-US" sz="5400" spc="210" dirty="0">
                <a:latin typeface="Saira Black"/>
              </a:rPr>
              <a:t>Methodology</a:t>
            </a:r>
            <a:endParaRPr lang="en-US" sz="5400" dirty="0"/>
          </a:p>
        </p:txBody>
      </p:sp>
      <p:sp>
        <p:nvSpPr>
          <p:cNvPr id="6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C892F00-3ECB-4B8C-A4FD-6383FB8B010F}"/>
              </a:ext>
            </a:extLst>
          </p:cNvPr>
          <p:cNvPicPr>
            <a:picLocks noChangeAspect="1"/>
          </p:cNvPicPr>
          <p:nvPr/>
        </p:nvPicPr>
        <p:blipFill rotWithShape="1">
          <a:blip r:embed="rId2">
            <a:extLst>
              <a:ext uri="{28A0092B-C50C-407E-A947-70E740481C1C}">
                <a14:useLocalDpi xmlns:a14="http://schemas.microsoft.com/office/drawing/2010/main" val="0"/>
              </a:ext>
            </a:extLst>
          </a:blip>
          <a:srcRect l="10373" t="22680" r="10231" b="23065"/>
          <a:stretch/>
        </p:blipFill>
        <p:spPr>
          <a:xfrm>
            <a:off x="113519" y="101068"/>
            <a:ext cx="1466705" cy="13386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Footer Placeholder 2">
            <a:extLst>
              <a:ext uri="{FF2B5EF4-FFF2-40B4-BE49-F238E27FC236}">
                <a16:creationId xmlns:a16="http://schemas.microsoft.com/office/drawing/2014/main" id="{258842BD-7D91-FA52-9752-1EF17AFCB91E}"/>
              </a:ext>
            </a:extLst>
          </p:cNvPr>
          <p:cNvSpPr>
            <a:spLocks noGrp="1"/>
          </p:cNvSpPr>
          <p:nvPr>
            <p:ph type="ftr" sz="quarter" idx="11"/>
          </p:nvPr>
        </p:nvSpPr>
        <p:spPr/>
        <p:txBody>
          <a:bodyPr/>
          <a:lstStyle/>
          <a:p>
            <a:r>
              <a:rPr lang="en-US" dirty="0"/>
              <a:t>Paper ID : </a:t>
            </a:r>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2302</a:t>
            </a:r>
            <a:r>
              <a:rPr lang="en-US" dirty="0"/>
              <a:t>             Category : UG / PG / RS / Faculty </a:t>
            </a:r>
          </a:p>
        </p:txBody>
      </p:sp>
      <p:pic>
        <p:nvPicPr>
          <p:cNvPr id="6" name="Picture 5" descr="A red and white logo&#10;&#10;Description automatically generated with low confidence">
            <a:extLst>
              <a:ext uri="{FF2B5EF4-FFF2-40B4-BE49-F238E27FC236}">
                <a16:creationId xmlns:a16="http://schemas.microsoft.com/office/drawing/2014/main" id="{F3165E3A-9C0B-C627-6DDF-DDF99826D6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4" t="7959" r="-3541" b="2438"/>
          <a:stretch/>
        </p:blipFill>
        <p:spPr>
          <a:xfrm>
            <a:off x="10651721" y="84650"/>
            <a:ext cx="1544601" cy="1281113"/>
          </a:xfrm>
          <a:prstGeom prst="rect">
            <a:avLst/>
          </a:prstGeom>
        </p:spPr>
      </p:pic>
      <p:sp>
        <p:nvSpPr>
          <p:cNvPr id="4" name="Content Placeholder 3"/>
          <p:cNvSpPr>
            <a:spLocks noGrp="1"/>
          </p:cNvSpPr>
          <p:nvPr>
            <p:ph idx="1"/>
          </p:nvPr>
        </p:nvSpPr>
        <p:spPr/>
        <p:txBody>
          <a:bodyPr/>
          <a:lstStyle/>
          <a:p>
            <a:pPr>
              <a:buFont typeface="Wingdings" pitchFamily="2" charset="2"/>
              <a:buChar char="§"/>
            </a:pPr>
            <a:r>
              <a:rPr lang="en-US" sz="2400" dirty="0"/>
              <a:t>DATA COLLECTION AND FEATURE SELECTION</a:t>
            </a:r>
          </a:p>
          <a:p>
            <a:pPr>
              <a:buFont typeface="Wingdings" pitchFamily="2" charset="2"/>
              <a:buChar char="§"/>
            </a:pPr>
            <a:r>
              <a:rPr lang="en-US" sz="2400" dirty="0"/>
              <a:t> CREATING A MODEL USING LOGISTIC REGRESSION</a:t>
            </a:r>
          </a:p>
          <a:p>
            <a:pPr>
              <a:buFont typeface="Wingdings" pitchFamily="2" charset="2"/>
              <a:buChar char="§"/>
            </a:pPr>
            <a:r>
              <a:rPr lang="en-US" sz="2400" dirty="0"/>
              <a:t>SPLIT THE DATA SET INTO TRAIN AND TEST </a:t>
            </a:r>
          </a:p>
          <a:p>
            <a:pPr>
              <a:buFont typeface="Wingdings" pitchFamily="2" charset="2"/>
              <a:buChar char="§"/>
            </a:pPr>
            <a:r>
              <a:rPr lang="en-US" sz="2400" dirty="0"/>
              <a:t>TRAIN OUR  LR MODEL</a:t>
            </a:r>
          </a:p>
          <a:p>
            <a:pPr>
              <a:buFont typeface="Wingdings" pitchFamily="2" charset="2"/>
              <a:buChar char="§"/>
            </a:pPr>
            <a:r>
              <a:rPr lang="en-US" sz="2400" dirty="0"/>
              <a:t>SET THRESHOLD VALUE AT 0.7</a:t>
            </a:r>
          </a:p>
          <a:p>
            <a:pPr>
              <a:buFont typeface="Wingdings" pitchFamily="2" charset="2"/>
              <a:buChar char="§"/>
            </a:pPr>
            <a:r>
              <a:rPr lang="en-US" sz="2400" dirty="0"/>
              <a:t>PROVIDE TEST DATA TO OUR MODEL FOR PREDICTION</a:t>
            </a:r>
          </a:p>
          <a:p>
            <a:pPr>
              <a:buFont typeface="Wingdings" pitchFamily="2" charset="2"/>
              <a:buChar char="§"/>
            </a:pPr>
            <a:r>
              <a:rPr lang="en-US" sz="2400" dirty="0"/>
              <a:t>FOR VERIFYING OUR MODEL PREDICTION WE ALSO DONE 10 FOLD CROSS VALIDATION AND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GENERATED A CONFUSION MATRIX FOR FINDING THE ACCURACY, SENSITIVITY, SPECIFICITY, PRECISION, RECALL, F1_SCORE KAPPA TEST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
            </a:pPr>
            <a:endParaRPr lang="en-US" dirty="0"/>
          </a:p>
          <a:p>
            <a:pPr>
              <a:buFont typeface="Wingdings" pitchFamily="2" charset="2"/>
              <a:buChar char="§"/>
            </a:pPr>
            <a:endParaRPr lang="en-US" dirty="0"/>
          </a:p>
          <a:p>
            <a:pPr marL="0" indent="0">
              <a:buNone/>
            </a:pPr>
            <a:endParaRPr lang="en-US" dirty="0"/>
          </a:p>
          <a:p>
            <a:pPr>
              <a:buFont typeface="Wingdings" pitchFamily="2" charset="2"/>
              <a:buChar char="§"/>
            </a:pPr>
            <a:endParaRPr lang="en-US" dirty="0"/>
          </a:p>
          <a:p>
            <a:pPr marL="0" indent="0">
              <a:buNone/>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p:txBody>
      </p:sp>
    </p:spTree>
    <p:extLst>
      <p:ext uri="{BB962C8B-B14F-4D97-AF65-F5344CB8AC3E}">
        <p14:creationId xmlns:p14="http://schemas.microsoft.com/office/powerpoint/2010/main" val="391722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B1B7-FEEC-4202-98DA-42F59136CF35}"/>
              </a:ext>
            </a:extLst>
          </p:cNvPr>
          <p:cNvSpPr>
            <a:spLocks noGrp="1"/>
          </p:cNvSpPr>
          <p:nvPr>
            <p:ph type="title"/>
          </p:nvPr>
        </p:nvSpPr>
        <p:spPr>
          <a:xfrm>
            <a:off x="1986157" y="331285"/>
            <a:ext cx="8039470" cy="523782"/>
          </a:xfrm>
        </p:spPr>
        <p:txBody>
          <a:bodyPr>
            <a:noAutofit/>
          </a:bodyPr>
          <a:lstStyle/>
          <a:p>
            <a:pPr algn="ctr">
              <a:lnSpc>
                <a:spcPct val="100000"/>
              </a:lnSpc>
            </a:pPr>
            <a:r>
              <a:rPr lang="en-US" sz="2000" b="1" dirty="0">
                <a:latin typeface="Times New Roman" panose="02020603050405020304" pitchFamily="18" charset="0"/>
                <a:cs typeface="Times New Roman" panose="02020603050405020304" pitchFamily="18" charset="0"/>
              </a:rPr>
              <a:t>FLOW CHART</a:t>
            </a:r>
          </a:p>
        </p:txBody>
      </p:sp>
      <p:sp>
        <p:nvSpPr>
          <p:cNvPr id="3" name="Footer Placeholder 2">
            <a:extLst>
              <a:ext uri="{FF2B5EF4-FFF2-40B4-BE49-F238E27FC236}">
                <a16:creationId xmlns:a16="http://schemas.microsoft.com/office/drawing/2014/main" id="{6025F248-8018-D7F6-BB7A-0F84082D04B2}"/>
              </a:ext>
            </a:extLst>
          </p:cNvPr>
          <p:cNvSpPr>
            <a:spLocks noGrp="1"/>
          </p:cNvSpPr>
          <p:nvPr>
            <p:ph type="ftr" sz="quarter" idx="11"/>
          </p:nvPr>
        </p:nvSpPr>
        <p:spPr/>
        <p:txBody>
          <a:bodyPr/>
          <a:lstStyle/>
          <a:p>
            <a:r>
              <a:rPr lang="en-US" dirty="0"/>
              <a:t>Paper ID : </a:t>
            </a:r>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2302</a:t>
            </a:r>
            <a:r>
              <a:rPr lang="en-US" dirty="0"/>
              <a:t>               Category : UG / PG / RS / Faculty </a:t>
            </a:r>
          </a:p>
        </p:txBody>
      </p:sp>
      <p:pic>
        <p:nvPicPr>
          <p:cNvPr id="8" name="Content Placeholder 7">
            <a:extLst>
              <a:ext uri="{FF2B5EF4-FFF2-40B4-BE49-F238E27FC236}">
                <a16:creationId xmlns:a16="http://schemas.microsoft.com/office/drawing/2014/main" id="{2443B45E-098E-EA58-7E0C-800C7F25EB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5201" y="984132"/>
            <a:ext cx="4114800" cy="5192831"/>
          </a:xfrm>
        </p:spPr>
      </p:pic>
    </p:spTree>
    <p:extLst>
      <p:ext uri="{BB962C8B-B14F-4D97-AF65-F5344CB8AC3E}">
        <p14:creationId xmlns:p14="http://schemas.microsoft.com/office/powerpoint/2010/main" val="219208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AAAA56-CE88-43A3-9E5E-8CE0EC9FBDE4}"/>
              </a:ext>
            </a:extLst>
          </p:cNvPr>
          <p:cNvSpPr>
            <a:spLocks noGrp="1"/>
          </p:cNvSpPr>
          <p:nvPr>
            <p:ph type="title"/>
          </p:nvPr>
        </p:nvSpPr>
        <p:spPr>
          <a:xfrm>
            <a:off x="2610298" y="598019"/>
            <a:ext cx="7681359" cy="776921"/>
          </a:xfrm>
        </p:spPr>
        <p:txBody>
          <a:bodyPr>
            <a:noAutofit/>
          </a:bodyPr>
          <a:lstStyle/>
          <a:p>
            <a:pPr algn="ctr"/>
            <a:r>
              <a:rPr lang="en-US" sz="2800" b="1" dirty="0">
                <a:solidFill>
                  <a:schemeClr val="tx1">
                    <a:lumMod val="85000"/>
                    <a:lumOff val="15000"/>
                  </a:schemeClr>
                </a:solidFill>
                <a:latin typeface="Times New Roman" pitchFamily="18" charset="0"/>
                <a:cs typeface="Times New Roman" pitchFamily="18" charset="0"/>
              </a:rPr>
              <a:t>Result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F16A64F-B6D8-40DE-B41A-18D5DDDA8948}"/>
              </a:ext>
            </a:extLst>
          </p:cNvPr>
          <p:cNvPicPr>
            <a:picLocks noChangeAspect="1"/>
          </p:cNvPicPr>
          <p:nvPr/>
        </p:nvPicPr>
        <p:blipFill rotWithShape="1">
          <a:blip r:embed="rId2">
            <a:extLst>
              <a:ext uri="{28A0092B-C50C-407E-A947-70E740481C1C}">
                <a14:useLocalDpi xmlns:a14="http://schemas.microsoft.com/office/drawing/2010/main" val="0"/>
              </a:ext>
            </a:extLst>
          </a:blip>
          <a:srcRect l="10373" t="22680" r="10231" b="23065"/>
          <a:stretch/>
        </p:blipFill>
        <p:spPr>
          <a:xfrm>
            <a:off x="113519" y="101068"/>
            <a:ext cx="1466705" cy="13386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Footer Placeholder 4">
            <a:extLst>
              <a:ext uri="{FF2B5EF4-FFF2-40B4-BE49-F238E27FC236}">
                <a16:creationId xmlns:a16="http://schemas.microsoft.com/office/drawing/2014/main" id="{D8DC4166-734B-7274-1723-83DF92FA070F}"/>
              </a:ext>
            </a:extLst>
          </p:cNvPr>
          <p:cNvSpPr>
            <a:spLocks noGrp="1"/>
          </p:cNvSpPr>
          <p:nvPr>
            <p:ph type="ftr" sz="quarter" idx="11"/>
          </p:nvPr>
        </p:nvSpPr>
        <p:spPr/>
        <p:txBody>
          <a:bodyPr/>
          <a:lstStyle/>
          <a:p>
            <a:r>
              <a:rPr lang="en-US" dirty="0"/>
              <a:t>Paper ID : </a:t>
            </a:r>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2302</a:t>
            </a:r>
            <a:r>
              <a:rPr lang="en-US" dirty="0"/>
              <a:t>               Category : UG / PG / RS / Faculty </a:t>
            </a:r>
          </a:p>
        </p:txBody>
      </p:sp>
      <p:pic>
        <p:nvPicPr>
          <p:cNvPr id="7" name="Picture 6" descr="A red and white logo&#10;&#10;Description automatically generated with low confidence">
            <a:extLst>
              <a:ext uri="{FF2B5EF4-FFF2-40B4-BE49-F238E27FC236}">
                <a16:creationId xmlns:a16="http://schemas.microsoft.com/office/drawing/2014/main" id="{B2BEBE45-A98C-B123-24CD-06F8F4491E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4" t="7959" r="-3541" b="2438"/>
          <a:stretch/>
        </p:blipFill>
        <p:spPr>
          <a:xfrm>
            <a:off x="10651721" y="84650"/>
            <a:ext cx="1544601" cy="128111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1554480"/>
            <a:ext cx="5608320" cy="4686300"/>
          </a:xfrm>
          <a:prstGeom prst="rect">
            <a:avLst/>
          </a:prstGeom>
        </p:spPr>
      </p:pic>
      <p:pic>
        <p:nvPicPr>
          <p:cNvPr id="6" name="Content Placeholder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94120" y="1611938"/>
            <a:ext cx="5433061" cy="4628842"/>
          </a:xfrm>
        </p:spPr>
      </p:pic>
    </p:spTree>
    <p:extLst>
      <p:ext uri="{BB962C8B-B14F-4D97-AF65-F5344CB8AC3E}">
        <p14:creationId xmlns:p14="http://schemas.microsoft.com/office/powerpoint/2010/main" val="127025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E0A8B-08D8-4C5D-91A3-32DDF766E2B9}"/>
              </a:ext>
            </a:extLst>
          </p:cNvPr>
          <p:cNvSpPr>
            <a:spLocks noGrp="1"/>
          </p:cNvSpPr>
          <p:nvPr>
            <p:ph type="title"/>
          </p:nvPr>
        </p:nvSpPr>
        <p:spPr>
          <a:xfrm>
            <a:off x="336060" y="552091"/>
            <a:ext cx="3600860" cy="5431536"/>
          </a:xfrm>
        </p:spPr>
        <p:txBody>
          <a:bodyPr>
            <a:normAutofit/>
          </a:bodyPr>
          <a:lstStyle/>
          <a:p>
            <a:r>
              <a:rPr lang="en-US" sz="4200" spc="210" dirty="0">
                <a:latin typeface="Times New Roman" panose="02020603050405020304" pitchFamily="18" charset="0"/>
                <a:cs typeface="Times New Roman" panose="02020603050405020304" pitchFamily="18" charset="0"/>
              </a:rPr>
              <a:t>RESULT &amp; DISCUSSION</a:t>
            </a:r>
            <a:endParaRPr lang="en-US" sz="4200" dirty="0">
              <a:latin typeface="Times New Roman" panose="02020603050405020304" pitchFamily="18" charset="0"/>
              <a:cs typeface="Times New Roman" panose="02020603050405020304" pitchFamily="18" charset="0"/>
            </a:endParaRPr>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4D8BDA-B0B6-4260-AF49-5E8B1BFF56D3}"/>
              </a:ext>
            </a:extLst>
          </p:cNvPr>
          <p:cNvSpPr>
            <a:spLocks noGrp="1"/>
          </p:cNvSpPr>
          <p:nvPr>
            <p:ph idx="1"/>
          </p:nvPr>
        </p:nvSpPr>
        <p:spPr>
          <a:xfrm>
            <a:off x="4980682" y="552091"/>
            <a:ext cx="6370071" cy="5431536"/>
          </a:xfrm>
        </p:spPr>
        <p:txBody>
          <a:bodyPr anchor="ctr">
            <a:normAutofit/>
          </a:bodyPr>
          <a:lstStyle/>
          <a:p>
            <a:pPr marL="0" indent="0" algn="just">
              <a:buNone/>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In this paper, we predict </a:t>
            </a:r>
            <a:r>
              <a:rPr lang="en-US" sz="2400" b="1" dirty="0">
                <a:effectLst/>
                <a:latin typeface="Times New Roman" panose="02020603050405020304" pitchFamily="18" charset="0"/>
                <a:ea typeface="Calibri" panose="020F0502020204030204" pitchFamily="34" charset="0"/>
              </a:rPr>
              <a:t>suicidal tendencies</a:t>
            </a:r>
            <a:r>
              <a:rPr lang="en-US" sz="24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400" dirty="0">
                <a:latin typeface="Open Sans Light" panose="020B0306030504020204" pitchFamily="34" charset="0"/>
                <a:ea typeface="Open Sans Light" panose="020B0306030504020204" pitchFamily="34" charset="0"/>
                <a:cs typeface="Open Sans Light" panose="020B0306030504020204" pitchFamily="34" charset="0"/>
              </a:rPr>
              <a:t>on a primary data set. The first time some prediction has been done using this dataset. We have found almost </a:t>
            </a:r>
            <a:r>
              <a:rPr lang="en-US" sz="2400" b="1" dirty="0">
                <a:latin typeface="Open Sans Light" panose="020B0306030504020204" pitchFamily="34" charset="0"/>
                <a:ea typeface="Open Sans Light" panose="020B0306030504020204" pitchFamily="34" charset="0"/>
                <a:cs typeface="Open Sans Light" panose="020B0306030504020204" pitchFamily="34" charset="0"/>
              </a:rPr>
              <a:t>84% </a:t>
            </a:r>
            <a:r>
              <a:rPr lang="en-US" sz="2400" dirty="0">
                <a:latin typeface="Open Sans Light" panose="020B0306030504020204" pitchFamily="34" charset="0"/>
                <a:ea typeface="Open Sans Light" panose="020B0306030504020204" pitchFamily="34" charset="0"/>
                <a:cs typeface="Open Sans Light" panose="020B0306030504020204" pitchFamily="34" charset="0"/>
              </a:rPr>
              <a:t>accuracy, so we can assume that if we furtherly made this type of more predictions and researched this data set we will come up with a better paper. And these researches also help to save human life.</a:t>
            </a:r>
            <a:endParaRPr lang="en-US" sz="2200" b="0" i="0"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817521D-561C-422C-A2B4-1C0A933639B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3" t="22680" r="10231" b="23065"/>
          <a:stretch/>
        </p:blipFill>
        <p:spPr>
          <a:xfrm>
            <a:off x="113520" y="101068"/>
            <a:ext cx="925168" cy="8444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Footer Placeholder 3">
            <a:extLst>
              <a:ext uri="{FF2B5EF4-FFF2-40B4-BE49-F238E27FC236}">
                <a16:creationId xmlns:a16="http://schemas.microsoft.com/office/drawing/2014/main" id="{E2D42DFF-5136-C5CB-255B-485386165E26}"/>
              </a:ext>
            </a:extLst>
          </p:cNvPr>
          <p:cNvSpPr>
            <a:spLocks noGrp="1"/>
          </p:cNvSpPr>
          <p:nvPr>
            <p:ph type="ftr" sz="quarter" idx="11"/>
          </p:nvPr>
        </p:nvSpPr>
        <p:spPr/>
        <p:txBody>
          <a:bodyPr/>
          <a:lstStyle/>
          <a:p>
            <a:r>
              <a:rPr lang="en-US" dirty="0"/>
              <a:t>Paper ID :</a:t>
            </a:r>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 2302      </a:t>
            </a:r>
            <a:r>
              <a:rPr lang="en-US" dirty="0"/>
              <a:t>Category : UG / PG / RS / Faculty </a:t>
            </a:r>
          </a:p>
        </p:txBody>
      </p:sp>
      <p:pic>
        <p:nvPicPr>
          <p:cNvPr id="6" name="Picture 5" descr="A red and white logo&#10;&#10;Description automatically generated with low confidence">
            <a:extLst>
              <a:ext uri="{FF2B5EF4-FFF2-40B4-BE49-F238E27FC236}">
                <a16:creationId xmlns:a16="http://schemas.microsoft.com/office/drawing/2014/main" id="{B11F4CDC-FD10-8E0E-571C-CC8C736351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4" t="7959" r="-3541" b="2438"/>
          <a:stretch/>
        </p:blipFill>
        <p:spPr>
          <a:xfrm>
            <a:off x="10892175" y="84650"/>
            <a:ext cx="1304147" cy="1081677"/>
          </a:xfrm>
          <a:prstGeom prst="rect">
            <a:avLst/>
          </a:prstGeom>
        </p:spPr>
      </p:pic>
    </p:spTree>
    <p:extLst>
      <p:ext uri="{BB962C8B-B14F-4D97-AF65-F5344CB8AC3E}">
        <p14:creationId xmlns:p14="http://schemas.microsoft.com/office/powerpoint/2010/main" val="2893412165"/>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865</TotalTime>
  <Words>707</Words>
  <Application>Microsoft Office PowerPoint</Application>
  <PresentationFormat>Widescreen</PresentationFormat>
  <Paragraphs>72</Paragraphs>
  <Slides>11</Slides>
  <Notes>0</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Calibri</vt:lpstr>
      <vt:lpstr>Calibri Light</vt:lpstr>
      <vt:lpstr>Google Sans</vt:lpstr>
      <vt:lpstr>Kigelia Light</vt:lpstr>
      <vt:lpstr>Open Sans Light</vt:lpstr>
      <vt:lpstr>Saira Black</vt:lpstr>
      <vt:lpstr>Saira Bold Bold</vt:lpstr>
      <vt:lpstr>Saira Medium</vt:lpstr>
      <vt:lpstr>Tahoma</vt:lpstr>
      <vt:lpstr>Times New Roman</vt:lpstr>
      <vt:lpstr>Wingdings</vt:lpstr>
      <vt:lpstr>Office Theme</vt:lpstr>
      <vt:lpstr>PowerPoint Presentation</vt:lpstr>
      <vt:lpstr>Key talking points</vt:lpstr>
      <vt:lpstr>ABSTRACT</vt:lpstr>
      <vt:lpstr>Introduction</vt:lpstr>
      <vt:lpstr>Literature Review</vt:lpstr>
      <vt:lpstr>Methodology</vt:lpstr>
      <vt:lpstr>FLOW CHART</vt:lpstr>
      <vt:lpstr>Result</vt:lpstr>
      <vt:lpstr>RESULT &amp; DISCUSSION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International Conference on Innovations in Engineering &amp; Sciences (ICIES) 2021</dc:title>
  <dc:creator>Pravin</dc:creator>
  <cp:lastModifiedBy>KISHALAY GHOSH</cp:lastModifiedBy>
  <cp:revision>53</cp:revision>
  <dcterms:created xsi:type="dcterms:W3CDTF">2021-03-20T03:55:40Z</dcterms:created>
  <dcterms:modified xsi:type="dcterms:W3CDTF">2023-02-22T19:08:12Z</dcterms:modified>
</cp:coreProperties>
</file>