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00cba1fd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00cba1fd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00cba1fdd_3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00cba1fdd_3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d9c67055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d9c67055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51e213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1e213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1d9c67055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9c67055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a27732c5dc71d7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27732c5dc71d7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a27732c5dc71d7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27732c5dc71d7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355c93c3842964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355c93c3842964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82" name="Shape 82"/>
        <p:cNvGrpSpPr/>
        <p:nvPr/>
      </p:nvGrpSpPr>
      <p:grpSpPr>
        <a:xfrm>
          <a:off x="0" y="0"/>
          <a:ext cx="0" cy="0"/>
          <a:chOff x="0" y="0"/>
          <a:chExt cx="0" cy="0"/>
        </a:xfrm>
      </p:grpSpPr>
      <p:pic>
        <p:nvPicPr>
          <p:cNvPr descr="Side view of hands writing in a notebook at a cafe" id="83" name="Google Shape;83;p13"/>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84" name="Google Shape;84;p13"/>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3"/>
          <p:cNvGrpSpPr/>
          <p:nvPr/>
        </p:nvGrpSpPr>
        <p:grpSpPr>
          <a:xfrm>
            <a:off x="830392" y="1191256"/>
            <a:ext cx="745763" cy="45826"/>
            <a:chOff x="4580561" y="2589004"/>
            <a:chExt cx="1064464" cy="25200"/>
          </a:xfrm>
        </p:grpSpPr>
        <p:sp>
          <p:nvSpPr>
            <p:cNvPr id="86" name="Google Shape;86;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89" name="Google Shape;89;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90" name="Google Shape;90;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1" name="Google Shape;91;p13"/>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2">
  <p:cSld name="SECTION_TITLE_AND_DESCRIPTION_1_2">
    <p:spTree>
      <p:nvGrpSpPr>
        <p:cNvPr id="92" name="Shape 92"/>
        <p:cNvGrpSpPr/>
        <p:nvPr/>
      </p:nvGrpSpPr>
      <p:grpSpPr>
        <a:xfrm>
          <a:off x="0" y="0"/>
          <a:ext cx="0" cy="0"/>
          <a:chOff x="0" y="0"/>
          <a:chExt cx="0" cy="0"/>
        </a:xfrm>
      </p:grpSpPr>
      <p:pic>
        <p:nvPicPr>
          <p:cNvPr id="93" name="Google Shape;93;p14"/>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94" name="Google Shape;94;p14"/>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4"/>
          <p:cNvGrpSpPr/>
          <p:nvPr/>
        </p:nvGrpSpPr>
        <p:grpSpPr>
          <a:xfrm>
            <a:off x="830392" y="1191256"/>
            <a:ext cx="745763" cy="45826"/>
            <a:chOff x="4580561" y="2589004"/>
            <a:chExt cx="1064464" cy="25200"/>
          </a:xfrm>
        </p:grpSpPr>
        <p:sp>
          <p:nvSpPr>
            <p:cNvPr id="96" name="Google Shape;96;p14"/>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99" name="Google Shape;99;p1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0" name="Google Shape;100;p14"/>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1" name="Google Shape;10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ph type="ctrTitle"/>
          </p:nvPr>
        </p:nvSpPr>
        <p:spPr>
          <a:xfrm>
            <a:off x="682075" y="1588625"/>
            <a:ext cx="6876600" cy="14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PARALLEL THINKING: </a:t>
            </a:r>
            <a:endParaRPr sz="3300"/>
          </a:p>
          <a:p>
            <a:pPr indent="0" lvl="0" marL="0" rtl="0" algn="l">
              <a:spcBef>
                <a:spcPts val="0"/>
              </a:spcBef>
              <a:spcAft>
                <a:spcPts val="0"/>
              </a:spcAft>
              <a:buNone/>
            </a:pPr>
            <a:r>
              <a:rPr lang="en" sz="3300"/>
              <a:t>THE SIEVE OF ERATOSTHENES</a:t>
            </a:r>
            <a:endParaRPr sz="3300"/>
          </a:p>
        </p:txBody>
      </p:sp>
      <p:sp>
        <p:nvSpPr>
          <p:cNvPr id="107" name="Google Shape;107;p15"/>
          <p:cNvSpPr txBox="1"/>
          <p:nvPr>
            <p:ph idx="1" type="subTitle"/>
          </p:nvPr>
        </p:nvSpPr>
        <p:spPr>
          <a:xfrm>
            <a:off x="729600" y="3311550"/>
            <a:ext cx="40896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Assigned By :- Prof. Bhaskar Chaudhary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705850" y="1419575"/>
            <a:ext cx="3036000" cy="21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t>Useful Results </a:t>
            </a:r>
            <a:endParaRPr sz="4100"/>
          </a:p>
        </p:txBody>
      </p:sp>
      <p:pic>
        <p:nvPicPr>
          <p:cNvPr id="182" name="Google Shape;182;p24"/>
          <p:cNvPicPr preferRelativeResize="0"/>
          <p:nvPr/>
        </p:nvPicPr>
        <p:blipFill>
          <a:blip r:embed="rId3">
            <a:alphaModFix/>
          </a:blip>
          <a:stretch>
            <a:fillRect/>
          </a:stretch>
        </p:blipFill>
        <p:spPr>
          <a:xfrm>
            <a:off x="4654850" y="345338"/>
            <a:ext cx="4333875" cy="445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86" name="Shape 186"/>
        <p:cNvGrpSpPr/>
        <p:nvPr/>
      </p:nvGrpSpPr>
      <p:grpSpPr>
        <a:xfrm>
          <a:off x="0" y="0"/>
          <a:ext cx="0" cy="0"/>
          <a:chOff x="0" y="0"/>
          <a:chExt cx="0" cy="0"/>
        </a:xfrm>
      </p:grpSpPr>
      <p:sp>
        <p:nvSpPr>
          <p:cNvPr id="187" name="Google Shape;187;p25"/>
          <p:cNvSpPr txBox="1"/>
          <p:nvPr/>
        </p:nvSpPr>
        <p:spPr>
          <a:xfrm>
            <a:off x="1437425" y="1042150"/>
            <a:ext cx="6454500" cy="75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100">
                <a:latin typeface="Lato"/>
                <a:ea typeface="Lato"/>
                <a:cs typeface="Lato"/>
                <a:sym typeface="Lato"/>
              </a:rPr>
              <a:t>Conclusion</a:t>
            </a:r>
            <a:endParaRPr b="1" sz="3100">
              <a:latin typeface="Lato"/>
              <a:ea typeface="Lato"/>
              <a:cs typeface="Lato"/>
              <a:sym typeface="Lato"/>
            </a:endParaRPr>
          </a:p>
        </p:txBody>
      </p:sp>
      <p:sp>
        <p:nvSpPr>
          <p:cNvPr id="188" name="Google Shape;188;p25"/>
          <p:cNvSpPr txBox="1"/>
          <p:nvPr/>
        </p:nvSpPr>
        <p:spPr>
          <a:xfrm>
            <a:off x="1344750" y="1937800"/>
            <a:ext cx="6454500" cy="685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We were successfully able to parallelize the sieve of Eratosthenes Algorithm.</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speedup of  11 was achieved for for 16 cores  with respect to blockwise serial implementation and speedup of 75 was achieved for 16 cores with respect to simple serial implementation.</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Our main objective was just to parallelize the algorithm but after modifying the algorithm , significant speedup, efficiency and execution time was observed.</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22450"/>
            <a:ext cx="7688400" cy="24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434343"/>
                </a:solidFill>
              </a:rPr>
              <a:t>Problem Statement :-</a:t>
            </a:r>
            <a:endParaRPr u="sng">
              <a:solidFill>
                <a:srgbClr val="434343"/>
              </a:solidFill>
            </a:endParaRPr>
          </a:p>
          <a:p>
            <a:pPr indent="0" lvl="0" marL="0" rtl="0" algn="l">
              <a:spcBef>
                <a:spcPts val="0"/>
              </a:spcBef>
              <a:spcAft>
                <a:spcPts val="0"/>
              </a:spcAft>
              <a:buNone/>
            </a:pPr>
            <a:r>
              <a:t/>
            </a:r>
            <a:endParaRPr/>
          </a:p>
          <a:p>
            <a:pPr indent="-457200" lvl="0" marL="457200" rtl="0" algn="l">
              <a:spcBef>
                <a:spcPts val="0"/>
              </a:spcBef>
              <a:spcAft>
                <a:spcPts val="0"/>
              </a:spcAft>
              <a:buSzPts val="3600"/>
              <a:buChar char="●"/>
            </a:pPr>
            <a:r>
              <a:rPr lang="en"/>
              <a:t>Find the maximum prime number and number of primes between 1 to 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05850" y="1419575"/>
            <a:ext cx="3221100" cy="17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Significance of </a:t>
            </a:r>
            <a:endParaRPr sz="3300"/>
          </a:p>
          <a:p>
            <a:pPr indent="0" lvl="0" marL="0" rtl="0" algn="l">
              <a:spcBef>
                <a:spcPts val="0"/>
              </a:spcBef>
              <a:spcAft>
                <a:spcPts val="0"/>
              </a:spcAft>
              <a:buNone/>
            </a:pPr>
            <a:r>
              <a:rPr lang="en" sz="3300"/>
              <a:t>Large Prime Number</a:t>
            </a:r>
            <a:endParaRPr sz="3300"/>
          </a:p>
        </p:txBody>
      </p:sp>
      <p:sp>
        <p:nvSpPr>
          <p:cNvPr id="118" name="Google Shape;118;p17"/>
          <p:cNvSpPr txBox="1"/>
          <p:nvPr>
            <p:ph idx="2" type="body"/>
          </p:nvPr>
        </p:nvSpPr>
        <p:spPr>
          <a:xfrm>
            <a:off x="4845100" y="305125"/>
            <a:ext cx="3890100" cy="47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Why large Prime numbers are very useful?</a:t>
            </a:r>
            <a:endParaRPr b="1" sz="1600">
              <a:solidFill>
                <a:schemeClr val="dk1"/>
              </a:solidFill>
            </a:endParaRPr>
          </a:p>
          <a:p>
            <a:pPr indent="-311150" lvl="0" marL="457200" rtl="0" algn="l">
              <a:spcBef>
                <a:spcPts val="1000"/>
              </a:spcBef>
              <a:spcAft>
                <a:spcPts val="0"/>
              </a:spcAft>
              <a:buSzPts val="1300"/>
              <a:buChar char="●"/>
            </a:pPr>
            <a:r>
              <a:rPr lang="en"/>
              <a:t>Many Public-key cryptography algorithm such as RSA, Diffie Hellman are based on large prime numbers.</a:t>
            </a:r>
            <a:endParaRPr/>
          </a:p>
          <a:p>
            <a:pPr indent="-311150" lvl="0" marL="457200" rtl="0" algn="l">
              <a:spcBef>
                <a:spcPts val="1000"/>
              </a:spcBef>
              <a:spcAft>
                <a:spcPts val="0"/>
              </a:spcAft>
              <a:buSzPts val="1300"/>
              <a:buChar char="●"/>
            </a:pPr>
            <a:r>
              <a:rPr lang="en"/>
              <a:t>Security of encryption is based on how much prime number is large.  More large prime number can turn into more possible results and hard to crack it. E.g.,</a:t>
            </a:r>
            <a:endParaRPr/>
          </a:p>
        </p:txBody>
      </p:sp>
      <p:sp>
        <p:nvSpPr>
          <p:cNvPr id="119" name="Google Shape;119;p17"/>
          <p:cNvSpPr txBox="1"/>
          <p:nvPr/>
        </p:nvSpPr>
        <p:spPr>
          <a:xfrm>
            <a:off x="4643500" y="3081725"/>
            <a:ext cx="11547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5-digit prime number</a:t>
            </a:r>
            <a:endParaRPr sz="1100">
              <a:latin typeface="Lato"/>
              <a:ea typeface="Lato"/>
              <a:cs typeface="Lato"/>
              <a:sym typeface="Lato"/>
            </a:endParaRPr>
          </a:p>
        </p:txBody>
      </p:sp>
      <p:sp>
        <p:nvSpPr>
          <p:cNvPr id="120" name="Google Shape;120;p17"/>
          <p:cNvSpPr txBox="1"/>
          <p:nvPr/>
        </p:nvSpPr>
        <p:spPr>
          <a:xfrm>
            <a:off x="7544700" y="3020225"/>
            <a:ext cx="15171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1.1 trillion possible results</a:t>
            </a:r>
            <a:endParaRPr sz="1100">
              <a:latin typeface="Lato"/>
              <a:ea typeface="Lato"/>
              <a:cs typeface="Lato"/>
              <a:sym typeface="Lato"/>
            </a:endParaRPr>
          </a:p>
        </p:txBody>
      </p:sp>
      <p:sp>
        <p:nvSpPr>
          <p:cNvPr id="121" name="Google Shape;121;p17"/>
          <p:cNvSpPr txBox="1"/>
          <p:nvPr/>
        </p:nvSpPr>
        <p:spPr>
          <a:xfrm>
            <a:off x="4689925" y="3572450"/>
            <a:ext cx="11547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7</a:t>
            </a:r>
            <a:r>
              <a:rPr lang="en" sz="1100">
                <a:latin typeface="Lato"/>
                <a:ea typeface="Lato"/>
                <a:cs typeface="Lato"/>
                <a:sym typeface="Lato"/>
              </a:rPr>
              <a:t>-digit prime number</a:t>
            </a:r>
            <a:endParaRPr sz="1100">
              <a:latin typeface="Lato"/>
              <a:ea typeface="Lato"/>
              <a:cs typeface="Lato"/>
              <a:sym typeface="Lato"/>
            </a:endParaRPr>
          </a:p>
        </p:txBody>
      </p:sp>
      <p:sp>
        <p:nvSpPr>
          <p:cNvPr id="122" name="Google Shape;122;p17"/>
          <p:cNvSpPr txBox="1"/>
          <p:nvPr/>
        </p:nvSpPr>
        <p:spPr>
          <a:xfrm>
            <a:off x="4689925" y="4014400"/>
            <a:ext cx="12324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16</a:t>
            </a:r>
            <a:r>
              <a:rPr lang="en" sz="1100">
                <a:latin typeface="Lato"/>
                <a:ea typeface="Lato"/>
                <a:cs typeface="Lato"/>
                <a:sym typeface="Lato"/>
              </a:rPr>
              <a:t>-digit prime number</a:t>
            </a:r>
            <a:endParaRPr sz="1100">
              <a:latin typeface="Lato"/>
              <a:ea typeface="Lato"/>
              <a:cs typeface="Lato"/>
              <a:sym typeface="Lato"/>
            </a:endParaRPr>
          </a:p>
        </p:txBody>
      </p:sp>
      <p:sp>
        <p:nvSpPr>
          <p:cNvPr id="123" name="Google Shape;123;p17"/>
          <p:cNvSpPr txBox="1"/>
          <p:nvPr/>
        </p:nvSpPr>
        <p:spPr>
          <a:xfrm>
            <a:off x="6227500" y="3020225"/>
            <a:ext cx="11253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40-bit encryption</a:t>
            </a:r>
            <a:endParaRPr sz="1100">
              <a:latin typeface="Lato"/>
              <a:ea typeface="Lato"/>
              <a:cs typeface="Lato"/>
              <a:sym typeface="Lato"/>
            </a:endParaRPr>
          </a:p>
        </p:txBody>
      </p:sp>
      <p:sp>
        <p:nvSpPr>
          <p:cNvPr id="124" name="Google Shape;124;p17"/>
          <p:cNvSpPr txBox="1"/>
          <p:nvPr/>
        </p:nvSpPr>
        <p:spPr>
          <a:xfrm>
            <a:off x="6262013" y="3518550"/>
            <a:ext cx="1154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56-bit encryption</a:t>
            </a:r>
            <a:endParaRPr sz="1100">
              <a:latin typeface="Lato"/>
              <a:ea typeface="Lato"/>
              <a:cs typeface="Lato"/>
              <a:sym typeface="Lato"/>
            </a:endParaRPr>
          </a:p>
        </p:txBody>
      </p:sp>
      <p:sp>
        <p:nvSpPr>
          <p:cNvPr id="125" name="Google Shape;125;p17"/>
          <p:cNvSpPr txBox="1"/>
          <p:nvPr/>
        </p:nvSpPr>
        <p:spPr>
          <a:xfrm>
            <a:off x="7506900" y="3494100"/>
            <a:ext cx="15927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72 quadrillion possible results.</a:t>
            </a:r>
            <a:endParaRPr sz="1100">
              <a:latin typeface="Lato"/>
              <a:ea typeface="Lato"/>
              <a:cs typeface="Lato"/>
              <a:sym typeface="Lato"/>
            </a:endParaRPr>
          </a:p>
        </p:txBody>
      </p:sp>
      <p:sp>
        <p:nvSpPr>
          <p:cNvPr id="126" name="Google Shape;126;p17"/>
          <p:cNvSpPr txBox="1"/>
          <p:nvPr/>
        </p:nvSpPr>
        <p:spPr>
          <a:xfrm>
            <a:off x="7484700" y="3983525"/>
            <a:ext cx="1637100" cy="9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340,282,366,920,938,463,463,374,607,431,768,211,456</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 possible results</a:t>
            </a:r>
            <a:endParaRPr sz="1100">
              <a:latin typeface="Lato"/>
              <a:ea typeface="Lato"/>
              <a:cs typeface="Lato"/>
              <a:sym typeface="Lato"/>
            </a:endParaRPr>
          </a:p>
        </p:txBody>
      </p:sp>
      <p:sp>
        <p:nvSpPr>
          <p:cNvPr id="127" name="Google Shape;127;p17"/>
          <p:cNvSpPr txBox="1"/>
          <p:nvPr/>
        </p:nvSpPr>
        <p:spPr>
          <a:xfrm>
            <a:off x="6227500" y="3983525"/>
            <a:ext cx="11253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128-bit</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encryption</a:t>
            </a:r>
            <a:endParaRPr sz="1100">
              <a:latin typeface="Lato"/>
              <a:ea typeface="Lato"/>
              <a:cs typeface="Lato"/>
              <a:sym typeface="Lato"/>
            </a:endParaRPr>
          </a:p>
        </p:txBody>
      </p:sp>
      <p:sp>
        <p:nvSpPr>
          <p:cNvPr id="128" name="Google Shape;128;p17"/>
          <p:cNvSpPr/>
          <p:nvPr/>
        </p:nvSpPr>
        <p:spPr>
          <a:xfrm>
            <a:off x="5892963" y="3279000"/>
            <a:ext cx="286200" cy="14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29" name="Google Shape;129;p17"/>
          <p:cNvSpPr/>
          <p:nvPr/>
        </p:nvSpPr>
        <p:spPr>
          <a:xfrm>
            <a:off x="5885613" y="3720950"/>
            <a:ext cx="286200" cy="14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30" name="Google Shape;130;p17"/>
          <p:cNvSpPr/>
          <p:nvPr/>
        </p:nvSpPr>
        <p:spPr>
          <a:xfrm>
            <a:off x="5885625" y="4162900"/>
            <a:ext cx="286200" cy="14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31" name="Google Shape;131;p17"/>
          <p:cNvSpPr/>
          <p:nvPr/>
        </p:nvSpPr>
        <p:spPr>
          <a:xfrm>
            <a:off x="7161575" y="3720950"/>
            <a:ext cx="286200" cy="14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32" name="Google Shape;132;p17"/>
          <p:cNvSpPr/>
          <p:nvPr/>
        </p:nvSpPr>
        <p:spPr>
          <a:xfrm>
            <a:off x="7161575" y="3301675"/>
            <a:ext cx="286200" cy="14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33" name="Google Shape;133;p17"/>
          <p:cNvSpPr/>
          <p:nvPr/>
        </p:nvSpPr>
        <p:spPr>
          <a:xfrm>
            <a:off x="7161575" y="4231625"/>
            <a:ext cx="286200" cy="14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34" name="Google Shape;134;p17"/>
          <p:cNvSpPr/>
          <p:nvPr/>
        </p:nvSpPr>
        <p:spPr>
          <a:xfrm>
            <a:off x="7161575" y="4231625"/>
            <a:ext cx="286200" cy="14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729450" y="514300"/>
            <a:ext cx="7688700" cy="5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rPr>
              <a:t>Sieve</a:t>
            </a:r>
            <a:r>
              <a:rPr lang="en" sz="2500">
                <a:solidFill>
                  <a:srgbClr val="000000"/>
                </a:solidFill>
              </a:rPr>
              <a:t> </a:t>
            </a:r>
            <a:r>
              <a:rPr lang="en" sz="2500">
                <a:solidFill>
                  <a:srgbClr val="000000"/>
                </a:solidFill>
              </a:rPr>
              <a:t>of </a:t>
            </a:r>
            <a:r>
              <a:rPr lang="en" sz="2500">
                <a:solidFill>
                  <a:srgbClr val="000000"/>
                </a:solidFill>
                <a:latin typeface="Lato"/>
                <a:ea typeface="Lato"/>
                <a:cs typeface="Lato"/>
                <a:sym typeface="Lato"/>
              </a:rPr>
              <a:t>Eratosthenes</a:t>
            </a:r>
            <a:r>
              <a:rPr lang="en" sz="2500">
                <a:solidFill>
                  <a:srgbClr val="000000"/>
                </a:solidFill>
              </a:rPr>
              <a:t> (serial)</a:t>
            </a:r>
            <a:endParaRPr sz="2500">
              <a:solidFill>
                <a:srgbClr val="000000"/>
              </a:solidFill>
            </a:endParaRPr>
          </a:p>
        </p:txBody>
      </p:sp>
      <p:sp>
        <p:nvSpPr>
          <p:cNvPr id="140" name="Google Shape;140;p18"/>
          <p:cNvSpPr txBox="1"/>
          <p:nvPr>
            <p:ph idx="1" type="body"/>
          </p:nvPr>
        </p:nvSpPr>
        <p:spPr>
          <a:xfrm>
            <a:off x="729450" y="1579125"/>
            <a:ext cx="7688700" cy="3308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classical and efficient method of finding prime numbers is sieve of Eratosthenes. </a:t>
            </a:r>
            <a:endParaRPr/>
          </a:p>
          <a:p>
            <a:pPr indent="-311150" lvl="0" marL="457200" rtl="0" algn="l">
              <a:spcBef>
                <a:spcPts val="1000"/>
              </a:spcBef>
              <a:spcAft>
                <a:spcPts val="0"/>
              </a:spcAft>
              <a:buSzPts val="1300"/>
              <a:buChar char="➔"/>
            </a:pPr>
            <a:r>
              <a:rPr lang="en"/>
              <a:t>Input  :-  Integer N denotes range.</a:t>
            </a:r>
            <a:endParaRPr/>
          </a:p>
          <a:p>
            <a:pPr indent="-311150" lvl="0" marL="457200" rtl="0" algn="l">
              <a:spcBef>
                <a:spcPts val="1000"/>
              </a:spcBef>
              <a:spcAft>
                <a:spcPts val="0"/>
              </a:spcAft>
              <a:buSzPts val="1300"/>
              <a:buChar char="➔"/>
            </a:pPr>
            <a:r>
              <a:rPr lang="en"/>
              <a:t>Output :- Maximum Prime number between 1 to N and number of primes between 1 to N.  </a:t>
            </a:r>
            <a:endParaRPr/>
          </a:p>
          <a:p>
            <a:pPr indent="-311150" lvl="0" marL="457200" rtl="0" algn="l">
              <a:spcBef>
                <a:spcPts val="1000"/>
              </a:spcBef>
              <a:spcAft>
                <a:spcPts val="0"/>
              </a:spcAft>
              <a:buSzPts val="1300"/>
              <a:buChar char="➔"/>
            </a:pPr>
            <a:r>
              <a:rPr lang="en"/>
              <a:t>Pseudo-code for </a:t>
            </a:r>
            <a:r>
              <a:rPr lang="en"/>
              <a:t>sieve of Eratosthenes’s serial implementation :-</a:t>
            </a:r>
            <a:endParaRPr/>
          </a:p>
          <a:p>
            <a:pPr indent="-311150" lvl="0" marL="457200" rtl="0" algn="l">
              <a:spcBef>
                <a:spcPts val="1000"/>
              </a:spcBef>
              <a:spcAft>
                <a:spcPts val="0"/>
              </a:spcAft>
              <a:buSzPts val="1300"/>
              <a:buAutoNum type="arabicPeriod"/>
            </a:pPr>
            <a:r>
              <a:rPr lang="en"/>
              <a:t>Create a boolean array of consecutive integers from 2 to n.</a:t>
            </a:r>
            <a:endParaRPr/>
          </a:p>
          <a:p>
            <a:pPr indent="-311150" lvl="0" marL="457200" rtl="0" algn="l">
              <a:spcBef>
                <a:spcPts val="0"/>
              </a:spcBef>
              <a:spcAft>
                <a:spcPts val="0"/>
              </a:spcAft>
              <a:buSzPts val="1300"/>
              <a:buAutoNum type="arabicPeriod"/>
            </a:pPr>
            <a:r>
              <a:rPr lang="en"/>
              <a:t>Initially, let k equal to 2, which is the first prime number.</a:t>
            </a:r>
            <a:endParaRPr/>
          </a:p>
          <a:p>
            <a:pPr indent="-311150" lvl="0" marL="457200" rtl="0" algn="l">
              <a:spcBef>
                <a:spcPts val="0"/>
              </a:spcBef>
              <a:spcAft>
                <a:spcPts val="0"/>
              </a:spcAft>
              <a:buSzPts val="1300"/>
              <a:buAutoNum type="arabicPeriod"/>
            </a:pPr>
            <a:r>
              <a:rPr lang="en"/>
              <a:t>Starting from k</a:t>
            </a:r>
            <a:r>
              <a:rPr baseline="30000" lang="en"/>
              <a:t>2</a:t>
            </a:r>
            <a:r>
              <a:rPr lang="en"/>
              <a:t>, count up in increments of k and mark each of this number with value </a:t>
            </a:r>
            <a:r>
              <a:rPr b="1" lang="en"/>
              <a:t>false</a:t>
            </a:r>
            <a:r>
              <a:rPr lang="en"/>
              <a:t>. These numbers will be k(k+1),k(k+2),k(k+3),etc…</a:t>
            </a:r>
            <a:endParaRPr/>
          </a:p>
          <a:p>
            <a:pPr indent="-311150" lvl="0" marL="457200" rtl="0" algn="l">
              <a:spcBef>
                <a:spcPts val="0"/>
              </a:spcBef>
              <a:spcAft>
                <a:spcPts val="0"/>
              </a:spcAft>
              <a:buSzPts val="1300"/>
              <a:buAutoNum type="arabicPeriod"/>
            </a:pPr>
            <a:r>
              <a:rPr lang="en"/>
              <a:t>Find the first number greater than k in list that is </a:t>
            </a:r>
            <a:r>
              <a:rPr b="1" lang="en"/>
              <a:t>true</a:t>
            </a:r>
            <a:r>
              <a:rPr lang="en"/>
              <a:t> and this number should be less than √N . If no such number exists, stop. Otherwise, let k now equal this number (which is the next prime), and repeat from step 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 name="Shape 144"/>
        <p:cNvGrpSpPr/>
        <p:nvPr/>
      </p:nvGrpSpPr>
      <p:grpSpPr>
        <a:xfrm>
          <a:off x="0" y="0"/>
          <a:ext cx="0" cy="0"/>
          <a:chOff x="0" y="0"/>
          <a:chExt cx="0" cy="0"/>
        </a:xfrm>
      </p:grpSpPr>
      <p:sp>
        <p:nvSpPr>
          <p:cNvPr id="145" name="Google Shape;145;p19"/>
          <p:cNvSpPr/>
          <p:nvPr/>
        </p:nvSpPr>
        <p:spPr>
          <a:xfrm>
            <a:off x="0" y="4747100"/>
            <a:ext cx="9144000" cy="3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Lato"/>
                <a:ea typeface="Lato"/>
                <a:cs typeface="Lato"/>
                <a:sym typeface="Lato"/>
              </a:rPr>
              <a:t>Fig-1: Steps for the calculation of prime numbers using the Sieve of Eratosthenes algorithm</a:t>
            </a:r>
            <a:endParaRPr b="1" sz="1600">
              <a:latin typeface="Lato"/>
              <a:ea typeface="Lato"/>
              <a:cs typeface="Lato"/>
              <a:sym typeface="Lato"/>
            </a:endParaRPr>
          </a:p>
        </p:txBody>
      </p:sp>
      <p:pic>
        <p:nvPicPr>
          <p:cNvPr id="146" name="Google Shape;146;p19"/>
          <p:cNvPicPr preferRelativeResize="0"/>
          <p:nvPr/>
        </p:nvPicPr>
        <p:blipFill>
          <a:blip r:embed="rId3">
            <a:alphaModFix/>
          </a:blip>
          <a:stretch>
            <a:fillRect/>
          </a:stretch>
        </p:blipFill>
        <p:spPr>
          <a:xfrm>
            <a:off x="1854738" y="187925"/>
            <a:ext cx="5434536" cy="4442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nvSpPr>
        <p:spPr>
          <a:xfrm>
            <a:off x="5015600" y="487988"/>
            <a:ext cx="3920100" cy="4231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Lato"/>
              <a:buChar char="●"/>
            </a:pPr>
            <a:r>
              <a:rPr lang="en" sz="1600">
                <a:latin typeface="Lato"/>
                <a:ea typeface="Lato"/>
                <a:cs typeface="Lato"/>
                <a:sym typeface="Lato"/>
              </a:rPr>
              <a:t>This serial Implementation takes O(n) memory and O(n*ln(ln(n))) computation time. So for N &gt; 10</a:t>
            </a:r>
            <a:r>
              <a:rPr baseline="30000" lang="en" sz="1600">
                <a:latin typeface="Lato"/>
                <a:ea typeface="Lato"/>
                <a:cs typeface="Lato"/>
                <a:sym typeface="Lato"/>
              </a:rPr>
              <a:t>9 </a:t>
            </a:r>
            <a:r>
              <a:rPr lang="en" sz="1600">
                <a:latin typeface="Lato"/>
                <a:ea typeface="Lato"/>
                <a:cs typeface="Lato"/>
                <a:sym typeface="Lato"/>
              </a:rPr>
              <a:t>,it requires more memory and time. </a:t>
            </a:r>
            <a:r>
              <a:rPr lang="en" sz="1600">
                <a:latin typeface="Lato"/>
                <a:ea typeface="Lato"/>
                <a:cs typeface="Lato"/>
                <a:sym typeface="Lato"/>
              </a:rPr>
              <a:t>  </a:t>
            </a:r>
            <a:endParaRPr sz="1600">
              <a:latin typeface="Lato"/>
              <a:ea typeface="Lato"/>
              <a:cs typeface="Lato"/>
              <a:sym typeface="Lato"/>
            </a:endParaRPr>
          </a:p>
          <a:p>
            <a:pPr indent="-330200" lvl="0" marL="457200" rtl="0" algn="l">
              <a:spcBef>
                <a:spcPts val="1000"/>
              </a:spcBef>
              <a:spcAft>
                <a:spcPts val="0"/>
              </a:spcAft>
              <a:buClr>
                <a:srgbClr val="000000"/>
              </a:buClr>
              <a:buSzPts val="1600"/>
              <a:buFont typeface="Lato"/>
              <a:buChar char="●"/>
            </a:pPr>
            <a:r>
              <a:rPr lang="en" sz="1600">
                <a:latin typeface="Lato"/>
                <a:ea typeface="Lato"/>
                <a:cs typeface="Lato"/>
                <a:sym typeface="Lato"/>
              </a:rPr>
              <a:t>All even numbers are prime numbers except 2.  So, If we consider that and take only odd numbers then we only need half of the memory half of the execution time.</a:t>
            </a:r>
            <a:endParaRPr sz="1600">
              <a:latin typeface="Lato"/>
              <a:ea typeface="Lato"/>
              <a:cs typeface="Lato"/>
              <a:sym typeface="Lato"/>
            </a:endParaRPr>
          </a:p>
          <a:p>
            <a:pPr indent="-330200" lvl="0" marL="457200" rtl="0" algn="l">
              <a:spcBef>
                <a:spcPts val="1000"/>
              </a:spcBef>
              <a:spcAft>
                <a:spcPts val="0"/>
              </a:spcAft>
              <a:buClr>
                <a:srgbClr val="000000"/>
              </a:buClr>
              <a:buSzPts val="1600"/>
              <a:buFont typeface="Lato"/>
              <a:buChar char="●"/>
            </a:pPr>
            <a:r>
              <a:rPr lang="en" sz="1600">
                <a:latin typeface="Lato"/>
                <a:ea typeface="Lato"/>
                <a:cs typeface="Lato"/>
                <a:sym typeface="Lato"/>
              </a:rPr>
              <a:t>So, we managed to get speedup of nearly 2 using only this optimization.</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The unusual behaviour at 2</a:t>
            </a:r>
            <a:r>
              <a:rPr baseline="30000" lang="en" sz="1600">
                <a:latin typeface="Lato"/>
                <a:ea typeface="Lato"/>
                <a:cs typeface="Lato"/>
                <a:sym typeface="Lato"/>
              </a:rPr>
              <a:t>25</a:t>
            </a:r>
            <a:r>
              <a:rPr lang="en" sz="1600">
                <a:latin typeface="Lato"/>
                <a:ea typeface="Lato"/>
                <a:cs typeface="Lato"/>
                <a:sym typeface="Lato"/>
              </a:rPr>
              <a:t> for optimization strategy-2 is because of L3 cache misses.</a:t>
            </a:r>
            <a:endParaRPr sz="1600">
              <a:latin typeface="Lato"/>
              <a:ea typeface="Lato"/>
              <a:cs typeface="Lato"/>
              <a:sym typeface="Lato"/>
            </a:endParaRPr>
          </a:p>
        </p:txBody>
      </p:sp>
      <p:pic>
        <p:nvPicPr>
          <p:cNvPr id="152" name="Google Shape;152;p20"/>
          <p:cNvPicPr preferRelativeResize="0"/>
          <p:nvPr/>
        </p:nvPicPr>
        <p:blipFill>
          <a:blip r:embed="rId3">
            <a:alphaModFix/>
          </a:blip>
          <a:stretch>
            <a:fillRect/>
          </a:stretch>
        </p:blipFill>
        <p:spPr>
          <a:xfrm>
            <a:off x="79950" y="1071550"/>
            <a:ext cx="4406175" cy="3000375"/>
          </a:xfrm>
          <a:prstGeom prst="rect">
            <a:avLst/>
          </a:prstGeom>
          <a:noFill/>
          <a:ln cap="flat" cmpd="sng" w="19050">
            <a:solidFill>
              <a:srgbClr val="000000"/>
            </a:solidFill>
            <a:prstDash val="solid"/>
            <a:round/>
            <a:headEnd len="sm" w="sm" type="none"/>
            <a:tailEnd len="sm" w="sm" type="none"/>
          </a:ln>
        </p:spPr>
      </p:pic>
      <p:sp>
        <p:nvSpPr>
          <p:cNvPr id="153" name="Google Shape;153;p20"/>
          <p:cNvSpPr txBox="1"/>
          <p:nvPr/>
        </p:nvSpPr>
        <p:spPr>
          <a:xfrm>
            <a:off x="373100" y="4272925"/>
            <a:ext cx="36954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Fig-2 : Comparison between optimization strategies and base  algorithm.</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729450" y="542825"/>
            <a:ext cx="7688700" cy="5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rPr>
              <a:t>Sieve of </a:t>
            </a:r>
            <a:r>
              <a:rPr lang="en" sz="2500">
                <a:solidFill>
                  <a:srgbClr val="000000"/>
                </a:solidFill>
                <a:latin typeface="Lato"/>
                <a:ea typeface="Lato"/>
                <a:cs typeface="Lato"/>
                <a:sym typeface="Lato"/>
              </a:rPr>
              <a:t>Eratosthenes</a:t>
            </a:r>
            <a:r>
              <a:rPr lang="en" sz="2500">
                <a:solidFill>
                  <a:srgbClr val="000000"/>
                </a:solidFill>
              </a:rPr>
              <a:t> (</a:t>
            </a:r>
            <a:r>
              <a:rPr lang="en" sz="2500">
                <a:solidFill>
                  <a:srgbClr val="000000"/>
                </a:solidFill>
              </a:rPr>
              <a:t>parallel</a:t>
            </a:r>
            <a:r>
              <a:rPr lang="en" sz="2500">
                <a:solidFill>
                  <a:srgbClr val="000000"/>
                </a:solidFill>
              </a:rPr>
              <a:t>)</a:t>
            </a:r>
            <a:endParaRPr sz="2500">
              <a:solidFill>
                <a:srgbClr val="000000"/>
              </a:solidFill>
            </a:endParaRPr>
          </a:p>
        </p:txBody>
      </p:sp>
      <p:sp>
        <p:nvSpPr>
          <p:cNvPr id="159" name="Google Shape;159;p21"/>
          <p:cNvSpPr txBox="1"/>
          <p:nvPr>
            <p:ph idx="1" type="body"/>
          </p:nvPr>
        </p:nvSpPr>
        <p:spPr>
          <a:xfrm>
            <a:off x="586825" y="1587850"/>
            <a:ext cx="3737700" cy="268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If we directly try to </a:t>
            </a:r>
            <a:r>
              <a:rPr lang="en" sz="1400"/>
              <a:t>parallel</a:t>
            </a:r>
            <a:r>
              <a:rPr lang="en" sz="1400"/>
              <a:t> the sieve of </a:t>
            </a:r>
            <a:r>
              <a:rPr lang="en" sz="1400"/>
              <a:t>Eratosthenes</a:t>
            </a:r>
            <a:r>
              <a:rPr lang="en" sz="1400"/>
              <a:t>, it’s not possible due to </a:t>
            </a:r>
            <a:r>
              <a:rPr lang="en" sz="1400"/>
              <a:t>redundancy between two processor.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For </a:t>
            </a:r>
            <a:r>
              <a:rPr lang="en" sz="1400"/>
              <a:t>parallelization</a:t>
            </a:r>
            <a:r>
              <a:rPr lang="en" sz="1400"/>
              <a:t>, we divide the range into continuous blocks.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Now, If we assign whole block to any of the processor than we can efficiently use the memory so it results in less memory consumption and faster computation.</a:t>
            </a:r>
            <a:endParaRPr sz="1400"/>
          </a:p>
          <a:p>
            <a:pPr indent="0" lvl="0" marL="457200" rtl="0" algn="l">
              <a:spcBef>
                <a:spcPts val="0"/>
              </a:spcBef>
              <a:spcAft>
                <a:spcPts val="0"/>
              </a:spcAft>
              <a:buNone/>
            </a:pPr>
            <a:r>
              <a:t/>
            </a:r>
            <a:endParaRPr/>
          </a:p>
          <a:p>
            <a:pPr indent="0" lvl="0" marL="457200" rtl="0" algn="l">
              <a:spcBef>
                <a:spcPts val="0"/>
              </a:spcBef>
              <a:spcAft>
                <a:spcPts val="0"/>
              </a:spcAft>
              <a:buNone/>
            </a:pPr>
            <a:r>
              <a:rPr b="1" lang="en" sz="2500">
                <a:solidFill>
                  <a:srgbClr val="000000"/>
                </a:solidFill>
                <a:latin typeface="Raleway"/>
                <a:ea typeface="Raleway"/>
                <a:cs typeface="Raleway"/>
                <a:sym typeface="Raleway"/>
              </a:rPr>
              <a:t> </a:t>
            </a:r>
            <a:endParaRPr/>
          </a:p>
          <a:p>
            <a:pPr indent="0" lvl="0" marL="0" rtl="0" algn="l">
              <a:spcBef>
                <a:spcPts val="1000"/>
              </a:spcBef>
              <a:spcAft>
                <a:spcPts val="1000"/>
              </a:spcAft>
              <a:buNone/>
            </a:pPr>
            <a:r>
              <a:t/>
            </a:r>
            <a:endParaRPr/>
          </a:p>
        </p:txBody>
      </p:sp>
      <p:pic>
        <p:nvPicPr>
          <p:cNvPr id="160" name="Google Shape;160;p21"/>
          <p:cNvPicPr preferRelativeResize="0"/>
          <p:nvPr/>
        </p:nvPicPr>
        <p:blipFill>
          <a:blip r:embed="rId3">
            <a:alphaModFix/>
          </a:blip>
          <a:stretch>
            <a:fillRect/>
          </a:stretch>
        </p:blipFill>
        <p:spPr>
          <a:xfrm>
            <a:off x="4572000" y="1587850"/>
            <a:ext cx="4372050" cy="2048075"/>
          </a:xfrm>
          <a:prstGeom prst="rect">
            <a:avLst/>
          </a:prstGeom>
          <a:noFill/>
          <a:ln cap="flat" cmpd="sng" w="19050">
            <a:solidFill>
              <a:srgbClr val="000000"/>
            </a:solidFill>
            <a:prstDash val="solid"/>
            <a:round/>
            <a:headEnd len="sm" w="sm" type="none"/>
            <a:tailEnd len="sm" w="sm" type="none"/>
          </a:ln>
        </p:spPr>
      </p:pic>
      <p:sp>
        <p:nvSpPr>
          <p:cNvPr id="161" name="Google Shape;161;p21"/>
          <p:cNvSpPr txBox="1"/>
          <p:nvPr/>
        </p:nvSpPr>
        <p:spPr>
          <a:xfrm>
            <a:off x="5116375" y="3967275"/>
            <a:ext cx="35496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Fig-3: Code of </a:t>
            </a:r>
            <a:r>
              <a:rPr lang="en" sz="1300">
                <a:latin typeface="Lato"/>
                <a:ea typeface="Lato"/>
                <a:cs typeface="Lato"/>
                <a:sym typeface="Lato"/>
              </a:rPr>
              <a:t>dividing</a:t>
            </a:r>
            <a:r>
              <a:rPr lang="en" sz="1300">
                <a:latin typeface="Lato"/>
                <a:ea typeface="Lato"/>
                <a:cs typeface="Lato"/>
                <a:sym typeface="Lato"/>
              </a:rPr>
              <a:t> the range into </a:t>
            </a:r>
            <a:r>
              <a:rPr lang="en" sz="1300">
                <a:latin typeface="Lato"/>
                <a:ea typeface="Lato"/>
                <a:cs typeface="Lato"/>
                <a:sym typeface="Lato"/>
              </a:rPr>
              <a:t>continuous</a:t>
            </a:r>
            <a:r>
              <a:rPr lang="en" sz="1300">
                <a:latin typeface="Lato"/>
                <a:ea typeface="Lato"/>
                <a:cs typeface="Lato"/>
                <a:sym typeface="Lato"/>
              </a:rPr>
              <a:t> blocks.</a:t>
            </a:r>
            <a:endParaRPr sz="13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nvSpPr>
        <p:spPr>
          <a:xfrm>
            <a:off x="4911106" y="574638"/>
            <a:ext cx="3920100" cy="3994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Lato"/>
              <a:buChar char="●"/>
            </a:pPr>
            <a:r>
              <a:rPr lang="en" sz="1600">
                <a:latin typeface="Lato"/>
                <a:ea typeface="Lato"/>
                <a:cs typeface="Lato"/>
                <a:sym typeface="Lato"/>
              </a:rPr>
              <a:t>Parallel</a:t>
            </a:r>
            <a:r>
              <a:rPr lang="en" sz="1600">
                <a:latin typeface="Lato"/>
                <a:ea typeface="Lato"/>
                <a:cs typeface="Lato"/>
                <a:sym typeface="Lato"/>
              </a:rPr>
              <a:t> block-wise Implementation takes only O(B) memory.</a:t>
            </a:r>
            <a:endParaRPr sz="1600">
              <a:latin typeface="Lato"/>
              <a:ea typeface="Lato"/>
              <a:cs typeface="Lato"/>
              <a:sym typeface="Lato"/>
            </a:endParaRPr>
          </a:p>
          <a:p>
            <a:pPr indent="-330200" lvl="0" marL="457200" rtl="0" algn="l">
              <a:spcBef>
                <a:spcPts val="1000"/>
              </a:spcBef>
              <a:spcAft>
                <a:spcPts val="0"/>
              </a:spcAft>
              <a:buClr>
                <a:srgbClr val="000000"/>
              </a:buClr>
              <a:buSzPts val="1600"/>
              <a:buFont typeface="Lato"/>
              <a:buChar char="●"/>
            </a:pPr>
            <a:r>
              <a:rPr lang="en" sz="1600">
                <a:latin typeface="Lato"/>
                <a:ea typeface="Lato"/>
                <a:cs typeface="Lato"/>
                <a:sym typeface="Lato"/>
              </a:rPr>
              <a:t>Time Complexity :- </a:t>
            </a:r>
            <a:endParaRPr sz="1600">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t/>
            </a:r>
            <a:endParaRPr sz="1600">
              <a:latin typeface="Lato"/>
              <a:ea typeface="Lato"/>
              <a:cs typeface="Lato"/>
              <a:sym typeface="Lato"/>
            </a:endParaRPr>
          </a:p>
          <a:p>
            <a:pPr indent="-330200" lvl="0" marL="457200" rtl="0" algn="l">
              <a:spcBef>
                <a:spcPts val="0"/>
              </a:spcBef>
              <a:spcAft>
                <a:spcPts val="0"/>
              </a:spcAft>
              <a:buClr>
                <a:srgbClr val="000000"/>
              </a:buClr>
              <a:buSzPts val="1600"/>
              <a:buFont typeface="Lato"/>
              <a:buChar char="●"/>
            </a:pPr>
            <a:r>
              <a:rPr lang="en" sz="1600">
                <a:latin typeface="Lato"/>
                <a:ea typeface="Lato"/>
                <a:cs typeface="Lato"/>
                <a:sym typeface="Lato"/>
              </a:rPr>
              <a:t>After  N&gt;2</a:t>
            </a:r>
            <a:r>
              <a:rPr baseline="30000" lang="en" sz="1600">
                <a:latin typeface="Lato"/>
                <a:ea typeface="Lato"/>
                <a:cs typeface="Lato"/>
                <a:sym typeface="Lato"/>
              </a:rPr>
              <a:t>24  </a:t>
            </a:r>
            <a:r>
              <a:rPr lang="en" sz="1600">
                <a:latin typeface="Lato"/>
                <a:ea typeface="Lato"/>
                <a:cs typeface="Lato"/>
                <a:sym typeface="Lato"/>
              </a:rPr>
              <a:t>, w</a:t>
            </a:r>
            <a:r>
              <a:rPr lang="en" sz="1600">
                <a:latin typeface="Lato"/>
                <a:ea typeface="Lato"/>
                <a:cs typeface="Lato"/>
                <a:sym typeface="Lato"/>
              </a:rPr>
              <a:t>e can get significant amount of speedup ( with respect to the base algorithm). Because in base algorithm there is more L3 cache misses than the  block-wise </a:t>
            </a:r>
            <a:r>
              <a:rPr lang="en" sz="1600">
                <a:latin typeface="Lato"/>
                <a:ea typeface="Lato"/>
                <a:cs typeface="Lato"/>
                <a:sym typeface="Lato"/>
              </a:rPr>
              <a:t>implementation</a:t>
            </a:r>
            <a:r>
              <a:rPr lang="en" sz="1600">
                <a:latin typeface="Lato"/>
                <a:ea typeface="Lato"/>
                <a:cs typeface="Lato"/>
                <a:sym typeface="Lato"/>
              </a:rPr>
              <a:t>.</a:t>
            </a:r>
            <a:endParaRPr sz="1600">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t/>
            </a:r>
            <a:endParaRPr sz="1600">
              <a:latin typeface="Lato"/>
              <a:ea typeface="Lato"/>
              <a:cs typeface="Lato"/>
              <a:sym typeface="Lato"/>
            </a:endParaRPr>
          </a:p>
          <a:p>
            <a:pPr indent="-330200" lvl="0" marL="457200" rtl="0" algn="l">
              <a:spcBef>
                <a:spcPts val="0"/>
              </a:spcBef>
              <a:spcAft>
                <a:spcPts val="0"/>
              </a:spcAft>
              <a:buClr>
                <a:srgbClr val="000000"/>
              </a:buClr>
              <a:buSzPts val="1600"/>
              <a:buFont typeface="Lato"/>
              <a:buChar char="●"/>
            </a:pPr>
            <a:r>
              <a:rPr lang="en" sz="1600">
                <a:latin typeface="Lato"/>
                <a:ea typeface="Lato"/>
                <a:cs typeface="Lato"/>
                <a:sym typeface="Lato"/>
              </a:rPr>
              <a:t>For N=2</a:t>
            </a:r>
            <a:r>
              <a:rPr baseline="30000" lang="en" sz="1600">
                <a:latin typeface="Lato"/>
                <a:ea typeface="Lato"/>
                <a:cs typeface="Lato"/>
                <a:sym typeface="Lato"/>
              </a:rPr>
              <a:t>29   </a:t>
            </a:r>
            <a:r>
              <a:rPr lang="en" sz="1600">
                <a:latin typeface="Lato"/>
                <a:ea typeface="Lato"/>
                <a:cs typeface="Lato"/>
                <a:sym typeface="Lato"/>
              </a:rPr>
              <a:t>and  p=16,  we get maximum speedup of around 75. </a:t>
            </a:r>
            <a:endParaRPr sz="1600">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pic>
        <p:nvPicPr>
          <p:cNvPr id="167" name="Google Shape;167;p22"/>
          <p:cNvPicPr preferRelativeResize="0"/>
          <p:nvPr/>
        </p:nvPicPr>
        <p:blipFill rotWithShape="1">
          <a:blip r:embed="rId3">
            <a:alphaModFix/>
          </a:blip>
          <a:srcRect b="-2109" l="0" r="0" t="2110"/>
          <a:stretch/>
        </p:blipFill>
        <p:spPr>
          <a:xfrm>
            <a:off x="49950" y="1033475"/>
            <a:ext cx="4438650" cy="3076575"/>
          </a:xfrm>
          <a:prstGeom prst="rect">
            <a:avLst/>
          </a:prstGeom>
          <a:noFill/>
          <a:ln cap="flat" cmpd="sng" w="9525">
            <a:solidFill>
              <a:srgbClr val="434343"/>
            </a:solidFill>
            <a:prstDash val="solid"/>
            <a:round/>
            <a:headEnd len="sm" w="sm" type="none"/>
            <a:tailEnd len="sm" w="sm" type="none"/>
          </a:ln>
        </p:spPr>
      </p:pic>
      <p:pic>
        <p:nvPicPr>
          <p:cNvPr id="168" name="Google Shape;168;p22"/>
          <p:cNvPicPr preferRelativeResize="0"/>
          <p:nvPr/>
        </p:nvPicPr>
        <p:blipFill>
          <a:blip r:embed="rId4">
            <a:alphaModFix/>
          </a:blip>
          <a:stretch>
            <a:fillRect/>
          </a:stretch>
        </p:blipFill>
        <p:spPr>
          <a:xfrm>
            <a:off x="7162950" y="1210300"/>
            <a:ext cx="1819275" cy="390525"/>
          </a:xfrm>
          <a:prstGeom prst="rect">
            <a:avLst/>
          </a:prstGeom>
          <a:noFill/>
          <a:ln>
            <a:noFill/>
          </a:ln>
        </p:spPr>
      </p:pic>
      <p:sp>
        <p:nvSpPr>
          <p:cNvPr id="169" name="Google Shape;169;p22"/>
          <p:cNvSpPr txBox="1"/>
          <p:nvPr/>
        </p:nvSpPr>
        <p:spPr>
          <a:xfrm>
            <a:off x="1229925" y="4180284"/>
            <a:ext cx="2078700" cy="1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Fig-4: Speedup vs 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nvSpPr>
        <p:spPr>
          <a:xfrm>
            <a:off x="5015600" y="936900"/>
            <a:ext cx="3920100" cy="3782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Theoretical maximum speedup is p.</a:t>
            </a:r>
            <a:endParaRPr sz="1600">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We achieved speedup nearly equal to p for larger N.</a:t>
            </a:r>
            <a:endParaRPr sz="1600">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Some unusual behaviour seen nearly around N=2</a:t>
            </a:r>
            <a:r>
              <a:rPr baseline="30000" lang="en" sz="1600">
                <a:latin typeface="Lato"/>
                <a:ea typeface="Lato"/>
                <a:cs typeface="Lato"/>
                <a:sym typeface="Lato"/>
              </a:rPr>
              <a:t>17 </a:t>
            </a:r>
            <a:r>
              <a:rPr lang="en" sz="1600">
                <a:latin typeface="Lato"/>
                <a:ea typeface="Lato"/>
                <a:cs typeface="Lato"/>
                <a:sym typeface="Lato"/>
              </a:rPr>
              <a:t>because of L2 cache misses.</a:t>
            </a:r>
            <a:endParaRPr sz="1600">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For large N, we nearly get constant speedup. i.e. ( p=16, speedup=11).</a:t>
            </a:r>
            <a:endParaRPr sz="1600">
              <a:latin typeface="Lato"/>
              <a:ea typeface="Lato"/>
              <a:cs typeface="Lato"/>
              <a:sym typeface="Lato"/>
            </a:endParaRPr>
          </a:p>
        </p:txBody>
      </p:sp>
      <p:sp>
        <p:nvSpPr>
          <p:cNvPr id="175" name="Google Shape;175;p23"/>
          <p:cNvSpPr txBox="1"/>
          <p:nvPr/>
        </p:nvSpPr>
        <p:spPr>
          <a:xfrm>
            <a:off x="373100" y="4272925"/>
            <a:ext cx="36954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Fig-5 : Comparison between optimization strategies and base  algorithm.</a:t>
            </a:r>
            <a:endParaRPr>
              <a:latin typeface="Lato"/>
              <a:ea typeface="Lato"/>
              <a:cs typeface="Lato"/>
              <a:sym typeface="Lato"/>
            </a:endParaRPr>
          </a:p>
        </p:txBody>
      </p:sp>
      <p:pic>
        <p:nvPicPr>
          <p:cNvPr id="176" name="Google Shape;176;p23"/>
          <p:cNvPicPr preferRelativeResize="0"/>
          <p:nvPr/>
        </p:nvPicPr>
        <p:blipFill>
          <a:blip r:embed="rId3">
            <a:alphaModFix/>
          </a:blip>
          <a:stretch>
            <a:fillRect/>
          </a:stretch>
        </p:blipFill>
        <p:spPr>
          <a:xfrm>
            <a:off x="373100" y="988063"/>
            <a:ext cx="3973650" cy="2778115"/>
          </a:xfrm>
          <a:prstGeom prst="rect">
            <a:avLst/>
          </a:prstGeom>
          <a:noFill/>
          <a:ln cap="flat" cmpd="sng" w="19050">
            <a:solidFill>
              <a:srgbClr val="000000"/>
            </a:solidFill>
            <a:prstDash val="solid"/>
            <a:bevel/>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