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25" y="0"/>
            <a:ext cx="1164431" cy="23717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552825"/>
            <a:ext cx="219075" cy="65722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6275"/>
            <a:ext cx="238125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9074" y="4867275"/>
            <a:ext cx="983239" cy="199072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70691" y="0"/>
            <a:ext cx="535559" cy="62865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34775" y="5553075"/>
            <a:ext cx="504825" cy="12954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30025" y="9525"/>
            <a:ext cx="381000" cy="172402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39525" y="4867275"/>
            <a:ext cx="390525" cy="1981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4926" y="167893"/>
            <a:ext cx="2962147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6764" y="1378885"/>
            <a:ext cx="6173470" cy="276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topics/chatbots/" TargetMode="External"/><Relationship Id="rId2" Type="http://schemas.openxmlformats.org/officeDocument/2006/relationships/hyperlink" Target="http://www.chatbo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hyperlink" Target="http://www.tidio.com/blog/ai-chatbo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example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chat.com/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-29497"/>
            <a:ext cx="12191999" cy="69636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50" y="4019550"/>
            <a:ext cx="190500" cy="1905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66775" y="0"/>
            <a:ext cx="1412240" cy="2705100"/>
            <a:chOff x="866775" y="0"/>
            <a:chExt cx="1412240" cy="27051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975" y="0"/>
              <a:ext cx="1335881" cy="2705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775" y="9525"/>
              <a:ext cx="238125" cy="108585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525"/>
            <a:ext cx="523875" cy="46672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975" y="5476875"/>
            <a:ext cx="514350" cy="13811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5325" y="9525"/>
            <a:ext cx="390525" cy="17335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6325"/>
            <a:ext cx="447675" cy="19526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0075" y="9525"/>
            <a:ext cx="809625" cy="401955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04825" y="9525"/>
            <a:ext cx="1793875" cy="6848475"/>
            <a:chOff x="504825" y="9525"/>
            <a:chExt cx="1793875" cy="6848475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3975" y="4867275"/>
              <a:ext cx="974152" cy="1990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825" y="9525"/>
              <a:ext cx="838200" cy="683895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04801" y="530479"/>
            <a:ext cx="11582400" cy="296940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9600" b="1" i="1" spc="75" dirty="0">
                <a:latin typeface="Liberation Sans Narrow"/>
                <a:cs typeface="Liberation Sans Narrow"/>
              </a:rPr>
              <a:t>AI</a:t>
            </a:r>
            <a:r>
              <a:rPr lang="en-IN" sz="9600" b="1" i="1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cs typeface="Liberation Sans Narrow"/>
              </a:rPr>
              <a:t>Customer</a:t>
            </a:r>
            <a:r>
              <a:rPr lang="en-IN" sz="9600" b="1" i="1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cs typeface="Liberation Sans Narrow"/>
              </a:rPr>
              <a:t> </a:t>
            </a:r>
            <a:r>
              <a:rPr lang="en-IN" sz="9600" b="1" i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cs typeface="Liberation Sans Narrow"/>
              </a:rPr>
              <a:t>service</a:t>
            </a:r>
            <a:br>
              <a:rPr lang="en-IN" sz="9600" dirty="0">
                <a:latin typeface="Liberation Sans Narrow"/>
                <a:cs typeface="Liberation Sans Narrow"/>
              </a:rPr>
            </a:br>
            <a:r>
              <a:rPr sz="9600" b="1" i="1" spc="365" dirty="0">
                <a:latin typeface="Liberation Sans Narrow"/>
                <a:cs typeface="Liberation Sans Narrow"/>
              </a:rPr>
              <a:t> </a:t>
            </a:r>
            <a:r>
              <a:rPr sz="9600" b="1" i="1" spc="-185" dirty="0">
                <a:latin typeface="Liberation Sans Narrow"/>
                <a:cs typeface="Liberation Sans Narrow"/>
              </a:rPr>
              <a:t>CHATBOT</a:t>
            </a:r>
            <a:endParaRPr sz="9600" dirty="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9757" y="3855330"/>
            <a:ext cx="5091430" cy="1944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u="sng" dirty="0">
                <a:solidFill>
                  <a:srgbClr val="82FFFF"/>
                </a:solidFill>
                <a:uFill>
                  <a:solidFill>
                    <a:srgbClr val="82FFFF"/>
                  </a:solidFill>
                </a:uFill>
                <a:latin typeface="Verdana"/>
                <a:cs typeface="Verdana"/>
              </a:rPr>
              <a:t>A</a:t>
            </a:r>
            <a:r>
              <a:rPr sz="1550" u="sng" spc="-75" dirty="0">
                <a:solidFill>
                  <a:srgbClr val="82FFFF"/>
                </a:solidFill>
                <a:uFill>
                  <a:solidFill>
                    <a:srgbClr val="82FFFF"/>
                  </a:solidFill>
                </a:uFill>
                <a:latin typeface="Verdana"/>
                <a:cs typeface="Verdana"/>
              </a:rPr>
              <a:t> </a:t>
            </a:r>
            <a:r>
              <a:rPr sz="1550" u="sng" spc="-30" dirty="0">
                <a:solidFill>
                  <a:srgbClr val="82FFFF"/>
                </a:solidFill>
                <a:uFill>
                  <a:solidFill>
                    <a:srgbClr val="82FFFF"/>
                  </a:solidFill>
                </a:uFill>
                <a:latin typeface="Verdana"/>
                <a:cs typeface="Verdana"/>
              </a:rPr>
              <a:t>PRESENTATION</a:t>
            </a:r>
            <a:r>
              <a:rPr sz="1550" u="sng" spc="10" dirty="0">
                <a:solidFill>
                  <a:srgbClr val="82FFFF"/>
                </a:solidFill>
                <a:uFill>
                  <a:solidFill>
                    <a:srgbClr val="82FFFF"/>
                  </a:solidFill>
                </a:uFill>
                <a:latin typeface="Verdana"/>
                <a:cs typeface="Verdana"/>
              </a:rPr>
              <a:t> </a:t>
            </a:r>
            <a:r>
              <a:rPr sz="1550" u="sng" spc="-25" dirty="0">
                <a:solidFill>
                  <a:srgbClr val="82FFFF"/>
                </a:solidFill>
                <a:uFill>
                  <a:solidFill>
                    <a:srgbClr val="82FFFF"/>
                  </a:solidFill>
                </a:uFill>
                <a:latin typeface="Verdana"/>
                <a:cs typeface="Verdana"/>
              </a:rPr>
              <a:t>BY:</a:t>
            </a:r>
            <a:endParaRPr sz="1550" dirty="0">
              <a:latin typeface="Verdana"/>
              <a:cs typeface="Verdana"/>
            </a:endParaRPr>
          </a:p>
          <a:p>
            <a:pPr marL="203835" indent="-191135">
              <a:lnSpc>
                <a:spcPct val="100000"/>
              </a:lnSpc>
              <a:spcBef>
                <a:spcPts val="1440"/>
              </a:spcBef>
              <a:buClr>
                <a:srgbClr val="82FFFF"/>
              </a:buClr>
              <a:buChar char="-"/>
              <a:tabLst>
                <a:tab pos="203835" algn="l"/>
              </a:tabLst>
            </a:pP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POOLA</a:t>
            </a:r>
            <a:r>
              <a:rPr sz="15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Verdana"/>
                <a:cs typeface="Verdana"/>
              </a:rPr>
              <a:t>JOSHIKA</a:t>
            </a:r>
            <a:r>
              <a:rPr sz="155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[ENG22AM0120]</a:t>
            </a:r>
            <a:endParaRPr sz="1550" dirty="0">
              <a:latin typeface="Verdana"/>
              <a:cs typeface="Verdana"/>
            </a:endParaRPr>
          </a:p>
          <a:p>
            <a:pPr marL="203835" indent="-191135">
              <a:lnSpc>
                <a:spcPct val="100000"/>
              </a:lnSpc>
              <a:spcBef>
                <a:spcPts val="1445"/>
              </a:spcBef>
              <a:buClr>
                <a:srgbClr val="82FFFF"/>
              </a:buClr>
              <a:buChar char="-"/>
              <a:tabLst>
                <a:tab pos="203835" algn="l"/>
              </a:tabLst>
            </a:pP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KOMMURI</a:t>
            </a:r>
            <a:r>
              <a:rPr sz="155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VENKATA</a:t>
            </a:r>
            <a:r>
              <a:rPr sz="155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0" dirty="0">
                <a:solidFill>
                  <a:srgbClr val="FFFFFF"/>
                </a:solidFill>
                <a:latin typeface="Verdana"/>
                <a:cs typeface="Verdana"/>
              </a:rPr>
              <a:t>SAI</a:t>
            </a: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ABINAY</a:t>
            </a:r>
            <a:r>
              <a:rPr sz="15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[ENG22AM0108]</a:t>
            </a:r>
            <a:endParaRPr sz="1550" dirty="0">
              <a:latin typeface="Verdana"/>
              <a:cs typeface="Verdana"/>
            </a:endParaRPr>
          </a:p>
          <a:p>
            <a:pPr marL="203835" indent="-191135">
              <a:lnSpc>
                <a:spcPct val="100000"/>
              </a:lnSpc>
              <a:spcBef>
                <a:spcPts val="1445"/>
              </a:spcBef>
              <a:buClr>
                <a:srgbClr val="82FFFF"/>
              </a:buClr>
              <a:buChar char="-"/>
              <a:tabLst>
                <a:tab pos="203835" algn="l"/>
              </a:tabLst>
            </a:pPr>
            <a:r>
              <a:rPr sz="1550" spc="-20" dirty="0">
                <a:solidFill>
                  <a:srgbClr val="FFFFFF"/>
                </a:solidFill>
                <a:latin typeface="Verdana"/>
                <a:cs typeface="Verdana"/>
              </a:rPr>
              <a:t>JANET</a:t>
            </a:r>
            <a:r>
              <a:rPr sz="15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MATILDA</a:t>
            </a:r>
            <a:r>
              <a:rPr sz="15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JOHN</a:t>
            </a:r>
            <a:r>
              <a:rPr sz="15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[ENG22AM0099]</a:t>
            </a:r>
            <a:endParaRPr sz="1550" dirty="0">
              <a:latin typeface="Verdana"/>
              <a:cs typeface="Verdana"/>
            </a:endParaRPr>
          </a:p>
          <a:p>
            <a:pPr marL="203835" indent="-191135">
              <a:lnSpc>
                <a:spcPct val="100000"/>
              </a:lnSpc>
              <a:spcBef>
                <a:spcPts val="1445"/>
              </a:spcBef>
              <a:buClr>
                <a:srgbClr val="82FFFF"/>
              </a:buClr>
              <a:buChar char="-"/>
              <a:tabLst>
                <a:tab pos="203835" algn="l"/>
              </a:tabLst>
            </a:pP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KISHAN</a:t>
            </a:r>
            <a:r>
              <a:rPr sz="155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Verdana"/>
                <a:cs typeface="Verdana"/>
              </a:rPr>
              <a:t>[ENG22AM0107]</a:t>
            </a:r>
            <a:endParaRPr sz="1550" dirty="0">
              <a:latin typeface="Verdana"/>
              <a:cs typeface="Verdan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34325" y="2595562"/>
            <a:ext cx="3752850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8439" y="549274"/>
            <a:ext cx="50863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-13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ARCHITECTURE</a:t>
            </a:r>
            <a:r>
              <a:rPr sz="3200" u="sng" spc="-42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-1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CHATBOT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475" y="1504950"/>
            <a:ext cx="3952875" cy="49625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4525" y="1504950"/>
            <a:ext cx="5200650" cy="21050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4525" y="3876675"/>
            <a:ext cx="520065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3301" y="381698"/>
            <a:ext cx="295529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u="sng" spc="-8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APPLICATIONS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4510" y="1025399"/>
            <a:ext cx="2112010" cy="541845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12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5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190" dirty="0">
                <a:solidFill>
                  <a:srgbClr val="FFFFFF"/>
                </a:solidFill>
                <a:latin typeface="Arial"/>
                <a:cs typeface="Arial"/>
              </a:rPr>
              <a:t>E-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commerce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Healthcare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Finance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Education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155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155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85" dirty="0">
                <a:solidFill>
                  <a:srgbClr val="FFFFFF"/>
                </a:solidFill>
                <a:latin typeface="Arial"/>
                <a:cs typeface="Arial"/>
              </a:rPr>
              <a:t>Travel</a:t>
            </a:r>
            <a:r>
              <a:rPr sz="15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55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Hospitality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Marketing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 &amp;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 Sales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Internal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80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20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Entertainment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55" dirty="0">
                <a:solidFill>
                  <a:srgbClr val="FFFFFF"/>
                </a:solidFill>
                <a:latin typeface="Arial"/>
                <a:cs typeface="Arial"/>
              </a:rPr>
              <a:t>Healthcare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100" dirty="0">
                <a:solidFill>
                  <a:srgbClr val="FFFFFF"/>
                </a:solidFill>
                <a:latin typeface="Arial"/>
                <a:cs typeface="Arial"/>
              </a:rPr>
              <a:t>Survey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55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120" dirty="0">
                <a:solidFill>
                  <a:srgbClr val="FFFFFF"/>
                </a:solidFill>
                <a:latin typeface="Arial"/>
                <a:cs typeface="Arial"/>
              </a:rPr>
              <a:t>Smaethome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3975" y="1333500"/>
            <a:ext cx="4086225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0890" y="474344"/>
            <a:ext cx="30137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-12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2013" y="1428686"/>
            <a:ext cx="9090660" cy="47853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0029" marR="5080" indent="-227329">
              <a:lnSpc>
                <a:spcPct val="120200"/>
              </a:lnSpc>
              <a:spcBef>
                <a:spcPts val="60"/>
              </a:spcBef>
              <a:buSzPct val="122500"/>
              <a:buChar char="•"/>
              <a:tabLst>
                <a:tab pos="241300" algn="l"/>
              </a:tabLst>
            </a:pP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conclusion,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revolutionized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engage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users, 	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providing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seamless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instant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interactions.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24/7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availability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ability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to 	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repetitive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tasks,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enhance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service,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offering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timely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responses 	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freeing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resources.</a:t>
            </a:r>
            <a:r>
              <a:rPr sz="2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efficiency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scalability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them 	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invaluable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various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sectors,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healthcare,</a:t>
            </a: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finance,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beyond. 	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excel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routine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tasks,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ongoing 	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improvement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limitations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understanding</a:t>
            </a:r>
            <a:r>
              <a:rPr sz="20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queries.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Striking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a 	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balance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automation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touch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remains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crucial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optimal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user 	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experiences.</a:t>
            </a: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advances,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poised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play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vital 	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role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shaping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organizations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connect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with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audiences,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delivering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consistent 	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messaging,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collecting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valuable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continuous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improvement.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dynamic 	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landscape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intelligence,</a:t>
            </a:r>
            <a:r>
              <a:rPr sz="2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stand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versatile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tools,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contributing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to 	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efficiency,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convenience,</a:t>
            </a:r>
            <a:r>
              <a:rPr sz="20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improved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satisfaction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diverse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industries.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3301" y="572388"/>
            <a:ext cx="25044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-21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REFERENCE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SzPct val="125000"/>
              <a:buChar char="•"/>
              <a:tabLst>
                <a:tab pos="241300" algn="l"/>
              </a:tabLst>
            </a:pPr>
            <a:r>
              <a:rPr spc="-35" dirty="0"/>
              <a:t>https</a:t>
            </a:r>
            <a:r>
              <a:rPr spc="-35" dirty="0">
                <a:hlinkClick r:id="rId2"/>
              </a:rPr>
              <a:t>://www.chatbot.com/</a:t>
            </a:r>
          </a:p>
          <a:p>
            <a:pPr marL="241300" indent="-228600">
              <a:lnSpc>
                <a:spcPct val="100000"/>
              </a:lnSpc>
              <a:spcBef>
                <a:spcPts val="1550"/>
              </a:spcBef>
              <a:buSzPct val="125000"/>
              <a:buChar char="•"/>
              <a:tabLst>
                <a:tab pos="241300" algn="l"/>
              </a:tabLst>
            </a:pPr>
            <a:r>
              <a:rPr spc="-90" dirty="0"/>
              <a:t>https://cloud.google.com/use-cases/ai-</a:t>
            </a:r>
            <a:r>
              <a:rPr spc="-10" dirty="0"/>
              <a:t>chatbot/</a:t>
            </a:r>
          </a:p>
          <a:p>
            <a:pPr marL="241300" indent="-228600">
              <a:lnSpc>
                <a:spcPct val="100000"/>
              </a:lnSpc>
              <a:spcBef>
                <a:spcPts val="1550"/>
              </a:spcBef>
              <a:buSzPct val="125000"/>
              <a:buChar char="•"/>
              <a:tabLst>
                <a:tab pos="241300" algn="l"/>
              </a:tabLst>
            </a:pPr>
            <a:r>
              <a:rPr spc="-35" dirty="0"/>
              <a:t>https://zapier.com/blog/best-ai-</a:t>
            </a:r>
            <a:r>
              <a:rPr spc="-10" dirty="0"/>
              <a:t>chatbot/</a:t>
            </a:r>
          </a:p>
          <a:p>
            <a:pPr marL="241300" indent="-228600">
              <a:lnSpc>
                <a:spcPct val="100000"/>
              </a:lnSpc>
              <a:spcBef>
                <a:spcPts val="1630"/>
              </a:spcBef>
              <a:buSzPct val="125000"/>
              <a:buChar char="•"/>
              <a:tabLst>
                <a:tab pos="241300" algn="l"/>
              </a:tabLst>
            </a:pPr>
            <a:r>
              <a:rPr spc="-40" dirty="0"/>
              <a:t>https</a:t>
            </a:r>
            <a:r>
              <a:rPr spc="-40" dirty="0">
                <a:hlinkClick r:id="rId3"/>
              </a:rPr>
              <a:t>://www.ibm.com/topics/chatbots/</a:t>
            </a:r>
          </a:p>
          <a:p>
            <a:pPr marL="241300" indent="-228600">
              <a:lnSpc>
                <a:spcPct val="100000"/>
              </a:lnSpc>
              <a:spcBef>
                <a:spcPts val="1550"/>
              </a:spcBef>
              <a:buSzPct val="125000"/>
              <a:buChar char="•"/>
              <a:tabLst>
                <a:tab pos="241300" algn="l"/>
              </a:tabLst>
            </a:pPr>
            <a:r>
              <a:rPr spc="-35" dirty="0"/>
              <a:t>https</a:t>
            </a:r>
            <a:r>
              <a:rPr spc="-35" dirty="0">
                <a:hlinkClick r:id="rId4"/>
              </a:rPr>
              <a:t>://www.tidio.com/blog/ai-</a:t>
            </a:r>
            <a:r>
              <a:rPr spc="-10" dirty="0">
                <a:hlinkClick r:id="rId4"/>
              </a:rPr>
              <a:t>chatbot/</a:t>
            </a: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5725" y="2733675"/>
            <a:ext cx="3152775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980" y="858999"/>
            <a:ext cx="9689465" cy="53594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25"/>
              </a:spcBef>
              <a:buSzPct val="125000"/>
              <a:buChar char="•"/>
              <a:tabLst>
                <a:tab pos="241300" algn="l"/>
              </a:tabLst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nltk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SzPct val="125000"/>
              <a:buChar char="•"/>
              <a:tabLst>
                <a:tab pos="241300" algn="l"/>
              </a:tabLst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nltk.chat.util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Chat,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reflections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70"/>
              </a:spcBef>
              <a:buSzPct val="125000"/>
              <a:buChar char="•"/>
              <a:tabLst>
                <a:tab pos="241300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nltk.download(‘punkt’)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24130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pairs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[“hello|hi|hey”,</a:t>
            </a:r>
            <a:r>
              <a:rPr sz="1200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[“Hi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there!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 can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today?”,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“Hello!”]],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[r”(.*)problem(.*)”,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[“Could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specify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area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(e.g.,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status,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payment</a:t>
            </a:r>
            <a:r>
              <a:rPr sz="12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method)?”]],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3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[“How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2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product?”,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[“To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initiate</a:t>
            </a:r>
            <a:r>
              <a:rPr sz="12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return,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visit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‘Returns’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assistance.”]],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[“I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received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damaged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product”,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[“I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apologize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inconvenience.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your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arrange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replacement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refund.”]],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[“Tell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shipping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options”,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[“We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offer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express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shipping.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depend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location.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85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‘Shipping’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page.”]],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4032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[“What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refund?”,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[“To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refund,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associated</a:t>
            </a:r>
            <a:r>
              <a:rPr sz="12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order.”]],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[“Can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shipping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address?”,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[“Certainly!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soon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r>
              <a:rPr sz="12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updated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shipping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address.”]],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4032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[“I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can’t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account”,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[“If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you’re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having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trouble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logging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in,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‘Forgot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Password’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r>
              <a:rPr sz="1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60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assistance.”]],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[“Tell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loyalty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program”,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[“Our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loyalty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offers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exclusive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rewards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discounts.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details.”]],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6725">
              <a:lnSpc>
                <a:spcPct val="100000"/>
              </a:lnSpc>
              <a:spcBef>
                <a:spcPts val="105"/>
              </a:spcBef>
            </a:pPr>
            <a:r>
              <a:rPr spc="-409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92" y="1006218"/>
            <a:ext cx="9728835" cy="48895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25"/>
              </a:spcBef>
              <a:buSzPct val="125000"/>
              <a:buChar char="•"/>
              <a:tabLst>
                <a:tab pos="24130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[“I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suggestion”,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[“We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appreciate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feedback!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share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suggestion,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we’ll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improvements.”]],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[“How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warranty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status?”,</a:t>
            </a:r>
            <a:r>
              <a:rPr sz="1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[“To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warranty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product,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serial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we’ll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relevant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8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information.”]],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[“Can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order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placing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it?”,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[“To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order,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12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few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hours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placing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order.”]],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[“I’m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having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trouble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applying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discount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code”,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[“Ensure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discount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entered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correctly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still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valid.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issue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persists,</a:t>
            </a:r>
            <a:r>
              <a:rPr sz="1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support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6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assistance.”]],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4032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[“What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measures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online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transactions?”,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[“We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encryption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secure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protocols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ensure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safety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online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transactions.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priority.”]],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[“Can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recommend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alternatives?”,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[“Certainly!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specify</a:t>
            </a:r>
            <a:r>
              <a:rPr sz="12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you’re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looking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for,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we’ll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suggest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alternatives</a:t>
            </a:r>
            <a:r>
              <a:rPr sz="12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85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catalog.”]],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[“order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status”,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[“Your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currently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being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processed.”]],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[“payment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issue”,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[“Please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sng" spc="-75" dirty="0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2"/>
              </a:rPr>
              <a:t>support@example.com</a:t>
            </a:r>
            <a:r>
              <a:rPr sz="1200" u="none" dirty="0">
                <a:solidFill>
                  <a:srgbClr val="B8F955"/>
                </a:solidFill>
                <a:latin typeface="Arial"/>
                <a:cs typeface="Arial"/>
              </a:rPr>
              <a:t> </a:t>
            </a:r>
            <a:r>
              <a:rPr sz="1200" u="none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u="none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none" spc="-105" dirty="0">
                <a:solidFill>
                  <a:srgbClr val="FFFFFF"/>
                </a:solidFill>
                <a:latin typeface="Arial"/>
                <a:cs typeface="Arial"/>
              </a:rPr>
              <a:t>assistance</a:t>
            </a:r>
            <a:r>
              <a:rPr sz="1200" u="none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none" spc="-5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u="none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none" spc="-65" dirty="0">
                <a:solidFill>
                  <a:srgbClr val="FFFFFF"/>
                </a:solidFill>
                <a:latin typeface="Arial"/>
                <a:cs typeface="Arial"/>
              </a:rPr>
              <a:t>payment</a:t>
            </a:r>
            <a:r>
              <a:rPr sz="1200" u="none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none" spc="-10" dirty="0">
                <a:solidFill>
                  <a:srgbClr val="FFFFFF"/>
                </a:solidFill>
                <a:latin typeface="Arial"/>
                <a:cs typeface="Arial"/>
              </a:rPr>
              <a:t>issues.”]],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[“goodbye”,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[“Goodbye!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great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day.”]],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[“How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support?”,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[“You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at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sng" spc="-75" dirty="0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2"/>
              </a:rPr>
              <a:t>support@example.com</a:t>
            </a:r>
            <a:r>
              <a:rPr sz="1200" u="none" dirty="0">
                <a:solidFill>
                  <a:srgbClr val="B8F955"/>
                </a:solidFill>
                <a:latin typeface="Arial"/>
                <a:cs typeface="Arial"/>
              </a:rPr>
              <a:t> </a:t>
            </a:r>
            <a:r>
              <a:rPr sz="1200" u="none" spc="-3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u="none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none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u="none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none" spc="-85" dirty="0">
                <a:solidFill>
                  <a:srgbClr val="FFFFFF"/>
                </a:solidFill>
                <a:latin typeface="Arial"/>
                <a:cs typeface="Arial"/>
              </a:rPr>
              <a:t>phone</a:t>
            </a:r>
            <a:r>
              <a:rPr sz="1200" u="none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none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u="none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none" spc="-10" dirty="0">
                <a:solidFill>
                  <a:srgbClr val="FFFFFF"/>
                </a:solidFill>
                <a:latin typeface="Arial"/>
                <a:cs typeface="Arial"/>
              </a:rPr>
              <a:t>123-456-7890.”]],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[“What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hours?”,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[“Our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hours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40" dirty="0">
                <a:solidFill>
                  <a:srgbClr val="FFFFFF"/>
                </a:solidFill>
                <a:latin typeface="Arial"/>
                <a:cs typeface="Arial"/>
              </a:rPr>
              <a:t>PM,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Monday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Friday.”]],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7275" y="254888"/>
            <a:ext cx="20466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692" y="1006218"/>
            <a:ext cx="9744710" cy="51015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25"/>
              </a:spcBef>
              <a:buSzPct val="125000"/>
              <a:buChar char="•"/>
              <a:tabLst>
                <a:tab pos="241300" algn="l"/>
              </a:tabLst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[“Can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order?”,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[“Certainly!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9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order,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number.”]],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4032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[“What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policy?”,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[“Our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policy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days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purchase.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detailed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information.”]],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[“How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reset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password?”,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[“You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reset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clicking</a:t>
            </a:r>
            <a:r>
              <a:rPr sz="12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‘Forgot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Password’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page.”]],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4032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[“What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payment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accept?”,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[“We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accept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credit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cards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(Visa,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MasterCard,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American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Express)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PayPal.”]],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[“Is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warranty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products?”,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[“Yes,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come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one-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year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warranty.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details.”]],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[“How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cancel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or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modify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order?”,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[“To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cancel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modify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order,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soon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possible.”]],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[“Do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offer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discounts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promotions?”,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[“Yes,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regularly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promotions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discounts.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subscribe</a:t>
            </a:r>
            <a:r>
              <a:rPr sz="120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newsletter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updates.”]],</a:t>
            </a:r>
            <a:endParaRPr sz="1200">
              <a:latin typeface="Arial"/>
              <a:cs typeface="Arial"/>
            </a:endParaRPr>
          </a:p>
          <a:p>
            <a:pPr marL="241300" marR="314960" indent="-229235">
              <a:lnSpc>
                <a:spcPct val="120000"/>
              </a:lnSpc>
              <a:spcBef>
                <a:spcPts val="975"/>
              </a:spcBef>
              <a:buChar char="•"/>
              <a:tabLst>
                <a:tab pos="241300" algn="l"/>
                <a:tab pos="403225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[“Can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provide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products?”,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[“Certainly!</a:t>
            </a:r>
            <a:r>
              <a:rPr sz="1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issue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facing,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we’ll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assist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you.”]],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[“How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apply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discount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checkout?”,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[“During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checkout,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enter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discount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designated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completing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8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purchase.”]],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4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[“Can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recommend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accessories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product?”,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[“Certainly!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product,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suggest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compatible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85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accessories.”]],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[“How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repair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request?”,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[“To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repair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request,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we’ll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update.”]],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25"/>
              </a:spcBef>
            </a:pPr>
            <a:r>
              <a:rPr sz="3200" spc="-335" dirty="0"/>
              <a:t>PROGRAM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2692" y="826459"/>
            <a:ext cx="9744710" cy="510286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30"/>
              </a:spcBef>
              <a:buSzPct val="125000"/>
              <a:buChar char="•"/>
              <a:tabLst>
                <a:tab pos="241300" algn="l"/>
              </a:tabLst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[“Can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order?”,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[“Certainly!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9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order,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number.”]],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4032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[“What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policy?”,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[“Our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policy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days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purchase.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detailed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information.”]],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[“How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reset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password?”,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[“You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reset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clicking</a:t>
            </a:r>
            <a:r>
              <a:rPr sz="12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‘Forgot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Password’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page.”]],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[“What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payment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accept?”,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[“We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accept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credit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cards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(Visa,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MasterCard,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American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Express)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PayPal.”]],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3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[“Is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warranty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products?”,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[“Yes,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come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one-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year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warranty.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details.”]],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[“How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cancel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modify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order?”,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[“To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cancel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or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modify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order,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soon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possible.”]],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3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[“Do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offer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discounts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promotions?”,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[“Yes,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regularly</a:t>
            </a:r>
            <a:r>
              <a:rPr sz="12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promotions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discounts.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subscribe</a:t>
            </a:r>
            <a:r>
              <a:rPr sz="12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newsletter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updates.”]],</a:t>
            </a:r>
            <a:endParaRPr sz="1200">
              <a:latin typeface="Arial"/>
              <a:cs typeface="Arial"/>
            </a:endParaRPr>
          </a:p>
          <a:p>
            <a:pPr marL="241300" marR="314325" indent="-229235">
              <a:lnSpc>
                <a:spcPct val="119900"/>
              </a:lnSpc>
              <a:spcBef>
                <a:spcPts val="975"/>
              </a:spcBef>
              <a:buChar char="•"/>
              <a:tabLst>
                <a:tab pos="241300" algn="l"/>
                <a:tab pos="403225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[“Can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products?”,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[“Certainly!</a:t>
            </a:r>
            <a:r>
              <a:rPr sz="1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issue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facing,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we’ll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our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assist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you.”]],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[“How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apply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discount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checkout?”,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[“During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checkout,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enter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discount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designated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completing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8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purchase.”]],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[“Can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recommend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accessories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product?”,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[“Certainly!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product,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suggest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compatible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accessories.”]],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[“How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repair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request?”,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[“To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repair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request,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we’ll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update.”]],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278" y="284099"/>
            <a:ext cx="20459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9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980" y="1177614"/>
            <a:ext cx="9676130" cy="485457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30"/>
              </a:spcBef>
              <a:buSzPct val="125000"/>
              <a:buChar char="•"/>
              <a:tabLst>
                <a:tab pos="24130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[“I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complaint”,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[“I’m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sorry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hear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that.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share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complaint,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we’ll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our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resolve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issue.”]],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[“Tell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process”,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[“Our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undergo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rigorous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ensure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safety.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prioritize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delivering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reliable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meet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highest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standards.”]],</a:t>
            </a:r>
            <a:endParaRPr sz="1200">
              <a:latin typeface="Arial"/>
              <a:cs typeface="Arial"/>
            </a:endParaRPr>
          </a:p>
          <a:p>
            <a:pPr marL="241300" marR="137795" indent="-229235">
              <a:lnSpc>
                <a:spcPct val="119900"/>
              </a:lnSpc>
              <a:spcBef>
                <a:spcPts val="975"/>
              </a:spcBef>
              <a:buChar char="•"/>
              <a:tabLst>
                <a:tab pos="241300" algn="l"/>
                <a:tab pos="403225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[“How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website?”,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[“We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appreciate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feedback!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submit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‘Contact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Us’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page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website.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helping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improve!”]],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[“Can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color/size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ordered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item?”,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[“To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color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ordered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item,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team,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assist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60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steps.”]],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[“I’m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having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trouble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website”,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[“If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you’re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experiencing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issues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website,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try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clearing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cache.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persists,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85"/>
              </a:spcBef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assistance.”]],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[“Tell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environmentally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friendly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initiatives”,</a:t>
            </a:r>
            <a:r>
              <a:rPr sz="12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[“We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committed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sustainability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various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initiatives,</a:t>
            </a:r>
            <a:r>
              <a:rPr sz="12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5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eco-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friendly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materials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reducing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carbon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footprint.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Visit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more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details.”]],</a:t>
            </a:r>
            <a:endParaRPr sz="1200">
              <a:latin typeface="Arial"/>
              <a:cs typeface="Arial"/>
            </a:endParaRPr>
          </a:p>
          <a:p>
            <a:pPr marL="241300" marR="92710" indent="-229235">
              <a:lnSpc>
                <a:spcPct val="120000"/>
              </a:lnSpc>
              <a:spcBef>
                <a:spcPts val="1050"/>
              </a:spcBef>
              <a:buChar char="•"/>
              <a:tabLst>
                <a:tab pos="241300" algn="l"/>
                <a:tab pos="403225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[“Do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offer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international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shipping?”,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[“Yes,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offer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international</a:t>
            </a:r>
            <a:r>
              <a:rPr sz="12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shipping.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shipping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vary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location.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‘Shipping’ page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more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information.”]],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[“How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affiliate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program?”,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[“To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affiliate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program,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visit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‘Affiliates’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follow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registration</a:t>
            </a:r>
            <a:r>
              <a:rPr sz="12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process.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85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earning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40" dirty="0">
                <a:solidFill>
                  <a:srgbClr val="FFFFFF"/>
                </a:solidFill>
                <a:latin typeface="Arial"/>
                <a:cs typeface="Arial"/>
              </a:rPr>
              <a:t>commissions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promoting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products!”]],</a:t>
            </a:r>
            <a:endParaRPr sz="1200">
              <a:latin typeface="Arial"/>
              <a:cs typeface="Arial"/>
            </a:endParaRPr>
          </a:p>
          <a:p>
            <a:pPr marL="241300" marR="123189" indent="-229235">
              <a:lnSpc>
                <a:spcPct val="120000"/>
              </a:lnSpc>
              <a:spcBef>
                <a:spcPts val="1050"/>
              </a:spcBef>
              <a:buChar char="•"/>
              <a:tabLst>
                <a:tab pos="241300" algn="l"/>
                <a:tab pos="403225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[“I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address”,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[“To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address,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log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navigate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‘Account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Settings’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page.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email,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effect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immediately.”]],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5"/>
              </a:spcBef>
            </a:pPr>
            <a:r>
              <a:rPr spc="-409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654" y="792022"/>
            <a:ext cx="9347200" cy="10369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SzPct val="125000"/>
              <a:buChar char="•"/>
              <a:tabLst>
                <a:tab pos="241300" algn="l"/>
              </a:tabLst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.[“Tell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reviews”,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[“We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encourage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leave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reviews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website.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helps</a:t>
            </a:r>
            <a:r>
              <a:rPr sz="1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85"/>
              </a:spcBef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informed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decisions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our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products.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sharing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experiences!”]],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4032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[“What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safety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measures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place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in-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1200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shopping?”,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[“In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stores,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implemented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safety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measures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5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social</a:t>
            </a:r>
            <a:endParaRPr sz="1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8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distancing,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sanitization,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mask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ensure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secure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shopping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environment.”]],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9391" y="3699573"/>
            <a:ext cx="20466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user_input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input(“You: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“).lower()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391" y="4043298"/>
            <a:ext cx="1753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user_input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==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“goodbye”: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1316" y="4395787"/>
            <a:ext cx="182816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print(chat.respond(user_input))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1316" y="4739322"/>
            <a:ext cx="3873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break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9391" y="5082476"/>
            <a:ext cx="21990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chat.respond(user_input)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9391" y="5435600"/>
            <a:ext cx="13233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print(“Bot:”,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response)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6654" y="1866731"/>
            <a:ext cx="4747895" cy="448183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03225" indent="-390525">
              <a:lnSpc>
                <a:spcPct val="100000"/>
              </a:lnSpc>
              <a:spcBef>
                <a:spcPts val="86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[“(.*)”,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[“I’m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sorry,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didn’t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understand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that.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assist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you?”]]</a:t>
            </a: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24130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def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customer_support_chatbot():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45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print(“Welcome</a:t>
            </a:r>
            <a:r>
              <a:rPr sz="12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Chatbot.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Type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‘goodbye’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exit.”)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Chat(pairs,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reflections)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True: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5"/>
              </a:spcBef>
              <a:buSzPct val="125000"/>
              <a:buChar char="•"/>
              <a:tabLst>
                <a:tab pos="24130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==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“main”:</a:t>
            </a:r>
            <a:endParaRPr sz="120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403225" algn="l"/>
              </a:tabLst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customer_support_chatbot()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6645" y="790955"/>
            <a:ext cx="17094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-16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INDEX</a:t>
            </a:r>
            <a:r>
              <a:rPr u="sng" spc="-47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u="sng" spc="-5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7110" y="1643478"/>
            <a:ext cx="2737485" cy="42894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535"/>
              </a:spcBef>
              <a:buSzPct val="122500"/>
              <a:buChar char="•"/>
              <a:tabLst>
                <a:tab pos="240029" algn="l"/>
              </a:tabLst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4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8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980"/>
              </a:spcBef>
              <a:buSzPct val="122500"/>
              <a:buChar char="•"/>
              <a:tabLst>
                <a:tab pos="240029" algn="l"/>
              </a:tabLst>
            </a:pP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055"/>
              </a:spcBef>
              <a:buSzPct val="122500"/>
              <a:buChar char="•"/>
              <a:tabLst>
                <a:tab pos="240029" algn="l"/>
              </a:tabLst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980"/>
              </a:spcBef>
              <a:buSzPct val="122500"/>
              <a:buChar char="•"/>
              <a:tabLst>
                <a:tab pos="240029" algn="l"/>
              </a:tabLst>
            </a:pP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980"/>
              </a:spcBef>
              <a:buSzPct val="122500"/>
              <a:buChar char="•"/>
              <a:tabLst>
                <a:tab pos="240029" algn="l"/>
              </a:tabLst>
            </a:pP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050"/>
              </a:spcBef>
              <a:buSzPct val="122500"/>
              <a:buChar char="•"/>
              <a:tabLst>
                <a:tab pos="240029" algn="l"/>
              </a:tabLst>
            </a:pP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70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980"/>
              </a:spcBef>
              <a:buSzPct val="122500"/>
              <a:buChar char="•"/>
              <a:tabLst>
                <a:tab pos="240029" algn="l"/>
              </a:tabLst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980"/>
              </a:spcBef>
              <a:buSzPct val="122500"/>
              <a:buChar char="•"/>
              <a:tabLst>
                <a:tab pos="240029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055"/>
              </a:spcBef>
              <a:buSzPct val="122500"/>
              <a:buChar char="•"/>
              <a:tabLst>
                <a:tab pos="240029" algn="l"/>
              </a:tabLst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980"/>
              </a:spcBef>
              <a:buSzPct val="122500"/>
              <a:buChar char="•"/>
              <a:tabLst>
                <a:tab pos="240029" algn="l"/>
              </a:tabLst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6925" y="1219200"/>
            <a:ext cx="467677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4379" y="332803"/>
            <a:ext cx="447357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u="sng" spc="5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WHAT</a:t>
            </a:r>
            <a:r>
              <a:rPr sz="3200" u="sng" spc="-37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-33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IS</a:t>
            </a:r>
            <a:r>
              <a:rPr sz="3200" u="sng" spc="-27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6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A</a:t>
            </a:r>
            <a:r>
              <a:rPr sz="3200" u="sng" spc="-22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-5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CHATBOT</a:t>
            </a:r>
            <a:r>
              <a:rPr sz="3200" u="sng" spc="-44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-40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?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692" y="1009183"/>
            <a:ext cx="9925050" cy="43173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39395" marR="198120" indent="-227329">
              <a:lnSpc>
                <a:spcPct val="110600"/>
              </a:lnSpc>
              <a:spcBef>
                <a:spcPts val="140"/>
              </a:spcBef>
              <a:buSzPct val="122500"/>
              <a:buChar char="•"/>
              <a:tabLst>
                <a:tab pos="241300" algn="l"/>
              </a:tabLst>
            </a:pP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simulates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conversation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user.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Though 	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equipped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(AI),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increasingly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use 	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conversational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natural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spc="-215" dirty="0">
                <a:solidFill>
                  <a:srgbClr val="FFFFFF"/>
                </a:solidFill>
                <a:latin typeface="Arial"/>
                <a:cs typeface="Arial"/>
              </a:rPr>
              <a:t>(NLP)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understand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user’s 	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questions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automate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responses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them.</a:t>
            </a:r>
            <a:endParaRPr sz="2000">
              <a:latin typeface="Arial"/>
              <a:cs typeface="Arial"/>
            </a:endParaRPr>
          </a:p>
          <a:p>
            <a:pPr marL="239395" marR="5080" indent="-227329">
              <a:lnSpc>
                <a:spcPct val="109500"/>
              </a:lnSpc>
              <a:spcBef>
                <a:spcPts val="1050"/>
              </a:spcBef>
              <a:buSzPct val="1225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level,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simulates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conversation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solve 	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queries.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lead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reaches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channel,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there 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welcome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solve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problems.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lodge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service 	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request,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send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email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connect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agents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be.</a:t>
            </a:r>
            <a:endParaRPr sz="2000">
              <a:latin typeface="Arial"/>
              <a:cs typeface="Arial"/>
            </a:endParaRPr>
          </a:p>
          <a:p>
            <a:pPr marL="239395" marR="115570" indent="-227329">
              <a:lnSpc>
                <a:spcPct val="109500"/>
              </a:lnSpc>
              <a:spcBef>
                <a:spcPts val="1055"/>
              </a:spcBef>
              <a:buSzPct val="122500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reminds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telephonic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care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options 	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according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need,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would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correct.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phone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chatbot,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though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a 	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primitive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one.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thing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holding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conversation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with 	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customers.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conversation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text,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voice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hybrid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both.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060" y="1588706"/>
            <a:ext cx="9154160" cy="309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9900"/>
              </a:lnSpc>
              <a:spcBef>
                <a:spcPts val="100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basic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level,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simulates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60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conversation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(either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spoken),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allowing 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humans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interact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devices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were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communicating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person.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rudimentary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programs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answer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single-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response,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sophisticated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assistants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learn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and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evolve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deliver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increasing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levels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personalization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gather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9409" y="496569"/>
            <a:ext cx="44723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WHAT</a:t>
            </a:r>
            <a:r>
              <a:rPr sz="3200" u="sng" spc="-32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-33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IS</a:t>
            </a:r>
            <a:r>
              <a:rPr sz="3200" u="sng" spc="-22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6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A</a:t>
            </a:r>
            <a:r>
              <a:rPr sz="3200" u="sng" spc="-16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-5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CHATBOT</a:t>
            </a:r>
            <a:r>
              <a:rPr sz="3200" u="sng" spc="-40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?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6016" y="286385"/>
            <a:ext cx="58775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-9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INTRODUCTION</a:t>
            </a:r>
            <a:r>
              <a:rPr sz="3200" u="sng" spc="-47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-7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TO</a:t>
            </a:r>
            <a:r>
              <a:rPr sz="3200" u="sng" spc="-229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-1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CHATBOT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692" y="1168336"/>
            <a:ext cx="9658985" cy="35071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120"/>
              </a:spcBef>
            </a:pPr>
            <a:r>
              <a:rPr sz="1550" spc="-75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9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70" dirty="0">
                <a:solidFill>
                  <a:srgbClr val="FFFFFF"/>
                </a:solidFill>
                <a:latin typeface="Arial"/>
                <a:cs typeface="Arial"/>
              </a:rPr>
              <a:t>recent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90" dirty="0">
                <a:solidFill>
                  <a:srgbClr val="FFFFFF"/>
                </a:solidFill>
                <a:latin typeface="Arial"/>
                <a:cs typeface="Arial"/>
              </a:rPr>
              <a:t>devment.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5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55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5" dirty="0">
                <a:solidFill>
                  <a:srgbClr val="FFFFFF"/>
                </a:solidFill>
                <a:latin typeface="Arial"/>
                <a:cs typeface="Arial"/>
              </a:rPr>
              <a:t>simulations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14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80" dirty="0">
                <a:solidFill>
                  <a:srgbClr val="FFFFFF"/>
                </a:solidFill>
                <a:latin typeface="Arial"/>
                <a:cs typeface="Arial"/>
              </a:rPr>
              <a:t>understand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50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15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language,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1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it,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interact 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back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70" dirty="0">
                <a:solidFill>
                  <a:srgbClr val="FFFFFF"/>
                </a:solidFill>
                <a:latin typeface="Arial"/>
                <a:cs typeface="Arial"/>
              </a:rPr>
              <a:t>humans</a:t>
            </a:r>
            <a:r>
              <a:rPr sz="155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155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performing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specific </a:t>
            </a:r>
            <a:r>
              <a:rPr sz="1550" spc="-105" dirty="0">
                <a:solidFill>
                  <a:srgbClr val="FFFFFF"/>
                </a:solidFill>
                <a:latin typeface="Arial"/>
                <a:cs typeface="Arial"/>
              </a:rPr>
              <a:t>tasks.</a:t>
            </a:r>
            <a:r>
              <a:rPr sz="155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example,</a:t>
            </a:r>
            <a:r>
              <a:rPr sz="15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14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 be</a:t>
            </a:r>
            <a:r>
              <a:rPr sz="155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employed</a:t>
            </a:r>
            <a:r>
              <a:rPr sz="15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2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helpdesk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 executive. </a:t>
            </a:r>
            <a:r>
              <a:rPr sz="1550" spc="-114" dirty="0">
                <a:solidFill>
                  <a:srgbClr val="FFFFFF"/>
                </a:solidFill>
                <a:latin typeface="Arial"/>
                <a:cs typeface="Arial"/>
              </a:rPr>
              <a:t>Joseph</a:t>
            </a:r>
            <a:r>
              <a:rPr sz="15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70" dirty="0">
                <a:solidFill>
                  <a:srgbClr val="FFFFFF"/>
                </a:solidFill>
                <a:latin typeface="Arial"/>
                <a:cs typeface="Arial"/>
              </a:rPr>
              <a:t>Weizenbaum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sz="15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r>
              <a:rPr sz="15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1966,</a:t>
            </a:r>
            <a:r>
              <a:rPr sz="15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80" dirty="0">
                <a:solidFill>
                  <a:srgbClr val="FFFFFF"/>
                </a:solidFill>
                <a:latin typeface="Arial"/>
                <a:cs typeface="Arial"/>
              </a:rPr>
              <a:t>named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90" dirty="0">
                <a:solidFill>
                  <a:srgbClr val="FFFFFF"/>
                </a:solidFill>
                <a:latin typeface="Arial"/>
                <a:cs typeface="Arial"/>
              </a:rPr>
              <a:t>Eliza.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5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started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3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Alan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5" dirty="0">
                <a:solidFill>
                  <a:srgbClr val="FFFFFF"/>
                </a:solidFill>
                <a:latin typeface="Arial"/>
                <a:cs typeface="Arial"/>
              </a:rPr>
              <a:t>Turing</a:t>
            </a:r>
            <a:r>
              <a:rPr sz="155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75" dirty="0">
                <a:solidFill>
                  <a:srgbClr val="FFFFFF"/>
                </a:solidFill>
                <a:latin typeface="Arial"/>
                <a:cs typeface="Arial"/>
              </a:rPr>
              <a:t>published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article </a:t>
            </a:r>
            <a:r>
              <a:rPr sz="1550" spc="-80" dirty="0">
                <a:solidFill>
                  <a:srgbClr val="FFFFFF"/>
                </a:solidFill>
                <a:latin typeface="Arial"/>
                <a:cs typeface="Arial"/>
              </a:rPr>
              <a:t>named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“Computer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Arial"/>
                <a:cs typeface="Arial"/>
              </a:rPr>
              <a:t>Machinery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Intelligence”</a:t>
            </a:r>
            <a:r>
              <a:rPr sz="155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raised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 an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intriguing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90" dirty="0">
                <a:solidFill>
                  <a:srgbClr val="FFFFFF"/>
                </a:solidFill>
                <a:latin typeface="Arial"/>
                <a:cs typeface="Arial"/>
              </a:rPr>
              <a:t>question,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“Can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30" dirty="0">
                <a:solidFill>
                  <a:srgbClr val="FFFFFF"/>
                </a:solidFill>
                <a:latin typeface="Arial"/>
                <a:cs typeface="Arial"/>
              </a:rPr>
              <a:t>machines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80" dirty="0">
                <a:solidFill>
                  <a:srgbClr val="FFFFFF"/>
                </a:solidFill>
                <a:latin typeface="Arial"/>
                <a:cs typeface="Arial"/>
              </a:rPr>
              <a:t>think?”</a:t>
            </a:r>
            <a:r>
              <a:rPr sz="155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Arial"/>
                <a:cs typeface="Arial"/>
              </a:rPr>
              <a:t>ever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35" dirty="0">
                <a:solidFill>
                  <a:srgbClr val="FFFFFF"/>
                </a:solidFill>
                <a:latin typeface="Arial"/>
                <a:cs typeface="Arial"/>
              </a:rPr>
              <a:t>since,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30" dirty="0">
                <a:solidFill>
                  <a:srgbClr val="FFFFFF"/>
                </a:solidFill>
                <a:latin typeface="Arial"/>
                <a:cs typeface="Arial"/>
              </a:rPr>
              <a:t>seen</a:t>
            </a:r>
            <a:r>
              <a:rPr sz="15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15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10" dirty="0">
                <a:solidFill>
                  <a:srgbClr val="FFFFFF"/>
                </a:solidFill>
                <a:latin typeface="Arial"/>
                <a:cs typeface="Arial"/>
              </a:rPr>
              <a:t>surpassing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550" spc="-90" dirty="0">
                <a:solidFill>
                  <a:srgbClr val="FFFFFF"/>
                </a:solidFill>
                <a:latin typeface="Arial"/>
                <a:cs typeface="Arial"/>
              </a:rPr>
              <a:t>predecessors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7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naturally</a:t>
            </a:r>
            <a:r>
              <a:rPr sz="15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0" dirty="0">
                <a:solidFill>
                  <a:srgbClr val="FFFFFF"/>
                </a:solidFill>
                <a:latin typeface="Arial"/>
                <a:cs typeface="Arial"/>
              </a:rPr>
              <a:t>conversant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technologically </a:t>
            </a:r>
            <a:r>
              <a:rPr sz="1550" spc="-55" dirty="0">
                <a:solidFill>
                  <a:srgbClr val="FFFFFF"/>
                </a:solidFill>
                <a:latin typeface="Arial"/>
                <a:cs typeface="Arial"/>
              </a:rPr>
              <a:t>advanced. </a:t>
            </a:r>
            <a:r>
              <a:rPr sz="1550" spc="-175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0" dirty="0">
                <a:solidFill>
                  <a:srgbClr val="FFFFFF"/>
                </a:solidFill>
                <a:latin typeface="Arial"/>
                <a:cs typeface="Arial"/>
              </a:rPr>
              <a:t>advancements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led</a:t>
            </a:r>
            <a:r>
              <a:rPr sz="155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29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era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0" dirty="0">
                <a:solidFill>
                  <a:srgbClr val="FFFFFF"/>
                </a:solidFill>
                <a:latin typeface="Arial"/>
                <a:cs typeface="Arial"/>
              </a:rPr>
              <a:t>conversations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5" dirty="0">
                <a:solidFill>
                  <a:srgbClr val="FFFFFF"/>
                </a:solidFill>
                <a:latin typeface="Arial"/>
                <a:cs typeface="Arial"/>
              </a:rPr>
              <a:t>become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1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70" dirty="0">
                <a:solidFill>
                  <a:srgbClr val="FFFFFF"/>
                </a:solidFill>
                <a:latin typeface="Arial"/>
                <a:cs typeface="Arial"/>
              </a:rPr>
              <a:t>normal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natural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2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45" dirty="0">
                <a:solidFill>
                  <a:srgbClr val="FFFFFF"/>
                </a:solidFill>
                <a:latin typeface="Arial"/>
                <a:cs typeface="Arial"/>
              </a:rPr>
              <a:t>human.</a:t>
            </a:r>
            <a:r>
              <a:rPr sz="155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looking </a:t>
            </a:r>
            <a:r>
              <a:rPr sz="1550" spc="-5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85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chatbot,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70" dirty="0">
                <a:solidFill>
                  <a:srgbClr val="FFFFFF"/>
                </a:solidFill>
                <a:latin typeface="Arial"/>
                <a:cs typeface="Arial"/>
              </a:rPr>
              <a:t>foundations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intelligence.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12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55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90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5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detailed</a:t>
            </a:r>
            <a:r>
              <a:rPr sz="15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eligibility</a:t>
            </a:r>
            <a:r>
              <a:rPr sz="155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85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sz="155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5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155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45" dirty="0">
                <a:solidFill>
                  <a:srgbClr val="FFFFFF"/>
                </a:solidFill>
                <a:latin typeface="Arial"/>
                <a:cs typeface="Arial"/>
              </a:rPr>
              <a:t>courses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offered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Great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550">
              <a:latin typeface="Arial"/>
              <a:cs typeface="Arial"/>
            </a:endParaRPr>
          </a:p>
          <a:p>
            <a:pPr marL="241300" marR="93345" indent="-229235">
              <a:lnSpc>
                <a:spcPct val="125099"/>
              </a:lnSpc>
              <a:spcBef>
                <a:spcPts val="97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100" dirty="0">
                <a:solidFill>
                  <a:srgbClr val="FFFFFF"/>
                </a:solidFill>
                <a:latin typeface="Arial"/>
                <a:cs typeface="Arial"/>
              </a:rPr>
              <a:t>Today,</a:t>
            </a:r>
            <a:r>
              <a:rPr sz="15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90" dirty="0">
                <a:solidFill>
                  <a:srgbClr val="FFFFFF"/>
                </a:solidFill>
                <a:latin typeface="Arial"/>
                <a:cs typeface="Arial"/>
              </a:rPr>
              <a:t>almost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55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5" dirty="0">
                <a:solidFill>
                  <a:srgbClr val="FFFFFF"/>
                </a:solidFill>
                <a:latin typeface="Arial"/>
                <a:cs typeface="Arial"/>
              </a:rPr>
              <a:t>companies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9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engage</a:t>
            </a:r>
            <a:r>
              <a:rPr sz="155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5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85" dirty="0">
                <a:solidFill>
                  <a:srgbClr val="FFFFFF"/>
                </a:solidFill>
                <a:latin typeface="Arial"/>
                <a:cs typeface="Arial"/>
              </a:rPr>
              <a:t>serve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40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catering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queries.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practically</a:t>
            </a:r>
            <a:r>
              <a:rPr sz="155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55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 everywhere,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80" dirty="0">
                <a:solidFill>
                  <a:srgbClr val="FFFFFF"/>
                </a:solidFill>
                <a:latin typeface="Arial"/>
                <a:cs typeface="Arial"/>
              </a:rPr>
              <a:t>doesn’t</a:t>
            </a:r>
            <a:r>
              <a:rPr sz="155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90" dirty="0">
                <a:solidFill>
                  <a:srgbClr val="FFFFFF"/>
                </a:solidFill>
                <a:latin typeface="Arial"/>
                <a:cs typeface="Arial"/>
              </a:rPr>
              <a:t>necessarily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1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well-</a:t>
            </a:r>
            <a:r>
              <a:rPr sz="1550" spc="-85" dirty="0">
                <a:solidFill>
                  <a:srgbClr val="FFFFFF"/>
                </a:solidFill>
                <a:latin typeface="Arial"/>
                <a:cs typeface="Arial"/>
              </a:rPr>
              <a:t>functioning.</a:t>
            </a:r>
            <a:r>
              <a:rPr sz="15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challenge</a:t>
            </a:r>
            <a:r>
              <a:rPr sz="155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Arial"/>
                <a:cs typeface="Arial"/>
              </a:rPr>
              <a:t>here </a:t>
            </a:r>
            <a:r>
              <a:rPr sz="1550" spc="-12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9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sz="15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sz="15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well-</a:t>
            </a:r>
            <a:r>
              <a:rPr sz="1550" spc="-75" dirty="0">
                <a:solidFill>
                  <a:srgbClr val="FFFFFF"/>
                </a:solidFill>
                <a:latin typeface="Arial"/>
                <a:cs typeface="Arial"/>
              </a:rPr>
              <a:t>functioning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one.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2520" y="464502"/>
            <a:ext cx="446278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u="sng" spc="-12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HISTORY</a:t>
            </a:r>
            <a:r>
              <a:rPr sz="3200" u="sng" spc="-409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-114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OF</a:t>
            </a:r>
            <a:r>
              <a:rPr sz="3200" u="sng" spc="-25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-1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CHATBOT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9519" y="1197673"/>
            <a:ext cx="9705975" cy="5214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0" marR="476884" indent="-229235">
              <a:lnSpc>
                <a:spcPct val="112599"/>
              </a:lnSpc>
              <a:spcBef>
                <a:spcPts val="120"/>
              </a:spcBef>
              <a:buChar char="•"/>
              <a:tabLst>
                <a:tab pos="254000" algn="l"/>
                <a:tab pos="330200" algn="l"/>
              </a:tabLst>
            </a:pP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1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r>
              <a:rPr sz="21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ever</a:t>
            </a:r>
            <a:r>
              <a:rPr sz="215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1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Arial"/>
                <a:cs typeface="Arial"/>
              </a:rPr>
              <a:t>developed</a:t>
            </a:r>
            <a:r>
              <a:rPr sz="215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1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215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Arial"/>
                <a:cs typeface="Arial"/>
              </a:rPr>
              <a:t>professor</a:t>
            </a:r>
            <a:r>
              <a:rPr sz="215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Arial"/>
                <a:cs typeface="Arial"/>
              </a:rPr>
              <a:t>Joseph </a:t>
            </a:r>
            <a:r>
              <a:rPr sz="2150" spc="50" dirty="0">
                <a:solidFill>
                  <a:srgbClr val="FFFFFF"/>
                </a:solidFill>
                <a:latin typeface="Arial"/>
                <a:cs typeface="Arial"/>
              </a:rPr>
              <a:t>Weizenbaum</a:t>
            </a:r>
            <a:r>
              <a:rPr sz="215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15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5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1960s.</a:t>
            </a:r>
            <a:r>
              <a:rPr sz="21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1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21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-75" dirty="0">
                <a:solidFill>
                  <a:srgbClr val="FFFFFF"/>
                </a:solidFill>
                <a:latin typeface="Arial"/>
                <a:cs typeface="Arial"/>
              </a:rPr>
              <a:t>ELIZA.</a:t>
            </a:r>
            <a:r>
              <a:rPr sz="21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You’ll</a:t>
            </a:r>
            <a:r>
              <a:rPr sz="215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1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14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1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5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2150" spc="-85" dirty="0">
                <a:solidFill>
                  <a:srgbClr val="FFFFFF"/>
                </a:solidFill>
                <a:latin typeface="Arial"/>
                <a:cs typeface="Arial"/>
              </a:rPr>
              <a:t>ELIZA</a:t>
            </a:r>
            <a:r>
              <a:rPr sz="21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1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14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15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5" dirty="0">
                <a:solidFill>
                  <a:srgbClr val="FFFFFF"/>
                </a:solidFill>
                <a:latin typeface="Arial"/>
                <a:cs typeface="Arial"/>
              </a:rPr>
              <a:t>popular</a:t>
            </a:r>
            <a:r>
              <a:rPr sz="21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r>
              <a:rPr sz="21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1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150" spc="65" dirty="0">
                <a:solidFill>
                  <a:srgbClr val="FFFFFF"/>
                </a:solidFill>
                <a:latin typeface="Arial"/>
                <a:cs typeface="Arial"/>
              </a:rPr>
              <a:t> were</a:t>
            </a:r>
            <a:r>
              <a:rPr sz="2150" spc="55" dirty="0">
                <a:solidFill>
                  <a:srgbClr val="FFFFFF"/>
                </a:solidFill>
                <a:latin typeface="Arial"/>
                <a:cs typeface="Arial"/>
              </a:rPr>
              <a:t> developed</a:t>
            </a:r>
            <a:r>
              <a:rPr sz="21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Arial"/>
                <a:cs typeface="Arial"/>
              </a:rPr>
              <a:t>second </a:t>
            </a:r>
            <a:r>
              <a:rPr sz="2150" spc="75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2250" spc="127" baseline="2407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250" spc="142" baseline="2407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Arial"/>
                <a:cs typeface="Arial"/>
              </a:rPr>
              <a:t>century</a:t>
            </a:r>
            <a:r>
              <a:rPr sz="21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FFFFFF"/>
                </a:solidFill>
                <a:latin typeface="Arial"/>
                <a:cs typeface="Arial"/>
              </a:rPr>
              <a:t>later</a:t>
            </a:r>
            <a:r>
              <a:rPr sz="215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Arial"/>
                <a:cs typeface="Arial"/>
              </a:rPr>
              <a:t>on.</a:t>
            </a:r>
            <a:endParaRPr sz="2150">
              <a:latin typeface="Arial"/>
              <a:cs typeface="Arial"/>
            </a:endParaRPr>
          </a:p>
          <a:p>
            <a:pPr marL="252729" marR="17780" indent="-227965">
              <a:lnSpc>
                <a:spcPct val="112599"/>
              </a:lnSpc>
              <a:spcBef>
                <a:spcPts val="1000"/>
              </a:spcBef>
              <a:buSzPct val="127906"/>
              <a:buChar char="•"/>
              <a:tabLst>
                <a:tab pos="254000" algn="l"/>
              </a:tabLst>
            </a:pPr>
            <a:r>
              <a:rPr sz="2150" spc="6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1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5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year</a:t>
            </a:r>
            <a:r>
              <a:rPr sz="2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2009,</a:t>
            </a:r>
            <a:r>
              <a:rPr sz="21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Arial"/>
                <a:cs typeface="Arial"/>
              </a:rPr>
              <a:t>company</a:t>
            </a:r>
            <a:r>
              <a:rPr sz="21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2150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i="1" u="sng" dirty="0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Noto Sans"/>
                <a:cs typeface="Noto Sans"/>
                <a:hlinkClick r:id="rId2"/>
              </a:rPr>
              <a:t>WeChat</a:t>
            </a:r>
            <a:r>
              <a:rPr sz="2150" u="sng" spc="125" dirty="0">
                <a:solidFill>
                  <a:srgbClr val="B8F955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150" u="none" spc="8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150" u="none" dirty="0">
                <a:solidFill>
                  <a:srgbClr val="FFFFFF"/>
                </a:solidFill>
                <a:latin typeface="Arial"/>
                <a:cs typeface="Arial"/>
              </a:rPr>
              <a:t>China</a:t>
            </a:r>
            <a:r>
              <a:rPr sz="2150" u="none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dirty="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sz="2150" u="none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50" u="none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spc="95" dirty="0">
                <a:solidFill>
                  <a:srgbClr val="FFFFFF"/>
                </a:solidFill>
                <a:latin typeface="Arial"/>
                <a:cs typeface="Arial"/>
              </a:rPr>
              <a:t>more 	</a:t>
            </a:r>
            <a:r>
              <a:rPr sz="2150" u="none" spc="45" dirty="0">
                <a:solidFill>
                  <a:srgbClr val="FFFFFF"/>
                </a:solidFill>
                <a:latin typeface="Arial"/>
                <a:cs typeface="Arial"/>
              </a:rPr>
              <a:t>advanced</a:t>
            </a:r>
            <a:r>
              <a:rPr sz="2150" u="none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spc="55" dirty="0">
                <a:solidFill>
                  <a:srgbClr val="FFFFFF"/>
                </a:solidFill>
                <a:latin typeface="Arial"/>
                <a:cs typeface="Arial"/>
              </a:rPr>
              <a:t>Chatbot.</a:t>
            </a:r>
            <a:r>
              <a:rPr sz="2150" u="none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dirty="0">
                <a:solidFill>
                  <a:srgbClr val="FFFFFF"/>
                </a:solidFill>
                <a:latin typeface="Arial"/>
                <a:cs typeface="Arial"/>
              </a:rPr>
              <a:t>Since</a:t>
            </a:r>
            <a:r>
              <a:rPr sz="2150" u="none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2150" u="none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spc="45" dirty="0">
                <a:solidFill>
                  <a:srgbClr val="FFFFFF"/>
                </a:solidFill>
                <a:latin typeface="Arial"/>
                <a:cs typeface="Arial"/>
              </a:rPr>
              <a:t>launch,</a:t>
            </a:r>
            <a:r>
              <a:rPr sz="2150" u="none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dirty="0">
                <a:solidFill>
                  <a:srgbClr val="FFFFFF"/>
                </a:solidFill>
                <a:latin typeface="Arial"/>
                <a:cs typeface="Arial"/>
              </a:rPr>
              <a:t>WeChat</a:t>
            </a:r>
            <a:r>
              <a:rPr sz="2150" u="none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2150" u="none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spc="80" dirty="0">
                <a:solidFill>
                  <a:srgbClr val="FFFFFF"/>
                </a:solidFill>
                <a:latin typeface="Arial"/>
                <a:cs typeface="Arial"/>
              </a:rPr>
              <a:t>conquered</a:t>
            </a:r>
            <a:r>
              <a:rPr sz="2150" u="none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50" u="none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spc="65" dirty="0">
                <a:solidFill>
                  <a:srgbClr val="FFFFFF"/>
                </a:solidFill>
                <a:latin typeface="Arial"/>
                <a:cs typeface="Arial"/>
              </a:rPr>
              <a:t>hearts</a:t>
            </a:r>
            <a:r>
              <a:rPr sz="2150" u="none" spc="110" dirty="0">
                <a:solidFill>
                  <a:srgbClr val="FFFFFF"/>
                </a:solidFill>
                <a:latin typeface="Arial"/>
                <a:cs typeface="Arial"/>
              </a:rPr>
              <a:t> of 	</a:t>
            </a:r>
            <a:r>
              <a:rPr sz="2150" u="none" spc="95" dirty="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sz="2150" u="none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2150" u="none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spc="135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2150" u="none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spc="90" dirty="0">
                <a:solidFill>
                  <a:srgbClr val="FFFFFF"/>
                </a:solidFill>
                <a:latin typeface="Arial"/>
                <a:cs typeface="Arial"/>
              </a:rPr>
              <a:t>demonstrate</a:t>
            </a:r>
            <a:r>
              <a:rPr sz="2150" u="none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spc="5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150" u="none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spc="80" dirty="0">
                <a:solidFill>
                  <a:srgbClr val="FFFFFF"/>
                </a:solidFill>
                <a:latin typeface="Arial"/>
                <a:cs typeface="Arial"/>
              </a:rPr>
              <a:t>unwavering</a:t>
            </a:r>
            <a:r>
              <a:rPr sz="2150" u="none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spc="50" dirty="0">
                <a:solidFill>
                  <a:srgbClr val="FFFFFF"/>
                </a:solidFill>
                <a:latin typeface="Arial"/>
                <a:cs typeface="Arial"/>
              </a:rPr>
              <a:t>loyalty</a:t>
            </a:r>
            <a:r>
              <a:rPr sz="2150" u="none" spc="125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2150" u="none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spc="55" dirty="0">
                <a:solidFill>
                  <a:srgbClr val="FFFFFF"/>
                </a:solidFill>
                <a:latin typeface="Arial"/>
                <a:cs typeface="Arial"/>
              </a:rPr>
              <a:t>it.</a:t>
            </a:r>
            <a:r>
              <a:rPr sz="2150" u="none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spc="8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150" u="none" dirty="0">
                <a:solidFill>
                  <a:srgbClr val="FFFFFF"/>
                </a:solidFill>
                <a:latin typeface="Arial"/>
                <a:cs typeface="Arial"/>
              </a:rPr>
              <a:t> is</a:t>
            </a:r>
            <a:r>
              <a:rPr sz="2150" u="none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50" u="none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spc="50" dirty="0">
                <a:solidFill>
                  <a:srgbClr val="FFFFFF"/>
                </a:solidFill>
                <a:latin typeface="Arial"/>
                <a:cs typeface="Arial"/>
              </a:rPr>
              <a:t>highly 	</a:t>
            </a:r>
            <a:r>
              <a:rPr sz="2150" u="none" spc="85" dirty="0">
                <a:solidFill>
                  <a:srgbClr val="FFFFFF"/>
                </a:solidFill>
                <a:latin typeface="Arial"/>
                <a:cs typeface="Arial"/>
              </a:rPr>
              <a:t>thriving</a:t>
            </a:r>
            <a:r>
              <a:rPr sz="2150" u="none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dirty="0">
                <a:solidFill>
                  <a:srgbClr val="FFFFFF"/>
                </a:solidFill>
                <a:latin typeface="Arial"/>
                <a:cs typeface="Arial"/>
              </a:rPr>
              <a:t>social</a:t>
            </a:r>
            <a:r>
              <a:rPr sz="2150" u="none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spc="75" dirty="0">
                <a:solidFill>
                  <a:srgbClr val="FFFFFF"/>
                </a:solidFill>
                <a:latin typeface="Arial"/>
                <a:cs typeface="Arial"/>
              </a:rPr>
              <a:t>media</a:t>
            </a:r>
            <a:r>
              <a:rPr sz="2150" u="none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u="none" spc="95" dirty="0">
                <a:solidFill>
                  <a:srgbClr val="FFFFFF"/>
                </a:solidFill>
                <a:latin typeface="Arial"/>
                <a:cs typeface="Arial"/>
              </a:rPr>
              <a:t>platform.</a:t>
            </a:r>
            <a:endParaRPr sz="2150">
              <a:latin typeface="Arial"/>
              <a:cs typeface="Arial"/>
            </a:endParaRPr>
          </a:p>
          <a:p>
            <a:pPr marL="252729" marR="478155" indent="-227965">
              <a:lnSpc>
                <a:spcPct val="113500"/>
              </a:lnSpc>
              <a:spcBef>
                <a:spcPts val="975"/>
              </a:spcBef>
              <a:buSzPct val="127906"/>
              <a:buChar char="•"/>
              <a:tabLst>
                <a:tab pos="254000" algn="l"/>
              </a:tabLst>
            </a:pPr>
            <a:r>
              <a:rPr sz="2150" spc="70" dirty="0">
                <a:solidFill>
                  <a:srgbClr val="FFFFFF"/>
                </a:solidFill>
                <a:latin typeface="Arial"/>
                <a:cs typeface="Arial"/>
              </a:rPr>
              <a:t>Though</a:t>
            </a:r>
            <a:r>
              <a:rPr sz="21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15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21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70" dirty="0">
                <a:solidFill>
                  <a:srgbClr val="FFFFFF"/>
                </a:solidFill>
                <a:latin typeface="Arial"/>
                <a:cs typeface="Arial"/>
              </a:rPr>
              <a:t>implications</a:t>
            </a:r>
            <a:r>
              <a:rPr sz="2150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1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15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215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Arial"/>
                <a:cs typeface="Arial"/>
              </a:rPr>
              <a:t>performant</a:t>
            </a:r>
            <a:r>
              <a:rPr sz="215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1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Arial"/>
                <a:cs typeface="Arial"/>
              </a:rPr>
              <a:t>today’s 	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messaging</a:t>
            </a:r>
            <a:r>
              <a:rPr sz="215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r>
              <a:rPr sz="215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15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15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r>
              <a:rPr sz="215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Messenger,</a:t>
            </a:r>
            <a:r>
              <a:rPr sz="215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FFFFF"/>
                </a:solidFill>
                <a:latin typeface="Arial"/>
                <a:cs typeface="Arial"/>
              </a:rPr>
              <a:t>Slack,</a:t>
            </a:r>
            <a:r>
              <a:rPr sz="21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15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Telegram,</a:t>
            </a:r>
            <a:r>
              <a:rPr sz="2150" spc="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Arial"/>
                <a:cs typeface="Arial"/>
              </a:rPr>
              <a:t>it 	</a:t>
            </a:r>
            <a:r>
              <a:rPr sz="2150" spc="60" dirty="0">
                <a:solidFill>
                  <a:srgbClr val="FFFFFF"/>
                </a:solidFill>
                <a:latin typeface="Arial"/>
                <a:cs typeface="Arial"/>
              </a:rPr>
              <a:t>doesn’t</a:t>
            </a:r>
            <a:r>
              <a:rPr sz="21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r>
              <a:rPr sz="215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1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1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21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Arial"/>
                <a:cs typeface="Arial"/>
              </a:rPr>
              <a:t>construct</a:t>
            </a:r>
            <a:r>
              <a:rPr sz="21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sz="21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5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21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45" dirty="0">
                <a:solidFill>
                  <a:srgbClr val="FFFFFF"/>
                </a:solidFill>
                <a:latin typeface="Arial"/>
                <a:cs typeface="Arial"/>
              </a:rPr>
              <a:t>bot</a:t>
            </a:r>
            <a:r>
              <a:rPr sz="21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3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1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Arial"/>
                <a:cs typeface="Arial"/>
              </a:rPr>
              <a:t>WeChat.</a:t>
            </a:r>
            <a:endParaRPr sz="2150">
              <a:latin typeface="Arial"/>
              <a:cs typeface="Arial"/>
            </a:endParaRPr>
          </a:p>
          <a:p>
            <a:pPr marL="253365" indent="-227965">
              <a:lnSpc>
                <a:spcPct val="100000"/>
              </a:lnSpc>
              <a:spcBef>
                <a:spcPts val="1325"/>
              </a:spcBef>
              <a:buSzPct val="127906"/>
              <a:buChar char="•"/>
              <a:tabLst>
                <a:tab pos="253365" algn="l"/>
              </a:tabLst>
            </a:pP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Early</a:t>
            </a:r>
            <a:r>
              <a:rPr sz="21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15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2016,</a:t>
            </a:r>
            <a:r>
              <a:rPr sz="21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1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saw</a:t>
            </a:r>
            <a:r>
              <a:rPr sz="21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5" dirty="0">
                <a:solidFill>
                  <a:srgbClr val="FFFFFF"/>
                </a:solidFill>
                <a:latin typeface="Arial"/>
                <a:cs typeface="Arial"/>
              </a:rPr>
              <a:t>intro</a:t>
            </a:r>
            <a:r>
              <a:rPr sz="215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Arial"/>
                <a:cs typeface="Arial"/>
              </a:rPr>
              <a:t>wave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5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2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350"/>
              </a:spcBef>
            </a:pPr>
            <a:r>
              <a:rPr sz="2150" spc="7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215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15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sz="21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5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Arial"/>
                <a:cs typeface="Arial"/>
              </a:rPr>
              <a:t>chatbots.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3534" y="240982"/>
            <a:ext cx="485330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u="sng" spc="-10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SYSTEM</a:t>
            </a:r>
            <a:r>
              <a:rPr sz="3200" u="sng" spc="-36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-10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REQUIREMENTS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4845" y="1734210"/>
            <a:ext cx="4575810" cy="33978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60"/>
              </a:spcBef>
            </a:pP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1.Hardware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505"/>
              </a:spcBef>
              <a:buSzPct val="122500"/>
              <a:buFont typeface="Arial"/>
              <a:buChar char="•"/>
              <a:tabLst>
                <a:tab pos="240029" algn="l"/>
              </a:tabLst>
            </a:pP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*Processor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intel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pentium</a:t>
            </a:r>
            <a:r>
              <a:rPr sz="20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430"/>
              </a:spcBef>
              <a:buSzPct val="122500"/>
              <a:buFont typeface="Arial"/>
              <a:buChar char="•"/>
              <a:tabLst>
                <a:tab pos="240029" algn="l"/>
              </a:tabLst>
            </a:pP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*RAM-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minimum-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&gt;4GB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Maximum</a:t>
            </a:r>
            <a:r>
              <a:rPr sz="20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&gt;6GB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2.software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505"/>
              </a:spcBef>
              <a:buSzPct val="122500"/>
              <a:buFont typeface="Arial"/>
              <a:buChar char="•"/>
              <a:tabLst>
                <a:tab pos="240029" algn="l"/>
              </a:tabLst>
            </a:pP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*Front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end-</a:t>
            </a: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20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7,8,10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430"/>
              </a:spcBef>
              <a:buSzPct val="122500"/>
              <a:buFont typeface="Arial"/>
              <a:buChar char="•"/>
              <a:tabLst>
                <a:tab pos="240029" algn="l"/>
              </a:tabLst>
            </a:pP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*Back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end-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sz="20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installed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3.Python</a:t>
            </a:r>
            <a:r>
              <a:rPr sz="20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4" dirty="0">
                <a:solidFill>
                  <a:srgbClr val="FFFFFF"/>
                </a:solidFill>
                <a:latin typeface="Arial"/>
                <a:cs typeface="Arial"/>
              </a:rPr>
              <a:t>IDE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(Jetbrains</a:t>
            </a: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Pychram)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015" y="274256"/>
            <a:ext cx="410845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u="sng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HOW</a:t>
            </a:r>
            <a:r>
              <a:rPr sz="3200" u="sng" spc="-31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-19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DOES</a:t>
            </a:r>
            <a:r>
              <a:rPr sz="3200" u="sng" spc="-32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-18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IT</a:t>
            </a:r>
            <a:r>
              <a:rPr sz="3200" u="sng" spc="-265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-2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WORK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844" y="859092"/>
            <a:ext cx="9444355" cy="5528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029" marR="147320" indent="-227329">
              <a:lnSpc>
                <a:spcPct val="120200"/>
              </a:lnSpc>
              <a:spcBef>
                <a:spcPts val="55"/>
              </a:spcBef>
              <a:buSzPct val="122500"/>
              <a:buChar char="•"/>
              <a:tabLst>
                <a:tab pos="241300" algn="l"/>
              </a:tabLst>
            </a:pP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starts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importing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libraries,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including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nltk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natural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language 	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reflections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nltk.chat.util.The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80" dirty="0">
                <a:solidFill>
                  <a:srgbClr val="FFFFFF"/>
                </a:solidFill>
                <a:latin typeface="Arial"/>
                <a:cs typeface="Arial"/>
              </a:rPr>
              <a:t>NLTK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requires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language 	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resources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tasks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tokenization.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downloads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'punkt'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enable 	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tokenization.Conversation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pairs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establish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patterns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and 	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corresponding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bot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responses.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consists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pattern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(expressed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a 	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regular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phrase)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possible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responses.</a:t>
            </a:r>
            <a:endParaRPr sz="2000">
              <a:latin typeface="Arial"/>
              <a:cs typeface="Arial"/>
            </a:endParaRPr>
          </a:p>
          <a:p>
            <a:pPr marL="240029" marR="94615" indent="-227329">
              <a:lnSpc>
                <a:spcPct val="118000"/>
              </a:lnSpc>
              <a:spcBef>
                <a:spcPts val="590"/>
              </a:spcBef>
              <a:buSzPct val="122500"/>
              <a:buChar char="•"/>
              <a:tabLst>
                <a:tab pos="241300" algn="l"/>
              </a:tabLst>
            </a:pP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80" dirty="0">
                <a:solidFill>
                  <a:srgbClr val="FFFFFF"/>
                </a:solidFill>
                <a:latin typeface="Arial"/>
                <a:cs typeface="Arial"/>
              </a:rPr>
              <a:t>NLTK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utilized</a:t>
            </a:r>
            <a:r>
              <a:rPr sz="3600" spc="-112" baseline="-4629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initialize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conversation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pairs 	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reflections.he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enters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loop,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prompting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queries.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The 	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input,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generates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predefined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pairs,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and 	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displays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response.</a:t>
            </a:r>
            <a:endParaRPr sz="2000">
              <a:latin typeface="Arial"/>
              <a:cs typeface="Arial"/>
            </a:endParaRPr>
          </a:p>
          <a:p>
            <a:pPr marL="240029" marR="50800" indent="-227329">
              <a:lnSpc>
                <a:spcPct val="122100"/>
              </a:lnSpc>
              <a:spcBef>
                <a:spcPts val="900"/>
              </a:spcBef>
              <a:buSzPct val="122500"/>
              <a:buChar char="•"/>
              <a:tabLst>
                <a:tab pos="241300" algn="l"/>
              </a:tabLst>
            </a:pP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designed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easily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customizable.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Additional</a:t>
            </a: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conversation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pairs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be 	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added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ones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modified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tailor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chatbot’s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behavior</a:t>
            </a: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needs.</a:t>
            </a:r>
            <a:endParaRPr sz="2000">
              <a:latin typeface="Arial"/>
              <a:cs typeface="Arial"/>
            </a:endParaRPr>
          </a:p>
          <a:p>
            <a:pPr marL="240029" marR="5080" indent="-227329">
              <a:lnSpc>
                <a:spcPct val="118900"/>
              </a:lnSpc>
              <a:spcBef>
                <a:spcPts val="1050"/>
              </a:spcBef>
              <a:buSzPct val="122500"/>
              <a:buChar char="•"/>
              <a:tabLst>
                <a:tab pos="241300" algn="l"/>
              </a:tabLst>
            </a:pP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Throughout</a:t>
            </a:r>
            <a:r>
              <a:rPr sz="20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interaction,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maintains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polite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helpful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tone,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contributing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a 	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experiences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5354" y="327405"/>
            <a:ext cx="39319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-11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TYPES</a:t>
            </a:r>
            <a:r>
              <a:rPr sz="3200" u="sng" spc="-33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-114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OF</a:t>
            </a:r>
            <a:r>
              <a:rPr sz="3200" u="sng" spc="-26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-10" dirty="0"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CHATBOT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3041" y="803304"/>
            <a:ext cx="3432175" cy="49987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145" dirty="0">
                <a:solidFill>
                  <a:srgbClr val="FFFFFF"/>
                </a:solidFill>
                <a:latin typeface="Arial"/>
                <a:cs typeface="Arial"/>
              </a:rPr>
              <a:t>Rule</a:t>
            </a:r>
            <a:r>
              <a:rPr sz="15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AI-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powered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5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Assistants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85" dirty="0">
                <a:solidFill>
                  <a:srgbClr val="FFFFFF"/>
                </a:solidFill>
                <a:latin typeface="Arial"/>
                <a:cs typeface="Arial"/>
              </a:rPr>
              <a:t>Transactional</a:t>
            </a:r>
            <a:r>
              <a:rPr sz="1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Informational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90" dirty="0">
                <a:solidFill>
                  <a:srgbClr val="FFFFFF"/>
                </a:solidFill>
                <a:latin typeface="Arial"/>
                <a:cs typeface="Arial"/>
              </a:rPr>
              <a:t>Entertainment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Chatbot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8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Understanding</a:t>
            </a:r>
            <a:r>
              <a:rPr sz="1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55" dirty="0">
                <a:solidFill>
                  <a:srgbClr val="FFFFFF"/>
                </a:solidFill>
                <a:latin typeface="Arial"/>
                <a:cs typeface="Arial"/>
              </a:rPr>
              <a:t>(LU)</a:t>
            </a:r>
            <a:r>
              <a:rPr sz="1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Hybrid</a:t>
            </a:r>
            <a:r>
              <a:rPr sz="155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Scripted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20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75" dirty="0">
                <a:solidFill>
                  <a:srgbClr val="FFFFFF"/>
                </a:solidFill>
                <a:latin typeface="Arial"/>
                <a:cs typeface="Arial"/>
              </a:rPr>
              <a:t>Social</a:t>
            </a:r>
            <a:r>
              <a:rPr sz="15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Media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75" dirty="0">
                <a:solidFill>
                  <a:srgbClr val="FFFFFF"/>
                </a:solidFill>
                <a:latin typeface="Arial"/>
                <a:cs typeface="Arial"/>
              </a:rPr>
              <a:t>Voice-</a:t>
            </a:r>
            <a:r>
              <a:rPr sz="1550" spc="-85" dirty="0">
                <a:solidFill>
                  <a:srgbClr val="FFFFFF"/>
                </a:solidFill>
                <a:latin typeface="Arial"/>
                <a:cs typeface="Arial"/>
              </a:rPr>
              <a:t>Enabled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SzPct val="129032"/>
              <a:buChar char="•"/>
              <a:tabLst>
                <a:tab pos="241300" algn="l"/>
              </a:tabLst>
            </a:pP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Context-</a:t>
            </a:r>
            <a:r>
              <a:rPr sz="1550" spc="-70" dirty="0">
                <a:solidFill>
                  <a:srgbClr val="FFFFFF"/>
                </a:solidFill>
                <a:latin typeface="Arial"/>
                <a:cs typeface="Arial"/>
              </a:rPr>
              <a:t>Aware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504950"/>
            <a:ext cx="4848225" cy="3895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3014</Words>
  <Application>Microsoft Office PowerPoint</Application>
  <PresentationFormat>Widescreen</PresentationFormat>
  <Paragraphs>190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Liberation Sans Narrow</vt:lpstr>
      <vt:lpstr>Noto Sans</vt:lpstr>
      <vt:lpstr>Times New Roman</vt:lpstr>
      <vt:lpstr>Verdana</vt:lpstr>
      <vt:lpstr>Office Theme</vt:lpstr>
      <vt:lpstr>AICustomer service  CHATBOT</vt:lpstr>
      <vt:lpstr>INDEX -</vt:lpstr>
      <vt:lpstr>WHAT IS A CHATBOT ?</vt:lpstr>
      <vt:lpstr>WHAT IS A CHATBOT ?</vt:lpstr>
      <vt:lpstr>INTRODUCTION TO CHATBOT</vt:lpstr>
      <vt:lpstr>HISTORY OF CHATBOT</vt:lpstr>
      <vt:lpstr>SYSTEM REQUIREMENTS</vt:lpstr>
      <vt:lpstr>HOW DOES IT WORK</vt:lpstr>
      <vt:lpstr>TYPES OF CHATBOT</vt:lpstr>
      <vt:lpstr>ARCHITECTURE CHATBOT</vt:lpstr>
      <vt:lpstr>APPLICATIONS</vt:lpstr>
      <vt:lpstr>CONCLUSION</vt:lpstr>
      <vt:lpstr>REFERENCE</vt:lpstr>
      <vt:lpstr>PROGRAM</vt:lpstr>
      <vt:lpstr>PROGRAM</vt:lpstr>
      <vt:lpstr>PROGRAM</vt:lpstr>
      <vt:lpstr>PROGRAM</vt:lpstr>
      <vt:lpstr>PROGRAM</vt:lpstr>
      <vt:lpstr>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AICustomer service  CHATBOT</dc:title>
  <cp:lastModifiedBy>kommuri Abinay</cp:lastModifiedBy>
  <cp:revision>1</cp:revision>
  <dcterms:created xsi:type="dcterms:W3CDTF">2023-12-31T11:34:55Z</dcterms:created>
  <dcterms:modified xsi:type="dcterms:W3CDTF">2023-12-31T11:39:43Z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2023-12-31T00:00:00Z</vt:filetime>
  </property>
  <property fmtid="{D5CDD505-2E9C-101B-9397-08002B2CF9AE}" pid="3" name="LastSaved">
    <vt:filetime>2023-12-31T00:00:00Z</vt:filetime>
  </property>
  <property fmtid="{D5CDD505-2E9C-101B-9397-08002B2CF9AE}" pid="4" name="Producer">
    <vt:lpwstr>3-Heights(TM) PDF Security Shell 4.8.25.2 (http://www.pdf-tools.com)</vt:lpwstr>
  </property>
</Properties>
</file>