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389" r:id="rId3"/>
    <p:sldId id="259" r:id="rId4"/>
    <p:sldId id="260" r:id="rId5"/>
    <p:sldId id="261" r:id="rId6"/>
    <p:sldId id="262" r:id="rId7"/>
    <p:sldId id="340" r:id="rId8"/>
    <p:sldId id="351" r:id="rId9"/>
    <p:sldId id="587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3" r:id="rId30"/>
    <p:sldId id="424" r:id="rId31"/>
    <p:sldId id="425" r:id="rId32"/>
    <p:sldId id="426" r:id="rId33"/>
    <p:sldId id="427" r:id="rId34"/>
    <p:sldId id="428" r:id="rId35"/>
    <p:sldId id="672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673" r:id="rId57"/>
    <p:sldId id="651" r:id="rId58"/>
    <p:sldId id="586" r:id="rId59"/>
    <p:sldId id="650" r:id="rId60"/>
    <p:sldId id="462" r:id="rId61"/>
    <p:sldId id="463" r:id="rId62"/>
    <p:sldId id="577" r:id="rId63"/>
    <p:sldId id="578" r:id="rId64"/>
    <p:sldId id="579" r:id="rId65"/>
    <p:sldId id="580" r:id="rId66"/>
    <p:sldId id="581" r:id="rId67"/>
    <p:sldId id="582" r:id="rId68"/>
    <p:sldId id="470" r:id="rId69"/>
    <p:sldId id="583" r:id="rId70"/>
    <p:sldId id="472" r:id="rId71"/>
    <p:sldId id="585" r:id="rId72"/>
    <p:sldId id="674" r:id="rId73"/>
    <p:sldId id="475" r:id="rId74"/>
    <p:sldId id="476" r:id="rId75"/>
    <p:sldId id="477" r:id="rId76"/>
    <p:sldId id="478" r:id="rId77"/>
    <p:sldId id="479" r:id="rId78"/>
    <p:sldId id="653" r:id="rId79"/>
    <p:sldId id="655" r:id="rId80"/>
    <p:sldId id="656" r:id="rId81"/>
    <p:sldId id="657" r:id="rId82"/>
    <p:sldId id="658" r:id="rId83"/>
    <p:sldId id="675" r:id="rId84"/>
    <p:sldId id="659" r:id="rId85"/>
    <p:sldId id="676" r:id="rId86"/>
    <p:sldId id="660" r:id="rId87"/>
    <p:sldId id="661" r:id="rId88"/>
    <p:sldId id="663" r:id="rId89"/>
    <p:sldId id="662" r:id="rId90"/>
    <p:sldId id="664" r:id="rId91"/>
    <p:sldId id="665" r:id="rId92"/>
    <p:sldId id="666" r:id="rId93"/>
    <p:sldId id="667" r:id="rId94"/>
    <p:sldId id="669" r:id="rId95"/>
    <p:sldId id="670" r:id="rId96"/>
    <p:sldId id="671" r:id="rId97"/>
    <p:sldId id="381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 autoAdjust="0"/>
    <p:restoredTop sz="70270" autoAdjust="0"/>
  </p:normalViewPr>
  <p:slideViewPr>
    <p:cSldViewPr>
      <p:cViewPr>
        <p:scale>
          <a:sx n="90" d="100"/>
          <a:sy n="90" d="100"/>
        </p:scale>
        <p:origin x="117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10" d="100"/>
        <a:sy n="110" d="100"/>
      </p:scale>
      <p:origin x="0" y="-46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69.xml"/><Relationship Id="rId18" Type="http://schemas.openxmlformats.org/officeDocument/2006/relationships/slide" Target="slides/slide80.xml"/><Relationship Id="rId26" Type="http://schemas.openxmlformats.org/officeDocument/2006/relationships/slide" Target="slides/slide88.xml"/><Relationship Id="rId3" Type="http://schemas.openxmlformats.org/officeDocument/2006/relationships/slide" Target="slides/slide5.xml"/><Relationship Id="rId21" Type="http://schemas.openxmlformats.org/officeDocument/2006/relationships/slide" Target="slides/slide83.xml"/><Relationship Id="rId34" Type="http://schemas.openxmlformats.org/officeDocument/2006/relationships/slide" Target="slides/slide96.xml"/><Relationship Id="rId7" Type="http://schemas.openxmlformats.org/officeDocument/2006/relationships/slide" Target="slides/slide59.xml"/><Relationship Id="rId12" Type="http://schemas.openxmlformats.org/officeDocument/2006/relationships/slide" Target="slides/slide66.xml"/><Relationship Id="rId17" Type="http://schemas.openxmlformats.org/officeDocument/2006/relationships/slide" Target="slides/slide79.xml"/><Relationship Id="rId25" Type="http://schemas.openxmlformats.org/officeDocument/2006/relationships/slide" Target="slides/slide87.xml"/><Relationship Id="rId33" Type="http://schemas.openxmlformats.org/officeDocument/2006/relationships/slide" Target="slides/slide95.xml"/><Relationship Id="rId2" Type="http://schemas.openxmlformats.org/officeDocument/2006/relationships/slide" Target="slides/slide4.xml"/><Relationship Id="rId16" Type="http://schemas.openxmlformats.org/officeDocument/2006/relationships/slide" Target="slides/slide78.xml"/><Relationship Id="rId20" Type="http://schemas.openxmlformats.org/officeDocument/2006/relationships/slide" Target="slides/slide82.xml"/><Relationship Id="rId29" Type="http://schemas.openxmlformats.org/officeDocument/2006/relationships/slide" Target="slides/slide91.xml"/><Relationship Id="rId1" Type="http://schemas.openxmlformats.org/officeDocument/2006/relationships/slide" Target="slides/slide2.xml"/><Relationship Id="rId6" Type="http://schemas.openxmlformats.org/officeDocument/2006/relationships/slide" Target="slides/slide58.xml"/><Relationship Id="rId11" Type="http://schemas.openxmlformats.org/officeDocument/2006/relationships/slide" Target="slides/slide65.xml"/><Relationship Id="rId24" Type="http://schemas.openxmlformats.org/officeDocument/2006/relationships/slide" Target="slides/slide86.xml"/><Relationship Id="rId32" Type="http://schemas.openxmlformats.org/officeDocument/2006/relationships/slide" Target="slides/slide94.xml"/><Relationship Id="rId5" Type="http://schemas.openxmlformats.org/officeDocument/2006/relationships/slide" Target="slides/slide57.xml"/><Relationship Id="rId15" Type="http://schemas.openxmlformats.org/officeDocument/2006/relationships/slide" Target="slides/slide72.xml"/><Relationship Id="rId23" Type="http://schemas.openxmlformats.org/officeDocument/2006/relationships/slide" Target="slides/slide85.xml"/><Relationship Id="rId28" Type="http://schemas.openxmlformats.org/officeDocument/2006/relationships/slide" Target="slides/slide90.xml"/><Relationship Id="rId10" Type="http://schemas.openxmlformats.org/officeDocument/2006/relationships/slide" Target="slides/slide64.xml"/><Relationship Id="rId19" Type="http://schemas.openxmlformats.org/officeDocument/2006/relationships/slide" Target="slides/slide81.xml"/><Relationship Id="rId31" Type="http://schemas.openxmlformats.org/officeDocument/2006/relationships/slide" Target="slides/slide93.xml"/><Relationship Id="rId4" Type="http://schemas.openxmlformats.org/officeDocument/2006/relationships/slide" Target="slides/slide8.xml"/><Relationship Id="rId9" Type="http://schemas.openxmlformats.org/officeDocument/2006/relationships/slide" Target="slides/slide63.xml"/><Relationship Id="rId14" Type="http://schemas.openxmlformats.org/officeDocument/2006/relationships/slide" Target="slides/slide71.xml"/><Relationship Id="rId22" Type="http://schemas.openxmlformats.org/officeDocument/2006/relationships/slide" Target="slides/slide84.xml"/><Relationship Id="rId27" Type="http://schemas.openxmlformats.org/officeDocument/2006/relationships/slide" Target="slides/slide89.xml"/><Relationship Id="rId30" Type="http://schemas.openxmlformats.org/officeDocument/2006/relationships/slide" Target="slides/slide92.xml"/><Relationship Id="rId8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1st normal </a:t>
            </a:r>
            <a:r>
              <a:rPr lang="fr-FR" err="1"/>
              <a:t>form</a:t>
            </a:r>
            <a:r>
              <a:rPr lang="fr-FR"/>
              <a:t>, 2</a:t>
            </a:r>
            <a:r>
              <a:rPr lang="fr-FR" baseline="30000"/>
              <a:t>nd</a:t>
            </a:r>
            <a:r>
              <a:rPr lang="fr-FR"/>
              <a:t> normal </a:t>
            </a:r>
            <a:r>
              <a:rPr lang="fr-FR" err="1"/>
              <a:t>form</a:t>
            </a:r>
            <a:r>
              <a:rPr lang="fr-FR"/>
              <a:t>, </a:t>
            </a:r>
            <a:r>
              <a:rPr lang="fr-FR" err="1"/>
              <a:t>etc</a:t>
            </a: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If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not in normal </a:t>
            </a:r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decompose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to </a:t>
            </a:r>
            <a:r>
              <a:rPr lang="fr-FR" err="1"/>
              <a:t>normalize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Conjunction</a:t>
            </a:r>
            <a:r>
              <a:rPr lang="fr-FR"/>
              <a:t> </a:t>
            </a:r>
            <a:r>
              <a:rPr lang="fr-FR" err="1"/>
              <a:t>means</a:t>
            </a:r>
            <a:r>
              <a:rPr lang="fr-FR"/>
              <a:t> ’and’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Disjunction</a:t>
            </a:r>
            <a:r>
              <a:rPr lang="fr-FR"/>
              <a:t> </a:t>
            </a:r>
            <a:r>
              <a:rPr lang="fr-FR" err="1"/>
              <a:t>means</a:t>
            </a:r>
            <a:r>
              <a:rPr lang="fr-FR"/>
              <a:t> ‘or’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Disjuntion</a:t>
            </a:r>
            <a:r>
              <a:rPr lang="fr-FR"/>
              <a:t> = </a:t>
            </a:r>
            <a:r>
              <a:rPr lang="fr-FR" err="1"/>
              <a:t>Conjuntion</a:t>
            </a:r>
            <a:r>
              <a:rPr lang="fr-FR"/>
              <a:t> +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Many</a:t>
            </a:r>
            <a:r>
              <a:rPr lang="fr-FR"/>
              <a:t> ‘and’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better</a:t>
            </a:r>
            <a:r>
              <a:rPr lang="fr-FR"/>
              <a:t> </a:t>
            </a:r>
            <a:r>
              <a:rPr lang="fr-FR" err="1"/>
              <a:t>than</a:t>
            </a:r>
            <a:r>
              <a:rPr lang="fr-FR"/>
              <a:t> </a:t>
            </a:r>
            <a:r>
              <a:rPr lang="fr-FR" err="1"/>
              <a:t>many</a:t>
            </a:r>
            <a:r>
              <a:rPr lang="fr-FR"/>
              <a:t> ’or’ </a:t>
            </a:r>
            <a:r>
              <a:rPr lang="fr-FR" err="1"/>
              <a:t>because</a:t>
            </a:r>
            <a:r>
              <a:rPr lang="fr-FR"/>
              <a:t> tuples </a:t>
            </a:r>
            <a:r>
              <a:rPr lang="fr-FR" err="1"/>
              <a:t>get</a:t>
            </a:r>
            <a:r>
              <a:rPr lang="fr-FR"/>
              <a:t> </a:t>
            </a:r>
            <a:r>
              <a:rPr lang="fr-FR" err="1"/>
              <a:t>reduced</a:t>
            </a:r>
            <a:r>
              <a:rPr lang="fr-FR"/>
              <a:t>. </a:t>
            </a:r>
            <a:r>
              <a:rPr lang="fr-FR" err="1"/>
              <a:t>Any</a:t>
            </a:r>
            <a:r>
              <a:rPr lang="fr-FR"/>
              <a:t> one </a:t>
            </a:r>
            <a:r>
              <a:rPr lang="fr-FR" err="1"/>
              <a:t>is</a:t>
            </a:r>
            <a:r>
              <a:rPr lang="fr-FR"/>
              <a:t> not </a:t>
            </a:r>
            <a:r>
              <a:rPr lang="fr-FR" err="1"/>
              <a:t>satisfied</a:t>
            </a:r>
            <a:r>
              <a:rPr lang="fr-FR"/>
              <a:t>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do not have to </a:t>
            </a:r>
            <a:r>
              <a:rPr lang="fr-FR" err="1"/>
              <a:t>worry</a:t>
            </a:r>
            <a:r>
              <a:rPr lang="fr-FR"/>
              <a:t> about </a:t>
            </a:r>
            <a:r>
              <a:rPr lang="fr-FR" err="1"/>
              <a:t>that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804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After</a:t>
            </a:r>
            <a:r>
              <a:rPr lang="fr-FR"/>
              <a:t> </a:t>
            </a:r>
            <a:r>
              <a:rPr lang="fr-FR" err="1"/>
              <a:t>normalization</a:t>
            </a:r>
            <a:r>
              <a:rPr lang="fr-FR"/>
              <a:t>, </a:t>
            </a:r>
            <a:r>
              <a:rPr lang="fr-FR" err="1"/>
              <a:t>sometimes</a:t>
            </a:r>
            <a:r>
              <a:rPr lang="fr-FR"/>
              <a:t> </a:t>
            </a:r>
            <a:r>
              <a:rPr lang="fr-FR" err="1"/>
              <a:t>it's</a:t>
            </a:r>
            <a:r>
              <a:rPr lang="fr-FR"/>
              <a:t> not possible to continue </a:t>
            </a:r>
            <a:r>
              <a:rPr lang="fr-FR" err="1"/>
              <a:t>because</a:t>
            </a:r>
            <a:r>
              <a:rPr lang="fr-FR"/>
              <a:t> the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incorrect(type incorrect or </a:t>
            </a:r>
            <a:r>
              <a:rPr lang="fr-FR" err="1"/>
              <a:t>semantic</a:t>
            </a:r>
            <a:r>
              <a:rPr lang="fr-FR"/>
              <a:t> incorrect).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8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Incorrect </a:t>
            </a:r>
            <a:r>
              <a:rPr lang="fr-FR" dirty="0" err="1"/>
              <a:t>Query</a:t>
            </a:r>
            <a:r>
              <a:rPr lang="fr-FR" dirty="0"/>
              <a:t>: E#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and ENAME </a:t>
            </a:r>
            <a:r>
              <a:rPr lang="fr-FR" dirty="0" err="1"/>
              <a:t>is</a:t>
            </a:r>
            <a:r>
              <a:rPr lang="fr-FR" dirty="0"/>
              <a:t> not an </a:t>
            </a:r>
            <a:r>
              <a:rPr lang="fr-FR" dirty="0" err="1"/>
              <a:t>integer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7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unnecessary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not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‘</a:t>
            </a:r>
            <a:r>
              <a:rPr lang="fr-FR" dirty="0" err="1"/>
              <a:t>join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‘</a:t>
            </a:r>
            <a:r>
              <a:rPr lang="fr-FR" dirty="0" err="1"/>
              <a:t>project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Node, Edge in a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not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‘</a:t>
            </a:r>
            <a:r>
              <a:rPr lang="fr-FR" dirty="0" err="1"/>
              <a:t>join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‘</a:t>
            </a:r>
            <a:r>
              <a:rPr lang="fr-FR" dirty="0" err="1"/>
              <a:t>project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Self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‘select’.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86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– one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as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graph.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5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961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idempotency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change.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4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This slide shows how to </a:t>
            </a:r>
            <a:r>
              <a:rPr lang="fr-FR" dirty="0" err="1"/>
              <a:t>simplify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and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unnecessary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 5 in point 3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slide 13 (</a:t>
            </a:r>
            <a:r>
              <a:rPr lang="fr-FR" dirty="0" err="1"/>
              <a:t>Normalization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) not slide 25.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 5 in point 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slide 25 (Simplification </a:t>
            </a:r>
            <a:r>
              <a:rPr lang="fr-FR" dirty="0" err="1"/>
              <a:t>rules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37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3737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Right-hand </a:t>
            </a:r>
            <a:r>
              <a:rPr lang="fr-FR" dirty="0" err="1"/>
              <a:t>side</a:t>
            </a:r>
            <a:r>
              <a:rPr lang="fr-FR" dirty="0"/>
              <a:t> figure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as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r>
              <a:rPr lang="fr-FR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The </a:t>
            </a:r>
            <a:r>
              <a:rPr lang="fr-FR" b="0" dirty="0" err="1"/>
              <a:t>tree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a </a:t>
            </a:r>
            <a:r>
              <a:rPr lang="fr-FR" b="0" dirty="0" err="1"/>
              <a:t>subset</a:t>
            </a:r>
            <a:r>
              <a:rPr lang="fr-FR" b="0" dirty="0"/>
              <a:t> of the graph. (Graph </a:t>
            </a:r>
            <a:r>
              <a:rPr lang="fr-FR" b="0" dirty="0" err="1"/>
              <a:t>with</a:t>
            </a:r>
            <a:r>
              <a:rPr lang="fr-FR" b="0" dirty="0"/>
              <a:t> </a:t>
            </a:r>
            <a:r>
              <a:rPr lang="fr-FR" b="0" dirty="0" err="1"/>
              <a:t>specific</a:t>
            </a:r>
            <a:r>
              <a:rPr lang="fr-FR" b="0" dirty="0"/>
              <a:t> </a:t>
            </a:r>
            <a:r>
              <a:rPr lang="fr-FR" b="0" dirty="0" err="1"/>
              <a:t>rules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a </a:t>
            </a:r>
            <a:r>
              <a:rPr lang="fr-FR" b="0" dirty="0" err="1"/>
              <a:t>tree</a:t>
            </a:r>
            <a:r>
              <a:rPr lang="fr-FR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Graphs </a:t>
            </a:r>
            <a:r>
              <a:rPr lang="fr-FR" b="0" dirty="0" err="1"/>
              <a:t>don't</a:t>
            </a:r>
            <a:r>
              <a:rPr lang="fr-FR" b="0" dirty="0"/>
              <a:t> have a </a:t>
            </a:r>
            <a:r>
              <a:rPr lang="fr-FR" b="0" dirty="0" err="1"/>
              <a:t>hierarchy</a:t>
            </a:r>
            <a:r>
              <a:rPr lang="fr-FR" b="0" dirty="0"/>
              <a:t> </a:t>
            </a:r>
            <a:r>
              <a:rPr lang="fr-FR" b="0" dirty="0" err="1"/>
              <a:t>whereas</a:t>
            </a:r>
            <a:r>
              <a:rPr lang="fr-FR" b="0" dirty="0"/>
              <a:t> are </a:t>
            </a:r>
            <a:r>
              <a:rPr lang="fr-FR" b="0" dirty="0" err="1"/>
              <a:t>tree</a:t>
            </a:r>
            <a:r>
              <a:rPr lang="fr-FR" b="0" dirty="0"/>
              <a:t> has a </a:t>
            </a:r>
            <a:r>
              <a:rPr lang="fr-FR" b="0" dirty="0" err="1"/>
              <a:t>hierarchy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 err="1"/>
              <a:t>Hierarchy</a:t>
            </a:r>
            <a:r>
              <a:rPr lang="fr-FR" b="0" dirty="0"/>
              <a:t> – Child and Parent are </a:t>
            </a:r>
            <a:r>
              <a:rPr lang="fr-FR" b="0" dirty="0" err="1"/>
              <a:t>fixed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Graph – Child-parent relation </a:t>
            </a:r>
            <a:r>
              <a:rPr lang="fr-FR" b="0" dirty="0" err="1"/>
              <a:t>is</a:t>
            </a:r>
            <a:r>
              <a:rPr lang="fr-FR" b="0" dirty="0"/>
              <a:t> not </a:t>
            </a:r>
            <a:r>
              <a:rPr lang="fr-FR" b="0" dirty="0" err="1"/>
              <a:t>fixed</a:t>
            </a:r>
            <a:r>
              <a:rPr lang="fr-FR" b="0" dirty="0"/>
              <a:t>, </a:t>
            </a:r>
            <a:r>
              <a:rPr lang="fr-FR" b="0" dirty="0" err="1"/>
              <a:t>Tree</a:t>
            </a:r>
            <a:r>
              <a:rPr lang="fr-FR" b="0" dirty="0"/>
              <a:t> – Child-parent relation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fixed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left</a:t>
            </a:r>
            <a:r>
              <a:rPr lang="fr-FR" dirty="0"/>
              <a:t>-hand </a:t>
            </a:r>
            <a:r>
              <a:rPr lang="fr-FR" dirty="0" err="1"/>
              <a:t>side</a:t>
            </a:r>
            <a:r>
              <a:rPr lang="fr-FR" dirty="0"/>
              <a:t> and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are the </a:t>
            </a:r>
            <a:r>
              <a:rPr lang="fr-FR" dirty="0" err="1"/>
              <a:t>same</a:t>
            </a:r>
            <a:r>
              <a:rPr lang="fr-FR" dirty="0"/>
              <a:t> but the 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54A3F8C-1206-72D6-D379-4D892BF2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9179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0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left-side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converted</a:t>
            </a:r>
            <a:r>
              <a:rPr lang="fr-FR" dirty="0"/>
              <a:t> to the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and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iteratively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easy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Rules – slide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470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site has a different schema, operating system, databases(MySQL, Postgres, </a:t>
            </a:r>
            <a:r>
              <a:rPr lang="en-US" dirty="0" err="1"/>
              <a:t>etc</a:t>
            </a:r>
            <a:r>
              <a:rPr lang="en-US" dirty="0"/>
              <a:t>), storage techniques, attribute names(ENO, </a:t>
            </a:r>
            <a:r>
              <a:rPr lang="en-US" dirty="0" err="1"/>
              <a:t>Enumber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Foe Example: Local Schema 1 is Spanish, Local Schema 2 is German, Local Schema 3 is French and the use is English, so that’s a problem, what to do? -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InS1, InS2 and InS3 are English.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that again convert from English to Spanish, German and French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2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0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 is if we have 2 local queries how to make it global?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4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full outer 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5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Outer join combines the two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Smith’s salary should be added – 90000+25000 -&gt; But the database doesn’t know. So we need to put some rules (Rule is Aggregate function – sum in this case).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EmpG</a:t>
            </a:r>
            <a:r>
              <a:rPr lang="en-US" dirty="0"/>
              <a:t> (’G’ means general)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Emp1 and Emp2 -&gt; Physically exist, but </a:t>
            </a:r>
            <a:r>
              <a:rPr lang="en-US" dirty="0" err="1"/>
              <a:t>EmpO</a:t>
            </a:r>
            <a:r>
              <a:rPr lang="en-US" dirty="0"/>
              <a:t> is a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3B1CE3-0594-1717-7C4F-B321B54E6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Query Execution: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Computers cannot understand high-level language so we convert high-level language to machine-understandable language.[Ex: Compiler and Interpreters for C, Java, and Python]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Query Optimization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How do you run the query faster?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There are 100 plans/queries to execute one thing, so we need to find which one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cannot run 100 queries so we estimate the faster one.</a:t>
            </a:r>
          </a:p>
        </p:txBody>
      </p:sp>
    </p:spTree>
    <p:extLst>
      <p:ext uri="{BB962C8B-B14F-4D97-AF65-F5344CB8AC3E}">
        <p14:creationId xmlns:p14="http://schemas.microsoft.com/office/powerpoint/2010/main" val="3859077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Emp1 and Emp2 are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EmpG</a:t>
            </a:r>
            <a:r>
              <a:rPr lang="en-US" dirty="0"/>
              <a:t> and </a:t>
            </a:r>
            <a:r>
              <a:rPr lang="en-US" dirty="0" err="1"/>
              <a:t>EmpO</a:t>
            </a:r>
            <a:r>
              <a:rPr lang="en-US" dirty="0"/>
              <a:t> are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query is asking Name and Salary then </a:t>
            </a:r>
            <a:r>
              <a:rPr lang="en-US" dirty="0" err="1"/>
              <a:t>EmpG</a:t>
            </a:r>
            <a:r>
              <a:rPr lang="en-US" dirty="0"/>
              <a:t> can answer.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query is asking Age and Rank then </a:t>
            </a:r>
            <a:r>
              <a:rPr lang="en-US" dirty="0" err="1"/>
              <a:t>EmgO</a:t>
            </a:r>
            <a:r>
              <a:rPr lang="en-US" dirty="0"/>
              <a:t> can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salary is in both tables then both must answer that – part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1 is Emp1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2 </a:t>
            </a:r>
            <a:r>
              <a:rPr lang="en-US"/>
              <a:t>is Emp2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3 is both Emp1 and Emp2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3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1 and 2 cannot handle overlap part -&gt; So why don’t we divide it into 3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9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Part-1 means Emp1 can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69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3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8756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922383-5C0F-0EB3-F2DE-C8CB2D983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we have decomposed query – now we can do these things.</a:t>
            </a:r>
          </a:p>
        </p:txBody>
      </p:sp>
    </p:spTree>
    <p:extLst>
      <p:ext uri="{BB962C8B-B14F-4D97-AF65-F5344CB8AC3E}">
        <p14:creationId xmlns:p14="http://schemas.microsoft.com/office/powerpoint/2010/main" val="619999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Emp1, Emp2, and Emp3 are </a:t>
            </a:r>
            <a:r>
              <a:rPr lang="fr-FR" dirty="0" err="1"/>
              <a:t>Horizontally</a:t>
            </a:r>
            <a:r>
              <a:rPr lang="fr-FR" dirty="0"/>
              <a:t> </a:t>
            </a:r>
            <a:r>
              <a:rPr lang="fr-FR" dirty="0" err="1"/>
              <a:t>Framented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Similarly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ASG1 and ASG2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3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2 </a:t>
            </a:r>
            <a:r>
              <a:rPr lang="fr-FR" err="1"/>
              <a:t>operations</a:t>
            </a:r>
            <a:r>
              <a:rPr lang="fr-FR"/>
              <a:t> – </a:t>
            </a:r>
            <a:r>
              <a:rPr lang="fr-FR" err="1"/>
              <a:t>join</a:t>
            </a:r>
            <a:r>
              <a:rPr lang="fr-FR"/>
              <a:t> and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Plan 1: First </a:t>
            </a:r>
            <a:r>
              <a:rPr lang="fr-FR" err="1"/>
              <a:t>join</a:t>
            </a:r>
            <a:r>
              <a:rPr lang="fr-FR"/>
              <a:t> and </a:t>
            </a:r>
            <a:r>
              <a:rPr lang="fr-FR" err="1"/>
              <a:t>then</a:t>
            </a:r>
            <a:r>
              <a:rPr lang="fr-FR"/>
              <a:t>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Plan 2: First select and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join</a:t>
            </a:r>
            <a:r>
              <a:rPr lang="fr-FR"/>
              <a:t> (More </a:t>
            </a:r>
            <a:r>
              <a:rPr lang="fr-FR" err="1"/>
              <a:t>optimized</a:t>
            </a:r>
            <a:r>
              <a:rPr lang="fr-FR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This </a:t>
            </a:r>
            <a:r>
              <a:rPr lang="fr-FR" err="1"/>
              <a:t>example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centerized</a:t>
            </a:r>
            <a:r>
              <a:rPr lang="fr-FR"/>
              <a:t>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operation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35126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34A9A0-35C1-3C12-D2DE-01C923F4B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theses cases make sense and rest are useless.</a:t>
            </a:r>
          </a:p>
        </p:txBody>
      </p:sp>
    </p:spTree>
    <p:extLst>
      <p:ext uri="{BB962C8B-B14F-4D97-AF65-F5344CB8AC3E}">
        <p14:creationId xmlns:p14="http://schemas.microsoft.com/office/powerpoint/2010/main" val="262991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4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9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bottom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efficient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some</a:t>
            </a:r>
            <a:r>
              <a:rPr lang="fr-FR" dirty="0"/>
              <a:t> pairs </a:t>
            </a:r>
            <a:r>
              <a:rPr lang="fr-FR" dirty="0" err="1"/>
              <a:t>that</a:t>
            </a:r>
            <a:r>
              <a:rPr lang="fr-FR" dirty="0"/>
              <a:t> do not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5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ENAME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 Emp1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do not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join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2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horizontal fragmentation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on Emp1 and Emp2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ASG1 and ASG2 are </a:t>
            </a:r>
            <a:r>
              <a:rPr lang="fr-FR" dirty="0" err="1"/>
              <a:t>Derived</a:t>
            </a:r>
            <a:r>
              <a:rPr lang="fr-FR" dirty="0"/>
              <a:t> horizontal </a:t>
            </a:r>
            <a:r>
              <a:rPr lang="fr-FR" dirty="0" err="1"/>
              <a:t>Fragmeention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alpha </a:t>
            </a:r>
            <a:r>
              <a:rPr lang="fr-FR" dirty="0" err="1"/>
              <a:t>symbol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Semi </a:t>
            </a:r>
            <a:r>
              <a:rPr lang="fr-FR" dirty="0" err="1"/>
              <a:t>Join</a:t>
            </a:r>
            <a:r>
              <a:rPr lang="fr-FR" dirty="0"/>
              <a:t> -&gt; ENO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7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1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Selection</a:t>
            </a:r>
            <a:r>
              <a:rPr lang="fr-FR" dirty="0"/>
              <a:t> first </a:t>
            </a:r>
            <a:r>
              <a:rPr lang="fr-FR" dirty="0" err="1"/>
              <a:t>is</a:t>
            </a:r>
            <a:r>
              <a:rPr lang="fr-FR" dirty="0"/>
              <a:t> best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tuples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04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This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distributed</a:t>
            </a:r>
            <a:r>
              <a:rPr lang="fr-FR"/>
              <a:t>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join</a:t>
            </a:r>
            <a:r>
              <a:rPr lang="fr-F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ASG and EMP are </a:t>
            </a:r>
            <a:r>
              <a:rPr lang="fr-FR" err="1"/>
              <a:t>horizontally</a:t>
            </a:r>
            <a:r>
              <a:rPr lang="fr-FR"/>
              <a:t> </a:t>
            </a:r>
            <a:r>
              <a:rPr lang="fr-FR" err="1"/>
              <a:t>fragmented</a:t>
            </a:r>
            <a:r>
              <a:rPr lang="fr-F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Do the </a:t>
            </a:r>
            <a:r>
              <a:rPr lang="fr-FR" err="1"/>
              <a:t>query</a:t>
            </a:r>
            <a:r>
              <a:rPr lang="fr-FR"/>
              <a:t> and the </a:t>
            </a:r>
            <a:r>
              <a:rPr lang="fr-FR" err="1"/>
              <a:t>result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to site-5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Plan-1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Sile-1: </a:t>
            </a:r>
            <a:r>
              <a:rPr lang="fr-FR" err="1"/>
              <a:t>selection</a:t>
            </a:r>
            <a:r>
              <a:rPr lang="fr-FR"/>
              <a:t> and the </a:t>
            </a:r>
            <a:r>
              <a:rPr lang="fr-FR" err="1"/>
              <a:t>result</a:t>
            </a:r>
            <a:r>
              <a:rPr lang="fr-FR"/>
              <a:t> to copies to site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Sile 3: </a:t>
            </a:r>
            <a:r>
              <a:rPr lang="fr-FR" err="1"/>
              <a:t>Join</a:t>
            </a:r>
            <a:endParaRPr lang="fr-F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Similarly</a:t>
            </a:r>
            <a:r>
              <a:rPr lang="fr-FR"/>
              <a:t>, site-2 (</a:t>
            </a:r>
            <a:r>
              <a:rPr lang="fr-FR" err="1"/>
              <a:t>selection</a:t>
            </a:r>
            <a:r>
              <a:rPr lang="fr-FR"/>
              <a:t>) and site-4 (</a:t>
            </a:r>
            <a:r>
              <a:rPr lang="fr-FR" err="1"/>
              <a:t>join</a:t>
            </a:r>
            <a:r>
              <a:rPr lang="fr-FR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Site-5: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9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59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2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52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0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is using relational query language and the other is using object-oriented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language have same number of tables and attributes, just the representation is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48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have 2 auto and 2 city? – Because we need to have 2 variables pointing to the same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 – red color, selection – blue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67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688AC7-473F-9965-DD88-3A72E5A8E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-&gt; How long it takes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centralized – communication cost is not considered because we assume all things are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48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81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O(n): n – </a:t>
            </a:r>
            <a:r>
              <a:rPr lang="fr-FR" dirty="0" err="1"/>
              <a:t>number</a:t>
            </a:r>
            <a:r>
              <a:rPr lang="fr-FR" dirty="0"/>
              <a:t> of tuples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65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This is one way to estimate the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Estimate the best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Absolute value is not required – Make assumptions.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Size – 400 means 400 tuples.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According to the calculations, we can conclude that plan 1 is better than plan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main point is to reduce the number of transfers because that is costly.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9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39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33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83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1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09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Uniform distribution – all </a:t>
            </a:r>
            <a:r>
              <a:rPr lang="fr-FR" dirty="0" err="1"/>
              <a:t>equal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Normal distribution –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typical</a:t>
            </a:r>
            <a:r>
              <a:rPr lang="fr-FR" dirty="0"/>
              <a:t>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r>
              <a:rPr lang="fr-FR" dirty="0" err="1"/>
              <a:t>uniform</a:t>
            </a:r>
            <a:r>
              <a:rPr lang="fr-FR" dirty="0"/>
              <a:t> distribution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have </a:t>
            </a:r>
            <a:r>
              <a:rPr lang="fr-FR" dirty="0" err="1"/>
              <a:t>other</a:t>
            </a:r>
            <a:r>
              <a:rPr lang="fr-FR" dirty="0"/>
              <a:t> option.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07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87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These</a:t>
            </a:r>
            <a:r>
              <a:rPr lang="fr-FR" dirty="0"/>
              <a:t> are estimations.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? –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uniform</a:t>
            </a:r>
            <a:r>
              <a:rPr lang="fr-FR" dirty="0"/>
              <a:t> distribution.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6757840-18BB-5E58-153A-904D0E174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Data localization and are not required in centralized query proceedings.</a:t>
            </a:r>
          </a:p>
        </p:txBody>
      </p:sp>
    </p:spTree>
    <p:extLst>
      <p:ext uri="{BB962C8B-B14F-4D97-AF65-F5344CB8AC3E}">
        <p14:creationId xmlns:p14="http://schemas.microsoft.com/office/powerpoint/2010/main" val="527502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Duplicate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.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outputted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8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more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5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Histogram</a:t>
            </a:r>
            <a:r>
              <a:rPr lang="fr-FR" dirty="0"/>
              <a:t> for </a:t>
            </a:r>
            <a:r>
              <a:rPr lang="fr-FR" dirty="0" err="1"/>
              <a:t>statistic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57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rgbClr val="FF0000"/>
                </a:solidFill>
                <a:highlight>
                  <a:srgbClr val="FFFF00"/>
                </a:highlight>
              </a:rPr>
              <a:t>Important for exam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x-axis </a:t>
            </a:r>
            <a:r>
              <a:rPr lang="fr-FR" dirty="0" err="1"/>
              <a:t>is</a:t>
            </a:r>
            <a:r>
              <a:rPr lang="fr-FR" dirty="0"/>
              <a:t> the duration – </a:t>
            </a:r>
            <a:r>
              <a:rPr lang="fr-FR" dirty="0" err="1"/>
              <a:t>month</a:t>
            </a:r>
            <a:r>
              <a:rPr lang="fr-FR" dirty="0"/>
              <a:t> or </a:t>
            </a:r>
            <a:r>
              <a:rPr lang="fr-FR" dirty="0" err="1"/>
              <a:t>year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y-axis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– 100 people or </a:t>
            </a:r>
            <a:r>
              <a:rPr lang="fr-FR" dirty="0" err="1"/>
              <a:t>generally</a:t>
            </a:r>
            <a:r>
              <a:rPr lang="fr-FR" dirty="0"/>
              <a:t> 100 tuples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100 + 75 + 50 + 75 = 300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1/12 </a:t>
            </a:r>
            <a:r>
              <a:rPr lang="fr-FR" dirty="0" err="1"/>
              <a:t>why</a:t>
            </a:r>
            <a:r>
              <a:rPr lang="fr-FR" dirty="0"/>
              <a:t>? =&gt; 24 - 12 = 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300/30 = 10 tuples =&gt; If we don’t have any histogram.(Assuming uniform distribution)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31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Check slide 91 </a:t>
            </a:r>
            <a:r>
              <a:rPr lang="fr-FR" dirty="0" err="1"/>
              <a:t>also</a:t>
            </a:r>
            <a:r>
              <a:rPr lang="fr-FR" dirty="0"/>
              <a:t> for </a:t>
            </a:r>
            <a:r>
              <a:rPr lang="fr-FR" dirty="0" err="1"/>
              <a:t>formulae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8677F68-F107-8E6A-53B8-08A70D70E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Query on global relations means: Fragments are considered as one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/>
              <a:t>© 2020, M.T.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/>
          </a:p>
          <a:p>
            <a:r>
              <a:rPr lang="en-US"/>
              <a:t>Patrick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</a:t>
            </a:r>
            <a:r>
              <a:rPr lang="en-US" err="1"/>
              <a:t>M.T</a:t>
            </a:r>
            <a:r>
              <a:rPr lang="en-US"/>
              <a:t>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50"/>
              <a:t>Input : 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Normalization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Analysis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detect and reject “incorrect” queries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Simplification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Restructuring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22443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611561" y="1750219"/>
            <a:ext cx="7920880" cy="4759523"/>
          </a:xfrm>
          <a:noFill/>
        </p:spPr>
        <p:txBody>
          <a:bodyPr/>
          <a:lstStyle/>
          <a:p>
            <a:pPr marL="355582" indent="-355582">
              <a:spcAft>
                <a:spcPts val="844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The input query may be arbitrarily complex, depending on the facilities provided by the language. </a:t>
            </a:r>
          </a:p>
          <a:p>
            <a:pPr marL="355582" indent="-355582">
              <a:spcAft>
                <a:spcPts val="844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It is the goal of normalization to transform the query to a normalized form to facilitate further processing. </a:t>
            </a:r>
          </a:p>
          <a:p>
            <a:pPr marL="0" indent="0">
              <a:spcAft>
                <a:spcPts val="844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531"/>
          </a:p>
        </p:txBody>
      </p:sp>
    </p:spTree>
    <p:extLst>
      <p:ext uri="{BB962C8B-B14F-4D97-AF65-F5344CB8AC3E}">
        <p14:creationId xmlns:p14="http://schemas.microsoft.com/office/powerpoint/2010/main" val="36856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531"/>
              <a:t>There are two possible normal forms for the predicate, one giving precedence to the AND (^) and the other to the OR </a:t>
            </a:r>
            <a:r>
              <a:rPr lang="en-US" sz="2531">
                <a:latin typeface="Arial" panose="020B0604020202020204" pitchFamily="34" charset="0"/>
              </a:rPr>
              <a:t>(</a:t>
            </a:r>
            <a:r>
              <a:rPr lang="en-US" sz="2531" i="1">
                <a:latin typeface="Palatino Linotype" panose="02040502050505030304" pitchFamily="18" charset="0"/>
              </a:rPr>
              <a:t>∨</a:t>
            </a:r>
            <a:r>
              <a:rPr lang="en-US" sz="2531"/>
              <a:t>).</a:t>
            </a:r>
          </a:p>
          <a:p>
            <a:r>
              <a:rPr lang="en-US" sz="2531"/>
              <a:t>Put into </a:t>
            </a:r>
            <a:r>
              <a:rPr lang="en-US" sz="2531">
                <a:solidFill>
                  <a:srgbClr val="DD0806"/>
                </a:solidFill>
              </a:rPr>
              <a:t>normal form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Conjunctive normal form</a:t>
            </a:r>
          </a:p>
          <a:p>
            <a:pPr marL="2057295" lvl="2">
              <a:lnSpc>
                <a:spcPts val="2200"/>
              </a:lnSpc>
              <a:spcBef>
                <a:spcPts val="422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baseline="-25000"/>
              <a:t>11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/>
              <a:t>p</a:t>
            </a:r>
            <a:r>
              <a:rPr lang="en-US" sz="2531" baseline="-25000"/>
              <a:t>12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 </a:t>
            </a:r>
            <a:r>
              <a:rPr lang="en-US" sz="2531" i="1"/>
              <a:t>p</a:t>
            </a:r>
            <a:r>
              <a:rPr lang="en-US" sz="2531" baseline="-25000"/>
              <a:t>1</a:t>
            </a:r>
            <a:r>
              <a:rPr lang="en-US" sz="2531" i="1" baseline="-25000"/>
              <a:t>n</a:t>
            </a:r>
            <a:r>
              <a:rPr lang="en-US" sz="2531"/>
              <a:t>)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/>
              <a:t>…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1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2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 err="1"/>
              <a:t>p</a:t>
            </a:r>
            <a:r>
              <a:rPr lang="en-US" sz="2531" i="1" baseline="-25000" err="1"/>
              <a:t>mn</a:t>
            </a:r>
            <a:r>
              <a:rPr lang="en-US" sz="2531"/>
              <a:t>)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Disjunctive normal form</a:t>
            </a:r>
          </a:p>
          <a:p>
            <a:pPr marL="2057295" lvl="2">
              <a:lnSpc>
                <a:spcPts val="2200"/>
              </a:lnSpc>
              <a:spcBef>
                <a:spcPts val="422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baseline="-25000"/>
              <a:t>11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531" i="1"/>
              <a:t>p</a:t>
            </a:r>
            <a:r>
              <a:rPr lang="en-US" sz="2531" baseline="-25000"/>
              <a:t>12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 </a:t>
            </a:r>
            <a:r>
              <a:rPr lang="en-US" sz="2531"/>
              <a:t>…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 i="1"/>
              <a:t>p</a:t>
            </a:r>
            <a:r>
              <a:rPr lang="en-US" sz="2531" baseline="-25000"/>
              <a:t>1</a:t>
            </a:r>
            <a:r>
              <a:rPr lang="en-US" sz="2531" i="1" baseline="-25000"/>
              <a:t>n</a:t>
            </a:r>
            <a:r>
              <a:rPr lang="en-US" sz="2531"/>
              <a:t>)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1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 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2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/>
              <a:t>…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 i="1" err="1"/>
              <a:t>p</a:t>
            </a:r>
            <a:r>
              <a:rPr lang="en-US" sz="2531" i="1" baseline="-25000" err="1"/>
              <a:t>mn</a:t>
            </a:r>
            <a:r>
              <a:rPr lang="en-US" sz="2531"/>
              <a:t>)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OR's mapped into union, </a:t>
            </a:r>
            <a:r>
              <a:rPr lang="en-US" sz="2531" err="1"/>
              <a:t>AND's</a:t>
            </a:r>
            <a:r>
              <a:rPr lang="en-US" sz="2531"/>
              <a:t> mapped into join or selection</a:t>
            </a:r>
          </a:p>
          <a:p>
            <a:pPr marL="2057295" lvl="2">
              <a:lnSpc>
                <a:spcPts val="2200"/>
              </a:lnSpc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531"/>
          </a:p>
        </p:txBody>
      </p:sp>
    </p:spTree>
    <p:extLst>
      <p:ext uri="{BB962C8B-B14F-4D97-AF65-F5344CB8AC3E}">
        <p14:creationId xmlns:p14="http://schemas.microsoft.com/office/powerpoint/2010/main" val="125359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643938" cy="4759523"/>
          </a:xfrm>
          <a:noFill/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/>
              <a:t>Equivalence rules for logical operations (∧, ∨, and ¬):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1.   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 ⇔ 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p1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2.   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 ⇔ 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p1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3.  </a:t>
            </a:r>
            <a:r>
              <a:rPr lang="en-US" sz="2000" err="1"/>
              <a:t>p1</a:t>
            </a:r>
            <a:r>
              <a:rPr lang="en-US" sz="2000"/>
              <a:t> ∧ (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∧ </a:t>
            </a:r>
            <a:r>
              <a:rPr lang="en-US" sz="2000" err="1"/>
              <a:t>p3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4.  </a:t>
            </a:r>
            <a:r>
              <a:rPr lang="en-US" sz="2000" err="1"/>
              <a:t>p1</a:t>
            </a:r>
            <a:r>
              <a:rPr lang="en-US" sz="2000"/>
              <a:t> ∨ (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∨ </a:t>
            </a:r>
            <a:r>
              <a:rPr lang="en-US" sz="2000" err="1"/>
              <a:t>p3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5.  </a:t>
            </a:r>
            <a:r>
              <a:rPr lang="en-US" sz="2000" err="1"/>
              <a:t>p1</a:t>
            </a:r>
            <a:r>
              <a:rPr lang="en-US" sz="2000"/>
              <a:t> ∧ (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∨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6.  </a:t>
            </a:r>
            <a:r>
              <a:rPr lang="en-US" sz="2000" err="1"/>
              <a:t>p1</a:t>
            </a:r>
            <a:r>
              <a:rPr lang="en-US" sz="2000"/>
              <a:t> ∨ (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∧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7. ¬(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⇔ ¬</a:t>
            </a:r>
            <a:r>
              <a:rPr lang="en-US" sz="2000" err="1"/>
              <a:t>p1</a:t>
            </a:r>
            <a:r>
              <a:rPr lang="en-US" sz="2000"/>
              <a:t> ∨¬</a:t>
            </a:r>
            <a:r>
              <a:rPr lang="en-US" sz="2000" err="1"/>
              <a:t>p2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8. ¬(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⇔ ¬</a:t>
            </a:r>
            <a:r>
              <a:rPr lang="en-US" sz="2000" err="1"/>
              <a:t>p1</a:t>
            </a:r>
            <a:r>
              <a:rPr lang="en-US" sz="2000"/>
              <a:t> ∧¬</a:t>
            </a:r>
            <a:r>
              <a:rPr lang="en-US" sz="2000" err="1"/>
              <a:t>p2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9.  ¬(¬p) ⇔ p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2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69658" y="1656683"/>
            <a:ext cx="8354053" cy="4557001"/>
          </a:xfrm>
          <a:noFill/>
        </p:spPr>
        <p:txBody>
          <a:bodyPr/>
          <a:lstStyle/>
          <a:p>
            <a:r>
              <a:rPr lang="en-US" sz="2250"/>
              <a:t>In the disjunctive normal form (OR), the query can be processed as independent conjunctive subqueries linked by unions (corresponding to the disjunctions). </a:t>
            </a:r>
          </a:p>
          <a:p>
            <a:r>
              <a:rPr lang="en-US" sz="2250"/>
              <a:t>However, this form may lead to replicated join and select predicates, as shown in the following example. </a:t>
            </a:r>
          </a:p>
          <a:p>
            <a:r>
              <a:rPr lang="en-US" sz="2250"/>
              <a:t>The reason is that predicates are very often linked with the other predicates by AND. </a:t>
            </a:r>
          </a:p>
          <a:p>
            <a:r>
              <a:rPr lang="en-US" sz="2250"/>
              <a:t>The use of rule 5 mentioned above, with p1 as a join or select predicate, would result in replicating p1. </a:t>
            </a:r>
          </a:p>
          <a:p>
            <a:pPr lvl="1"/>
            <a:r>
              <a:rPr lang="en-US" sz="2109"/>
              <a:t>5.  </a:t>
            </a:r>
            <a:r>
              <a:rPr lang="en-US" sz="2109">
                <a:solidFill>
                  <a:srgbClr val="FF0000"/>
                </a:solidFill>
              </a:rPr>
              <a:t>p1 ∧ (p2 ∨ p3) ⇔ (p1 ∧ p2) ∨ (p1 ∧ p3)</a:t>
            </a:r>
          </a:p>
          <a:p>
            <a:r>
              <a:rPr lang="en-US" sz="2250"/>
              <a:t>The </a:t>
            </a:r>
            <a:r>
              <a:rPr lang="en-US" sz="2250" b="1"/>
              <a:t>conjunctive normal form is more practical </a:t>
            </a:r>
            <a:r>
              <a:rPr lang="en-US" sz="2250"/>
              <a:t>since query qualifications typically include more AND than OR predicates. </a:t>
            </a:r>
          </a:p>
        </p:txBody>
      </p:sp>
    </p:spTree>
    <p:extLst>
      <p:ext uri="{BB962C8B-B14F-4D97-AF65-F5344CB8AC3E}">
        <p14:creationId xmlns:p14="http://schemas.microsoft.com/office/powerpoint/2010/main" val="75383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606298"/>
            <a:ext cx="8643938" cy="4759523"/>
          </a:xfrm>
          <a:noFill/>
        </p:spPr>
        <p:txBody>
          <a:bodyPr/>
          <a:lstStyle/>
          <a:p>
            <a:r>
              <a:rPr lang="en-US" sz="1800"/>
              <a:t>Let us consider the following query on the engineering database that we have been referring to: “Find the names of employees who have been working on project </a:t>
            </a:r>
            <a:r>
              <a:rPr lang="en-US" sz="1800" err="1"/>
              <a:t>P1</a:t>
            </a:r>
            <a:r>
              <a:rPr lang="en-US" sz="1800"/>
              <a:t> for 12 or 24 months”</a:t>
            </a:r>
          </a:p>
          <a:p>
            <a:r>
              <a:rPr lang="en-US" sz="1800"/>
              <a:t>The query expressed in SQL is</a:t>
            </a:r>
          </a:p>
          <a:p>
            <a:pPr marL="676860" lvl="2" indent="0">
              <a:buNone/>
            </a:pPr>
            <a:r>
              <a:rPr lang="en-US"/>
              <a:t>SELECT </a:t>
            </a:r>
            <a:r>
              <a:rPr lang="en-US" err="1"/>
              <a:t>ENAME</a:t>
            </a:r>
            <a:endParaRPr lang="en-US"/>
          </a:p>
          <a:p>
            <a:pPr marL="676860" lvl="2" indent="0">
              <a:buNone/>
            </a:pPr>
            <a:r>
              <a:rPr lang="en-US"/>
              <a:t>FROM </a:t>
            </a:r>
            <a:r>
              <a:rPr lang="en-US" err="1"/>
              <a:t>EMP</a:t>
            </a:r>
            <a:r>
              <a:rPr lang="en-US"/>
              <a:t>, </a:t>
            </a:r>
            <a:r>
              <a:rPr lang="en-US" err="1"/>
              <a:t>ASG</a:t>
            </a:r>
            <a:endParaRPr lang="en-US"/>
          </a:p>
          <a:p>
            <a:pPr marL="676860" lvl="2" indent="0">
              <a:buNone/>
            </a:pPr>
            <a:r>
              <a:rPr lang="en-US"/>
              <a:t>WHERE </a:t>
            </a: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AND </a:t>
            </a:r>
            <a:r>
              <a:rPr lang="en-US" err="1"/>
              <a:t>ASG.PNO</a:t>
            </a:r>
            <a:r>
              <a:rPr lang="en-US"/>
              <a:t> = "</a:t>
            </a:r>
            <a:r>
              <a:rPr lang="en-US" err="1"/>
              <a:t>P1</a:t>
            </a:r>
            <a:r>
              <a:rPr lang="en-US"/>
              <a:t>“ AND                     			(</a:t>
            </a:r>
            <a:r>
              <a:rPr lang="en-US" err="1"/>
              <a:t>DUR</a:t>
            </a:r>
            <a:r>
              <a:rPr lang="en-US"/>
              <a:t> = 12 OR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The qualification in conjunctive normal form is</a:t>
            </a:r>
          </a:p>
          <a:p>
            <a:pPr marL="676860" lvl="2" indent="0">
              <a:buNone/>
            </a:pP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^ </a:t>
            </a:r>
            <a:r>
              <a:rPr lang="en-US" err="1"/>
              <a:t>ASG.PNO</a:t>
            </a:r>
            <a:r>
              <a:rPr lang="en-US"/>
              <a:t> = “</a:t>
            </a:r>
            <a:r>
              <a:rPr lang="en-US" err="1"/>
              <a:t>P1</a:t>
            </a:r>
            <a:r>
              <a:rPr lang="en-US"/>
              <a:t>” ^ (</a:t>
            </a:r>
            <a:r>
              <a:rPr lang="en-US" err="1"/>
              <a:t>DUR</a:t>
            </a:r>
            <a:r>
              <a:rPr lang="en-US"/>
              <a:t> = 12 </a:t>
            </a:r>
            <a:r>
              <a:rPr lang="en-US">
                <a:latin typeface="Symbol" charset="2"/>
                <a:sym typeface="Symbol"/>
              </a:rPr>
              <a:t>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while the qualification in disjunctive normal form is</a:t>
            </a:r>
          </a:p>
          <a:p>
            <a:pPr marL="676860" lvl="2" indent="0">
              <a:buNone/>
            </a:pPr>
            <a:r>
              <a:rPr lang="en-US"/>
              <a:t>(EMP.ENO = ASG.ENO ^ ASG.PNO = “P1” ^ DUR = 12) </a:t>
            </a:r>
            <a:r>
              <a:rPr lang="en-US">
                <a:latin typeface="Symbol" charset="2"/>
                <a:sym typeface="Symbol"/>
              </a:rPr>
              <a:t> </a:t>
            </a:r>
          </a:p>
          <a:p>
            <a:pPr marL="676860" lvl="2" indent="0">
              <a:buNone/>
            </a:pPr>
            <a:r>
              <a:rPr lang="en-US"/>
              <a:t>(</a:t>
            </a: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^ </a:t>
            </a:r>
            <a:r>
              <a:rPr lang="en-US" err="1"/>
              <a:t>ASG.PNO</a:t>
            </a:r>
            <a:r>
              <a:rPr lang="en-US"/>
              <a:t> = “</a:t>
            </a:r>
            <a:r>
              <a:rPr lang="en-US" err="1"/>
              <a:t>P1</a:t>
            </a:r>
            <a:r>
              <a:rPr lang="en-US"/>
              <a:t>” ^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In the latter form, treating the two conjunctions independently may lead to redundant work if common subexpressions are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33106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>
                <a:solidFill>
                  <a:schemeClr val="tx1"/>
                </a:solidFill>
              </a:rPr>
              <a:t>Input :  </a:t>
            </a:r>
            <a:r>
              <a:rPr lang="en-US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Normalization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Analysis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detect and reject “incorrect” queries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Simplification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Restructuring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28867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19028" y="1750219"/>
            <a:ext cx="8455314" cy="4759523"/>
          </a:xfrm>
          <a:noFill/>
          <a:ln/>
        </p:spPr>
        <p:txBody>
          <a:bodyPr/>
          <a:lstStyle/>
          <a:p>
            <a:r>
              <a:rPr lang="en-US" sz="2812"/>
              <a:t>Query analysis enables rejection of normalized queries for which further processing is either impossible or unnecessary. </a:t>
            </a:r>
          </a:p>
          <a:p>
            <a:r>
              <a:rPr lang="en-US" sz="2812"/>
              <a:t>The main reasons for rejection are that the query is type incorrect or semantically incorrect.</a:t>
            </a:r>
          </a:p>
          <a:p>
            <a:r>
              <a:rPr lang="en-US" sz="2812"/>
              <a:t>When one of these cases is detected, the query is simply returned to the user with an explanation. Otherwise, query processing is continued.</a:t>
            </a:r>
          </a:p>
        </p:txBody>
      </p:sp>
    </p:spTree>
    <p:extLst>
      <p:ext uri="{BB962C8B-B14F-4D97-AF65-F5344CB8AC3E}">
        <p14:creationId xmlns:p14="http://schemas.microsoft.com/office/powerpoint/2010/main" val="314852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25977" y="1196752"/>
            <a:ext cx="8492046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000" u="sng">
                <a:solidFill>
                  <a:schemeClr val="tx2"/>
                </a:solidFill>
              </a:rPr>
              <a:t>Type incorrect</a:t>
            </a:r>
            <a:endParaRPr lang="en-US" sz="2000" u="sng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If any of its attribute or relation names are not defined in the global schema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If operations are applied to attributes of the wrong type 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The technique used to detect type incorrect queries is similar to type checking for programming languages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The following SQL query on the engineering database is type incorrect for two reasons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First, attribute E# is not declared in the schema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Second, the operation “&gt;200” is incompatible with the type string of </a:t>
            </a:r>
            <a:r>
              <a:rPr lang="en-US" err="1"/>
              <a:t>ENAME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/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SELECT E# </a:t>
            </a:r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FROM  </a:t>
            </a:r>
            <a:r>
              <a:rPr lang="en-US" sz="2000" err="1"/>
              <a:t>EMP</a:t>
            </a:r>
            <a:endParaRPr lang="en-US" sz="2000"/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WHERE </a:t>
            </a:r>
            <a:r>
              <a:rPr lang="en-US" sz="2000" err="1"/>
              <a:t>ENAME</a:t>
            </a:r>
            <a:r>
              <a:rPr lang="en-US" sz="2000"/>
              <a:t> &gt; 200</a:t>
            </a:r>
          </a:p>
        </p:txBody>
      </p:sp>
    </p:spTree>
    <p:extLst>
      <p:ext uri="{BB962C8B-B14F-4D97-AF65-F5344CB8AC3E}">
        <p14:creationId xmlns:p14="http://schemas.microsoft.com/office/powerpoint/2010/main" val="332102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06298"/>
            <a:ext cx="8635008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531" u="sng" dirty="0">
                <a:solidFill>
                  <a:schemeClr val="tx2"/>
                </a:solidFill>
              </a:rPr>
              <a:t>Semantically incorrect</a:t>
            </a:r>
            <a:endParaRPr lang="en-US" sz="2531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Components do not contribute in any way to the generation of the result</a:t>
            </a:r>
          </a:p>
          <a:p>
            <a:r>
              <a:rPr lang="en-US" sz="2531" dirty="0"/>
              <a:t>In the context, it is not possible to determine the semantic correctness of general queries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To detect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connection graph (query graph)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join graph</a:t>
            </a:r>
          </a:p>
          <a:p>
            <a:pPr marL="0" indent="0">
              <a:buNone/>
            </a:pPr>
            <a:endParaRPr lang="en-US" sz="2531" dirty="0"/>
          </a:p>
        </p:txBody>
      </p:sp>
    </p:spTree>
    <p:extLst>
      <p:ext uri="{BB962C8B-B14F-4D97-AF65-F5344CB8AC3E}">
        <p14:creationId xmlns:p14="http://schemas.microsoft.com/office/powerpoint/2010/main" val="32873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Overview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Modification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Decomposition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Data Localization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Translation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Distributed Cost Model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Dynamic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Static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Hybrid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28228" y="1268760"/>
            <a:ext cx="8602147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391" u="sng" dirty="0">
                <a:solidFill>
                  <a:schemeClr val="tx2"/>
                </a:solidFill>
              </a:rPr>
              <a:t>Semantically incorrect</a:t>
            </a:r>
            <a:endParaRPr lang="en-US" sz="2391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391" dirty="0"/>
              <a:t>To detect: connection graph (query graph)</a:t>
            </a:r>
          </a:p>
          <a:p>
            <a:r>
              <a:rPr lang="en-US" sz="2391" dirty="0"/>
              <a:t>This is based on the representation of the query as a graph, called a query graph or connection graph. </a:t>
            </a:r>
          </a:p>
          <a:p>
            <a:r>
              <a:rPr lang="en-US" sz="2391" dirty="0"/>
              <a:t>In a query graph, one node indicates the result relation, and any other node indicates an operand relation. </a:t>
            </a:r>
          </a:p>
          <a:p>
            <a:r>
              <a:rPr lang="en-US" sz="2391" dirty="0"/>
              <a:t>An edge between two nodes (one of which does not correspond to the result) represents a join, whereas an edge whose destination node is the result represents a project. </a:t>
            </a:r>
          </a:p>
          <a:p>
            <a:r>
              <a:rPr lang="en-US" sz="2391" dirty="0"/>
              <a:t>Furthermore, a non-result node may be labeled by a select or a self-join (join of the relation with itself) predicate. </a:t>
            </a:r>
          </a:p>
          <a:p>
            <a:endParaRPr lang="en-US" sz="2391" dirty="0"/>
          </a:p>
        </p:txBody>
      </p:sp>
    </p:spTree>
    <p:extLst>
      <p:ext uri="{BB962C8B-B14F-4D97-AF65-F5344CB8AC3E}">
        <p14:creationId xmlns:p14="http://schemas.microsoft.com/office/powerpoint/2010/main" val="100179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606298"/>
            <a:ext cx="8643938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3375" u="sng" dirty="0">
                <a:solidFill>
                  <a:schemeClr val="tx2"/>
                </a:solidFill>
              </a:rPr>
              <a:t>Semantically incorrect</a:t>
            </a:r>
            <a:endParaRPr lang="en-US" sz="3375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3375" dirty="0"/>
              <a:t>To detect: join graph</a:t>
            </a:r>
          </a:p>
          <a:p>
            <a:r>
              <a:rPr lang="en-US" sz="3375" dirty="0"/>
              <a:t>An important subgraph of the query graph is the join graph, in which only the joins are considered.</a:t>
            </a:r>
          </a:p>
          <a:p>
            <a:r>
              <a:rPr lang="en-US" sz="3375" dirty="0"/>
              <a:t>The join graph is particularly useful in the query optimization phase</a:t>
            </a:r>
          </a:p>
        </p:txBody>
      </p:sp>
    </p:spTree>
    <p:extLst>
      <p:ext uri="{BB962C8B-B14F-4D97-AF65-F5344CB8AC3E}">
        <p14:creationId xmlns:p14="http://schemas.microsoft.com/office/powerpoint/2010/main" val="100887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779588" y="5610226"/>
            <a:ext cx="45720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 –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065694" y="1641894"/>
            <a:ext cx="4826786" cy="2344043"/>
          </a:xfrm>
          <a:noFill/>
          <a:ln/>
        </p:spPr>
        <p:txBody>
          <a:bodyPr/>
          <a:lstStyle/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 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	</a:t>
            </a:r>
            <a:r>
              <a:rPr lang="en-US" dirty="0">
                <a:latin typeface="Courier New"/>
              </a:rPr>
              <a:t>PNAME = "CAD/CAM"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	</a:t>
            </a:r>
            <a:r>
              <a:rPr lang="en-US" dirty="0">
                <a:latin typeface="Courier New"/>
              </a:rPr>
              <a:t>DUR ≥ 36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75942" y="4032251"/>
            <a:ext cx="1412244" cy="271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87" b="1" dirty="0">
                <a:solidFill>
                  <a:srgbClr val="009999"/>
                </a:solidFill>
                <a:latin typeface="Arial"/>
              </a:rPr>
              <a:t>Query graph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66058" y="4057650"/>
            <a:ext cx="1229502" cy="271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87" b="1" dirty="0">
                <a:solidFill>
                  <a:srgbClr val="009999"/>
                </a:solidFill>
                <a:latin typeface="Arial"/>
              </a:rPr>
              <a:t>Join graph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16150" y="4373564"/>
            <a:ext cx="76783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352800" y="5909901"/>
            <a:ext cx="1630251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295400" y="5783263"/>
            <a:ext cx="72936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951820" y="4959603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31788" y="4862513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067050" y="4856163"/>
            <a:ext cx="175528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2144713" y="5846763"/>
            <a:ext cx="10541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181651" y="5851526"/>
            <a:ext cx="9832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52401" y="5205413"/>
            <a:ext cx="1138129" cy="45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674938" y="4975225"/>
            <a:ext cx="0" cy="857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2622551" y="5326063"/>
            <a:ext cx="60112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396163" y="4833938"/>
            <a:ext cx="175528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00601" y="4821239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H="1">
            <a:off x="5829300" y="4985172"/>
            <a:ext cx="8636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7156450" y="4985172"/>
            <a:ext cx="8382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2160588" y="4637088"/>
            <a:ext cx="1054100" cy="342900"/>
            <a:chOff x="1488" y="2968"/>
            <a:chExt cx="664" cy="21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3316288" y="5239941"/>
            <a:ext cx="1054100" cy="342900"/>
            <a:chOff x="2216" y="3275"/>
            <a:chExt cx="664" cy="216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246188" y="5257800"/>
            <a:ext cx="1054100" cy="342900"/>
            <a:chOff x="912" y="3312"/>
            <a:chExt cx="664" cy="21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1779588" y="4959603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3611563" y="5589191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5334000" y="5200650"/>
            <a:ext cx="1054100" cy="342900"/>
            <a:chOff x="3360" y="3262"/>
            <a:chExt cx="664" cy="21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511" y="326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3360" y="326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7488238" y="5192713"/>
            <a:ext cx="1054100" cy="342900"/>
            <a:chOff x="4944" y="3219"/>
            <a:chExt cx="664" cy="216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064" y="3222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4944" y="321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6400800" y="4648200"/>
            <a:ext cx="1054100" cy="342900"/>
            <a:chOff x="4080" y="2959"/>
            <a:chExt cx="664" cy="21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233" y="2962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080" y="295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3744" y="1766184"/>
            <a:ext cx="3986644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/>
              <a:t>“Find the names and responsibilities of programmers who have been working on the CAD/CAM project for more than 3 years.”</a:t>
            </a:r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1129118" y="5525895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4" name="Freeform 51"/>
          <p:cNvSpPr>
            <a:spLocks/>
          </p:cNvSpPr>
          <p:nvPr/>
        </p:nvSpPr>
        <p:spPr bwMode="auto">
          <a:xfrm>
            <a:off x="2901190" y="4390982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20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8833" y="2280439"/>
            <a:ext cx="4838878" cy="2117516"/>
          </a:xfrm>
          <a:noFill/>
          <a:ln/>
        </p:spPr>
        <p:txBody>
          <a:bodyPr/>
          <a:lstStyle/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SELECT</a:t>
            </a:r>
            <a:r>
              <a:rPr lang="en-US" sz="1800" dirty="0">
                <a:latin typeface="Courier New"/>
              </a:rPr>
              <a:t>	ENAME,RESP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FROM</a:t>
            </a:r>
            <a:r>
              <a:rPr lang="en-US" sz="1800" dirty="0">
                <a:latin typeface="Courier New"/>
              </a:rPr>
              <a:t>	EMP, ASG, PROJ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WHERE</a:t>
            </a:r>
            <a:r>
              <a:rPr lang="en-US" sz="1800" dirty="0">
                <a:latin typeface="Courier New"/>
              </a:rPr>
              <a:t>	EMP.ENO = ASG.ENO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	</a:t>
            </a:r>
            <a:r>
              <a:rPr lang="en-US" sz="1800" dirty="0">
                <a:latin typeface="Courier New"/>
              </a:rPr>
              <a:t>PNAME = "CAD/CAM"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	</a:t>
            </a:r>
            <a:r>
              <a:rPr lang="en-US" sz="1800" dirty="0">
                <a:latin typeface="Courier New"/>
              </a:rPr>
              <a:t>DUR ≥ 36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</a:t>
            </a:r>
            <a:r>
              <a:rPr lang="en-US" sz="1800" dirty="0">
                <a:latin typeface="Courier New"/>
              </a:rPr>
              <a:t>	TITLE = "Programmer"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415535" y="2175105"/>
            <a:ext cx="4708648" cy="234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SELECT</a:t>
            </a:r>
            <a:r>
              <a:rPr lang="en-US" sz="1800" kern="0" dirty="0">
                <a:latin typeface="Courier New"/>
              </a:rPr>
              <a:t>	ENAME,RESP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FROM</a:t>
            </a:r>
            <a:r>
              <a:rPr lang="en-US" sz="1800" kern="0" dirty="0">
                <a:latin typeface="Courier New"/>
              </a:rPr>
              <a:t>	EMP, ASG, PROJ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WHERE</a:t>
            </a:r>
            <a:r>
              <a:rPr lang="en-US" sz="1800" kern="0" dirty="0">
                <a:latin typeface="Courier New"/>
              </a:rPr>
              <a:t>	EMP.ENO = ASG.ENO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 	</a:t>
            </a:r>
            <a:r>
              <a:rPr lang="en-US" sz="1800" kern="0" dirty="0">
                <a:latin typeface="Courier New"/>
              </a:rPr>
              <a:t>ASG.PNO = PROJ.PNO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	</a:t>
            </a:r>
            <a:r>
              <a:rPr lang="en-US" sz="1800" kern="0" dirty="0">
                <a:latin typeface="Courier New"/>
              </a:rPr>
              <a:t>PNAME = "CAD/CAM"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	</a:t>
            </a:r>
            <a:r>
              <a:rPr lang="en-US" sz="1800" kern="0" dirty="0">
                <a:latin typeface="Courier New"/>
              </a:rPr>
              <a:t>DUR ≥ 36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</a:t>
            </a:r>
            <a:r>
              <a:rPr lang="en-US" sz="1800" kern="0" dirty="0">
                <a:latin typeface="Courier New"/>
              </a:rPr>
              <a:t>	TITLE = "Programmer"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52023"/>
            <a:ext cx="8202161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/>
              <a:t>If the query graph is not connected, the query may be wrong</a:t>
            </a:r>
          </a:p>
          <a:p>
            <a:pPr algn="l"/>
            <a:r>
              <a:rPr lang="en-US" sz="1687" dirty="0"/>
              <a:t> 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3566396" y="5631358"/>
            <a:ext cx="45720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02957" y="4394695"/>
            <a:ext cx="76783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139608" y="6040932"/>
            <a:ext cx="1630251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082208" y="5804395"/>
            <a:ext cx="72936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118596" y="4883645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3931520" y="5867894"/>
            <a:ext cx="10541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968458" y="5872658"/>
            <a:ext cx="9832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39208" y="5226544"/>
            <a:ext cx="1138129" cy="45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4461745" y="4996357"/>
            <a:ext cx="0" cy="857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4409358" y="5347195"/>
            <a:ext cx="60112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947395" y="4658220"/>
            <a:ext cx="1054100" cy="342900"/>
            <a:chOff x="1488" y="2968"/>
            <a:chExt cx="664" cy="216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103095" y="5261072"/>
            <a:ext cx="1054100" cy="342900"/>
            <a:chOff x="2216" y="3275"/>
            <a:chExt cx="664" cy="216"/>
          </a:xfrm>
        </p:grpSpPr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3032995" y="5278932"/>
            <a:ext cx="1054100" cy="342900"/>
            <a:chOff x="912" y="3312"/>
            <a:chExt cx="664" cy="216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3566396" y="4980735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398370" y="5610323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>
            <a:off x="2901190" y="5559200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50" name="Freeform 51"/>
          <p:cNvSpPr>
            <a:spLocks/>
          </p:cNvSpPr>
          <p:nvPr/>
        </p:nvSpPr>
        <p:spPr bwMode="auto">
          <a:xfrm>
            <a:off x="4723892" y="4365104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0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tx1"/>
                </a:solidFill>
              </a:rPr>
              <a:t>Input :  </a:t>
            </a:r>
            <a:r>
              <a:rPr lang="en-US" dirty="0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possible for only a subset of them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Simplification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357559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Simplification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4533421" cy="4759523"/>
          </a:xfrm>
          <a:noFill/>
        </p:spPr>
        <p:txBody>
          <a:bodyPr/>
          <a:lstStyle/>
          <a:p>
            <a:pPr marL="0" indent="0">
              <a:lnSpc>
                <a:spcPts val="2400"/>
              </a:lnSpc>
              <a:spcAft>
                <a:spcPts val="8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How? </a:t>
            </a:r>
          </a:p>
          <a:p>
            <a:pPr>
              <a:lnSpc>
                <a:spcPts val="2400"/>
              </a:lnSpc>
              <a:spcAft>
                <a:spcPts val="8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Elimination of redundancy</a:t>
            </a:r>
          </a:p>
          <a:p>
            <a:pPr marL="944708" lvl="1" indent="-342882"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Idempotency (unchanged) rules for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3351" y="2061974"/>
            <a:ext cx="2486578" cy="294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687" dirty="0"/>
          </a:p>
          <a:p>
            <a:pPr algn="l"/>
            <a:r>
              <a:rPr lang="en-US" sz="1687" dirty="0"/>
              <a:t>1.   p ∧ p ⇔ p</a:t>
            </a:r>
          </a:p>
          <a:p>
            <a:pPr algn="l"/>
            <a:r>
              <a:rPr lang="en-US" sz="1687" dirty="0"/>
              <a:t>2.   p ∨ p ⇔ p</a:t>
            </a:r>
          </a:p>
          <a:p>
            <a:pPr algn="l"/>
            <a:r>
              <a:rPr lang="en-US" sz="1687" dirty="0"/>
              <a:t>3.   p ∧ true ⇔ p</a:t>
            </a:r>
          </a:p>
          <a:p>
            <a:pPr algn="l"/>
            <a:r>
              <a:rPr lang="en-US" sz="1687" dirty="0"/>
              <a:t>4.   p ∨ false ⇔ p</a:t>
            </a:r>
          </a:p>
          <a:p>
            <a:pPr algn="l"/>
            <a:r>
              <a:rPr lang="en-US" sz="1687" dirty="0"/>
              <a:t>5.   p ∧ false ⇔ false</a:t>
            </a:r>
          </a:p>
          <a:p>
            <a:pPr algn="l"/>
            <a:r>
              <a:rPr lang="en-US" sz="1687" dirty="0"/>
              <a:t>6.   p ∨ true ⇔ true</a:t>
            </a:r>
          </a:p>
          <a:p>
            <a:pPr algn="l"/>
            <a:r>
              <a:rPr lang="en-US" sz="1687" dirty="0"/>
              <a:t>7.   p ∧ ¬p ⇔ false</a:t>
            </a:r>
          </a:p>
          <a:p>
            <a:pPr algn="l"/>
            <a:r>
              <a:rPr lang="en-US" sz="1687" dirty="0"/>
              <a:t>8.   p ∨ ¬p ⇔ true</a:t>
            </a:r>
          </a:p>
          <a:p>
            <a:pPr algn="l"/>
            <a:r>
              <a:rPr lang="en-US" sz="1687" dirty="0"/>
              <a:t>9.   p1 ∧ (p1 ∨ p2) ⇔ p1</a:t>
            </a:r>
          </a:p>
          <a:p>
            <a:pPr algn="l"/>
            <a:r>
              <a:rPr lang="en-US" sz="1687" dirty="0"/>
              <a:t>10. p1 ∨ (p1 ∧ p2) ⇔ p1</a:t>
            </a:r>
          </a:p>
        </p:txBody>
      </p:sp>
    </p:spTree>
    <p:extLst>
      <p:ext uri="{BB962C8B-B14F-4D97-AF65-F5344CB8AC3E}">
        <p14:creationId xmlns:p14="http://schemas.microsoft.com/office/powerpoint/2010/main" val="119750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85728" y="1417638"/>
            <a:ext cx="7990947" cy="4537136"/>
          </a:xfrm>
          <a:noFill/>
          <a:ln/>
        </p:spPr>
        <p:txBody>
          <a:bodyPr/>
          <a:lstStyle/>
          <a:p>
            <a:pPr marL="742912" lvl="1"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TITLE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(</a:t>
            </a:r>
            <a:r>
              <a:rPr lang="en-US" b="1" dirty="0">
                <a:latin typeface="Courier New"/>
              </a:rPr>
              <a:t>NOT</a:t>
            </a:r>
            <a:r>
              <a:rPr lang="en-US" dirty="0">
                <a:latin typeface="Courier New"/>
              </a:rPr>
              <a:t>(EMP.TITLE = "Programmer")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AND	</a:t>
            </a:r>
            <a:r>
              <a:rPr lang="en-US" dirty="0">
                <a:latin typeface="Courier New"/>
              </a:rPr>
              <a:t>(EMP.TITLE = "Programmer" 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	OR	</a:t>
            </a:r>
            <a:r>
              <a:rPr lang="en-US" dirty="0">
                <a:latin typeface="Courier New"/>
              </a:rPr>
              <a:t>EMP.TITLE = "Elect. Eng.") 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AND	NOT</a:t>
            </a:r>
            <a:r>
              <a:rPr lang="en-US" dirty="0">
                <a:latin typeface="Courier New"/>
              </a:rPr>
              <a:t>(EMP.TITLE = "Elect. Eng.")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OR	</a:t>
            </a:r>
            <a:r>
              <a:rPr lang="en-US" dirty="0">
                <a:latin typeface="Courier New"/>
              </a:rPr>
              <a:t>EMP.ENAME = "J. Doe")</a:t>
            </a:r>
          </a:p>
          <a:p>
            <a:pPr marL="1657265" lvl="4">
              <a:tabLst>
                <a:tab pos="2400177" algn="l"/>
              </a:tabLst>
            </a:pPr>
            <a:r>
              <a:rPr lang="en-US" sz="3586" dirty="0">
                <a:latin typeface="Symbol" charset="2"/>
              </a:rPr>
              <a:t>	</a:t>
            </a:r>
            <a:r>
              <a:rPr lang="en-US" sz="3586" dirty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3586" dirty="0">
              <a:latin typeface="Symbol" charset="2"/>
            </a:endParaRPr>
          </a:p>
          <a:p>
            <a:pPr marL="742912" lvl="1"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TITLE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EMP.ENAME = "J. Doe"</a:t>
            </a:r>
          </a:p>
        </p:txBody>
      </p:sp>
    </p:spTree>
    <p:extLst>
      <p:ext uri="{BB962C8B-B14F-4D97-AF65-F5344CB8AC3E}">
        <p14:creationId xmlns:p14="http://schemas.microsoft.com/office/powerpoint/2010/main" val="247635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7050" y="1124744"/>
            <a:ext cx="8869899" cy="4911171"/>
          </a:xfrm>
          <a:noFill/>
          <a:ln/>
        </p:spPr>
        <p:txBody>
          <a:bodyPr/>
          <a:lstStyle/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Let p1 be TITLE = “Programmer”, p2 be TITLE = “Elect. Eng.”, and p3 be ENAME = “J. Doe”. 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The query qualification is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(¬p1 ∧ (p1 ∨ p2) ∧ ¬p2) ∨ p3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The disjunctive normal form for this qualification is obtained by applying rule 5 (5.  p1 ∧ (p2 ∨ p3) ⇔ (p1 ∧ p2) ∨ (p1 ∧ p3), which yields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(((¬p1 ∧ p1) ∨ (¬p1 ∧ p2)) ∧ ¬p2) ∨ p3</a:t>
            </a:r>
          </a:p>
          <a:p>
            <a:pPr marL="742912" lvl="1">
              <a:buNone/>
              <a:tabLst>
                <a:tab pos="1934325" algn="l"/>
              </a:tabLst>
            </a:pPr>
            <a:endParaRPr lang="en-US" dirty="0">
              <a:latin typeface="+mj-lt"/>
            </a:endParaRP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(¬p1 ∧ p1 ∧ ¬p2) ∨ (¬p1 ∧ p2 ∧ ¬p2) ∨ p3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By applying rule 7 (7.  p∧¬p ⇔ false) defined above, we obtain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 false ∧ ¬p2) ∨ (¬p1 ∧ false) ∨ p3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latin typeface="+mj-lt"/>
              </a:rPr>
              <a:t>By applying rule 5 (5.   p∧ false ⇔ false), we get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false ∨ false ∨ p3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latin typeface="+mj-lt"/>
              </a:rPr>
              <a:t>which is equivalent 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p3</a:t>
            </a:r>
            <a:r>
              <a:rPr lang="en-US" dirty="0">
                <a:latin typeface="+mj-lt"/>
              </a:rPr>
              <a:t> by rule 4 (4.   p ∨ false ⇔ p).</a:t>
            </a:r>
          </a:p>
          <a:p>
            <a:pPr marL="742912" lvl="1">
              <a:buNone/>
              <a:tabLst>
                <a:tab pos="1934325" algn="l"/>
              </a:tabLst>
            </a:pP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918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tx1"/>
                </a:solidFill>
              </a:rPr>
              <a:t>Input :  </a:t>
            </a:r>
            <a:r>
              <a:rPr lang="en-US" dirty="0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possible for only a subset of them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Restructuring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186728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Restructuring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259895" y="1151821"/>
            <a:ext cx="4735943" cy="4759523"/>
          </a:xfrm>
          <a:noFill/>
          <a:ln/>
        </p:spPr>
        <p:txBody>
          <a:bodyPr/>
          <a:lstStyle/>
          <a:p>
            <a:pPr>
              <a:tabLst>
                <a:tab pos="1542971" algn="l"/>
              </a:tabLst>
            </a:pPr>
            <a:r>
              <a:rPr lang="en-US" sz="1800" dirty="0"/>
              <a:t>Make use of query trees</a:t>
            </a:r>
          </a:p>
          <a:p>
            <a:pPr>
              <a:tabLst>
                <a:tab pos="1542971" algn="l"/>
              </a:tabLst>
            </a:pPr>
            <a:r>
              <a:rPr lang="en-US" sz="1800" dirty="0"/>
              <a:t>Example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dirty="0"/>
              <a:t>Find the names of employees other than J. Doe who worked on the CAD/CAM project for either 1 or 2 years.</a:t>
            </a:r>
          </a:p>
          <a:p>
            <a:pPr marL="457177" lvl="1" indent="0">
              <a:buNone/>
              <a:tabLst>
                <a:tab pos="1542971" algn="l"/>
              </a:tabLst>
            </a:pPr>
            <a:endParaRPr lang="en-US" sz="1800" dirty="0"/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SELECT</a:t>
            </a:r>
            <a:r>
              <a:rPr lang="en-US" sz="1800" dirty="0">
                <a:latin typeface="Courier New"/>
              </a:rPr>
              <a:t>	ENAME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FROM</a:t>
            </a:r>
            <a:r>
              <a:rPr lang="en-US" sz="1800" dirty="0">
                <a:latin typeface="Courier New"/>
              </a:rPr>
              <a:t>	EMP, ASG, PROJ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WHERE</a:t>
            </a:r>
            <a:r>
              <a:rPr lang="en-US" sz="1800" dirty="0">
                <a:latin typeface="Courier New"/>
              </a:rPr>
              <a:t>	EMP.ENO = ASG.ENO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ASG.PNO = PROJ.PNO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ENAME≠ "J. Doe"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PNAME = "CAD/CAM"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(DUR = 12 </a:t>
            </a:r>
            <a:r>
              <a:rPr lang="en-US" sz="1800" b="1" dirty="0">
                <a:latin typeface="Courier New"/>
              </a:rPr>
              <a:t>OR </a:t>
            </a:r>
            <a:r>
              <a:rPr lang="en-US" sz="1800" dirty="0">
                <a:latin typeface="Courier New"/>
              </a:rPr>
              <a:t>DUR = 24)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91226" y="1641476"/>
            <a:ext cx="3923620" cy="4774754"/>
            <a:chOff x="5091226" y="1641475"/>
            <a:chExt cx="3923620" cy="477475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64730" y="1641475"/>
              <a:ext cx="1062791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dirty="0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2672" baseline="-25000" dirty="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04893" y="2413000"/>
              <a:ext cx="2434962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  <a:tab pos="1828706" algn="l"/>
                </a:tabLst>
              </a:pPr>
              <a:r>
                <a:rPr lang="en-US" sz="2531" dirty="0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dirty="0" err="1">
                  <a:solidFill>
                    <a:srgbClr val="000000"/>
                  </a:solidFill>
                  <a:latin typeface="Arial" charset="0"/>
                </a:rPr>
                <a:t>DUR</a:t>
              </a:r>
              <a:r>
                <a:rPr lang="en-US" sz="2672" baseline="-25000" dirty="0">
                  <a:solidFill>
                    <a:srgbClr val="000000"/>
                  </a:solidFill>
                  <a:latin typeface="Arial" charset="0"/>
                </a:rPr>
                <a:t>=12 OR 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222516" y="3227388"/>
              <a:ext cx="235160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err="1">
                  <a:solidFill>
                    <a:srgbClr val="000000"/>
                  </a:solidFill>
                  <a:latin typeface="Arial" charset="0"/>
                </a:rPr>
                <a:t>PNAME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77980" y="4014788"/>
              <a:ext cx="202619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err="1">
                  <a:solidFill>
                    <a:srgbClr val="000000"/>
                  </a:solidFill>
                  <a:latin typeface="Arial" charset="0"/>
                </a:rPr>
                <a:t>ENAME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091226" y="6134100"/>
              <a:ext cx="62677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079689" y="6134100"/>
              <a:ext cx="496931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85604" y="6134100"/>
              <a:ext cx="50975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368835" y="1882775"/>
              <a:ext cx="64601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395878" y="3394075"/>
              <a:ext cx="57708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8502926" y="5521325"/>
              <a:ext cx="381515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 flipH="1">
              <a:off x="6330950" y="574357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>
              <a:off x="7264400" y="57435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391150" y="5114925"/>
              <a:ext cx="584200" cy="10223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6172200" y="5133975"/>
              <a:ext cx="779439" cy="24899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6038850" y="4384675"/>
              <a:ext cx="127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rot="10800000" flipH="1">
              <a:off x="6038850" y="3622675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10800000" flipH="1">
              <a:off x="6038850" y="2860675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10800000" flipH="1">
              <a:off x="6038850" y="2085975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51800" y="2708275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128000" y="4918075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51800" y="1793875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735434" y="4803056"/>
            <a:ext cx="79508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6815554" y="5423437"/>
            <a:ext cx="79508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16580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62221" y="1866900"/>
            <a:ext cx="3077763" cy="459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741945" y="3117850"/>
            <a:ext cx="1584322" cy="1103238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741944" y="3245768"/>
            <a:ext cx="1600047" cy="8017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Query</a:t>
            </a:r>
          </a:p>
          <a:p>
            <a:pPr algn="ctr"/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Processor 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54538" y="22352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54538" y="4221087"/>
            <a:ext cx="0" cy="7827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697990" y="5032492"/>
            <a:ext cx="4006223" cy="83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Low-level data manipulation</a:t>
            </a:r>
          </a:p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 commands for D-DBMS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75D07-7F71-2A48-BD18-1DC2BD27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46038-26D9-5A4A-B0BA-46DEDAB2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 –Transformation Rules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124744"/>
            <a:ext cx="8643938" cy="5616624"/>
          </a:xfrm>
          <a:noFill/>
        </p:spPr>
        <p:txBody>
          <a:bodyPr/>
          <a:lstStyle/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Commutativity of binary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 </a:t>
            </a:r>
            <a:r>
              <a:rPr lang="en-US" sz="1969">
                <a:sym typeface="Symbol"/>
              </a:rPr>
              <a:t>×</a:t>
            </a:r>
            <a:r>
              <a:rPr lang="en-US">
                <a:latin typeface="Symbol" charset="2"/>
                <a:cs typeface="Symbol" charset="2"/>
              </a:rPr>
              <a:t> </a:t>
            </a:r>
            <a:r>
              <a:rPr lang="en-US" i="1"/>
              <a:t>S </a:t>
            </a:r>
            <a:r>
              <a:rPr lang="en-US">
                <a:latin typeface="Symbol" charset="2"/>
                <a:cs typeface="Symbol" charset="2"/>
                <a:sym typeface="Symbol"/>
              </a:rPr>
              <a:t>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969">
                <a:sym typeface="Symbol"/>
              </a:rPr>
              <a:t>× </a:t>
            </a:r>
            <a:r>
              <a:rPr lang="en-US" i="1"/>
              <a:t>R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 </a:t>
            </a:r>
            <a:r>
              <a:rPr lang="en-US"/>
              <a:t>⋈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 </a:t>
            </a:r>
            <a:r>
              <a:rPr lang="en-US"/>
              <a:t>⋈</a:t>
            </a:r>
            <a:r>
              <a:rPr lang="en-US" i="1"/>
              <a:t>R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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 </a:t>
            </a:r>
            <a:r>
              <a:rPr lang="en-US">
                <a:latin typeface="Symbol" charset="2"/>
                <a:cs typeface="Symbol" charset="2"/>
                <a:sym typeface="Symbol"/>
              </a:rPr>
              <a:t>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endParaRPr lang="en-US"/>
          </a:p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Associativity of binary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T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i="1"/>
              <a:t>S</a:t>
            </a:r>
            <a:r>
              <a:rPr lang="en-US"/>
              <a:t>) ⋈</a:t>
            </a:r>
            <a:r>
              <a:rPr lang="en-US" i="1"/>
              <a:t>T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r>
              <a:rPr lang="en-US"/>
              <a:t> ⋈ (</a:t>
            </a:r>
            <a:r>
              <a:rPr lang="en-US" i="1"/>
              <a:t>S </a:t>
            </a:r>
            <a:r>
              <a:rPr lang="en-US"/>
              <a:t>⋈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Idempotence of unary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1142942" lvl="1">
              <a:lnSpc>
                <a:spcPts val="2400"/>
              </a:lnSpc>
              <a:spcAft>
                <a:spcPts val="422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1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1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2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2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1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1</a:t>
            </a:r>
            <a:r>
              <a:rPr lang="en-US" baseline="-25000"/>
              <a:t>) </a:t>
            </a:r>
            <a:r>
              <a:rPr lang="en-US" sz="1406" baseline="-2500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i="1" baseline="-25000"/>
              <a:t>p</a:t>
            </a:r>
            <a:r>
              <a:rPr lang="en-US" baseline="-50000"/>
              <a:t>2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2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342882" marR="0" lvl="0" indent="-342882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Char char="n"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Commuting selection with projection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indent="0">
              <a:lnSpc>
                <a:spcPts val="2900"/>
              </a:lnSpc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D5492-4B53-48FD-BE9A-8DF2327B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508277"/>
            <a:ext cx="6317043" cy="4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 – Transformation Rules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250030" y="1268760"/>
            <a:ext cx="8786465" cy="4759523"/>
          </a:xfrm>
          <a:noFill/>
        </p:spPr>
        <p:txBody>
          <a:bodyPr/>
          <a:lstStyle/>
          <a:p>
            <a:pPr marL="342882" indent="-342882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Commuting selection with binary operations</a:t>
            </a:r>
          </a:p>
          <a:p>
            <a:pPr marL="1257236" lvl="1">
              <a:spcBef>
                <a:spcPts val="422"/>
              </a:spcBef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 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T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  where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belongs to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T</a:t>
            </a:r>
          </a:p>
          <a:p>
            <a:pPr marL="342882" indent="-342882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Commuting projection with binary operations</a:t>
            </a:r>
          </a:p>
          <a:p>
            <a:pPr marL="1257236" lvl="1">
              <a:spcBef>
                <a:spcPts val="422"/>
              </a:spcBef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 charset="2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B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</a:t>
            </a:r>
            <a:r>
              <a:rPr lang="en-US" i="1" baseline="-25000"/>
              <a:t>B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		where </a:t>
            </a:r>
            <a:r>
              <a:rPr lang="en-US" i="1"/>
              <a:t>R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] and </a:t>
            </a:r>
            <a:r>
              <a:rPr lang="en-US" i="1"/>
              <a:t>S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]; 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</a:t>
            </a:r>
            <a:r>
              <a:rPr lang="en-US"/>
              <a:t>'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B</a:t>
            </a:r>
            <a:r>
              <a:rPr lang="en-US"/>
              <a:t>' where  </a:t>
            </a:r>
            <a:r>
              <a:rPr lang="en-US" i="1"/>
              <a:t>A'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B'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8650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8543" y="975313"/>
            <a:ext cx="4330898" cy="475952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1800"/>
              <a:t>Recall the previous example:</a:t>
            </a:r>
          </a:p>
          <a:p>
            <a:pPr marL="457177" lvl="1" indent="0">
              <a:buNone/>
            </a:pPr>
            <a:r>
              <a:rPr lang="en-US" sz="1800"/>
              <a:t>Find the names of employees other than J. Doe who worked on the CAD/CAM project for either one or two years.</a:t>
            </a:r>
          </a:p>
          <a:p>
            <a:pPr marL="457177" lvl="1" indent="0">
              <a:buNone/>
            </a:pPr>
            <a:endParaRPr lang="en-US" sz="1800"/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SELECT </a:t>
            </a:r>
            <a:r>
              <a:rPr lang="en-US" sz="1800">
                <a:latin typeface="Courier New"/>
              </a:rPr>
              <a:t>ENAME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FROM	</a:t>
            </a:r>
            <a:r>
              <a:rPr lang="en-US" sz="1800">
                <a:latin typeface="Courier New"/>
              </a:rPr>
              <a:t>PROJ, ASG, EMP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WHERE	</a:t>
            </a:r>
            <a:r>
              <a:rPr lang="en-US" sz="1800">
                <a:latin typeface="Courier New"/>
              </a:rPr>
              <a:t>ASG.ENO=EMP.ENO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ASG.PNO=PROJ.PNO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ENAME ≠ "J. Doe"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PROJ.PNAME="CAD/CAM"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(DUR=12 </a:t>
            </a:r>
            <a:r>
              <a:rPr lang="en-US" sz="1800" b="1">
                <a:latin typeface="Courier New"/>
              </a:rPr>
              <a:t>OR</a:t>
            </a:r>
            <a:r>
              <a:rPr lang="en-US" sz="1800">
                <a:latin typeface="Courier New"/>
              </a:rPr>
              <a:t> DUR=24)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16016" y="1484784"/>
            <a:ext cx="4350657" cy="4755704"/>
            <a:chOff x="4735626" y="1371600"/>
            <a:chExt cx="4350657" cy="475570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08508" y="1371600"/>
              <a:ext cx="1048364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059060" y="2143125"/>
              <a:ext cx="2213748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  <a:tab pos="1828706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DUR=12 </a:t>
              </a:r>
              <a:r>
                <a:rPr lang="en-US" sz="2672" baseline="-2500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  <a:sym typeface="Symbol"/>
                </a:rPr>
                <a:t>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  <a:sym typeface="Symbol"/>
                </a:rPr>
                <a:t> 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66751" y="2957513"/>
              <a:ext cx="233557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PNAME=“CAD/CAM”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22215" y="3706813"/>
              <a:ext cx="201016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ENAME≠“J.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35626" y="5845175"/>
              <a:ext cx="62677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5894745" y="5845175"/>
              <a:ext cx="496931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66554" y="5845175"/>
              <a:ext cx="50975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rot="10800000" flipH="1">
              <a:off x="6267450" y="5589240"/>
              <a:ext cx="752822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rot="10800000">
              <a:off x="7380312" y="5589240"/>
              <a:ext cx="519088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rot="10800000" flipH="1">
              <a:off x="5054600" y="4864100"/>
              <a:ext cx="857250" cy="965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>
              <a:off x="6108700" y="4864100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 flipH="1">
              <a:off x="5975350" y="4114800"/>
              <a:ext cx="1270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975350" y="3352800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 flipH="1">
              <a:off x="5975350" y="2590800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5988050" y="1816100"/>
              <a:ext cx="0" cy="39659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8440272" y="1612900"/>
              <a:ext cx="64601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442710" y="3124200"/>
              <a:ext cx="57708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8574363" y="5251450"/>
              <a:ext cx="381515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01000" y="2438400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077200" y="4648200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01000" y="1524000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5591418" y="4513263"/>
              <a:ext cx="795089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2812">
                  <a:solidFill>
                    <a:srgbClr val="000000"/>
                  </a:solidFill>
                  <a:latin typeface="Book Antiqua"/>
                </a:rPr>
                <a:t>⋈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743546" y="5235103"/>
              <a:ext cx="795089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2812">
                  <a:solidFill>
                    <a:srgbClr val="000000"/>
                  </a:solidFill>
                  <a:latin typeface="Book Antiqua"/>
                </a:rPr>
                <a:t>⋈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5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Equivalent Query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122738" y="1717441"/>
            <a:ext cx="1169342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391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90601" y="2936641"/>
            <a:ext cx="716280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 sz="2531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PNAME=“CAD/CAM”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(DUR=12 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 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DUR=24)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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761910" y="5287055"/>
            <a:ext cx="40556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</a:tabLst>
            </a:pPr>
            <a:r>
              <a:rPr lang="en-US" sz="2531">
                <a:solidFill>
                  <a:srgbClr val="000000"/>
                </a:solidFill>
                <a:latin typeface="Book Antiqua"/>
              </a:rPr>
              <a:t>× </a:t>
            </a:r>
            <a:endParaRPr lang="en-US" sz="2391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4411777" y="6235465"/>
            <a:ext cx="62677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07445" y="6213240"/>
            <a:ext cx="496931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738954" y="6235465"/>
            <a:ext cx="50975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rot="10800000" flipH="1">
            <a:off x="2990850" y="5603641"/>
            <a:ext cx="7874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rot="10800000">
            <a:off x="3898900" y="5584590"/>
            <a:ext cx="8001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rot="10800000" flipH="1">
            <a:off x="3886200" y="4498740"/>
            <a:ext cx="698500" cy="800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rot="10800000">
            <a:off x="4781550" y="4517791"/>
            <a:ext cx="1314450" cy="16192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rot="10800000" flipH="1">
            <a:off x="4622800" y="3470040"/>
            <a:ext cx="127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rot="10800000" flipH="1">
            <a:off x="4603750" y="2212740"/>
            <a:ext cx="12700" cy="666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3995937" y="4054489"/>
            <a:ext cx="148117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PNO,ENO </a:t>
            </a:r>
          </a:p>
        </p:txBody>
      </p:sp>
    </p:spTree>
    <p:extLst>
      <p:ext uri="{BB962C8B-B14F-4D97-AF65-F5344CB8AC3E}">
        <p14:creationId xmlns:p14="http://schemas.microsoft.com/office/powerpoint/2010/main" val="185824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7" name="Rectangle 25"/>
          <p:cNvSpPr>
            <a:spLocks noGrp="1" noChangeArrowheads="1"/>
          </p:cNvSpPr>
          <p:nvPr>
            <p:ph type="title"/>
          </p:nvPr>
        </p:nvSpPr>
        <p:spPr>
          <a:xfrm>
            <a:off x="250031" y="390599"/>
            <a:ext cx="8643938" cy="1134070"/>
          </a:xfrm>
        </p:spPr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" y="1524670"/>
            <a:ext cx="2727958" cy="5041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44" y="1454406"/>
            <a:ext cx="6558531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1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96372"/>
            <a:ext cx="3646804" cy="41135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072" marR="12699" indent="-534008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700"/>
              </a:lnSpc>
              <a:spcBef>
                <a:spcPts val="30"/>
              </a:spcBef>
              <a:spcAft>
                <a:spcPts val="0"/>
              </a:spcAft>
              <a:buFont typeface="Comic Sans MS"/>
              <a:buAutoNum type="arabicPeriod"/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546072" marR="373996" indent="-534008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Each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is 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over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the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corresponding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da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base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stem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700"/>
              </a:lnSpc>
              <a:spcBef>
                <a:spcPts val="28"/>
              </a:spcBef>
              <a:spcAft>
                <a:spcPts val="0"/>
              </a:spcAft>
              <a:buFont typeface="Comic Sans MS"/>
              <a:buAutoNum type="arabicPeriod"/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546072" marR="94610" indent="-534008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sults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lang="en-US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>
                <a:solidFill>
                  <a:prstClr val="black"/>
                </a:solidFill>
                <a:latin typeface="Comic Sans MS"/>
                <a:cs typeface="Comic Sans MS"/>
              </a:rPr>
              <a:t>into</a:t>
            </a:r>
            <a:r>
              <a:rPr lang="en-US" spc="-5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lang="en-US" spc="-15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lang="en-US">
                <a:solidFill>
                  <a:prstClr val="black"/>
                </a:solidFill>
                <a:latin typeface="Comic Sans MS"/>
                <a:cs typeface="Comic Sans MS"/>
              </a:rPr>
              <a:t>answer</a:t>
            </a:r>
          </a:p>
          <a:p>
            <a:pPr marL="12064" marR="94610" fontAlgn="auto">
              <a:spcBef>
                <a:spcPts val="0"/>
              </a:spcBef>
              <a:spcAft>
                <a:spcPts val="0"/>
              </a:spcAft>
              <a:tabLst>
                <a:tab pos="546072" algn="l"/>
              </a:tabLst>
            </a:pP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8828" y="3695572"/>
            <a:ext cx="3930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28" name="object 28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29195" y="4037204"/>
            <a:ext cx="247776" cy="763397"/>
          </a:xfrm>
          <a:custGeom>
            <a:avLst/>
            <a:gdLst/>
            <a:ahLst/>
            <a:cxnLst/>
            <a:rect l="l" t="t" r="r" b="b"/>
            <a:pathLst>
              <a:path w="247776" h="763397">
                <a:moveTo>
                  <a:pt x="0" y="679450"/>
                </a:moveTo>
                <a:lnTo>
                  <a:pt x="14604" y="763397"/>
                </a:lnTo>
                <a:lnTo>
                  <a:pt x="70516" y="703961"/>
                </a:lnTo>
                <a:lnTo>
                  <a:pt x="37464" y="703961"/>
                </a:lnTo>
                <a:lnTo>
                  <a:pt x="28321" y="701167"/>
                </a:lnTo>
                <a:lnTo>
                  <a:pt x="31966" y="689012"/>
                </a:lnTo>
                <a:lnTo>
                  <a:pt x="0" y="679450"/>
                </a:lnTo>
                <a:close/>
              </a:path>
              <a:path w="247776" h="763397">
                <a:moveTo>
                  <a:pt x="31966" y="689012"/>
                </a:moveTo>
                <a:lnTo>
                  <a:pt x="28321" y="701167"/>
                </a:lnTo>
                <a:lnTo>
                  <a:pt x="37464" y="703961"/>
                </a:lnTo>
                <a:lnTo>
                  <a:pt x="41126" y="691752"/>
                </a:lnTo>
                <a:lnTo>
                  <a:pt x="31966" y="689012"/>
                </a:lnTo>
                <a:close/>
              </a:path>
              <a:path w="247776" h="763397">
                <a:moveTo>
                  <a:pt x="41126" y="691752"/>
                </a:moveTo>
                <a:lnTo>
                  <a:pt x="37464" y="703961"/>
                </a:lnTo>
                <a:lnTo>
                  <a:pt x="70516" y="703961"/>
                </a:lnTo>
                <a:lnTo>
                  <a:pt x="73025" y="701294"/>
                </a:lnTo>
                <a:lnTo>
                  <a:pt x="41126" y="691752"/>
                </a:lnTo>
                <a:close/>
              </a:path>
              <a:path w="247776" h="763397">
                <a:moveTo>
                  <a:pt x="238632" y="0"/>
                </a:moveTo>
                <a:lnTo>
                  <a:pt x="31966" y="689012"/>
                </a:lnTo>
                <a:lnTo>
                  <a:pt x="41126" y="691752"/>
                </a:lnTo>
                <a:lnTo>
                  <a:pt x="247776" y="2794"/>
                </a:lnTo>
                <a:lnTo>
                  <a:pt x="238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98194" y="6112423"/>
            <a:ext cx="222758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5112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59535"/>
            <a:ext cx="3456304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1.</a:t>
            </a:r>
            <a:r>
              <a:rPr spc="30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3241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86213"/>
            <a:ext cx="3209290" cy="184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6" marR="12699" indent="-457811" fontAlgn="auto">
              <a:spcBef>
                <a:spcPts val="0"/>
              </a:spcBef>
              <a:spcAft>
                <a:spcPts val="0"/>
              </a:spcAft>
              <a:tabLst>
                <a:tab pos="469876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2.	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Each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is 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over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the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corresponding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d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tem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8586" y="2636901"/>
            <a:ext cx="37655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11927" y="2636901"/>
            <a:ext cx="39687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07706" y="2514981"/>
            <a:ext cx="228600" cy="252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5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endParaRPr sz="15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7510398" y="2624201"/>
            <a:ext cx="194310" cy="173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53363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08904"/>
            <a:ext cx="348869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6" marR="12699" indent="-457811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tabLst>
                <a:tab pos="469876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3.	R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sults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 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answer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07707" y="2297048"/>
            <a:ext cx="1278255" cy="501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6055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850"/>
              </a:lnSpc>
              <a:spcBef>
                <a:spcPts val="26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88586" y="2636901"/>
            <a:ext cx="37655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1927" y="2636901"/>
            <a:ext cx="39687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62200" y="3505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828800" y="571500"/>
                </a:moveTo>
                <a:lnTo>
                  <a:pt x="435737" y="571500"/>
                </a:lnTo>
                <a:lnTo>
                  <a:pt x="435737" y="914400"/>
                </a:lnTo>
                <a:lnTo>
                  <a:pt x="1828800" y="914400"/>
                </a:lnTo>
                <a:lnTo>
                  <a:pt x="1828800" y="571500"/>
                </a:lnTo>
                <a:close/>
              </a:path>
              <a:path w="1828800" h="914400">
                <a:moveTo>
                  <a:pt x="228600" y="228600"/>
                </a:moveTo>
                <a:lnTo>
                  <a:pt x="0" y="457200"/>
                </a:lnTo>
                <a:lnTo>
                  <a:pt x="228600" y="685800"/>
                </a:lnTo>
                <a:lnTo>
                  <a:pt x="228600" y="571500"/>
                </a:lnTo>
                <a:lnTo>
                  <a:pt x="1828800" y="571500"/>
                </a:lnTo>
                <a:lnTo>
                  <a:pt x="1828800" y="342900"/>
                </a:lnTo>
                <a:lnTo>
                  <a:pt x="228600" y="342900"/>
                </a:lnTo>
                <a:lnTo>
                  <a:pt x="228600" y="228600"/>
                </a:lnTo>
                <a:close/>
              </a:path>
              <a:path w="1828800" h="914400">
                <a:moveTo>
                  <a:pt x="1828800" y="0"/>
                </a:moveTo>
                <a:lnTo>
                  <a:pt x="435737" y="0"/>
                </a:lnTo>
                <a:lnTo>
                  <a:pt x="435737" y="342900"/>
                </a:lnTo>
                <a:lnTo>
                  <a:pt x="1828800" y="342900"/>
                </a:lnTo>
                <a:lnTo>
                  <a:pt x="18288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62200" y="3505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457200"/>
                </a:moveTo>
                <a:lnTo>
                  <a:pt x="228600" y="228600"/>
                </a:lnTo>
                <a:lnTo>
                  <a:pt x="228600" y="342900"/>
                </a:lnTo>
                <a:lnTo>
                  <a:pt x="435737" y="342900"/>
                </a:lnTo>
                <a:lnTo>
                  <a:pt x="435737" y="0"/>
                </a:lnTo>
                <a:lnTo>
                  <a:pt x="1828800" y="0"/>
                </a:lnTo>
                <a:lnTo>
                  <a:pt x="1828800" y="914400"/>
                </a:lnTo>
                <a:lnTo>
                  <a:pt x="435737" y="914400"/>
                </a:lnTo>
                <a:lnTo>
                  <a:pt x="435737" y="571500"/>
                </a:lnTo>
                <a:lnTo>
                  <a:pt x="228600" y="571500"/>
                </a:lnTo>
                <a:lnTo>
                  <a:pt x="228600" y="68580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94203" y="3981069"/>
            <a:ext cx="119951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z="25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92170" y="2807081"/>
            <a:ext cx="1195069" cy="939419"/>
          </a:xfrm>
          <a:custGeom>
            <a:avLst/>
            <a:gdLst/>
            <a:ahLst/>
            <a:cxnLst/>
            <a:rect l="l" t="t" r="r" b="b"/>
            <a:pathLst>
              <a:path w="1195069" h="939419">
                <a:moveTo>
                  <a:pt x="34035" y="684657"/>
                </a:moveTo>
                <a:lnTo>
                  <a:pt x="0" y="905510"/>
                </a:lnTo>
                <a:lnTo>
                  <a:pt x="220852" y="939419"/>
                </a:lnTo>
                <a:lnTo>
                  <a:pt x="174116" y="875792"/>
                </a:lnTo>
                <a:lnTo>
                  <a:pt x="347885" y="748411"/>
                </a:lnTo>
                <a:lnTo>
                  <a:pt x="80771" y="748411"/>
                </a:lnTo>
                <a:lnTo>
                  <a:pt x="34035" y="684657"/>
                </a:lnTo>
                <a:close/>
              </a:path>
              <a:path w="1195069" h="939419">
                <a:moveTo>
                  <a:pt x="1101725" y="0"/>
                </a:moveTo>
                <a:lnTo>
                  <a:pt x="80771" y="748411"/>
                </a:lnTo>
                <a:lnTo>
                  <a:pt x="347885" y="748411"/>
                </a:lnTo>
                <a:lnTo>
                  <a:pt x="1195069" y="127381"/>
                </a:lnTo>
                <a:lnTo>
                  <a:pt x="1101725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92170" y="2807081"/>
            <a:ext cx="1195069" cy="939419"/>
          </a:xfrm>
          <a:custGeom>
            <a:avLst/>
            <a:gdLst/>
            <a:ahLst/>
            <a:cxnLst/>
            <a:rect l="l" t="t" r="r" b="b"/>
            <a:pathLst>
              <a:path w="1195069" h="939419">
                <a:moveTo>
                  <a:pt x="34035" y="684657"/>
                </a:moveTo>
                <a:lnTo>
                  <a:pt x="80771" y="748411"/>
                </a:lnTo>
                <a:lnTo>
                  <a:pt x="1101725" y="0"/>
                </a:lnTo>
                <a:lnTo>
                  <a:pt x="1195069" y="127381"/>
                </a:lnTo>
                <a:lnTo>
                  <a:pt x="174116" y="875792"/>
                </a:lnTo>
                <a:lnTo>
                  <a:pt x="220852" y="939419"/>
                </a:lnTo>
                <a:lnTo>
                  <a:pt x="0" y="905510"/>
                </a:lnTo>
                <a:lnTo>
                  <a:pt x="34035" y="6846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53765" y="2738754"/>
            <a:ext cx="1934083" cy="1051941"/>
          </a:xfrm>
          <a:custGeom>
            <a:avLst/>
            <a:gdLst/>
            <a:ahLst/>
            <a:cxnLst/>
            <a:rect l="l" t="t" r="r" b="b"/>
            <a:pathLst>
              <a:path w="1934083" h="1051941">
                <a:moveTo>
                  <a:pt x="74675" y="766826"/>
                </a:moveTo>
                <a:lnTo>
                  <a:pt x="0" y="977392"/>
                </a:lnTo>
                <a:lnTo>
                  <a:pt x="210565" y="1051941"/>
                </a:lnTo>
                <a:lnTo>
                  <a:pt x="176657" y="980694"/>
                </a:lnTo>
                <a:lnTo>
                  <a:pt x="475464" y="838200"/>
                </a:lnTo>
                <a:lnTo>
                  <a:pt x="108585" y="838200"/>
                </a:lnTo>
                <a:lnTo>
                  <a:pt x="74675" y="766826"/>
                </a:lnTo>
                <a:close/>
              </a:path>
              <a:path w="1934083" h="1051941">
                <a:moveTo>
                  <a:pt x="1866011" y="0"/>
                </a:moveTo>
                <a:lnTo>
                  <a:pt x="108585" y="838200"/>
                </a:lnTo>
                <a:lnTo>
                  <a:pt x="475464" y="838200"/>
                </a:lnTo>
                <a:lnTo>
                  <a:pt x="1934083" y="142621"/>
                </a:lnTo>
                <a:lnTo>
                  <a:pt x="1866011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953765" y="2738754"/>
            <a:ext cx="1934083" cy="1051941"/>
          </a:xfrm>
          <a:custGeom>
            <a:avLst/>
            <a:gdLst/>
            <a:ahLst/>
            <a:cxnLst/>
            <a:rect l="l" t="t" r="r" b="b"/>
            <a:pathLst>
              <a:path w="1934083" h="1051941">
                <a:moveTo>
                  <a:pt x="74675" y="766826"/>
                </a:moveTo>
                <a:lnTo>
                  <a:pt x="108585" y="838200"/>
                </a:lnTo>
                <a:lnTo>
                  <a:pt x="1866011" y="0"/>
                </a:lnTo>
                <a:lnTo>
                  <a:pt x="1934083" y="142621"/>
                </a:lnTo>
                <a:lnTo>
                  <a:pt x="176657" y="980694"/>
                </a:lnTo>
                <a:lnTo>
                  <a:pt x="210565" y="1051941"/>
                </a:lnTo>
                <a:lnTo>
                  <a:pt x="0" y="977392"/>
                </a:lnTo>
                <a:lnTo>
                  <a:pt x="74675" y="7668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68115" y="2663444"/>
            <a:ext cx="3245866" cy="1476120"/>
          </a:xfrm>
          <a:custGeom>
            <a:avLst/>
            <a:gdLst/>
            <a:ahLst/>
            <a:cxnLst/>
            <a:rect l="l" t="t" r="r" b="b"/>
            <a:pathLst>
              <a:path w="3245865" h="1476120">
                <a:moveTo>
                  <a:pt x="86360" y="1183766"/>
                </a:moveTo>
                <a:lnTo>
                  <a:pt x="0" y="1389760"/>
                </a:lnTo>
                <a:lnTo>
                  <a:pt x="206121" y="1476120"/>
                </a:lnTo>
                <a:lnTo>
                  <a:pt x="176149" y="1402968"/>
                </a:lnTo>
                <a:lnTo>
                  <a:pt x="533186" y="1256791"/>
                </a:lnTo>
                <a:lnTo>
                  <a:pt x="116332" y="1256791"/>
                </a:lnTo>
                <a:lnTo>
                  <a:pt x="86360" y="1183766"/>
                </a:lnTo>
                <a:close/>
              </a:path>
              <a:path w="3245865" h="1476120">
                <a:moveTo>
                  <a:pt x="3186049" y="0"/>
                </a:moveTo>
                <a:lnTo>
                  <a:pt x="116332" y="1256791"/>
                </a:lnTo>
                <a:lnTo>
                  <a:pt x="533186" y="1256791"/>
                </a:lnTo>
                <a:lnTo>
                  <a:pt x="3245866" y="146176"/>
                </a:lnTo>
                <a:lnTo>
                  <a:pt x="3186049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68115" y="2663444"/>
            <a:ext cx="3245866" cy="1476120"/>
          </a:xfrm>
          <a:custGeom>
            <a:avLst/>
            <a:gdLst/>
            <a:ahLst/>
            <a:cxnLst/>
            <a:rect l="l" t="t" r="r" b="b"/>
            <a:pathLst>
              <a:path w="3245865" h="1476120">
                <a:moveTo>
                  <a:pt x="86360" y="1183766"/>
                </a:moveTo>
                <a:lnTo>
                  <a:pt x="116332" y="1256791"/>
                </a:lnTo>
                <a:lnTo>
                  <a:pt x="3186049" y="0"/>
                </a:lnTo>
                <a:lnTo>
                  <a:pt x="3245866" y="146176"/>
                </a:lnTo>
                <a:lnTo>
                  <a:pt x="176149" y="1402968"/>
                </a:lnTo>
                <a:lnTo>
                  <a:pt x="206121" y="1476120"/>
                </a:lnTo>
                <a:lnTo>
                  <a:pt x="0" y="1389760"/>
                </a:lnTo>
                <a:lnTo>
                  <a:pt x="86360" y="11837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43000" y="3505200"/>
            <a:ext cx="1143000" cy="1052771"/>
          </a:xfrm>
          <a:custGeom>
            <a:avLst/>
            <a:gdLst/>
            <a:ahLst/>
            <a:cxnLst/>
            <a:rect l="l" t="t" r="r" b="b"/>
            <a:pathLst>
              <a:path w="1143000" h="1052771">
                <a:moveTo>
                  <a:pt x="1143000" y="0"/>
                </a:moveTo>
                <a:lnTo>
                  <a:pt x="0" y="0"/>
                </a:lnTo>
                <a:lnTo>
                  <a:pt x="0" y="996314"/>
                </a:lnTo>
                <a:lnTo>
                  <a:pt x="81581" y="1020360"/>
                </a:lnTo>
                <a:lnTo>
                  <a:pt x="155448" y="1037366"/>
                </a:lnTo>
                <a:lnTo>
                  <a:pt x="222456" y="1047960"/>
                </a:lnTo>
                <a:lnTo>
                  <a:pt x="283464" y="1052771"/>
                </a:lnTo>
                <a:lnTo>
                  <a:pt x="339328" y="1052425"/>
                </a:lnTo>
                <a:lnTo>
                  <a:pt x="390905" y="1047551"/>
                </a:lnTo>
                <a:lnTo>
                  <a:pt x="439054" y="1038776"/>
                </a:lnTo>
                <a:lnTo>
                  <a:pt x="484631" y="1026729"/>
                </a:lnTo>
                <a:lnTo>
                  <a:pt x="528494" y="1012038"/>
                </a:lnTo>
                <a:lnTo>
                  <a:pt x="571500" y="995330"/>
                </a:lnTo>
                <a:lnTo>
                  <a:pt x="703945" y="939386"/>
                </a:lnTo>
                <a:lnTo>
                  <a:pt x="752094" y="920890"/>
                </a:lnTo>
                <a:lnTo>
                  <a:pt x="803671" y="903517"/>
                </a:lnTo>
                <a:lnTo>
                  <a:pt x="859536" y="887895"/>
                </a:lnTo>
                <a:lnTo>
                  <a:pt x="920543" y="874652"/>
                </a:lnTo>
                <a:lnTo>
                  <a:pt x="987552" y="864415"/>
                </a:lnTo>
                <a:lnTo>
                  <a:pt x="1061418" y="857812"/>
                </a:lnTo>
                <a:lnTo>
                  <a:pt x="1143000" y="855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43000" y="3505200"/>
            <a:ext cx="1143000" cy="1052771"/>
          </a:xfrm>
          <a:custGeom>
            <a:avLst/>
            <a:gdLst/>
            <a:ahLst/>
            <a:cxnLst/>
            <a:rect l="l" t="t" r="r" b="b"/>
            <a:pathLst>
              <a:path w="1143000" h="1052771">
                <a:moveTo>
                  <a:pt x="0" y="0"/>
                </a:moveTo>
                <a:lnTo>
                  <a:pt x="1143000" y="0"/>
                </a:lnTo>
                <a:lnTo>
                  <a:pt x="1143000" y="855472"/>
                </a:lnTo>
                <a:lnTo>
                  <a:pt x="1061418" y="857812"/>
                </a:lnTo>
                <a:lnTo>
                  <a:pt x="987552" y="864415"/>
                </a:lnTo>
                <a:lnTo>
                  <a:pt x="920543" y="874652"/>
                </a:lnTo>
                <a:lnTo>
                  <a:pt x="859536" y="887895"/>
                </a:lnTo>
                <a:lnTo>
                  <a:pt x="803671" y="903517"/>
                </a:lnTo>
                <a:lnTo>
                  <a:pt x="752094" y="920890"/>
                </a:lnTo>
                <a:lnTo>
                  <a:pt x="703945" y="939386"/>
                </a:lnTo>
                <a:lnTo>
                  <a:pt x="658368" y="958376"/>
                </a:lnTo>
                <a:lnTo>
                  <a:pt x="614505" y="977234"/>
                </a:lnTo>
                <a:lnTo>
                  <a:pt x="571500" y="995330"/>
                </a:lnTo>
                <a:lnTo>
                  <a:pt x="528494" y="1012038"/>
                </a:lnTo>
                <a:lnTo>
                  <a:pt x="484631" y="1026729"/>
                </a:lnTo>
                <a:lnTo>
                  <a:pt x="439054" y="1038776"/>
                </a:lnTo>
                <a:lnTo>
                  <a:pt x="390905" y="1047551"/>
                </a:lnTo>
                <a:lnTo>
                  <a:pt x="339328" y="1052425"/>
                </a:lnTo>
                <a:lnTo>
                  <a:pt x="283464" y="1052771"/>
                </a:lnTo>
                <a:lnTo>
                  <a:pt x="222456" y="1047960"/>
                </a:lnTo>
                <a:lnTo>
                  <a:pt x="155448" y="1037366"/>
                </a:lnTo>
                <a:lnTo>
                  <a:pt x="81581" y="1020360"/>
                </a:lnTo>
                <a:lnTo>
                  <a:pt x="0" y="99631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91209" y="3603371"/>
            <a:ext cx="845819" cy="640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fontAlgn="auto">
              <a:spcBef>
                <a:spcPts val="0"/>
              </a:spcBef>
              <a:spcAft>
                <a:spcPts val="0"/>
              </a:spcAft>
            </a:pPr>
            <a:r>
              <a:rPr sz="2100" spc="-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Fi</a:t>
            </a: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</a:t>
            </a:r>
            <a:r>
              <a:rPr sz="21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endParaRPr sz="21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1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1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21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1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endParaRPr sz="21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44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Query Processing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/>
              <a:t>Query language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SQL: </a:t>
            </a:r>
          </a:p>
          <a:p>
            <a:pPr>
              <a:spcBef>
                <a:spcPct val="80000"/>
              </a:spcBef>
            </a:pPr>
            <a:r>
              <a:rPr lang="en-US"/>
              <a:t>Query execution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The steps that one goes through in executing high-level (declarative) user queries.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/>
              <a:t>Query optimization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How do we determine the “best” execution plan?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EBA7A-79D2-994A-A2B0-66FBF1E4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1231B-1809-2248-BABA-530ABAEC9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699"/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sz="4000"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Decompo</a:t>
            </a:r>
            <a:r>
              <a:rPr sz="4000" b="1" spc="-35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sz="4000" b="1">
                <a:solidFill>
                  <a:srgbClr val="663300"/>
                </a:solidFill>
                <a:latin typeface="Comic Sans MS"/>
                <a:cs typeface="Comic Sans MS"/>
              </a:rPr>
              <a:t>ition</a:t>
            </a:r>
            <a:endParaRPr sz="4000">
              <a:latin typeface="Comic Sans MS"/>
              <a:cs typeface="Comic Sans MS"/>
            </a:endParaRPr>
          </a:p>
          <a:p>
            <a:pPr marL="12699"/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Overview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4865" y="716534"/>
            <a:ext cx="188658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1271" y="1447800"/>
            <a:ext cx="3965448" cy="122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3593" y="1623948"/>
            <a:ext cx="3309620" cy="734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po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iti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&amp;</a:t>
            </a:r>
          </a:p>
          <a:p>
            <a:pPr marL="635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opti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644" y="3387218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623" y="3387218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311017"/>
            <a:ext cx="46355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2433828"/>
            <a:ext cx="2820924" cy="931672"/>
          </a:xfrm>
          <a:custGeom>
            <a:avLst/>
            <a:gdLst/>
            <a:ahLst/>
            <a:cxnLst/>
            <a:rect l="l" t="t" r="r" b="b"/>
            <a:pathLst>
              <a:path w="2820924" h="931672">
                <a:moveTo>
                  <a:pt x="60706" y="859282"/>
                </a:moveTo>
                <a:lnTo>
                  <a:pt x="0" y="918972"/>
                </a:lnTo>
                <a:lnTo>
                  <a:pt x="84200" y="931672"/>
                </a:lnTo>
                <a:lnTo>
                  <a:pt x="75173" y="903859"/>
                </a:lnTo>
                <a:lnTo>
                  <a:pt x="61849" y="903859"/>
                </a:lnTo>
                <a:lnTo>
                  <a:pt x="58927" y="894842"/>
                </a:lnTo>
                <a:lnTo>
                  <a:pt x="70978" y="890933"/>
                </a:lnTo>
                <a:lnTo>
                  <a:pt x="60706" y="859282"/>
                </a:lnTo>
                <a:close/>
              </a:path>
              <a:path w="2820924" h="931672">
                <a:moveTo>
                  <a:pt x="70978" y="890933"/>
                </a:moveTo>
                <a:lnTo>
                  <a:pt x="58927" y="894842"/>
                </a:lnTo>
                <a:lnTo>
                  <a:pt x="61849" y="903859"/>
                </a:lnTo>
                <a:lnTo>
                  <a:pt x="73905" y="899949"/>
                </a:lnTo>
                <a:lnTo>
                  <a:pt x="70978" y="890933"/>
                </a:lnTo>
                <a:close/>
              </a:path>
              <a:path w="2820924" h="931672">
                <a:moveTo>
                  <a:pt x="73905" y="899949"/>
                </a:moveTo>
                <a:lnTo>
                  <a:pt x="61849" y="903859"/>
                </a:lnTo>
                <a:lnTo>
                  <a:pt x="75173" y="903859"/>
                </a:lnTo>
                <a:lnTo>
                  <a:pt x="73905" y="899949"/>
                </a:lnTo>
                <a:close/>
              </a:path>
              <a:path w="2820924" h="931672">
                <a:moveTo>
                  <a:pt x="2817876" y="0"/>
                </a:moveTo>
                <a:lnTo>
                  <a:pt x="70978" y="890933"/>
                </a:lnTo>
                <a:lnTo>
                  <a:pt x="73905" y="899949"/>
                </a:lnTo>
                <a:lnTo>
                  <a:pt x="2820924" y="9144"/>
                </a:lnTo>
                <a:lnTo>
                  <a:pt x="281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8401" y="1139571"/>
            <a:ext cx="460628" cy="460628"/>
          </a:xfrm>
          <a:custGeom>
            <a:avLst/>
            <a:gdLst/>
            <a:ahLst/>
            <a:cxnLst/>
            <a:rect l="l" t="t" r="r" b="b"/>
            <a:pathLst>
              <a:path w="460628" h="460628">
                <a:moveTo>
                  <a:pt x="26924" y="379856"/>
                </a:moveTo>
                <a:lnTo>
                  <a:pt x="0" y="460628"/>
                </a:lnTo>
                <a:lnTo>
                  <a:pt x="80772" y="433704"/>
                </a:lnTo>
                <a:lnTo>
                  <a:pt x="66167" y="419100"/>
                </a:lnTo>
                <a:lnTo>
                  <a:pt x="48260" y="419100"/>
                </a:lnTo>
                <a:lnTo>
                  <a:pt x="41528" y="412368"/>
                </a:lnTo>
                <a:lnTo>
                  <a:pt x="50481" y="403414"/>
                </a:lnTo>
                <a:lnTo>
                  <a:pt x="26924" y="379856"/>
                </a:lnTo>
                <a:close/>
              </a:path>
              <a:path w="460628" h="460628">
                <a:moveTo>
                  <a:pt x="50481" y="403414"/>
                </a:moveTo>
                <a:lnTo>
                  <a:pt x="41528" y="412368"/>
                </a:lnTo>
                <a:lnTo>
                  <a:pt x="48260" y="419100"/>
                </a:lnTo>
                <a:lnTo>
                  <a:pt x="57214" y="410147"/>
                </a:lnTo>
                <a:lnTo>
                  <a:pt x="50481" y="403414"/>
                </a:lnTo>
                <a:close/>
              </a:path>
              <a:path w="460628" h="460628">
                <a:moveTo>
                  <a:pt x="57214" y="410147"/>
                </a:moveTo>
                <a:lnTo>
                  <a:pt x="48260" y="419100"/>
                </a:lnTo>
                <a:lnTo>
                  <a:pt x="66167" y="419100"/>
                </a:lnTo>
                <a:lnTo>
                  <a:pt x="57214" y="410147"/>
                </a:lnTo>
                <a:close/>
              </a:path>
              <a:path w="460628" h="460628">
                <a:moveTo>
                  <a:pt x="453771" y="0"/>
                </a:moveTo>
                <a:lnTo>
                  <a:pt x="50481" y="403414"/>
                </a:lnTo>
                <a:lnTo>
                  <a:pt x="57214" y="410147"/>
                </a:lnTo>
                <a:lnTo>
                  <a:pt x="460628" y="6857"/>
                </a:lnTo>
                <a:lnTo>
                  <a:pt x="453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1" y="2434336"/>
            <a:ext cx="1602739" cy="994663"/>
          </a:xfrm>
          <a:custGeom>
            <a:avLst/>
            <a:gdLst/>
            <a:ahLst/>
            <a:cxnLst/>
            <a:rect l="l" t="t" r="r" b="b"/>
            <a:pathLst>
              <a:path w="1602739" h="994663">
                <a:moveTo>
                  <a:pt x="44704" y="922147"/>
                </a:moveTo>
                <a:lnTo>
                  <a:pt x="0" y="994663"/>
                </a:lnTo>
                <a:lnTo>
                  <a:pt x="84836" y="986916"/>
                </a:lnTo>
                <a:lnTo>
                  <a:pt x="71458" y="965326"/>
                </a:lnTo>
                <a:lnTo>
                  <a:pt x="56514" y="965326"/>
                </a:lnTo>
                <a:lnTo>
                  <a:pt x="51435" y="957199"/>
                </a:lnTo>
                <a:lnTo>
                  <a:pt x="62267" y="950493"/>
                </a:lnTo>
                <a:lnTo>
                  <a:pt x="44704" y="922147"/>
                </a:lnTo>
                <a:close/>
              </a:path>
              <a:path w="1602739" h="994663">
                <a:moveTo>
                  <a:pt x="62267" y="950493"/>
                </a:moveTo>
                <a:lnTo>
                  <a:pt x="51435" y="957199"/>
                </a:lnTo>
                <a:lnTo>
                  <a:pt x="56514" y="965326"/>
                </a:lnTo>
                <a:lnTo>
                  <a:pt x="67315" y="958640"/>
                </a:lnTo>
                <a:lnTo>
                  <a:pt x="62267" y="950493"/>
                </a:lnTo>
                <a:close/>
              </a:path>
              <a:path w="1602739" h="994663">
                <a:moveTo>
                  <a:pt x="67315" y="958640"/>
                </a:moveTo>
                <a:lnTo>
                  <a:pt x="56514" y="965326"/>
                </a:lnTo>
                <a:lnTo>
                  <a:pt x="71458" y="965326"/>
                </a:lnTo>
                <a:lnTo>
                  <a:pt x="67315" y="958640"/>
                </a:lnTo>
                <a:close/>
              </a:path>
              <a:path w="1602739" h="994663">
                <a:moveTo>
                  <a:pt x="1597660" y="0"/>
                </a:moveTo>
                <a:lnTo>
                  <a:pt x="62267" y="950493"/>
                </a:lnTo>
                <a:lnTo>
                  <a:pt x="67315" y="958640"/>
                </a:lnTo>
                <a:lnTo>
                  <a:pt x="1602739" y="8127"/>
                </a:lnTo>
                <a:lnTo>
                  <a:pt x="159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0524" y="2437510"/>
            <a:ext cx="180975" cy="839088"/>
          </a:xfrm>
          <a:custGeom>
            <a:avLst/>
            <a:gdLst/>
            <a:ahLst/>
            <a:cxnLst/>
            <a:rect l="l" t="t" r="r" b="b"/>
            <a:pathLst>
              <a:path w="180975" h="839088">
                <a:moveTo>
                  <a:pt x="0" y="757301"/>
                </a:moveTo>
                <a:lnTo>
                  <a:pt x="23875" y="839088"/>
                </a:lnTo>
                <a:lnTo>
                  <a:pt x="69986" y="777493"/>
                </a:lnTo>
                <a:lnTo>
                  <a:pt x="39877" y="777493"/>
                </a:lnTo>
                <a:lnTo>
                  <a:pt x="30606" y="775715"/>
                </a:lnTo>
                <a:lnTo>
                  <a:pt x="32870" y="763262"/>
                </a:lnTo>
                <a:lnTo>
                  <a:pt x="0" y="757301"/>
                </a:lnTo>
                <a:close/>
              </a:path>
              <a:path w="180975" h="839088">
                <a:moveTo>
                  <a:pt x="32870" y="763262"/>
                </a:moveTo>
                <a:lnTo>
                  <a:pt x="30606" y="775715"/>
                </a:lnTo>
                <a:lnTo>
                  <a:pt x="39877" y="777493"/>
                </a:lnTo>
                <a:lnTo>
                  <a:pt x="42160" y="764947"/>
                </a:lnTo>
                <a:lnTo>
                  <a:pt x="32870" y="763262"/>
                </a:lnTo>
                <a:close/>
              </a:path>
              <a:path w="180975" h="839088">
                <a:moveTo>
                  <a:pt x="42160" y="764947"/>
                </a:moveTo>
                <a:lnTo>
                  <a:pt x="39877" y="777493"/>
                </a:lnTo>
                <a:lnTo>
                  <a:pt x="69986" y="777493"/>
                </a:lnTo>
                <a:lnTo>
                  <a:pt x="74929" y="770889"/>
                </a:lnTo>
                <a:lnTo>
                  <a:pt x="42160" y="764947"/>
                </a:lnTo>
                <a:close/>
              </a:path>
              <a:path w="180975" h="839088">
                <a:moveTo>
                  <a:pt x="171576" y="0"/>
                </a:moveTo>
                <a:lnTo>
                  <a:pt x="32870" y="763262"/>
                </a:lnTo>
                <a:lnTo>
                  <a:pt x="42160" y="764947"/>
                </a:lnTo>
                <a:lnTo>
                  <a:pt x="180975" y="1777"/>
                </a:lnTo>
                <a:lnTo>
                  <a:pt x="171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8376" y="2991992"/>
            <a:ext cx="71056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3962401"/>
            <a:ext cx="1376426" cy="581025"/>
          </a:xfrm>
          <a:custGeom>
            <a:avLst/>
            <a:gdLst/>
            <a:ahLst/>
            <a:cxnLst/>
            <a:rect l="l" t="t" r="r" b="b"/>
            <a:pathLst>
              <a:path w="1376426" h="581025">
                <a:moveTo>
                  <a:pt x="0" y="581025"/>
                </a:moveTo>
                <a:lnTo>
                  <a:pt x="1376426" y="581025"/>
                </a:lnTo>
                <a:lnTo>
                  <a:pt x="1376426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1" y="3999357"/>
            <a:ext cx="121729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2702" y="3962401"/>
            <a:ext cx="1376299" cy="581025"/>
          </a:xfrm>
          <a:custGeom>
            <a:avLst/>
            <a:gdLst/>
            <a:ahLst/>
            <a:cxnLst/>
            <a:rect l="l" t="t" r="r" b="b"/>
            <a:pathLst>
              <a:path w="1376299" h="581025">
                <a:moveTo>
                  <a:pt x="0" y="581025"/>
                </a:moveTo>
                <a:lnTo>
                  <a:pt x="1376299" y="581025"/>
                </a:lnTo>
                <a:lnTo>
                  <a:pt x="1376299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1822" y="3999357"/>
            <a:ext cx="121729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38600" y="3962401"/>
            <a:ext cx="1358900" cy="581025"/>
          </a:xfrm>
          <a:custGeom>
            <a:avLst/>
            <a:gdLst/>
            <a:ahLst/>
            <a:cxnLst/>
            <a:rect l="l" t="t" r="r" b="b"/>
            <a:pathLst>
              <a:path w="1358900" h="581025">
                <a:moveTo>
                  <a:pt x="0" y="581025"/>
                </a:moveTo>
                <a:lnTo>
                  <a:pt x="1358900" y="581025"/>
                </a:lnTo>
                <a:lnTo>
                  <a:pt x="1358900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7975" y="3999357"/>
            <a:ext cx="120015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n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5003546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4623" y="5003546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2775" y="4927346"/>
            <a:ext cx="46355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6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288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3601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336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528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3601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1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102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1001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3444" y="5902453"/>
            <a:ext cx="42799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7395" y="5902453"/>
            <a:ext cx="42799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5175" y="5902453"/>
            <a:ext cx="414655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1100" y="4572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3337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3337" y="393700"/>
                </a:lnTo>
                <a:lnTo>
                  <a:pt x="33337" y="381000"/>
                </a:lnTo>
                <a:close/>
              </a:path>
              <a:path w="76200" h="457200">
                <a:moveTo>
                  <a:pt x="42862" y="0"/>
                </a:moveTo>
                <a:lnTo>
                  <a:pt x="33337" y="0"/>
                </a:lnTo>
                <a:lnTo>
                  <a:pt x="33337" y="393700"/>
                </a:lnTo>
                <a:lnTo>
                  <a:pt x="42862" y="393700"/>
                </a:lnTo>
                <a:lnTo>
                  <a:pt x="42862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2862" y="381000"/>
                </a:lnTo>
                <a:lnTo>
                  <a:pt x="42862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5101" y="4572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9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400" y="317500"/>
                </a:lnTo>
                <a:lnTo>
                  <a:pt x="33395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400" y="317500"/>
                </a:lnTo>
                <a:lnTo>
                  <a:pt x="42925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920" y="304800"/>
                </a:lnTo>
                <a:lnTo>
                  <a:pt x="429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86300" y="4572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81100" y="5334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337" y="317500"/>
                </a:lnTo>
                <a:lnTo>
                  <a:pt x="33337" y="304800"/>
                </a:lnTo>
                <a:close/>
              </a:path>
              <a:path w="76200" h="381000">
                <a:moveTo>
                  <a:pt x="42862" y="0"/>
                </a:moveTo>
                <a:lnTo>
                  <a:pt x="33337" y="0"/>
                </a:lnTo>
                <a:lnTo>
                  <a:pt x="33337" y="317500"/>
                </a:lnTo>
                <a:lnTo>
                  <a:pt x="42862" y="317500"/>
                </a:lnTo>
                <a:lnTo>
                  <a:pt x="42862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862" y="304800"/>
                </a:lnTo>
                <a:lnTo>
                  <a:pt x="42862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05101" y="5334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9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400" y="317500"/>
                </a:lnTo>
                <a:lnTo>
                  <a:pt x="33395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400" y="317500"/>
                </a:lnTo>
                <a:lnTo>
                  <a:pt x="42925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920" y="304800"/>
                </a:lnTo>
                <a:lnTo>
                  <a:pt x="429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86300" y="5257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3274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3274" y="393700"/>
                </a:lnTo>
                <a:lnTo>
                  <a:pt x="33274" y="381000"/>
                </a:lnTo>
                <a:close/>
              </a:path>
              <a:path w="76200" h="457200">
                <a:moveTo>
                  <a:pt x="42799" y="0"/>
                </a:moveTo>
                <a:lnTo>
                  <a:pt x="33274" y="0"/>
                </a:lnTo>
                <a:lnTo>
                  <a:pt x="33274" y="393700"/>
                </a:lnTo>
                <a:lnTo>
                  <a:pt x="42799" y="393700"/>
                </a:lnTo>
                <a:lnTo>
                  <a:pt x="42799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2799" y="381000"/>
                </a:lnTo>
                <a:lnTo>
                  <a:pt x="42799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81100" y="3657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37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337" y="241300"/>
                </a:lnTo>
                <a:lnTo>
                  <a:pt x="33337" y="228600"/>
                </a:lnTo>
                <a:close/>
              </a:path>
              <a:path w="76200" h="304800">
                <a:moveTo>
                  <a:pt x="42862" y="0"/>
                </a:moveTo>
                <a:lnTo>
                  <a:pt x="33337" y="0"/>
                </a:lnTo>
                <a:lnTo>
                  <a:pt x="33337" y="241300"/>
                </a:lnTo>
                <a:lnTo>
                  <a:pt x="42862" y="241300"/>
                </a:lnTo>
                <a:lnTo>
                  <a:pt x="42862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862" y="228600"/>
                </a:lnTo>
                <a:lnTo>
                  <a:pt x="42862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05101" y="3657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9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400" y="241300"/>
                </a:lnTo>
                <a:lnTo>
                  <a:pt x="3339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400" y="241300"/>
                </a:lnTo>
                <a:lnTo>
                  <a:pt x="42925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919" y="228600"/>
                </a:lnTo>
                <a:lnTo>
                  <a:pt x="42925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86300" y="358140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5976" y="4652898"/>
            <a:ext cx="71056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49522" y="3810000"/>
            <a:ext cx="334010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…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175629" y="3234817"/>
            <a:ext cx="1646555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231837" algn="l"/>
              </a:tabLst>
            </a:pPr>
            <a:r>
              <a:rPr sz="1800" b="1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1800" b="1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39282" y="2436367"/>
            <a:ext cx="388492" cy="840232"/>
          </a:xfrm>
          <a:custGeom>
            <a:avLst/>
            <a:gdLst/>
            <a:ahLst/>
            <a:cxnLst/>
            <a:rect l="l" t="t" r="r" b="b"/>
            <a:pathLst>
              <a:path w="388492" h="840232">
                <a:moveTo>
                  <a:pt x="349486" y="772859"/>
                </a:moveTo>
                <a:lnTo>
                  <a:pt x="319150" y="786638"/>
                </a:lnTo>
                <a:lnTo>
                  <a:pt x="385317" y="840232"/>
                </a:lnTo>
                <a:lnTo>
                  <a:pt x="387403" y="784352"/>
                </a:lnTo>
                <a:lnTo>
                  <a:pt x="354710" y="784352"/>
                </a:lnTo>
                <a:lnTo>
                  <a:pt x="349486" y="772859"/>
                </a:lnTo>
                <a:close/>
              </a:path>
              <a:path w="388492" h="840232">
                <a:moveTo>
                  <a:pt x="358128" y="768933"/>
                </a:moveTo>
                <a:lnTo>
                  <a:pt x="349486" y="772859"/>
                </a:lnTo>
                <a:lnTo>
                  <a:pt x="354710" y="784352"/>
                </a:lnTo>
                <a:lnTo>
                  <a:pt x="363346" y="780415"/>
                </a:lnTo>
                <a:lnTo>
                  <a:pt x="358128" y="768933"/>
                </a:lnTo>
                <a:close/>
              </a:path>
              <a:path w="388492" h="840232">
                <a:moveTo>
                  <a:pt x="388492" y="755142"/>
                </a:moveTo>
                <a:lnTo>
                  <a:pt x="358128" y="768933"/>
                </a:lnTo>
                <a:lnTo>
                  <a:pt x="363346" y="780415"/>
                </a:lnTo>
                <a:lnTo>
                  <a:pt x="354710" y="784352"/>
                </a:lnTo>
                <a:lnTo>
                  <a:pt x="387403" y="784352"/>
                </a:lnTo>
                <a:lnTo>
                  <a:pt x="388492" y="755142"/>
                </a:lnTo>
                <a:close/>
              </a:path>
              <a:path w="388492" h="840232">
                <a:moveTo>
                  <a:pt x="8635" y="0"/>
                </a:moveTo>
                <a:lnTo>
                  <a:pt x="0" y="4064"/>
                </a:lnTo>
                <a:lnTo>
                  <a:pt x="349486" y="772859"/>
                </a:lnTo>
                <a:lnTo>
                  <a:pt x="358128" y="768933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98005" y="2434464"/>
            <a:ext cx="1069594" cy="765937"/>
          </a:xfrm>
          <a:custGeom>
            <a:avLst/>
            <a:gdLst/>
            <a:ahLst/>
            <a:cxnLst/>
            <a:rect l="l" t="t" r="r" b="b"/>
            <a:pathLst>
              <a:path w="1069594" h="765937">
                <a:moveTo>
                  <a:pt x="1004758" y="725523"/>
                </a:moveTo>
                <a:lnTo>
                  <a:pt x="985393" y="752601"/>
                </a:lnTo>
                <a:lnTo>
                  <a:pt x="1069594" y="765937"/>
                </a:lnTo>
                <a:lnTo>
                  <a:pt x="1052109" y="732916"/>
                </a:lnTo>
                <a:lnTo>
                  <a:pt x="1015111" y="732916"/>
                </a:lnTo>
                <a:lnTo>
                  <a:pt x="1004758" y="725523"/>
                </a:lnTo>
                <a:close/>
              </a:path>
              <a:path w="1069594" h="765937">
                <a:moveTo>
                  <a:pt x="1010316" y="717752"/>
                </a:moveTo>
                <a:lnTo>
                  <a:pt x="1004758" y="725523"/>
                </a:lnTo>
                <a:lnTo>
                  <a:pt x="1015111" y="732916"/>
                </a:lnTo>
                <a:lnTo>
                  <a:pt x="1020699" y="725170"/>
                </a:lnTo>
                <a:lnTo>
                  <a:pt x="1010316" y="717752"/>
                </a:lnTo>
                <a:close/>
              </a:path>
              <a:path w="1069594" h="765937">
                <a:moveTo>
                  <a:pt x="1029716" y="690626"/>
                </a:moveTo>
                <a:lnTo>
                  <a:pt x="1010316" y="717752"/>
                </a:lnTo>
                <a:lnTo>
                  <a:pt x="1020699" y="725170"/>
                </a:lnTo>
                <a:lnTo>
                  <a:pt x="1015111" y="732916"/>
                </a:lnTo>
                <a:lnTo>
                  <a:pt x="1052109" y="732916"/>
                </a:lnTo>
                <a:lnTo>
                  <a:pt x="1029716" y="690626"/>
                </a:lnTo>
                <a:close/>
              </a:path>
              <a:path w="1069594" h="765937">
                <a:moveTo>
                  <a:pt x="5588" y="0"/>
                </a:moveTo>
                <a:lnTo>
                  <a:pt x="0" y="7874"/>
                </a:lnTo>
                <a:lnTo>
                  <a:pt x="1004758" y="725523"/>
                </a:lnTo>
                <a:lnTo>
                  <a:pt x="1010316" y="717752"/>
                </a:lnTo>
                <a:lnTo>
                  <a:pt x="5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1810" y="2971801"/>
            <a:ext cx="334645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…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870829" y="3923157"/>
            <a:ext cx="2888615" cy="2459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575" b="1" baseline="-21164">
                <a:solidFill>
                  <a:srgbClr val="009999"/>
                </a:solidFill>
                <a:latin typeface="Times New Roman"/>
                <a:ea typeface="+mn-ea"/>
                <a:cs typeface="Times New Roman"/>
              </a:rPr>
              <a:t>i   </a:t>
            </a:r>
            <a:r>
              <a:rPr sz="1575" b="1" spc="-112" baseline="-21164">
                <a:solidFill>
                  <a:srgbClr val="00999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export</a:t>
            </a:r>
            <a:r>
              <a:rPr sz="16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sche</a:t>
            </a:r>
            <a:r>
              <a:rPr sz="1600" b="1" spc="-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</a:t>
            </a: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469876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600" b="1" spc="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global q</a:t>
            </a: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600" b="1" spc="3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an</a:t>
            </a:r>
            <a:r>
              <a:rPr sz="16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uage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3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876" marR="82546" indent="-457177" fontAlgn="auto">
              <a:spcBef>
                <a:spcPts val="0"/>
              </a:spcBef>
              <a:spcAft>
                <a:spcPts val="0"/>
              </a:spcAft>
              <a:tabLst>
                <a:tab pos="502894" algn="l"/>
              </a:tabLst>
            </a:pPr>
            <a:r>
              <a:rPr sz="16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TQ</a:t>
            </a:r>
            <a:r>
              <a:rPr sz="1575" b="1" baseline="-21164">
                <a:solidFill>
                  <a:srgbClr val="3333CC"/>
                </a:solidFill>
                <a:latin typeface="Times New Roman"/>
                <a:ea typeface="+mn-ea"/>
                <a:cs typeface="Times New Roman"/>
              </a:rPr>
              <a:t>i		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target</a:t>
            </a:r>
            <a:r>
              <a:rPr sz="1600" b="1" spc="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600" b="1" spc="4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(lo</a:t>
            </a:r>
            <a:r>
              <a:rPr sz="1600" b="1" spc="-1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al subqu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600" b="1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b="1" spc="5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600" b="1" spc="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600" b="1" spc="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ry langua</a:t>
            </a:r>
            <a:r>
              <a:rPr sz="1600" b="1" spc="-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5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876" marR="81911" indent="-457177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PQ</a:t>
            </a:r>
            <a:r>
              <a:rPr sz="1575" b="1" baseline="-21164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i </a:t>
            </a:r>
            <a:r>
              <a:rPr sz="1575" b="1" spc="-202" baseline="-21164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pos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proc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ssing</a:t>
            </a:r>
            <a:r>
              <a:rPr sz="1600" b="1" spc="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ry used</a:t>
            </a:r>
            <a:r>
              <a:rPr sz="1600" b="1" spc="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omb</a:t>
            </a:r>
            <a:r>
              <a:rPr sz="1600" b="1" spc="-1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ne</a:t>
            </a:r>
            <a:r>
              <a:rPr sz="1600" b="1" spc="3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resu</a:t>
            </a:r>
            <a:r>
              <a:rPr sz="1600" b="1" spc="-1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ts returned</a:t>
            </a:r>
            <a:r>
              <a:rPr sz="1600" b="1" spc="4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1600" b="1" spc="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subqu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ri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 to form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600" b="1" spc="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answer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0793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976" y="3016758"/>
            <a:ext cx="5701030" cy="15767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400" b="1" spc="-5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Decomposition</a:t>
            </a:r>
            <a:r>
              <a:rPr lang="en-US"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 Example</a:t>
            </a:r>
            <a:endParaRPr sz="4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5680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03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407797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Assumptions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37486"/>
            <a:ext cx="7416800" cy="2480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ts val="700"/>
              </a:lnSpc>
              <a:spcBef>
                <a:spcPts val="20"/>
              </a:spcBef>
              <a:spcAft>
                <a:spcPts val="0"/>
              </a:spcAft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simplify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discus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ion,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we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as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ume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that there are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two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ort</a:t>
            </a:r>
            <a:r>
              <a:rPr lang="en-US"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(local)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schemas:</a:t>
            </a:r>
            <a:endParaRPr lang="en-US" sz="2800" spc="-15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endParaRPr lang="en-US" sz="2800" spc="-15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1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R="197475" fontAlgn="auto">
              <a:spcBef>
                <a:spcPts val="0"/>
              </a:spcBef>
              <a:spcAft>
                <a:spcPts val="0"/>
              </a:spcAft>
              <a:tabLst>
                <a:tab pos="3253573" algn="l"/>
              </a:tabLst>
            </a:pP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b="1" u="heavy" spc="-1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2800" b="1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	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b="1" u="heavy" spc="-1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2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48645"/>
              </p:ext>
            </p:extLst>
          </p:nvPr>
        </p:nvGraphicFramePr>
        <p:xfrm>
          <a:off x="1844800" y="4311252"/>
          <a:ext cx="6039567" cy="195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0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Em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1: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SSN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Em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2: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SSN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499109" indent="19685">
                        <a:lnSpc>
                          <a:spcPts val="303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Name Salary Age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marR="25400" indent="-126364" algn="ctr">
                        <a:lnSpc>
                          <a:spcPts val="303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Name 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alary R</a:t>
                      </a:r>
                      <a:r>
                        <a:rPr sz="2800" spc="-15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nk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11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2729" y="817626"/>
            <a:ext cx="2063114" cy="68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Review:</a:t>
            </a:r>
            <a:endParaRPr sz="4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32" y="476672"/>
            <a:ext cx="8229600" cy="1139825"/>
          </a:xfrm>
          <a:prstGeom prst="rect">
            <a:avLst/>
          </a:prstGeom>
        </p:spPr>
        <p:txBody>
          <a:bodyPr vert="horz" wrap="square" lIns="0" tIns="35483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021884"/>
            <a:r>
              <a:rPr sz="4650" b="1" spc="-145">
                <a:solidFill>
                  <a:srgbClr val="663300"/>
                </a:solidFill>
                <a:latin typeface="Comic Sans MS"/>
                <a:cs typeface="Comic Sans MS"/>
              </a:rPr>
              <a:t>Outerjoin</a:t>
            </a:r>
            <a:endParaRPr sz="46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5" y="2000952"/>
            <a:ext cx="6708775" cy="2210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ct val="97400"/>
              </a:lnSpc>
              <a:spcBef>
                <a:spcPts val="0"/>
              </a:spcBef>
              <a:spcAft>
                <a:spcPts val="0"/>
              </a:spcAft>
              <a:tabLst>
                <a:tab pos="2030626" algn="l"/>
                <a:tab pos="5493104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outerjoin</a:t>
            </a:r>
            <a:r>
              <a:rPr sz="3200" b="1" spc="-4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32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relation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9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32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32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1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3375" spc="-6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spc="-4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9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3375" spc="4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⋈</a:t>
            </a:r>
            <a:r>
              <a:rPr sz="3150" spc="15" baseline="-21164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1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3375" spc="-142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	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 the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union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 three c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nents:</a:t>
            </a:r>
          </a:p>
          <a:p>
            <a:pPr fontAlgn="auto">
              <a:lnSpc>
                <a:spcPts val="650"/>
              </a:lnSpc>
              <a:spcBef>
                <a:spcPts val="40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241" fontAlgn="auto">
              <a:spcBef>
                <a:spcPts val="0"/>
              </a:spcBef>
              <a:spcAft>
                <a:spcPts val="0"/>
              </a:spcAft>
              <a:tabLst>
                <a:tab pos="3170393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2800" spc="18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j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5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8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4325111"/>
            <a:ext cx="3714750" cy="195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70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299070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dangling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tuples of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5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2925" baseline="-1994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99070" fontAlgn="auto">
              <a:lnSpc>
                <a:spcPts val="3329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values,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00"/>
              </a:lnSpc>
              <a:spcBef>
                <a:spcPts val="31"/>
              </a:spcBef>
              <a:spcAft>
                <a:spcPts val="0"/>
              </a:spcAft>
            </a:pPr>
            <a:endParaRPr sz="5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99070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299070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dangling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tuples of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75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2925" baseline="-1994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99070" fontAlgn="auto">
              <a:lnSpc>
                <a:spcPts val="3329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values.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0770" y="4344161"/>
            <a:ext cx="2716530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padded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8869" y="5411216"/>
            <a:ext cx="2716530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padded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9634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23627"/>
            <a:r>
              <a:rPr sz="4000" spc="-25">
                <a:latin typeface="Comic Sans MS"/>
                <a:cs typeface="Comic Sans MS"/>
              </a:rPr>
              <a:t>Outerjoin</a:t>
            </a:r>
            <a:r>
              <a:rPr sz="4000" spc="15">
                <a:latin typeface="Comic Sans MS"/>
                <a:cs typeface="Comic Sans MS"/>
              </a:rPr>
              <a:t> </a:t>
            </a:r>
            <a:r>
              <a:rPr sz="4000" spc="-25">
                <a:latin typeface="Comic Sans MS"/>
                <a:cs typeface="Comic Sans MS"/>
              </a:rPr>
              <a:t>Example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490" y="2138553"/>
            <a:ext cx="508634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490" y="4196334"/>
            <a:ext cx="54102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1543476"/>
            <a:ext cx="57912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pO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1" y="5481637"/>
            <a:ext cx="1724025" cy="366712"/>
          </a:xfrm>
          <a:custGeom>
            <a:avLst/>
            <a:gdLst/>
            <a:ahLst/>
            <a:cxnLst/>
            <a:rect l="l" t="t" r="r" b="b"/>
            <a:pathLst>
              <a:path w="1724025" h="366712">
                <a:moveTo>
                  <a:pt x="0" y="366712"/>
                </a:moveTo>
                <a:lnTo>
                  <a:pt x="1724025" y="366712"/>
                </a:lnTo>
                <a:lnTo>
                  <a:pt x="17240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229" y="5503876"/>
            <a:ext cx="156527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</a:t>
            </a:r>
            <a:r>
              <a:rPr sz="19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6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9152" y="5486400"/>
            <a:ext cx="1724025" cy="366712"/>
          </a:xfrm>
          <a:custGeom>
            <a:avLst/>
            <a:gdLst/>
            <a:ahLst/>
            <a:cxnLst/>
            <a:rect l="l" t="t" r="r" b="b"/>
            <a:pathLst>
              <a:path w="1724025" h="366712">
                <a:moveTo>
                  <a:pt x="0" y="366712"/>
                </a:moveTo>
                <a:lnTo>
                  <a:pt x="1724025" y="366712"/>
                </a:lnTo>
                <a:lnTo>
                  <a:pt x="17240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9033" y="5508753"/>
            <a:ext cx="156591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</a:t>
            </a:r>
            <a:r>
              <a:rPr sz="19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900" spc="-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6279"/>
              </p:ext>
            </p:extLst>
          </p:nvPr>
        </p:nvGraphicFramePr>
        <p:xfrm>
          <a:off x="456584" y="2427552"/>
          <a:ext cx="34290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90,0</a:t>
                      </a:r>
                      <a:r>
                        <a:rPr sz="1400" b="1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4321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Cha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62,0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8642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Patel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75,0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24621"/>
              </p:ext>
            </p:extLst>
          </p:nvPr>
        </p:nvGraphicFramePr>
        <p:xfrm>
          <a:off x="456584" y="4485333"/>
          <a:ext cx="3429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400" spc="-3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Rank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2222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had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98,000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7531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400" spc="-12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25,0</a:t>
                      </a:r>
                      <a:r>
                        <a:rPr sz="1400" b="1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07761"/>
              </p:ext>
            </p:extLst>
          </p:nvPr>
        </p:nvGraphicFramePr>
        <p:xfrm>
          <a:off x="4583177" y="1927759"/>
          <a:ext cx="381000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5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Rank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2222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had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98,0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7531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spc="-12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indent="2540">
                        <a:lnSpc>
                          <a:spcPct val="100000"/>
                        </a:lnSpc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nc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- siste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4321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Cha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62,0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8642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Patel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75,0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8335" y="4801801"/>
            <a:ext cx="54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/>
              <a:t>EmpG</a:t>
            </a:r>
            <a:r>
              <a:rPr lang="en-US" sz="1800"/>
              <a:t> = (</a:t>
            </a:r>
            <a:r>
              <a:rPr lang="en-US" sz="1800" err="1"/>
              <a:t>OID</a:t>
            </a:r>
            <a:r>
              <a:rPr lang="en-US" sz="1800"/>
              <a:t>, SSN, Name, Salary) from </a:t>
            </a:r>
            <a:r>
              <a:rPr lang="en-US" sz="1800" err="1"/>
              <a:t>EmpO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416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5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752437"/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Incon</a:t>
            </a:r>
            <a:r>
              <a:rPr b="1" spc="10">
                <a:solidFill>
                  <a:srgbClr val="800000"/>
                </a:solidFill>
                <a:latin typeface="Comic Sans MS"/>
                <a:cs typeface="Comic Sans MS"/>
              </a:rPr>
              <a:t>s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istency</a:t>
            </a:r>
            <a:r>
              <a:rPr b="1" spc="-4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Resolut</a:t>
            </a:r>
            <a:r>
              <a:rPr b="1" spc="5">
                <a:solidFill>
                  <a:srgbClr val="800000"/>
                </a:solidFill>
                <a:latin typeface="Comic Sans MS"/>
                <a:cs typeface="Comic Sans MS"/>
              </a:rPr>
              <a:t>i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on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2006727"/>
            <a:ext cx="7122795" cy="3260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54297" indent="-343517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32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integration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tec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niques work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as long 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 there is no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 inconsistency</a:t>
            </a:r>
          </a:p>
          <a:p>
            <a:pPr fontAlgn="auto">
              <a:lnSpc>
                <a:spcPts val="550"/>
              </a:lnSpc>
              <a:spcBef>
                <a:spcPts val="34"/>
              </a:spcBef>
              <a:spcAft>
                <a:spcPts val="0"/>
              </a:spcAft>
              <a:buFont typeface="Comic Sans MS"/>
              <a:buChar char="•"/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fontAlgn="auto">
              <a:lnSpc>
                <a:spcPct val="977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data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inconsistency occurs, </a:t>
            </a:r>
            <a:r>
              <a:rPr sz="3350" spc="-9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aggregate</a:t>
            </a:r>
            <a:r>
              <a:rPr sz="3350" spc="-7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8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functions</a:t>
            </a:r>
            <a:r>
              <a:rPr sz="3350" spc="-4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may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 used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 res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lve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pro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lem.</a:t>
            </a:r>
          </a:p>
        </p:txBody>
      </p:sp>
    </p:spTree>
    <p:extLst>
      <p:ext uri="{BB962C8B-B14F-4D97-AF65-F5344CB8AC3E}">
        <p14:creationId xmlns:p14="http://schemas.microsoft.com/office/powerpoint/2010/main" val="989820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93089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Gen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e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ralization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Example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810628"/>
            <a:ext cx="7150100" cy="1374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Emp2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ll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also appear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gl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bal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schema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nce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not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all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ation</a:t>
            </a:r>
            <a:r>
              <a:rPr sz="2800" spc="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retained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8501" y="4524683"/>
            <a:ext cx="868362" cy="971470"/>
          </a:xfrm>
          <a:custGeom>
            <a:avLst/>
            <a:gdLst/>
            <a:ahLst/>
            <a:cxnLst/>
            <a:rect l="l" t="t" r="r" b="b"/>
            <a:pathLst>
              <a:path w="868362" h="915987">
                <a:moveTo>
                  <a:pt x="0" y="915987"/>
                </a:moveTo>
                <a:lnTo>
                  <a:pt x="868362" y="915987"/>
                </a:lnTo>
                <a:lnTo>
                  <a:pt x="868362" y="0"/>
                </a:lnTo>
                <a:lnTo>
                  <a:pt x="0" y="0"/>
                </a:lnTo>
                <a:lnTo>
                  <a:pt x="0" y="9159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7749" y="4559542"/>
            <a:ext cx="709295" cy="888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SSN</a:t>
            </a:r>
          </a:p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Salary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0300" y="5821670"/>
            <a:ext cx="596900" cy="388924"/>
          </a:xfrm>
          <a:custGeom>
            <a:avLst/>
            <a:gdLst/>
            <a:ahLst/>
            <a:cxnLst/>
            <a:rect l="l" t="t" r="r" b="b"/>
            <a:pathLst>
              <a:path w="596900" h="366712">
                <a:moveTo>
                  <a:pt x="0" y="366712"/>
                </a:moveTo>
                <a:lnTo>
                  <a:pt x="596900" y="366712"/>
                </a:lnTo>
                <a:lnTo>
                  <a:pt x="5969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803" y="5856721"/>
            <a:ext cx="441325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Age</a:t>
            </a:r>
          </a:p>
        </p:txBody>
      </p:sp>
      <p:sp>
        <p:nvSpPr>
          <p:cNvPr id="9" name="object 9"/>
          <p:cNvSpPr/>
          <p:nvPr/>
        </p:nvSpPr>
        <p:spPr>
          <a:xfrm>
            <a:off x="4724401" y="5835957"/>
            <a:ext cx="687387" cy="388924"/>
          </a:xfrm>
          <a:custGeom>
            <a:avLst/>
            <a:gdLst/>
            <a:ahLst/>
            <a:cxnLst/>
            <a:rect l="l" t="t" r="r" b="b"/>
            <a:pathLst>
              <a:path w="687387" h="366712">
                <a:moveTo>
                  <a:pt x="0" y="366712"/>
                </a:moveTo>
                <a:lnTo>
                  <a:pt x="687387" y="366712"/>
                </a:lnTo>
                <a:lnTo>
                  <a:pt x="687387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5440670"/>
            <a:ext cx="228600" cy="404078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400" y="5440670"/>
            <a:ext cx="304800" cy="404078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775" y="5794846"/>
            <a:ext cx="1234440" cy="38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700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Ra</a:t>
            </a:r>
            <a:r>
              <a:rPr sz="2700" spc="7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700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k </a:t>
            </a:r>
            <a:r>
              <a:rPr sz="2700" spc="-187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5274" y="4499090"/>
            <a:ext cx="624840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pG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0851" y="5780521"/>
            <a:ext cx="608965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200" y="4373870"/>
            <a:ext cx="363474" cy="2007458"/>
          </a:xfrm>
          <a:custGeom>
            <a:avLst/>
            <a:gdLst/>
            <a:ahLst/>
            <a:cxnLst/>
            <a:rect l="l" t="t" r="r" b="b"/>
            <a:pathLst>
              <a:path w="363474" h="1892807">
                <a:moveTo>
                  <a:pt x="363474" y="242316"/>
                </a:moveTo>
                <a:lnTo>
                  <a:pt x="121157" y="242316"/>
                </a:lnTo>
                <a:lnTo>
                  <a:pt x="121157" y="1892808"/>
                </a:lnTo>
                <a:lnTo>
                  <a:pt x="363474" y="1892808"/>
                </a:lnTo>
                <a:lnTo>
                  <a:pt x="363474" y="242316"/>
                </a:lnTo>
                <a:close/>
              </a:path>
              <a:path w="363474" h="1892807">
                <a:moveTo>
                  <a:pt x="242316" y="0"/>
                </a:moveTo>
                <a:lnTo>
                  <a:pt x="0" y="242316"/>
                </a:lnTo>
                <a:lnTo>
                  <a:pt x="484631" y="242316"/>
                </a:lnTo>
                <a:lnTo>
                  <a:pt x="242316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2201" y="4373870"/>
            <a:ext cx="484631" cy="2007458"/>
          </a:xfrm>
          <a:custGeom>
            <a:avLst/>
            <a:gdLst/>
            <a:ahLst/>
            <a:cxnLst/>
            <a:rect l="l" t="t" r="r" b="b"/>
            <a:pathLst>
              <a:path w="484631" h="1892807">
                <a:moveTo>
                  <a:pt x="0" y="242316"/>
                </a:moveTo>
                <a:lnTo>
                  <a:pt x="242316" y="0"/>
                </a:lnTo>
                <a:lnTo>
                  <a:pt x="484631" y="242316"/>
                </a:lnTo>
                <a:lnTo>
                  <a:pt x="363474" y="242316"/>
                </a:lnTo>
                <a:lnTo>
                  <a:pt x="363474" y="1892808"/>
                </a:lnTo>
                <a:lnTo>
                  <a:pt x="121157" y="1892808"/>
                </a:lnTo>
                <a:lnTo>
                  <a:pt x="121157" y="242316"/>
                </a:lnTo>
                <a:lnTo>
                  <a:pt x="0" y="2423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2718" y="4606779"/>
            <a:ext cx="304800" cy="1652004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Generaliza</a:t>
            </a:r>
            <a:r>
              <a:rPr sz="1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5715000" y="4907270"/>
            <a:ext cx="1600200" cy="1037133"/>
          </a:xfrm>
          <a:custGeom>
            <a:avLst/>
            <a:gdLst/>
            <a:ahLst/>
            <a:cxnLst/>
            <a:rect l="l" t="t" r="r" b="b"/>
            <a:pathLst>
              <a:path w="1600200" h="977900">
                <a:moveTo>
                  <a:pt x="1600200" y="488950"/>
                </a:moveTo>
                <a:lnTo>
                  <a:pt x="0" y="488950"/>
                </a:lnTo>
                <a:lnTo>
                  <a:pt x="800100" y="977900"/>
                </a:lnTo>
                <a:lnTo>
                  <a:pt x="1600200" y="488950"/>
                </a:lnTo>
                <a:close/>
              </a:path>
              <a:path w="1600200" h="977900">
                <a:moveTo>
                  <a:pt x="1288669" y="0"/>
                </a:moveTo>
                <a:lnTo>
                  <a:pt x="311530" y="0"/>
                </a:lnTo>
                <a:lnTo>
                  <a:pt x="311530" y="488950"/>
                </a:lnTo>
                <a:lnTo>
                  <a:pt x="1288669" y="488950"/>
                </a:lnTo>
                <a:lnTo>
                  <a:pt x="1288669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4907270"/>
            <a:ext cx="1600200" cy="1037133"/>
          </a:xfrm>
          <a:custGeom>
            <a:avLst/>
            <a:gdLst/>
            <a:ahLst/>
            <a:cxnLst/>
            <a:rect l="l" t="t" r="r" b="b"/>
            <a:pathLst>
              <a:path w="1600200" h="977900">
                <a:moveTo>
                  <a:pt x="0" y="488950"/>
                </a:moveTo>
                <a:lnTo>
                  <a:pt x="311530" y="488950"/>
                </a:lnTo>
                <a:lnTo>
                  <a:pt x="311530" y="0"/>
                </a:lnTo>
                <a:lnTo>
                  <a:pt x="1288669" y="0"/>
                </a:lnTo>
                <a:lnTo>
                  <a:pt x="1288669" y="488950"/>
                </a:lnTo>
                <a:lnTo>
                  <a:pt x="1600200" y="488950"/>
                </a:lnTo>
                <a:lnTo>
                  <a:pt x="800100" y="977900"/>
                </a:lnTo>
                <a:lnTo>
                  <a:pt x="0" y="488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2322" y="4938258"/>
            <a:ext cx="768985" cy="5421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74" fontAlgn="auto">
              <a:spcBef>
                <a:spcPts val="0"/>
              </a:spcBef>
              <a:spcAft>
                <a:spcPts val="0"/>
              </a:spcAft>
            </a:pPr>
            <a:r>
              <a:rPr sz="165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ore</a:t>
            </a:r>
            <a:endParaRPr sz="16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spe</a:t>
            </a:r>
            <a:r>
              <a:rPr sz="165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ific</a:t>
            </a:r>
            <a:endParaRPr sz="16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60545"/>
              </p:ext>
            </p:extLst>
          </p:nvPr>
        </p:nvGraphicFramePr>
        <p:xfrm>
          <a:off x="751841" y="1196752"/>
          <a:ext cx="7171651" cy="1568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3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Emp1: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Emp2: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2000" spc="-5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: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82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Rank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67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91937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Definitions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1392" y="1268760"/>
            <a:ext cx="1337310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typ</a:t>
            </a:r>
            <a:r>
              <a:rPr sz="3200" b="1" spc="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5648" y="1300509"/>
            <a:ext cx="406082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Gi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en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class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type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293" y="1697129"/>
            <a:ext cx="5360035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914988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	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type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292" y="2147979"/>
            <a:ext cx="5216525" cy="1163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set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attributes</a:t>
            </a:r>
            <a:r>
              <a:rPr sz="2800" spc="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defined</a:t>
            </a:r>
            <a:r>
              <a:rPr sz="2800" spc="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for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their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resp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nding domain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1393" y="3470051"/>
            <a:ext cx="1512570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3200" b="1" spc="-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8908" y="3508786"/>
            <a:ext cx="3954779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orld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ted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293" y="3898039"/>
            <a:ext cx="5188585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the 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et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rea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obje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ts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described</a:t>
            </a:r>
            <a:r>
              <a:rPr sz="2800" spc="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1392" y="4902991"/>
            <a:ext cx="2314575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extensio</a:t>
            </a:r>
            <a:r>
              <a:rPr sz="3200" b="1" spc="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2531" y="4934740"/>
            <a:ext cx="3194050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extension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4292" y="5331234"/>
            <a:ext cx="5319395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extension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the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set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instances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tained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90019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483" y="1104647"/>
            <a:ext cx="621030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4476521" algn="l"/>
              </a:tabLst>
            </a:pP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x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ort</a:t>
            </a:r>
            <a:r>
              <a:rPr sz="1600" u="sng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emas</a:t>
            </a:r>
            <a:r>
              <a:rPr sz="16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	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gra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ed</a:t>
            </a:r>
            <a:r>
              <a:rPr sz="1600" u="sng" spc="-4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he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232" y="2153540"/>
            <a:ext cx="217170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684569" algn="l"/>
              </a:tabLs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	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249" y="2153540"/>
            <a:ext cx="53340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" marR="12699" indent="-34923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1" y="2636140"/>
            <a:ext cx="49510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Aggr</a:t>
            </a:r>
            <a:r>
              <a:rPr sz="2000" b="1" u="heavy" spc="-1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ga</a:t>
            </a:r>
            <a:r>
              <a:rPr sz="2000" b="1" u="heavy" spc="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 spc="-5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Fu</a:t>
            </a:r>
            <a:r>
              <a:rPr sz="2000" b="1" u="heavy" spc="-1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ctions</a:t>
            </a:r>
            <a:r>
              <a:rPr sz="2000" b="1" u="heavy" spc="-2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2000" b="1" u="heavy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Example</a:t>
            </a:r>
            <a:r>
              <a:rPr sz="2000" b="1" u="heavy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200"/>
              </a:lnSpc>
              <a:spcBef>
                <a:spcPts val="29"/>
              </a:spcBef>
              <a:spcAft>
                <a:spcPts val="0"/>
              </a:spcAft>
            </a:pPr>
            <a:endParaRPr sz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.Na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p1.Na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e,</a:t>
            </a:r>
            <a:r>
              <a:rPr sz="1600" spc="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267837"/>
            <a:ext cx="8350884" cy="169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862994" indent="12070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e,</a:t>
            </a:r>
            <a:r>
              <a:rPr sz="1600" spc="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</a:t>
            </a:r>
            <a:r>
              <a:rPr sz="1600" spc="-1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</a:t>
            </a:r>
            <a:r>
              <a:rPr sz="1600" spc="6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ary,</a:t>
            </a:r>
            <a:r>
              <a:rPr sz="1600" spc="4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3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8824" fontAlgn="auto">
              <a:spcBef>
                <a:spcPts val="380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ary,</a:t>
            </a:r>
            <a:r>
              <a:rPr sz="1600" spc="5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ifEm</a:t>
            </a:r>
            <a:r>
              <a:rPr sz="1600" spc="-1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8824" fontAlgn="auto">
              <a:spcBef>
                <a:spcPts val="385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Su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(Emp1.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y,</a:t>
            </a:r>
            <a:r>
              <a:rPr sz="1600" spc="4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ary),</a:t>
            </a:r>
            <a:r>
              <a:rPr sz="1600" spc="5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world(Emp1)</a:t>
            </a:r>
            <a:r>
              <a:rPr sz="1600" spc="3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⋂ world(Emp2)</a:t>
            </a:r>
            <a:endParaRPr sz="1600" dirty="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50"/>
              </a:lnSpc>
              <a:spcBef>
                <a:spcPts val="21"/>
              </a:spcBef>
              <a:spcAft>
                <a:spcPts val="0"/>
              </a:spcAft>
            </a:pPr>
            <a:endParaRPr sz="95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5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Emp1.Age,</a:t>
            </a:r>
            <a:r>
              <a:rPr sz="1600" spc="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</a:t>
            </a:r>
            <a:endParaRPr sz="1600" dirty="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1" y="4879085"/>
            <a:ext cx="5591175" cy="1037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84775" indent="102864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Null,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–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.Rank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Emp2.Rank,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1212153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Null,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–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771" y="312673"/>
            <a:ext cx="7207884" cy="55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Inconsist</a:t>
            </a:r>
            <a:r>
              <a:rPr sz="3600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ncy </a:t>
            </a:r>
            <a:r>
              <a:rPr sz="3600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esolu</a:t>
            </a:r>
            <a:r>
              <a:rPr sz="3600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ion</a:t>
            </a:r>
            <a:r>
              <a:rPr sz="3600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Example</a:t>
            </a:r>
            <a:endParaRPr sz="3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4876801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723900"/>
                </a:moveTo>
                <a:lnTo>
                  <a:pt x="2778" y="664529"/>
                </a:lnTo>
                <a:lnTo>
                  <a:pt x="10970" y="606480"/>
                </a:lnTo>
                <a:lnTo>
                  <a:pt x="24360" y="549939"/>
                </a:lnTo>
                <a:lnTo>
                  <a:pt x="42732" y="495092"/>
                </a:lnTo>
                <a:lnTo>
                  <a:pt x="65871" y="442126"/>
                </a:lnTo>
                <a:lnTo>
                  <a:pt x="93560" y="391227"/>
                </a:lnTo>
                <a:lnTo>
                  <a:pt x="125584" y="342581"/>
                </a:lnTo>
                <a:lnTo>
                  <a:pt x="161726" y="296375"/>
                </a:lnTo>
                <a:lnTo>
                  <a:pt x="201773" y="252794"/>
                </a:lnTo>
                <a:lnTo>
                  <a:pt x="245506" y="212026"/>
                </a:lnTo>
                <a:lnTo>
                  <a:pt x="292712" y="174256"/>
                </a:lnTo>
                <a:lnTo>
                  <a:pt x="343174" y="139671"/>
                </a:lnTo>
                <a:lnTo>
                  <a:pt x="396676" y="108457"/>
                </a:lnTo>
                <a:lnTo>
                  <a:pt x="453003" y="80800"/>
                </a:lnTo>
                <a:lnTo>
                  <a:pt x="511938" y="56888"/>
                </a:lnTo>
                <a:lnTo>
                  <a:pt x="573267" y="36905"/>
                </a:lnTo>
                <a:lnTo>
                  <a:pt x="636774" y="21038"/>
                </a:lnTo>
                <a:lnTo>
                  <a:pt x="702242" y="9474"/>
                </a:lnTo>
                <a:lnTo>
                  <a:pt x="769455" y="2399"/>
                </a:lnTo>
                <a:lnTo>
                  <a:pt x="838200" y="0"/>
                </a:lnTo>
                <a:lnTo>
                  <a:pt x="906944" y="2399"/>
                </a:lnTo>
                <a:lnTo>
                  <a:pt x="974157" y="9474"/>
                </a:lnTo>
                <a:lnTo>
                  <a:pt x="1039625" y="21038"/>
                </a:lnTo>
                <a:lnTo>
                  <a:pt x="1103132" y="36905"/>
                </a:lnTo>
                <a:lnTo>
                  <a:pt x="1164461" y="56888"/>
                </a:lnTo>
                <a:lnTo>
                  <a:pt x="1223396" y="80800"/>
                </a:lnTo>
                <a:lnTo>
                  <a:pt x="1279723" y="108457"/>
                </a:lnTo>
                <a:lnTo>
                  <a:pt x="1333225" y="139671"/>
                </a:lnTo>
                <a:lnTo>
                  <a:pt x="1383687" y="174256"/>
                </a:lnTo>
                <a:lnTo>
                  <a:pt x="1430893" y="212026"/>
                </a:lnTo>
                <a:lnTo>
                  <a:pt x="1474626" y="252794"/>
                </a:lnTo>
                <a:lnTo>
                  <a:pt x="1514673" y="296375"/>
                </a:lnTo>
                <a:lnTo>
                  <a:pt x="1550815" y="342581"/>
                </a:lnTo>
                <a:lnTo>
                  <a:pt x="1582839" y="391227"/>
                </a:lnTo>
                <a:lnTo>
                  <a:pt x="1610528" y="442126"/>
                </a:lnTo>
                <a:lnTo>
                  <a:pt x="1633667" y="495092"/>
                </a:lnTo>
                <a:lnTo>
                  <a:pt x="1652039" y="549939"/>
                </a:lnTo>
                <a:lnTo>
                  <a:pt x="1665429" y="606480"/>
                </a:lnTo>
                <a:lnTo>
                  <a:pt x="1673621" y="664529"/>
                </a:lnTo>
                <a:lnTo>
                  <a:pt x="1676400" y="723900"/>
                </a:lnTo>
                <a:lnTo>
                  <a:pt x="1673621" y="783270"/>
                </a:lnTo>
                <a:lnTo>
                  <a:pt x="1665429" y="841319"/>
                </a:lnTo>
                <a:lnTo>
                  <a:pt x="1652039" y="897860"/>
                </a:lnTo>
                <a:lnTo>
                  <a:pt x="1633667" y="952707"/>
                </a:lnTo>
                <a:lnTo>
                  <a:pt x="1610528" y="1005673"/>
                </a:lnTo>
                <a:lnTo>
                  <a:pt x="1582839" y="1056572"/>
                </a:lnTo>
                <a:lnTo>
                  <a:pt x="1550815" y="1105218"/>
                </a:lnTo>
                <a:lnTo>
                  <a:pt x="1514673" y="1151424"/>
                </a:lnTo>
                <a:lnTo>
                  <a:pt x="1474626" y="1195005"/>
                </a:lnTo>
                <a:lnTo>
                  <a:pt x="1430893" y="1235773"/>
                </a:lnTo>
                <a:lnTo>
                  <a:pt x="1383687" y="1273543"/>
                </a:lnTo>
                <a:lnTo>
                  <a:pt x="1333225" y="1308128"/>
                </a:lnTo>
                <a:lnTo>
                  <a:pt x="1279723" y="1339342"/>
                </a:lnTo>
                <a:lnTo>
                  <a:pt x="1223396" y="1366999"/>
                </a:lnTo>
                <a:lnTo>
                  <a:pt x="1164461" y="1390911"/>
                </a:lnTo>
                <a:lnTo>
                  <a:pt x="1103132" y="1410894"/>
                </a:lnTo>
                <a:lnTo>
                  <a:pt x="1039625" y="1426761"/>
                </a:lnTo>
                <a:lnTo>
                  <a:pt x="974157" y="1438325"/>
                </a:lnTo>
                <a:lnTo>
                  <a:pt x="906944" y="1445400"/>
                </a:lnTo>
                <a:lnTo>
                  <a:pt x="838200" y="1447800"/>
                </a:lnTo>
                <a:lnTo>
                  <a:pt x="769455" y="1445400"/>
                </a:lnTo>
                <a:lnTo>
                  <a:pt x="702242" y="1438325"/>
                </a:lnTo>
                <a:lnTo>
                  <a:pt x="636774" y="1426761"/>
                </a:lnTo>
                <a:lnTo>
                  <a:pt x="573267" y="1410894"/>
                </a:lnTo>
                <a:lnTo>
                  <a:pt x="511938" y="1390911"/>
                </a:lnTo>
                <a:lnTo>
                  <a:pt x="453003" y="1366999"/>
                </a:lnTo>
                <a:lnTo>
                  <a:pt x="396676" y="1339342"/>
                </a:lnTo>
                <a:lnTo>
                  <a:pt x="343174" y="1308128"/>
                </a:lnTo>
                <a:lnTo>
                  <a:pt x="292712" y="1273543"/>
                </a:lnTo>
                <a:lnTo>
                  <a:pt x="245506" y="1235773"/>
                </a:lnTo>
                <a:lnTo>
                  <a:pt x="201773" y="1195005"/>
                </a:lnTo>
                <a:lnTo>
                  <a:pt x="161726" y="1151424"/>
                </a:lnTo>
                <a:lnTo>
                  <a:pt x="125584" y="1105218"/>
                </a:lnTo>
                <a:lnTo>
                  <a:pt x="93560" y="1056572"/>
                </a:lnTo>
                <a:lnTo>
                  <a:pt x="65871" y="1005673"/>
                </a:lnTo>
                <a:lnTo>
                  <a:pt x="42732" y="952707"/>
                </a:lnTo>
                <a:lnTo>
                  <a:pt x="24360" y="897860"/>
                </a:lnTo>
                <a:lnTo>
                  <a:pt x="10970" y="841319"/>
                </a:lnTo>
                <a:lnTo>
                  <a:pt x="2778" y="783270"/>
                </a:lnTo>
                <a:lnTo>
                  <a:pt x="0" y="723900"/>
                </a:lnTo>
                <a:close/>
              </a:path>
            </a:pathLst>
          </a:custGeom>
          <a:ln w="28575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6600" y="4876801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723900"/>
                </a:moveTo>
                <a:lnTo>
                  <a:pt x="2778" y="664529"/>
                </a:lnTo>
                <a:lnTo>
                  <a:pt x="10970" y="606480"/>
                </a:lnTo>
                <a:lnTo>
                  <a:pt x="24360" y="549939"/>
                </a:lnTo>
                <a:lnTo>
                  <a:pt x="42732" y="495092"/>
                </a:lnTo>
                <a:lnTo>
                  <a:pt x="65871" y="442126"/>
                </a:lnTo>
                <a:lnTo>
                  <a:pt x="93560" y="391227"/>
                </a:lnTo>
                <a:lnTo>
                  <a:pt x="125584" y="342581"/>
                </a:lnTo>
                <a:lnTo>
                  <a:pt x="161726" y="296375"/>
                </a:lnTo>
                <a:lnTo>
                  <a:pt x="201773" y="252794"/>
                </a:lnTo>
                <a:lnTo>
                  <a:pt x="245506" y="212026"/>
                </a:lnTo>
                <a:lnTo>
                  <a:pt x="292712" y="174256"/>
                </a:lnTo>
                <a:lnTo>
                  <a:pt x="343174" y="139671"/>
                </a:lnTo>
                <a:lnTo>
                  <a:pt x="396676" y="108457"/>
                </a:lnTo>
                <a:lnTo>
                  <a:pt x="453003" y="80800"/>
                </a:lnTo>
                <a:lnTo>
                  <a:pt x="511938" y="56888"/>
                </a:lnTo>
                <a:lnTo>
                  <a:pt x="573267" y="36905"/>
                </a:lnTo>
                <a:lnTo>
                  <a:pt x="636774" y="21038"/>
                </a:lnTo>
                <a:lnTo>
                  <a:pt x="702242" y="9474"/>
                </a:lnTo>
                <a:lnTo>
                  <a:pt x="769455" y="2399"/>
                </a:lnTo>
                <a:lnTo>
                  <a:pt x="838200" y="0"/>
                </a:lnTo>
                <a:lnTo>
                  <a:pt x="906944" y="2399"/>
                </a:lnTo>
                <a:lnTo>
                  <a:pt x="974157" y="9474"/>
                </a:lnTo>
                <a:lnTo>
                  <a:pt x="1039625" y="21038"/>
                </a:lnTo>
                <a:lnTo>
                  <a:pt x="1103132" y="36905"/>
                </a:lnTo>
                <a:lnTo>
                  <a:pt x="1164461" y="56888"/>
                </a:lnTo>
                <a:lnTo>
                  <a:pt x="1223396" y="80800"/>
                </a:lnTo>
                <a:lnTo>
                  <a:pt x="1279723" y="108457"/>
                </a:lnTo>
                <a:lnTo>
                  <a:pt x="1333225" y="139671"/>
                </a:lnTo>
                <a:lnTo>
                  <a:pt x="1383687" y="174256"/>
                </a:lnTo>
                <a:lnTo>
                  <a:pt x="1430893" y="212026"/>
                </a:lnTo>
                <a:lnTo>
                  <a:pt x="1474626" y="252794"/>
                </a:lnTo>
                <a:lnTo>
                  <a:pt x="1514673" y="296375"/>
                </a:lnTo>
                <a:lnTo>
                  <a:pt x="1550815" y="342581"/>
                </a:lnTo>
                <a:lnTo>
                  <a:pt x="1582839" y="391227"/>
                </a:lnTo>
                <a:lnTo>
                  <a:pt x="1610528" y="442126"/>
                </a:lnTo>
                <a:lnTo>
                  <a:pt x="1633667" y="495092"/>
                </a:lnTo>
                <a:lnTo>
                  <a:pt x="1652039" y="549939"/>
                </a:lnTo>
                <a:lnTo>
                  <a:pt x="1665429" y="606480"/>
                </a:lnTo>
                <a:lnTo>
                  <a:pt x="1673621" y="664529"/>
                </a:lnTo>
                <a:lnTo>
                  <a:pt x="1676400" y="723900"/>
                </a:lnTo>
                <a:lnTo>
                  <a:pt x="1673621" y="783270"/>
                </a:lnTo>
                <a:lnTo>
                  <a:pt x="1665429" y="841319"/>
                </a:lnTo>
                <a:lnTo>
                  <a:pt x="1652039" y="897860"/>
                </a:lnTo>
                <a:lnTo>
                  <a:pt x="1633667" y="952707"/>
                </a:lnTo>
                <a:lnTo>
                  <a:pt x="1610528" y="1005673"/>
                </a:lnTo>
                <a:lnTo>
                  <a:pt x="1582839" y="1056572"/>
                </a:lnTo>
                <a:lnTo>
                  <a:pt x="1550815" y="1105218"/>
                </a:lnTo>
                <a:lnTo>
                  <a:pt x="1514673" y="1151424"/>
                </a:lnTo>
                <a:lnTo>
                  <a:pt x="1474626" y="1195005"/>
                </a:lnTo>
                <a:lnTo>
                  <a:pt x="1430893" y="1235773"/>
                </a:lnTo>
                <a:lnTo>
                  <a:pt x="1383687" y="1273543"/>
                </a:lnTo>
                <a:lnTo>
                  <a:pt x="1333225" y="1308128"/>
                </a:lnTo>
                <a:lnTo>
                  <a:pt x="1279723" y="1339342"/>
                </a:lnTo>
                <a:lnTo>
                  <a:pt x="1223396" y="1366999"/>
                </a:lnTo>
                <a:lnTo>
                  <a:pt x="1164461" y="1390911"/>
                </a:lnTo>
                <a:lnTo>
                  <a:pt x="1103132" y="1410894"/>
                </a:lnTo>
                <a:lnTo>
                  <a:pt x="1039625" y="1426761"/>
                </a:lnTo>
                <a:lnTo>
                  <a:pt x="974157" y="1438325"/>
                </a:lnTo>
                <a:lnTo>
                  <a:pt x="906944" y="1445400"/>
                </a:lnTo>
                <a:lnTo>
                  <a:pt x="838200" y="1447800"/>
                </a:lnTo>
                <a:lnTo>
                  <a:pt x="769455" y="1445400"/>
                </a:lnTo>
                <a:lnTo>
                  <a:pt x="702242" y="1438325"/>
                </a:lnTo>
                <a:lnTo>
                  <a:pt x="636774" y="1426761"/>
                </a:lnTo>
                <a:lnTo>
                  <a:pt x="573267" y="1410894"/>
                </a:lnTo>
                <a:lnTo>
                  <a:pt x="511938" y="1390911"/>
                </a:lnTo>
                <a:lnTo>
                  <a:pt x="453003" y="1366999"/>
                </a:lnTo>
                <a:lnTo>
                  <a:pt x="396676" y="1339342"/>
                </a:lnTo>
                <a:lnTo>
                  <a:pt x="343174" y="1308128"/>
                </a:lnTo>
                <a:lnTo>
                  <a:pt x="292712" y="1273543"/>
                </a:lnTo>
                <a:lnTo>
                  <a:pt x="245506" y="1235773"/>
                </a:lnTo>
                <a:lnTo>
                  <a:pt x="201773" y="1195005"/>
                </a:lnTo>
                <a:lnTo>
                  <a:pt x="161726" y="1151424"/>
                </a:lnTo>
                <a:lnTo>
                  <a:pt x="125584" y="1105218"/>
                </a:lnTo>
                <a:lnTo>
                  <a:pt x="93560" y="1056572"/>
                </a:lnTo>
                <a:lnTo>
                  <a:pt x="65871" y="1005673"/>
                </a:lnTo>
                <a:lnTo>
                  <a:pt x="42732" y="952707"/>
                </a:lnTo>
                <a:lnTo>
                  <a:pt x="24360" y="897860"/>
                </a:lnTo>
                <a:lnTo>
                  <a:pt x="10970" y="841319"/>
                </a:lnTo>
                <a:lnTo>
                  <a:pt x="2778" y="783270"/>
                </a:lnTo>
                <a:lnTo>
                  <a:pt x="0" y="7239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4330" y="6394400"/>
            <a:ext cx="10325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2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2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2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)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5333" y="6394400"/>
            <a:ext cx="10325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2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200" b="1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mp2)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8779" y="5145785"/>
            <a:ext cx="858519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  <a:r>
              <a:rPr sz="10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6127" y="5298186"/>
            <a:ext cx="742315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4210" y="5374895"/>
            <a:ext cx="157099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78160" fontAlgn="auto">
              <a:spcBef>
                <a:spcPts val="0"/>
              </a:spcBef>
              <a:spcAft>
                <a:spcPts val="0"/>
              </a:spcAft>
            </a:pPr>
            <a:r>
              <a:rPr sz="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9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rld</a:t>
            </a:r>
            <a:r>
              <a:rPr sz="9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marR="302244" algn="r" fontAlgn="auto">
              <a:spcBef>
                <a:spcPts val="15"/>
              </a:spcBef>
              <a:spcAft>
                <a:spcPts val="0"/>
              </a:spcAft>
            </a:pPr>
            <a:r>
              <a:rPr sz="900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⋂</a:t>
            </a:r>
          </a:p>
          <a:p>
            <a:pPr marL="878160" fontAlgn="auto">
              <a:lnSpc>
                <a:spcPts val="990"/>
              </a:lnSpc>
              <a:spcBef>
                <a:spcPts val="0"/>
              </a:spcBef>
              <a:spcAft>
                <a:spcPts val="0"/>
              </a:spcAft>
            </a:pPr>
            <a:r>
              <a:rPr sz="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9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rld</a:t>
            </a:r>
            <a:r>
              <a:rPr sz="9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</a:p>
          <a:p>
            <a:pPr marR="730848" fontAlgn="auto">
              <a:lnSpc>
                <a:spcPts val="910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0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654651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4947" y="1674876"/>
            <a:ext cx="2063496" cy="888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4170" y="2088769"/>
            <a:ext cx="1219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5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Gen</a:t>
            </a:r>
            <a:r>
              <a:rPr sz="1450" spc="-4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spc="-30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ralizati</a:t>
            </a:r>
            <a:r>
              <a:rPr sz="145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on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6021" y="1684020"/>
            <a:ext cx="1517903" cy="1595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7296" y="2467355"/>
            <a:ext cx="67056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883" marR="12699" indent="-123819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900" spc="-6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Outer</a:t>
            </a:r>
            <a:r>
              <a:rPr sz="190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60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j</a:t>
            </a:r>
            <a:r>
              <a:rPr sz="1900" spc="-5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oin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040" y="1399643"/>
          <a:ext cx="7939938" cy="81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83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Emp1: </a:t>
                      </a:r>
                      <a:r>
                        <a:rPr sz="1600" spc="1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N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Emp2: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SSN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: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N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: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SSN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7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749" y="196913"/>
            <a:ext cx="8827135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914" y="1959335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3998" y="1966003"/>
            <a:ext cx="263017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623946"/>
            <a:ext cx="7299325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Obtain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 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artition</a:t>
            </a:r>
            <a:r>
              <a:rPr sz="2000" b="1" spc="-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bas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000" b="1"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b="1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ag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ga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function</a:t>
            </a:r>
            <a:r>
              <a:rPr sz="2000" b="1" spc="-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us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2000" b="1" spc="-3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solve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b="1" spc="-4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data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inco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si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te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cy.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474847"/>
            <a:ext cx="3333115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646397" algn="just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Sa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5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ar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marR="12699" algn="just" fontAlgn="auto">
              <a:lnSpc>
                <a:spcPct val="1201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1: world(E</a:t>
            </a:r>
            <a:r>
              <a:rPr sz="16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600" spc="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world(E</a:t>
            </a:r>
            <a:r>
              <a:rPr sz="1600" spc="-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p2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z="16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world(E</a:t>
            </a:r>
            <a:r>
              <a:rPr sz="1600" spc="-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600" spc="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⋂ world(Em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6075" y="53340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7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9075" y="51816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9870" y="5564429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1447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501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5067554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2152" y="5982209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6575" y="3619501"/>
            <a:ext cx="4480560" cy="187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18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siste</a:t>
            </a:r>
            <a:r>
              <a:rPr sz="18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cy</a:t>
            </a:r>
            <a:r>
              <a:rPr sz="1800" b="1" u="heavy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Functio</a:t>
            </a:r>
            <a:r>
              <a:rPr sz="1800" b="1" u="heavy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</a:p>
          <a:p>
            <a:pPr fontAlgn="auto">
              <a:lnSpc>
                <a:spcPts val="1200"/>
              </a:lnSpc>
              <a:spcBef>
                <a:spcPts val="28"/>
              </a:spcBef>
              <a:spcAft>
                <a:spcPts val="0"/>
              </a:spcAft>
            </a:pPr>
            <a:endParaRPr sz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.Salary</a:t>
            </a:r>
            <a:r>
              <a:rPr sz="1400" spc="-3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Emp1.Salary,</a:t>
            </a:r>
            <a:r>
              <a:rPr sz="1400" spc="-4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if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310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2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.Salary,</a:t>
            </a:r>
            <a:r>
              <a:rPr sz="1400" spc="-4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if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310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1)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50"/>
              </a:lnSpc>
              <a:spcBef>
                <a:spcPts val="49"/>
              </a:spcBef>
              <a:spcAft>
                <a:spcPts val="0"/>
              </a:spcAft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73109" marR="12699" indent="-11746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Sum(Em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1.Sal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,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.Salar</a:t>
            </a:r>
            <a:r>
              <a:rPr sz="14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1400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if EmpG</a:t>
            </a:r>
            <a:r>
              <a:rPr sz="1400" spc="-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ambria Math"/>
                <a:ea typeface="+mn-ea"/>
                <a:cs typeface="Cambria Math"/>
              </a:rPr>
              <a:t>⋂</a:t>
            </a:r>
            <a:r>
              <a:rPr sz="1400" spc="95">
                <a:solidFill>
                  <a:srgbClr val="9900CC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5114" y="169291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117475"/>
                </a:moveTo>
                <a:lnTo>
                  <a:pt x="0" y="117475"/>
                </a:lnTo>
                <a:lnTo>
                  <a:pt x="190500" y="234950"/>
                </a:lnTo>
                <a:lnTo>
                  <a:pt x="381000" y="117475"/>
                </a:lnTo>
                <a:close/>
              </a:path>
              <a:path w="381000" h="234950">
                <a:moveTo>
                  <a:pt x="285750" y="0"/>
                </a:moveTo>
                <a:lnTo>
                  <a:pt x="95250" y="0"/>
                </a:lnTo>
                <a:lnTo>
                  <a:pt x="95250" y="117475"/>
                </a:lnTo>
                <a:lnTo>
                  <a:pt x="285750" y="117475"/>
                </a:lnTo>
                <a:lnTo>
                  <a:pt x="28575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95114" y="169291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117475"/>
                </a:moveTo>
                <a:lnTo>
                  <a:pt x="95250" y="117475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7475"/>
                </a:lnTo>
                <a:lnTo>
                  <a:pt x="381000" y="117475"/>
                </a:lnTo>
                <a:lnTo>
                  <a:pt x="190500" y="234950"/>
                </a:lnTo>
                <a:lnTo>
                  <a:pt x="0" y="117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5641" y="1387451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ue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2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>
          <a:xfrm>
            <a:off x="698757" y="1049238"/>
            <a:ext cx="7746486" cy="4759523"/>
          </a:xfrm>
          <a:noFill/>
        </p:spPr>
        <p:txBody>
          <a:bodyPr/>
          <a:lstStyle/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NATURAL JOIN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ASG 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 = "Manager"</a:t>
            </a:r>
          </a:p>
          <a:p>
            <a:pPr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>
              <a:solidFill>
                <a:schemeClr val="tx2"/>
              </a:solidFill>
            </a:endParaRP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1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	</a:t>
            </a:r>
            <a:r>
              <a:rPr lang="en-US" baseline="-25000">
                <a:solidFill>
                  <a:schemeClr val="tx2"/>
                </a:solidFill>
              </a:rPr>
              <a:t>ENAME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>
                <a:solidFill>
                  <a:schemeClr val="tx2"/>
                </a:solidFill>
              </a:rPr>
              <a:t>RESP=“Manager”</a:t>
            </a:r>
            <a:r>
              <a:rPr lang="en-US" baseline="-2500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baseline="-25000">
                <a:solidFill>
                  <a:schemeClr val="tx2"/>
                </a:solidFill>
              </a:rPr>
              <a:t>EMP.ENO=ASG.ENO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EMP×ASG</a:t>
            </a:r>
            <a:r>
              <a:rPr lang="en-US">
                <a:solidFill>
                  <a:schemeClr val="tx2"/>
                </a:solidFill>
              </a:rPr>
              <a:t>))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</a:t>
            </a:r>
          </a:p>
          <a:p>
            <a:pPr>
              <a:lnSpc>
                <a:spcPts val="3000"/>
              </a:lnSpc>
              <a:spcAft>
                <a:spcPts val="1000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	 </a:t>
            </a:r>
            <a:r>
              <a:rPr lang="en-US" baseline="-25000">
                <a:solidFill>
                  <a:schemeClr val="tx2"/>
                </a:solidFill>
              </a:rPr>
              <a:t>ENAME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EMP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/>
              <a:t>⋈</a:t>
            </a:r>
            <a:r>
              <a:rPr lang="en-US" baseline="-25000">
                <a:solidFill>
                  <a:schemeClr val="tx2"/>
                </a:solidFill>
              </a:rPr>
              <a:t>ENO</a:t>
            </a:r>
            <a:r>
              <a:rPr lang="en-US">
                <a:solidFill>
                  <a:schemeClr val="tx2"/>
                </a:solidFill>
              </a:rPr>
              <a:t> (</a:t>
            </a: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>
                <a:solidFill>
                  <a:schemeClr val="tx2"/>
                </a:solidFill>
              </a:rPr>
              <a:t>RESP=“Manager”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ASG</a:t>
            </a:r>
            <a:r>
              <a:rPr lang="en-US">
                <a:solidFill>
                  <a:schemeClr val="tx2"/>
                </a:solidFill>
              </a:rPr>
              <a:t>))</a:t>
            </a:r>
          </a:p>
          <a:p>
            <a:pPr>
              <a:lnSpc>
                <a:spcPts val="3000"/>
              </a:lnSpc>
              <a:spcAft>
                <a:spcPts val="1000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>
              <a:solidFill>
                <a:schemeClr val="tx2"/>
              </a:solidFill>
            </a:endParaRPr>
          </a:p>
          <a:p>
            <a:pPr>
              <a:spcAft>
                <a:spcPts val="13"/>
              </a:spcAft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 avoids Cartesian product by applying other join algorithms and applies Selection before join, so may be “better”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Selecting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76390E-6B95-6A46-A387-B1EBB844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AD695-9673-AB48-9D92-AC3243B7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2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1" y="264746"/>
            <a:ext cx="9144000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905" y="2454786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3998" y="2423929"/>
            <a:ext cx="263017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1878" y="3627246"/>
            <a:ext cx="3333115" cy="875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 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50"/>
              </a:lnSpc>
              <a:spcBef>
                <a:spcPts val="16"/>
              </a:spcBef>
              <a:spcAft>
                <a:spcPts val="0"/>
              </a:spcAft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 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1" y="51054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309" y="1388"/>
                </a:lnTo>
                <a:lnTo>
                  <a:pt x="893765" y="5483"/>
                </a:lnTo>
                <a:lnTo>
                  <a:pt x="810443" y="12176"/>
                </a:lnTo>
                <a:lnTo>
                  <a:pt x="729618" y="21360"/>
                </a:lnTo>
                <a:lnTo>
                  <a:pt x="651563" y="32926"/>
                </a:lnTo>
                <a:lnTo>
                  <a:pt x="576554" y="46768"/>
                </a:lnTo>
                <a:lnTo>
                  <a:pt x="504866" y="62776"/>
                </a:lnTo>
                <a:lnTo>
                  <a:pt x="436772" y="80845"/>
                </a:lnTo>
                <a:lnTo>
                  <a:pt x="372547" y="100865"/>
                </a:lnTo>
                <a:lnTo>
                  <a:pt x="312467" y="122729"/>
                </a:lnTo>
                <a:lnTo>
                  <a:pt x="256805" y="146330"/>
                </a:lnTo>
                <a:lnTo>
                  <a:pt x="205837" y="171559"/>
                </a:lnTo>
                <a:lnTo>
                  <a:pt x="159836" y="198310"/>
                </a:lnTo>
                <a:lnTo>
                  <a:pt x="119078" y="226473"/>
                </a:lnTo>
                <a:lnTo>
                  <a:pt x="83837" y="255942"/>
                </a:lnTo>
                <a:lnTo>
                  <a:pt x="54388" y="286609"/>
                </a:lnTo>
                <a:lnTo>
                  <a:pt x="31005" y="318366"/>
                </a:lnTo>
                <a:lnTo>
                  <a:pt x="3536" y="384719"/>
                </a:lnTo>
                <a:lnTo>
                  <a:pt x="0" y="419100"/>
                </a:lnTo>
                <a:lnTo>
                  <a:pt x="3536" y="453472"/>
                </a:lnTo>
                <a:lnTo>
                  <a:pt x="31005" y="519812"/>
                </a:lnTo>
                <a:lnTo>
                  <a:pt x="54388" y="551566"/>
                </a:lnTo>
                <a:lnTo>
                  <a:pt x="83837" y="582230"/>
                </a:lnTo>
                <a:lnTo>
                  <a:pt x="119078" y="611698"/>
                </a:lnTo>
                <a:lnTo>
                  <a:pt x="159836" y="639861"/>
                </a:lnTo>
                <a:lnTo>
                  <a:pt x="205837" y="666612"/>
                </a:lnTo>
                <a:lnTo>
                  <a:pt x="256805" y="691843"/>
                </a:lnTo>
                <a:lnTo>
                  <a:pt x="312467" y="715446"/>
                </a:lnTo>
                <a:lnTo>
                  <a:pt x="372547" y="737313"/>
                </a:lnTo>
                <a:lnTo>
                  <a:pt x="436772" y="757336"/>
                </a:lnTo>
                <a:lnTo>
                  <a:pt x="504866" y="775407"/>
                </a:lnTo>
                <a:lnTo>
                  <a:pt x="576554" y="791419"/>
                </a:lnTo>
                <a:lnTo>
                  <a:pt x="651563" y="805264"/>
                </a:lnTo>
                <a:lnTo>
                  <a:pt x="729618" y="816833"/>
                </a:lnTo>
                <a:lnTo>
                  <a:pt x="810443" y="826019"/>
                </a:lnTo>
                <a:lnTo>
                  <a:pt x="893765" y="832714"/>
                </a:lnTo>
                <a:lnTo>
                  <a:pt x="979309" y="836810"/>
                </a:lnTo>
                <a:lnTo>
                  <a:pt x="1066800" y="838200"/>
                </a:lnTo>
                <a:lnTo>
                  <a:pt x="1154290" y="836810"/>
                </a:lnTo>
                <a:lnTo>
                  <a:pt x="1239834" y="832714"/>
                </a:lnTo>
                <a:lnTo>
                  <a:pt x="1323156" y="826019"/>
                </a:lnTo>
                <a:lnTo>
                  <a:pt x="1403981" y="816833"/>
                </a:lnTo>
                <a:lnTo>
                  <a:pt x="1482036" y="805264"/>
                </a:lnTo>
                <a:lnTo>
                  <a:pt x="1557045" y="791419"/>
                </a:lnTo>
                <a:lnTo>
                  <a:pt x="1628733" y="775407"/>
                </a:lnTo>
                <a:lnTo>
                  <a:pt x="1696827" y="757336"/>
                </a:lnTo>
                <a:lnTo>
                  <a:pt x="1761052" y="737313"/>
                </a:lnTo>
                <a:lnTo>
                  <a:pt x="1821132" y="715446"/>
                </a:lnTo>
                <a:lnTo>
                  <a:pt x="1876794" y="691843"/>
                </a:lnTo>
                <a:lnTo>
                  <a:pt x="1927762" y="666612"/>
                </a:lnTo>
                <a:lnTo>
                  <a:pt x="1973763" y="639861"/>
                </a:lnTo>
                <a:lnTo>
                  <a:pt x="2014521" y="611698"/>
                </a:lnTo>
                <a:lnTo>
                  <a:pt x="2049762" y="582230"/>
                </a:lnTo>
                <a:lnTo>
                  <a:pt x="2079211" y="551566"/>
                </a:lnTo>
                <a:lnTo>
                  <a:pt x="2102594" y="519812"/>
                </a:lnTo>
                <a:lnTo>
                  <a:pt x="2130063" y="453472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8401" y="51054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2578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412" y="1388"/>
                </a:lnTo>
                <a:lnTo>
                  <a:pt x="766093" y="5483"/>
                </a:lnTo>
                <a:lnTo>
                  <a:pt x="694677" y="12176"/>
                </a:lnTo>
                <a:lnTo>
                  <a:pt x="625400" y="21360"/>
                </a:lnTo>
                <a:lnTo>
                  <a:pt x="558498" y="32926"/>
                </a:lnTo>
                <a:lnTo>
                  <a:pt x="494205" y="46768"/>
                </a:lnTo>
                <a:lnTo>
                  <a:pt x="432758" y="62776"/>
                </a:lnTo>
                <a:lnTo>
                  <a:pt x="374391" y="80845"/>
                </a:lnTo>
                <a:lnTo>
                  <a:pt x="319341" y="100865"/>
                </a:lnTo>
                <a:lnTo>
                  <a:pt x="267843" y="122729"/>
                </a:lnTo>
                <a:lnTo>
                  <a:pt x="220131" y="146330"/>
                </a:lnTo>
                <a:lnTo>
                  <a:pt x="176442" y="171559"/>
                </a:lnTo>
                <a:lnTo>
                  <a:pt x="137011" y="198310"/>
                </a:lnTo>
                <a:lnTo>
                  <a:pt x="102074" y="226473"/>
                </a:lnTo>
                <a:lnTo>
                  <a:pt x="71866" y="255942"/>
                </a:lnTo>
                <a:lnTo>
                  <a:pt x="46622" y="286609"/>
                </a:lnTo>
                <a:lnTo>
                  <a:pt x="11969" y="351105"/>
                </a:lnTo>
                <a:lnTo>
                  <a:pt x="0" y="419100"/>
                </a:lnTo>
                <a:lnTo>
                  <a:pt x="3031" y="453472"/>
                </a:lnTo>
                <a:lnTo>
                  <a:pt x="26578" y="519812"/>
                </a:lnTo>
                <a:lnTo>
                  <a:pt x="71866" y="582230"/>
                </a:lnTo>
                <a:lnTo>
                  <a:pt x="102074" y="611698"/>
                </a:lnTo>
                <a:lnTo>
                  <a:pt x="137011" y="639861"/>
                </a:lnTo>
                <a:lnTo>
                  <a:pt x="176442" y="666612"/>
                </a:lnTo>
                <a:lnTo>
                  <a:pt x="220131" y="691843"/>
                </a:lnTo>
                <a:lnTo>
                  <a:pt x="267843" y="715446"/>
                </a:lnTo>
                <a:lnTo>
                  <a:pt x="319341" y="737313"/>
                </a:lnTo>
                <a:lnTo>
                  <a:pt x="374391" y="757336"/>
                </a:lnTo>
                <a:lnTo>
                  <a:pt x="432758" y="775407"/>
                </a:lnTo>
                <a:lnTo>
                  <a:pt x="494205" y="791419"/>
                </a:lnTo>
                <a:lnTo>
                  <a:pt x="558498" y="805264"/>
                </a:lnTo>
                <a:lnTo>
                  <a:pt x="625400" y="816833"/>
                </a:lnTo>
                <a:lnTo>
                  <a:pt x="694677" y="826019"/>
                </a:lnTo>
                <a:lnTo>
                  <a:pt x="766093" y="832714"/>
                </a:lnTo>
                <a:lnTo>
                  <a:pt x="839412" y="836810"/>
                </a:lnTo>
                <a:lnTo>
                  <a:pt x="914400" y="838200"/>
                </a:lnTo>
                <a:lnTo>
                  <a:pt x="989387" y="836810"/>
                </a:lnTo>
                <a:lnTo>
                  <a:pt x="1062706" y="832714"/>
                </a:lnTo>
                <a:lnTo>
                  <a:pt x="1134122" y="826019"/>
                </a:lnTo>
                <a:lnTo>
                  <a:pt x="1203399" y="816833"/>
                </a:lnTo>
                <a:lnTo>
                  <a:pt x="1270301" y="805264"/>
                </a:lnTo>
                <a:lnTo>
                  <a:pt x="1334594" y="791419"/>
                </a:lnTo>
                <a:lnTo>
                  <a:pt x="1396041" y="775407"/>
                </a:lnTo>
                <a:lnTo>
                  <a:pt x="1454408" y="757336"/>
                </a:lnTo>
                <a:lnTo>
                  <a:pt x="1509458" y="737313"/>
                </a:lnTo>
                <a:lnTo>
                  <a:pt x="1560956" y="715446"/>
                </a:lnTo>
                <a:lnTo>
                  <a:pt x="1608668" y="691843"/>
                </a:lnTo>
                <a:lnTo>
                  <a:pt x="1652357" y="666612"/>
                </a:lnTo>
                <a:lnTo>
                  <a:pt x="1691788" y="639861"/>
                </a:lnTo>
                <a:lnTo>
                  <a:pt x="1726725" y="611698"/>
                </a:lnTo>
                <a:lnTo>
                  <a:pt x="1756933" y="582230"/>
                </a:lnTo>
                <a:lnTo>
                  <a:pt x="1782177" y="551566"/>
                </a:lnTo>
                <a:lnTo>
                  <a:pt x="1816830" y="487078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0" y="52578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0806" y="5327903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2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9154" y="5480303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9277" y="4991355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1" y="3802385"/>
            <a:ext cx="4109085" cy="1318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546781" fontAlgn="auto">
              <a:lnSpc>
                <a:spcPct val="1431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18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siste</a:t>
            </a:r>
            <a:r>
              <a:rPr sz="18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cy</a:t>
            </a:r>
            <a:r>
              <a:rPr sz="1800" b="1" u="heavy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Functio</a:t>
            </a:r>
            <a:r>
              <a:rPr sz="1800" b="1" u="heavy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 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.Age</a:t>
            </a:r>
          </a:p>
          <a:p>
            <a:pPr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69536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ge,</a:t>
            </a:r>
            <a:r>
              <a:rPr sz="14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69536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Null,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6" name="object 16"/>
          <p:cNvSpPr/>
          <p:nvPr/>
        </p:nvSpPr>
        <p:spPr>
          <a:xfrm>
            <a:off x="4038601" y="4110736"/>
            <a:ext cx="1013713" cy="613663"/>
          </a:xfrm>
          <a:custGeom>
            <a:avLst/>
            <a:gdLst/>
            <a:ahLst/>
            <a:cxnLst/>
            <a:rect l="l" t="t" r="r" b="b"/>
            <a:pathLst>
              <a:path w="1013713" h="613663">
                <a:moveTo>
                  <a:pt x="50419" y="525907"/>
                </a:moveTo>
                <a:lnTo>
                  <a:pt x="47498" y="526795"/>
                </a:lnTo>
                <a:lnTo>
                  <a:pt x="46227" y="529082"/>
                </a:lnTo>
                <a:lnTo>
                  <a:pt x="0" y="613663"/>
                </a:lnTo>
                <a:lnTo>
                  <a:pt x="52577" y="612901"/>
                </a:lnTo>
                <a:lnTo>
                  <a:pt x="10540" y="612901"/>
                </a:lnTo>
                <a:lnTo>
                  <a:pt x="5587" y="604774"/>
                </a:lnTo>
                <a:lnTo>
                  <a:pt x="20636" y="595702"/>
                </a:lnTo>
                <a:lnTo>
                  <a:pt x="54610" y="533653"/>
                </a:lnTo>
                <a:lnTo>
                  <a:pt x="55879" y="531368"/>
                </a:lnTo>
                <a:lnTo>
                  <a:pt x="54990" y="528446"/>
                </a:lnTo>
                <a:lnTo>
                  <a:pt x="50419" y="525907"/>
                </a:lnTo>
                <a:close/>
              </a:path>
              <a:path w="1013713" h="613663">
                <a:moveTo>
                  <a:pt x="20636" y="595702"/>
                </a:moveTo>
                <a:lnTo>
                  <a:pt x="5587" y="604774"/>
                </a:lnTo>
                <a:lnTo>
                  <a:pt x="10540" y="612901"/>
                </a:lnTo>
                <a:lnTo>
                  <a:pt x="13490" y="611124"/>
                </a:lnTo>
                <a:lnTo>
                  <a:pt x="12191" y="611124"/>
                </a:lnTo>
                <a:lnTo>
                  <a:pt x="8000" y="604012"/>
                </a:lnTo>
                <a:lnTo>
                  <a:pt x="16150" y="603894"/>
                </a:lnTo>
                <a:lnTo>
                  <a:pt x="20636" y="595702"/>
                </a:lnTo>
                <a:close/>
              </a:path>
              <a:path w="1013713" h="613663">
                <a:moveTo>
                  <a:pt x="98805" y="602741"/>
                </a:moveTo>
                <a:lnTo>
                  <a:pt x="96265" y="602741"/>
                </a:lnTo>
                <a:lnTo>
                  <a:pt x="25710" y="603757"/>
                </a:lnTo>
                <a:lnTo>
                  <a:pt x="10540" y="612901"/>
                </a:lnTo>
                <a:lnTo>
                  <a:pt x="52577" y="612901"/>
                </a:lnTo>
                <a:lnTo>
                  <a:pt x="96392" y="612266"/>
                </a:lnTo>
                <a:lnTo>
                  <a:pt x="98933" y="612266"/>
                </a:lnTo>
                <a:lnTo>
                  <a:pt x="101091" y="610107"/>
                </a:lnTo>
                <a:lnTo>
                  <a:pt x="100964" y="604774"/>
                </a:lnTo>
                <a:lnTo>
                  <a:pt x="98805" y="602741"/>
                </a:lnTo>
                <a:close/>
              </a:path>
              <a:path w="1013713" h="613663">
                <a:moveTo>
                  <a:pt x="16150" y="603894"/>
                </a:moveTo>
                <a:lnTo>
                  <a:pt x="8000" y="604012"/>
                </a:lnTo>
                <a:lnTo>
                  <a:pt x="12191" y="611124"/>
                </a:lnTo>
                <a:lnTo>
                  <a:pt x="16150" y="603894"/>
                </a:lnTo>
                <a:close/>
              </a:path>
              <a:path w="1013713" h="613663">
                <a:moveTo>
                  <a:pt x="25710" y="603757"/>
                </a:moveTo>
                <a:lnTo>
                  <a:pt x="16150" y="603894"/>
                </a:lnTo>
                <a:lnTo>
                  <a:pt x="12191" y="611124"/>
                </a:lnTo>
                <a:lnTo>
                  <a:pt x="13490" y="611124"/>
                </a:lnTo>
                <a:lnTo>
                  <a:pt x="25710" y="603757"/>
                </a:lnTo>
                <a:close/>
              </a:path>
              <a:path w="1013713" h="613663">
                <a:moveTo>
                  <a:pt x="1008761" y="0"/>
                </a:moveTo>
                <a:lnTo>
                  <a:pt x="20636" y="595702"/>
                </a:lnTo>
                <a:lnTo>
                  <a:pt x="16150" y="603894"/>
                </a:lnTo>
                <a:lnTo>
                  <a:pt x="25710" y="603757"/>
                </a:lnTo>
                <a:lnTo>
                  <a:pt x="1013713" y="8127"/>
                </a:lnTo>
                <a:lnTo>
                  <a:pt x="1008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48201" y="4416172"/>
            <a:ext cx="460628" cy="460629"/>
          </a:xfrm>
          <a:custGeom>
            <a:avLst/>
            <a:gdLst/>
            <a:ahLst/>
            <a:cxnLst/>
            <a:rect l="l" t="t" r="r" b="b"/>
            <a:pathLst>
              <a:path w="460628" h="460628">
                <a:moveTo>
                  <a:pt x="27812" y="363346"/>
                </a:moveTo>
                <a:lnTo>
                  <a:pt x="25146" y="364870"/>
                </a:lnTo>
                <a:lnTo>
                  <a:pt x="24511" y="367410"/>
                </a:lnTo>
                <a:lnTo>
                  <a:pt x="0" y="460628"/>
                </a:lnTo>
                <a:lnTo>
                  <a:pt x="12557" y="457326"/>
                </a:lnTo>
                <a:lnTo>
                  <a:pt x="10033" y="457326"/>
                </a:lnTo>
                <a:lnTo>
                  <a:pt x="3301" y="450595"/>
                </a:lnTo>
                <a:lnTo>
                  <a:pt x="15800" y="438094"/>
                </a:lnTo>
                <a:lnTo>
                  <a:pt x="33782" y="369823"/>
                </a:lnTo>
                <a:lnTo>
                  <a:pt x="34416" y="367283"/>
                </a:lnTo>
                <a:lnTo>
                  <a:pt x="32892" y="364743"/>
                </a:lnTo>
                <a:lnTo>
                  <a:pt x="30352" y="363981"/>
                </a:lnTo>
                <a:lnTo>
                  <a:pt x="27812" y="363346"/>
                </a:lnTo>
                <a:close/>
              </a:path>
              <a:path w="460628" h="460628">
                <a:moveTo>
                  <a:pt x="15800" y="438094"/>
                </a:moveTo>
                <a:lnTo>
                  <a:pt x="3301" y="450595"/>
                </a:lnTo>
                <a:lnTo>
                  <a:pt x="10033" y="457326"/>
                </a:lnTo>
                <a:lnTo>
                  <a:pt x="12192" y="455167"/>
                </a:lnTo>
                <a:lnTo>
                  <a:pt x="11302" y="455167"/>
                </a:lnTo>
                <a:lnTo>
                  <a:pt x="5461" y="449325"/>
                </a:lnTo>
                <a:lnTo>
                  <a:pt x="13391" y="447237"/>
                </a:lnTo>
                <a:lnTo>
                  <a:pt x="15800" y="438094"/>
                </a:lnTo>
                <a:close/>
              </a:path>
              <a:path w="460628" h="460628">
                <a:moveTo>
                  <a:pt x="93345" y="426211"/>
                </a:moveTo>
                <a:lnTo>
                  <a:pt x="90804" y="426846"/>
                </a:lnTo>
                <a:lnTo>
                  <a:pt x="22534" y="444828"/>
                </a:lnTo>
                <a:lnTo>
                  <a:pt x="10033" y="457326"/>
                </a:lnTo>
                <a:lnTo>
                  <a:pt x="12557" y="457326"/>
                </a:lnTo>
                <a:lnTo>
                  <a:pt x="93217" y="436117"/>
                </a:lnTo>
                <a:lnTo>
                  <a:pt x="95758" y="435482"/>
                </a:lnTo>
                <a:lnTo>
                  <a:pt x="97282" y="432815"/>
                </a:lnTo>
                <a:lnTo>
                  <a:pt x="96647" y="430275"/>
                </a:lnTo>
                <a:lnTo>
                  <a:pt x="95885" y="427735"/>
                </a:lnTo>
                <a:lnTo>
                  <a:pt x="93345" y="426211"/>
                </a:lnTo>
                <a:close/>
              </a:path>
              <a:path w="460628" h="460628">
                <a:moveTo>
                  <a:pt x="13391" y="447237"/>
                </a:moveTo>
                <a:lnTo>
                  <a:pt x="5461" y="449325"/>
                </a:lnTo>
                <a:lnTo>
                  <a:pt x="11302" y="455167"/>
                </a:lnTo>
                <a:lnTo>
                  <a:pt x="13391" y="447237"/>
                </a:lnTo>
                <a:close/>
              </a:path>
              <a:path w="460628" h="460628">
                <a:moveTo>
                  <a:pt x="22534" y="444828"/>
                </a:moveTo>
                <a:lnTo>
                  <a:pt x="13391" y="447237"/>
                </a:lnTo>
                <a:lnTo>
                  <a:pt x="11302" y="455167"/>
                </a:lnTo>
                <a:lnTo>
                  <a:pt x="12192" y="455167"/>
                </a:lnTo>
                <a:lnTo>
                  <a:pt x="22534" y="444828"/>
                </a:lnTo>
                <a:close/>
              </a:path>
              <a:path w="460628" h="460628">
                <a:moveTo>
                  <a:pt x="453771" y="0"/>
                </a:moveTo>
                <a:lnTo>
                  <a:pt x="15800" y="438094"/>
                </a:lnTo>
                <a:lnTo>
                  <a:pt x="13391" y="447237"/>
                </a:lnTo>
                <a:lnTo>
                  <a:pt x="22534" y="444828"/>
                </a:lnTo>
                <a:lnTo>
                  <a:pt x="460628" y="6857"/>
                </a:lnTo>
                <a:lnTo>
                  <a:pt x="453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43652"/>
              </p:ext>
            </p:extLst>
          </p:nvPr>
        </p:nvGraphicFramePr>
        <p:xfrm>
          <a:off x="675641" y="1902932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3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11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641" y="268924"/>
            <a:ext cx="9143999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74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 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905" y="2508510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633" y="2495937"/>
            <a:ext cx="2629535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1" y="6090921"/>
            <a:ext cx="727265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We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use</a:t>
            </a:r>
            <a:r>
              <a:rPr sz="1600" b="1" spc="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Option 1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since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finest par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ition</a:t>
            </a:r>
            <a:r>
              <a:rPr sz="1600" b="1" spc="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among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all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partitions.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50292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7" y="255942"/>
                </a:lnTo>
                <a:lnTo>
                  <a:pt x="102062" y="226473"/>
                </a:lnTo>
                <a:lnTo>
                  <a:pt x="136996" y="198310"/>
                </a:lnTo>
                <a:lnTo>
                  <a:pt x="176424" y="171559"/>
                </a:lnTo>
                <a:lnTo>
                  <a:pt x="220110" y="146330"/>
                </a:lnTo>
                <a:lnTo>
                  <a:pt x="267819" y="122729"/>
                </a:lnTo>
                <a:lnTo>
                  <a:pt x="319315" y="100865"/>
                </a:lnTo>
                <a:lnTo>
                  <a:pt x="374364" y="80845"/>
                </a:lnTo>
                <a:lnTo>
                  <a:pt x="432730" y="62776"/>
                </a:lnTo>
                <a:lnTo>
                  <a:pt x="494177" y="46768"/>
                </a:lnTo>
                <a:lnTo>
                  <a:pt x="558471" y="32926"/>
                </a:lnTo>
                <a:lnTo>
                  <a:pt x="625376" y="21360"/>
                </a:lnTo>
                <a:lnTo>
                  <a:pt x="694657" y="12176"/>
                </a:lnTo>
                <a:lnTo>
                  <a:pt x="766078" y="5483"/>
                </a:lnTo>
                <a:lnTo>
                  <a:pt x="839404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7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04" y="836810"/>
                </a:lnTo>
                <a:lnTo>
                  <a:pt x="766078" y="832714"/>
                </a:lnTo>
                <a:lnTo>
                  <a:pt x="694657" y="826019"/>
                </a:lnTo>
                <a:lnTo>
                  <a:pt x="625376" y="816833"/>
                </a:lnTo>
                <a:lnTo>
                  <a:pt x="558471" y="805264"/>
                </a:lnTo>
                <a:lnTo>
                  <a:pt x="494177" y="791419"/>
                </a:lnTo>
                <a:lnTo>
                  <a:pt x="432730" y="775407"/>
                </a:lnTo>
                <a:lnTo>
                  <a:pt x="374364" y="757336"/>
                </a:lnTo>
                <a:lnTo>
                  <a:pt x="319315" y="737313"/>
                </a:lnTo>
                <a:lnTo>
                  <a:pt x="267819" y="715446"/>
                </a:lnTo>
                <a:lnTo>
                  <a:pt x="220110" y="691843"/>
                </a:lnTo>
                <a:lnTo>
                  <a:pt x="176424" y="666612"/>
                </a:lnTo>
                <a:lnTo>
                  <a:pt x="136996" y="639861"/>
                </a:lnTo>
                <a:lnTo>
                  <a:pt x="102062" y="611698"/>
                </a:lnTo>
                <a:lnTo>
                  <a:pt x="71857" y="582230"/>
                </a:lnTo>
                <a:lnTo>
                  <a:pt x="46616" y="551566"/>
                </a:lnTo>
                <a:lnTo>
                  <a:pt x="11967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4876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309" y="836811"/>
                </a:lnTo>
                <a:lnTo>
                  <a:pt x="893765" y="832716"/>
                </a:lnTo>
                <a:lnTo>
                  <a:pt x="810443" y="826023"/>
                </a:lnTo>
                <a:lnTo>
                  <a:pt x="729618" y="816839"/>
                </a:lnTo>
                <a:lnTo>
                  <a:pt x="651563" y="805273"/>
                </a:lnTo>
                <a:lnTo>
                  <a:pt x="576554" y="791431"/>
                </a:lnTo>
                <a:lnTo>
                  <a:pt x="504866" y="775423"/>
                </a:lnTo>
                <a:lnTo>
                  <a:pt x="436772" y="757354"/>
                </a:lnTo>
                <a:lnTo>
                  <a:pt x="372547" y="737334"/>
                </a:lnTo>
                <a:lnTo>
                  <a:pt x="312467" y="715470"/>
                </a:lnTo>
                <a:lnTo>
                  <a:pt x="256805" y="691869"/>
                </a:lnTo>
                <a:lnTo>
                  <a:pt x="205837" y="666640"/>
                </a:lnTo>
                <a:lnTo>
                  <a:pt x="159836" y="639889"/>
                </a:lnTo>
                <a:lnTo>
                  <a:pt x="119078" y="611726"/>
                </a:lnTo>
                <a:lnTo>
                  <a:pt x="83837" y="582257"/>
                </a:lnTo>
                <a:lnTo>
                  <a:pt x="54388" y="551590"/>
                </a:lnTo>
                <a:lnTo>
                  <a:pt x="31005" y="519833"/>
                </a:lnTo>
                <a:lnTo>
                  <a:pt x="3536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1" y="3474846"/>
            <a:ext cx="3332479" cy="1515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645762" algn="just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 1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Sa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5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ar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marR="12699" algn="just" fontAlgn="auto">
              <a:lnSpc>
                <a:spcPct val="1201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d(Emp1)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r>
              <a:rPr sz="16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⋂ 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1000"/>
              </a:lnSpc>
              <a:spcBef>
                <a:spcPts val="64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49218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2084" y="3474847"/>
            <a:ext cx="2448560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 2 (based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1589" marR="328913" fontAlgn="auto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d(Emp1)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86444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045" y="5259578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3572" y="5106924"/>
            <a:ext cx="211454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4022" y="5106923"/>
            <a:ext cx="1066165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11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401" y="4953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309" y="1388"/>
                </a:lnTo>
                <a:lnTo>
                  <a:pt x="893765" y="5483"/>
                </a:lnTo>
                <a:lnTo>
                  <a:pt x="810443" y="12176"/>
                </a:lnTo>
                <a:lnTo>
                  <a:pt x="729618" y="21360"/>
                </a:lnTo>
                <a:lnTo>
                  <a:pt x="651563" y="32926"/>
                </a:lnTo>
                <a:lnTo>
                  <a:pt x="576554" y="46768"/>
                </a:lnTo>
                <a:lnTo>
                  <a:pt x="504866" y="62776"/>
                </a:lnTo>
                <a:lnTo>
                  <a:pt x="436772" y="80845"/>
                </a:lnTo>
                <a:lnTo>
                  <a:pt x="372547" y="100865"/>
                </a:lnTo>
                <a:lnTo>
                  <a:pt x="312467" y="122729"/>
                </a:lnTo>
                <a:lnTo>
                  <a:pt x="256805" y="146330"/>
                </a:lnTo>
                <a:lnTo>
                  <a:pt x="205837" y="171559"/>
                </a:lnTo>
                <a:lnTo>
                  <a:pt x="159836" y="198310"/>
                </a:lnTo>
                <a:lnTo>
                  <a:pt x="119078" y="226473"/>
                </a:lnTo>
                <a:lnTo>
                  <a:pt x="83837" y="255942"/>
                </a:lnTo>
                <a:lnTo>
                  <a:pt x="54388" y="286609"/>
                </a:lnTo>
                <a:lnTo>
                  <a:pt x="31005" y="318366"/>
                </a:lnTo>
                <a:lnTo>
                  <a:pt x="3536" y="384719"/>
                </a:lnTo>
                <a:lnTo>
                  <a:pt x="0" y="419100"/>
                </a:lnTo>
                <a:lnTo>
                  <a:pt x="3536" y="453472"/>
                </a:lnTo>
                <a:lnTo>
                  <a:pt x="31005" y="519812"/>
                </a:lnTo>
                <a:lnTo>
                  <a:pt x="54388" y="551566"/>
                </a:lnTo>
                <a:lnTo>
                  <a:pt x="83837" y="582230"/>
                </a:lnTo>
                <a:lnTo>
                  <a:pt x="119078" y="611698"/>
                </a:lnTo>
                <a:lnTo>
                  <a:pt x="159836" y="639861"/>
                </a:lnTo>
                <a:lnTo>
                  <a:pt x="205837" y="666612"/>
                </a:lnTo>
                <a:lnTo>
                  <a:pt x="256805" y="691843"/>
                </a:lnTo>
                <a:lnTo>
                  <a:pt x="312467" y="715446"/>
                </a:lnTo>
                <a:lnTo>
                  <a:pt x="372547" y="737313"/>
                </a:lnTo>
                <a:lnTo>
                  <a:pt x="436772" y="757336"/>
                </a:lnTo>
                <a:lnTo>
                  <a:pt x="504866" y="775407"/>
                </a:lnTo>
                <a:lnTo>
                  <a:pt x="576554" y="791419"/>
                </a:lnTo>
                <a:lnTo>
                  <a:pt x="651563" y="805264"/>
                </a:lnTo>
                <a:lnTo>
                  <a:pt x="729618" y="816833"/>
                </a:lnTo>
                <a:lnTo>
                  <a:pt x="810443" y="826019"/>
                </a:lnTo>
                <a:lnTo>
                  <a:pt x="893765" y="832714"/>
                </a:lnTo>
                <a:lnTo>
                  <a:pt x="979309" y="836810"/>
                </a:lnTo>
                <a:lnTo>
                  <a:pt x="1066800" y="838200"/>
                </a:lnTo>
                <a:lnTo>
                  <a:pt x="1154290" y="836810"/>
                </a:lnTo>
                <a:lnTo>
                  <a:pt x="1239834" y="832714"/>
                </a:lnTo>
                <a:lnTo>
                  <a:pt x="1323156" y="826019"/>
                </a:lnTo>
                <a:lnTo>
                  <a:pt x="1403981" y="816833"/>
                </a:lnTo>
                <a:lnTo>
                  <a:pt x="1482036" y="805264"/>
                </a:lnTo>
                <a:lnTo>
                  <a:pt x="1557045" y="791419"/>
                </a:lnTo>
                <a:lnTo>
                  <a:pt x="1628733" y="775407"/>
                </a:lnTo>
                <a:lnTo>
                  <a:pt x="1696827" y="757336"/>
                </a:lnTo>
                <a:lnTo>
                  <a:pt x="1761052" y="737313"/>
                </a:lnTo>
                <a:lnTo>
                  <a:pt x="1821132" y="715446"/>
                </a:lnTo>
                <a:lnTo>
                  <a:pt x="1876794" y="691843"/>
                </a:lnTo>
                <a:lnTo>
                  <a:pt x="1927762" y="666612"/>
                </a:lnTo>
                <a:lnTo>
                  <a:pt x="1973763" y="639861"/>
                </a:lnTo>
                <a:lnTo>
                  <a:pt x="2014521" y="611698"/>
                </a:lnTo>
                <a:lnTo>
                  <a:pt x="2049762" y="582230"/>
                </a:lnTo>
                <a:lnTo>
                  <a:pt x="2079211" y="551566"/>
                </a:lnTo>
                <a:lnTo>
                  <a:pt x="2102594" y="519812"/>
                </a:lnTo>
                <a:lnTo>
                  <a:pt x="2130063" y="453472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8401" y="4953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05400" y="5105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412" y="1388"/>
                </a:lnTo>
                <a:lnTo>
                  <a:pt x="766093" y="5483"/>
                </a:lnTo>
                <a:lnTo>
                  <a:pt x="694677" y="12176"/>
                </a:lnTo>
                <a:lnTo>
                  <a:pt x="625400" y="21360"/>
                </a:lnTo>
                <a:lnTo>
                  <a:pt x="558498" y="32926"/>
                </a:lnTo>
                <a:lnTo>
                  <a:pt x="494205" y="46768"/>
                </a:lnTo>
                <a:lnTo>
                  <a:pt x="432758" y="62776"/>
                </a:lnTo>
                <a:lnTo>
                  <a:pt x="374391" y="80845"/>
                </a:lnTo>
                <a:lnTo>
                  <a:pt x="319341" y="100865"/>
                </a:lnTo>
                <a:lnTo>
                  <a:pt x="267843" y="122729"/>
                </a:lnTo>
                <a:lnTo>
                  <a:pt x="220131" y="146330"/>
                </a:lnTo>
                <a:lnTo>
                  <a:pt x="176442" y="171559"/>
                </a:lnTo>
                <a:lnTo>
                  <a:pt x="137011" y="198310"/>
                </a:lnTo>
                <a:lnTo>
                  <a:pt x="102074" y="226473"/>
                </a:lnTo>
                <a:lnTo>
                  <a:pt x="71866" y="255942"/>
                </a:lnTo>
                <a:lnTo>
                  <a:pt x="46622" y="286609"/>
                </a:lnTo>
                <a:lnTo>
                  <a:pt x="11969" y="351105"/>
                </a:lnTo>
                <a:lnTo>
                  <a:pt x="0" y="419100"/>
                </a:lnTo>
                <a:lnTo>
                  <a:pt x="3031" y="453472"/>
                </a:lnTo>
                <a:lnTo>
                  <a:pt x="26578" y="519812"/>
                </a:lnTo>
                <a:lnTo>
                  <a:pt x="71866" y="582230"/>
                </a:lnTo>
                <a:lnTo>
                  <a:pt x="102074" y="611698"/>
                </a:lnTo>
                <a:lnTo>
                  <a:pt x="137011" y="639861"/>
                </a:lnTo>
                <a:lnTo>
                  <a:pt x="176442" y="666612"/>
                </a:lnTo>
                <a:lnTo>
                  <a:pt x="220131" y="691843"/>
                </a:lnTo>
                <a:lnTo>
                  <a:pt x="267843" y="715446"/>
                </a:lnTo>
                <a:lnTo>
                  <a:pt x="319341" y="737313"/>
                </a:lnTo>
                <a:lnTo>
                  <a:pt x="374391" y="757336"/>
                </a:lnTo>
                <a:lnTo>
                  <a:pt x="432758" y="775407"/>
                </a:lnTo>
                <a:lnTo>
                  <a:pt x="494205" y="791419"/>
                </a:lnTo>
                <a:lnTo>
                  <a:pt x="558498" y="805264"/>
                </a:lnTo>
                <a:lnTo>
                  <a:pt x="625400" y="816833"/>
                </a:lnTo>
                <a:lnTo>
                  <a:pt x="694677" y="826019"/>
                </a:lnTo>
                <a:lnTo>
                  <a:pt x="766093" y="832714"/>
                </a:lnTo>
                <a:lnTo>
                  <a:pt x="839412" y="836810"/>
                </a:lnTo>
                <a:lnTo>
                  <a:pt x="914400" y="838200"/>
                </a:lnTo>
                <a:lnTo>
                  <a:pt x="989387" y="836810"/>
                </a:lnTo>
                <a:lnTo>
                  <a:pt x="1062706" y="832714"/>
                </a:lnTo>
                <a:lnTo>
                  <a:pt x="1134122" y="826019"/>
                </a:lnTo>
                <a:lnTo>
                  <a:pt x="1203399" y="816833"/>
                </a:lnTo>
                <a:lnTo>
                  <a:pt x="1270301" y="805264"/>
                </a:lnTo>
                <a:lnTo>
                  <a:pt x="1334594" y="791419"/>
                </a:lnTo>
                <a:lnTo>
                  <a:pt x="1396041" y="775407"/>
                </a:lnTo>
                <a:lnTo>
                  <a:pt x="1454408" y="757336"/>
                </a:lnTo>
                <a:lnTo>
                  <a:pt x="1509458" y="737313"/>
                </a:lnTo>
                <a:lnTo>
                  <a:pt x="1560956" y="715446"/>
                </a:lnTo>
                <a:lnTo>
                  <a:pt x="1608668" y="691843"/>
                </a:lnTo>
                <a:lnTo>
                  <a:pt x="1652357" y="666612"/>
                </a:lnTo>
                <a:lnTo>
                  <a:pt x="1691788" y="639861"/>
                </a:lnTo>
                <a:lnTo>
                  <a:pt x="1726725" y="611698"/>
                </a:lnTo>
                <a:lnTo>
                  <a:pt x="1756933" y="582230"/>
                </a:lnTo>
                <a:lnTo>
                  <a:pt x="1782177" y="551566"/>
                </a:lnTo>
                <a:lnTo>
                  <a:pt x="1816830" y="487078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5105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0806" y="5175251"/>
            <a:ext cx="1174750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4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9154" y="5327904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32324" y="4838955"/>
            <a:ext cx="1066800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5859"/>
              </p:ext>
            </p:extLst>
          </p:nvPr>
        </p:nvGraphicFramePr>
        <p:xfrm>
          <a:off x="675641" y="1985880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ue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08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31039"/>
            <a:ext cx="9144000" cy="1223757"/>
          </a:xfrm>
          <a:prstGeom prst="rect">
            <a:avLst/>
          </a:prstGeom>
        </p:spPr>
        <p:txBody>
          <a:bodyPr vert="horz" wrap="square" lIns="0" tIns="8940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494" algn="ctr"/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lang="en-US" b="1">
                <a:solidFill>
                  <a:srgbClr val="800000"/>
                </a:solidFill>
                <a:latin typeface="Comic Sans MS"/>
                <a:cs typeface="Comic Sans MS"/>
              </a:rPr>
              <a:t>Decomposition Example</a:t>
            </a:r>
            <a:br>
              <a:rPr lang="en-US" b="1">
                <a:solidFill>
                  <a:srgbClr val="800000"/>
                </a:solidFill>
                <a:latin typeface="Comic Sans MS"/>
                <a:cs typeface="Comic Sans MS"/>
              </a:rPr>
            </a:br>
            <a:r>
              <a:rPr sz="2500" b="1" spc="-60">
                <a:solidFill>
                  <a:srgbClr val="009999"/>
                </a:solidFill>
                <a:latin typeface="Comic Sans MS"/>
                <a:cs typeface="Comic Sans MS"/>
              </a:rPr>
              <a:t>Another</a:t>
            </a:r>
            <a:r>
              <a:rPr sz="2500" b="1" spc="-65">
                <a:solidFill>
                  <a:srgbClr val="009999"/>
                </a:solidFill>
                <a:latin typeface="Comic Sans MS"/>
                <a:cs typeface="Comic Sans MS"/>
              </a:rPr>
              <a:t> </a:t>
            </a:r>
            <a:r>
              <a:rPr sz="2500" b="1" spc="-70">
                <a:solidFill>
                  <a:srgbClr val="009999"/>
                </a:solidFill>
                <a:latin typeface="Comic Sans MS"/>
                <a:cs typeface="Comic Sans MS"/>
              </a:rPr>
              <a:t>Example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4175" y="53340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5" y="51816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8096" y="5564429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9673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0378" y="5412029"/>
            <a:ext cx="1066165" cy="79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9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220" y="5067554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9226" y="2590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291" y="1388"/>
                </a:lnTo>
                <a:lnTo>
                  <a:pt x="893734" y="5483"/>
                </a:lnTo>
                <a:lnTo>
                  <a:pt x="810402" y="12176"/>
                </a:lnTo>
                <a:lnTo>
                  <a:pt x="729569" y="21360"/>
                </a:lnTo>
                <a:lnTo>
                  <a:pt x="651510" y="32926"/>
                </a:lnTo>
                <a:lnTo>
                  <a:pt x="576498" y="46768"/>
                </a:lnTo>
                <a:lnTo>
                  <a:pt x="504809" y="62776"/>
                </a:lnTo>
                <a:lnTo>
                  <a:pt x="436717" y="80845"/>
                </a:lnTo>
                <a:lnTo>
                  <a:pt x="372496" y="100865"/>
                </a:lnTo>
                <a:lnTo>
                  <a:pt x="312420" y="122729"/>
                </a:lnTo>
                <a:lnTo>
                  <a:pt x="256763" y="146330"/>
                </a:lnTo>
                <a:lnTo>
                  <a:pt x="205800" y="171559"/>
                </a:lnTo>
                <a:lnTo>
                  <a:pt x="159806" y="198310"/>
                </a:lnTo>
                <a:lnTo>
                  <a:pt x="119054" y="226473"/>
                </a:lnTo>
                <a:lnTo>
                  <a:pt x="83819" y="255942"/>
                </a:lnTo>
                <a:lnTo>
                  <a:pt x="54376" y="286609"/>
                </a:lnTo>
                <a:lnTo>
                  <a:pt x="30998" y="318366"/>
                </a:lnTo>
                <a:lnTo>
                  <a:pt x="3535" y="384719"/>
                </a:lnTo>
                <a:lnTo>
                  <a:pt x="0" y="419100"/>
                </a:lnTo>
                <a:lnTo>
                  <a:pt x="3535" y="453480"/>
                </a:lnTo>
                <a:lnTo>
                  <a:pt x="30998" y="519833"/>
                </a:lnTo>
                <a:lnTo>
                  <a:pt x="54376" y="551590"/>
                </a:lnTo>
                <a:lnTo>
                  <a:pt x="83820" y="582257"/>
                </a:lnTo>
                <a:lnTo>
                  <a:pt x="119054" y="611726"/>
                </a:lnTo>
                <a:lnTo>
                  <a:pt x="159806" y="639889"/>
                </a:lnTo>
                <a:lnTo>
                  <a:pt x="205800" y="666640"/>
                </a:lnTo>
                <a:lnTo>
                  <a:pt x="256763" y="691869"/>
                </a:lnTo>
                <a:lnTo>
                  <a:pt x="312420" y="715470"/>
                </a:lnTo>
                <a:lnTo>
                  <a:pt x="372496" y="737334"/>
                </a:lnTo>
                <a:lnTo>
                  <a:pt x="436717" y="757354"/>
                </a:lnTo>
                <a:lnTo>
                  <a:pt x="504809" y="775423"/>
                </a:lnTo>
                <a:lnTo>
                  <a:pt x="576498" y="791431"/>
                </a:lnTo>
                <a:lnTo>
                  <a:pt x="651510" y="805273"/>
                </a:lnTo>
                <a:lnTo>
                  <a:pt x="729569" y="816839"/>
                </a:lnTo>
                <a:lnTo>
                  <a:pt x="810402" y="826023"/>
                </a:lnTo>
                <a:lnTo>
                  <a:pt x="893734" y="832716"/>
                </a:lnTo>
                <a:lnTo>
                  <a:pt x="979291" y="836811"/>
                </a:lnTo>
                <a:lnTo>
                  <a:pt x="1066800" y="838200"/>
                </a:lnTo>
                <a:lnTo>
                  <a:pt x="1154290" y="836811"/>
                </a:lnTo>
                <a:lnTo>
                  <a:pt x="1239834" y="832716"/>
                </a:lnTo>
                <a:lnTo>
                  <a:pt x="1323156" y="826023"/>
                </a:lnTo>
                <a:lnTo>
                  <a:pt x="1403981" y="816839"/>
                </a:lnTo>
                <a:lnTo>
                  <a:pt x="1482036" y="805273"/>
                </a:lnTo>
                <a:lnTo>
                  <a:pt x="1557045" y="791431"/>
                </a:lnTo>
                <a:lnTo>
                  <a:pt x="1628733" y="775423"/>
                </a:lnTo>
                <a:lnTo>
                  <a:pt x="1696827" y="757354"/>
                </a:lnTo>
                <a:lnTo>
                  <a:pt x="1761052" y="737334"/>
                </a:lnTo>
                <a:lnTo>
                  <a:pt x="1821132" y="715470"/>
                </a:lnTo>
                <a:lnTo>
                  <a:pt x="1876794" y="691869"/>
                </a:lnTo>
                <a:lnTo>
                  <a:pt x="1927762" y="666640"/>
                </a:lnTo>
                <a:lnTo>
                  <a:pt x="1973763" y="639889"/>
                </a:lnTo>
                <a:lnTo>
                  <a:pt x="2014521" y="611726"/>
                </a:lnTo>
                <a:lnTo>
                  <a:pt x="2049762" y="582257"/>
                </a:lnTo>
                <a:lnTo>
                  <a:pt x="2079211" y="551590"/>
                </a:lnTo>
                <a:lnTo>
                  <a:pt x="2102594" y="519833"/>
                </a:lnTo>
                <a:lnTo>
                  <a:pt x="2130063" y="453480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9226" y="2590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59" y="351105"/>
                </a:lnTo>
                <a:lnTo>
                  <a:pt x="54376" y="286609"/>
                </a:lnTo>
                <a:lnTo>
                  <a:pt x="83819" y="255942"/>
                </a:lnTo>
                <a:lnTo>
                  <a:pt x="119054" y="226473"/>
                </a:lnTo>
                <a:lnTo>
                  <a:pt x="159806" y="198310"/>
                </a:lnTo>
                <a:lnTo>
                  <a:pt x="205800" y="171559"/>
                </a:lnTo>
                <a:lnTo>
                  <a:pt x="256763" y="146330"/>
                </a:lnTo>
                <a:lnTo>
                  <a:pt x="312420" y="122729"/>
                </a:lnTo>
                <a:lnTo>
                  <a:pt x="372496" y="100865"/>
                </a:lnTo>
                <a:lnTo>
                  <a:pt x="436717" y="80845"/>
                </a:lnTo>
                <a:lnTo>
                  <a:pt x="504809" y="62776"/>
                </a:lnTo>
                <a:lnTo>
                  <a:pt x="576498" y="46768"/>
                </a:lnTo>
                <a:lnTo>
                  <a:pt x="651510" y="32926"/>
                </a:lnTo>
                <a:lnTo>
                  <a:pt x="729569" y="21360"/>
                </a:lnTo>
                <a:lnTo>
                  <a:pt x="810402" y="12176"/>
                </a:lnTo>
                <a:lnTo>
                  <a:pt x="893734" y="5483"/>
                </a:lnTo>
                <a:lnTo>
                  <a:pt x="979291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291" y="836811"/>
                </a:lnTo>
                <a:lnTo>
                  <a:pt x="893734" y="832716"/>
                </a:lnTo>
                <a:lnTo>
                  <a:pt x="810402" y="826023"/>
                </a:lnTo>
                <a:lnTo>
                  <a:pt x="729569" y="816839"/>
                </a:lnTo>
                <a:lnTo>
                  <a:pt x="651510" y="805273"/>
                </a:lnTo>
                <a:lnTo>
                  <a:pt x="576498" y="791431"/>
                </a:lnTo>
                <a:lnTo>
                  <a:pt x="504809" y="775423"/>
                </a:lnTo>
                <a:lnTo>
                  <a:pt x="436717" y="757354"/>
                </a:lnTo>
                <a:lnTo>
                  <a:pt x="372496" y="737334"/>
                </a:lnTo>
                <a:lnTo>
                  <a:pt x="312420" y="715470"/>
                </a:lnTo>
                <a:lnTo>
                  <a:pt x="256763" y="691869"/>
                </a:lnTo>
                <a:lnTo>
                  <a:pt x="205800" y="666640"/>
                </a:lnTo>
                <a:lnTo>
                  <a:pt x="159806" y="639889"/>
                </a:lnTo>
                <a:lnTo>
                  <a:pt x="119054" y="611726"/>
                </a:lnTo>
                <a:lnTo>
                  <a:pt x="83820" y="582257"/>
                </a:lnTo>
                <a:lnTo>
                  <a:pt x="54376" y="551590"/>
                </a:lnTo>
                <a:lnTo>
                  <a:pt x="30998" y="519833"/>
                </a:lnTo>
                <a:lnTo>
                  <a:pt x="3535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162" y="2743200"/>
            <a:ext cx="1828863" cy="838200"/>
          </a:xfrm>
          <a:custGeom>
            <a:avLst/>
            <a:gdLst/>
            <a:ahLst/>
            <a:cxnLst/>
            <a:rect l="l" t="t" r="r" b="b"/>
            <a:pathLst>
              <a:path w="1828863" h="838200">
                <a:moveTo>
                  <a:pt x="914463" y="0"/>
                </a:moveTo>
                <a:lnTo>
                  <a:pt x="839458" y="1388"/>
                </a:lnTo>
                <a:lnTo>
                  <a:pt x="766124" y="5483"/>
                </a:lnTo>
                <a:lnTo>
                  <a:pt x="694696" y="12176"/>
                </a:lnTo>
                <a:lnTo>
                  <a:pt x="625408" y="21360"/>
                </a:lnTo>
                <a:lnTo>
                  <a:pt x="558498" y="32926"/>
                </a:lnTo>
                <a:lnTo>
                  <a:pt x="494199" y="46768"/>
                </a:lnTo>
                <a:lnTo>
                  <a:pt x="432747" y="62776"/>
                </a:lnTo>
                <a:lnTo>
                  <a:pt x="374378" y="80845"/>
                </a:lnTo>
                <a:lnTo>
                  <a:pt x="319326" y="100865"/>
                </a:lnTo>
                <a:lnTo>
                  <a:pt x="267827" y="122729"/>
                </a:lnTo>
                <a:lnTo>
                  <a:pt x="220116" y="146330"/>
                </a:lnTo>
                <a:lnTo>
                  <a:pt x="176428" y="171559"/>
                </a:lnTo>
                <a:lnTo>
                  <a:pt x="136999" y="198310"/>
                </a:lnTo>
                <a:lnTo>
                  <a:pt x="102064" y="226473"/>
                </a:lnTo>
                <a:lnTo>
                  <a:pt x="71858" y="255942"/>
                </a:lnTo>
                <a:lnTo>
                  <a:pt x="46616" y="286609"/>
                </a:lnTo>
                <a:lnTo>
                  <a:pt x="11967" y="351105"/>
                </a:lnTo>
                <a:lnTo>
                  <a:pt x="0" y="419100"/>
                </a:lnTo>
                <a:lnTo>
                  <a:pt x="3031" y="453480"/>
                </a:lnTo>
                <a:lnTo>
                  <a:pt x="26574" y="519833"/>
                </a:lnTo>
                <a:lnTo>
                  <a:pt x="71858" y="582257"/>
                </a:lnTo>
                <a:lnTo>
                  <a:pt x="102064" y="611726"/>
                </a:lnTo>
                <a:lnTo>
                  <a:pt x="136999" y="639889"/>
                </a:lnTo>
                <a:lnTo>
                  <a:pt x="176428" y="666640"/>
                </a:lnTo>
                <a:lnTo>
                  <a:pt x="220116" y="691869"/>
                </a:lnTo>
                <a:lnTo>
                  <a:pt x="267827" y="715470"/>
                </a:lnTo>
                <a:lnTo>
                  <a:pt x="319326" y="737334"/>
                </a:lnTo>
                <a:lnTo>
                  <a:pt x="374378" y="757354"/>
                </a:lnTo>
                <a:lnTo>
                  <a:pt x="432747" y="775423"/>
                </a:lnTo>
                <a:lnTo>
                  <a:pt x="494199" y="791431"/>
                </a:lnTo>
                <a:lnTo>
                  <a:pt x="558498" y="805273"/>
                </a:lnTo>
                <a:lnTo>
                  <a:pt x="625408" y="816839"/>
                </a:lnTo>
                <a:lnTo>
                  <a:pt x="694696" y="826023"/>
                </a:lnTo>
                <a:lnTo>
                  <a:pt x="766124" y="832716"/>
                </a:lnTo>
                <a:lnTo>
                  <a:pt x="839458" y="836811"/>
                </a:lnTo>
                <a:lnTo>
                  <a:pt x="914463" y="838200"/>
                </a:lnTo>
                <a:lnTo>
                  <a:pt x="989450" y="836811"/>
                </a:lnTo>
                <a:lnTo>
                  <a:pt x="1062770" y="832716"/>
                </a:lnTo>
                <a:lnTo>
                  <a:pt x="1134185" y="826023"/>
                </a:lnTo>
                <a:lnTo>
                  <a:pt x="1203462" y="816839"/>
                </a:lnTo>
                <a:lnTo>
                  <a:pt x="1270365" y="805273"/>
                </a:lnTo>
                <a:lnTo>
                  <a:pt x="1334657" y="791431"/>
                </a:lnTo>
                <a:lnTo>
                  <a:pt x="1396105" y="775423"/>
                </a:lnTo>
                <a:lnTo>
                  <a:pt x="1454471" y="757354"/>
                </a:lnTo>
                <a:lnTo>
                  <a:pt x="1509521" y="737334"/>
                </a:lnTo>
                <a:lnTo>
                  <a:pt x="1561020" y="715470"/>
                </a:lnTo>
                <a:lnTo>
                  <a:pt x="1608731" y="691869"/>
                </a:lnTo>
                <a:lnTo>
                  <a:pt x="1652420" y="666640"/>
                </a:lnTo>
                <a:lnTo>
                  <a:pt x="1691851" y="639889"/>
                </a:lnTo>
                <a:lnTo>
                  <a:pt x="1726789" y="611726"/>
                </a:lnTo>
                <a:lnTo>
                  <a:pt x="1756997" y="582257"/>
                </a:lnTo>
                <a:lnTo>
                  <a:pt x="1782241" y="551590"/>
                </a:lnTo>
                <a:lnTo>
                  <a:pt x="1816894" y="487094"/>
                </a:lnTo>
                <a:lnTo>
                  <a:pt x="1828863" y="419100"/>
                </a:lnTo>
                <a:lnTo>
                  <a:pt x="1825831" y="384719"/>
                </a:lnTo>
                <a:lnTo>
                  <a:pt x="1802285" y="318366"/>
                </a:lnTo>
                <a:lnTo>
                  <a:pt x="1756997" y="255942"/>
                </a:lnTo>
                <a:lnTo>
                  <a:pt x="1726789" y="226473"/>
                </a:lnTo>
                <a:lnTo>
                  <a:pt x="1691851" y="198310"/>
                </a:lnTo>
                <a:lnTo>
                  <a:pt x="1652420" y="171559"/>
                </a:lnTo>
                <a:lnTo>
                  <a:pt x="1608731" y="146330"/>
                </a:lnTo>
                <a:lnTo>
                  <a:pt x="1561020" y="122729"/>
                </a:lnTo>
                <a:lnTo>
                  <a:pt x="1509521" y="100865"/>
                </a:lnTo>
                <a:lnTo>
                  <a:pt x="1454471" y="80845"/>
                </a:lnTo>
                <a:lnTo>
                  <a:pt x="1396105" y="62776"/>
                </a:lnTo>
                <a:lnTo>
                  <a:pt x="1334657" y="46768"/>
                </a:lnTo>
                <a:lnTo>
                  <a:pt x="1270365" y="32926"/>
                </a:lnTo>
                <a:lnTo>
                  <a:pt x="1203462" y="21360"/>
                </a:lnTo>
                <a:lnTo>
                  <a:pt x="1134185" y="12176"/>
                </a:lnTo>
                <a:lnTo>
                  <a:pt x="1062770" y="5483"/>
                </a:lnTo>
                <a:lnTo>
                  <a:pt x="989450" y="1388"/>
                </a:lnTo>
                <a:lnTo>
                  <a:pt x="91446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6162" y="2743200"/>
            <a:ext cx="1828863" cy="838200"/>
          </a:xfrm>
          <a:custGeom>
            <a:avLst/>
            <a:gdLst/>
            <a:ahLst/>
            <a:cxnLst/>
            <a:rect l="l" t="t" r="r" b="b"/>
            <a:pathLst>
              <a:path w="1828863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8" y="255942"/>
                </a:lnTo>
                <a:lnTo>
                  <a:pt x="102064" y="226473"/>
                </a:lnTo>
                <a:lnTo>
                  <a:pt x="136999" y="198310"/>
                </a:lnTo>
                <a:lnTo>
                  <a:pt x="176428" y="171559"/>
                </a:lnTo>
                <a:lnTo>
                  <a:pt x="220116" y="146330"/>
                </a:lnTo>
                <a:lnTo>
                  <a:pt x="267827" y="122729"/>
                </a:lnTo>
                <a:lnTo>
                  <a:pt x="319326" y="100865"/>
                </a:lnTo>
                <a:lnTo>
                  <a:pt x="374378" y="80845"/>
                </a:lnTo>
                <a:lnTo>
                  <a:pt x="432747" y="62776"/>
                </a:lnTo>
                <a:lnTo>
                  <a:pt x="494199" y="46768"/>
                </a:lnTo>
                <a:lnTo>
                  <a:pt x="558498" y="32926"/>
                </a:lnTo>
                <a:lnTo>
                  <a:pt x="625408" y="21360"/>
                </a:lnTo>
                <a:lnTo>
                  <a:pt x="694696" y="12176"/>
                </a:lnTo>
                <a:lnTo>
                  <a:pt x="766124" y="5483"/>
                </a:lnTo>
                <a:lnTo>
                  <a:pt x="839458" y="1388"/>
                </a:lnTo>
                <a:lnTo>
                  <a:pt x="914463" y="0"/>
                </a:lnTo>
                <a:lnTo>
                  <a:pt x="989450" y="1388"/>
                </a:lnTo>
                <a:lnTo>
                  <a:pt x="1062770" y="5483"/>
                </a:lnTo>
                <a:lnTo>
                  <a:pt x="1134185" y="12176"/>
                </a:lnTo>
                <a:lnTo>
                  <a:pt x="1203462" y="21360"/>
                </a:lnTo>
                <a:lnTo>
                  <a:pt x="1270365" y="32926"/>
                </a:lnTo>
                <a:lnTo>
                  <a:pt x="1334657" y="46768"/>
                </a:lnTo>
                <a:lnTo>
                  <a:pt x="1396105" y="62776"/>
                </a:lnTo>
                <a:lnTo>
                  <a:pt x="1454471" y="80845"/>
                </a:lnTo>
                <a:lnTo>
                  <a:pt x="1509521" y="100865"/>
                </a:lnTo>
                <a:lnTo>
                  <a:pt x="1561020" y="122729"/>
                </a:lnTo>
                <a:lnTo>
                  <a:pt x="1608731" y="146330"/>
                </a:lnTo>
                <a:lnTo>
                  <a:pt x="1652420" y="171559"/>
                </a:lnTo>
                <a:lnTo>
                  <a:pt x="1691851" y="198310"/>
                </a:lnTo>
                <a:lnTo>
                  <a:pt x="1726789" y="226473"/>
                </a:lnTo>
                <a:lnTo>
                  <a:pt x="1756997" y="255942"/>
                </a:lnTo>
                <a:lnTo>
                  <a:pt x="1782241" y="286609"/>
                </a:lnTo>
                <a:lnTo>
                  <a:pt x="1816894" y="351105"/>
                </a:lnTo>
                <a:lnTo>
                  <a:pt x="1828863" y="419100"/>
                </a:lnTo>
                <a:lnTo>
                  <a:pt x="1825831" y="453480"/>
                </a:lnTo>
                <a:lnTo>
                  <a:pt x="1802285" y="519833"/>
                </a:lnTo>
                <a:lnTo>
                  <a:pt x="1756997" y="582257"/>
                </a:lnTo>
                <a:lnTo>
                  <a:pt x="1726789" y="611726"/>
                </a:lnTo>
                <a:lnTo>
                  <a:pt x="1691851" y="639889"/>
                </a:lnTo>
                <a:lnTo>
                  <a:pt x="1652420" y="666640"/>
                </a:lnTo>
                <a:lnTo>
                  <a:pt x="1608731" y="691869"/>
                </a:lnTo>
                <a:lnTo>
                  <a:pt x="1561020" y="715470"/>
                </a:lnTo>
                <a:lnTo>
                  <a:pt x="1509521" y="737334"/>
                </a:lnTo>
                <a:lnTo>
                  <a:pt x="1454471" y="757354"/>
                </a:lnTo>
                <a:lnTo>
                  <a:pt x="1396105" y="775423"/>
                </a:lnTo>
                <a:lnTo>
                  <a:pt x="1334657" y="791431"/>
                </a:lnTo>
                <a:lnTo>
                  <a:pt x="1270365" y="805273"/>
                </a:lnTo>
                <a:lnTo>
                  <a:pt x="1203462" y="816839"/>
                </a:lnTo>
                <a:lnTo>
                  <a:pt x="1134185" y="826023"/>
                </a:lnTo>
                <a:lnTo>
                  <a:pt x="1062770" y="832716"/>
                </a:lnTo>
                <a:lnTo>
                  <a:pt x="989450" y="836811"/>
                </a:lnTo>
                <a:lnTo>
                  <a:pt x="914463" y="838200"/>
                </a:lnTo>
                <a:lnTo>
                  <a:pt x="839458" y="836811"/>
                </a:lnTo>
                <a:lnTo>
                  <a:pt x="766124" y="832716"/>
                </a:lnTo>
                <a:lnTo>
                  <a:pt x="694696" y="826023"/>
                </a:lnTo>
                <a:lnTo>
                  <a:pt x="625408" y="816839"/>
                </a:lnTo>
                <a:lnTo>
                  <a:pt x="558498" y="805273"/>
                </a:lnTo>
                <a:lnTo>
                  <a:pt x="494199" y="791431"/>
                </a:lnTo>
                <a:lnTo>
                  <a:pt x="432747" y="775423"/>
                </a:lnTo>
                <a:lnTo>
                  <a:pt x="374378" y="757354"/>
                </a:lnTo>
                <a:lnTo>
                  <a:pt x="319326" y="737334"/>
                </a:lnTo>
                <a:lnTo>
                  <a:pt x="267827" y="715470"/>
                </a:lnTo>
                <a:lnTo>
                  <a:pt x="220116" y="691869"/>
                </a:lnTo>
                <a:lnTo>
                  <a:pt x="176428" y="666640"/>
                </a:lnTo>
                <a:lnTo>
                  <a:pt x="136999" y="639889"/>
                </a:lnTo>
                <a:lnTo>
                  <a:pt x="102064" y="611726"/>
                </a:lnTo>
                <a:lnTo>
                  <a:pt x="71858" y="582257"/>
                </a:lnTo>
                <a:lnTo>
                  <a:pt x="46616" y="551590"/>
                </a:lnTo>
                <a:lnTo>
                  <a:pt x="11967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0870" y="2812669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1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220" y="29650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5008626" y="2819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395" y="1388"/>
                </a:lnTo>
                <a:lnTo>
                  <a:pt x="766062" y="5483"/>
                </a:lnTo>
                <a:lnTo>
                  <a:pt x="694636" y="12176"/>
                </a:lnTo>
                <a:lnTo>
                  <a:pt x="625352" y="21360"/>
                </a:lnTo>
                <a:lnTo>
                  <a:pt x="558444" y="32926"/>
                </a:lnTo>
                <a:lnTo>
                  <a:pt x="494149" y="46768"/>
                </a:lnTo>
                <a:lnTo>
                  <a:pt x="432702" y="62776"/>
                </a:lnTo>
                <a:lnTo>
                  <a:pt x="374337" y="80845"/>
                </a:lnTo>
                <a:lnTo>
                  <a:pt x="319289" y="100865"/>
                </a:lnTo>
                <a:lnTo>
                  <a:pt x="267795" y="122729"/>
                </a:lnTo>
                <a:lnTo>
                  <a:pt x="220089" y="146330"/>
                </a:lnTo>
                <a:lnTo>
                  <a:pt x="176406" y="171559"/>
                </a:lnTo>
                <a:lnTo>
                  <a:pt x="136981" y="198310"/>
                </a:lnTo>
                <a:lnTo>
                  <a:pt x="102050" y="226473"/>
                </a:lnTo>
                <a:lnTo>
                  <a:pt x="71848" y="255942"/>
                </a:lnTo>
                <a:lnTo>
                  <a:pt x="46610" y="286609"/>
                </a:lnTo>
                <a:lnTo>
                  <a:pt x="11966" y="351105"/>
                </a:lnTo>
                <a:lnTo>
                  <a:pt x="0" y="419100"/>
                </a:lnTo>
                <a:lnTo>
                  <a:pt x="3030" y="453480"/>
                </a:lnTo>
                <a:lnTo>
                  <a:pt x="26570" y="519833"/>
                </a:lnTo>
                <a:lnTo>
                  <a:pt x="71848" y="582257"/>
                </a:lnTo>
                <a:lnTo>
                  <a:pt x="102050" y="611726"/>
                </a:lnTo>
                <a:lnTo>
                  <a:pt x="136981" y="639889"/>
                </a:lnTo>
                <a:lnTo>
                  <a:pt x="176406" y="666640"/>
                </a:lnTo>
                <a:lnTo>
                  <a:pt x="220089" y="691869"/>
                </a:lnTo>
                <a:lnTo>
                  <a:pt x="267795" y="715470"/>
                </a:lnTo>
                <a:lnTo>
                  <a:pt x="319289" y="737334"/>
                </a:lnTo>
                <a:lnTo>
                  <a:pt x="374337" y="757354"/>
                </a:lnTo>
                <a:lnTo>
                  <a:pt x="432702" y="775423"/>
                </a:lnTo>
                <a:lnTo>
                  <a:pt x="494149" y="791431"/>
                </a:lnTo>
                <a:lnTo>
                  <a:pt x="558444" y="805273"/>
                </a:lnTo>
                <a:lnTo>
                  <a:pt x="625352" y="816839"/>
                </a:lnTo>
                <a:lnTo>
                  <a:pt x="694636" y="826023"/>
                </a:lnTo>
                <a:lnTo>
                  <a:pt x="766062" y="832716"/>
                </a:lnTo>
                <a:lnTo>
                  <a:pt x="839395" y="836811"/>
                </a:lnTo>
                <a:lnTo>
                  <a:pt x="914400" y="838200"/>
                </a:lnTo>
                <a:lnTo>
                  <a:pt x="989387" y="836811"/>
                </a:lnTo>
                <a:lnTo>
                  <a:pt x="1062706" y="832716"/>
                </a:lnTo>
                <a:lnTo>
                  <a:pt x="1134122" y="826023"/>
                </a:lnTo>
                <a:lnTo>
                  <a:pt x="1203399" y="816839"/>
                </a:lnTo>
                <a:lnTo>
                  <a:pt x="1270301" y="805273"/>
                </a:lnTo>
                <a:lnTo>
                  <a:pt x="1334594" y="791431"/>
                </a:lnTo>
                <a:lnTo>
                  <a:pt x="1396041" y="775423"/>
                </a:lnTo>
                <a:lnTo>
                  <a:pt x="1454408" y="757354"/>
                </a:lnTo>
                <a:lnTo>
                  <a:pt x="1509458" y="737334"/>
                </a:lnTo>
                <a:lnTo>
                  <a:pt x="1560956" y="715470"/>
                </a:lnTo>
                <a:lnTo>
                  <a:pt x="1608668" y="691869"/>
                </a:lnTo>
                <a:lnTo>
                  <a:pt x="1652357" y="666640"/>
                </a:lnTo>
                <a:lnTo>
                  <a:pt x="1691788" y="639889"/>
                </a:lnTo>
                <a:lnTo>
                  <a:pt x="1726725" y="611726"/>
                </a:lnTo>
                <a:lnTo>
                  <a:pt x="1756933" y="582257"/>
                </a:lnTo>
                <a:lnTo>
                  <a:pt x="1782177" y="551590"/>
                </a:lnTo>
                <a:lnTo>
                  <a:pt x="1816830" y="487094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8626" y="2819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6" y="351105"/>
                </a:lnTo>
                <a:lnTo>
                  <a:pt x="46610" y="286609"/>
                </a:lnTo>
                <a:lnTo>
                  <a:pt x="71848" y="255942"/>
                </a:lnTo>
                <a:lnTo>
                  <a:pt x="102050" y="226473"/>
                </a:lnTo>
                <a:lnTo>
                  <a:pt x="136981" y="198310"/>
                </a:lnTo>
                <a:lnTo>
                  <a:pt x="176406" y="171559"/>
                </a:lnTo>
                <a:lnTo>
                  <a:pt x="220089" y="146330"/>
                </a:lnTo>
                <a:lnTo>
                  <a:pt x="267795" y="122729"/>
                </a:lnTo>
                <a:lnTo>
                  <a:pt x="319289" y="100865"/>
                </a:lnTo>
                <a:lnTo>
                  <a:pt x="374337" y="80845"/>
                </a:lnTo>
                <a:lnTo>
                  <a:pt x="432702" y="62776"/>
                </a:lnTo>
                <a:lnTo>
                  <a:pt x="494149" y="46768"/>
                </a:lnTo>
                <a:lnTo>
                  <a:pt x="558444" y="32926"/>
                </a:lnTo>
                <a:lnTo>
                  <a:pt x="625352" y="21360"/>
                </a:lnTo>
                <a:lnTo>
                  <a:pt x="694636" y="12176"/>
                </a:lnTo>
                <a:lnTo>
                  <a:pt x="766062" y="5483"/>
                </a:lnTo>
                <a:lnTo>
                  <a:pt x="839395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80"/>
                </a:lnTo>
                <a:lnTo>
                  <a:pt x="1802221" y="519833"/>
                </a:lnTo>
                <a:lnTo>
                  <a:pt x="1756933" y="582257"/>
                </a:lnTo>
                <a:lnTo>
                  <a:pt x="1726725" y="611726"/>
                </a:lnTo>
                <a:lnTo>
                  <a:pt x="1691788" y="639889"/>
                </a:lnTo>
                <a:lnTo>
                  <a:pt x="1652357" y="666640"/>
                </a:lnTo>
                <a:lnTo>
                  <a:pt x="1608668" y="691869"/>
                </a:lnTo>
                <a:lnTo>
                  <a:pt x="1560956" y="715470"/>
                </a:lnTo>
                <a:lnTo>
                  <a:pt x="1509458" y="737334"/>
                </a:lnTo>
                <a:lnTo>
                  <a:pt x="1454408" y="757354"/>
                </a:lnTo>
                <a:lnTo>
                  <a:pt x="1396041" y="775423"/>
                </a:lnTo>
                <a:lnTo>
                  <a:pt x="1334594" y="791431"/>
                </a:lnTo>
                <a:lnTo>
                  <a:pt x="1270301" y="805273"/>
                </a:lnTo>
                <a:lnTo>
                  <a:pt x="1203399" y="816839"/>
                </a:lnTo>
                <a:lnTo>
                  <a:pt x="1134122" y="826023"/>
                </a:lnTo>
                <a:lnTo>
                  <a:pt x="1062706" y="832716"/>
                </a:lnTo>
                <a:lnTo>
                  <a:pt x="989387" y="836811"/>
                </a:lnTo>
                <a:lnTo>
                  <a:pt x="914400" y="838200"/>
                </a:lnTo>
                <a:lnTo>
                  <a:pt x="839395" y="836811"/>
                </a:lnTo>
                <a:lnTo>
                  <a:pt x="766062" y="832716"/>
                </a:lnTo>
                <a:lnTo>
                  <a:pt x="694636" y="826023"/>
                </a:lnTo>
                <a:lnTo>
                  <a:pt x="625352" y="816839"/>
                </a:lnTo>
                <a:lnTo>
                  <a:pt x="558444" y="805273"/>
                </a:lnTo>
                <a:lnTo>
                  <a:pt x="494149" y="791431"/>
                </a:lnTo>
                <a:lnTo>
                  <a:pt x="432702" y="775423"/>
                </a:lnTo>
                <a:lnTo>
                  <a:pt x="374337" y="757354"/>
                </a:lnTo>
                <a:lnTo>
                  <a:pt x="319289" y="737334"/>
                </a:lnTo>
                <a:lnTo>
                  <a:pt x="267795" y="715470"/>
                </a:lnTo>
                <a:lnTo>
                  <a:pt x="220089" y="691869"/>
                </a:lnTo>
                <a:lnTo>
                  <a:pt x="176406" y="666640"/>
                </a:lnTo>
                <a:lnTo>
                  <a:pt x="136981" y="639889"/>
                </a:lnTo>
                <a:lnTo>
                  <a:pt x="102050" y="611726"/>
                </a:lnTo>
                <a:lnTo>
                  <a:pt x="71848" y="582257"/>
                </a:lnTo>
                <a:lnTo>
                  <a:pt x="46610" y="551590"/>
                </a:lnTo>
                <a:lnTo>
                  <a:pt x="11966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254" y="30412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6151626" y="2667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291" y="1388"/>
                </a:lnTo>
                <a:lnTo>
                  <a:pt x="893734" y="5483"/>
                </a:lnTo>
                <a:lnTo>
                  <a:pt x="810402" y="12176"/>
                </a:lnTo>
                <a:lnTo>
                  <a:pt x="729569" y="21360"/>
                </a:lnTo>
                <a:lnTo>
                  <a:pt x="651510" y="32926"/>
                </a:lnTo>
                <a:lnTo>
                  <a:pt x="576498" y="46768"/>
                </a:lnTo>
                <a:lnTo>
                  <a:pt x="504809" y="62776"/>
                </a:lnTo>
                <a:lnTo>
                  <a:pt x="436717" y="80845"/>
                </a:lnTo>
                <a:lnTo>
                  <a:pt x="372496" y="100865"/>
                </a:lnTo>
                <a:lnTo>
                  <a:pt x="312420" y="122729"/>
                </a:lnTo>
                <a:lnTo>
                  <a:pt x="256763" y="146330"/>
                </a:lnTo>
                <a:lnTo>
                  <a:pt x="205800" y="171559"/>
                </a:lnTo>
                <a:lnTo>
                  <a:pt x="159806" y="198310"/>
                </a:lnTo>
                <a:lnTo>
                  <a:pt x="119054" y="226473"/>
                </a:lnTo>
                <a:lnTo>
                  <a:pt x="83820" y="255942"/>
                </a:lnTo>
                <a:lnTo>
                  <a:pt x="54376" y="286609"/>
                </a:lnTo>
                <a:lnTo>
                  <a:pt x="30998" y="318366"/>
                </a:lnTo>
                <a:lnTo>
                  <a:pt x="3535" y="384719"/>
                </a:lnTo>
                <a:lnTo>
                  <a:pt x="0" y="419100"/>
                </a:lnTo>
                <a:lnTo>
                  <a:pt x="3535" y="453480"/>
                </a:lnTo>
                <a:lnTo>
                  <a:pt x="30998" y="519833"/>
                </a:lnTo>
                <a:lnTo>
                  <a:pt x="54376" y="551590"/>
                </a:lnTo>
                <a:lnTo>
                  <a:pt x="83820" y="582257"/>
                </a:lnTo>
                <a:lnTo>
                  <a:pt x="119054" y="611726"/>
                </a:lnTo>
                <a:lnTo>
                  <a:pt x="159806" y="639889"/>
                </a:lnTo>
                <a:lnTo>
                  <a:pt x="205800" y="666640"/>
                </a:lnTo>
                <a:lnTo>
                  <a:pt x="256763" y="691869"/>
                </a:lnTo>
                <a:lnTo>
                  <a:pt x="312420" y="715470"/>
                </a:lnTo>
                <a:lnTo>
                  <a:pt x="372496" y="737334"/>
                </a:lnTo>
                <a:lnTo>
                  <a:pt x="436717" y="757354"/>
                </a:lnTo>
                <a:lnTo>
                  <a:pt x="504809" y="775423"/>
                </a:lnTo>
                <a:lnTo>
                  <a:pt x="576498" y="791431"/>
                </a:lnTo>
                <a:lnTo>
                  <a:pt x="651509" y="805273"/>
                </a:lnTo>
                <a:lnTo>
                  <a:pt x="729569" y="816839"/>
                </a:lnTo>
                <a:lnTo>
                  <a:pt x="810402" y="826023"/>
                </a:lnTo>
                <a:lnTo>
                  <a:pt x="893734" y="832716"/>
                </a:lnTo>
                <a:lnTo>
                  <a:pt x="979291" y="836811"/>
                </a:lnTo>
                <a:lnTo>
                  <a:pt x="1066800" y="838200"/>
                </a:lnTo>
                <a:lnTo>
                  <a:pt x="1154290" y="836811"/>
                </a:lnTo>
                <a:lnTo>
                  <a:pt x="1239834" y="832716"/>
                </a:lnTo>
                <a:lnTo>
                  <a:pt x="1323156" y="826023"/>
                </a:lnTo>
                <a:lnTo>
                  <a:pt x="1403981" y="816839"/>
                </a:lnTo>
                <a:lnTo>
                  <a:pt x="1482036" y="805273"/>
                </a:lnTo>
                <a:lnTo>
                  <a:pt x="1557045" y="791431"/>
                </a:lnTo>
                <a:lnTo>
                  <a:pt x="1628733" y="775423"/>
                </a:lnTo>
                <a:lnTo>
                  <a:pt x="1696827" y="757354"/>
                </a:lnTo>
                <a:lnTo>
                  <a:pt x="1761052" y="737334"/>
                </a:lnTo>
                <a:lnTo>
                  <a:pt x="1821132" y="715470"/>
                </a:lnTo>
                <a:lnTo>
                  <a:pt x="1876794" y="691869"/>
                </a:lnTo>
                <a:lnTo>
                  <a:pt x="1927762" y="666640"/>
                </a:lnTo>
                <a:lnTo>
                  <a:pt x="1973763" y="639889"/>
                </a:lnTo>
                <a:lnTo>
                  <a:pt x="2014521" y="611726"/>
                </a:lnTo>
                <a:lnTo>
                  <a:pt x="2049762" y="582257"/>
                </a:lnTo>
                <a:lnTo>
                  <a:pt x="2079211" y="551590"/>
                </a:lnTo>
                <a:lnTo>
                  <a:pt x="2102594" y="519833"/>
                </a:lnTo>
                <a:lnTo>
                  <a:pt x="2130063" y="453480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1626" y="2667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59" y="351105"/>
                </a:lnTo>
                <a:lnTo>
                  <a:pt x="54376" y="286609"/>
                </a:lnTo>
                <a:lnTo>
                  <a:pt x="83820" y="255942"/>
                </a:lnTo>
                <a:lnTo>
                  <a:pt x="119054" y="226473"/>
                </a:lnTo>
                <a:lnTo>
                  <a:pt x="159806" y="198310"/>
                </a:lnTo>
                <a:lnTo>
                  <a:pt x="205800" y="171559"/>
                </a:lnTo>
                <a:lnTo>
                  <a:pt x="256763" y="146330"/>
                </a:lnTo>
                <a:lnTo>
                  <a:pt x="312420" y="122729"/>
                </a:lnTo>
                <a:lnTo>
                  <a:pt x="372496" y="100865"/>
                </a:lnTo>
                <a:lnTo>
                  <a:pt x="436717" y="80845"/>
                </a:lnTo>
                <a:lnTo>
                  <a:pt x="504809" y="62776"/>
                </a:lnTo>
                <a:lnTo>
                  <a:pt x="576498" y="46768"/>
                </a:lnTo>
                <a:lnTo>
                  <a:pt x="651510" y="32926"/>
                </a:lnTo>
                <a:lnTo>
                  <a:pt x="729569" y="21360"/>
                </a:lnTo>
                <a:lnTo>
                  <a:pt x="810402" y="12176"/>
                </a:lnTo>
                <a:lnTo>
                  <a:pt x="893734" y="5483"/>
                </a:lnTo>
                <a:lnTo>
                  <a:pt x="979291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291" y="836811"/>
                </a:lnTo>
                <a:lnTo>
                  <a:pt x="893734" y="832716"/>
                </a:lnTo>
                <a:lnTo>
                  <a:pt x="810402" y="826023"/>
                </a:lnTo>
                <a:lnTo>
                  <a:pt x="729569" y="816839"/>
                </a:lnTo>
                <a:lnTo>
                  <a:pt x="651509" y="805273"/>
                </a:lnTo>
                <a:lnTo>
                  <a:pt x="576498" y="791431"/>
                </a:lnTo>
                <a:lnTo>
                  <a:pt x="504809" y="775423"/>
                </a:lnTo>
                <a:lnTo>
                  <a:pt x="436717" y="757354"/>
                </a:lnTo>
                <a:lnTo>
                  <a:pt x="372496" y="737334"/>
                </a:lnTo>
                <a:lnTo>
                  <a:pt x="312420" y="715470"/>
                </a:lnTo>
                <a:lnTo>
                  <a:pt x="256763" y="691869"/>
                </a:lnTo>
                <a:lnTo>
                  <a:pt x="205800" y="666640"/>
                </a:lnTo>
                <a:lnTo>
                  <a:pt x="159806" y="639889"/>
                </a:lnTo>
                <a:lnTo>
                  <a:pt x="119054" y="611726"/>
                </a:lnTo>
                <a:lnTo>
                  <a:pt x="83820" y="582257"/>
                </a:lnTo>
                <a:lnTo>
                  <a:pt x="54376" y="551590"/>
                </a:lnTo>
                <a:lnTo>
                  <a:pt x="30998" y="519833"/>
                </a:lnTo>
                <a:lnTo>
                  <a:pt x="3535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2015364"/>
            <a:ext cx="1231900" cy="68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6205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80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7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0228" y="2552320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3778" y="2888870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2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1501" y="2091563"/>
            <a:ext cx="104838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800" b="1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spc="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63565" y="2359914"/>
            <a:ext cx="954024" cy="0"/>
          </a:xfrm>
          <a:custGeom>
            <a:avLst/>
            <a:gdLst/>
            <a:ahLst/>
            <a:cxnLst/>
            <a:rect l="l" t="t" r="r" b="b"/>
            <a:pathLst>
              <a:path w="95402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21082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418" y="4495545"/>
            <a:ext cx="342963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se</a:t>
            </a:r>
            <a:r>
              <a:rPr sz="1800" b="1" u="heavy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finer</a:t>
            </a:r>
            <a:r>
              <a:rPr sz="1800" b="1" u="heavy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rti</a:t>
            </a:r>
            <a:r>
              <a:rPr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ion</a:t>
            </a:r>
            <a:r>
              <a:rPr sz="180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(Option</a:t>
            </a:r>
            <a:r>
              <a:rPr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800" b="1" u="heavy" spc="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1493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9" y="160437"/>
            <a:ext cx="9143999" cy="67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400" b="1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4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9745" y="853168"/>
            <a:ext cx="5603240" cy="6778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 2: Q</a:t>
            </a:r>
            <a:r>
              <a:rPr sz="3200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ery</a:t>
            </a:r>
            <a:r>
              <a:rPr sz="3200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Deco</a:t>
            </a:r>
            <a:r>
              <a:rPr sz="3200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position</a:t>
            </a:r>
            <a:endParaRPr sz="3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100"/>
              </a:lnSpc>
              <a:spcBef>
                <a:spcPts val="60"/>
              </a:spcBef>
              <a:spcAft>
                <a:spcPts val="0"/>
              </a:spcAft>
            </a:pPr>
            <a:endParaRPr sz="11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437005" fontAlgn="auto">
              <a:spcBef>
                <a:spcPts val="0"/>
              </a:spcBef>
              <a:spcAft>
                <a:spcPts val="0"/>
              </a:spcAft>
              <a:tabLst>
                <a:tab pos="4035854" algn="l"/>
              </a:tabLst>
            </a:pPr>
            <a:r>
              <a:rPr sz="1800" u="heavy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-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ct	Emp1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1" y="1360678"/>
            <a:ext cx="128651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ob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al</a:t>
            </a:r>
            <a:r>
              <a:rPr sz="1600" u="sng" spc="-2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ue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6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616709"/>
            <a:ext cx="309753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 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e,</a:t>
            </a:r>
            <a:r>
              <a:rPr sz="1600" spc="3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824355"/>
            <a:ext cx="13030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714973" algn="l"/>
              </a:tabLs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om	EmpO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069212"/>
            <a:ext cx="3344545" cy="426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4976" marR="12699" indent="-742912" fontAlgn="auto">
              <a:lnSpc>
                <a:spcPts val="163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spc="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600" spc="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1" y="2726563"/>
            <a:ext cx="83502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it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6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1" y="4390390"/>
            <a:ext cx="3436620" cy="83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2882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tabLst>
                <a:tab pos="2673213" algn="l"/>
              </a:tabLst>
            </a:pP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Qu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ery</a:t>
            </a:r>
            <a:r>
              <a:rPr sz="2000" u="heavy" spc="-4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 u="heavy" spc="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 u="heavy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posit</a:t>
            </a: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:	Obtain a query</a:t>
            </a:r>
            <a:r>
              <a:rPr sz="2000" spc="-3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for</a:t>
            </a:r>
            <a:r>
              <a:rPr sz="2000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ea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 spc="-3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et</a:t>
            </a:r>
            <a:r>
              <a:rPr sz="2000" spc="-4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in the</a:t>
            </a:r>
            <a:r>
              <a:rPr sz="2000" spc="-2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en</a:t>
            </a:r>
            <a:r>
              <a:rPr sz="2000" spc="-4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ti</a:t>
            </a:r>
            <a:r>
              <a:rPr sz="2000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ion.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927" y="1735302"/>
            <a:ext cx="4767159" cy="2345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01019" fontAlgn="auto">
              <a:spcBef>
                <a:spcPts val="0"/>
              </a:spcBef>
              <a:spcAft>
                <a:spcPts val="0"/>
              </a:spcAft>
              <a:tabLst>
                <a:tab pos="1624882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</a:p>
          <a:p>
            <a:pPr marL="1727112" marR="12699" indent="-826093" fontAlgn="auto">
              <a:spcBef>
                <a:spcPts val="0"/>
              </a:spcBef>
              <a:spcAft>
                <a:spcPts val="0"/>
              </a:spcAft>
              <a:tabLst>
                <a:tab pos="3434539" algn="l"/>
                <a:tab pos="4094269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,0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	AND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AND 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1.SSN</a:t>
            </a:r>
            <a:r>
              <a:rPr sz="1800" spc="-4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spc="-2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IN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428116" fontAlgn="auto">
              <a:spcBef>
                <a:spcPts val="0"/>
              </a:spcBef>
              <a:spcAft>
                <a:spcPts val="0"/>
              </a:spcAft>
            </a:pP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ect </a:t>
            </a:r>
            <a:r>
              <a:rPr sz="1800" spc="-1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2.SSN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489072" fontAlgn="auto">
              <a:spcBef>
                <a:spcPts val="0"/>
              </a:spcBef>
              <a:spcAft>
                <a:spcPts val="0"/>
              </a:spcAft>
              <a:tabLst>
                <a:tab pos="3211666" algn="l"/>
              </a:tabLst>
            </a:pP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Fr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om	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Em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p2)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00"/>
              </a:lnSpc>
              <a:spcBef>
                <a:spcPts val="43"/>
              </a:spcBef>
              <a:spcAft>
                <a:spcPts val="0"/>
              </a:spcAft>
            </a:pPr>
            <a:endParaRPr sz="9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869271" marR="95880" indent="-857206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800" u="heavy" spc="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-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su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scar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ed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 EmpO.Age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endParaRPr lang="en-US" sz="1800" spc="-5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69271" marR="95880" indent="-857206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175" y="4152646"/>
            <a:ext cx="4215130" cy="575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612182" algn="l"/>
              </a:tabLst>
            </a:pPr>
            <a:r>
              <a:rPr sz="1800" u="heavy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ct	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k</a:t>
            </a:r>
          </a:p>
          <a:p>
            <a:pPr marL="838792" fontAlgn="auto">
              <a:spcBef>
                <a:spcPts val="105"/>
              </a:spcBef>
              <a:spcAft>
                <a:spcPts val="0"/>
              </a:spcAft>
              <a:tabLst>
                <a:tab pos="1624882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0436" y="4728717"/>
            <a:ext cx="3930650" cy="1138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m(Emp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ry,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965150" fontAlgn="auto">
              <a:spcBef>
                <a:spcPts val="0"/>
              </a:spcBef>
              <a:spcAft>
                <a:spcPts val="0"/>
              </a:spcAft>
              <a:tabLst>
                <a:tab pos="3434539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ry)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00	AND</a:t>
            </a:r>
          </a:p>
          <a:p>
            <a:pPr marL="836887" fontAlgn="auto">
              <a:spcBef>
                <a:spcPts val="105"/>
              </a:spcBef>
              <a:spcAft>
                <a:spcPts val="0"/>
              </a:spcAft>
              <a:tabLst>
                <a:tab pos="2544315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AND</a:t>
            </a:r>
          </a:p>
          <a:p>
            <a:pPr marL="836887" fontAlgn="auto">
              <a:spcBef>
                <a:spcPts val="110"/>
              </a:spcBef>
              <a:spcAft>
                <a:spcPts val="0"/>
              </a:spcAft>
            </a:pPr>
            <a:r>
              <a:rPr sz="1800" spc="-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p1</a:t>
            </a:r>
            <a:r>
              <a:rPr sz="1800" spc="-1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.SSN</a:t>
            </a:r>
            <a:r>
              <a:rPr sz="1800" spc="-3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800" spc="-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E</a:t>
            </a:r>
            <a:r>
              <a:rPr sz="1800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2.SSN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875" y="3124201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7" y="255942"/>
                </a:lnTo>
                <a:lnTo>
                  <a:pt x="102062" y="226473"/>
                </a:lnTo>
                <a:lnTo>
                  <a:pt x="136996" y="198310"/>
                </a:lnTo>
                <a:lnTo>
                  <a:pt x="176424" y="171559"/>
                </a:lnTo>
                <a:lnTo>
                  <a:pt x="220110" y="146330"/>
                </a:lnTo>
                <a:lnTo>
                  <a:pt x="267819" y="122729"/>
                </a:lnTo>
                <a:lnTo>
                  <a:pt x="319315" y="100865"/>
                </a:lnTo>
                <a:lnTo>
                  <a:pt x="374364" y="80845"/>
                </a:lnTo>
                <a:lnTo>
                  <a:pt x="432730" y="62776"/>
                </a:lnTo>
                <a:lnTo>
                  <a:pt x="494177" y="46768"/>
                </a:lnTo>
                <a:lnTo>
                  <a:pt x="558471" y="32926"/>
                </a:lnTo>
                <a:lnTo>
                  <a:pt x="625376" y="21360"/>
                </a:lnTo>
                <a:lnTo>
                  <a:pt x="694657" y="12176"/>
                </a:lnTo>
                <a:lnTo>
                  <a:pt x="766078" y="5483"/>
                </a:lnTo>
                <a:lnTo>
                  <a:pt x="839404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80"/>
                </a:lnTo>
                <a:lnTo>
                  <a:pt x="1802221" y="519833"/>
                </a:lnTo>
                <a:lnTo>
                  <a:pt x="1756933" y="582257"/>
                </a:lnTo>
                <a:lnTo>
                  <a:pt x="1726725" y="611726"/>
                </a:lnTo>
                <a:lnTo>
                  <a:pt x="1691788" y="639889"/>
                </a:lnTo>
                <a:lnTo>
                  <a:pt x="1652357" y="666640"/>
                </a:lnTo>
                <a:lnTo>
                  <a:pt x="1608668" y="691869"/>
                </a:lnTo>
                <a:lnTo>
                  <a:pt x="1560957" y="715470"/>
                </a:lnTo>
                <a:lnTo>
                  <a:pt x="1509458" y="737334"/>
                </a:lnTo>
                <a:lnTo>
                  <a:pt x="1454408" y="757354"/>
                </a:lnTo>
                <a:lnTo>
                  <a:pt x="1396041" y="775423"/>
                </a:lnTo>
                <a:lnTo>
                  <a:pt x="1334594" y="791431"/>
                </a:lnTo>
                <a:lnTo>
                  <a:pt x="1270301" y="805273"/>
                </a:lnTo>
                <a:lnTo>
                  <a:pt x="1203399" y="816839"/>
                </a:lnTo>
                <a:lnTo>
                  <a:pt x="1134122" y="826023"/>
                </a:lnTo>
                <a:lnTo>
                  <a:pt x="1062706" y="832716"/>
                </a:lnTo>
                <a:lnTo>
                  <a:pt x="989387" y="836811"/>
                </a:lnTo>
                <a:lnTo>
                  <a:pt x="914400" y="838200"/>
                </a:lnTo>
                <a:lnTo>
                  <a:pt x="839404" y="836811"/>
                </a:lnTo>
                <a:lnTo>
                  <a:pt x="766078" y="832716"/>
                </a:lnTo>
                <a:lnTo>
                  <a:pt x="694657" y="826023"/>
                </a:lnTo>
                <a:lnTo>
                  <a:pt x="625376" y="816839"/>
                </a:lnTo>
                <a:lnTo>
                  <a:pt x="558471" y="805273"/>
                </a:lnTo>
                <a:lnTo>
                  <a:pt x="494177" y="791431"/>
                </a:lnTo>
                <a:lnTo>
                  <a:pt x="432730" y="775423"/>
                </a:lnTo>
                <a:lnTo>
                  <a:pt x="374364" y="757354"/>
                </a:lnTo>
                <a:lnTo>
                  <a:pt x="319315" y="737334"/>
                </a:lnTo>
                <a:lnTo>
                  <a:pt x="267819" y="715470"/>
                </a:lnTo>
                <a:lnTo>
                  <a:pt x="220110" y="691869"/>
                </a:lnTo>
                <a:lnTo>
                  <a:pt x="176424" y="666640"/>
                </a:lnTo>
                <a:lnTo>
                  <a:pt x="136996" y="639889"/>
                </a:lnTo>
                <a:lnTo>
                  <a:pt x="102062" y="611726"/>
                </a:lnTo>
                <a:lnTo>
                  <a:pt x="71857" y="582257"/>
                </a:lnTo>
                <a:lnTo>
                  <a:pt x="46616" y="551590"/>
                </a:lnTo>
                <a:lnTo>
                  <a:pt x="11967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1600" y="32766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309" y="836811"/>
                </a:lnTo>
                <a:lnTo>
                  <a:pt x="893765" y="832716"/>
                </a:lnTo>
                <a:lnTo>
                  <a:pt x="810443" y="826023"/>
                </a:lnTo>
                <a:lnTo>
                  <a:pt x="729618" y="816839"/>
                </a:lnTo>
                <a:lnTo>
                  <a:pt x="651563" y="805273"/>
                </a:lnTo>
                <a:lnTo>
                  <a:pt x="576554" y="791431"/>
                </a:lnTo>
                <a:lnTo>
                  <a:pt x="504866" y="775423"/>
                </a:lnTo>
                <a:lnTo>
                  <a:pt x="436772" y="757354"/>
                </a:lnTo>
                <a:lnTo>
                  <a:pt x="372547" y="737334"/>
                </a:lnTo>
                <a:lnTo>
                  <a:pt x="312467" y="715470"/>
                </a:lnTo>
                <a:lnTo>
                  <a:pt x="256805" y="691869"/>
                </a:lnTo>
                <a:lnTo>
                  <a:pt x="205837" y="666640"/>
                </a:lnTo>
                <a:lnTo>
                  <a:pt x="159836" y="639889"/>
                </a:lnTo>
                <a:lnTo>
                  <a:pt x="119078" y="611726"/>
                </a:lnTo>
                <a:lnTo>
                  <a:pt x="83837" y="582257"/>
                </a:lnTo>
                <a:lnTo>
                  <a:pt x="54388" y="551590"/>
                </a:lnTo>
                <a:lnTo>
                  <a:pt x="31005" y="519833"/>
                </a:lnTo>
                <a:lnTo>
                  <a:pt x="3536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695" y="33540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8630" y="3384170"/>
            <a:ext cx="211454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4423" y="3506471"/>
            <a:ext cx="1066165" cy="79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8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378" y="4000373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968" y="5394579"/>
            <a:ext cx="409257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O.</a:t>
            </a:r>
            <a:r>
              <a:rPr sz="14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400" b="1" spc="-2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87324" y="5608219"/>
            <a:ext cx="39503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ull,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world(Emp1)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3968" y="5938926"/>
            <a:ext cx="7370445" cy="654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O.</a:t>
            </a:r>
            <a:r>
              <a:rPr sz="14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Salar</a:t>
            </a:r>
            <a:r>
              <a:rPr sz="14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400" b="1" spc="-2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Emp1.Salary,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  <a:p>
            <a:pPr marL="1112463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.Salary,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ifEmpG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marL="1112463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Sum(Em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1.Sal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.Salary),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⋂</a:t>
            </a:r>
            <a:r>
              <a:rPr sz="1400" spc="85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22" name="object 22"/>
          <p:cNvSpPr/>
          <p:nvPr/>
        </p:nvSpPr>
        <p:spPr>
          <a:xfrm>
            <a:off x="1272794" y="2588895"/>
            <a:ext cx="4572000" cy="722756"/>
          </a:xfrm>
          <a:custGeom>
            <a:avLst/>
            <a:gdLst/>
            <a:ahLst/>
            <a:cxnLst/>
            <a:rect l="l" t="t" r="r" b="b"/>
            <a:pathLst>
              <a:path w="4572000" h="722756">
                <a:moveTo>
                  <a:pt x="43815" y="536193"/>
                </a:moveTo>
                <a:lnTo>
                  <a:pt x="0" y="722756"/>
                </a:lnTo>
                <a:lnTo>
                  <a:pt x="175640" y="645794"/>
                </a:lnTo>
                <a:lnTo>
                  <a:pt x="158227" y="631316"/>
                </a:lnTo>
                <a:lnTo>
                  <a:pt x="113284" y="631316"/>
                </a:lnTo>
                <a:lnTo>
                  <a:pt x="69596" y="594613"/>
                </a:lnTo>
                <a:lnTo>
                  <a:pt x="87885" y="572834"/>
                </a:lnTo>
                <a:lnTo>
                  <a:pt x="43815" y="536193"/>
                </a:lnTo>
                <a:close/>
              </a:path>
              <a:path w="4572000" h="722756">
                <a:moveTo>
                  <a:pt x="87885" y="572834"/>
                </a:moveTo>
                <a:lnTo>
                  <a:pt x="69596" y="594613"/>
                </a:lnTo>
                <a:lnTo>
                  <a:pt x="113284" y="631316"/>
                </a:lnTo>
                <a:lnTo>
                  <a:pt x="130121" y="611377"/>
                </a:lnTo>
                <a:lnTo>
                  <a:pt x="129793" y="611377"/>
                </a:lnTo>
                <a:lnTo>
                  <a:pt x="131765" y="609316"/>
                </a:lnTo>
                <a:lnTo>
                  <a:pt x="87885" y="572834"/>
                </a:lnTo>
                <a:close/>
              </a:path>
              <a:path w="4572000" h="722756">
                <a:moveTo>
                  <a:pt x="131941" y="609462"/>
                </a:moveTo>
                <a:lnTo>
                  <a:pt x="131120" y="610195"/>
                </a:lnTo>
                <a:lnTo>
                  <a:pt x="113284" y="631316"/>
                </a:lnTo>
                <a:lnTo>
                  <a:pt x="158227" y="631316"/>
                </a:lnTo>
                <a:lnTo>
                  <a:pt x="131941" y="609462"/>
                </a:lnTo>
                <a:close/>
              </a:path>
              <a:path w="4572000" h="722756">
                <a:moveTo>
                  <a:pt x="131765" y="609316"/>
                </a:moveTo>
                <a:lnTo>
                  <a:pt x="129793" y="611377"/>
                </a:lnTo>
                <a:lnTo>
                  <a:pt x="131120" y="610195"/>
                </a:lnTo>
                <a:lnTo>
                  <a:pt x="131738" y="609462"/>
                </a:lnTo>
                <a:lnTo>
                  <a:pt x="131765" y="609316"/>
                </a:lnTo>
                <a:close/>
              </a:path>
              <a:path w="4572000" h="722756">
                <a:moveTo>
                  <a:pt x="131120" y="610195"/>
                </a:moveTo>
                <a:lnTo>
                  <a:pt x="129793" y="611377"/>
                </a:lnTo>
                <a:lnTo>
                  <a:pt x="130121" y="611377"/>
                </a:lnTo>
                <a:lnTo>
                  <a:pt x="131120" y="610195"/>
                </a:lnTo>
                <a:close/>
              </a:path>
              <a:path w="4572000" h="722756">
                <a:moveTo>
                  <a:pt x="131822" y="609363"/>
                </a:moveTo>
                <a:lnTo>
                  <a:pt x="131120" y="610195"/>
                </a:lnTo>
                <a:lnTo>
                  <a:pt x="131941" y="609462"/>
                </a:lnTo>
                <a:close/>
              </a:path>
              <a:path w="4572000" h="722756">
                <a:moveTo>
                  <a:pt x="133069" y="608456"/>
                </a:moveTo>
                <a:lnTo>
                  <a:pt x="132587" y="608456"/>
                </a:lnTo>
                <a:lnTo>
                  <a:pt x="131861" y="609316"/>
                </a:lnTo>
                <a:lnTo>
                  <a:pt x="131941" y="609462"/>
                </a:lnTo>
                <a:lnTo>
                  <a:pt x="133069" y="608456"/>
                </a:lnTo>
                <a:close/>
              </a:path>
              <a:path w="4572000" h="722756">
                <a:moveTo>
                  <a:pt x="132587" y="608456"/>
                </a:moveTo>
                <a:lnTo>
                  <a:pt x="131765" y="609316"/>
                </a:lnTo>
                <a:lnTo>
                  <a:pt x="132587" y="608456"/>
                </a:lnTo>
                <a:close/>
              </a:path>
              <a:path w="4572000" h="722756">
                <a:moveTo>
                  <a:pt x="4171823" y="45592"/>
                </a:moveTo>
                <a:lnTo>
                  <a:pt x="4068572" y="45592"/>
                </a:lnTo>
                <a:lnTo>
                  <a:pt x="3770503" y="50164"/>
                </a:lnTo>
                <a:lnTo>
                  <a:pt x="3281933" y="66166"/>
                </a:lnTo>
                <a:lnTo>
                  <a:pt x="2941447" y="83438"/>
                </a:lnTo>
                <a:lnTo>
                  <a:pt x="2600071" y="107822"/>
                </a:lnTo>
                <a:lnTo>
                  <a:pt x="2141093" y="148589"/>
                </a:lnTo>
                <a:lnTo>
                  <a:pt x="1473327" y="218566"/>
                </a:lnTo>
                <a:lnTo>
                  <a:pt x="1099566" y="264413"/>
                </a:lnTo>
                <a:lnTo>
                  <a:pt x="941705" y="286892"/>
                </a:lnTo>
                <a:lnTo>
                  <a:pt x="845312" y="302132"/>
                </a:lnTo>
                <a:lnTo>
                  <a:pt x="799592" y="310006"/>
                </a:lnTo>
                <a:lnTo>
                  <a:pt x="712343" y="326008"/>
                </a:lnTo>
                <a:lnTo>
                  <a:pt x="630301" y="342645"/>
                </a:lnTo>
                <a:lnTo>
                  <a:pt x="554863" y="359790"/>
                </a:lnTo>
                <a:lnTo>
                  <a:pt x="487806" y="377063"/>
                </a:lnTo>
                <a:lnTo>
                  <a:pt x="427989" y="394715"/>
                </a:lnTo>
                <a:lnTo>
                  <a:pt x="373888" y="412876"/>
                </a:lnTo>
                <a:lnTo>
                  <a:pt x="324739" y="431800"/>
                </a:lnTo>
                <a:lnTo>
                  <a:pt x="279653" y="451484"/>
                </a:lnTo>
                <a:lnTo>
                  <a:pt x="236728" y="472313"/>
                </a:lnTo>
                <a:lnTo>
                  <a:pt x="195706" y="494156"/>
                </a:lnTo>
                <a:lnTo>
                  <a:pt x="156464" y="518032"/>
                </a:lnTo>
                <a:lnTo>
                  <a:pt x="121919" y="543051"/>
                </a:lnTo>
                <a:lnTo>
                  <a:pt x="90678" y="569594"/>
                </a:lnTo>
                <a:lnTo>
                  <a:pt x="88900" y="571626"/>
                </a:lnTo>
                <a:lnTo>
                  <a:pt x="87885" y="572834"/>
                </a:lnTo>
                <a:lnTo>
                  <a:pt x="131765" y="609316"/>
                </a:lnTo>
                <a:lnTo>
                  <a:pt x="132587" y="608456"/>
                </a:lnTo>
                <a:lnTo>
                  <a:pt x="133069" y="608456"/>
                </a:lnTo>
                <a:lnTo>
                  <a:pt x="173100" y="575944"/>
                </a:lnTo>
                <a:lnTo>
                  <a:pt x="206121" y="554101"/>
                </a:lnTo>
                <a:lnTo>
                  <a:pt x="263525" y="522731"/>
                </a:lnTo>
                <a:lnTo>
                  <a:pt x="303911" y="503174"/>
                </a:lnTo>
                <a:lnTo>
                  <a:pt x="347091" y="484377"/>
                </a:lnTo>
                <a:lnTo>
                  <a:pt x="393826" y="466470"/>
                </a:lnTo>
                <a:lnTo>
                  <a:pt x="445516" y="449199"/>
                </a:lnTo>
                <a:lnTo>
                  <a:pt x="503428" y="432053"/>
                </a:lnTo>
                <a:lnTo>
                  <a:pt x="568706" y="415289"/>
                </a:lnTo>
                <a:lnTo>
                  <a:pt x="642493" y="398525"/>
                </a:lnTo>
                <a:lnTo>
                  <a:pt x="682370" y="390143"/>
                </a:lnTo>
                <a:lnTo>
                  <a:pt x="723519" y="382015"/>
                </a:lnTo>
                <a:lnTo>
                  <a:pt x="809625" y="366267"/>
                </a:lnTo>
                <a:lnTo>
                  <a:pt x="901826" y="350900"/>
                </a:lnTo>
                <a:lnTo>
                  <a:pt x="1000887" y="335914"/>
                </a:lnTo>
                <a:lnTo>
                  <a:pt x="1222248" y="306069"/>
                </a:lnTo>
                <a:lnTo>
                  <a:pt x="1876806" y="232409"/>
                </a:lnTo>
                <a:lnTo>
                  <a:pt x="2514727" y="172212"/>
                </a:lnTo>
                <a:lnTo>
                  <a:pt x="2821178" y="148462"/>
                </a:lnTo>
                <a:lnTo>
                  <a:pt x="3199130" y="127000"/>
                </a:lnTo>
                <a:lnTo>
                  <a:pt x="3695827" y="109092"/>
                </a:lnTo>
                <a:lnTo>
                  <a:pt x="3979672" y="103504"/>
                </a:lnTo>
                <a:lnTo>
                  <a:pt x="4399866" y="102615"/>
                </a:lnTo>
                <a:lnTo>
                  <a:pt x="4406944" y="57002"/>
                </a:lnTo>
                <a:lnTo>
                  <a:pt x="4348733" y="51688"/>
                </a:lnTo>
                <a:lnTo>
                  <a:pt x="4297299" y="48894"/>
                </a:lnTo>
                <a:lnTo>
                  <a:pt x="4238625" y="46862"/>
                </a:lnTo>
                <a:lnTo>
                  <a:pt x="4171823" y="45592"/>
                </a:lnTo>
                <a:close/>
              </a:path>
              <a:path w="4572000" h="722756">
                <a:moveTo>
                  <a:pt x="4398197" y="113376"/>
                </a:moveTo>
                <a:lnTo>
                  <a:pt x="4389501" y="169417"/>
                </a:lnTo>
                <a:lnTo>
                  <a:pt x="4552163" y="117347"/>
                </a:lnTo>
                <a:lnTo>
                  <a:pt x="4426966" y="117347"/>
                </a:lnTo>
                <a:lnTo>
                  <a:pt x="4398197" y="113376"/>
                </a:lnTo>
                <a:close/>
              </a:path>
              <a:path w="4572000" h="722756">
                <a:moveTo>
                  <a:pt x="4406944" y="57002"/>
                </a:moveTo>
                <a:lnTo>
                  <a:pt x="4398197" y="113376"/>
                </a:lnTo>
                <a:lnTo>
                  <a:pt x="4426966" y="117347"/>
                </a:lnTo>
                <a:lnTo>
                  <a:pt x="4434713" y="60832"/>
                </a:lnTo>
                <a:lnTo>
                  <a:pt x="4406944" y="57002"/>
                </a:lnTo>
                <a:close/>
              </a:path>
              <a:path w="4572000" h="722756">
                <a:moveTo>
                  <a:pt x="4415790" y="0"/>
                </a:moveTo>
                <a:lnTo>
                  <a:pt x="4406944" y="57002"/>
                </a:lnTo>
                <a:lnTo>
                  <a:pt x="4434713" y="60832"/>
                </a:lnTo>
                <a:lnTo>
                  <a:pt x="4426966" y="117347"/>
                </a:lnTo>
                <a:lnTo>
                  <a:pt x="4552163" y="117347"/>
                </a:lnTo>
                <a:lnTo>
                  <a:pt x="4572000" y="110997"/>
                </a:lnTo>
                <a:lnTo>
                  <a:pt x="4415790" y="0"/>
                </a:lnTo>
                <a:close/>
              </a:path>
              <a:path w="4572000" h="722756">
                <a:moveTo>
                  <a:pt x="4399866" y="102615"/>
                </a:moveTo>
                <a:lnTo>
                  <a:pt x="4069079" y="102615"/>
                </a:lnTo>
                <a:lnTo>
                  <a:pt x="4171315" y="102742"/>
                </a:lnTo>
                <a:lnTo>
                  <a:pt x="4216273" y="103377"/>
                </a:lnTo>
                <a:lnTo>
                  <a:pt x="4257421" y="104520"/>
                </a:lnTo>
                <a:lnTo>
                  <a:pt x="4312411" y="106806"/>
                </a:lnTo>
                <a:lnTo>
                  <a:pt x="4389247" y="112140"/>
                </a:lnTo>
                <a:lnTo>
                  <a:pt x="4398197" y="113376"/>
                </a:lnTo>
                <a:lnTo>
                  <a:pt x="4399866" y="102615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906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81" y="215646"/>
            <a:ext cx="9144000" cy="614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8617" y="866542"/>
            <a:ext cx="5989320" cy="1050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3: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Further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Decomp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tion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8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77791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ome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resulting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 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y st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ill ref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ce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1" y="3370452"/>
            <a:ext cx="3599815" cy="2263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5550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773390" algn="l"/>
              </a:tabLst>
            </a:pP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fore</a:t>
            </a:r>
            <a:r>
              <a:rPr sz="1800" u="heavy" spc="-5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u="heavy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2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Emp1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.Name</a:t>
            </a:r>
          </a:p>
          <a:p>
            <a:pPr marL="12699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800694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1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38792" marR="12699" indent="-826727" fontAlgn="auto">
              <a:lnSpc>
                <a:spcPts val="2050"/>
              </a:lnSpc>
              <a:spcBef>
                <a:spcPts val="55"/>
              </a:spcBef>
              <a:spcAft>
                <a:spcPts val="0"/>
              </a:spcAft>
              <a:tabLst>
                <a:tab pos="2672578" algn="l"/>
                <a:tab pos="3205316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00	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.SSN NOT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</a:t>
            </a:r>
          </a:p>
          <a:p>
            <a:pPr marL="1155641" marR="539722" indent="-64132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1929031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lect	Emp2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.SSN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From	</a:t>
            </a:r>
            <a:r>
              <a:rPr sz="1800" spc="-39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844675"/>
            <a:ext cx="7616825" cy="134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  <a:tabLst>
                <a:tab pos="5171175" algn="l"/>
              </a:tabLst>
            </a:pP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ta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from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more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than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one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base.	They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be further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subqueri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sibly also 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tprocessing queries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4051728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tabLst>
                <a:tab pos="4813688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Emp1.N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7576" y="3166236"/>
            <a:ext cx="3604895" cy="1069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800694" algn="l"/>
              </a:tabLst>
            </a:pP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rom	</a:t>
            </a:r>
            <a:r>
              <a:rPr sz="1800" spc="-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1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38792" marR="12699" indent="-826727" fontAlgn="auto">
              <a:lnSpc>
                <a:spcPts val="2050"/>
              </a:lnSpc>
              <a:spcBef>
                <a:spcPts val="50"/>
              </a:spcBef>
              <a:spcAft>
                <a:spcPts val="0"/>
              </a:spcAft>
              <a:tabLst>
                <a:tab pos="2675118" algn="l"/>
                <a:tab pos="3209760" algn="l"/>
              </a:tabLst>
            </a:pP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Emp1.Sa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	and Emp1.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	and Emp1.SSN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X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5532628"/>
            <a:ext cx="1918970" cy="788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774660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rt INTO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X Sel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Emp2.SSN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rom	</a:t>
            </a:r>
            <a:r>
              <a:rPr sz="1800" spc="-30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478535"/>
            <a:ext cx="121158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b="1" u="heavy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STEP </a:t>
            </a:r>
            <a:r>
              <a:rPr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97752" y="4770501"/>
            <a:ext cx="585787" cy="457200"/>
          </a:xfrm>
          <a:custGeom>
            <a:avLst/>
            <a:gdLst/>
            <a:ahLst/>
            <a:cxnLst/>
            <a:rect l="l" t="t" r="r" b="b"/>
            <a:pathLst>
              <a:path w="585787" h="457200">
                <a:moveTo>
                  <a:pt x="0" y="457200"/>
                </a:moveTo>
                <a:lnTo>
                  <a:pt x="585787" y="457200"/>
                </a:lnTo>
                <a:lnTo>
                  <a:pt x="5857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7550" y="4802124"/>
            <a:ext cx="246379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6971" y="5105400"/>
            <a:ext cx="621029" cy="472440"/>
          </a:xfrm>
          <a:custGeom>
            <a:avLst/>
            <a:gdLst/>
            <a:ahLst/>
            <a:cxnLst/>
            <a:rect l="l" t="t" r="r" b="b"/>
            <a:pathLst>
              <a:path w="621029" h="472439">
                <a:moveTo>
                  <a:pt x="518159" y="53340"/>
                </a:moveTo>
                <a:lnTo>
                  <a:pt x="0" y="441959"/>
                </a:lnTo>
                <a:lnTo>
                  <a:pt x="22859" y="472440"/>
                </a:lnTo>
                <a:lnTo>
                  <a:pt x="541020" y="83819"/>
                </a:lnTo>
                <a:lnTo>
                  <a:pt x="518159" y="53340"/>
                </a:lnTo>
                <a:close/>
              </a:path>
              <a:path w="621029" h="472439">
                <a:moveTo>
                  <a:pt x="600075" y="41910"/>
                </a:moveTo>
                <a:lnTo>
                  <a:pt x="533400" y="41910"/>
                </a:lnTo>
                <a:lnTo>
                  <a:pt x="556259" y="72389"/>
                </a:lnTo>
                <a:lnTo>
                  <a:pt x="541020" y="83819"/>
                </a:lnTo>
                <a:lnTo>
                  <a:pt x="563879" y="114300"/>
                </a:lnTo>
                <a:lnTo>
                  <a:pt x="600075" y="41910"/>
                </a:lnTo>
                <a:close/>
              </a:path>
              <a:path w="621029" h="472439">
                <a:moveTo>
                  <a:pt x="533400" y="41910"/>
                </a:moveTo>
                <a:lnTo>
                  <a:pt x="518159" y="53340"/>
                </a:lnTo>
                <a:lnTo>
                  <a:pt x="541020" y="83819"/>
                </a:lnTo>
                <a:lnTo>
                  <a:pt x="556259" y="72389"/>
                </a:lnTo>
                <a:lnTo>
                  <a:pt x="533400" y="41910"/>
                </a:lnTo>
                <a:close/>
              </a:path>
              <a:path w="621029" h="472439">
                <a:moveTo>
                  <a:pt x="621029" y="0"/>
                </a:moveTo>
                <a:lnTo>
                  <a:pt x="495300" y="22860"/>
                </a:lnTo>
                <a:lnTo>
                  <a:pt x="518159" y="53340"/>
                </a:lnTo>
                <a:lnTo>
                  <a:pt x="533400" y="41910"/>
                </a:lnTo>
                <a:lnTo>
                  <a:pt x="600075" y="41910"/>
                </a:lnTo>
                <a:lnTo>
                  <a:pt x="62102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4382" y="4267200"/>
            <a:ext cx="245618" cy="465708"/>
          </a:xfrm>
          <a:custGeom>
            <a:avLst/>
            <a:gdLst/>
            <a:ahLst/>
            <a:cxnLst/>
            <a:rect l="l" t="t" r="r" b="b"/>
            <a:pathLst>
              <a:path w="245618" h="465708">
                <a:moveTo>
                  <a:pt x="177429" y="93710"/>
                </a:moveTo>
                <a:lnTo>
                  <a:pt x="0" y="448691"/>
                </a:lnTo>
                <a:lnTo>
                  <a:pt x="34036" y="465708"/>
                </a:lnTo>
                <a:lnTo>
                  <a:pt x="211571" y="110759"/>
                </a:lnTo>
                <a:lnTo>
                  <a:pt x="177429" y="93710"/>
                </a:lnTo>
                <a:close/>
              </a:path>
              <a:path w="245618" h="465708">
                <a:moveTo>
                  <a:pt x="245618" y="76707"/>
                </a:moveTo>
                <a:lnTo>
                  <a:pt x="185927" y="76707"/>
                </a:lnTo>
                <a:lnTo>
                  <a:pt x="220091" y="93725"/>
                </a:lnTo>
                <a:lnTo>
                  <a:pt x="211571" y="110759"/>
                </a:lnTo>
                <a:lnTo>
                  <a:pt x="245618" y="127762"/>
                </a:lnTo>
                <a:lnTo>
                  <a:pt x="245618" y="76707"/>
                </a:lnTo>
                <a:close/>
              </a:path>
              <a:path w="245618" h="465708">
                <a:moveTo>
                  <a:pt x="185927" y="76707"/>
                </a:moveTo>
                <a:lnTo>
                  <a:pt x="177429" y="93710"/>
                </a:lnTo>
                <a:lnTo>
                  <a:pt x="211571" y="110759"/>
                </a:lnTo>
                <a:lnTo>
                  <a:pt x="220091" y="93725"/>
                </a:lnTo>
                <a:lnTo>
                  <a:pt x="185927" y="76707"/>
                </a:lnTo>
                <a:close/>
              </a:path>
              <a:path w="245618" h="465708">
                <a:moveTo>
                  <a:pt x="245618" y="0"/>
                </a:moveTo>
                <a:lnTo>
                  <a:pt x="143383" y="76707"/>
                </a:lnTo>
                <a:lnTo>
                  <a:pt x="177429" y="93710"/>
                </a:lnTo>
                <a:lnTo>
                  <a:pt x="185927" y="76707"/>
                </a:lnTo>
                <a:lnTo>
                  <a:pt x="245618" y="76707"/>
                </a:lnTo>
                <a:lnTo>
                  <a:pt x="24561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50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92" y="260648"/>
            <a:ext cx="9144000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  <a:tabLst>
                <a:tab pos="1635041" algn="l"/>
              </a:tabLs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4:	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Optimiz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tion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40127"/>
            <a:ext cx="7533640" cy="1968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spcBef>
                <a:spcPts val="0"/>
              </a:spcBef>
              <a:spcAft>
                <a:spcPts val="0"/>
              </a:spcAft>
              <a:tabLst>
                <a:tab pos="1837595" algn="l"/>
              </a:tabLst>
            </a:pPr>
            <a:r>
              <a:rPr sz="3200"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ST</a:t>
            </a:r>
            <a:r>
              <a:rPr sz="3200" b="1" u="heavy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3200" b="1" u="heavy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b="1" u="heavy"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4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	It</a:t>
            </a:r>
            <a:r>
              <a:rPr sz="32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may be desirable</a:t>
            </a:r>
            <a:r>
              <a:rPr sz="32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32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reduce the num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er 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 subqueri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 by co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bining</a:t>
            </a:r>
            <a:r>
              <a:rPr sz="32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subqueries</a:t>
            </a:r>
            <a:r>
              <a:rPr sz="32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for</a:t>
            </a:r>
            <a:r>
              <a:rPr sz="32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 same database.</a:t>
            </a:r>
            <a:endParaRPr sz="3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00870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14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93417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/>
              <a:t>Input:  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Restructuring using fragments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Localization is performed by the following reductions: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Primary Horizontal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Derived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Vertical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Hybrid Fragmentation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53D6C-73C3-C947-91BB-52CC3FD3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B4C29-58C5-D044-9725-E5D33DBB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7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31180" y="980728"/>
            <a:ext cx="4530567" cy="5262933"/>
          </a:xfrm>
          <a:noFill/>
        </p:spPr>
        <p:txBody>
          <a:bodyPr/>
          <a:lstStyle/>
          <a:p>
            <a:pPr marL="342879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Assume</a:t>
            </a:r>
          </a:p>
          <a:p>
            <a:pPr marL="742929" lvl="1" indent="-342900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EMP is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1</a:t>
            </a:r>
            <a:r>
              <a:rPr lang="en-US"/>
              <a:t>=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ENO≤“E3”</a:t>
            </a:r>
            <a:r>
              <a:rPr lang="en-US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2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“E3”&lt;ENO≤“E6”</a:t>
            </a:r>
            <a:r>
              <a:rPr lang="en-US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3</a:t>
            </a:r>
            <a:r>
              <a:rPr lang="en-US"/>
              <a:t>=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ENO≥“E6</a:t>
            </a:r>
            <a:r>
              <a:rPr lang="en-US" sz="2812" baseline="-25000"/>
              <a:t>”</a:t>
            </a:r>
            <a:r>
              <a:rPr lang="en-US"/>
              <a:t>(EMP)</a:t>
            </a:r>
          </a:p>
          <a:p>
            <a:pPr marL="768310" lvl="1" indent="-368281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ASG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ASG</a:t>
            </a:r>
            <a:r>
              <a:rPr lang="en-US" sz="1969" baseline="-25000"/>
              <a:t>1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ENO≤“E3”</a:t>
            </a:r>
            <a:r>
              <a:rPr lang="en-US"/>
              <a:t>(ASG)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ASG</a:t>
            </a:r>
            <a:r>
              <a:rPr lang="en-US" sz="1969" baseline="-25000"/>
              <a:t>2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ENO&gt;“E3”</a:t>
            </a:r>
            <a:r>
              <a:rPr lang="en-US"/>
              <a:t>(ASG)</a:t>
            </a:r>
          </a:p>
          <a:p>
            <a:pPr marL="399988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EDF23-B74E-7444-8D36-37EF64C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70CB8-040D-7F4E-B95E-44DE19CB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24551" y="980728"/>
            <a:ext cx="104616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75400" y="1361727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1315" y="1565457"/>
            <a:ext cx="1598194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1969" baseline="-2500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DUR=24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388100" y="2038607"/>
            <a:ext cx="12700" cy="342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03864" y="2206776"/>
            <a:ext cx="2344737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PNAME=“CAD/CAM”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93549" y="2917977"/>
            <a:ext cx="1498808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88100" y="2646513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388100" y="3357713"/>
            <a:ext cx="12700" cy="330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610350" y="40562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588250" y="46785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578600" y="4678514"/>
            <a:ext cx="5715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78401" y="4976046"/>
            <a:ext cx="67486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353051" y="4018113"/>
            <a:ext cx="806450" cy="920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64776" y="49769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20961" y="50023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1969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540500" y="5300813"/>
            <a:ext cx="12700" cy="266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981701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7818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820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7848600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88001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214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929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580042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413750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84168" y="3649814"/>
            <a:ext cx="63001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PNO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133723" y="4335613"/>
            <a:ext cx="66722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3251400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9"/>
            <a:ext cx="4961747" cy="1800200"/>
          </a:xfrm>
          <a:noFill/>
        </p:spPr>
        <p:txBody>
          <a:bodyPr/>
          <a:lstStyle/>
          <a:p>
            <a:pPr marL="399988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In any query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Replace EMP by (EMP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/>
              <a:t>EMP</a:t>
            </a:r>
            <a:r>
              <a:rPr lang="en-US" baseline="-25000"/>
              <a:t>2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/>
              <a:t>EMP</a:t>
            </a:r>
            <a:r>
              <a:rPr lang="en-US" baseline="-25000"/>
              <a:t>3</a:t>
            </a:r>
            <a:r>
              <a:rPr lang="en-US"/>
              <a:t>)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Replace ASG by (ASG</a:t>
            </a:r>
            <a:r>
              <a:rPr lang="en-US" baseline="-25000"/>
              <a:t>1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/>
              <a:t>ASG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EDF23-B74E-7444-8D36-37EF64C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70CB8-040D-7F4E-B95E-44DE19CB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24551" y="980728"/>
            <a:ext cx="104616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75400" y="1361727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1315" y="1565457"/>
            <a:ext cx="1598194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1969" baseline="-2500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DUR=24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388100" y="2038607"/>
            <a:ext cx="12700" cy="342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03864" y="2206776"/>
            <a:ext cx="2344737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PNAME=“CAD/CAM”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93549" y="2917977"/>
            <a:ext cx="1498808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88100" y="2646513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388100" y="3357713"/>
            <a:ext cx="12700" cy="330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610350" y="40562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588250" y="46785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578600" y="4678514"/>
            <a:ext cx="5715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78401" y="4976046"/>
            <a:ext cx="67486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353051" y="4018113"/>
            <a:ext cx="806450" cy="920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64776" y="49769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20961" y="50023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1969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540500" y="5300813"/>
            <a:ext cx="12700" cy="266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981701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7818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820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7848600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88001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214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929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580042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413750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84168" y="3649814"/>
            <a:ext cx="63001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PNO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133723" y="4335613"/>
            <a:ext cx="66722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43" y="2534927"/>
            <a:ext cx="3483186" cy="37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the Problem?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7294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80593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575997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337558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80446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5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064670" y="2152283"/>
            <a:ext cx="1946284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044919" y="2368605"/>
            <a:ext cx="1935170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ENO&gt;“E3”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108248" y="2377674"/>
            <a:ext cx="1922458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>
                <a:solidFill>
                  <a:schemeClr val="tx2"/>
                </a:solidFill>
                <a:latin typeface="Courier New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ENO&gt;“E3”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30784" y="2159839"/>
            <a:ext cx="1950796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err="1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 err="1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 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8100464" y="2288290"/>
            <a:ext cx="434414" cy="19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C75073-4DD1-574B-8229-E4F70D55D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BBCF-90B2-9B42-BEA9-973B6B834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2983F1-A41F-354C-B94B-38F5BA50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5018997" cy="26227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5F50C-A8A0-154D-82A9-9C065FAD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04" y="2925833"/>
            <a:ext cx="4192000" cy="1511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1580" y="558924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5787" y="4833979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</a:t>
            </a:r>
          </a:p>
        </p:txBody>
      </p:sp>
    </p:spTree>
    <p:extLst>
      <p:ext uri="{BB962C8B-B14F-4D97-AF65-F5344CB8AC3E}">
        <p14:creationId xmlns:p14="http://schemas.microsoft.com/office/powerpoint/2010/main" val="3382292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Provides Parallellism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216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9724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50482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 flipV="1">
            <a:off x="60071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4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7372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28130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37719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-5034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4004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476251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14351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424912" y="2633663"/>
            <a:ext cx="51456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391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1085850" y="3054350"/>
            <a:ext cx="3149600" cy="116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4800600" y="3124200"/>
            <a:ext cx="1003300" cy="1104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68330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82838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73596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8305800" y="4686300"/>
            <a:ext cx="4445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3473450" y="3111500"/>
            <a:ext cx="10287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 flipV="1">
            <a:off x="5016500" y="3054350"/>
            <a:ext cx="3098800" cy="116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4640942" y="22225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pic>
        <p:nvPicPr>
          <p:cNvPr id="50205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093" y="1866900"/>
            <a:ext cx="393700" cy="2413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827584" y="4248151"/>
            <a:ext cx="8488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2987825" y="4248151"/>
            <a:ext cx="936103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280819" y="4248151"/>
            <a:ext cx="947366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7668345" y="4248151"/>
            <a:ext cx="86129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3AF33-90E7-F3E7-CF7C-738CAC5A03D4}"/>
              </a:ext>
            </a:extLst>
          </p:cNvPr>
          <p:cNvSpPr txBox="1"/>
          <p:nvPr/>
        </p:nvSpPr>
        <p:spPr>
          <a:xfrm>
            <a:off x="4277112" y="407922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8862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Eliminates Unnecessary Work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329448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7802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3841750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4800600" y="47371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992649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4434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1504951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2463800" y="47371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2114550" y="3124200"/>
            <a:ext cx="2095500" cy="1155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4851401" y="3136900"/>
            <a:ext cx="19812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678949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1297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6191251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7137400" y="4737100"/>
            <a:ext cx="4445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4461596" y="3213100"/>
            <a:ext cx="0" cy="1079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4465066" y="219075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pic>
        <p:nvPicPr>
          <p:cNvPr id="52247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217" y="1879600"/>
            <a:ext cx="393700" cy="2413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340406" y="2660651"/>
            <a:ext cx="331822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</a:tabLst>
            </a:pPr>
            <a:r>
              <a:rPr lang="en-US" sz="2531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391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1691681" y="4343401"/>
            <a:ext cx="86409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139953" y="4343401"/>
            <a:ext cx="86409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444209" y="4371008"/>
            <a:ext cx="936103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2538542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424036" y="1199951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2285883" algn="l"/>
              </a:tabLst>
            </a:pPr>
            <a:r>
              <a:rPr lang="en-US"/>
              <a:t>Reduction with selection</a:t>
            </a:r>
          </a:p>
          <a:p>
            <a:pPr marL="742912" lvl="1">
              <a:spcBef>
                <a:spcPct val="60000"/>
              </a:spcBef>
              <a:tabLst>
                <a:tab pos="2285883" algn="l"/>
              </a:tabLst>
            </a:pPr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={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 err="1"/>
              <a:t>R</a:t>
            </a:r>
            <a:r>
              <a:rPr lang="en-US" i="1" baseline="-25000" err="1"/>
              <a:t>w</a:t>
            </a:r>
            <a:r>
              <a:rPr lang="en-US"/>
              <a:t>} where </a:t>
            </a:r>
            <a:r>
              <a:rPr lang="en-US" i="1" err="1"/>
              <a:t>R</a:t>
            </a:r>
            <a:r>
              <a:rPr lang="en-US" i="1" baseline="-25000" err="1"/>
              <a:t>j</a:t>
            </a:r>
            <a:r>
              <a:rPr lang="en-US"/>
              <a:t>=</a:t>
            </a:r>
            <a:r>
              <a:rPr lang="en-US">
                <a:latin typeface="Symbol" charset="2"/>
                <a:sym typeface="Symbol"/>
              </a:rPr>
              <a:t></a:t>
            </a:r>
            <a:r>
              <a:rPr lang="en-US" i="1" baseline="-25000" err="1"/>
              <a:t>p</a:t>
            </a:r>
            <a:r>
              <a:rPr lang="en-US" i="1" baseline="-50000" err="1"/>
              <a:t>j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p</a:t>
            </a:r>
            <a:r>
              <a:rPr lang="en-US" sz="1969" i="1" baseline="-50000"/>
              <a:t>i</a:t>
            </a:r>
            <a:r>
              <a:rPr lang="en-US" sz="1969"/>
              <a:t>(</a:t>
            </a:r>
            <a:r>
              <a:rPr lang="en-US" sz="1969" i="1" err="1"/>
              <a:t>R</a:t>
            </a:r>
            <a:r>
              <a:rPr lang="en-US" sz="1969" i="1" baseline="-25000" err="1"/>
              <a:t>j</a:t>
            </a:r>
            <a:r>
              <a:rPr lang="en-US" sz="1969"/>
              <a:t>)=</a:t>
            </a:r>
            <a:r>
              <a:rPr lang="en-US" sz="1969">
                <a:latin typeface="Symbol" charset="2"/>
                <a:sym typeface="Symbol"/>
              </a:rPr>
              <a:t></a:t>
            </a:r>
            <a:r>
              <a:rPr lang="en-US" sz="1969"/>
              <a:t> </a:t>
            </a:r>
            <a:r>
              <a:rPr lang="en-US" sz="1969">
                <a:latin typeface="Symbol" charset="2"/>
                <a:sym typeface="Symbol"/>
              </a:rPr>
              <a:t> </a:t>
            </a:r>
            <a:r>
              <a:rPr lang="en-US" sz="1969"/>
              <a:t>if</a:t>
            </a:r>
            <a:r>
              <a:rPr lang="en-US" sz="1969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1969" i="1"/>
              <a:t>x </a:t>
            </a:r>
            <a:r>
              <a:rPr lang="en-US" sz="1969"/>
              <a:t>in </a:t>
            </a:r>
            <a:r>
              <a:rPr lang="en-US" sz="1969" i="1"/>
              <a:t>R</a:t>
            </a:r>
            <a:r>
              <a:rPr lang="en-US" sz="1969"/>
              <a:t>: ¬(</a:t>
            </a:r>
            <a:r>
              <a:rPr lang="en-US" sz="1969" i="1"/>
              <a:t>p</a:t>
            </a:r>
            <a:r>
              <a:rPr lang="en-US" sz="1969" i="1" baseline="-25000"/>
              <a:t>i</a:t>
            </a:r>
            <a:r>
              <a:rPr lang="en-US" sz="1969"/>
              <a:t>(</a:t>
            </a:r>
            <a:r>
              <a:rPr lang="en-US" sz="1969" i="1"/>
              <a:t>x</a:t>
            </a:r>
            <a:r>
              <a:rPr lang="en-US" sz="1969"/>
              <a:t>)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1969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 i="1" err="1"/>
              <a:t>p</a:t>
            </a:r>
            <a:r>
              <a:rPr lang="en-US" sz="1969" i="1" baseline="-25000" err="1"/>
              <a:t>j</a:t>
            </a:r>
            <a:r>
              <a:rPr lang="en-US" sz="1969"/>
              <a:t>(</a:t>
            </a:r>
            <a:r>
              <a:rPr lang="en-US" sz="1969" i="1"/>
              <a:t>x</a:t>
            </a:r>
            <a:r>
              <a:rPr lang="en-US" sz="1969"/>
              <a:t>))</a:t>
            </a:r>
            <a:endParaRPr lang="en-US" sz="2391"/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endParaRPr lang="en-US"/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SELECT</a:t>
            </a:r>
            <a:r>
              <a:rPr lang="en-US" sz="1828">
                <a:latin typeface="Courier New"/>
              </a:rPr>
              <a:t> *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FROM</a:t>
            </a:r>
            <a:r>
              <a:rPr lang="en-US" sz="1828">
                <a:latin typeface="Courier New"/>
              </a:rPr>
              <a:t>   EMP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WHERE</a:t>
            </a:r>
            <a:r>
              <a:rPr lang="en-US" sz="1828">
                <a:latin typeface="Courier New"/>
              </a:rPr>
              <a:t>  ENO="E5"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57FE0-3DBE-3B41-9A3D-C8465491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9B36A-A5CB-274E-A7B4-7E09B5DE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9C278-C116-F542-BB64-6BB7FDE8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3" y="3933056"/>
            <a:ext cx="4718767" cy="240819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FE2949-C4A6-CE4D-90B3-103D08097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31" y="3829114"/>
            <a:ext cx="1502681" cy="2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7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882" indent="-342882">
              <a:lnSpc>
                <a:spcPts val="2900"/>
              </a:lnSpc>
              <a:spcAft>
                <a:spcPts val="17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Reduction with join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Possible if fragmentation is done on join attribute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Distribute join over union</a:t>
            </a:r>
          </a:p>
          <a:p>
            <a:pPr marL="1943001" lvl="2">
              <a:lnSpc>
                <a:spcPts val="2400"/>
              </a:lnSpc>
              <a:spcAft>
                <a:spcPts val="1400"/>
              </a:spcAft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1</a:t>
            </a:r>
            <a:r>
              <a:rPr lang="en-US" sz="2800">
                <a:latin typeface="Symbol" charset="2"/>
                <a:sym typeface="Symbol"/>
              </a:rPr>
              <a:t></a:t>
            </a:r>
            <a:r>
              <a:rPr lang="en-US" sz="2800">
                <a:latin typeface="Symbol" charset="2"/>
                <a:sym typeface="Symbol" charset="2"/>
              </a:rPr>
              <a:t> </a:t>
            </a:r>
            <a:r>
              <a:rPr lang="en-US" sz="2800" i="1"/>
              <a:t>R</a:t>
            </a:r>
            <a:r>
              <a:rPr lang="en-US" sz="2800" baseline="-25000"/>
              <a:t>2</a:t>
            </a:r>
            <a:r>
              <a:rPr lang="en-US" sz="2800"/>
              <a:t>)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 </a:t>
            </a:r>
            <a:r>
              <a:rPr lang="en-US" sz="280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1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</a:t>
            </a:r>
            <a:r>
              <a:rPr lang="en-US" sz="2800"/>
              <a:t>) </a:t>
            </a:r>
            <a:r>
              <a:rPr lang="en-US" sz="2800">
                <a:latin typeface="Symbol" charset="2"/>
                <a:sym typeface="Symbol" charset="2"/>
              </a:rPr>
              <a:t> 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2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</a:t>
            </a:r>
            <a:r>
              <a:rPr lang="en-US" sz="280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EE1AA-84B8-B14D-AAE4-3D20AEC4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2CA01-57AE-3E42-8739-01A389BD2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9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241100" y="1750219"/>
            <a:ext cx="5211970" cy="4759523"/>
          </a:xfrm>
        </p:spPr>
        <p:txBody>
          <a:bodyPr/>
          <a:lstStyle/>
          <a:p>
            <a:r>
              <a:rPr lang="en-US" sz="2200"/>
              <a:t>Example of Reduction with join</a:t>
            </a:r>
          </a:p>
          <a:p>
            <a:r>
              <a:rPr lang="en-US" sz="2200"/>
              <a:t>Assume EMP is fragmented as before and</a:t>
            </a:r>
          </a:p>
          <a:p>
            <a:pPr lvl="1"/>
            <a:r>
              <a:rPr lang="en-US" sz="2200"/>
              <a:t>ASG</a:t>
            </a:r>
            <a:r>
              <a:rPr lang="en-US" sz="2200" baseline="-25000"/>
              <a:t>1</a:t>
            </a:r>
            <a:r>
              <a:rPr lang="en-US" sz="2200"/>
              <a:t>: </a:t>
            </a:r>
            <a:r>
              <a:rPr lang="en-US" sz="220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200" baseline="-25000"/>
              <a:t>ENO ≤ "E3"</a:t>
            </a:r>
            <a:r>
              <a:rPr lang="en-US" sz="2200"/>
              <a:t>(ASG)</a:t>
            </a:r>
          </a:p>
          <a:p>
            <a:pPr lvl="1"/>
            <a:r>
              <a:rPr lang="en-US" sz="2200"/>
              <a:t>ASG</a:t>
            </a:r>
            <a:r>
              <a:rPr lang="en-US" sz="2200" baseline="-25000"/>
              <a:t>2</a:t>
            </a:r>
            <a:r>
              <a:rPr lang="en-US" sz="2200"/>
              <a:t>:</a:t>
            </a:r>
            <a:r>
              <a:rPr lang="en-US" sz="220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2200" baseline="-25000"/>
              <a:t>ENO &gt; "E3"</a:t>
            </a:r>
            <a:r>
              <a:rPr lang="en-US" sz="2200"/>
              <a:t>(ASG)</a:t>
            </a:r>
          </a:p>
          <a:p>
            <a:r>
              <a:rPr lang="en-US" sz="2200"/>
              <a:t>Consider the query</a:t>
            </a:r>
          </a:p>
          <a:p>
            <a:pPr>
              <a:lnSpc>
                <a:spcPct val="90000"/>
              </a:lnSpc>
              <a:spcAft>
                <a:spcPts val="400"/>
              </a:spcAft>
              <a:buNone/>
            </a:pPr>
            <a:r>
              <a:rPr lang="en-US" sz="2200" b="1">
                <a:latin typeface="Courier New"/>
              </a:rPr>
              <a:t>	SELECT </a:t>
            </a:r>
            <a:r>
              <a:rPr lang="en-US" sz="220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200" b="1">
                <a:latin typeface="Courier New"/>
              </a:rPr>
              <a:t>	FROM</a:t>
            </a:r>
            <a:r>
              <a:rPr lang="en-US" sz="2200">
                <a:latin typeface="Courier New"/>
              </a:rPr>
              <a:t> </a:t>
            </a:r>
            <a:r>
              <a:rPr lang="en-US" sz="2200" err="1">
                <a:latin typeface="Courier New"/>
              </a:rPr>
              <a:t>EMP</a:t>
            </a:r>
            <a:r>
              <a:rPr lang="en-US" sz="2200">
                <a:latin typeface="Courier New"/>
              </a:rPr>
              <a:t> </a:t>
            </a:r>
            <a:r>
              <a:rPr lang="en-US" sz="2200" b="1">
                <a:latin typeface="Courier New"/>
              </a:rPr>
              <a:t>NATURAL JOIN </a:t>
            </a:r>
            <a:r>
              <a:rPr lang="en-US" sz="2200">
                <a:latin typeface="Courier New"/>
              </a:rPr>
              <a:t>ASG</a:t>
            </a:r>
          </a:p>
          <a:p>
            <a:r>
              <a:rPr lang="en-US" sz="2200"/>
              <a:t>Distribute join over unions</a:t>
            </a:r>
          </a:p>
          <a:p>
            <a:r>
              <a:rPr lang="en-US" sz="2200"/>
              <a:t>Apply the reduction rule</a:t>
            </a:r>
          </a:p>
          <a:p>
            <a:pPr lvl="1"/>
            <a:endParaRPr lang="en-US" sz="2200"/>
          </a:p>
        </p:txBody>
      </p:sp>
      <p:grpSp>
        <p:nvGrpSpPr>
          <p:cNvPr id="3" name="Group 2"/>
          <p:cNvGrpSpPr/>
          <p:nvPr/>
        </p:nvGrpSpPr>
        <p:grpSpPr>
          <a:xfrm>
            <a:off x="4489456" y="1738181"/>
            <a:ext cx="4505329" cy="188277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0766" y="4005064"/>
            <a:ext cx="4649787" cy="211296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</a:tabLst>
              </a:pPr>
              <a:r>
                <a:rPr lang="en-US" sz="25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166C80-56C8-3944-B124-819BC417A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A6A4-E7CD-A046-B771-BC6A5687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7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405779" y="1177728"/>
            <a:ext cx="8488189" cy="2792655"/>
          </a:xfrm>
          <a:noFill/>
        </p:spPr>
        <p:txBody>
          <a:bodyPr/>
          <a:lstStyle/>
          <a:p>
            <a:pPr marL="0" indent="0">
              <a:lnSpc>
                <a:spcPts val="2900"/>
              </a:lnSpc>
              <a:spcAft>
                <a:spcPts val="700"/>
              </a:spcAft>
              <a:buNone/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Find useless (but not empty) intermediate relations</a:t>
            </a:r>
          </a:p>
          <a:p>
            <a:pPr marL="971497">
              <a:lnSpc>
                <a:spcPts val="2400"/>
              </a:lnSpc>
              <a:spcAft>
                <a:spcPts val="600"/>
              </a:spcAft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Relation </a:t>
            </a:r>
            <a:r>
              <a:rPr lang="en-US" sz="2000" i="1"/>
              <a:t>R</a:t>
            </a:r>
            <a:r>
              <a:rPr lang="en-US" sz="2000"/>
              <a:t> defined over attributes </a:t>
            </a:r>
            <a:r>
              <a:rPr lang="en-US" sz="2000" i="1"/>
              <a:t>A</a:t>
            </a:r>
            <a:r>
              <a:rPr lang="en-US" sz="2000"/>
              <a:t> = {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} vertically fragmented as </a:t>
            </a:r>
            <a:r>
              <a:rPr lang="en-US" sz="2000" i="1" err="1"/>
              <a:t>R</a:t>
            </a:r>
            <a:r>
              <a:rPr lang="en-US" sz="2000" i="1" baseline="-25000" err="1"/>
              <a:t>i</a:t>
            </a:r>
            <a:r>
              <a:rPr lang="en-US" sz="2000"/>
              <a:t> =</a:t>
            </a:r>
            <a:r>
              <a:rPr lang="en-US" sz="200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000" i="1" baseline="-25000"/>
              <a:t>A</a:t>
            </a:r>
            <a:r>
              <a:rPr lang="en-US" sz="2000" baseline="-25000"/>
              <a:t>'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/>
              <a:t>) where </a:t>
            </a:r>
            <a:r>
              <a:rPr lang="en-US" sz="2000" i="1"/>
              <a:t>A</a:t>
            </a:r>
            <a:r>
              <a:rPr lang="en-US" sz="2000"/>
              <a:t>'</a:t>
            </a:r>
            <a:r>
              <a:rPr lang="en-US" sz="200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i="1"/>
              <a:t>A</a:t>
            </a:r>
            <a:r>
              <a:rPr lang="en-US" sz="2000"/>
              <a:t>:</a:t>
            </a:r>
          </a:p>
          <a:p>
            <a:pPr marL="971497">
              <a:spcBef>
                <a:spcPct val="0"/>
              </a:spcBef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000" i="1" baseline="-25000"/>
              <a:t>D,K</a:t>
            </a:r>
            <a:r>
              <a:rPr lang="en-US" sz="2000"/>
              <a:t>(</a:t>
            </a:r>
            <a:r>
              <a:rPr lang="en-US" sz="2000" i="1" err="1"/>
              <a:t>R</a:t>
            </a:r>
            <a:r>
              <a:rPr lang="en-US" sz="2000" i="1" baseline="-25000" err="1"/>
              <a:t>i</a:t>
            </a:r>
            <a:r>
              <a:rPr lang="en-US" sz="2000"/>
              <a:t>) is useless if the set of projection attributes </a:t>
            </a:r>
            <a:r>
              <a:rPr lang="en-US" sz="2000" i="1"/>
              <a:t>D</a:t>
            </a:r>
            <a:r>
              <a:rPr lang="en-US" sz="2000"/>
              <a:t> is not in </a:t>
            </a:r>
            <a:r>
              <a:rPr lang="en-US" sz="2000" i="1"/>
              <a:t>A</a:t>
            </a:r>
            <a:r>
              <a:rPr lang="en-US" sz="2000"/>
              <a:t>'</a:t>
            </a:r>
          </a:p>
          <a:p>
            <a:pPr marL="971497">
              <a:lnSpc>
                <a:spcPts val="2400"/>
              </a:lnSpc>
              <a:spcAft>
                <a:spcPts val="600"/>
              </a:spcAft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Example: </a:t>
            </a:r>
            <a:r>
              <a:rPr lang="en-US" sz="2000" err="1"/>
              <a:t>EMP</a:t>
            </a:r>
            <a:r>
              <a:rPr lang="en-US" sz="2000" baseline="-25000" err="1"/>
              <a:t>1</a:t>
            </a:r>
            <a:r>
              <a:rPr lang="en-US" sz="2000" baseline="-25000"/>
              <a:t> </a:t>
            </a:r>
            <a:r>
              <a:rPr lang="en-US" sz="2000"/>
              <a:t>= 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000" baseline="-25000"/>
              <a:t>ENO,ENAME </a:t>
            </a:r>
            <a:r>
              <a:rPr lang="en-US" sz="2000"/>
              <a:t>(EMP); </a:t>
            </a:r>
            <a:r>
              <a:rPr lang="en-US" sz="2000" err="1"/>
              <a:t>EMP</a:t>
            </a:r>
            <a:r>
              <a:rPr lang="en-US" sz="2000" baseline="-25000" err="1"/>
              <a:t>2</a:t>
            </a:r>
            <a:r>
              <a:rPr lang="en-US" sz="2000" baseline="-25000"/>
              <a:t> </a:t>
            </a:r>
            <a:r>
              <a:rPr lang="en-US" sz="2000"/>
              <a:t>= 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000" baseline="-25000"/>
              <a:t>ENO,TITLE </a:t>
            </a:r>
            <a:r>
              <a:rPr lang="en-US" sz="2000"/>
              <a:t>(EMP)</a:t>
            </a:r>
          </a:p>
          <a:p>
            <a:pPr marL="1028647" lvl="1" indent="0"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>
                <a:latin typeface="Courier New"/>
              </a:rPr>
              <a:t>	SELECT</a:t>
            </a:r>
            <a:r>
              <a:rPr lang="en-US">
                <a:latin typeface="Courier New"/>
              </a:rPr>
              <a:t>	ENAME</a:t>
            </a:r>
          </a:p>
          <a:p>
            <a:pPr marL="1028647" lvl="1" indent="0">
              <a:spcBef>
                <a:spcPct val="0"/>
              </a:spcBef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>
                <a:latin typeface="Courier New"/>
              </a:rPr>
              <a:t>	FROM</a:t>
            </a:r>
            <a:r>
              <a:rPr lang="en-US">
                <a:latin typeface="Courier New"/>
              </a:rPr>
              <a:t>	EMP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93531" y="4509120"/>
            <a:ext cx="556937" cy="506306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en-US" sz="160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BA11E-D7E8-2247-B6AA-6DD91EEA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0550-10F7-FE4F-A453-CDBB1A70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4901611-AEA4-C54F-90CC-8D084861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17798"/>
            <a:ext cx="2592288" cy="22093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F965010-A04C-1144-9AB4-6FD826D0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37" y="3761863"/>
            <a:ext cx="1121606" cy="24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1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405780" y="1175095"/>
            <a:ext cx="8643938" cy="5214954"/>
          </a:xfrm>
        </p:spPr>
        <p:txBody>
          <a:bodyPr/>
          <a:lstStyle/>
          <a:p>
            <a:r>
              <a:rPr lang="en-US"/>
              <a:t>Rule :</a:t>
            </a:r>
          </a:p>
          <a:p>
            <a:pPr lvl="1"/>
            <a:r>
              <a:rPr lang="en-US" sz="1969"/>
              <a:t>Distribute joins over unions</a:t>
            </a:r>
          </a:p>
          <a:p>
            <a:pPr lvl="1"/>
            <a:r>
              <a:rPr lang="en-US" sz="1969"/>
              <a:t>Apply the join reduction for horizontal fragmentation</a:t>
            </a:r>
          </a:p>
          <a:p>
            <a:r>
              <a:rPr lang="en-US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/>
              <a:t>	ASG</a:t>
            </a:r>
            <a:r>
              <a:rPr lang="en-US" sz="1969" baseline="-25000"/>
              <a:t>1</a:t>
            </a:r>
            <a:r>
              <a:rPr lang="en-US" sz="1969"/>
              <a:t>: ASG </a:t>
            </a:r>
            <a:r>
              <a:rPr lang="en-US" sz="2812">
                <a:latin typeface="MS PGothic"/>
                <a:ea typeface="MS PGothic"/>
              </a:rPr>
              <a:t>⋉</a:t>
            </a:r>
            <a:r>
              <a:rPr lang="en-US" sz="1969" baseline="-25000"/>
              <a:t>ENO</a:t>
            </a:r>
            <a:r>
              <a:rPr lang="en-US" sz="1969"/>
              <a:t> EMP</a:t>
            </a:r>
            <a:r>
              <a:rPr lang="en-US" sz="1969" baseline="-25000"/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aseline="-25000"/>
              <a:t>	</a:t>
            </a:r>
            <a:r>
              <a:rPr lang="en-US" sz="1969"/>
              <a:t>ASG</a:t>
            </a:r>
            <a:r>
              <a:rPr lang="en-US" sz="1969" baseline="-25000"/>
              <a:t>2</a:t>
            </a:r>
            <a:r>
              <a:rPr lang="en-US" sz="1969"/>
              <a:t>: ASG </a:t>
            </a:r>
            <a:r>
              <a:rPr lang="en-US" sz="2812">
                <a:latin typeface="MS PGothic"/>
                <a:ea typeface="MS PGothic"/>
              </a:rPr>
              <a:t>⋉</a:t>
            </a:r>
            <a:r>
              <a:rPr lang="en-US" sz="1969" baseline="-25000"/>
              <a:t>ENO</a:t>
            </a:r>
            <a:r>
              <a:rPr lang="en-US" sz="1969"/>
              <a:t> EMP</a:t>
            </a:r>
            <a:r>
              <a:rPr lang="en-US" sz="1969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sz="1969"/>
              <a:t>	EMP</a:t>
            </a:r>
            <a:r>
              <a:rPr lang="en-US" sz="1969" baseline="-25000"/>
              <a:t>1</a:t>
            </a:r>
            <a:r>
              <a:rPr lang="en-US" sz="1969"/>
              <a:t>: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TITLE = “Programmer”</a:t>
            </a:r>
            <a:r>
              <a:rPr lang="en-US" sz="1969"/>
              <a:t> (EMP) </a:t>
            </a:r>
          </a:p>
          <a:p>
            <a:pPr lvl="1">
              <a:buNone/>
            </a:pPr>
            <a:r>
              <a:rPr lang="en-US" sz="1969"/>
              <a:t>	EMP</a:t>
            </a:r>
            <a:r>
              <a:rPr lang="en-US" sz="1969" baseline="-25000"/>
              <a:t>2</a:t>
            </a:r>
            <a:r>
              <a:rPr lang="en-US" sz="1969"/>
              <a:t>: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TITLE </a:t>
            </a:r>
            <a:r>
              <a:rPr lang="en-US" sz="1969" baseline="-25000">
                <a:latin typeface="Colonna MT" panose="04020805060202030203" pitchFamily="82" charset="0"/>
              </a:rPr>
              <a:t>≠</a:t>
            </a:r>
            <a:r>
              <a:rPr lang="en-US" sz="1969" baseline="-25000"/>
              <a:t> “Programmer”</a:t>
            </a:r>
            <a:r>
              <a:rPr lang="en-US" sz="1969"/>
              <a:t> (EMP)</a:t>
            </a:r>
          </a:p>
          <a:p>
            <a:r>
              <a:rPr lang="en-US"/>
              <a:t>Query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SELECT</a:t>
            </a:r>
            <a:r>
              <a:rPr lang="en-US" sz="1969">
                <a:latin typeface="Courier New"/>
              </a:rPr>
              <a:t> 	*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FROM</a:t>
            </a:r>
            <a:r>
              <a:rPr lang="en-US" sz="1969">
                <a:latin typeface="Courier New"/>
              </a:rPr>
              <a:t>	EMP </a:t>
            </a:r>
            <a:r>
              <a:rPr lang="en-US" sz="1969" b="1">
                <a:latin typeface="Courier New"/>
              </a:rPr>
              <a:t>NATURAL JOIN</a:t>
            </a:r>
            <a:r>
              <a:rPr lang="en-US" sz="1969">
                <a:latin typeface="Courier New"/>
              </a:rPr>
              <a:t> ASG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WHERE	</a:t>
            </a:r>
            <a:r>
              <a:rPr lang="en-US" sz="1969">
                <a:latin typeface="Courier New"/>
              </a:rPr>
              <a:t>EMP.TITLE 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7839076" y="457200"/>
            <a:ext cx="9525" cy="109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83786D-01A6-DA4F-AD26-C770FD63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152F2-18AB-EB47-B7B4-4890FAD5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9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25280" y="1305529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+mn-lt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414334" y="4017296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+mn-lt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E129A-2577-DF47-875D-BE17972D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C65A-49AC-9F4E-9DCC-2F7C087A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37DCFD51-B157-8044-889B-014B740E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3" y="1124744"/>
            <a:ext cx="5604816" cy="2857901"/>
          </a:xfrm>
          <a:prstGeom prst="rect">
            <a:avLst/>
          </a:prstGeom>
        </p:spPr>
      </p:pic>
      <p:pic>
        <p:nvPicPr>
          <p:cNvPr id="7" name="Picture 6" descr="A close up of a hanger&#10;&#10;Description automatically generated">
            <a:extLst>
              <a:ext uri="{FF2B5EF4-FFF2-40B4-BE49-F238E27FC236}">
                <a16:creationId xmlns:a16="http://schemas.microsoft.com/office/drawing/2014/main" id="{6568AE23-DD27-804F-937D-E76E5FF6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830" y="4022715"/>
            <a:ext cx="5554960" cy="21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7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217767" y="3848593"/>
            <a:ext cx="28956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Book Antiqua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4378117" y="3713844"/>
            <a:ext cx="37670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1969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1510972" y="5907769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3399725" y="5907769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V="1">
            <a:off x="1928814" y="4869544"/>
            <a:ext cx="617537" cy="1028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914450" y="5907769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397503" y="5209269"/>
            <a:ext cx="174406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2844801" y="4088494"/>
            <a:ext cx="1547813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 flipV="1">
            <a:off x="4779963" y="4107544"/>
            <a:ext cx="1411287" cy="5143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5035222" y="5907769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914488" y="5209269"/>
            <a:ext cx="174406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V="1">
            <a:off x="3770313" y="5612494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 flipV="1">
            <a:off x="3238501" y="4926694"/>
            <a:ext cx="4953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V="1">
            <a:off x="5453064" y="4869544"/>
            <a:ext cx="617537" cy="1028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6800850" y="4926694"/>
            <a:ext cx="4953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V="1">
            <a:off x="7294563" y="5650594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411760" y="4487799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6012162" y="4487799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0458" y="1340768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Book Antiqua"/>
              </a:rPr>
              <a:t>Selections first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544555" y="2419145"/>
            <a:ext cx="37670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1969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434772" y="3325607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282622" y="3325607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92300" y="2744582"/>
            <a:ext cx="730250" cy="590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H="1" flipV="1">
            <a:off x="2895600" y="2744582"/>
            <a:ext cx="742950" cy="590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049263" y="3325607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5573441" y="2388982"/>
            <a:ext cx="1881922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730500" y="1792082"/>
            <a:ext cx="13970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H="1" flipV="1">
            <a:off x="5010150" y="1849232"/>
            <a:ext cx="13335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V="1">
            <a:off x="6438900" y="2820782"/>
            <a:ext cx="0" cy="5143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4139952" y="1414898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3246272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49813" y="1277625"/>
            <a:ext cx="28956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2000">
                <a:latin typeface="+mn-lt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9813" y="3931751"/>
            <a:ext cx="5583687" cy="85725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2000"/>
              <a:t>Elimination of the empty</a:t>
            </a:r>
          </a:p>
          <a:p>
            <a:pPr>
              <a:buFont typeface="Wingdings" charset="2"/>
              <a:buNone/>
            </a:pPr>
            <a:r>
              <a:rPr lang="en-US" sz="2000"/>
              <a:t>intermediate relations</a:t>
            </a:r>
          </a:p>
          <a:p>
            <a:pPr>
              <a:buFont typeface="Wingdings" charset="2"/>
              <a:buNone/>
            </a:pPr>
            <a:r>
              <a:rPr lang="en-US" sz="2000"/>
              <a:t>(left sub-tree)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599C98-9ACB-5947-B666-261D6573F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00B1C-C0F6-9141-8226-10D3E18F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C57CB2-05CD-C54B-87EE-89865176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46" y="1277625"/>
            <a:ext cx="5468976" cy="25356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A6FEDFE-0D76-C74E-8D38-303B0438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46" y="3845430"/>
            <a:ext cx="3939924" cy="24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074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68932"/>
            <a:r>
              <a:rPr sz="4640" spc="-22">
                <a:solidFill>
                  <a:schemeClr val="tx1"/>
                </a:solidFill>
                <a:latin typeface="Didot"/>
                <a:cs typeface="Century Schoolbook"/>
              </a:rPr>
              <a:t>Example</a:t>
            </a:r>
            <a:endParaRPr sz="4640">
              <a:solidFill>
                <a:schemeClr val="tx1"/>
              </a:solidFill>
              <a:latin typeface="Didot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579" y="4388473"/>
            <a:ext cx="1155646" cy="196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lang="en-US" sz="1235" spc="-4">
                <a:latin typeface="Century Schoolbook"/>
                <a:cs typeface="Century Schoolbook"/>
              </a:rPr>
              <a:t>SKILL (PAY)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2576" y="4311337"/>
            <a:ext cx="450477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4">
                <a:latin typeface="Century Schoolbook"/>
                <a:cs typeface="Century Schoolbook"/>
              </a:rPr>
              <a:t>PROJ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7956" y="1499556"/>
            <a:ext cx="387724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9">
                <a:latin typeface="Century Schoolbook"/>
                <a:cs typeface="Century Schoolbook"/>
              </a:rPr>
              <a:t>EMP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0283" y="1484784"/>
            <a:ext cx="357467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9">
                <a:latin typeface="Century Schoolbook"/>
                <a:cs typeface="Century Schoolbook"/>
              </a:rPr>
              <a:t>A</a:t>
            </a:r>
            <a:r>
              <a:rPr sz="1235">
                <a:latin typeface="Century Schoolbook"/>
                <a:cs typeface="Century Schoolbook"/>
              </a:rPr>
              <a:t>SG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96304" y="4681301"/>
          <a:ext cx="1787113" cy="1392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TITLE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SAL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6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Syst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An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34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27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24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6301" y="4539487"/>
          <a:ext cx="2622175" cy="1485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PNAME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BUDGET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9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str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u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me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at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n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15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P2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Dat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ba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De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v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p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13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5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CAD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/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CAM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250000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4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Maintenan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31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6073" y="1737100"/>
          <a:ext cx="2373405" cy="2229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7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NAME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TITLE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93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Doe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h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3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J.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B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Ca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y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Chu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R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Dav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is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258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71148" y="1700815"/>
          <a:ext cx="2705548" cy="2587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RE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SP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DUR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165735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64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6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nsu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tant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65735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E4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P2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18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429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/>
          <a:lstStyle/>
          <a:p>
            <a:r>
              <a:rPr lang="en-US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523963" y="1340768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Remove </a:t>
            </a:r>
            <a:r>
              <a:rPr lang="en-US" sz="3094">
                <a:solidFill>
                  <a:schemeClr val="hlink"/>
                </a:solidFill>
              </a:rPr>
              <a:t>empty relations </a:t>
            </a:r>
            <a:r>
              <a:rPr lang="en-US" sz="3094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Remove </a:t>
            </a:r>
            <a:r>
              <a:rPr lang="en-US" sz="3094">
                <a:solidFill>
                  <a:schemeClr val="hlink"/>
                </a:solidFill>
              </a:rPr>
              <a:t>useless relations </a:t>
            </a:r>
            <a:r>
              <a:rPr lang="en-US" sz="3094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Distribute </a:t>
            </a:r>
            <a:r>
              <a:rPr lang="en-US" sz="3094">
                <a:solidFill>
                  <a:schemeClr val="hlink"/>
                </a:solidFill>
              </a:rPr>
              <a:t>joins over unions </a:t>
            </a:r>
            <a:r>
              <a:rPr lang="en-US" sz="3094"/>
              <a:t>in order to isolate and remove useless joins.</a:t>
            </a:r>
          </a:p>
        </p:txBody>
      </p:sp>
    </p:spTree>
    <p:extLst>
      <p:ext uri="{BB962C8B-B14F-4D97-AF65-F5344CB8AC3E}">
        <p14:creationId xmlns:p14="http://schemas.microsoft.com/office/powerpoint/2010/main" val="13971470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EFBF8-70D9-744B-826C-C0D520E5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2DE3F-DBFE-0A46-8E1F-E3AC4126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34178" y="1340768"/>
            <a:ext cx="4572000" cy="4381500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/>
              <a:t>Example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/>
              <a:t>Consider the following hybrid fragmentation: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1</a:t>
            </a:r>
            <a:r>
              <a:rPr lang="en-US"/>
              <a:t>=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ENO≤"E4" </a:t>
            </a:r>
            <a:r>
              <a:rPr lang="en-US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baseline="-25000"/>
              <a:t>ENO,ENAME </a:t>
            </a:r>
            <a:r>
              <a:rPr lang="en-US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2</a:t>
            </a:r>
            <a:r>
              <a:rPr lang="en-US"/>
              <a:t>=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ENO&gt;"E4" </a:t>
            </a:r>
            <a:r>
              <a:rPr lang="en-US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baseline="-25000"/>
              <a:t>ENO,ENAME </a:t>
            </a:r>
            <a:r>
              <a:rPr lang="en-US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ENO,TITLE </a:t>
            </a:r>
            <a:r>
              <a:rPr lang="en-US"/>
              <a:t>(EMP)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/>
              <a:t>and the query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b="1">
                <a:latin typeface="Courier New"/>
              </a:rPr>
              <a:t>SELECT</a:t>
            </a:r>
            <a:r>
              <a:rPr lang="en-US">
                <a:latin typeface="Courier New"/>
              </a:rPr>
              <a:t>	ENAME</a:t>
            </a:r>
          </a:p>
          <a:p>
            <a:pPr marL="457177" lvl="2" indent="0">
              <a:buNone/>
            </a:pPr>
            <a:r>
              <a:rPr lang="en-US" b="1">
                <a:latin typeface="Courier New"/>
              </a:rPr>
              <a:t>FROM</a:t>
            </a:r>
            <a:r>
              <a:rPr lang="en-US">
                <a:latin typeface="Courier New"/>
              </a:rPr>
              <a:t>	EMP</a:t>
            </a:r>
          </a:p>
          <a:p>
            <a:pPr marL="457177" lvl="2" indent="0">
              <a:buNone/>
            </a:pPr>
            <a:r>
              <a:rPr lang="en-US" b="1">
                <a:latin typeface="Courier New"/>
              </a:rPr>
              <a:t>WHERE	</a:t>
            </a:r>
            <a:r>
              <a:rPr lang="en-US">
                <a:latin typeface="Courier New"/>
              </a:rPr>
              <a:t>ENO="E5"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444208" y="2975703"/>
            <a:ext cx="636390" cy="641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3586">
                <a:latin typeface="Monotype Sorts" charset="2"/>
                <a:sym typeface="Symbol"/>
              </a:rPr>
              <a:t></a:t>
            </a:r>
            <a:endParaRPr lang="en-US" sz="3586">
              <a:latin typeface="Monotype Sorts" charset="2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79EAA-3DF7-E044-832F-C7E28267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4954" y="2060848"/>
            <a:ext cx="3361707" cy="3387369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08A2763-8D92-5B46-8B3F-CFB69CEB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63" y="2325771"/>
            <a:ext cx="1224137" cy="21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3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Overview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Modification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Decomposition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Data Localization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Translation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Distributed Cost Model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Dynamic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Static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Hybrid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5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44536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pc="-15">
                <a:solidFill>
                  <a:srgbClr val="800000"/>
                </a:solidFill>
                <a:latin typeface="Comic Sans MS"/>
                <a:cs typeface="Comic Sans MS"/>
              </a:rPr>
              <a:t>T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ranslation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(1)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2389759"/>
            <a:ext cx="6376035" cy="955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059761" algn="l"/>
              </a:tabLst>
            </a:pPr>
            <a:r>
              <a:rPr sz="2800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	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≠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50"/>
              </a:lnSpc>
              <a:spcBef>
                <a:spcPts val="23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756394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Language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40860"/>
            <a:ext cx="1044575" cy="44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THEN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1071" y="3840860"/>
            <a:ext cx="1630045" cy="1296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241" marR="12699" indent="-43178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rt S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hema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Subquery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742" y="3840860"/>
            <a:ext cx="1585595" cy="1296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indent="29207" fontAlgn="auto">
              <a:spcBef>
                <a:spcPts val="0"/>
              </a:spcBef>
              <a:spcAft>
                <a:spcPts val="0"/>
              </a:spcAft>
            </a:pPr>
            <a:r>
              <a:rPr sz="28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ocal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Query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9176" y="4343400"/>
            <a:ext cx="1690624" cy="457200"/>
          </a:xfrm>
          <a:custGeom>
            <a:avLst/>
            <a:gdLst/>
            <a:ahLst/>
            <a:cxnLst/>
            <a:rect l="l" t="t" r="r" b="b"/>
            <a:pathLst>
              <a:path w="1690624" h="457200">
                <a:moveTo>
                  <a:pt x="0" y="457200"/>
                </a:moveTo>
                <a:lnTo>
                  <a:pt x="1690624" y="457200"/>
                </a:lnTo>
                <a:lnTo>
                  <a:pt x="16906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9059" y="4375150"/>
            <a:ext cx="153162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4486275"/>
            <a:ext cx="609600" cy="171450"/>
          </a:xfrm>
          <a:custGeom>
            <a:avLst/>
            <a:gdLst/>
            <a:ahLst/>
            <a:cxnLst/>
            <a:rect l="l" t="t" r="r" b="b"/>
            <a:pathLst>
              <a:path w="609600" h="171450">
                <a:moveTo>
                  <a:pt x="438150" y="0"/>
                </a:moveTo>
                <a:lnTo>
                  <a:pt x="438150" y="171450"/>
                </a:lnTo>
                <a:lnTo>
                  <a:pt x="552450" y="114300"/>
                </a:lnTo>
                <a:lnTo>
                  <a:pt x="466725" y="114300"/>
                </a:lnTo>
                <a:lnTo>
                  <a:pt x="466725" y="57150"/>
                </a:lnTo>
                <a:lnTo>
                  <a:pt x="552450" y="57150"/>
                </a:lnTo>
                <a:lnTo>
                  <a:pt x="438150" y="0"/>
                </a:lnTo>
                <a:close/>
              </a:path>
              <a:path w="609600" h="171450">
                <a:moveTo>
                  <a:pt x="438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438150" y="114300"/>
                </a:lnTo>
                <a:lnTo>
                  <a:pt x="438150" y="57150"/>
                </a:lnTo>
                <a:close/>
              </a:path>
              <a:path w="609600" h="171450">
                <a:moveTo>
                  <a:pt x="552450" y="57150"/>
                </a:moveTo>
                <a:lnTo>
                  <a:pt x="466725" y="57150"/>
                </a:lnTo>
                <a:lnTo>
                  <a:pt x="466725" y="114300"/>
                </a:lnTo>
                <a:lnTo>
                  <a:pt x="552450" y="114300"/>
                </a:lnTo>
                <a:lnTo>
                  <a:pt x="609600" y="85725"/>
                </a:lnTo>
                <a:lnTo>
                  <a:pt x="552450" y="571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1" y="4486275"/>
            <a:ext cx="533400" cy="171450"/>
          </a:xfrm>
          <a:custGeom>
            <a:avLst/>
            <a:gdLst/>
            <a:ahLst/>
            <a:cxnLst/>
            <a:rect l="l" t="t" r="r" b="b"/>
            <a:pathLst>
              <a:path w="533400" h="171450">
                <a:moveTo>
                  <a:pt x="361950" y="0"/>
                </a:moveTo>
                <a:lnTo>
                  <a:pt x="361950" y="171450"/>
                </a:lnTo>
                <a:lnTo>
                  <a:pt x="476250" y="114300"/>
                </a:lnTo>
                <a:lnTo>
                  <a:pt x="390525" y="114300"/>
                </a:lnTo>
                <a:lnTo>
                  <a:pt x="390525" y="57150"/>
                </a:lnTo>
                <a:lnTo>
                  <a:pt x="476250" y="57150"/>
                </a:lnTo>
                <a:lnTo>
                  <a:pt x="361950" y="0"/>
                </a:lnTo>
                <a:close/>
              </a:path>
              <a:path w="533400" h="171450">
                <a:moveTo>
                  <a:pt x="3619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61950" y="114300"/>
                </a:lnTo>
                <a:lnTo>
                  <a:pt x="361950" y="57150"/>
                </a:lnTo>
                <a:close/>
              </a:path>
              <a:path w="533400" h="171450">
                <a:moveTo>
                  <a:pt x="476250" y="57150"/>
                </a:moveTo>
                <a:lnTo>
                  <a:pt x="390525" y="57150"/>
                </a:lnTo>
                <a:lnTo>
                  <a:pt x="390525" y="114300"/>
                </a:lnTo>
                <a:lnTo>
                  <a:pt x="476250" y="114300"/>
                </a:lnTo>
                <a:lnTo>
                  <a:pt x="533400" y="85725"/>
                </a:lnTo>
                <a:lnTo>
                  <a:pt x="476250" y="571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6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2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00723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pc="-15">
                <a:solidFill>
                  <a:srgbClr val="800000"/>
                </a:solidFill>
                <a:latin typeface="Comic Sans MS"/>
                <a:cs typeface="Comic Sans MS"/>
              </a:rPr>
              <a:t>T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ranslation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(2)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1" y="1703959"/>
            <a:ext cx="7721600" cy="435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800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ource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 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 has a higher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1529637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xpres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ive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wer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THEN</a:t>
            </a:r>
            <a:r>
              <a:rPr sz="2800" spc="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EITHER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1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756247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756247" algn="l"/>
              </a:tabLst>
            </a:pP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Some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urce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cannot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nslated;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</a:p>
          <a:p>
            <a:pPr fontAlgn="auto">
              <a:lnSpc>
                <a:spcPts val="1400"/>
              </a:lnSpc>
              <a:spcBef>
                <a:spcPts val="42"/>
              </a:spcBef>
              <a:spcAft>
                <a:spcPts val="0"/>
              </a:spcAft>
              <a:buFont typeface="Comic Sans MS"/>
              <a:buChar char="–"/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756247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756247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they 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mu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using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both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00"/>
              </a:lnSpc>
              <a:spcBef>
                <a:spcPts val="27"/>
              </a:spcBef>
              <a:spcAft>
                <a:spcPts val="0"/>
              </a:spcAft>
              <a:buFont typeface="Comic Sans MS"/>
              <a:buChar char="–"/>
            </a:pPr>
            <a:endParaRPr sz="9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lvl="1" indent="-228588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1155641" algn="l"/>
              </a:tabLs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sy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tax</a:t>
            </a:r>
            <a:r>
              <a:rPr sz="2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target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guage, 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nd</a:t>
            </a:r>
          </a:p>
          <a:p>
            <a:pPr lvl="1" fontAlgn="auto">
              <a:lnSpc>
                <a:spcPts val="800"/>
              </a:lnSpc>
              <a:spcBef>
                <a:spcPts val="43"/>
              </a:spcBef>
              <a:spcAft>
                <a:spcPts val="0"/>
              </a:spcAft>
              <a:buFont typeface="Comic Sans MS"/>
              <a:buChar char="•"/>
            </a:pPr>
            <a:endParaRPr sz="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lvl="1" indent="-228588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1155641" algn="l"/>
              </a:tabLs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some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cil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ties</a:t>
            </a:r>
            <a:r>
              <a:rPr sz="20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 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igh-le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 p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ogr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mming</a:t>
            </a:r>
            <a:r>
              <a:rPr sz="20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guag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67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algn="just" fontAlgn="auto">
              <a:spcBef>
                <a:spcPts val="0"/>
              </a:spcBef>
              <a:spcAft>
                <a:spcPts val="0"/>
              </a:spcAft>
              <a:tabLst>
                <a:tab pos="1704252" algn="l"/>
              </a:tabLst>
            </a:pPr>
            <a:r>
              <a:rPr sz="2800" u="heavy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u="heavy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xampl</a:t>
            </a:r>
            <a:r>
              <a:rPr sz="2800" u="heavy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	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urs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ve</a:t>
            </a:r>
            <a:r>
              <a:rPr sz="2800" spc="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OODB</a:t>
            </a:r>
            <a:r>
              <a:rPr sz="2800" spc="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may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not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translated</a:t>
            </a:r>
            <a:r>
              <a:rPr sz="2800" spc="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z="2800" spc="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relational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us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ng</a:t>
            </a:r>
            <a:r>
              <a:rPr sz="2800" spc="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SQL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alone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3902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70510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Relatio</a:t>
            </a:r>
            <a:r>
              <a:rPr spc="5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-t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o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-OO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Translati</a:t>
            </a:r>
            <a:r>
              <a:rPr spc="-20">
                <a:solidFill>
                  <a:srgbClr val="800000"/>
                </a:solidFill>
                <a:latin typeface="Comic Sans MS"/>
                <a:cs typeface="Comic Sans MS"/>
              </a:rPr>
              <a:t>o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4572000"/>
            <a:ext cx="6629400" cy="1752600"/>
          </a:xfrm>
          <a:custGeom>
            <a:avLst/>
            <a:gdLst/>
            <a:ahLst/>
            <a:cxnLst/>
            <a:rect l="l" t="t" r="r" b="b"/>
            <a:pathLst>
              <a:path w="6629400" h="1752600">
                <a:moveTo>
                  <a:pt x="0" y="1752600"/>
                </a:moveTo>
                <a:lnTo>
                  <a:pt x="6629400" y="1752600"/>
                </a:lnTo>
                <a:lnTo>
                  <a:pt x="66294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5" y="4609846"/>
            <a:ext cx="6400165" cy="16598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qui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vale</a:t>
            </a: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u="heavy" spc="-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u="heavy" spc="-3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Rela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tional</a:t>
            </a:r>
            <a:r>
              <a:rPr sz="1800" u="heavy" spc="-4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u="heavy" spc="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he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u="heavy" spc="1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850"/>
              </a:lnSpc>
              <a:spcBef>
                <a:spcPts val="14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to</a:t>
            </a:r>
            <a:r>
              <a:rPr sz="1800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to-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</a:t>
            </a:r>
            <a:r>
              <a:rPr sz="1800" u="heavy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or,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0"/>
              </a:spcBef>
              <a:spcAft>
                <a:spcPts val="0"/>
              </a:spcAft>
            </a:pP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Co</a:t>
            </a:r>
            <a:r>
              <a:rPr sz="1800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any</a:t>
            </a:r>
            <a:r>
              <a:rPr sz="1800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Co</a:t>
            </a:r>
            <a:r>
              <a:rPr sz="18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u="heavy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 Profit, City-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4"/>
              </a:spcBef>
              <a:spcAft>
                <a:spcPts val="0"/>
              </a:spcAft>
            </a:pPr>
            <a:r>
              <a:rPr sz="18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eop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le</a:t>
            </a:r>
            <a:r>
              <a:rPr sz="1800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eople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u="heavy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 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ty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ID, Aut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0"/>
              </a:spcBef>
              <a:spcAft>
                <a:spcPts val="0"/>
              </a:spcAft>
            </a:pP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Ci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ty</a:t>
            </a:r>
            <a:r>
              <a:rPr sz="1800" spc="-3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Ci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ty-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</a:t>
            </a:r>
            <a:r>
              <a:rPr sz="1800" u="heavy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State)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0" y="1601090"/>
            <a:ext cx="226885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OODB</a:t>
            </a:r>
            <a:r>
              <a:rPr b="1" u="heavy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b="1" u="heavy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b="1" u="heavy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2336547"/>
            <a:ext cx="779780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Auto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2946401"/>
            <a:ext cx="167005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 M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ctur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193" y="2260346"/>
            <a:ext cx="1468109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000" b="1" spc="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pany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56512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  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51175" y="2870200"/>
            <a:ext cx="73596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Name Pro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1176" y="3479800"/>
            <a:ext cx="153860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dquarter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1176" y="3784854"/>
            <a:ext cx="11563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side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37427" y="2227071"/>
            <a:ext cx="136143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2000" b="1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le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80020" y="2870200"/>
            <a:ext cx="1253490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Hom</a:t>
            </a:r>
            <a:r>
              <a:rPr sz="20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town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66028" y="3446526"/>
            <a:ext cx="136144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Automobile 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45984" y="2227072"/>
            <a:ext cx="941069" cy="123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City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State</a:t>
            </a:r>
          </a:p>
        </p:txBody>
      </p:sp>
      <p:sp>
        <p:nvSpPr>
          <p:cNvPr id="16" name="object 16"/>
          <p:cNvSpPr/>
          <p:nvPr/>
        </p:nvSpPr>
        <p:spPr>
          <a:xfrm>
            <a:off x="2514600" y="3429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7000" y="2743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27051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5401" y="42799"/>
                </a:lnTo>
                <a:lnTo>
                  <a:pt x="241300" y="42799"/>
                </a:lnTo>
                <a:lnTo>
                  <a:pt x="241300" y="33274"/>
                </a:lnTo>
                <a:lnTo>
                  <a:pt x="295148" y="33274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28600" y="42799"/>
                </a:lnTo>
                <a:lnTo>
                  <a:pt x="228600" y="33274"/>
                </a:lnTo>
                <a:close/>
              </a:path>
              <a:path w="304800" h="76200">
                <a:moveTo>
                  <a:pt x="295148" y="33274"/>
                </a:moveTo>
                <a:lnTo>
                  <a:pt x="241300" y="33274"/>
                </a:lnTo>
                <a:lnTo>
                  <a:pt x="241300" y="42799"/>
                </a:lnTo>
                <a:lnTo>
                  <a:pt x="295401" y="42799"/>
                </a:lnTo>
                <a:lnTo>
                  <a:pt x="304800" y="38100"/>
                </a:lnTo>
                <a:lnTo>
                  <a:pt x="2951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400" y="3962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81600" y="2667001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1601" y="26289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2920"/>
                </a:moveTo>
                <a:lnTo>
                  <a:pt x="304800" y="76200"/>
                </a:lnTo>
                <a:lnTo>
                  <a:pt x="371348" y="42925"/>
                </a:lnTo>
                <a:lnTo>
                  <a:pt x="304800" y="42920"/>
                </a:lnTo>
                <a:close/>
              </a:path>
              <a:path w="381000" h="76200">
                <a:moveTo>
                  <a:pt x="304800" y="33395"/>
                </a:moveTo>
                <a:lnTo>
                  <a:pt x="304800" y="42920"/>
                </a:lnTo>
                <a:lnTo>
                  <a:pt x="317500" y="42925"/>
                </a:lnTo>
                <a:lnTo>
                  <a:pt x="317500" y="33400"/>
                </a:lnTo>
                <a:lnTo>
                  <a:pt x="304800" y="33395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33395"/>
                </a:lnTo>
                <a:lnTo>
                  <a:pt x="317500" y="33400"/>
                </a:lnTo>
                <a:lnTo>
                  <a:pt x="317500" y="42925"/>
                </a:lnTo>
                <a:lnTo>
                  <a:pt x="371358" y="42920"/>
                </a:lnTo>
                <a:lnTo>
                  <a:pt x="381000" y="38100"/>
                </a:lnTo>
                <a:lnTo>
                  <a:pt x="304800" y="0"/>
                </a:lnTo>
                <a:close/>
              </a:path>
              <a:path w="381000" h="76200">
                <a:moveTo>
                  <a:pt x="0" y="33274"/>
                </a:moveTo>
                <a:lnTo>
                  <a:pt x="0" y="42799"/>
                </a:lnTo>
                <a:lnTo>
                  <a:pt x="304800" y="42920"/>
                </a:lnTo>
                <a:lnTo>
                  <a:pt x="304800" y="33395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8200" y="36576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9200" y="2057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1600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20574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10400" y="2057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0400" y="2628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42924"/>
                </a:moveTo>
                <a:lnTo>
                  <a:pt x="914400" y="76200"/>
                </a:lnTo>
                <a:lnTo>
                  <a:pt x="980948" y="42925"/>
                </a:lnTo>
                <a:lnTo>
                  <a:pt x="914400" y="42924"/>
                </a:lnTo>
                <a:close/>
              </a:path>
              <a:path w="990600" h="76200">
                <a:moveTo>
                  <a:pt x="914400" y="33399"/>
                </a:moveTo>
                <a:lnTo>
                  <a:pt x="914400" y="42924"/>
                </a:lnTo>
                <a:lnTo>
                  <a:pt x="927100" y="42925"/>
                </a:lnTo>
                <a:lnTo>
                  <a:pt x="927100" y="33400"/>
                </a:lnTo>
                <a:lnTo>
                  <a:pt x="914400" y="33399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33399"/>
                </a:lnTo>
                <a:lnTo>
                  <a:pt x="927100" y="33400"/>
                </a:lnTo>
                <a:lnTo>
                  <a:pt x="927100" y="42925"/>
                </a:lnTo>
                <a:lnTo>
                  <a:pt x="980951" y="42924"/>
                </a:lnTo>
                <a:lnTo>
                  <a:pt x="990600" y="38100"/>
                </a:lnTo>
                <a:lnTo>
                  <a:pt x="914400" y="0"/>
                </a:lnTo>
                <a:close/>
              </a:path>
              <a:path w="990600" h="76200">
                <a:moveTo>
                  <a:pt x="0" y="33274"/>
                </a:moveTo>
                <a:lnTo>
                  <a:pt x="0" y="42799"/>
                </a:lnTo>
                <a:lnTo>
                  <a:pt x="914400" y="42924"/>
                </a:lnTo>
                <a:lnTo>
                  <a:pt x="914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80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62800" y="27432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62801" y="2705101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42923"/>
                </a:moveTo>
                <a:lnTo>
                  <a:pt x="685800" y="76200"/>
                </a:lnTo>
                <a:lnTo>
                  <a:pt x="752348" y="42925"/>
                </a:lnTo>
                <a:lnTo>
                  <a:pt x="685800" y="42923"/>
                </a:lnTo>
                <a:close/>
              </a:path>
              <a:path w="762000" h="76200">
                <a:moveTo>
                  <a:pt x="685800" y="33398"/>
                </a:moveTo>
                <a:lnTo>
                  <a:pt x="685800" y="42923"/>
                </a:lnTo>
                <a:lnTo>
                  <a:pt x="698500" y="42925"/>
                </a:lnTo>
                <a:lnTo>
                  <a:pt x="698500" y="33400"/>
                </a:lnTo>
                <a:lnTo>
                  <a:pt x="685800" y="33398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33398"/>
                </a:lnTo>
                <a:lnTo>
                  <a:pt x="698500" y="33400"/>
                </a:lnTo>
                <a:lnTo>
                  <a:pt x="698500" y="42925"/>
                </a:lnTo>
                <a:lnTo>
                  <a:pt x="752352" y="42923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762000" h="76200">
                <a:moveTo>
                  <a:pt x="0" y="33274"/>
                </a:moveTo>
                <a:lnTo>
                  <a:pt x="0" y="42799"/>
                </a:lnTo>
                <a:lnTo>
                  <a:pt x="685800" y="42923"/>
                </a:lnTo>
                <a:lnTo>
                  <a:pt x="685800" y="33398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4201" y="3581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9000" y="358140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4191000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6781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2819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7200" y="2781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245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74" y="354838"/>
            <a:ext cx="7444740" cy="614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Rel</a:t>
            </a:r>
            <a:r>
              <a:rPr sz="4000" b="1" spc="-4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tion</a:t>
            </a:r>
            <a:r>
              <a:rPr sz="4000" b="1" spc="-4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4000" b="1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4000" b="1" spc="-3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40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OO</a:t>
            </a:r>
            <a:r>
              <a:rPr sz="4000" b="1" spc="4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Example</a:t>
            </a:r>
            <a:r>
              <a:rPr sz="4000" b="1" spc="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(1)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353566"/>
            <a:ext cx="1439545" cy="274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lob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al</a:t>
            </a:r>
            <a:r>
              <a:rPr sz="1800" u="heavy" spc="-5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ue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37487"/>
            <a:ext cx="590550" cy="622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Select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50"/>
              </a:lnSpc>
              <a:spcBef>
                <a:spcPts val="9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om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1321661" y="1737487"/>
            <a:ext cx="3452862" cy="512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buNone/>
            </a:pPr>
            <a:r>
              <a:rPr sz="1600" spc="-10">
                <a:latin typeface="Arial Unicode MS"/>
                <a:cs typeface="Arial Unicode MS"/>
              </a:rPr>
              <a:t>Auto1.*</a:t>
            </a:r>
            <a:endParaRPr sz="850"/>
          </a:p>
          <a:p>
            <a:pPr marL="20319" marR="641317" indent="0">
              <a:lnSpc>
                <a:spcPct val="105000"/>
              </a:lnSpc>
              <a:buNone/>
            </a:pPr>
            <a:r>
              <a:rPr sz="1600" spc="-10">
                <a:latin typeface="Arial Unicode MS"/>
                <a:cs typeface="Arial Unicode MS"/>
              </a:rPr>
              <a:t>Auto 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Auto1,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</a:t>
            </a:r>
            <a:r>
              <a:rPr lang="en-US" sz="1600" spc="-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Auto2,</a:t>
            </a:r>
            <a:r>
              <a:rPr lang="en-US" sz="1600" spc="-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 Compan</a:t>
            </a:r>
            <a:r>
              <a:rPr sz="1600" spc="-5">
                <a:latin typeface="Arial Unicode MS"/>
                <a:cs typeface="Arial Unicode MS"/>
              </a:rPr>
              <a:t>y,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People,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latin typeface="Arial Unicode MS"/>
                <a:cs typeface="Arial Unicode MS"/>
              </a:rPr>
              <a:t>City 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Cit</a:t>
            </a:r>
            <a:r>
              <a:rPr sz="1600" spc="-5">
                <a:latin typeface="Arial Unicode MS"/>
                <a:cs typeface="Arial Unicode MS"/>
              </a:rPr>
              <a:t>y</a:t>
            </a:r>
            <a:r>
              <a:rPr sz="1600" spc="-10">
                <a:latin typeface="Arial Unicode MS"/>
                <a:cs typeface="Arial Unicode MS"/>
              </a:rPr>
              <a:t>1,</a:t>
            </a:r>
            <a:r>
              <a:rPr sz="1600" spc="-5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City  Cit</a:t>
            </a:r>
            <a:r>
              <a:rPr sz="1600" spc="-5">
                <a:latin typeface="Arial Unicode MS"/>
                <a:cs typeface="Arial Unicode MS"/>
              </a:rPr>
              <a:t>y</a:t>
            </a:r>
            <a:r>
              <a:rPr sz="1600" spc="-10">
                <a:latin typeface="Arial Unicode MS"/>
                <a:cs typeface="Arial Unicode MS"/>
              </a:rPr>
              <a:t>2</a:t>
            </a:r>
            <a:endParaRPr sz="1000"/>
          </a:p>
          <a:p>
            <a:pPr marL="0" indent="0"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Auto1.Conmp</a:t>
            </a:r>
            <a:r>
              <a:rPr sz="1600" spc="-2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ny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lang="en-US"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 err="1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 err="1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20319" marR="431778" indent="0">
              <a:lnSpc>
                <a:spcPct val="105000"/>
              </a:lnSpc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.People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 People.Peopl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1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People.Age</a:t>
            </a:r>
            <a:r>
              <a:rPr sz="1600" spc="-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= 52 </a:t>
            </a:r>
            <a:r>
              <a:rPr sz="1600" spc="1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endParaRPr lang="en-US" sz="562" spc="-1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People.Auto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1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Auto2.Auto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5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006FC0"/>
                </a:solidFill>
                <a:latin typeface="Arial Unicode MS"/>
                <a:cs typeface="Arial Unicode MS"/>
              </a:rPr>
              <a:t>Auto2.Color</a:t>
            </a:r>
            <a:r>
              <a:rPr sz="1600" spc="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=</a:t>
            </a:r>
            <a:r>
              <a:rPr sz="1600" spc="10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“</a:t>
            </a:r>
            <a:r>
              <a:rPr sz="1600" spc="-20">
                <a:solidFill>
                  <a:srgbClr val="006FC0"/>
                </a:solidFill>
                <a:latin typeface="Arial Unicode MS"/>
                <a:cs typeface="Arial Unicode MS"/>
              </a:rPr>
              <a:t>r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ed” </a:t>
            </a:r>
            <a:r>
              <a:rPr sz="1600" spc="40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1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People.Cit</a:t>
            </a:r>
            <a:r>
              <a:rPr sz="1600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 err="1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 err="1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r>
              <a:rPr lang="en-US" sz="1600"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1.Cit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5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1.Name</a:t>
            </a:r>
            <a:r>
              <a:rPr sz="1600" spc="1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ty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2.Name</a:t>
            </a:r>
            <a:r>
              <a:rPr sz="1600" spc="2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5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.Cit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2.Cit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93517"/>
            <a:ext cx="62357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868" y="1251884"/>
            <a:ext cx="307086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Rel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tion</a:t>
            </a:r>
            <a:r>
              <a:rPr sz="18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80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Predi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te</a:t>
            </a:r>
            <a:r>
              <a:rPr sz="1800" b="1" u="heavy" spc="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Gr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3041" y="1707559"/>
            <a:ext cx="3897312" cy="267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919" y="1831892"/>
            <a:ext cx="64325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85469" y="1831892"/>
            <a:ext cx="9398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Compa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9026" y="2822745"/>
            <a:ext cx="5930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89715" y="3966126"/>
            <a:ext cx="5568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ity1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8391" y="2421425"/>
            <a:ext cx="4229735" cy="3414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53263" marR="12699" indent="-216524" algn="r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arenR" startAt="2"/>
              <a:tabLst>
                <a:tab pos="3353263" algn="l"/>
              </a:tabLs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5"/>
              </a:spcBef>
              <a:spcAft>
                <a:spcPts val="0"/>
              </a:spcAft>
              <a:buFont typeface="Comic Sans MS"/>
              <a:buAutoNum type="arabicParenR" startAt="2"/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74432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804016" fontAlgn="auto">
              <a:spcBef>
                <a:spcPts val="35"/>
              </a:spcBef>
              <a:spcAft>
                <a:spcPts val="0"/>
              </a:spcAft>
            </a:pP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Age=52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850"/>
              </a:lnSpc>
              <a:spcBef>
                <a:spcPts val="9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460" marR="47622" indent="-216524" algn="r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arenR" startAt="3"/>
              <a:tabLst>
                <a:tab pos="3429460" algn="l"/>
              </a:tabLs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6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R="744182" algn="r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o2</a:t>
            </a:r>
          </a:p>
          <a:p>
            <a:pPr marL="2802112" fontAlgn="auto">
              <a:spcBef>
                <a:spcPts val="35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lor=red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4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marR="274306" algn="just" fontAlgn="auto">
              <a:lnSpc>
                <a:spcPct val="94800"/>
              </a:lnSpc>
              <a:spcBef>
                <a:spcPts val="0"/>
              </a:spcBef>
              <a:spcAft>
                <a:spcPts val="0"/>
              </a:spcAft>
            </a:pP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Find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900" b="1" spc="-3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red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rs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own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lang="en-US"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(3)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5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year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old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8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 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Preside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nt</a:t>
            </a:r>
            <a:r>
              <a:rPr lang="en-US"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(2)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ma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uf</a:t>
            </a:r>
            <a:r>
              <a:rPr sz="1900" b="1" spc="-7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cturer</a:t>
            </a:r>
            <a:r>
              <a:rPr lang="en-US"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(1)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lives</a:t>
            </a:r>
            <a:r>
              <a:rPr lang="en-US"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(4)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same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city</a:t>
            </a:r>
            <a:r>
              <a:rPr lang="en-US"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(5)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8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uf</a:t>
            </a:r>
            <a:r>
              <a:rPr sz="1900" b="1" spc="-7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cturer</a:t>
            </a:r>
            <a:r>
              <a:rPr lang="en-US"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(6)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3200" y="1782743"/>
            <a:ext cx="12738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mpan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3699130"/>
            <a:ext cx="149860" cy="2087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2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4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5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1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6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599" y="3276601"/>
            <a:ext cx="916800" cy="537463"/>
          </a:xfrm>
          <a:custGeom>
            <a:avLst/>
            <a:gdLst/>
            <a:ahLst/>
            <a:cxnLst/>
            <a:rect l="l" t="t" r="r" b="b"/>
            <a:pathLst>
              <a:path w="916800" h="537463">
                <a:moveTo>
                  <a:pt x="906259" y="635"/>
                </a:moveTo>
                <a:lnTo>
                  <a:pt x="0" y="529336"/>
                </a:lnTo>
                <a:lnTo>
                  <a:pt x="4800" y="537463"/>
                </a:lnTo>
                <a:lnTo>
                  <a:pt x="895780" y="17815"/>
                </a:lnTo>
                <a:lnTo>
                  <a:pt x="904481" y="2412"/>
                </a:lnTo>
                <a:lnTo>
                  <a:pt x="907298" y="2412"/>
                </a:lnTo>
                <a:lnTo>
                  <a:pt x="906259" y="635"/>
                </a:lnTo>
                <a:close/>
              </a:path>
              <a:path w="916800" h="537463">
                <a:moveTo>
                  <a:pt x="916441" y="635"/>
                </a:moveTo>
                <a:lnTo>
                  <a:pt x="906259" y="635"/>
                </a:lnTo>
                <a:lnTo>
                  <a:pt x="911085" y="8889"/>
                </a:lnTo>
                <a:lnTo>
                  <a:pt x="895780" y="17815"/>
                </a:lnTo>
                <a:lnTo>
                  <a:pt x="859789" y="81534"/>
                </a:lnTo>
                <a:lnTo>
                  <a:pt x="860602" y="84454"/>
                </a:lnTo>
                <a:lnTo>
                  <a:pt x="865174" y="86995"/>
                </a:lnTo>
                <a:lnTo>
                  <a:pt x="868083" y="86233"/>
                </a:lnTo>
                <a:lnTo>
                  <a:pt x="916441" y="635"/>
                </a:lnTo>
                <a:close/>
              </a:path>
              <a:path w="916800" h="537463">
                <a:moveTo>
                  <a:pt x="904481" y="2412"/>
                </a:moveTo>
                <a:lnTo>
                  <a:pt x="895780" y="17815"/>
                </a:lnTo>
                <a:lnTo>
                  <a:pt x="909996" y="9525"/>
                </a:lnTo>
                <a:lnTo>
                  <a:pt x="908672" y="9525"/>
                </a:lnTo>
                <a:lnTo>
                  <a:pt x="904481" y="2412"/>
                </a:lnTo>
                <a:close/>
              </a:path>
              <a:path w="916800" h="537463">
                <a:moveTo>
                  <a:pt x="916800" y="0"/>
                </a:moveTo>
                <a:lnTo>
                  <a:pt x="817803" y="0"/>
                </a:lnTo>
                <a:lnTo>
                  <a:pt x="815670" y="2159"/>
                </a:lnTo>
                <a:lnTo>
                  <a:pt x="815670" y="7365"/>
                </a:lnTo>
                <a:lnTo>
                  <a:pt x="817803" y="9525"/>
                </a:lnTo>
                <a:lnTo>
                  <a:pt x="891020" y="9525"/>
                </a:lnTo>
                <a:lnTo>
                  <a:pt x="906259" y="635"/>
                </a:lnTo>
                <a:lnTo>
                  <a:pt x="916441" y="635"/>
                </a:lnTo>
                <a:lnTo>
                  <a:pt x="916800" y="0"/>
                </a:lnTo>
                <a:close/>
              </a:path>
              <a:path w="916800" h="537463">
                <a:moveTo>
                  <a:pt x="907298" y="2412"/>
                </a:moveTo>
                <a:lnTo>
                  <a:pt x="904481" y="2412"/>
                </a:lnTo>
                <a:lnTo>
                  <a:pt x="908672" y="9525"/>
                </a:lnTo>
                <a:lnTo>
                  <a:pt x="909996" y="9525"/>
                </a:lnTo>
                <a:lnTo>
                  <a:pt x="911085" y="8889"/>
                </a:lnTo>
                <a:lnTo>
                  <a:pt x="907298" y="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032" y="3799966"/>
            <a:ext cx="840193" cy="395350"/>
          </a:xfrm>
          <a:custGeom>
            <a:avLst/>
            <a:gdLst/>
            <a:ahLst/>
            <a:cxnLst/>
            <a:rect l="l" t="t" r="r" b="b"/>
            <a:pathLst>
              <a:path w="840193" h="395350">
                <a:moveTo>
                  <a:pt x="813668" y="16905"/>
                </a:moveTo>
                <a:lnTo>
                  <a:pt x="0" y="386714"/>
                </a:lnTo>
                <a:lnTo>
                  <a:pt x="3937" y="395350"/>
                </a:lnTo>
                <a:lnTo>
                  <a:pt x="817491" y="25593"/>
                </a:lnTo>
                <a:lnTo>
                  <a:pt x="822974" y="17846"/>
                </a:lnTo>
                <a:lnTo>
                  <a:pt x="813668" y="16905"/>
                </a:lnTo>
                <a:close/>
              </a:path>
              <a:path w="840193" h="395350">
                <a:moveTo>
                  <a:pt x="836452" y="9651"/>
                </a:moveTo>
                <a:lnTo>
                  <a:pt x="829627" y="9651"/>
                </a:lnTo>
                <a:lnTo>
                  <a:pt x="833564" y="18287"/>
                </a:lnTo>
                <a:lnTo>
                  <a:pt x="817491" y="25593"/>
                </a:lnTo>
                <a:lnTo>
                  <a:pt x="775195" y="85343"/>
                </a:lnTo>
                <a:lnTo>
                  <a:pt x="775703" y="88264"/>
                </a:lnTo>
                <a:lnTo>
                  <a:pt x="780008" y="91312"/>
                </a:lnTo>
                <a:lnTo>
                  <a:pt x="782980" y="90804"/>
                </a:lnTo>
                <a:lnTo>
                  <a:pt x="784491" y="88645"/>
                </a:lnTo>
                <a:lnTo>
                  <a:pt x="840193" y="10032"/>
                </a:lnTo>
                <a:lnTo>
                  <a:pt x="836452" y="9651"/>
                </a:lnTo>
                <a:close/>
              </a:path>
              <a:path w="840193" h="395350">
                <a:moveTo>
                  <a:pt x="822974" y="17846"/>
                </a:moveTo>
                <a:lnTo>
                  <a:pt x="817491" y="25593"/>
                </a:lnTo>
                <a:lnTo>
                  <a:pt x="832726" y="18668"/>
                </a:lnTo>
                <a:lnTo>
                  <a:pt x="831100" y="18668"/>
                </a:lnTo>
                <a:lnTo>
                  <a:pt x="822974" y="17846"/>
                </a:lnTo>
                <a:close/>
              </a:path>
              <a:path w="840193" h="395350">
                <a:moveTo>
                  <a:pt x="827697" y="11175"/>
                </a:moveTo>
                <a:lnTo>
                  <a:pt x="822974" y="17846"/>
                </a:lnTo>
                <a:lnTo>
                  <a:pt x="831100" y="18668"/>
                </a:lnTo>
                <a:lnTo>
                  <a:pt x="827697" y="11175"/>
                </a:lnTo>
                <a:close/>
              </a:path>
              <a:path w="840193" h="395350">
                <a:moveTo>
                  <a:pt x="830322" y="11175"/>
                </a:moveTo>
                <a:lnTo>
                  <a:pt x="827697" y="11175"/>
                </a:lnTo>
                <a:lnTo>
                  <a:pt x="831100" y="18668"/>
                </a:lnTo>
                <a:lnTo>
                  <a:pt x="832726" y="18668"/>
                </a:lnTo>
                <a:lnTo>
                  <a:pt x="833564" y="18287"/>
                </a:lnTo>
                <a:lnTo>
                  <a:pt x="830322" y="11175"/>
                </a:lnTo>
                <a:close/>
              </a:path>
              <a:path w="840193" h="395350">
                <a:moveTo>
                  <a:pt x="829627" y="9651"/>
                </a:moveTo>
                <a:lnTo>
                  <a:pt x="813668" y="16905"/>
                </a:lnTo>
                <a:lnTo>
                  <a:pt x="822974" y="17846"/>
                </a:lnTo>
                <a:lnTo>
                  <a:pt x="827697" y="11175"/>
                </a:lnTo>
                <a:lnTo>
                  <a:pt x="830322" y="11175"/>
                </a:lnTo>
                <a:lnTo>
                  <a:pt x="829627" y="9651"/>
                </a:lnTo>
                <a:close/>
              </a:path>
              <a:path w="840193" h="395350">
                <a:moveTo>
                  <a:pt x="741680" y="0"/>
                </a:moveTo>
                <a:lnTo>
                  <a:pt x="739343" y="1904"/>
                </a:lnTo>
                <a:lnTo>
                  <a:pt x="738809" y="7111"/>
                </a:lnTo>
                <a:lnTo>
                  <a:pt x="740714" y="9524"/>
                </a:lnTo>
                <a:lnTo>
                  <a:pt x="813668" y="16905"/>
                </a:lnTo>
                <a:lnTo>
                  <a:pt x="829627" y="9651"/>
                </a:lnTo>
                <a:lnTo>
                  <a:pt x="836452" y="9651"/>
                </a:lnTo>
                <a:lnTo>
                  <a:pt x="741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987" y="4523485"/>
            <a:ext cx="914412" cy="99821"/>
          </a:xfrm>
          <a:custGeom>
            <a:avLst/>
            <a:gdLst/>
            <a:ahLst/>
            <a:cxnLst/>
            <a:rect l="l" t="t" r="r" b="b"/>
            <a:pathLst>
              <a:path w="914412" h="99822">
                <a:moveTo>
                  <a:pt x="828992" y="0"/>
                </a:moveTo>
                <a:lnTo>
                  <a:pt x="826084" y="762"/>
                </a:lnTo>
                <a:lnTo>
                  <a:pt x="823417" y="5333"/>
                </a:lnTo>
                <a:lnTo>
                  <a:pt x="824179" y="8255"/>
                </a:lnTo>
                <a:lnTo>
                  <a:pt x="826452" y="9651"/>
                </a:lnTo>
                <a:lnTo>
                  <a:pt x="887360" y="45306"/>
                </a:lnTo>
                <a:lnTo>
                  <a:pt x="905014" y="45338"/>
                </a:lnTo>
                <a:lnTo>
                  <a:pt x="905014" y="54863"/>
                </a:lnTo>
                <a:lnTo>
                  <a:pt x="887300" y="54863"/>
                </a:lnTo>
                <a:lnTo>
                  <a:pt x="826312" y="90296"/>
                </a:lnTo>
                <a:lnTo>
                  <a:pt x="824039" y="91566"/>
                </a:lnTo>
                <a:lnTo>
                  <a:pt x="823264" y="94487"/>
                </a:lnTo>
                <a:lnTo>
                  <a:pt x="825906" y="99059"/>
                </a:lnTo>
                <a:lnTo>
                  <a:pt x="828827" y="99821"/>
                </a:lnTo>
                <a:lnTo>
                  <a:pt x="831100" y="98551"/>
                </a:lnTo>
                <a:lnTo>
                  <a:pt x="906125" y="54863"/>
                </a:lnTo>
                <a:lnTo>
                  <a:pt x="905014" y="54863"/>
                </a:lnTo>
                <a:lnTo>
                  <a:pt x="906180" y="54831"/>
                </a:lnTo>
                <a:lnTo>
                  <a:pt x="914412" y="50037"/>
                </a:lnTo>
                <a:lnTo>
                  <a:pt x="831265" y="1396"/>
                </a:lnTo>
                <a:lnTo>
                  <a:pt x="828992" y="0"/>
                </a:lnTo>
                <a:close/>
              </a:path>
              <a:path w="914412" h="99822">
                <a:moveTo>
                  <a:pt x="895524" y="50085"/>
                </a:moveTo>
                <a:lnTo>
                  <a:pt x="887355" y="54831"/>
                </a:lnTo>
                <a:lnTo>
                  <a:pt x="905014" y="54863"/>
                </a:lnTo>
                <a:lnTo>
                  <a:pt x="905014" y="54228"/>
                </a:lnTo>
                <a:lnTo>
                  <a:pt x="902601" y="54228"/>
                </a:lnTo>
                <a:lnTo>
                  <a:pt x="895524" y="50085"/>
                </a:lnTo>
                <a:close/>
              </a:path>
              <a:path w="914412" h="99822">
                <a:moveTo>
                  <a:pt x="25" y="43687"/>
                </a:moveTo>
                <a:lnTo>
                  <a:pt x="0" y="53212"/>
                </a:lnTo>
                <a:lnTo>
                  <a:pt x="887355" y="54831"/>
                </a:lnTo>
                <a:lnTo>
                  <a:pt x="895524" y="50085"/>
                </a:lnTo>
                <a:lnTo>
                  <a:pt x="887360" y="45306"/>
                </a:lnTo>
                <a:lnTo>
                  <a:pt x="25" y="43687"/>
                </a:lnTo>
                <a:close/>
              </a:path>
              <a:path w="914412" h="99822">
                <a:moveTo>
                  <a:pt x="902601" y="45974"/>
                </a:moveTo>
                <a:lnTo>
                  <a:pt x="895524" y="50085"/>
                </a:lnTo>
                <a:lnTo>
                  <a:pt x="902601" y="54228"/>
                </a:lnTo>
                <a:lnTo>
                  <a:pt x="902601" y="45974"/>
                </a:lnTo>
                <a:close/>
              </a:path>
              <a:path w="914412" h="99822">
                <a:moveTo>
                  <a:pt x="905014" y="45974"/>
                </a:moveTo>
                <a:lnTo>
                  <a:pt x="902601" y="45974"/>
                </a:lnTo>
                <a:lnTo>
                  <a:pt x="902601" y="54228"/>
                </a:lnTo>
                <a:lnTo>
                  <a:pt x="905014" y="54228"/>
                </a:lnTo>
                <a:lnTo>
                  <a:pt x="905014" y="45974"/>
                </a:lnTo>
                <a:close/>
              </a:path>
              <a:path w="914412" h="99822">
                <a:moveTo>
                  <a:pt x="887360" y="45306"/>
                </a:moveTo>
                <a:lnTo>
                  <a:pt x="895524" y="50085"/>
                </a:lnTo>
                <a:lnTo>
                  <a:pt x="902601" y="45974"/>
                </a:lnTo>
                <a:lnTo>
                  <a:pt x="905014" y="45974"/>
                </a:lnTo>
                <a:lnTo>
                  <a:pt x="905014" y="45338"/>
                </a:lnTo>
                <a:lnTo>
                  <a:pt x="887360" y="45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9375" y="4948555"/>
            <a:ext cx="876338" cy="556301"/>
          </a:xfrm>
          <a:custGeom>
            <a:avLst/>
            <a:gdLst/>
            <a:ahLst/>
            <a:cxnLst/>
            <a:rect l="l" t="t" r="r" b="b"/>
            <a:pathLst>
              <a:path w="839851" h="326898">
                <a:moveTo>
                  <a:pt x="812827" y="304506"/>
                </a:moveTo>
                <a:lnTo>
                  <a:pt x="743305" y="317119"/>
                </a:lnTo>
                <a:lnTo>
                  <a:pt x="740727" y="317500"/>
                </a:lnTo>
                <a:lnTo>
                  <a:pt x="739000" y="320040"/>
                </a:lnTo>
                <a:lnTo>
                  <a:pt x="739940" y="325247"/>
                </a:lnTo>
                <a:lnTo>
                  <a:pt x="742416" y="326898"/>
                </a:lnTo>
                <a:lnTo>
                  <a:pt x="745007" y="326390"/>
                </a:lnTo>
                <a:lnTo>
                  <a:pt x="832825" y="310515"/>
                </a:lnTo>
                <a:lnTo>
                  <a:pt x="829348" y="310515"/>
                </a:lnTo>
                <a:lnTo>
                  <a:pt x="812827" y="304506"/>
                </a:lnTo>
                <a:close/>
              </a:path>
              <a:path w="839851" h="326898">
                <a:moveTo>
                  <a:pt x="822072" y="302829"/>
                </a:moveTo>
                <a:lnTo>
                  <a:pt x="812827" y="304506"/>
                </a:lnTo>
                <a:lnTo>
                  <a:pt x="829348" y="310515"/>
                </a:lnTo>
                <a:lnTo>
                  <a:pt x="829851" y="309118"/>
                </a:lnTo>
                <a:lnTo>
                  <a:pt x="827303" y="309118"/>
                </a:lnTo>
                <a:lnTo>
                  <a:pt x="822072" y="302829"/>
                </a:lnTo>
                <a:close/>
              </a:path>
              <a:path w="839851" h="326898">
                <a:moveTo>
                  <a:pt x="773518" y="232918"/>
                </a:moveTo>
                <a:lnTo>
                  <a:pt x="769467" y="236220"/>
                </a:lnTo>
                <a:lnTo>
                  <a:pt x="769200" y="239268"/>
                </a:lnTo>
                <a:lnTo>
                  <a:pt x="815921" y="295435"/>
                </a:lnTo>
                <a:lnTo>
                  <a:pt x="832599" y="301498"/>
                </a:lnTo>
                <a:lnTo>
                  <a:pt x="829348" y="310515"/>
                </a:lnTo>
                <a:lnTo>
                  <a:pt x="832825" y="310515"/>
                </a:lnTo>
                <a:lnTo>
                  <a:pt x="839851" y="309245"/>
                </a:lnTo>
                <a:lnTo>
                  <a:pt x="776516" y="233172"/>
                </a:lnTo>
                <a:lnTo>
                  <a:pt x="773518" y="232918"/>
                </a:lnTo>
                <a:close/>
              </a:path>
              <a:path w="839851" h="326898">
                <a:moveTo>
                  <a:pt x="830110" y="301371"/>
                </a:moveTo>
                <a:lnTo>
                  <a:pt x="822072" y="302829"/>
                </a:lnTo>
                <a:lnTo>
                  <a:pt x="827303" y="309118"/>
                </a:lnTo>
                <a:lnTo>
                  <a:pt x="830110" y="301371"/>
                </a:lnTo>
                <a:close/>
              </a:path>
              <a:path w="839851" h="326898">
                <a:moveTo>
                  <a:pt x="832249" y="301371"/>
                </a:moveTo>
                <a:lnTo>
                  <a:pt x="830110" y="301371"/>
                </a:lnTo>
                <a:lnTo>
                  <a:pt x="827303" y="309118"/>
                </a:lnTo>
                <a:lnTo>
                  <a:pt x="829851" y="309118"/>
                </a:lnTo>
                <a:lnTo>
                  <a:pt x="832599" y="301498"/>
                </a:lnTo>
                <a:lnTo>
                  <a:pt x="832249" y="301371"/>
                </a:lnTo>
                <a:close/>
              </a:path>
              <a:path w="839851" h="326898">
                <a:moveTo>
                  <a:pt x="3251" y="0"/>
                </a:moveTo>
                <a:lnTo>
                  <a:pt x="0" y="8890"/>
                </a:lnTo>
                <a:lnTo>
                  <a:pt x="812827" y="304506"/>
                </a:lnTo>
                <a:lnTo>
                  <a:pt x="822072" y="302829"/>
                </a:lnTo>
                <a:lnTo>
                  <a:pt x="815921" y="295435"/>
                </a:lnTo>
                <a:lnTo>
                  <a:pt x="3251" y="0"/>
                </a:lnTo>
                <a:close/>
              </a:path>
              <a:path w="839851" h="326898">
                <a:moveTo>
                  <a:pt x="815921" y="295435"/>
                </a:moveTo>
                <a:lnTo>
                  <a:pt x="822072" y="302829"/>
                </a:lnTo>
                <a:lnTo>
                  <a:pt x="830110" y="301371"/>
                </a:lnTo>
                <a:lnTo>
                  <a:pt x="832249" y="301371"/>
                </a:lnTo>
                <a:lnTo>
                  <a:pt x="815921" y="295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375" y="5329555"/>
            <a:ext cx="876338" cy="782703"/>
          </a:xfrm>
          <a:custGeom>
            <a:avLst/>
            <a:gdLst/>
            <a:ahLst/>
            <a:cxnLst/>
            <a:rect l="l" t="t" r="r" b="b"/>
            <a:pathLst>
              <a:path w="839851" h="326910">
                <a:moveTo>
                  <a:pt x="812776" y="304475"/>
                </a:moveTo>
                <a:lnTo>
                  <a:pt x="740727" y="317538"/>
                </a:lnTo>
                <a:lnTo>
                  <a:pt x="739000" y="320014"/>
                </a:lnTo>
                <a:lnTo>
                  <a:pt x="739940" y="325196"/>
                </a:lnTo>
                <a:lnTo>
                  <a:pt x="742416" y="326910"/>
                </a:lnTo>
                <a:lnTo>
                  <a:pt x="832916" y="310502"/>
                </a:lnTo>
                <a:lnTo>
                  <a:pt x="829348" y="310502"/>
                </a:lnTo>
                <a:lnTo>
                  <a:pt x="812776" y="304475"/>
                </a:lnTo>
                <a:close/>
              </a:path>
              <a:path w="839851" h="326910">
                <a:moveTo>
                  <a:pt x="822077" y="302789"/>
                </a:moveTo>
                <a:lnTo>
                  <a:pt x="812776" y="304475"/>
                </a:lnTo>
                <a:lnTo>
                  <a:pt x="829348" y="310502"/>
                </a:lnTo>
                <a:lnTo>
                  <a:pt x="829869" y="309067"/>
                </a:lnTo>
                <a:lnTo>
                  <a:pt x="827303" y="309067"/>
                </a:lnTo>
                <a:lnTo>
                  <a:pt x="822077" y="302789"/>
                </a:lnTo>
                <a:close/>
              </a:path>
              <a:path w="839851" h="326910">
                <a:moveTo>
                  <a:pt x="773518" y="232918"/>
                </a:moveTo>
                <a:lnTo>
                  <a:pt x="769467" y="236220"/>
                </a:lnTo>
                <a:lnTo>
                  <a:pt x="769200" y="239268"/>
                </a:lnTo>
                <a:lnTo>
                  <a:pt x="816029" y="295524"/>
                </a:lnTo>
                <a:lnTo>
                  <a:pt x="832599" y="301548"/>
                </a:lnTo>
                <a:lnTo>
                  <a:pt x="829348" y="310502"/>
                </a:lnTo>
                <a:lnTo>
                  <a:pt x="832916" y="310502"/>
                </a:lnTo>
                <a:lnTo>
                  <a:pt x="839851" y="309245"/>
                </a:lnTo>
                <a:lnTo>
                  <a:pt x="776516" y="233172"/>
                </a:lnTo>
                <a:lnTo>
                  <a:pt x="773518" y="232918"/>
                </a:lnTo>
                <a:close/>
              </a:path>
              <a:path w="839851" h="326910">
                <a:moveTo>
                  <a:pt x="830110" y="301332"/>
                </a:moveTo>
                <a:lnTo>
                  <a:pt x="822077" y="302789"/>
                </a:lnTo>
                <a:lnTo>
                  <a:pt x="827303" y="309067"/>
                </a:lnTo>
                <a:lnTo>
                  <a:pt x="830110" y="301332"/>
                </a:lnTo>
                <a:close/>
              </a:path>
              <a:path w="839851" h="326910">
                <a:moveTo>
                  <a:pt x="832005" y="301332"/>
                </a:moveTo>
                <a:lnTo>
                  <a:pt x="830110" y="301332"/>
                </a:lnTo>
                <a:lnTo>
                  <a:pt x="827303" y="309067"/>
                </a:lnTo>
                <a:lnTo>
                  <a:pt x="829869" y="309067"/>
                </a:lnTo>
                <a:lnTo>
                  <a:pt x="832599" y="301548"/>
                </a:lnTo>
                <a:lnTo>
                  <a:pt x="832005" y="301332"/>
                </a:lnTo>
                <a:close/>
              </a:path>
              <a:path w="839851" h="326910">
                <a:moveTo>
                  <a:pt x="3251" y="0"/>
                </a:moveTo>
                <a:lnTo>
                  <a:pt x="0" y="8890"/>
                </a:lnTo>
                <a:lnTo>
                  <a:pt x="812776" y="304475"/>
                </a:lnTo>
                <a:lnTo>
                  <a:pt x="822077" y="302789"/>
                </a:lnTo>
                <a:lnTo>
                  <a:pt x="816029" y="295524"/>
                </a:lnTo>
                <a:lnTo>
                  <a:pt x="3251" y="0"/>
                </a:lnTo>
                <a:close/>
              </a:path>
              <a:path w="839851" h="326910">
                <a:moveTo>
                  <a:pt x="816029" y="295524"/>
                </a:moveTo>
                <a:lnTo>
                  <a:pt x="822077" y="302789"/>
                </a:lnTo>
                <a:lnTo>
                  <a:pt x="830110" y="301332"/>
                </a:lnTo>
                <a:lnTo>
                  <a:pt x="832005" y="301332"/>
                </a:lnTo>
                <a:lnTo>
                  <a:pt x="816029" y="295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375" y="5693369"/>
            <a:ext cx="839850" cy="803062"/>
          </a:xfrm>
          <a:custGeom>
            <a:avLst/>
            <a:gdLst/>
            <a:ahLst/>
            <a:cxnLst/>
            <a:rect l="l" t="t" r="r" b="b"/>
            <a:pathLst>
              <a:path w="839851" h="326948">
                <a:moveTo>
                  <a:pt x="812775" y="304513"/>
                </a:moveTo>
                <a:lnTo>
                  <a:pt x="740727" y="317576"/>
                </a:lnTo>
                <a:lnTo>
                  <a:pt x="739000" y="320052"/>
                </a:lnTo>
                <a:lnTo>
                  <a:pt x="739940" y="325234"/>
                </a:lnTo>
                <a:lnTo>
                  <a:pt x="742416" y="326948"/>
                </a:lnTo>
                <a:lnTo>
                  <a:pt x="832916" y="310540"/>
                </a:lnTo>
                <a:lnTo>
                  <a:pt x="829348" y="310540"/>
                </a:lnTo>
                <a:lnTo>
                  <a:pt x="812775" y="304513"/>
                </a:lnTo>
                <a:close/>
              </a:path>
              <a:path w="839851" h="326948">
                <a:moveTo>
                  <a:pt x="822079" y="302826"/>
                </a:moveTo>
                <a:lnTo>
                  <a:pt x="812775" y="304513"/>
                </a:lnTo>
                <a:lnTo>
                  <a:pt x="829348" y="310540"/>
                </a:lnTo>
                <a:lnTo>
                  <a:pt x="829869" y="309105"/>
                </a:lnTo>
                <a:lnTo>
                  <a:pt x="827303" y="309105"/>
                </a:lnTo>
                <a:lnTo>
                  <a:pt x="822079" y="302826"/>
                </a:lnTo>
                <a:close/>
              </a:path>
              <a:path w="839851" h="326948">
                <a:moveTo>
                  <a:pt x="773518" y="232905"/>
                </a:moveTo>
                <a:lnTo>
                  <a:pt x="769467" y="236270"/>
                </a:lnTo>
                <a:lnTo>
                  <a:pt x="769200" y="239268"/>
                </a:lnTo>
                <a:lnTo>
                  <a:pt x="816037" y="295564"/>
                </a:lnTo>
                <a:lnTo>
                  <a:pt x="832599" y="301586"/>
                </a:lnTo>
                <a:lnTo>
                  <a:pt x="829348" y="310540"/>
                </a:lnTo>
                <a:lnTo>
                  <a:pt x="832916" y="310540"/>
                </a:lnTo>
                <a:lnTo>
                  <a:pt x="839851" y="309283"/>
                </a:lnTo>
                <a:lnTo>
                  <a:pt x="776516" y="233172"/>
                </a:lnTo>
                <a:lnTo>
                  <a:pt x="773518" y="232905"/>
                </a:lnTo>
                <a:close/>
              </a:path>
              <a:path w="839851" h="326948">
                <a:moveTo>
                  <a:pt x="830110" y="301371"/>
                </a:moveTo>
                <a:lnTo>
                  <a:pt x="822079" y="302826"/>
                </a:lnTo>
                <a:lnTo>
                  <a:pt x="827303" y="309105"/>
                </a:lnTo>
                <a:lnTo>
                  <a:pt x="830110" y="301371"/>
                </a:lnTo>
                <a:close/>
              </a:path>
              <a:path w="839851" h="326948">
                <a:moveTo>
                  <a:pt x="832005" y="301371"/>
                </a:moveTo>
                <a:lnTo>
                  <a:pt x="830110" y="301371"/>
                </a:lnTo>
                <a:lnTo>
                  <a:pt x="827303" y="309105"/>
                </a:lnTo>
                <a:lnTo>
                  <a:pt x="829869" y="309105"/>
                </a:lnTo>
                <a:lnTo>
                  <a:pt x="832599" y="301586"/>
                </a:lnTo>
                <a:lnTo>
                  <a:pt x="832005" y="301371"/>
                </a:lnTo>
                <a:close/>
              </a:path>
              <a:path w="839851" h="326948">
                <a:moveTo>
                  <a:pt x="3251" y="0"/>
                </a:moveTo>
                <a:lnTo>
                  <a:pt x="0" y="8953"/>
                </a:lnTo>
                <a:lnTo>
                  <a:pt x="812775" y="304513"/>
                </a:lnTo>
                <a:lnTo>
                  <a:pt x="822079" y="302826"/>
                </a:lnTo>
                <a:lnTo>
                  <a:pt x="816037" y="295564"/>
                </a:lnTo>
                <a:lnTo>
                  <a:pt x="3251" y="0"/>
                </a:lnTo>
                <a:close/>
              </a:path>
              <a:path w="839851" h="326948">
                <a:moveTo>
                  <a:pt x="816037" y="295564"/>
                </a:moveTo>
                <a:lnTo>
                  <a:pt x="822079" y="302826"/>
                </a:lnTo>
                <a:lnTo>
                  <a:pt x="830110" y="301371"/>
                </a:lnTo>
                <a:lnTo>
                  <a:pt x="832005" y="301371"/>
                </a:lnTo>
                <a:lnTo>
                  <a:pt x="816037" y="295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53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0354" y="2357851"/>
            <a:ext cx="1903184" cy="1977196"/>
          </a:xfrm>
          <a:custGeom>
            <a:avLst/>
            <a:gdLst/>
            <a:ahLst/>
            <a:cxnLst/>
            <a:rect l="l" t="t" r="r" b="b"/>
            <a:pathLst>
              <a:path w="1903184" h="1977196">
                <a:moveTo>
                  <a:pt x="740747" y="0"/>
                </a:moveTo>
                <a:lnTo>
                  <a:pt x="670161" y="723"/>
                </a:lnTo>
                <a:lnTo>
                  <a:pt x="599145" y="3642"/>
                </a:lnTo>
                <a:lnTo>
                  <a:pt x="528980" y="8983"/>
                </a:lnTo>
                <a:lnTo>
                  <a:pt x="460945" y="16977"/>
                </a:lnTo>
                <a:lnTo>
                  <a:pt x="396319" y="27851"/>
                </a:lnTo>
                <a:lnTo>
                  <a:pt x="336381" y="41833"/>
                </a:lnTo>
                <a:lnTo>
                  <a:pt x="282412" y="59154"/>
                </a:lnTo>
                <a:lnTo>
                  <a:pt x="235689" y="80040"/>
                </a:lnTo>
                <a:lnTo>
                  <a:pt x="196146" y="105286"/>
                </a:lnTo>
                <a:lnTo>
                  <a:pt x="162356" y="135153"/>
                </a:lnTo>
                <a:lnTo>
                  <a:pt x="133680" y="168960"/>
                </a:lnTo>
                <a:lnTo>
                  <a:pt x="109480" y="206024"/>
                </a:lnTo>
                <a:lnTo>
                  <a:pt x="89116" y="245664"/>
                </a:lnTo>
                <a:lnTo>
                  <a:pt x="71948" y="287197"/>
                </a:lnTo>
                <a:lnTo>
                  <a:pt x="57337" y="329942"/>
                </a:lnTo>
                <a:lnTo>
                  <a:pt x="44645" y="373217"/>
                </a:lnTo>
                <a:lnTo>
                  <a:pt x="33231" y="416339"/>
                </a:lnTo>
                <a:lnTo>
                  <a:pt x="22456" y="458627"/>
                </a:lnTo>
                <a:lnTo>
                  <a:pt x="13174" y="500308"/>
                </a:lnTo>
                <a:lnTo>
                  <a:pt x="6522" y="542216"/>
                </a:lnTo>
                <a:lnTo>
                  <a:pt x="2286" y="584579"/>
                </a:lnTo>
                <a:lnTo>
                  <a:pt x="255" y="627622"/>
                </a:lnTo>
                <a:lnTo>
                  <a:pt x="0" y="649471"/>
                </a:lnTo>
                <a:lnTo>
                  <a:pt x="216" y="671574"/>
                </a:lnTo>
                <a:lnTo>
                  <a:pt x="1956" y="716662"/>
                </a:lnTo>
                <a:lnTo>
                  <a:pt x="5262" y="763111"/>
                </a:lnTo>
                <a:lnTo>
                  <a:pt x="9923" y="811151"/>
                </a:lnTo>
                <a:lnTo>
                  <a:pt x="15725" y="861006"/>
                </a:lnTo>
                <a:lnTo>
                  <a:pt x="22456" y="912906"/>
                </a:lnTo>
                <a:lnTo>
                  <a:pt x="26010" y="940044"/>
                </a:lnTo>
                <a:lnTo>
                  <a:pt x="33334" y="997729"/>
                </a:lnTo>
                <a:lnTo>
                  <a:pt x="41304" y="1059012"/>
                </a:lnTo>
                <a:lnTo>
                  <a:pt x="50345" y="1122756"/>
                </a:lnTo>
                <a:lnTo>
                  <a:pt x="60881" y="1187824"/>
                </a:lnTo>
                <a:lnTo>
                  <a:pt x="73338" y="1253080"/>
                </a:lnTo>
                <a:lnTo>
                  <a:pt x="88142" y="1317387"/>
                </a:lnTo>
                <a:lnTo>
                  <a:pt x="105717" y="1379607"/>
                </a:lnTo>
                <a:lnTo>
                  <a:pt x="126488" y="1438604"/>
                </a:lnTo>
                <a:lnTo>
                  <a:pt x="150882" y="1493241"/>
                </a:lnTo>
                <a:lnTo>
                  <a:pt x="179492" y="1542987"/>
                </a:lnTo>
                <a:lnTo>
                  <a:pt x="213168" y="1590573"/>
                </a:lnTo>
                <a:lnTo>
                  <a:pt x="251245" y="1636302"/>
                </a:lnTo>
                <a:lnTo>
                  <a:pt x="292871" y="1679947"/>
                </a:lnTo>
                <a:lnTo>
                  <a:pt x="337194" y="1721280"/>
                </a:lnTo>
                <a:lnTo>
                  <a:pt x="383365" y="1760076"/>
                </a:lnTo>
                <a:lnTo>
                  <a:pt x="430530" y="1796106"/>
                </a:lnTo>
                <a:lnTo>
                  <a:pt x="477841" y="1829144"/>
                </a:lnTo>
                <a:lnTo>
                  <a:pt x="524444" y="1858962"/>
                </a:lnTo>
                <a:lnTo>
                  <a:pt x="569490" y="1885334"/>
                </a:lnTo>
                <a:lnTo>
                  <a:pt x="612143" y="1908059"/>
                </a:lnTo>
                <a:lnTo>
                  <a:pt x="652403" y="1927134"/>
                </a:lnTo>
                <a:lnTo>
                  <a:pt x="691105" y="1942757"/>
                </a:lnTo>
                <a:lnTo>
                  <a:pt x="729101" y="1955157"/>
                </a:lnTo>
                <a:lnTo>
                  <a:pt x="767241" y="1964562"/>
                </a:lnTo>
                <a:lnTo>
                  <a:pt x="806377" y="1971200"/>
                </a:lnTo>
                <a:lnTo>
                  <a:pt x="847359" y="1975302"/>
                </a:lnTo>
                <a:lnTo>
                  <a:pt x="891039" y="1977095"/>
                </a:lnTo>
                <a:lnTo>
                  <a:pt x="914157" y="1977196"/>
                </a:lnTo>
                <a:lnTo>
                  <a:pt x="938268" y="1976807"/>
                </a:lnTo>
                <a:lnTo>
                  <a:pt x="989898" y="1974668"/>
                </a:lnTo>
                <a:lnTo>
                  <a:pt x="1047439" y="1970607"/>
                </a:lnTo>
                <a:lnTo>
                  <a:pt x="1114312" y="1963263"/>
                </a:lnTo>
                <a:lnTo>
                  <a:pt x="1188721" y="1952820"/>
                </a:lnTo>
                <a:lnTo>
                  <a:pt x="1227952" y="1946577"/>
                </a:lnTo>
                <a:lnTo>
                  <a:pt x="1268106" y="1939730"/>
                </a:lnTo>
                <a:lnTo>
                  <a:pt x="1308865" y="1932335"/>
                </a:lnTo>
                <a:lnTo>
                  <a:pt x="1349907" y="1924448"/>
                </a:lnTo>
                <a:lnTo>
                  <a:pt x="1390913" y="1916127"/>
                </a:lnTo>
                <a:lnTo>
                  <a:pt x="1431563" y="1907427"/>
                </a:lnTo>
                <a:lnTo>
                  <a:pt x="1471537" y="1898406"/>
                </a:lnTo>
                <a:lnTo>
                  <a:pt x="1510514" y="1889120"/>
                </a:lnTo>
                <a:lnTo>
                  <a:pt x="1548175" y="1879626"/>
                </a:lnTo>
                <a:lnTo>
                  <a:pt x="1618267" y="1860240"/>
                </a:lnTo>
                <a:lnTo>
                  <a:pt x="1679254" y="1840701"/>
                </a:lnTo>
                <a:lnTo>
                  <a:pt x="1728574" y="1821464"/>
                </a:lnTo>
                <a:lnTo>
                  <a:pt x="1766480" y="1804538"/>
                </a:lnTo>
                <a:lnTo>
                  <a:pt x="1807467" y="1784197"/>
                </a:lnTo>
                <a:lnTo>
                  <a:pt x="1839214" y="1758149"/>
                </a:lnTo>
                <a:lnTo>
                  <a:pt x="1854180" y="1721659"/>
                </a:lnTo>
                <a:lnTo>
                  <a:pt x="1860557" y="1679781"/>
                </a:lnTo>
                <a:lnTo>
                  <a:pt x="1864901" y="1641970"/>
                </a:lnTo>
                <a:lnTo>
                  <a:pt x="1867582" y="1619499"/>
                </a:lnTo>
                <a:lnTo>
                  <a:pt x="1874434" y="1566125"/>
                </a:lnTo>
                <a:lnTo>
                  <a:pt x="1881890" y="1500064"/>
                </a:lnTo>
                <a:lnTo>
                  <a:pt x="1889102" y="1423371"/>
                </a:lnTo>
                <a:lnTo>
                  <a:pt x="1892417" y="1381817"/>
                </a:lnTo>
                <a:lnTo>
                  <a:pt x="1895431" y="1338543"/>
                </a:lnTo>
                <a:lnTo>
                  <a:pt x="1898064" y="1293859"/>
                </a:lnTo>
                <a:lnTo>
                  <a:pt x="1900235" y="1248079"/>
                </a:lnTo>
                <a:lnTo>
                  <a:pt x="1901866" y="1201513"/>
                </a:lnTo>
                <a:lnTo>
                  <a:pt x="1902876" y="1154476"/>
                </a:lnTo>
                <a:lnTo>
                  <a:pt x="1903184" y="1107278"/>
                </a:lnTo>
                <a:lnTo>
                  <a:pt x="1902712" y="1060232"/>
                </a:lnTo>
                <a:lnTo>
                  <a:pt x="1901378" y="1013651"/>
                </a:lnTo>
                <a:lnTo>
                  <a:pt x="1899104" y="967845"/>
                </a:lnTo>
                <a:lnTo>
                  <a:pt x="1895808" y="923129"/>
                </a:lnTo>
                <a:lnTo>
                  <a:pt x="1891411" y="879813"/>
                </a:lnTo>
                <a:lnTo>
                  <a:pt x="1885833" y="838211"/>
                </a:lnTo>
                <a:lnTo>
                  <a:pt x="1878995" y="798634"/>
                </a:lnTo>
                <a:lnTo>
                  <a:pt x="1870814" y="761395"/>
                </a:lnTo>
                <a:lnTo>
                  <a:pt x="1850927" y="689576"/>
                </a:lnTo>
                <a:lnTo>
                  <a:pt x="1826993" y="618439"/>
                </a:lnTo>
                <a:lnTo>
                  <a:pt x="1799225" y="548666"/>
                </a:lnTo>
                <a:lnTo>
                  <a:pt x="1767835" y="480938"/>
                </a:lnTo>
                <a:lnTo>
                  <a:pt x="1733035" y="415939"/>
                </a:lnTo>
                <a:lnTo>
                  <a:pt x="1695039" y="354350"/>
                </a:lnTo>
                <a:lnTo>
                  <a:pt x="1654059" y="296852"/>
                </a:lnTo>
                <a:lnTo>
                  <a:pt x="1610308" y="244129"/>
                </a:lnTo>
                <a:lnTo>
                  <a:pt x="1563998" y="196862"/>
                </a:lnTo>
                <a:lnTo>
                  <a:pt x="1515341" y="155732"/>
                </a:lnTo>
                <a:lnTo>
                  <a:pt x="1462879" y="121157"/>
                </a:lnTo>
                <a:lnTo>
                  <a:pt x="1405579" y="92719"/>
                </a:lnTo>
                <a:lnTo>
                  <a:pt x="1344295" y="69735"/>
                </a:lnTo>
                <a:lnTo>
                  <a:pt x="1279881" y="51523"/>
                </a:lnTo>
                <a:lnTo>
                  <a:pt x="1213193" y="37400"/>
                </a:lnTo>
                <a:lnTo>
                  <a:pt x="1145083" y="26683"/>
                </a:lnTo>
                <a:lnTo>
                  <a:pt x="1076406" y="18689"/>
                </a:lnTo>
                <a:lnTo>
                  <a:pt x="974196" y="10311"/>
                </a:lnTo>
                <a:lnTo>
                  <a:pt x="843024" y="2528"/>
                </a:lnTo>
                <a:lnTo>
                  <a:pt x="775480" y="389"/>
                </a:lnTo>
                <a:lnTo>
                  <a:pt x="740747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0354" y="2357851"/>
            <a:ext cx="1903184" cy="1977196"/>
          </a:xfrm>
          <a:custGeom>
            <a:avLst/>
            <a:gdLst/>
            <a:ahLst/>
            <a:cxnLst/>
            <a:rect l="l" t="t" r="r" b="b"/>
            <a:pathLst>
              <a:path w="1903184" h="1977196">
                <a:moveTo>
                  <a:pt x="1870814" y="1594388"/>
                </a:moveTo>
                <a:lnTo>
                  <a:pt x="1878153" y="1534580"/>
                </a:lnTo>
                <a:lnTo>
                  <a:pt x="1885567" y="1462890"/>
                </a:lnTo>
                <a:lnTo>
                  <a:pt x="1889102" y="1423371"/>
                </a:lnTo>
                <a:lnTo>
                  <a:pt x="1892417" y="1381817"/>
                </a:lnTo>
                <a:lnTo>
                  <a:pt x="1895431" y="1338543"/>
                </a:lnTo>
                <a:lnTo>
                  <a:pt x="1898064" y="1293859"/>
                </a:lnTo>
                <a:lnTo>
                  <a:pt x="1900235" y="1248079"/>
                </a:lnTo>
                <a:lnTo>
                  <a:pt x="1901866" y="1201513"/>
                </a:lnTo>
                <a:lnTo>
                  <a:pt x="1902876" y="1154476"/>
                </a:lnTo>
                <a:lnTo>
                  <a:pt x="1903184" y="1107278"/>
                </a:lnTo>
                <a:lnTo>
                  <a:pt x="1902712" y="1060232"/>
                </a:lnTo>
                <a:lnTo>
                  <a:pt x="1901378" y="1013651"/>
                </a:lnTo>
                <a:lnTo>
                  <a:pt x="1899104" y="967845"/>
                </a:lnTo>
                <a:lnTo>
                  <a:pt x="1895808" y="923129"/>
                </a:lnTo>
                <a:lnTo>
                  <a:pt x="1891411" y="879813"/>
                </a:lnTo>
                <a:lnTo>
                  <a:pt x="1885833" y="838211"/>
                </a:lnTo>
                <a:lnTo>
                  <a:pt x="1878995" y="798634"/>
                </a:lnTo>
                <a:lnTo>
                  <a:pt x="1870814" y="761395"/>
                </a:lnTo>
                <a:lnTo>
                  <a:pt x="1850927" y="689576"/>
                </a:lnTo>
                <a:lnTo>
                  <a:pt x="1826993" y="618439"/>
                </a:lnTo>
                <a:lnTo>
                  <a:pt x="1799225" y="548666"/>
                </a:lnTo>
                <a:lnTo>
                  <a:pt x="1767835" y="480938"/>
                </a:lnTo>
                <a:lnTo>
                  <a:pt x="1733035" y="415939"/>
                </a:lnTo>
                <a:lnTo>
                  <a:pt x="1695039" y="354350"/>
                </a:lnTo>
                <a:lnTo>
                  <a:pt x="1654059" y="296852"/>
                </a:lnTo>
                <a:lnTo>
                  <a:pt x="1610308" y="244129"/>
                </a:lnTo>
                <a:lnTo>
                  <a:pt x="1563998" y="196862"/>
                </a:lnTo>
                <a:lnTo>
                  <a:pt x="1515341" y="155732"/>
                </a:lnTo>
                <a:lnTo>
                  <a:pt x="1462879" y="121157"/>
                </a:lnTo>
                <a:lnTo>
                  <a:pt x="1405579" y="92719"/>
                </a:lnTo>
                <a:lnTo>
                  <a:pt x="1344295" y="69735"/>
                </a:lnTo>
                <a:lnTo>
                  <a:pt x="1279881" y="51523"/>
                </a:lnTo>
                <a:lnTo>
                  <a:pt x="1213193" y="37400"/>
                </a:lnTo>
                <a:lnTo>
                  <a:pt x="1145083" y="26683"/>
                </a:lnTo>
                <a:lnTo>
                  <a:pt x="1076406" y="18689"/>
                </a:lnTo>
                <a:lnTo>
                  <a:pt x="1008016" y="12736"/>
                </a:lnTo>
                <a:lnTo>
                  <a:pt x="940768" y="8141"/>
                </a:lnTo>
                <a:lnTo>
                  <a:pt x="875515" y="4221"/>
                </a:lnTo>
                <a:lnTo>
                  <a:pt x="809625" y="1242"/>
                </a:lnTo>
                <a:lnTo>
                  <a:pt x="740747" y="0"/>
                </a:lnTo>
                <a:lnTo>
                  <a:pt x="705587" y="101"/>
                </a:lnTo>
                <a:lnTo>
                  <a:pt x="634627" y="1894"/>
                </a:lnTo>
                <a:lnTo>
                  <a:pt x="563876" y="5995"/>
                </a:lnTo>
                <a:lnTo>
                  <a:pt x="494616" y="12634"/>
                </a:lnTo>
                <a:lnTo>
                  <a:pt x="428126" y="22039"/>
                </a:lnTo>
                <a:lnTo>
                  <a:pt x="365684" y="34439"/>
                </a:lnTo>
                <a:lnTo>
                  <a:pt x="308570" y="50062"/>
                </a:lnTo>
                <a:lnTo>
                  <a:pt x="258065" y="69137"/>
                </a:lnTo>
                <a:lnTo>
                  <a:pt x="215158" y="92043"/>
                </a:lnTo>
                <a:lnTo>
                  <a:pt x="178571" y="119684"/>
                </a:lnTo>
                <a:lnTo>
                  <a:pt x="147418" y="151606"/>
                </a:lnTo>
                <a:lnTo>
                  <a:pt x="121061" y="187127"/>
                </a:lnTo>
                <a:lnTo>
                  <a:pt x="98858" y="225565"/>
                </a:lnTo>
                <a:lnTo>
                  <a:pt x="80172" y="266237"/>
                </a:lnTo>
                <a:lnTo>
                  <a:pt x="64363" y="308461"/>
                </a:lnTo>
                <a:lnTo>
                  <a:pt x="50791" y="351556"/>
                </a:lnTo>
                <a:lnTo>
                  <a:pt x="38818" y="394840"/>
                </a:lnTo>
                <a:lnTo>
                  <a:pt x="27804" y="437630"/>
                </a:lnTo>
                <a:lnTo>
                  <a:pt x="17473" y="479453"/>
                </a:lnTo>
                <a:lnTo>
                  <a:pt x="9532" y="521220"/>
                </a:lnTo>
                <a:lnTo>
                  <a:pt x="4115" y="563327"/>
                </a:lnTo>
                <a:lnTo>
                  <a:pt x="1008" y="606001"/>
                </a:lnTo>
                <a:lnTo>
                  <a:pt x="0" y="649471"/>
                </a:lnTo>
                <a:lnTo>
                  <a:pt x="216" y="671574"/>
                </a:lnTo>
                <a:lnTo>
                  <a:pt x="1956" y="716662"/>
                </a:lnTo>
                <a:lnTo>
                  <a:pt x="5262" y="763111"/>
                </a:lnTo>
                <a:lnTo>
                  <a:pt x="9923" y="811151"/>
                </a:lnTo>
                <a:lnTo>
                  <a:pt x="15725" y="861006"/>
                </a:lnTo>
                <a:lnTo>
                  <a:pt x="22456" y="912906"/>
                </a:lnTo>
                <a:lnTo>
                  <a:pt x="26010" y="940044"/>
                </a:lnTo>
                <a:lnTo>
                  <a:pt x="29618" y="968365"/>
                </a:lnTo>
                <a:lnTo>
                  <a:pt x="33334" y="997729"/>
                </a:lnTo>
                <a:lnTo>
                  <a:pt x="37212" y="1027991"/>
                </a:lnTo>
                <a:lnTo>
                  <a:pt x="45664" y="1090647"/>
                </a:lnTo>
                <a:lnTo>
                  <a:pt x="55399" y="1155196"/>
                </a:lnTo>
                <a:lnTo>
                  <a:pt x="66843" y="1220500"/>
                </a:lnTo>
                <a:lnTo>
                  <a:pt x="80420" y="1285423"/>
                </a:lnTo>
                <a:lnTo>
                  <a:pt x="96556" y="1348829"/>
                </a:lnTo>
                <a:lnTo>
                  <a:pt x="115676" y="1409580"/>
                </a:lnTo>
                <a:lnTo>
                  <a:pt x="138206" y="1466539"/>
                </a:lnTo>
                <a:lnTo>
                  <a:pt x="164569" y="1518569"/>
                </a:lnTo>
                <a:lnTo>
                  <a:pt x="195727" y="1566998"/>
                </a:lnTo>
                <a:lnTo>
                  <a:pt x="231710" y="1613684"/>
                </a:lnTo>
                <a:lnTo>
                  <a:pt x="271667" y="1658399"/>
                </a:lnTo>
                <a:lnTo>
                  <a:pt x="314748" y="1700917"/>
                </a:lnTo>
                <a:lnTo>
                  <a:pt x="360102" y="1741009"/>
                </a:lnTo>
                <a:lnTo>
                  <a:pt x="406876" y="1778451"/>
                </a:lnTo>
                <a:lnTo>
                  <a:pt x="454221" y="1813013"/>
                </a:lnTo>
                <a:lnTo>
                  <a:pt x="501284" y="1844469"/>
                </a:lnTo>
                <a:lnTo>
                  <a:pt x="547215" y="1872593"/>
                </a:lnTo>
                <a:lnTo>
                  <a:pt x="591162" y="1897156"/>
                </a:lnTo>
                <a:lnTo>
                  <a:pt x="632521" y="1918042"/>
                </a:lnTo>
                <a:lnTo>
                  <a:pt x="671896" y="1935363"/>
                </a:lnTo>
                <a:lnTo>
                  <a:pt x="710138" y="1949345"/>
                </a:lnTo>
                <a:lnTo>
                  <a:pt x="748100" y="1960219"/>
                </a:lnTo>
                <a:lnTo>
                  <a:pt x="786631" y="1968212"/>
                </a:lnTo>
                <a:lnTo>
                  <a:pt x="826584" y="1973554"/>
                </a:lnTo>
                <a:lnTo>
                  <a:pt x="868809" y="1976473"/>
                </a:lnTo>
                <a:lnTo>
                  <a:pt x="914157" y="1977196"/>
                </a:lnTo>
                <a:lnTo>
                  <a:pt x="938268" y="1976807"/>
                </a:lnTo>
                <a:lnTo>
                  <a:pt x="989898" y="1974668"/>
                </a:lnTo>
                <a:lnTo>
                  <a:pt x="1047439" y="1970607"/>
                </a:lnTo>
                <a:lnTo>
                  <a:pt x="1114312" y="1963263"/>
                </a:lnTo>
                <a:lnTo>
                  <a:pt x="1188721" y="1952820"/>
                </a:lnTo>
                <a:lnTo>
                  <a:pt x="1227952" y="1946577"/>
                </a:lnTo>
                <a:lnTo>
                  <a:pt x="1268106" y="1939730"/>
                </a:lnTo>
                <a:lnTo>
                  <a:pt x="1308865" y="1932335"/>
                </a:lnTo>
                <a:lnTo>
                  <a:pt x="1349907" y="1924448"/>
                </a:lnTo>
                <a:lnTo>
                  <a:pt x="1390913" y="1916127"/>
                </a:lnTo>
                <a:lnTo>
                  <a:pt x="1431563" y="1907427"/>
                </a:lnTo>
                <a:lnTo>
                  <a:pt x="1471537" y="1898406"/>
                </a:lnTo>
                <a:lnTo>
                  <a:pt x="1510514" y="1889120"/>
                </a:lnTo>
                <a:lnTo>
                  <a:pt x="1548175" y="1879626"/>
                </a:lnTo>
                <a:lnTo>
                  <a:pt x="1618267" y="1860240"/>
                </a:lnTo>
                <a:lnTo>
                  <a:pt x="1679254" y="1840701"/>
                </a:lnTo>
                <a:lnTo>
                  <a:pt x="1728574" y="1821464"/>
                </a:lnTo>
                <a:lnTo>
                  <a:pt x="1766480" y="1804538"/>
                </a:lnTo>
                <a:lnTo>
                  <a:pt x="1807467" y="1784197"/>
                </a:lnTo>
                <a:lnTo>
                  <a:pt x="1839214" y="1758149"/>
                </a:lnTo>
                <a:lnTo>
                  <a:pt x="1854180" y="1721659"/>
                </a:lnTo>
                <a:lnTo>
                  <a:pt x="1860557" y="1679781"/>
                </a:lnTo>
                <a:lnTo>
                  <a:pt x="1864901" y="1641970"/>
                </a:lnTo>
                <a:lnTo>
                  <a:pt x="1867582" y="1619499"/>
                </a:lnTo>
                <a:lnTo>
                  <a:pt x="1870814" y="15943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25738"/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Relatio</a:t>
            </a:r>
            <a:r>
              <a:rPr sz="4000" b="1" spc="-40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 sz="4000" b="1" spc="-25">
                <a:solidFill>
                  <a:srgbClr val="800000"/>
                </a:solidFill>
                <a:latin typeface="Comic Sans MS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l-t</a:t>
            </a:r>
            <a:r>
              <a:rPr sz="4000" b="1" spc="-30">
                <a:solidFill>
                  <a:srgbClr val="800000"/>
                </a:solidFill>
                <a:latin typeface="Comic Sans MS"/>
                <a:cs typeface="Comic Sans MS"/>
              </a:rPr>
              <a:t>o-</a:t>
            </a:r>
            <a:r>
              <a:rPr sz="4000" b="1" spc="-35">
                <a:solidFill>
                  <a:srgbClr val="800000"/>
                </a:solidFill>
                <a:latin typeface="Comic Sans MS"/>
                <a:cs typeface="Comic Sans MS"/>
              </a:rPr>
              <a:t>OO</a:t>
            </a:r>
            <a:r>
              <a:rPr sz="4000" b="1" spc="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4000" b="1" spc="-25">
                <a:solidFill>
                  <a:srgbClr val="800000"/>
                </a:solidFill>
                <a:latin typeface="Comic Sans MS"/>
                <a:cs typeface="Comic Sans MS"/>
              </a:rPr>
              <a:t>Example</a:t>
            </a:r>
            <a:r>
              <a:rPr sz="4000" b="1" spc="2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(2)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495801"/>
            <a:ext cx="7848600" cy="1981200"/>
          </a:xfrm>
          <a:custGeom>
            <a:avLst/>
            <a:gdLst/>
            <a:ahLst/>
            <a:cxnLst/>
            <a:rect l="l" t="t" r="r" b="b"/>
            <a:pathLst>
              <a:path w="7848600" h="1981200">
                <a:moveTo>
                  <a:pt x="0" y="1981200"/>
                </a:moveTo>
                <a:lnTo>
                  <a:pt x="7848600" y="1981200"/>
                </a:lnTo>
                <a:lnTo>
                  <a:pt x="78486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03" y="4072355"/>
            <a:ext cx="7589520" cy="2000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6669" algn="r" fontAlgn="auto">
              <a:spcBef>
                <a:spcPts val="0"/>
              </a:spcBef>
              <a:spcAft>
                <a:spcPts val="0"/>
              </a:spcAft>
            </a:pPr>
            <a:r>
              <a:rPr sz="1450" b="1" spc="-4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50" b="1" spc="-3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450" b="1" spc="-45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b="1" spc="-3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1450" b="1" spc="-15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50" b="1" spc="-4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2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21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Qu</a:t>
            </a:r>
            <a:r>
              <a:rPr sz="20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</a:p>
          <a:p>
            <a:pPr marL="926418" marR="12699" indent="-914353" fontAlgn="auto">
              <a:spcBef>
                <a:spcPts val="480"/>
              </a:spcBef>
              <a:spcAft>
                <a:spcPts val="0"/>
              </a:spcAft>
              <a:tabLst>
                <a:tab pos="899114" algn="l"/>
                <a:tab pos="5430242" algn="l"/>
                <a:tab pos="7038615" algn="l"/>
              </a:tabLst>
            </a:pP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</a:t>
            </a:r>
            <a:r>
              <a:rPr sz="20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re	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Pr</a:t>
            </a:r>
            <a:r>
              <a:rPr sz="2000" spc="-1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side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2000" spc="-4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2000" spc="-2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52	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esident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mo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ile.Color</a:t>
            </a:r>
            <a:r>
              <a:rPr sz="2000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2000" spc="-2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red	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 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uto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Manu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actu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ead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ua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2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Name</a:t>
            </a:r>
            <a:r>
              <a:rPr sz="2000" spc="-5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=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108092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esident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om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tow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.Na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616" y="1609216"/>
            <a:ext cx="2621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OO</a:t>
            </a:r>
            <a:r>
              <a:rPr sz="20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Pr</a:t>
            </a:r>
            <a:r>
              <a:rPr sz="20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2000" b="1" u="heavy" spc="-4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Grap</a:t>
            </a:r>
            <a:r>
              <a:rPr sz="20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8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637" y="1519237"/>
            <a:ext cx="4888738" cy="260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1223" y="1641603"/>
            <a:ext cx="6438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20154" y="1641603"/>
            <a:ext cx="9398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Compa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733" y="3699636"/>
            <a:ext cx="59372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City2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5227" y="2579242"/>
            <a:ext cx="69977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71751" fontAlgn="auto">
              <a:spcBef>
                <a:spcPts val="35"/>
              </a:spcBef>
              <a:spcAft>
                <a:spcPts val="0"/>
              </a:spcAft>
            </a:pPr>
            <a:r>
              <a:rPr sz="12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Age=52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3139" y="3531996"/>
            <a:ext cx="7366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003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o2</a:t>
            </a:r>
          </a:p>
          <a:p>
            <a:pPr marL="12699" fontAlgn="auto">
              <a:spcBef>
                <a:spcPts val="35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lor=red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339" y="1600453"/>
            <a:ext cx="10579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mpan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4107" y="2172334"/>
            <a:ext cx="888365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7906" y="3163189"/>
            <a:ext cx="77724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Auto-O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1873" y="2670684"/>
            <a:ext cx="55626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ity1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9536" y="3187065"/>
            <a:ext cx="130365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b="1" spc="-6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Predicate</a:t>
            </a:r>
            <a:r>
              <a:rPr sz="1900" b="1" spc="-3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3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98410" y="2469770"/>
            <a:ext cx="102171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5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50" b="1" spc="-3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45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b="1" spc="-3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1450" b="1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5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F6AE-8463-29C7-9685-1D2DC52409A6}"/>
              </a:ext>
            </a:extLst>
          </p:cNvPr>
          <p:cNvSpPr txBox="1"/>
          <p:nvPr/>
        </p:nvSpPr>
        <p:spPr>
          <a:xfrm>
            <a:off x="7263822" y="485899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(1), (2) and 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66A02-79A7-5F48-D0BC-DF4701F98C58}"/>
              </a:ext>
            </a:extLst>
          </p:cNvPr>
          <p:cNvSpPr txBox="1"/>
          <p:nvPr/>
        </p:nvSpPr>
        <p:spPr>
          <a:xfrm>
            <a:off x="7416222" y="576519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(4), (5) and (6)</a:t>
            </a:r>
          </a:p>
        </p:txBody>
      </p:sp>
    </p:spTree>
    <p:extLst>
      <p:ext uri="{BB962C8B-B14F-4D97-AF65-F5344CB8AC3E}">
        <p14:creationId xmlns:p14="http://schemas.microsoft.com/office/powerpoint/2010/main" val="1277421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Cost model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124744"/>
            <a:ext cx="8229600" cy="4968552"/>
          </a:xfrm>
          <a:noFill/>
          <a:ln/>
        </p:spPr>
        <p:txBody>
          <a:bodyPr/>
          <a:lstStyle/>
          <a:p>
            <a:pPr marL="342862">
              <a:spcBef>
                <a:spcPct val="45000"/>
              </a:spcBef>
            </a:pPr>
            <a:r>
              <a:rPr lang="en-US"/>
              <a:t>I/O cost + CPU cost + communication cost</a:t>
            </a:r>
          </a:p>
          <a:p>
            <a:pPr marL="342862">
              <a:spcBef>
                <a:spcPct val="45000"/>
              </a:spcBef>
            </a:pPr>
            <a:r>
              <a:rPr lang="en-US"/>
              <a:t>The communication cost component is probably the most important factor considered in distributed databases. </a:t>
            </a:r>
          </a:p>
          <a:p>
            <a:pPr marL="342862">
              <a:spcBef>
                <a:spcPct val="45000"/>
              </a:spcBef>
            </a:pPr>
            <a:r>
              <a:rPr lang="en-US"/>
              <a:t>However, modern distributed processing environments have much faster communication networks, whose bandwidth is comparable to that of disks. </a:t>
            </a:r>
          </a:p>
          <a:p>
            <a:pPr marL="342862">
              <a:spcBef>
                <a:spcPct val="45000"/>
              </a:spcBef>
            </a:pPr>
            <a:r>
              <a:rPr lang="en-US"/>
              <a:t>These might have different weights in different distributed environments (LAN vs WAN) since they all contribute significantly to the total cost of evaluating a query</a:t>
            </a:r>
          </a:p>
          <a:p>
            <a:pPr marL="0" indent="0">
              <a:spcBef>
                <a:spcPct val="45000"/>
              </a:spcBef>
              <a:buNone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4C247-396B-8845-9916-B3AB1BBE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E12C0-B452-3849-9318-BB27D022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Network Topology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81020" cy="4756150"/>
          </a:xfrm>
          <a:noFill/>
        </p:spPr>
        <p:txBody>
          <a:bodyPr/>
          <a:lstStyle/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>
                <a:solidFill>
                  <a:srgbClr val="0000D4"/>
                </a:solidFill>
              </a:rPr>
              <a:t>Wide area networks </a:t>
            </a:r>
            <a:r>
              <a:rPr lang="en-US"/>
              <a:t>(WAN) 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Characteristics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Relatively low bandwidth (compared to local CPU/IO)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High protocol overhead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Communication cost may dominate; ignore all other cost factors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Global schedule to minimize communication cost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Local schedules according to centralized query optimization</a:t>
            </a:r>
          </a:p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>
                <a:solidFill>
                  <a:srgbClr val="0000D4"/>
                </a:solidFill>
              </a:rPr>
              <a:t>Local area networks </a:t>
            </a:r>
            <a:r>
              <a:rPr lang="en-US"/>
              <a:t>(LAN)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Communication cost not that dominant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Total cost function should be considered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Special algorithms exist for some (i.e., star and satellite) networks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5994F7-5F6D-AC4D-AECB-E3DC02FB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8CA68-C90B-4444-81D1-6E4C0ADD8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of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3938" cy="4969772"/>
          </a:xfrm>
        </p:spPr>
        <p:txBody>
          <a:bodyPr/>
          <a:lstStyle/>
          <a:p>
            <a:r>
              <a:rPr lang="en-US" sz="1800"/>
              <a:t>Assume</a:t>
            </a:r>
          </a:p>
          <a:p>
            <a:pPr lvl="1"/>
            <a:r>
              <a:rPr lang="en-US" sz="1800" i="1">
                <a:ea typeface="ＭＳ Ｐゴシック" charset="-128"/>
              </a:rPr>
              <a:t>size</a:t>
            </a:r>
            <a:r>
              <a:rPr lang="en-US" sz="1800">
                <a:ea typeface="ＭＳ Ｐゴシック" charset="-128"/>
              </a:rPr>
              <a:t>(EMP) = 400 ( </a:t>
            </a:r>
            <a:r>
              <a:rPr lang="en-US" sz="1800" err="1">
                <a:ea typeface="ＭＳ Ｐゴシック" charset="-128"/>
              </a:rPr>
              <a:t>EMP1</a:t>
            </a:r>
            <a:r>
              <a:rPr lang="en-US" sz="1800">
                <a:ea typeface="ＭＳ Ｐゴシック" charset="-128"/>
              </a:rPr>
              <a:t> has 200, and </a:t>
            </a:r>
            <a:r>
              <a:rPr lang="en-US" sz="1800" err="1">
                <a:ea typeface="ＭＳ Ｐゴシック" charset="-128"/>
              </a:rPr>
              <a:t>EMP2</a:t>
            </a:r>
            <a:r>
              <a:rPr lang="en-US" sz="1800">
                <a:ea typeface="ＭＳ Ｐゴシック" charset="-128"/>
              </a:rPr>
              <a:t> has 200), </a:t>
            </a:r>
            <a:r>
              <a:rPr lang="en-US" sz="1800" i="1">
                <a:ea typeface="ＭＳ Ｐゴシック" charset="-128"/>
              </a:rPr>
              <a:t>size</a:t>
            </a:r>
            <a:r>
              <a:rPr lang="en-US" sz="1800">
                <a:ea typeface="ＭＳ Ｐゴシック" charset="-128"/>
              </a:rPr>
              <a:t>(ASG) = 1000</a:t>
            </a:r>
          </a:p>
          <a:p>
            <a:pPr lvl="1"/>
            <a:r>
              <a:rPr lang="en-US" sz="1800">
                <a:ea typeface="ＭＳ Ｐゴシック" charset="-128"/>
              </a:rPr>
              <a:t>tuple access cost = 1 unit; tuple transfer cost = 10 units</a:t>
            </a:r>
          </a:p>
          <a:p>
            <a:pPr lvl="1"/>
            <a:r>
              <a:rPr lang="en-US" sz="1800">
                <a:ea typeface="ＭＳ Ｐゴシック" charset="-128"/>
              </a:rPr>
              <a:t>20 managers (Site 1 has 10, and Site 2 has 10) in relation ASG.</a:t>
            </a:r>
          </a:p>
          <a:p>
            <a:r>
              <a:rPr lang="en-US" sz="1800">
                <a:ea typeface="ＭＳ Ｐゴシック" charset="-128"/>
              </a:rPr>
              <a:t>Plan 1</a:t>
            </a:r>
          </a:p>
          <a:p>
            <a:pPr lvl="1"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produce ASG': 1000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access cost 	1000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transfer ASG' to the sites of EMP: (10+10)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transfer cost	200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produce EMP': 200 </a:t>
            </a:r>
            <a:r>
              <a:rPr lang="en-US" sz="1800">
                <a:ea typeface="ＭＳ Ｐゴシック" charset="-128"/>
                <a:sym typeface="Symbol"/>
              </a:rPr>
              <a:t> 10</a:t>
            </a:r>
            <a:r>
              <a:rPr lang="en-US" sz="1800">
                <a:ea typeface="ＭＳ Ｐゴシック" charset="-128"/>
              </a:rPr>
              <a:t>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access cost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2	4000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transfer EMP' to result site: (10+10)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transfer cost	</a:t>
            </a:r>
            <a:r>
              <a:rPr lang="en-US" sz="1800" u="sng">
                <a:ea typeface="ＭＳ Ｐゴシック" charset="-128"/>
              </a:rPr>
              <a:t>       200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800">
                <a:solidFill>
                  <a:srgbClr val="FF0000"/>
                </a:solidFill>
                <a:ea typeface="ＭＳ Ｐゴシック" charset="-128"/>
              </a:rPr>
              <a:t>Total Cost	5400</a:t>
            </a:r>
          </a:p>
          <a:p>
            <a:r>
              <a:rPr lang="en-US" sz="1800"/>
              <a:t>Plan 2</a:t>
            </a:r>
          </a:p>
          <a:p>
            <a:pPr lvl="1"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transfer EMP to site 5: 400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transfer cost	4,000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transfer ASG to site 5: 1000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transfer cost	10,000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produce ASG': 1000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access cost	1,000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>
                <a:ea typeface="ＭＳ Ｐゴシック" charset="-128"/>
              </a:rPr>
              <a:t>join EMP and ASG': 400</a:t>
            </a:r>
            <a:r>
              <a:rPr lang="en-US" sz="180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20</a:t>
            </a:r>
            <a:r>
              <a:rPr lang="en-US" sz="180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800">
                <a:ea typeface="ＭＳ Ｐゴシック" charset="-128"/>
                <a:sym typeface="Symbol"/>
              </a:rPr>
              <a:t> </a:t>
            </a:r>
            <a:r>
              <a:rPr lang="en-US" sz="1800">
                <a:ea typeface="ＭＳ Ｐゴシック" charset="-128"/>
              </a:rPr>
              <a:t>tuple access cost	</a:t>
            </a:r>
            <a:r>
              <a:rPr lang="en-US" sz="1800" u="sng">
                <a:ea typeface="ＭＳ Ｐゴシック" charset="-128"/>
              </a:rPr>
              <a:t>       8,000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800">
                <a:solidFill>
                  <a:srgbClr val="FF0000"/>
                </a:solidFill>
                <a:ea typeface="ＭＳ Ｐゴシック" charset="-128"/>
              </a:rPr>
              <a:t>Total Cost	23,000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041D-7055-8041-B0AC-C65D39B5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F3465-5C30-3F47-8DF4-B0EC5C63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Complexity of Relational Operations for Cost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7479" y="2628677"/>
            <a:ext cx="4019476" cy="1581671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Assume 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Relations of cardinality </a:t>
            </a:r>
            <a:r>
              <a:rPr lang="en-US" i="1">
                <a:solidFill>
                  <a:schemeClr val="tx2"/>
                </a:solidFill>
              </a:rPr>
              <a:t>n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Sequential scan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11960" y="1628800"/>
            <a:ext cx="4559300" cy="433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202810" y="1628800"/>
            <a:ext cx="0" cy="433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11960" y="2086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211960" y="22003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211960" y="31147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211960" y="40291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211960" y="5515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49336" y="1631975"/>
            <a:ext cx="129522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179402" y="1631975"/>
            <a:ext cx="1434685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Complexity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596573" y="2225701"/>
            <a:ext cx="7598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581608" y="24543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173808" y="2682901"/>
            <a:ext cx="2919066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(without duplicate elimination)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708800" y="2454301"/>
            <a:ext cx="5995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81608" y="31401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258021" y="3368701"/>
            <a:ext cx="2630525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(with duplicate elimination)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558955" y="3597301"/>
            <a:ext cx="78707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Group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7469306" y="3349651"/>
            <a:ext cx="1269575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 </a:t>
            </a:r>
            <a:r>
              <a:rPr lang="en-US" sz="1687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 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573610" y="4054501"/>
            <a:ext cx="564254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Join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568383" y="4397401"/>
            <a:ext cx="1046758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Semi-join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541533" y="4740301"/>
            <a:ext cx="91050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Division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585696" y="5083201"/>
            <a:ext cx="147476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Set Operators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496208" y="4473601"/>
            <a:ext cx="123591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406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  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62165" y="5540401"/>
            <a:ext cx="183864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Cartesian Product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669560" y="5540401"/>
            <a:ext cx="6684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617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C9396E-DF52-FB4F-853C-CF5249B3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6AE0-8B72-2542-8DE1-81D775CB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2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Cost Model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Cost functions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Total Time (or Total Cost)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Reduce each cost (in terms of time) component individually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Do as little of each cost component as possible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Optimizes resource utilization and increases system throughput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Response Time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Do as many things as possible in parallel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May increase total time because of increased total activity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B151E-0937-C242-BEEE-217891D9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6889-5DA6-504F-8560-94348B02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58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Total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026934" cy="475952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/>
              <a:t>Total time	= CPU cost + I/O cost + com. Cost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The summation of all cost factors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CPU cost	= unit instruction cost </a:t>
            </a:r>
            <a:r>
              <a:rPr lang="en-US">
                <a:latin typeface="Symbol" charset="2"/>
                <a:cs typeface="Symbol" charset="2"/>
                <a:sym typeface="Symbol"/>
              </a:rPr>
              <a:t>* </a:t>
            </a:r>
            <a:r>
              <a:rPr lang="en-US"/>
              <a:t>no. of instructions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I/O cost 	= unit disk I/O cost </a:t>
            </a:r>
            <a:r>
              <a:rPr lang="en-US">
                <a:latin typeface="Symbol" charset="2"/>
                <a:cs typeface="Symbol" charset="2"/>
                <a:sym typeface="Symbol"/>
              </a:rPr>
              <a:t>* </a:t>
            </a:r>
            <a:r>
              <a:rPr lang="en-US"/>
              <a:t>no. of disk I/Os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com. cost = message initiation + transmission</a:t>
            </a:r>
          </a:p>
          <a:p>
            <a:pPr>
              <a:tabLst>
                <a:tab pos="1657265" algn="l"/>
              </a:tabLst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2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Total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574" y="1191667"/>
            <a:ext cx="8774298" cy="516468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 sz="2400" b="0" i="1" u="none" strike="noStrike" baseline="0" dirty="0"/>
              <a:t>Total time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CPU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instructions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 </a:t>
            </a:r>
            <a:r>
              <a:rPr lang="en-US" sz="2400" b="0" i="1" u="none" strike="noStrike" baseline="-25000" dirty="0"/>
              <a:t>I/O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disk I/</a:t>
            </a:r>
            <a:r>
              <a:rPr lang="en-US" sz="2400" b="0" i="0" u="none" strike="noStrike" baseline="0" dirty="0" err="1"/>
              <a:t>Os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MSG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messages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TR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b="0" i="1" u="none" strike="noStrike" baseline="0" dirty="0"/>
              <a:t>bytes</a:t>
            </a:r>
          </a:p>
          <a:p>
            <a:pPr lvl="1">
              <a:buNone/>
              <a:tabLst>
                <a:tab pos="1657265" algn="l"/>
              </a:tabLst>
            </a:pPr>
            <a:endParaRPr lang="en-US" i="1" dirty="0">
              <a:latin typeface="VknxbbSpscfwMTM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CPU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CPU instruction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 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disk 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MSG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fixed time of initiating and receiving a message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TR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dirty="0"/>
              <a:t>= </a:t>
            </a:r>
            <a:r>
              <a:rPr lang="en-US" sz="2400" dirty="0"/>
              <a:t>the time to transmit a data unit (byte) from one site to 	another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27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Response Time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982644" cy="2913435"/>
          </a:xfrm>
          <a:noFill/>
          <a:ln/>
        </p:spPr>
        <p:txBody>
          <a:bodyPr/>
          <a:lstStyle/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Response time	= CPU time + I/O time + com. Time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Must consider parallel execution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CPU time = unit instruction time </a:t>
            </a:r>
            <a:r>
              <a:rPr lang="en-US" sz="1969">
                <a:cs typeface="Book Antiqua"/>
                <a:sym typeface="Symbol"/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 </a:t>
            </a:r>
            <a:r>
              <a:rPr lang="en-US" sz="1969"/>
              <a:t>instructions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I/O time = unit I/O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solidFill>
                  <a:schemeClr val="tx2"/>
                </a:solidFill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</a:t>
            </a:r>
            <a:r>
              <a:rPr lang="en-US" sz="1969"/>
              <a:t> I/</a:t>
            </a:r>
            <a:r>
              <a:rPr lang="en-US" sz="1969" err="1"/>
              <a:t>Os</a:t>
            </a: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com. time = unit </a:t>
            </a:r>
            <a:r>
              <a:rPr lang="en-US" sz="1969" err="1"/>
              <a:t>msg</a:t>
            </a:r>
            <a:r>
              <a:rPr lang="en-US" sz="1969"/>
              <a:t> initiation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cs typeface="Book Antiqua"/>
                <a:sym typeface="Symbol"/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 </a:t>
            </a:r>
            <a:r>
              <a:rPr lang="en-US" sz="1969" err="1"/>
              <a:t>msgs</a:t>
            </a:r>
            <a:r>
              <a:rPr lang="en-US" sz="1969"/>
              <a:t> </a:t>
            </a:r>
          </a:p>
          <a:p>
            <a:pPr marL="2514471" lvl="1" indent="-2000148">
              <a:lnSpc>
                <a:spcPct val="5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                 + unit transmission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cs typeface="Book Antiqua"/>
                <a:sym typeface="Symbol"/>
              </a:rPr>
              <a:t>*</a:t>
            </a:r>
            <a:r>
              <a:rPr lang="en-US" sz="1687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</a:t>
            </a:r>
            <a:r>
              <a:rPr lang="en-US" sz="1969"/>
              <a:t> bytes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7F2FF-CA85-E449-8211-60448D02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1C7F-9B27-424A-B4FE-C6753427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2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574" y="1191667"/>
            <a:ext cx="8774298" cy="516468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 sz="2400" b="0" i="1" u="none" strike="noStrike" baseline="0" dirty="0"/>
              <a:t>Total time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CPU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</a:t>
            </a:r>
            <a:r>
              <a:rPr lang="en-US" sz="2400" b="0" i="0" u="none" strike="noStrike" baseline="0" dirty="0"/>
              <a:t> instructions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 </a:t>
            </a:r>
            <a:r>
              <a:rPr lang="en-US" sz="2400" b="0" i="1" u="none" strike="noStrike" baseline="-25000" dirty="0"/>
              <a:t>I/O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0" u="none" strike="noStrike" baseline="0" dirty="0"/>
              <a:t>disk I/</a:t>
            </a:r>
            <a:r>
              <a:rPr lang="en-US" sz="2400" b="0" i="0" u="none" strike="noStrike" baseline="0" dirty="0" err="1"/>
              <a:t>Os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MSG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0" u="none" strike="noStrike" baseline="0" dirty="0"/>
              <a:t>messages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TR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1" u="none" strike="noStrike" baseline="0" dirty="0"/>
              <a:t>bytes</a:t>
            </a:r>
          </a:p>
          <a:p>
            <a:pPr lvl="1">
              <a:buNone/>
              <a:tabLst>
                <a:tab pos="1657265" algn="l"/>
              </a:tabLst>
            </a:pPr>
            <a:endParaRPr lang="en-US" i="1" dirty="0">
              <a:latin typeface="VknxbbSpscfwMTM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CPU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CPU instruction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 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disk 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MSG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fixed time of initiating and receiving a message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TR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dirty="0"/>
              <a:t>= </a:t>
            </a:r>
            <a:r>
              <a:rPr lang="en-US" sz="2400" dirty="0"/>
              <a:t>the time to transmit a data unit (byte) from one site to 	another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42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5800" y="3719915"/>
            <a:ext cx="139700" cy="6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50514-1C45-6642-A9E3-51BE11AC1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83E36-81BB-B649-8229-67482CFA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86</a:t>
            </a:fld>
            <a:endParaRPr lang="en-US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07504" y="3911145"/>
            <a:ext cx="8856984" cy="2116832"/>
          </a:xfrm>
        </p:spPr>
        <p:txBody>
          <a:bodyPr/>
          <a:lstStyle/>
          <a:p>
            <a:r>
              <a:rPr lang="en-US"/>
              <a:t>Consider communication cost only</a:t>
            </a:r>
          </a:p>
          <a:p>
            <a:pPr lvl="1"/>
            <a:r>
              <a:rPr lang="en-US"/>
              <a:t>Total time = </a:t>
            </a:r>
          </a:p>
          <a:p>
            <a:pPr marL="457200" lvl="1" indent="0">
              <a:buNone/>
            </a:pPr>
            <a:r>
              <a:rPr lang="en-US"/>
              <a:t>		2 × msg initialization time + unit transmission time * (</a:t>
            </a:r>
            <a:r>
              <a:rPr lang="en-US" err="1"/>
              <a:t>x+y</a:t>
            </a:r>
            <a:r>
              <a:rPr lang="en-US"/>
              <a:t>)</a:t>
            </a:r>
          </a:p>
          <a:p>
            <a:pPr lvl="1"/>
            <a:r>
              <a:rPr lang="en-US"/>
              <a:t>Response time = </a:t>
            </a:r>
          </a:p>
          <a:p>
            <a:pPr marL="457200" lvl="1" indent="0">
              <a:buNone/>
            </a:pPr>
            <a:r>
              <a:rPr lang="en-US"/>
              <a:t>		max {time to send x from 1 to 3, time to send y from 2 to 3}</a:t>
            </a:r>
          </a:p>
          <a:p>
            <a:endParaRPr lang="en-US"/>
          </a:p>
        </p:txBody>
      </p:sp>
      <p:pic>
        <p:nvPicPr>
          <p:cNvPr id="5" name="Image 4" descr="fig-4-dtr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68761"/>
            <a:ext cx="3384376" cy="23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7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 Issues – Statistics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>
          <a:xfrm>
            <a:off x="596044" y="1268760"/>
            <a:ext cx="8229600" cy="4530725"/>
          </a:xfrm>
        </p:spPr>
        <p:txBody>
          <a:bodyPr/>
          <a:lstStyle/>
          <a:p>
            <a:r>
              <a:rPr lang="en-US"/>
              <a:t>The effectiveness of query optimization relies on accurate cost estimation which relies on statistics on the database. </a:t>
            </a:r>
          </a:p>
          <a:p>
            <a:r>
              <a:rPr lang="en-US"/>
              <a:t>The accuracy of statistics is achieved by periodic updating</a:t>
            </a:r>
          </a:p>
          <a:p>
            <a:r>
              <a:rPr lang="en-US"/>
              <a:t>Relation</a:t>
            </a:r>
          </a:p>
          <a:p>
            <a:pPr lvl="1"/>
            <a:r>
              <a:rPr lang="en-US" sz="1969"/>
              <a:t>Cardinality</a:t>
            </a:r>
          </a:p>
          <a:p>
            <a:pPr lvl="1"/>
            <a:r>
              <a:rPr lang="en-US" sz="1969"/>
              <a:t>Size of a </a:t>
            </a:r>
            <a:r>
              <a:rPr lang="en-US" sz="1969" err="1"/>
              <a:t>tuple</a:t>
            </a:r>
            <a:endParaRPr lang="en-US" sz="1969"/>
          </a:p>
          <a:p>
            <a:pPr lvl="1"/>
            <a:r>
              <a:rPr lang="en-US" sz="1969"/>
              <a:t>Fraction of tuples participating in a join with another relation</a:t>
            </a:r>
          </a:p>
          <a:p>
            <a:r>
              <a:rPr lang="en-US"/>
              <a:t>Attribute</a:t>
            </a:r>
          </a:p>
          <a:p>
            <a:pPr lvl="1"/>
            <a:r>
              <a:rPr lang="en-US" sz="1969"/>
              <a:t>Cardinality of domain</a:t>
            </a:r>
          </a:p>
          <a:p>
            <a:pPr lvl="1"/>
            <a:r>
              <a:rPr lang="en-US" sz="1969"/>
              <a:t>Actual number of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39033460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Cost Model - Database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369658" y="1556792"/>
            <a:ext cx="8404684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When a subsequent operation is located at a different site, the intermediate relation must be transmitted over the network. 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Therefore, it is of prime interest to estimate the size of the intermediate results of relational algebra operations in order to minimize the size of data transfers. 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This estimation is based on statistical information about the base relations and formulas to predict the cardinalities of the results of the relational operations.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There is a direct trade-off between the precision of the statistics and the cost of managing them, the more precise statistics being the more costly</a:t>
            </a:r>
          </a:p>
          <a:p>
            <a:pPr marL="0" indent="0">
              <a:spcBef>
                <a:spcPct val="25000"/>
              </a:spcBef>
              <a:buNone/>
            </a:pPr>
            <a:endParaRPr lang="en-US" sz="2391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770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Primary cost factor: </a:t>
            </a:r>
            <a:r>
              <a:rPr lang="en-US" sz="2800">
                <a:solidFill>
                  <a:schemeClr val="hlink"/>
                </a:solidFill>
              </a:rPr>
              <a:t>size of intermediate relations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Need to estimate their sizes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Make them precise </a:t>
            </a:r>
            <a:r>
              <a:rPr lang="en-US" sz="2800">
                <a:latin typeface="Symbol" charset="2"/>
                <a:sym typeface="Symbol"/>
              </a:rPr>
              <a:t> </a:t>
            </a:r>
            <a:r>
              <a:rPr lang="en-US" sz="2800"/>
              <a:t>more costly to maintain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Simplifying assumption: uniform distribution of attribute values in a relation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BA81E-51D3-394A-A727-94C9B827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CD053-BADA-1C44-980C-EA9E6446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8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8778"/>
            <a:ext cx="8507288" cy="458648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/>
              <a:t>For each relation </a:t>
            </a:r>
            <a:r>
              <a:rPr lang="en-US" i="1"/>
              <a:t>R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] fragmented as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 err="1"/>
              <a:t>R</a:t>
            </a:r>
            <a:r>
              <a:rPr lang="en-US" i="1" baseline="-25000" err="1"/>
              <a:t>r</a:t>
            </a:r>
            <a:endParaRPr lang="en-US" i="1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length of each attribute: </a:t>
            </a:r>
            <a:r>
              <a:rPr lang="en-US" sz="2400" i="1" err="1"/>
              <a:t>length</a:t>
            </a:r>
            <a:r>
              <a:rPr lang="en-US" sz="2400" err="1"/>
              <a:t>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 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the number of distinct values for each attribute in each fragment: </a:t>
            </a:r>
            <a:r>
              <a:rPr lang="en-US" sz="2400" i="1"/>
              <a:t>card</a:t>
            </a:r>
            <a:r>
              <a:rPr lang="en-US" sz="2400"/>
              <a:t>(</a:t>
            </a:r>
            <a:r>
              <a:rPr lang="en-US" sz="2400">
                <a:sym typeface="Symbol"/>
              </a:rPr>
              <a:t></a:t>
            </a:r>
            <a:r>
              <a:rPr lang="en-US" sz="2400" i="1" baseline="-25000" err="1"/>
              <a:t>A</a:t>
            </a:r>
            <a:r>
              <a:rPr lang="en-US" sz="2400" i="1" baseline="-50000" err="1"/>
              <a:t>i</a:t>
            </a:r>
            <a:r>
              <a:rPr lang="en-US" sz="2400" i="1" err="1"/>
              <a:t>R</a:t>
            </a:r>
            <a:r>
              <a:rPr lang="en-US" sz="2400" i="1" baseline="-25000" err="1"/>
              <a:t>j</a:t>
            </a:r>
            <a:r>
              <a:rPr lang="en-US" sz="240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maximum and minimum values in the domain of each attribute: </a:t>
            </a:r>
            <a:r>
              <a:rPr lang="en-US" sz="2400" i="1" err="1"/>
              <a:t>min</a:t>
            </a:r>
            <a:r>
              <a:rPr lang="en-US" sz="2400" err="1"/>
              <a:t>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), </a:t>
            </a:r>
            <a:r>
              <a:rPr lang="en-US" sz="2400" i="1" err="1"/>
              <a:t>ma</a:t>
            </a:r>
            <a:r>
              <a:rPr lang="en-US" sz="2400" err="1"/>
              <a:t>x(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the cardinalities of each domain: </a:t>
            </a:r>
            <a:r>
              <a:rPr lang="en-US" sz="2400" i="1" err="1"/>
              <a:t>card</a:t>
            </a:r>
            <a:r>
              <a:rPr lang="en-US" sz="2400" err="1"/>
              <a:t>(</a:t>
            </a:r>
            <a:r>
              <a:rPr lang="en-US" sz="2400" i="1" err="1"/>
              <a:t>dom</a:t>
            </a:r>
            <a:r>
              <a:rPr lang="en-US" sz="2400" err="1"/>
              <a:t>[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])</a:t>
            </a:r>
          </a:p>
          <a:p>
            <a:pPr>
              <a:spcBef>
                <a:spcPct val="25000"/>
              </a:spcBef>
            </a:pPr>
            <a:r>
              <a:rPr lang="en-US"/>
              <a:t>The cardinalities of each fragment: </a:t>
            </a:r>
            <a:r>
              <a:rPr lang="en-US" i="1"/>
              <a:t>card</a:t>
            </a:r>
            <a:r>
              <a:rPr lang="en-US"/>
              <a:t>(</a:t>
            </a:r>
            <a:r>
              <a:rPr lang="en-US" i="1" err="1"/>
              <a:t>R</a:t>
            </a:r>
            <a:r>
              <a:rPr lang="en-US" i="1" baseline="-25000" err="1"/>
              <a:t>j</a:t>
            </a:r>
            <a:r>
              <a:rPr lang="en-US"/>
              <a:t>)</a:t>
            </a:r>
          </a:p>
          <a:p>
            <a:pPr>
              <a:spcBef>
                <a:spcPct val="25000"/>
              </a:spcBef>
            </a:pPr>
            <a:r>
              <a:rPr lang="en-US"/>
              <a:t>Selectivity factor (SF) of each operator on relations</a:t>
            </a:r>
          </a:p>
          <a:p>
            <a:pPr lvl="1">
              <a:spcBef>
                <a:spcPct val="25000"/>
              </a:spcBef>
            </a:pPr>
            <a:r>
              <a:rPr lang="en-US" sz="2400"/>
              <a:t>uniform distribution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3C834-C56F-4241-874C-78791E5D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05E9D-910F-F547-91E1-DE9C0BA6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9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68397" y="1758190"/>
            <a:ext cx="7162726" cy="136177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Selection</a:t>
            </a:r>
            <a:endParaRPr lang="en-US"/>
          </a:p>
          <a:p>
            <a:pPr lvl="2">
              <a:lnSpc>
                <a:spcPct val="80000"/>
              </a:lnSpc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F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= </a:t>
            </a:r>
            <a:r>
              <a:rPr lang="en-US" sz="1969" i="1"/>
              <a:t>SF 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F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</a:t>
            </a:r>
            <a:r>
              <a:rPr lang="en-US" sz="1969">
                <a:latin typeface="Symbol" charset="2"/>
                <a:sym typeface="Symbol"/>
              </a:rPr>
              <a:t>×</a:t>
            </a:r>
            <a:r>
              <a:rPr lang="en-US" sz="1969">
                <a:latin typeface="Symbol" charset="2"/>
              </a:rPr>
              <a:t>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1969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969"/>
              <a:t>where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5849057" y="2559050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1680" y="3066037"/>
            <a:ext cx="3222625" cy="706438"/>
            <a:chOff x="1074" y="1769"/>
            <a:chExt cx="2030" cy="445"/>
          </a:xfrm>
        </p:grpSpPr>
        <p:sp>
          <p:nvSpPr>
            <p:cNvPr id="309254" name="Rectangle 6"/>
            <p:cNvSpPr>
              <a:spLocks noChangeArrowheads="1"/>
            </p:cNvSpPr>
            <p:nvPr/>
          </p:nvSpPr>
          <p:spPr bwMode="auto">
            <a:xfrm>
              <a:off x="1074" y="1857"/>
              <a:ext cx="129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SF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1828">
                  <a:latin typeface="Symbol" charset="2"/>
                  <a:sym typeface="Symbol"/>
                </a:rPr>
                <a:t>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A </a:t>
              </a:r>
              <a:r>
                <a:rPr lang="en-US" sz="1828" baseline="-25000">
                  <a:solidFill>
                    <a:srgbClr val="000000"/>
                  </a:solidFill>
                  <a:latin typeface="Book Antiqua"/>
                </a:rPr>
                <a:t>= 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value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 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))  = </a:t>
              </a:r>
            </a:p>
          </p:txBody>
        </p:sp>
        <p:sp>
          <p:nvSpPr>
            <p:cNvPr id="309255" name="Line 7"/>
            <p:cNvSpPr>
              <a:spLocks noChangeShapeType="1"/>
            </p:cNvSpPr>
            <p:nvPr/>
          </p:nvSpPr>
          <p:spPr bwMode="auto">
            <a:xfrm>
              <a:off x="2288" y="1983"/>
              <a:ext cx="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56" name="Rectangle 8"/>
            <p:cNvSpPr>
              <a:spLocks noChangeArrowheads="1"/>
            </p:cNvSpPr>
            <p:nvPr/>
          </p:nvSpPr>
          <p:spPr bwMode="auto">
            <a:xfrm>
              <a:off x="2277" y="1997"/>
              <a:ext cx="827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(∏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))</a:t>
              </a:r>
            </a:p>
          </p:txBody>
        </p:sp>
        <p:sp>
          <p:nvSpPr>
            <p:cNvPr id="309257" name="Rectangle 9"/>
            <p:cNvSpPr>
              <a:spLocks noChangeArrowheads="1"/>
            </p:cNvSpPr>
            <p:nvPr/>
          </p:nvSpPr>
          <p:spPr bwMode="auto">
            <a:xfrm>
              <a:off x="2586" y="1769"/>
              <a:ext cx="155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29299" y="3921996"/>
            <a:ext cx="1858963" cy="671513"/>
            <a:chOff x="2204" y="2195"/>
            <a:chExt cx="1171" cy="423"/>
          </a:xfrm>
        </p:grpSpPr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2207" y="2409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61" name="Rectangle 13"/>
            <p:cNvSpPr>
              <a:spLocks noChangeArrowheads="1"/>
            </p:cNvSpPr>
            <p:nvPr/>
          </p:nvSpPr>
          <p:spPr bwMode="auto">
            <a:xfrm>
              <a:off x="2204" y="2401"/>
              <a:ext cx="117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2285" y="2195"/>
              <a:ext cx="1010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value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45512" y="4833348"/>
            <a:ext cx="1858963" cy="671513"/>
            <a:chOff x="2204" y="2621"/>
            <a:chExt cx="1171" cy="423"/>
          </a:xfrm>
        </p:grpSpPr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>
              <a:off x="2207" y="2835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204" y="2827"/>
              <a:ext cx="117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2276" y="2621"/>
              <a:ext cx="103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value  – 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550831" y="4076172"/>
            <a:ext cx="2061712" cy="344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Book Antiqua"/>
              </a:rPr>
              <a:t>SF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1828">
                <a:latin typeface="Symbol" charset="2"/>
                <a:sym typeface="Symbol"/>
              </a:rPr>
              <a:t>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A </a:t>
            </a:r>
            <a:r>
              <a:rPr lang="en-US" sz="1828" baseline="-25000">
                <a:solidFill>
                  <a:srgbClr val="000000"/>
                </a:solidFill>
                <a:latin typeface="Book Antiqua"/>
              </a:rPr>
              <a:t>&gt; 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value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 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)) =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521071" y="5002649"/>
            <a:ext cx="2002402" cy="344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Book Antiqua"/>
              </a:rPr>
              <a:t>SF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1828">
                <a:latin typeface="Symbol" charset="2"/>
                <a:sym typeface="Symbol"/>
              </a:rPr>
              <a:t>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A </a:t>
            </a:r>
            <a:r>
              <a:rPr lang="en-US" sz="1828" baseline="-25000">
                <a:solidFill>
                  <a:srgbClr val="000000"/>
                </a:solidFill>
                <a:latin typeface="Book Antiqua"/>
              </a:rPr>
              <a:t>&lt; 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value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 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)) = </a:t>
            </a:r>
          </a:p>
        </p:txBody>
      </p:sp>
    </p:spTree>
    <p:extLst>
      <p:ext uri="{BB962C8B-B14F-4D97-AF65-F5344CB8AC3E}">
        <p14:creationId xmlns:p14="http://schemas.microsoft.com/office/powerpoint/2010/main" val="699040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idx="1"/>
          </p:nvPr>
        </p:nvSpPr>
        <p:spPr>
          <a:xfrm>
            <a:off x="521550" y="1758190"/>
            <a:ext cx="8280087" cy="4759523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Projection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sz="1969" i="1" baseline="-25000"/>
              <a:t>A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Cartesian Product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×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>
                <a:sym typeface="Symbol"/>
              </a:rPr>
              <a:t>*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Union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upper bound: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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 +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</a:t>
            </a:r>
          </a:p>
          <a:p>
            <a:pPr lvl="1">
              <a:spcBef>
                <a:spcPct val="45000"/>
              </a:spcBef>
              <a:buNone/>
            </a:pPr>
            <a:r>
              <a:rPr lang="en-US" sz="1969"/>
              <a:t>	lower bound: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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max</a:t>
            </a:r>
            <a:r>
              <a:rPr lang="en-US" sz="1969"/>
              <a:t>{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),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)}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Set Difference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upper bound: </a:t>
            </a:r>
            <a:r>
              <a:rPr lang="en-US" sz="1969" i="1" err="1"/>
              <a:t>card</a:t>
            </a:r>
            <a:r>
              <a:rPr lang="en-US" sz="1969" err="1"/>
              <a:t>(</a:t>
            </a:r>
            <a:r>
              <a:rPr lang="en-US" sz="1969" i="1" err="1"/>
              <a:t>R</a:t>
            </a:r>
            <a:r>
              <a:rPr lang="en-US" sz="1969"/>
              <a:t>–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 err="1"/>
              <a:t>card</a:t>
            </a:r>
            <a:r>
              <a:rPr lang="en-US" sz="1969" err="1"/>
              <a:t>(</a:t>
            </a:r>
            <a:r>
              <a:rPr lang="en-US" sz="1969" i="1" err="1"/>
              <a:t>R</a:t>
            </a:r>
            <a:r>
              <a:rPr lang="en-US" sz="1969"/>
              <a:t>)</a:t>
            </a:r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lower bound: 0</a:t>
            </a:r>
          </a:p>
        </p:txBody>
      </p:sp>
    </p:spTree>
    <p:extLst>
      <p:ext uri="{BB962C8B-B14F-4D97-AF65-F5344CB8AC3E}">
        <p14:creationId xmlns:p14="http://schemas.microsoft.com/office/powerpoint/2010/main" val="1561385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idx="1"/>
          </p:nvPr>
        </p:nvSpPr>
        <p:spPr>
          <a:xfrm>
            <a:off x="466328" y="1268760"/>
            <a:ext cx="8363489" cy="2664296"/>
          </a:xfrm>
          <a:noFill/>
          <a:ln/>
        </p:spPr>
        <p:txBody>
          <a:bodyPr anchor="t" anchorCtr="0"/>
          <a:lstStyle/>
          <a:p>
            <a:pPr marL="0" indent="0">
              <a:spcBef>
                <a:spcPct val="50000"/>
              </a:spcBef>
              <a:buNone/>
            </a:pPr>
            <a:r>
              <a:rPr lang="en-US" sz="2800">
                <a:solidFill>
                  <a:schemeClr val="hlink"/>
                </a:solidFill>
              </a:rPr>
              <a:t>Join</a:t>
            </a:r>
            <a:endParaRPr lang="en-US" sz="2800"/>
          </a:p>
          <a:p>
            <a:pPr marL="742912" lvl="1" indent="-342882">
              <a:spcBef>
                <a:spcPct val="50000"/>
              </a:spcBef>
              <a:buClr>
                <a:schemeClr val="hlink"/>
              </a:buClr>
            </a:pPr>
            <a:r>
              <a:rPr lang="en-US" sz="2800"/>
              <a:t>Special case: </a:t>
            </a:r>
            <a:r>
              <a:rPr lang="en-US" sz="2800" i="1"/>
              <a:t>A</a:t>
            </a:r>
            <a:r>
              <a:rPr lang="en-US" sz="2800"/>
              <a:t> is a primary key of </a:t>
            </a:r>
            <a:r>
              <a:rPr lang="en-US" sz="2800" i="1"/>
              <a:t>R,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is a foreign key of </a:t>
            </a:r>
            <a:r>
              <a:rPr lang="en-US" sz="2800" i="1"/>
              <a:t>S</a:t>
            </a:r>
          </a:p>
          <a:p>
            <a:pPr marL="742912" lvl="1">
              <a:spcBef>
                <a:spcPts val="0"/>
              </a:spcBef>
              <a:buNone/>
            </a:pPr>
            <a:r>
              <a:rPr lang="en-US" sz="2800" i="1"/>
              <a:t>		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/>
              <a:t>A=B </a:t>
            </a:r>
            <a:r>
              <a:rPr lang="en-US" sz="2800" i="1"/>
              <a:t>S</a:t>
            </a:r>
            <a:r>
              <a:rPr lang="en-US" sz="2800"/>
              <a:t>) =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</a:t>
            </a:r>
          </a:p>
          <a:p>
            <a:pPr marL="742912" lvl="1">
              <a:spcBef>
                <a:spcPts val="0"/>
              </a:spcBef>
              <a:buNone/>
            </a:pPr>
            <a:endParaRPr lang="en-US" sz="2800"/>
          </a:p>
          <a:p>
            <a:pPr marL="742912" lvl="1" indent="-342882">
              <a:spcBef>
                <a:spcPct val="50000"/>
              </a:spcBef>
              <a:buClr>
                <a:schemeClr val="hlink"/>
              </a:buClr>
            </a:pPr>
            <a:r>
              <a:rPr lang="en-US" sz="2800"/>
              <a:t>More general:</a:t>
            </a:r>
          </a:p>
          <a:p>
            <a:pPr marL="1085795" lvl="2">
              <a:spcBef>
                <a:spcPts val="0"/>
              </a:spcBef>
              <a:buNone/>
            </a:pP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800" i="1"/>
              <a:t>S</a:t>
            </a:r>
            <a:r>
              <a:rPr lang="en-US" sz="2800"/>
              <a:t>) = </a:t>
            </a:r>
            <a:r>
              <a:rPr lang="en-US" sz="2800" i="1"/>
              <a:t>SF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latin typeface="Book Antiqua" panose="02040602050305030304" pitchFamily="18" charset="0"/>
                <a:ea typeface="MS PGothic"/>
              </a:rPr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/>
              <a:t>A=B </a:t>
            </a:r>
            <a:r>
              <a:rPr lang="en-US" sz="2800" i="1"/>
              <a:t>S</a:t>
            </a:r>
            <a:r>
              <a:rPr lang="en-US" sz="2800">
                <a:latin typeface="Book Antiqua" panose="02040602050305030304" pitchFamily="18" charset="0"/>
                <a:ea typeface="MS PGothic"/>
              </a:rPr>
              <a:t>)</a:t>
            </a:r>
            <a:r>
              <a:rPr lang="en-US" sz="2800" i="1">
                <a:latin typeface="Book Antiqua" panose="02040602050305030304" pitchFamily="18" charset="0"/>
                <a:ea typeface="MS PGothic"/>
              </a:rPr>
              <a:t> </a:t>
            </a:r>
            <a:r>
              <a:rPr lang="en-US" sz="2800">
                <a:latin typeface="Symbol" charset="2"/>
              </a:rPr>
              <a:t>*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/>
              <a:t>) </a:t>
            </a:r>
            <a:r>
              <a:rPr lang="en-US" sz="2800">
                <a:latin typeface="Symbol" charset="2"/>
                <a:sym typeface="Symbol"/>
              </a:rPr>
              <a:t>*</a:t>
            </a:r>
            <a:r>
              <a:rPr lang="en-US" sz="2800">
                <a:latin typeface="Symbol" charset="2"/>
              </a:rPr>
              <a:t>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),</a:t>
            </a:r>
          </a:p>
          <a:p>
            <a:pPr marL="1085795" lvl="2">
              <a:spcBef>
                <a:spcPts val="0"/>
              </a:spcBef>
              <a:buNone/>
            </a:pPr>
            <a:endParaRPr lang="en-US" sz="2800"/>
          </a:p>
          <a:p>
            <a:pPr marL="1085795" lvl="2">
              <a:spcBef>
                <a:spcPts val="0"/>
              </a:spcBef>
              <a:buNone/>
            </a:pPr>
            <a:r>
              <a:rPr lang="en-US" sz="2800" i="1"/>
              <a:t>	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645446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 for Selectivity Estimation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68760"/>
            <a:ext cx="8417951" cy="4759523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For skewed data, an assumption of uniform distribution of attribute values yields inaccurate estimations</a:t>
            </a: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Use a histogram for each skewed attribute A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Histogram = set of buckets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Each bucket describes a range of values of A, with its average frequency </a:t>
            </a:r>
            <a:r>
              <a:rPr lang="en-US" sz="1969" i="1"/>
              <a:t>f</a:t>
            </a:r>
            <a:r>
              <a:rPr lang="en-US" sz="1969"/>
              <a:t> (number of tuples with A in that range) and number of distinct values </a:t>
            </a:r>
            <a:r>
              <a:rPr lang="en-US" sz="1969" i="1"/>
              <a:t>d</a:t>
            </a:r>
            <a:endParaRPr lang="en-US" sz="1969"/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Buckets can be adjusted to different ranges</a:t>
            </a: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Examples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Equality predicate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With value in </a:t>
            </a:r>
            <a:r>
              <a:rPr lang="en-US" sz="1969" err="1"/>
              <a:t>Range</a:t>
            </a:r>
            <a:r>
              <a:rPr lang="en-US" sz="1969" i="1" baseline="-25000" err="1"/>
              <a:t>i</a:t>
            </a:r>
            <a:r>
              <a:rPr lang="en-US" sz="1969"/>
              <a:t>, we have: </a:t>
            </a:r>
            <a:r>
              <a:rPr lang="en-US" sz="1969" i="1">
                <a:solidFill>
                  <a:srgbClr val="000000"/>
                </a:solidFill>
              </a:rPr>
              <a:t>SF</a:t>
            </a:r>
            <a:r>
              <a:rPr lang="en-US" sz="1969" i="1" baseline="-25000">
                <a:solidFill>
                  <a:srgbClr val="000000"/>
                </a:solidFill>
              </a:rPr>
              <a:t>S</a:t>
            </a:r>
            <a:r>
              <a:rPr lang="en-US" sz="1969" i="1">
                <a:latin typeface="Symbol" charset="2"/>
              </a:rPr>
              <a:t> </a:t>
            </a:r>
            <a:r>
              <a:rPr lang="en-US" sz="1969">
                <a:solidFill>
                  <a:srgbClr val="000000"/>
                </a:solidFill>
              </a:rPr>
              <a:t>(</a:t>
            </a:r>
            <a:r>
              <a:rPr lang="en-US" sz="1969" i="1">
                <a:solidFill>
                  <a:srgbClr val="000000"/>
                </a:solidFill>
              </a:rPr>
              <a:t>A </a:t>
            </a:r>
            <a:r>
              <a:rPr lang="en-US" sz="1969">
                <a:solidFill>
                  <a:srgbClr val="000000"/>
                </a:solidFill>
              </a:rPr>
              <a:t>= </a:t>
            </a:r>
            <a:r>
              <a:rPr lang="en-US" sz="1969" i="1">
                <a:solidFill>
                  <a:srgbClr val="000000"/>
                </a:solidFill>
              </a:rPr>
              <a:t>value</a:t>
            </a:r>
            <a:r>
              <a:rPr lang="en-US" sz="1969">
                <a:solidFill>
                  <a:srgbClr val="000000"/>
                </a:solidFill>
              </a:rPr>
              <a:t>) =</a:t>
            </a:r>
            <a:r>
              <a:rPr lang="en-US" sz="1969"/>
              <a:t> 1</a:t>
            </a:r>
            <a:r>
              <a:rPr lang="en-US" sz="1969" i="1"/>
              <a:t>/d</a:t>
            </a:r>
            <a:r>
              <a:rPr lang="en-US" sz="1969" i="1" baseline="-25000"/>
              <a:t>i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Range predicate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Requires identifying relevant buckets and summing up their frequencies</a:t>
            </a:r>
          </a:p>
        </p:txBody>
      </p:sp>
    </p:spTree>
    <p:extLst>
      <p:ext uri="{BB962C8B-B14F-4D97-AF65-F5344CB8AC3E}">
        <p14:creationId xmlns:p14="http://schemas.microsoft.com/office/powerpoint/2010/main" val="2469716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Example</a:t>
            </a:r>
          </a:p>
        </p:txBody>
      </p:sp>
      <p:pic>
        <p:nvPicPr>
          <p:cNvPr id="6" name="Content Placeholder 5" descr="Fig-8-7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60" r="-860"/>
          <a:stretch>
            <a:fillRect/>
          </a:stretch>
        </p:blipFill>
        <p:spPr>
          <a:xfrm>
            <a:off x="1382271" y="4122480"/>
            <a:ext cx="5276329" cy="2069647"/>
          </a:xfrm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69658" y="1052736"/>
            <a:ext cx="8100900" cy="286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It shows a possible 4-bucket histogram for attribute DUR of a relation ASG with 300 tuples. </a:t>
            </a:r>
          </a:p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Let us consider the equality predicate ASG.DUR=18.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Since the value ”18” fits in bucket b</a:t>
            </a:r>
            <a:r>
              <a:rPr lang="en-US" sz="225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2250" dirty="0">
                <a:solidFill>
                  <a:schemeClr val="tx2"/>
                </a:solidFill>
                <a:latin typeface="+mn-lt"/>
              </a:rPr>
              <a:t>, the selectivity factor is 1/12.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Since the cardinality of b</a:t>
            </a:r>
            <a:r>
              <a:rPr lang="en-US" sz="225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2250" dirty="0">
                <a:solidFill>
                  <a:schemeClr val="tx2"/>
                </a:solidFill>
                <a:latin typeface="+mn-lt"/>
              </a:rPr>
              <a:t> is 50, the cardinality of the selection is 50/12 (= 4.166) which is approximately 5 tuples. (i.e., 300/30 = 10 tuples)</a:t>
            </a:r>
          </a:p>
        </p:txBody>
      </p:sp>
    </p:spTree>
    <p:extLst>
      <p:ext uri="{BB962C8B-B14F-4D97-AF65-F5344CB8AC3E}">
        <p14:creationId xmlns:p14="http://schemas.microsoft.com/office/powerpoint/2010/main" val="2347350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Example</a:t>
            </a:r>
          </a:p>
        </p:txBody>
      </p:sp>
      <p:pic>
        <p:nvPicPr>
          <p:cNvPr id="6" name="Content Placeholder 5" descr="Fig-8-7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60" r="-860"/>
          <a:stretch>
            <a:fillRect/>
          </a:stretch>
        </p:blipFill>
        <p:spPr>
          <a:xfrm>
            <a:off x="1382271" y="4122480"/>
            <a:ext cx="5276329" cy="2069647"/>
          </a:xfrm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69658" y="1052736"/>
            <a:ext cx="8404684" cy="286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It shows a possible 4-bucket histogram for attribute DUR of a relation ASG with 300 tuples. </a:t>
            </a:r>
          </a:p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Let us now consider the range predicate ASG.DUR ≤ 18.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We have min(range 3) = 12 and max(range 3) = 24.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The cardinality of the selection is: </a:t>
            </a:r>
          </a:p>
          <a:p>
            <a:pPr lvl="2" algn="l"/>
            <a:r>
              <a:rPr lang="en-US" sz="2250" dirty="0">
                <a:solidFill>
                  <a:schemeClr val="tx2"/>
                </a:solidFill>
                <a:latin typeface="+mn-lt"/>
              </a:rPr>
              <a:t>100 + 75 + (((18 − 12)/(24 − 12)) ∗ 50) = 200 tuples.  </a:t>
            </a:r>
          </a:p>
          <a:p>
            <a:pPr lvl="2" algn="l"/>
            <a:r>
              <a:rPr lang="en-US" sz="2250" dirty="0">
                <a:solidFill>
                  <a:schemeClr val="tx2"/>
                </a:solidFill>
                <a:latin typeface="+mn-lt"/>
              </a:rPr>
              <a:t>(i.e., 18/30 * 300 = 180 tuples if the histogram info. is not used)       </a:t>
            </a:r>
          </a:p>
        </p:txBody>
      </p:sp>
    </p:spTree>
    <p:extLst>
      <p:ext uri="{BB962C8B-B14F-4D97-AF65-F5344CB8AC3E}">
        <p14:creationId xmlns:p14="http://schemas.microsoft.com/office/powerpoint/2010/main" val="38394217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1" y="1"/>
            <a:ext cx="101156" cy="10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588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49" y="2112604"/>
            <a:ext cx="8595679" cy="909456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73703" algn="ctr"/>
            <a:r>
              <a:rPr lang="en-US" sz="3797" spc="-13">
                <a:solidFill>
                  <a:srgbClr val="000000"/>
                </a:solidFill>
                <a:latin typeface="Didot"/>
                <a:cs typeface="Comic Sans MS"/>
              </a:rPr>
              <a:t>Assignment #2</a:t>
            </a:r>
            <a:endParaRPr sz="3797">
              <a:solidFill>
                <a:srgbClr val="000000"/>
              </a:solidFill>
              <a:latin typeface="Didot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071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8030</TotalTime>
  <Words>9092</Words>
  <Application>Microsoft Macintosh PowerPoint</Application>
  <PresentationFormat>On-screen Show (4:3)</PresentationFormat>
  <Paragraphs>1702</Paragraphs>
  <Slides>97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8" baseType="lpstr">
      <vt:lpstr>Arial Unicode MS</vt:lpstr>
      <vt:lpstr>ＭＳ ゴシック</vt:lpstr>
      <vt:lpstr>MS PGothic</vt:lpstr>
      <vt:lpstr>MS PGothic</vt:lpstr>
      <vt:lpstr>Arial</vt:lpstr>
      <vt:lpstr>Book Antiqua</vt:lpstr>
      <vt:lpstr>Calibri</vt:lpstr>
      <vt:lpstr>Cambria Math</vt:lpstr>
      <vt:lpstr>Century Schoolbook</vt:lpstr>
      <vt:lpstr>Colonna MT</vt:lpstr>
      <vt:lpstr>Comic Sans MS</vt:lpstr>
      <vt:lpstr>Courier New</vt:lpstr>
      <vt:lpstr>Didot</vt:lpstr>
      <vt:lpstr>Monotype Sorts</vt:lpstr>
      <vt:lpstr>Palatino Linotype</vt:lpstr>
      <vt:lpstr>Symbol</vt:lpstr>
      <vt:lpstr>Times New Roman</vt:lpstr>
      <vt:lpstr>VknxbbSpscfwMTMI</vt:lpstr>
      <vt:lpstr>Wingdings</vt:lpstr>
      <vt:lpstr>Σψμβολ</vt:lpstr>
      <vt:lpstr>Office Theme</vt:lpstr>
      <vt:lpstr>Principles of Distributed Database Systems</vt:lpstr>
      <vt:lpstr>Outline</vt:lpstr>
      <vt:lpstr>Query Processing in a DDBMS</vt:lpstr>
      <vt:lpstr>Query Processing Components</vt:lpstr>
      <vt:lpstr>Selecting Alternatives</vt:lpstr>
      <vt:lpstr>What is the Problem?</vt:lpstr>
      <vt:lpstr>Example</vt:lpstr>
      <vt:lpstr>Cost of Alternatives</vt:lpstr>
      <vt:lpstr>Distributed Query Processing Methodology</vt:lpstr>
      <vt:lpstr>Query Modification before Decomposition</vt:lpstr>
      <vt:lpstr>Normalization</vt:lpstr>
      <vt:lpstr>Normalization</vt:lpstr>
      <vt:lpstr>Normalization</vt:lpstr>
      <vt:lpstr>Normalization</vt:lpstr>
      <vt:lpstr>Normalization</vt:lpstr>
      <vt:lpstr>Query Modification before Decomposition</vt:lpstr>
      <vt:lpstr>Analysis</vt:lpstr>
      <vt:lpstr>Analysis</vt:lpstr>
      <vt:lpstr>Analysis</vt:lpstr>
      <vt:lpstr>Analysis</vt:lpstr>
      <vt:lpstr>Analysis</vt:lpstr>
      <vt:lpstr>Analysis – Example</vt:lpstr>
      <vt:lpstr>Analysis</vt:lpstr>
      <vt:lpstr>Query Modification before Decomposition</vt:lpstr>
      <vt:lpstr>Simplification</vt:lpstr>
      <vt:lpstr>Simplification – Example</vt:lpstr>
      <vt:lpstr>Simplification – Example</vt:lpstr>
      <vt:lpstr>Query Modification before Decomposition</vt:lpstr>
      <vt:lpstr>Restructuring</vt:lpstr>
      <vt:lpstr>Restructuring –Transformation Rules</vt:lpstr>
      <vt:lpstr>Restructuring – Transformation Rules</vt:lpstr>
      <vt:lpstr>Example</vt:lpstr>
      <vt:lpstr>Equivalent Query</vt:lpstr>
      <vt:lpstr>Restructuring</vt:lpstr>
      <vt:lpstr>Distributed Query Processing Methodology</vt:lpstr>
      <vt:lpstr>Query Processing in Three Steps</vt:lpstr>
      <vt:lpstr>Query Processing in Three Steps</vt:lpstr>
      <vt:lpstr>Query Processing in Three Steps</vt:lpstr>
      <vt:lpstr>Query Processing in Three Steps</vt:lpstr>
      <vt:lpstr>Query Decomposition Overview</vt:lpstr>
      <vt:lpstr>PowerPoint Presentation</vt:lpstr>
      <vt:lpstr>Assumptions</vt:lpstr>
      <vt:lpstr>Outerjoin</vt:lpstr>
      <vt:lpstr>Outerjoin Example</vt:lpstr>
      <vt:lpstr>Inconsistency Resolution</vt:lpstr>
      <vt:lpstr>Generalization Example</vt:lpstr>
      <vt:lpstr>Definitions</vt:lpstr>
      <vt:lpstr>PowerPoint Presentation</vt:lpstr>
      <vt:lpstr>PowerPoint Presentation</vt:lpstr>
      <vt:lpstr>PowerPoint Presentation</vt:lpstr>
      <vt:lpstr>PowerPoint Presentation</vt:lpstr>
      <vt:lpstr>Query Decomposition Example Another Example</vt:lpstr>
      <vt:lpstr>PowerPoint Presentation</vt:lpstr>
      <vt:lpstr>PowerPoint Presentation</vt:lpstr>
      <vt:lpstr>PowerPoint Presentation</vt:lpstr>
      <vt:lpstr>Distributed Query Processing Methodology</vt:lpstr>
      <vt:lpstr>Data Localization</vt:lpstr>
      <vt:lpstr>Example</vt:lpstr>
      <vt:lpstr>Example</vt:lpstr>
      <vt:lpstr>Provides Parallellism</vt:lpstr>
      <vt:lpstr>Eliminates Unnecessary Work</vt:lpstr>
      <vt:lpstr>Reduction for PHF</vt:lpstr>
      <vt:lpstr>Reduction for PHF</vt:lpstr>
      <vt:lpstr>Reduction for PHF</vt:lpstr>
      <vt:lpstr>Reduction for VF</vt:lpstr>
      <vt:lpstr>Reduction for DHF</vt:lpstr>
      <vt:lpstr>Reduction for DHF</vt:lpstr>
      <vt:lpstr>Reduction for DHF</vt:lpstr>
      <vt:lpstr>Reduction for DHF</vt:lpstr>
      <vt:lpstr>Reduction for Hybrid Fragmentation</vt:lpstr>
      <vt:lpstr>Reduction for HF</vt:lpstr>
      <vt:lpstr>Outline</vt:lpstr>
      <vt:lpstr>Query Translation (1)</vt:lpstr>
      <vt:lpstr>Query Translation (2)</vt:lpstr>
      <vt:lpstr>Relation-to-OO Translation</vt:lpstr>
      <vt:lpstr>PowerPoint Presentation</vt:lpstr>
      <vt:lpstr>Relational-to-OO Example (2)</vt:lpstr>
      <vt:lpstr>Cost model</vt:lpstr>
      <vt:lpstr>Network Topology</vt:lpstr>
      <vt:lpstr>Complexity of Relational Operations for Cost Model</vt:lpstr>
      <vt:lpstr>Distributed Cost Model</vt:lpstr>
      <vt:lpstr>Total Time</vt:lpstr>
      <vt:lpstr>Total Time</vt:lpstr>
      <vt:lpstr>Response Time</vt:lpstr>
      <vt:lpstr>Response Time</vt:lpstr>
      <vt:lpstr>Example</vt:lpstr>
      <vt:lpstr>Query Optimization Issues – Statistics</vt:lpstr>
      <vt:lpstr>Distributed Cost Model - Database Statistics</vt:lpstr>
      <vt:lpstr>Database Statistics</vt:lpstr>
      <vt:lpstr>Statistics</vt:lpstr>
      <vt:lpstr>Intermediate Relation Sizes</vt:lpstr>
      <vt:lpstr>Intermediate Relation Sizes</vt:lpstr>
      <vt:lpstr>Intermediate Relation Size</vt:lpstr>
      <vt:lpstr>Histograms for Selectivity Estimation</vt:lpstr>
      <vt:lpstr>Histogram Example</vt:lpstr>
      <vt:lpstr>Histogram Example</vt:lpstr>
      <vt:lpstr>Assignment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Kishan Kumar Zalavadia</cp:lastModifiedBy>
  <cp:revision>253</cp:revision>
  <dcterms:created xsi:type="dcterms:W3CDTF">2020-02-05T23:19:38Z</dcterms:created>
  <dcterms:modified xsi:type="dcterms:W3CDTF">2024-02-23T17:26:48Z</dcterms:modified>
</cp:coreProperties>
</file>