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332" r:id="rId3"/>
    <p:sldId id="360" r:id="rId4"/>
    <p:sldId id="263" r:id="rId5"/>
    <p:sldId id="333" r:id="rId6"/>
    <p:sldId id="352" r:id="rId7"/>
    <p:sldId id="358" r:id="rId8"/>
    <p:sldId id="354" r:id="rId9"/>
    <p:sldId id="359" r:id="rId10"/>
    <p:sldId id="361" r:id="rId11"/>
    <p:sldId id="362" r:id="rId12"/>
    <p:sldId id="355" r:id="rId13"/>
    <p:sldId id="363" r:id="rId14"/>
    <p:sldId id="356" r:id="rId15"/>
    <p:sldId id="369" r:id="rId16"/>
    <p:sldId id="370" r:id="rId17"/>
    <p:sldId id="364" r:id="rId18"/>
    <p:sldId id="371" r:id="rId19"/>
    <p:sldId id="372" r:id="rId20"/>
    <p:sldId id="365" r:id="rId21"/>
    <p:sldId id="373" r:id="rId22"/>
    <p:sldId id="374" r:id="rId23"/>
    <p:sldId id="375" r:id="rId24"/>
    <p:sldId id="376" r:id="rId25"/>
    <p:sldId id="368" r:id="rId26"/>
    <p:sldId id="377" r:id="rId27"/>
    <p:sldId id="378" r:id="rId28"/>
    <p:sldId id="381" r:id="rId29"/>
    <p:sldId id="382" r:id="rId30"/>
    <p:sldId id="383" r:id="rId31"/>
    <p:sldId id="366" r:id="rId32"/>
    <p:sldId id="379" r:id="rId33"/>
    <p:sldId id="38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1A9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7" autoAdjust="0"/>
    <p:restoredTop sz="95707"/>
  </p:normalViewPr>
  <p:slideViewPr>
    <p:cSldViewPr>
      <p:cViewPr varScale="1">
        <p:scale>
          <a:sx n="109" d="100"/>
          <a:sy n="109" d="100"/>
        </p:scale>
        <p:origin x="1048" y="176"/>
      </p:cViewPr>
      <p:guideLst>
        <p:guide orient="horz" pos="2160"/>
        <p:guide pos="2880"/>
      </p:guideLst>
    </p:cSldViewPr>
  </p:slideViewPr>
  <p:notesTextViewPr>
    <p:cViewPr>
      <p:scale>
        <a:sx n="130" d="100"/>
        <a:sy n="13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0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5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3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9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71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2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04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B5EEEB1-A300-2142-7B62-831C9789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5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/>
              <a:t>© 2020, M.T. </a:t>
            </a:r>
            <a:r>
              <a:rPr lang="en-US" err="1"/>
              <a:t>Özsu</a:t>
            </a:r>
            <a:r>
              <a:rPr lang="en-US"/>
              <a:t> &amp; P. </a:t>
            </a:r>
            <a:r>
              <a:rPr lang="en-US" err="1"/>
              <a:t>Valduriez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00808"/>
            <a:ext cx="7772400" cy="1143000"/>
          </a:xfrm>
        </p:spPr>
        <p:txBody>
          <a:bodyPr/>
          <a:lstStyle/>
          <a:p>
            <a:pPr marL="0" marR="0" algn="ctr">
              <a:spcBef>
                <a:spcPts val="0"/>
              </a:spcBef>
              <a:spcAft>
                <a:spcPts val="300"/>
              </a:spcAft>
            </a:pPr>
            <a:r>
              <a:rPr lang="en-US" b="1" dirty="0">
                <a:effectLst/>
                <a:latin typeface="Helvetica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Management and System Optimization Techniques: A Comparative Study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  <a:p>
            <a:r>
              <a:rPr lang="en-US" dirty="0"/>
              <a:t>11685261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SQL vs NoSQL Databases for the Microservices: A Comparative 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 </a:t>
            </a:r>
            <a:r>
              <a:rPr lang="en-US" sz="2200" dirty="0">
                <a:solidFill>
                  <a:schemeClr val="tx2"/>
                </a:solidFill>
              </a:rPr>
              <a:t>Choosing the Right Database per Service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Consider the core requirements of each microservice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Data consistency needs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Scalability to handle large datasets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Read/write performance requirements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Latency and efficiency targets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Data sharing needs with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158323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SQL vs NoSQL Databases for the Microservices: A Comparative 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8102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Use SQL (Relational) databases: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Strong data consistency and integrity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Structured data storage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ACID compliance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Use NoSQL databases: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Massive scalability for large, varying data types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Flexibility with dynamic schemas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High throughput and low latency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Hybrid Approach: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Utilize both SQL and NoSQL</a:t>
            </a:r>
          </a:p>
        </p:txBody>
      </p:sp>
    </p:spTree>
    <p:extLst>
      <p:ext uri="{BB962C8B-B14F-4D97-AF65-F5344CB8AC3E}">
        <p14:creationId xmlns:p14="http://schemas.microsoft.com/office/powerpoint/2010/main" val="424346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8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Video Website Management System Based on Database SQL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60851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0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Efficiently manage, organize, and retrieve many short video data.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The application must maintain data security and integrity.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The system must provide quick response times.</a:t>
            </a:r>
          </a:p>
          <a:p>
            <a:pPr>
              <a:spcBef>
                <a:spcPts val="10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 </a:t>
            </a:r>
            <a:r>
              <a:rPr lang="en-US" sz="2200" dirty="0">
                <a:solidFill>
                  <a:schemeClr val="tx2"/>
                </a:solidFill>
              </a:rPr>
              <a:t>Video Management application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Client-side – HTML, CSS, and JavaScript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Service-side: Java, Spring-Boot framework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Storage: MySQL</a:t>
            </a:r>
          </a:p>
          <a:p>
            <a:pPr>
              <a:spcBef>
                <a:spcPts val="10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Experimental Results: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&lt;100ms of response time</a:t>
            </a:r>
          </a:p>
          <a:p>
            <a:pPr lvl="1">
              <a:spcBef>
                <a:spcPts val="10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&lt;10% CPU utilization</a:t>
            </a:r>
          </a:p>
        </p:txBody>
      </p:sp>
    </p:spTree>
    <p:extLst>
      <p:ext uri="{BB962C8B-B14F-4D97-AF65-F5344CB8AC3E}">
        <p14:creationId xmlns:p14="http://schemas.microsoft.com/office/powerpoint/2010/main" val="257367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Enhancing Data Security in the Cloud using Random Pattern Fragmentation and a Distributed NoSQL Database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700808"/>
            <a:ext cx="8402176" cy="41764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Enhance Data Security in the Cloud Computing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Cloud Computing popular for efficient time utilization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Poses data security threats from both outsiders and insiders.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A common method is encryption which may cause performance overhead and key-sharing risk.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Balance security and performance</a:t>
            </a:r>
          </a:p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 </a:t>
            </a:r>
            <a:r>
              <a:rPr lang="en-US" sz="2200" dirty="0">
                <a:solidFill>
                  <a:schemeClr val="tx2"/>
                </a:solidFill>
              </a:rPr>
              <a:t>Random Pattern Fragmentation &amp; Cassandra Distributed Database</a:t>
            </a:r>
          </a:p>
        </p:txBody>
      </p:sp>
    </p:spTree>
    <p:extLst>
      <p:ext uri="{BB962C8B-B14F-4D97-AF65-F5344CB8AC3E}">
        <p14:creationId xmlns:p14="http://schemas.microsoft.com/office/powerpoint/2010/main" val="217365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Enhancing Data Security in the Cloud using Random Pattern Fragmentation and a Distributed NoSQL Database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556792"/>
            <a:ext cx="8402176" cy="41764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Random Pattern Fragmentation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Divide data into chunks, scramble them, and store them in different nodes or distributed databases.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To ensure data reconstruction, store metadata in split files and pattern order on the client system.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400" dirty="0">
                <a:solidFill>
                  <a:schemeClr val="tx2"/>
                </a:solidFill>
              </a:rPr>
              <a:t>Distributed NoSQL Database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Handle large amounts of data in a distributed database</a:t>
            </a:r>
          </a:p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Experimental Results: </a:t>
            </a:r>
            <a:r>
              <a:rPr lang="en-US" sz="2200" dirty="0">
                <a:solidFill>
                  <a:schemeClr val="tx2"/>
                </a:solidFill>
              </a:rPr>
              <a:t>1000KB files, 1000-byte chunks, 3-node Cassandra cluster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Latency reduced to 0.56s, Enhanced security, improved performance, no single point of failure</a:t>
            </a:r>
          </a:p>
          <a:p>
            <a:pPr lvl="2">
              <a:spcBef>
                <a:spcPts val="1200"/>
              </a:spcBef>
              <a:buClr>
                <a:srgbClr val="8D3C14"/>
              </a:buClr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5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Analysis of Trade-offs in Fault-tolerant Distributed Computing and Replicated Database</a:t>
            </a:r>
            <a:endParaRPr lang="en-US" sz="1900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58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Analysis of Trade-offs in Fault-tolerant Distributed Computing and Replicated Database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8D3C14"/>
              </a:buClr>
            </a:pPr>
            <a:r>
              <a:rPr lang="en-US" b="1" dirty="0">
                <a:solidFill>
                  <a:schemeClr val="tx2"/>
                </a:solidFill>
              </a:rPr>
              <a:t>Problem: </a:t>
            </a:r>
            <a:r>
              <a:rPr lang="en-US" dirty="0">
                <a:solidFill>
                  <a:schemeClr val="tx2"/>
                </a:solidFill>
              </a:rPr>
              <a:t>Challenges in Distributed Systems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Business applications use distributed systems for scalability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System failure, data loss, and network issues are called vulnerabilities.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Replication and redundancy maintain high availability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CAP theorem: Availability, Consistency, and Partition Tolerance - Only 2 can be preserved at once.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AP systems - Prioritizes Availability and Partition Tolerance (Ex: NoSQL databases)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CP Systems - Prioritizes Consistency and Partition Tolerance (Ex: MongoDB)</a:t>
            </a:r>
          </a:p>
          <a:p>
            <a:pPr lvl="1"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PACELC theorem - Extension of CAP, the trade-off between latency and consistency </a:t>
            </a:r>
          </a:p>
        </p:txBody>
      </p:sp>
    </p:spTree>
    <p:extLst>
      <p:ext uri="{BB962C8B-B14F-4D97-AF65-F5344CB8AC3E}">
        <p14:creationId xmlns:p14="http://schemas.microsoft.com/office/powerpoint/2010/main" val="220495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Analysis of Trade-offs in Fault-tolerant Distributed Computing and Replicated Database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b="1" dirty="0">
                <a:solidFill>
                  <a:schemeClr val="tx2"/>
                </a:solidFill>
              </a:rPr>
              <a:t>Solution: </a:t>
            </a:r>
            <a:r>
              <a:rPr lang="en-US" dirty="0">
                <a:solidFill>
                  <a:schemeClr val="tx2"/>
                </a:solidFill>
              </a:rPr>
              <a:t>Strategies for Mitigating Trade-offs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Data-centric vs. Client-centric models balancing consistency and performance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Trade-offs Between </a:t>
            </a:r>
            <a:r>
              <a:rPr lang="en-US" b="1" dirty="0">
                <a:solidFill>
                  <a:schemeClr val="tx2"/>
                </a:solidFill>
              </a:rPr>
              <a:t>Consistency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Availability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Latency</a:t>
            </a:r>
            <a:r>
              <a:rPr lang="en-US" dirty="0">
                <a:solidFill>
                  <a:schemeClr val="tx2"/>
                </a:solidFill>
              </a:rPr>
              <a:t>: Prioritizing availability and latency over consistency in large-scale systems like Facebook.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Trade-offs Between </a:t>
            </a:r>
            <a:r>
              <a:rPr lang="en-US" b="1" dirty="0">
                <a:solidFill>
                  <a:schemeClr val="tx2"/>
                </a:solidFill>
              </a:rPr>
              <a:t>Performance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Consistency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Durability</a:t>
            </a:r>
            <a:r>
              <a:rPr lang="en-US" dirty="0">
                <a:solidFill>
                  <a:schemeClr val="tx2"/>
                </a:solidFill>
              </a:rPr>
              <a:t>: Durability vs. performance trade-offs in data storage mechanisms (e.g., NoSQL vs. RDBMS).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Trade-offs Between </a:t>
            </a:r>
            <a:r>
              <a:rPr lang="en-US" b="1" dirty="0">
                <a:solidFill>
                  <a:schemeClr val="tx2"/>
                </a:solidFill>
              </a:rPr>
              <a:t>CAP Properties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Fault-Tolerance</a:t>
            </a:r>
            <a:r>
              <a:rPr lang="en-US" dirty="0">
                <a:solidFill>
                  <a:schemeClr val="tx2"/>
                </a:solidFill>
              </a:rPr>
              <a:t>, and </a:t>
            </a:r>
            <a:r>
              <a:rPr lang="en-US" b="1" dirty="0">
                <a:solidFill>
                  <a:schemeClr val="tx2"/>
                </a:solidFill>
              </a:rPr>
              <a:t>Energy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Consumption</a:t>
            </a:r>
            <a:r>
              <a:rPr lang="en-US" dirty="0">
                <a:solidFill>
                  <a:schemeClr val="tx2"/>
                </a:solidFill>
              </a:rPr>
              <a:t>: Replication influences availability, resilience, and energy consumption.</a:t>
            </a:r>
          </a:p>
        </p:txBody>
      </p:sp>
    </p:spTree>
    <p:extLst>
      <p:ext uri="{BB962C8B-B14F-4D97-AF65-F5344CB8AC3E}">
        <p14:creationId xmlns:p14="http://schemas.microsoft.com/office/powerpoint/2010/main" val="79545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9"/>
            <a:ext cx="8229600" cy="5184576"/>
          </a:xfrm>
          <a:ln/>
        </p:spPr>
        <p:txBody>
          <a:bodyPr>
            <a:no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Overview</a:t>
            </a: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Research and Implementation of Parallel CART Algorithm Based on Distributed Database</a:t>
            </a:r>
            <a:endParaRPr lang="en-US" sz="1900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kern="0" dirty="0">
                <a:solidFill>
                  <a:srgbClr val="1771A9"/>
                </a:solidFill>
                <a:cs typeface="Book Antiqua"/>
              </a:rPr>
              <a:t>Comparison</a:t>
            </a:r>
          </a:p>
          <a:p>
            <a:r>
              <a:rPr lang="en-US" kern="0" dirty="0">
                <a:solidFill>
                  <a:srgbClr val="1771A9"/>
                </a:solidFill>
                <a:cs typeface="Book Antiqua"/>
              </a:rPr>
              <a:t>Reference</a:t>
            </a:r>
            <a:endParaRPr lang="en-US" kern="0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Research and Implementation of Parallel CART Algorithm Based on Distributed Database</a:t>
            </a:r>
            <a:endParaRPr lang="en-US" sz="1900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135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Efficient Query Processing in Distributed Databases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Challenges in Distributed Databases: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Data is scattered across multiple nodes/sites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Need to retrieve data from remote sites efficiently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High communication overheads can impact performance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Goals: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Reduce query response time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Improve query processing efficiency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Minimize data transfer overheads across sites</a:t>
            </a:r>
          </a:p>
        </p:txBody>
      </p:sp>
    </p:spTree>
    <p:extLst>
      <p:ext uri="{BB962C8B-B14F-4D97-AF65-F5344CB8AC3E}">
        <p14:creationId xmlns:p14="http://schemas.microsoft.com/office/powerpoint/2010/main" val="3574929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Efficient Query Processing in Distributed Databases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Traditional Approach Limitations: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Simple decomposition of queries into subqueries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Data compression and transfer to query site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High communication costs and latency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Need for Optimized Query Processing Techniques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Query optimization algorithms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Parallel processing methods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Efficient distributed decision tree algorithms</a:t>
            </a:r>
          </a:p>
        </p:txBody>
      </p:sp>
    </p:spTree>
    <p:extLst>
      <p:ext uri="{BB962C8B-B14F-4D97-AF65-F5344CB8AC3E}">
        <p14:creationId xmlns:p14="http://schemas.microsoft.com/office/powerpoint/2010/main" val="1123346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</a:t>
            </a:r>
            <a:r>
              <a:rPr lang="en-US" sz="2200" dirty="0">
                <a:solidFill>
                  <a:schemeClr val="tx2"/>
                </a:solidFill>
              </a:rPr>
              <a:t> Parallel CART Algorithm on Spark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Parallel CART Decision Tree Algorithm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Based on the Gini index for classification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Recursively splits data based on attributes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Minimizes data impurity (Gini index)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Spark Parallel Distributed Computing Architecture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Stores data in memory (RDDs) for efficient processing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Master-slave architecture (Driver and Executors)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Supports multiple languages and interfaces</a:t>
            </a:r>
          </a:p>
        </p:txBody>
      </p:sp>
    </p:spTree>
    <p:extLst>
      <p:ext uri="{BB962C8B-B14F-4D97-AF65-F5344CB8AC3E}">
        <p14:creationId xmlns:p14="http://schemas.microsoft.com/office/powerpoint/2010/main" val="291685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Research and Implementation of Parallel CART Algorithm Based on Distributed Database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34076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</a:t>
            </a:r>
            <a:r>
              <a:rPr lang="en-US" sz="2200" dirty="0">
                <a:solidFill>
                  <a:schemeClr val="tx2"/>
                </a:solidFill>
              </a:rPr>
              <a:t> Parallel CART Algorithm on Spark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Fayyad Algorithm for Optimal Data Splitting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Finds best split points (boundary points)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Minimizes average class entropy across subsets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Sorts data and calculates entropy for split points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dirty="0">
                <a:solidFill>
                  <a:schemeClr val="tx2"/>
                </a:solidFill>
              </a:rPr>
              <a:t>Benefits: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Improved classification accuracy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Faster decision tree learning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Reduced communication overhead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000" dirty="0">
                <a:solidFill>
                  <a:schemeClr val="tx2"/>
                </a:solidFill>
              </a:rPr>
              <a:t>Efficient distributed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68198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Description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63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500"/>
              </a:spcBef>
            </a:pPr>
            <a:r>
              <a:rPr lang="en-US" sz="2200" dirty="0">
                <a:solidFill>
                  <a:schemeClr val="tx2"/>
                </a:solidFill>
              </a:rPr>
              <a:t>Speed: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Papers 2 &amp; 5: Depends on database and consistency model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3: Quick startup, but scalability not mentioned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Papers 4 &amp; 6: Parallel processing improves speed, reduces communication overhead</a:t>
            </a:r>
          </a:p>
          <a:p>
            <a:pPr algn="just">
              <a:spcBef>
                <a:spcPts val="1500"/>
              </a:spcBef>
            </a:pPr>
            <a:r>
              <a:rPr lang="en-US" sz="2200" dirty="0">
                <a:solidFill>
                  <a:schemeClr val="tx2"/>
                </a:solidFill>
              </a:rPr>
              <a:t>Accuracy: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1: 80% accuracy, solves storage inefficiency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4: Enhances data protection accuracy through fragmentation</a:t>
            </a:r>
          </a:p>
          <a:p>
            <a:pPr lvl="1" algn="just">
              <a:spcBef>
                <a:spcPts val="1500"/>
              </a:spcBef>
            </a:pPr>
            <a:r>
              <a:rPr lang="en-US" dirty="0">
                <a:solidFill>
                  <a:schemeClr val="tx2"/>
                </a:solidFill>
              </a:rPr>
              <a:t>Paper 6: CART algorithm effectively handles data queries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95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100"/>
              </a:spcBef>
            </a:pPr>
            <a:r>
              <a:rPr lang="en-US" sz="2200" dirty="0">
                <a:solidFill>
                  <a:schemeClr val="tx2"/>
                </a:solidFill>
              </a:rPr>
              <a:t>Space Utilization: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1: Reduces data holes by 80%, metadata by 50%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2: Less space-efficient due to relational database model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4: High storage overhead due to data replication across fragments</a:t>
            </a:r>
          </a:p>
          <a:p>
            <a:pPr algn="just">
              <a:spcBef>
                <a:spcPts val="1100"/>
              </a:spcBef>
            </a:pPr>
            <a:r>
              <a:rPr lang="en-US" sz="2200" dirty="0">
                <a:solidFill>
                  <a:schemeClr val="tx2"/>
                </a:solidFill>
              </a:rPr>
              <a:t>Performance and Resource Utilization: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1: 62% improved write performance, but read speed not mentioned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3: &lt;100ms response time, &lt;10% CPU utilization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 5: Performance impacted by consistency, availability, energy trade-offs</a:t>
            </a:r>
          </a:p>
          <a:p>
            <a:pPr lvl="1" algn="just">
              <a:spcBef>
                <a:spcPts val="1100"/>
              </a:spcBef>
            </a:pPr>
            <a:r>
              <a:rPr lang="en-US" dirty="0">
                <a:solidFill>
                  <a:schemeClr val="tx2"/>
                </a:solidFill>
              </a:rPr>
              <a:t>Papers 4 &amp; 6: Efficient resource utilization across distributed nodes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17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1: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80% accuracy in solving storage inefficiency issues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62% improved write performance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  <a:endParaRPr lang="en-US" sz="2200" dirty="0">
              <a:solidFill>
                <a:schemeClr val="tx2"/>
              </a:solidFill>
            </a:endParaRP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Read speed performance not mentioned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2: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Scalable due to use of microservices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  <a:endParaRPr lang="en-US" sz="2200" dirty="0">
              <a:solidFill>
                <a:schemeClr val="tx2"/>
              </a:solidFill>
            </a:endParaRP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Speed and performance depend on the database and consistency model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Less space-efficient due to the relational database model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3: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Quick startup speed, response time &lt; 100ms, Low CPU utilization &lt; 10%</a:t>
            </a:r>
          </a:p>
          <a:p>
            <a:pPr lvl="1" algn="just">
              <a:spcBef>
                <a:spcPts val="1200"/>
              </a:spcBef>
            </a:pPr>
            <a:r>
              <a:rPr lang="en-US" dirty="0">
                <a:solidFill>
                  <a:schemeClr val="tx2"/>
                </a:solidFill>
              </a:rPr>
              <a:t>Weakness: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Scalability for handling large data not mentioned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4: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Parallel processing improves speed and reduces communication overhead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Enhances data protection accuracy through fragmentation technique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Efficient resource utilization across distributed nodes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High storage overhead due to data replication across fragments</a:t>
            </a:r>
            <a:endParaRPr lang="en-US" sz="2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8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7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Overview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Description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  <a:endParaRPr lang="en-US" sz="1900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32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5: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Not mentioned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Weaknesses: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Speed and performance depend on database and consistency model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Performance impacted by trade-offs between consistency, availability, and energy consumption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Paper 6: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>
                <a:solidFill>
                  <a:schemeClr val="tx2"/>
                </a:solidFill>
              </a:rPr>
              <a:t>Strengths:</a:t>
            </a:r>
            <a:endParaRPr lang="en-US" sz="2200" dirty="0">
              <a:solidFill>
                <a:schemeClr val="tx2"/>
              </a:solidFill>
            </a:endParaRP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Parallel processing improves speed and reduces communication overhead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CART algorithm effectively handles data queries</a:t>
            </a:r>
          </a:p>
          <a:p>
            <a:pPr lvl="2" algn="just">
              <a:spcBef>
                <a:spcPts val="1200"/>
              </a:spcBef>
            </a:pPr>
            <a:r>
              <a:rPr lang="en-US" sz="1600" dirty="0">
                <a:solidFill>
                  <a:schemeClr val="tx2"/>
                </a:solidFill>
              </a:rPr>
              <a:t>Efficient resource utilization across distributed nodes</a:t>
            </a:r>
            <a:endParaRPr lang="en-US" sz="100" dirty="0">
              <a:solidFill>
                <a:schemeClr val="tx2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Description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References</a:t>
            </a:r>
            <a:endParaRPr lang="en-US" dirty="0">
              <a:solidFill>
                <a:srgbClr val="1771A9">
                  <a:alpha val="25000"/>
                </a:srgbClr>
              </a:solidFill>
              <a:cs typeface="Book Antiqu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07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Chao Li;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TengFei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Wang; Lei Cao;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TaoTao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“An Optimized Storage Method for Small Files in Ceph System”,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4th International Conference on Information Science, Parallel and Distributed Systems (ISPDS)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/10.1109/ISPDS58840.2023.10235504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Madhavi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Varshapriya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Jyotinagar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"SQL vs NoSQL Databases for the Microservices: A Comparative Survey",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2nd International Conference on Edge Computing and Applications (ICECAA),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/10.1109/ICECAA58104.2023.10212190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Yixuan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Gao; Xinran Ba, "Video Website Management System Based on Database SQL",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International Conference on Culture-Oriented Science and Technology (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/10.1109/CoST60524.2023.00037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17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Nelson L. Santos; Bogdan Ghita; Giovanni L. Masala, "Enhancing Data Security in Cloud using Random Pattern Fragmentation and a Distributed NoSQL Database",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 IEEE International Conference on Systems, Man, and Cybernetics (SMC)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/10.1109/SMC.2019.8914454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Anatoliy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Gorbenko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Andrii Karpenko; Olga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Tarasyuk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"Analysis of Trade-offs in Fault-Tolerant Distributed Computing and Replicated Databases",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 IEEE 11th International Conference on Dependable Systems, Services, and Technologies (DESSERT),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/10.1109/DESSERT50317.2020.9125078</a:t>
            </a:r>
          </a:p>
          <a:p>
            <a:pPr>
              <a:spcBef>
                <a:spcPts val="1500"/>
              </a:spcBef>
              <a:spcAft>
                <a:spcPts val="0"/>
              </a:spcAft>
              <a:buSzPts val="900"/>
              <a:tabLst>
                <a:tab pos="2286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Wang, "Research and Implementation of Parallel CART Algorithm Based on Distributed Database",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IEEE 6th International Conference on Information Systems and Computer Aided Education (ICISCAE),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DOI: https://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doi.org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/10.1109/ICISCAE59047.2023.10392962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05780" y="980728"/>
            <a:ext cx="8229600" cy="5040560"/>
          </a:xfrm>
          <a:noFill/>
          <a:ln/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Small file merging techniques to improve I/O performance in distributed Ceph storage.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Explore microservices architecture for scalability, choosing SQL vs NoSQL databases.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Improve handling of short videos by developing a video management website.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Secure cloud data storage via pattern fragmentation, consistency vs availability trade-offs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The trade-off among performance, durability, consistency, and energy consumption in Fault-tolerant distributed and replicated databases.</a:t>
            </a:r>
          </a:p>
          <a:p>
            <a:pPr algn="just">
              <a:spcBef>
                <a:spcPts val="1200"/>
              </a:spcBef>
            </a:pPr>
            <a:r>
              <a:rPr lang="en-US" sz="2200" dirty="0">
                <a:solidFill>
                  <a:schemeClr val="tx2"/>
                </a:solidFill>
              </a:rPr>
              <a:t>Discusses query optimization methods for efficient large dataset handling, comparing techniques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4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4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optimized storage method for small files in Ceph system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</a:t>
            </a:r>
            <a:r>
              <a:rPr lang="en-US" sz="2200" dirty="0">
                <a:solidFill>
                  <a:schemeClr val="tx2"/>
                </a:solidFill>
              </a:rPr>
              <a:t>: Traditional storage systems are inefficiency for small file storage due to 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Formation of data holes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High metadata redundancy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Poor read/write performance</a:t>
            </a:r>
          </a:p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Solution:</a:t>
            </a:r>
            <a:r>
              <a:rPr lang="en-US" sz="2200" dirty="0">
                <a:solidFill>
                  <a:schemeClr val="tx2"/>
                </a:solidFill>
              </a:rPr>
              <a:t> Online small file merging during I/O operation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Relevance judgmental model based on CRUSH algorithm groups and merges small files.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Merging status map tracks merging tasks.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CV Pool optimizes synchronization, minimizes overhead</a:t>
            </a:r>
          </a:p>
        </p:txBody>
      </p:sp>
    </p:spTree>
    <p:extLst>
      <p:ext uri="{BB962C8B-B14F-4D97-AF65-F5344CB8AC3E}">
        <p14:creationId xmlns:p14="http://schemas.microsoft.com/office/powerpoint/2010/main" val="398681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optimized storage method for small files in Ceph system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The garbage data cleanup process is done using GC log (stores deleted merged file chunks) and GC threads (clean up garbage data periodically)</a:t>
            </a:r>
          </a:p>
          <a:p>
            <a:pPr>
              <a:spcBef>
                <a:spcPts val="12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Results: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62% higher IOPS(Input/Output operation per second) performance.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97.3% lower data hole rate</a:t>
            </a:r>
          </a:p>
          <a:p>
            <a:pPr lvl="1">
              <a:spcBef>
                <a:spcPts val="12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57% reduction in metadata</a:t>
            </a:r>
          </a:p>
        </p:txBody>
      </p:sp>
    </p:spTree>
    <p:extLst>
      <p:ext uri="{BB962C8B-B14F-4D97-AF65-F5344CB8AC3E}">
        <p14:creationId xmlns:p14="http://schemas.microsoft.com/office/powerpoint/2010/main" val="60780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84576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Overview</a:t>
            </a:r>
            <a:endParaRPr lang="en-US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/>
                </a:solidFill>
                <a:cs typeface="Book Antiqua"/>
              </a:rPr>
              <a:t>Description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 optimized storage method for small files in the Ceph system</a:t>
            </a:r>
          </a:p>
          <a:p>
            <a:pPr lvl="1"/>
            <a:r>
              <a:rPr lang="en-US" sz="1900" dirty="0">
                <a:solidFill>
                  <a:srgbClr val="1771A9"/>
                </a:solidFill>
                <a:cs typeface="Book Antiqua"/>
              </a:rPr>
              <a:t>SQL vs NoSQL Databases for the Microservices: A Comparative Survey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Video Website Management System Based on Database SQL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Enhancing Data Security in the Cloud using Random Pattern Fragmentation and a Distributed NoSQL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Analysis of Trade-offs in Fault-tolerant Distributed Computing and Replicated Database</a:t>
            </a:r>
          </a:p>
          <a:p>
            <a:pPr lvl="1"/>
            <a:r>
              <a:rPr lang="en-US" sz="1900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Research and Implementation of Parallel CART Algorithm Based on Distributed Database</a:t>
            </a: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Comparison</a:t>
            </a:r>
            <a:endParaRPr lang="en-US" kern="0" dirty="0">
              <a:solidFill>
                <a:srgbClr val="1771A9"/>
              </a:solidFill>
              <a:cs typeface="Book Antiqua"/>
            </a:endParaRPr>
          </a:p>
          <a:p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Reference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SQL vs NoSQL Databases for the Microservices: A Comparative Survey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Kishan Kumar Zalavadia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9472" y="1417638"/>
            <a:ext cx="8229600" cy="474766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1500"/>
              </a:spcBef>
              <a:buClr>
                <a:srgbClr val="8D3C14"/>
              </a:buClr>
            </a:pPr>
            <a:r>
              <a:rPr lang="en-US" sz="2200" b="1" dirty="0">
                <a:solidFill>
                  <a:schemeClr val="tx2"/>
                </a:solidFill>
              </a:rPr>
              <a:t>Problem: </a:t>
            </a:r>
            <a:r>
              <a:rPr lang="en-US" sz="2200" dirty="0">
                <a:solidFill>
                  <a:schemeClr val="tx2"/>
                </a:solidFill>
              </a:rPr>
              <a:t>Database Challenges in Microservices Architecture</a:t>
            </a:r>
            <a:r>
              <a:rPr lang="en-US" sz="2200" b="1" dirty="0">
                <a:solidFill>
                  <a:schemeClr val="tx2"/>
                </a:solidFill>
              </a:rPr>
              <a:t> </a:t>
            </a:r>
            <a:endParaRPr lang="en-US" sz="2200" dirty="0">
              <a:solidFill>
                <a:schemeClr val="tx2"/>
              </a:solidFill>
            </a:endParaRP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In monolithic architecture, data is stored in a single database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With microservices, each service has its own data storage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Maintaining data consistency across services is difficult</a:t>
            </a:r>
          </a:p>
          <a:p>
            <a:pPr lvl="1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Other key challenges: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Meeting read/write performance requirements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Ensuring low latency and high efficiency</a:t>
            </a:r>
          </a:p>
          <a:p>
            <a:pPr lvl="2">
              <a:spcBef>
                <a:spcPts val="1500"/>
              </a:spcBef>
              <a:buClr>
                <a:srgbClr val="8D3C14"/>
              </a:buClr>
            </a:pPr>
            <a:r>
              <a:rPr lang="en-US" sz="2200" dirty="0">
                <a:solidFill>
                  <a:schemeClr val="tx2"/>
                </a:solidFill>
              </a:rPr>
              <a:t>Enabling data sharing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53440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10997</TotalTime>
  <Words>2564</Words>
  <Application>Microsoft Macintosh PowerPoint</Application>
  <PresentationFormat>On-screen Show (4:3)</PresentationFormat>
  <Paragraphs>378</Paragraphs>
  <Slides>33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Book Antiqua</vt:lpstr>
      <vt:lpstr>Calibri</vt:lpstr>
      <vt:lpstr>Helvetica</vt:lpstr>
      <vt:lpstr>Times New Roman</vt:lpstr>
      <vt:lpstr>Wingdings</vt:lpstr>
      <vt:lpstr>Office Theme</vt:lpstr>
      <vt:lpstr>Data Management and System Optimization Techniques: A Comparative Study</vt:lpstr>
      <vt:lpstr>Outline</vt:lpstr>
      <vt:lpstr>Outline</vt:lpstr>
      <vt:lpstr>Overview</vt:lpstr>
      <vt:lpstr>Outline</vt:lpstr>
      <vt:lpstr>An optimized storage method for small files in Ceph system  </vt:lpstr>
      <vt:lpstr>An optimized storage method for small files in Ceph system  </vt:lpstr>
      <vt:lpstr>Outline</vt:lpstr>
      <vt:lpstr>SQL vs NoSQL Databases for the Microservices: A Comparative Survey</vt:lpstr>
      <vt:lpstr>SQL vs NoSQL Databases for the Microservices: A Comparative Survey</vt:lpstr>
      <vt:lpstr>SQL vs NoSQL Databases for the Microservices: A Comparative Survey</vt:lpstr>
      <vt:lpstr>Outline</vt:lpstr>
      <vt:lpstr>Video Website Management System Based on Database SQL </vt:lpstr>
      <vt:lpstr>Outline</vt:lpstr>
      <vt:lpstr>Enhancing Data Security in the Cloud using Random Pattern Fragmentation and a Distributed NoSQL Database </vt:lpstr>
      <vt:lpstr>Enhancing Data Security in the Cloud using Random Pattern Fragmentation and a Distributed NoSQL Database </vt:lpstr>
      <vt:lpstr>Outline</vt:lpstr>
      <vt:lpstr>Analysis of Trade-offs in Fault-tolerant Distributed Computing and Replicated Database </vt:lpstr>
      <vt:lpstr>Analysis of Trade-offs in Fault-tolerant Distributed Computing and Replicated Database </vt:lpstr>
      <vt:lpstr>Outline</vt:lpstr>
      <vt:lpstr>Research and Implementation of Parallel CART Algorithm Based on Distributed Database</vt:lpstr>
      <vt:lpstr>Research and Implementation of Parallel CART Algorithm Based on Distributed Database</vt:lpstr>
      <vt:lpstr>Research and Implementation of Parallel CART Algorithm Based on Distributed Database</vt:lpstr>
      <vt:lpstr>Research and Implementation of Parallel CART Algorithm Based on Distributed Database</vt:lpstr>
      <vt:lpstr>Outline</vt:lpstr>
      <vt:lpstr>Comparison</vt:lpstr>
      <vt:lpstr>Comparison</vt:lpstr>
      <vt:lpstr>Comparison</vt:lpstr>
      <vt:lpstr>Comparison</vt:lpstr>
      <vt:lpstr>Comparison</vt:lpstr>
      <vt:lpstr>Outline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Kishan Kumar Zalavadia</cp:lastModifiedBy>
  <cp:revision>139</cp:revision>
  <dcterms:created xsi:type="dcterms:W3CDTF">2020-02-05T23:19:38Z</dcterms:created>
  <dcterms:modified xsi:type="dcterms:W3CDTF">2024-04-18T18:48:51Z</dcterms:modified>
</cp:coreProperties>
</file>