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6"/>
  </p:notesMasterIdLst>
  <p:sldIdLst>
    <p:sldId id="256" r:id="rId2"/>
    <p:sldId id="359" r:id="rId3"/>
    <p:sldId id="353" r:id="rId4"/>
    <p:sldId id="354" r:id="rId5"/>
    <p:sldId id="290" r:id="rId6"/>
    <p:sldId id="355" r:id="rId7"/>
    <p:sldId id="326" r:id="rId8"/>
    <p:sldId id="360" r:id="rId9"/>
    <p:sldId id="361" r:id="rId10"/>
    <p:sldId id="362" r:id="rId11"/>
    <p:sldId id="363" r:id="rId12"/>
    <p:sldId id="366" r:id="rId13"/>
    <p:sldId id="367" r:id="rId14"/>
    <p:sldId id="368" r:id="rId15"/>
    <p:sldId id="369" r:id="rId16"/>
    <p:sldId id="370" r:id="rId17"/>
    <p:sldId id="371" r:id="rId18"/>
    <p:sldId id="372" r:id="rId19"/>
    <p:sldId id="374" r:id="rId20"/>
    <p:sldId id="375" r:id="rId21"/>
    <p:sldId id="300" r:id="rId22"/>
    <p:sldId id="357" r:id="rId23"/>
    <p:sldId id="379" r:id="rId24"/>
    <p:sldId id="378" r:id="rId25"/>
    <p:sldId id="356" r:id="rId26"/>
    <p:sldId id="381" r:id="rId27"/>
    <p:sldId id="258" r:id="rId28"/>
    <p:sldId id="260" r:id="rId29"/>
    <p:sldId id="263" r:id="rId30"/>
    <p:sldId id="264" r:id="rId31"/>
    <p:sldId id="265" r:id="rId32"/>
    <p:sldId id="266" r:id="rId33"/>
    <p:sldId id="267" r:id="rId34"/>
    <p:sldId id="272" r:id="rId35"/>
    <p:sldId id="376" r:id="rId36"/>
    <p:sldId id="275" r:id="rId37"/>
    <p:sldId id="276" r:id="rId38"/>
    <p:sldId id="273" r:id="rId39"/>
    <p:sldId id="277" r:id="rId40"/>
    <p:sldId id="278" r:id="rId41"/>
    <p:sldId id="279" r:id="rId42"/>
    <p:sldId id="274" r:id="rId43"/>
    <p:sldId id="280" r:id="rId44"/>
    <p:sldId id="389" r:id="rId45"/>
    <p:sldId id="283" r:id="rId46"/>
    <p:sldId id="287" r:id="rId47"/>
    <p:sldId id="281" r:id="rId48"/>
    <p:sldId id="288" r:id="rId49"/>
    <p:sldId id="289" r:id="rId50"/>
    <p:sldId id="285" r:id="rId51"/>
    <p:sldId id="291" r:id="rId52"/>
    <p:sldId id="292" r:id="rId53"/>
    <p:sldId id="293" r:id="rId54"/>
    <p:sldId id="295" r:id="rId55"/>
    <p:sldId id="296" r:id="rId56"/>
    <p:sldId id="297" r:id="rId57"/>
    <p:sldId id="298" r:id="rId58"/>
    <p:sldId id="390" r:id="rId59"/>
    <p:sldId id="299" r:id="rId60"/>
    <p:sldId id="301" r:id="rId61"/>
    <p:sldId id="303" r:id="rId62"/>
    <p:sldId id="304" r:id="rId63"/>
    <p:sldId id="305" r:id="rId64"/>
    <p:sldId id="306" r:id="rId65"/>
    <p:sldId id="307" r:id="rId66"/>
    <p:sldId id="308" r:id="rId67"/>
    <p:sldId id="382" r:id="rId68"/>
    <p:sldId id="387" r:id="rId69"/>
    <p:sldId id="383" r:id="rId70"/>
    <p:sldId id="384" r:id="rId71"/>
    <p:sldId id="391" r:id="rId72"/>
    <p:sldId id="386" r:id="rId73"/>
    <p:sldId id="388" r:id="rId74"/>
    <p:sldId id="392"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4"/>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084CEE-1543-1A41-9B44-9E33974BD96F}" type="datetimeFigureOut">
              <a:rPr lang="en-US" smtClean="0"/>
              <a:t>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06C8E-94C0-CD45-AE25-700A8B79D0C5}" type="slidenum">
              <a:rPr lang="en-US" smtClean="0"/>
              <a:t>‹#›</a:t>
            </a:fld>
            <a:endParaRPr lang="en-US"/>
          </a:p>
        </p:txBody>
      </p:sp>
    </p:spTree>
    <p:extLst>
      <p:ext uri="{BB962C8B-B14F-4D97-AF65-F5344CB8AC3E}">
        <p14:creationId xmlns:p14="http://schemas.microsoft.com/office/powerpoint/2010/main" val="360527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8B3E0-9C7B-6C42-9A33-F414C8EDF07E}" type="slidenum">
              <a:rPr lang="ko-KR" altLang="en-US"/>
              <a:pPr/>
              <a:t>5</a:t>
            </a:fld>
            <a:endParaRPr lang="en-US" altLang="ko-KR"/>
          </a:p>
        </p:txBody>
      </p:sp>
      <p:sp>
        <p:nvSpPr>
          <p:cNvPr id="1658882" name="Rectangle 2"/>
          <p:cNvSpPr>
            <a:spLocks noGrp="1" noRot="1" noChangeAspect="1" noChangeArrowheads="1" noTextEdit="1"/>
          </p:cNvSpPr>
          <p:nvPr>
            <p:ph type="sldImg"/>
          </p:nvPr>
        </p:nvSpPr>
        <p:spPr>
          <a:ln/>
        </p:spPr>
      </p:sp>
      <p:sp>
        <p:nvSpPr>
          <p:cNvPr id="1658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This</a:t>
            </a:r>
            <a:r>
              <a:rPr lang="en-US" b="0" baseline="0" dirty="0"/>
              <a:t> is not exact </a:t>
            </a:r>
            <a:r>
              <a:rPr lang="en-US" b="0" baseline="0" dirty="0" err="1"/>
              <a:t>brandes</a:t>
            </a:r>
            <a:r>
              <a:rPr lang="en-US" b="0" baseline="0" dirty="0"/>
              <a:t> algorithm, but a easy way to understand the principle</a:t>
            </a:r>
            <a:endParaRPr lang="en-US" b="0" dirty="0"/>
          </a:p>
        </p:txBody>
      </p:sp>
      <p:sp>
        <p:nvSpPr>
          <p:cNvPr id="4" name="Slide Number Placeholder 3"/>
          <p:cNvSpPr>
            <a:spLocks noGrp="1"/>
          </p:cNvSpPr>
          <p:nvPr>
            <p:ph type="sldNum" sz="quarter" idx="10"/>
          </p:nvPr>
        </p:nvSpPr>
        <p:spPr/>
        <p:txBody>
          <a:bodyPr/>
          <a:lstStyle/>
          <a:p>
            <a:fld id="{F3180401-9247-EE47-BDC3-DA0B2AB57CAA}" type="slidenum">
              <a:rPr lang="en-US" smtClean="0"/>
              <a:t>39</a:t>
            </a:fld>
            <a:endParaRPr lang="en-US"/>
          </a:p>
        </p:txBody>
      </p:sp>
    </p:spTree>
    <p:extLst>
      <p:ext uri="{BB962C8B-B14F-4D97-AF65-F5344CB8AC3E}">
        <p14:creationId xmlns:p14="http://schemas.microsoft.com/office/powerpoint/2010/main" val="276972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err="1"/>
              <a:t>Th</a:t>
            </a:r>
            <a:endParaRPr lang="en-US" b="0" dirty="0"/>
          </a:p>
        </p:txBody>
      </p:sp>
      <p:sp>
        <p:nvSpPr>
          <p:cNvPr id="4" name="Slide Number Placeholder 3"/>
          <p:cNvSpPr>
            <a:spLocks noGrp="1"/>
          </p:cNvSpPr>
          <p:nvPr>
            <p:ph type="sldNum" sz="quarter" idx="10"/>
          </p:nvPr>
        </p:nvSpPr>
        <p:spPr/>
        <p:txBody>
          <a:bodyPr/>
          <a:lstStyle/>
          <a:p>
            <a:fld id="{F3180401-9247-EE47-BDC3-DA0B2AB57CAA}" type="slidenum">
              <a:rPr lang="en-US" smtClean="0"/>
              <a:t>41</a:t>
            </a:fld>
            <a:endParaRPr lang="en-US"/>
          </a:p>
        </p:txBody>
      </p:sp>
    </p:spTree>
    <p:extLst>
      <p:ext uri="{BB962C8B-B14F-4D97-AF65-F5344CB8AC3E}">
        <p14:creationId xmlns:p14="http://schemas.microsoft.com/office/powerpoint/2010/main" val="276972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9A87E-7A24-2541-B87F-5CF803D1B3C3}" type="slidenum">
              <a:rPr lang="ko-KR" altLang="en-US"/>
              <a:pPr/>
              <a:t>11</a:t>
            </a:fld>
            <a:endParaRPr lang="en-US" altLang="ko-KR"/>
          </a:p>
        </p:txBody>
      </p:sp>
      <p:sp>
        <p:nvSpPr>
          <p:cNvPr id="1842178" name="Rectangle 2"/>
          <p:cNvSpPr>
            <a:spLocks noGrp="1" noRot="1" noChangeAspect="1" noChangeArrowheads="1" noTextEdit="1"/>
          </p:cNvSpPr>
          <p:nvPr>
            <p:ph type="sldImg"/>
          </p:nvPr>
        </p:nvSpPr>
        <p:spPr>
          <a:ln/>
        </p:spPr>
      </p:sp>
      <p:sp>
        <p:nvSpPr>
          <p:cNvPr id="1842179"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40392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6BABB-AFD4-1048-8E7C-DF59ED2FC1B8}" type="slidenum">
              <a:rPr lang="ko-KR" altLang="en-US"/>
              <a:pPr/>
              <a:t>12</a:t>
            </a:fld>
            <a:endParaRPr lang="en-US" altLang="ko-KR"/>
          </a:p>
        </p:txBody>
      </p:sp>
      <p:sp>
        <p:nvSpPr>
          <p:cNvPr id="1819650" name="Rectangle 2"/>
          <p:cNvSpPr>
            <a:spLocks noGrp="1" noRot="1" noChangeAspect="1" noChangeArrowheads="1" noTextEdit="1"/>
          </p:cNvSpPr>
          <p:nvPr>
            <p:ph type="sldImg"/>
          </p:nvPr>
        </p:nvSpPr>
        <p:spPr>
          <a:ln/>
        </p:spPr>
      </p:sp>
      <p:sp>
        <p:nvSpPr>
          <p:cNvPr id="1819651"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649836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1BD8DA-8FE7-8546-A060-D83D8314E9A5}" type="slidenum">
              <a:rPr lang="ko-KR" altLang="en-US"/>
              <a:pPr/>
              <a:t>13</a:t>
            </a:fld>
            <a:endParaRPr lang="en-US" altLang="ko-KR"/>
          </a:p>
        </p:txBody>
      </p:sp>
      <p:sp>
        <p:nvSpPr>
          <p:cNvPr id="1821698" name="Rectangle 2"/>
          <p:cNvSpPr>
            <a:spLocks noGrp="1" noRot="1" noChangeAspect="1" noChangeArrowheads="1" noTextEdit="1"/>
          </p:cNvSpPr>
          <p:nvPr>
            <p:ph type="sldImg"/>
          </p:nvPr>
        </p:nvSpPr>
        <p:spPr>
          <a:ln/>
        </p:spPr>
      </p:sp>
      <p:sp>
        <p:nvSpPr>
          <p:cNvPr id="1821699"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170956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062F46-2813-1542-B22D-342E68DA5F5F}" type="slidenum">
              <a:rPr lang="ko-KR" altLang="en-US"/>
              <a:pPr/>
              <a:t>14</a:t>
            </a:fld>
            <a:endParaRPr lang="en-US" altLang="ko-KR"/>
          </a:p>
        </p:txBody>
      </p:sp>
      <p:sp>
        <p:nvSpPr>
          <p:cNvPr id="1823746" name="Rectangle 2"/>
          <p:cNvSpPr>
            <a:spLocks noGrp="1" noRot="1" noChangeAspect="1" noChangeArrowheads="1" noTextEdit="1"/>
          </p:cNvSpPr>
          <p:nvPr>
            <p:ph type="sldImg"/>
          </p:nvPr>
        </p:nvSpPr>
        <p:spPr>
          <a:ln/>
        </p:spPr>
      </p:sp>
      <p:sp>
        <p:nvSpPr>
          <p:cNvPr id="1823747"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406771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3D558-26AB-724B-90C6-82A3BA4CB0B1}" type="slidenum">
              <a:rPr lang="ko-KR" altLang="en-US"/>
              <a:pPr/>
              <a:t>15</a:t>
            </a:fld>
            <a:endParaRPr lang="en-US" altLang="ko-KR"/>
          </a:p>
        </p:txBody>
      </p:sp>
      <p:sp>
        <p:nvSpPr>
          <p:cNvPr id="1825794" name="Rectangle 2"/>
          <p:cNvSpPr>
            <a:spLocks noGrp="1" noRot="1" noChangeAspect="1" noChangeArrowheads="1" noTextEdit="1"/>
          </p:cNvSpPr>
          <p:nvPr>
            <p:ph type="sldImg"/>
          </p:nvPr>
        </p:nvSpPr>
        <p:spPr>
          <a:ln/>
        </p:spPr>
      </p:sp>
      <p:sp>
        <p:nvSpPr>
          <p:cNvPr id="1825795"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83532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E7FE6A-FEC4-9B46-86A0-4B193622CB3B}" type="slidenum">
              <a:rPr lang="ko-KR" altLang="en-US"/>
              <a:pPr/>
              <a:t>16</a:t>
            </a:fld>
            <a:endParaRPr lang="en-US" altLang="ko-KR"/>
          </a:p>
        </p:txBody>
      </p:sp>
      <p:sp>
        <p:nvSpPr>
          <p:cNvPr id="1827842" name="Rectangle 2"/>
          <p:cNvSpPr>
            <a:spLocks noGrp="1" noRot="1" noChangeAspect="1" noChangeArrowheads="1" noTextEdit="1"/>
          </p:cNvSpPr>
          <p:nvPr>
            <p:ph type="sldImg"/>
          </p:nvPr>
        </p:nvSpPr>
        <p:spPr>
          <a:ln/>
        </p:spPr>
      </p:sp>
      <p:sp>
        <p:nvSpPr>
          <p:cNvPr id="1827843"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405525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1C7389-026A-5740-AFD4-0DB42342F174}" type="slidenum">
              <a:rPr lang="ko-KR" altLang="en-US"/>
              <a:pPr/>
              <a:t>17</a:t>
            </a:fld>
            <a:endParaRPr lang="en-US" altLang="ko-KR"/>
          </a:p>
        </p:txBody>
      </p:sp>
      <p:sp>
        <p:nvSpPr>
          <p:cNvPr id="1829890" name="Rectangle 2"/>
          <p:cNvSpPr>
            <a:spLocks noGrp="1" noRot="1" noChangeAspect="1" noChangeArrowheads="1" noTextEdit="1"/>
          </p:cNvSpPr>
          <p:nvPr>
            <p:ph type="sldImg"/>
          </p:nvPr>
        </p:nvSpPr>
        <p:spPr>
          <a:ln/>
        </p:spPr>
      </p:sp>
      <p:sp>
        <p:nvSpPr>
          <p:cNvPr id="1829891" name="Rectangle 3"/>
          <p:cNvSpPr>
            <a:spLocks noGrp="1" noChangeArrowheads="1"/>
          </p:cNvSpPr>
          <p:nvPr>
            <p:ph type="body" idx="1"/>
          </p:nvPr>
        </p:nvSpPr>
        <p:spPr>
          <a:xfrm>
            <a:off x="915294" y="4343703"/>
            <a:ext cx="5027414" cy="4115405"/>
          </a:xfrm>
        </p:spPr>
        <p:txBody>
          <a:bodyPr/>
          <a:lstStyle/>
          <a:p>
            <a:endParaRPr lang="en-US"/>
          </a:p>
        </p:txBody>
      </p:sp>
    </p:spTree>
    <p:extLst>
      <p:ext uri="{BB962C8B-B14F-4D97-AF65-F5344CB8AC3E}">
        <p14:creationId xmlns:p14="http://schemas.microsoft.com/office/powerpoint/2010/main" val="700790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0AB93E-679F-4142-AE39-18F17313D9D5}" type="slidenum">
              <a:rPr lang="ko-KR" altLang="en-US"/>
              <a:pPr/>
              <a:t>21</a:t>
            </a:fld>
            <a:endParaRPr lang="en-US" altLang="ko-KR"/>
          </a:p>
        </p:txBody>
      </p:sp>
      <p:sp>
        <p:nvSpPr>
          <p:cNvPr id="1595394" name="Rectangle 2"/>
          <p:cNvSpPr>
            <a:spLocks noGrp="1" noRot="1" noChangeAspect="1" noChangeArrowheads="1" noTextEdit="1"/>
          </p:cNvSpPr>
          <p:nvPr>
            <p:ph type="sldImg"/>
          </p:nvPr>
        </p:nvSpPr>
        <p:spPr>
          <a:ln/>
        </p:spPr>
      </p:sp>
      <p:sp>
        <p:nvSpPr>
          <p:cNvPr id="159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599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905F001-C5C3-BA40-9DDF-FB7D83C13D5D}"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E211-B97D-B145-8A45-10ADC2EB3B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1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5F001-C5C3-BA40-9DDF-FB7D83C13D5D}"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20664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5F001-C5C3-BA40-9DDF-FB7D83C13D5D}"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E211-B97D-B145-8A45-10ADC2EB3B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93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3"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5"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9"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25B3F-F351-4046-91EA-B9A6F41AFF6E}"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83094A-9A74-E345-8974-CA066C1A9834}" type="slidenum">
              <a:rPr lang="en-US" smtClean="0"/>
              <a:t>‹#›</a:t>
            </a:fld>
            <a:endParaRPr lang="en-US"/>
          </a:p>
        </p:txBody>
      </p:sp>
    </p:spTree>
    <p:extLst>
      <p:ext uri="{BB962C8B-B14F-4D97-AF65-F5344CB8AC3E}">
        <p14:creationId xmlns:p14="http://schemas.microsoft.com/office/powerpoint/2010/main" val="271908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05F001-C5C3-BA40-9DDF-FB7D83C13D5D}"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418310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5F001-C5C3-BA40-9DDF-FB7D83C13D5D}"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3E211-B97D-B145-8A45-10ADC2EB3B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69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05F001-C5C3-BA40-9DDF-FB7D83C13D5D}"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16761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05F001-C5C3-BA40-9DDF-FB7D83C13D5D}" type="datetimeFigureOut">
              <a:rPr lang="en-US" smtClean="0"/>
              <a:t>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1253558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05F001-C5C3-BA40-9DDF-FB7D83C13D5D}" type="datetimeFigureOut">
              <a:rPr lang="en-US" smtClean="0"/>
              <a:t>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228740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5F001-C5C3-BA40-9DDF-FB7D83C13D5D}" type="datetimeFigureOut">
              <a:rPr lang="en-US" smtClean="0"/>
              <a:t>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235041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05F001-C5C3-BA40-9DDF-FB7D83C13D5D}"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3E211-B97D-B145-8A45-10ADC2EB3B9E}" type="slidenum">
              <a:rPr lang="en-US" smtClean="0"/>
              <a:t>‹#›</a:t>
            </a:fld>
            <a:endParaRPr lang="en-US"/>
          </a:p>
        </p:txBody>
      </p:sp>
    </p:spTree>
    <p:extLst>
      <p:ext uri="{BB962C8B-B14F-4D97-AF65-F5344CB8AC3E}">
        <p14:creationId xmlns:p14="http://schemas.microsoft.com/office/powerpoint/2010/main" val="13239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5F001-C5C3-BA40-9DDF-FB7D83C13D5D}"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3E211-B97D-B145-8A45-10ADC2EB3B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102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05F001-C5C3-BA40-9DDF-FB7D83C13D5D}" type="datetimeFigureOut">
              <a:rPr lang="en-US" smtClean="0"/>
              <a:t>2/4/25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B3E211-B97D-B145-8A45-10ADC2EB3B9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18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esearchgate.net/publication/51070594_Ultra-fast_sequence_clustering_from_similarity_networks_with_SiLiX"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lideplayer.com/slide/8739300/--These"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en.wikipedia.org/wiki/Potential_difference" TargetMode="Externa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DE37-E84A-EA42-805C-77126B72B44D}"/>
              </a:ext>
            </a:extLst>
          </p:cNvPr>
          <p:cNvSpPr>
            <a:spLocks noGrp="1"/>
          </p:cNvSpPr>
          <p:nvPr>
            <p:ph type="ctrTitle"/>
          </p:nvPr>
        </p:nvSpPr>
        <p:spPr/>
        <p:txBody>
          <a:bodyPr/>
          <a:lstStyle/>
          <a:p>
            <a:r>
              <a:rPr lang="en-US" dirty="0"/>
              <a:t>Traversals And TREES</a:t>
            </a:r>
          </a:p>
        </p:txBody>
      </p:sp>
      <p:sp>
        <p:nvSpPr>
          <p:cNvPr id="3" name="Subtitle 2">
            <a:extLst>
              <a:ext uri="{FF2B5EF4-FFF2-40B4-BE49-F238E27FC236}">
                <a16:creationId xmlns:a16="http://schemas.microsoft.com/office/drawing/2014/main" id="{866D41DA-73D2-D347-B3B3-D0000784F23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52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C2F2D8-954F-A24C-9E53-464611EF17A7}"/>
              </a:ext>
            </a:extLst>
          </p:cNvPr>
          <p:cNvSpPr>
            <a:spLocks noGrp="1"/>
          </p:cNvSpPr>
          <p:nvPr>
            <p:ph type="title"/>
          </p:nvPr>
        </p:nvSpPr>
        <p:spPr/>
        <p:txBody>
          <a:bodyPr/>
          <a:lstStyle/>
          <a:p>
            <a:r>
              <a:rPr lang="en-US" dirty="0"/>
              <a:t>ALL PAIR SHORTEST PATH</a:t>
            </a:r>
          </a:p>
        </p:txBody>
      </p:sp>
      <p:sp>
        <p:nvSpPr>
          <p:cNvPr id="6" name="Content Placeholder 5">
            <a:extLst>
              <a:ext uri="{FF2B5EF4-FFF2-40B4-BE49-F238E27FC236}">
                <a16:creationId xmlns:a16="http://schemas.microsoft.com/office/drawing/2014/main" id="{5F5DEF40-F84E-7043-924F-62C8FCFB6613}"/>
              </a:ext>
            </a:extLst>
          </p:cNvPr>
          <p:cNvSpPr>
            <a:spLocks noGrp="1"/>
          </p:cNvSpPr>
          <p:nvPr>
            <p:ph sz="half" idx="1"/>
          </p:nvPr>
        </p:nvSpPr>
        <p:spPr>
          <a:xfrm>
            <a:off x="152012" y="2286000"/>
            <a:ext cx="6064391" cy="4114800"/>
          </a:xfrm>
        </p:spPr>
        <p:txBody>
          <a:bodyPr>
            <a:normAutofit fontScale="85000" lnSpcReduction="20000"/>
          </a:bodyPr>
          <a:lstStyle/>
          <a:p>
            <a:r>
              <a:rPr lang="en-US" sz="1700" dirty="0"/>
              <a:t>APSP finds the shortest path between all pairs of vertices</a:t>
            </a:r>
          </a:p>
          <a:p>
            <a:r>
              <a:rPr lang="en-US" sz="1700" dirty="0"/>
              <a:t>Uses dynamic programming</a:t>
            </a:r>
          </a:p>
          <a:p>
            <a:r>
              <a:rPr lang="en-US" sz="1700" dirty="0"/>
              <a:t>Can handle negative weights, but not negative cycles</a:t>
            </a:r>
          </a:p>
          <a:p>
            <a:r>
              <a:rPr lang="en-US" sz="1700" dirty="0">
                <a:solidFill>
                  <a:srgbClr val="7030A0"/>
                </a:solidFill>
              </a:rPr>
              <a:t>Floyd </a:t>
            </a:r>
            <a:r>
              <a:rPr lang="en-US" sz="1700" dirty="0" err="1">
                <a:solidFill>
                  <a:srgbClr val="7030A0"/>
                </a:solidFill>
              </a:rPr>
              <a:t>Warshall</a:t>
            </a:r>
            <a:r>
              <a:rPr lang="en-US" sz="1700" dirty="0">
                <a:solidFill>
                  <a:srgbClr val="7030A0"/>
                </a:solidFill>
              </a:rPr>
              <a:t> Algorithm (1959, Roy; 1962 Floyd, </a:t>
            </a:r>
            <a:r>
              <a:rPr lang="en-US" sz="1700" dirty="0" err="1">
                <a:solidFill>
                  <a:srgbClr val="7030A0"/>
                </a:solidFill>
              </a:rPr>
              <a:t>Warshall</a:t>
            </a:r>
            <a:r>
              <a:rPr lang="en-US" sz="1700" dirty="0">
                <a:solidFill>
                  <a:srgbClr val="7030A0"/>
                </a:solidFill>
              </a:rPr>
              <a:t>)</a:t>
            </a:r>
          </a:p>
          <a:p>
            <a:pPr lvl="1"/>
            <a:r>
              <a:rPr lang="en-US" sz="1700" dirty="0"/>
              <a:t>Initialize all entries in |</a:t>
            </a:r>
            <a:r>
              <a:rPr lang="en-US" sz="1700" dirty="0" err="1"/>
              <a:t>V|x|V</a:t>
            </a:r>
            <a:r>
              <a:rPr lang="en-US" sz="1700" dirty="0"/>
              <a:t>| matrix d to INF</a:t>
            </a:r>
          </a:p>
          <a:p>
            <a:pPr lvl="1"/>
            <a:r>
              <a:rPr lang="en-US" sz="1700" dirty="0"/>
              <a:t>For each edge(</a:t>
            </a:r>
            <a:r>
              <a:rPr lang="en-US" sz="1700" dirty="0" err="1"/>
              <a:t>u,v</a:t>
            </a:r>
            <a:r>
              <a:rPr lang="en-US" sz="1700" dirty="0"/>
              <a:t>)</a:t>
            </a:r>
          </a:p>
          <a:p>
            <a:pPr lvl="2"/>
            <a:r>
              <a:rPr lang="en-US" sz="1700" dirty="0"/>
              <a:t>d[u][v]=w(</a:t>
            </a:r>
            <a:r>
              <a:rPr lang="en-US" sz="1700" dirty="0" err="1"/>
              <a:t>u,v</a:t>
            </a:r>
            <a:r>
              <a:rPr lang="en-US" sz="1700" dirty="0"/>
              <a:t>)</a:t>
            </a:r>
          </a:p>
          <a:p>
            <a:pPr lvl="1"/>
            <a:r>
              <a:rPr lang="en-US" sz="1700" dirty="0"/>
              <a:t>For each vertex v</a:t>
            </a:r>
          </a:p>
          <a:p>
            <a:pPr lvl="2"/>
            <a:r>
              <a:rPr lang="en-US" sz="1700" dirty="0"/>
              <a:t>d[v][v]=0</a:t>
            </a:r>
          </a:p>
          <a:p>
            <a:pPr lvl="1"/>
            <a:r>
              <a:rPr lang="en-US" sz="1700" dirty="0"/>
              <a:t>For k=1 </a:t>
            </a:r>
            <a:r>
              <a:rPr lang="en-US" sz="1700" dirty="0" err="1"/>
              <a:t>to|V</a:t>
            </a:r>
            <a:r>
              <a:rPr lang="en-US" sz="1700" dirty="0"/>
              <a:t>|</a:t>
            </a:r>
          </a:p>
          <a:p>
            <a:pPr lvl="2"/>
            <a:r>
              <a:rPr lang="en-US" sz="1700" dirty="0"/>
              <a:t>For j=1 </a:t>
            </a:r>
            <a:r>
              <a:rPr lang="en-US" sz="1700" dirty="0" err="1"/>
              <a:t>to|V</a:t>
            </a:r>
            <a:r>
              <a:rPr lang="en-US" sz="1700" dirty="0"/>
              <a:t>|</a:t>
            </a:r>
          </a:p>
          <a:p>
            <a:pPr lvl="3"/>
            <a:r>
              <a:rPr lang="en-US" sz="1700" dirty="0"/>
              <a:t>For </a:t>
            </a:r>
            <a:r>
              <a:rPr lang="en-US" sz="1700" dirty="0" err="1"/>
              <a:t>i</a:t>
            </a:r>
            <a:r>
              <a:rPr lang="en-US" sz="1700" dirty="0"/>
              <a:t>=1to |V|</a:t>
            </a:r>
          </a:p>
          <a:p>
            <a:pPr lvl="4"/>
            <a:r>
              <a:rPr lang="en-US" sz="1700" dirty="0"/>
              <a:t>If d[</a:t>
            </a:r>
            <a:r>
              <a:rPr lang="en-US" sz="1700" dirty="0" err="1"/>
              <a:t>i</a:t>
            </a:r>
            <a:r>
              <a:rPr lang="en-US" sz="1700" dirty="0"/>
              <a:t>][j]&gt;d[</a:t>
            </a:r>
            <a:r>
              <a:rPr lang="en-US" sz="1700" dirty="0" err="1"/>
              <a:t>i</a:t>
            </a:r>
            <a:r>
              <a:rPr lang="en-US" sz="1700" dirty="0"/>
              <a:t>][k]+d[k][j]</a:t>
            </a:r>
          </a:p>
          <a:p>
            <a:pPr lvl="4"/>
            <a:r>
              <a:rPr lang="en-US" sz="1700" dirty="0"/>
              <a:t>d[</a:t>
            </a:r>
            <a:r>
              <a:rPr lang="en-US" sz="1700" dirty="0" err="1"/>
              <a:t>i</a:t>
            </a:r>
            <a:r>
              <a:rPr lang="en-US" sz="1700" dirty="0"/>
              <a:t>][j]=d[</a:t>
            </a:r>
            <a:r>
              <a:rPr lang="en-US" sz="1700" dirty="0" err="1"/>
              <a:t>i</a:t>
            </a:r>
            <a:r>
              <a:rPr lang="en-US" sz="1700" dirty="0"/>
              <a:t>][k]+d[k][j]</a:t>
            </a:r>
          </a:p>
          <a:p>
            <a:r>
              <a:rPr lang="en-US" sz="1700" dirty="0">
                <a:solidFill>
                  <a:srgbClr val="7030A0"/>
                </a:solidFill>
              </a:rPr>
              <a:t>Complexity O(|V|</a:t>
            </a:r>
            <a:r>
              <a:rPr lang="en-US" sz="1700" baseline="30000" dirty="0">
                <a:solidFill>
                  <a:srgbClr val="7030A0"/>
                </a:solidFill>
              </a:rPr>
              <a:t>3</a:t>
            </a:r>
            <a:r>
              <a:rPr lang="en-US" sz="1700" dirty="0">
                <a:solidFill>
                  <a:srgbClr val="7030A0"/>
                </a:solidFill>
              </a:rPr>
              <a:t>)</a:t>
            </a:r>
          </a:p>
          <a:p>
            <a:pPr lvl="4"/>
            <a:endParaRPr lang="en-US" dirty="0"/>
          </a:p>
          <a:p>
            <a:pPr lvl="4"/>
            <a:endParaRPr lang="en-US" dirty="0"/>
          </a:p>
          <a:p>
            <a:endParaRPr lang="en-US" dirty="0"/>
          </a:p>
        </p:txBody>
      </p:sp>
      <p:pic>
        <p:nvPicPr>
          <p:cNvPr id="16386" name="Picture 2">
            <a:extLst>
              <a:ext uri="{FF2B5EF4-FFF2-40B4-BE49-F238E27FC236}">
                <a16:creationId xmlns:a16="http://schemas.microsoft.com/office/drawing/2014/main" id="{B8E2BAAD-B047-B24B-B20A-FCF5F3B1E1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75597" y="1683231"/>
            <a:ext cx="6064391" cy="2451024"/>
          </a:xfrm>
          <a:prstGeom prst="rect">
            <a:avLst/>
          </a:prstGeom>
          <a:solidFill>
            <a:schemeClr val="accent4">
              <a:lumMod val="40000"/>
              <a:lumOff val="60000"/>
            </a:schemeClr>
          </a:solidFill>
        </p:spPr>
      </p:pic>
      <p:sp>
        <p:nvSpPr>
          <p:cNvPr id="8" name="TextBox 7">
            <a:extLst>
              <a:ext uri="{FF2B5EF4-FFF2-40B4-BE49-F238E27FC236}">
                <a16:creationId xmlns:a16="http://schemas.microsoft.com/office/drawing/2014/main" id="{E1AA9D92-38FB-264A-A33C-EEB3BF0412D1}"/>
              </a:ext>
            </a:extLst>
          </p:cNvPr>
          <p:cNvSpPr txBox="1"/>
          <p:nvPr/>
        </p:nvSpPr>
        <p:spPr>
          <a:xfrm>
            <a:off x="6673173" y="4174569"/>
            <a:ext cx="5243209" cy="246221"/>
          </a:xfrm>
          <a:prstGeom prst="rect">
            <a:avLst/>
          </a:prstGeom>
          <a:noFill/>
        </p:spPr>
        <p:txBody>
          <a:bodyPr wrap="square" rtlCol="0">
            <a:spAutoFit/>
          </a:bodyPr>
          <a:lstStyle/>
          <a:p>
            <a:r>
              <a:rPr lang="en-US" sz="1000" dirty="0"/>
              <a:t>By </a:t>
            </a:r>
            <a:r>
              <a:rPr lang="en-US" sz="1000" dirty="0" err="1"/>
              <a:t>Dcoetzee</a:t>
            </a:r>
            <a:r>
              <a:rPr lang="en-US" sz="1000" dirty="0"/>
              <a:t> - Own work, CC0, https://</a:t>
            </a:r>
            <a:r>
              <a:rPr lang="en-US" sz="1000" dirty="0" err="1"/>
              <a:t>commons.wikimedia.org</a:t>
            </a:r>
            <a:r>
              <a:rPr lang="en-US" sz="1000" dirty="0"/>
              <a:t>/w/</a:t>
            </a:r>
            <a:r>
              <a:rPr lang="en-US" sz="1000" dirty="0" err="1"/>
              <a:t>index.php?curid</a:t>
            </a:r>
            <a:r>
              <a:rPr lang="en-US" sz="1000" dirty="0"/>
              <a:t>=23230210</a:t>
            </a:r>
          </a:p>
        </p:txBody>
      </p:sp>
    </p:spTree>
    <p:extLst>
      <p:ext uri="{BB962C8B-B14F-4D97-AF65-F5344CB8AC3E}">
        <p14:creationId xmlns:p14="http://schemas.microsoft.com/office/powerpoint/2010/main" val="109695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4" name="Rectangle 2"/>
          <p:cNvSpPr>
            <a:spLocks noGrp="1" noChangeArrowheads="1"/>
          </p:cNvSpPr>
          <p:nvPr>
            <p:ph type="title"/>
          </p:nvPr>
        </p:nvSpPr>
        <p:spPr>
          <a:xfrm>
            <a:off x="1981200" y="457200"/>
            <a:ext cx="8229600" cy="838200"/>
          </a:xfrm>
        </p:spPr>
        <p:txBody>
          <a:bodyPr>
            <a:normAutofit/>
          </a:bodyPr>
          <a:lstStyle/>
          <a:p>
            <a:r>
              <a:rPr lang="en-US" sz="4000"/>
              <a:t>Recursive structure in the algorithm</a:t>
            </a:r>
          </a:p>
        </p:txBody>
      </p:sp>
      <p:graphicFrame>
        <p:nvGraphicFramePr>
          <p:cNvPr id="1841155" name="Object 3"/>
          <p:cNvGraphicFramePr>
            <a:graphicFrameLocks noGrp="1" noChangeAspect="1"/>
          </p:cNvGraphicFramePr>
          <p:nvPr>
            <p:ph idx="1"/>
          </p:nvPr>
        </p:nvGraphicFramePr>
        <p:xfrm>
          <a:off x="2371725" y="2362200"/>
          <a:ext cx="5772150" cy="3886200"/>
        </p:xfrm>
        <a:graphic>
          <a:graphicData uri="http://schemas.openxmlformats.org/presentationml/2006/ole">
            <mc:AlternateContent xmlns:mc="http://schemas.openxmlformats.org/markup-compatibility/2006">
              <mc:Choice xmlns:v="urn:schemas-microsoft-com:vml" Requires="v">
                <p:oleObj name="Bitmap Image" r:id="rId3" imgW="7144747" imgH="4809524" progId="">
                  <p:embed/>
                </p:oleObj>
              </mc:Choice>
              <mc:Fallback>
                <p:oleObj name="Bitmap Image" r:id="rId3" imgW="7144747" imgH="4809524" progId="">
                  <p:embed/>
                  <p:pic>
                    <p:nvPicPr>
                      <p:cNvPr id="18411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1725" y="2362200"/>
                        <a:ext cx="5772150" cy="3886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41160" name="Text Box 8"/>
          <p:cNvSpPr txBox="1">
            <a:spLocks noChangeArrowheads="1"/>
          </p:cNvSpPr>
          <p:nvPr/>
        </p:nvSpPr>
        <p:spPr bwMode="auto">
          <a:xfrm>
            <a:off x="2438400" y="24384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1" name="Text Box 9"/>
          <p:cNvSpPr txBox="1">
            <a:spLocks noChangeArrowheads="1"/>
          </p:cNvSpPr>
          <p:nvPr/>
        </p:nvSpPr>
        <p:spPr bwMode="auto">
          <a:xfrm>
            <a:off x="4419600" y="24384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2" name="Text Box 10"/>
          <p:cNvSpPr txBox="1">
            <a:spLocks noChangeArrowheads="1"/>
          </p:cNvSpPr>
          <p:nvPr/>
        </p:nvSpPr>
        <p:spPr bwMode="auto">
          <a:xfrm>
            <a:off x="5486400" y="24384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3" name="Text Box 11"/>
          <p:cNvSpPr txBox="1">
            <a:spLocks noChangeArrowheads="1"/>
          </p:cNvSpPr>
          <p:nvPr/>
        </p:nvSpPr>
        <p:spPr bwMode="auto">
          <a:xfrm>
            <a:off x="6705600" y="24384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4" name="Text Box 12"/>
          <p:cNvSpPr txBox="1">
            <a:spLocks noChangeArrowheads="1"/>
          </p:cNvSpPr>
          <p:nvPr/>
        </p:nvSpPr>
        <p:spPr bwMode="auto">
          <a:xfrm>
            <a:off x="3657600" y="37338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6" name="Text Box 14"/>
          <p:cNvSpPr txBox="1">
            <a:spLocks noChangeArrowheads="1"/>
          </p:cNvSpPr>
          <p:nvPr/>
        </p:nvSpPr>
        <p:spPr bwMode="auto">
          <a:xfrm>
            <a:off x="4800600" y="48768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7" name="Text Box 15"/>
          <p:cNvSpPr txBox="1">
            <a:spLocks noChangeArrowheads="1"/>
          </p:cNvSpPr>
          <p:nvPr/>
        </p:nvSpPr>
        <p:spPr bwMode="auto">
          <a:xfrm>
            <a:off x="6172200" y="3733801"/>
            <a:ext cx="457200" cy="3968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000" i="1">
                <a:solidFill>
                  <a:srgbClr val="009999"/>
                </a:solidFill>
                <a:latin typeface="Times New Roman" pitchFamily="27" charset="0"/>
              </a:rPr>
              <a:t>d</a:t>
            </a:r>
          </a:p>
        </p:txBody>
      </p:sp>
      <p:sp>
        <p:nvSpPr>
          <p:cNvPr id="1841168" name="Rectangle 16"/>
          <p:cNvSpPr>
            <a:spLocks noChangeArrowheads="1"/>
          </p:cNvSpPr>
          <p:nvPr/>
        </p:nvSpPr>
        <p:spPr bwMode="auto">
          <a:xfrm>
            <a:off x="2590800" y="1524001"/>
            <a:ext cx="6934200" cy="701675"/>
          </a:xfrm>
          <a:prstGeom prst="rect">
            <a:avLst/>
          </a:prstGeom>
          <a:noFill/>
          <a:ln w="9525">
            <a:noFill/>
            <a:miter lim="800000"/>
            <a:headEnd/>
            <a:tailEnd/>
          </a:ln>
          <a:effectLst/>
        </p:spPr>
        <p:txBody>
          <a:bodyPr>
            <a:prstTxWarp prst="textNoShape">
              <a:avLst/>
            </a:prstTxWarp>
            <a:spAutoFit/>
          </a:bodyPr>
          <a:lstStyle/>
          <a:p>
            <a:r>
              <a:rPr lang="en-US" sz="2000" i="1">
                <a:solidFill>
                  <a:srgbClr val="006600"/>
                </a:solidFill>
                <a:latin typeface="Times New Roman" pitchFamily="27" charset="0"/>
              </a:rPr>
              <a:t>d</a:t>
            </a:r>
            <a:r>
              <a:rPr lang="en-US" sz="2000" i="1" baseline="-25000">
                <a:solidFill>
                  <a:srgbClr val="006600"/>
                </a:solidFill>
                <a:latin typeface="Times New Roman" pitchFamily="27" charset="0"/>
              </a:rPr>
              <a:t>ij</a:t>
            </a:r>
            <a:r>
              <a:rPr lang="en-US" sz="2000">
                <a:solidFill>
                  <a:srgbClr val="006600"/>
                </a:solidFill>
                <a:latin typeface="Times New Roman" pitchFamily="27" charset="0"/>
              </a:rPr>
              <a:t>(</a:t>
            </a:r>
            <a:r>
              <a:rPr lang="en-US" sz="2000" i="1">
                <a:solidFill>
                  <a:srgbClr val="006600"/>
                </a:solidFill>
                <a:latin typeface="Times New Roman" pitchFamily="27" charset="0"/>
              </a:rPr>
              <a:t>k</a:t>
            </a:r>
            <a:r>
              <a:rPr lang="en-US" sz="2000">
                <a:solidFill>
                  <a:srgbClr val="006600"/>
                </a:solidFill>
                <a:latin typeface="Times New Roman" pitchFamily="27" charset="0"/>
              </a:rPr>
              <a:t>)</a:t>
            </a:r>
            <a:r>
              <a:rPr lang="en-US" sz="2000">
                <a:solidFill>
                  <a:srgbClr val="000000"/>
                </a:solidFill>
              </a:rPr>
              <a:t> = weight of a shortest path from </a:t>
            </a:r>
            <a:r>
              <a:rPr lang="en-US" sz="2000" i="1">
                <a:solidFill>
                  <a:srgbClr val="000000"/>
                </a:solidFill>
              </a:rPr>
              <a:t>i </a:t>
            </a:r>
            <a:r>
              <a:rPr lang="en-US" sz="2000">
                <a:solidFill>
                  <a:srgbClr val="000000"/>
                </a:solidFill>
              </a:rPr>
              <a:t>to </a:t>
            </a:r>
            <a:r>
              <a:rPr lang="en-US" sz="2000" i="1">
                <a:solidFill>
                  <a:srgbClr val="000000"/>
                </a:solidFill>
              </a:rPr>
              <a:t>j </a:t>
            </a:r>
            <a:r>
              <a:rPr lang="en-US" sz="2000">
                <a:solidFill>
                  <a:srgbClr val="000000"/>
                </a:solidFill>
              </a:rPr>
              <a:t>with intermediate</a:t>
            </a:r>
          </a:p>
          <a:p>
            <a:r>
              <a:rPr lang="en-US" sz="2000">
                <a:solidFill>
                  <a:srgbClr val="000000"/>
                </a:solidFill>
              </a:rPr>
              <a:t>	 vertices belonging to the set {1, 2, …, </a:t>
            </a:r>
            <a:r>
              <a:rPr lang="en-US" sz="2000" i="1">
                <a:solidFill>
                  <a:srgbClr val="000000"/>
                </a:solidFill>
              </a:rPr>
              <a:t>k</a:t>
            </a:r>
            <a:r>
              <a:rPr lang="en-US" sz="2000">
                <a:solidFill>
                  <a:srgbClr val="000000"/>
                </a:solidFill>
              </a:rPr>
              <a:t>}.</a:t>
            </a:r>
          </a:p>
        </p:txBody>
      </p:sp>
      <p:sp>
        <p:nvSpPr>
          <p:cNvPr id="1841169" name="Text Box 17"/>
          <p:cNvSpPr txBox="1">
            <a:spLocks noChangeArrowheads="1"/>
          </p:cNvSpPr>
          <p:nvPr/>
        </p:nvSpPr>
        <p:spPr bwMode="auto">
          <a:xfrm>
            <a:off x="8229600" y="2743200"/>
            <a:ext cx="2133600" cy="1892826"/>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dirty="0">
                <a:solidFill>
                  <a:srgbClr val="0000FF"/>
                </a:solidFill>
              </a:rPr>
              <a:t>How to find All Pairs Shortest Paths?</a:t>
            </a:r>
          </a:p>
          <a:p>
            <a:pPr>
              <a:spcBef>
                <a:spcPct val="50000"/>
              </a:spcBef>
            </a:pPr>
            <a:r>
              <a:rPr lang="en-US" dirty="0">
                <a:solidFill>
                  <a:srgbClr val="0000FF"/>
                </a:solidFill>
              </a:rPr>
              <a:t>Compute the </a:t>
            </a:r>
            <a:r>
              <a:rPr lang="en-US" i="1" dirty="0" err="1">
                <a:solidFill>
                  <a:srgbClr val="006600"/>
                </a:solidFill>
                <a:latin typeface="Times New Roman" pitchFamily="27" charset="0"/>
              </a:rPr>
              <a:t>d</a:t>
            </a:r>
            <a:r>
              <a:rPr lang="en-US" i="1" baseline="-25000" dirty="0" err="1">
                <a:solidFill>
                  <a:srgbClr val="006600"/>
                </a:solidFill>
                <a:latin typeface="Times New Roman" pitchFamily="27" charset="0"/>
              </a:rPr>
              <a:t>ij</a:t>
            </a:r>
            <a:r>
              <a:rPr lang="en-US" dirty="0" err="1">
                <a:solidFill>
                  <a:srgbClr val="006600"/>
                </a:solidFill>
                <a:latin typeface="Times New Roman" pitchFamily="27" charset="0"/>
              </a:rPr>
              <a:t>(</a:t>
            </a:r>
            <a:r>
              <a:rPr lang="en-US" i="1" dirty="0" err="1">
                <a:solidFill>
                  <a:srgbClr val="006600"/>
                </a:solidFill>
                <a:latin typeface="Times New Roman" pitchFamily="27" charset="0"/>
              </a:rPr>
              <a:t>k</a:t>
            </a:r>
            <a:r>
              <a:rPr lang="en-US" dirty="0">
                <a:solidFill>
                  <a:srgbClr val="006600"/>
                </a:solidFill>
                <a:latin typeface="Times New Roman" pitchFamily="27" charset="0"/>
              </a:rPr>
              <a:t>)</a:t>
            </a:r>
            <a:r>
              <a:rPr lang="en-US" dirty="0"/>
              <a:t> </a:t>
            </a:r>
            <a:r>
              <a:rPr lang="en-US" dirty="0">
                <a:solidFill>
                  <a:srgbClr val="0000FF"/>
                </a:solidFill>
              </a:rPr>
              <a:t>values in order of increasing values of </a:t>
            </a:r>
            <a:r>
              <a:rPr lang="en-US" i="1" dirty="0" err="1">
                <a:solidFill>
                  <a:srgbClr val="006600"/>
                </a:solidFill>
                <a:latin typeface="Times New Roman" pitchFamily="27" charset="0"/>
              </a:rPr>
              <a:t>k</a:t>
            </a:r>
            <a:r>
              <a:rPr lang="en-US" dirty="0">
                <a:solidFill>
                  <a:srgbClr val="0000FF"/>
                </a:solidFill>
              </a:rPr>
              <a:t>.</a:t>
            </a:r>
          </a:p>
        </p:txBody>
      </p:sp>
    </p:spTree>
    <p:extLst>
      <p:ext uri="{BB962C8B-B14F-4D97-AF65-F5344CB8AC3E}">
        <p14:creationId xmlns:p14="http://schemas.microsoft.com/office/powerpoint/2010/main" val="205748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1169">
                                            <p:txEl>
                                              <p:pRg st="1" end="1"/>
                                            </p:txEl>
                                          </p:spTgt>
                                        </p:tgtEl>
                                        <p:attrNameLst>
                                          <p:attrName>style.visibility</p:attrName>
                                        </p:attrNameLst>
                                      </p:cBhvr>
                                      <p:to>
                                        <p:strVal val="visible"/>
                                      </p:to>
                                    </p:set>
                                    <p:animEffect transition="in" filter="blinds(horizontal)">
                                      <p:cBhvr>
                                        <p:cTn id="7" dur="500"/>
                                        <p:tgtEl>
                                          <p:spTgt spid="18411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626" name="Rectangle 2"/>
          <p:cNvSpPr>
            <a:spLocks noGrp="1" noChangeArrowheads="1"/>
          </p:cNvSpPr>
          <p:nvPr>
            <p:ph type="title"/>
          </p:nvPr>
        </p:nvSpPr>
        <p:spPr>
          <a:xfrm>
            <a:off x="1870075" y="247650"/>
            <a:ext cx="4038600" cy="838200"/>
          </a:xfrm>
        </p:spPr>
        <p:txBody>
          <a:bodyPr/>
          <a:lstStyle/>
          <a:p>
            <a:r>
              <a:rPr lang="en-US"/>
              <a:t>Example</a:t>
            </a:r>
          </a:p>
        </p:txBody>
      </p:sp>
      <p:sp>
        <p:nvSpPr>
          <p:cNvPr id="1818627"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18628"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8629"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18630"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8631"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18632"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8633"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18634"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18635"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18636"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37"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38"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39"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40"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41"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42"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18643"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18644"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18645"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18646"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18647"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18648"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18649"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18649"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18650"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18651"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18652"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18653" name="Rectangle 29" descr="28"/>
          <p:cNvSpPr>
            <a:spLocks noChangeArrowheads="1"/>
          </p:cNvSpPr>
          <p:nvPr/>
        </p:nvSpPr>
        <p:spPr bwMode="auto">
          <a:xfrm>
            <a:off x="67056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18654" name="Rectangle 30" descr="29"/>
          <p:cNvSpPr>
            <a:spLocks noChangeArrowheads="1"/>
          </p:cNvSpPr>
          <p:nvPr/>
        </p:nvSpPr>
        <p:spPr bwMode="auto">
          <a:xfrm>
            <a:off x="73025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18655" name="Rectangle 31" descr="30"/>
          <p:cNvSpPr>
            <a:spLocks noChangeArrowheads="1"/>
          </p:cNvSpPr>
          <p:nvPr/>
        </p:nvSpPr>
        <p:spPr bwMode="auto">
          <a:xfrm>
            <a:off x="78994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18656" name="Rectangle 32" descr="31"/>
          <p:cNvSpPr>
            <a:spLocks noChangeArrowheads="1"/>
          </p:cNvSpPr>
          <p:nvPr/>
        </p:nvSpPr>
        <p:spPr bwMode="auto">
          <a:xfrm>
            <a:off x="84963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18657" name="Rectangle 33" descr="32"/>
          <p:cNvSpPr>
            <a:spLocks noChangeArrowheads="1"/>
          </p:cNvSpPr>
          <p:nvPr/>
        </p:nvSpPr>
        <p:spPr bwMode="auto">
          <a:xfrm>
            <a:off x="90932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18658" name="Rectangle 34" descr="33"/>
          <p:cNvSpPr>
            <a:spLocks noChangeArrowheads="1"/>
          </p:cNvSpPr>
          <p:nvPr/>
        </p:nvSpPr>
        <p:spPr bwMode="auto">
          <a:xfrm>
            <a:off x="96901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18659" name="Rectangle 35" descr="34"/>
          <p:cNvSpPr>
            <a:spLocks noChangeArrowheads="1"/>
          </p:cNvSpPr>
          <p:nvPr/>
        </p:nvSpPr>
        <p:spPr bwMode="auto">
          <a:xfrm>
            <a:off x="67056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18660" name="Rectangle 36" descr="35"/>
          <p:cNvSpPr>
            <a:spLocks noChangeArrowheads="1"/>
          </p:cNvSpPr>
          <p:nvPr/>
        </p:nvSpPr>
        <p:spPr bwMode="auto">
          <a:xfrm>
            <a:off x="73025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18661" name="Rectangle 37" descr="36"/>
          <p:cNvSpPr>
            <a:spLocks noChangeArrowheads="1"/>
          </p:cNvSpPr>
          <p:nvPr/>
        </p:nvSpPr>
        <p:spPr bwMode="auto">
          <a:xfrm>
            <a:off x="78994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18662" name="Rectangle 38" descr="37"/>
          <p:cNvSpPr>
            <a:spLocks noChangeArrowheads="1"/>
          </p:cNvSpPr>
          <p:nvPr/>
        </p:nvSpPr>
        <p:spPr bwMode="auto">
          <a:xfrm>
            <a:off x="84963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18663" name="Rectangle 39" descr="38"/>
          <p:cNvSpPr>
            <a:spLocks noChangeArrowheads="1"/>
          </p:cNvSpPr>
          <p:nvPr/>
        </p:nvSpPr>
        <p:spPr bwMode="auto">
          <a:xfrm>
            <a:off x="90932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64" name="Rectangle 40" descr="39"/>
          <p:cNvSpPr>
            <a:spLocks noChangeArrowheads="1"/>
          </p:cNvSpPr>
          <p:nvPr/>
        </p:nvSpPr>
        <p:spPr bwMode="auto">
          <a:xfrm>
            <a:off x="96901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18665" name="Rectangle 41" descr="40"/>
          <p:cNvSpPr>
            <a:spLocks noChangeArrowheads="1"/>
          </p:cNvSpPr>
          <p:nvPr/>
        </p:nvSpPr>
        <p:spPr bwMode="auto">
          <a:xfrm>
            <a:off x="67056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18666" name="Rectangle 42" descr="41"/>
          <p:cNvSpPr>
            <a:spLocks noChangeArrowheads="1"/>
          </p:cNvSpPr>
          <p:nvPr/>
        </p:nvSpPr>
        <p:spPr bwMode="auto">
          <a:xfrm>
            <a:off x="73025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67" name="Rectangle 43" descr="42"/>
          <p:cNvSpPr>
            <a:spLocks noChangeArrowheads="1"/>
          </p:cNvSpPr>
          <p:nvPr/>
        </p:nvSpPr>
        <p:spPr bwMode="auto">
          <a:xfrm>
            <a:off x="78994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18668" name="Rectangle 44" descr="43"/>
          <p:cNvSpPr>
            <a:spLocks noChangeArrowheads="1"/>
          </p:cNvSpPr>
          <p:nvPr/>
        </p:nvSpPr>
        <p:spPr bwMode="auto">
          <a:xfrm>
            <a:off x="84963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69" name="Rectangle 45" descr="44"/>
          <p:cNvSpPr>
            <a:spLocks noChangeArrowheads="1"/>
          </p:cNvSpPr>
          <p:nvPr/>
        </p:nvSpPr>
        <p:spPr bwMode="auto">
          <a:xfrm>
            <a:off x="90932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18670" name="Rectangle 46" descr="45"/>
          <p:cNvSpPr>
            <a:spLocks noChangeArrowheads="1"/>
          </p:cNvSpPr>
          <p:nvPr/>
        </p:nvSpPr>
        <p:spPr bwMode="auto">
          <a:xfrm>
            <a:off x="96901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7</a:t>
            </a:r>
          </a:p>
        </p:txBody>
      </p:sp>
      <p:sp>
        <p:nvSpPr>
          <p:cNvPr id="1818671" name="Rectangle 47" descr="46"/>
          <p:cNvSpPr>
            <a:spLocks noChangeArrowheads="1"/>
          </p:cNvSpPr>
          <p:nvPr/>
        </p:nvSpPr>
        <p:spPr bwMode="auto">
          <a:xfrm>
            <a:off x="67056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18672" name="Rectangle 48" descr="47"/>
          <p:cNvSpPr>
            <a:spLocks noChangeArrowheads="1"/>
          </p:cNvSpPr>
          <p:nvPr/>
        </p:nvSpPr>
        <p:spPr bwMode="auto">
          <a:xfrm>
            <a:off x="73025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73" name="Rectangle 49" descr="48"/>
          <p:cNvSpPr>
            <a:spLocks noChangeArrowheads="1"/>
          </p:cNvSpPr>
          <p:nvPr/>
        </p:nvSpPr>
        <p:spPr bwMode="auto">
          <a:xfrm>
            <a:off x="78994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18674" name="Rectangle 50" descr="49"/>
          <p:cNvSpPr>
            <a:spLocks noChangeArrowheads="1"/>
          </p:cNvSpPr>
          <p:nvPr/>
        </p:nvSpPr>
        <p:spPr bwMode="auto">
          <a:xfrm>
            <a:off x="84963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18675" name="Rectangle 51" descr="50"/>
          <p:cNvSpPr>
            <a:spLocks noChangeArrowheads="1"/>
          </p:cNvSpPr>
          <p:nvPr/>
        </p:nvSpPr>
        <p:spPr bwMode="auto">
          <a:xfrm>
            <a:off x="90932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76" name="Rectangle 52" descr="51"/>
          <p:cNvSpPr>
            <a:spLocks noChangeArrowheads="1"/>
          </p:cNvSpPr>
          <p:nvPr/>
        </p:nvSpPr>
        <p:spPr bwMode="auto">
          <a:xfrm>
            <a:off x="96901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77" name="Rectangle 53" descr="52"/>
          <p:cNvSpPr>
            <a:spLocks noChangeArrowheads="1"/>
          </p:cNvSpPr>
          <p:nvPr/>
        </p:nvSpPr>
        <p:spPr bwMode="auto">
          <a:xfrm>
            <a:off x="67056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18678" name="Rectangle 54" descr="53"/>
          <p:cNvSpPr>
            <a:spLocks noChangeArrowheads="1"/>
          </p:cNvSpPr>
          <p:nvPr/>
        </p:nvSpPr>
        <p:spPr bwMode="auto">
          <a:xfrm>
            <a:off x="73025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18679" name="Rectangle 55" descr="54"/>
          <p:cNvSpPr>
            <a:spLocks noChangeArrowheads="1"/>
          </p:cNvSpPr>
          <p:nvPr/>
        </p:nvSpPr>
        <p:spPr bwMode="auto">
          <a:xfrm>
            <a:off x="78994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80" name="Rectangle 56" descr="55"/>
          <p:cNvSpPr>
            <a:spLocks noChangeArrowheads="1"/>
          </p:cNvSpPr>
          <p:nvPr/>
        </p:nvSpPr>
        <p:spPr bwMode="auto">
          <a:xfrm>
            <a:off x="84963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18681" name="Rectangle 57" descr="56"/>
          <p:cNvSpPr>
            <a:spLocks noChangeArrowheads="1"/>
          </p:cNvSpPr>
          <p:nvPr/>
        </p:nvSpPr>
        <p:spPr bwMode="auto">
          <a:xfrm>
            <a:off x="90932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18682" name="Rectangle 58" descr="57"/>
          <p:cNvSpPr>
            <a:spLocks noChangeArrowheads="1"/>
          </p:cNvSpPr>
          <p:nvPr/>
        </p:nvSpPr>
        <p:spPr bwMode="auto">
          <a:xfrm>
            <a:off x="96901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83" name="Rectangle 59" descr="58"/>
          <p:cNvSpPr>
            <a:spLocks noChangeArrowheads="1"/>
          </p:cNvSpPr>
          <p:nvPr/>
        </p:nvSpPr>
        <p:spPr bwMode="auto">
          <a:xfrm>
            <a:off x="67056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18684" name="Rectangle 60" descr="59"/>
          <p:cNvSpPr>
            <a:spLocks noChangeArrowheads="1"/>
          </p:cNvSpPr>
          <p:nvPr/>
        </p:nvSpPr>
        <p:spPr bwMode="auto">
          <a:xfrm>
            <a:off x="73025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85" name="Rectangle 61" descr="60"/>
          <p:cNvSpPr>
            <a:spLocks noChangeArrowheads="1"/>
          </p:cNvSpPr>
          <p:nvPr/>
        </p:nvSpPr>
        <p:spPr bwMode="auto">
          <a:xfrm>
            <a:off x="78994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86" name="Rectangle 62" descr="61"/>
          <p:cNvSpPr>
            <a:spLocks noChangeArrowheads="1"/>
          </p:cNvSpPr>
          <p:nvPr/>
        </p:nvSpPr>
        <p:spPr bwMode="auto">
          <a:xfrm>
            <a:off x="84963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18687" name="Rectangle 63" descr="62"/>
          <p:cNvSpPr>
            <a:spLocks noChangeArrowheads="1"/>
          </p:cNvSpPr>
          <p:nvPr/>
        </p:nvSpPr>
        <p:spPr bwMode="auto">
          <a:xfrm>
            <a:off x="90932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18688" name="Rectangle 64" descr="63"/>
          <p:cNvSpPr>
            <a:spLocks noChangeArrowheads="1"/>
          </p:cNvSpPr>
          <p:nvPr/>
        </p:nvSpPr>
        <p:spPr bwMode="auto">
          <a:xfrm>
            <a:off x="96901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18689" name="Line 65"/>
          <p:cNvSpPr>
            <a:spLocks noChangeShapeType="1"/>
          </p:cNvSpPr>
          <p:nvPr/>
        </p:nvSpPr>
        <p:spPr bwMode="auto">
          <a:xfrm>
            <a:off x="6705600" y="457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690" name="Line 66"/>
          <p:cNvSpPr>
            <a:spLocks noChangeShapeType="1"/>
          </p:cNvSpPr>
          <p:nvPr/>
        </p:nvSpPr>
        <p:spPr bwMode="auto">
          <a:xfrm>
            <a:off x="6705600" y="912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1" name="Line 67"/>
          <p:cNvSpPr>
            <a:spLocks noChangeShapeType="1"/>
          </p:cNvSpPr>
          <p:nvPr/>
        </p:nvSpPr>
        <p:spPr bwMode="auto">
          <a:xfrm>
            <a:off x="6705600" y="1368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2" name="Line 68"/>
          <p:cNvSpPr>
            <a:spLocks noChangeShapeType="1"/>
          </p:cNvSpPr>
          <p:nvPr/>
        </p:nvSpPr>
        <p:spPr bwMode="auto">
          <a:xfrm>
            <a:off x="6705600" y="1824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3" name="Line 69"/>
          <p:cNvSpPr>
            <a:spLocks noChangeShapeType="1"/>
          </p:cNvSpPr>
          <p:nvPr/>
        </p:nvSpPr>
        <p:spPr bwMode="auto">
          <a:xfrm>
            <a:off x="6705600" y="2279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4" name="Line 70"/>
          <p:cNvSpPr>
            <a:spLocks noChangeShapeType="1"/>
          </p:cNvSpPr>
          <p:nvPr/>
        </p:nvSpPr>
        <p:spPr bwMode="auto">
          <a:xfrm>
            <a:off x="6705600" y="2735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5" name="Line 71"/>
          <p:cNvSpPr>
            <a:spLocks noChangeShapeType="1"/>
          </p:cNvSpPr>
          <p:nvPr/>
        </p:nvSpPr>
        <p:spPr bwMode="auto">
          <a:xfrm>
            <a:off x="6705600" y="3190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696" name="Line 72"/>
          <p:cNvSpPr>
            <a:spLocks noChangeShapeType="1"/>
          </p:cNvSpPr>
          <p:nvPr/>
        </p:nvSpPr>
        <p:spPr bwMode="auto">
          <a:xfrm>
            <a:off x="67056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697" name="Line 73"/>
          <p:cNvSpPr>
            <a:spLocks noChangeShapeType="1"/>
          </p:cNvSpPr>
          <p:nvPr/>
        </p:nvSpPr>
        <p:spPr bwMode="auto">
          <a:xfrm>
            <a:off x="73025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8" name="Line 74"/>
          <p:cNvSpPr>
            <a:spLocks noChangeShapeType="1"/>
          </p:cNvSpPr>
          <p:nvPr/>
        </p:nvSpPr>
        <p:spPr bwMode="auto">
          <a:xfrm>
            <a:off x="78994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699" name="Line 75"/>
          <p:cNvSpPr>
            <a:spLocks noChangeShapeType="1"/>
          </p:cNvSpPr>
          <p:nvPr/>
        </p:nvSpPr>
        <p:spPr bwMode="auto">
          <a:xfrm>
            <a:off x="84963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00" name="Line 76"/>
          <p:cNvSpPr>
            <a:spLocks noChangeShapeType="1"/>
          </p:cNvSpPr>
          <p:nvPr/>
        </p:nvSpPr>
        <p:spPr bwMode="auto">
          <a:xfrm>
            <a:off x="90932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01" name="Line 77"/>
          <p:cNvSpPr>
            <a:spLocks noChangeShapeType="1"/>
          </p:cNvSpPr>
          <p:nvPr/>
        </p:nvSpPr>
        <p:spPr bwMode="auto">
          <a:xfrm>
            <a:off x="96901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02" name="Line 78"/>
          <p:cNvSpPr>
            <a:spLocks noChangeShapeType="1"/>
          </p:cNvSpPr>
          <p:nvPr/>
        </p:nvSpPr>
        <p:spPr bwMode="auto">
          <a:xfrm>
            <a:off x="102870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703" name="Rectangle 79" descr="78"/>
          <p:cNvSpPr>
            <a:spLocks noChangeArrowheads="1"/>
          </p:cNvSpPr>
          <p:nvPr/>
        </p:nvSpPr>
        <p:spPr bwMode="auto">
          <a:xfrm>
            <a:off x="6781801" y="3505201"/>
            <a:ext cx="500063"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18704" name="Rectangle 80" descr="79"/>
          <p:cNvSpPr>
            <a:spLocks noChangeArrowheads="1"/>
          </p:cNvSpPr>
          <p:nvPr/>
        </p:nvSpPr>
        <p:spPr bwMode="auto">
          <a:xfrm>
            <a:off x="7281863" y="3505201"/>
            <a:ext cx="563562"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18705" name="Rectangle 81" descr="80"/>
          <p:cNvSpPr>
            <a:spLocks noChangeArrowheads="1"/>
          </p:cNvSpPr>
          <p:nvPr/>
        </p:nvSpPr>
        <p:spPr bwMode="auto">
          <a:xfrm>
            <a:off x="7845425" y="350520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18706" name="Rectangle 82" descr="81"/>
          <p:cNvSpPr>
            <a:spLocks noChangeArrowheads="1"/>
          </p:cNvSpPr>
          <p:nvPr/>
        </p:nvSpPr>
        <p:spPr bwMode="auto">
          <a:xfrm>
            <a:off x="8442325" y="350520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18707" name="Rectangle 83" descr="82"/>
          <p:cNvSpPr>
            <a:spLocks noChangeArrowheads="1"/>
          </p:cNvSpPr>
          <p:nvPr/>
        </p:nvSpPr>
        <p:spPr bwMode="auto">
          <a:xfrm>
            <a:off x="9039225" y="350520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18708" name="Rectangle 84" descr="83"/>
          <p:cNvSpPr>
            <a:spLocks noChangeArrowheads="1"/>
          </p:cNvSpPr>
          <p:nvPr/>
        </p:nvSpPr>
        <p:spPr bwMode="auto">
          <a:xfrm>
            <a:off x="9636125" y="350520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18709" name="Rectangle 85" descr="84"/>
          <p:cNvSpPr>
            <a:spLocks noChangeArrowheads="1"/>
          </p:cNvSpPr>
          <p:nvPr/>
        </p:nvSpPr>
        <p:spPr bwMode="auto">
          <a:xfrm>
            <a:off x="6705601" y="3960813"/>
            <a:ext cx="576263"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1</a:t>
            </a:r>
          </a:p>
        </p:txBody>
      </p:sp>
      <p:sp>
        <p:nvSpPr>
          <p:cNvPr id="1818710" name="Rectangle 86" descr="85"/>
          <p:cNvSpPr>
            <a:spLocks noChangeArrowheads="1"/>
          </p:cNvSpPr>
          <p:nvPr/>
        </p:nvSpPr>
        <p:spPr bwMode="auto">
          <a:xfrm>
            <a:off x="7281863" y="3960813"/>
            <a:ext cx="563562"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11" name="Rectangle 87" descr="86"/>
          <p:cNvSpPr>
            <a:spLocks noChangeArrowheads="1"/>
          </p:cNvSpPr>
          <p:nvPr/>
        </p:nvSpPr>
        <p:spPr bwMode="auto">
          <a:xfrm>
            <a:off x="7845425" y="396081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18712" name="Rectangle 88" descr="87"/>
          <p:cNvSpPr>
            <a:spLocks noChangeArrowheads="1"/>
          </p:cNvSpPr>
          <p:nvPr/>
        </p:nvSpPr>
        <p:spPr bwMode="auto">
          <a:xfrm>
            <a:off x="8442325" y="396081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18713" name="Rectangle 89" descr="88"/>
          <p:cNvSpPr>
            <a:spLocks noChangeArrowheads="1"/>
          </p:cNvSpPr>
          <p:nvPr/>
        </p:nvSpPr>
        <p:spPr bwMode="auto">
          <a:xfrm>
            <a:off x="9039225" y="396081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14" name="Rectangle 90" descr="89"/>
          <p:cNvSpPr>
            <a:spLocks noChangeArrowheads="1"/>
          </p:cNvSpPr>
          <p:nvPr/>
        </p:nvSpPr>
        <p:spPr bwMode="auto">
          <a:xfrm>
            <a:off x="9636125" y="396081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18715" name="Rectangle 91" descr="90"/>
          <p:cNvSpPr>
            <a:spLocks noChangeArrowheads="1"/>
          </p:cNvSpPr>
          <p:nvPr/>
        </p:nvSpPr>
        <p:spPr bwMode="auto">
          <a:xfrm>
            <a:off x="6705601" y="4416426"/>
            <a:ext cx="576263"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2</a:t>
            </a:r>
          </a:p>
        </p:txBody>
      </p:sp>
      <p:sp>
        <p:nvSpPr>
          <p:cNvPr id="1818716" name="Rectangle 92" descr="91"/>
          <p:cNvSpPr>
            <a:spLocks noChangeArrowheads="1"/>
          </p:cNvSpPr>
          <p:nvPr/>
        </p:nvSpPr>
        <p:spPr bwMode="auto">
          <a:xfrm>
            <a:off x="7281863" y="4416426"/>
            <a:ext cx="563562"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17" name="Rectangle 93" descr="92"/>
          <p:cNvSpPr>
            <a:spLocks noChangeArrowheads="1"/>
          </p:cNvSpPr>
          <p:nvPr/>
        </p:nvSpPr>
        <p:spPr bwMode="auto">
          <a:xfrm>
            <a:off x="7845425" y="4416426"/>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18" name="Rectangle 94" descr="93"/>
          <p:cNvSpPr>
            <a:spLocks noChangeArrowheads="1"/>
          </p:cNvSpPr>
          <p:nvPr/>
        </p:nvSpPr>
        <p:spPr bwMode="auto">
          <a:xfrm>
            <a:off x="8442325" y="4416426"/>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19" name="Rectangle 95" descr="94"/>
          <p:cNvSpPr>
            <a:spLocks noChangeArrowheads="1"/>
          </p:cNvSpPr>
          <p:nvPr/>
        </p:nvSpPr>
        <p:spPr bwMode="auto">
          <a:xfrm>
            <a:off x="9039225" y="4416426"/>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18720" name="Rectangle 96" descr="95"/>
          <p:cNvSpPr>
            <a:spLocks noChangeArrowheads="1"/>
          </p:cNvSpPr>
          <p:nvPr/>
        </p:nvSpPr>
        <p:spPr bwMode="auto">
          <a:xfrm>
            <a:off x="9636125" y="4416426"/>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18721" name="Rectangle 97" descr="96"/>
          <p:cNvSpPr>
            <a:spLocks noChangeArrowheads="1"/>
          </p:cNvSpPr>
          <p:nvPr/>
        </p:nvSpPr>
        <p:spPr bwMode="auto">
          <a:xfrm>
            <a:off x="6571243" y="4872038"/>
            <a:ext cx="710621"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3</a:t>
            </a:r>
          </a:p>
        </p:txBody>
      </p:sp>
      <p:sp>
        <p:nvSpPr>
          <p:cNvPr id="1818722" name="Rectangle 98" descr="97"/>
          <p:cNvSpPr>
            <a:spLocks noChangeArrowheads="1"/>
          </p:cNvSpPr>
          <p:nvPr/>
        </p:nvSpPr>
        <p:spPr bwMode="auto">
          <a:xfrm>
            <a:off x="7281863" y="4872038"/>
            <a:ext cx="563562"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23" name="Rectangle 99" descr="98"/>
          <p:cNvSpPr>
            <a:spLocks noChangeArrowheads="1"/>
          </p:cNvSpPr>
          <p:nvPr/>
        </p:nvSpPr>
        <p:spPr bwMode="auto">
          <a:xfrm>
            <a:off x="7845425" y="4872038"/>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18724" name="Rectangle 100" descr="99"/>
          <p:cNvSpPr>
            <a:spLocks noChangeArrowheads="1"/>
          </p:cNvSpPr>
          <p:nvPr/>
        </p:nvSpPr>
        <p:spPr bwMode="auto">
          <a:xfrm>
            <a:off x="8442325" y="4872038"/>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25" name="Rectangle 101" descr="100"/>
          <p:cNvSpPr>
            <a:spLocks noChangeArrowheads="1"/>
          </p:cNvSpPr>
          <p:nvPr/>
        </p:nvSpPr>
        <p:spPr bwMode="auto">
          <a:xfrm>
            <a:off x="9039225" y="4872038"/>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26" name="Rectangle 102" descr="101"/>
          <p:cNvSpPr>
            <a:spLocks noChangeArrowheads="1"/>
          </p:cNvSpPr>
          <p:nvPr/>
        </p:nvSpPr>
        <p:spPr bwMode="auto">
          <a:xfrm>
            <a:off x="9636125" y="4872038"/>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27" name="Rectangle 103" descr="102"/>
          <p:cNvSpPr>
            <a:spLocks noChangeArrowheads="1"/>
          </p:cNvSpPr>
          <p:nvPr/>
        </p:nvSpPr>
        <p:spPr bwMode="auto">
          <a:xfrm>
            <a:off x="6705601" y="5327651"/>
            <a:ext cx="576263"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4</a:t>
            </a:r>
          </a:p>
        </p:txBody>
      </p:sp>
      <p:sp>
        <p:nvSpPr>
          <p:cNvPr id="1818728" name="Rectangle 104" descr="103"/>
          <p:cNvSpPr>
            <a:spLocks noChangeArrowheads="1"/>
          </p:cNvSpPr>
          <p:nvPr/>
        </p:nvSpPr>
        <p:spPr bwMode="auto">
          <a:xfrm>
            <a:off x="7281863" y="5327651"/>
            <a:ext cx="563562"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18729" name="Rectangle 105" descr="104"/>
          <p:cNvSpPr>
            <a:spLocks noChangeArrowheads="1"/>
          </p:cNvSpPr>
          <p:nvPr/>
        </p:nvSpPr>
        <p:spPr bwMode="auto">
          <a:xfrm>
            <a:off x="7845425" y="532765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0" name="Rectangle 106" descr="105"/>
          <p:cNvSpPr>
            <a:spLocks noChangeArrowheads="1"/>
          </p:cNvSpPr>
          <p:nvPr/>
        </p:nvSpPr>
        <p:spPr bwMode="auto">
          <a:xfrm>
            <a:off x="8442325" y="532765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18731" name="Rectangle 107" descr="106"/>
          <p:cNvSpPr>
            <a:spLocks noChangeArrowheads="1"/>
          </p:cNvSpPr>
          <p:nvPr/>
        </p:nvSpPr>
        <p:spPr bwMode="auto">
          <a:xfrm>
            <a:off x="9039225" y="532765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2" name="Rectangle 108" descr="107"/>
          <p:cNvSpPr>
            <a:spLocks noChangeArrowheads="1"/>
          </p:cNvSpPr>
          <p:nvPr/>
        </p:nvSpPr>
        <p:spPr bwMode="auto">
          <a:xfrm>
            <a:off x="9636125" y="5327651"/>
            <a:ext cx="596900" cy="455613"/>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3" name="Rectangle 109" descr="108"/>
          <p:cNvSpPr>
            <a:spLocks noChangeArrowheads="1"/>
          </p:cNvSpPr>
          <p:nvPr/>
        </p:nvSpPr>
        <p:spPr bwMode="auto">
          <a:xfrm>
            <a:off x="6571242" y="5783263"/>
            <a:ext cx="710622"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5</a:t>
            </a:r>
          </a:p>
        </p:txBody>
      </p:sp>
      <p:sp>
        <p:nvSpPr>
          <p:cNvPr id="1818734" name="Rectangle 110" descr="109"/>
          <p:cNvSpPr>
            <a:spLocks noChangeArrowheads="1"/>
          </p:cNvSpPr>
          <p:nvPr/>
        </p:nvSpPr>
        <p:spPr bwMode="auto">
          <a:xfrm>
            <a:off x="7281863" y="5783263"/>
            <a:ext cx="563562"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5" name="Rectangle 111" descr="110"/>
          <p:cNvSpPr>
            <a:spLocks noChangeArrowheads="1"/>
          </p:cNvSpPr>
          <p:nvPr/>
        </p:nvSpPr>
        <p:spPr bwMode="auto">
          <a:xfrm>
            <a:off x="7845425" y="578326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6" name="Rectangle 112" descr="111"/>
          <p:cNvSpPr>
            <a:spLocks noChangeArrowheads="1"/>
          </p:cNvSpPr>
          <p:nvPr/>
        </p:nvSpPr>
        <p:spPr bwMode="auto">
          <a:xfrm>
            <a:off x="8442325" y="578326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7" name="Rectangle 113" descr="112"/>
          <p:cNvSpPr>
            <a:spLocks noChangeArrowheads="1"/>
          </p:cNvSpPr>
          <p:nvPr/>
        </p:nvSpPr>
        <p:spPr bwMode="auto">
          <a:xfrm>
            <a:off x="9039225" y="578326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18738" name="Rectangle 114" descr="113"/>
          <p:cNvSpPr>
            <a:spLocks noChangeArrowheads="1"/>
          </p:cNvSpPr>
          <p:nvPr/>
        </p:nvSpPr>
        <p:spPr bwMode="auto">
          <a:xfrm>
            <a:off x="9636125" y="5783263"/>
            <a:ext cx="596900" cy="455612"/>
          </a:xfrm>
          <a:prstGeom prst="rect">
            <a:avLst/>
          </a:prstGeom>
          <a:solidFill>
            <a:schemeClr val="bg1"/>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18739" name="Line 115"/>
          <p:cNvSpPr>
            <a:spLocks noChangeShapeType="1"/>
          </p:cNvSpPr>
          <p:nvPr/>
        </p:nvSpPr>
        <p:spPr bwMode="auto">
          <a:xfrm>
            <a:off x="6781801" y="3505200"/>
            <a:ext cx="3451225"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740" name="Line 116"/>
          <p:cNvSpPr>
            <a:spLocks noChangeShapeType="1"/>
          </p:cNvSpPr>
          <p:nvPr/>
        </p:nvSpPr>
        <p:spPr bwMode="auto">
          <a:xfrm>
            <a:off x="6781801" y="3960813"/>
            <a:ext cx="34512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1" name="Line 117"/>
          <p:cNvSpPr>
            <a:spLocks noChangeShapeType="1"/>
          </p:cNvSpPr>
          <p:nvPr/>
        </p:nvSpPr>
        <p:spPr bwMode="auto">
          <a:xfrm>
            <a:off x="6781801" y="4416425"/>
            <a:ext cx="34512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2" name="Line 118"/>
          <p:cNvSpPr>
            <a:spLocks noChangeShapeType="1"/>
          </p:cNvSpPr>
          <p:nvPr/>
        </p:nvSpPr>
        <p:spPr bwMode="auto">
          <a:xfrm>
            <a:off x="6781801" y="4872038"/>
            <a:ext cx="34512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3" name="Line 119"/>
          <p:cNvSpPr>
            <a:spLocks noChangeShapeType="1"/>
          </p:cNvSpPr>
          <p:nvPr/>
        </p:nvSpPr>
        <p:spPr bwMode="auto">
          <a:xfrm>
            <a:off x="6781801" y="5327650"/>
            <a:ext cx="34512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4" name="Line 120"/>
          <p:cNvSpPr>
            <a:spLocks noChangeShapeType="1"/>
          </p:cNvSpPr>
          <p:nvPr/>
        </p:nvSpPr>
        <p:spPr bwMode="auto">
          <a:xfrm>
            <a:off x="6781801" y="5783263"/>
            <a:ext cx="34512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5" name="Line 121"/>
          <p:cNvSpPr>
            <a:spLocks noChangeShapeType="1"/>
          </p:cNvSpPr>
          <p:nvPr/>
        </p:nvSpPr>
        <p:spPr bwMode="auto">
          <a:xfrm>
            <a:off x="6781801" y="6238875"/>
            <a:ext cx="3451225"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746" name="Line 122"/>
          <p:cNvSpPr>
            <a:spLocks noChangeShapeType="1"/>
          </p:cNvSpPr>
          <p:nvPr/>
        </p:nvSpPr>
        <p:spPr bwMode="auto">
          <a:xfrm>
            <a:off x="67818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747" name="Line 123"/>
          <p:cNvSpPr>
            <a:spLocks noChangeShapeType="1"/>
          </p:cNvSpPr>
          <p:nvPr/>
        </p:nvSpPr>
        <p:spPr bwMode="auto">
          <a:xfrm>
            <a:off x="7281863"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8" name="Line 124"/>
          <p:cNvSpPr>
            <a:spLocks noChangeShapeType="1"/>
          </p:cNvSpPr>
          <p:nvPr/>
        </p:nvSpPr>
        <p:spPr bwMode="auto">
          <a:xfrm>
            <a:off x="78454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49" name="Line 125"/>
          <p:cNvSpPr>
            <a:spLocks noChangeShapeType="1"/>
          </p:cNvSpPr>
          <p:nvPr/>
        </p:nvSpPr>
        <p:spPr bwMode="auto">
          <a:xfrm>
            <a:off x="84423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50" name="Line 126"/>
          <p:cNvSpPr>
            <a:spLocks noChangeShapeType="1"/>
          </p:cNvSpPr>
          <p:nvPr/>
        </p:nvSpPr>
        <p:spPr bwMode="auto">
          <a:xfrm>
            <a:off x="90392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51" name="Line 127"/>
          <p:cNvSpPr>
            <a:spLocks noChangeShapeType="1"/>
          </p:cNvSpPr>
          <p:nvPr/>
        </p:nvSpPr>
        <p:spPr bwMode="auto">
          <a:xfrm>
            <a:off x="96361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18752" name="Line 128"/>
          <p:cNvSpPr>
            <a:spLocks noChangeShapeType="1"/>
          </p:cNvSpPr>
          <p:nvPr/>
        </p:nvSpPr>
        <p:spPr bwMode="auto">
          <a:xfrm>
            <a:off x="10233025"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18754" name="Line 130"/>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18755" name="Text Box 131"/>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Tree>
    <p:extLst>
      <p:ext uri="{BB962C8B-B14F-4D97-AF65-F5344CB8AC3E}">
        <p14:creationId xmlns:p14="http://schemas.microsoft.com/office/powerpoint/2010/main" val="32210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4" name="Rectangle 2"/>
          <p:cNvSpPr>
            <a:spLocks noGrp="1" noChangeArrowheads="1"/>
          </p:cNvSpPr>
          <p:nvPr>
            <p:ph type="title"/>
          </p:nvPr>
        </p:nvSpPr>
        <p:spPr>
          <a:xfrm>
            <a:off x="1981200" y="584200"/>
            <a:ext cx="4267200" cy="914400"/>
          </a:xfrm>
        </p:spPr>
        <p:txBody>
          <a:bodyPr/>
          <a:lstStyle/>
          <a:p>
            <a:r>
              <a:rPr lang="en-US"/>
              <a:t>K=1</a:t>
            </a:r>
          </a:p>
        </p:txBody>
      </p:sp>
      <p:sp>
        <p:nvSpPr>
          <p:cNvPr id="1820675"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20676"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0677"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20678"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0679"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20680"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0681"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20682"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0683"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20684"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85"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86"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87"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88"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89"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90"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0691"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0692"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20693"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20694"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0695"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20696"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20697"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20697"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0698"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20699"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0700"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20701" name="Rectangle 29" descr="28"/>
          <p:cNvSpPr>
            <a:spLocks noChangeArrowheads="1"/>
          </p:cNvSpPr>
          <p:nvPr/>
        </p:nvSpPr>
        <p:spPr bwMode="auto">
          <a:xfrm>
            <a:off x="65571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0702" name="Rectangle 30" descr="29"/>
          <p:cNvSpPr>
            <a:spLocks noChangeArrowheads="1"/>
          </p:cNvSpPr>
          <p:nvPr/>
        </p:nvSpPr>
        <p:spPr bwMode="auto">
          <a:xfrm>
            <a:off x="71540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0703" name="Rectangle 31" descr="30"/>
          <p:cNvSpPr>
            <a:spLocks noChangeArrowheads="1"/>
          </p:cNvSpPr>
          <p:nvPr/>
        </p:nvSpPr>
        <p:spPr bwMode="auto">
          <a:xfrm>
            <a:off x="77509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0704" name="Rectangle 32" descr="31"/>
          <p:cNvSpPr>
            <a:spLocks noChangeArrowheads="1"/>
          </p:cNvSpPr>
          <p:nvPr/>
        </p:nvSpPr>
        <p:spPr bwMode="auto">
          <a:xfrm>
            <a:off x="83478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0705" name="Rectangle 33" descr="32"/>
          <p:cNvSpPr>
            <a:spLocks noChangeArrowheads="1"/>
          </p:cNvSpPr>
          <p:nvPr/>
        </p:nvSpPr>
        <p:spPr bwMode="auto">
          <a:xfrm>
            <a:off x="89447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0706" name="Rectangle 34" descr="33"/>
          <p:cNvSpPr>
            <a:spLocks noChangeArrowheads="1"/>
          </p:cNvSpPr>
          <p:nvPr/>
        </p:nvSpPr>
        <p:spPr bwMode="auto">
          <a:xfrm>
            <a:off x="9541654" y="69440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0707" name="Rectangle 35" descr="34"/>
          <p:cNvSpPr>
            <a:spLocks noChangeArrowheads="1"/>
          </p:cNvSpPr>
          <p:nvPr/>
        </p:nvSpPr>
        <p:spPr bwMode="auto">
          <a:xfrm>
            <a:off x="65571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0708" name="Rectangle 36" descr="35"/>
          <p:cNvSpPr>
            <a:spLocks noChangeArrowheads="1"/>
          </p:cNvSpPr>
          <p:nvPr/>
        </p:nvSpPr>
        <p:spPr bwMode="auto">
          <a:xfrm>
            <a:off x="71540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0709" name="Rectangle 37" descr="36"/>
          <p:cNvSpPr>
            <a:spLocks noChangeArrowheads="1"/>
          </p:cNvSpPr>
          <p:nvPr/>
        </p:nvSpPr>
        <p:spPr bwMode="auto">
          <a:xfrm>
            <a:off x="77509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0710" name="Rectangle 38" descr="37"/>
          <p:cNvSpPr>
            <a:spLocks noChangeArrowheads="1"/>
          </p:cNvSpPr>
          <p:nvPr/>
        </p:nvSpPr>
        <p:spPr bwMode="auto">
          <a:xfrm>
            <a:off x="83478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20711" name="Rectangle 39" descr="38"/>
          <p:cNvSpPr>
            <a:spLocks noChangeArrowheads="1"/>
          </p:cNvSpPr>
          <p:nvPr/>
        </p:nvSpPr>
        <p:spPr bwMode="auto">
          <a:xfrm>
            <a:off x="89447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12" name="Rectangle 40" descr="39"/>
          <p:cNvSpPr>
            <a:spLocks noChangeArrowheads="1"/>
          </p:cNvSpPr>
          <p:nvPr/>
        </p:nvSpPr>
        <p:spPr bwMode="auto">
          <a:xfrm>
            <a:off x="9541654" y="115001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0713" name="Rectangle 41" descr="40"/>
          <p:cNvSpPr>
            <a:spLocks noChangeArrowheads="1"/>
          </p:cNvSpPr>
          <p:nvPr/>
        </p:nvSpPr>
        <p:spPr bwMode="auto">
          <a:xfrm>
            <a:off x="65571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0714" name="Rectangle 42" descr="41"/>
          <p:cNvSpPr>
            <a:spLocks noChangeArrowheads="1"/>
          </p:cNvSpPr>
          <p:nvPr/>
        </p:nvSpPr>
        <p:spPr bwMode="auto">
          <a:xfrm>
            <a:off x="71540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15" name="Rectangle 43" descr="42"/>
          <p:cNvSpPr>
            <a:spLocks noChangeArrowheads="1"/>
          </p:cNvSpPr>
          <p:nvPr/>
        </p:nvSpPr>
        <p:spPr bwMode="auto">
          <a:xfrm>
            <a:off x="77509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0716" name="Rectangle 44" descr="43"/>
          <p:cNvSpPr>
            <a:spLocks noChangeArrowheads="1"/>
          </p:cNvSpPr>
          <p:nvPr/>
        </p:nvSpPr>
        <p:spPr bwMode="auto">
          <a:xfrm>
            <a:off x="83478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17" name="Rectangle 45" descr="44"/>
          <p:cNvSpPr>
            <a:spLocks noChangeArrowheads="1"/>
          </p:cNvSpPr>
          <p:nvPr/>
        </p:nvSpPr>
        <p:spPr bwMode="auto">
          <a:xfrm>
            <a:off x="89447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18" name="Rectangle 46" descr="45"/>
          <p:cNvSpPr>
            <a:spLocks noChangeArrowheads="1"/>
          </p:cNvSpPr>
          <p:nvPr/>
        </p:nvSpPr>
        <p:spPr bwMode="auto">
          <a:xfrm>
            <a:off x="9541654" y="160563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7</a:t>
            </a:r>
          </a:p>
        </p:txBody>
      </p:sp>
      <p:sp>
        <p:nvSpPr>
          <p:cNvPr id="1820719" name="Rectangle 47" descr="46"/>
          <p:cNvSpPr>
            <a:spLocks noChangeArrowheads="1"/>
          </p:cNvSpPr>
          <p:nvPr/>
        </p:nvSpPr>
        <p:spPr bwMode="auto">
          <a:xfrm>
            <a:off x="65571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0720" name="Rectangle 48" descr="47"/>
          <p:cNvSpPr>
            <a:spLocks noChangeArrowheads="1"/>
          </p:cNvSpPr>
          <p:nvPr/>
        </p:nvSpPr>
        <p:spPr bwMode="auto">
          <a:xfrm>
            <a:off x="71540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21" name="Rectangle 49" descr="48"/>
          <p:cNvSpPr>
            <a:spLocks noChangeArrowheads="1"/>
          </p:cNvSpPr>
          <p:nvPr/>
        </p:nvSpPr>
        <p:spPr bwMode="auto">
          <a:xfrm>
            <a:off x="77509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0722" name="Rectangle 50" descr="49"/>
          <p:cNvSpPr>
            <a:spLocks noChangeArrowheads="1"/>
          </p:cNvSpPr>
          <p:nvPr/>
        </p:nvSpPr>
        <p:spPr bwMode="auto">
          <a:xfrm>
            <a:off x="83478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0723" name="Rectangle 51" descr="50"/>
          <p:cNvSpPr>
            <a:spLocks noChangeArrowheads="1"/>
          </p:cNvSpPr>
          <p:nvPr/>
        </p:nvSpPr>
        <p:spPr bwMode="auto">
          <a:xfrm>
            <a:off x="89447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24" name="Rectangle 52" descr="51"/>
          <p:cNvSpPr>
            <a:spLocks noChangeArrowheads="1"/>
          </p:cNvSpPr>
          <p:nvPr/>
        </p:nvSpPr>
        <p:spPr bwMode="auto">
          <a:xfrm>
            <a:off x="9541654" y="206124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25" name="Rectangle 53" descr="52"/>
          <p:cNvSpPr>
            <a:spLocks noChangeArrowheads="1"/>
          </p:cNvSpPr>
          <p:nvPr/>
        </p:nvSpPr>
        <p:spPr bwMode="auto">
          <a:xfrm>
            <a:off x="6557154" y="251685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0726" name="Rectangle 54" descr="53"/>
          <p:cNvSpPr>
            <a:spLocks noChangeArrowheads="1"/>
          </p:cNvSpPr>
          <p:nvPr/>
        </p:nvSpPr>
        <p:spPr bwMode="auto">
          <a:xfrm>
            <a:off x="7154054" y="251685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0727" name="Rectangle 55" descr="54"/>
          <p:cNvSpPr>
            <a:spLocks noChangeArrowheads="1"/>
          </p:cNvSpPr>
          <p:nvPr/>
        </p:nvSpPr>
        <p:spPr bwMode="auto">
          <a:xfrm>
            <a:off x="7750954" y="251685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0728" name="Rectangle 56" descr="55"/>
          <p:cNvSpPr>
            <a:spLocks noChangeArrowheads="1"/>
          </p:cNvSpPr>
          <p:nvPr/>
        </p:nvSpPr>
        <p:spPr bwMode="auto">
          <a:xfrm>
            <a:off x="8347854" y="251685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0729" name="Rectangle 57" descr="56"/>
          <p:cNvSpPr>
            <a:spLocks noChangeArrowheads="1"/>
          </p:cNvSpPr>
          <p:nvPr/>
        </p:nvSpPr>
        <p:spPr bwMode="auto">
          <a:xfrm>
            <a:off x="8944754" y="251685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0730" name="Rectangle 58" descr="57"/>
          <p:cNvSpPr>
            <a:spLocks noChangeArrowheads="1"/>
          </p:cNvSpPr>
          <p:nvPr/>
        </p:nvSpPr>
        <p:spPr bwMode="auto">
          <a:xfrm>
            <a:off x="9541654" y="251685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0731" name="Rectangle 59" descr="58"/>
          <p:cNvSpPr>
            <a:spLocks noChangeArrowheads="1"/>
          </p:cNvSpPr>
          <p:nvPr/>
        </p:nvSpPr>
        <p:spPr bwMode="auto">
          <a:xfrm>
            <a:off x="65571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0732" name="Rectangle 60" descr="59"/>
          <p:cNvSpPr>
            <a:spLocks noChangeArrowheads="1"/>
          </p:cNvSpPr>
          <p:nvPr/>
        </p:nvSpPr>
        <p:spPr bwMode="auto">
          <a:xfrm>
            <a:off x="71540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33" name="Rectangle 61" descr="60"/>
          <p:cNvSpPr>
            <a:spLocks noChangeArrowheads="1"/>
          </p:cNvSpPr>
          <p:nvPr/>
        </p:nvSpPr>
        <p:spPr bwMode="auto">
          <a:xfrm>
            <a:off x="77509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34" name="Rectangle 62" descr="61"/>
          <p:cNvSpPr>
            <a:spLocks noChangeArrowheads="1"/>
          </p:cNvSpPr>
          <p:nvPr/>
        </p:nvSpPr>
        <p:spPr bwMode="auto">
          <a:xfrm>
            <a:off x="83478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0735" name="Rectangle 63" descr="62"/>
          <p:cNvSpPr>
            <a:spLocks noChangeArrowheads="1"/>
          </p:cNvSpPr>
          <p:nvPr/>
        </p:nvSpPr>
        <p:spPr bwMode="auto">
          <a:xfrm>
            <a:off x="89447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20736" name="Rectangle 64" descr="63"/>
          <p:cNvSpPr>
            <a:spLocks noChangeArrowheads="1"/>
          </p:cNvSpPr>
          <p:nvPr/>
        </p:nvSpPr>
        <p:spPr bwMode="auto">
          <a:xfrm>
            <a:off x="9541654" y="297246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0737" name="Line 65"/>
          <p:cNvSpPr>
            <a:spLocks noChangeShapeType="1"/>
          </p:cNvSpPr>
          <p:nvPr/>
        </p:nvSpPr>
        <p:spPr bwMode="auto">
          <a:xfrm>
            <a:off x="6491178" y="69440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38" name="Line 66"/>
          <p:cNvSpPr>
            <a:spLocks noChangeShapeType="1"/>
          </p:cNvSpPr>
          <p:nvPr/>
        </p:nvSpPr>
        <p:spPr bwMode="auto">
          <a:xfrm>
            <a:off x="6557154" y="115001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39" name="Line 67"/>
          <p:cNvSpPr>
            <a:spLocks noChangeShapeType="1"/>
          </p:cNvSpPr>
          <p:nvPr/>
        </p:nvSpPr>
        <p:spPr bwMode="auto">
          <a:xfrm>
            <a:off x="6557154" y="160563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0" name="Line 68"/>
          <p:cNvSpPr>
            <a:spLocks noChangeShapeType="1"/>
          </p:cNvSpPr>
          <p:nvPr/>
        </p:nvSpPr>
        <p:spPr bwMode="auto">
          <a:xfrm>
            <a:off x="6557154" y="206124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1" name="Line 69"/>
          <p:cNvSpPr>
            <a:spLocks noChangeShapeType="1"/>
          </p:cNvSpPr>
          <p:nvPr/>
        </p:nvSpPr>
        <p:spPr bwMode="auto">
          <a:xfrm>
            <a:off x="6557154" y="251685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2" name="Line 70"/>
          <p:cNvSpPr>
            <a:spLocks noChangeShapeType="1"/>
          </p:cNvSpPr>
          <p:nvPr/>
        </p:nvSpPr>
        <p:spPr bwMode="auto">
          <a:xfrm>
            <a:off x="6557154" y="297246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3" name="Line 71"/>
          <p:cNvSpPr>
            <a:spLocks noChangeShapeType="1"/>
          </p:cNvSpPr>
          <p:nvPr/>
        </p:nvSpPr>
        <p:spPr bwMode="auto">
          <a:xfrm>
            <a:off x="6491178" y="342808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44" name="Line 72"/>
          <p:cNvSpPr>
            <a:spLocks noChangeShapeType="1"/>
          </p:cNvSpPr>
          <p:nvPr/>
        </p:nvSpPr>
        <p:spPr bwMode="auto">
          <a:xfrm>
            <a:off x="6557154" y="694406"/>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45" name="Line 73"/>
          <p:cNvSpPr>
            <a:spLocks noChangeShapeType="1"/>
          </p:cNvSpPr>
          <p:nvPr/>
        </p:nvSpPr>
        <p:spPr bwMode="auto">
          <a:xfrm>
            <a:off x="7154054" y="694406"/>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6" name="Line 74"/>
          <p:cNvSpPr>
            <a:spLocks noChangeShapeType="1"/>
          </p:cNvSpPr>
          <p:nvPr/>
        </p:nvSpPr>
        <p:spPr bwMode="auto">
          <a:xfrm>
            <a:off x="7750954" y="694406"/>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7" name="Line 75"/>
          <p:cNvSpPr>
            <a:spLocks noChangeShapeType="1"/>
          </p:cNvSpPr>
          <p:nvPr/>
        </p:nvSpPr>
        <p:spPr bwMode="auto">
          <a:xfrm>
            <a:off x="8347854" y="694406"/>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8" name="Line 76"/>
          <p:cNvSpPr>
            <a:spLocks noChangeShapeType="1"/>
          </p:cNvSpPr>
          <p:nvPr/>
        </p:nvSpPr>
        <p:spPr bwMode="auto">
          <a:xfrm>
            <a:off x="8944754" y="694406"/>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49" name="Line 77"/>
          <p:cNvSpPr>
            <a:spLocks noChangeShapeType="1"/>
          </p:cNvSpPr>
          <p:nvPr/>
        </p:nvSpPr>
        <p:spPr bwMode="auto">
          <a:xfrm>
            <a:off x="9541654" y="694406"/>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50" name="Line 78"/>
          <p:cNvSpPr>
            <a:spLocks noChangeShapeType="1"/>
          </p:cNvSpPr>
          <p:nvPr/>
        </p:nvSpPr>
        <p:spPr bwMode="auto">
          <a:xfrm>
            <a:off x="10138554" y="694406"/>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51" name="Rectangle 79" descr="78"/>
          <p:cNvSpPr>
            <a:spLocks noChangeArrowheads="1"/>
          </p:cNvSpPr>
          <p:nvPr/>
        </p:nvSpPr>
        <p:spPr bwMode="auto">
          <a:xfrm>
            <a:off x="6705601" y="3505201"/>
            <a:ext cx="50006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0752" name="Rectangle 80" descr="79"/>
          <p:cNvSpPr>
            <a:spLocks noChangeArrowheads="1"/>
          </p:cNvSpPr>
          <p:nvPr/>
        </p:nvSpPr>
        <p:spPr bwMode="auto">
          <a:xfrm>
            <a:off x="7205663"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0753" name="Rectangle 81" descr="80"/>
          <p:cNvSpPr>
            <a:spLocks noChangeArrowheads="1"/>
          </p:cNvSpPr>
          <p:nvPr/>
        </p:nvSpPr>
        <p:spPr bwMode="auto">
          <a:xfrm>
            <a:off x="7802563" y="3505201"/>
            <a:ext cx="545291"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2</a:t>
            </a:r>
          </a:p>
        </p:txBody>
      </p:sp>
      <p:sp>
        <p:nvSpPr>
          <p:cNvPr id="1820754" name="Rectangle 82" descr="81"/>
          <p:cNvSpPr>
            <a:spLocks noChangeArrowheads="1"/>
          </p:cNvSpPr>
          <p:nvPr/>
        </p:nvSpPr>
        <p:spPr bwMode="auto">
          <a:xfrm>
            <a:off x="8302625"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0755" name="Rectangle 83" descr="82"/>
          <p:cNvSpPr>
            <a:spLocks noChangeArrowheads="1"/>
          </p:cNvSpPr>
          <p:nvPr/>
        </p:nvSpPr>
        <p:spPr bwMode="auto">
          <a:xfrm>
            <a:off x="8899525"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0756" name="Rectangle 84" descr="83"/>
          <p:cNvSpPr>
            <a:spLocks noChangeArrowheads="1"/>
          </p:cNvSpPr>
          <p:nvPr/>
        </p:nvSpPr>
        <p:spPr bwMode="auto">
          <a:xfrm>
            <a:off x="9496425"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0757" name="Rectangle 85" descr="84"/>
          <p:cNvSpPr>
            <a:spLocks noChangeArrowheads="1"/>
          </p:cNvSpPr>
          <p:nvPr/>
        </p:nvSpPr>
        <p:spPr bwMode="auto">
          <a:xfrm>
            <a:off x="6488771" y="3960813"/>
            <a:ext cx="716893"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1</a:t>
            </a:r>
          </a:p>
        </p:txBody>
      </p:sp>
      <p:sp>
        <p:nvSpPr>
          <p:cNvPr id="1820758" name="Rectangle 86" descr="85"/>
          <p:cNvSpPr>
            <a:spLocks noChangeArrowheads="1"/>
          </p:cNvSpPr>
          <p:nvPr/>
        </p:nvSpPr>
        <p:spPr bwMode="auto">
          <a:xfrm>
            <a:off x="7205663"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59" name="Rectangle 87" descr="86"/>
          <p:cNvSpPr>
            <a:spLocks noChangeArrowheads="1"/>
          </p:cNvSpPr>
          <p:nvPr/>
        </p:nvSpPr>
        <p:spPr bwMode="auto">
          <a:xfrm>
            <a:off x="7802563" y="3960813"/>
            <a:ext cx="500062"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60" name="Rectangle 88" descr="87"/>
          <p:cNvSpPr>
            <a:spLocks noChangeArrowheads="1"/>
          </p:cNvSpPr>
          <p:nvPr/>
        </p:nvSpPr>
        <p:spPr bwMode="auto">
          <a:xfrm>
            <a:off x="8302625"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61" name="Rectangle 89" descr="88"/>
          <p:cNvSpPr>
            <a:spLocks noChangeArrowheads="1"/>
          </p:cNvSpPr>
          <p:nvPr/>
        </p:nvSpPr>
        <p:spPr bwMode="auto">
          <a:xfrm>
            <a:off x="8899525"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62" name="Rectangle 90" descr="89"/>
          <p:cNvSpPr>
            <a:spLocks noChangeArrowheads="1"/>
          </p:cNvSpPr>
          <p:nvPr/>
        </p:nvSpPr>
        <p:spPr bwMode="auto">
          <a:xfrm>
            <a:off x="9496425"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63" name="Rectangle 91" descr="90"/>
          <p:cNvSpPr>
            <a:spLocks noChangeArrowheads="1"/>
          </p:cNvSpPr>
          <p:nvPr/>
        </p:nvSpPr>
        <p:spPr bwMode="auto">
          <a:xfrm>
            <a:off x="6488771" y="4416426"/>
            <a:ext cx="71689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2</a:t>
            </a:r>
          </a:p>
        </p:txBody>
      </p:sp>
      <p:sp>
        <p:nvSpPr>
          <p:cNvPr id="1820764" name="Rectangle 92" descr="91"/>
          <p:cNvSpPr>
            <a:spLocks noChangeArrowheads="1"/>
          </p:cNvSpPr>
          <p:nvPr/>
        </p:nvSpPr>
        <p:spPr bwMode="auto">
          <a:xfrm>
            <a:off x="7205663"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65" name="Rectangle 93" descr="92"/>
          <p:cNvSpPr>
            <a:spLocks noChangeArrowheads="1"/>
          </p:cNvSpPr>
          <p:nvPr/>
        </p:nvSpPr>
        <p:spPr bwMode="auto">
          <a:xfrm>
            <a:off x="7802563" y="4416426"/>
            <a:ext cx="500062"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66" name="Rectangle 94" descr="93"/>
          <p:cNvSpPr>
            <a:spLocks noChangeArrowheads="1"/>
          </p:cNvSpPr>
          <p:nvPr/>
        </p:nvSpPr>
        <p:spPr bwMode="auto">
          <a:xfrm>
            <a:off x="8302625"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67" name="Rectangle 95" descr="94"/>
          <p:cNvSpPr>
            <a:spLocks noChangeArrowheads="1"/>
          </p:cNvSpPr>
          <p:nvPr/>
        </p:nvSpPr>
        <p:spPr bwMode="auto">
          <a:xfrm>
            <a:off x="8899525"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0768" name="Rectangle 96" descr="95"/>
          <p:cNvSpPr>
            <a:spLocks noChangeArrowheads="1"/>
          </p:cNvSpPr>
          <p:nvPr/>
        </p:nvSpPr>
        <p:spPr bwMode="auto">
          <a:xfrm>
            <a:off x="9496425"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0769" name="Rectangle 97" descr="96"/>
          <p:cNvSpPr>
            <a:spLocks noChangeArrowheads="1"/>
          </p:cNvSpPr>
          <p:nvPr/>
        </p:nvSpPr>
        <p:spPr bwMode="auto">
          <a:xfrm>
            <a:off x="6488771" y="4872038"/>
            <a:ext cx="716893"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3</a:t>
            </a:r>
          </a:p>
        </p:txBody>
      </p:sp>
      <p:sp>
        <p:nvSpPr>
          <p:cNvPr id="1820770" name="Rectangle 98" descr="97"/>
          <p:cNvSpPr>
            <a:spLocks noChangeArrowheads="1"/>
          </p:cNvSpPr>
          <p:nvPr/>
        </p:nvSpPr>
        <p:spPr bwMode="auto">
          <a:xfrm>
            <a:off x="7205663"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71" name="Rectangle 99" descr="98"/>
          <p:cNvSpPr>
            <a:spLocks noChangeArrowheads="1"/>
          </p:cNvSpPr>
          <p:nvPr/>
        </p:nvSpPr>
        <p:spPr bwMode="auto">
          <a:xfrm>
            <a:off x="7802563" y="4872038"/>
            <a:ext cx="500062"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0772" name="Rectangle 100" descr="99"/>
          <p:cNvSpPr>
            <a:spLocks noChangeArrowheads="1"/>
          </p:cNvSpPr>
          <p:nvPr/>
        </p:nvSpPr>
        <p:spPr bwMode="auto">
          <a:xfrm>
            <a:off x="8302625"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73" name="Rectangle 101" descr="100"/>
          <p:cNvSpPr>
            <a:spLocks noChangeArrowheads="1"/>
          </p:cNvSpPr>
          <p:nvPr/>
        </p:nvSpPr>
        <p:spPr bwMode="auto">
          <a:xfrm>
            <a:off x="8899525"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74" name="Rectangle 102" descr="101"/>
          <p:cNvSpPr>
            <a:spLocks noChangeArrowheads="1"/>
          </p:cNvSpPr>
          <p:nvPr/>
        </p:nvSpPr>
        <p:spPr bwMode="auto">
          <a:xfrm>
            <a:off x="9496425"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75" name="Rectangle 103" descr="102"/>
          <p:cNvSpPr>
            <a:spLocks noChangeArrowheads="1"/>
          </p:cNvSpPr>
          <p:nvPr/>
        </p:nvSpPr>
        <p:spPr bwMode="auto">
          <a:xfrm>
            <a:off x="6488771" y="5327651"/>
            <a:ext cx="71689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4</a:t>
            </a:r>
          </a:p>
        </p:txBody>
      </p:sp>
      <p:sp>
        <p:nvSpPr>
          <p:cNvPr id="1820776" name="Rectangle 104" descr="103"/>
          <p:cNvSpPr>
            <a:spLocks noChangeArrowheads="1"/>
          </p:cNvSpPr>
          <p:nvPr/>
        </p:nvSpPr>
        <p:spPr bwMode="auto">
          <a:xfrm>
            <a:off x="7205663"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0777" name="Rectangle 105" descr="104"/>
          <p:cNvSpPr>
            <a:spLocks noChangeArrowheads="1"/>
          </p:cNvSpPr>
          <p:nvPr/>
        </p:nvSpPr>
        <p:spPr bwMode="auto">
          <a:xfrm>
            <a:off x="7802563" y="5327651"/>
            <a:ext cx="500062"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78" name="Rectangle 106" descr="105"/>
          <p:cNvSpPr>
            <a:spLocks noChangeArrowheads="1"/>
          </p:cNvSpPr>
          <p:nvPr/>
        </p:nvSpPr>
        <p:spPr bwMode="auto">
          <a:xfrm>
            <a:off x="8302625"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0779" name="Rectangle 107" descr="106"/>
          <p:cNvSpPr>
            <a:spLocks noChangeArrowheads="1"/>
          </p:cNvSpPr>
          <p:nvPr/>
        </p:nvSpPr>
        <p:spPr bwMode="auto">
          <a:xfrm>
            <a:off x="8899525"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80" name="Rectangle 108" descr="107"/>
          <p:cNvSpPr>
            <a:spLocks noChangeArrowheads="1"/>
          </p:cNvSpPr>
          <p:nvPr/>
        </p:nvSpPr>
        <p:spPr bwMode="auto">
          <a:xfrm>
            <a:off x="9496425" y="5327651"/>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0781" name="Rectangle 109" descr="108"/>
          <p:cNvSpPr>
            <a:spLocks noChangeArrowheads="1"/>
          </p:cNvSpPr>
          <p:nvPr/>
        </p:nvSpPr>
        <p:spPr bwMode="auto">
          <a:xfrm>
            <a:off x="6488770" y="5783263"/>
            <a:ext cx="716894"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5</a:t>
            </a:r>
          </a:p>
        </p:txBody>
      </p:sp>
      <p:sp>
        <p:nvSpPr>
          <p:cNvPr id="1820782" name="Rectangle 110" descr="109"/>
          <p:cNvSpPr>
            <a:spLocks noChangeArrowheads="1"/>
          </p:cNvSpPr>
          <p:nvPr/>
        </p:nvSpPr>
        <p:spPr bwMode="auto">
          <a:xfrm>
            <a:off x="7205663"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83" name="Rectangle 111" descr="110"/>
          <p:cNvSpPr>
            <a:spLocks noChangeArrowheads="1"/>
          </p:cNvSpPr>
          <p:nvPr/>
        </p:nvSpPr>
        <p:spPr bwMode="auto">
          <a:xfrm>
            <a:off x="7802563" y="5783263"/>
            <a:ext cx="500062"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84" name="Rectangle 112" descr="111"/>
          <p:cNvSpPr>
            <a:spLocks noChangeArrowheads="1"/>
          </p:cNvSpPr>
          <p:nvPr/>
        </p:nvSpPr>
        <p:spPr bwMode="auto">
          <a:xfrm>
            <a:off x="8302625"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85" name="Rectangle 113" descr="112"/>
          <p:cNvSpPr>
            <a:spLocks noChangeArrowheads="1"/>
          </p:cNvSpPr>
          <p:nvPr/>
        </p:nvSpPr>
        <p:spPr bwMode="auto">
          <a:xfrm>
            <a:off x="8899525"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0786" name="Rectangle 114" descr="113"/>
          <p:cNvSpPr>
            <a:spLocks noChangeArrowheads="1"/>
          </p:cNvSpPr>
          <p:nvPr/>
        </p:nvSpPr>
        <p:spPr bwMode="auto">
          <a:xfrm>
            <a:off x="9496425"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0787" name="Line 115"/>
          <p:cNvSpPr>
            <a:spLocks noChangeShapeType="1"/>
          </p:cNvSpPr>
          <p:nvPr/>
        </p:nvSpPr>
        <p:spPr bwMode="auto">
          <a:xfrm>
            <a:off x="6488770" y="3352800"/>
            <a:ext cx="3604556" cy="15240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88" name="Line 116"/>
          <p:cNvSpPr>
            <a:spLocks noChangeShapeType="1"/>
          </p:cNvSpPr>
          <p:nvPr/>
        </p:nvSpPr>
        <p:spPr bwMode="auto">
          <a:xfrm>
            <a:off x="6705601" y="3960813"/>
            <a:ext cx="33877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89" name="Line 117"/>
          <p:cNvSpPr>
            <a:spLocks noChangeShapeType="1"/>
          </p:cNvSpPr>
          <p:nvPr/>
        </p:nvSpPr>
        <p:spPr bwMode="auto">
          <a:xfrm>
            <a:off x="6705601" y="4416425"/>
            <a:ext cx="33877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0" name="Line 118"/>
          <p:cNvSpPr>
            <a:spLocks noChangeShapeType="1"/>
          </p:cNvSpPr>
          <p:nvPr/>
        </p:nvSpPr>
        <p:spPr bwMode="auto">
          <a:xfrm>
            <a:off x="6705601" y="4872038"/>
            <a:ext cx="33877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1" name="Line 119"/>
          <p:cNvSpPr>
            <a:spLocks noChangeShapeType="1"/>
          </p:cNvSpPr>
          <p:nvPr/>
        </p:nvSpPr>
        <p:spPr bwMode="auto">
          <a:xfrm>
            <a:off x="6705601" y="5327650"/>
            <a:ext cx="33877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2" name="Line 120"/>
          <p:cNvSpPr>
            <a:spLocks noChangeShapeType="1"/>
          </p:cNvSpPr>
          <p:nvPr/>
        </p:nvSpPr>
        <p:spPr bwMode="auto">
          <a:xfrm>
            <a:off x="6705601" y="5783263"/>
            <a:ext cx="3387725"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3" name="Line 121"/>
          <p:cNvSpPr>
            <a:spLocks noChangeShapeType="1"/>
          </p:cNvSpPr>
          <p:nvPr/>
        </p:nvSpPr>
        <p:spPr bwMode="auto">
          <a:xfrm>
            <a:off x="6705601" y="6238875"/>
            <a:ext cx="3387725"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94" name="Line 122"/>
          <p:cNvSpPr>
            <a:spLocks noChangeShapeType="1"/>
          </p:cNvSpPr>
          <p:nvPr/>
        </p:nvSpPr>
        <p:spPr bwMode="auto">
          <a:xfrm>
            <a:off x="6488770" y="3505201"/>
            <a:ext cx="216831"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795" name="Line 123"/>
          <p:cNvSpPr>
            <a:spLocks noChangeShapeType="1"/>
          </p:cNvSpPr>
          <p:nvPr/>
        </p:nvSpPr>
        <p:spPr bwMode="auto">
          <a:xfrm>
            <a:off x="7205663"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6" name="Line 124"/>
          <p:cNvSpPr>
            <a:spLocks noChangeShapeType="1"/>
          </p:cNvSpPr>
          <p:nvPr/>
        </p:nvSpPr>
        <p:spPr bwMode="auto">
          <a:xfrm>
            <a:off x="7802563"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7" name="Line 125"/>
          <p:cNvSpPr>
            <a:spLocks noChangeShapeType="1"/>
          </p:cNvSpPr>
          <p:nvPr/>
        </p:nvSpPr>
        <p:spPr bwMode="auto">
          <a:xfrm>
            <a:off x="83026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8" name="Line 126"/>
          <p:cNvSpPr>
            <a:spLocks noChangeShapeType="1"/>
          </p:cNvSpPr>
          <p:nvPr/>
        </p:nvSpPr>
        <p:spPr bwMode="auto">
          <a:xfrm>
            <a:off x="88995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799" name="Line 127"/>
          <p:cNvSpPr>
            <a:spLocks noChangeShapeType="1"/>
          </p:cNvSpPr>
          <p:nvPr/>
        </p:nvSpPr>
        <p:spPr bwMode="auto">
          <a:xfrm>
            <a:off x="9496425"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0800" name="Line 128"/>
          <p:cNvSpPr>
            <a:spLocks noChangeShapeType="1"/>
          </p:cNvSpPr>
          <p:nvPr/>
        </p:nvSpPr>
        <p:spPr bwMode="auto">
          <a:xfrm>
            <a:off x="10093325"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0801" name="Line 129"/>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0802" name="Text Box 130"/>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
        <p:nvSpPr>
          <p:cNvPr id="1820803" name="Text Box 131"/>
          <p:cNvSpPr txBox="1">
            <a:spLocks noChangeArrowheads="1"/>
          </p:cNvSpPr>
          <p:nvPr/>
        </p:nvSpPr>
        <p:spPr bwMode="auto">
          <a:xfrm>
            <a:off x="2103438" y="4895851"/>
            <a:ext cx="4095750" cy="11588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a:t>D</a:t>
            </a:r>
            <a:r>
              <a:rPr lang="en-US" sz="2000" baseline="-25000"/>
              <a:t>i,j</a:t>
            </a:r>
            <a:r>
              <a:rPr lang="en-US" sz="2000" baseline="30000"/>
              <a:t>(1)</a:t>
            </a:r>
            <a:r>
              <a:rPr lang="en-US" sz="2000"/>
              <a:t>=min(D</a:t>
            </a:r>
            <a:r>
              <a:rPr lang="en-US" sz="2000" baseline="-25000"/>
              <a:t>i,j</a:t>
            </a:r>
            <a:r>
              <a:rPr lang="en-US" sz="2000" baseline="30000"/>
              <a:t>(0)</a:t>
            </a:r>
            <a:r>
              <a:rPr lang="en-US" sz="2000"/>
              <a:t>, D</a:t>
            </a:r>
            <a:r>
              <a:rPr lang="en-US" sz="2000" baseline="-25000"/>
              <a:t>i,1</a:t>
            </a:r>
            <a:r>
              <a:rPr lang="en-US" sz="2000" baseline="30000"/>
              <a:t>(0)</a:t>
            </a:r>
            <a:r>
              <a:rPr lang="en-US" sz="2000"/>
              <a:t>+D</a:t>
            </a:r>
            <a:r>
              <a:rPr lang="en-US" sz="2000" baseline="-25000"/>
              <a:t>1,j</a:t>
            </a:r>
            <a:r>
              <a:rPr lang="en-US" sz="2000" baseline="30000"/>
              <a:t>(0)</a:t>
            </a:r>
            <a:r>
              <a:rPr lang="en-US" sz="2000"/>
              <a:t>)</a:t>
            </a:r>
          </a:p>
          <a:p>
            <a:pPr eaLnBrk="1" hangingPunct="1">
              <a:spcBef>
                <a:spcPct val="50000"/>
              </a:spcBef>
            </a:pPr>
            <a:r>
              <a:rPr lang="en-US" sz="2000"/>
              <a:t>Allowed intermediate vertices: subset of {V1}</a:t>
            </a:r>
          </a:p>
        </p:txBody>
      </p:sp>
    </p:spTree>
    <p:extLst>
      <p:ext uri="{BB962C8B-B14F-4D97-AF65-F5344CB8AC3E}">
        <p14:creationId xmlns:p14="http://schemas.microsoft.com/office/powerpoint/2010/main" val="752311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22" name="Rectangle 2"/>
          <p:cNvSpPr>
            <a:spLocks noGrp="1" noChangeArrowheads="1"/>
          </p:cNvSpPr>
          <p:nvPr>
            <p:ph type="title"/>
          </p:nvPr>
        </p:nvSpPr>
        <p:spPr>
          <a:xfrm>
            <a:off x="1981200" y="584200"/>
            <a:ext cx="4343400" cy="914400"/>
          </a:xfrm>
        </p:spPr>
        <p:txBody>
          <a:bodyPr/>
          <a:lstStyle/>
          <a:p>
            <a:r>
              <a:rPr lang="en-US"/>
              <a:t>K=2</a:t>
            </a:r>
          </a:p>
        </p:txBody>
      </p:sp>
      <p:sp>
        <p:nvSpPr>
          <p:cNvPr id="1822723"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22724"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2725"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22726"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2727"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22728"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2729"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22730"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2731"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22732"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3"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4"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5"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6"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7"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8"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2739"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2740"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22741"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22742"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2743"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22744"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22745"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22745"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2746"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22747"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2748"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22749" name="Rectangle 29" descr="28"/>
          <p:cNvSpPr>
            <a:spLocks noChangeArrowheads="1"/>
          </p:cNvSpPr>
          <p:nvPr/>
        </p:nvSpPr>
        <p:spPr bwMode="auto">
          <a:xfrm>
            <a:off x="6705601" y="457201"/>
            <a:ext cx="50006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2750" name="Rectangle 30" descr="29"/>
          <p:cNvSpPr>
            <a:spLocks noChangeArrowheads="1"/>
          </p:cNvSpPr>
          <p:nvPr/>
        </p:nvSpPr>
        <p:spPr bwMode="auto">
          <a:xfrm>
            <a:off x="7205663" y="457201"/>
            <a:ext cx="5842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2751" name="Rectangle 31" descr="30"/>
          <p:cNvSpPr>
            <a:spLocks noChangeArrowheads="1"/>
          </p:cNvSpPr>
          <p:nvPr/>
        </p:nvSpPr>
        <p:spPr bwMode="auto">
          <a:xfrm>
            <a:off x="7789863"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2752" name="Rectangle 32" descr="31"/>
          <p:cNvSpPr>
            <a:spLocks noChangeArrowheads="1"/>
          </p:cNvSpPr>
          <p:nvPr/>
        </p:nvSpPr>
        <p:spPr bwMode="auto">
          <a:xfrm>
            <a:off x="8386763"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2753" name="Rectangle 33" descr="32"/>
          <p:cNvSpPr>
            <a:spLocks noChangeArrowheads="1"/>
          </p:cNvSpPr>
          <p:nvPr/>
        </p:nvSpPr>
        <p:spPr bwMode="auto">
          <a:xfrm>
            <a:off x="8983663"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2754" name="Rectangle 34" descr="33"/>
          <p:cNvSpPr>
            <a:spLocks noChangeArrowheads="1"/>
          </p:cNvSpPr>
          <p:nvPr/>
        </p:nvSpPr>
        <p:spPr bwMode="auto">
          <a:xfrm>
            <a:off x="9580563"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2755" name="Rectangle 35" descr="34"/>
          <p:cNvSpPr>
            <a:spLocks noChangeArrowheads="1"/>
          </p:cNvSpPr>
          <p:nvPr/>
        </p:nvSpPr>
        <p:spPr bwMode="auto">
          <a:xfrm>
            <a:off x="6505265" y="912813"/>
            <a:ext cx="700399"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1</a:t>
            </a:r>
          </a:p>
        </p:txBody>
      </p:sp>
      <p:sp>
        <p:nvSpPr>
          <p:cNvPr id="1822756" name="Rectangle 36" descr="35"/>
          <p:cNvSpPr>
            <a:spLocks noChangeArrowheads="1"/>
          </p:cNvSpPr>
          <p:nvPr/>
        </p:nvSpPr>
        <p:spPr bwMode="auto">
          <a:xfrm>
            <a:off x="7205663" y="912813"/>
            <a:ext cx="5842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2757" name="Rectangle 37" descr="36"/>
          <p:cNvSpPr>
            <a:spLocks noChangeArrowheads="1"/>
          </p:cNvSpPr>
          <p:nvPr/>
        </p:nvSpPr>
        <p:spPr bwMode="auto">
          <a:xfrm>
            <a:off x="7789863"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2758" name="Rectangle 38" descr="37"/>
          <p:cNvSpPr>
            <a:spLocks noChangeArrowheads="1"/>
          </p:cNvSpPr>
          <p:nvPr/>
        </p:nvSpPr>
        <p:spPr bwMode="auto">
          <a:xfrm>
            <a:off x="8386763"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22759" name="Rectangle 39" descr="38"/>
          <p:cNvSpPr>
            <a:spLocks noChangeArrowheads="1"/>
          </p:cNvSpPr>
          <p:nvPr/>
        </p:nvSpPr>
        <p:spPr bwMode="auto">
          <a:xfrm>
            <a:off x="8983663" y="912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4</a:t>
            </a:r>
          </a:p>
        </p:txBody>
      </p:sp>
      <p:sp>
        <p:nvSpPr>
          <p:cNvPr id="1822760" name="Rectangle 40" descr="39"/>
          <p:cNvSpPr>
            <a:spLocks noChangeArrowheads="1"/>
          </p:cNvSpPr>
          <p:nvPr/>
        </p:nvSpPr>
        <p:spPr bwMode="auto">
          <a:xfrm>
            <a:off x="9580563"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2761" name="Rectangle 41" descr="40"/>
          <p:cNvSpPr>
            <a:spLocks noChangeArrowheads="1"/>
          </p:cNvSpPr>
          <p:nvPr/>
        </p:nvSpPr>
        <p:spPr bwMode="auto">
          <a:xfrm>
            <a:off x="6505265" y="1368426"/>
            <a:ext cx="700399"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2</a:t>
            </a:r>
          </a:p>
        </p:txBody>
      </p:sp>
      <p:sp>
        <p:nvSpPr>
          <p:cNvPr id="1822762" name="Rectangle 42" descr="41"/>
          <p:cNvSpPr>
            <a:spLocks noChangeArrowheads="1"/>
          </p:cNvSpPr>
          <p:nvPr/>
        </p:nvSpPr>
        <p:spPr bwMode="auto">
          <a:xfrm>
            <a:off x="7205663" y="1368426"/>
            <a:ext cx="5842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63" name="Rectangle 43" descr="42"/>
          <p:cNvSpPr>
            <a:spLocks noChangeArrowheads="1"/>
          </p:cNvSpPr>
          <p:nvPr/>
        </p:nvSpPr>
        <p:spPr bwMode="auto">
          <a:xfrm>
            <a:off x="7789863"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2764" name="Rectangle 44" descr="43"/>
          <p:cNvSpPr>
            <a:spLocks noChangeArrowheads="1"/>
          </p:cNvSpPr>
          <p:nvPr/>
        </p:nvSpPr>
        <p:spPr bwMode="auto">
          <a:xfrm>
            <a:off x="8386763"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65" name="Rectangle 45" descr="44"/>
          <p:cNvSpPr>
            <a:spLocks noChangeArrowheads="1"/>
          </p:cNvSpPr>
          <p:nvPr/>
        </p:nvSpPr>
        <p:spPr bwMode="auto">
          <a:xfrm>
            <a:off x="8983663"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766" name="Rectangle 46" descr="45"/>
          <p:cNvSpPr>
            <a:spLocks noChangeArrowheads="1"/>
          </p:cNvSpPr>
          <p:nvPr/>
        </p:nvSpPr>
        <p:spPr bwMode="auto">
          <a:xfrm>
            <a:off x="9580563"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7</a:t>
            </a:r>
          </a:p>
        </p:txBody>
      </p:sp>
      <p:sp>
        <p:nvSpPr>
          <p:cNvPr id="1822767" name="Rectangle 47" descr="46"/>
          <p:cNvSpPr>
            <a:spLocks noChangeArrowheads="1"/>
          </p:cNvSpPr>
          <p:nvPr/>
        </p:nvSpPr>
        <p:spPr bwMode="auto">
          <a:xfrm>
            <a:off x="6505265" y="1824038"/>
            <a:ext cx="700399"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3</a:t>
            </a:r>
          </a:p>
        </p:txBody>
      </p:sp>
      <p:sp>
        <p:nvSpPr>
          <p:cNvPr id="1822768" name="Rectangle 48" descr="47"/>
          <p:cNvSpPr>
            <a:spLocks noChangeArrowheads="1"/>
          </p:cNvSpPr>
          <p:nvPr/>
        </p:nvSpPr>
        <p:spPr bwMode="auto">
          <a:xfrm>
            <a:off x="7205663" y="1824038"/>
            <a:ext cx="5842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69" name="Rectangle 49" descr="48"/>
          <p:cNvSpPr>
            <a:spLocks noChangeArrowheads="1"/>
          </p:cNvSpPr>
          <p:nvPr/>
        </p:nvSpPr>
        <p:spPr bwMode="auto">
          <a:xfrm>
            <a:off x="7789863"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2770" name="Rectangle 50" descr="49"/>
          <p:cNvSpPr>
            <a:spLocks noChangeArrowheads="1"/>
          </p:cNvSpPr>
          <p:nvPr/>
        </p:nvSpPr>
        <p:spPr bwMode="auto">
          <a:xfrm>
            <a:off x="8386763"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2771" name="Rectangle 51" descr="50"/>
          <p:cNvSpPr>
            <a:spLocks noChangeArrowheads="1"/>
          </p:cNvSpPr>
          <p:nvPr/>
        </p:nvSpPr>
        <p:spPr bwMode="auto">
          <a:xfrm>
            <a:off x="8983663" y="1824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2772" name="Rectangle 52" descr="51"/>
          <p:cNvSpPr>
            <a:spLocks noChangeArrowheads="1"/>
          </p:cNvSpPr>
          <p:nvPr/>
        </p:nvSpPr>
        <p:spPr bwMode="auto">
          <a:xfrm>
            <a:off x="9580563" y="1824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11</a:t>
            </a:r>
          </a:p>
        </p:txBody>
      </p:sp>
      <p:sp>
        <p:nvSpPr>
          <p:cNvPr id="1822773" name="Rectangle 53" descr="52"/>
          <p:cNvSpPr>
            <a:spLocks noChangeArrowheads="1"/>
          </p:cNvSpPr>
          <p:nvPr/>
        </p:nvSpPr>
        <p:spPr bwMode="auto">
          <a:xfrm>
            <a:off x="6629401" y="2279651"/>
            <a:ext cx="57626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4</a:t>
            </a:r>
          </a:p>
        </p:txBody>
      </p:sp>
      <p:sp>
        <p:nvSpPr>
          <p:cNvPr id="1822774" name="Rectangle 54" descr="53"/>
          <p:cNvSpPr>
            <a:spLocks noChangeArrowheads="1"/>
          </p:cNvSpPr>
          <p:nvPr/>
        </p:nvSpPr>
        <p:spPr bwMode="auto">
          <a:xfrm>
            <a:off x="7205663" y="2279651"/>
            <a:ext cx="5842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775" name="Rectangle 55" descr="54"/>
          <p:cNvSpPr>
            <a:spLocks noChangeArrowheads="1"/>
          </p:cNvSpPr>
          <p:nvPr/>
        </p:nvSpPr>
        <p:spPr bwMode="auto">
          <a:xfrm>
            <a:off x="7789863"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2776" name="Rectangle 56" descr="55"/>
          <p:cNvSpPr>
            <a:spLocks noChangeArrowheads="1"/>
          </p:cNvSpPr>
          <p:nvPr/>
        </p:nvSpPr>
        <p:spPr bwMode="auto">
          <a:xfrm>
            <a:off x="8386763"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2777" name="Rectangle 57" descr="56"/>
          <p:cNvSpPr>
            <a:spLocks noChangeArrowheads="1"/>
          </p:cNvSpPr>
          <p:nvPr/>
        </p:nvSpPr>
        <p:spPr bwMode="auto">
          <a:xfrm>
            <a:off x="8983663"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2778" name="Rectangle 58" descr="57"/>
          <p:cNvSpPr>
            <a:spLocks noChangeArrowheads="1"/>
          </p:cNvSpPr>
          <p:nvPr/>
        </p:nvSpPr>
        <p:spPr bwMode="auto">
          <a:xfrm>
            <a:off x="9580563"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2779" name="Rectangle 59" descr="58"/>
          <p:cNvSpPr>
            <a:spLocks noChangeArrowheads="1"/>
          </p:cNvSpPr>
          <p:nvPr/>
        </p:nvSpPr>
        <p:spPr bwMode="auto">
          <a:xfrm>
            <a:off x="6629401" y="2735263"/>
            <a:ext cx="576263"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5</a:t>
            </a:r>
          </a:p>
        </p:txBody>
      </p:sp>
      <p:sp>
        <p:nvSpPr>
          <p:cNvPr id="1822780" name="Rectangle 60" descr="59"/>
          <p:cNvSpPr>
            <a:spLocks noChangeArrowheads="1"/>
          </p:cNvSpPr>
          <p:nvPr/>
        </p:nvSpPr>
        <p:spPr bwMode="auto">
          <a:xfrm>
            <a:off x="7205663" y="2735263"/>
            <a:ext cx="5842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81" name="Rectangle 61" descr="60"/>
          <p:cNvSpPr>
            <a:spLocks noChangeArrowheads="1"/>
          </p:cNvSpPr>
          <p:nvPr/>
        </p:nvSpPr>
        <p:spPr bwMode="auto">
          <a:xfrm>
            <a:off x="7789863"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82" name="Rectangle 62" descr="61"/>
          <p:cNvSpPr>
            <a:spLocks noChangeArrowheads="1"/>
          </p:cNvSpPr>
          <p:nvPr/>
        </p:nvSpPr>
        <p:spPr bwMode="auto">
          <a:xfrm>
            <a:off x="8386763"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2783" name="Rectangle 63" descr="62"/>
          <p:cNvSpPr>
            <a:spLocks noChangeArrowheads="1"/>
          </p:cNvSpPr>
          <p:nvPr/>
        </p:nvSpPr>
        <p:spPr bwMode="auto">
          <a:xfrm>
            <a:off x="8983663"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22784" name="Rectangle 64" descr="63"/>
          <p:cNvSpPr>
            <a:spLocks noChangeArrowheads="1"/>
          </p:cNvSpPr>
          <p:nvPr/>
        </p:nvSpPr>
        <p:spPr bwMode="auto">
          <a:xfrm>
            <a:off x="9580563"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2785" name="Line 65"/>
          <p:cNvSpPr>
            <a:spLocks noChangeShapeType="1"/>
          </p:cNvSpPr>
          <p:nvPr/>
        </p:nvSpPr>
        <p:spPr bwMode="auto">
          <a:xfrm>
            <a:off x="6705601" y="457200"/>
            <a:ext cx="3471863"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786" name="Line 66"/>
          <p:cNvSpPr>
            <a:spLocks noChangeShapeType="1"/>
          </p:cNvSpPr>
          <p:nvPr/>
        </p:nvSpPr>
        <p:spPr bwMode="auto">
          <a:xfrm>
            <a:off x="6705601" y="912813"/>
            <a:ext cx="34718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87" name="Line 67"/>
          <p:cNvSpPr>
            <a:spLocks noChangeShapeType="1"/>
          </p:cNvSpPr>
          <p:nvPr/>
        </p:nvSpPr>
        <p:spPr bwMode="auto">
          <a:xfrm>
            <a:off x="6705601" y="1368425"/>
            <a:ext cx="34718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88" name="Line 68"/>
          <p:cNvSpPr>
            <a:spLocks noChangeShapeType="1"/>
          </p:cNvSpPr>
          <p:nvPr/>
        </p:nvSpPr>
        <p:spPr bwMode="auto">
          <a:xfrm>
            <a:off x="6705601" y="1824038"/>
            <a:ext cx="34718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89" name="Line 69"/>
          <p:cNvSpPr>
            <a:spLocks noChangeShapeType="1"/>
          </p:cNvSpPr>
          <p:nvPr/>
        </p:nvSpPr>
        <p:spPr bwMode="auto">
          <a:xfrm>
            <a:off x="6705601" y="2279650"/>
            <a:ext cx="34718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0" name="Line 70"/>
          <p:cNvSpPr>
            <a:spLocks noChangeShapeType="1"/>
          </p:cNvSpPr>
          <p:nvPr/>
        </p:nvSpPr>
        <p:spPr bwMode="auto">
          <a:xfrm>
            <a:off x="6705601" y="2735263"/>
            <a:ext cx="34718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1" name="Line 71"/>
          <p:cNvSpPr>
            <a:spLocks noChangeShapeType="1"/>
          </p:cNvSpPr>
          <p:nvPr/>
        </p:nvSpPr>
        <p:spPr bwMode="auto">
          <a:xfrm>
            <a:off x="6705601" y="3190875"/>
            <a:ext cx="3471863"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792" name="Line 72"/>
          <p:cNvSpPr>
            <a:spLocks noChangeShapeType="1"/>
          </p:cNvSpPr>
          <p:nvPr/>
        </p:nvSpPr>
        <p:spPr bwMode="auto">
          <a:xfrm>
            <a:off x="67056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793" name="Line 73"/>
          <p:cNvSpPr>
            <a:spLocks noChangeShapeType="1"/>
          </p:cNvSpPr>
          <p:nvPr/>
        </p:nvSpPr>
        <p:spPr bwMode="auto">
          <a:xfrm>
            <a:off x="7205663"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4" name="Line 74"/>
          <p:cNvSpPr>
            <a:spLocks noChangeShapeType="1"/>
          </p:cNvSpPr>
          <p:nvPr/>
        </p:nvSpPr>
        <p:spPr bwMode="auto">
          <a:xfrm>
            <a:off x="7789863"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5" name="Line 75"/>
          <p:cNvSpPr>
            <a:spLocks noChangeShapeType="1"/>
          </p:cNvSpPr>
          <p:nvPr/>
        </p:nvSpPr>
        <p:spPr bwMode="auto">
          <a:xfrm>
            <a:off x="8386763"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6" name="Line 76"/>
          <p:cNvSpPr>
            <a:spLocks noChangeShapeType="1"/>
          </p:cNvSpPr>
          <p:nvPr/>
        </p:nvSpPr>
        <p:spPr bwMode="auto">
          <a:xfrm>
            <a:off x="8983663"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7" name="Line 77"/>
          <p:cNvSpPr>
            <a:spLocks noChangeShapeType="1"/>
          </p:cNvSpPr>
          <p:nvPr/>
        </p:nvSpPr>
        <p:spPr bwMode="auto">
          <a:xfrm>
            <a:off x="9580563"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798" name="Line 78"/>
          <p:cNvSpPr>
            <a:spLocks noChangeShapeType="1"/>
          </p:cNvSpPr>
          <p:nvPr/>
        </p:nvSpPr>
        <p:spPr bwMode="auto">
          <a:xfrm>
            <a:off x="10177463"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799" name="Rectangle 79" descr="78"/>
          <p:cNvSpPr>
            <a:spLocks noChangeArrowheads="1"/>
          </p:cNvSpPr>
          <p:nvPr/>
        </p:nvSpPr>
        <p:spPr bwMode="auto">
          <a:xfrm>
            <a:off x="6629400" y="3505201"/>
            <a:ext cx="6731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2800" name="Rectangle 80" descr="79"/>
          <p:cNvSpPr>
            <a:spLocks noChangeArrowheads="1"/>
          </p:cNvSpPr>
          <p:nvPr/>
        </p:nvSpPr>
        <p:spPr bwMode="auto">
          <a:xfrm>
            <a:off x="73025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2801" name="Rectangle 81" descr="80"/>
          <p:cNvSpPr>
            <a:spLocks noChangeArrowheads="1"/>
          </p:cNvSpPr>
          <p:nvPr/>
        </p:nvSpPr>
        <p:spPr bwMode="auto">
          <a:xfrm>
            <a:off x="78994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2802" name="Rectangle 82" descr="81"/>
          <p:cNvSpPr>
            <a:spLocks noChangeArrowheads="1"/>
          </p:cNvSpPr>
          <p:nvPr/>
        </p:nvSpPr>
        <p:spPr bwMode="auto">
          <a:xfrm>
            <a:off x="84963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2803" name="Rectangle 83" descr="82"/>
          <p:cNvSpPr>
            <a:spLocks noChangeArrowheads="1"/>
          </p:cNvSpPr>
          <p:nvPr/>
        </p:nvSpPr>
        <p:spPr bwMode="auto">
          <a:xfrm>
            <a:off x="90932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2804" name="Rectangle 84" descr="83"/>
          <p:cNvSpPr>
            <a:spLocks noChangeArrowheads="1"/>
          </p:cNvSpPr>
          <p:nvPr/>
        </p:nvSpPr>
        <p:spPr bwMode="auto">
          <a:xfrm>
            <a:off x="96901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2805" name="Rectangle 85" descr="84"/>
          <p:cNvSpPr>
            <a:spLocks noChangeArrowheads="1"/>
          </p:cNvSpPr>
          <p:nvPr/>
        </p:nvSpPr>
        <p:spPr bwMode="auto">
          <a:xfrm>
            <a:off x="6629400" y="3960813"/>
            <a:ext cx="6731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2806" name="Rectangle 86" descr="85"/>
          <p:cNvSpPr>
            <a:spLocks noChangeArrowheads="1"/>
          </p:cNvSpPr>
          <p:nvPr/>
        </p:nvSpPr>
        <p:spPr bwMode="auto">
          <a:xfrm>
            <a:off x="73025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07" name="Rectangle 87" descr="86"/>
          <p:cNvSpPr>
            <a:spLocks noChangeArrowheads="1"/>
          </p:cNvSpPr>
          <p:nvPr/>
        </p:nvSpPr>
        <p:spPr bwMode="auto">
          <a:xfrm>
            <a:off x="78994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808" name="Rectangle 88" descr="87"/>
          <p:cNvSpPr>
            <a:spLocks noChangeArrowheads="1"/>
          </p:cNvSpPr>
          <p:nvPr/>
        </p:nvSpPr>
        <p:spPr bwMode="auto">
          <a:xfrm>
            <a:off x="84963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809" name="Rectangle 89" descr="88"/>
          <p:cNvSpPr>
            <a:spLocks noChangeArrowheads="1"/>
          </p:cNvSpPr>
          <p:nvPr/>
        </p:nvSpPr>
        <p:spPr bwMode="auto">
          <a:xfrm>
            <a:off x="9093200" y="3960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810" name="Rectangle 90" descr="89"/>
          <p:cNvSpPr>
            <a:spLocks noChangeArrowheads="1"/>
          </p:cNvSpPr>
          <p:nvPr/>
        </p:nvSpPr>
        <p:spPr bwMode="auto">
          <a:xfrm>
            <a:off x="96901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811" name="Rectangle 91" descr="90"/>
          <p:cNvSpPr>
            <a:spLocks noChangeArrowheads="1"/>
          </p:cNvSpPr>
          <p:nvPr/>
        </p:nvSpPr>
        <p:spPr bwMode="auto">
          <a:xfrm>
            <a:off x="6629400" y="4416426"/>
            <a:ext cx="6731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2812" name="Rectangle 92" descr="91"/>
          <p:cNvSpPr>
            <a:spLocks noChangeArrowheads="1"/>
          </p:cNvSpPr>
          <p:nvPr/>
        </p:nvSpPr>
        <p:spPr bwMode="auto">
          <a:xfrm>
            <a:off x="73025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13" name="Rectangle 93" descr="92"/>
          <p:cNvSpPr>
            <a:spLocks noChangeArrowheads="1"/>
          </p:cNvSpPr>
          <p:nvPr/>
        </p:nvSpPr>
        <p:spPr bwMode="auto">
          <a:xfrm>
            <a:off x="78994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14" name="Rectangle 94" descr="93"/>
          <p:cNvSpPr>
            <a:spLocks noChangeArrowheads="1"/>
          </p:cNvSpPr>
          <p:nvPr/>
        </p:nvSpPr>
        <p:spPr bwMode="auto">
          <a:xfrm>
            <a:off x="84963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15" name="Rectangle 95" descr="94"/>
          <p:cNvSpPr>
            <a:spLocks noChangeArrowheads="1"/>
          </p:cNvSpPr>
          <p:nvPr/>
        </p:nvSpPr>
        <p:spPr bwMode="auto">
          <a:xfrm>
            <a:off x="90932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816" name="Rectangle 96" descr="95"/>
          <p:cNvSpPr>
            <a:spLocks noChangeArrowheads="1"/>
          </p:cNvSpPr>
          <p:nvPr/>
        </p:nvSpPr>
        <p:spPr bwMode="auto">
          <a:xfrm>
            <a:off x="96901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817" name="Rectangle 97" descr="96"/>
          <p:cNvSpPr>
            <a:spLocks noChangeArrowheads="1"/>
          </p:cNvSpPr>
          <p:nvPr/>
        </p:nvSpPr>
        <p:spPr bwMode="auto">
          <a:xfrm>
            <a:off x="6629400" y="4872038"/>
            <a:ext cx="6731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2818" name="Rectangle 98" descr="97"/>
          <p:cNvSpPr>
            <a:spLocks noChangeArrowheads="1"/>
          </p:cNvSpPr>
          <p:nvPr/>
        </p:nvSpPr>
        <p:spPr bwMode="auto">
          <a:xfrm>
            <a:off x="73025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19" name="Rectangle 99" descr="98"/>
          <p:cNvSpPr>
            <a:spLocks noChangeArrowheads="1"/>
          </p:cNvSpPr>
          <p:nvPr/>
        </p:nvSpPr>
        <p:spPr bwMode="auto">
          <a:xfrm>
            <a:off x="78994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2820" name="Rectangle 100" descr="99"/>
          <p:cNvSpPr>
            <a:spLocks noChangeArrowheads="1"/>
          </p:cNvSpPr>
          <p:nvPr/>
        </p:nvSpPr>
        <p:spPr bwMode="auto">
          <a:xfrm>
            <a:off x="84963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21" name="Rectangle 101" descr="100"/>
          <p:cNvSpPr>
            <a:spLocks noChangeArrowheads="1"/>
          </p:cNvSpPr>
          <p:nvPr/>
        </p:nvSpPr>
        <p:spPr bwMode="auto">
          <a:xfrm>
            <a:off x="9093200" y="4872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822" name="Rectangle 102" descr="101"/>
          <p:cNvSpPr>
            <a:spLocks noChangeArrowheads="1"/>
          </p:cNvSpPr>
          <p:nvPr/>
        </p:nvSpPr>
        <p:spPr bwMode="auto">
          <a:xfrm>
            <a:off x="9690100" y="4872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2823" name="Rectangle 103" descr="102"/>
          <p:cNvSpPr>
            <a:spLocks noChangeArrowheads="1"/>
          </p:cNvSpPr>
          <p:nvPr/>
        </p:nvSpPr>
        <p:spPr bwMode="auto">
          <a:xfrm>
            <a:off x="6629400" y="5327651"/>
            <a:ext cx="6731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2824" name="Rectangle 104" descr="103"/>
          <p:cNvSpPr>
            <a:spLocks noChangeArrowheads="1"/>
          </p:cNvSpPr>
          <p:nvPr/>
        </p:nvSpPr>
        <p:spPr bwMode="auto">
          <a:xfrm>
            <a:off x="73025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2825" name="Rectangle 105" descr="104"/>
          <p:cNvSpPr>
            <a:spLocks noChangeArrowheads="1"/>
          </p:cNvSpPr>
          <p:nvPr/>
        </p:nvSpPr>
        <p:spPr bwMode="auto">
          <a:xfrm>
            <a:off x="78994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826" name="Rectangle 106" descr="105"/>
          <p:cNvSpPr>
            <a:spLocks noChangeArrowheads="1"/>
          </p:cNvSpPr>
          <p:nvPr/>
        </p:nvSpPr>
        <p:spPr bwMode="auto">
          <a:xfrm>
            <a:off x="84963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2827" name="Rectangle 107" descr="106"/>
          <p:cNvSpPr>
            <a:spLocks noChangeArrowheads="1"/>
          </p:cNvSpPr>
          <p:nvPr/>
        </p:nvSpPr>
        <p:spPr bwMode="auto">
          <a:xfrm>
            <a:off x="90932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28" name="Rectangle 108" descr="107"/>
          <p:cNvSpPr>
            <a:spLocks noChangeArrowheads="1"/>
          </p:cNvSpPr>
          <p:nvPr/>
        </p:nvSpPr>
        <p:spPr bwMode="auto">
          <a:xfrm>
            <a:off x="96901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2829" name="Rectangle 109" descr="108"/>
          <p:cNvSpPr>
            <a:spLocks noChangeArrowheads="1"/>
          </p:cNvSpPr>
          <p:nvPr/>
        </p:nvSpPr>
        <p:spPr bwMode="auto">
          <a:xfrm>
            <a:off x="6629400" y="5783263"/>
            <a:ext cx="6731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2830" name="Rectangle 110" descr="109"/>
          <p:cNvSpPr>
            <a:spLocks noChangeArrowheads="1"/>
          </p:cNvSpPr>
          <p:nvPr/>
        </p:nvSpPr>
        <p:spPr bwMode="auto">
          <a:xfrm>
            <a:off x="73025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31" name="Rectangle 111" descr="110"/>
          <p:cNvSpPr>
            <a:spLocks noChangeArrowheads="1"/>
          </p:cNvSpPr>
          <p:nvPr/>
        </p:nvSpPr>
        <p:spPr bwMode="auto">
          <a:xfrm>
            <a:off x="78994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32" name="Rectangle 112" descr="111"/>
          <p:cNvSpPr>
            <a:spLocks noChangeArrowheads="1"/>
          </p:cNvSpPr>
          <p:nvPr/>
        </p:nvSpPr>
        <p:spPr bwMode="auto">
          <a:xfrm>
            <a:off x="84963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33" name="Rectangle 113" descr="112"/>
          <p:cNvSpPr>
            <a:spLocks noChangeArrowheads="1"/>
          </p:cNvSpPr>
          <p:nvPr/>
        </p:nvSpPr>
        <p:spPr bwMode="auto">
          <a:xfrm>
            <a:off x="90932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2834" name="Rectangle 114" descr="113"/>
          <p:cNvSpPr>
            <a:spLocks noChangeArrowheads="1"/>
          </p:cNvSpPr>
          <p:nvPr/>
        </p:nvSpPr>
        <p:spPr bwMode="auto">
          <a:xfrm>
            <a:off x="96901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2835" name="Line 115"/>
          <p:cNvSpPr>
            <a:spLocks noChangeShapeType="1"/>
          </p:cNvSpPr>
          <p:nvPr/>
        </p:nvSpPr>
        <p:spPr bwMode="auto">
          <a:xfrm>
            <a:off x="6629400" y="3505200"/>
            <a:ext cx="36576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836" name="Line 116"/>
          <p:cNvSpPr>
            <a:spLocks noChangeShapeType="1"/>
          </p:cNvSpPr>
          <p:nvPr/>
        </p:nvSpPr>
        <p:spPr bwMode="auto">
          <a:xfrm>
            <a:off x="6629400" y="3960813"/>
            <a:ext cx="36576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37" name="Line 117"/>
          <p:cNvSpPr>
            <a:spLocks noChangeShapeType="1"/>
          </p:cNvSpPr>
          <p:nvPr/>
        </p:nvSpPr>
        <p:spPr bwMode="auto">
          <a:xfrm>
            <a:off x="6629400" y="4416425"/>
            <a:ext cx="36576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38" name="Line 118"/>
          <p:cNvSpPr>
            <a:spLocks noChangeShapeType="1"/>
          </p:cNvSpPr>
          <p:nvPr/>
        </p:nvSpPr>
        <p:spPr bwMode="auto">
          <a:xfrm>
            <a:off x="6629400" y="4872038"/>
            <a:ext cx="36576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39" name="Line 119"/>
          <p:cNvSpPr>
            <a:spLocks noChangeShapeType="1"/>
          </p:cNvSpPr>
          <p:nvPr/>
        </p:nvSpPr>
        <p:spPr bwMode="auto">
          <a:xfrm>
            <a:off x="6629400" y="5327650"/>
            <a:ext cx="36576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0" name="Line 120"/>
          <p:cNvSpPr>
            <a:spLocks noChangeShapeType="1"/>
          </p:cNvSpPr>
          <p:nvPr/>
        </p:nvSpPr>
        <p:spPr bwMode="auto">
          <a:xfrm>
            <a:off x="6629400" y="5783263"/>
            <a:ext cx="36576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1" name="Line 121"/>
          <p:cNvSpPr>
            <a:spLocks noChangeShapeType="1"/>
          </p:cNvSpPr>
          <p:nvPr/>
        </p:nvSpPr>
        <p:spPr bwMode="auto">
          <a:xfrm>
            <a:off x="6629400" y="6238875"/>
            <a:ext cx="36576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842" name="Line 122"/>
          <p:cNvSpPr>
            <a:spLocks noChangeShapeType="1"/>
          </p:cNvSpPr>
          <p:nvPr/>
        </p:nvSpPr>
        <p:spPr bwMode="auto">
          <a:xfrm>
            <a:off x="66294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843" name="Line 123"/>
          <p:cNvSpPr>
            <a:spLocks noChangeShapeType="1"/>
          </p:cNvSpPr>
          <p:nvPr/>
        </p:nvSpPr>
        <p:spPr bwMode="auto">
          <a:xfrm>
            <a:off x="73025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4" name="Line 124"/>
          <p:cNvSpPr>
            <a:spLocks noChangeShapeType="1"/>
          </p:cNvSpPr>
          <p:nvPr/>
        </p:nvSpPr>
        <p:spPr bwMode="auto">
          <a:xfrm>
            <a:off x="78994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5" name="Line 125"/>
          <p:cNvSpPr>
            <a:spLocks noChangeShapeType="1"/>
          </p:cNvSpPr>
          <p:nvPr/>
        </p:nvSpPr>
        <p:spPr bwMode="auto">
          <a:xfrm>
            <a:off x="84963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6" name="Line 126"/>
          <p:cNvSpPr>
            <a:spLocks noChangeShapeType="1"/>
          </p:cNvSpPr>
          <p:nvPr/>
        </p:nvSpPr>
        <p:spPr bwMode="auto">
          <a:xfrm>
            <a:off x="90932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7" name="Line 127"/>
          <p:cNvSpPr>
            <a:spLocks noChangeShapeType="1"/>
          </p:cNvSpPr>
          <p:nvPr/>
        </p:nvSpPr>
        <p:spPr bwMode="auto">
          <a:xfrm>
            <a:off x="96901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2848" name="Line 128"/>
          <p:cNvSpPr>
            <a:spLocks noChangeShapeType="1"/>
          </p:cNvSpPr>
          <p:nvPr/>
        </p:nvSpPr>
        <p:spPr bwMode="auto">
          <a:xfrm>
            <a:off x="102870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2849" name="Line 129"/>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2850" name="Text Box 130"/>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
        <p:nvSpPr>
          <p:cNvPr id="1822851" name="Text Box 131"/>
          <p:cNvSpPr txBox="1">
            <a:spLocks noChangeArrowheads="1"/>
          </p:cNvSpPr>
          <p:nvPr/>
        </p:nvSpPr>
        <p:spPr bwMode="auto">
          <a:xfrm>
            <a:off x="2103438" y="4895851"/>
            <a:ext cx="4095750" cy="3968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a:t>D</a:t>
            </a:r>
            <a:r>
              <a:rPr lang="en-US" sz="2000" baseline="-25000"/>
              <a:t>i,j</a:t>
            </a:r>
            <a:r>
              <a:rPr lang="en-US" sz="2000" baseline="30000"/>
              <a:t>(2)</a:t>
            </a:r>
            <a:r>
              <a:rPr lang="en-US" sz="2000"/>
              <a:t>=min(D</a:t>
            </a:r>
            <a:r>
              <a:rPr lang="en-US" sz="2000" baseline="-25000"/>
              <a:t>i,j</a:t>
            </a:r>
            <a:r>
              <a:rPr lang="en-US" sz="2000" baseline="30000"/>
              <a:t>(1)</a:t>
            </a:r>
            <a:r>
              <a:rPr lang="en-US" sz="2000"/>
              <a:t>, D</a:t>
            </a:r>
            <a:r>
              <a:rPr lang="en-US" sz="2000" baseline="-25000"/>
              <a:t>i,2</a:t>
            </a:r>
            <a:r>
              <a:rPr lang="en-US" sz="2000" baseline="30000"/>
              <a:t>(1)</a:t>
            </a:r>
            <a:r>
              <a:rPr lang="en-US" sz="2000"/>
              <a:t>+D</a:t>
            </a:r>
            <a:r>
              <a:rPr lang="en-US" sz="2000" baseline="-25000"/>
              <a:t>2,j</a:t>
            </a:r>
            <a:r>
              <a:rPr lang="en-US" sz="2000" baseline="30000"/>
              <a:t>(1)</a:t>
            </a:r>
            <a:r>
              <a:rPr lang="en-US" sz="2000"/>
              <a:t>)</a:t>
            </a:r>
          </a:p>
        </p:txBody>
      </p:sp>
      <p:sp>
        <p:nvSpPr>
          <p:cNvPr id="1822852" name="Rectangle 132"/>
          <p:cNvSpPr>
            <a:spLocks noChangeArrowheads="1"/>
          </p:cNvSpPr>
          <p:nvPr/>
        </p:nvSpPr>
        <p:spPr bwMode="auto">
          <a:xfrm>
            <a:off x="2039938" y="5453063"/>
            <a:ext cx="3330142" cy="707886"/>
          </a:xfrm>
          <a:prstGeom prst="rect">
            <a:avLst/>
          </a:prstGeom>
          <a:noFill/>
          <a:ln w="28575">
            <a:noFill/>
            <a:miter lim="800000"/>
            <a:headEnd type="none" w="sm" len="sm"/>
            <a:tailEnd type="none" w="sm" len="sm"/>
          </a:ln>
          <a:effectLst/>
        </p:spPr>
        <p:txBody>
          <a:bodyPr wrap="none">
            <a:prstTxWarp prst="textNoShape">
              <a:avLst/>
            </a:prstTxWarp>
            <a:spAutoFit/>
          </a:bodyPr>
          <a:lstStyle/>
          <a:p>
            <a:pPr eaLnBrk="1" hangingPunct="1"/>
            <a:r>
              <a:rPr lang="en-US" sz="2000"/>
              <a:t>Allowed intermediate vertices: </a:t>
            </a:r>
          </a:p>
          <a:p>
            <a:pPr eaLnBrk="1" hangingPunct="1"/>
            <a:r>
              <a:rPr lang="en-US" sz="2000"/>
              <a:t>subset of {V1,V2}</a:t>
            </a:r>
          </a:p>
        </p:txBody>
      </p:sp>
    </p:spTree>
    <p:extLst>
      <p:ext uri="{BB962C8B-B14F-4D97-AF65-F5344CB8AC3E}">
        <p14:creationId xmlns:p14="http://schemas.microsoft.com/office/powerpoint/2010/main" val="98996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noChangeArrowheads="1"/>
          </p:cNvSpPr>
          <p:nvPr>
            <p:ph type="title"/>
          </p:nvPr>
        </p:nvSpPr>
        <p:spPr>
          <a:xfrm>
            <a:off x="1981200" y="584200"/>
            <a:ext cx="4267200" cy="914400"/>
          </a:xfrm>
        </p:spPr>
        <p:txBody>
          <a:bodyPr/>
          <a:lstStyle/>
          <a:p>
            <a:r>
              <a:rPr lang="en-US"/>
              <a:t>K=3</a:t>
            </a:r>
          </a:p>
        </p:txBody>
      </p:sp>
      <p:sp>
        <p:nvSpPr>
          <p:cNvPr id="1824771"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24772"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4773"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24774"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4775"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24776"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4777"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24778"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4779"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24780"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1"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2"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3"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4"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5"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6"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4787"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4788"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24789"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24790"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4791"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24792"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24793"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24793"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4794"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24795"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4796"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24797" name="Rectangle 29" descr="28"/>
          <p:cNvSpPr>
            <a:spLocks noChangeArrowheads="1"/>
          </p:cNvSpPr>
          <p:nvPr/>
        </p:nvSpPr>
        <p:spPr bwMode="auto">
          <a:xfrm>
            <a:off x="67056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4798" name="Rectangle 30" descr="29"/>
          <p:cNvSpPr>
            <a:spLocks noChangeArrowheads="1"/>
          </p:cNvSpPr>
          <p:nvPr/>
        </p:nvSpPr>
        <p:spPr bwMode="auto">
          <a:xfrm>
            <a:off x="73025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4799" name="Rectangle 31" descr="30"/>
          <p:cNvSpPr>
            <a:spLocks noChangeArrowheads="1"/>
          </p:cNvSpPr>
          <p:nvPr/>
        </p:nvSpPr>
        <p:spPr bwMode="auto">
          <a:xfrm>
            <a:off x="78994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4800" name="Rectangle 32" descr="31"/>
          <p:cNvSpPr>
            <a:spLocks noChangeArrowheads="1"/>
          </p:cNvSpPr>
          <p:nvPr/>
        </p:nvSpPr>
        <p:spPr bwMode="auto">
          <a:xfrm>
            <a:off x="84963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4801" name="Rectangle 33" descr="32"/>
          <p:cNvSpPr>
            <a:spLocks noChangeArrowheads="1"/>
          </p:cNvSpPr>
          <p:nvPr/>
        </p:nvSpPr>
        <p:spPr bwMode="auto">
          <a:xfrm>
            <a:off x="90932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4802" name="Rectangle 34" descr="33"/>
          <p:cNvSpPr>
            <a:spLocks noChangeArrowheads="1"/>
          </p:cNvSpPr>
          <p:nvPr/>
        </p:nvSpPr>
        <p:spPr bwMode="auto">
          <a:xfrm>
            <a:off x="96901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4803" name="Rectangle 35" descr="34"/>
          <p:cNvSpPr>
            <a:spLocks noChangeArrowheads="1"/>
          </p:cNvSpPr>
          <p:nvPr/>
        </p:nvSpPr>
        <p:spPr bwMode="auto">
          <a:xfrm>
            <a:off x="67056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4804" name="Rectangle 36" descr="35"/>
          <p:cNvSpPr>
            <a:spLocks noChangeArrowheads="1"/>
          </p:cNvSpPr>
          <p:nvPr/>
        </p:nvSpPr>
        <p:spPr bwMode="auto">
          <a:xfrm>
            <a:off x="73025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4805" name="Rectangle 37" descr="36"/>
          <p:cNvSpPr>
            <a:spLocks noChangeArrowheads="1"/>
          </p:cNvSpPr>
          <p:nvPr/>
        </p:nvSpPr>
        <p:spPr bwMode="auto">
          <a:xfrm>
            <a:off x="78994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4806" name="Rectangle 38" descr="37"/>
          <p:cNvSpPr>
            <a:spLocks noChangeArrowheads="1"/>
          </p:cNvSpPr>
          <p:nvPr/>
        </p:nvSpPr>
        <p:spPr bwMode="auto">
          <a:xfrm>
            <a:off x="84963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24807" name="Rectangle 39" descr="38"/>
          <p:cNvSpPr>
            <a:spLocks noChangeArrowheads="1"/>
          </p:cNvSpPr>
          <p:nvPr/>
        </p:nvSpPr>
        <p:spPr bwMode="auto">
          <a:xfrm>
            <a:off x="90932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4</a:t>
            </a:r>
          </a:p>
        </p:txBody>
      </p:sp>
      <p:sp>
        <p:nvSpPr>
          <p:cNvPr id="1824808" name="Rectangle 40" descr="39"/>
          <p:cNvSpPr>
            <a:spLocks noChangeArrowheads="1"/>
          </p:cNvSpPr>
          <p:nvPr/>
        </p:nvSpPr>
        <p:spPr bwMode="auto">
          <a:xfrm>
            <a:off x="96901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4809" name="Rectangle 41" descr="40"/>
          <p:cNvSpPr>
            <a:spLocks noChangeArrowheads="1"/>
          </p:cNvSpPr>
          <p:nvPr/>
        </p:nvSpPr>
        <p:spPr bwMode="auto">
          <a:xfrm>
            <a:off x="67056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4810" name="Rectangle 42" descr="41"/>
          <p:cNvSpPr>
            <a:spLocks noChangeArrowheads="1"/>
          </p:cNvSpPr>
          <p:nvPr/>
        </p:nvSpPr>
        <p:spPr bwMode="auto">
          <a:xfrm>
            <a:off x="73025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11" name="Rectangle 43" descr="42"/>
          <p:cNvSpPr>
            <a:spLocks noChangeArrowheads="1"/>
          </p:cNvSpPr>
          <p:nvPr/>
        </p:nvSpPr>
        <p:spPr bwMode="auto">
          <a:xfrm>
            <a:off x="78994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4812" name="Rectangle 44" descr="43"/>
          <p:cNvSpPr>
            <a:spLocks noChangeArrowheads="1"/>
          </p:cNvSpPr>
          <p:nvPr/>
        </p:nvSpPr>
        <p:spPr bwMode="auto">
          <a:xfrm>
            <a:off x="84963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13" name="Rectangle 45" descr="44"/>
          <p:cNvSpPr>
            <a:spLocks noChangeArrowheads="1"/>
          </p:cNvSpPr>
          <p:nvPr/>
        </p:nvSpPr>
        <p:spPr bwMode="auto">
          <a:xfrm>
            <a:off x="90932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4814" name="Rectangle 46" descr="45"/>
          <p:cNvSpPr>
            <a:spLocks noChangeArrowheads="1"/>
          </p:cNvSpPr>
          <p:nvPr/>
        </p:nvSpPr>
        <p:spPr bwMode="auto">
          <a:xfrm>
            <a:off x="96901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7</a:t>
            </a:r>
          </a:p>
        </p:txBody>
      </p:sp>
      <p:sp>
        <p:nvSpPr>
          <p:cNvPr id="1824815" name="Rectangle 47" descr="46"/>
          <p:cNvSpPr>
            <a:spLocks noChangeArrowheads="1"/>
          </p:cNvSpPr>
          <p:nvPr/>
        </p:nvSpPr>
        <p:spPr bwMode="auto">
          <a:xfrm>
            <a:off x="67056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4816" name="Rectangle 48" descr="47"/>
          <p:cNvSpPr>
            <a:spLocks noChangeArrowheads="1"/>
          </p:cNvSpPr>
          <p:nvPr/>
        </p:nvSpPr>
        <p:spPr bwMode="auto">
          <a:xfrm>
            <a:off x="73025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17" name="Rectangle 49" descr="48"/>
          <p:cNvSpPr>
            <a:spLocks noChangeArrowheads="1"/>
          </p:cNvSpPr>
          <p:nvPr/>
        </p:nvSpPr>
        <p:spPr bwMode="auto">
          <a:xfrm>
            <a:off x="78994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4818" name="Rectangle 50" descr="49"/>
          <p:cNvSpPr>
            <a:spLocks noChangeArrowheads="1"/>
          </p:cNvSpPr>
          <p:nvPr/>
        </p:nvSpPr>
        <p:spPr bwMode="auto">
          <a:xfrm>
            <a:off x="84963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4819" name="Rectangle 51" descr="50"/>
          <p:cNvSpPr>
            <a:spLocks noChangeArrowheads="1"/>
          </p:cNvSpPr>
          <p:nvPr/>
        </p:nvSpPr>
        <p:spPr bwMode="auto">
          <a:xfrm>
            <a:off x="90932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4820" name="Rectangle 52" descr="51"/>
          <p:cNvSpPr>
            <a:spLocks noChangeArrowheads="1"/>
          </p:cNvSpPr>
          <p:nvPr/>
        </p:nvSpPr>
        <p:spPr bwMode="auto">
          <a:xfrm>
            <a:off x="96901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11</a:t>
            </a:r>
          </a:p>
        </p:txBody>
      </p:sp>
      <p:sp>
        <p:nvSpPr>
          <p:cNvPr id="1824821" name="Rectangle 53" descr="52"/>
          <p:cNvSpPr>
            <a:spLocks noChangeArrowheads="1"/>
          </p:cNvSpPr>
          <p:nvPr/>
        </p:nvSpPr>
        <p:spPr bwMode="auto">
          <a:xfrm>
            <a:off x="67056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4822" name="Rectangle 54" descr="53"/>
          <p:cNvSpPr>
            <a:spLocks noChangeArrowheads="1"/>
          </p:cNvSpPr>
          <p:nvPr/>
        </p:nvSpPr>
        <p:spPr bwMode="auto">
          <a:xfrm>
            <a:off x="73025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23" name="Rectangle 55" descr="54"/>
          <p:cNvSpPr>
            <a:spLocks noChangeArrowheads="1"/>
          </p:cNvSpPr>
          <p:nvPr/>
        </p:nvSpPr>
        <p:spPr bwMode="auto">
          <a:xfrm>
            <a:off x="7899400" y="2279651"/>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4824" name="Rectangle 56" descr="55"/>
          <p:cNvSpPr>
            <a:spLocks noChangeArrowheads="1"/>
          </p:cNvSpPr>
          <p:nvPr/>
        </p:nvSpPr>
        <p:spPr bwMode="auto">
          <a:xfrm>
            <a:off x="84963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4825" name="Rectangle 57" descr="56"/>
          <p:cNvSpPr>
            <a:spLocks noChangeArrowheads="1"/>
          </p:cNvSpPr>
          <p:nvPr/>
        </p:nvSpPr>
        <p:spPr bwMode="auto">
          <a:xfrm>
            <a:off x="90932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4826" name="Rectangle 58" descr="57"/>
          <p:cNvSpPr>
            <a:spLocks noChangeArrowheads="1"/>
          </p:cNvSpPr>
          <p:nvPr/>
        </p:nvSpPr>
        <p:spPr bwMode="auto">
          <a:xfrm>
            <a:off x="96901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4827" name="Rectangle 59" descr="58"/>
          <p:cNvSpPr>
            <a:spLocks noChangeArrowheads="1"/>
          </p:cNvSpPr>
          <p:nvPr/>
        </p:nvSpPr>
        <p:spPr bwMode="auto">
          <a:xfrm>
            <a:off x="67056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4828" name="Rectangle 60" descr="59"/>
          <p:cNvSpPr>
            <a:spLocks noChangeArrowheads="1"/>
          </p:cNvSpPr>
          <p:nvPr/>
        </p:nvSpPr>
        <p:spPr bwMode="auto">
          <a:xfrm>
            <a:off x="73025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29" name="Rectangle 61" descr="60"/>
          <p:cNvSpPr>
            <a:spLocks noChangeArrowheads="1"/>
          </p:cNvSpPr>
          <p:nvPr/>
        </p:nvSpPr>
        <p:spPr bwMode="auto">
          <a:xfrm>
            <a:off x="78994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30" name="Rectangle 62" descr="61"/>
          <p:cNvSpPr>
            <a:spLocks noChangeArrowheads="1"/>
          </p:cNvSpPr>
          <p:nvPr/>
        </p:nvSpPr>
        <p:spPr bwMode="auto">
          <a:xfrm>
            <a:off x="84963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a:t>
            </a:r>
          </a:p>
        </p:txBody>
      </p:sp>
      <p:sp>
        <p:nvSpPr>
          <p:cNvPr id="1824831" name="Rectangle 63" descr="62"/>
          <p:cNvSpPr>
            <a:spLocks noChangeArrowheads="1"/>
          </p:cNvSpPr>
          <p:nvPr/>
        </p:nvSpPr>
        <p:spPr bwMode="auto">
          <a:xfrm>
            <a:off x="90932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24832" name="Rectangle 64" descr="63"/>
          <p:cNvSpPr>
            <a:spLocks noChangeArrowheads="1"/>
          </p:cNvSpPr>
          <p:nvPr/>
        </p:nvSpPr>
        <p:spPr bwMode="auto">
          <a:xfrm>
            <a:off x="96901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4833" name="Line 65"/>
          <p:cNvSpPr>
            <a:spLocks noChangeShapeType="1"/>
          </p:cNvSpPr>
          <p:nvPr/>
        </p:nvSpPr>
        <p:spPr bwMode="auto">
          <a:xfrm>
            <a:off x="6705600" y="457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34" name="Line 66"/>
          <p:cNvSpPr>
            <a:spLocks noChangeShapeType="1"/>
          </p:cNvSpPr>
          <p:nvPr/>
        </p:nvSpPr>
        <p:spPr bwMode="auto">
          <a:xfrm>
            <a:off x="6705600" y="912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35" name="Line 67"/>
          <p:cNvSpPr>
            <a:spLocks noChangeShapeType="1"/>
          </p:cNvSpPr>
          <p:nvPr/>
        </p:nvSpPr>
        <p:spPr bwMode="auto">
          <a:xfrm>
            <a:off x="6705600" y="1368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36" name="Line 68"/>
          <p:cNvSpPr>
            <a:spLocks noChangeShapeType="1"/>
          </p:cNvSpPr>
          <p:nvPr/>
        </p:nvSpPr>
        <p:spPr bwMode="auto">
          <a:xfrm>
            <a:off x="6705600" y="1824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37" name="Line 69"/>
          <p:cNvSpPr>
            <a:spLocks noChangeShapeType="1"/>
          </p:cNvSpPr>
          <p:nvPr/>
        </p:nvSpPr>
        <p:spPr bwMode="auto">
          <a:xfrm>
            <a:off x="6705600" y="2279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38" name="Line 70"/>
          <p:cNvSpPr>
            <a:spLocks noChangeShapeType="1"/>
          </p:cNvSpPr>
          <p:nvPr/>
        </p:nvSpPr>
        <p:spPr bwMode="auto">
          <a:xfrm>
            <a:off x="6705600" y="2735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39" name="Line 71"/>
          <p:cNvSpPr>
            <a:spLocks noChangeShapeType="1"/>
          </p:cNvSpPr>
          <p:nvPr/>
        </p:nvSpPr>
        <p:spPr bwMode="auto">
          <a:xfrm>
            <a:off x="6705600" y="3190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40" name="Line 72"/>
          <p:cNvSpPr>
            <a:spLocks noChangeShapeType="1"/>
          </p:cNvSpPr>
          <p:nvPr/>
        </p:nvSpPr>
        <p:spPr bwMode="auto">
          <a:xfrm>
            <a:off x="67056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41" name="Line 73"/>
          <p:cNvSpPr>
            <a:spLocks noChangeShapeType="1"/>
          </p:cNvSpPr>
          <p:nvPr/>
        </p:nvSpPr>
        <p:spPr bwMode="auto">
          <a:xfrm>
            <a:off x="73025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42" name="Line 74"/>
          <p:cNvSpPr>
            <a:spLocks noChangeShapeType="1"/>
          </p:cNvSpPr>
          <p:nvPr/>
        </p:nvSpPr>
        <p:spPr bwMode="auto">
          <a:xfrm>
            <a:off x="78994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43" name="Line 75"/>
          <p:cNvSpPr>
            <a:spLocks noChangeShapeType="1"/>
          </p:cNvSpPr>
          <p:nvPr/>
        </p:nvSpPr>
        <p:spPr bwMode="auto">
          <a:xfrm>
            <a:off x="84963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44" name="Line 76"/>
          <p:cNvSpPr>
            <a:spLocks noChangeShapeType="1"/>
          </p:cNvSpPr>
          <p:nvPr/>
        </p:nvSpPr>
        <p:spPr bwMode="auto">
          <a:xfrm>
            <a:off x="90932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45" name="Line 77"/>
          <p:cNvSpPr>
            <a:spLocks noChangeShapeType="1"/>
          </p:cNvSpPr>
          <p:nvPr/>
        </p:nvSpPr>
        <p:spPr bwMode="auto">
          <a:xfrm>
            <a:off x="96901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46" name="Line 78"/>
          <p:cNvSpPr>
            <a:spLocks noChangeShapeType="1"/>
          </p:cNvSpPr>
          <p:nvPr/>
        </p:nvSpPr>
        <p:spPr bwMode="auto">
          <a:xfrm>
            <a:off x="102870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47" name="Rectangle 79" descr="78"/>
          <p:cNvSpPr>
            <a:spLocks noChangeArrowheads="1"/>
          </p:cNvSpPr>
          <p:nvPr/>
        </p:nvSpPr>
        <p:spPr bwMode="auto">
          <a:xfrm>
            <a:off x="67056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4848" name="Rectangle 80" descr="79"/>
          <p:cNvSpPr>
            <a:spLocks noChangeArrowheads="1"/>
          </p:cNvSpPr>
          <p:nvPr/>
        </p:nvSpPr>
        <p:spPr bwMode="auto">
          <a:xfrm>
            <a:off x="73025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4849" name="Rectangle 81" descr="80"/>
          <p:cNvSpPr>
            <a:spLocks noChangeArrowheads="1"/>
          </p:cNvSpPr>
          <p:nvPr/>
        </p:nvSpPr>
        <p:spPr bwMode="auto">
          <a:xfrm>
            <a:off x="78994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4850" name="Rectangle 82" descr="81"/>
          <p:cNvSpPr>
            <a:spLocks noChangeArrowheads="1"/>
          </p:cNvSpPr>
          <p:nvPr/>
        </p:nvSpPr>
        <p:spPr bwMode="auto">
          <a:xfrm>
            <a:off x="84963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4851" name="Rectangle 83" descr="82"/>
          <p:cNvSpPr>
            <a:spLocks noChangeArrowheads="1"/>
          </p:cNvSpPr>
          <p:nvPr/>
        </p:nvSpPr>
        <p:spPr bwMode="auto">
          <a:xfrm>
            <a:off x="90932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4852" name="Rectangle 84" descr="83"/>
          <p:cNvSpPr>
            <a:spLocks noChangeArrowheads="1"/>
          </p:cNvSpPr>
          <p:nvPr/>
        </p:nvSpPr>
        <p:spPr bwMode="auto">
          <a:xfrm>
            <a:off x="96901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4853" name="Rectangle 85" descr="84"/>
          <p:cNvSpPr>
            <a:spLocks noChangeArrowheads="1"/>
          </p:cNvSpPr>
          <p:nvPr/>
        </p:nvSpPr>
        <p:spPr bwMode="auto">
          <a:xfrm>
            <a:off x="67056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4854" name="Rectangle 86" descr="85"/>
          <p:cNvSpPr>
            <a:spLocks noChangeArrowheads="1"/>
          </p:cNvSpPr>
          <p:nvPr/>
        </p:nvSpPr>
        <p:spPr bwMode="auto">
          <a:xfrm>
            <a:off x="73025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55" name="Rectangle 87" descr="86"/>
          <p:cNvSpPr>
            <a:spLocks noChangeArrowheads="1"/>
          </p:cNvSpPr>
          <p:nvPr/>
        </p:nvSpPr>
        <p:spPr bwMode="auto">
          <a:xfrm>
            <a:off x="78994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4856" name="Rectangle 88" descr="87"/>
          <p:cNvSpPr>
            <a:spLocks noChangeArrowheads="1"/>
          </p:cNvSpPr>
          <p:nvPr/>
        </p:nvSpPr>
        <p:spPr bwMode="auto">
          <a:xfrm>
            <a:off x="84963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4857" name="Rectangle 89" descr="88"/>
          <p:cNvSpPr>
            <a:spLocks noChangeArrowheads="1"/>
          </p:cNvSpPr>
          <p:nvPr/>
        </p:nvSpPr>
        <p:spPr bwMode="auto">
          <a:xfrm>
            <a:off x="90932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58" name="Rectangle 90" descr="89"/>
          <p:cNvSpPr>
            <a:spLocks noChangeArrowheads="1"/>
          </p:cNvSpPr>
          <p:nvPr/>
        </p:nvSpPr>
        <p:spPr bwMode="auto">
          <a:xfrm>
            <a:off x="96901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4859" name="Rectangle 91" descr="90"/>
          <p:cNvSpPr>
            <a:spLocks noChangeArrowheads="1"/>
          </p:cNvSpPr>
          <p:nvPr/>
        </p:nvSpPr>
        <p:spPr bwMode="auto">
          <a:xfrm>
            <a:off x="67056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4860" name="Rectangle 92" descr="91"/>
          <p:cNvSpPr>
            <a:spLocks noChangeArrowheads="1"/>
          </p:cNvSpPr>
          <p:nvPr/>
        </p:nvSpPr>
        <p:spPr bwMode="auto">
          <a:xfrm>
            <a:off x="73025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61" name="Rectangle 93" descr="92"/>
          <p:cNvSpPr>
            <a:spLocks noChangeArrowheads="1"/>
          </p:cNvSpPr>
          <p:nvPr/>
        </p:nvSpPr>
        <p:spPr bwMode="auto">
          <a:xfrm>
            <a:off x="78994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62" name="Rectangle 94" descr="93"/>
          <p:cNvSpPr>
            <a:spLocks noChangeArrowheads="1"/>
          </p:cNvSpPr>
          <p:nvPr/>
        </p:nvSpPr>
        <p:spPr bwMode="auto">
          <a:xfrm>
            <a:off x="84963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63" name="Rectangle 95" descr="94"/>
          <p:cNvSpPr>
            <a:spLocks noChangeArrowheads="1"/>
          </p:cNvSpPr>
          <p:nvPr/>
        </p:nvSpPr>
        <p:spPr bwMode="auto">
          <a:xfrm>
            <a:off x="90932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64" name="Rectangle 96" descr="95"/>
          <p:cNvSpPr>
            <a:spLocks noChangeArrowheads="1"/>
          </p:cNvSpPr>
          <p:nvPr/>
        </p:nvSpPr>
        <p:spPr bwMode="auto">
          <a:xfrm>
            <a:off x="96901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65" name="Rectangle 97" descr="96"/>
          <p:cNvSpPr>
            <a:spLocks noChangeArrowheads="1"/>
          </p:cNvSpPr>
          <p:nvPr/>
        </p:nvSpPr>
        <p:spPr bwMode="auto">
          <a:xfrm>
            <a:off x="67056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4866" name="Rectangle 98" descr="97"/>
          <p:cNvSpPr>
            <a:spLocks noChangeArrowheads="1"/>
          </p:cNvSpPr>
          <p:nvPr/>
        </p:nvSpPr>
        <p:spPr bwMode="auto">
          <a:xfrm>
            <a:off x="73025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67" name="Rectangle 99" descr="98"/>
          <p:cNvSpPr>
            <a:spLocks noChangeArrowheads="1"/>
          </p:cNvSpPr>
          <p:nvPr/>
        </p:nvSpPr>
        <p:spPr bwMode="auto">
          <a:xfrm>
            <a:off x="78994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4868" name="Rectangle 100" descr="99"/>
          <p:cNvSpPr>
            <a:spLocks noChangeArrowheads="1"/>
          </p:cNvSpPr>
          <p:nvPr/>
        </p:nvSpPr>
        <p:spPr bwMode="auto">
          <a:xfrm>
            <a:off x="84963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69" name="Rectangle 101" descr="100"/>
          <p:cNvSpPr>
            <a:spLocks noChangeArrowheads="1"/>
          </p:cNvSpPr>
          <p:nvPr/>
        </p:nvSpPr>
        <p:spPr bwMode="auto">
          <a:xfrm>
            <a:off x="90932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70" name="Rectangle 102" descr="101"/>
          <p:cNvSpPr>
            <a:spLocks noChangeArrowheads="1"/>
          </p:cNvSpPr>
          <p:nvPr/>
        </p:nvSpPr>
        <p:spPr bwMode="auto">
          <a:xfrm>
            <a:off x="96901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4871" name="Rectangle 103" descr="102"/>
          <p:cNvSpPr>
            <a:spLocks noChangeArrowheads="1"/>
          </p:cNvSpPr>
          <p:nvPr/>
        </p:nvSpPr>
        <p:spPr bwMode="auto">
          <a:xfrm>
            <a:off x="67056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4872" name="Rectangle 104" descr="103"/>
          <p:cNvSpPr>
            <a:spLocks noChangeArrowheads="1"/>
          </p:cNvSpPr>
          <p:nvPr/>
        </p:nvSpPr>
        <p:spPr bwMode="auto">
          <a:xfrm>
            <a:off x="73025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4873" name="Rectangle 105" descr="104"/>
          <p:cNvSpPr>
            <a:spLocks noChangeArrowheads="1"/>
          </p:cNvSpPr>
          <p:nvPr/>
        </p:nvSpPr>
        <p:spPr bwMode="auto">
          <a:xfrm>
            <a:off x="7899400" y="5327651"/>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4874" name="Rectangle 106" descr="105"/>
          <p:cNvSpPr>
            <a:spLocks noChangeArrowheads="1"/>
          </p:cNvSpPr>
          <p:nvPr/>
        </p:nvSpPr>
        <p:spPr bwMode="auto">
          <a:xfrm>
            <a:off x="84963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4875" name="Rectangle 107" descr="106"/>
          <p:cNvSpPr>
            <a:spLocks noChangeArrowheads="1"/>
          </p:cNvSpPr>
          <p:nvPr/>
        </p:nvSpPr>
        <p:spPr bwMode="auto">
          <a:xfrm>
            <a:off x="90932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76" name="Rectangle 108" descr="107"/>
          <p:cNvSpPr>
            <a:spLocks noChangeArrowheads="1"/>
          </p:cNvSpPr>
          <p:nvPr/>
        </p:nvSpPr>
        <p:spPr bwMode="auto">
          <a:xfrm>
            <a:off x="96901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4877" name="Rectangle 109" descr="108"/>
          <p:cNvSpPr>
            <a:spLocks noChangeArrowheads="1"/>
          </p:cNvSpPr>
          <p:nvPr/>
        </p:nvSpPr>
        <p:spPr bwMode="auto">
          <a:xfrm>
            <a:off x="67056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4878" name="Rectangle 110" descr="109"/>
          <p:cNvSpPr>
            <a:spLocks noChangeArrowheads="1"/>
          </p:cNvSpPr>
          <p:nvPr/>
        </p:nvSpPr>
        <p:spPr bwMode="auto">
          <a:xfrm>
            <a:off x="73025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79" name="Rectangle 111" descr="110"/>
          <p:cNvSpPr>
            <a:spLocks noChangeArrowheads="1"/>
          </p:cNvSpPr>
          <p:nvPr/>
        </p:nvSpPr>
        <p:spPr bwMode="auto">
          <a:xfrm>
            <a:off x="78994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80" name="Rectangle 112" descr="111"/>
          <p:cNvSpPr>
            <a:spLocks noChangeArrowheads="1"/>
          </p:cNvSpPr>
          <p:nvPr/>
        </p:nvSpPr>
        <p:spPr bwMode="auto">
          <a:xfrm>
            <a:off x="84963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81" name="Rectangle 113" descr="112"/>
          <p:cNvSpPr>
            <a:spLocks noChangeArrowheads="1"/>
          </p:cNvSpPr>
          <p:nvPr/>
        </p:nvSpPr>
        <p:spPr bwMode="auto">
          <a:xfrm>
            <a:off x="90932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4882" name="Rectangle 114" descr="113"/>
          <p:cNvSpPr>
            <a:spLocks noChangeArrowheads="1"/>
          </p:cNvSpPr>
          <p:nvPr/>
        </p:nvSpPr>
        <p:spPr bwMode="auto">
          <a:xfrm>
            <a:off x="96901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4883" name="Line 115"/>
          <p:cNvSpPr>
            <a:spLocks noChangeShapeType="1"/>
          </p:cNvSpPr>
          <p:nvPr/>
        </p:nvSpPr>
        <p:spPr bwMode="auto">
          <a:xfrm>
            <a:off x="6705600" y="3505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84" name="Line 116"/>
          <p:cNvSpPr>
            <a:spLocks noChangeShapeType="1"/>
          </p:cNvSpPr>
          <p:nvPr/>
        </p:nvSpPr>
        <p:spPr bwMode="auto">
          <a:xfrm>
            <a:off x="6705600" y="3960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85" name="Line 117"/>
          <p:cNvSpPr>
            <a:spLocks noChangeShapeType="1"/>
          </p:cNvSpPr>
          <p:nvPr/>
        </p:nvSpPr>
        <p:spPr bwMode="auto">
          <a:xfrm>
            <a:off x="6705600" y="4416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86" name="Line 118"/>
          <p:cNvSpPr>
            <a:spLocks noChangeShapeType="1"/>
          </p:cNvSpPr>
          <p:nvPr/>
        </p:nvSpPr>
        <p:spPr bwMode="auto">
          <a:xfrm>
            <a:off x="6705600" y="4872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87" name="Line 119"/>
          <p:cNvSpPr>
            <a:spLocks noChangeShapeType="1"/>
          </p:cNvSpPr>
          <p:nvPr/>
        </p:nvSpPr>
        <p:spPr bwMode="auto">
          <a:xfrm>
            <a:off x="6705600" y="5327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88" name="Line 120"/>
          <p:cNvSpPr>
            <a:spLocks noChangeShapeType="1"/>
          </p:cNvSpPr>
          <p:nvPr/>
        </p:nvSpPr>
        <p:spPr bwMode="auto">
          <a:xfrm>
            <a:off x="6705600" y="5783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89" name="Line 121"/>
          <p:cNvSpPr>
            <a:spLocks noChangeShapeType="1"/>
          </p:cNvSpPr>
          <p:nvPr/>
        </p:nvSpPr>
        <p:spPr bwMode="auto">
          <a:xfrm>
            <a:off x="6705600" y="6238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90" name="Line 122"/>
          <p:cNvSpPr>
            <a:spLocks noChangeShapeType="1"/>
          </p:cNvSpPr>
          <p:nvPr/>
        </p:nvSpPr>
        <p:spPr bwMode="auto">
          <a:xfrm>
            <a:off x="67056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91" name="Line 123"/>
          <p:cNvSpPr>
            <a:spLocks noChangeShapeType="1"/>
          </p:cNvSpPr>
          <p:nvPr/>
        </p:nvSpPr>
        <p:spPr bwMode="auto">
          <a:xfrm>
            <a:off x="73025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92" name="Line 124"/>
          <p:cNvSpPr>
            <a:spLocks noChangeShapeType="1"/>
          </p:cNvSpPr>
          <p:nvPr/>
        </p:nvSpPr>
        <p:spPr bwMode="auto">
          <a:xfrm>
            <a:off x="78994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93" name="Line 125"/>
          <p:cNvSpPr>
            <a:spLocks noChangeShapeType="1"/>
          </p:cNvSpPr>
          <p:nvPr/>
        </p:nvSpPr>
        <p:spPr bwMode="auto">
          <a:xfrm>
            <a:off x="84963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94" name="Line 126"/>
          <p:cNvSpPr>
            <a:spLocks noChangeShapeType="1"/>
          </p:cNvSpPr>
          <p:nvPr/>
        </p:nvSpPr>
        <p:spPr bwMode="auto">
          <a:xfrm>
            <a:off x="90932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95" name="Line 127"/>
          <p:cNvSpPr>
            <a:spLocks noChangeShapeType="1"/>
          </p:cNvSpPr>
          <p:nvPr/>
        </p:nvSpPr>
        <p:spPr bwMode="auto">
          <a:xfrm>
            <a:off x="96901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4896" name="Line 128"/>
          <p:cNvSpPr>
            <a:spLocks noChangeShapeType="1"/>
          </p:cNvSpPr>
          <p:nvPr/>
        </p:nvSpPr>
        <p:spPr bwMode="auto">
          <a:xfrm>
            <a:off x="102870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4897" name="Line 129"/>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4898" name="Text Box 130"/>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
        <p:nvSpPr>
          <p:cNvPr id="1824899" name="Text Box 131"/>
          <p:cNvSpPr txBox="1">
            <a:spLocks noChangeArrowheads="1"/>
          </p:cNvSpPr>
          <p:nvPr/>
        </p:nvSpPr>
        <p:spPr bwMode="auto">
          <a:xfrm>
            <a:off x="2103438" y="4895851"/>
            <a:ext cx="4095750" cy="11588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a:t>D</a:t>
            </a:r>
            <a:r>
              <a:rPr lang="en-US" sz="2000" baseline="-25000"/>
              <a:t>i,j</a:t>
            </a:r>
            <a:r>
              <a:rPr lang="en-US" sz="2000" baseline="30000"/>
              <a:t>(3)</a:t>
            </a:r>
            <a:r>
              <a:rPr lang="en-US" sz="2000"/>
              <a:t>=min(D</a:t>
            </a:r>
            <a:r>
              <a:rPr lang="en-US" sz="2000" baseline="-25000"/>
              <a:t>i,j</a:t>
            </a:r>
            <a:r>
              <a:rPr lang="en-US" sz="2000" baseline="30000"/>
              <a:t>(2)</a:t>
            </a:r>
            <a:r>
              <a:rPr lang="en-US" sz="2000"/>
              <a:t>, D</a:t>
            </a:r>
            <a:r>
              <a:rPr lang="en-US" sz="2000" baseline="-25000"/>
              <a:t>i,3</a:t>
            </a:r>
            <a:r>
              <a:rPr lang="en-US" sz="2000" baseline="30000"/>
              <a:t>(2)</a:t>
            </a:r>
            <a:r>
              <a:rPr lang="en-US" sz="2000"/>
              <a:t>+D</a:t>
            </a:r>
            <a:r>
              <a:rPr lang="en-US" sz="2000" baseline="-25000"/>
              <a:t>3,j</a:t>
            </a:r>
            <a:r>
              <a:rPr lang="en-US" sz="2000" baseline="30000"/>
              <a:t>(2)</a:t>
            </a:r>
            <a:r>
              <a:rPr lang="en-US" sz="2000"/>
              <a:t>)</a:t>
            </a:r>
          </a:p>
          <a:p>
            <a:pPr eaLnBrk="1" hangingPunct="1">
              <a:spcBef>
                <a:spcPct val="50000"/>
              </a:spcBef>
            </a:pPr>
            <a:r>
              <a:rPr lang="en-US" sz="2000"/>
              <a:t>Allowed intermediate vertices: subset of {V1,V2,V3}</a:t>
            </a:r>
          </a:p>
        </p:txBody>
      </p:sp>
    </p:spTree>
    <p:extLst>
      <p:ext uri="{BB962C8B-B14F-4D97-AF65-F5344CB8AC3E}">
        <p14:creationId xmlns:p14="http://schemas.microsoft.com/office/powerpoint/2010/main" val="2253350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18" name="Rectangle 2"/>
          <p:cNvSpPr>
            <a:spLocks noGrp="1" noChangeArrowheads="1"/>
          </p:cNvSpPr>
          <p:nvPr>
            <p:ph type="title"/>
          </p:nvPr>
        </p:nvSpPr>
        <p:spPr>
          <a:xfrm>
            <a:off x="2057400" y="584201"/>
            <a:ext cx="4114800" cy="860425"/>
          </a:xfrm>
        </p:spPr>
        <p:txBody>
          <a:bodyPr/>
          <a:lstStyle/>
          <a:p>
            <a:r>
              <a:rPr lang="en-US" sz="4000"/>
              <a:t>K=4</a:t>
            </a:r>
          </a:p>
        </p:txBody>
      </p:sp>
      <p:sp>
        <p:nvSpPr>
          <p:cNvPr id="1826819"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26820"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6821"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26822"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6823"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26824"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6825"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26826"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6827"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26828"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29"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0"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1"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2"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3"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4"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6835"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6836"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26837"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26838"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6839"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26840"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26841"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26841"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6842"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26843"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6844"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26845" name="Rectangle 29" descr="28"/>
          <p:cNvSpPr>
            <a:spLocks noChangeArrowheads="1"/>
          </p:cNvSpPr>
          <p:nvPr/>
        </p:nvSpPr>
        <p:spPr bwMode="auto">
          <a:xfrm>
            <a:off x="67056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6846" name="Rectangle 30" descr="29"/>
          <p:cNvSpPr>
            <a:spLocks noChangeArrowheads="1"/>
          </p:cNvSpPr>
          <p:nvPr/>
        </p:nvSpPr>
        <p:spPr bwMode="auto">
          <a:xfrm>
            <a:off x="73025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6847" name="Rectangle 31" descr="30"/>
          <p:cNvSpPr>
            <a:spLocks noChangeArrowheads="1"/>
          </p:cNvSpPr>
          <p:nvPr/>
        </p:nvSpPr>
        <p:spPr bwMode="auto">
          <a:xfrm>
            <a:off x="78994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6848" name="Rectangle 32" descr="31"/>
          <p:cNvSpPr>
            <a:spLocks noChangeArrowheads="1"/>
          </p:cNvSpPr>
          <p:nvPr/>
        </p:nvSpPr>
        <p:spPr bwMode="auto">
          <a:xfrm>
            <a:off x="84963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6849" name="Rectangle 33" descr="32"/>
          <p:cNvSpPr>
            <a:spLocks noChangeArrowheads="1"/>
          </p:cNvSpPr>
          <p:nvPr/>
        </p:nvSpPr>
        <p:spPr bwMode="auto">
          <a:xfrm>
            <a:off x="90932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6850" name="Rectangle 34" descr="33"/>
          <p:cNvSpPr>
            <a:spLocks noChangeArrowheads="1"/>
          </p:cNvSpPr>
          <p:nvPr/>
        </p:nvSpPr>
        <p:spPr bwMode="auto">
          <a:xfrm>
            <a:off x="96901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6851" name="Rectangle 35" descr="34"/>
          <p:cNvSpPr>
            <a:spLocks noChangeArrowheads="1"/>
          </p:cNvSpPr>
          <p:nvPr/>
        </p:nvSpPr>
        <p:spPr bwMode="auto">
          <a:xfrm>
            <a:off x="67056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6852" name="Rectangle 36" descr="35"/>
          <p:cNvSpPr>
            <a:spLocks noChangeArrowheads="1"/>
          </p:cNvSpPr>
          <p:nvPr/>
        </p:nvSpPr>
        <p:spPr bwMode="auto">
          <a:xfrm>
            <a:off x="73025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6853" name="Rectangle 37" descr="36"/>
          <p:cNvSpPr>
            <a:spLocks noChangeArrowheads="1"/>
          </p:cNvSpPr>
          <p:nvPr/>
        </p:nvSpPr>
        <p:spPr bwMode="auto">
          <a:xfrm>
            <a:off x="78994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6854" name="Rectangle 38" descr="37"/>
          <p:cNvSpPr>
            <a:spLocks noChangeArrowheads="1"/>
          </p:cNvSpPr>
          <p:nvPr/>
        </p:nvSpPr>
        <p:spPr bwMode="auto">
          <a:xfrm>
            <a:off x="8496300" y="912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6855" name="Rectangle 39" descr="38"/>
          <p:cNvSpPr>
            <a:spLocks noChangeArrowheads="1"/>
          </p:cNvSpPr>
          <p:nvPr/>
        </p:nvSpPr>
        <p:spPr bwMode="auto">
          <a:xfrm>
            <a:off x="90932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4</a:t>
            </a:r>
          </a:p>
        </p:txBody>
      </p:sp>
      <p:sp>
        <p:nvSpPr>
          <p:cNvPr id="1826856" name="Rectangle 40" descr="39"/>
          <p:cNvSpPr>
            <a:spLocks noChangeArrowheads="1"/>
          </p:cNvSpPr>
          <p:nvPr/>
        </p:nvSpPr>
        <p:spPr bwMode="auto">
          <a:xfrm>
            <a:off x="96901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857" name="Rectangle 41" descr="40"/>
          <p:cNvSpPr>
            <a:spLocks noChangeArrowheads="1"/>
          </p:cNvSpPr>
          <p:nvPr/>
        </p:nvSpPr>
        <p:spPr bwMode="auto">
          <a:xfrm>
            <a:off x="67056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6858" name="Rectangle 42" descr="41"/>
          <p:cNvSpPr>
            <a:spLocks noChangeArrowheads="1"/>
          </p:cNvSpPr>
          <p:nvPr/>
        </p:nvSpPr>
        <p:spPr bwMode="auto">
          <a:xfrm>
            <a:off x="7302500" y="136842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3</a:t>
            </a:r>
          </a:p>
        </p:txBody>
      </p:sp>
      <p:sp>
        <p:nvSpPr>
          <p:cNvPr id="1826859" name="Rectangle 43" descr="42"/>
          <p:cNvSpPr>
            <a:spLocks noChangeArrowheads="1"/>
          </p:cNvSpPr>
          <p:nvPr/>
        </p:nvSpPr>
        <p:spPr bwMode="auto">
          <a:xfrm>
            <a:off x="78994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6860" name="Rectangle 44" descr="43"/>
          <p:cNvSpPr>
            <a:spLocks noChangeArrowheads="1"/>
          </p:cNvSpPr>
          <p:nvPr/>
        </p:nvSpPr>
        <p:spPr bwMode="auto">
          <a:xfrm>
            <a:off x="8496300" y="136842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-4</a:t>
            </a:r>
          </a:p>
        </p:txBody>
      </p:sp>
      <p:sp>
        <p:nvSpPr>
          <p:cNvPr id="1826861" name="Rectangle 45" descr="44"/>
          <p:cNvSpPr>
            <a:spLocks noChangeArrowheads="1"/>
          </p:cNvSpPr>
          <p:nvPr/>
        </p:nvSpPr>
        <p:spPr bwMode="auto">
          <a:xfrm>
            <a:off x="90932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6862" name="Rectangle 46" descr="45"/>
          <p:cNvSpPr>
            <a:spLocks noChangeArrowheads="1"/>
          </p:cNvSpPr>
          <p:nvPr/>
        </p:nvSpPr>
        <p:spPr bwMode="auto">
          <a:xfrm>
            <a:off x="9690100" y="136842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6863" name="Rectangle 47" descr="46"/>
          <p:cNvSpPr>
            <a:spLocks noChangeArrowheads="1"/>
          </p:cNvSpPr>
          <p:nvPr/>
        </p:nvSpPr>
        <p:spPr bwMode="auto">
          <a:xfrm>
            <a:off x="67056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6864" name="Rectangle 48" descr="47"/>
          <p:cNvSpPr>
            <a:spLocks noChangeArrowheads="1"/>
          </p:cNvSpPr>
          <p:nvPr/>
        </p:nvSpPr>
        <p:spPr bwMode="auto">
          <a:xfrm>
            <a:off x="7302500" y="1824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7</a:t>
            </a:r>
          </a:p>
        </p:txBody>
      </p:sp>
      <p:sp>
        <p:nvSpPr>
          <p:cNvPr id="1826865" name="Rectangle 49" descr="48"/>
          <p:cNvSpPr>
            <a:spLocks noChangeArrowheads="1"/>
          </p:cNvSpPr>
          <p:nvPr/>
        </p:nvSpPr>
        <p:spPr bwMode="auto">
          <a:xfrm>
            <a:off x="78994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866" name="Rectangle 50" descr="49"/>
          <p:cNvSpPr>
            <a:spLocks noChangeArrowheads="1"/>
          </p:cNvSpPr>
          <p:nvPr/>
        </p:nvSpPr>
        <p:spPr bwMode="auto">
          <a:xfrm>
            <a:off x="84963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6867" name="Rectangle 51" descr="50"/>
          <p:cNvSpPr>
            <a:spLocks noChangeArrowheads="1"/>
          </p:cNvSpPr>
          <p:nvPr/>
        </p:nvSpPr>
        <p:spPr bwMode="auto">
          <a:xfrm>
            <a:off x="90932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6868" name="Rectangle 52" descr="51"/>
          <p:cNvSpPr>
            <a:spLocks noChangeArrowheads="1"/>
          </p:cNvSpPr>
          <p:nvPr/>
        </p:nvSpPr>
        <p:spPr bwMode="auto">
          <a:xfrm>
            <a:off x="9690100" y="1824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3</a:t>
            </a:r>
          </a:p>
        </p:txBody>
      </p:sp>
      <p:sp>
        <p:nvSpPr>
          <p:cNvPr id="1826869" name="Rectangle 53" descr="52"/>
          <p:cNvSpPr>
            <a:spLocks noChangeArrowheads="1"/>
          </p:cNvSpPr>
          <p:nvPr/>
        </p:nvSpPr>
        <p:spPr bwMode="auto">
          <a:xfrm>
            <a:off x="67056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6870" name="Rectangle 54" descr="53"/>
          <p:cNvSpPr>
            <a:spLocks noChangeArrowheads="1"/>
          </p:cNvSpPr>
          <p:nvPr/>
        </p:nvSpPr>
        <p:spPr bwMode="auto">
          <a:xfrm>
            <a:off x="73025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6871" name="Rectangle 55" descr="54"/>
          <p:cNvSpPr>
            <a:spLocks noChangeArrowheads="1"/>
          </p:cNvSpPr>
          <p:nvPr/>
        </p:nvSpPr>
        <p:spPr bwMode="auto">
          <a:xfrm>
            <a:off x="78994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6872" name="Rectangle 56" descr="55"/>
          <p:cNvSpPr>
            <a:spLocks noChangeArrowheads="1"/>
          </p:cNvSpPr>
          <p:nvPr/>
        </p:nvSpPr>
        <p:spPr bwMode="auto">
          <a:xfrm>
            <a:off x="84963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6873" name="Rectangle 57" descr="56"/>
          <p:cNvSpPr>
            <a:spLocks noChangeArrowheads="1"/>
          </p:cNvSpPr>
          <p:nvPr/>
        </p:nvSpPr>
        <p:spPr bwMode="auto">
          <a:xfrm>
            <a:off x="90932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6874" name="Rectangle 58" descr="57"/>
          <p:cNvSpPr>
            <a:spLocks noChangeArrowheads="1"/>
          </p:cNvSpPr>
          <p:nvPr/>
        </p:nvSpPr>
        <p:spPr bwMode="auto">
          <a:xfrm>
            <a:off x="96901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6875" name="Rectangle 59" descr="58"/>
          <p:cNvSpPr>
            <a:spLocks noChangeArrowheads="1"/>
          </p:cNvSpPr>
          <p:nvPr/>
        </p:nvSpPr>
        <p:spPr bwMode="auto">
          <a:xfrm>
            <a:off x="67056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6876" name="Rectangle 60" descr="59"/>
          <p:cNvSpPr>
            <a:spLocks noChangeArrowheads="1"/>
          </p:cNvSpPr>
          <p:nvPr/>
        </p:nvSpPr>
        <p:spPr bwMode="auto">
          <a:xfrm>
            <a:off x="7302500" y="273526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26877" name="Rectangle 61" descr="60"/>
          <p:cNvSpPr>
            <a:spLocks noChangeArrowheads="1"/>
          </p:cNvSpPr>
          <p:nvPr/>
        </p:nvSpPr>
        <p:spPr bwMode="auto">
          <a:xfrm>
            <a:off x="7899400" y="273526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6878" name="Rectangle 62" descr="61"/>
          <p:cNvSpPr>
            <a:spLocks noChangeArrowheads="1"/>
          </p:cNvSpPr>
          <p:nvPr/>
        </p:nvSpPr>
        <p:spPr bwMode="auto">
          <a:xfrm>
            <a:off x="8496300" y="273526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6879" name="Rectangle 63" descr="62"/>
          <p:cNvSpPr>
            <a:spLocks noChangeArrowheads="1"/>
          </p:cNvSpPr>
          <p:nvPr/>
        </p:nvSpPr>
        <p:spPr bwMode="auto">
          <a:xfrm>
            <a:off x="90932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26880" name="Rectangle 64" descr="63"/>
          <p:cNvSpPr>
            <a:spLocks noChangeArrowheads="1"/>
          </p:cNvSpPr>
          <p:nvPr/>
        </p:nvSpPr>
        <p:spPr bwMode="auto">
          <a:xfrm>
            <a:off x="96901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6881" name="Line 65"/>
          <p:cNvSpPr>
            <a:spLocks noChangeShapeType="1"/>
          </p:cNvSpPr>
          <p:nvPr/>
        </p:nvSpPr>
        <p:spPr bwMode="auto">
          <a:xfrm>
            <a:off x="6705600" y="457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882" name="Line 66"/>
          <p:cNvSpPr>
            <a:spLocks noChangeShapeType="1"/>
          </p:cNvSpPr>
          <p:nvPr/>
        </p:nvSpPr>
        <p:spPr bwMode="auto">
          <a:xfrm>
            <a:off x="6705600" y="912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83" name="Line 67"/>
          <p:cNvSpPr>
            <a:spLocks noChangeShapeType="1"/>
          </p:cNvSpPr>
          <p:nvPr/>
        </p:nvSpPr>
        <p:spPr bwMode="auto">
          <a:xfrm>
            <a:off x="6705600" y="1368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84" name="Line 68"/>
          <p:cNvSpPr>
            <a:spLocks noChangeShapeType="1"/>
          </p:cNvSpPr>
          <p:nvPr/>
        </p:nvSpPr>
        <p:spPr bwMode="auto">
          <a:xfrm>
            <a:off x="6705600" y="1824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85" name="Line 69"/>
          <p:cNvSpPr>
            <a:spLocks noChangeShapeType="1"/>
          </p:cNvSpPr>
          <p:nvPr/>
        </p:nvSpPr>
        <p:spPr bwMode="auto">
          <a:xfrm>
            <a:off x="6705600" y="2279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86" name="Line 70"/>
          <p:cNvSpPr>
            <a:spLocks noChangeShapeType="1"/>
          </p:cNvSpPr>
          <p:nvPr/>
        </p:nvSpPr>
        <p:spPr bwMode="auto">
          <a:xfrm>
            <a:off x="6705600" y="2735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87" name="Line 71"/>
          <p:cNvSpPr>
            <a:spLocks noChangeShapeType="1"/>
          </p:cNvSpPr>
          <p:nvPr/>
        </p:nvSpPr>
        <p:spPr bwMode="auto">
          <a:xfrm>
            <a:off x="6705600" y="3190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888" name="Line 72"/>
          <p:cNvSpPr>
            <a:spLocks noChangeShapeType="1"/>
          </p:cNvSpPr>
          <p:nvPr/>
        </p:nvSpPr>
        <p:spPr bwMode="auto">
          <a:xfrm>
            <a:off x="67056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889" name="Line 73"/>
          <p:cNvSpPr>
            <a:spLocks noChangeShapeType="1"/>
          </p:cNvSpPr>
          <p:nvPr/>
        </p:nvSpPr>
        <p:spPr bwMode="auto">
          <a:xfrm>
            <a:off x="73025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90" name="Line 74"/>
          <p:cNvSpPr>
            <a:spLocks noChangeShapeType="1"/>
          </p:cNvSpPr>
          <p:nvPr/>
        </p:nvSpPr>
        <p:spPr bwMode="auto">
          <a:xfrm>
            <a:off x="78994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91" name="Line 75"/>
          <p:cNvSpPr>
            <a:spLocks noChangeShapeType="1"/>
          </p:cNvSpPr>
          <p:nvPr/>
        </p:nvSpPr>
        <p:spPr bwMode="auto">
          <a:xfrm>
            <a:off x="84963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92" name="Line 76"/>
          <p:cNvSpPr>
            <a:spLocks noChangeShapeType="1"/>
          </p:cNvSpPr>
          <p:nvPr/>
        </p:nvSpPr>
        <p:spPr bwMode="auto">
          <a:xfrm>
            <a:off x="90932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93" name="Line 77"/>
          <p:cNvSpPr>
            <a:spLocks noChangeShapeType="1"/>
          </p:cNvSpPr>
          <p:nvPr/>
        </p:nvSpPr>
        <p:spPr bwMode="auto">
          <a:xfrm>
            <a:off x="96901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894" name="Line 78"/>
          <p:cNvSpPr>
            <a:spLocks noChangeShapeType="1"/>
          </p:cNvSpPr>
          <p:nvPr/>
        </p:nvSpPr>
        <p:spPr bwMode="auto">
          <a:xfrm>
            <a:off x="102870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895" name="Rectangle 79" descr="78"/>
          <p:cNvSpPr>
            <a:spLocks noChangeArrowheads="1"/>
          </p:cNvSpPr>
          <p:nvPr/>
        </p:nvSpPr>
        <p:spPr bwMode="auto">
          <a:xfrm>
            <a:off x="6705600" y="3505201"/>
            <a:ext cx="6096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6896" name="Rectangle 80" descr="79"/>
          <p:cNvSpPr>
            <a:spLocks noChangeArrowheads="1"/>
          </p:cNvSpPr>
          <p:nvPr/>
        </p:nvSpPr>
        <p:spPr bwMode="auto">
          <a:xfrm>
            <a:off x="7315200" y="3505201"/>
            <a:ext cx="6096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6897" name="Rectangle 81" descr="80"/>
          <p:cNvSpPr>
            <a:spLocks noChangeArrowheads="1"/>
          </p:cNvSpPr>
          <p:nvPr/>
        </p:nvSpPr>
        <p:spPr bwMode="auto">
          <a:xfrm>
            <a:off x="7924800" y="3505201"/>
            <a:ext cx="5715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6898" name="Rectangle 82" descr="81"/>
          <p:cNvSpPr>
            <a:spLocks noChangeArrowheads="1"/>
          </p:cNvSpPr>
          <p:nvPr/>
        </p:nvSpPr>
        <p:spPr bwMode="auto">
          <a:xfrm>
            <a:off x="84963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6899" name="Rectangle 83" descr="82"/>
          <p:cNvSpPr>
            <a:spLocks noChangeArrowheads="1"/>
          </p:cNvSpPr>
          <p:nvPr/>
        </p:nvSpPr>
        <p:spPr bwMode="auto">
          <a:xfrm>
            <a:off x="90932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6900" name="Rectangle 84" descr="83"/>
          <p:cNvSpPr>
            <a:spLocks noChangeArrowheads="1"/>
          </p:cNvSpPr>
          <p:nvPr/>
        </p:nvSpPr>
        <p:spPr bwMode="auto">
          <a:xfrm>
            <a:off x="9690100" y="3505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6901" name="Rectangle 85" descr="84"/>
          <p:cNvSpPr>
            <a:spLocks noChangeArrowheads="1"/>
          </p:cNvSpPr>
          <p:nvPr/>
        </p:nvSpPr>
        <p:spPr bwMode="auto">
          <a:xfrm>
            <a:off x="6705600" y="3960813"/>
            <a:ext cx="6096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6902" name="Rectangle 86" descr="85"/>
          <p:cNvSpPr>
            <a:spLocks noChangeArrowheads="1"/>
          </p:cNvSpPr>
          <p:nvPr/>
        </p:nvSpPr>
        <p:spPr bwMode="auto">
          <a:xfrm>
            <a:off x="7315200" y="3960813"/>
            <a:ext cx="6096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6903" name="Rectangle 87" descr="86"/>
          <p:cNvSpPr>
            <a:spLocks noChangeArrowheads="1"/>
          </p:cNvSpPr>
          <p:nvPr/>
        </p:nvSpPr>
        <p:spPr bwMode="auto">
          <a:xfrm>
            <a:off x="7924800" y="3960813"/>
            <a:ext cx="5715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6904" name="Rectangle 88" descr="87"/>
          <p:cNvSpPr>
            <a:spLocks noChangeArrowheads="1"/>
          </p:cNvSpPr>
          <p:nvPr/>
        </p:nvSpPr>
        <p:spPr bwMode="auto">
          <a:xfrm>
            <a:off x="8496300" y="3960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05" name="Rectangle 89" descr="88"/>
          <p:cNvSpPr>
            <a:spLocks noChangeArrowheads="1"/>
          </p:cNvSpPr>
          <p:nvPr/>
        </p:nvSpPr>
        <p:spPr bwMode="auto">
          <a:xfrm>
            <a:off x="90932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6906" name="Rectangle 90" descr="89"/>
          <p:cNvSpPr>
            <a:spLocks noChangeArrowheads="1"/>
          </p:cNvSpPr>
          <p:nvPr/>
        </p:nvSpPr>
        <p:spPr bwMode="auto">
          <a:xfrm>
            <a:off x="9690100" y="3960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6907" name="Rectangle 91" descr="90"/>
          <p:cNvSpPr>
            <a:spLocks noChangeArrowheads="1"/>
          </p:cNvSpPr>
          <p:nvPr/>
        </p:nvSpPr>
        <p:spPr bwMode="auto">
          <a:xfrm>
            <a:off x="6705600" y="4416426"/>
            <a:ext cx="6096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6908" name="Rectangle 92" descr="91"/>
          <p:cNvSpPr>
            <a:spLocks noChangeArrowheads="1"/>
          </p:cNvSpPr>
          <p:nvPr/>
        </p:nvSpPr>
        <p:spPr bwMode="auto">
          <a:xfrm>
            <a:off x="7315200" y="4416426"/>
            <a:ext cx="6096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09" name="Rectangle 93" descr="92"/>
          <p:cNvSpPr>
            <a:spLocks noChangeArrowheads="1"/>
          </p:cNvSpPr>
          <p:nvPr/>
        </p:nvSpPr>
        <p:spPr bwMode="auto">
          <a:xfrm>
            <a:off x="7924800" y="4416426"/>
            <a:ext cx="5715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6910" name="Rectangle 94" descr="93"/>
          <p:cNvSpPr>
            <a:spLocks noChangeArrowheads="1"/>
          </p:cNvSpPr>
          <p:nvPr/>
        </p:nvSpPr>
        <p:spPr bwMode="auto">
          <a:xfrm>
            <a:off x="8496300" y="441642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11" name="Rectangle 95" descr="94"/>
          <p:cNvSpPr>
            <a:spLocks noChangeArrowheads="1"/>
          </p:cNvSpPr>
          <p:nvPr/>
        </p:nvSpPr>
        <p:spPr bwMode="auto">
          <a:xfrm>
            <a:off x="9093200" y="4416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6912" name="Rectangle 96" descr="95"/>
          <p:cNvSpPr>
            <a:spLocks noChangeArrowheads="1"/>
          </p:cNvSpPr>
          <p:nvPr/>
        </p:nvSpPr>
        <p:spPr bwMode="auto">
          <a:xfrm>
            <a:off x="9690100" y="4416426"/>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4</a:t>
            </a:r>
          </a:p>
        </p:txBody>
      </p:sp>
      <p:sp>
        <p:nvSpPr>
          <p:cNvPr id="1826913" name="Rectangle 97" descr="96"/>
          <p:cNvSpPr>
            <a:spLocks noChangeArrowheads="1"/>
          </p:cNvSpPr>
          <p:nvPr/>
        </p:nvSpPr>
        <p:spPr bwMode="auto">
          <a:xfrm>
            <a:off x="6705600" y="4872038"/>
            <a:ext cx="6096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6914" name="Rectangle 98" descr="97"/>
          <p:cNvSpPr>
            <a:spLocks noChangeArrowheads="1"/>
          </p:cNvSpPr>
          <p:nvPr/>
        </p:nvSpPr>
        <p:spPr bwMode="auto">
          <a:xfrm>
            <a:off x="7315200" y="4872038"/>
            <a:ext cx="6096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15" name="Rectangle 99" descr="98"/>
          <p:cNvSpPr>
            <a:spLocks noChangeArrowheads="1"/>
          </p:cNvSpPr>
          <p:nvPr/>
        </p:nvSpPr>
        <p:spPr bwMode="auto">
          <a:xfrm>
            <a:off x="7924800" y="4872038"/>
            <a:ext cx="5715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6916" name="Rectangle 100" descr="99"/>
          <p:cNvSpPr>
            <a:spLocks noChangeArrowheads="1"/>
          </p:cNvSpPr>
          <p:nvPr/>
        </p:nvSpPr>
        <p:spPr bwMode="auto">
          <a:xfrm>
            <a:off x="84963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6917" name="Rectangle 101" descr="100"/>
          <p:cNvSpPr>
            <a:spLocks noChangeArrowheads="1"/>
          </p:cNvSpPr>
          <p:nvPr/>
        </p:nvSpPr>
        <p:spPr bwMode="auto">
          <a:xfrm>
            <a:off x="9093200" y="4872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6918" name="Rectangle 102" descr="101"/>
          <p:cNvSpPr>
            <a:spLocks noChangeArrowheads="1"/>
          </p:cNvSpPr>
          <p:nvPr/>
        </p:nvSpPr>
        <p:spPr bwMode="auto">
          <a:xfrm>
            <a:off x="9690100" y="4872038"/>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4</a:t>
            </a:r>
          </a:p>
        </p:txBody>
      </p:sp>
      <p:sp>
        <p:nvSpPr>
          <p:cNvPr id="1826919" name="Rectangle 103" descr="102"/>
          <p:cNvSpPr>
            <a:spLocks noChangeArrowheads="1"/>
          </p:cNvSpPr>
          <p:nvPr/>
        </p:nvSpPr>
        <p:spPr bwMode="auto">
          <a:xfrm>
            <a:off x="6705600" y="5327651"/>
            <a:ext cx="6096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6920" name="Rectangle 104" descr="103"/>
          <p:cNvSpPr>
            <a:spLocks noChangeArrowheads="1"/>
          </p:cNvSpPr>
          <p:nvPr/>
        </p:nvSpPr>
        <p:spPr bwMode="auto">
          <a:xfrm>
            <a:off x="7315200" y="5327651"/>
            <a:ext cx="6096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21" name="Rectangle 105" descr="104"/>
          <p:cNvSpPr>
            <a:spLocks noChangeArrowheads="1"/>
          </p:cNvSpPr>
          <p:nvPr/>
        </p:nvSpPr>
        <p:spPr bwMode="auto">
          <a:xfrm>
            <a:off x="7924800" y="5327651"/>
            <a:ext cx="5715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6922" name="Rectangle 106" descr="105"/>
          <p:cNvSpPr>
            <a:spLocks noChangeArrowheads="1"/>
          </p:cNvSpPr>
          <p:nvPr/>
        </p:nvSpPr>
        <p:spPr bwMode="auto">
          <a:xfrm>
            <a:off x="84963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23" name="Rectangle 107" descr="106"/>
          <p:cNvSpPr>
            <a:spLocks noChangeArrowheads="1"/>
          </p:cNvSpPr>
          <p:nvPr/>
        </p:nvSpPr>
        <p:spPr bwMode="auto">
          <a:xfrm>
            <a:off x="90932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6924" name="Rectangle 108" descr="107"/>
          <p:cNvSpPr>
            <a:spLocks noChangeArrowheads="1"/>
          </p:cNvSpPr>
          <p:nvPr/>
        </p:nvSpPr>
        <p:spPr bwMode="auto">
          <a:xfrm>
            <a:off x="9690100" y="5327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6925" name="Rectangle 109" descr="108"/>
          <p:cNvSpPr>
            <a:spLocks noChangeArrowheads="1"/>
          </p:cNvSpPr>
          <p:nvPr/>
        </p:nvSpPr>
        <p:spPr bwMode="auto">
          <a:xfrm>
            <a:off x="6705600" y="5783263"/>
            <a:ext cx="6096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6926" name="Rectangle 110" descr="109"/>
          <p:cNvSpPr>
            <a:spLocks noChangeArrowheads="1"/>
          </p:cNvSpPr>
          <p:nvPr/>
        </p:nvSpPr>
        <p:spPr bwMode="auto">
          <a:xfrm>
            <a:off x="7315200" y="5783263"/>
            <a:ext cx="6096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27" name="Rectangle 111" descr="110"/>
          <p:cNvSpPr>
            <a:spLocks noChangeArrowheads="1"/>
          </p:cNvSpPr>
          <p:nvPr/>
        </p:nvSpPr>
        <p:spPr bwMode="auto">
          <a:xfrm>
            <a:off x="7924800" y="5791201"/>
            <a:ext cx="5715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6928" name="Rectangle 112" descr="111"/>
          <p:cNvSpPr>
            <a:spLocks noChangeArrowheads="1"/>
          </p:cNvSpPr>
          <p:nvPr/>
        </p:nvSpPr>
        <p:spPr bwMode="auto">
          <a:xfrm>
            <a:off x="8496300" y="578326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6929" name="Rectangle 113" descr="112"/>
          <p:cNvSpPr>
            <a:spLocks noChangeArrowheads="1"/>
          </p:cNvSpPr>
          <p:nvPr/>
        </p:nvSpPr>
        <p:spPr bwMode="auto">
          <a:xfrm>
            <a:off x="90932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6930" name="Rectangle 114" descr="113"/>
          <p:cNvSpPr>
            <a:spLocks noChangeArrowheads="1"/>
          </p:cNvSpPr>
          <p:nvPr/>
        </p:nvSpPr>
        <p:spPr bwMode="auto">
          <a:xfrm>
            <a:off x="9690100" y="5783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6931" name="Line 115"/>
          <p:cNvSpPr>
            <a:spLocks noChangeShapeType="1"/>
          </p:cNvSpPr>
          <p:nvPr/>
        </p:nvSpPr>
        <p:spPr bwMode="auto">
          <a:xfrm>
            <a:off x="6705600" y="3505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932" name="Line 116"/>
          <p:cNvSpPr>
            <a:spLocks noChangeShapeType="1"/>
          </p:cNvSpPr>
          <p:nvPr/>
        </p:nvSpPr>
        <p:spPr bwMode="auto">
          <a:xfrm>
            <a:off x="6705600" y="3960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33" name="Line 117"/>
          <p:cNvSpPr>
            <a:spLocks noChangeShapeType="1"/>
          </p:cNvSpPr>
          <p:nvPr/>
        </p:nvSpPr>
        <p:spPr bwMode="auto">
          <a:xfrm>
            <a:off x="6705600" y="4416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34" name="Line 118"/>
          <p:cNvSpPr>
            <a:spLocks noChangeShapeType="1"/>
          </p:cNvSpPr>
          <p:nvPr/>
        </p:nvSpPr>
        <p:spPr bwMode="auto">
          <a:xfrm>
            <a:off x="6705600" y="4872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35" name="Line 119"/>
          <p:cNvSpPr>
            <a:spLocks noChangeShapeType="1"/>
          </p:cNvSpPr>
          <p:nvPr/>
        </p:nvSpPr>
        <p:spPr bwMode="auto">
          <a:xfrm>
            <a:off x="6705600" y="5327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36" name="Line 120"/>
          <p:cNvSpPr>
            <a:spLocks noChangeShapeType="1"/>
          </p:cNvSpPr>
          <p:nvPr/>
        </p:nvSpPr>
        <p:spPr bwMode="auto">
          <a:xfrm>
            <a:off x="6705600" y="5783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37" name="Line 121"/>
          <p:cNvSpPr>
            <a:spLocks noChangeShapeType="1"/>
          </p:cNvSpPr>
          <p:nvPr/>
        </p:nvSpPr>
        <p:spPr bwMode="auto">
          <a:xfrm>
            <a:off x="6705600" y="6238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938" name="Line 122"/>
          <p:cNvSpPr>
            <a:spLocks noChangeShapeType="1"/>
          </p:cNvSpPr>
          <p:nvPr/>
        </p:nvSpPr>
        <p:spPr bwMode="auto">
          <a:xfrm>
            <a:off x="67056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939" name="Line 123"/>
          <p:cNvSpPr>
            <a:spLocks noChangeShapeType="1"/>
          </p:cNvSpPr>
          <p:nvPr/>
        </p:nvSpPr>
        <p:spPr bwMode="auto">
          <a:xfrm>
            <a:off x="73152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40" name="Line 124"/>
          <p:cNvSpPr>
            <a:spLocks noChangeShapeType="1"/>
          </p:cNvSpPr>
          <p:nvPr/>
        </p:nvSpPr>
        <p:spPr bwMode="auto">
          <a:xfrm>
            <a:off x="79248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41" name="Line 125"/>
          <p:cNvSpPr>
            <a:spLocks noChangeShapeType="1"/>
          </p:cNvSpPr>
          <p:nvPr/>
        </p:nvSpPr>
        <p:spPr bwMode="auto">
          <a:xfrm>
            <a:off x="84963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42" name="Line 126"/>
          <p:cNvSpPr>
            <a:spLocks noChangeShapeType="1"/>
          </p:cNvSpPr>
          <p:nvPr/>
        </p:nvSpPr>
        <p:spPr bwMode="auto">
          <a:xfrm>
            <a:off x="90932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43" name="Line 127"/>
          <p:cNvSpPr>
            <a:spLocks noChangeShapeType="1"/>
          </p:cNvSpPr>
          <p:nvPr/>
        </p:nvSpPr>
        <p:spPr bwMode="auto">
          <a:xfrm>
            <a:off x="9690100" y="3505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6944" name="Line 128"/>
          <p:cNvSpPr>
            <a:spLocks noChangeShapeType="1"/>
          </p:cNvSpPr>
          <p:nvPr/>
        </p:nvSpPr>
        <p:spPr bwMode="auto">
          <a:xfrm>
            <a:off x="10287000" y="3505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6945" name="Line 129"/>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6946" name="Text Box 130"/>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
        <p:nvSpPr>
          <p:cNvPr id="1826947" name="Text Box 131"/>
          <p:cNvSpPr txBox="1">
            <a:spLocks noChangeArrowheads="1"/>
          </p:cNvSpPr>
          <p:nvPr/>
        </p:nvSpPr>
        <p:spPr bwMode="auto">
          <a:xfrm>
            <a:off x="2103438" y="4895851"/>
            <a:ext cx="4095750" cy="11588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a:t>D</a:t>
            </a:r>
            <a:r>
              <a:rPr lang="en-US" sz="2000" baseline="-25000"/>
              <a:t>i,j</a:t>
            </a:r>
            <a:r>
              <a:rPr lang="en-US" sz="2000" baseline="30000"/>
              <a:t>(4)</a:t>
            </a:r>
            <a:r>
              <a:rPr lang="en-US" sz="2000"/>
              <a:t>=min(D</a:t>
            </a:r>
            <a:r>
              <a:rPr lang="en-US" sz="2000" baseline="-25000"/>
              <a:t>i,j</a:t>
            </a:r>
            <a:r>
              <a:rPr lang="en-US" sz="2000" baseline="30000"/>
              <a:t>(3)</a:t>
            </a:r>
            <a:r>
              <a:rPr lang="en-US" sz="2000"/>
              <a:t>, D</a:t>
            </a:r>
            <a:r>
              <a:rPr lang="en-US" sz="2000" baseline="-25000"/>
              <a:t>i,4</a:t>
            </a:r>
            <a:r>
              <a:rPr lang="en-US" sz="2000" baseline="30000"/>
              <a:t>(3)</a:t>
            </a:r>
            <a:r>
              <a:rPr lang="en-US" sz="2000"/>
              <a:t>+D</a:t>
            </a:r>
            <a:r>
              <a:rPr lang="en-US" sz="2000" baseline="-25000"/>
              <a:t>4,j</a:t>
            </a:r>
            <a:r>
              <a:rPr lang="en-US" sz="2000" baseline="30000"/>
              <a:t>(3)</a:t>
            </a:r>
            <a:r>
              <a:rPr lang="en-US" sz="2000"/>
              <a:t>)</a:t>
            </a:r>
          </a:p>
          <a:p>
            <a:pPr eaLnBrk="1" hangingPunct="1">
              <a:spcBef>
                <a:spcPct val="50000"/>
              </a:spcBef>
            </a:pPr>
            <a:r>
              <a:rPr lang="en-US" sz="2000"/>
              <a:t>Allowed intermediate vertices: subset of {V1,V2,V3,V4}</a:t>
            </a:r>
          </a:p>
        </p:txBody>
      </p:sp>
    </p:spTree>
    <p:extLst>
      <p:ext uri="{BB962C8B-B14F-4D97-AF65-F5344CB8AC3E}">
        <p14:creationId xmlns:p14="http://schemas.microsoft.com/office/powerpoint/2010/main" val="247502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8866" name="Rectangle 2"/>
          <p:cNvSpPr>
            <a:spLocks noGrp="1" noChangeArrowheads="1"/>
          </p:cNvSpPr>
          <p:nvPr>
            <p:ph type="title"/>
          </p:nvPr>
        </p:nvSpPr>
        <p:spPr>
          <a:xfrm>
            <a:off x="1981200" y="172244"/>
            <a:ext cx="4495800" cy="823913"/>
          </a:xfrm>
        </p:spPr>
        <p:txBody>
          <a:bodyPr/>
          <a:lstStyle/>
          <a:p>
            <a:r>
              <a:rPr lang="en-US" sz="4000" dirty="0"/>
              <a:t>K=5</a:t>
            </a:r>
          </a:p>
        </p:txBody>
      </p:sp>
      <p:sp>
        <p:nvSpPr>
          <p:cNvPr id="1828867" name="Text Box 3"/>
          <p:cNvSpPr txBox="1">
            <a:spLocks noChangeArrowheads="1"/>
          </p:cNvSpPr>
          <p:nvPr/>
        </p:nvSpPr>
        <p:spPr bwMode="auto">
          <a:xfrm>
            <a:off x="3200400" y="1676400"/>
            <a:ext cx="4953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3</a:t>
            </a:r>
          </a:p>
        </p:txBody>
      </p:sp>
      <p:sp>
        <p:nvSpPr>
          <p:cNvPr id="1828868" name="Oval 4"/>
          <p:cNvSpPr>
            <a:spLocks noChangeArrowheads="1"/>
          </p:cNvSpPr>
          <p:nvPr/>
        </p:nvSpPr>
        <p:spPr bwMode="auto">
          <a:xfrm>
            <a:off x="35814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8869" name="Rectangle 5"/>
          <p:cNvSpPr>
            <a:spLocks noChangeArrowheads="1"/>
          </p:cNvSpPr>
          <p:nvPr/>
        </p:nvSpPr>
        <p:spPr bwMode="auto">
          <a:xfrm>
            <a:off x="37179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5</a:t>
            </a:r>
          </a:p>
        </p:txBody>
      </p:sp>
      <p:sp>
        <p:nvSpPr>
          <p:cNvPr id="1828870" name="Oval 6"/>
          <p:cNvSpPr>
            <a:spLocks noChangeArrowheads="1"/>
          </p:cNvSpPr>
          <p:nvPr/>
        </p:nvSpPr>
        <p:spPr bwMode="auto">
          <a:xfrm>
            <a:off x="5410200" y="22860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8871" name="Rectangle 7"/>
          <p:cNvSpPr>
            <a:spLocks noChangeArrowheads="1"/>
          </p:cNvSpPr>
          <p:nvPr/>
        </p:nvSpPr>
        <p:spPr bwMode="auto">
          <a:xfrm>
            <a:off x="5546726" y="23495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3</a:t>
            </a:r>
          </a:p>
        </p:txBody>
      </p:sp>
      <p:sp>
        <p:nvSpPr>
          <p:cNvPr id="1828872" name="Oval 8"/>
          <p:cNvSpPr>
            <a:spLocks noChangeArrowheads="1"/>
          </p:cNvSpPr>
          <p:nvPr/>
        </p:nvSpPr>
        <p:spPr bwMode="auto">
          <a:xfrm>
            <a:off x="3810000" y="12192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8873" name="Rectangle 9"/>
          <p:cNvSpPr>
            <a:spLocks noChangeArrowheads="1"/>
          </p:cNvSpPr>
          <p:nvPr/>
        </p:nvSpPr>
        <p:spPr bwMode="auto">
          <a:xfrm>
            <a:off x="3946526" y="12827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2</a:t>
            </a:r>
          </a:p>
        </p:txBody>
      </p:sp>
      <p:sp>
        <p:nvSpPr>
          <p:cNvPr id="1828874" name="Oval 10"/>
          <p:cNvSpPr>
            <a:spLocks noChangeArrowheads="1"/>
          </p:cNvSpPr>
          <p:nvPr/>
        </p:nvSpPr>
        <p:spPr bwMode="auto">
          <a:xfrm>
            <a:off x="5029200" y="3657600"/>
            <a:ext cx="742950" cy="704850"/>
          </a:xfrm>
          <a:prstGeom prst="ellips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828875" name="Rectangle 11"/>
          <p:cNvSpPr>
            <a:spLocks noChangeArrowheads="1"/>
          </p:cNvSpPr>
          <p:nvPr/>
        </p:nvSpPr>
        <p:spPr bwMode="auto">
          <a:xfrm>
            <a:off x="5165726" y="3721101"/>
            <a:ext cx="561975" cy="519113"/>
          </a:xfrm>
          <a:prstGeom prst="rect">
            <a:avLst/>
          </a:prstGeom>
          <a:noFill/>
          <a:ln w="9525">
            <a:noFill/>
            <a:miter lim="800000"/>
            <a:headEnd/>
            <a:tailEnd/>
          </a:ln>
          <a:effectLst/>
        </p:spPr>
        <p:txBody>
          <a:bodyPr wrap="none">
            <a:prstTxWarp prst="textNoShape">
              <a:avLst/>
            </a:prstTxWarp>
            <a:spAutoFit/>
          </a:bodyPr>
          <a:lstStyle/>
          <a:p>
            <a:r>
              <a:rPr lang="en-US" sz="2800">
                <a:latin typeface="Times New Roman" pitchFamily="27" charset="0"/>
                <a:ea typeface="굴림" pitchFamily="27" charset="-127"/>
                <a:cs typeface="굴림" pitchFamily="27" charset="-127"/>
              </a:rPr>
              <a:t>V</a:t>
            </a:r>
            <a:r>
              <a:rPr lang="en-US" sz="2800" baseline="-25000">
                <a:latin typeface="Times New Roman" pitchFamily="27" charset="0"/>
                <a:ea typeface="굴림" pitchFamily="27" charset="-127"/>
                <a:cs typeface="굴림" pitchFamily="27" charset="-127"/>
              </a:rPr>
              <a:t>4</a:t>
            </a:r>
          </a:p>
        </p:txBody>
      </p:sp>
      <p:sp>
        <p:nvSpPr>
          <p:cNvPr id="1828876" name="Line 12"/>
          <p:cNvSpPr>
            <a:spLocks noChangeShapeType="1"/>
          </p:cNvSpPr>
          <p:nvPr/>
        </p:nvSpPr>
        <p:spPr bwMode="auto">
          <a:xfrm flipV="1">
            <a:off x="3200400" y="1752600"/>
            <a:ext cx="685800" cy="609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77" name="Line 13"/>
          <p:cNvSpPr>
            <a:spLocks noChangeShapeType="1"/>
          </p:cNvSpPr>
          <p:nvPr/>
        </p:nvSpPr>
        <p:spPr bwMode="auto">
          <a:xfrm>
            <a:off x="3352800" y="2667000"/>
            <a:ext cx="2057400"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78" name="Line 14"/>
          <p:cNvSpPr>
            <a:spLocks noChangeShapeType="1"/>
          </p:cNvSpPr>
          <p:nvPr/>
        </p:nvSpPr>
        <p:spPr bwMode="auto">
          <a:xfrm flipH="1">
            <a:off x="3962400" y="1905000"/>
            <a:ext cx="76200" cy="17526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79" name="Line 15"/>
          <p:cNvSpPr>
            <a:spLocks noChangeShapeType="1"/>
          </p:cNvSpPr>
          <p:nvPr/>
        </p:nvSpPr>
        <p:spPr bwMode="auto">
          <a:xfrm flipH="1" flipV="1">
            <a:off x="4495800" y="1752600"/>
            <a:ext cx="9906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80" name="Line 16"/>
          <p:cNvSpPr>
            <a:spLocks noChangeShapeType="1"/>
          </p:cNvSpPr>
          <p:nvPr/>
        </p:nvSpPr>
        <p:spPr bwMode="auto">
          <a:xfrm>
            <a:off x="4267200" y="1905000"/>
            <a:ext cx="914400" cy="1828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81" name="Line 17"/>
          <p:cNvSpPr>
            <a:spLocks noChangeShapeType="1"/>
          </p:cNvSpPr>
          <p:nvPr/>
        </p:nvSpPr>
        <p:spPr bwMode="auto">
          <a:xfrm>
            <a:off x="3124200" y="2971800"/>
            <a:ext cx="609600" cy="7620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82" name="Line 18"/>
          <p:cNvSpPr>
            <a:spLocks noChangeShapeType="1"/>
          </p:cNvSpPr>
          <p:nvPr/>
        </p:nvSpPr>
        <p:spPr bwMode="auto">
          <a:xfrm flipV="1">
            <a:off x="5562600" y="2971800"/>
            <a:ext cx="152400" cy="68580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828883" name="Text Box 19"/>
          <p:cNvSpPr txBox="1">
            <a:spLocks noChangeArrowheads="1"/>
          </p:cNvSpPr>
          <p:nvPr/>
        </p:nvSpPr>
        <p:spPr bwMode="auto">
          <a:xfrm>
            <a:off x="4876800" y="1752600"/>
            <a:ext cx="5524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8884" name="Text Box 20"/>
          <p:cNvSpPr txBox="1">
            <a:spLocks noChangeArrowheads="1"/>
          </p:cNvSpPr>
          <p:nvPr/>
        </p:nvSpPr>
        <p:spPr bwMode="auto">
          <a:xfrm>
            <a:off x="4114800" y="25908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8</a:t>
            </a:r>
          </a:p>
        </p:txBody>
      </p:sp>
      <p:sp>
        <p:nvSpPr>
          <p:cNvPr id="1828885" name="Text Box 21"/>
          <p:cNvSpPr txBox="1">
            <a:spLocks noChangeArrowheads="1"/>
          </p:cNvSpPr>
          <p:nvPr/>
        </p:nvSpPr>
        <p:spPr bwMode="auto">
          <a:xfrm>
            <a:off x="3733800" y="1981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7</a:t>
            </a:r>
          </a:p>
        </p:txBody>
      </p:sp>
      <p:sp>
        <p:nvSpPr>
          <p:cNvPr id="1828886" name="Text Box 22"/>
          <p:cNvSpPr txBox="1">
            <a:spLocks noChangeArrowheads="1"/>
          </p:cNvSpPr>
          <p:nvPr/>
        </p:nvSpPr>
        <p:spPr bwMode="auto">
          <a:xfrm>
            <a:off x="3048000" y="3200400"/>
            <a:ext cx="4572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-4</a:t>
            </a:r>
          </a:p>
        </p:txBody>
      </p:sp>
      <p:sp>
        <p:nvSpPr>
          <p:cNvPr id="1828887" name="Text Box 23"/>
          <p:cNvSpPr txBox="1">
            <a:spLocks noChangeArrowheads="1"/>
          </p:cNvSpPr>
          <p:nvPr/>
        </p:nvSpPr>
        <p:spPr bwMode="auto">
          <a:xfrm>
            <a:off x="4876800" y="2895600"/>
            <a:ext cx="4000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1</a:t>
            </a:r>
          </a:p>
        </p:txBody>
      </p:sp>
      <p:sp>
        <p:nvSpPr>
          <p:cNvPr id="1828888" name="Text Box 24"/>
          <p:cNvSpPr txBox="1">
            <a:spLocks noChangeArrowheads="1"/>
          </p:cNvSpPr>
          <p:nvPr/>
        </p:nvSpPr>
        <p:spPr bwMode="auto">
          <a:xfrm>
            <a:off x="5715000" y="3200400"/>
            <a:ext cx="43815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-5</a:t>
            </a:r>
          </a:p>
        </p:txBody>
      </p:sp>
      <p:graphicFrame>
        <p:nvGraphicFramePr>
          <p:cNvPr id="1828889" name="Object 25"/>
          <p:cNvGraphicFramePr>
            <a:graphicFrameLocks noChangeAspect="1"/>
          </p:cNvGraphicFramePr>
          <p:nvPr/>
        </p:nvGraphicFramePr>
        <p:xfrm>
          <a:off x="5943600" y="3581400"/>
          <a:ext cx="114300" cy="215900"/>
        </p:xfrm>
        <a:graphic>
          <a:graphicData uri="http://schemas.openxmlformats.org/presentationml/2006/ole">
            <mc:AlternateContent xmlns:mc="http://schemas.openxmlformats.org/markup-compatibility/2006">
              <mc:Choice xmlns:v="urn:schemas-microsoft-com:vml" Requires="v">
                <p:oleObj name="Equation" r:id="rId3" imgW="114120" imgH="215640" progId="Equation.3">
                  <p:embed/>
                </p:oleObj>
              </mc:Choice>
              <mc:Fallback>
                <p:oleObj name="Equation" r:id="rId3" imgW="114120" imgH="215640" progId="Equation.3">
                  <p:embed/>
                  <p:pic>
                    <p:nvPicPr>
                      <p:cNvPr id="1828889"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581400"/>
                        <a:ext cx="114300" cy="2159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828890" name="Oval 26"/>
          <p:cNvSpPr>
            <a:spLocks noChangeArrowheads="1"/>
          </p:cNvSpPr>
          <p:nvPr/>
        </p:nvSpPr>
        <p:spPr bwMode="auto">
          <a:xfrm>
            <a:off x="2590800" y="2286000"/>
            <a:ext cx="742950" cy="704850"/>
          </a:xfrm>
          <a:prstGeom prst="ellipse">
            <a:avLst/>
          </a:prstGeom>
          <a:noFill/>
          <a:ln w="12700">
            <a:solidFill>
              <a:schemeClr val="tx1"/>
            </a:solidFill>
            <a:round/>
            <a:headEnd/>
            <a:tailEnd/>
          </a:ln>
          <a:effectLst/>
        </p:spPr>
        <p:txBody>
          <a:bodyPr wrap="none" anchor="ctr">
            <a:prstTxWarp prst="textNoShape">
              <a:avLst/>
            </a:prstTxWarp>
          </a:bodyPr>
          <a:lstStyle/>
          <a:p>
            <a:pPr algn="ctr"/>
            <a:r>
              <a:rPr lang="en-US" sz="2800">
                <a:latin typeface="Times New Roman" pitchFamily="27" charset="0"/>
              </a:rPr>
              <a:t>V</a:t>
            </a:r>
            <a:r>
              <a:rPr lang="en-US" sz="2800" baseline="-25000">
                <a:latin typeface="Times New Roman" pitchFamily="27" charset="0"/>
              </a:rPr>
              <a:t>1</a:t>
            </a:r>
          </a:p>
        </p:txBody>
      </p:sp>
      <p:sp>
        <p:nvSpPr>
          <p:cNvPr id="1828891" name="Line 27"/>
          <p:cNvSpPr>
            <a:spLocks noChangeShapeType="1"/>
          </p:cNvSpPr>
          <p:nvPr/>
        </p:nvSpPr>
        <p:spPr bwMode="auto">
          <a:xfrm>
            <a:off x="4343400" y="3962400"/>
            <a:ext cx="685800" cy="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8892" name="Text Box 28"/>
          <p:cNvSpPr txBox="1">
            <a:spLocks noChangeArrowheads="1"/>
          </p:cNvSpPr>
          <p:nvPr/>
        </p:nvSpPr>
        <p:spPr bwMode="auto">
          <a:xfrm>
            <a:off x="4495800" y="38862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6</a:t>
            </a:r>
          </a:p>
        </p:txBody>
      </p:sp>
      <p:sp>
        <p:nvSpPr>
          <p:cNvPr id="1828893" name="Rectangle 29" descr="28"/>
          <p:cNvSpPr>
            <a:spLocks noChangeArrowheads="1"/>
          </p:cNvSpPr>
          <p:nvPr/>
        </p:nvSpPr>
        <p:spPr bwMode="auto">
          <a:xfrm>
            <a:off x="67056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8894" name="Rectangle 30" descr="29"/>
          <p:cNvSpPr>
            <a:spLocks noChangeArrowheads="1"/>
          </p:cNvSpPr>
          <p:nvPr/>
        </p:nvSpPr>
        <p:spPr bwMode="auto">
          <a:xfrm>
            <a:off x="73025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8895" name="Rectangle 31" descr="30"/>
          <p:cNvSpPr>
            <a:spLocks noChangeArrowheads="1"/>
          </p:cNvSpPr>
          <p:nvPr/>
        </p:nvSpPr>
        <p:spPr bwMode="auto">
          <a:xfrm>
            <a:off x="78994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8896" name="Rectangle 32" descr="31"/>
          <p:cNvSpPr>
            <a:spLocks noChangeArrowheads="1"/>
          </p:cNvSpPr>
          <p:nvPr/>
        </p:nvSpPr>
        <p:spPr bwMode="auto">
          <a:xfrm>
            <a:off x="84963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8897" name="Rectangle 33" descr="32"/>
          <p:cNvSpPr>
            <a:spLocks noChangeArrowheads="1"/>
          </p:cNvSpPr>
          <p:nvPr/>
        </p:nvSpPr>
        <p:spPr bwMode="auto">
          <a:xfrm>
            <a:off x="90932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8898" name="Rectangle 34" descr="33"/>
          <p:cNvSpPr>
            <a:spLocks noChangeArrowheads="1"/>
          </p:cNvSpPr>
          <p:nvPr/>
        </p:nvSpPr>
        <p:spPr bwMode="auto">
          <a:xfrm>
            <a:off x="9690100" y="4572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8899" name="Rectangle 35" descr="34"/>
          <p:cNvSpPr>
            <a:spLocks noChangeArrowheads="1"/>
          </p:cNvSpPr>
          <p:nvPr/>
        </p:nvSpPr>
        <p:spPr bwMode="auto">
          <a:xfrm>
            <a:off x="67056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8900" name="Rectangle 36" descr="35"/>
          <p:cNvSpPr>
            <a:spLocks noChangeArrowheads="1"/>
          </p:cNvSpPr>
          <p:nvPr/>
        </p:nvSpPr>
        <p:spPr bwMode="auto">
          <a:xfrm>
            <a:off x="73025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8901" name="Rectangle 37" descr="36"/>
          <p:cNvSpPr>
            <a:spLocks noChangeArrowheads="1"/>
          </p:cNvSpPr>
          <p:nvPr/>
        </p:nvSpPr>
        <p:spPr bwMode="auto">
          <a:xfrm>
            <a:off x="7899400" y="912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8902" name="Rectangle 38" descr="37"/>
          <p:cNvSpPr>
            <a:spLocks noChangeArrowheads="1"/>
          </p:cNvSpPr>
          <p:nvPr/>
        </p:nvSpPr>
        <p:spPr bwMode="auto">
          <a:xfrm>
            <a:off x="8496300" y="912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-3</a:t>
            </a:r>
          </a:p>
        </p:txBody>
      </p:sp>
      <p:sp>
        <p:nvSpPr>
          <p:cNvPr id="1828903" name="Rectangle 39" descr="38"/>
          <p:cNvSpPr>
            <a:spLocks noChangeArrowheads="1"/>
          </p:cNvSpPr>
          <p:nvPr/>
        </p:nvSpPr>
        <p:spPr bwMode="auto">
          <a:xfrm>
            <a:off x="9093200" y="912813"/>
            <a:ext cx="596900" cy="455612"/>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8904" name="Rectangle 40" descr="39"/>
          <p:cNvSpPr>
            <a:spLocks noChangeArrowheads="1"/>
          </p:cNvSpPr>
          <p:nvPr/>
        </p:nvSpPr>
        <p:spPr bwMode="auto">
          <a:xfrm>
            <a:off x="9690100" y="9128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05" name="Rectangle 41" descr="40"/>
          <p:cNvSpPr>
            <a:spLocks noChangeArrowheads="1"/>
          </p:cNvSpPr>
          <p:nvPr/>
        </p:nvSpPr>
        <p:spPr bwMode="auto">
          <a:xfrm>
            <a:off x="67056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8906" name="Rectangle 42" descr="41"/>
          <p:cNvSpPr>
            <a:spLocks noChangeArrowheads="1"/>
          </p:cNvSpPr>
          <p:nvPr/>
        </p:nvSpPr>
        <p:spPr bwMode="auto">
          <a:xfrm>
            <a:off x="73025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3</a:t>
            </a:r>
          </a:p>
        </p:txBody>
      </p:sp>
      <p:sp>
        <p:nvSpPr>
          <p:cNvPr id="1828907" name="Rectangle 43" descr="42"/>
          <p:cNvSpPr>
            <a:spLocks noChangeArrowheads="1"/>
          </p:cNvSpPr>
          <p:nvPr/>
        </p:nvSpPr>
        <p:spPr bwMode="auto">
          <a:xfrm>
            <a:off x="78994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8908" name="Rectangle 44" descr="43"/>
          <p:cNvSpPr>
            <a:spLocks noChangeArrowheads="1"/>
          </p:cNvSpPr>
          <p:nvPr/>
        </p:nvSpPr>
        <p:spPr bwMode="auto">
          <a:xfrm>
            <a:off x="84963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-4</a:t>
            </a:r>
          </a:p>
        </p:txBody>
      </p:sp>
      <p:sp>
        <p:nvSpPr>
          <p:cNvPr id="1828909" name="Rectangle 45" descr="44"/>
          <p:cNvSpPr>
            <a:spLocks noChangeArrowheads="1"/>
          </p:cNvSpPr>
          <p:nvPr/>
        </p:nvSpPr>
        <p:spPr bwMode="auto">
          <a:xfrm>
            <a:off x="90932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8910" name="Rectangle 46" descr="45"/>
          <p:cNvSpPr>
            <a:spLocks noChangeArrowheads="1"/>
          </p:cNvSpPr>
          <p:nvPr/>
        </p:nvSpPr>
        <p:spPr bwMode="auto">
          <a:xfrm>
            <a:off x="9690100" y="13684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8911" name="Rectangle 47" descr="46"/>
          <p:cNvSpPr>
            <a:spLocks noChangeArrowheads="1"/>
          </p:cNvSpPr>
          <p:nvPr/>
        </p:nvSpPr>
        <p:spPr bwMode="auto">
          <a:xfrm>
            <a:off x="67056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8912" name="Rectangle 48" descr="47"/>
          <p:cNvSpPr>
            <a:spLocks noChangeArrowheads="1"/>
          </p:cNvSpPr>
          <p:nvPr/>
        </p:nvSpPr>
        <p:spPr bwMode="auto">
          <a:xfrm>
            <a:off x="73025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7</a:t>
            </a:r>
          </a:p>
        </p:txBody>
      </p:sp>
      <p:sp>
        <p:nvSpPr>
          <p:cNvPr id="1828913" name="Rectangle 49" descr="48"/>
          <p:cNvSpPr>
            <a:spLocks noChangeArrowheads="1"/>
          </p:cNvSpPr>
          <p:nvPr/>
        </p:nvSpPr>
        <p:spPr bwMode="auto">
          <a:xfrm>
            <a:off x="78994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14" name="Rectangle 50" descr="49"/>
          <p:cNvSpPr>
            <a:spLocks noChangeArrowheads="1"/>
          </p:cNvSpPr>
          <p:nvPr/>
        </p:nvSpPr>
        <p:spPr bwMode="auto">
          <a:xfrm>
            <a:off x="84963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8915" name="Rectangle 51" descr="50"/>
          <p:cNvSpPr>
            <a:spLocks noChangeArrowheads="1"/>
          </p:cNvSpPr>
          <p:nvPr/>
        </p:nvSpPr>
        <p:spPr bwMode="auto">
          <a:xfrm>
            <a:off x="90932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8916" name="Rectangle 52" descr="51"/>
          <p:cNvSpPr>
            <a:spLocks noChangeArrowheads="1"/>
          </p:cNvSpPr>
          <p:nvPr/>
        </p:nvSpPr>
        <p:spPr bwMode="auto">
          <a:xfrm>
            <a:off x="9690100" y="18240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3</a:t>
            </a:r>
          </a:p>
        </p:txBody>
      </p:sp>
      <p:sp>
        <p:nvSpPr>
          <p:cNvPr id="1828917" name="Rectangle 53" descr="52"/>
          <p:cNvSpPr>
            <a:spLocks noChangeArrowheads="1"/>
          </p:cNvSpPr>
          <p:nvPr/>
        </p:nvSpPr>
        <p:spPr bwMode="auto">
          <a:xfrm>
            <a:off x="67056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8918" name="Rectangle 54" descr="53"/>
          <p:cNvSpPr>
            <a:spLocks noChangeArrowheads="1"/>
          </p:cNvSpPr>
          <p:nvPr/>
        </p:nvSpPr>
        <p:spPr bwMode="auto">
          <a:xfrm>
            <a:off x="73025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8919" name="Rectangle 55" descr="54"/>
          <p:cNvSpPr>
            <a:spLocks noChangeArrowheads="1"/>
          </p:cNvSpPr>
          <p:nvPr/>
        </p:nvSpPr>
        <p:spPr bwMode="auto">
          <a:xfrm>
            <a:off x="78994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8920" name="Rectangle 56" descr="55"/>
          <p:cNvSpPr>
            <a:spLocks noChangeArrowheads="1"/>
          </p:cNvSpPr>
          <p:nvPr/>
        </p:nvSpPr>
        <p:spPr bwMode="auto">
          <a:xfrm>
            <a:off x="84963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8921" name="Rectangle 57" descr="56"/>
          <p:cNvSpPr>
            <a:spLocks noChangeArrowheads="1"/>
          </p:cNvSpPr>
          <p:nvPr/>
        </p:nvSpPr>
        <p:spPr bwMode="auto">
          <a:xfrm>
            <a:off x="90932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8922" name="Rectangle 58" descr="57"/>
          <p:cNvSpPr>
            <a:spLocks noChangeArrowheads="1"/>
          </p:cNvSpPr>
          <p:nvPr/>
        </p:nvSpPr>
        <p:spPr bwMode="auto">
          <a:xfrm>
            <a:off x="9690100" y="22796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-2</a:t>
            </a:r>
          </a:p>
        </p:txBody>
      </p:sp>
      <p:sp>
        <p:nvSpPr>
          <p:cNvPr id="1828923" name="Rectangle 59" descr="58"/>
          <p:cNvSpPr>
            <a:spLocks noChangeArrowheads="1"/>
          </p:cNvSpPr>
          <p:nvPr/>
        </p:nvSpPr>
        <p:spPr bwMode="auto">
          <a:xfrm>
            <a:off x="67056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8924" name="Rectangle 60" descr="59"/>
          <p:cNvSpPr>
            <a:spLocks noChangeArrowheads="1"/>
          </p:cNvSpPr>
          <p:nvPr/>
        </p:nvSpPr>
        <p:spPr bwMode="auto">
          <a:xfrm>
            <a:off x="73025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8</a:t>
            </a:r>
          </a:p>
        </p:txBody>
      </p:sp>
      <p:sp>
        <p:nvSpPr>
          <p:cNvPr id="1828925" name="Rectangle 61" descr="60"/>
          <p:cNvSpPr>
            <a:spLocks noChangeArrowheads="1"/>
          </p:cNvSpPr>
          <p:nvPr/>
        </p:nvSpPr>
        <p:spPr bwMode="auto">
          <a:xfrm>
            <a:off x="78994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5</a:t>
            </a:r>
          </a:p>
        </p:txBody>
      </p:sp>
      <p:sp>
        <p:nvSpPr>
          <p:cNvPr id="1828926" name="Rectangle 62" descr="61"/>
          <p:cNvSpPr>
            <a:spLocks noChangeArrowheads="1"/>
          </p:cNvSpPr>
          <p:nvPr/>
        </p:nvSpPr>
        <p:spPr bwMode="auto">
          <a:xfrm>
            <a:off x="84963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sym typeface="Symbol" pitchFamily="27" charset="2"/>
              </a:rPr>
              <a:t>1</a:t>
            </a:r>
          </a:p>
        </p:txBody>
      </p:sp>
      <p:sp>
        <p:nvSpPr>
          <p:cNvPr id="1828927" name="Rectangle 63" descr="62"/>
          <p:cNvSpPr>
            <a:spLocks noChangeArrowheads="1"/>
          </p:cNvSpPr>
          <p:nvPr/>
        </p:nvSpPr>
        <p:spPr bwMode="auto">
          <a:xfrm>
            <a:off x="90932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6</a:t>
            </a:r>
          </a:p>
        </p:txBody>
      </p:sp>
      <p:sp>
        <p:nvSpPr>
          <p:cNvPr id="1828928" name="Rectangle 64" descr="63"/>
          <p:cNvSpPr>
            <a:spLocks noChangeArrowheads="1"/>
          </p:cNvSpPr>
          <p:nvPr/>
        </p:nvSpPr>
        <p:spPr bwMode="auto">
          <a:xfrm>
            <a:off x="9690100" y="27352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0</a:t>
            </a:r>
          </a:p>
        </p:txBody>
      </p:sp>
      <p:sp>
        <p:nvSpPr>
          <p:cNvPr id="1828929" name="Line 65"/>
          <p:cNvSpPr>
            <a:spLocks noChangeShapeType="1"/>
          </p:cNvSpPr>
          <p:nvPr/>
        </p:nvSpPr>
        <p:spPr bwMode="auto">
          <a:xfrm>
            <a:off x="6705600" y="457200"/>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30" name="Line 66"/>
          <p:cNvSpPr>
            <a:spLocks noChangeShapeType="1"/>
          </p:cNvSpPr>
          <p:nvPr/>
        </p:nvSpPr>
        <p:spPr bwMode="auto">
          <a:xfrm>
            <a:off x="6705600" y="91281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1" name="Line 67"/>
          <p:cNvSpPr>
            <a:spLocks noChangeShapeType="1"/>
          </p:cNvSpPr>
          <p:nvPr/>
        </p:nvSpPr>
        <p:spPr bwMode="auto">
          <a:xfrm>
            <a:off x="6705600" y="1368425"/>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2" name="Line 68"/>
          <p:cNvSpPr>
            <a:spLocks noChangeShapeType="1"/>
          </p:cNvSpPr>
          <p:nvPr/>
        </p:nvSpPr>
        <p:spPr bwMode="auto">
          <a:xfrm>
            <a:off x="6705600" y="1824038"/>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3" name="Line 69"/>
          <p:cNvSpPr>
            <a:spLocks noChangeShapeType="1"/>
          </p:cNvSpPr>
          <p:nvPr/>
        </p:nvSpPr>
        <p:spPr bwMode="auto">
          <a:xfrm>
            <a:off x="6705600" y="2279650"/>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4" name="Line 70"/>
          <p:cNvSpPr>
            <a:spLocks noChangeShapeType="1"/>
          </p:cNvSpPr>
          <p:nvPr/>
        </p:nvSpPr>
        <p:spPr bwMode="auto">
          <a:xfrm>
            <a:off x="6705600" y="2735263"/>
            <a:ext cx="3581400"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5" name="Line 71"/>
          <p:cNvSpPr>
            <a:spLocks noChangeShapeType="1"/>
          </p:cNvSpPr>
          <p:nvPr/>
        </p:nvSpPr>
        <p:spPr bwMode="auto">
          <a:xfrm>
            <a:off x="6705600" y="3190875"/>
            <a:ext cx="3581400"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36" name="Line 72"/>
          <p:cNvSpPr>
            <a:spLocks noChangeShapeType="1"/>
          </p:cNvSpPr>
          <p:nvPr/>
        </p:nvSpPr>
        <p:spPr bwMode="auto">
          <a:xfrm>
            <a:off x="67056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37" name="Line 73"/>
          <p:cNvSpPr>
            <a:spLocks noChangeShapeType="1"/>
          </p:cNvSpPr>
          <p:nvPr/>
        </p:nvSpPr>
        <p:spPr bwMode="auto">
          <a:xfrm>
            <a:off x="73025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8" name="Line 74"/>
          <p:cNvSpPr>
            <a:spLocks noChangeShapeType="1"/>
          </p:cNvSpPr>
          <p:nvPr/>
        </p:nvSpPr>
        <p:spPr bwMode="auto">
          <a:xfrm>
            <a:off x="78994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39" name="Line 75"/>
          <p:cNvSpPr>
            <a:spLocks noChangeShapeType="1"/>
          </p:cNvSpPr>
          <p:nvPr/>
        </p:nvSpPr>
        <p:spPr bwMode="auto">
          <a:xfrm>
            <a:off x="84963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40" name="Line 76"/>
          <p:cNvSpPr>
            <a:spLocks noChangeShapeType="1"/>
          </p:cNvSpPr>
          <p:nvPr/>
        </p:nvSpPr>
        <p:spPr bwMode="auto">
          <a:xfrm>
            <a:off x="90932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41" name="Line 77"/>
          <p:cNvSpPr>
            <a:spLocks noChangeShapeType="1"/>
          </p:cNvSpPr>
          <p:nvPr/>
        </p:nvSpPr>
        <p:spPr bwMode="auto">
          <a:xfrm>
            <a:off x="9690100" y="4572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42" name="Line 78"/>
          <p:cNvSpPr>
            <a:spLocks noChangeShapeType="1"/>
          </p:cNvSpPr>
          <p:nvPr/>
        </p:nvSpPr>
        <p:spPr bwMode="auto">
          <a:xfrm>
            <a:off x="10287000" y="4572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43" name="Rectangle 79" descr="78"/>
          <p:cNvSpPr>
            <a:spLocks noChangeArrowheads="1"/>
          </p:cNvSpPr>
          <p:nvPr/>
        </p:nvSpPr>
        <p:spPr bwMode="auto">
          <a:xfrm>
            <a:off x="6705601" y="3429001"/>
            <a:ext cx="500063"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endParaRPr lang="en-US" sz="2400"/>
          </a:p>
        </p:txBody>
      </p:sp>
      <p:sp>
        <p:nvSpPr>
          <p:cNvPr id="1828944" name="Rectangle 80" descr="79"/>
          <p:cNvSpPr>
            <a:spLocks noChangeArrowheads="1"/>
          </p:cNvSpPr>
          <p:nvPr/>
        </p:nvSpPr>
        <p:spPr bwMode="auto">
          <a:xfrm>
            <a:off x="7205663" y="34290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1</a:t>
            </a:r>
          </a:p>
        </p:txBody>
      </p:sp>
      <p:sp>
        <p:nvSpPr>
          <p:cNvPr id="1828945" name="Rectangle 81" descr="80"/>
          <p:cNvSpPr>
            <a:spLocks noChangeArrowheads="1"/>
          </p:cNvSpPr>
          <p:nvPr/>
        </p:nvSpPr>
        <p:spPr bwMode="auto">
          <a:xfrm>
            <a:off x="7802563" y="34290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8946" name="Rectangle 82" descr="81"/>
          <p:cNvSpPr>
            <a:spLocks noChangeArrowheads="1"/>
          </p:cNvSpPr>
          <p:nvPr/>
        </p:nvSpPr>
        <p:spPr bwMode="auto">
          <a:xfrm>
            <a:off x="8399463" y="34290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3</a:t>
            </a:r>
          </a:p>
        </p:txBody>
      </p:sp>
      <p:sp>
        <p:nvSpPr>
          <p:cNvPr id="1828947" name="Rectangle 83" descr="82"/>
          <p:cNvSpPr>
            <a:spLocks noChangeArrowheads="1"/>
          </p:cNvSpPr>
          <p:nvPr/>
        </p:nvSpPr>
        <p:spPr bwMode="auto">
          <a:xfrm>
            <a:off x="8996363" y="34290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4</a:t>
            </a:r>
          </a:p>
        </p:txBody>
      </p:sp>
      <p:sp>
        <p:nvSpPr>
          <p:cNvPr id="1828948" name="Rectangle 84" descr="83"/>
          <p:cNvSpPr>
            <a:spLocks noChangeArrowheads="1"/>
          </p:cNvSpPr>
          <p:nvPr/>
        </p:nvSpPr>
        <p:spPr bwMode="auto">
          <a:xfrm>
            <a:off x="9593263" y="342900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5</a:t>
            </a:r>
          </a:p>
        </p:txBody>
      </p:sp>
      <p:sp>
        <p:nvSpPr>
          <p:cNvPr id="1828949" name="Rectangle 85" descr="84"/>
          <p:cNvSpPr>
            <a:spLocks noChangeArrowheads="1"/>
          </p:cNvSpPr>
          <p:nvPr/>
        </p:nvSpPr>
        <p:spPr bwMode="auto">
          <a:xfrm>
            <a:off x="6477795" y="3886201"/>
            <a:ext cx="727869" cy="44926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1</a:t>
            </a:r>
          </a:p>
        </p:txBody>
      </p:sp>
      <p:sp>
        <p:nvSpPr>
          <p:cNvPr id="1828950" name="Rectangle 86" descr="85"/>
          <p:cNvSpPr>
            <a:spLocks noChangeArrowheads="1"/>
          </p:cNvSpPr>
          <p:nvPr/>
        </p:nvSpPr>
        <p:spPr bwMode="auto">
          <a:xfrm>
            <a:off x="7205663" y="38846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8951" name="Rectangle 87" descr="86"/>
          <p:cNvSpPr>
            <a:spLocks noChangeArrowheads="1"/>
          </p:cNvSpPr>
          <p:nvPr/>
        </p:nvSpPr>
        <p:spPr bwMode="auto">
          <a:xfrm>
            <a:off x="7804150" y="3892551"/>
            <a:ext cx="6731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8952" name="Rectangle 88" descr="88"/>
          <p:cNvSpPr>
            <a:spLocks noChangeArrowheads="1"/>
          </p:cNvSpPr>
          <p:nvPr/>
        </p:nvSpPr>
        <p:spPr bwMode="auto">
          <a:xfrm>
            <a:off x="8991600" y="3886201"/>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8953" name="Rectangle 89" descr="89"/>
          <p:cNvSpPr>
            <a:spLocks noChangeArrowheads="1"/>
          </p:cNvSpPr>
          <p:nvPr/>
        </p:nvSpPr>
        <p:spPr bwMode="auto">
          <a:xfrm>
            <a:off x="9593263" y="388461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8954" name="Rectangle 90" descr="90"/>
          <p:cNvSpPr>
            <a:spLocks noChangeArrowheads="1"/>
          </p:cNvSpPr>
          <p:nvPr/>
        </p:nvSpPr>
        <p:spPr bwMode="auto">
          <a:xfrm>
            <a:off x="6477795" y="4340226"/>
            <a:ext cx="727869"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V</a:t>
            </a:r>
            <a:r>
              <a:rPr lang="en-US" sz="2400" baseline="-25000"/>
              <a:t>2</a:t>
            </a:r>
          </a:p>
        </p:txBody>
      </p:sp>
      <p:sp>
        <p:nvSpPr>
          <p:cNvPr id="1828955" name="Rectangle 91" descr="91"/>
          <p:cNvSpPr>
            <a:spLocks noChangeArrowheads="1"/>
          </p:cNvSpPr>
          <p:nvPr/>
        </p:nvSpPr>
        <p:spPr bwMode="auto">
          <a:xfrm>
            <a:off x="7205663" y="43402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56" name="Rectangle 92" descr="92"/>
          <p:cNvSpPr>
            <a:spLocks noChangeArrowheads="1"/>
          </p:cNvSpPr>
          <p:nvPr/>
        </p:nvSpPr>
        <p:spPr bwMode="auto">
          <a:xfrm>
            <a:off x="7802563" y="43402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8957" name="Rectangle 93" descr="93"/>
          <p:cNvSpPr>
            <a:spLocks noChangeArrowheads="1"/>
          </p:cNvSpPr>
          <p:nvPr/>
        </p:nvSpPr>
        <p:spPr bwMode="auto">
          <a:xfrm>
            <a:off x="8399463" y="43402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58" name="Rectangle 94" descr="94"/>
          <p:cNvSpPr>
            <a:spLocks noChangeArrowheads="1"/>
          </p:cNvSpPr>
          <p:nvPr/>
        </p:nvSpPr>
        <p:spPr bwMode="auto">
          <a:xfrm>
            <a:off x="8996363" y="43402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8959" name="Rectangle 95" descr="95"/>
          <p:cNvSpPr>
            <a:spLocks noChangeArrowheads="1"/>
          </p:cNvSpPr>
          <p:nvPr/>
        </p:nvSpPr>
        <p:spPr bwMode="auto">
          <a:xfrm>
            <a:off x="9593263" y="4340226"/>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4</a:t>
            </a:r>
          </a:p>
        </p:txBody>
      </p:sp>
      <p:sp>
        <p:nvSpPr>
          <p:cNvPr id="1828960" name="Rectangle 96" descr="96"/>
          <p:cNvSpPr>
            <a:spLocks noChangeArrowheads="1"/>
          </p:cNvSpPr>
          <p:nvPr/>
        </p:nvSpPr>
        <p:spPr bwMode="auto">
          <a:xfrm>
            <a:off x="6477795" y="4795838"/>
            <a:ext cx="727869"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3</a:t>
            </a:r>
          </a:p>
        </p:txBody>
      </p:sp>
      <p:sp>
        <p:nvSpPr>
          <p:cNvPr id="1828961" name="Rectangle 97" descr="97"/>
          <p:cNvSpPr>
            <a:spLocks noChangeArrowheads="1"/>
          </p:cNvSpPr>
          <p:nvPr/>
        </p:nvSpPr>
        <p:spPr bwMode="auto">
          <a:xfrm>
            <a:off x="7205663" y="47958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62" name="Rectangle 98" descr="98"/>
          <p:cNvSpPr>
            <a:spLocks noChangeArrowheads="1"/>
          </p:cNvSpPr>
          <p:nvPr/>
        </p:nvSpPr>
        <p:spPr bwMode="auto">
          <a:xfrm>
            <a:off x="7802563" y="47958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8963" name="Rectangle 99" descr="99"/>
          <p:cNvSpPr>
            <a:spLocks noChangeArrowheads="1"/>
          </p:cNvSpPr>
          <p:nvPr/>
        </p:nvSpPr>
        <p:spPr bwMode="auto">
          <a:xfrm>
            <a:off x="8399463" y="47958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8964" name="Rectangle 100" descr="100"/>
          <p:cNvSpPr>
            <a:spLocks noChangeArrowheads="1"/>
          </p:cNvSpPr>
          <p:nvPr/>
        </p:nvSpPr>
        <p:spPr bwMode="auto">
          <a:xfrm>
            <a:off x="8996363" y="47958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2</a:t>
            </a:r>
          </a:p>
        </p:txBody>
      </p:sp>
      <p:sp>
        <p:nvSpPr>
          <p:cNvPr id="1828965" name="Rectangle 101" descr="101"/>
          <p:cNvSpPr>
            <a:spLocks noChangeArrowheads="1"/>
          </p:cNvSpPr>
          <p:nvPr/>
        </p:nvSpPr>
        <p:spPr bwMode="auto">
          <a:xfrm>
            <a:off x="9593263" y="4795838"/>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4</a:t>
            </a:r>
          </a:p>
        </p:txBody>
      </p:sp>
      <p:sp>
        <p:nvSpPr>
          <p:cNvPr id="1828966" name="Rectangle 102" descr="102"/>
          <p:cNvSpPr>
            <a:spLocks noChangeArrowheads="1"/>
          </p:cNvSpPr>
          <p:nvPr/>
        </p:nvSpPr>
        <p:spPr bwMode="auto">
          <a:xfrm>
            <a:off x="6477795" y="5251451"/>
            <a:ext cx="727869"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4</a:t>
            </a:r>
          </a:p>
        </p:txBody>
      </p:sp>
      <p:sp>
        <p:nvSpPr>
          <p:cNvPr id="1828967" name="Rectangle 103" descr="103"/>
          <p:cNvSpPr>
            <a:spLocks noChangeArrowheads="1"/>
          </p:cNvSpPr>
          <p:nvPr/>
        </p:nvSpPr>
        <p:spPr bwMode="auto">
          <a:xfrm>
            <a:off x="7205663" y="52514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68" name="Rectangle 104" descr="104"/>
          <p:cNvSpPr>
            <a:spLocks noChangeArrowheads="1"/>
          </p:cNvSpPr>
          <p:nvPr/>
        </p:nvSpPr>
        <p:spPr bwMode="auto">
          <a:xfrm>
            <a:off x="7802563" y="52514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8969" name="Rectangle 105" descr="105"/>
          <p:cNvSpPr>
            <a:spLocks noChangeArrowheads="1"/>
          </p:cNvSpPr>
          <p:nvPr/>
        </p:nvSpPr>
        <p:spPr bwMode="auto">
          <a:xfrm>
            <a:off x="8399463" y="52514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70" name="Rectangle 106" descr="106"/>
          <p:cNvSpPr>
            <a:spLocks noChangeArrowheads="1"/>
          </p:cNvSpPr>
          <p:nvPr/>
        </p:nvSpPr>
        <p:spPr bwMode="auto">
          <a:xfrm>
            <a:off x="8996363" y="52514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8971" name="Rectangle 107" descr="107"/>
          <p:cNvSpPr>
            <a:spLocks noChangeArrowheads="1"/>
          </p:cNvSpPr>
          <p:nvPr/>
        </p:nvSpPr>
        <p:spPr bwMode="auto">
          <a:xfrm>
            <a:off x="9593263" y="5251451"/>
            <a:ext cx="596900" cy="455613"/>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1</a:t>
            </a:r>
          </a:p>
        </p:txBody>
      </p:sp>
      <p:sp>
        <p:nvSpPr>
          <p:cNvPr id="1828972" name="Rectangle 108" descr="108"/>
          <p:cNvSpPr>
            <a:spLocks noChangeArrowheads="1"/>
          </p:cNvSpPr>
          <p:nvPr/>
        </p:nvSpPr>
        <p:spPr bwMode="auto">
          <a:xfrm>
            <a:off x="6477794" y="5707063"/>
            <a:ext cx="72787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dirty="0"/>
              <a:t>V</a:t>
            </a:r>
            <a:r>
              <a:rPr lang="en-US" sz="2400" baseline="-25000" dirty="0"/>
              <a:t>5</a:t>
            </a:r>
          </a:p>
        </p:txBody>
      </p:sp>
      <p:sp>
        <p:nvSpPr>
          <p:cNvPr id="1828973" name="Rectangle 109" descr="109"/>
          <p:cNvSpPr>
            <a:spLocks noChangeArrowheads="1"/>
          </p:cNvSpPr>
          <p:nvPr/>
        </p:nvSpPr>
        <p:spPr bwMode="auto">
          <a:xfrm>
            <a:off x="7205663" y="57070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74" name="Rectangle 110" descr="110"/>
          <p:cNvSpPr>
            <a:spLocks noChangeArrowheads="1"/>
          </p:cNvSpPr>
          <p:nvPr/>
        </p:nvSpPr>
        <p:spPr bwMode="auto">
          <a:xfrm>
            <a:off x="7802563" y="57070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3</a:t>
            </a:r>
          </a:p>
        </p:txBody>
      </p:sp>
      <p:sp>
        <p:nvSpPr>
          <p:cNvPr id="1828975" name="Rectangle 111" descr="111"/>
          <p:cNvSpPr>
            <a:spLocks noChangeArrowheads="1"/>
          </p:cNvSpPr>
          <p:nvPr/>
        </p:nvSpPr>
        <p:spPr bwMode="auto">
          <a:xfrm>
            <a:off x="8399463" y="57070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4</a:t>
            </a:r>
          </a:p>
        </p:txBody>
      </p:sp>
      <p:sp>
        <p:nvSpPr>
          <p:cNvPr id="1828976" name="Rectangle 112" descr="112"/>
          <p:cNvSpPr>
            <a:spLocks noChangeArrowheads="1"/>
          </p:cNvSpPr>
          <p:nvPr/>
        </p:nvSpPr>
        <p:spPr bwMode="auto">
          <a:xfrm>
            <a:off x="8996363" y="57070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8977" name="Rectangle 113" descr="113"/>
          <p:cNvSpPr>
            <a:spLocks noChangeArrowheads="1"/>
          </p:cNvSpPr>
          <p:nvPr/>
        </p:nvSpPr>
        <p:spPr bwMode="auto">
          <a:xfrm>
            <a:off x="9593263" y="5707063"/>
            <a:ext cx="596900" cy="455612"/>
          </a:xfrm>
          <a:prstGeom prst="rect">
            <a:avLst/>
          </a:prstGeom>
          <a:solidFill>
            <a:srgbClr val="FFFFFF"/>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a:t>
            </a:r>
          </a:p>
        </p:txBody>
      </p:sp>
      <p:sp>
        <p:nvSpPr>
          <p:cNvPr id="1828978" name="Line 114"/>
          <p:cNvSpPr>
            <a:spLocks noChangeShapeType="1"/>
          </p:cNvSpPr>
          <p:nvPr/>
        </p:nvSpPr>
        <p:spPr bwMode="auto">
          <a:xfrm>
            <a:off x="6705601" y="3429000"/>
            <a:ext cx="3484563"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79" name="Line 115"/>
          <p:cNvSpPr>
            <a:spLocks noChangeShapeType="1"/>
          </p:cNvSpPr>
          <p:nvPr/>
        </p:nvSpPr>
        <p:spPr bwMode="auto">
          <a:xfrm>
            <a:off x="6705601" y="4795838"/>
            <a:ext cx="34845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0" name="Line 116"/>
          <p:cNvSpPr>
            <a:spLocks noChangeShapeType="1"/>
          </p:cNvSpPr>
          <p:nvPr/>
        </p:nvSpPr>
        <p:spPr bwMode="auto">
          <a:xfrm>
            <a:off x="6705601" y="5251450"/>
            <a:ext cx="34845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1" name="Line 117"/>
          <p:cNvSpPr>
            <a:spLocks noChangeShapeType="1"/>
          </p:cNvSpPr>
          <p:nvPr/>
        </p:nvSpPr>
        <p:spPr bwMode="auto">
          <a:xfrm>
            <a:off x="6705601" y="5707063"/>
            <a:ext cx="34845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2" name="Line 118"/>
          <p:cNvSpPr>
            <a:spLocks noChangeShapeType="1"/>
          </p:cNvSpPr>
          <p:nvPr/>
        </p:nvSpPr>
        <p:spPr bwMode="auto">
          <a:xfrm>
            <a:off x="6705601" y="6162675"/>
            <a:ext cx="3484563" cy="0"/>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83" name="Line 119"/>
          <p:cNvSpPr>
            <a:spLocks noChangeShapeType="1"/>
          </p:cNvSpPr>
          <p:nvPr/>
        </p:nvSpPr>
        <p:spPr bwMode="auto">
          <a:xfrm>
            <a:off x="6705600" y="34290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84" name="Line 120"/>
          <p:cNvSpPr>
            <a:spLocks noChangeShapeType="1"/>
          </p:cNvSpPr>
          <p:nvPr/>
        </p:nvSpPr>
        <p:spPr bwMode="auto">
          <a:xfrm>
            <a:off x="7205663" y="34290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5" name="Line 121"/>
          <p:cNvSpPr>
            <a:spLocks noChangeShapeType="1"/>
          </p:cNvSpPr>
          <p:nvPr/>
        </p:nvSpPr>
        <p:spPr bwMode="auto">
          <a:xfrm>
            <a:off x="7802563" y="34290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6" name="Line 122"/>
          <p:cNvSpPr>
            <a:spLocks noChangeShapeType="1"/>
          </p:cNvSpPr>
          <p:nvPr/>
        </p:nvSpPr>
        <p:spPr bwMode="auto">
          <a:xfrm>
            <a:off x="9593263" y="34290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87" name="Line 123"/>
          <p:cNvSpPr>
            <a:spLocks noChangeShapeType="1"/>
          </p:cNvSpPr>
          <p:nvPr/>
        </p:nvSpPr>
        <p:spPr bwMode="auto">
          <a:xfrm>
            <a:off x="10190163" y="3429001"/>
            <a:ext cx="0" cy="2733675"/>
          </a:xfrm>
          <a:prstGeom prst="line">
            <a:avLst/>
          </a:prstGeom>
          <a:noFill/>
          <a:ln w="12700" cap="sq">
            <a:solidFill>
              <a:schemeClr val="bg1"/>
            </a:solidFill>
            <a:round/>
            <a:headEnd type="none" w="sm" len="sm"/>
            <a:tailEnd type="none" w="sm" len="sm"/>
          </a:ln>
          <a:effectLst/>
        </p:spPr>
        <p:txBody>
          <a:bodyPr>
            <a:prstTxWarp prst="textNoShape">
              <a:avLst/>
            </a:prstTxWarp>
          </a:bodyPr>
          <a:lstStyle/>
          <a:p>
            <a:endParaRPr lang="en-US"/>
          </a:p>
        </p:txBody>
      </p:sp>
      <p:sp>
        <p:nvSpPr>
          <p:cNvPr id="1828988" name="Rectangle 124" descr="88"/>
          <p:cNvSpPr>
            <a:spLocks noChangeArrowheads="1"/>
          </p:cNvSpPr>
          <p:nvPr/>
        </p:nvSpPr>
        <p:spPr bwMode="auto">
          <a:xfrm>
            <a:off x="8404225" y="3879851"/>
            <a:ext cx="596900" cy="455613"/>
          </a:xfrm>
          <a:prstGeom prst="rect">
            <a:avLst/>
          </a:prstGeom>
          <a:solidFill>
            <a:srgbClr val="6BC464"/>
          </a:solidFill>
          <a:ln w="28575">
            <a:noFill/>
            <a:miter lim="800000"/>
            <a:headEnd type="none" w="sm" len="sm"/>
            <a:tailEnd type="none" w="sm" len="sm"/>
          </a:ln>
          <a:effectLst/>
        </p:spPr>
        <p:txBody>
          <a:bodyPr>
            <a:prstTxWarp prst="textNoShape">
              <a:avLst/>
            </a:prstTxWarp>
          </a:bodyPr>
          <a:lstStyle/>
          <a:p>
            <a:pPr algn="ctr" eaLnBrk="1" hangingPunct="1">
              <a:spcBef>
                <a:spcPct val="20000"/>
              </a:spcBef>
              <a:buClr>
                <a:schemeClr val="bg2"/>
              </a:buClr>
              <a:buSzPct val="75000"/>
              <a:buFont typeface="Wingdings" pitchFamily="27" charset="2"/>
              <a:buNone/>
            </a:pPr>
            <a:r>
              <a:rPr lang="en-US" sz="2400"/>
              <a:t>5</a:t>
            </a:r>
          </a:p>
        </p:txBody>
      </p:sp>
      <p:sp>
        <p:nvSpPr>
          <p:cNvPr id="1828989" name="Line 125"/>
          <p:cNvSpPr>
            <a:spLocks noChangeShapeType="1"/>
          </p:cNvSpPr>
          <p:nvPr/>
        </p:nvSpPr>
        <p:spPr bwMode="auto">
          <a:xfrm flipH="1" flipV="1">
            <a:off x="3276600" y="2819400"/>
            <a:ext cx="1828800" cy="990600"/>
          </a:xfrm>
          <a:prstGeom prst="line">
            <a:avLst/>
          </a:prstGeom>
          <a:noFill/>
          <a:ln w="38100">
            <a:solidFill>
              <a:schemeClr val="tx1"/>
            </a:solidFill>
            <a:round/>
            <a:headEnd type="none" w="sm" len="sm"/>
            <a:tailEnd type="triangle" w="med" len="med"/>
          </a:ln>
          <a:effectLst/>
        </p:spPr>
        <p:txBody>
          <a:bodyPr>
            <a:prstTxWarp prst="textNoShape">
              <a:avLst/>
            </a:prstTxWarp>
          </a:bodyPr>
          <a:lstStyle/>
          <a:p>
            <a:endParaRPr lang="en-US"/>
          </a:p>
        </p:txBody>
      </p:sp>
      <p:sp>
        <p:nvSpPr>
          <p:cNvPr id="1828990" name="Text Box 126"/>
          <p:cNvSpPr txBox="1">
            <a:spLocks noChangeArrowheads="1"/>
          </p:cNvSpPr>
          <p:nvPr/>
        </p:nvSpPr>
        <p:spPr bwMode="auto">
          <a:xfrm>
            <a:off x="4343400" y="3048000"/>
            <a:ext cx="3810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latin typeface="Times New Roman" pitchFamily="27" charset="0"/>
                <a:ea typeface="굴림" pitchFamily="27" charset="-127"/>
                <a:cs typeface="굴림" pitchFamily="27" charset="-127"/>
              </a:rPr>
              <a:t>2</a:t>
            </a:r>
          </a:p>
        </p:txBody>
      </p:sp>
      <p:sp>
        <p:nvSpPr>
          <p:cNvPr id="1828991" name="Text Box 127"/>
          <p:cNvSpPr txBox="1">
            <a:spLocks noChangeArrowheads="1"/>
          </p:cNvSpPr>
          <p:nvPr/>
        </p:nvSpPr>
        <p:spPr bwMode="auto">
          <a:xfrm>
            <a:off x="2051050" y="1122364"/>
            <a:ext cx="1454150" cy="701675"/>
          </a:xfrm>
          <a:prstGeom prst="rect">
            <a:avLst/>
          </a:prstGeom>
          <a:noFill/>
          <a:ln w="28575">
            <a:noFill/>
            <a:miter lim="800000"/>
            <a:headEnd type="none" w="sm" len="sm"/>
            <a:tailEnd type="none" w="sm" len="sm"/>
          </a:ln>
          <a:effectLst/>
        </p:spPr>
        <p:txBody>
          <a:bodyPr wrap="none">
            <a:prstTxWarp prst="textNoShape">
              <a:avLst/>
            </a:prstTxWarp>
            <a:spAutoFit/>
          </a:bodyPr>
          <a:lstStyle/>
          <a:p>
            <a:r>
              <a:rPr lang="en-US" sz="4000" dirty="0">
                <a:solidFill>
                  <a:schemeClr val="tx2"/>
                </a:solidFill>
                <a:latin typeface="Times New Roman" pitchFamily="27" charset="0"/>
              </a:rPr>
              <a:t>Done!</a:t>
            </a:r>
          </a:p>
        </p:txBody>
      </p:sp>
      <p:sp>
        <p:nvSpPr>
          <p:cNvPr id="1828992" name="Line 128"/>
          <p:cNvSpPr>
            <a:spLocks noChangeShapeType="1"/>
          </p:cNvSpPr>
          <p:nvPr/>
        </p:nvSpPr>
        <p:spPr bwMode="auto">
          <a:xfrm>
            <a:off x="8399463" y="34290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93" name="Line 129"/>
          <p:cNvSpPr>
            <a:spLocks noChangeShapeType="1"/>
          </p:cNvSpPr>
          <p:nvPr/>
        </p:nvSpPr>
        <p:spPr bwMode="auto">
          <a:xfrm>
            <a:off x="6705601" y="3886200"/>
            <a:ext cx="34845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94" name="Line 130"/>
          <p:cNvSpPr>
            <a:spLocks noChangeShapeType="1"/>
          </p:cNvSpPr>
          <p:nvPr/>
        </p:nvSpPr>
        <p:spPr bwMode="auto">
          <a:xfrm>
            <a:off x="8996363" y="3429001"/>
            <a:ext cx="0" cy="2733675"/>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95" name="Line 131"/>
          <p:cNvSpPr>
            <a:spLocks noChangeShapeType="1"/>
          </p:cNvSpPr>
          <p:nvPr/>
        </p:nvSpPr>
        <p:spPr bwMode="auto">
          <a:xfrm>
            <a:off x="6705601" y="4340225"/>
            <a:ext cx="3484563" cy="0"/>
          </a:xfrm>
          <a:prstGeom prst="line">
            <a:avLst/>
          </a:prstGeom>
          <a:noFill/>
          <a:ln w="12700">
            <a:solidFill>
              <a:schemeClr val="tx1"/>
            </a:solidFill>
            <a:round/>
            <a:headEnd type="none" w="sm" len="sm"/>
            <a:tailEnd type="none" w="sm" len="sm"/>
          </a:ln>
          <a:effectLst/>
        </p:spPr>
        <p:txBody>
          <a:bodyPr>
            <a:prstTxWarp prst="textNoShape">
              <a:avLst/>
            </a:prstTxWarp>
          </a:bodyPr>
          <a:lstStyle/>
          <a:p>
            <a:endParaRPr lang="en-US"/>
          </a:p>
        </p:txBody>
      </p:sp>
      <p:sp>
        <p:nvSpPr>
          <p:cNvPr id="1828996" name="Text Box 132"/>
          <p:cNvSpPr txBox="1">
            <a:spLocks noChangeArrowheads="1"/>
          </p:cNvSpPr>
          <p:nvPr/>
        </p:nvSpPr>
        <p:spPr bwMode="auto">
          <a:xfrm>
            <a:off x="2124075" y="4421189"/>
            <a:ext cx="4095750" cy="11588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dirty="0"/>
              <a:t>D</a:t>
            </a:r>
            <a:r>
              <a:rPr lang="en-US" sz="2000" baseline="-25000" dirty="0"/>
              <a:t>i,j</a:t>
            </a:r>
            <a:r>
              <a:rPr lang="en-US" sz="2000" baseline="30000" dirty="0"/>
              <a:t>(5)</a:t>
            </a:r>
            <a:r>
              <a:rPr lang="en-US" sz="2000" dirty="0"/>
              <a:t>=min(D</a:t>
            </a:r>
            <a:r>
              <a:rPr lang="en-US" sz="2000" baseline="-25000" dirty="0"/>
              <a:t>i,j</a:t>
            </a:r>
            <a:r>
              <a:rPr lang="en-US" sz="2000" baseline="30000" dirty="0"/>
              <a:t>(4)</a:t>
            </a:r>
            <a:r>
              <a:rPr lang="en-US" sz="2000" dirty="0"/>
              <a:t>, D</a:t>
            </a:r>
            <a:r>
              <a:rPr lang="en-US" sz="2000" baseline="-25000" dirty="0"/>
              <a:t>i,5</a:t>
            </a:r>
            <a:r>
              <a:rPr lang="en-US" sz="2000" baseline="30000" dirty="0"/>
              <a:t>(4)</a:t>
            </a:r>
            <a:r>
              <a:rPr lang="en-US" sz="2000" dirty="0"/>
              <a:t>+D</a:t>
            </a:r>
            <a:r>
              <a:rPr lang="en-US" sz="2000" baseline="-25000" dirty="0"/>
              <a:t>5,j</a:t>
            </a:r>
            <a:r>
              <a:rPr lang="en-US" sz="2000" baseline="30000" dirty="0"/>
              <a:t>(4)</a:t>
            </a:r>
            <a:r>
              <a:rPr lang="en-US" sz="2000" dirty="0"/>
              <a:t>)</a:t>
            </a:r>
          </a:p>
          <a:p>
            <a:pPr eaLnBrk="1" hangingPunct="1">
              <a:spcBef>
                <a:spcPct val="50000"/>
              </a:spcBef>
            </a:pPr>
            <a:r>
              <a:rPr lang="en-US" sz="2000" dirty="0"/>
              <a:t>Allowed intermediate vertices: subset of {V1,V2,V3,V4,V5}</a:t>
            </a:r>
          </a:p>
        </p:txBody>
      </p:sp>
      <p:sp>
        <p:nvSpPr>
          <p:cNvPr id="1828997" name="Text Box 133"/>
          <p:cNvSpPr txBox="1">
            <a:spLocks noChangeArrowheads="1"/>
          </p:cNvSpPr>
          <p:nvPr/>
        </p:nvSpPr>
        <p:spPr bwMode="auto">
          <a:xfrm>
            <a:off x="2056607" y="5567439"/>
            <a:ext cx="4421187" cy="701675"/>
          </a:xfrm>
          <a:prstGeom prst="rect">
            <a:avLst/>
          </a:prstGeom>
          <a:noFill/>
          <a:ln w="28575">
            <a:noFill/>
            <a:miter lim="800000"/>
            <a:headEnd type="none" w="sm" len="sm"/>
            <a:tailEnd type="none" w="sm" len="sm"/>
          </a:ln>
          <a:effectLst/>
        </p:spPr>
        <p:txBody>
          <a:bodyPr>
            <a:prstTxWarp prst="textNoShape">
              <a:avLst/>
            </a:prstTxWarp>
            <a:spAutoFit/>
          </a:bodyPr>
          <a:lstStyle/>
          <a:p>
            <a:pPr eaLnBrk="1" hangingPunct="1">
              <a:spcBef>
                <a:spcPct val="50000"/>
              </a:spcBef>
            </a:pPr>
            <a:r>
              <a:rPr lang="en-US" sz="2000" dirty="0"/>
              <a:t>Trace back the shortest path between v3,v5: V3</a:t>
            </a:r>
            <a:r>
              <a:rPr lang="en-US" sz="2000" dirty="0">
                <a:sym typeface="Wingdings" pitchFamily="27" charset="2"/>
              </a:rPr>
              <a:t>v2v4v1v5</a:t>
            </a:r>
            <a:endParaRPr lang="en-US" sz="2000" dirty="0"/>
          </a:p>
        </p:txBody>
      </p:sp>
    </p:spTree>
    <p:extLst>
      <p:ext uri="{BB962C8B-B14F-4D97-AF65-F5344CB8AC3E}">
        <p14:creationId xmlns:p14="http://schemas.microsoft.com/office/powerpoint/2010/main" val="28712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8991"/>
                                        </p:tgtEl>
                                        <p:attrNameLst>
                                          <p:attrName>style.visibility</p:attrName>
                                        </p:attrNameLst>
                                      </p:cBhvr>
                                      <p:to>
                                        <p:strVal val="visible"/>
                                      </p:to>
                                    </p:set>
                                    <p:animEffect transition="in" filter="blinds(horizontal)">
                                      <p:cBhvr>
                                        <p:cTn id="7" dur="500"/>
                                        <p:tgtEl>
                                          <p:spTgt spid="1828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89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4973-1AC1-E84C-BB7B-97B8C748D7DA}"/>
              </a:ext>
            </a:extLst>
          </p:cNvPr>
          <p:cNvSpPr>
            <a:spLocks noGrp="1"/>
          </p:cNvSpPr>
          <p:nvPr>
            <p:ph type="title"/>
          </p:nvPr>
        </p:nvSpPr>
        <p:spPr/>
        <p:txBody>
          <a:bodyPr/>
          <a:lstStyle/>
          <a:p>
            <a:r>
              <a:rPr lang="en-US" dirty="0"/>
              <a:t>DIJKSTRA VERSUS Floyd WARSHALL</a:t>
            </a:r>
          </a:p>
        </p:txBody>
      </p:sp>
      <p:sp>
        <p:nvSpPr>
          <p:cNvPr id="15" name="Content Placeholder 14">
            <a:extLst>
              <a:ext uri="{FF2B5EF4-FFF2-40B4-BE49-F238E27FC236}">
                <a16:creationId xmlns:a16="http://schemas.microsoft.com/office/drawing/2014/main" id="{8523E055-E73A-8142-B3D5-39EB654458A9}"/>
              </a:ext>
            </a:extLst>
          </p:cNvPr>
          <p:cNvSpPr>
            <a:spLocks noGrp="1"/>
          </p:cNvSpPr>
          <p:nvPr>
            <p:ph idx="1"/>
          </p:nvPr>
        </p:nvSpPr>
        <p:spPr/>
        <p:txBody>
          <a:bodyPr>
            <a:normAutofit/>
          </a:bodyPr>
          <a:lstStyle/>
          <a:p>
            <a:r>
              <a:rPr lang="en-US" dirty="0"/>
              <a:t>We can run Dijkstra’s algorithm on each vertex to obtain the APSP</a:t>
            </a:r>
          </a:p>
          <a:p>
            <a:r>
              <a:rPr lang="en-US" dirty="0">
                <a:solidFill>
                  <a:srgbClr val="7030A0"/>
                </a:solidFill>
              </a:rPr>
              <a:t>Complexity using this method is O(|V|*|E|*log(|V|)</a:t>
            </a:r>
          </a:p>
          <a:p>
            <a:pPr lvl="1"/>
            <a:r>
              <a:rPr lang="en-US" dirty="0"/>
              <a:t>If dense |E|∽|V|</a:t>
            </a:r>
            <a:r>
              <a:rPr lang="en-US" baseline="30000" dirty="0"/>
              <a:t>2</a:t>
            </a:r>
            <a:r>
              <a:rPr lang="en-US" dirty="0"/>
              <a:t>, so more expensive than Floyd </a:t>
            </a:r>
            <a:r>
              <a:rPr lang="en-US" dirty="0" err="1"/>
              <a:t>Warshall</a:t>
            </a:r>
            <a:endParaRPr lang="en-US" dirty="0"/>
          </a:p>
          <a:p>
            <a:pPr lvl="1"/>
            <a:r>
              <a:rPr lang="en-US" dirty="0"/>
              <a:t>If sparse |E|∽|V|, so less cost than Floyd </a:t>
            </a:r>
            <a:r>
              <a:rPr lang="en-US" dirty="0" err="1"/>
              <a:t>Warshall</a:t>
            </a:r>
            <a:endParaRPr lang="en-US" dirty="0"/>
          </a:p>
          <a:p>
            <a:r>
              <a:rPr lang="en-US" dirty="0">
                <a:solidFill>
                  <a:srgbClr val="7030A0"/>
                </a:solidFill>
              </a:rPr>
              <a:t>Negative weights</a:t>
            </a:r>
          </a:p>
          <a:p>
            <a:pPr lvl="1"/>
            <a:r>
              <a:rPr lang="en-US" dirty="0"/>
              <a:t>Dijkstra cannot handle negative weight. Can use Bellman Ford multiple time O(|V|</a:t>
            </a:r>
            <a:r>
              <a:rPr lang="en-US" baseline="30000" dirty="0"/>
              <a:t>2</a:t>
            </a:r>
            <a:r>
              <a:rPr lang="en-US" dirty="0"/>
              <a:t>*|E|) or Johnson’s method O(|V|</a:t>
            </a:r>
            <a:r>
              <a:rPr lang="en-US" baseline="30000" dirty="0"/>
              <a:t>2</a:t>
            </a:r>
            <a:r>
              <a:rPr lang="en-US" dirty="0"/>
              <a:t>log|V|+|V||E|)</a:t>
            </a:r>
          </a:p>
          <a:p>
            <a:pPr lvl="1"/>
            <a:r>
              <a:rPr lang="en-US" dirty="0"/>
              <a:t>Johnson’s method is faster if graph is sparse</a:t>
            </a:r>
          </a:p>
          <a:p>
            <a:r>
              <a:rPr lang="en-US" dirty="0">
                <a:solidFill>
                  <a:srgbClr val="7030A0"/>
                </a:solidFill>
              </a:rPr>
              <a:t>Parallelization</a:t>
            </a:r>
          </a:p>
          <a:p>
            <a:pPr lvl="1"/>
            <a:r>
              <a:rPr lang="en-US" dirty="0"/>
              <a:t>If graph fits in memory, Dijkstra’s algorithm can be run for each source in parallel</a:t>
            </a:r>
          </a:p>
          <a:p>
            <a:pPr lvl="1"/>
            <a:r>
              <a:rPr lang="en-US" dirty="0"/>
              <a:t>Trickier for Floyd </a:t>
            </a:r>
            <a:r>
              <a:rPr lang="en-US" dirty="0" err="1"/>
              <a:t>Warshall</a:t>
            </a:r>
            <a:r>
              <a:rPr lang="en-US" dirty="0"/>
              <a:t>, due to updates—but can be accomplished.</a:t>
            </a:r>
          </a:p>
        </p:txBody>
      </p:sp>
    </p:spTree>
    <p:extLst>
      <p:ext uri="{BB962C8B-B14F-4D97-AF65-F5344CB8AC3E}">
        <p14:creationId xmlns:p14="http://schemas.microsoft.com/office/powerpoint/2010/main" val="298162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5F3F-B280-2040-A7E8-0E0B801683DF}"/>
              </a:ext>
            </a:extLst>
          </p:cNvPr>
          <p:cNvSpPr>
            <a:spLocks noGrp="1"/>
          </p:cNvSpPr>
          <p:nvPr>
            <p:ph type="title"/>
          </p:nvPr>
        </p:nvSpPr>
        <p:spPr/>
        <p:txBody>
          <a:bodyPr/>
          <a:lstStyle/>
          <a:p>
            <a:r>
              <a:rPr lang="en-US" dirty="0"/>
              <a:t>IN CLASS EXERCISE</a:t>
            </a:r>
          </a:p>
        </p:txBody>
      </p:sp>
      <p:sp>
        <p:nvSpPr>
          <p:cNvPr id="3" name="Content Placeholder 2">
            <a:extLst>
              <a:ext uri="{FF2B5EF4-FFF2-40B4-BE49-F238E27FC236}">
                <a16:creationId xmlns:a16="http://schemas.microsoft.com/office/drawing/2014/main" id="{2E9A73A4-96DB-0A48-BF94-8593CBA4CE69}"/>
              </a:ext>
            </a:extLst>
          </p:cNvPr>
          <p:cNvSpPr>
            <a:spLocks noGrp="1"/>
          </p:cNvSpPr>
          <p:nvPr>
            <p:ph idx="1"/>
          </p:nvPr>
        </p:nvSpPr>
        <p:spPr>
          <a:xfrm>
            <a:off x="1024128" y="2286000"/>
            <a:ext cx="9277463" cy="4023360"/>
          </a:xfrm>
        </p:spPr>
        <p:txBody>
          <a:bodyPr/>
          <a:lstStyle/>
          <a:p>
            <a:r>
              <a:rPr lang="en-US" dirty="0"/>
              <a:t>One method to detect negative cycles can be to traverse the graph to find all the cycles and then add the edge weights in the cycles to see if any are negative. Will this method be faster than the Bellman Ford’s algorithm ? NOTE: You only need to find whether there is a negative cycle or not. You do not need to find the shortest paths.</a:t>
            </a:r>
          </a:p>
          <a:p>
            <a:pPr marL="0" indent="0">
              <a:buNone/>
            </a:pPr>
            <a:r>
              <a:rPr lang="en-US" dirty="0"/>
              <a:t>Given a graph that does not have negative cycles, but has some negative weighted edges, can we increase weights of all the edges by a certain amount so that they are all positive and then apply Dijkstra’s algorithm ? For example, if the lowest weight is -5, we can increase all weights by 6 to make them positive.</a:t>
            </a:r>
          </a:p>
          <a:p>
            <a:endParaRPr lang="en-US" dirty="0"/>
          </a:p>
          <a:p>
            <a:endParaRPr lang="en-US" dirty="0"/>
          </a:p>
        </p:txBody>
      </p:sp>
    </p:spTree>
    <p:extLst>
      <p:ext uri="{BB962C8B-B14F-4D97-AF65-F5344CB8AC3E}">
        <p14:creationId xmlns:p14="http://schemas.microsoft.com/office/powerpoint/2010/main" val="1289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D757-E7CD-A149-B82D-0EFAFE08BC5B}"/>
              </a:ext>
            </a:extLst>
          </p:cNvPr>
          <p:cNvSpPr>
            <a:spLocks noGrp="1"/>
          </p:cNvSpPr>
          <p:nvPr>
            <p:ph type="title"/>
          </p:nvPr>
        </p:nvSpPr>
        <p:spPr/>
        <p:txBody>
          <a:bodyPr/>
          <a:lstStyle/>
          <a:p>
            <a:r>
              <a:rPr lang="en-US" dirty="0"/>
              <a:t>Graph Traversal</a:t>
            </a:r>
          </a:p>
        </p:txBody>
      </p:sp>
      <p:sp>
        <p:nvSpPr>
          <p:cNvPr id="3" name="Content Placeholder 2">
            <a:extLst>
              <a:ext uri="{FF2B5EF4-FFF2-40B4-BE49-F238E27FC236}">
                <a16:creationId xmlns:a16="http://schemas.microsoft.com/office/drawing/2014/main" id="{81D4F975-427F-3548-9C09-2F74AC72FF48}"/>
              </a:ext>
            </a:extLst>
          </p:cNvPr>
          <p:cNvSpPr>
            <a:spLocks noGrp="1"/>
          </p:cNvSpPr>
          <p:nvPr>
            <p:ph idx="1"/>
          </p:nvPr>
        </p:nvSpPr>
        <p:spPr/>
        <p:txBody>
          <a:bodyPr/>
          <a:lstStyle/>
          <a:p>
            <a:r>
              <a:rPr lang="en-US" dirty="0"/>
              <a:t>Graph traversal: accessing nodes in a graph in a prescribed manner</a:t>
            </a:r>
          </a:p>
          <a:p>
            <a:r>
              <a:rPr lang="en-US" dirty="0"/>
              <a:t>Fundamental operation in graph algorithms</a:t>
            </a:r>
          </a:p>
          <a:p>
            <a:r>
              <a:rPr lang="en-US" dirty="0"/>
              <a:t>Typically implemented by searching for neighbors in adjacency lists</a:t>
            </a:r>
          </a:p>
          <a:p>
            <a:r>
              <a:rPr lang="en-US" dirty="0"/>
              <a:t>Can also be implemented using priority queues</a:t>
            </a:r>
          </a:p>
        </p:txBody>
      </p:sp>
    </p:spTree>
    <p:extLst>
      <p:ext uri="{BB962C8B-B14F-4D97-AF65-F5344CB8AC3E}">
        <p14:creationId xmlns:p14="http://schemas.microsoft.com/office/powerpoint/2010/main" val="45067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162D-3069-7D4C-8776-C310A340AEE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1910092-4A4F-6949-BDE2-76D6FBF5DDB8}"/>
              </a:ext>
            </a:extLst>
          </p:cNvPr>
          <p:cNvSpPr>
            <a:spLocks noGrp="1"/>
          </p:cNvSpPr>
          <p:nvPr>
            <p:ph idx="1"/>
          </p:nvPr>
        </p:nvSpPr>
        <p:spPr>
          <a:xfrm>
            <a:off x="1024128" y="1838528"/>
            <a:ext cx="7954502" cy="4023360"/>
          </a:xfrm>
        </p:spPr>
        <p:txBody>
          <a:bodyPr/>
          <a:lstStyle/>
          <a:p>
            <a:r>
              <a:rPr lang="en-US" dirty="0">
                <a:solidFill>
                  <a:srgbClr val="7030A0"/>
                </a:solidFill>
              </a:rPr>
              <a:t>Critical Path Problem: </a:t>
            </a:r>
            <a:r>
              <a:rPr lang="en-US" dirty="0"/>
              <a:t>Given a workflow of several tasks to be completed in a sequence. Find the critical path  (longest path from source to destination) in the workflow.</a:t>
            </a:r>
            <a:endParaRPr lang="en-US" dirty="0">
              <a:solidFill>
                <a:srgbClr val="7030A0"/>
              </a:solidFill>
            </a:endParaRPr>
          </a:p>
          <a:p>
            <a:r>
              <a:rPr lang="en-US" dirty="0">
                <a:solidFill>
                  <a:srgbClr val="7030A0"/>
                </a:solidFill>
              </a:rPr>
              <a:t>Arbitrage Problem: </a:t>
            </a:r>
            <a:r>
              <a:rPr lang="en-US" dirty="0"/>
              <a:t>Given the exchange rates of different currencies is there a way to start with one unit of currency C and then after a series of trades, get back more than one unit of currency C ?</a:t>
            </a:r>
          </a:p>
        </p:txBody>
      </p:sp>
      <p:pic>
        <p:nvPicPr>
          <p:cNvPr id="26626" name="Picture 2" descr="fig 1 - MPUG">
            <a:extLst>
              <a:ext uri="{FF2B5EF4-FFF2-40B4-BE49-F238E27FC236}">
                <a16:creationId xmlns:a16="http://schemas.microsoft.com/office/drawing/2014/main" id="{9AC21500-4FC4-EA46-928E-057B8624F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3117" y="1506221"/>
            <a:ext cx="3100275" cy="18319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rbitrage using Bellman-Ford Algorithm - TheAlgorists">
            <a:extLst>
              <a:ext uri="{FF2B5EF4-FFF2-40B4-BE49-F238E27FC236}">
                <a16:creationId xmlns:a16="http://schemas.microsoft.com/office/drawing/2014/main" id="{32158D75-87B9-724B-B810-BB5437D49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4592" y="4297680"/>
            <a:ext cx="3098800" cy="2286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4">
            <a:extLst>
              <a:ext uri="{FF2B5EF4-FFF2-40B4-BE49-F238E27FC236}">
                <a16:creationId xmlns:a16="http://schemas.microsoft.com/office/drawing/2014/main" id="{24C9CB25-DA70-804C-AE75-A9CF917C759A}"/>
              </a:ext>
            </a:extLst>
          </p:cNvPr>
          <p:cNvGraphicFramePr>
            <a:graphicFrameLocks noGrp="1"/>
          </p:cNvGraphicFramePr>
          <p:nvPr>
            <p:extLst>
              <p:ext uri="{D42A27DB-BD31-4B8C-83A1-F6EECF244321}">
                <p14:modId xmlns:p14="http://schemas.microsoft.com/office/powerpoint/2010/main" val="2238835925"/>
              </p:ext>
            </p:extLst>
          </p:nvPr>
        </p:nvGraphicFramePr>
        <p:xfrm>
          <a:off x="1972789" y="3996123"/>
          <a:ext cx="4499472" cy="2499238"/>
        </p:xfrm>
        <a:graphic>
          <a:graphicData uri="http://schemas.openxmlformats.org/drawingml/2006/table">
            <a:tbl>
              <a:tblPr firstRow="1" bandRow="1">
                <a:tableStyleId>{5C22544A-7EE6-4342-B048-85BDC9FD1C3A}</a:tableStyleId>
              </a:tblPr>
              <a:tblGrid>
                <a:gridCol w="749912">
                  <a:extLst>
                    <a:ext uri="{9D8B030D-6E8A-4147-A177-3AD203B41FA5}">
                      <a16:colId xmlns:a16="http://schemas.microsoft.com/office/drawing/2014/main" val="1270927378"/>
                    </a:ext>
                  </a:extLst>
                </a:gridCol>
                <a:gridCol w="749912">
                  <a:extLst>
                    <a:ext uri="{9D8B030D-6E8A-4147-A177-3AD203B41FA5}">
                      <a16:colId xmlns:a16="http://schemas.microsoft.com/office/drawing/2014/main" val="4001088543"/>
                    </a:ext>
                  </a:extLst>
                </a:gridCol>
                <a:gridCol w="749912">
                  <a:extLst>
                    <a:ext uri="{9D8B030D-6E8A-4147-A177-3AD203B41FA5}">
                      <a16:colId xmlns:a16="http://schemas.microsoft.com/office/drawing/2014/main" val="1665290312"/>
                    </a:ext>
                  </a:extLst>
                </a:gridCol>
                <a:gridCol w="749912">
                  <a:extLst>
                    <a:ext uri="{9D8B030D-6E8A-4147-A177-3AD203B41FA5}">
                      <a16:colId xmlns:a16="http://schemas.microsoft.com/office/drawing/2014/main" val="230144021"/>
                    </a:ext>
                  </a:extLst>
                </a:gridCol>
                <a:gridCol w="749912">
                  <a:extLst>
                    <a:ext uri="{9D8B030D-6E8A-4147-A177-3AD203B41FA5}">
                      <a16:colId xmlns:a16="http://schemas.microsoft.com/office/drawing/2014/main" val="4133101123"/>
                    </a:ext>
                  </a:extLst>
                </a:gridCol>
                <a:gridCol w="749912">
                  <a:extLst>
                    <a:ext uri="{9D8B030D-6E8A-4147-A177-3AD203B41FA5}">
                      <a16:colId xmlns:a16="http://schemas.microsoft.com/office/drawing/2014/main" val="2710848081"/>
                    </a:ext>
                  </a:extLst>
                </a:gridCol>
              </a:tblGrid>
              <a:tr h="405451">
                <a:tc>
                  <a:txBody>
                    <a:bodyPr/>
                    <a:lstStyle/>
                    <a:p>
                      <a:endParaRPr lang="en-US"/>
                    </a:p>
                  </a:txBody>
                  <a:tcPr/>
                </a:tc>
                <a:tc>
                  <a:txBody>
                    <a:bodyPr/>
                    <a:lstStyle/>
                    <a:p>
                      <a:r>
                        <a:rPr lang="en-US" dirty="0"/>
                        <a:t>USD</a:t>
                      </a:r>
                    </a:p>
                  </a:txBody>
                  <a:tcPr/>
                </a:tc>
                <a:tc>
                  <a:txBody>
                    <a:bodyPr/>
                    <a:lstStyle/>
                    <a:p>
                      <a:r>
                        <a:rPr lang="en-US" dirty="0"/>
                        <a:t>EUR</a:t>
                      </a:r>
                    </a:p>
                  </a:txBody>
                  <a:tcPr/>
                </a:tc>
                <a:tc>
                  <a:txBody>
                    <a:bodyPr/>
                    <a:lstStyle/>
                    <a:p>
                      <a:r>
                        <a:rPr lang="en-US" dirty="0"/>
                        <a:t>GBP</a:t>
                      </a:r>
                    </a:p>
                  </a:txBody>
                  <a:tcPr/>
                </a:tc>
                <a:tc>
                  <a:txBody>
                    <a:bodyPr/>
                    <a:lstStyle/>
                    <a:p>
                      <a:r>
                        <a:rPr lang="en-US" dirty="0"/>
                        <a:t>CHF</a:t>
                      </a:r>
                    </a:p>
                  </a:txBody>
                  <a:tcPr/>
                </a:tc>
                <a:tc>
                  <a:txBody>
                    <a:bodyPr/>
                    <a:lstStyle/>
                    <a:p>
                      <a:r>
                        <a:rPr lang="en-US" dirty="0"/>
                        <a:t>CAD</a:t>
                      </a:r>
                    </a:p>
                  </a:txBody>
                  <a:tcPr/>
                </a:tc>
                <a:extLst>
                  <a:ext uri="{0D108BD9-81ED-4DB2-BD59-A6C34878D82A}">
                    <a16:rowId xmlns:a16="http://schemas.microsoft.com/office/drawing/2014/main" val="3890689524"/>
                  </a:ext>
                </a:extLst>
              </a:tr>
              <a:tr h="471983">
                <a:tc>
                  <a:txBody>
                    <a:bodyPr/>
                    <a:lstStyle/>
                    <a:p>
                      <a:r>
                        <a:rPr lang="en-US" dirty="0"/>
                        <a:t>USD</a:t>
                      </a:r>
                    </a:p>
                  </a:txBody>
                  <a:tcPr/>
                </a:tc>
                <a:tc>
                  <a:txBody>
                    <a:bodyPr/>
                    <a:lstStyle/>
                    <a:p>
                      <a:r>
                        <a:rPr lang="en-US" dirty="0"/>
                        <a:t>1</a:t>
                      </a:r>
                    </a:p>
                  </a:txBody>
                  <a:tcPr/>
                </a:tc>
                <a:tc>
                  <a:txBody>
                    <a:bodyPr/>
                    <a:lstStyle/>
                    <a:p>
                      <a:r>
                        <a:rPr lang="en-US" dirty="0">
                          <a:solidFill>
                            <a:srgbClr val="7030A0"/>
                          </a:solidFill>
                        </a:rPr>
                        <a:t>.74</a:t>
                      </a:r>
                    </a:p>
                  </a:txBody>
                  <a:tcPr/>
                </a:tc>
                <a:tc>
                  <a:txBody>
                    <a:bodyPr/>
                    <a:lstStyle/>
                    <a:p>
                      <a:r>
                        <a:rPr lang="en-US" dirty="0"/>
                        <a:t>.65</a:t>
                      </a:r>
                    </a:p>
                  </a:txBody>
                  <a:tcPr/>
                </a:tc>
                <a:tc>
                  <a:txBody>
                    <a:bodyPr/>
                    <a:lstStyle/>
                    <a:p>
                      <a:r>
                        <a:rPr lang="en-US" dirty="0"/>
                        <a:t>1.06</a:t>
                      </a:r>
                    </a:p>
                  </a:txBody>
                  <a:tcPr/>
                </a:tc>
                <a:tc>
                  <a:txBody>
                    <a:bodyPr/>
                    <a:lstStyle/>
                    <a:p>
                      <a:r>
                        <a:rPr lang="en-US" dirty="0"/>
                        <a:t>1.00</a:t>
                      </a:r>
                    </a:p>
                  </a:txBody>
                  <a:tcPr/>
                </a:tc>
                <a:extLst>
                  <a:ext uri="{0D108BD9-81ED-4DB2-BD59-A6C34878D82A}">
                    <a16:rowId xmlns:a16="http://schemas.microsoft.com/office/drawing/2014/main" val="4292551610"/>
                  </a:ext>
                </a:extLst>
              </a:tr>
              <a:tr h="405451">
                <a:tc>
                  <a:txBody>
                    <a:bodyPr/>
                    <a:lstStyle/>
                    <a:p>
                      <a:r>
                        <a:rPr lang="en-US" dirty="0"/>
                        <a:t>EUR</a:t>
                      </a:r>
                    </a:p>
                  </a:txBody>
                  <a:tcPr/>
                </a:tc>
                <a:tc>
                  <a:txBody>
                    <a:bodyPr/>
                    <a:lstStyle/>
                    <a:p>
                      <a:r>
                        <a:rPr lang="en-US" dirty="0"/>
                        <a:t>1.34</a:t>
                      </a:r>
                    </a:p>
                  </a:txBody>
                  <a:tcPr/>
                </a:tc>
                <a:tc>
                  <a:txBody>
                    <a:bodyPr/>
                    <a:lstStyle/>
                    <a:p>
                      <a:r>
                        <a:rPr lang="en-US" dirty="0"/>
                        <a:t>1</a:t>
                      </a:r>
                    </a:p>
                  </a:txBody>
                  <a:tcPr/>
                </a:tc>
                <a:tc>
                  <a:txBody>
                    <a:bodyPr/>
                    <a:lstStyle/>
                    <a:p>
                      <a:r>
                        <a:rPr lang="en-US" dirty="0"/>
                        <a:t>.88</a:t>
                      </a:r>
                    </a:p>
                  </a:txBody>
                  <a:tcPr/>
                </a:tc>
                <a:tc>
                  <a:txBody>
                    <a:bodyPr/>
                    <a:lstStyle/>
                    <a:p>
                      <a:r>
                        <a:rPr lang="en-US" dirty="0"/>
                        <a:t>1.43</a:t>
                      </a:r>
                    </a:p>
                  </a:txBody>
                  <a:tcPr/>
                </a:tc>
                <a:tc>
                  <a:txBody>
                    <a:bodyPr/>
                    <a:lstStyle/>
                    <a:p>
                      <a:r>
                        <a:rPr lang="en-US" dirty="0">
                          <a:solidFill>
                            <a:srgbClr val="7030A0"/>
                          </a:solidFill>
                        </a:rPr>
                        <a:t>1.36</a:t>
                      </a:r>
                    </a:p>
                  </a:txBody>
                  <a:tcPr/>
                </a:tc>
                <a:extLst>
                  <a:ext uri="{0D108BD9-81ED-4DB2-BD59-A6C34878D82A}">
                    <a16:rowId xmlns:a16="http://schemas.microsoft.com/office/drawing/2014/main" val="2097675823"/>
                  </a:ext>
                </a:extLst>
              </a:tr>
              <a:tr h="405451">
                <a:tc>
                  <a:txBody>
                    <a:bodyPr/>
                    <a:lstStyle/>
                    <a:p>
                      <a:r>
                        <a:rPr lang="en-US" dirty="0"/>
                        <a:t>GBP</a:t>
                      </a:r>
                    </a:p>
                  </a:txBody>
                  <a:tcPr/>
                </a:tc>
                <a:tc>
                  <a:txBody>
                    <a:bodyPr/>
                    <a:lstStyle/>
                    <a:p>
                      <a:r>
                        <a:rPr lang="en-US" dirty="0"/>
                        <a:t>1.53</a:t>
                      </a:r>
                    </a:p>
                  </a:txBody>
                  <a:tcPr/>
                </a:tc>
                <a:tc>
                  <a:txBody>
                    <a:bodyPr/>
                    <a:lstStyle/>
                    <a:p>
                      <a:r>
                        <a:rPr lang="en-US" dirty="0"/>
                        <a:t>1.12</a:t>
                      </a:r>
                    </a:p>
                  </a:txBody>
                  <a:tcPr/>
                </a:tc>
                <a:tc>
                  <a:txBody>
                    <a:bodyPr/>
                    <a:lstStyle/>
                    <a:p>
                      <a:r>
                        <a:rPr lang="en-US" dirty="0"/>
                        <a:t>1</a:t>
                      </a:r>
                    </a:p>
                  </a:txBody>
                  <a:tcPr/>
                </a:tc>
                <a:tc>
                  <a:txBody>
                    <a:bodyPr/>
                    <a:lstStyle/>
                    <a:p>
                      <a:r>
                        <a:rPr lang="en-US" dirty="0"/>
                        <a:t>1.61</a:t>
                      </a:r>
                    </a:p>
                  </a:txBody>
                  <a:tcPr/>
                </a:tc>
                <a:tc>
                  <a:txBody>
                    <a:bodyPr/>
                    <a:lstStyle/>
                    <a:p>
                      <a:r>
                        <a:rPr lang="en-US" dirty="0"/>
                        <a:t>1.53</a:t>
                      </a:r>
                    </a:p>
                  </a:txBody>
                  <a:tcPr/>
                </a:tc>
                <a:extLst>
                  <a:ext uri="{0D108BD9-81ED-4DB2-BD59-A6C34878D82A}">
                    <a16:rowId xmlns:a16="http://schemas.microsoft.com/office/drawing/2014/main" val="1478705523"/>
                  </a:ext>
                </a:extLst>
              </a:tr>
              <a:tr h="405451">
                <a:tc>
                  <a:txBody>
                    <a:bodyPr/>
                    <a:lstStyle/>
                    <a:p>
                      <a:r>
                        <a:rPr lang="en-US" dirty="0"/>
                        <a:t>CHF</a:t>
                      </a:r>
                    </a:p>
                  </a:txBody>
                  <a:tcPr/>
                </a:tc>
                <a:tc>
                  <a:txBody>
                    <a:bodyPr/>
                    <a:lstStyle/>
                    <a:p>
                      <a:r>
                        <a:rPr lang="en-US" dirty="0"/>
                        <a:t>.94</a:t>
                      </a:r>
                    </a:p>
                  </a:txBody>
                  <a:tcPr/>
                </a:tc>
                <a:tc>
                  <a:txBody>
                    <a:bodyPr/>
                    <a:lstStyle/>
                    <a:p>
                      <a:r>
                        <a:rPr lang="en-US" dirty="0"/>
                        <a:t>.69</a:t>
                      </a:r>
                    </a:p>
                  </a:txBody>
                  <a:tcPr/>
                </a:tc>
                <a:tc>
                  <a:txBody>
                    <a:bodyPr/>
                    <a:lstStyle/>
                    <a:p>
                      <a:r>
                        <a:rPr lang="en-US" dirty="0"/>
                        <a:t>.61</a:t>
                      </a:r>
                    </a:p>
                  </a:txBody>
                  <a:tcPr/>
                </a:tc>
                <a:tc>
                  <a:txBody>
                    <a:bodyPr/>
                    <a:lstStyle/>
                    <a:p>
                      <a:r>
                        <a:rPr lang="en-US" dirty="0"/>
                        <a:t>1</a:t>
                      </a:r>
                    </a:p>
                  </a:txBody>
                  <a:tcPr/>
                </a:tc>
                <a:tc>
                  <a:txBody>
                    <a:bodyPr/>
                    <a:lstStyle/>
                    <a:p>
                      <a:r>
                        <a:rPr lang="en-US" dirty="0"/>
                        <a:t>.95</a:t>
                      </a:r>
                    </a:p>
                  </a:txBody>
                  <a:tcPr/>
                </a:tc>
                <a:extLst>
                  <a:ext uri="{0D108BD9-81ED-4DB2-BD59-A6C34878D82A}">
                    <a16:rowId xmlns:a16="http://schemas.microsoft.com/office/drawing/2014/main" val="2706254068"/>
                  </a:ext>
                </a:extLst>
              </a:tr>
              <a:tr h="405451">
                <a:tc>
                  <a:txBody>
                    <a:bodyPr/>
                    <a:lstStyle/>
                    <a:p>
                      <a:r>
                        <a:rPr lang="en-US" dirty="0"/>
                        <a:t>CAD</a:t>
                      </a:r>
                    </a:p>
                  </a:txBody>
                  <a:tcPr/>
                </a:tc>
                <a:tc>
                  <a:txBody>
                    <a:bodyPr/>
                    <a:lstStyle/>
                    <a:p>
                      <a:r>
                        <a:rPr lang="en-US" dirty="0"/>
                        <a:t>.</a:t>
                      </a:r>
                      <a:r>
                        <a:rPr lang="en-US" dirty="0">
                          <a:solidFill>
                            <a:srgbClr val="7030A0"/>
                          </a:solidFill>
                        </a:rPr>
                        <a:t>99</a:t>
                      </a:r>
                    </a:p>
                  </a:txBody>
                  <a:tcPr/>
                </a:tc>
                <a:tc>
                  <a:txBody>
                    <a:bodyPr/>
                    <a:lstStyle/>
                    <a:p>
                      <a:r>
                        <a:rPr lang="en-US" dirty="0"/>
                        <a:t>.73</a:t>
                      </a:r>
                    </a:p>
                  </a:txBody>
                  <a:tcPr/>
                </a:tc>
                <a:tc>
                  <a:txBody>
                    <a:bodyPr/>
                    <a:lstStyle/>
                    <a:p>
                      <a:r>
                        <a:rPr lang="en-US" dirty="0"/>
                        <a:t>.65</a:t>
                      </a:r>
                    </a:p>
                  </a:txBody>
                  <a:tcPr/>
                </a:tc>
                <a:tc>
                  <a:txBody>
                    <a:bodyPr/>
                    <a:lstStyle/>
                    <a:p>
                      <a:r>
                        <a:rPr lang="en-US" dirty="0"/>
                        <a:t>1.04</a:t>
                      </a:r>
                    </a:p>
                  </a:txBody>
                  <a:tcPr/>
                </a:tc>
                <a:tc>
                  <a:txBody>
                    <a:bodyPr/>
                    <a:lstStyle/>
                    <a:p>
                      <a:r>
                        <a:rPr lang="en-US" dirty="0"/>
                        <a:t>1</a:t>
                      </a:r>
                    </a:p>
                  </a:txBody>
                  <a:tcPr/>
                </a:tc>
                <a:extLst>
                  <a:ext uri="{0D108BD9-81ED-4DB2-BD59-A6C34878D82A}">
                    <a16:rowId xmlns:a16="http://schemas.microsoft.com/office/drawing/2014/main" val="597546185"/>
                  </a:ext>
                </a:extLst>
              </a:tr>
            </a:tbl>
          </a:graphicData>
        </a:graphic>
      </p:graphicFrame>
    </p:spTree>
    <p:extLst>
      <p:ext uri="{BB962C8B-B14F-4D97-AF65-F5344CB8AC3E}">
        <p14:creationId xmlns:p14="http://schemas.microsoft.com/office/powerpoint/2010/main" val="2208880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380" name="Rectangle 4"/>
          <p:cNvSpPr>
            <a:spLocks noChangeArrowheads="1"/>
          </p:cNvSpPr>
          <p:nvPr/>
        </p:nvSpPr>
        <p:spPr bwMode="auto">
          <a:xfrm>
            <a:off x="2209800" y="381000"/>
            <a:ext cx="7772400" cy="685800"/>
          </a:xfrm>
          <a:prstGeom prst="rect">
            <a:avLst/>
          </a:prstGeom>
          <a:noFill/>
          <a:ln w="9525">
            <a:noFill/>
            <a:miter lim="800000"/>
            <a:headEnd/>
            <a:tailEnd/>
          </a:ln>
          <a:effectLst/>
        </p:spPr>
        <p:txBody>
          <a:bodyPr lIns="92075" tIns="46038" rIns="92075" bIns="46038" anchor="ctr">
            <a:prstTxWarp prst="textNoShape">
              <a:avLst/>
            </a:prstTxWarp>
          </a:bodyPr>
          <a:lstStyle/>
          <a:p>
            <a:pPr eaLnBrk="1" hangingPunct="1"/>
            <a:r>
              <a:rPr lang="en-US" altLang="ko-KR" sz="4000">
                <a:ea typeface="굴림" pitchFamily="27" charset="-127"/>
                <a:cs typeface="굴림" pitchFamily="27" charset="-127"/>
              </a:rPr>
              <a:t>Spanning Tree</a:t>
            </a:r>
          </a:p>
        </p:txBody>
      </p:sp>
      <p:sp>
        <p:nvSpPr>
          <p:cNvPr id="1253381" name="Rectangle 5"/>
          <p:cNvSpPr>
            <a:spLocks noChangeArrowheads="1"/>
          </p:cNvSpPr>
          <p:nvPr/>
        </p:nvSpPr>
        <p:spPr bwMode="auto">
          <a:xfrm>
            <a:off x="2209800" y="1219200"/>
            <a:ext cx="7772400" cy="5257800"/>
          </a:xfrm>
          <a:prstGeom prst="rect">
            <a:avLst/>
          </a:prstGeom>
          <a:noFill/>
          <a:ln w="9525">
            <a:noFill/>
            <a:miter lim="800000"/>
            <a:headEnd/>
            <a:tailEnd/>
          </a:ln>
          <a:effectLst/>
        </p:spPr>
        <p:txBody>
          <a:bodyPr lIns="92075" tIns="46038" rIns="92075" bIns="46038">
            <a:prstTxWarp prst="textNoShape">
              <a:avLst/>
            </a:prstTxWarp>
          </a:bodyPr>
          <a:lstStyle/>
          <a:p>
            <a:pPr marL="342900" indent="-342900">
              <a:lnSpc>
                <a:spcPct val="90000"/>
              </a:lnSpc>
              <a:spcBef>
                <a:spcPct val="20000"/>
              </a:spcBef>
              <a:buClr>
                <a:schemeClr val="bg2"/>
              </a:buClr>
              <a:buSzPct val="75000"/>
              <a:buFont typeface="Wingdings" pitchFamily="27" charset="2"/>
              <a:buChar char="n"/>
            </a:pPr>
            <a:r>
              <a:rPr lang="en-US" altLang="ko-KR" sz="2400" dirty="0">
                <a:ea typeface="굴림" pitchFamily="27" charset="-127"/>
                <a:cs typeface="굴림" pitchFamily="27" charset="-127"/>
              </a:rPr>
              <a:t>A </a:t>
            </a:r>
            <a:r>
              <a:rPr lang="en-US" altLang="ko-KR" sz="2400" i="1" dirty="0">
                <a:ea typeface="굴림" pitchFamily="27" charset="-127"/>
                <a:cs typeface="굴림" pitchFamily="27" charset="-127"/>
              </a:rPr>
              <a:t>spanning tree</a:t>
            </a:r>
            <a:r>
              <a:rPr lang="en-US" altLang="ko-KR" sz="2400" dirty="0">
                <a:ea typeface="굴림" pitchFamily="27" charset="-127"/>
                <a:cs typeface="굴림" pitchFamily="27" charset="-127"/>
              </a:rPr>
              <a:t> of a graph G is a tree that contains every vertex of G.</a:t>
            </a:r>
          </a:p>
          <a:p>
            <a:pPr marL="342900" indent="-342900">
              <a:lnSpc>
                <a:spcPct val="90000"/>
              </a:lnSpc>
              <a:spcBef>
                <a:spcPct val="20000"/>
              </a:spcBef>
              <a:buClr>
                <a:schemeClr val="bg2"/>
              </a:buClr>
              <a:buSzPct val="75000"/>
              <a:buFont typeface="Wingdings" pitchFamily="27" charset="2"/>
              <a:buChar char="n"/>
            </a:pPr>
            <a:r>
              <a:rPr lang="en-US" altLang="ko-KR" sz="2400" dirty="0">
                <a:ea typeface="굴림" pitchFamily="27" charset="-127"/>
                <a:cs typeface="굴림" pitchFamily="27" charset="-127"/>
              </a:rPr>
              <a:t>The </a:t>
            </a:r>
            <a:r>
              <a:rPr lang="en-US" altLang="ko-KR" sz="2400" i="1" dirty="0">
                <a:ea typeface="굴림" pitchFamily="27" charset="-127"/>
                <a:cs typeface="굴림" pitchFamily="27" charset="-127"/>
              </a:rPr>
              <a:t>weight</a:t>
            </a:r>
            <a:r>
              <a:rPr lang="en-US" altLang="ko-KR" sz="2400" dirty="0">
                <a:ea typeface="굴림" pitchFamily="27" charset="-127"/>
                <a:cs typeface="굴림" pitchFamily="27" charset="-127"/>
              </a:rPr>
              <a:t> of a tree is the sum of its edges’ weights.</a:t>
            </a:r>
          </a:p>
          <a:p>
            <a:pPr marL="342900" indent="-342900">
              <a:lnSpc>
                <a:spcPct val="90000"/>
              </a:lnSpc>
              <a:spcBef>
                <a:spcPct val="20000"/>
              </a:spcBef>
              <a:buClr>
                <a:schemeClr val="bg2"/>
              </a:buClr>
              <a:buSzPct val="75000"/>
              <a:buFont typeface="Wingdings" pitchFamily="27" charset="2"/>
              <a:buChar char="n"/>
            </a:pPr>
            <a:endParaRPr lang="en-US" altLang="ko-KR" sz="2400" dirty="0">
              <a:ea typeface="굴림" pitchFamily="27" charset="-127"/>
              <a:cs typeface="굴림" pitchFamily="27" charset="-127"/>
            </a:endParaRPr>
          </a:p>
          <a:p>
            <a:pPr marL="342900" indent="-342900">
              <a:lnSpc>
                <a:spcPct val="90000"/>
              </a:lnSpc>
              <a:spcBef>
                <a:spcPct val="20000"/>
              </a:spcBef>
              <a:buClr>
                <a:schemeClr val="bg2"/>
              </a:buClr>
              <a:buSzPct val="75000"/>
              <a:buFont typeface="Wingdings" pitchFamily="27" charset="2"/>
              <a:buChar char="n"/>
            </a:pPr>
            <a:endParaRPr lang="en-US" altLang="ko-KR" sz="2800" dirty="0">
              <a:ea typeface="굴림" pitchFamily="27" charset="-127"/>
              <a:cs typeface="굴림" pitchFamily="27" charset="-127"/>
            </a:endParaRPr>
          </a:p>
          <a:p>
            <a:pPr marL="342900" indent="-342900">
              <a:lnSpc>
                <a:spcPct val="90000"/>
              </a:lnSpc>
              <a:spcBef>
                <a:spcPct val="20000"/>
              </a:spcBef>
              <a:buClr>
                <a:schemeClr val="bg2"/>
              </a:buClr>
              <a:buSzPct val="75000"/>
              <a:buFont typeface="Wingdings" pitchFamily="27" charset="2"/>
              <a:buChar char="n"/>
            </a:pPr>
            <a:endParaRPr lang="en-US" altLang="ko-KR" sz="2800" dirty="0">
              <a:ea typeface="굴림" pitchFamily="27" charset="-127"/>
              <a:cs typeface="굴림" pitchFamily="27" charset="-127"/>
            </a:endParaRPr>
          </a:p>
          <a:p>
            <a:pPr marL="342900" indent="-342900">
              <a:lnSpc>
                <a:spcPct val="90000"/>
              </a:lnSpc>
              <a:spcBef>
                <a:spcPct val="20000"/>
              </a:spcBef>
              <a:buClr>
                <a:schemeClr val="bg2"/>
              </a:buClr>
              <a:buSzPct val="75000"/>
              <a:buFont typeface="Wingdings" pitchFamily="27" charset="2"/>
              <a:buChar char="n"/>
            </a:pPr>
            <a:endParaRPr lang="en-US" altLang="ko-KR" sz="1600" dirty="0">
              <a:ea typeface="굴림" pitchFamily="27" charset="-127"/>
              <a:cs typeface="굴림" pitchFamily="27" charset="-127"/>
            </a:endParaRPr>
          </a:p>
          <a:p>
            <a:pPr marL="342900" indent="-342900">
              <a:lnSpc>
                <a:spcPct val="90000"/>
              </a:lnSpc>
              <a:spcBef>
                <a:spcPct val="20000"/>
              </a:spcBef>
              <a:buClr>
                <a:schemeClr val="bg2"/>
              </a:buClr>
              <a:buSzPct val="75000"/>
              <a:buFont typeface="Wingdings" pitchFamily="27" charset="2"/>
              <a:buChar char="n"/>
            </a:pPr>
            <a:endParaRPr lang="en-US" altLang="ko-KR" sz="2800" dirty="0">
              <a:ea typeface="굴림" pitchFamily="27" charset="-127"/>
              <a:cs typeface="굴림" pitchFamily="27" charset="-127"/>
            </a:endParaRPr>
          </a:p>
          <a:p>
            <a:pPr marL="342900" indent="-342900">
              <a:lnSpc>
                <a:spcPct val="90000"/>
              </a:lnSpc>
              <a:spcBef>
                <a:spcPct val="150000"/>
              </a:spcBef>
              <a:buClr>
                <a:schemeClr val="bg2"/>
              </a:buClr>
              <a:buSzPct val="75000"/>
              <a:buFont typeface="Wingdings" pitchFamily="27" charset="2"/>
              <a:buChar char="n"/>
            </a:pPr>
            <a:r>
              <a:rPr lang="en-US" altLang="ko-KR" sz="2800" dirty="0">
                <a:ea typeface="굴림" pitchFamily="27" charset="-127"/>
                <a:cs typeface="굴림" pitchFamily="27" charset="-127"/>
              </a:rPr>
              <a:t>A </a:t>
            </a:r>
            <a:r>
              <a:rPr lang="en-US" altLang="ko-KR" sz="2800" i="1" dirty="0">
                <a:ea typeface="굴림" pitchFamily="27" charset="-127"/>
                <a:cs typeface="굴림" pitchFamily="27" charset="-127"/>
              </a:rPr>
              <a:t>minimal spanning tree</a:t>
            </a:r>
            <a:r>
              <a:rPr lang="en-US" altLang="ko-KR" sz="2800" dirty="0">
                <a:ea typeface="굴림" pitchFamily="27" charset="-127"/>
                <a:cs typeface="굴림" pitchFamily="27" charset="-127"/>
              </a:rPr>
              <a:t> is a spanning tree with lowest weight.</a:t>
            </a:r>
          </a:p>
        </p:txBody>
      </p:sp>
      <p:sp>
        <p:nvSpPr>
          <p:cNvPr id="1253382" name="Text Box 6"/>
          <p:cNvSpPr txBox="1">
            <a:spLocks noChangeArrowheads="1"/>
          </p:cNvSpPr>
          <p:nvPr/>
        </p:nvSpPr>
        <p:spPr bwMode="auto">
          <a:xfrm>
            <a:off x="3190876" y="4533900"/>
            <a:ext cx="1304925" cy="304800"/>
          </a:xfrm>
          <a:prstGeom prst="rect">
            <a:avLst/>
          </a:prstGeom>
          <a:noFill/>
          <a:ln w="12700">
            <a:noFill/>
            <a:miter lim="800000"/>
            <a:headEnd type="none" w="sm" len="sm"/>
            <a:tailEnd type="none" w="sm" len="sm"/>
          </a:ln>
          <a:effectLst/>
        </p:spPr>
        <p:txBody>
          <a:bodyPr wrap="none" lIns="0" tIns="0" rIns="0" bIns="0">
            <a:prstTxWarp prst="textNoShape">
              <a:avLst/>
            </a:prstTxWarp>
            <a:spAutoFit/>
          </a:bodyPr>
          <a:lstStyle/>
          <a:p>
            <a:pPr>
              <a:tabLst>
                <a:tab pos="461963" algn="l"/>
                <a:tab pos="908050" algn="l"/>
                <a:tab pos="1370013" algn="l"/>
                <a:tab pos="1830388" algn="l"/>
              </a:tabLst>
            </a:pPr>
            <a:r>
              <a:rPr lang="en-US" altLang="ko-KR" sz="2000">
                <a:ea typeface="굴림" pitchFamily="27" charset="-127"/>
                <a:cs typeface="굴림" pitchFamily="27" charset="-127"/>
              </a:rPr>
              <a:t>weight = 21</a:t>
            </a:r>
          </a:p>
        </p:txBody>
      </p:sp>
      <p:sp>
        <p:nvSpPr>
          <p:cNvPr id="1253383" name="Text Box 7"/>
          <p:cNvSpPr txBox="1">
            <a:spLocks noChangeArrowheads="1"/>
          </p:cNvSpPr>
          <p:nvPr/>
        </p:nvSpPr>
        <p:spPr bwMode="auto">
          <a:xfrm>
            <a:off x="7696201" y="4533900"/>
            <a:ext cx="1304925" cy="304800"/>
          </a:xfrm>
          <a:prstGeom prst="rect">
            <a:avLst/>
          </a:prstGeom>
          <a:noFill/>
          <a:ln w="12700">
            <a:noFill/>
            <a:miter lim="800000"/>
            <a:headEnd type="none" w="sm" len="sm"/>
            <a:tailEnd type="none" w="sm" len="sm"/>
          </a:ln>
          <a:effectLst/>
        </p:spPr>
        <p:txBody>
          <a:bodyPr wrap="none" lIns="0" tIns="0" rIns="0" bIns="0">
            <a:prstTxWarp prst="textNoShape">
              <a:avLst/>
            </a:prstTxWarp>
            <a:spAutoFit/>
          </a:bodyPr>
          <a:lstStyle/>
          <a:p>
            <a:pPr>
              <a:tabLst>
                <a:tab pos="461963" algn="l"/>
                <a:tab pos="908050" algn="l"/>
                <a:tab pos="1370013" algn="l"/>
                <a:tab pos="1830388" algn="l"/>
              </a:tabLst>
            </a:pPr>
            <a:r>
              <a:rPr lang="en-US" altLang="ko-KR" sz="2000">
                <a:ea typeface="굴림" pitchFamily="27" charset="-127"/>
                <a:cs typeface="굴림" pitchFamily="27" charset="-127"/>
              </a:rPr>
              <a:t>weight = 15</a:t>
            </a:r>
          </a:p>
        </p:txBody>
      </p:sp>
      <p:sp>
        <p:nvSpPr>
          <p:cNvPr id="1253384" name="Oval 8"/>
          <p:cNvSpPr>
            <a:spLocks noChangeArrowheads="1"/>
          </p:cNvSpPr>
          <p:nvPr/>
        </p:nvSpPr>
        <p:spPr bwMode="auto">
          <a:xfrm>
            <a:off x="3657601" y="25527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385" name="Oval 9"/>
          <p:cNvSpPr>
            <a:spLocks noChangeArrowheads="1"/>
          </p:cNvSpPr>
          <p:nvPr/>
        </p:nvSpPr>
        <p:spPr bwMode="auto">
          <a:xfrm>
            <a:off x="2895601" y="31242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386" name="Oval 10"/>
          <p:cNvSpPr>
            <a:spLocks noChangeArrowheads="1"/>
          </p:cNvSpPr>
          <p:nvPr/>
        </p:nvSpPr>
        <p:spPr bwMode="auto">
          <a:xfrm>
            <a:off x="3657601" y="34671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387" name="Oval 11"/>
          <p:cNvSpPr>
            <a:spLocks noChangeArrowheads="1"/>
          </p:cNvSpPr>
          <p:nvPr/>
        </p:nvSpPr>
        <p:spPr bwMode="auto">
          <a:xfrm>
            <a:off x="4465638" y="3124200"/>
            <a:ext cx="258762"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388" name="Oval 12"/>
          <p:cNvSpPr>
            <a:spLocks noChangeArrowheads="1"/>
          </p:cNvSpPr>
          <p:nvPr/>
        </p:nvSpPr>
        <p:spPr bwMode="auto">
          <a:xfrm>
            <a:off x="2895601" y="41148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389" name="Oval 13"/>
          <p:cNvSpPr>
            <a:spLocks noChangeArrowheads="1"/>
          </p:cNvSpPr>
          <p:nvPr/>
        </p:nvSpPr>
        <p:spPr bwMode="auto">
          <a:xfrm>
            <a:off x="4465638" y="4114800"/>
            <a:ext cx="258762"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cxnSp>
        <p:nvCxnSpPr>
          <p:cNvPr id="1253390" name="AutoShape 14"/>
          <p:cNvCxnSpPr>
            <a:cxnSpLocks noChangeShapeType="1"/>
            <a:stCxn id="1253384" idx="4"/>
            <a:endCxn id="1253386" idx="0"/>
          </p:cNvCxnSpPr>
          <p:nvPr/>
        </p:nvCxnSpPr>
        <p:spPr bwMode="auto">
          <a:xfrm>
            <a:off x="3787775" y="2819400"/>
            <a:ext cx="0" cy="647700"/>
          </a:xfrm>
          <a:prstGeom prst="straightConnector1">
            <a:avLst/>
          </a:prstGeom>
          <a:noFill/>
          <a:ln w="57150">
            <a:solidFill>
              <a:schemeClr val="tx1"/>
            </a:solidFill>
            <a:miter lim="800000"/>
            <a:headEnd/>
            <a:tailEnd/>
          </a:ln>
          <a:effectLst/>
        </p:spPr>
      </p:cxnSp>
      <p:cxnSp>
        <p:nvCxnSpPr>
          <p:cNvPr id="1253391" name="AutoShape 15"/>
          <p:cNvCxnSpPr>
            <a:cxnSpLocks noChangeShapeType="1"/>
            <a:stCxn id="1253385" idx="5"/>
            <a:endCxn id="1253386" idx="1"/>
          </p:cNvCxnSpPr>
          <p:nvPr/>
        </p:nvCxnSpPr>
        <p:spPr bwMode="auto">
          <a:xfrm>
            <a:off x="3116264" y="3351214"/>
            <a:ext cx="579437" cy="155575"/>
          </a:xfrm>
          <a:prstGeom prst="straightConnector1">
            <a:avLst/>
          </a:prstGeom>
          <a:noFill/>
          <a:ln w="57150">
            <a:solidFill>
              <a:schemeClr val="tx1"/>
            </a:solidFill>
            <a:miter lim="800000"/>
            <a:headEnd/>
            <a:tailEnd/>
          </a:ln>
          <a:effectLst/>
        </p:spPr>
      </p:cxnSp>
      <p:cxnSp>
        <p:nvCxnSpPr>
          <p:cNvPr id="1253392" name="AutoShape 16"/>
          <p:cNvCxnSpPr>
            <a:cxnSpLocks noChangeShapeType="1"/>
            <a:stCxn id="1253386" idx="7"/>
            <a:endCxn id="1253387" idx="3"/>
          </p:cNvCxnSpPr>
          <p:nvPr/>
        </p:nvCxnSpPr>
        <p:spPr bwMode="auto">
          <a:xfrm flipV="1">
            <a:off x="3878264" y="3351214"/>
            <a:ext cx="625475" cy="155575"/>
          </a:xfrm>
          <a:prstGeom prst="straightConnector1">
            <a:avLst/>
          </a:prstGeom>
          <a:noFill/>
          <a:ln w="57150">
            <a:solidFill>
              <a:schemeClr val="tx1"/>
            </a:solidFill>
            <a:miter lim="800000"/>
            <a:headEnd/>
            <a:tailEnd/>
          </a:ln>
          <a:effectLst/>
        </p:spPr>
      </p:cxnSp>
      <p:cxnSp>
        <p:nvCxnSpPr>
          <p:cNvPr id="1253393" name="AutoShape 17"/>
          <p:cNvCxnSpPr>
            <a:cxnSpLocks noChangeShapeType="1"/>
            <a:stCxn id="1253386" idx="3"/>
            <a:endCxn id="1253388" idx="7"/>
          </p:cNvCxnSpPr>
          <p:nvPr/>
        </p:nvCxnSpPr>
        <p:spPr bwMode="auto">
          <a:xfrm flipH="1">
            <a:off x="3116264" y="3694114"/>
            <a:ext cx="579437" cy="460375"/>
          </a:xfrm>
          <a:prstGeom prst="straightConnector1">
            <a:avLst/>
          </a:prstGeom>
          <a:noFill/>
          <a:ln w="57150">
            <a:solidFill>
              <a:schemeClr val="tx1"/>
            </a:solidFill>
            <a:miter lim="800000"/>
            <a:headEnd/>
            <a:tailEnd/>
          </a:ln>
          <a:effectLst/>
        </p:spPr>
      </p:cxnSp>
      <p:cxnSp>
        <p:nvCxnSpPr>
          <p:cNvPr id="1253394" name="AutoShape 18"/>
          <p:cNvCxnSpPr>
            <a:cxnSpLocks noChangeShapeType="1"/>
            <a:stCxn id="1253386" idx="5"/>
            <a:endCxn id="1253389" idx="1"/>
          </p:cNvCxnSpPr>
          <p:nvPr/>
        </p:nvCxnSpPr>
        <p:spPr bwMode="auto">
          <a:xfrm>
            <a:off x="3878264" y="3694114"/>
            <a:ext cx="625475" cy="460375"/>
          </a:xfrm>
          <a:prstGeom prst="straightConnector1">
            <a:avLst/>
          </a:prstGeom>
          <a:noFill/>
          <a:ln w="57150">
            <a:solidFill>
              <a:schemeClr val="tx1"/>
            </a:solidFill>
            <a:miter lim="800000"/>
            <a:headEnd/>
            <a:tailEnd/>
          </a:ln>
          <a:effectLst/>
        </p:spPr>
      </p:cxnSp>
      <p:cxnSp>
        <p:nvCxnSpPr>
          <p:cNvPr id="1253395" name="AutoShape 19"/>
          <p:cNvCxnSpPr>
            <a:cxnSpLocks noChangeShapeType="1"/>
            <a:stCxn id="1253388" idx="6"/>
            <a:endCxn id="1253389" idx="2"/>
          </p:cNvCxnSpPr>
          <p:nvPr/>
        </p:nvCxnSpPr>
        <p:spPr bwMode="auto">
          <a:xfrm>
            <a:off x="3154364" y="4248150"/>
            <a:ext cx="1311275" cy="0"/>
          </a:xfrm>
          <a:prstGeom prst="straightConnector1">
            <a:avLst/>
          </a:prstGeom>
          <a:noFill/>
          <a:ln w="9525">
            <a:solidFill>
              <a:schemeClr val="tx1"/>
            </a:solidFill>
            <a:miter lim="800000"/>
            <a:headEnd/>
            <a:tailEnd/>
          </a:ln>
          <a:effectLst/>
        </p:spPr>
      </p:cxnSp>
      <p:cxnSp>
        <p:nvCxnSpPr>
          <p:cNvPr id="1253396" name="AutoShape 20"/>
          <p:cNvCxnSpPr>
            <a:cxnSpLocks noChangeShapeType="1"/>
            <a:stCxn id="1253387" idx="4"/>
            <a:endCxn id="1253389" idx="0"/>
          </p:cNvCxnSpPr>
          <p:nvPr/>
        </p:nvCxnSpPr>
        <p:spPr bwMode="auto">
          <a:xfrm>
            <a:off x="4595813" y="3390900"/>
            <a:ext cx="0" cy="723900"/>
          </a:xfrm>
          <a:prstGeom prst="straightConnector1">
            <a:avLst/>
          </a:prstGeom>
          <a:noFill/>
          <a:ln w="9525">
            <a:solidFill>
              <a:schemeClr val="tx1"/>
            </a:solidFill>
            <a:miter lim="800000"/>
            <a:headEnd/>
            <a:tailEnd/>
          </a:ln>
          <a:effectLst/>
        </p:spPr>
      </p:cxnSp>
      <p:cxnSp>
        <p:nvCxnSpPr>
          <p:cNvPr id="1253397" name="AutoShape 21"/>
          <p:cNvCxnSpPr>
            <a:cxnSpLocks noChangeShapeType="1"/>
            <a:stCxn id="1253387" idx="1"/>
            <a:endCxn id="1253384" idx="6"/>
          </p:cNvCxnSpPr>
          <p:nvPr/>
        </p:nvCxnSpPr>
        <p:spPr bwMode="auto">
          <a:xfrm flipH="1" flipV="1">
            <a:off x="3916364" y="2686050"/>
            <a:ext cx="587375" cy="477838"/>
          </a:xfrm>
          <a:prstGeom prst="straightConnector1">
            <a:avLst/>
          </a:prstGeom>
          <a:noFill/>
          <a:ln w="9525">
            <a:solidFill>
              <a:schemeClr val="tx1"/>
            </a:solidFill>
            <a:miter lim="800000"/>
            <a:headEnd/>
            <a:tailEnd/>
          </a:ln>
          <a:effectLst/>
        </p:spPr>
      </p:cxnSp>
      <p:cxnSp>
        <p:nvCxnSpPr>
          <p:cNvPr id="1253398" name="AutoShape 22"/>
          <p:cNvCxnSpPr>
            <a:cxnSpLocks noChangeShapeType="1"/>
            <a:stCxn id="1253384" idx="2"/>
            <a:endCxn id="1253385" idx="7"/>
          </p:cNvCxnSpPr>
          <p:nvPr/>
        </p:nvCxnSpPr>
        <p:spPr bwMode="auto">
          <a:xfrm flipH="1">
            <a:off x="3116264" y="2686050"/>
            <a:ext cx="541337" cy="477838"/>
          </a:xfrm>
          <a:prstGeom prst="straightConnector1">
            <a:avLst/>
          </a:prstGeom>
          <a:noFill/>
          <a:ln w="9525">
            <a:solidFill>
              <a:schemeClr val="tx1"/>
            </a:solidFill>
            <a:miter lim="800000"/>
            <a:headEnd/>
            <a:tailEnd/>
          </a:ln>
          <a:effectLst/>
        </p:spPr>
      </p:cxnSp>
      <p:cxnSp>
        <p:nvCxnSpPr>
          <p:cNvPr id="1253399" name="AutoShape 23"/>
          <p:cNvCxnSpPr>
            <a:cxnSpLocks noChangeShapeType="1"/>
            <a:stCxn id="1253385" idx="4"/>
            <a:endCxn id="1253388" idx="0"/>
          </p:cNvCxnSpPr>
          <p:nvPr/>
        </p:nvCxnSpPr>
        <p:spPr bwMode="auto">
          <a:xfrm>
            <a:off x="3025775" y="3390900"/>
            <a:ext cx="0" cy="723900"/>
          </a:xfrm>
          <a:prstGeom prst="straightConnector1">
            <a:avLst/>
          </a:prstGeom>
          <a:noFill/>
          <a:ln w="9525">
            <a:solidFill>
              <a:schemeClr val="tx1"/>
            </a:solidFill>
            <a:miter lim="800000"/>
            <a:headEnd/>
            <a:tailEnd/>
          </a:ln>
          <a:effectLst/>
        </p:spPr>
      </p:cxnSp>
      <p:sp>
        <p:nvSpPr>
          <p:cNvPr id="1253400" name="Text Box 24"/>
          <p:cNvSpPr txBox="1">
            <a:spLocks noChangeArrowheads="1"/>
          </p:cNvSpPr>
          <p:nvPr/>
        </p:nvSpPr>
        <p:spPr bwMode="auto">
          <a:xfrm>
            <a:off x="3810000" y="29337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1</a:t>
            </a:r>
          </a:p>
        </p:txBody>
      </p:sp>
      <p:sp>
        <p:nvSpPr>
          <p:cNvPr id="1253401" name="Text Box 25"/>
          <p:cNvSpPr txBox="1">
            <a:spLocks noChangeArrowheads="1"/>
          </p:cNvSpPr>
          <p:nvPr/>
        </p:nvSpPr>
        <p:spPr bwMode="auto">
          <a:xfrm>
            <a:off x="4648200" y="36195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2</a:t>
            </a:r>
          </a:p>
        </p:txBody>
      </p:sp>
      <p:sp>
        <p:nvSpPr>
          <p:cNvPr id="1253402" name="Text Box 26"/>
          <p:cNvSpPr txBox="1">
            <a:spLocks noChangeArrowheads="1"/>
          </p:cNvSpPr>
          <p:nvPr/>
        </p:nvSpPr>
        <p:spPr bwMode="auto">
          <a:xfrm>
            <a:off x="2819400" y="36195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3</a:t>
            </a:r>
          </a:p>
        </p:txBody>
      </p:sp>
      <p:sp>
        <p:nvSpPr>
          <p:cNvPr id="1253403" name="Text Box 27"/>
          <p:cNvSpPr txBox="1">
            <a:spLocks noChangeArrowheads="1"/>
          </p:cNvSpPr>
          <p:nvPr/>
        </p:nvSpPr>
        <p:spPr bwMode="auto">
          <a:xfrm>
            <a:off x="4191000" y="34036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
        <p:nvSpPr>
          <p:cNvPr id="1253404" name="Text Box 28"/>
          <p:cNvSpPr txBox="1">
            <a:spLocks noChangeArrowheads="1"/>
          </p:cNvSpPr>
          <p:nvPr/>
        </p:nvSpPr>
        <p:spPr bwMode="auto">
          <a:xfrm>
            <a:off x="3276600" y="26289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05" name="Text Box 29"/>
          <p:cNvSpPr txBox="1">
            <a:spLocks noChangeArrowheads="1"/>
          </p:cNvSpPr>
          <p:nvPr/>
        </p:nvSpPr>
        <p:spPr bwMode="auto">
          <a:xfrm>
            <a:off x="3733800" y="42291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06" name="Text Box 30"/>
          <p:cNvSpPr txBox="1">
            <a:spLocks noChangeArrowheads="1"/>
          </p:cNvSpPr>
          <p:nvPr/>
        </p:nvSpPr>
        <p:spPr bwMode="auto">
          <a:xfrm>
            <a:off x="4202114" y="2628900"/>
            <a:ext cx="141287"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
        <p:nvSpPr>
          <p:cNvPr id="1253407" name="Text Box 31"/>
          <p:cNvSpPr txBox="1">
            <a:spLocks noChangeArrowheads="1"/>
          </p:cNvSpPr>
          <p:nvPr/>
        </p:nvSpPr>
        <p:spPr bwMode="auto">
          <a:xfrm>
            <a:off x="3440114" y="3848100"/>
            <a:ext cx="141287"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08" name="Text Box 32"/>
          <p:cNvSpPr txBox="1">
            <a:spLocks noChangeArrowheads="1"/>
          </p:cNvSpPr>
          <p:nvPr/>
        </p:nvSpPr>
        <p:spPr bwMode="auto">
          <a:xfrm>
            <a:off x="3962400" y="38481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4</a:t>
            </a:r>
          </a:p>
        </p:txBody>
      </p:sp>
      <p:sp>
        <p:nvSpPr>
          <p:cNvPr id="1253409" name="Text Box 33"/>
          <p:cNvSpPr txBox="1">
            <a:spLocks noChangeArrowheads="1"/>
          </p:cNvSpPr>
          <p:nvPr/>
        </p:nvSpPr>
        <p:spPr bwMode="auto">
          <a:xfrm>
            <a:off x="3276600" y="34036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
        <p:nvSpPr>
          <p:cNvPr id="1253410" name="Oval 34"/>
          <p:cNvSpPr>
            <a:spLocks noChangeArrowheads="1"/>
          </p:cNvSpPr>
          <p:nvPr/>
        </p:nvSpPr>
        <p:spPr bwMode="auto">
          <a:xfrm>
            <a:off x="8229601" y="25527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411" name="Oval 35"/>
          <p:cNvSpPr>
            <a:spLocks noChangeArrowheads="1"/>
          </p:cNvSpPr>
          <p:nvPr/>
        </p:nvSpPr>
        <p:spPr bwMode="auto">
          <a:xfrm>
            <a:off x="7467601" y="31242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412" name="Oval 36"/>
          <p:cNvSpPr>
            <a:spLocks noChangeArrowheads="1"/>
          </p:cNvSpPr>
          <p:nvPr/>
        </p:nvSpPr>
        <p:spPr bwMode="auto">
          <a:xfrm>
            <a:off x="8229601" y="34671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413" name="Oval 37"/>
          <p:cNvSpPr>
            <a:spLocks noChangeArrowheads="1"/>
          </p:cNvSpPr>
          <p:nvPr/>
        </p:nvSpPr>
        <p:spPr bwMode="auto">
          <a:xfrm>
            <a:off x="9037638" y="3124200"/>
            <a:ext cx="258762"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414" name="Oval 38"/>
          <p:cNvSpPr>
            <a:spLocks noChangeArrowheads="1"/>
          </p:cNvSpPr>
          <p:nvPr/>
        </p:nvSpPr>
        <p:spPr bwMode="auto">
          <a:xfrm>
            <a:off x="7467601" y="4114800"/>
            <a:ext cx="258763"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sp>
        <p:nvSpPr>
          <p:cNvPr id="1253415" name="Oval 39"/>
          <p:cNvSpPr>
            <a:spLocks noChangeArrowheads="1"/>
          </p:cNvSpPr>
          <p:nvPr/>
        </p:nvSpPr>
        <p:spPr bwMode="auto">
          <a:xfrm>
            <a:off x="9037638" y="4114800"/>
            <a:ext cx="258762" cy="266700"/>
          </a:xfrm>
          <a:prstGeom prst="ellipse">
            <a:avLst/>
          </a:prstGeom>
          <a:noFill/>
          <a:ln w="9525">
            <a:solidFill>
              <a:schemeClr val="tx1"/>
            </a:solidFill>
            <a:miter lim="800000"/>
            <a:headEnd/>
            <a:tailEnd/>
          </a:ln>
          <a:effectLst/>
        </p:spPr>
        <p:txBody>
          <a:bodyPr wrap="none" anchor="ctr">
            <a:prstTxWarp prst="textNoShape">
              <a:avLst/>
            </a:prstTxWarp>
          </a:bodyPr>
          <a:lstStyle/>
          <a:p>
            <a:pPr algn="ctr">
              <a:tabLst>
                <a:tab pos="461963" algn="l"/>
                <a:tab pos="908050" algn="l"/>
                <a:tab pos="1370013" algn="l"/>
                <a:tab pos="1830388" algn="l"/>
              </a:tabLst>
            </a:pPr>
            <a:endParaRPr lang="ko-KR" altLang="en-US">
              <a:ea typeface="굴림" pitchFamily="27" charset="-127"/>
              <a:cs typeface="굴림" pitchFamily="27" charset="-127"/>
            </a:endParaRPr>
          </a:p>
        </p:txBody>
      </p:sp>
      <p:cxnSp>
        <p:nvCxnSpPr>
          <p:cNvPr id="1253416" name="AutoShape 40"/>
          <p:cNvCxnSpPr>
            <a:cxnSpLocks noChangeShapeType="1"/>
            <a:stCxn id="1253410" idx="4"/>
            <a:endCxn id="1253412" idx="0"/>
          </p:cNvCxnSpPr>
          <p:nvPr/>
        </p:nvCxnSpPr>
        <p:spPr bwMode="auto">
          <a:xfrm>
            <a:off x="8359775" y="2819400"/>
            <a:ext cx="0" cy="647700"/>
          </a:xfrm>
          <a:prstGeom prst="straightConnector1">
            <a:avLst/>
          </a:prstGeom>
          <a:noFill/>
          <a:ln w="57150">
            <a:solidFill>
              <a:schemeClr val="tx1"/>
            </a:solidFill>
            <a:miter lim="800000"/>
            <a:headEnd/>
            <a:tailEnd/>
          </a:ln>
          <a:effectLst/>
        </p:spPr>
      </p:cxnSp>
      <p:cxnSp>
        <p:nvCxnSpPr>
          <p:cNvPr id="1253417" name="AutoShape 41"/>
          <p:cNvCxnSpPr>
            <a:cxnSpLocks noChangeShapeType="1"/>
            <a:stCxn id="1253411" idx="5"/>
            <a:endCxn id="1253412" idx="1"/>
          </p:cNvCxnSpPr>
          <p:nvPr/>
        </p:nvCxnSpPr>
        <p:spPr bwMode="auto">
          <a:xfrm>
            <a:off x="7688264" y="3351214"/>
            <a:ext cx="579437" cy="155575"/>
          </a:xfrm>
          <a:prstGeom prst="straightConnector1">
            <a:avLst/>
          </a:prstGeom>
          <a:noFill/>
          <a:ln w="57150">
            <a:solidFill>
              <a:schemeClr val="tx1"/>
            </a:solidFill>
            <a:miter lim="800000"/>
            <a:headEnd/>
            <a:tailEnd/>
          </a:ln>
          <a:effectLst/>
        </p:spPr>
      </p:cxnSp>
      <p:cxnSp>
        <p:nvCxnSpPr>
          <p:cNvPr id="1253418" name="AutoShape 42"/>
          <p:cNvCxnSpPr>
            <a:cxnSpLocks noChangeShapeType="1"/>
            <a:stCxn id="1253412" idx="7"/>
            <a:endCxn id="1253413" idx="3"/>
          </p:cNvCxnSpPr>
          <p:nvPr/>
        </p:nvCxnSpPr>
        <p:spPr bwMode="auto">
          <a:xfrm flipV="1">
            <a:off x="8450264" y="3351214"/>
            <a:ext cx="625475" cy="155575"/>
          </a:xfrm>
          <a:prstGeom prst="straightConnector1">
            <a:avLst/>
          </a:prstGeom>
          <a:noFill/>
          <a:ln w="9525">
            <a:solidFill>
              <a:schemeClr val="tx1"/>
            </a:solidFill>
            <a:miter lim="800000"/>
            <a:headEnd/>
            <a:tailEnd/>
          </a:ln>
          <a:effectLst/>
        </p:spPr>
      </p:cxnSp>
      <p:cxnSp>
        <p:nvCxnSpPr>
          <p:cNvPr id="1253419" name="AutoShape 43"/>
          <p:cNvCxnSpPr>
            <a:cxnSpLocks noChangeShapeType="1"/>
            <a:stCxn id="1253412" idx="3"/>
            <a:endCxn id="1253414" idx="7"/>
          </p:cNvCxnSpPr>
          <p:nvPr/>
        </p:nvCxnSpPr>
        <p:spPr bwMode="auto">
          <a:xfrm flipH="1">
            <a:off x="7688264" y="3694114"/>
            <a:ext cx="579437" cy="460375"/>
          </a:xfrm>
          <a:prstGeom prst="straightConnector1">
            <a:avLst/>
          </a:prstGeom>
          <a:noFill/>
          <a:ln w="9525">
            <a:solidFill>
              <a:schemeClr val="tx1"/>
            </a:solidFill>
            <a:miter lim="800000"/>
            <a:headEnd/>
            <a:tailEnd/>
          </a:ln>
          <a:effectLst/>
        </p:spPr>
      </p:cxnSp>
      <p:cxnSp>
        <p:nvCxnSpPr>
          <p:cNvPr id="1253420" name="AutoShape 44"/>
          <p:cNvCxnSpPr>
            <a:cxnSpLocks noChangeShapeType="1"/>
            <a:stCxn id="1253412" idx="5"/>
            <a:endCxn id="1253415" idx="1"/>
          </p:cNvCxnSpPr>
          <p:nvPr/>
        </p:nvCxnSpPr>
        <p:spPr bwMode="auto">
          <a:xfrm>
            <a:off x="8450264" y="3694114"/>
            <a:ext cx="625475" cy="460375"/>
          </a:xfrm>
          <a:prstGeom prst="straightConnector1">
            <a:avLst/>
          </a:prstGeom>
          <a:noFill/>
          <a:ln w="57150">
            <a:solidFill>
              <a:schemeClr val="tx1"/>
            </a:solidFill>
            <a:miter lim="800000"/>
            <a:headEnd/>
            <a:tailEnd/>
          </a:ln>
          <a:effectLst/>
        </p:spPr>
      </p:cxnSp>
      <p:cxnSp>
        <p:nvCxnSpPr>
          <p:cNvPr id="1253421" name="AutoShape 45"/>
          <p:cNvCxnSpPr>
            <a:cxnSpLocks noChangeShapeType="1"/>
            <a:stCxn id="1253414" idx="6"/>
            <a:endCxn id="1253415" idx="2"/>
          </p:cNvCxnSpPr>
          <p:nvPr/>
        </p:nvCxnSpPr>
        <p:spPr bwMode="auto">
          <a:xfrm>
            <a:off x="7726364" y="4248150"/>
            <a:ext cx="1311275" cy="0"/>
          </a:xfrm>
          <a:prstGeom prst="straightConnector1">
            <a:avLst/>
          </a:prstGeom>
          <a:noFill/>
          <a:ln w="9525">
            <a:solidFill>
              <a:schemeClr val="tx1"/>
            </a:solidFill>
            <a:miter lim="800000"/>
            <a:headEnd/>
            <a:tailEnd/>
          </a:ln>
          <a:effectLst/>
        </p:spPr>
      </p:cxnSp>
      <p:cxnSp>
        <p:nvCxnSpPr>
          <p:cNvPr id="1253422" name="AutoShape 46"/>
          <p:cNvCxnSpPr>
            <a:cxnSpLocks noChangeShapeType="1"/>
            <a:stCxn id="1253413" idx="4"/>
            <a:endCxn id="1253415" idx="0"/>
          </p:cNvCxnSpPr>
          <p:nvPr/>
        </p:nvCxnSpPr>
        <p:spPr bwMode="auto">
          <a:xfrm>
            <a:off x="9167813" y="3390900"/>
            <a:ext cx="0" cy="723900"/>
          </a:xfrm>
          <a:prstGeom prst="straightConnector1">
            <a:avLst/>
          </a:prstGeom>
          <a:noFill/>
          <a:ln w="57150">
            <a:solidFill>
              <a:schemeClr val="tx1"/>
            </a:solidFill>
            <a:miter lim="800000"/>
            <a:headEnd/>
            <a:tailEnd/>
          </a:ln>
          <a:effectLst/>
        </p:spPr>
      </p:cxnSp>
      <p:cxnSp>
        <p:nvCxnSpPr>
          <p:cNvPr id="1253423" name="AutoShape 47"/>
          <p:cNvCxnSpPr>
            <a:cxnSpLocks noChangeShapeType="1"/>
            <a:stCxn id="1253413" idx="1"/>
            <a:endCxn id="1253410" idx="6"/>
          </p:cNvCxnSpPr>
          <p:nvPr/>
        </p:nvCxnSpPr>
        <p:spPr bwMode="auto">
          <a:xfrm flipH="1" flipV="1">
            <a:off x="8488364" y="2686050"/>
            <a:ext cx="587375" cy="477838"/>
          </a:xfrm>
          <a:prstGeom prst="straightConnector1">
            <a:avLst/>
          </a:prstGeom>
          <a:noFill/>
          <a:ln w="9525">
            <a:solidFill>
              <a:schemeClr val="tx1"/>
            </a:solidFill>
            <a:miter lim="800000"/>
            <a:headEnd/>
            <a:tailEnd/>
          </a:ln>
          <a:effectLst/>
        </p:spPr>
      </p:cxnSp>
      <p:cxnSp>
        <p:nvCxnSpPr>
          <p:cNvPr id="1253424" name="AutoShape 48"/>
          <p:cNvCxnSpPr>
            <a:cxnSpLocks noChangeShapeType="1"/>
            <a:stCxn id="1253410" idx="2"/>
            <a:endCxn id="1253411" idx="7"/>
          </p:cNvCxnSpPr>
          <p:nvPr/>
        </p:nvCxnSpPr>
        <p:spPr bwMode="auto">
          <a:xfrm flipH="1">
            <a:off x="7688264" y="2686050"/>
            <a:ext cx="541337" cy="477838"/>
          </a:xfrm>
          <a:prstGeom prst="straightConnector1">
            <a:avLst/>
          </a:prstGeom>
          <a:noFill/>
          <a:ln w="9525">
            <a:solidFill>
              <a:schemeClr val="tx1"/>
            </a:solidFill>
            <a:miter lim="800000"/>
            <a:headEnd/>
            <a:tailEnd/>
          </a:ln>
          <a:effectLst/>
        </p:spPr>
      </p:cxnSp>
      <p:cxnSp>
        <p:nvCxnSpPr>
          <p:cNvPr id="1253425" name="AutoShape 49"/>
          <p:cNvCxnSpPr>
            <a:cxnSpLocks noChangeShapeType="1"/>
            <a:stCxn id="1253411" idx="4"/>
            <a:endCxn id="1253414" idx="0"/>
          </p:cNvCxnSpPr>
          <p:nvPr/>
        </p:nvCxnSpPr>
        <p:spPr bwMode="auto">
          <a:xfrm>
            <a:off x="7597775" y="3390900"/>
            <a:ext cx="0" cy="723900"/>
          </a:xfrm>
          <a:prstGeom prst="straightConnector1">
            <a:avLst/>
          </a:prstGeom>
          <a:noFill/>
          <a:ln w="57150">
            <a:solidFill>
              <a:schemeClr val="tx1"/>
            </a:solidFill>
            <a:miter lim="800000"/>
            <a:headEnd/>
            <a:tailEnd/>
          </a:ln>
          <a:effectLst/>
        </p:spPr>
      </p:cxnSp>
      <p:sp>
        <p:nvSpPr>
          <p:cNvPr id="1253426" name="Text Box 50"/>
          <p:cNvSpPr txBox="1">
            <a:spLocks noChangeArrowheads="1"/>
          </p:cNvSpPr>
          <p:nvPr/>
        </p:nvSpPr>
        <p:spPr bwMode="auto">
          <a:xfrm>
            <a:off x="8382000" y="29337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1</a:t>
            </a:r>
          </a:p>
        </p:txBody>
      </p:sp>
      <p:sp>
        <p:nvSpPr>
          <p:cNvPr id="1253427" name="Text Box 51"/>
          <p:cNvSpPr txBox="1">
            <a:spLocks noChangeArrowheads="1"/>
          </p:cNvSpPr>
          <p:nvPr/>
        </p:nvSpPr>
        <p:spPr bwMode="auto">
          <a:xfrm>
            <a:off x="9220200" y="36195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2</a:t>
            </a:r>
          </a:p>
        </p:txBody>
      </p:sp>
      <p:sp>
        <p:nvSpPr>
          <p:cNvPr id="1253428" name="Text Box 52"/>
          <p:cNvSpPr txBox="1">
            <a:spLocks noChangeArrowheads="1"/>
          </p:cNvSpPr>
          <p:nvPr/>
        </p:nvSpPr>
        <p:spPr bwMode="auto">
          <a:xfrm>
            <a:off x="7391400" y="36195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3</a:t>
            </a:r>
          </a:p>
        </p:txBody>
      </p:sp>
      <p:sp>
        <p:nvSpPr>
          <p:cNvPr id="1253429" name="Text Box 53"/>
          <p:cNvSpPr txBox="1">
            <a:spLocks noChangeArrowheads="1"/>
          </p:cNvSpPr>
          <p:nvPr/>
        </p:nvSpPr>
        <p:spPr bwMode="auto">
          <a:xfrm>
            <a:off x="8763000" y="34036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
        <p:nvSpPr>
          <p:cNvPr id="1253430" name="Text Box 54"/>
          <p:cNvSpPr txBox="1">
            <a:spLocks noChangeArrowheads="1"/>
          </p:cNvSpPr>
          <p:nvPr/>
        </p:nvSpPr>
        <p:spPr bwMode="auto">
          <a:xfrm>
            <a:off x="7848600" y="26289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31" name="Text Box 55"/>
          <p:cNvSpPr txBox="1">
            <a:spLocks noChangeArrowheads="1"/>
          </p:cNvSpPr>
          <p:nvPr/>
        </p:nvSpPr>
        <p:spPr bwMode="auto">
          <a:xfrm>
            <a:off x="8305800" y="42291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32" name="Text Box 56"/>
          <p:cNvSpPr txBox="1">
            <a:spLocks noChangeArrowheads="1"/>
          </p:cNvSpPr>
          <p:nvPr/>
        </p:nvSpPr>
        <p:spPr bwMode="auto">
          <a:xfrm>
            <a:off x="8774114" y="2628900"/>
            <a:ext cx="141287"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
        <p:nvSpPr>
          <p:cNvPr id="1253433" name="Text Box 57"/>
          <p:cNvSpPr txBox="1">
            <a:spLocks noChangeArrowheads="1"/>
          </p:cNvSpPr>
          <p:nvPr/>
        </p:nvSpPr>
        <p:spPr bwMode="auto">
          <a:xfrm>
            <a:off x="8012114" y="3848100"/>
            <a:ext cx="141287"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6</a:t>
            </a:r>
          </a:p>
        </p:txBody>
      </p:sp>
      <p:sp>
        <p:nvSpPr>
          <p:cNvPr id="1253434" name="Text Box 58"/>
          <p:cNvSpPr txBox="1">
            <a:spLocks noChangeArrowheads="1"/>
          </p:cNvSpPr>
          <p:nvPr/>
        </p:nvSpPr>
        <p:spPr bwMode="auto">
          <a:xfrm>
            <a:off x="8534400" y="38481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4</a:t>
            </a:r>
          </a:p>
        </p:txBody>
      </p:sp>
      <p:sp>
        <p:nvSpPr>
          <p:cNvPr id="1253435" name="Text Box 59"/>
          <p:cNvSpPr txBox="1">
            <a:spLocks noChangeArrowheads="1"/>
          </p:cNvSpPr>
          <p:nvPr/>
        </p:nvSpPr>
        <p:spPr bwMode="auto">
          <a:xfrm>
            <a:off x="7848600" y="3403600"/>
            <a:ext cx="141288" cy="304800"/>
          </a:xfrm>
          <a:prstGeom prst="rect">
            <a:avLst/>
          </a:prstGeom>
          <a:noFill/>
          <a:ln w="9525">
            <a:noFill/>
            <a:miter lim="800000"/>
            <a:headEnd/>
            <a:tailEnd/>
          </a:ln>
          <a:effectLst/>
        </p:spPr>
        <p:txBody>
          <a:bodyPr wrap="none" lIns="0" tIns="0" rIns="0" bIns="0">
            <a:prstTxWarp prst="textNoShape">
              <a:avLst/>
            </a:prstTxWarp>
            <a:spAutoFit/>
          </a:bodyPr>
          <a:lstStyle/>
          <a:p>
            <a:pPr algn="ctr">
              <a:tabLst>
                <a:tab pos="461963" algn="l"/>
                <a:tab pos="908050" algn="l"/>
                <a:tab pos="1370013" algn="l"/>
                <a:tab pos="1830388" algn="l"/>
              </a:tabLst>
            </a:pPr>
            <a:r>
              <a:rPr lang="en-US" altLang="ko-KR" sz="2000">
                <a:ea typeface="굴림" pitchFamily="27" charset="-127"/>
                <a:cs typeface="굴림" pitchFamily="27" charset="-127"/>
              </a:rPr>
              <a:t>5</a:t>
            </a:r>
          </a:p>
        </p:txBody>
      </p:sp>
    </p:spTree>
    <p:extLst>
      <p:ext uri="{BB962C8B-B14F-4D97-AF65-F5344CB8AC3E}">
        <p14:creationId xmlns:p14="http://schemas.microsoft.com/office/powerpoint/2010/main" val="3296092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cs typeface="Comic Sans MS"/>
              </a:rPr>
              <a:t>Minimum Weighted Spanning Tree (MST)</a:t>
            </a:r>
          </a:p>
        </p:txBody>
      </p:sp>
      <p:grpSp>
        <p:nvGrpSpPr>
          <p:cNvPr id="4" name="Group 3"/>
          <p:cNvGrpSpPr/>
          <p:nvPr/>
        </p:nvGrpSpPr>
        <p:grpSpPr>
          <a:xfrm>
            <a:off x="2142766" y="2188698"/>
            <a:ext cx="2373314" cy="1972562"/>
            <a:chOff x="1289434" y="1888704"/>
            <a:chExt cx="2373314" cy="1972562"/>
          </a:xfrm>
        </p:grpSpPr>
        <p:grpSp>
          <p:nvGrpSpPr>
            <p:cNvPr id="5" name="Group 4"/>
            <p:cNvGrpSpPr/>
            <p:nvPr/>
          </p:nvGrpSpPr>
          <p:grpSpPr>
            <a:xfrm>
              <a:off x="1424902" y="1888704"/>
              <a:ext cx="2237846" cy="1972562"/>
              <a:chOff x="1336034" y="404108"/>
              <a:chExt cx="4337988" cy="3274385"/>
            </a:xfrm>
          </p:grpSpPr>
          <p:cxnSp>
            <p:nvCxnSpPr>
              <p:cNvPr id="15" name="Straight Connector 14"/>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19" name="Oval 18"/>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20" name="Oval 19"/>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21" name="Oval 20"/>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22" name="Oval 21"/>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23" name="Oval 22"/>
              <p:cNvSpPr/>
              <p:nvPr/>
            </p:nvSpPr>
            <p:spPr>
              <a:xfrm>
                <a:off x="2268851" y="404108"/>
                <a:ext cx="593793" cy="52785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cxnSp>
          <p:nvCxnSpPr>
            <p:cNvPr id="6" name="Straight Connector 5"/>
            <p:cNvCxnSpPr/>
            <p:nvPr/>
          </p:nvCxnSpPr>
          <p:spPr>
            <a:xfrm>
              <a:off x="2038068" y="2206695"/>
              <a:ext cx="527553" cy="48217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78063" y="2193709"/>
              <a:ext cx="372533" cy="369332"/>
            </a:xfrm>
            <a:prstGeom prst="rect">
              <a:avLst/>
            </a:prstGeom>
            <a:noFill/>
          </p:spPr>
          <p:txBody>
            <a:bodyPr wrap="square" rtlCol="0">
              <a:spAutoFit/>
            </a:bodyPr>
            <a:lstStyle/>
            <a:p>
              <a:r>
                <a:rPr lang="en-US" b="1" dirty="0"/>
                <a:t>1</a:t>
              </a:r>
            </a:p>
          </p:txBody>
        </p:sp>
        <p:sp>
          <p:nvSpPr>
            <p:cNvPr id="8" name="TextBox 7"/>
            <p:cNvSpPr txBox="1"/>
            <p:nvPr/>
          </p:nvSpPr>
          <p:spPr>
            <a:xfrm>
              <a:off x="2246647" y="2189528"/>
              <a:ext cx="372533" cy="369332"/>
            </a:xfrm>
            <a:prstGeom prst="rect">
              <a:avLst/>
            </a:prstGeom>
            <a:noFill/>
          </p:spPr>
          <p:txBody>
            <a:bodyPr wrap="square" rtlCol="0">
              <a:spAutoFit/>
            </a:bodyPr>
            <a:lstStyle/>
            <a:p>
              <a:r>
                <a:rPr lang="en-US" b="1" dirty="0"/>
                <a:t>3</a:t>
              </a:r>
            </a:p>
          </p:txBody>
        </p:sp>
        <p:sp>
          <p:nvSpPr>
            <p:cNvPr id="9" name="TextBox 8"/>
            <p:cNvSpPr txBox="1"/>
            <p:nvPr/>
          </p:nvSpPr>
          <p:spPr>
            <a:xfrm>
              <a:off x="1906116" y="2394696"/>
              <a:ext cx="372533" cy="369332"/>
            </a:xfrm>
            <a:prstGeom prst="rect">
              <a:avLst/>
            </a:prstGeom>
            <a:noFill/>
          </p:spPr>
          <p:txBody>
            <a:bodyPr wrap="square" rtlCol="0">
              <a:spAutoFit/>
            </a:bodyPr>
            <a:lstStyle/>
            <a:p>
              <a:r>
                <a:rPr lang="en-US" b="1" dirty="0"/>
                <a:t>2</a:t>
              </a:r>
            </a:p>
          </p:txBody>
        </p:sp>
        <p:sp>
          <p:nvSpPr>
            <p:cNvPr id="10" name="TextBox 9"/>
            <p:cNvSpPr txBox="1"/>
            <p:nvPr/>
          </p:nvSpPr>
          <p:spPr>
            <a:xfrm>
              <a:off x="1289434" y="2967227"/>
              <a:ext cx="372533" cy="369332"/>
            </a:xfrm>
            <a:prstGeom prst="rect">
              <a:avLst/>
            </a:prstGeom>
            <a:noFill/>
          </p:spPr>
          <p:txBody>
            <a:bodyPr wrap="square" rtlCol="0">
              <a:spAutoFit/>
            </a:bodyPr>
            <a:lstStyle/>
            <a:p>
              <a:r>
                <a:rPr lang="en-US" b="1" dirty="0"/>
                <a:t>2</a:t>
              </a:r>
            </a:p>
          </p:txBody>
        </p:sp>
        <p:sp>
          <p:nvSpPr>
            <p:cNvPr id="11" name="TextBox 10"/>
            <p:cNvSpPr txBox="1"/>
            <p:nvPr/>
          </p:nvSpPr>
          <p:spPr>
            <a:xfrm>
              <a:off x="1950596" y="3323002"/>
              <a:ext cx="372533" cy="369332"/>
            </a:xfrm>
            <a:prstGeom prst="rect">
              <a:avLst/>
            </a:prstGeom>
            <a:noFill/>
          </p:spPr>
          <p:txBody>
            <a:bodyPr wrap="square" rtlCol="0">
              <a:spAutoFit/>
            </a:bodyPr>
            <a:lstStyle/>
            <a:p>
              <a:r>
                <a:rPr lang="en-US" b="1" dirty="0"/>
                <a:t>1</a:t>
              </a:r>
            </a:p>
          </p:txBody>
        </p:sp>
        <p:sp>
          <p:nvSpPr>
            <p:cNvPr id="12" name="TextBox 11"/>
            <p:cNvSpPr txBox="1"/>
            <p:nvPr/>
          </p:nvSpPr>
          <p:spPr>
            <a:xfrm>
              <a:off x="2432913" y="2988636"/>
              <a:ext cx="372533" cy="369332"/>
            </a:xfrm>
            <a:prstGeom prst="rect">
              <a:avLst/>
            </a:prstGeom>
            <a:noFill/>
          </p:spPr>
          <p:txBody>
            <a:bodyPr wrap="square" rtlCol="0">
              <a:spAutoFit/>
            </a:bodyPr>
            <a:lstStyle/>
            <a:p>
              <a:r>
                <a:rPr lang="en-US" b="1" dirty="0"/>
                <a:t>3</a:t>
              </a:r>
            </a:p>
          </p:txBody>
        </p:sp>
        <p:sp>
          <p:nvSpPr>
            <p:cNvPr id="13" name="TextBox 12"/>
            <p:cNvSpPr txBox="1"/>
            <p:nvPr/>
          </p:nvSpPr>
          <p:spPr>
            <a:xfrm>
              <a:off x="2957846" y="2682907"/>
              <a:ext cx="372533" cy="369332"/>
            </a:xfrm>
            <a:prstGeom prst="rect">
              <a:avLst/>
            </a:prstGeom>
            <a:noFill/>
          </p:spPr>
          <p:txBody>
            <a:bodyPr wrap="square" rtlCol="0">
              <a:spAutoFit/>
            </a:bodyPr>
            <a:lstStyle/>
            <a:p>
              <a:r>
                <a:rPr lang="en-US" b="1" dirty="0"/>
                <a:t>2</a:t>
              </a:r>
            </a:p>
          </p:txBody>
        </p:sp>
        <p:sp>
          <p:nvSpPr>
            <p:cNvPr id="14" name="TextBox 13"/>
            <p:cNvSpPr txBox="1"/>
            <p:nvPr/>
          </p:nvSpPr>
          <p:spPr>
            <a:xfrm>
              <a:off x="3012273" y="3370376"/>
              <a:ext cx="372533" cy="369332"/>
            </a:xfrm>
            <a:prstGeom prst="rect">
              <a:avLst/>
            </a:prstGeom>
            <a:noFill/>
          </p:spPr>
          <p:txBody>
            <a:bodyPr wrap="square" rtlCol="0">
              <a:spAutoFit/>
            </a:bodyPr>
            <a:lstStyle/>
            <a:p>
              <a:r>
                <a:rPr lang="en-US" b="1" dirty="0"/>
                <a:t>2</a:t>
              </a:r>
            </a:p>
          </p:txBody>
        </p:sp>
      </p:grpSp>
      <p:sp>
        <p:nvSpPr>
          <p:cNvPr id="38" name="Oval 37"/>
          <p:cNvSpPr/>
          <p:nvPr/>
        </p:nvSpPr>
        <p:spPr>
          <a:xfrm>
            <a:off x="6177445" y="2955840"/>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40" name="Oval 39"/>
          <p:cNvSpPr/>
          <p:nvPr/>
        </p:nvSpPr>
        <p:spPr>
          <a:xfrm>
            <a:off x="5020232" y="3909816"/>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41" name="Oval 40"/>
          <p:cNvSpPr/>
          <p:nvPr/>
        </p:nvSpPr>
        <p:spPr>
          <a:xfrm>
            <a:off x="6187994" y="391975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42" name="Oval 41"/>
          <p:cNvSpPr/>
          <p:nvPr/>
        </p:nvSpPr>
        <p:spPr>
          <a:xfrm>
            <a:off x="6951757" y="339545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43" name="Oval 42"/>
          <p:cNvSpPr/>
          <p:nvPr/>
        </p:nvSpPr>
        <p:spPr>
          <a:xfrm>
            <a:off x="5501446" y="2265183"/>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nvGrpSpPr>
          <p:cNvPr id="64" name="Group 63"/>
          <p:cNvGrpSpPr/>
          <p:nvPr/>
        </p:nvGrpSpPr>
        <p:grpSpPr>
          <a:xfrm>
            <a:off x="5088305" y="2548414"/>
            <a:ext cx="578605" cy="536611"/>
            <a:chOff x="3564304" y="2548413"/>
            <a:chExt cx="578605" cy="536611"/>
          </a:xfrm>
        </p:grpSpPr>
        <p:cxnSp>
          <p:nvCxnSpPr>
            <p:cNvPr id="35" name="Straight Connector 34"/>
            <p:cNvCxnSpPr/>
            <p:nvPr/>
          </p:nvCxnSpPr>
          <p:spPr>
            <a:xfrm flipV="1">
              <a:off x="3649392" y="2548413"/>
              <a:ext cx="493517" cy="53661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3564304" y="2570187"/>
              <a:ext cx="372533" cy="369332"/>
            </a:xfrm>
            <a:prstGeom prst="rect">
              <a:avLst/>
            </a:prstGeom>
            <a:noFill/>
          </p:spPr>
          <p:txBody>
            <a:bodyPr wrap="square" rtlCol="0">
              <a:spAutoFit/>
            </a:bodyPr>
            <a:lstStyle/>
            <a:p>
              <a:r>
                <a:rPr lang="en-US" b="1" dirty="0"/>
                <a:t>1</a:t>
              </a:r>
            </a:p>
          </p:txBody>
        </p:sp>
      </p:grpSp>
      <p:sp>
        <p:nvSpPr>
          <p:cNvPr id="39" name="Oval 38"/>
          <p:cNvSpPr/>
          <p:nvPr/>
        </p:nvSpPr>
        <p:spPr>
          <a:xfrm>
            <a:off x="5020232" y="2926028"/>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68" name="Group 67"/>
          <p:cNvGrpSpPr/>
          <p:nvPr/>
        </p:nvGrpSpPr>
        <p:grpSpPr>
          <a:xfrm>
            <a:off x="4884764" y="3244020"/>
            <a:ext cx="372533" cy="665796"/>
            <a:chOff x="3360763" y="3244020"/>
            <a:chExt cx="372533" cy="665796"/>
          </a:xfrm>
        </p:grpSpPr>
        <p:sp>
          <p:nvSpPr>
            <p:cNvPr id="30" name="TextBox 29"/>
            <p:cNvSpPr txBox="1"/>
            <p:nvPr/>
          </p:nvSpPr>
          <p:spPr>
            <a:xfrm>
              <a:off x="3360763" y="3343705"/>
              <a:ext cx="372533" cy="369332"/>
            </a:xfrm>
            <a:prstGeom prst="rect">
              <a:avLst/>
            </a:prstGeom>
            <a:noFill/>
          </p:spPr>
          <p:txBody>
            <a:bodyPr wrap="square" rtlCol="0">
              <a:spAutoFit/>
            </a:bodyPr>
            <a:lstStyle/>
            <a:p>
              <a:r>
                <a:rPr lang="en-US" b="1" dirty="0"/>
                <a:t>2</a:t>
              </a:r>
            </a:p>
          </p:txBody>
        </p:sp>
        <p:cxnSp>
          <p:nvCxnSpPr>
            <p:cNvPr id="66" name="Straight Connector 65"/>
            <p:cNvCxnSpPr>
              <a:stCxn id="39" idx="4"/>
              <a:endCxn id="40" idx="0"/>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5326553" y="3699480"/>
            <a:ext cx="861441" cy="379268"/>
            <a:chOff x="3802552" y="3699480"/>
            <a:chExt cx="861441" cy="379268"/>
          </a:xfrm>
        </p:grpSpPr>
        <p:sp>
          <p:nvSpPr>
            <p:cNvPr id="31" name="TextBox 30"/>
            <p:cNvSpPr txBox="1"/>
            <p:nvPr/>
          </p:nvSpPr>
          <p:spPr>
            <a:xfrm>
              <a:off x="4021925" y="3699480"/>
              <a:ext cx="372533" cy="369332"/>
            </a:xfrm>
            <a:prstGeom prst="rect">
              <a:avLst/>
            </a:prstGeom>
            <a:noFill/>
          </p:spPr>
          <p:txBody>
            <a:bodyPr wrap="square" rtlCol="0">
              <a:spAutoFit/>
            </a:bodyPr>
            <a:lstStyle/>
            <a:p>
              <a:r>
                <a:rPr lang="en-US" b="1" dirty="0"/>
                <a:t>1</a:t>
              </a:r>
            </a:p>
          </p:txBody>
        </p:sp>
        <p:cxnSp>
          <p:nvCxnSpPr>
            <p:cNvPr id="70" name="Straight Connector 69"/>
            <p:cNvCxnSpPr>
              <a:endCxn id="41" idx="2"/>
            </p:cNvCxnSpPr>
            <p:nvPr/>
          </p:nvCxnSpPr>
          <p:spPr>
            <a:xfrm>
              <a:off x="3802552" y="4068812"/>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6449454" y="3666876"/>
            <a:ext cx="547162" cy="449311"/>
            <a:chOff x="4925454" y="3666875"/>
            <a:chExt cx="547162" cy="449311"/>
          </a:xfrm>
        </p:grpSpPr>
        <p:sp>
          <p:nvSpPr>
            <p:cNvPr id="34" name="TextBox 33"/>
            <p:cNvSpPr txBox="1"/>
            <p:nvPr/>
          </p:nvSpPr>
          <p:spPr>
            <a:xfrm>
              <a:off x="5083602" y="3746854"/>
              <a:ext cx="372533" cy="369332"/>
            </a:xfrm>
            <a:prstGeom prst="rect">
              <a:avLst/>
            </a:prstGeom>
            <a:noFill/>
          </p:spPr>
          <p:txBody>
            <a:bodyPr wrap="square" rtlCol="0">
              <a:spAutoFit/>
            </a:bodyPr>
            <a:lstStyle/>
            <a:p>
              <a:r>
                <a:rPr lang="en-US" b="1" dirty="0"/>
                <a:t>2</a:t>
              </a:r>
            </a:p>
          </p:txBody>
        </p:sp>
        <p:cxnSp>
          <p:nvCxnSpPr>
            <p:cNvPr id="73" name="Straight Connector 72"/>
            <p:cNvCxnSpPr>
              <a:stCxn id="41" idx="7"/>
              <a:endCxn id="42" idx="3"/>
            </p:cNvCxnSpPr>
            <p:nvPr/>
          </p:nvCxnSpPr>
          <p:spPr>
            <a:xfrm flipV="1">
              <a:off x="4925454" y="3666875"/>
              <a:ext cx="547162" cy="29944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7" name="Group 76"/>
          <p:cNvGrpSpPr/>
          <p:nvPr/>
        </p:nvGrpSpPr>
        <p:grpSpPr>
          <a:xfrm>
            <a:off x="5326552" y="2757135"/>
            <a:ext cx="850892" cy="369332"/>
            <a:chOff x="3802552" y="2757135"/>
            <a:chExt cx="850892" cy="369332"/>
          </a:xfrm>
        </p:grpSpPr>
        <p:sp>
          <p:nvSpPr>
            <p:cNvPr id="33" name="TextBox 32"/>
            <p:cNvSpPr txBox="1"/>
            <p:nvPr/>
          </p:nvSpPr>
          <p:spPr>
            <a:xfrm>
              <a:off x="4021925" y="2757135"/>
              <a:ext cx="372533" cy="369332"/>
            </a:xfrm>
            <a:prstGeom prst="rect">
              <a:avLst/>
            </a:prstGeom>
            <a:noFill/>
          </p:spPr>
          <p:txBody>
            <a:bodyPr wrap="square" rtlCol="0">
              <a:spAutoFit/>
            </a:bodyPr>
            <a:lstStyle/>
            <a:p>
              <a:r>
                <a:rPr lang="en-US" b="1" dirty="0"/>
                <a:t>2</a:t>
              </a:r>
            </a:p>
          </p:txBody>
        </p:sp>
        <p:cxnSp>
          <p:nvCxnSpPr>
            <p:cNvPr id="76" name="Straight Connector 75"/>
            <p:cNvCxnSpPr>
              <a:stCxn id="39" idx="6"/>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7993673" y="2630957"/>
            <a:ext cx="578605" cy="536611"/>
            <a:chOff x="3564304" y="2548413"/>
            <a:chExt cx="578605" cy="536611"/>
          </a:xfrm>
        </p:grpSpPr>
        <p:cxnSp>
          <p:nvCxnSpPr>
            <p:cNvPr id="79" name="Straight Connector 78"/>
            <p:cNvCxnSpPr/>
            <p:nvPr/>
          </p:nvCxnSpPr>
          <p:spPr>
            <a:xfrm flipV="1">
              <a:off x="3649392" y="2548413"/>
              <a:ext cx="493517" cy="53661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3564304" y="2570187"/>
              <a:ext cx="372533" cy="369332"/>
            </a:xfrm>
            <a:prstGeom prst="rect">
              <a:avLst/>
            </a:prstGeom>
            <a:noFill/>
          </p:spPr>
          <p:txBody>
            <a:bodyPr wrap="square" rtlCol="0">
              <a:spAutoFit/>
            </a:bodyPr>
            <a:lstStyle/>
            <a:p>
              <a:r>
                <a:rPr lang="en-US" b="1" dirty="0"/>
                <a:t>1</a:t>
              </a:r>
            </a:p>
          </p:txBody>
        </p:sp>
      </p:grpSp>
      <p:grpSp>
        <p:nvGrpSpPr>
          <p:cNvPr id="94" name="Group 93"/>
          <p:cNvGrpSpPr/>
          <p:nvPr/>
        </p:nvGrpSpPr>
        <p:grpSpPr>
          <a:xfrm>
            <a:off x="7976654" y="2306625"/>
            <a:ext cx="2237846" cy="1972562"/>
            <a:chOff x="6452654" y="2306625"/>
            <a:chExt cx="2237846" cy="1972562"/>
          </a:xfrm>
        </p:grpSpPr>
        <p:sp>
          <p:nvSpPr>
            <p:cNvPr id="58" name="Oval 57"/>
            <p:cNvSpPr/>
            <p:nvPr/>
          </p:nvSpPr>
          <p:spPr>
            <a:xfrm>
              <a:off x="7609867" y="2997283"/>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60" name="Oval 59"/>
            <p:cNvSpPr/>
            <p:nvPr/>
          </p:nvSpPr>
          <p:spPr>
            <a:xfrm>
              <a:off x="6452654" y="3951259"/>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61" name="Oval 60"/>
            <p:cNvSpPr/>
            <p:nvPr/>
          </p:nvSpPr>
          <p:spPr>
            <a:xfrm>
              <a:off x="7620416" y="3961195"/>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62" name="Oval 61"/>
            <p:cNvSpPr/>
            <p:nvPr/>
          </p:nvSpPr>
          <p:spPr>
            <a:xfrm>
              <a:off x="8384179" y="3436895"/>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63" name="Oval 62"/>
            <p:cNvSpPr/>
            <p:nvPr/>
          </p:nvSpPr>
          <p:spPr>
            <a:xfrm>
              <a:off x="6933868" y="2306625"/>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sp>
          <p:nvSpPr>
            <p:cNvPr id="59" name="Oval 58"/>
            <p:cNvSpPr/>
            <p:nvPr/>
          </p:nvSpPr>
          <p:spPr>
            <a:xfrm>
              <a:off x="6452654" y="2967471"/>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grpSp>
        <p:nvGrpSpPr>
          <p:cNvPr id="84" name="Group 83"/>
          <p:cNvGrpSpPr/>
          <p:nvPr/>
        </p:nvGrpSpPr>
        <p:grpSpPr>
          <a:xfrm>
            <a:off x="8282976" y="3802694"/>
            <a:ext cx="861441" cy="369332"/>
            <a:chOff x="6758975" y="3802694"/>
            <a:chExt cx="861441" cy="369332"/>
          </a:xfrm>
        </p:grpSpPr>
        <p:sp>
          <p:nvSpPr>
            <p:cNvPr id="51" name="TextBox 50"/>
            <p:cNvSpPr txBox="1"/>
            <p:nvPr/>
          </p:nvSpPr>
          <p:spPr>
            <a:xfrm>
              <a:off x="6978348" y="3802694"/>
              <a:ext cx="372533" cy="369332"/>
            </a:xfrm>
            <a:prstGeom prst="rect">
              <a:avLst/>
            </a:prstGeom>
            <a:noFill/>
          </p:spPr>
          <p:txBody>
            <a:bodyPr wrap="square" rtlCol="0">
              <a:spAutoFit/>
            </a:bodyPr>
            <a:lstStyle/>
            <a:p>
              <a:r>
                <a:rPr lang="en-US" b="1" dirty="0"/>
                <a:t>1</a:t>
              </a:r>
            </a:p>
          </p:txBody>
        </p:sp>
        <p:cxnSp>
          <p:nvCxnSpPr>
            <p:cNvPr id="82" name="Straight Connector 81"/>
            <p:cNvCxnSpPr/>
            <p:nvPr/>
          </p:nvCxnSpPr>
          <p:spPr>
            <a:xfrm>
              <a:off x="6758975" y="4116186"/>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85" name="Group 84"/>
          <p:cNvGrpSpPr/>
          <p:nvPr/>
        </p:nvGrpSpPr>
        <p:grpSpPr>
          <a:xfrm>
            <a:off x="7807406" y="3267221"/>
            <a:ext cx="372533" cy="665796"/>
            <a:chOff x="3360763" y="3244020"/>
            <a:chExt cx="372533" cy="665796"/>
          </a:xfrm>
        </p:grpSpPr>
        <p:sp>
          <p:nvSpPr>
            <p:cNvPr id="86" name="TextBox 85"/>
            <p:cNvSpPr txBox="1"/>
            <p:nvPr/>
          </p:nvSpPr>
          <p:spPr>
            <a:xfrm>
              <a:off x="3360763" y="3343705"/>
              <a:ext cx="372533" cy="369332"/>
            </a:xfrm>
            <a:prstGeom prst="rect">
              <a:avLst/>
            </a:prstGeom>
            <a:noFill/>
          </p:spPr>
          <p:txBody>
            <a:bodyPr wrap="square" rtlCol="0">
              <a:spAutoFit/>
            </a:bodyPr>
            <a:lstStyle/>
            <a:p>
              <a:r>
                <a:rPr lang="en-US" b="1" dirty="0"/>
                <a:t>2</a:t>
              </a:r>
            </a:p>
          </p:txBody>
        </p:sp>
        <p:cxnSp>
          <p:nvCxnSpPr>
            <p:cNvPr id="87" name="Straight Connector 86"/>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8282975" y="2828016"/>
            <a:ext cx="850892" cy="369332"/>
            <a:chOff x="3802552" y="2757135"/>
            <a:chExt cx="850892" cy="369332"/>
          </a:xfrm>
        </p:grpSpPr>
        <p:sp>
          <p:nvSpPr>
            <p:cNvPr id="89" name="TextBox 88"/>
            <p:cNvSpPr txBox="1"/>
            <p:nvPr/>
          </p:nvSpPr>
          <p:spPr>
            <a:xfrm>
              <a:off x="4021925" y="2757135"/>
              <a:ext cx="372533" cy="369332"/>
            </a:xfrm>
            <a:prstGeom prst="rect">
              <a:avLst/>
            </a:prstGeom>
            <a:noFill/>
          </p:spPr>
          <p:txBody>
            <a:bodyPr wrap="square" rtlCol="0">
              <a:spAutoFit/>
            </a:bodyPr>
            <a:lstStyle/>
            <a:p>
              <a:r>
                <a:rPr lang="en-US" b="1" dirty="0"/>
                <a:t>2</a:t>
              </a:r>
            </a:p>
          </p:txBody>
        </p:sp>
        <p:cxnSp>
          <p:nvCxnSpPr>
            <p:cNvPr id="90" name="Straight Connector 89"/>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93" name="Group 92"/>
          <p:cNvGrpSpPr/>
          <p:nvPr/>
        </p:nvGrpSpPr>
        <p:grpSpPr>
          <a:xfrm>
            <a:off x="9395329" y="2968868"/>
            <a:ext cx="557711" cy="514596"/>
            <a:chOff x="7871328" y="2968868"/>
            <a:chExt cx="557711" cy="514596"/>
          </a:xfrm>
        </p:grpSpPr>
        <p:sp>
          <p:nvSpPr>
            <p:cNvPr id="53" name="TextBox 52"/>
            <p:cNvSpPr txBox="1"/>
            <p:nvPr/>
          </p:nvSpPr>
          <p:spPr>
            <a:xfrm>
              <a:off x="7985598" y="2968868"/>
              <a:ext cx="372533" cy="369332"/>
            </a:xfrm>
            <a:prstGeom prst="rect">
              <a:avLst/>
            </a:prstGeom>
            <a:noFill/>
          </p:spPr>
          <p:txBody>
            <a:bodyPr wrap="square" rtlCol="0">
              <a:spAutoFit/>
            </a:bodyPr>
            <a:lstStyle/>
            <a:p>
              <a:r>
                <a:rPr lang="en-US" b="1" dirty="0"/>
                <a:t>2</a:t>
              </a:r>
            </a:p>
          </p:txBody>
        </p:sp>
        <p:cxnSp>
          <p:nvCxnSpPr>
            <p:cNvPr id="92" name="Straight Connector 91"/>
            <p:cNvCxnSpPr>
              <a:stCxn id="58" idx="5"/>
              <a:endCxn id="62" idx="1"/>
            </p:cNvCxnSpPr>
            <p:nvPr/>
          </p:nvCxnSpPr>
          <p:spPr>
            <a:xfrm>
              <a:off x="7871328" y="3268706"/>
              <a:ext cx="557711" cy="21475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sp>
        <p:nvSpPr>
          <p:cNvPr id="95" name="TextBox 94"/>
          <p:cNvSpPr txBox="1"/>
          <p:nvPr/>
        </p:nvSpPr>
        <p:spPr>
          <a:xfrm>
            <a:off x="2061003" y="4533181"/>
            <a:ext cx="4354271" cy="2308324"/>
          </a:xfrm>
          <a:prstGeom prst="rect">
            <a:avLst/>
          </a:prstGeom>
          <a:noFill/>
        </p:spPr>
        <p:txBody>
          <a:bodyPr wrap="square" rtlCol="0">
            <a:spAutoFit/>
          </a:bodyPr>
          <a:lstStyle/>
          <a:p>
            <a:r>
              <a:rPr lang="en-US" b="1" dirty="0">
                <a:solidFill>
                  <a:srgbClr val="660066"/>
                </a:solidFill>
                <a:cs typeface="Comic Sans MS"/>
              </a:rPr>
              <a:t>Prim’s Method (1957): </a:t>
            </a:r>
          </a:p>
          <a:p>
            <a:r>
              <a:rPr lang="en-US" dirty="0">
                <a:cs typeface="Comic Sans MS"/>
              </a:rPr>
              <a:t>Start with a vertex</a:t>
            </a:r>
          </a:p>
          <a:p>
            <a:r>
              <a:rPr lang="en-US" dirty="0">
                <a:cs typeface="Comic Sans MS"/>
              </a:rPr>
              <a:t>Pick the smallest weighted edge</a:t>
            </a:r>
          </a:p>
          <a:p>
            <a:r>
              <a:rPr lang="en-US" dirty="0">
                <a:cs typeface="Comic Sans MS"/>
              </a:rPr>
              <a:t>Keep </a:t>
            </a:r>
            <a:r>
              <a:rPr lang="en-US" dirty="0">
                <a:solidFill>
                  <a:srgbClr val="FF6600"/>
                </a:solidFill>
                <a:cs typeface="Comic Sans MS"/>
              </a:rPr>
              <a:t>picking smallest edge going out of</a:t>
            </a:r>
          </a:p>
          <a:p>
            <a:r>
              <a:rPr lang="en-US" dirty="0">
                <a:solidFill>
                  <a:srgbClr val="FF6600"/>
                </a:solidFill>
                <a:cs typeface="Comic Sans MS"/>
              </a:rPr>
              <a:t> the current tree</a:t>
            </a:r>
          </a:p>
          <a:p>
            <a:r>
              <a:rPr lang="en-US" dirty="0">
                <a:cs typeface="Comic Sans MS"/>
              </a:rPr>
              <a:t>Do not form cycles</a:t>
            </a:r>
          </a:p>
          <a:p>
            <a:r>
              <a:rPr lang="en-US" dirty="0">
                <a:cs typeface="Comic Sans MS"/>
              </a:rPr>
              <a:t>Done when all vertex are connected</a:t>
            </a:r>
          </a:p>
          <a:p>
            <a:endParaRPr lang="en-US" dirty="0"/>
          </a:p>
        </p:txBody>
      </p:sp>
      <p:sp>
        <p:nvSpPr>
          <p:cNvPr id="96" name="TextBox 95"/>
          <p:cNvSpPr txBox="1"/>
          <p:nvPr/>
        </p:nvSpPr>
        <p:spPr>
          <a:xfrm>
            <a:off x="6105840" y="4499455"/>
            <a:ext cx="4354271" cy="2308324"/>
          </a:xfrm>
          <a:prstGeom prst="rect">
            <a:avLst/>
          </a:prstGeom>
          <a:noFill/>
        </p:spPr>
        <p:txBody>
          <a:bodyPr wrap="square" rtlCol="0">
            <a:spAutoFit/>
          </a:bodyPr>
          <a:lstStyle/>
          <a:p>
            <a:r>
              <a:rPr lang="en-US" b="1" dirty="0" err="1">
                <a:solidFill>
                  <a:srgbClr val="000090"/>
                </a:solidFill>
                <a:cs typeface="Comic Sans MS"/>
              </a:rPr>
              <a:t>Kruskal’s</a:t>
            </a:r>
            <a:r>
              <a:rPr lang="en-US" b="1" dirty="0">
                <a:solidFill>
                  <a:srgbClr val="000090"/>
                </a:solidFill>
                <a:cs typeface="Comic Sans MS"/>
              </a:rPr>
              <a:t> Method (1956): </a:t>
            </a:r>
          </a:p>
          <a:p>
            <a:r>
              <a:rPr lang="en-US" dirty="0">
                <a:cs typeface="Comic Sans MS"/>
              </a:rPr>
              <a:t>Start with set of disconnected nodes</a:t>
            </a:r>
          </a:p>
          <a:p>
            <a:r>
              <a:rPr lang="en-US" dirty="0">
                <a:cs typeface="Comic Sans MS"/>
              </a:rPr>
              <a:t>Pick the smallest weighted edge</a:t>
            </a:r>
          </a:p>
          <a:p>
            <a:r>
              <a:rPr lang="en-US" dirty="0">
                <a:solidFill>
                  <a:srgbClr val="FD7119"/>
                </a:solidFill>
                <a:cs typeface="Comic Sans MS"/>
              </a:rPr>
              <a:t>Keep picking smallest edge from the set of all edges</a:t>
            </a:r>
          </a:p>
          <a:p>
            <a:r>
              <a:rPr lang="en-US" dirty="0">
                <a:cs typeface="Comic Sans MS"/>
              </a:rPr>
              <a:t> Do not form cycles</a:t>
            </a:r>
          </a:p>
          <a:p>
            <a:r>
              <a:rPr lang="en-US" dirty="0">
                <a:cs typeface="Comic Sans MS"/>
              </a:rPr>
              <a:t>Done when all vertex are connected</a:t>
            </a:r>
          </a:p>
          <a:p>
            <a:endParaRPr lang="en-US" dirty="0"/>
          </a:p>
        </p:txBody>
      </p:sp>
    </p:spTree>
    <p:extLst>
      <p:ext uri="{BB962C8B-B14F-4D97-AF65-F5344CB8AC3E}">
        <p14:creationId xmlns:p14="http://schemas.microsoft.com/office/powerpoint/2010/main" val="333194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P spid="41" grpId="1" animBg="1"/>
      <p:bldP spid="42"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3D11-322C-F840-BF75-35B58E955B71}"/>
              </a:ext>
            </a:extLst>
          </p:cNvPr>
          <p:cNvSpPr>
            <a:spLocks noGrp="1"/>
          </p:cNvSpPr>
          <p:nvPr>
            <p:ph type="title"/>
          </p:nvPr>
        </p:nvSpPr>
        <p:spPr/>
        <p:txBody>
          <a:bodyPr/>
          <a:lstStyle/>
          <a:p>
            <a:r>
              <a:rPr lang="en-US" dirty="0"/>
              <a:t>Disjoint Set Union FIND</a:t>
            </a:r>
          </a:p>
        </p:txBody>
      </p:sp>
      <p:pic>
        <p:nvPicPr>
          <p:cNvPr id="27650" name="Picture 2" descr="An example of the steps involved in the algorithm called Union-Find by... |  Download Scientific Diagram">
            <a:extLst>
              <a:ext uri="{FF2B5EF4-FFF2-40B4-BE49-F238E27FC236}">
                <a16:creationId xmlns:a16="http://schemas.microsoft.com/office/drawing/2014/main" id="{18519553-C12A-5749-97DA-D67681FCD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1624584"/>
            <a:ext cx="4648200" cy="4648200"/>
          </a:xfrm>
          <a:prstGeom prst="rect">
            <a:avLst/>
          </a:prstGeom>
          <a:noFill/>
          <a:ln>
            <a:solidFill>
              <a:srgbClr val="002060"/>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04E8FB-E582-1947-B14F-1CC234115500}"/>
              </a:ext>
            </a:extLst>
          </p:cNvPr>
          <p:cNvSpPr txBox="1"/>
          <p:nvPr/>
        </p:nvSpPr>
        <p:spPr>
          <a:xfrm>
            <a:off x="933855" y="6420255"/>
            <a:ext cx="8064230" cy="246221"/>
          </a:xfrm>
          <a:prstGeom prst="rect">
            <a:avLst/>
          </a:prstGeom>
          <a:noFill/>
        </p:spPr>
        <p:txBody>
          <a:bodyPr wrap="square" rtlCol="0">
            <a:spAutoFit/>
          </a:bodyPr>
          <a:lstStyle/>
          <a:p>
            <a:r>
              <a:rPr lang="en-US" sz="1000" dirty="0"/>
              <a:t>Image from </a:t>
            </a:r>
            <a:r>
              <a:rPr lang="en-US" sz="1000" dirty="0">
                <a:hlinkClick r:id="rId3"/>
              </a:rPr>
              <a:t>Ultra-fast sequence clustering from similarity networks with SiLiX</a:t>
            </a:r>
            <a:endParaRPr lang="en-US" sz="1000" dirty="0"/>
          </a:p>
        </p:txBody>
      </p:sp>
    </p:spTree>
    <p:extLst>
      <p:ext uri="{BB962C8B-B14F-4D97-AF65-F5344CB8AC3E}">
        <p14:creationId xmlns:p14="http://schemas.microsoft.com/office/powerpoint/2010/main" val="99216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6AC9-CA92-FF41-AE1B-C50B5484579F}"/>
              </a:ext>
            </a:extLst>
          </p:cNvPr>
          <p:cNvSpPr>
            <a:spLocks noGrp="1"/>
          </p:cNvSpPr>
          <p:nvPr>
            <p:ph type="title"/>
          </p:nvPr>
        </p:nvSpPr>
        <p:spPr/>
        <p:txBody>
          <a:bodyPr/>
          <a:lstStyle/>
          <a:p>
            <a:r>
              <a:rPr lang="en-US" dirty="0"/>
              <a:t>Complexity</a:t>
            </a:r>
          </a:p>
        </p:txBody>
      </p:sp>
      <p:sp>
        <p:nvSpPr>
          <p:cNvPr id="5" name="Content Placeholder 4">
            <a:extLst>
              <a:ext uri="{FF2B5EF4-FFF2-40B4-BE49-F238E27FC236}">
                <a16:creationId xmlns:a16="http://schemas.microsoft.com/office/drawing/2014/main" id="{02E01F32-36AF-1F48-AE53-A679E13AFD9B}"/>
              </a:ext>
            </a:extLst>
          </p:cNvPr>
          <p:cNvSpPr>
            <a:spLocks noGrp="1"/>
          </p:cNvSpPr>
          <p:nvPr>
            <p:ph sz="half" idx="1"/>
          </p:nvPr>
        </p:nvSpPr>
        <p:spPr/>
        <p:txBody>
          <a:bodyPr>
            <a:normAutofit/>
          </a:bodyPr>
          <a:lstStyle/>
          <a:p>
            <a:pPr algn="ctr"/>
            <a:r>
              <a:rPr lang="en-US" dirty="0">
                <a:solidFill>
                  <a:srgbClr val="7030A0"/>
                </a:solidFill>
              </a:rPr>
              <a:t>Prim’s Algorithm</a:t>
            </a:r>
          </a:p>
          <a:p>
            <a:r>
              <a:rPr lang="en-US" sz="1800" dirty="0"/>
              <a:t>Time to sort edges by weight in heap = O(</a:t>
            </a:r>
            <a:r>
              <a:rPr lang="en-US" sz="1800" dirty="0" err="1"/>
              <a:t>ElogE</a:t>
            </a:r>
            <a:r>
              <a:rPr lang="en-US" sz="1800" dirty="0"/>
              <a:t>)</a:t>
            </a:r>
          </a:p>
          <a:p>
            <a:r>
              <a:rPr lang="en-US" sz="1800" dirty="0"/>
              <a:t>Find smallest edge =O(1)</a:t>
            </a:r>
          </a:p>
          <a:p>
            <a:r>
              <a:rPr lang="en-US" sz="1800" dirty="0"/>
              <a:t>Check if new vertex added =O(V)</a:t>
            </a:r>
          </a:p>
          <a:p>
            <a:r>
              <a:rPr lang="en-US" sz="1800" dirty="0"/>
              <a:t>Together it comes to O(</a:t>
            </a:r>
            <a:r>
              <a:rPr lang="en-US" sz="1800" dirty="0" err="1"/>
              <a:t>ElogE</a:t>
            </a:r>
            <a:r>
              <a:rPr lang="en-US" sz="1800" dirty="0"/>
              <a:t>)=</a:t>
            </a:r>
            <a:r>
              <a:rPr lang="en-US" sz="1800" dirty="0">
                <a:solidFill>
                  <a:srgbClr val="7030A0"/>
                </a:solidFill>
              </a:rPr>
              <a:t>O(</a:t>
            </a:r>
            <a:r>
              <a:rPr lang="en-US" sz="1800" dirty="0" err="1">
                <a:solidFill>
                  <a:srgbClr val="7030A0"/>
                </a:solidFill>
              </a:rPr>
              <a:t>ElogV</a:t>
            </a:r>
            <a:r>
              <a:rPr lang="en-US" sz="1800" dirty="0">
                <a:solidFill>
                  <a:srgbClr val="7030A0"/>
                </a:solidFill>
              </a:rPr>
              <a:t>), </a:t>
            </a:r>
            <a:r>
              <a:rPr lang="en-US" sz="1800" dirty="0"/>
              <a:t>since E&lt;=V*V</a:t>
            </a:r>
          </a:p>
          <a:p>
            <a:r>
              <a:rPr lang="en-US" sz="1800" dirty="0"/>
              <a:t>Can go down to </a:t>
            </a:r>
            <a:r>
              <a:rPr lang="en-US" sz="1800" dirty="0">
                <a:solidFill>
                  <a:srgbClr val="7030A0"/>
                </a:solidFill>
              </a:rPr>
              <a:t>O(</a:t>
            </a:r>
            <a:r>
              <a:rPr lang="en-US" sz="1800" dirty="0" err="1">
                <a:solidFill>
                  <a:srgbClr val="7030A0"/>
                </a:solidFill>
              </a:rPr>
              <a:t>VlogV</a:t>
            </a:r>
            <a:r>
              <a:rPr lang="en-US" sz="1800" dirty="0">
                <a:solidFill>
                  <a:srgbClr val="7030A0"/>
                </a:solidFill>
              </a:rPr>
              <a:t>) </a:t>
            </a:r>
            <a:r>
              <a:rPr lang="en-US" sz="1800" dirty="0"/>
              <a:t>when sorted using vertices and using Fibonacci heap.</a:t>
            </a:r>
          </a:p>
          <a:p>
            <a:endParaRPr lang="en-US" dirty="0"/>
          </a:p>
          <a:p>
            <a:endParaRPr lang="en-US" dirty="0"/>
          </a:p>
          <a:p>
            <a:pPr algn="ctr"/>
            <a:endParaRPr lang="en-US" dirty="0">
              <a:solidFill>
                <a:srgbClr val="7030A0"/>
              </a:solidFill>
            </a:endParaRPr>
          </a:p>
          <a:p>
            <a:endParaRPr lang="en-US" dirty="0">
              <a:solidFill>
                <a:srgbClr val="7030A0"/>
              </a:solidFill>
            </a:endParaRPr>
          </a:p>
        </p:txBody>
      </p:sp>
      <p:sp>
        <p:nvSpPr>
          <p:cNvPr id="6" name="Content Placeholder 5">
            <a:extLst>
              <a:ext uri="{FF2B5EF4-FFF2-40B4-BE49-F238E27FC236}">
                <a16:creationId xmlns:a16="http://schemas.microsoft.com/office/drawing/2014/main" id="{9D3E517B-70B4-B14D-A13A-1A0CCC4BA03C}"/>
              </a:ext>
            </a:extLst>
          </p:cNvPr>
          <p:cNvSpPr>
            <a:spLocks noGrp="1"/>
          </p:cNvSpPr>
          <p:nvPr>
            <p:ph sz="half" idx="2"/>
          </p:nvPr>
        </p:nvSpPr>
        <p:spPr>
          <a:xfrm>
            <a:off x="5989320" y="2286000"/>
            <a:ext cx="5323948" cy="4023360"/>
          </a:xfrm>
        </p:spPr>
        <p:txBody>
          <a:bodyPr>
            <a:normAutofit/>
          </a:bodyPr>
          <a:lstStyle/>
          <a:p>
            <a:pPr algn="ctr"/>
            <a:r>
              <a:rPr lang="en-US" sz="1800" dirty="0" err="1">
                <a:solidFill>
                  <a:srgbClr val="7030A0"/>
                </a:solidFill>
              </a:rPr>
              <a:t>Kruskals’s</a:t>
            </a:r>
            <a:r>
              <a:rPr lang="en-US" sz="1800" dirty="0">
                <a:solidFill>
                  <a:srgbClr val="7030A0"/>
                </a:solidFill>
              </a:rPr>
              <a:t> Algorithm</a:t>
            </a:r>
          </a:p>
          <a:p>
            <a:r>
              <a:rPr lang="en-US" sz="1800" dirty="0"/>
              <a:t>Initialization of vertices for Union Join =O(V)</a:t>
            </a:r>
          </a:p>
          <a:p>
            <a:r>
              <a:rPr lang="en-US" sz="1800" dirty="0"/>
              <a:t>Time to sort edges by weight in heap = O(</a:t>
            </a:r>
            <a:r>
              <a:rPr lang="en-US" sz="1800" dirty="0" err="1"/>
              <a:t>ElogE</a:t>
            </a:r>
            <a:r>
              <a:rPr lang="en-US" sz="1800" dirty="0"/>
              <a:t>)</a:t>
            </a:r>
          </a:p>
          <a:p>
            <a:r>
              <a:rPr lang="en-US" sz="1800" dirty="0"/>
              <a:t>Time to extract minimum weighted edge =O(1)</a:t>
            </a:r>
          </a:p>
          <a:p>
            <a:r>
              <a:rPr lang="en-US" sz="1800" dirty="0"/>
              <a:t>Time to check for cycle using union find=O(</a:t>
            </a:r>
            <a:r>
              <a:rPr lang="en-US" sz="1800" dirty="0" err="1"/>
              <a:t>VlogV</a:t>
            </a:r>
            <a:r>
              <a:rPr lang="en-US" sz="1800" dirty="0"/>
              <a:t>)</a:t>
            </a:r>
          </a:p>
          <a:p>
            <a:pPr marL="0" indent="0">
              <a:buNone/>
            </a:pPr>
            <a:r>
              <a:rPr lang="en-US" sz="1800" dirty="0"/>
              <a:t>Together it comes to O(</a:t>
            </a:r>
            <a:r>
              <a:rPr lang="en-US" sz="1800" dirty="0" err="1"/>
              <a:t>ElogE</a:t>
            </a:r>
            <a:r>
              <a:rPr lang="en-US" sz="1800" dirty="0"/>
              <a:t>)=</a:t>
            </a:r>
            <a:r>
              <a:rPr lang="en-US" sz="1800" dirty="0">
                <a:solidFill>
                  <a:srgbClr val="7030A0"/>
                </a:solidFill>
              </a:rPr>
              <a:t>O(</a:t>
            </a:r>
            <a:r>
              <a:rPr lang="en-US" sz="1800" dirty="0" err="1">
                <a:solidFill>
                  <a:srgbClr val="7030A0"/>
                </a:solidFill>
              </a:rPr>
              <a:t>ElogV</a:t>
            </a:r>
            <a:r>
              <a:rPr lang="en-US" sz="1800" dirty="0">
                <a:solidFill>
                  <a:srgbClr val="7030A0"/>
                </a:solidFill>
              </a:rPr>
              <a:t>), </a:t>
            </a:r>
            <a:r>
              <a:rPr lang="en-US" sz="1800" dirty="0"/>
              <a:t>since E&lt;=V*V</a:t>
            </a:r>
          </a:p>
          <a:p>
            <a:endParaRPr lang="en-US" dirty="0"/>
          </a:p>
        </p:txBody>
      </p:sp>
    </p:spTree>
    <p:extLst>
      <p:ext uri="{BB962C8B-B14F-4D97-AF65-F5344CB8AC3E}">
        <p14:creationId xmlns:p14="http://schemas.microsoft.com/office/powerpoint/2010/main" val="111479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cs typeface="Comic Sans MS"/>
              </a:rPr>
              <a:t>Combined Shortest Path</a:t>
            </a:r>
          </a:p>
        </p:txBody>
      </p:sp>
      <p:pic>
        <p:nvPicPr>
          <p:cNvPr id="4" name="Picture 3" descr="MS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943" y="2170664"/>
            <a:ext cx="5954424" cy="2898170"/>
          </a:xfrm>
          <a:prstGeom prst="rect">
            <a:avLst/>
          </a:prstGeom>
        </p:spPr>
      </p:pic>
      <p:sp>
        <p:nvSpPr>
          <p:cNvPr id="5" name="TextBox 4"/>
          <p:cNvSpPr txBox="1"/>
          <p:nvPr/>
        </p:nvSpPr>
        <p:spPr>
          <a:xfrm>
            <a:off x="2299230" y="5068834"/>
            <a:ext cx="7293004" cy="1200328"/>
          </a:xfrm>
          <a:prstGeom prst="rect">
            <a:avLst/>
          </a:prstGeom>
          <a:noFill/>
        </p:spPr>
        <p:txBody>
          <a:bodyPr wrap="square" rtlCol="0">
            <a:spAutoFit/>
          </a:bodyPr>
          <a:lstStyle/>
          <a:p>
            <a:r>
              <a:rPr lang="en-US" sz="2400" dirty="0">
                <a:latin typeface="Comic Sans MS"/>
                <a:cs typeface="Comic Sans MS"/>
              </a:rPr>
              <a:t>A </a:t>
            </a:r>
            <a:r>
              <a:rPr lang="en-US" sz="2400" dirty="0" err="1">
                <a:latin typeface="Comic Sans MS"/>
                <a:cs typeface="Comic Sans MS"/>
              </a:rPr>
              <a:t>Fedex</a:t>
            </a:r>
            <a:r>
              <a:rPr lang="en-US" sz="2400" dirty="0">
                <a:latin typeface="Comic Sans MS"/>
                <a:cs typeface="Comic Sans MS"/>
              </a:rPr>
              <a:t> van has to deliver mail to all these house. What is the route the van must take to travel the shortest distance ?</a:t>
            </a:r>
          </a:p>
        </p:txBody>
      </p:sp>
    </p:spTree>
    <p:extLst>
      <p:ext uri="{BB962C8B-B14F-4D97-AF65-F5344CB8AC3E}">
        <p14:creationId xmlns:p14="http://schemas.microsoft.com/office/powerpoint/2010/main" val="318818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B67C-FA27-0A48-AECB-42D6F1F0EDE3}"/>
              </a:ext>
            </a:extLst>
          </p:cNvPr>
          <p:cNvSpPr>
            <a:spLocks noGrp="1"/>
          </p:cNvSpPr>
          <p:nvPr>
            <p:ph type="title"/>
          </p:nvPr>
        </p:nvSpPr>
        <p:spPr/>
        <p:txBody>
          <a:bodyPr/>
          <a:lstStyle/>
          <a:p>
            <a:r>
              <a:rPr lang="en-US" dirty="0"/>
              <a:t>In Class Exercise</a:t>
            </a:r>
          </a:p>
        </p:txBody>
      </p:sp>
      <p:sp>
        <p:nvSpPr>
          <p:cNvPr id="3" name="Content Placeholder 2">
            <a:extLst>
              <a:ext uri="{FF2B5EF4-FFF2-40B4-BE49-F238E27FC236}">
                <a16:creationId xmlns:a16="http://schemas.microsoft.com/office/drawing/2014/main" id="{80C4D246-1251-0B44-B4FC-8CB6BD30E248}"/>
              </a:ext>
            </a:extLst>
          </p:cNvPr>
          <p:cNvSpPr>
            <a:spLocks noGrp="1"/>
          </p:cNvSpPr>
          <p:nvPr>
            <p:ph idx="1"/>
          </p:nvPr>
        </p:nvSpPr>
        <p:spPr/>
        <p:txBody>
          <a:bodyPr/>
          <a:lstStyle/>
          <a:p>
            <a:r>
              <a:rPr lang="en-US" dirty="0"/>
              <a:t>Both single source shortest path and MST creates trees. Is it true that for any graph, at least one SSSP tree would be equivalent to one MST tree ?</a:t>
            </a:r>
          </a:p>
        </p:txBody>
      </p:sp>
    </p:spTree>
    <p:extLst>
      <p:ext uri="{BB962C8B-B14F-4D97-AF65-F5344CB8AC3E}">
        <p14:creationId xmlns:p14="http://schemas.microsoft.com/office/powerpoint/2010/main" val="3481011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Dynamic Networks</a:t>
            </a:r>
          </a:p>
        </p:txBody>
      </p:sp>
      <p:sp>
        <p:nvSpPr>
          <p:cNvPr id="3" name="Content Placeholder 2"/>
          <p:cNvSpPr>
            <a:spLocks noGrp="1"/>
          </p:cNvSpPr>
          <p:nvPr>
            <p:ph idx="1"/>
          </p:nvPr>
        </p:nvSpPr>
        <p:spPr/>
        <p:txBody>
          <a:bodyPr/>
          <a:lstStyle/>
          <a:p>
            <a:r>
              <a:rPr lang="en-US" dirty="0">
                <a:latin typeface="+mj-lt"/>
                <a:cs typeface="Comic Sans MS"/>
              </a:rPr>
              <a:t>Analyzing properties of the networks can help in understanding the characteristics of the underlying systems</a:t>
            </a:r>
          </a:p>
          <a:p>
            <a:pPr lvl="1"/>
            <a:endParaRPr lang="en-US" dirty="0">
              <a:latin typeface="+mj-lt"/>
              <a:cs typeface="Comic Sans MS"/>
            </a:endParaRPr>
          </a:p>
          <a:p>
            <a:r>
              <a:rPr lang="en-US" dirty="0">
                <a:latin typeface="+mj-lt"/>
                <a:cs typeface="Comic Sans MS"/>
              </a:rPr>
              <a:t>Networks can evolve with time, so the properties of the dynamic networks have to be updated</a:t>
            </a:r>
          </a:p>
          <a:p>
            <a:endParaRPr lang="en-US" dirty="0">
              <a:latin typeface="+mj-lt"/>
              <a:cs typeface="Comic Sans MS"/>
            </a:endParaRPr>
          </a:p>
          <a:p>
            <a:r>
              <a:rPr lang="en-US" dirty="0">
                <a:latin typeface="+mj-lt"/>
                <a:cs typeface="Comic Sans MS"/>
              </a:rPr>
              <a:t>Goal: </a:t>
            </a:r>
            <a:r>
              <a:rPr lang="en-US" dirty="0">
                <a:solidFill>
                  <a:srgbClr val="7030A0"/>
                </a:solidFill>
                <a:latin typeface="+mj-lt"/>
                <a:cs typeface="Comic Sans MS"/>
              </a:rPr>
              <a:t>Update only the part of the network affected by the change</a:t>
            </a:r>
            <a:r>
              <a:rPr lang="en-US" dirty="0">
                <a:solidFill>
                  <a:srgbClr val="FF6600"/>
                </a:solidFill>
                <a:latin typeface="+mj-lt"/>
                <a:cs typeface="Comic Sans MS"/>
              </a:rPr>
              <a:t>,</a:t>
            </a:r>
            <a:r>
              <a:rPr lang="en-US" dirty="0">
                <a:latin typeface="+mj-lt"/>
                <a:cs typeface="Comic Sans MS"/>
              </a:rPr>
              <a:t> rather than </a:t>
            </a:r>
            <a:r>
              <a:rPr lang="en-US" dirty="0" err="1">
                <a:latin typeface="+mj-lt"/>
                <a:cs typeface="Comic Sans MS"/>
              </a:rPr>
              <a:t>recomputing</a:t>
            </a:r>
            <a:r>
              <a:rPr lang="en-US" dirty="0">
                <a:latin typeface="+mj-lt"/>
                <a:cs typeface="Comic Sans MS"/>
              </a:rPr>
              <a:t> from scratch</a:t>
            </a:r>
          </a:p>
        </p:txBody>
      </p:sp>
    </p:spTree>
    <p:extLst>
      <p:ext uri="{BB962C8B-B14F-4D97-AF65-F5344CB8AC3E}">
        <p14:creationId xmlns:p14="http://schemas.microsoft.com/office/powerpoint/2010/main" val="1447425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omic Sans MS"/>
              </a:rPr>
              <a:t>Updating Dynamic Networks </a:t>
            </a:r>
          </a:p>
        </p:txBody>
      </p:sp>
      <p:sp>
        <p:nvSpPr>
          <p:cNvPr id="3" name="Content Placeholder 2"/>
          <p:cNvSpPr>
            <a:spLocks noGrp="1"/>
          </p:cNvSpPr>
          <p:nvPr>
            <p:ph idx="1"/>
          </p:nvPr>
        </p:nvSpPr>
        <p:spPr/>
        <p:txBody>
          <a:bodyPr/>
          <a:lstStyle/>
          <a:p>
            <a:r>
              <a:rPr lang="en-US" dirty="0">
                <a:latin typeface="+mj-lt"/>
                <a:cs typeface="Comic Sans MS"/>
              </a:rPr>
              <a:t>Dynamicity is represented by a set of changes</a:t>
            </a:r>
          </a:p>
          <a:p>
            <a:pPr lvl="1"/>
            <a:r>
              <a:rPr lang="en-US" dirty="0">
                <a:latin typeface="+mj-lt"/>
                <a:cs typeface="Comic Sans MS"/>
              </a:rPr>
              <a:t>Edges added/deleted </a:t>
            </a:r>
          </a:p>
          <a:p>
            <a:pPr lvl="1"/>
            <a:r>
              <a:rPr lang="en-US" dirty="0">
                <a:latin typeface="+mj-lt"/>
                <a:cs typeface="Comic Sans MS"/>
              </a:rPr>
              <a:t>Can be easily extended to change in weight and addition/deletion of vertices</a:t>
            </a:r>
          </a:p>
          <a:p>
            <a:pPr lvl="1"/>
            <a:endParaRPr lang="en-US" dirty="0">
              <a:latin typeface="+mj-lt"/>
              <a:cs typeface="Comic Sans MS"/>
            </a:endParaRPr>
          </a:p>
          <a:p>
            <a:r>
              <a:rPr lang="en-US" dirty="0">
                <a:latin typeface="+mj-lt"/>
                <a:cs typeface="Comic Sans MS"/>
              </a:rPr>
              <a:t>Key features of changes</a:t>
            </a:r>
          </a:p>
          <a:p>
            <a:pPr lvl="1"/>
            <a:r>
              <a:rPr lang="en-US" dirty="0">
                <a:solidFill>
                  <a:srgbClr val="FF6600"/>
                </a:solidFill>
                <a:latin typeface="+mj-lt"/>
                <a:cs typeface="Comic Sans MS"/>
              </a:rPr>
              <a:t>(</a:t>
            </a:r>
            <a:r>
              <a:rPr lang="en-US" dirty="0" err="1">
                <a:solidFill>
                  <a:srgbClr val="FF6600"/>
                </a:solidFill>
                <a:latin typeface="+mj-lt"/>
                <a:cs typeface="Comic Sans MS"/>
              </a:rPr>
              <a:t>i</a:t>
            </a:r>
            <a:r>
              <a:rPr lang="en-US" dirty="0">
                <a:solidFill>
                  <a:srgbClr val="FF6600"/>
                </a:solidFill>
                <a:latin typeface="+mj-lt"/>
                <a:cs typeface="Comic Sans MS"/>
              </a:rPr>
              <a:t>) </a:t>
            </a:r>
            <a:r>
              <a:rPr lang="en-US" dirty="0">
                <a:latin typeface="+mj-lt"/>
                <a:cs typeface="Comic Sans MS"/>
              </a:rPr>
              <a:t>Property is generally determined by a </a:t>
            </a:r>
            <a:r>
              <a:rPr lang="en-US" dirty="0" err="1">
                <a:latin typeface="+mj-lt"/>
                <a:cs typeface="Comic Sans MS"/>
              </a:rPr>
              <a:t>subgraph</a:t>
            </a:r>
            <a:r>
              <a:rPr lang="en-US" dirty="0">
                <a:latin typeface="+mj-lt"/>
                <a:cs typeface="Comic Sans MS"/>
              </a:rPr>
              <a:t> (the complete graph need not be analyzed</a:t>
            </a:r>
          </a:p>
          <a:p>
            <a:pPr lvl="1"/>
            <a:r>
              <a:rPr lang="en-US" dirty="0">
                <a:solidFill>
                  <a:srgbClr val="FF6600"/>
                </a:solidFill>
                <a:latin typeface="+mj-lt"/>
                <a:cs typeface="Comic Sans MS"/>
              </a:rPr>
              <a:t>(ii) </a:t>
            </a:r>
            <a:r>
              <a:rPr lang="en-US" dirty="0">
                <a:latin typeface="+mj-lt"/>
                <a:cs typeface="Comic Sans MS"/>
              </a:rPr>
              <a:t>Not all changes affect the property (can be processed in parallel trivially)</a:t>
            </a:r>
          </a:p>
          <a:p>
            <a:pPr lvl="1"/>
            <a:r>
              <a:rPr lang="en-US" dirty="0">
                <a:solidFill>
                  <a:srgbClr val="FF6600"/>
                </a:solidFill>
                <a:latin typeface="+mj-lt"/>
                <a:cs typeface="Comic Sans MS"/>
              </a:rPr>
              <a:t>(iii) </a:t>
            </a:r>
            <a:r>
              <a:rPr lang="en-US" dirty="0">
                <a:latin typeface="+mj-lt"/>
                <a:cs typeface="Comic Sans MS"/>
              </a:rPr>
              <a:t>Not all changes affect the same </a:t>
            </a:r>
            <a:r>
              <a:rPr lang="en-US" dirty="0" err="1">
                <a:latin typeface="+mj-lt"/>
                <a:cs typeface="Comic Sans MS"/>
              </a:rPr>
              <a:t>subgraph</a:t>
            </a:r>
            <a:r>
              <a:rPr lang="en-US" dirty="0">
                <a:latin typeface="+mj-lt"/>
                <a:cs typeface="Comic Sans MS"/>
              </a:rPr>
              <a:t> (can be processed in parallel if the </a:t>
            </a:r>
            <a:r>
              <a:rPr lang="en-US" dirty="0" err="1">
                <a:latin typeface="+mj-lt"/>
                <a:cs typeface="Comic Sans MS"/>
              </a:rPr>
              <a:t>subgraphs</a:t>
            </a:r>
            <a:r>
              <a:rPr lang="en-US" dirty="0">
                <a:latin typeface="+mj-lt"/>
                <a:cs typeface="Comic Sans MS"/>
              </a:rPr>
              <a:t> are identified)</a:t>
            </a:r>
          </a:p>
          <a:p>
            <a:endParaRPr lang="en-US" dirty="0"/>
          </a:p>
        </p:txBody>
      </p:sp>
    </p:spTree>
    <p:extLst>
      <p:ext uri="{BB962C8B-B14F-4D97-AF65-F5344CB8AC3E}">
        <p14:creationId xmlns:p14="http://schemas.microsoft.com/office/powerpoint/2010/main" val="336828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Template for Parallel Algorithm</a:t>
            </a:r>
          </a:p>
        </p:txBody>
      </p:sp>
      <p:sp>
        <p:nvSpPr>
          <p:cNvPr id="3" name="Content Placeholder 2"/>
          <p:cNvSpPr>
            <a:spLocks noGrp="1"/>
          </p:cNvSpPr>
          <p:nvPr>
            <p:ph idx="1"/>
          </p:nvPr>
        </p:nvSpPr>
        <p:spPr/>
        <p:txBody>
          <a:bodyPr>
            <a:normAutofit fontScale="92500" lnSpcReduction="20000"/>
          </a:bodyPr>
          <a:lstStyle/>
          <a:p>
            <a:r>
              <a:rPr lang="en-US" dirty="0" err="1">
                <a:solidFill>
                  <a:srgbClr val="7030A0"/>
                </a:solidFill>
                <a:latin typeface="+mj-lt"/>
                <a:cs typeface="Comic Sans MS"/>
              </a:rPr>
              <a:t>Sparsification</a:t>
            </a:r>
            <a:r>
              <a:rPr lang="en-US" dirty="0">
                <a:solidFill>
                  <a:srgbClr val="7030A0"/>
                </a:solidFill>
                <a:latin typeface="+mj-lt"/>
                <a:cs typeface="Comic Sans MS"/>
              </a:rPr>
              <a:t> </a:t>
            </a:r>
          </a:p>
          <a:p>
            <a:pPr lvl="1"/>
            <a:r>
              <a:rPr lang="en-US" dirty="0">
                <a:latin typeface="+mj-lt"/>
                <a:cs typeface="Comic Sans MS"/>
              </a:rPr>
              <a:t>Compute only over the edges that affect the property (Key Edges)</a:t>
            </a:r>
          </a:p>
          <a:p>
            <a:pPr lvl="1"/>
            <a:r>
              <a:rPr lang="en-US" dirty="0">
                <a:latin typeface="+mj-lt"/>
                <a:cs typeface="Comic Sans MS"/>
              </a:rPr>
              <a:t>Preprocessing before input of changes</a:t>
            </a:r>
          </a:p>
          <a:p>
            <a:pPr lvl="1"/>
            <a:r>
              <a:rPr lang="en-US" dirty="0">
                <a:latin typeface="+mj-lt"/>
                <a:cs typeface="Comic Sans MS"/>
              </a:rPr>
              <a:t>This should be computed at time step 0.</a:t>
            </a:r>
          </a:p>
          <a:p>
            <a:pPr marL="274320" lvl="1" indent="0">
              <a:buNone/>
            </a:pPr>
            <a:endParaRPr lang="en-US" dirty="0">
              <a:latin typeface="+mj-lt"/>
              <a:cs typeface="Comic Sans MS"/>
            </a:endParaRPr>
          </a:p>
          <a:p>
            <a:r>
              <a:rPr lang="en-US" dirty="0">
                <a:solidFill>
                  <a:srgbClr val="7030A0"/>
                </a:solidFill>
                <a:latin typeface="+mj-lt"/>
                <a:cs typeface="Comic Sans MS"/>
              </a:rPr>
              <a:t>Selection</a:t>
            </a:r>
          </a:p>
          <a:p>
            <a:pPr lvl="1"/>
            <a:r>
              <a:rPr lang="en-US" dirty="0">
                <a:latin typeface="+mj-lt"/>
                <a:cs typeface="Comic Sans MS"/>
              </a:rPr>
              <a:t>Identify the added/deleted  edges that affect the property</a:t>
            </a:r>
          </a:p>
          <a:p>
            <a:pPr lvl="1"/>
            <a:r>
              <a:rPr lang="en-US" dirty="0">
                <a:latin typeface="+mj-lt"/>
                <a:cs typeface="Comic Sans MS"/>
              </a:rPr>
              <a:t>Should be done in parallel for each edge</a:t>
            </a:r>
          </a:p>
          <a:p>
            <a:pPr lvl="1"/>
            <a:r>
              <a:rPr lang="en-US" dirty="0">
                <a:latin typeface="+mj-lt"/>
                <a:cs typeface="Comic Sans MS"/>
              </a:rPr>
              <a:t>Edges are not yet added or deleted</a:t>
            </a:r>
          </a:p>
          <a:p>
            <a:pPr marL="274320" lvl="1" indent="0">
              <a:buNone/>
            </a:pPr>
            <a:endParaRPr lang="en-US" dirty="0">
              <a:latin typeface="+mj-lt"/>
              <a:cs typeface="Comic Sans MS"/>
            </a:endParaRPr>
          </a:p>
          <a:p>
            <a:r>
              <a:rPr lang="en-US" dirty="0">
                <a:solidFill>
                  <a:srgbClr val="7030A0"/>
                </a:solidFill>
                <a:latin typeface="+mj-lt"/>
                <a:cs typeface="Comic Sans MS"/>
              </a:rPr>
              <a:t>Updating</a:t>
            </a:r>
          </a:p>
          <a:p>
            <a:pPr lvl="1"/>
            <a:r>
              <a:rPr lang="en-US" dirty="0">
                <a:latin typeface="+mj-lt"/>
                <a:cs typeface="Comic Sans MS"/>
              </a:rPr>
              <a:t>Update set of key edges according to the changes </a:t>
            </a:r>
          </a:p>
          <a:p>
            <a:pPr lvl="1"/>
            <a:r>
              <a:rPr lang="en-US" dirty="0">
                <a:latin typeface="+mj-lt"/>
                <a:cs typeface="Comic Sans MS"/>
              </a:rPr>
              <a:t>Parallel over the edges, but may require multiple iterations</a:t>
            </a:r>
          </a:p>
          <a:p>
            <a:pPr lvl="1"/>
            <a:r>
              <a:rPr lang="en-US" dirty="0">
                <a:latin typeface="+mj-lt"/>
                <a:cs typeface="Comic Sans MS"/>
              </a:rPr>
              <a:t>Non-key edges may need to be processed</a:t>
            </a:r>
          </a:p>
          <a:p>
            <a:pPr lvl="1"/>
            <a:endParaRPr lang="en-US" dirty="0">
              <a:latin typeface="Comic Sans MS"/>
              <a:cs typeface="Comic Sans MS"/>
            </a:endParaRPr>
          </a:p>
        </p:txBody>
      </p:sp>
    </p:spTree>
    <p:extLst>
      <p:ext uri="{BB962C8B-B14F-4D97-AF65-F5344CB8AC3E}">
        <p14:creationId xmlns:p14="http://schemas.microsoft.com/office/powerpoint/2010/main" val="230962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213" y="456164"/>
            <a:ext cx="7024744" cy="1143000"/>
          </a:xfrm>
        </p:spPr>
        <p:txBody>
          <a:bodyPr/>
          <a:lstStyle/>
          <a:p>
            <a:pPr algn="ctr"/>
            <a:r>
              <a:rPr lang="en-US" dirty="0">
                <a:solidFill>
                  <a:schemeClr val="tx1"/>
                </a:solidFill>
                <a:cs typeface="Comic Sans MS"/>
              </a:rPr>
              <a:t>Breadth First Search</a:t>
            </a:r>
          </a:p>
        </p:txBody>
      </p:sp>
      <p:grpSp>
        <p:nvGrpSpPr>
          <p:cNvPr id="4" name="Group 3"/>
          <p:cNvGrpSpPr/>
          <p:nvPr/>
        </p:nvGrpSpPr>
        <p:grpSpPr>
          <a:xfrm>
            <a:off x="2750142" y="1482596"/>
            <a:ext cx="2237846" cy="1923077"/>
            <a:chOff x="1336034" y="486251"/>
            <a:chExt cx="4337988" cy="3192242"/>
          </a:xfrm>
        </p:grpSpPr>
        <p:cxnSp>
          <p:nvCxnSpPr>
            <p:cNvPr id="5" name="Straight Connector 4"/>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6" name="Isosceles Triangle 5"/>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9" name="Oval 8"/>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10" name="Oval 9"/>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11" name="Oval 10"/>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12" name="Oval 11"/>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13" name="Oval 12"/>
            <p:cNvSpPr/>
            <p:nvPr/>
          </p:nvSpPr>
          <p:spPr>
            <a:xfrm>
              <a:off x="2556608" y="486251"/>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sp>
        <p:nvSpPr>
          <p:cNvPr id="24" name="Oval 23"/>
          <p:cNvSpPr/>
          <p:nvPr/>
        </p:nvSpPr>
        <p:spPr>
          <a:xfrm>
            <a:off x="6743396" y="1444690"/>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60" name="Group 59"/>
          <p:cNvGrpSpPr/>
          <p:nvPr/>
        </p:nvGrpSpPr>
        <p:grpSpPr>
          <a:xfrm>
            <a:off x="6168974" y="1716342"/>
            <a:ext cx="1546366" cy="998311"/>
            <a:chOff x="3883569" y="2690162"/>
            <a:chExt cx="1546366" cy="998311"/>
          </a:xfrm>
        </p:grpSpPr>
        <p:cxnSp>
          <p:nvCxnSpPr>
            <p:cNvPr id="26" name="Straight Connector 25"/>
            <p:cNvCxnSpPr/>
            <p:nvPr/>
          </p:nvCxnSpPr>
          <p:spPr>
            <a:xfrm flipH="1">
              <a:off x="4056201" y="2733692"/>
              <a:ext cx="401791" cy="485356"/>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627647" y="2766682"/>
              <a:ext cx="0" cy="611362"/>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4764312" y="2690162"/>
              <a:ext cx="512463" cy="528886"/>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3883569" y="3219048"/>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sp>
          <p:nvSpPr>
            <p:cNvPr id="37" name="Oval 36"/>
            <p:cNvSpPr/>
            <p:nvPr/>
          </p:nvSpPr>
          <p:spPr>
            <a:xfrm>
              <a:off x="4457992" y="3370482"/>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38" name="Oval 37"/>
            <p:cNvSpPr/>
            <p:nvPr/>
          </p:nvSpPr>
          <p:spPr>
            <a:xfrm>
              <a:off x="5123614" y="3219048"/>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grpSp>
      <p:grpSp>
        <p:nvGrpSpPr>
          <p:cNvPr id="61" name="Group 60"/>
          <p:cNvGrpSpPr/>
          <p:nvPr/>
        </p:nvGrpSpPr>
        <p:grpSpPr>
          <a:xfrm>
            <a:off x="6295075" y="2663268"/>
            <a:ext cx="1537042" cy="814179"/>
            <a:chOff x="4009670" y="3637088"/>
            <a:chExt cx="1537042" cy="814179"/>
          </a:xfrm>
        </p:grpSpPr>
        <p:cxnSp>
          <p:nvCxnSpPr>
            <p:cNvPr id="39" name="Straight Connector 38"/>
            <p:cNvCxnSpPr/>
            <p:nvPr/>
          </p:nvCxnSpPr>
          <p:spPr>
            <a:xfrm flipH="1">
              <a:off x="4162831" y="3688473"/>
              <a:ext cx="401791" cy="485356"/>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764312" y="3637088"/>
              <a:ext cx="512463" cy="536741"/>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009670" y="4133276"/>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45" name="Oval 44"/>
            <p:cNvSpPr/>
            <p:nvPr/>
          </p:nvSpPr>
          <p:spPr>
            <a:xfrm>
              <a:off x="5240391" y="4133276"/>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grpSp>
      <p:sp>
        <p:nvSpPr>
          <p:cNvPr id="67" name="TextBox 66"/>
          <p:cNvSpPr txBox="1"/>
          <p:nvPr/>
        </p:nvSpPr>
        <p:spPr>
          <a:xfrm>
            <a:off x="186745" y="3365534"/>
            <a:ext cx="5660009" cy="3847207"/>
          </a:xfrm>
          <a:prstGeom prst="rect">
            <a:avLst/>
          </a:prstGeom>
          <a:noFill/>
        </p:spPr>
        <p:txBody>
          <a:bodyPr wrap="square" rtlCol="0">
            <a:spAutoFit/>
          </a:bodyPr>
          <a:lstStyle/>
          <a:p>
            <a:pPr algn="ctr"/>
            <a:endParaRPr lang="en-US" sz="2800" dirty="0">
              <a:solidFill>
                <a:srgbClr val="000090"/>
              </a:solidFill>
              <a:cs typeface="Comic Sans MS"/>
            </a:endParaRPr>
          </a:p>
          <a:p>
            <a:pPr algn="just"/>
            <a:r>
              <a:rPr lang="en-US" dirty="0">
                <a:cs typeface="Comic Sans MS"/>
              </a:rPr>
              <a:t> </a:t>
            </a:r>
            <a:r>
              <a:rPr lang="en-US" sz="2400" dirty="0">
                <a:cs typeface="Comic Sans MS"/>
              </a:rPr>
              <a:t> Start at a vertex</a:t>
            </a:r>
          </a:p>
          <a:p>
            <a:pPr algn="just"/>
            <a:r>
              <a:rPr lang="en-US" sz="2400" dirty="0">
                <a:cs typeface="Comic Sans MS"/>
              </a:rPr>
              <a:t>  Add vertex to queue</a:t>
            </a:r>
          </a:p>
          <a:p>
            <a:pPr algn="just"/>
            <a:r>
              <a:rPr lang="en-US" sz="2400" dirty="0">
                <a:cs typeface="Comic Sans MS"/>
              </a:rPr>
              <a:t>	While queue not empty</a:t>
            </a:r>
          </a:p>
          <a:p>
            <a:pPr algn="just"/>
            <a:r>
              <a:rPr lang="en-US" sz="2400" dirty="0">
                <a:cs typeface="Comic Sans MS"/>
              </a:rPr>
              <a:t>	   Extract first element in queue</a:t>
            </a:r>
          </a:p>
          <a:p>
            <a:pPr algn="just"/>
            <a:r>
              <a:rPr lang="en-US" sz="2400" dirty="0">
                <a:cs typeface="Comic Sans MS"/>
              </a:rPr>
              <a:t>	   Mark as visited</a:t>
            </a:r>
          </a:p>
          <a:p>
            <a:pPr algn="just"/>
            <a:r>
              <a:rPr lang="en-US" sz="2400" dirty="0">
                <a:cs typeface="Comic Sans MS"/>
              </a:rPr>
              <a:t>        Add all unvisited neighbors to queue</a:t>
            </a:r>
          </a:p>
          <a:p>
            <a:pPr algn="just"/>
            <a:r>
              <a:rPr lang="en-US" sz="2400" dirty="0">
                <a:cs typeface="Comic Sans MS"/>
              </a:rPr>
              <a:t>     End while</a:t>
            </a:r>
          </a:p>
          <a:p>
            <a:pPr algn="just"/>
            <a:r>
              <a:rPr lang="en-US" sz="2400" dirty="0">
                <a:solidFill>
                  <a:srgbClr val="7030A0"/>
                </a:solidFill>
                <a:cs typeface="Comic Sans MS"/>
              </a:rPr>
              <a:t>Complexity O(V+E)</a:t>
            </a:r>
          </a:p>
          <a:p>
            <a:pPr algn="just"/>
            <a:r>
              <a:rPr lang="en-US" sz="2400" dirty="0">
                <a:cs typeface="Comic Sans MS"/>
              </a:rPr>
              <a:t> </a:t>
            </a:r>
            <a:endParaRPr lang="en-US" dirty="0"/>
          </a:p>
        </p:txBody>
      </p:sp>
    </p:spTree>
    <p:extLst>
      <p:ext uri="{BB962C8B-B14F-4D97-AF65-F5344CB8AC3E}">
        <p14:creationId xmlns:p14="http://schemas.microsoft.com/office/powerpoint/2010/main" val="386006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 name="Group 158"/>
          <p:cNvGrpSpPr/>
          <p:nvPr/>
        </p:nvGrpSpPr>
        <p:grpSpPr>
          <a:xfrm>
            <a:off x="4905472" y="1333719"/>
            <a:ext cx="3818323" cy="2328800"/>
            <a:chOff x="3381471" y="447639"/>
            <a:chExt cx="3818323" cy="2328800"/>
          </a:xfrm>
        </p:grpSpPr>
        <p:grpSp>
          <p:nvGrpSpPr>
            <p:cNvPr id="25" name="Group 24"/>
            <p:cNvGrpSpPr/>
            <p:nvPr/>
          </p:nvGrpSpPr>
          <p:grpSpPr>
            <a:xfrm>
              <a:off x="4357039" y="803877"/>
              <a:ext cx="2373314" cy="1972562"/>
              <a:chOff x="3241605" y="4871402"/>
              <a:chExt cx="2373314" cy="1972562"/>
            </a:xfrm>
          </p:grpSpPr>
          <p:sp>
            <p:nvSpPr>
              <p:cNvPr id="26" name="Oval 25"/>
              <p:cNvSpPr/>
              <p:nvPr/>
            </p:nvSpPr>
            <p:spPr>
              <a:xfrm>
                <a:off x="3377073" y="6516036"/>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27" name="Oval 26"/>
              <p:cNvSpPr/>
              <p:nvPr/>
            </p:nvSpPr>
            <p:spPr>
              <a:xfrm>
                <a:off x="4534286" y="5562060"/>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28" name="Oval 27"/>
              <p:cNvSpPr/>
              <p:nvPr/>
            </p:nvSpPr>
            <p:spPr>
              <a:xfrm>
                <a:off x="4544835" y="652597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29" name="Oval 28"/>
              <p:cNvSpPr/>
              <p:nvPr/>
            </p:nvSpPr>
            <p:spPr>
              <a:xfrm>
                <a:off x="5308598" y="600167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30" name="Oval 29"/>
              <p:cNvSpPr/>
              <p:nvPr/>
            </p:nvSpPr>
            <p:spPr>
              <a:xfrm>
                <a:off x="3858287" y="4871402"/>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nvGrpSpPr>
              <p:cNvPr id="31" name="Group 30"/>
              <p:cNvGrpSpPr/>
              <p:nvPr/>
            </p:nvGrpSpPr>
            <p:grpSpPr>
              <a:xfrm>
                <a:off x="3445146" y="5154633"/>
                <a:ext cx="578605" cy="536611"/>
                <a:chOff x="3564304" y="2548413"/>
                <a:chExt cx="578605" cy="536611"/>
              </a:xfrm>
            </p:grpSpPr>
            <p:cxnSp>
              <p:nvCxnSpPr>
                <p:cNvPr id="45" name="Straight Connector 44"/>
                <p:cNvCxnSpPr/>
                <p:nvPr/>
              </p:nvCxnSpPr>
              <p:spPr>
                <a:xfrm flipV="1">
                  <a:off x="3649392" y="2548413"/>
                  <a:ext cx="493517" cy="53661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564304" y="2570187"/>
                  <a:ext cx="372533" cy="369332"/>
                </a:xfrm>
                <a:prstGeom prst="rect">
                  <a:avLst/>
                </a:prstGeom>
                <a:noFill/>
              </p:spPr>
              <p:txBody>
                <a:bodyPr wrap="square" rtlCol="0">
                  <a:spAutoFit/>
                </a:bodyPr>
                <a:lstStyle/>
                <a:p>
                  <a:r>
                    <a:rPr lang="en-US" b="1" dirty="0"/>
                    <a:t>1</a:t>
                  </a:r>
                </a:p>
              </p:txBody>
            </p:sp>
          </p:grpSp>
          <p:sp>
            <p:nvSpPr>
              <p:cNvPr id="32" name="Oval 31"/>
              <p:cNvSpPr/>
              <p:nvPr/>
            </p:nvSpPr>
            <p:spPr>
              <a:xfrm>
                <a:off x="3377073" y="5532248"/>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33" name="Group 32"/>
              <p:cNvGrpSpPr/>
              <p:nvPr/>
            </p:nvGrpSpPr>
            <p:grpSpPr>
              <a:xfrm>
                <a:off x="3241605" y="5850240"/>
                <a:ext cx="372533" cy="665796"/>
                <a:chOff x="3360763" y="3244020"/>
                <a:chExt cx="372533" cy="665796"/>
              </a:xfrm>
            </p:grpSpPr>
            <p:sp>
              <p:nvSpPr>
                <p:cNvPr id="43" name="TextBox 42"/>
                <p:cNvSpPr txBox="1"/>
                <p:nvPr/>
              </p:nvSpPr>
              <p:spPr>
                <a:xfrm>
                  <a:off x="3360763" y="3343705"/>
                  <a:ext cx="372533" cy="369332"/>
                </a:xfrm>
                <a:prstGeom prst="rect">
                  <a:avLst/>
                </a:prstGeom>
                <a:noFill/>
              </p:spPr>
              <p:txBody>
                <a:bodyPr wrap="square" rtlCol="0">
                  <a:spAutoFit/>
                </a:bodyPr>
                <a:lstStyle/>
                <a:p>
                  <a:r>
                    <a:rPr lang="en-US" b="1" dirty="0"/>
                    <a:t>2</a:t>
                  </a:r>
                </a:p>
              </p:txBody>
            </p:sp>
            <p:cxnSp>
              <p:nvCxnSpPr>
                <p:cNvPr id="44" name="Straight Connector 43"/>
                <p:cNvCxnSpPr>
                  <a:stCxn id="32" idx="4"/>
                  <a:endCxn id="26" idx="0"/>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34" name="Group 33"/>
              <p:cNvGrpSpPr/>
              <p:nvPr/>
            </p:nvGrpSpPr>
            <p:grpSpPr>
              <a:xfrm>
                <a:off x="3683394" y="6305700"/>
                <a:ext cx="861441" cy="379268"/>
                <a:chOff x="3802552" y="3699480"/>
                <a:chExt cx="861441" cy="379268"/>
              </a:xfrm>
            </p:grpSpPr>
            <p:sp>
              <p:nvSpPr>
                <p:cNvPr id="41" name="TextBox 40"/>
                <p:cNvSpPr txBox="1"/>
                <p:nvPr/>
              </p:nvSpPr>
              <p:spPr>
                <a:xfrm>
                  <a:off x="4021925" y="3699480"/>
                  <a:ext cx="372533" cy="369332"/>
                </a:xfrm>
                <a:prstGeom prst="rect">
                  <a:avLst/>
                </a:prstGeom>
                <a:noFill/>
              </p:spPr>
              <p:txBody>
                <a:bodyPr wrap="square" rtlCol="0">
                  <a:spAutoFit/>
                </a:bodyPr>
                <a:lstStyle/>
                <a:p>
                  <a:r>
                    <a:rPr lang="en-US" b="1" dirty="0"/>
                    <a:t>1</a:t>
                  </a:r>
                </a:p>
              </p:txBody>
            </p:sp>
            <p:cxnSp>
              <p:nvCxnSpPr>
                <p:cNvPr id="42" name="Straight Connector 41"/>
                <p:cNvCxnSpPr>
                  <a:endCxn id="28" idx="2"/>
                </p:cNvCxnSpPr>
                <p:nvPr/>
              </p:nvCxnSpPr>
              <p:spPr>
                <a:xfrm>
                  <a:off x="3802552" y="4068812"/>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35" name="Group 34"/>
              <p:cNvGrpSpPr/>
              <p:nvPr/>
            </p:nvGrpSpPr>
            <p:grpSpPr>
              <a:xfrm>
                <a:off x="4806296" y="6273095"/>
                <a:ext cx="547162" cy="449311"/>
                <a:chOff x="4925454" y="3666875"/>
                <a:chExt cx="547162" cy="449311"/>
              </a:xfrm>
            </p:grpSpPr>
            <p:sp>
              <p:nvSpPr>
                <p:cNvPr id="39" name="TextBox 38"/>
                <p:cNvSpPr txBox="1"/>
                <p:nvPr/>
              </p:nvSpPr>
              <p:spPr>
                <a:xfrm>
                  <a:off x="5083602" y="3746854"/>
                  <a:ext cx="372533" cy="369332"/>
                </a:xfrm>
                <a:prstGeom prst="rect">
                  <a:avLst/>
                </a:prstGeom>
                <a:noFill/>
              </p:spPr>
              <p:txBody>
                <a:bodyPr wrap="square" rtlCol="0">
                  <a:spAutoFit/>
                </a:bodyPr>
                <a:lstStyle/>
                <a:p>
                  <a:r>
                    <a:rPr lang="en-US" b="1" dirty="0"/>
                    <a:t>2</a:t>
                  </a:r>
                </a:p>
              </p:txBody>
            </p:sp>
            <p:cxnSp>
              <p:nvCxnSpPr>
                <p:cNvPr id="40" name="Straight Connector 39"/>
                <p:cNvCxnSpPr>
                  <a:stCxn id="28" idx="7"/>
                  <a:endCxn id="29" idx="3"/>
                </p:cNvCxnSpPr>
                <p:nvPr/>
              </p:nvCxnSpPr>
              <p:spPr>
                <a:xfrm flipV="1">
                  <a:off x="4925454" y="3666875"/>
                  <a:ext cx="547162" cy="29944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683394" y="5363355"/>
                <a:ext cx="850892" cy="369332"/>
                <a:chOff x="3802552" y="2757135"/>
                <a:chExt cx="850892" cy="369332"/>
              </a:xfrm>
            </p:grpSpPr>
            <p:sp>
              <p:nvSpPr>
                <p:cNvPr id="37" name="TextBox 36"/>
                <p:cNvSpPr txBox="1"/>
                <p:nvPr/>
              </p:nvSpPr>
              <p:spPr>
                <a:xfrm>
                  <a:off x="4021925" y="2757135"/>
                  <a:ext cx="372533" cy="369332"/>
                </a:xfrm>
                <a:prstGeom prst="rect">
                  <a:avLst/>
                </a:prstGeom>
                <a:noFill/>
              </p:spPr>
              <p:txBody>
                <a:bodyPr wrap="square" rtlCol="0">
                  <a:spAutoFit/>
                </a:bodyPr>
                <a:lstStyle/>
                <a:p>
                  <a:r>
                    <a:rPr lang="en-US" b="1" dirty="0"/>
                    <a:t>2</a:t>
                  </a:r>
                </a:p>
              </p:txBody>
            </p:sp>
            <p:cxnSp>
              <p:nvCxnSpPr>
                <p:cNvPr id="38" name="Straight Connector 37"/>
                <p:cNvCxnSpPr>
                  <a:stCxn id="32" idx="6"/>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sp>
          <p:nvSpPr>
            <p:cNvPr id="47" name="TextBox 46"/>
            <p:cNvSpPr txBox="1"/>
            <p:nvPr/>
          </p:nvSpPr>
          <p:spPr>
            <a:xfrm>
              <a:off x="4099646" y="447639"/>
              <a:ext cx="3100148" cy="369332"/>
            </a:xfrm>
            <a:prstGeom prst="rect">
              <a:avLst/>
            </a:prstGeom>
            <a:noFill/>
          </p:spPr>
          <p:txBody>
            <a:bodyPr wrap="square" rtlCol="0">
              <a:spAutoFit/>
            </a:bodyPr>
            <a:lstStyle/>
            <a:p>
              <a:r>
                <a:rPr lang="en-US" b="1" dirty="0" err="1">
                  <a:solidFill>
                    <a:srgbClr val="FF6600"/>
                  </a:solidFill>
                </a:rPr>
                <a:t>Sparsification</a:t>
              </a:r>
              <a:endParaRPr lang="en-US" b="1" dirty="0">
                <a:solidFill>
                  <a:srgbClr val="FF6600"/>
                </a:solidFill>
              </a:endParaRPr>
            </a:p>
          </p:txBody>
        </p:sp>
        <p:sp>
          <p:nvSpPr>
            <p:cNvPr id="48" name="Right Arrow 47"/>
            <p:cNvSpPr/>
            <p:nvPr/>
          </p:nvSpPr>
          <p:spPr>
            <a:xfrm>
              <a:off x="3381471" y="1826330"/>
              <a:ext cx="718175" cy="288211"/>
            </a:xfrm>
            <a:prstGeom prst="rightArrow">
              <a:avLst/>
            </a:prstGeom>
            <a:solidFill>
              <a:schemeClr val="tx2">
                <a:lumMod val="75000"/>
              </a:schemeClr>
            </a:solidFill>
            <a:ln>
              <a:solidFill>
                <a:srgbClr val="F731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58" name="Group 157"/>
          <p:cNvGrpSpPr/>
          <p:nvPr/>
        </p:nvGrpSpPr>
        <p:grpSpPr>
          <a:xfrm>
            <a:off x="2139449" y="1336449"/>
            <a:ext cx="3148644" cy="4610702"/>
            <a:chOff x="615449" y="479905"/>
            <a:chExt cx="3148644" cy="4610702"/>
          </a:xfrm>
        </p:grpSpPr>
        <p:grpSp>
          <p:nvGrpSpPr>
            <p:cNvPr id="4" name="Group 3"/>
            <p:cNvGrpSpPr/>
            <p:nvPr/>
          </p:nvGrpSpPr>
          <p:grpSpPr>
            <a:xfrm>
              <a:off x="615449" y="951006"/>
              <a:ext cx="2373314" cy="1972562"/>
              <a:chOff x="1289434" y="1888704"/>
              <a:chExt cx="2373314" cy="1972562"/>
            </a:xfrm>
          </p:grpSpPr>
          <p:grpSp>
            <p:nvGrpSpPr>
              <p:cNvPr id="5" name="Group 4"/>
              <p:cNvGrpSpPr/>
              <p:nvPr/>
            </p:nvGrpSpPr>
            <p:grpSpPr>
              <a:xfrm>
                <a:off x="1424902" y="1888704"/>
                <a:ext cx="2237846" cy="1972562"/>
                <a:chOff x="1336034" y="404108"/>
                <a:chExt cx="4337988" cy="3274385"/>
              </a:xfrm>
            </p:grpSpPr>
            <p:cxnSp>
              <p:nvCxnSpPr>
                <p:cNvPr id="15" name="Straight Connector 14"/>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6" name="Isosceles Triangle 15"/>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19" name="Oval 18"/>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20" name="Oval 19"/>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21" name="Oval 20"/>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22" name="Oval 21"/>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23" name="Oval 22"/>
                <p:cNvSpPr/>
                <p:nvPr/>
              </p:nvSpPr>
              <p:spPr>
                <a:xfrm>
                  <a:off x="2268851" y="404108"/>
                  <a:ext cx="593793" cy="52785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cxnSp>
            <p:nvCxnSpPr>
              <p:cNvPr id="6" name="Straight Connector 5"/>
              <p:cNvCxnSpPr/>
              <p:nvPr/>
            </p:nvCxnSpPr>
            <p:spPr>
              <a:xfrm>
                <a:off x="2038068" y="2206695"/>
                <a:ext cx="527553" cy="48217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578063" y="2193709"/>
                <a:ext cx="372533" cy="369332"/>
              </a:xfrm>
              <a:prstGeom prst="rect">
                <a:avLst/>
              </a:prstGeom>
              <a:noFill/>
            </p:spPr>
            <p:txBody>
              <a:bodyPr wrap="square" rtlCol="0">
                <a:spAutoFit/>
              </a:bodyPr>
              <a:lstStyle/>
              <a:p>
                <a:r>
                  <a:rPr lang="en-US" b="1" dirty="0"/>
                  <a:t>1</a:t>
                </a:r>
              </a:p>
            </p:txBody>
          </p:sp>
          <p:sp>
            <p:nvSpPr>
              <p:cNvPr id="8" name="TextBox 7"/>
              <p:cNvSpPr txBox="1"/>
              <p:nvPr/>
            </p:nvSpPr>
            <p:spPr>
              <a:xfrm>
                <a:off x="2246647" y="2189528"/>
                <a:ext cx="372533" cy="369332"/>
              </a:xfrm>
              <a:prstGeom prst="rect">
                <a:avLst/>
              </a:prstGeom>
              <a:noFill/>
            </p:spPr>
            <p:txBody>
              <a:bodyPr wrap="square" rtlCol="0">
                <a:spAutoFit/>
              </a:bodyPr>
              <a:lstStyle/>
              <a:p>
                <a:r>
                  <a:rPr lang="en-US" b="1" dirty="0"/>
                  <a:t>4</a:t>
                </a:r>
              </a:p>
            </p:txBody>
          </p:sp>
          <p:sp>
            <p:nvSpPr>
              <p:cNvPr id="9" name="TextBox 8"/>
              <p:cNvSpPr txBox="1"/>
              <p:nvPr/>
            </p:nvSpPr>
            <p:spPr>
              <a:xfrm>
                <a:off x="1906116" y="2394696"/>
                <a:ext cx="372533" cy="369332"/>
              </a:xfrm>
              <a:prstGeom prst="rect">
                <a:avLst/>
              </a:prstGeom>
              <a:noFill/>
            </p:spPr>
            <p:txBody>
              <a:bodyPr wrap="square" rtlCol="0">
                <a:spAutoFit/>
              </a:bodyPr>
              <a:lstStyle/>
              <a:p>
                <a:r>
                  <a:rPr lang="en-US" b="1" dirty="0"/>
                  <a:t>2</a:t>
                </a:r>
              </a:p>
            </p:txBody>
          </p:sp>
          <p:sp>
            <p:nvSpPr>
              <p:cNvPr id="10" name="TextBox 9"/>
              <p:cNvSpPr txBox="1"/>
              <p:nvPr/>
            </p:nvSpPr>
            <p:spPr>
              <a:xfrm>
                <a:off x="1289434" y="2967227"/>
                <a:ext cx="372533" cy="369332"/>
              </a:xfrm>
              <a:prstGeom prst="rect">
                <a:avLst/>
              </a:prstGeom>
              <a:noFill/>
            </p:spPr>
            <p:txBody>
              <a:bodyPr wrap="square" rtlCol="0">
                <a:spAutoFit/>
              </a:bodyPr>
              <a:lstStyle/>
              <a:p>
                <a:r>
                  <a:rPr lang="en-US" b="1" dirty="0"/>
                  <a:t>2</a:t>
                </a:r>
              </a:p>
            </p:txBody>
          </p:sp>
          <p:sp>
            <p:nvSpPr>
              <p:cNvPr id="11" name="TextBox 10"/>
              <p:cNvSpPr txBox="1"/>
              <p:nvPr/>
            </p:nvSpPr>
            <p:spPr>
              <a:xfrm>
                <a:off x="1950596" y="3323002"/>
                <a:ext cx="372533" cy="369332"/>
              </a:xfrm>
              <a:prstGeom prst="rect">
                <a:avLst/>
              </a:prstGeom>
              <a:noFill/>
            </p:spPr>
            <p:txBody>
              <a:bodyPr wrap="square" rtlCol="0">
                <a:spAutoFit/>
              </a:bodyPr>
              <a:lstStyle/>
              <a:p>
                <a:r>
                  <a:rPr lang="en-US" b="1" dirty="0"/>
                  <a:t>1</a:t>
                </a:r>
              </a:p>
            </p:txBody>
          </p:sp>
          <p:sp>
            <p:nvSpPr>
              <p:cNvPr id="12" name="TextBox 11"/>
              <p:cNvSpPr txBox="1"/>
              <p:nvPr/>
            </p:nvSpPr>
            <p:spPr>
              <a:xfrm>
                <a:off x="2432913" y="2988636"/>
                <a:ext cx="372533" cy="369332"/>
              </a:xfrm>
              <a:prstGeom prst="rect">
                <a:avLst/>
              </a:prstGeom>
              <a:noFill/>
            </p:spPr>
            <p:txBody>
              <a:bodyPr wrap="square" rtlCol="0">
                <a:spAutoFit/>
              </a:bodyPr>
              <a:lstStyle/>
              <a:p>
                <a:r>
                  <a:rPr lang="en-US" b="1" dirty="0"/>
                  <a:t>2</a:t>
                </a:r>
              </a:p>
            </p:txBody>
          </p:sp>
          <p:sp>
            <p:nvSpPr>
              <p:cNvPr id="13" name="TextBox 12"/>
              <p:cNvSpPr txBox="1"/>
              <p:nvPr/>
            </p:nvSpPr>
            <p:spPr>
              <a:xfrm>
                <a:off x="2957846" y="2682907"/>
                <a:ext cx="372533" cy="369332"/>
              </a:xfrm>
              <a:prstGeom prst="rect">
                <a:avLst/>
              </a:prstGeom>
              <a:noFill/>
            </p:spPr>
            <p:txBody>
              <a:bodyPr wrap="square" rtlCol="0">
                <a:spAutoFit/>
              </a:bodyPr>
              <a:lstStyle/>
              <a:p>
                <a:r>
                  <a:rPr lang="en-US" b="1" dirty="0"/>
                  <a:t>2</a:t>
                </a:r>
              </a:p>
            </p:txBody>
          </p:sp>
          <p:sp>
            <p:nvSpPr>
              <p:cNvPr id="14" name="TextBox 13"/>
              <p:cNvSpPr txBox="1"/>
              <p:nvPr/>
            </p:nvSpPr>
            <p:spPr>
              <a:xfrm>
                <a:off x="3012273" y="3370376"/>
                <a:ext cx="372533" cy="369332"/>
              </a:xfrm>
              <a:prstGeom prst="rect">
                <a:avLst/>
              </a:prstGeom>
              <a:noFill/>
            </p:spPr>
            <p:txBody>
              <a:bodyPr wrap="square" rtlCol="0">
                <a:spAutoFit/>
              </a:bodyPr>
              <a:lstStyle/>
              <a:p>
                <a:r>
                  <a:rPr lang="en-US" b="1" dirty="0"/>
                  <a:t>2</a:t>
                </a:r>
              </a:p>
            </p:txBody>
          </p:sp>
        </p:grpSp>
        <p:sp>
          <p:nvSpPr>
            <p:cNvPr id="24" name="TextBox 23"/>
            <p:cNvSpPr txBox="1"/>
            <p:nvPr/>
          </p:nvSpPr>
          <p:spPr>
            <a:xfrm>
              <a:off x="663945" y="479905"/>
              <a:ext cx="3100148" cy="369332"/>
            </a:xfrm>
            <a:prstGeom prst="rect">
              <a:avLst/>
            </a:prstGeom>
            <a:noFill/>
          </p:spPr>
          <p:txBody>
            <a:bodyPr wrap="square" rtlCol="0">
              <a:spAutoFit/>
            </a:bodyPr>
            <a:lstStyle/>
            <a:p>
              <a:r>
                <a:rPr lang="en-US" b="1" dirty="0">
                  <a:solidFill>
                    <a:srgbClr val="FF6600"/>
                  </a:solidFill>
                </a:rPr>
                <a:t>Original Network</a:t>
              </a:r>
            </a:p>
          </p:txBody>
        </p:sp>
        <p:sp>
          <p:nvSpPr>
            <p:cNvPr id="50" name="TextBox 49"/>
            <p:cNvSpPr txBox="1"/>
            <p:nvPr/>
          </p:nvSpPr>
          <p:spPr>
            <a:xfrm>
              <a:off x="693596" y="3059282"/>
              <a:ext cx="2261273" cy="2031325"/>
            </a:xfrm>
            <a:prstGeom prst="rect">
              <a:avLst/>
            </a:prstGeom>
            <a:noFill/>
          </p:spPr>
          <p:txBody>
            <a:bodyPr wrap="square" rtlCol="0">
              <a:spAutoFit/>
            </a:bodyPr>
            <a:lstStyle/>
            <a:p>
              <a:r>
                <a:rPr lang="en-US" b="1" dirty="0">
                  <a:solidFill>
                    <a:srgbClr val="FF6600"/>
                  </a:solidFill>
                </a:rPr>
                <a:t>Change Set</a:t>
              </a:r>
            </a:p>
            <a:p>
              <a:r>
                <a:rPr lang="en-US" dirty="0"/>
                <a:t>A:F:1 (Ins)</a:t>
              </a:r>
            </a:p>
            <a:p>
              <a:r>
                <a:rPr lang="en-US" dirty="0"/>
                <a:t>A:D:4 (Ins)</a:t>
              </a:r>
            </a:p>
            <a:p>
              <a:r>
                <a:rPr lang="en-US" dirty="0"/>
                <a:t>D:E:1 (Del)</a:t>
              </a:r>
            </a:p>
            <a:p>
              <a:r>
                <a:rPr lang="en-US" dirty="0"/>
                <a:t>A:C:4 (Del)</a:t>
              </a:r>
            </a:p>
            <a:p>
              <a:endParaRPr lang="en-US" dirty="0"/>
            </a:p>
            <a:p>
              <a:endParaRPr lang="en-US" dirty="0"/>
            </a:p>
          </p:txBody>
        </p:sp>
      </p:grpSp>
      <p:grpSp>
        <p:nvGrpSpPr>
          <p:cNvPr id="160" name="Group 159"/>
          <p:cNvGrpSpPr/>
          <p:nvPr/>
        </p:nvGrpSpPr>
        <p:grpSpPr>
          <a:xfrm>
            <a:off x="7445730" y="3227080"/>
            <a:ext cx="3781074" cy="3128944"/>
            <a:chOff x="5921730" y="2385304"/>
            <a:chExt cx="3781074" cy="3128944"/>
          </a:xfrm>
        </p:grpSpPr>
        <p:grpSp>
          <p:nvGrpSpPr>
            <p:cNvPr id="154" name="Group 153"/>
            <p:cNvGrpSpPr/>
            <p:nvPr/>
          </p:nvGrpSpPr>
          <p:grpSpPr>
            <a:xfrm>
              <a:off x="5921730" y="2972015"/>
              <a:ext cx="3781074" cy="2542233"/>
              <a:chOff x="2218018" y="2897923"/>
              <a:chExt cx="3781074" cy="2542233"/>
            </a:xfrm>
          </p:grpSpPr>
          <p:sp>
            <p:nvSpPr>
              <p:cNvPr id="49" name="TextBox 48"/>
              <p:cNvSpPr txBox="1"/>
              <p:nvPr/>
            </p:nvSpPr>
            <p:spPr>
              <a:xfrm>
                <a:off x="2898944" y="2897923"/>
                <a:ext cx="3100148" cy="369332"/>
              </a:xfrm>
              <a:prstGeom prst="rect">
                <a:avLst/>
              </a:prstGeom>
              <a:noFill/>
            </p:spPr>
            <p:txBody>
              <a:bodyPr wrap="square" rtlCol="0">
                <a:spAutoFit/>
              </a:bodyPr>
              <a:lstStyle/>
              <a:p>
                <a:r>
                  <a:rPr lang="en-US" b="1" dirty="0">
                    <a:solidFill>
                      <a:srgbClr val="FF6600"/>
                    </a:solidFill>
                  </a:rPr>
                  <a:t>Selection</a:t>
                </a:r>
              </a:p>
            </p:txBody>
          </p:sp>
          <p:grpSp>
            <p:nvGrpSpPr>
              <p:cNvPr id="81" name="Group 80"/>
              <p:cNvGrpSpPr/>
              <p:nvPr/>
            </p:nvGrpSpPr>
            <p:grpSpPr>
              <a:xfrm>
                <a:off x="2218018" y="3467594"/>
                <a:ext cx="2769094" cy="1972562"/>
                <a:chOff x="4988594" y="1510811"/>
                <a:chExt cx="2769094" cy="1972562"/>
              </a:xfrm>
            </p:grpSpPr>
            <p:grpSp>
              <p:nvGrpSpPr>
                <p:cNvPr id="82" name="Group 81"/>
                <p:cNvGrpSpPr/>
                <p:nvPr/>
              </p:nvGrpSpPr>
              <p:grpSpPr>
                <a:xfrm>
                  <a:off x="4988594" y="1510811"/>
                  <a:ext cx="2769094" cy="1972562"/>
                  <a:chOff x="4988594" y="1510811"/>
                  <a:chExt cx="2769094" cy="1972562"/>
                </a:xfrm>
              </p:grpSpPr>
              <p:grpSp>
                <p:nvGrpSpPr>
                  <p:cNvPr id="89" name="Group 88"/>
                  <p:cNvGrpSpPr/>
                  <p:nvPr/>
                </p:nvGrpSpPr>
                <p:grpSpPr>
                  <a:xfrm>
                    <a:off x="5384374" y="1510811"/>
                    <a:ext cx="2373314" cy="1972562"/>
                    <a:chOff x="1289434" y="1888704"/>
                    <a:chExt cx="2373314" cy="1972562"/>
                  </a:xfrm>
                </p:grpSpPr>
                <p:grpSp>
                  <p:nvGrpSpPr>
                    <p:cNvPr id="94" name="Group 93"/>
                    <p:cNvGrpSpPr/>
                    <p:nvPr/>
                  </p:nvGrpSpPr>
                  <p:grpSpPr>
                    <a:xfrm>
                      <a:off x="1424902" y="1888704"/>
                      <a:ext cx="2237846" cy="1972562"/>
                      <a:chOff x="1336034" y="404108"/>
                      <a:chExt cx="4337988" cy="3274385"/>
                    </a:xfrm>
                  </p:grpSpPr>
                  <p:cxnSp>
                    <p:nvCxnSpPr>
                      <p:cNvPr id="104" name="Straight Connector 103"/>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05" name="Oval 104"/>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106" name="Oval 105"/>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107" name="Oval 106"/>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108" name="Oval 107"/>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109" name="Oval 108"/>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110" name="Oval 109"/>
                      <p:cNvSpPr/>
                      <p:nvPr/>
                    </p:nvSpPr>
                    <p:spPr>
                      <a:xfrm>
                        <a:off x="2268851" y="404108"/>
                        <a:ext cx="593793" cy="52785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cxnSp>
                  <p:nvCxnSpPr>
                    <p:cNvPr id="95" name="Straight Connector 94"/>
                    <p:cNvCxnSpPr/>
                    <p:nvPr/>
                  </p:nvCxnSpPr>
                  <p:spPr>
                    <a:xfrm>
                      <a:off x="2038068" y="2206695"/>
                      <a:ext cx="527553" cy="482178"/>
                    </a:xfrm>
                    <a:prstGeom prst="line">
                      <a:avLst/>
                    </a:prstGeom>
                    <a:ln w="57150" cmpd="sng">
                      <a:solidFill>
                        <a:srgbClr val="F82CF1"/>
                      </a:solidFill>
                      <a:prstDash val="dot"/>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1578063" y="2193709"/>
                      <a:ext cx="372533" cy="369332"/>
                    </a:xfrm>
                    <a:prstGeom prst="rect">
                      <a:avLst/>
                    </a:prstGeom>
                    <a:noFill/>
                  </p:spPr>
                  <p:txBody>
                    <a:bodyPr wrap="square" rtlCol="0">
                      <a:spAutoFit/>
                    </a:bodyPr>
                    <a:lstStyle/>
                    <a:p>
                      <a:r>
                        <a:rPr lang="en-US" b="1" dirty="0"/>
                        <a:t>1</a:t>
                      </a:r>
                    </a:p>
                  </p:txBody>
                </p:sp>
                <p:sp>
                  <p:nvSpPr>
                    <p:cNvPr id="97" name="TextBox 96"/>
                    <p:cNvSpPr txBox="1"/>
                    <p:nvPr/>
                  </p:nvSpPr>
                  <p:spPr>
                    <a:xfrm>
                      <a:off x="2246647" y="2189528"/>
                      <a:ext cx="372533" cy="369332"/>
                    </a:xfrm>
                    <a:prstGeom prst="rect">
                      <a:avLst/>
                    </a:prstGeom>
                    <a:noFill/>
                  </p:spPr>
                  <p:txBody>
                    <a:bodyPr wrap="square" rtlCol="0">
                      <a:spAutoFit/>
                    </a:bodyPr>
                    <a:lstStyle/>
                    <a:p>
                      <a:r>
                        <a:rPr lang="en-US" b="1" dirty="0"/>
                        <a:t>4</a:t>
                      </a:r>
                    </a:p>
                  </p:txBody>
                </p:sp>
                <p:sp>
                  <p:nvSpPr>
                    <p:cNvPr id="98" name="TextBox 97"/>
                    <p:cNvSpPr txBox="1"/>
                    <p:nvPr/>
                  </p:nvSpPr>
                  <p:spPr>
                    <a:xfrm>
                      <a:off x="1906116" y="2394696"/>
                      <a:ext cx="372533" cy="369332"/>
                    </a:xfrm>
                    <a:prstGeom prst="rect">
                      <a:avLst/>
                    </a:prstGeom>
                    <a:noFill/>
                  </p:spPr>
                  <p:txBody>
                    <a:bodyPr wrap="square" rtlCol="0">
                      <a:spAutoFit/>
                    </a:bodyPr>
                    <a:lstStyle/>
                    <a:p>
                      <a:r>
                        <a:rPr lang="en-US" b="1" dirty="0"/>
                        <a:t>2</a:t>
                      </a:r>
                    </a:p>
                  </p:txBody>
                </p:sp>
                <p:sp>
                  <p:nvSpPr>
                    <p:cNvPr id="99" name="TextBox 98"/>
                    <p:cNvSpPr txBox="1"/>
                    <p:nvPr/>
                  </p:nvSpPr>
                  <p:spPr>
                    <a:xfrm>
                      <a:off x="1289434" y="2967227"/>
                      <a:ext cx="372533" cy="369332"/>
                    </a:xfrm>
                    <a:prstGeom prst="rect">
                      <a:avLst/>
                    </a:prstGeom>
                    <a:noFill/>
                  </p:spPr>
                  <p:txBody>
                    <a:bodyPr wrap="square" rtlCol="0">
                      <a:spAutoFit/>
                    </a:bodyPr>
                    <a:lstStyle/>
                    <a:p>
                      <a:r>
                        <a:rPr lang="en-US" b="1" dirty="0"/>
                        <a:t>2</a:t>
                      </a:r>
                    </a:p>
                  </p:txBody>
                </p:sp>
                <p:sp>
                  <p:nvSpPr>
                    <p:cNvPr id="100" name="TextBox 99"/>
                    <p:cNvSpPr txBox="1"/>
                    <p:nvPr/>
                  </p:nvSpPr>
                  <p:spPr>
                    <a:xfrm>
                      <a:off x="1950596" y="3323002"/>
                      <a:ext cx="372533" cy="369332"/>
                    </a:xfrm>
                    <a:prstGeom prst="rect">
                      <a:avLst/>
                    </a:prstGeom>
                    <a:noFill/>
                  </p:spPr>
                  <p:txBody>
                    <a:bodyPr wrap="square" rtlCol="0">
                      <a:spAutoFit/>
                    </a:bodyPr>
                    <a:lstStyle/>
                    <a:p>
                      <a:r>
                        <a:rPr lang="en-US" b="1" dirty="0"/>
                        <a:t>1</a:t>
                      </a:r>
                    </a:p>
                  </p:txBody>
                </p:sp>
                <p:sp>
                  <p:nvSpPr>
                    <p:cNvPr id="101" name="TextBox 100"/>
                    <p:cNvSpPr txBox="1"/>
                    <p:nvPr/>
                  </p:nvSpPr>
                  <p:spPr>
                    <a:xfrm>
                      <a:off x="2300961" y="2988636"/>
                      <a:ext cx="372533" cy="369332"/>
                    </a:xfrm>
                    <a:prstGeom prst="rect">
                      <a:avLst/>
                    </a:prstGeom>
                    <a:noFill/>
                  </p:spPr>
                  <p:txBody>
                    <a:bodyPr wrap="square" rtlCol="0">
                      <a:spAutoFit/>
                    </a:bodyPr>
                    <a:lstStyle/>
                    <a:p>
                      <a:r>
                        <a:rPr lang="en-US" b="1" dirty="0"/>
                        <a:t>2</a:t>
                      </a:r>
                    </a:p>
                  </p:txBody>
                </p:sp>
                <p:sp>
                  <p:nvSpPr>
                    <p:cNvPr id="102" name="TextBox 101"/>
                    <p:cNvSpPr txBox="1"/>
                    <p:nvPr/>
                  </p:nvSpPr>
                  <p:spPr>
                    <a:xfrm>
                      <a:off x="2957846" y="2501462"/>
                      <a:ext cx="372533" cy="369332"/>
                    </a:xfrm>
                    <a:prstGeom prst="rect">
                      <a:avLst/>
                    </a:prstGeom>
                    <a:noFill/>
                  </p:spPr>
                  <p:txBody>
                    <a:bodyPr wrap="square" rtlCol="0">
                      <a:spAutoFit/>
                    </a:bodyPr>
                    <a:lstStyle/>
                    <a:p>
                      <a:r>
                        <a:rPr lang="en-US" b="1" dirty="0"/>
                        <a:t>2</a:t>
                      </a:r>
                    </a:p>
                  </p:txBody>
                </p:sp>
                <p:sp>
                  <p:nvSpPr>
                    <p:cNvPr id="103" name="TextBox 102"/>
                    <p:cNvSpPr txBox="1"/>
                    <p:nvPr/>
                  </p:nvSpPr>
                  <p:spPr>
                    <a:xfrm>
                      <a:off x="3012273" y="3370376"/>
                      <a:ext cx="372533" cy="369332"/>
                    </a:xfrm>
                    <a:prstGeom prst="rect">
                      <a:avLst/>
                    </a:prstGeom>
                    <a:noFill/>
                  </p:spPr>
                  <p:txBody>
                    <a:bodyPr wrap="square" rtlCol="0">
                      <a:spAutoFit/>
                    </a:bodyPr>
                    <a:lstStyle/>
                    <a:p>
                      <a:r>
                        <a:rPr lang="en-US" b="1" dirty="0"/>
                        <a:t>2</a:t>
                      </a:r>
                    </a:p>
                  </p:txBody>
                </p:sp>
              </p:grpSp>
              <p:cxnSp>
                <p:nvCxnSpPr>
                  <p:cNvPr id="90" name="Curved Connector 89"/>
                  <p:cNvCxnSpPr>
                    <a:stCxn id="110" idx="6"/>
                    <a:endCxn id="109" idx="0"/>
                  </p:cNvCxnSpPr>
                  <p:nvPr/>
                </p:nvCxnSpPr>
                <p:spPr>
                  <a:xfrm>
                    <a:off x="6307377" y="1669807"/>
                    <a:ext cx="1297151" cy="971274"/>
                  </a:xfrm>
                  <a:prstGeom prst="curvedConnector2">
                    <a:avLst/>
                  </a:prstGeom>
                  <a:ln w="38100" cmpd="sng">
                    <a:solidFill>
                      <a:srgbClr val="6666FF"/>
                    </a:solidFill>
                  </a:ln>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7107213" y="1691429"/>
                    <a:ext cx="372533" cy="369332"/>
                  </a:xfrm>
                  <a:prstGeom prst="rect">
                    <a:avLst/>
                  </a:prstGeom>
                  <a:noFill/>
                </p:spPr>
                <p:txBody>
                  <a:bodyPr wrap="square" rtlCol="0">
                    <a:spAutoFit/>
                  </a:bodyPr>
                  <a:lstStyle/>
                  <a:p>
                    <a:r>
                      <a:rPr lang="en-US" b="1" dirty="0"/>
                      <a:t>1</a:t>
                    </a:r>
                  </a:p>
                </p:txBody>
              </p:sp>
              <p:cxnSp>
                <p:nvCxnSpPr>
                  <p:cNvPr id="92" name="Curved Connector 91"/>
                  <p:cNvCxnSpPr>
                    <a:stCxn id="110" idx="1"/>
                    <a:endCxn id="107" idx="2"/>
                  </p:cNvCxnSpPr>
                  <p:nvPr/>
                </p:nvCxnSpPr>
                <p:spPr>
                  <a:xfrm rot="16200000" flipH="1" flipV="1">
                    <a:off x="4904348" y="2172873"/>
                    <a:ext cx="1757061" cy="526074"/>
                  </a:xfrm>
                  <a:prstGeom prst="curvedConnector4">
                    <a:avLst>
                      <a:gd name="adj1" fmla="val -15661"/>
                      <a:gd name="adj2" fmla="val 143454"/>
                    </a:avLst>
                  </a:prstGeom>
                  <a:ln w="38100" cmpd="sng">
                    <a:solidFill>
                      <a:srgbClr val="6666FF"/>
                    </a:solidFill>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4988594" y="1890535"/>
                    <a:ext cx="372533" cy="369332"/>
                  </a:xfrm>
                  <a:prstGeom prst="rect">
                    <a:avLst/>
                  </a:prstGeom>
                  <a:noFill/>
                </p:spPr>
                <p:txBody>
                  <a:bodyPr wrap="square" rtlCol="0">
                    <a:spAutoFit/>
                  </a:bodyPr>
                  <a:lstStyle/>
                  <a:p>
                    <a:r>
                      <a:rPr lang="en-US" b="1" dirty="0"/>
                      <a:t>4</a:t>
                    </a:r>
                  </a:p>
                </p:txBody>
              </p:sp>
            </p:grpSp>
            <p:cxnSp>
              <p:nvCxnSpPr>
                <p:cNvPr id="83" name="Straight Connector 82"/>
                <p:cNvCxnSpPr/>
                <p:nvPr/>
              </p:nvCxnSpPr>
              <p:spPr>
                <a:xfrm flipV="1">
                  <a:off x="5789021" y="2365133"/>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5712487" y="2519461"/>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876656" y="3318854"/>
                  <a:ext cx="861441" cy="993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6764019" y="2519461"/>
                  <a:ext cx="0" cy="665796"/>
                </a:xfrm>
                <a:prstGeom prst="line">
                  <a:avLst/>
                </a:prstGeom>
                <a:ln w="57150" cmpd="sng">
                  <a:solidFill>
                    <a:srgbClr val="FD1CE8"/>
                  </a:solidFill>
                  <a:prstDash val="dot"/>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105" idx="5"/>
                  <a:endCxn id="109" idx="1"/>
                </p:cNvCxnSpPr>
                <p:nvPr/>
              </p:nvCxnSpPr>
              <p:spPr>
                <a:xfrm>
                  <a:off x="6938516" y="2472892"/>
                  <a:ext cx="557711" cy="214758"/>
                </a:xfrm>
                <a:prstGeom prst="line">
                  <a:avLst/>
                </a:prstGeom>
                <a:ln w="38100" cmpd="sng">
                  <a:solidFill>
                    <a:srgbClr val="F82CF1"/>
                  </a:solidFill>
                  <a:prstDash val="dot"/>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108" idx="1"/>
                  <a:endCxn id="109" idx="2"/>
                </p:cNvCxnSpPr>
                <p:nvPr/>
              </p:nvCxnSpPr>
              <p:spPr>
                <a:xfrm flipV="1">
                  <a:off x="6732464" y="2800077"/>
                  <a:ext cx="718903" cy="411873"/>
                </a:xfrm>
                <a:prstGeom prst="line">
                  <a:avLst/>
                </a:prstGeom>
                <a:ln w="38100" cmpd="sng">
                  <a:solidFill>
                    <a:srgbClr val="F82CF1"/>
                  </a:solidFill>
                </a:ln>
              </p:spPr>
              <p:style>
                <a:lnRef idx="2">
                  <a:schemeClr val="accent1"/>
                </a:lnRef>
                <a:fillRef idx="0">
                  <a:schemeClr val="accent1"/>
                </a:fillRef>
                <a:effectRef idx="1">
                  <a:schemeClr val="accent1"/>
                </a:effectRef>
                <a:fontRef idx="minor">
                  <a:schemeClr val="tx1"/>
                </a:fontRef>
              </p:style>
            </p:cxnSp>
          </p:grpSp>
        </p:grpSp>
        <p:sp>
          <p:nvSpPr>
            <p:cNvPr id="111" name="Multiply 110"/>
            <p:cNvSpPr/>
            <p:nvPr/>
          </p:nvSpPr>
          <p:spPr>
            <a:xfrm>
              <a:off x="7330362" y="4091636"/>
              <a:ext cx="290378" cy="218810"/>
            </a:xfrm>
            <a:prstGeom prst="mathMultiply">
              <a:avLst/>
            </a:prstGeom>
            <a:solidFill>
              <a:srgbClr val="A5392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Multiply 111"/>
            <p:cNvSpPr/>
            <p:nvPr/>
          </p:nvSpPr>
          <p:spPr>
            <a:xfrm>
              <a:off x="7095324" y="5233834"/>
              <a:ext cx="290378" cy="218810"/>
            </a:xfrm>
            <a:prstGeom prst="mathMultiply">
              <a:avLst/>
            </a:prstGeom>
            <a:solidFill>
              <a:srgbClr val="A5392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Down Arrow 155"/>
            <p:cNvSpPr/>
            <p:nvPr/>
          </p:nvSpPr>
          <p:spPr>
            <a:xfrm>
              <a:off x="6690043" y="2385304"/>
              <a:ext cx="376101" cy="538264"/>
            </a:xfrm>
            <a:prstGeom prst="downArrow">
              <a:avLst/>
            </a:prstGeom>
            <a:solidFill>
              <a:srgbClr val="A53926"/>
            </a:solidFill>
            <a:ln>
              <a:solidFill>
                <a:srgbClr val="F731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1" name="Group 160"/>
          <p:cNvGrpSpPr/>
          <p:nvPr/>
        </p:nvGrpSpPr>
        <p:grpSpPr>
          <a:xfrm>
            <a:off x="4433878" y="4426194"/>
            <a:ext cx="3643278" cy="2408255"/>
            <a:chOff x="2909878" y="4145601"/>
            <a:chExt cx="3643278" cy="2408255"/>
          </a:xfrm>
        </p:grpSpPr>
        <p:grpSp>
          <p:nvGrpSpPr>
            <p:cNvPr id="155" name="Group 154"/>
            <p:cNvGrpSpPr/>
            <p:nvPr/>
          </p:nvGrpSpPr>
          <p:grpSpPr>
            <a:xfrm>
              <a:off x="2909878" y="4145601"/>
              <a:ext cx="3643278" cy="2408255"/>
              <a:chOff x="5664000" y="2977208"/>
              <a:chExt cx="3643278" cy="2408255"/>
            </a:xfrm>
          </p:grpSpPr>
          <p:sp>
            <p:nvSpPr>
              <p:cNvPr id="113" name="TextBox 112"/>
              <p:cNvSpPr txBox="1"/>
              <p:nvPr/>
            </p:nvSpPr>
            <p:spPr>
              <a:xfrm>
                <a:off x="6207130" y="2977208"/>
                <a:ext cx="3100148" cy="369332"/>
              </a:xfrm>
              <a:prstGeom prst="rect">
                <a:avLst/>
              </a:prstGeom>
              <a:noFill/>
            </p:spPr>
            <p:txBody>
              <a:bodyPr wrap="square" rtlCol="0">
                <a:spAutoFit/>
              </a:bodyPr>
              <a:lstStyle/>
              <a:p>
                <a:r>
                  <a:rPr lang="en-US" b="1" dirty="0">
                    <a:solidFill>
                      <a:srgbClr val="FF6600"/>
                    </a:solidFill>
                  </a:rPr>
                  <a:t>Updating</a:t>
                </a:r>
              </a:p>
            </p:txBody>
          </p:sp>
          <p:grpSp>
            <p:nvGrpSpPr>
              <p:cNvPr id="130" name="Group 129"/>
              <p:cNvGrpSpPr/>
              <p:nvPr/>
            </p:nvGrpSpPr>
            <p:grpSpPr>
              <a:xfrm>
                <a:off x="5664000" y="3412901"/>
                <a:ext cx="2373314" cy="1972562"/>
                <a:chOff x="3241605" y="4871402"/>
                <a:chExt cx="2373314" cy="1972562"/>
              </a:xfrm>
            </p:grpSpPr>
            <p:sp>
              <p:nvSpPr>
                <p:cNvPr id="131" name="Oval 130"/>
                <p:cNvSpPr/>
                <p:nvPr/>
              </p:nvSpPr>
              <p:spPr>
                <a:xfrm>
                  <a:off x="4534286" y="5562060"/>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132" name="Oval 131"/>
                <p:cNvSpPr/>
                <p:nvPr/>
              </p:nvSpPr>
              <p:spPr>
                <a:xfrm>
                  <a:off x="3377073" y="6516036"/>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133" name="Oval 132"/>
                <p:cNvSpPr/>
                <p:nvPr/>
              </p:nvSpPr>
              <p:spPr>
                <a:xfrm>
                  <a:off x="4544835" y="652597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134" name="Oval 133"/>
                <p:cNvSpPr/>
                <p:nvPr/>
              </p:nvSpPr>
              <p:spPr>
                <a:xfrm>
                  <a:off x="5308598" y="6067652"/>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135" name="Oval 134"/>
                <p:cNvSpPr/>
                <p:nvPr/>
              </p:nvSpPr>
              <p:spPr>
                <a:xfrm>
                  <a:off x="3858287" y="4871402"/>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sp>
              <p:nvSpPr>
                <p:cNvPr id="136" name="Oval 135"/>
                <p:cNvSpPr/>
                <p:nvPr/>
              </p:nvSpPr>
              <p:spPr>
                <a:xfrm>
                  <a:off x="3377073" y="5532248"/>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137" name="Group 136"/>
                <p:cNvGrpSpPr/>
                <p:nvPr/>
              </p:nvGrpSpPr>
              <p:grpSpPr>
                <a:xfrm>
                  <a:off x="3241605" y="5850240"/>
                  <a:ext cx="372533" cy="665796"/>
                  <a:chOff x="3360763" y="3244020"/>
                  <a:chExt cx="372533" cy="665796"/>
                </a:xfrm>
              </p:grpSpPr>
              <p:sp>
                <p:nvSpPr>
                  <p:cNvPr id="144" name="TextBox 143"/>
                  <p:cNvSpPr txBox="1"/>
                  <p:nvPr/>
                </p:nvSpPr>
                <p:spPr>
                  <a:xfrm>
                    <a:off x="3360763" y="3343705"/>
                    <a:ext cx="372533" cy="369332"/>
                  </a:xfrm>
                  <a:prstGeom prst="rect">
                    <a:avLst/>
                  </a:prstGeom>
                  <a:noFill/>
                </p:spPr>
                <p:txBody>
                  <a:bodyPr wrap="square" rtlCol="0">
                    <a:spAutoFit/>
                  </a:bodyPr>
                  <a:lstStyle/>
                  <a:p>
                    <a:r>
                      <a:rPr lang="en-US" b="1" dirty="0"/>
                      <a:t>2</a:t>
                    </a:r>
                  </a:p>
                </p:txBody>
              </p:sp>
              <p:cxnSp>
                <p:nvCxnSpPr>
                  <p:cNvPr id="145" name="Straight Connector 144"/>
                  <p:cNvCxnSpPr>
                    <a:stCxn id="136" idx="4"/>
                    <a:endCxn id="132" idx="0"/>
                  </p:cNvCxnSpPr>
                  <p:nvPr/>
                </p:nvCxnSpPr>
                <p:spPr>
                  <a:xfrm>
                    <a:off x="3649392" y="3244020"/>
                    <a:ext cx="0" cy="665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nvGrpSpPr>
                <p:cNvPr id="139" name="Group 138"/>
                <p:cNvGrpSpPr/>
                <p:nvPr/>
              </p:nvGrpSpPr>
              <p:grpSpPr>
                <a:xfrm>
                  <a:off x="3683394" y="5363355"/>
                  <a:ext cx="850892" cy="369332"/>
                  <a:chOff x="3802552" y="2757135"/>
                  <a:chExt cx="850892" cy="369332"/>
                </a:xfrm>
              </p:grpSpPr>
              <p:sp>
                <p:nvSpPr>
                  <p:cNvPr id="140" name="TextBox 139"/>
                  <p:cNvSpPr txBox="1"/>
                  <p:nvPr/>
                </p:nvSpPr>
                <p:spPr>
                  <a:xfrm>
                    <a:off x="4021925" y="2757135"/>
                    <a:ext cx="372533" cy="369332"/>
                  </a:xfrm>
                  <a:prstGeom prst="rect">
                    <a:avLst/>
                  </a:prstGeom>
                  <a:noFill/>
                </p:spPr>
                <p:txBody>
                  <a:bodyPr wrap="square" rtlCol="0">
                    <a:spAutoFit/>
                  </a:bodyPr>
                  <a:lstStyle/>
                  <a:p>
                    <a:r>
                      <a:rPr lang="en-US" b="1" dirty="0"/>
                      <a:t>2</a:t>
                    </a:r>
                  </a:p>
                </p:txBody>
              </p:sp>
              <p:cxnSp>
                <p:nvCxnSpPr>
                  <p:cNvPr id="141" name="Straight Connector 140"/>
                  <p:cNvCxnSpPr>
                    <a:stCxn id="136" idx="6"/>
                  </p:cNvCxnSpPr>
                  <p:nvPr/>
                </p:nvCxnSpPr>
                <p:spPr>
                  <a:xfrm flipV="1">
                    <a:off x="3802552" y="3064022"/>
                    <a:ext cx="850892" cy="2100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grpSp>
          </p:grpSp>
          <p:cxnSp>
            <p:nvCxnSpPr>
              <p:cNvPr id="146" name="Curved Connector 145"/>
              <p:cNvCxnSpPr/>
              <p:nvPr/>
            </p:nvCxnSpPr>
            <p:spPr>
              <a:xfrm>
                <a:off x="6587003" y="3599176"/>
                <a:ext cx="1297151" cy="971274"/>
              </a:xfrm>
              <a:prstGeom prst="curvedConnector2">
                <a:avLst/>
              </a:prstGeom>
              <a:ln w="38100" cmpd="sng">
                <a:solidFill>
                  <a:srgbClr val="6666FF"/>
                </a:solidFill>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263453" y="3514162"/>
                <a:ext cx="372533" cy="369332"/>
              </a:xfrm>
              <a:prstGeom prst="rect">
                <a:avLst/>
              </a:prstGeom>
              <a:noFill/>
            </p:spPr>
            <p:txBody>
              <a:bodyPr wrap="square" rtlCol="0">
                <a:spAutoFit/>
              </a:bodyPr>
              <a:lstStyle/>
              <a:p>
                <a:r>
                  <a:rPr lang="en-US" b="1" dirty="0"/>
                  <a:t>1</a:t>
                </a:r>
              </a:p>
            </p:txBody>
          </p:sp>
          <p:cxnSp>
            <p:nvCxnSpPr>
              <p:cNvPr id="148" name="Straight Connector 147"/>
              <p:cNvCxnSpPr>
                <a:stCxn id="136" idx="7"/>
                <a:endCxn id="135" idx="3"/>
              </p:cNvCxnSpPr>
              <p:nvPr/>
            </p:nvCxnSpPr>
            <p:spPr>
              <a:xfrm flipV="1">
                <a:off x="6060929" y="3684323"/>
                <a:ext cx="264613" cy="435993"/>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5921730" y="3566159"/>
                <a:ext cx="372533" cy="369332"/>
              </a:xfrm>
              <a:prstGeom prst="rect">
                <a:avLst/>
              </a:prstGeom>
              <a:noFill/>
            </p:spPr>
            <p:txBody>
              <a:bodyPr wrap="square" rtlCol="0">
                <a:spAutoFit/>
              </a:bodyPr>
              <a:lstStyle/>
              <a:p>
                <a:r>
                  <a:rPr lang="en-US" b="1" dirty="0"/>
                  <a:t>1</a:t>
                </a:r>
              </a:p>
            </p:txBody>
          </p:sp>
          <p:cxnSp>
            <p:nvCxnSpPr>
              <p:cNvPr id="152" name="Straight Connector 151"/>
              <p:cNvCxnSpPr/>
              <p:nvPr/>
            </p:nvCxnSpPr>
            <p:spPr>
              <a:xfrm>
                <a:off x="7140730" y="4416758"/>
                <a:ext cx="0" cy="665796"/>
              </a:xfrm>
              <a:prstGeom prst="line">
                <a:avLst/>
              </a:prstGeom>
              <a:ln w="57150" cmpd="sng">
                <a:solidFill>
                  <a:srgbClr val="660066"/>
                </a:solidFill>
              </a:ln>
            </p:spPr>
            <p:style>
              <a:lnRef idx="2">
                <a:schemeClr val="accent1"/>
              </a:lnRef>
              <a:fillRef idx="0">
                <a:schemeClr val="accent1"/>
              </a:fillRef>
              <a:effectRef idx="1">
                <a:schemeClr val="accent1"/>
              </a:effectRef>
              <a:fontRef idx="minor">
                <a:schemeClr val="tx1"/>
              </a:fontRef>
            </p:style>
          </p:cxnSp>
          <p:sp>
            <p:nvSpPr>
              <p:cNvPr id="153" name="TextBox 152"/>
              <p:cNvSpPr txBox="1"/>
              <p:nvPr/>
            </p:nvSpPr>
            <p:spPr>
              <a:xfrm>
                <a:off x="6812495" y="4496527"/>
                <a:ext cx="372533" cy="369332"/>
              </a:xfrm>
              <a:prstGeom prst="rect">
                <a:avLst/>
              </a:prstGeom>
              <a:noFill/>
            </p:spPr>
            <p:txBody>
              <a:bodyPr wrap="square" rtlCol="0">
                <a:spAutoFit/>
              </a:bodyPr>
              <a:lstStyle/>
              <a:p>
                <a:r>
                  <a:rPr lang="en-US" b="1" dirty="0"/>
                  <a:t>2</a:t>
                </a:r>
              </a:p>
            </p:txBody>
          </p:sp>
        </p:grpSp>
        <p:sp>
          <p:nvSpPr>
            <p:cNvPr id="157" name="Right Arrow 156"/>
            <p:cNvSpPr/>
            <p:nvPr/>
          </p:nvSpPr>
          <p:spPr>
            <a:xfrm rot="10551281">
              <a:off x="5345636" y="4785036"/>
              <a:ext cx="718175" cy="288211"/>
            </a:xfrm>
            <a:prstGeom prst="rightArrow">
              <a:avLst/>
            </a:prstGeom>
            <a:solidFill>
              <a:schemeClr val="tx2">
                <a:lumMod val="75000"/>
              </a:schemeClr>
            </a:solidFill>
            <a:ln>
              <a:solidFill>
                <a:srgbClr val="F731E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2" name="Title 4"/>
          <p:cNvSpPr>
            <a:spLocks noGrp="1"/>
          </p:cNvSpPr>
          <p:nvPr>
            <p:ph type="title"/>
          </p:nvPr>
        </p:nvSpPr>
        <p:spPr>
          <a:xfrm>
            <a:off x="1981200" y="430024"/>
            <a:ext cx="8229600" cy="990600"/>
          </a:xfrm>
        </p:spPr>
        <p:txBody>
          <a:bodyPr>
            <a:normAutofit/>
          </a:bodyPr>
          <a:lstStyle/>
          <a:p>
            <a:r>
              <a:rPr lang="en-US" dirty="0">
                <a:cs typeface="Comic Sans MS"/>
              </a:rPr>
              <a:t>Updating Minimum Spanning Tree</a:t>
            </a:r>
          </a:p>
        </p:txBody>
      </p:sp>
    </p:spTree>
    <p:extLst>
      <p:ext uri="{BB962C8B-B14F-4D97-AF65-F5344CB8AC3E}">
        <p14:creationId xmlns:p14="http://schemas.microsoft.com/office/powerpoint/2010/main" val="36814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Issues with Selection</a:t>
            </a:r>
          </a:p>
        </p:txBody>
      </p:sp>
      <p:sp>
        <p:nvSpPr>
          <p:cNvPr id="3" name="Content Placeholder 2"/>
          <p:cNvSpPr>
            <a:spLocks noGrp="1"/>
          </p:cNvSpPr>
          <p:nvPr>
            <p:ph idx="1"/>
          </p:nvPr>
        </p:nvSpPr>
        <p:spPr/>
        <p:txBody>
          <a:bodyPr>
            <a:normAutofit/>
          </a:bodyPr>
          <a:lstStyle/>
          <a:p>
            <a:r>
              <a:rPr lang="en-US" dirty="0">
                <a:latin typeface="+mj-lt"/>
                <a:cs typeface="Comic Sans MS"/>
              </a:rPr>
              <a:t>An edge A-B is inserted if there is an edge in path from A to B in the MST that had higher weight</a:t>
            </a:r>
          </a:p>
          <a:p>
            <a:endParaRPr lang="en-US" dirty="0">
              <a:latin typeface="+mj-lt"/>
              <a:cs typeface="Comic Sans MS"/>
            </a:endParaRPr>
          </a:p>
          <a:p>
            <a:r>
              <a:rPr lang="en-US" dirty="0">
                <a:latin typeface="+mj-lt"/>
                <a:cs typeface="Comic Sans MS"/>
              </a:rPr>
              <a:t>Finding the path between (</a:t>
            </a:r>
            <a:r>
              <a:rPr lang="en-US" dirty="0" err="1">
                <a:latin typeface="+mj-lt"/>
                <a:cs typeface="Comic Sans MS"/>
              </a:rPr>
              <a:t>u,v</a:t>
            </a:r>
            <a:r>
              <a:rPr lang="en-US" dirty="0">
                <a:latin typeface="+mj-lt"/>
                <a:cs typeface="Comic Sans MS"/>
              </a:rPr>
              <a:t>) for insertion—worst case complexity </a:t>
            </a:r>
            <a:r>
              <a:rPr lang="en-US" i="1" dirty="0">
                <a:latin typeface="+mj-lt"/>
                <a:cs typeface="Comic Sans MS"/>
              </a:rPr>
              <a:t>O(V+E). </a:t>
            </a:r>
            <a:r>
              <a:rPr lang="en-US" dirty="0">
                <a:latin typeface="+mj-lt"/>
                <a:cs typeface="Comic Sans MS"/>
              </a:rPr>
              <a:t>Can occur for each insertion</a:t>
            </a:r>
          </a:p>
          <a:p>
            <a:endParaRPr lang="en-US" dirty="0">
              <a:latin typeface="+mj-lt"/>
              <a:cs typeface="Comic Sans MS"/>
            </a:endParaRPr>
          </a:p>
          <a:p>
            <a:r>
              <a:rPr lang="en-US" dirty="0">
                <a:latin typeface="+mj-lt"/>
                <a:cs typeface="Comic Sans MS"/>
              </a:rPr>
              <a:t>Complexity of simply re-doing the  MST </a:t>
            </a:r>
            <a:r>
              <a:rPr lang="en-US" i="1" dirty="0">
                <a:latin typeface="+mj-lt"/>
                <a:cs typeface="Comic Sans MS"/>
              </a:rPr>
              <a:t>O(</a:t>
            </a:r>
            <a:r>
              <a:rPr lang="en-US" i="1" dirty="0" err="1">
                <a:latin typeface="+mj-lt"/>
                <a:cs typeface="Comic Sans MS"/>
              </a:rPr>
              <a:t>ELogV</a:t>
            </a:r>
            <a:r>
              <a:rPr lang="en-US" i="1" dirty="0">
                <a:latin typeface="+mj-lt"/>
                <a:cs typeface="Comic Sans MS"/>
              </a:rPr>
              <a:t>)</a:t>
            </a:r>
          </a:p>
          <a:p>
            <a:endParaRPr lang="en-US" i="1" dirty="0">
              <a:latin typeface="+mj-lt"/>
              <a:cs typeface="Comic Sans MS"/>
            </a:endParaRPr>
          </a:p>
          <a:p>
            <a:r>
              <a:rPr lang="en-US" dirty="0">
                <a:solidFill>
                  <a:srgbClr val="FF6600"/>
                </a:solidFill>
                <a:latin typeface="+mj-lt"/>
                <a:cs typeface="Comic Sans MS"/>
              </a:rPr>
              <a:t>Solution: </a:t>
            </a:r>
            <a:r>
              <a:rPr lang="en-US" dirty="0">
                <a:latin typeface="+mj-lt"/>
                <a:cs typeface="Comic Sans MS"/>
              </a:rPr>
              <a:t>Store the maximum weighted edges between vertex pairs. Requires </a:t>
            </a:r>
            <a:r>
              <a:rPr lang="en-US" i="1" dirty="0">
                <a:latin typeface="+mj-lt"/>
                <a:cs typeface="Comic Sans MS"/>
              </a:rPr>
              <a:t>O(V</a:t>
            </a:r>
            <a:r>
              <a:rPr lang="en-US" i="1" baseline="30000" dirty="0">
                <a:latin typeface="+mj-lt"/>
                <a:cs typeface="Comic Sans MS"/>
              </a:rPr>
              <a:t>2</a:t>
            </a:r>
            <a:r>
              <a:rPr lang="en-US" i="1" dirty="0">
                <a:latin typeface="+mj-lt"/>
                <a:cs typeface="Comic Sans MS"/>
              </a:rPr>
              <a:t>) </a:t>
            </a:r>
            <a:r>
              <a:rPr lang="en-US" dirty="0">
                <a:latin typeface="+mj-lt"/>
                <a:cs typeface="Comic Sans MS"/>
              </a:rPr>
              <a:t>storage </a:t>
            </a:r>
          </a:p>
          <a:p>
            <a:endParaRPr lang="en-US" i="1" dirty="0">
              <a:latin typeface="Comic Sans MS"/>
              <a:cs typeface="Comic Sans MS"/>
            </a:endParaRPr>
          </a:p>
          <a:p>
            <a:endParaRPr lang="en-US" dirty="0">
              <a:latin typeface="Comic Sans MS"/>
              <a:cs typeface="Comic Sans MS"/>
            </a:endParaRPr>
          </a:p>
          <a:p>
            <a:endParaRPr lang="en-US" i="1" dirty="0">
              <a:latin typeface="Comic Sans MS"/>
              <a:cs typeface="Comic Sans MS"/>
            </a:endParaRPr>
          </a:p>
          <a:p>
            <a:endParaRPr lang="en-US" dirty="0"/>
          </a:p>
        </p:txBody>
      </p:sp>
    </p:spTree>
    <p:extLst>
      <p:ext uri="{BB962C8B-B14F-4D97-AF65-F5344CB8AC3E}">
        <p14:creationId xmlns:p14="http://schemas.microsoft.com/office/powerpoint/2010/main" val="1462222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Finding Maximum Weighted Edges</a:t>
            </a:r>
          </a:p>
        </p:txBody>
      </p:sp>
      <p:sp>
        <p:nvSpPr>
          <p:cNvPr id="3" name="Content Placeholder 2"/>
          <p:cNvSpPr>
            <a:spLocks noGrp="1"/>
          </p:cNvSpPr>
          <p:nvPr>
            <p:ph idx="1"/>
          </p:nvPr>
        </p:nvSpPr>
        <p:spPr>
          <a:xfrm>
            <a:off x="926852" y="1897982"/>
            <a:ext cx="9720073" cy="4023360"/>
          </a:xfrm>
          <a:noFill/>
          <a:ln w="38100" cmpd="sng">
            <a:noFill/>
          </a:ln>
        </p:spPr>
        <p:txBody>
          <a:bodyPr/>
          <a:lstStyle/>
          <a:p>
            <a:r>
              <a:rPr lang="en-US" dirty="0">
                <a:latin typeface="+mj-lt"/>
                <a:cs typeface="Comic Sans MS"/>
              </a:rPr>
              <a:t>Find path from a designated root to all other vertices</a:t>
            </a:r>
          </a:p>
          <a:p>
            <a:r>
              <a:rPr lang="en-US" dirty="0">
                <a:latin typeface="+mj-lt"/>
                <a:cs typeface="Comic Sans MS"/>
              </a:rPr>
              <a:t>Mark the edges that have maximum weight in these paths</a:t>
            </a:r>
          </a:p>
          <a:p>
            <a:r>
              <a:rPr lang="en-US" dirty="0">
                <a:latin typeface="+mj-lt"/>
                <a:cs typeface="Comic Sans MS"/>
              </a:rPr>
              <a:t>Storage </a:t>
            </a:r>
            <a:r>
              <a:rPr lang="en-US" i="1" dirty="0">
                <a:latin typeface="+mj-lt"/>
                <a:cs typeface="Comic Sans MS"/>
              </a:rPr>
              <a:t>O(V)</a:t>
            </a:r>
            <a:r>
              <a:rPr lang="en-US" dirty="0">
                <a:latin typeface="+mj-lt"/>
                <a:cs typeface="Comic Sans MS"/>
              </a:rPr>
              <a:t> ; Time </a:t>
            </a:r>
            <a:r>
              <a:rPr lang="en-US" i="1" dirty="0">
                <a:latin typeface="+mj-lt"/>
                <a:cs typeface="Comic Sans MS"/>
              </a:rPr>
              <a:t>O(V+E)</a:t>
            </a:r>
          </a:p>
        </p:txBody>
      </p:sp>
      <p:grpSp>
        <p:nvGrpSpPr>
          <p:cNvPr id="50" name="Group 49"/>
          <p:cNvGrpSpPr/>
          <p:nvPr/>
        </p:nvGrpSpPr>
        <p:grpSpPr>
          <a:xfrm>
            <a:off x="2253165" y="3287501"/>
            <a:ext cx="3262978" cy="2512282"/>
            <a:chOff x="2604335" y="3369976"/>
            <a:chExt cx="3262978" cy="2512282"/>
          </a:xfrm>
        </p:grpSpPr>
        <p:sp>
          <p:nvSpPr>
            <p:cNvPr id="26" name="Oval 25"/>
            <p:cNvSpPr/>
            <p:nvPr/>
          </p:nvSpPr>
          <p:spPr>
            <a:xfrm>
              <a:off x="3546264" y="3369976"/>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D</a:t>
              </a:r>
            </a:p>
          </p:txBody>
        </p:sp>
        <p:sp>
          <p:nvSpPr>
            <p:cNvPr id="27" name="Oval 26"/>
            <p:cNvSpPr/>
            <p:nvPr/>
          </p:nvSpPr>
          <p:spPr>
            <a:xfrm>
              <a:off x="4490388" y="4165200"/>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B</a:t>
              </a:r>
            </a:p>
          </p:txBody>
        </p:sp>
        <p:sp>
          <p:nvSpPr>
            <p:cNvPr id="28" name="Oval 27"/>
            <p:cNvSpPr/>
            <p:nvPr/>
          </p:nvSpPr>
          <p:spPr>
            <a:xfrm>
              <a:off x="2712960" y="425420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E</a:t>
              </a:r>
            </a:p>
          </p:txBody>
        </p:sp>
        <p:sp>
          <p:nvSpPr>
            <p:cNvPr id="29" name="Oval 28"/>
            <p:cNvSpPr/>
            <p:nvPr/>
          </p:nvSpPr>
          <p:spPr>
            <a:xfrm>
              <a:off x="2691828"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F</a:t>
              </a:r>
            </a:p>
          </p:txBody>
        </p:sp>
        <p:sp>
          <p:nvSpPr>
            <p:cNvPr id="30" name="Oval 29"/>
            <p:cNvSpPr/>
            <p:nvPr/>
          </p:nvSpPr>
          <p:spPr>
            <a:xfrm>
              <a:off x="4074080"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A</a:t>
              </a:r>
            </a:p>
          </p:txBody>
        </p:sp>
        <p:sp>
          <p:nvSpPr>
            <p:cNvPr id="31" name="Oval 30"/>
            <p:cNvSpPr/>
            <p:nvPr/>
          </p:nvSpPr>
          <p:spPr>
            <a:xfrm>
              <a:off x="5339497" y="533035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C</a:t>
              </a:r>
            </a:p>
          </p:txBody>
        </p:sp>
        <p:cxnSp>
          <p:nvCxnSpPr>
            <p:cNvPr id="33" name="Straight Connector 32"/>
            <p:cNvCxnSpPr>
              <a:stCxn id="26" idx="3"/>
              <a:endCxn id="28" idx="7"/>
            </p:cNvCxnSpPr>
            <p:nvPr/>
          </p:nvCxnSpPr>
          <p:spPr>
            <a:xfrm flipH="1">
              <a:off x="3163479" y="3770654"/>
              <a:ext cx="460082" cy="5523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26" idx="5"/>
              <a:endCxn id="27" idx="1"/>
            </p:cNvCxnSpPr>
            <p:nvPr/>
          </p:nvCxnSpPr>
          <p:spPr>
            <a:xfrm>
              <a:off x="3996783" y="3770654"/>
              <a:ext cx="570902" cy="463292"/>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27" idx="3"/>
              <a:endCxn id="30" idx="0"/>
            </p:cNvCxnSpPr>
            <p:nvPr/>
          </p:nvCxnSpPr>
          <p:spPr>
            <a:xfrm flipH="1">
              <a:off x="4337988" y="4565878"/>
              <a:ext cx="229697" cy="846956"/>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27" idx="5"/>
              <a:endCxn id="31" idx="0"/>
            </p:cNvCxnSpPr>
            <p:nvPr/>
          </p:nvCxnSpPr>
          <p:spPr>
            <a:xfrm>
              <a:off x="4940907" y="4565878"/>
              <a:ext cx="662498" cy="76448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28" idx="4"/>
              <a:endCxn id="29" idx="0"/>
            </p:cNvCxnSpPr>
            <p:nvPr/>
          </p:nvCxnSpPr>
          <p:spPr>
            <a:xfrm flipH="1">
              <a:off x="2955736" y="4723633"/>
              <a:ext cx="21132" cy="6892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256147" y="4731266"/>
              <a:ext cx="372533" cy="369332"/>
            </a:xfrm>
            <a:prstGeom prst="rect">
              <a:avLst/>
            </a:prstGeom>
            <a:noFill/>
          </p:spPr>
          <p:txBody>
            <a:bodyPr wrap="square" rtlCol="0">
              <a:spAutoFit/>
            </a:bodyPr>
            <a:lstStyle/>
            <a:p>
              <a:r>
                <a:rPr lang="en-US" b="1" dirty="0"/>
                <a:t>2</a:t>
              </a:r>
            </a:p>
          </p:txBody>
        </p:sp>
        <p:sp>
          <p:nvSpPr>
            <p:cNvPr id="46" name="TextBox 45"/>
            <p:cNvSpPr txBox="1"/>
            <p:nvPr/>
          </p:nvSpPr>
          <p:spPr>
            <a:xfrm>
              <a:off x="4151721" y="4849952"/>
              <a:ext cx="372533" cy="369332"/>
            </a:xfrm>
            <a:prstGeom prst="rect">
              <a:avLst/>
            </a:prstGeom>
            <a:noFill/>
          </p:spPr>
          <p:txBody>
            <a:bodyPr wrap="square" rtlCol="0">
              <a:spAutoFit/>
            </a:bodyPr>
            <a:lstStyle/>
            <a:p>
              <a:r>
                <a:rPr lang="en-US" b="1" dirty="0"/>
                <a:t>1</a:t>
              </a:r>
            </a:p>
          </p:txBody>
        </p:sp>
        <p:sp>
          <p:nvSpPr>
            <p:cNvPr id="47" name="TextBox 46"/>
            <p:cNvSpPr txBox="1"/>
            <p:nvPr/>
          </p:nvSpPr>
          <p:spPr>
            <a:xfrm>
              <a:off x="2604335" y="4923987"/>
              <a:ext cx="372533" cy="369332"/>
            </a:xfrm>
            <a:prstGeom prst="rect">
              <a:avLst/>
            </a:prstGeom>
            <a:noFill/>
          </p:spPr>
          <p:txBody>
            <a:bodyPr wrap="square" rtlCol="0">
              <a:spAutoFit/>
            </a:bodyPr>
            <a:lstStyle/>
            <a:p>
              <a:r>
                <a:rPr lang="en-US" b="1" dirty="0"/>
                <a:t>4</a:t>
              </a:r>
            </a:p>
          </p:txBody>
        </p:sp>
        <p:sp>
          <p:nvSpPr>
            <p:cNvPr id="48" name="TextBox 47"/>
            <p:cNvSpPr txBox="1"/>
            <p:nvPr/>
          </p:nvSpPr>
          <p:spPr>
            <a:xfrm>
              <a:off x="3087497" y="3807471"/>
              <a:ext cx="372533" cy="369332"/>
            </a:xfrm>
            <a:prstGeom prst="rect">
              <a:avLst/>
            </a:prstGeom>
            <a:noFill/>
          </p:spPr>
          <p:txBody>
            <a:bodyPr wrap="square" rtlCol="0">
              <a:spAutoFit/>
            </a:bodyPr>
            <a:lstStyle/>
            <a:p>
              <a:r>
                <a:rPr lang="en-US" b="1" dirty="0"/>
                <a:t>2</a:t>
              </a:r>
            </a:p>
          </p:txBody>
        </p:sp>
        <p:sp>
          <p:nvSpPr>
            <p:cNvPr id="49" name="TextBox 48"/>
            <p:cNvSpPr txBox="1"/>
            <p:nvPr/>
          </p:nvSpPr>
          <p:spPr>
            <a:xfrm>
              <a:off x="4228140" y="3704674"/>
              <a:ext cx="372533" cy="369332"/>
            </a:xfrm>
            <a:prstGeom prst="rect">
              <a:avLst/>
            </a:prstGeom>
            <a:noFill/>
          </p:spPr>
          <p:txBody>
            <a:bodyPr wrap="square" rtlCol="0">
              <a:spAutoFit/>
            </a:bodyPr>
            <a:lstStyle/>
            <a:p>
              <a:r>
                <a:rPr lang="en-US" b="1" dirty="0"/>
                <a:t>3</a:t>
              </a:r>
            </a:p>
          </p:txBody>
        </p:sp>
      </p:grpSp>
      <p:sp>
        <p:nvSpPr>
          <p:cNvPr id="51" name="TextBox 50"/>
          <p:cNvSpPr txBox="1"/>
          <p:nvPr/>
        </p:nvSpPr>
        <p:spPr>
          <a:xfrm>
            <a:off x="6670207" y="3287502"/>
            <a:ext cx="2408161" cy="2031325"/>
          </a:xfrm>
          <a:prstGeom prst="rect">
            <a:avLst/>
          </a:prstGeom>
          <a:noFill/>
        </p:spPr>
        <p:txBody>
          <a:bodyPr wrap="square" rtlCol="0">
            <a:spAutoFit/>
          </a:bodyPr>
          <a:lstStyle/>
          <a:p>
            <a:r>
              <a:rPr lang="en-US" dirty="0">
                <a:latin typeface="+mj-lt"/>
                <a:cs typeface="Comic Sans MS"/>
              </a:rPr>
              <a:t>Root D</a:t>
            </a:r>
          </a:p>
          <a:p>
            <a:endParaRPr lang="en-US" dirty="0">
              <a:latin typeface="+mj-lt"/>
              <a:cs typeface="Comic Sans MS"/>
            </a:endParaRPr>
          </a:p>
          <a:p>
            <a:r>
              <a:rPr lang="en-US" dirty="0">
                <a:latin typeface="+mj-lt"/>
                <a:cs typeface="Comic Sans MS"/>
              </a:rPr>
              <a:t>D:B  (D-B)3</a:t>
            </a:r>
          </a:p>
          <a:p>
            <a:r>
              <a:rPr lang="en-US" dirty="0">
                <a:latin typeface="+mj-lt"/>
                <a:cs typeface="Comic Sans MS"/>
              </a:rPr>
              <a:t>D:C  (D-B) 3</a:t>
            </a:r>
          </a:p>
          <a:p>
            <a:r>
              <a:rPr lang="en-US" dirty="0">
                <a:latin typeface="+mj-lt"/>
                <a:cs typeface="Comic Sans MS"/>
              </a:rPr>
              <a:t>D:A  (D-B) 3</a:t>
            </a:r>
          </a:p>
          <a:p>
            <a:r>
              <a:rPr lang="en-US" dirty="0">
                <a:latin typeface="+mj-lt"/>
                <a:cs typeface="Comic Sans MS"/>
              </a:rPr>
              <a:t>D:E  (D-E) 2</a:t>
            </a:r>
          </a:p>
          <a:p>
            <a:r>
              <a:rPr lang="en-US" dirty="0">
                <a:latin typeface="+mj-lt"/>
                <a:cs typeface="Comic Sans MS"/>
              </a:rPr>
              <a:t>D:F  (E-F) 4</a:t>
            </a:r>
          </a:p>
        </p:txBody>
      </p:sp>
    </p:spTree>
    <p:extLst>
      <p:ext uri="{BB962C8B-B14F-4D97-AF65-F5344CB8AC3E}">
        <p14:creationId xmlns:p14="http://schemas.microsoft.com/office/powerpoint/2010/main" val="2080318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Finding Maximum Weighted Edges</a:t>
            </a:r>
          </a:p>
        </p:txBody>
      </p:sp>
      <p:grpSp>
        <p:nvGrpSpPr>
          <p:cNvPr id="4" name="Group 3"/>
          <p:cNvGrpSpPr/>
          <p:nvPr/>
        </p:nvGrpSpPr>
        <p:grpSpPr>
          <a:xfrm>
            <a:off x="1827517" y="2732657"/>
            <a:ext cx="3262978" cy="2512282"/>
            <a:chOff x="2604335" y="3369976"/>
            <a:chExt cx="3262978" cy="2512282"/>
          </a:xfrm>
        </p:grpSpPr>
        <p:sp>
          <p:nvSpPr>
            <p:cNvPr id="5" name="Oval 4"/>
            <p:cNvSpPr/>
            <p:nvPr/>
          </p:nvSpPr>
          <p:spPr>
            <a:xfrm>
              <a:off x="3546264" y="3369976"/>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D</a:t>
              </a:r>
            </a:p>
          </p:txBody>
        </p:sp>
        <p:sp>
          <p:nvSpPr>
            <p:cNvPr id="6" name="Oval 5"/>
            <p:cNvSpPr/>
            <p:nvPr/>
          </p:nvSpPr>
          <p:spPr>
            <a:xfrm>
              <a:off x="4490388" y="4165200"/>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B</a:t>
              </a:r>
            </a:p>
          </p:txBody>
        </p:sp>
        <p:sp>
          <p:nvSpPr>
            <p:cNvPr id="7" name="Oval 6"/>
            <p:cNvSpPr/>
            <p:nvPr/>
          </p:nvSpPr>
          <p:spPr>
            <a:xfrm>
              <a:off x="2712960" y="425420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E</a:t>
              </a:r>
            </a:p>
          </p:txBody>
        </p:sp>
        <p:sp>
          <p:nvSpPr>
            <p:cNvPr id="8" name="Oval 7"/>
            <p:cNvSpPr/>
            <p:nvPr/>
          </p:nvSpPr>
          <p:spPr>
            <a:xfrm>
              <a:off x="2691828"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F</a:t>
              </a:r>
            </a:p>
          </p:txBody>
        </p:sp>
        <p:sp>
          <p:nvSpPr>
            <p:cNvPr id="9" name="Oval 8"/>
            <p:cNvSpPr/>
            <p:nvPr/>
          </p:nvSpPr>
          <p:spPr>
            <a:xfrm>
              <a:off x="4074080"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A</a:t>
              </a:r>
            </a:p>
          </p:txBody>
        </p:sp>
        <p:sp>
          <p:nvSpPr>
            <p:cNvPr id="10" name="Oval 9"/>
            <p:cNvSpPr/>
            <p:nvPr/>
          </p:nvSpPr>
          <p:spPr>
            <a:xfrm>
              <a:off x="5339497" y="533035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C</a:t>
              </a:r>
            </a:p>
          </p:txBody>
        </p:sp>
        <p:cxnSp>
          <p:nvCxnSpPr>
            <p:cNvPr id="11" name="Straight Connector 10"/>
            <p:cNvCxnSpPr>
              <a:stCxn id="5" idx="3"/>
              <a:endCxn id="7" idx="7"/>
            </p:cNvCxnSpPr>
            <p:nvPr/>
          </p:nvCxnSpPr>
          <p:spPr>
            <a:xfrm flipH="1">
              <a:off x="3163479" y="3770654"/>
              <a:ext cx="460082" cy="5523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6" idx="1"/>
            </p:cNvCxnSpPr>
            <p:nvPr/>
          </p:nvCxnSpPr>
          <p:spPr>
            <a:xfrm>
              <a:off x="3996783" y="3770654"/>
              <a:ext cx="570902" cy="463292"/>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 idx="3"/>
              <a:endCxn id="9" idx="0"/>
            </p:cNvCxnSpPr>
            <p:nvPr/>
          </p:nvCxnSpPr>
          <p:spPr>
            <a:xfrm flipH="1">
              <a:off x="4337988" y="4565878"/>
              <a:ext cx="229697" cy="846956"/>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5"/>
              <a:endCxn id="10" idx="0"/>
            </p:cNvCxnSpPr>
            <p:nvPr/>
          </p:nvCxnSpPr>
          <p:spPr>
            <a:xfrm>
              <a:off x="4940907" y="4565878"/>
              <a:ext cx="662498" cy="76448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8" idx="0"/>
            </p:cNvCxnSpPr>
            <p:nvPr/>
          </p:nvCxnSpPr>
          <p:spPr>
            <a:xfrm flipH="1">
              <a:off x="2955736" y="4723633"/>
              <a:ext cx="21132" cy="6892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256147" y="4731266"/>
              <a:ext cx="372533" cy="369332"/>
            </a:xfrm>
            <a:prstGeom prst="rect">
              <a:avLst/>
            </a:prstGeom>
            <a:noFill/>
          </p:spPr>
          <p:txBody>
            <a:bodyPr wrap="square" rtlCol="0">
              <a:spAutoFit/>
            </a:bodyPr>
            <a:lstStyle/>
            <a:p>
              <a:r>
                <a:rPr lang="en-US" b="1" dirty="0"/>
                <a:t>2</a:t>
              </a:r>
            </a:p>
          </p:txBody>
        </p:sp>
        <p:sp>
          <p:nvSpPr>
            <p:cNvPr id="17" name="TextBox 16"/>
            <p:cNvSpPr txBox="1"/>
            <p:nvPr/>
          </p:nvSpPr>
          <p:spPr>
            <a:xfrm>
              <a:off x="4151721" y="4849952"/>
              <a:ext cx="372533" cy="369332"/>
            </a:xfrm>
            <a:prstGeom prst="rect">
              <a:avLst/>
            </a:prstGeom>
            <a:noFill/>
          </p:spPr>
          <p:txBody>
            <a:bodyPr wrap="square" rtlCol="0">
              <a:spAutoFit/>
            </a:bodyPr>
            <a:lstStyle/>
            <a:p>
              <a:r>
                <a:rPr lang="en-US" b="1" dirty="0"/>
                <a:t>1</a:t>
              </a:r>
            </a:p>
          </p:txBody>
        </p:sp>
        <p:sp>
          <p:nvSpPr>
            <p:cNvPr id="18" name="TextBox 17"/>
            <p:cNvSpPr txBox="1"/>
            <p:nvPr/>
          </p:nvSpPr>
          <p:spPr>
            <a:xfrm>
              <a:off x="2604335" y="4923987"/>
              <a:ext cx="372533" cy="369332"/>
            </a:xfrm>
            <a:prstGeom prst="rect">
              <a:avLst/>
            </a:prstGeom>
            <a:noFill/>
          </p:spPr>
          <p:txBody>
            <a:bodyPr wrap="square" rtlCol="0">
              <a:spAutoFit/>
            </a:bodyPr>
            <a:lstStyle/>
            <a:p>
              <a:r>
                <a:rPr lang="en-US" b="1" dirty="0"/>
                <a:t>4</a:t>
              </a:r>
            </a:p>
          </p:txBody>
        </p:sp>
        <p:sp>
          <p:nvSpPr>
            <p:cNvPr id="19" name="TextBox 18"/>
            <p:cNvSpPr txBox="1"/>
            <p:nvPr/>
          </p:nvSpPr>
          <p:spPr>
            <a:xfrm>
              <a:off x="3087497" y="3807471"/>
              <a:ext cx="372533" cy="369332"/>
            </a:xfrm>
            <a:prstGeom prst="rect">
              <a:avLst/>
            </a:prstGeom>
            <a:noFill/>
          </p:spPr>
          <p:txBody>
            <a:bodyPr wrap="square" rtlCol="0">
              <a:spAutoFit/>
            </a:bodyPr>
            <a:lstStyle/>
            <a:p>
              <a:r>
                <a:rPr lang="en-US" b="1" dirty="0"/>
                <a:t>2</a:t>
              </a:r>
            </a:p>
          </p:txBody>
        </p:sp>
        <p:sp>
          <p:nvSpPr>
            <p:cNvPr id="20" name="TextBox 19"/>
            <p:cNvSpPr txBox="1"/>
            <p:nvPr/>
          </p:nvSpPr>
          <p:spPr>
            <a:xfrm>
              <a:off x="4228140" y="3704674"/>
              <a:ext cx="372533" cy="369332"/>
            </a:xfrm>
            <a:prstGeom prst="rect">
              <a:avLst/>
            </a:prstGeom>
            <a:noFill/>
          </p:spPr>
          <p:txBody>
            <a:bodyPr wrap="square" rtlCol="0">
              <a:spAutoFit/>
            </a:bodyPr>
            <a:lstStyle/>
            <a:p>
              <a:r>
                <a:rPr lang="en-US" b="1" dirty="0"/>
                <a:t>3</a:t>
              </a:r>
            </a:p>
          </p:txBody>
        </p:sp>
      </p:grpSp>
      <p:sp>
        <p:nvSpPr>
          <p:cNvPr id="21" name="TextBox 20"/>
          <p:cNvSpPr txBox="1"/>
          <p:nvPr/>
        </p:nvSpPr>
        <p:spPr>
          <a:xfrm>
            <a:off x="5354400" y="1911398"/>
            <a:ext cx="5158967" cy="1477328"/>
          </a:xfrm>
          <a:prstGeom prst="rect">
            <a:avLst/>
          </a:prstGeom>
          <a:noFill/>
        </p:spPr>
        <p:txBody>
          <a:bodyPr wrap="square" rtlCol="0">
            <a:spAutoFit/>
          </a:bodyPr>
          <a:lstStyle/>
          <a:p>
            <a:r>
              <a:rPr lang="en-US" b="1" dirty="0">
                <a:solidFill>
                  <a:schemeClr val="tx2"/>
                </a:solidFill>
                <a:latin typeface="+mj-lt"/>
                <a:cs typeface="Comic Sans MS"/>
              </a:rPr>
              <a:t>Case 1: (F:C) </a:t>
            </a:r>
            <a:r>
              <a:rPr lang="en-US" dirty="0">
                <a:latin typeface="+mj-lt"/>
                <a:cs typeface="Comic Sans MS"/>
              </a:rPr>
              <a:t>Max Weight Edges are Different</a:t>
            </a:r>
          </a:p>
          <a:p>
            <a:r>
              <a:rPr lang="en-US" dirty="0">
                <a:latin typeface="+mj-lt"/>
                <a:cs typeface="Comic Sans MS"/>
              </a:rPr>
              <a:t>Max Weight from F:D (E-F) 4</a:t>
            </a:r>
          </a:p>
          <a:p>
            <a:r>
              <a:rPr lang="en-US" dirty="0">
                <a:latin typeface="+mj-lt"/>
                <a:cs typeface="Comic Sans MS"/>
              </a:rPr>
              <a:t>Max Weight from C:D (B-D) 3</a:t>
            </a:r>
          </a:p>
          <a:p>
            <a:endParaRPr lang="en-US" dirty="0">
              <a:latin typeface="+mj-lt"/>
              <a:cs typeface="Comic Sans MS"/>
            </a:endParaRPr>
          </a:p>
          <a:p>
            <a:r>
              <a:rPr lang="en-US" dirty="0">
                <a:latin typeface="+mj-lt"/>
                <a:cs typeface="Comic Sans MS"/>
              </a:rPr>
              <a:t>Pick the highest weight edge (E-F) 4</a:t>
            </a:r>
          </a:p>
        </p:txBody>
      </p:sp>
      <p:sp>
        <p:nvSpPr>
          <p:cNvPr id="22" name="TextBox 21"/>
          <p:cNvSpPr txBox="1"/>
          <p:nvPr/>
        </p:nvSpPr>
        <p:spPr>
          <a:xfrm>
            <a:off x="5354400" y="3898223"/>
            <a:ext cx="5158967" cy="2308324"/>
          </a:xfrm>
          <a:prstGeom prst="rect">
            <a:avLst/>
          </a:prstGeom>
          <a:noFill/>
        </p:spPr>
        <p:txBody>
          <a:bodyPr wrap="square" rtlCol="0">
            <a:spAutoFit/>
          </a:bodyPr>
          <a:lstStyle/>
          <a:p>
            <a:r>
              <a:rPr lang="en-US" b="1" dirty="0">
                <a:solidFill>
                  <a:schemeClr val="tx2"/>
                </a:solidFill>
                <a:latin typeface="+mj-lt"/>
                <a:cs typeface="Comic Sans MS"/>
              </a:rPr>
              <a:t>Case 2: (A:C) </a:t>
            </a:r>
            <a:r>
              <a:rPr lang="en-US" dirty="0">
                <a:latin typeface="+mj-lt"/>
                <a:cs typeface="Comic Sans MS"/>
              </a:rPr>
              <a:t>Max Weight Edges are Same</a:t>
            </a:r>
          </a:p>
          <a:p>
            <a:r>
              <a:rPr lang="en-US" dirty="0">
                <a:latin typeface="+mj-lt"/>
                <a:cs typeface="Comic Sans MS"/>
              </a:rPr>
              <a:t>Max Weight from A:D (B-D) 3</a:t>
            </a:r>
          </a:p>
          <a:p>
            <a:r>
              <a:rPr lang="en-US" dirty="0">
                <a:latin typeface="+mj-lt"/>
                <a:cs typeface="Comic Sans MS"/>
              </a:rPr>
              <a:t>Max Weight from C:D (B-D) 3</a:t>
            </a:r>
          </a:p>
          <a:p>
            <a:endParaRPr lang="en-US" dirty="0">
              <a:latin typeface="+mj-lt"/>
              <a:cs typeface="Comic Sans MS"/>
            </a:endParaRPr>
          </a:p>
          <a:p>
            <a:r>
              <a:rPr lang="en-US" dirty="0">
                <a:latin typeface="+mj-lt"/>
                <a:cs typeface="Comic Sans MS"/>
              </a:rPr>
              <a:t>Find path from A-C and then find max weighted edge B:C 2</a:t>
            </a:r>
          </a:p>
          <a:p>
            <a:endParaRPr lang="en-US" dirty="0">
              <a:latin typeface="+mj-lt"/>
              <a:cs typeface="Comic Sans MS"/>
            </a:endParaRPr>
          </a:p>
          <a:p>
            <a:r>
              <a:rPr lang="en-US" dirty="0">
                <a:latin typeface="+mj-lt"/>
                <a:cs typeface="Comic Sans MS"/>
              </a:rPr>
              <a:t>If we keep track of the parent, the complexity of this at most O(h); </a:t>
            </a:r>
          </a:p>
          <a:p>
            <a:r>
              <a:rPr lang="en-US" dirty="0">
                <a:latin typeface="+mj-lt"/>
                <a:cs typeface="Comic Sans MS"/>
              </a:rPr>
              <a:t>h=height of the tree</a:t>
            </a:r>
          </a:p>
        </p:txBody>
      </p:sp>
    </p:spTree>
    <p:extLst>
      <p:ext uri="{BB962C8B-B14F-4D97-AF65-F5344CB8AC3E}">
        <p14:creationId xmlns:p14="http://schemas.microsoft.com/office/powerpoint/2010/main" val="110667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omic Sans MS"/>
              </a:rPr>
              <a:t>Deletion and Tree Repair</a:t>
            </a:r>
          </a:p>
        </p:txBody>
      </p:sp>
      <p:grpSp>
        <p:nvGrpSpPr>
          <p:cNvPr id="4" name="Group 3"/>
          <p:cNvGrpSpPr/>
          <p:nvPr/>
        </p:nvGrpSpPr>
        <p:grpSpPr>
          <a:xfrm>
            <a:off x="1827517" y="2732657"/>
            <a:ext cx="3262978" cy="2512282"/>
            <a:chOff x="2604335" y="3369976"/>
            <a:chExt cx="3262978" cy="2512282"/>
          </a:xfrm>
        </p:grpSpPr>
        <p:sp>
          <p:nvSpPr>
            <p:cNvPr id="5" name="Oval 4"/>
            <p:cNvSpPr/>
            <p:nvPr/>
          </p:nvSpPr>
          <p:spPr>
            <a:xfrm>
              <a:off x="3546264" y="3369976"/>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D</a:t>
              </a:r>
            </a:p>
          </p:txBody>
        </p:sp>
        <p:sp>
          <p:nvSpPr>
            <p:cNvPr id="6" name="Oval 5"/>
            <p:cNvSpPr/>
            <p:nvPr/>
          </p:nvSpPr>
          <p:spPr>
            <a:xfrm>
              <a:off x="4490388" y="4165200"/>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B</a:t>
              </a:r>
            </a:p>
          </p:txBody>
        </p:sp>
        <p:sp>
          <p:nvSpPr>
            <p:cNvPr id="7" name="Oval 6"/>
            <p:cNvSpPr/>
            <p:nvPr/>
          </p:nvSpPr>
          <p:spPr>
            <a:xfrm>
              <a:off x="2712960" y="425420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E</a:t>
              </a:r>
            </a:p>
          </p:txBody>
        </p:sp>
        <p:sp>
          <p:nvSpPr>
            <p:cNvPr id="8" name="Oval 7"/>
            <p:cNvSpPr/>
            <p:nvPr/>
          </p:nvSpPr>
          <p:spPr>
            <a:xfrm>
              <a:off x="2691828"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F</a:t>
              </a:r>
            </a:p>
          </p:txBody>
        </p:sp>
        <p:sp>
          <p:nvSpPr>
            <p:cNvPr id="9" name="Oval 8"/>
            <p:cNvSpPr/>
            <p:nvPr/>
          </p:nvSpPr>
          <p:spPr>
            <a:xfrm>
              <a:off x="4074080" y="5412834"/>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A</a:t>
              </a:r>
            </a:p>
          </p:txBody>
        </p:sp>
        <p:sp>
          <p:nvSpPr>
            <p:cNvPr id="10" name="Oval 9"/>
            <p:cNvSpPr/>
            <p:nvPr/>
          </p:nvSpPr>
          <p:spPr>
            <a:xfrm>
              <a:off x="5339497" y="5330359"/>
              <a:ext cx="527816" cy="469424"/>
            </a:xfrm>
            <a:prstGeom prst="ellipse">
              <a:avLst/>
            </a:prstGeom>
            <a:noFill/>
            <a:ln w="3810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292934"/>
                  </a:solidFill>
                  <a:latin typeface="Comic Sans MS"/>
                  <a:cs typeface="Comic Sans MS"/>
                </a:rPr>
                <a:t>C</a:t>
              </a:r>
            </a:p>
          </p:txBody>
        </p:sp>
        <p:cxnSp>
          <p:nvCxnSpPr>
            <p:cNvPr id="11" name="Straight Connector 10"/>
            <p:cNvCxnSpPr>
              <a:stCxn id="5" idx="3"/>
              <a:endCxn id="7" idx="7"/>
            </p:cNvCxnSpPr>
            <p:nvPr/>
          </p:nvCxnSpPr>
          <p:spPr>
            <a:xfrm flipH="1">
              <a:off x="3163479" y="3770654"/>
              <a:ext cx="460082" cy="5523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5"/>
              <a:endCxn id="6" idx="1"/>
            </p:cNvCxnSpPr>
            <p:nvPr/>
          </p:nvCxnSpPr>
          <p:spPr>
            <a:xfrm>
              <a:off x="3996783" y="3770654"/>
              <a:ext cx="570902" cy="463292"/>
            </a:xfrm>
            <a:prstGeom prst="line">
              <a:avLst/>
            </a:prstGeom>
            <a:ln w="57150" cmpd="sng">
              <a:solidFill>
                <a:srgbClr val="F82CF1"/>
              </a:solidFill>
              <a:prstDash val="dot"/>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 idx="3"/>
              <a:endCxn id="9" idx="0"/>
            </p:cNvCxnSpPr>
            <p:nvPr/>
          </p:nvCxnSpPr>
          <p:spPr>
            <a:xfrm flipH="1">
              <a:off x="4337988" y="4565878"/>
              <a:ext cx="229697" cy="846956"/>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 idx="5"/>
              <a:endCxn id="10" idx="0"/>
            </p:cNvCxnSpPr>
            <p:nvPr/>
          </p:nvCxnSpPr>
          <p:spPr>
            <a:xfrm>
              <a:off x="4940907" y="4565878"/>
              <a:ext cx="662498" cy="76448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8" idx="0"/>
            </p:cNvCxnSpPr>
            <p:nvPr/>
          </p:nvCxnSpPr>
          <p:spPr>
            <a:xfrm flipH="1">
              <a:off x="2955736" y="4723633"/>
              <a:ext cx="21132" cy="689201"/>
            </a:xfrm>
            <a:prstGeom prst="line">
              <a:avLst/>
            </a:prstGeom>
            <a:ln w="57150" cmpd="sng">
              <a:solidFill>
                <a:srgbClr val="F82CF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256147" y="4731266"/>
              <a:ext cx="372533" cy="369332"/>
            </a:xfrm>
            <a:prstGeom prst="rect">
              <a:avLst/>
            </a:prstGeom>
            <a:noFill/>
          </p:spPr>
          <p:txBody>
            <a:bodyPr wrap="square" rtlCol="0">
              <a:spAutoFit/>
            </a:bodyPr>
            <a:lstStyle/>
            <a:p>
              <a:r>
                <a:rPr lang="en-US" b="1" dirty="0"/>
                <a:t>2</a:t>
              </a:r>
            </a:p>
          </p:txBody>
        </p:sp>
        <p:sp>
          <p:nvSpPr>
            <p:cNvPr id="17" name="TextBox 16"/>
            <p:cNvSpPr txBox="1"/>
            <p:nvPr/>
          </p:nvSpPr>
          <p:spPr>
            <a:xfrm>
              <a:off x="4151721" y="4849952"/>
              <a:ext cx="372533" cy="369332"/>
            </a:xfrm>
            <a:prstGeom prst="rect">
              <a:avLst/>
            </a:prstGeom>
            <a:noFill/>
          </p:spPr>
          <p:txBody>
            <a:bodyPr wrap="square" rtlCol="0">
              <a:spAutoFit/>
            </a:bodyPr>
            <a:lstStyle/>
            <a:p>
              <a:r>
                <a:rPr lang="en-US" b="1" dirty="0"/>
                <a:t>1</a:t>
              </a:r>
            </a:p>
          </p:txBody>
        </p:sp>
        <p:sp>
          <p:nvSpPr>
            <p:cNvPr id="18" name="TextBox 17"/>
            <p:cNvSpPr txBox="1"/>
            <p:nvPr/>
          </p:nvSpPr>
          <p:spPr>
            <a:xfrm>
              <a:off x="2604335" y="4923987"/>
              <a:ext cx="372533" cy="369332"/>
            </a:xfrm>
            <a:prstGeom prst="rect">
              <a:avLst/>
            </a:prstGeom>
            <a:noFill/>
          </p:spPr>
          <p:txBody>
            <a:bodyPr wrap="square" rtlCol="0">
              <a:spAutoFit/>
            </a:bodyPr>
            <a:lstStyle/>
            <a:p>
              <a:r>
                <a:rPr lang="en-US" b="1" dirty="0"/>
                <a:t>4</a:t>
              </a:r>
            </a:p>
          </p:txBody>
        </p:sp>
        <p:sp>
          <p:nvSpPr>
            <p:cNvPr id="19" name="TextBox 18"/>
            <p:cNvSpPr txBox="1"/>
            <p:nvPr/>
          </p:nvSpPr>
          <p:spPr>
            <a:xfrm>
              <a:off x="3087497" y="3807471"/>
              <a:ext cx="372533" cy="369332"/>
            </a:xfrm>
            <a:prstGeom prst="rect">
              <a:avLst/>
            </a:prstGeom>
            <a:noFill/>
          </p:spPr>
          <p:txBody>
            <a:bodyPr wrap="square" rtlCol="0">
              <a:spAutoFit/>
            </a:bodyPr>
            <a:lstStyle/>
            <a:p>
              <a:r>
                <a:rPr lang="en-US" b="1" dirty="0"/>
                <a:t>2</a:t>
              </a:r>
            </a:p>
          </p:txBody>
        </p:sp>
        <p:sp>
          <p:nvSpPr>
            <p:cNvPr id="20" name="TextBox 19"/>
            <p:cNvSpPr txBox="1"/>
            <p:nvPr/>
          </p:nvSpPr>
          <p:spPr>
            <a:xfrm>
              <a:off x="4228140" y="3704674"/>
              <a:ext cx="1028007" cy="369332"/>
            </a:xfrm>
            <a:prstGeom prst="rect">
              <a:avLst/>
            </a:prstGeom>
            <a:noFill/>
          </p:spPr>
          <p:txBody>
            <a:bodyPr wrap="square" rtlCol="0">
              <a:spAutoFit/>
            </a:bodyPr>
            <a:lstStyle/>
            <a:p>
              <a:r>
                <a:rPr lang="en-US" b="1" dirty="0"/>
                <a:t>INF</a:t>
              </a:r>
            </a:p>
          </p:txBody>
        </p:sp>
      </p:grpSp>
      <p:sp>
        <p:nvSpPr>
          <p:cNvPr id="21" name="TextBox 20"/>
          <p:cNvSpPr txBox="1"/>
          <p:nvPr/>
        </p:nvSpPr>
        <p:spPr>
          <a:xfrm>
            <a:off x="5354400" y="1911398"/>
            <a:ext cx="5158967" cy="3139321"/>
          </a:xfrm>
          <a:prstGeom prst="rect">
            <a:avLst/>
          </a:prstGeom>
          <a:noFill/>
        </p:spPr>
        <p:txBody>
          <a:bodyPr wrap="square" rtlCol="0">
            <a:spAutoFit/>
          </a:bodyPr>
          <a:lstStyle/>
          <a:p>
            <a:r>
              <a:rPr lang="en-US" dirty="0">
                <a:solidFill>
                  <a:srgbClr val="292934"/>
                </a:solidFill>
                <a:latin typeface="+mj-lt"/>
                <a:cs typeface="Comic Sans MS"/>
              </a:rPr>
              <a:t>Delete (D:B)</a:t>
            </a:r>
          </a:p>
          <a:p>
            <a:endParaRPr lang="en-US" dirty="0">
              <a:solidFill>
                <a:srgbClr val="292934"/>
              </a:solidFill>
              <a:latin typeface="+mj-lt"/>
              <a:cs typeface="Comic Sans MS"/>
            </a:endParaRPr>
          </a:p>
          <a:p>
            <a:r>
              <a:rPr lang="en-US" dirty="0">
                <a:solidFill>
                  <a:srgbClr val="292934"/>
                </a:solidFill>
                <a:latin typeface="+mj-lt"/>
                <a:cs typeface="Comic Sans MS"/>
              </a:rPr>
              <a:t>Edge D-B connecting components (D,E,F) and (A,B,C) is set to INF</a:t>
            </a:r>
          </a:p>
          <a:p>
            <a:endParaRPr lang="en-US" dirty="0">
              <a:solidFill>
                <a:srgbClr val="292934"/>
              </a:solidFill>
              <a:latin typeface="+mj-lt"/>
              <a:cs typeface="Comic Sans MS"/>
            </a:endParaRPr>
          </a:p>
          <a:p>
            <a:r>
              <a:rPr lang="en-US" dirty="0">
                <a:solidFill>
                  <a:srgbClr val="292934"/>
                </a:solidFill>
                <a:latin typeface="+mj-lt"/>
                <a:cs typeface="Comic Sans MS"/>
              </a:rPr>
              <a:t>Any remainder edge connecting these two components will identify D-B as the highest weighted edge and replace it.</a:t>
            </a:r>
          </a:p>
          <a:p>
            <a:endParaRPr lang="en-US" dirty="0">
              <a:solidFill>
                <a:srgbClr val="292934"/>
              </a:solidFill>
              <a:latin typeface="+mj-lt"/>
              <a:cs typeface="Comic Sans MS"/>
            </a:endParaRPr>
          </a:p>
          <a:p>
            <a:r>
              <a:rPr lang="en-US" dirty="0">
                <a:solidFill>
                  <a:srgbClr val="292934"/>
                </a:solidFill>
                <a:latin typeface="+mj-lt"/>
                <a:cs typeface="Comic Sans MS"/>
              </a:rPr>
              <a:t>No need for component reassignment</a:t>
            </a:r>
          </a:p>
          <a:p>
            <a:endParaRPr lang="en-US" dirty="0">
              <a:solidFill>
                <a:srgbClr val="292934"/>
              </a:solidFill>
              <a:latin typeface="+mj-lt"/>
              <a:cs typeface="Comic Sans MS"/>
            </a:endParaRPr>
          </a:p>
          <a:p>
            <a:r>
              <a:rPr lang="en-US" dirty="0">
                <a:solidFill>
                  <a:srgbClr val="292934"/>
                </a:solidFill>
                <a:latin typeface="+mj-lt"/>
                <a:cs typeface="Comic Sans MS"/>
              </a:rPr>
              <a:t>Checking for highest edge will always be under Case 1</a:t>
            </a:r>
          </a:p>
          <a:p>
            <a:endParaRPr lang="en-US" dirty="0">
              <a:solidFill>
                <a:srgbClr val="292934"/>
              </a:solidFill>
              <a:latin typeface="Comic Sans MS"/>
              <a:cs typeface="Comic Sans MS"/>
            </a:endParaRPr>
          </a:p>
        </p:txBody>
      </p:sp>
    </p:spTree>
    <p:extLst>
      <p:ext uri="{BB962C8B-B14F-4D97-AF65-F5344CB8AC3E}">
        <p14:creationId xmlns:p14="http://schemas.microsoft.com/office/powerpoint/2010/main" val="4294266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6A00-FE73-8E49-8324-B1A3433AFAB1}"/>
              </a:ext>
            </a:extLst>
          </p:cNvPr>
          <p:cNvSpPr>
            <a:spLocks noGrp="1"/>
          </p:cNvSpPr>
          <p:nvPr>
            <p:ph type="title"/>
          </p:nvPr>
        </p:nvSpPr>
        <p:spPr/>
        <p:txBody>
          <a:bodyPr/>
          <a:lstStyle/>
          <a:p>
            <a:r>
              <a:rPr lang="en-US" dirty="0"/>
              <a:t>CENTRALITY METRICS</a:t>
            </a:r>
          </a:p>
        </p:txBody>
      </p:sp>
      <p:sp>
        <p:nvSpPr>
          <p:cNvPr id="3" name="Content Placeholder 2">
            <a:extLst>
              <a:ext uri="{FF2B5EF4-FFF2-40B4-BE49-F238E27FC236}">
                <a16:creationId xmlns:a16="http://schemas.microsoft.com/office/drawing/2014/main" id="{142F434C-1644-2240-8CD9-D612EF065F0D}"/>
              </a:ext>
            </a:extLst>
          </p:cNvPr>
          <p:cNvSpPr>
            <a:spLocks noGrp="1"/>
          </p:cNvSpPr>
          <p:nvPr>
            <p:ph idx="1"/>
          </p:nvPr>
        </p:nvSpPr>
        <p:spPr/>
        <p:txBody>
          <a:bodyPr>
            <a:noAutofit/>
          </a:bodyPr>
          <a:lstStyle/>
          <a:p>
            <a:r>
              <a:rPr lang="en-US" sz="1800" dirty="0"/>
              <a:t>Centrality measures the importance of a vertex. Some popular measures are;</a:t>
            </a:r>
          </a:p>
          <a:p>
            <a:pPr lvl="1"/>
            <a:r>
              <a:rPr lang="en-US" dirty="0"/>
              <a:t>Degree centrality</a:t>
            </a:r>
          </a:p>
          <a:p>
            <a:pPr lvl="2"/>
            <a:r>
              <a:rPr lang="en-US" sz="1800" dirty="0"/>
              <a:t>How many neighbors the vertex is connected to</a:t>
            </a:r>
          </a:p>
          <a:p>
            <a:pPr lvl="1"/>
            <a:r>
              <a:rPr lang="en-US" dirty="0">
                <a:solidFill>
                  <a:srgbClr val="7030A0"/>
                </a:solidFill>
              </a:rPr>
              <a:t>Closeness centrality</a:t>
            </a:r>
          </a:p>
          <a:p>
            <a:pPr lvl="2"/>
            <a:r>
              <a:rPr lang="en-US" sz="1800" dirty="0">
                <a:solidFill>
                  <a:srgbClr val="7030A0"/>
                </a:solidFill>
              </a:rPr>
              <a:t>Average distance of vertex from all other vertices in the network</a:t>
            </a:r>
          </a:p>
          <a:p>
            <a:pPr lvl="1"/>
            <a:r>
              <a:rPr lang="en-US" dirty="0">
                <a:solidFill>
                  <a:srgbClr val="7030A0"/>
                </a:solidFill>
              </a:rPr>
              <a:t>Betweenness centrality</a:t>
            </a:r>
          </a:p>
          <a:p>
            <a:pPr lvl="2"/>
            <a:r>
              <a:rPr lang="en-US" sz="1800" dirty="0">
                <a:solidFill>
                  <a:srgbClr val="7030A0"/>
                </a:solidFill>
              </a:rPr>
              <a:t>How many shortest paths go through the vertex</a:t>
            </a:r>
          </a:p>
          <a:p>
            <a:pPr lvl="1"/>
            <a:r>
              <a:rPr lang="en-US" dirty="0"/>
              <a:t>Eigen vector centrality</a:t>
            </a:r>
          </a:p>
          <a:p>
            <a:pPr lvl="2"/>
            <a:r>
              <a:rPr lang="en-US" sz="1800" dirty="0"/>
              <a:t>How many times the vertex is visited in a random walk</a:t>
            </a:r>
          </a:p>
          <a:p>
            <a:pPr lvl="1"/>
            <a:r>
              <a:rPr lang="en-US" dirty="0"/>
              <a:t>Page rank centrality/Katz centrality</a:t>
            </a:r>
          </a:p>
          <a:p>
            <a:pPr lvl="2"/>
            <a:r>
              <a:rPr lang="en-US" sz="1800" dirty="0"/>
              <a:t>Similar to eigen vector centrality but for directed graphs and normalized</a:t>
            </a:r>
          </a:p>
          <a:p>
            <a:pPr lvl="1"/>
            <a:r>
              <a:rPr lang="en-US" dirty="0"/>
              <a:t>HIT centrality</a:t>
            </a:r>
          </a:p>
          <a:p>
            <a:pPr lvl="2"/>
            <a:r>
              <a:rPr lang="en-US" sz="1800" dirty="0"/>
              <a:t>How many important nodes point to a vertex or how many important nodes a vertex points to.</a:t>
            </a:r>
          </a:p>
        </p:txBody>
      </p:sp>
    </p:spTree>
    <p:extLst>
      <p:ext uri="{BB962C8B-B14F-4D97-AF65-F5344CB8AC3E}">
        <p14:creationId xmlns:p14="http://schemas.microsoft.com/office/powerpoint/2010/main" val="1327844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08932" y="2106902"/>
            <a:ext cx="6350000" cy="3911600"/>
          </a:xfrm>
          <a:prstGeom prst="rect">
            <a:avLst/>
          </a:prstGeom>
        </p:spPr>
      </p:pic>
      <p:sp>
        <p:nvSpPr>
          <p:cNvPr id="6" name="TextBox 5"/>
          <p:cNvSpPr txBox="1"/>
          <p:nvPr/>
        </p:nvSpPr>
        <p:spPr>
          <a:xfrm>
            <a:off x="2497162" y="5839404"/>
            <a:ext cx="7455401" cy="507831"/>
          </a:xfrm>
          <a:prstGeom prst="rect">
            <a:avLst/>
          </a:prstGeom>
          <a:noFill/>
        </p:spPr>
        <p:txBody>
          <a:bodyPr wrap="square" rtlCol="0">
            <a:spAutoFit/>
          </a:bodyPr>
          <a:lstStyle/>
          <a:p>
            <a:r>
              <a:rPr lang="en-US" sz="900" dirty="0"/>
              <a:t>https://</a:t>
            </a:r>
            <a:r>
              <a:rPr lang="en-US" sz="900" dirty="0" err="1"/>
              <a:t>www.google.com</a:t>
            </a:r>
            <a:r>
              <a:rPr lang="en-US" sz="900" dirty="0"/>
              <a:t>/</a:t>
            </a:r>
            <a:r>
              <a:rPr lang="en-US" sz="900" dirty="0" err="1"/>
              <a:t>url?sa</a:t>
            </a:r>
            <a:r>
              <a:rPr lang="en-US" sz="900" dirty="0"/>
              <a:t>=</a:t>
            </a:r>
            <a:r>
              <a:rPr lang="en-US" sz="900" dirty="0" err="1"/>
              <a:t>i&amp;rct</a:t>
            </a:r>
            <a:r>
              <a:rPr lang="en-US" sz="900" dirty="0"/>
              <a:t>=</a:t>
            </a:r>
            <a:r>
              <a:rPr lang="en-US" sz="900" dirty="0" err="1"/>
              <a:t>j&amp;q</a:t>
            </a:r>
            <a:r>
              <a:rPr lang="en-US" sz="900" dirty="0"/>
              <a:t>=&amp;</a:t>
            </a:r>
            <a:r>
              <a:rPr lang="en-US" sz="900" dirty="0" err="1"/>
              <a:t>esrc</a:t>
            </a:r>
            <a:r>
              <a:rPr lang="en-US" sz="900" dirty="0"/>
              <a:t>=</a:t>
            </a:r>
            <a:r>
              <a:rPr lang="en-US" sz="900" dirty="0" err="1"/>
              <a:t>s&amp;source</a:t>
            </a:r>
            <a:r>
              <a:rPr lang="en-US" sz="900" dirty="0"/>
              <a:t>=</a:t>
            </a:r>
            <a:r>
              <a:rPr lang="en-US" sz="900" dirty="0" err="1"/>
              <a:t>images&amp;cd</a:t>
            </a:r>
            <a:r>
              <a:rPr lang="en-US" sz="900" dirty="0"/>
              <a:t>=&amp;</a:t>
            </a:r>
            <a:r>
              <a:rPr lang="en-US" sz="900" dirty="0" err="1"/>
              <a:t>ved</a:t>
            </a:r>
            <a:r>
              <a:rPr lang="en-US" sz="900" dirty="0"/>
              <a:t>=2ahUKEwjMyunv8L_kAhVJuZ4KHeA7BBUQjRx6BAgBEAQ&amp;url=https%3A%2F%2Fwww.ebi.ac.uk%2Ftraining%2Fonline%2Fcourse%2Fnetwork-analysis-protein-interaction-data-introduction%2Fbuilding-and-analysing-ppins-1&amp;psig=AOvVaw0O9CBTr5Cyxr-0Ng2hZ_B-&amp;</a:t>
            </a:r>
            <a:r>
              <a:rPr lang="en-US" sz="900" dirty="0" err="1"/>
              <a:t>ust</a:t>
            </a:r>
            <a:r>
              <a:rPr lang="en-US" sz="900" dirty="0"/>
              <a:t>=1567985915996244</a:t>
            </a:r>
          </a:p>
        </p:txBody>
      </p:sp>
      <p:sp>
        <p:nvSpPr>
          <p:cNvPr id="2" name="Title 1">
            <a:extLst>
              <a:ext uri="{FF2B5EF4-FFF2-40B4-BE49-F238E27FC236}">
                <a16:creationId xmlns:a16="http://schemas.microsoft.com/office/drawing/2014/main" id="{B321FFEF-AD95-B749-88DB-4631109A6F0C}"/>
              </a:ext>
            </a:extLst>
          </p:cNvPr>
          <p:cNvSpPr>
            <a:spLocks noGrp="1"/>
          </p:cNvSpPr>
          <p:nvPr>
            <p:ph type="title"/>
          </p:nvPr>
        </p:nvSpPr>
        <p:spPr/>
        <p:txBody>
          <a:bodyPr/>
          <a:lstStyle/>
          <a:p>
            <a:r>
              <a:rPr lang="en-US" dirty="0"/>
              <a:t>Closeness Centrality</a:t>
            </a:r>
          </a:p>
        </p:txBody>
      </p:sp>
    </p:spTree>
    <p:extLst>
      <p:ext uri="{BB962C8B-B14F-4D97-AF65-F5344CB8AC3E}">
        <p14:creationId xmlns:p14="http://schemas.microsoft.com/office/powerpoint/2010/main" val="3895589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0" y="0"/>
            <a:ext cx="9144000" cy="6858000"/>
          </a:xfrm>
          <a:prstGeom prst="rect">
            <a:avLst/>
          </a:prstGeom>
        </p:spPr>
      </p:pic>
      <p:sp>
        <p:nvSpPr>
          <p:cNvPr id="5" name="TextBox 4"/>
          <p:cNvSpPr txBox="1"/>
          <p:nvPr/>
        </p:nvSpPr>
        <p:spPr>
          <a:xfrm>
            <a:off x="1524001" y="6488668"/>
            <a:ext cx="9170803" cy="369332"/>
          </a:xfrm>
          <a:prstGeom prst="rect">
            <a:avLst/>
          </a:prstGeom>
          <a:noFill/>
        </p:spPr>
        <p:txBody>
          <a:bodyPr wrap="square" rtlCol="0">
            <a:spAutoFit/>
          </a:bodyPr>
          <a:lstStyle/>
          <a:p>
            <a:r>
              <a:rPr lang="en-US" dirty="0">
                <a:hlinkClick r:id="rId3"/>
              </a:rPr>
              <a:t>https://slideplayer.com/slide/8739300/--These</a:t>
            </a:r>
            <a:r>
              <a:rPr lang="en-US" dirty="0"/>
              <a:t> are a nice set of slides on centrality</a:t>
            </a:r>
          </a:p>
        </p:txBody>
      </p:sp>
    </p:spTree>
    <p:extLst>
      <p:ext uri="{BB962C8B-B14F-4D97-AF65-F5344CB8AC3E}">
        <p14:creationId xmlns:p14="http://schemas.microsoft.com/office/powerpoint/2010/main" val="3765653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94817" y="9728"/>
            <a:ext cx="5356172" cy="6858000"/>
          </a:xfrm>
          <a:prstGeom prst="rect">
            <a:avLst/>
          </a:prstGeom>
        </p:spPr>
      </p:pic>
    </p:spTree>
    <p:extLst>
      <p:ext uri="{BB962C8B-B14F-4D97-AF65-F5344CB8AC3E}">
        <p14:creationId xmlns:p14="http://schemas.microsoft.com/office/powerpoint/2010/main" val="3909405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579256" y="3362711"/>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5" name="Oval 4"/>
          <p:cNvSpPr/>
          <p:nvPr/>
        </p:nvSpPr>
        <p:spPr>
          <a:xfrm>
            <a:off x="1937782" y="4094316"/>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6" name="Oval 5"/>
          <p:cNvSpPr/>
          <p:nvPr/>
        </p:nvSpPr>
        <p:spPr>
          <a:xfrm>
            <a:off x="3212343" y="4094316"/>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7" name="Oval 6"/>
          <p:cNvSpPr/>
          <p:nvPr/>
        </p:nvSpPr>
        <p:spPr>
          <a:xfrm>
            <a:off x="2579256" y="4825923"/>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9" name="Oval 8"/>
          <p:cNvSpPr/>
          <p:nvPr/>
        </p:nvSpPr>
        <p:spPr>
          <a:xfrm>
            <a:off x="2579256" y="5665048"/>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cxnSp>
        <p:nvCxnSpPr>
          <p:cNvPr id="13" name="Straight Connector 12"/>
          <p:cNvCxnSpPr>
            <a:stCxn id="4" idx="3"/>
          </p:cNvCxnSpPr>
          <p:nvPr/>
        </p:nvCxnSpPr>
        <p:spPr>
          <a:xfrm flipH="1">
            <a:off x="2249518" y="3689022"/>
            <a:ext cx="399976" cy="405295"/>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4" idx="5"/>
            <a:endCxn id="6" idx="1"/>
          </p:cNvCxnSpPr>
          <p:nvPr/>
        </p:nvCxnSpPr>
        <p:spPr>
          <a:xfrm>
            <a:off x="2988635" y="3689021"/>
            <a:ext cx="293947" cy="46128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7" idx="1"/>
          </p:cNvCxnSpPr>
          <p:nvPr/>
        </p:nvCxnSpPr>
        <p:spPr>
          <a:xfrm>
            <a:off x="2314172" y="4420626"/>
            <a:ext cx="335322" cy="46128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7" idx="7"/>
            <a:endCxn id="6" idx="4"/>
          </p:cNvCxnSpPr>
          <p:nvPr/>
        </p:nvCxnSpPr>
        <p:spPr>
          <a:xfrm flipV="1">
            <a:off x="2988635" y="4476613"/>
            <a:ext cx="463517" cy="405296"/>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7" idx="4"/>
          </p:cNvCxnSpPr>
          <p:nvPr/>
        </p:nvCxnSpPr>
        <p:spPr>
          <a:xfrm>
            <a:off x="2819064" y="5208220"/>
            <a:ext cx="0" cy="484109"/>
          </a:xfrm>
          <a:prstGeom prst="line">
            <a:avLst/>
          </a:prstGeom>
          <a:ln w="5715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6" idx="4"/>
            <a:endCxn id="9" idx="7"/>
          </p:cNvCxnSpPr>
          <p:nvPr/>
        </p:nvCxnSpPr>
        <p:spPr>
          <a:xfrm flipH="1">
            <a:off x="2988635" y="4476612"/>
            <a:ext cx="463517" cy="124442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47" name="Title 46"/>
          <p:cNvSpPr>
            <a:spLocks noGrp="1"/>
          </p:cNvSpPr>
          <p:nvPr>
            <p:ph type="title"/>
          </p:nvPr>
        </p:nvSpPr>
        <p:spPr>
          <a:xfrm>
            <a:off x="2567489" y="186394"/>
            <a:ext cx="7024744" cy="1143000"/>
          </a:xfrm>
        </p:spPr>
        <p:txBody>
          <a:bodyPr>
            <a:normAutofit fontScale="90000"/>
          </a:bodyPr>
          <a:lstStyle/>
          <a:p>
            <a:r>
              <a:rPr lang="en-US" dirty="0" err="1">
                <a:solidFill>
                  <a:schemeClr val="tx1"/>
                </a:solidFill>
                <a:cs typeface="Comic Sans MS"/>
              </a:rPr>
              <a:t>Brandes</a:t>
            </a:r>
            <a:r>
              <a:rPr lang="en-US" dirty="0">
                <a:solidFill>
                  <a:schemeClr val="tx1"/>
                </a:solidFill>
                <a:cs typeface="Comic Sans MS"/>
              </a:rPr>
              <a:t> Algorithm (paraphrased) </a:t>
            </a:r>
          </a:p>
        </p:txBody>
      </p:sp>
      <p:sp>
        <p:nvSpPr>
          <p:cNvPr id="48" name="TextBox 47"/>
          <p:cNvSpPr txBox="1"/>
          <p:nvPr/>
        </p:nvSpPr>
        <p:spPr>
          <a:xfrm>
            <a:off x="2192363" y="1329395"/>
            <a:ext cx="7399871" cy="1477328"/>
          </a:xfrm>
          <a:prstGeom prst="rect">
            <a:avLst/>
          </a:prstGeom>
          <a:noFill/>
        </p:spPr>
        <p:txBody>
          <a:bodyPr wrap="square" rtlCol="0">
            <a:spAutoFit/>
          </a:bodyPr>
          <a:lstStyle/>
          <a:p>
            <a:r>
              <a:rPr lang="en-US" dirty="0">
                <a:solidFill>
                  <a:srgbClr val="660066"/>
                </a:solidFill>
                <a:latin typeface="+mj-lt"/>
                <a:cs typeface="Comic Sans MS"/>
              </a:rPr>
              <a:t>Step 1: Forward mode</a:t>
            </a:r>
            <a:r>
              <a:rPr lang="en-US" dirty="0">
                <a:solidFill>
                  <a:srgbClr val="660066"/>
                </a:solidFill>
                <a:latin typeface="+mj-lt"/>
              </a:rPr>
              <a:t>:</a:t>
            </a:r>
          </a:p>
          <a:p>
            <a:r>
              <a:rPr lang="en-US" dirty="0">
                <a:latin typeface="+mj-lt"/>
              </a:rPr>
              <a:t>	</a:t>
            </a:r>
            <a:r>
              <a:rPr lang="en-US" dirty="0">
                <a:latin typeface="+mj-lt"/>
                <a:cs typeface="Comic Sans MS"/>
              </a:rPr>
              <a:t>For a given source  compute the shortest path tree</a:t>
            </a:r>
          </a:p>
          <a:p>
            <a:r>
              <a:rPr lang="en-US" dirty="0">
                <a:latin typeface="+mj-lt"/>
                <a:cs typeface="Comic Sans MS"/>
              </a:rPr>
              <a:t>       For each vertex keep track of number of shortest paths passing through it (</a:t>
            </a:r>
            <a:r>
              <a:rPr lang="en-US" dirty="0" err="1">
                <a:solidFill>
                  <a:srgbClr val="3366FF"/>
                </a:solidFill>
                <a:latin typeface="+mj-lt"/>
                <a:cs typeface="Comic Sans MS"/>
              </a:rPr>
              <a:t>σ</a:t>
            </a:r>
            <a:r>
              <a:rPr lang="en-US" dirty="0">
                <a:latin typeface="+mj-lt"/>
                <a:cs typeface="Comic Sans MS"/>
              </a:rPr>
              <a:t>)  </a:t>
            </a:r>
          </a:p>
          <a:p>
            <a:r>
              <a:rPr lang="en-US" dirty="0">
                <a:latin typeface="+mj-lt"/>
                <a:cs typeface="Comic Sans MS"/>
              </a:rPr>
              <a:t>	and the predecessors in the tree (</a:t>
            </a:r>
            <a:r>
              <a:rPr lang="en-US" dirty="0" err="1">
                <a:solidFill>
                  <a:srgbClr val="3366FF"/>
                </a:solidFill>
                <a:latin typeface="+mj-lt"/>
                <a:cs typeface="Comic Sans MS"/>
              </a:rPr>
              <a:t>Pred</a:t>
            </a:r>
            <a:r>
              <a:rPr lang="en-US" dirty="0">
                <a:latin typeface="+mj-lt"/>
                <a:cs typeface="Comic Sans MS"/>
              </a:rPr>
              <a:t>)</a:t>
            </a:r>
          </a:p>
          <a:p>
            <a:r>
              <a:rPr lang="en-US" dirty="0">
                <a:latin typeface="+mj-lt"/>
                <a:cs typeface="Comic Sans MS"/>
              </a:rPr>
              <a:t>    Store visited vertices in stack (</a:t>
            </a:r>
            <a:r>
              <a:rPr lang="en-US" dirty="0">
                <a:solidFill>
                  <a:srgbClr val="3366FF"/>
                </a:solidFill>
                <a:latin typeface="+mj-lt"/>
                <a:cs typeface="Comic Sans MS"/>
              </a:rPr>
              <a:t>S</a:t>
            </a:r>
            <a:r>
              <a:rPr lang="en-US" dirty="0">
                <a:latin typeface="+mj-lt"/>
                <a:cs typeface="Comic Sans MS"/>
              </a:rPr>
              <a:t>) </a:t>
            </a:r>
          </a:p>
        </p:txBody>
      </p:sp>
      <p:graphicFrame>
        <p:nvGraphicFramePr>
          <p:cNvPr id="76" name="Table 75"/>
          <p:cNvGraphicFramePr>
            <a:graphicFrameLocks noGrp="1"/>
          </p:cNvGraphicFramePr>
          <p:nvPr>
            <p:extLst>
              <p:ext uri="{D42A27DB-BD31-4B8C-83A1-F6EECF244321}">
                <p14:modId xmlns:p14="http://schemas.microsoft.com/office/powerpoint/2010/main" val="1042128063"/>
              </p:ext>
            </p:extLst>
          </p:nvPr>
        </p:nvGraphicFramePr>
        <p:xfrm>
          <a:off x="6158832" y="3402936"/>
          <a:ext cx="3282408" cy="3010170"/>
        </p:xfrm>
        <a:graphic>
          <a:graphicData uri="http://schemas.openxmlformats.org/drawingml/2006/table">
            <a:tbl>
              <a:tblPr firstRow="1" bandRow="1">
                <a:tableStyleId>{5C22544A-7EE6-4342-B048-85BDC9FD1C3A}</a:tableStyleId>
              </a:tblPr>
              <a:tblGrid>
                <a:gridCol w="768343">
                  <a:extLst>
                    <a:ext uri="{9D8B030D-6E8A-4147-A177-3AD203B41FA5}">
                      <a16:colId xmlns:a16="http://schemas.microsoft.com/office/drawing/2014/main" val="20000"/>
                    </a:ext>
                  </a:extLst>
                </a:gridCol>
                <a:gridCol w="1812428">
                  <a:extLst>
                    <a:ext uri="{9D8B030D-6E8A-4147-A177-3AD203B41FA5}">
                      <a16:colId xmlns:a16="http://schemas.microsoft.com/office/drawing/2014/main" val="20001"/>
                    </a:ext>
                  </a:extLst>
                </a:gridCol>
                <a:gridCol w="701637">
                  <a:extLst>
                    <a:ext uri="{9D8B030D-6E8A-4147-A177-3AD203B41FA5}">
                      <a16:colId xmlns:a16="http://schemas.microsoft.com/office/drawing/2014/main" val="20002"/>
                    </a:ext>
                  </a:extLst>
                </a:gridCol>
              </a:tblGrid>
              <a:tr h="308173">
                <a:tc>
                  <a:txBody>
                    <a:bodyPr/>
                    <a:lstStyle/>
                    <a:p>
                      <a:endParaRPr lang="en-US" dirty="0"/>
                    </a:p>
                  </a:txBody>
                  <a:tcPr/>
                </a:tc>
                <a:tc>
                  <a:txBody>
                    <a:bodyPr/>
                    <a:lstStyle/>
                    <a:p>
                      <a:r>
                        <a:rPr lang="en-US" dirty="0" err="1">
                          <a:solidFill>
                            <a:srgbClr val="3366FF"/>
                          </a:solidFill>
                          <a:latin typeface="Comic Sans MS"/>
                          <a:cs typeface="Comic Sans MS"/>
                        </a:rPr>
                        <a:t>σ</a:t>
                      </a:r>
                      <a:r>
                        <a:rPr lang="en-US" dirty="0">
                          <a:solidFill>
                            <a:srgbClr val="3366FF"/>
                          </a:solidFill>
                          <a:latin typeface="Comic Sans MS"/>
                          <a:cs typeface="Comic Sans MS"/>
                        </a:rPr>
                        <a:t>   ; paths from A</a:t>
                      </a:r>
                      <a:endParaRPr lang="en-US" dirty="0"/>
                    </a:p>
                  </a:txBody>
                  <a:tcPr/>
                </a:tc>
                <a:tc>
                  <a:txBody>
                    <a:bodyPr/>
                    <a:lstStyle/>
                    <a:p>
                      <a:r>
                        <a:rPr lang="en-US" dirty="0" err="1">
                          <a:solidFill>
                            <a:srgbClr val="3366FF"/>
                          </a:solidFill>
                          <a:latin typeface="Comic Sans MS"/>
                          <a:cs typeface="Comic Sans MS"/>
                        </a:rPr>
                        <a:t>Pred</a:t>
                      </a:r>
                      <a:endParaRPr lang="en-US" dirty="0"/>
                    </a:p>
                  </a:txBody>
                  <a:tcPr/>
                </a:tc>
                <a:extLst>
                  <a:ext uri="{0D108BD9-81ED-4DB2-BD59-A6C34878D82A}">
                    <a16:rowId xmlns:a16="http://schemas.microsoft.com/office/drawing/2014/main" val="10000"/>
                  </a:ext>
                </a:extLst>
              </a:tr>
              <a:tr h="450124">
                <a:tc>
                  <a:txBody>
                    <a:bodyPr/>
                    <a:lstStyle/>
                    <a:p>
                      <a:r>
                        <a:rPr lang="en-US" sz="1400" dirty="0">
                          <a:latin typeface="Comic Sans MS"/>
                          <a:cs typeface="Comic Sans MS"/>
                        </a:rPr>
                        <a:t>A</a:t>
                      </a:r>
                    </a:p>
                  </a:txBody>
                  <a:tcPr/>
                </a:tc>
                <a:tc>
                  <a:txBody>
                    <a:bodyPr/>
                    <a:lstStyle/>
                    <a:p>
                      <a:r>
                        <a:rPr lang="en-US" sz="1400" dirty="0">
                          <a:latin typeface="Comic Sans MS"/>
                          <a:cs typeface="Comic Sans MS"/>
                        </a:rPr>
                        <a:t>-</a:t>
                      </a:r>
                    </a:p>
                  </a:txBody>
                  <a:tcPr/>
                </a:tc>
                <a:tc>
                  <a:txBody>
                    <a:bodyPr/>
                    <a:lstStyle/>
                    <a:p>
                      <a:r>
                        <a:rPr lang="en-US" sz="1400" dirty="0">
                          <a:latin typeface="Comic Sans MS"/>
                          <a:cs typeface="Comic Sans MS"/>
                        </a:rPr>
                        <a:t>-</a:t>
                      </a:r>
                    </a:p>
                  </a:txBody>
                  <a:tcPr/>
                </a:tc>
                <a:extLst>
                  <a:ext uri="{0D108BD9-81ED-4DB2-BD59-A6C34878D82A}">
                    <a16:rowId xmlns:a16="http://schemas.microsoft.com/office/drawing/2014/main" val="10001"/>
                  </a:ext>
                </a:extLst>
              </a:tr>
              <a:tr h="416950">
                <a:tc>
                  <a:txBody>
                    <a:bodyPr/>
                    <a:lstStyle/>
                    <a:p>
                      <a:r>
                        <a:rPr lang="en-US" sz="1400" dirty="0">
                          <a:latin typeface="Comic Sans MS"/>
                          <a:cs typeface="Comic Sans MS"/>
                        </a:rPr>
                        <a:t>B</a:t>
                      </a:r>
                    </a:p>
                  </a:txBody>
                  <a:tcPr/>
                </a:tc>
                <a:tc>
                  <a:txBody>
                    <a:bodyPr/>
                    <a:lstStyle/>
                    <a:p>
                      <a:r>
                        <a:rPr lang="en-US" sz="1400" baseline="0" dirty="0">
                          <a:latin typeface="Comic Sans MS"/>
                          <a:cs typeface="Comic Sans MS"/>
                        </a:rPr>
                        <a:t> </a:t>
                      </a:r>
                      <a:r>
                        <a:rPr lang="en-US" sz="1400" dirty="0">
                          <a:latin typeface="Comic Sans MS"/>
                          <a:cs typeface="Comic Sans MS"/>
                        </a:rPr>
                        <a:t> (A,D)=1    </a:t>
                      </a:r>
                      <a:r>
                        <a:rPr lang="en-US" sz="1400" b="1" dirty="0">
                          <a:solidFill>
                            <a:srgbClr val="7030A0"/>
                          </a:solidFill>
                          <a:latin typeface="Comic Sans MS"/>
                          <a:cs typeface="Comic Sans MS"/>
                        </a:rPr>
                        <a:t>1 (A,B)</a:t>
                      </a:r>
                    </a:p>
                  </a:txBody>
                  <a:tcPr/>
                </a:tc>
                <a:tc>
                  <a:txBody>
                    <a:bodyPr/>
                    <a:lstStyle/>
                    <a:p>
                      <a:r>
                        <a:rPr lang="en-US" sz="1400" dirty="0">
                          <a:latin typeface="Comic Sans MS"/>
                          <a:cs typeface="Comic Sans MS"/>
                        </a:rPr>
                        <a:t>A</a:t>
                      </a:r>
                    </a:p>
                  </a:txBody>
                  <a:tcPr/>
                </a:tc>
                <a:extLst>
                  <a:ext uri="{0D108BD9-81ED-4DB2-BD59-A6C34878D82A}">
                    <a16:rowId xmlns:a16="http://schemas.microsoft.com/office/drawing/2014/main" val="10002"/>
                  </a:ext>
                </a:extLst>
              </a:tr>
              <a:tr h="430848">
                <a:tc>
                  <a:txBody>
                    <a:bodyPr/>
                    <a:lstStyle/>
                    <a:p>
                      <a:r>
                        <a:rPr lang="en-US" sz="1400" dirty="0">
                          <a:latin typeface="Comic Sans MS"/>
                          <a:cs typeface="Comic Sans MS"/>
                        </a:rPr>
                        <a:t>C</a:t>
                      </a:r>
                    </a:p>
                  </a:txBody>
                  <a:tcPr/>
                </a:tc>
                <a:tc>
                  <a:txBody>
                    <a:bodyPr/>
                    <a:lstStyle/>
                    <a:p>
                      <a:r>
                        <a:rPr lang="en-US" sz="1400" baseline="0" dirty="0">
                          <a:latin typeface="Comic Sans MS"/>
                          <a:cs typeface="Comic Sans MS"/>
                        </a:rPr>
                        <a:t> </a:t>
                      </a:r>
                      <a:r>
                        <a:rPr lang="en-US" sz="1400" dirty="0">
                          <a:latin typeface="Comic Sans MS"/>
                          <a:cs typeface="Comic Sans MS"/>
                        </a:rPr>
                        <a:t>(A,D)</a:t>
                      </a:r>
                      <a:r>
                        <a:rPr lang="en-US" sz="1400" baseline="0" dirty="0">
                          <a:latin typeface="Comic Sans MS"/>
                          <a:cs typeface="Comic Sans MS"/>
                        </a:rPr>
                        <a:t>          =3</a:t>
                      </a:r>
                    </a:p>
                    <a:p>
                      <a:r>
                        <a:rPr lang="en-US" sz="1400" dirty="0">
                          <a:latin typeface="Comic Sans MS"/>
                          <a:cs typeface="Comic Sans MS"/>
                        </a:rPr>
                        <a:t>(A,E) (A,F). </a:t>
                      </a:r>
                      <a:r>
                        <a:rPr lang="en-US" sz="1400" b="1" dirty="0">
                          <a:solidFill>
                            <a:srgbClr val="7030A0"/>
                          </a:solidFill>
                          <a:latin typeface="Comic Sans MS"/>
                          <a:cs typeface="Comic Sans MS"/>
                        </a:rPr>
                        <a:t>1 (A,C) </a:t>
                      </a:r>
                      <a:endParaRPr lang="en-US" sz="1400" dirty="0">
                        <a:latin typeface="Comic Sans MS"/>
                        <a:cs typeface="Comic Sans MS"/>
                      </a:endParaRPr>
                    </a:p>
                  </a:txBody>
                  <a:tcPr/>
                </a:tc>
                <a:tc>
                  <a:txBody>
                    <a:bodyPr/>
                    <a:lstStyle/>
                    <a:p>
                      <a:r>
                        <a:rPr lang="en-US" sz="1400" dirty="0">
                          <a:latin typeface="Comic Sans MS"/>
                          <a:cs typeface="Comic Sans MS"/>
                        </a:rPr>
                        <a:t>A</a:t>
                      </a:r>
                    </a:p>
                  </a:txBody>
                  <a:tcPr/>
                </a:tc>
                <a:extLst>
                  <a:ext uri="{0D108BD9-81ED-4DB2-BD59-A6C34878D82A}">
                    <a16:rowId xmlns:a16="http://schemas.microsoft.com/office/drawing/2014/main" val="10003"/>
                  </a:ext>
                </a:extLst>
              </a:tr>
              <a:tr h="375256">
                <a:tc>
                  <a:txBody>
                    <a:bodyPr/>
                    <a:lstStyle/>
                    <a:p>
                      <a:r>
                        <a:rPr lang="en-US" sz="1400" dirty="0">
                          <a:latin typeface="Comic Sans MS"/>
                          <a:cs typeface="Comic Sans MS"/>
                        </a:rPr>
                        <a:t>D</a:t>
                      </a:r>
                    </a:p>
                  </a:txBody>
                  <a:tcPr/>
                </a:tc>
                <a:tc>
                  <a:txBody>
                    <a:bodyPr/>
                    <a:lstStyle/>
                    <a:p>
                      <a:r>
                        <a:rPr lang="en-US" sz="1400" dirty="0">
                          <a:latin typeface="Comic Sans MS"/>
                          <a:cs typeface="Comic Sans MS"/>
                        </a:rPr>
                        <a:t> </a:t>
                      </a:r>
                      <a:r>
                        <a:rPr lang="en-US" sz="1400" dirty="0">
                          <a:solidFill>
                            <a:srgbClr val="7030A0"/>
                          </a:solidFill>
                          <a:latin typeface="Comic Sans MS"/>
                          <a:cs typeface="Comic Sans MS"/>
                        </a:rPr>
                        <a:t>2(A,B,D); (A,C,D)</a:t>
                      </a:r>
                    </a:p>
                  </a:txBody>
                  <a:tcPr/>
                </a:tc>
                <a:tc>
                  <a:txBody>
                    <a:bodyPr/>
                    <a:lstStyle/>
                    <a:p>
                      <a:r>
                        <a:rPr lang="en-US" sz="1400" dirty="0">
                          <a:latin typeface="Comic Sans MS"/>
                          <a:cs typeface="Comic Sans MS"/>
                        </a:rPr>
                        <a:t>A,B,C</a:t>
                      </a:r>
                    </a:p>
                  </a:txBody>
                  <a:tcPr/>
                </a:tc>
                <a:extLst>
                  <a:ext uri="{0D108BD9-81ED-4DB2-BD59-A6C34878D82A}">
                    <a16:rowId xmlns:a16="http://schemas.microsoft.com/office/drawing/2014/main" val="10004"/>
                  </a:ext>
                </a:extLst>
              </a:tr>
              <a:tr h="272890">
                <a:tc>
                  <a:txBody>
                    <a:bodyPr/>
                    <a:lstStyle/>
                    <a:p>
                      <a:r>
                        <a:rPr lang="en-US" sz="1400" dirty="0">
                          <a:latin typeface="Comic Sans MS"/>
                          <a:cs typeface="Comic Sans MS"/>
                        </a:rPr>
                        <a:t>E</a:t>
                      </a:r>
                    </a:p>
                  </a:txBody>
                  <a:tcPr/>
                </a:tc>
                <a:tc>
                  <a:txBody>
                    <a:bodyPr/>
                    <a:lstStyle/>
                    <a:p>
                      <a:r>
                        <a:rPr lang="en-US" sz="1400" dirty="0">
                          <a:latin typeface="Comic Sans MS"/>
                          <a:cs typeface="Comic Sans MS"/>
                        </a:rPr>
                        <a:t> (A,F)=1. </a:t>
                      </a:r>
                      <a:r>
                        <a:rPr lang="en-US" sz="1400" dirty="0">
                          <a:solidFill>
                            <a:srgbClr val="7030A0"/>
                          </a:solidFill>
                          <a:latin typeface="Comic Sans MS"/>
                          <a:cs typeface="Comic Sans MS"/>
                        </a:rPr>
                        <a:t>1 (A,C,E)</a:t>
                      </a:r>
                    </a:p>
                  </a:txBody>
                  <a:tcPr/>
                </a:tc>
                <a:tc>
                  <a:txBody>
                    <a:bodyPr/>
                    <a:lstStyle/>
                    <a:p>
                      <a:r>
                        <a:rPr lang="en-US" sz="1400" dirty="0">
                          <a:latin typeface="Comic Sans MS"/>
                          <a:cs typeface="Comic Sans MS"/>
                        </a:rPr>
                        <a:t>A,C</a:t>
                      </a:r>
                    </a:p>
                  </a:txBody>
                  <a:tcPr/>
                </a:tc>
                <a:extLst>
                  <a:ext uri="{0D108BD9-81ED-4DB2-BD59-A6C34878D82A}">
                    <a16:rowId xmlns:a16="http://schemas.microsoft.com/office/drawing/2014/main" val="10005"/>
                  </a:ext>
                </a:extLst>
              </a:tr>
              <a:tr h="272890">
                <a:tc>
                  <a:txBody>
                    <a:bodyPr/>
                    <a:lstStyle/>
                    <a:p>
                      <a:r>
                        <a:rPr lang="en-US" sz="1400" dirty="0">
                          <a:latin typeface="Comic Sans MS"/>
                          <a:cs typeface="Comic Sans MS"/>
                        </a:rPr>
                        <a:t>F</a:t>
                      </a:r>
                    </a:p>
                  </a:txBody>
                  <a:tcPr/>
                </a:tc>
                <a:tc>
                  <a:txBody>
                    <a:bodyPr/>
                    <a:lstStyle/>
                    <a:p>
                      <a:r>
                        <a:rPr lang="en-US" sz="1400" dirty="0">
                          <a:solidFill>
                            <a:srgbClr val="7030A0"/>
                          </a:solidFill>
                          <a:latin typeface="Comic Sans MS"/>
                          <a:cs typeface="Comic Sans MS"/>
                        </a:rPr>
                        <a:t>1 (A,C,E,F)</a:t>
                      </a:r>
                      <a:endParaRPr lang="en-US" sz="1400" dirty="0">
                        <a:latin typeface="Comic Sans MS"/>
                        <a:cs typeface="Comic Sans MS"/>
                      </a:endParaRPr>
                    </a:p>
                  </a:txBody>
                  <a:tcPr/>
                </a:tc>
                <a:tc>
                  <a:txBody>
                    <a:bodyPr/>
                    <a:lstStyle/>
                    <a:p>
                      <a:r>
                        <a:rPr lang="en-US" sz="1400" dirty="0">
                          <a:latin typeface="Comic Sans MS"/>
                          <a:cs typeface="Comic Sans MS"/>
                        </a:rPr>
                        <a:t>A,C,E</a:t>
                      </a:r>
                    </a:p>
                  </a:txBody>
                  <a:tcPr/>
                </a:tc>
                <a:extLst>
                  <a:ext uri="{0D108BD9-81ED-4DB2-BD59-A6C34878D82A}">
                    <a16:rowId xmlns:a16="http://schemas.microsoft.com/office/drawing/2014/main" val="10006"/>
                  </a:ext>
                </a:extLst>
              </a:tr>
            </a:tbl>
          </a:graphicData>
        </a:graphic>
      </p:graphicFrame>
      <p:sp>
        <p:nvSpPr>
          <p:cNvPr id="77" name="Oval 76"/>
          <p:cNvSpPr/>
          <p:nvPr/>
        </p:nvSpPr>
        <p:spPr>
          <a:xfrm>
            <a:off x="4860968" y="3362711"/>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78" name="Oval 77"/>
          <p:cNvSpPr/>
          <p:nvPr/>
        </p:nvSpPr>
        <p:spPr>
          <a:xfrm>
            <a:off x="4186506" y="4094316"/>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79" name="Oval 78"/>
          <p:cNvSpPr/>
          <p:nvPr/>
        </p:nvSpPr>
        <p:spPr>
          <a:xfrm>
            <a:off x="5494055" y="4094316"/>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80" name="Oval 79"/>
          <p:cNvSpPr/>
          <p:nvPr/>
        </p:nvSpPr>
        <p:spPr>
          <a:xfrm>
            <a:off x="4860968" y="4825923"/>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81" name="Oval 80"/>
          <p:cNvSpPr/>
          <p:nvPr/>
        </p:nvSpPr>
        <p:spPr>
          <a:xfrm>
            <a:off x="4860968" y="5665048"/>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cxnSp>
        <p:nvCxnSpPr>
          <p:cNvPr id="82" name="Straight Connector 81"/>
          <p:cNvCxnSpPr>
            <a:stCxn id="77" idx="3"/>
          </p:cNvCxnSpPr>
          <p:nvPr/>
        </p:nvCxnSpPr>
        <p:spPr>
          <a:xfrm flipH="1">
            <a:off x="4531230" y="3689022"/>
            <a:ext cx="399976" cy="405295"/>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7" idx="5"/>
            <a:endCxn id="79" idx="1"/>
          </p:cNvCxnSpPr>
          <p:nvPr/>
        </p:nvCxnSpPr>
        <p:spPr>
          <a:xfrm>
            <a:off x="5270347" y="3689021"/>
            <a:ext cx="293947" cy="46128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8" idx="5"/>
            <a:endCxn id="80" idx="1"/>
          </p:cNvCxnSpPr>
          <p:nvPr/>
        </p:nvCxnSpPr>
        <p:spPr>
          <a:xfrm>
            <a:off x="4595884" y="4420626"/>
            <a:ext cx="335322" cy="46128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80" idx="7"/>
            <a:endCxn id="79" idx="4"/>
          </p:cNvCxnSpPr>
          <p:nvPr/>
        </p:nvCxnSpPr>
        <p:spPr>
          <a:xfrm flipV="1">
            <a:off x="5270347" y="4476613"/>
            <a:ext cx="463517" cy="4052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79" idx="4"/>
            <a:endCxn id="81" idx="7"/>
          </p:cNvCxnSpPr>
          <p:nvPr/>
        </p:nvCxnSpPr>
        <p:spPr>
          <a:xfrm flipH="1">
            <a:off x="5270347" y="4476614"/>
            <a:ext cx="463517" cy="1244421"/>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9441241" y="5615563"/>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89" name="Rectangle 88"/>
          <p:cNvSpPr/>
          <p:nvPr/>
        </p:nvSpPr>
        <p:spPr>
          <a:xfrm>
            <a:off x="9441241" y="5263750"/>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90" name="Rectangle 89"/>
          <p:cNvSpPr/>
          <p:nvPr/>
        </p:nvSpPr>
        <p:spPr>
          <a:xfrm>
            <a:off x="9441241" y="4881454"/>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91" name="Rectangle 90"/>
          <p:cNvSpPr/>
          <p:nvPr/>
        </p:nvSpPr>
        <p:spPr>
          <a:xfrm>
            <a:off x="9441241" y="4499158"/>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92" name="Rectangle 91"/>
          <p:cNvSpPr/>
          <p:nvPr/>
        </p:nvSpPr>
        <p:spPr>
          <a:xfrm>
            <a:off x="9441241" y="4111092"/>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sp>
        <p:nvSpPr>
          <p:cNvPr id="95" name="Oval 94"/>
          <p:cNvSpPr/>
          <p:nvPr/>
        </p:nvSpPr>
        <p:spPr>
          <a:xfrm>
            <a:off x="3436563" y="5665051"/>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a:t>
            </a:r>
          </a:p>
        </p:txBody>
      </p:sp>
      <p:cxnSp>
        <p:nvCxnSpPr>
          <p:cNvPr id="97" name="Straight Connector 96"/>
          <p:cNvCxnSpPr>
            <a:endCxn id="95" idx="2"/>
          </p:cNvCxnSpPr>
          <p:nvPr/>
        </p:nvCxnSpPr>
        <p:spPr>
          <a:xfrm>
            <a:off x="3058872" y="5839403"/>
            <a:ext cx="377690" cy="16796"/>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98" name="Oval 97"/>
          <p:cNvSpPr/>
          <p:nvPr/>
        </p:nvSpPr>
        <p:spPr>
          <a:xfrm>
            <a:off x="4019098" y="5671549"/>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a:t>
            </a:r>
          </a:p>
        </p:txBody>
      </p:sp>
      <p:cxnSp>
        <p:nvCxnSpPr>
          <p:cNvPr id="99" name="Straight Connector 98"/>
          <p:cNvCxnSpPr/>
          <p:nvPr/>
        </p:nvCxnSpPr>
        <p:spPr>
          <a:xfrm>
            <a:off x="4474809" y="5876034"/>
            <a:ext cx="377690" cy="1679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9435021" y="3712020"/>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a:t>
            </a:r>
          </a:p>
        </p:txBody>
      </p:sp>
    </p:spTree>
    <p:extLst>
      <p:ext uri="{BB962C8B-B14F-4D97-AF65-F5344CB8AC3E}">
        <p14:creationId xmlns:p14="http://schemas.microsoft.com/office/powerpoint/2010/main" val="155218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9" grpId="0" animBg="1"/>
      <p:bldP spid="90" grpId="0" animBg="1"/>
      <p:bldP spid="91" grpId="0" animBg="1"/>
      <p:bldP spid="92" grpId="0" animBg="1"/>
      <p:bldP spid="98" grpId="0" animBg="1"/>
      <p:bldP spid="10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989" y="143809"/>
            <a:ext cx="7024744" cy="1143000"/>
          </a:xfrm>
        </p:spPr>
        <p:txBody>
          <a:bodyPr/>
          <a:lstStyle/>
          <a:p>
            <a:pPr algn="ctr"/>
            <a:r>
              <a:rPr lang="en-US" dirty="0">
                <a:solidFill>
                  <a:schemeClr val="tx1"/>
                </a:solidFill>
                <a:cs typeface="Comic Sans MS"/>
              </a:rPr>
              <a:t>Depth FIRST SEARCH</a:t>
            </a:r>
          </a:p>
        </p:txBody>
      </p:sp>
      <p:grpSp>
        <p:nvGrpSpPr>
          <p:cNvPr id="4" name="Group 3"/>
          <p:cNvGrpSpPr/>
          <p:nvPr/>
        </p:nvGrpSpPr>
        <p:grpSpPr>
          <a:xfrm>
            <a:off x="2610498" y="1885392"/>
            <a:ext cx="2237846" cy="1923077"/>
            <a:chOff x="1336034" y="486251"/>
            <a:chExt cx="4337988" cy="3192242"/>
          </a:xfrm>
        </p:grpSpPr>
        <p:cxnSp>
          <p:nvCxnSpPr>
            <p:cNvPr id="5" name="Straight Connector 4"/>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6" name="Isosceles Triangle 5"/>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9" name="Oval 8"/>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10" name="Oval 9"/>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11" name="Oval 10"/>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12" name="Oval 11"/>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13" name="Oval 12"/>
            <p:cNvSpPr/>
            <p:nvPr/>
          </p:nvSpPr>
          <p:spPr>
            <a:xfrm>
              <a:off x="2556608" y="486251"/>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sp>
        <p:nvSpPr>
          <p:cNvPr id="47" name="Oval 46"/>
          <p:cNvSpPr/>
          <p:nvPr/>
        </p:nvSpPr>
        <p:spPr>
          <a:xfrm>
            <a:off x="5549859" y="1516690"/>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3" name="Group 2"/>
          <p:cNvGrpSpPr/>
          <p:nvPr/>
        </p:nvGrpSpPr>
        <p:grpSpPr>
          <a:xfrm>
            <a:off x="5549859" y="1859404"/>
            <a:ext cx="306321" cy="770389"/>
            <a:chOff x="6148860" y="3384054"/>
            <a:chExt cx="306321" cy="770389"/>
          </a:xfrm>
        </p:grpSpPr>
        <p:cxnSp>
          <p:nvCxnSpPr>
            <p:cNvPr id="49" name="Straight Connector 48"/>
            <p:cNvCxnSpPr/>
            <p:nvPr/>
          </p:nvCxnSpPr>
          <p:spPr>
            <a:xfrm>
              <a:off x="6252996" y="3384054"/>
              <a:ext cx="22348" cy="452398"/>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6148860" y="3836452"/>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grpSp>
      <p:grpSp>
        <p:nvGrpSpPr>
          <p:cNvPr id="63" name="Group 62"/>
          <p:cNvGrpSpPr/>
          <p:nvPr/>
        </p:nvGrpSpPr>
        <p:grpSpPr>
          <a:xfrm>
            <a:off x="5606865" y="2625555"/>
            <a:ext cx="306321" cy="770389"/>
            <a:chOff x="7060681" y="3577079"/>
            <a:chExt cx="306321" cy="770389"/>
          </a:xfrm>
        </p:grpSpPr>
        <p:cxnSp>
          <p:nvCxnSpPr>
            <p:cNvPr id="51" name="Straight Connector 50"/>
            <p:cNvCxnSpPr/>
            <p:nvPr/>
          </p:nvCxnSpPr>
          <p:spPr>
            <a:xfrm>
              <a:off x="7191494" y="3577079"/>
              <a:ext cx="22348" cy="452398"/>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7060681" y="4029477"/>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grpSp>
      <p:grpSp>
        <p:nvGrpSpPr>
          <p:cNvPr id="64" name="Group 63"/>
          <p:cNvGrpSpPr/>
          <p:nvPr/>
        </p:nvGrpSpPr>
        <p:grpSpPr>
          <a:xfrm>
            <a:off x="5629213" y="3389289"/>
            <a:ext cx="306321" cy="770389"/>
            <a:chOff x="7095339" y="4345026"/>
            <a:chExt cx="306321" cy="770389"/>
          </a:xfrm>
        </p:grpSpPr>
        <p:cxnSp>
          <p:nvCxnSpPr>
            <p:cNvPr id="53" name="Straight Connector 52"/>
            <p:cNvCxnSpPr/>
            <p:nvPr/>
          </p:nvCxnSpPr>
          <p:spPr>
            <a:xfrm>
              <a:off x="7226152" y="4345026"/>
              <a:ext cx="22348" cy="452398"/>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7095339" y="4797424"/>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grpSp>
      <p:grpSp>
        <p:nvGrpSpPr>
          <p:cNvPr id="65" name="Group 64"/>
          <p:cNvGrpSpPr/>
          <p:nvPr/>
        </p:nvGrpSpPr>
        <p:grpSpPr>
          <a:xfrm>
            <a:off x="5651561" y="4228938"/>
            <a:ext cx="306321" cy="770389"/>
            <a:chOff x="7117687" y="5184675"/>
            <a:chExt cx="306321" cy="770389"/>
          </a:xfrm>
        </p:grpSpPr>
        <p:cxnSp>
          <p:nvCxnSpPr>
            <p:cNvPr id="55" name="Straight Connector 54"/>
            <p:cNvCxnSpPr/>
            <p:nvPr/>
          </p:nvCxnSpPr>
          <p:spPr>
            <a:xfrm>
              <a:off x="7248500" y="5184675"/>
              <a:ext cx="22348" cy="452398"/>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7117687" y="5637073"/>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grpSp>
      <p:grpSp>
        <p:nvGrpSpPr>
          <p:cNvPr id="66" name="Group 65"/>
          <p:cNvGrpSpPr/>
          <p:nvPr/>
        </p:nvGrpSpPr>
        <p:grpSpPr>
          <a:xfrm>
            <a:off x="5725368" y="1834681"/>
            <a:ext cx="665623" cy="568913"/>
            <a:chOff x="7191494" y="2790418"/>
            <a:chExt cx="665623" cy="568913"/>
          </a:xfrm>
        </p:grpSpPr>
        <p:cxnSp>
          <p:nvCxnSpPr>
            <p:cNvPr id="57" name="Straight Connector 56"/>
            <p:cNvCxnSpPr/>
            <p:nvPr/>
          </p:nvCxnSpPr>
          <p:spPr>
            <a:xfrm>
              <a:off x="7191494" y="2790418"/>
              <a:ext cx="512463" cy="293371"/>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7550796" y="3041340"/>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sp>
        <p:nvSpPr>
          <p:cNvPr id="30" name="TextBox 29">
            <a:extLst>
              <a:ext uri="{FF2B5EF4-FFF2-40B4-BE49-F238E27FC236}">
                <a16:creationId xmlns:a16="http://schemas.microsoft.com/office/drawing/2014/main" id="{EE3F3F64-A11E-BB40-9FD7-D858A1C14D99}"/>
              </a:ext>
            </a:extLst>
          </p:cNvPr>
          <p:cNvSpPr txBox="1"/>
          <p:nvPr/>
        </p:nvSpPr>
        <p:spPr>
          <a:xfrm>
            <a:off x="315746" y="3465204"/>
            <a:ext cx="5660009" cy="3754874"/>
          </a:xfrm>
          <a:prstGeom prst="rect">
            <a:avLst/>
          </a:prstGeom>
          <a:noFill/>
        </p:spPr>
        <p:txBody>
          <a:bodyPr wrap="square" rtlCol="0">
            <a:spAutoFit/>
          </a:bodyPr>
          <a:lstStyle/>
          <a:p>
            <a:pPr algn="ctr"/>
            <a:endParaRPr lang="en-US" sz="2800" dirty="0">
              <a:solidFill>
                <a:srgbClr val="000090"/>
              </a:solidFill>
              <a:cs typeface="Comic Sans MS"/>
            </a:endParaRPr>
          </a:p>
          <a:p>
            <a:pPr algn="just"/>
            <a:r>
              <a:rPr lang="en-US" dirty="0">
                <a:cs typeface="Comic Sans MS"/>
              </a:rPr>
              <a:t> </a:t>
            </a:r>
            <a:r>
              <a:rPr lang="en-US" sz="2400" dirty="0">
                <a:cs typeface="Comic Sans MS"/>
              </a:rPr>
              <a:t> </a:t>
            </a:r>
            <a:r>
              <a:rPr lang="en-US" dirty="0">
                <a:cs typeface="Comic Sans MS"/>
              </a:rPr>
              <a:t>Start at a vertex</a:t>
            </a:r>
          </a:p>
          <a:p>
            <a:pPr algn="just"/>
            <a:r>
              <a:rPr lang="en-US" dirty="0">
                <a:cs typeface="Comic Sans MS"/>
              </a:rPr>
              <a:t>  Add vertex to stack</a:t>
            </a:r>
          </a:p>
          <a:p>
            <a:pPr algn="just"/>
            <a:r>
              <a:rPr lang="en-US" dirty="0">
                <a:cs typeface="Comic Sans MS"/>
              </a:rPr>
              <a:t>	While stack not empty</a:t>
            </a:r>
          </a:p>
          <a:p>
            <a:pPr algn="just"/>
            <a:r>
              <a:rPr lang="en-US" dirty="0">
                <a:cs typeface="Comic Sans MS"/>
              </a:rPr>
              <a:t>	   Extract first element in stack</a:t>
            </a:r>
          </a:p>
          <a:p>
            <a:pPr algn="just"/>
            <a:r>
              <a:rPr lang="en-US" dirty="0">
                <a:cs typeface="Comic Sans MS"/>
              </a:rPr>
              <a:t>          If not visited</a:t>
            </a:r>
          </a:p>
          <a:p>
            <a:pPr algn="just"/>
            <a:r>
              <a:rPr lang="en-US" dirty="0">
                <a:cs typeface="Comic Sans MS"/>
              </a:rPr>
              <a:t>	   Mark as visited</a:t>
            </a:r>
          </a:p>
          <a:p>
            <a:pPr algn="just"/>
            <a:r>
              <a:rPr lang="en-US" dirty="0">
                <a:cs typeface="Comic Sans MS"/>
              </a:rPr>
              <a:t>        Add all unvisited neighbors to stack</a:t>
            </a:r>
          </a:p>
          <a:p>
            <a:pPr algn="just"/>
            <a:r>
              <a:rPr lang="en-US" dirty="0">
                <a:cs typeface="Comic Sans MS"/>
              </a:rPr>
              <a:t>        End if</a:t>
            </a:r>
          </a:p>
          <a:p>
            <a:pPr algn="just"/>
            <a:r>
              <a:rPr lang="en-US" dirty="0">
                <a:cs typeface="Comic Sans MS"/>
              </a:rPr>
              <a:t>     End while</a:t>
            </a:r>
          </a:p>
          <a:p>
            <a:pPr algn="just"/>
            <a:r>
              <a:rPr lang="en-US" dirty="0">
                <a:solidFill>
                  <a:srgbClr val="7030A0"/>
                </a:solidFill>
                <a:cs typeface="Comic Sans MS"/>
              </a:rPr>
              <a:t>Complexity O(V+E)</a:t>
            </a:r>
          </a:p>
          <a:p>
            <a:pPr algn="just"/>
            <a:r>
              <a:rPr lang="en-US" sz="2400" dirty="0">
                <a:cs typeface="Comic Sans MS"/>
              </a:rPr>
              <a:t> </a:t>
            </a:r>
            <a:endParaRPr lang="en-US" dirty="0"/>
          </a:p>
        </p:txBody>
      </p:sp>
    </p:spTree>
    <p:extLst>
      <p:ext uri="{BB962C8B-B14F-4D97-AF65-F5344CB8AC3E}">
        <p14:creationId xmlns:p14="http://schemas.microsoft.com/office/powerpoint/2010/main" val="26174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normAutofit/>
          </a:bodyPr>
          <a:lstStyle/>
          <a:p>
            <a:r>
              <a:rPr lang="en-US" dirty="0" err="1">
                <a:solidFill>
                  <a:schemeClr val="tx1"/>
                </a:solidFill>
                <a:cs typeface="Comic Sans MS"/>
              </a:rPr>
              <a:t>Brandes</a:t>
            </a:r>
            <a:r>
              <a:rPr lang="en-US" dirty="0">
                <a:solidFill>
                  <a:schemeClr val="tx1"/>
                </a:solidFill>
                <a:cs typeface="Comic Sans MS"/>
              </a:rPr>
              <a:t> Algorithm (paraphrased)</a:t>
            </a:r>
          </a:p>
        </p:txBody>
      </p:sp>
      <p:sp>
        <p:nvSpPr>
          <p:cNvPr id="48" name="TextBox 47"/>
          <p:cNvSpPr txBox="1"/>
          <p:nvPr/>
        </p:nvSpPr>
        <p:spPr>
          <a:xfrm>
            <a:off x="2373799" y="2459055"/>
            <a:ext cx="7399871" cy="3416320"/>
          </a:xfrm>
          <a:prstGeom prst="rect">
            <a:avLst/>
          </a:prstGeom>
          <a:noFill/>
        </p:spPr>
        <p:txBody>
          <a:bodyPr wrap="square" rtlCol="0">
            <a:spAutoFit/>
          </a:bodyPr>
          <a:lstStyle/>
          <a:p>
            <a:r>
              <a:rPr lang="en-US" dirty="0">
                <a:solidFill>
                  <a:srgbClr val="660066"/>
                </a:solidFill>
                <a:latin typeface="+mj-lt"/>
                <a:cs typeface="Comic Sans MS"/>
              </a:rPr>
              <a:t>Step 2: Backward mode</a:t>
            </a:r>
            <a:r>
              <a:rPr lang="en-US" dirty="0">
                <a:solidFill>
                  <a:srgbClr val="660066"/>
                </a:solidFill>
                <a:latin typeface="+mj-lt"/>
              </a:rPr>
              <a:t>:</a:t>
            </a:r>
          </a:p>
          <a:p>
            <a:r>
              <a:rPr lang="en-US" dirty="0">
                <a:latin typeface="+mj-lt"/>
              </a:rPr>
              <a:t>	</a:t>
            </a:r>
            <a:r>
              <a:rPr lang="en-US" dirty="0">
                <a:latin typeface="+mj-lt"/>
                <a:cs typeface="Comic Sans MS"/>
              </a:rPr>
              <a:t>Pop elements from stack</a:t>
            </a:r>
          </a:p>
          <a:p>
            <a:r>
              <a:rPr lang="en-US" dirty="0">
                <a:latin typeface="+mj-lt"/>
                <a:cs typeface="Comic Sans MS"/>
              </a:rPr>
              <a:t>      Update </a:t>
            </a:r>
            <a:r>
              <a:rPr lang="en-US" dirty="0">
                <a:solidFill>
                  <a:srgbClr val="0000FF"/>
                </a:solidFill>
                <a:latin typeface="+mj-lt"/>
                <a:cs typeface="Comic Sans MS"/>
              </a:rPr>
              <a:t>BC</a:t>
            </a:r>
            <a:r>
              <a:rPr lang="en-US" dirty="0">
                <a:solidFill>
                  <a:srgbClr val="3366FF"/>
                </a:solidFill>
                <a:latin typeface="+mj-lt"/>
                <a:cs typeface="Comic Sans MS"/>
              </a:rPr>
              <a:t> </a:t>
            </a:r>
            <a:r>
              <a:rPr lang="en-US" dirty="0">
                <a:latin typeface="+mj-lt"/>
                <a:cs typeface="Comic Sans MS"/>
              </a:rPr>
              <a:t>of its predecessors based on</a:t>
            </a:r>
          </a:p>
          <a:p>
            <a:r>
              <a:rPr lang="en-US" dirty="0">
                <a:latin typeface="+mj-lt"/>
                <a:cs typeface="Comic Sans MS"/>
              </a:rPr>
              <a:t>		(a) ratio of number of paths to leading to it</a:t>
            </a:r>
          </a:p>
          <a:p>
            <a:r>
              <a:rPr lang="en-US" dirty="0">
                <a:latin typeface="+mj-lt"/>
                <a:cs typeface="Comic Sans MS"/>
              </a:rPr>
              <a:t>              (b) value of its </a:t>
            </a:r>
            <a:r>
              <a:rPr lang="en-US" dirty="0">
                <a:solidFill>
                  <a:srgbClr val="3366FF"/>
                </a:solidFill>
                <a:latin typeface="+mj-lt"/>
                <a:cs typeface="Comic Sans MS"/>
              </a:rPr>
              <a:t>BC</a:t>
            </a:r>
            <a:endParaRPr lang="en-US" dirty="0">
              <a:latin typeface="+mj-lt"/>
              <a:cs typeface="Comic Sans MS"/>
            </a:endParaRPr>
          </a:p>
          <a:p>
            <a:r>
              <a:rPr lang="en-US" dirty="0">
                <a:latin typeface="+mj-lt"/>
                <a:cs typeface="Comic Sans MS"/>
              </a:rPr>
              <a:t>       </a:t>
            </a:r>
          </a:p>
          <a:p>
            <a:r>
              <a:rPr lang="en-US" dirty="0">
                <a:latin typeface="+mj-lt"/>
                <a:cs typeface="Comic Sans MS"/>
              </a:rPr>
              <a:t>Let w be the vertex popped from stack and v be a predecessor and s the source node	</a:t>
            </a:r>
          </a:p>
          <a:p>
            <a:r>
              <a:rPr lang="en-US" dirty="0">
                <a:latin typeface="+mj-lt"/>
                <a:cs typeface="Comic Sans MS"/>
              </a:rPr>
              <a:t>     </a:t>
            </a:r>
            <a:r>
              <a:rPr lang="en-US" dirty="0">
                <a:solidFill>
                  <a:srgbClr val="3366FF"/>
                </a:solidFill>
                <a:latin typeface="+mj-lt"/>
                <a:cs typeface="Comic Sans MS"/>
              </a:rPr>
              <a:t>BC(v) = BC(v) + </a:t>
            </a:r>
            <a:r>
              <a:rPr lang="en-US" dirty="0" err="1">
                <a:solidFill>
                  <a:srgbClr val="3366FF"/>
                </a:solidFill>
                <a:latin typeface="+mj-lt"/>
                <a:cs typeface="Comic Sans MS"/>
              </a:rPr>
              <a:t>σ</a:t>
            </a:r>
            <a:r>
              <a:rPr lang="en-US" dirty="0">
                <a:solidFill>
                  <a:srgbClr val="3366FF"/>
                </a:solidFill>
                <a:latin typeface="+mj-lt"/>
                <a:cs typeface="Comic Sans MS"/>
              </a:rPr>
              <a:t>(v)/</a:t>
            </a:r>
            <a:r>
              <a:rPr lang="en-US" dirty="0" err="1">
                <a:solidFill>
                  <a:srgbClr val="3366FF"/>
                </a:solidFill>
                <a:latin typeface="+mj-lt"/>
                <a:cs typeface="Comic Sans MS"/>
              </a:rPr>
              <a:t>σ</a:t>
            </a:r>
            <a:r>
              <a:rPr lang="en-US" dirty="0">
                <a:solidFill>
                  <a:srgbClr val="3366FF"/>
                </a:solidFill>
                <a:latin typeface="+mj-lt"/>
                <a:cs typeface="Comic Sans MS"/>
              </a:rPr>
              <a:t>(w) [</a:t>
            </a:r>
            <a:r>
              <a:rPr lang="en-US" dirty="0">
                <a:latin typeface="+mj-lt"/>
                <a:cs typeface="Comic Sans MS"/>
              </a:rPr>
              <a:t>number of shortest path v is contributing to reach from s to w</a:t>
            </a:r>
            <a:r>
              <a:rPr lang="en-US" dirty="0">
                <a:solidFill>
                  <a:srgbClr val="3366FF"/>
                </a:solidFill>
                <a:latin typeface="+mj-lt"/>
                <a:cs typeface="Comic Sans MS"/>
              </a:rPr>
              <a:t>] +</a:t>
            </a:r>
            <a:r>
              <a:rPr lang="en-US" dirty="0" err="1">
                <a:solidFill>
                  <a:srgbClr val="3366FF"/>
                </a:solidFill>
                <a:latin typeface="+mj-lt"/>
                <a:cs typeface="Comic Sans MS"/>
              </a:rPr>
              <a:t>σ</a:t>
            </a:r>
            <a:r>
              <a:rPr lang="en-US" dirty="0">
                <a:solidFill>
                  <a:srgbClr val="3366FF"/>
                </a:solidFill>
                <a:latin typeface="+mj-lt"/>
                <a:cs typeface="Comic Sans MS"/>
              </a:rPr>
              <a:t>(v)/</a:t>
            </a:r>
            <a:r>
              <a:rPr lang="en-US" dirty="0" err="1">
                <a:solidFill>
                  <a:srgbClr val="3366FF"/>
                </a:solidFill>
                <a:latin typeface="+mj-lt"/>
                <a:cs typeface="Comic Sans MS"/>
              </a:rPr>
              <a:t>σ</a:t>
            </a:r>
            <a:r>
              <a:rPr lang="en-US" dirty="0">
                <a:solidFill>
                  <a:srgbClr val="3366FF"/>
                </a:solidFill>
                <a:latin typeface="+mj-lt"/>
                <a:cs typeface="Comic Sans MS"/>
              </a:rPr>
              <a:t>(w)</a:t>
            </a:r>
            <a:r>
              <a:rPr lang="en-US" dirty="0">
                <a:solidFill>
                  <a:srgbClr val="000000"/>
                </a:solidFill>
                <a:latin typeface="+mj-lt"/>
                <a:cs typeface="Comic Sans MS"/>
              </a:rPr>
              <a:t>* </a:t>
            </a:r>
            <a:r>
              <a:rPr lang="en-US" dirty="0">
                <a:solidFill>
                  <a:srgbClr val="0000FF"/>
                </a:solidFill>
                <a:latin typeface="+mj-lt"/>
                <a:cs typeface="Comic Sans MS"/>
              </a:rPr>
              <a:t>[BC(w)] </a:t>
            </a:r>
            <a:r>
              <a:rPr lang="en-US" dirty="0">
                <a:solidFill>
                  <a:srgbClr val="000000"/>
                </a:solidFill>
                <a:latin typeface="+mj-lt"/>
                <a:cs typeface="Comic Sans MS"/>
              </a:rPr>
              <a:t>[this is needed to take into account descendants of w]</a:t>
            </a:r>
          </a:p>
          <a:p>
            <a:endParaRPr lang="en-US" dirty="0">
              <a:solidFill>
                <a:srgbClr val="000000"/>
              </a:solidFill>
              <a:latin typeface="+mj-lt"/>
              <a:cs typeface="Comic Sans MS"/>
            </a:endParaRPr>
          </a:p>
          <a:p>
            <a:r>
              <a:rPr lang="en-US" dirty="0">
                <a:solidFill>
                  <a:srgbClr val="000000"/>
                </a:solidFill>
                <a:latin typeface="+mj-lt"/>
                <a:cs typeface="Comic Sans MS"/>
              </a:rPr>
              <a:t>Continue Step1 and Step2 for all the vertices</a:t>
            </a:r>
          </a:p>
          <a:p>
            <a:endParaRPr lang="en-US" dirty="0">
              <a:latin typeface="Comic Sans MS"/>
              <a:cs typeface="Comic Sans MS"/>
            </a:endParaRPr>
          </a:p>
        </p:txBody>
      </p:sp>
    </p:spTree>
    <p:extLst>
      <p:ext uri="{BB962C8B-B14F-4D97-AF65-F5344CB8AC3E}">
        <p14:creationId xmlns:p14="http://schemas.microsoft.com/office/powerpoint/2010/main" val="2384618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a:xfrm>
            <a:off x="2567489" y="490270"/>
            <a:ext cx="7024744" cy="1143000"/>
          </a:xfrm>
        </p:spPr>
        <p:txBody>
          <a:bodyPr>
            <a:normAutofit fontScale="90000"/>
          </a:bodyPr>
          <a:lstStyle/>
          <a:p>
            <a:r>
              <a:rPr lang="en-US" dirty="0" err="1">
                <a:solidFill>
                  <a:schemeClr val="tx1"/>
                </a:solidFill>
                <a:cs typeface="Comic Sans MS"/>
              </a:rPr>
              <a:t>Brandes</a:t>
            </a:r>
            <a:r>
              <a:rPr lang="en-US" dirty="0">
                <a:solidFill>
                  <a:schemeClr val="tx1"/>
                </a:solidFill>
                <a:cs typeface="Comic Sans MS"/>
              </a:rPr>
              <a:t> Algorithm (paraphrased) </a:t>
            </a:r>
          </a:p>
        </p:txBody>
      </p:sp>
      <p:sp>
        <p:nvSpPr>
          <p:cNvPr id="88" name="Rectangle 87"/>
          <p:cNvSpPr/>
          <p:nvPr/>
        </p:nvSpPr>
        <p:spPr>
          <a:xfrm>
            <a:off x="9441241" y="5615563"/>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89" name="Rectangle 88"/>
          <p:cNvSpPr/>
          <p:nvPr/>
        </p:nvSpPr>
        <p:spPr>
          <a:xfrm>
            <a:off x="9441241" y="5263750"/>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90" name="Rectangle 89"/>
          <p:cNvSpPr/>
          <p:nvPr/>
        </p:nvSpPr>
        <p:spPr>
          <a:xfrm>
            <a:off x="9441241" y="4881454"/>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91" name="Rectangle 90"/>
          <p:cNvSpPr/>
          <p:nvPr/>
        </p:nvSpPr>
        <p:spPr>
          <a:xfrm>
            <a:off x="9441241" y="4499158"/>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92" name="Rectangle 91"/>
          <p:cNvSpPr/>
          <p:nvPr/>
        </p:nvSpPr>
        <p:spPr>
          <a:xfrm>
            <a:off x="9441241" y="4100818"/>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sp>
        <p:nvSpPr>
          <p:cNvPr id="100" name="Rectangle 99"/>
          <p:cNvSpPr/>
          <p:nvPr/>
        </p:nvSpPr>
        <p:spPr>
          <a:xfrm>
            <a:off x="9445295" y="3712020"/>
            <a:ext cx="560805" cy="382296"/>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a:t>
            </a:r>
          </a:p>
        </p:txBody>
      </p:sp>
      <p:sp>
        <p:nvSpPr>
          <p:cNvPr id="2" name="TextBox 1"/>
          <p:cNvSpPr txBox="1"/>
          <p:nvPr/>
        </p:nvSpPr>
        <p:spPr>
          <a:xfrm>
            <a:off x="1106996" y="1562465"/>
            <a:ext cx="4102717" cy="1477328"/>
          </a:xfrm>
          <a:prstGeom prst="rect">
            <a:avLst/>
          </a:prstGeom>
          <a:noFill/>
        </p:spPr>
        <p:txBody>
          <a:bodyPr wrap="square" rtlCol="0">
            <a:spAutoFit/>
          </a:bodyPr>
          <a:lstStyle/>
          <a:p>
            <a:r>
              <a:rPr lang="en-US" dirty="0">
                <a:latin typeface="+mj-lt"/>
                <a:cs typeface="Comic Sans MS"/>
              </a:rPr>
              <a:t>F removed from stack</a:t>
            </a:r>
          </a:p>
          <a:p>
            <a:r>
              <a:rPr lang="en-US" dirty="0">
                <a:latin typeface="+mj-lt"/>
                <a:cs typeface="Comic Sans MS"/>
              </a:rPr>
              <a:t>BC</a:t>
            </a:r>
            <a:r>
              <a:rPr lang="de-DE" dirty="0">
                <a:latin typeface="+mj-lt"/>
                <a:cs typeface="Comic Sans MS"/>
              </a:rPr>
              <a:t>(c)=1/1</a:t>
            </a:r>
          </a:p>
          <a:p>
            <a:r>
              <a:rPr lang="de-DE" dirty="0">
                <a:latin typeface="+mj-lt"/>
                <a:cs typeface="Comic Sans MS"/>
              </a:rPr>
              <a:t> BC(</a:t>
            </a:r>
            <a:r>
              <a:rPr lang="de-DE" dirty="0" err="1">
                <a:latin typeface="+mj-lt"/>
                <a:cs typeface="Comic Sans MS"/>
              </a:rPr>
              <a:t>e</a:t>
            </a:r>
            <a:r>
              <a:rPr lang="de-DE" dirty="0">
                <a:latin typeface="+mj-lt"/>
                <a:cs typeface="Comic Sans MS"/>
              </a:rPr>
              <a:t>)=1/1</a:t>
            </a:r>
          </a:p>
          <a:p>
            <a:r>
              <a:rPr lang="de-DE" dirty="0">
                <a:latin typeface="+mj-lt"/>
                <a:cs typeface="Comic Sans MS"/>
              </a:rPr>
              <a:t>  BC(a)=0/1</a:t>
            </a:r>
            <a:endParaRPr lang="en-US" dirty="0">
              <a:latin typeface="+mj-lt"/>
              <a:cs typeface="Comic Sans MS"/>
            </a:endParaRPr>
          </a:p>
          <a:p>
            <a:r>
              <a:rPr lang="en-US" dirty="0"/>
              <a:t>	</a:t>
            </a:r>
          </a:p>
        </p:txBody>
      </p:sp>
      <p:sp>
        <p:nvSpPr>
          <p:cNvPr id="37" name="TextBox 36"/>
          <p:cNvSpPr txBox="1"/>
          <p:nvPr/>
        </p:nvSpPr>
        <p:spPr>
          <a:xfrm>
            <a:off x="2204112" y="2319891"/>
            <a:ext cx="4102717" cy="1200329"/>
          </a:xfrm>
          <a:prstGeom prst="rect">
            <a:avLst/>
          </a:prstGeom>
          <a:noFill/>
        </p:spPr>
        <p:txBody>
          <a:bodyPr wrap="square" rtlCol="0">
            <a:spAutoFit/>
          </a:bodyPr>
          <a:lstStyle/>
          <a:p>
            <a:r>
              <a:rPr lang="en-US" dirty="0">
                <a:latin typeface="+mj-lt"/>
                <a:cs typeface="Comic Sans MS"/>
              </a:rPr>
              <a:t>E removed from stack</a:t>
            </a:r>
          </a:p>
          <a:p>
            <a:r>
              <a:rPr lang="en-US" dirty="0">
                <a:latin typeface="+mj-lt"/>
                <a:cs typeface="Comic Sans MS"/>
              </a:rPr>
              <a:t>      BC</a:t>
            </a:r>
            <a:r>
              <a:rPr lang="de-DE" dirty="0">
                <a:latin typeface="+mj-lt"/>
                <a:cs typeface="Comic Sans MS"/>
              </a:rPr>
              <a:t>(c)=1/1+1/1</a:t>
            </a:r>
          </a:p>
          <a:p>
            <a:r>
              <a:rPr lang="de-DE" dirty="0">
                <a:latin typeface="+mj-lt"/>
                <a:cs typeface="Comic Sans MS"/>
              </a:rPr>
              <a:t>       BC(a)=0/1+0/1</a:t>
            </a:r>
            <a:endParaRPr lang="en-US" dirty="0">
              <a:latin typeface="+mj-lt"/>
              <a:cs typeface="Comic Sans MS"/>
            </a:endParaRPr>
          </a:p>
          <a:p>
            <a:r>
              <a:rPr lang="en-US" dirty="0"/>
              <a:t>	</a:t>
            </a:r>
          </a:p>
        </p:txBody>
      </p:sp>
      <p:sp>
        <p:nvSpPr>
          <p:cNvPr id="38" name="TextBox 37"/>
          <p:cNvSpPr txBox="1"/>
          <p:nvPr/>
        </p:nvSpPr>
        <p:spPr>
          <a:xfrm>
            <a:off x="3976920" y="3014690"/>
            <a:ext cx="4102717" cy="1477328"/>
          </a:xfrm>
          <a:prstGeom prst="rect">
            <a:avLst/>
          </a:prstGeom>
          <a:noFill/>
        </p:spPr>
        <p:txBody>
          <a:bodyPr wrap="square" rtlCol="0">
            <a:spAutoFit/>
          </a:bodyPr>
          <a:lstStyle/>
          <a:p>
            <a:r>
              <a:rPr lang="en-US" dirty="0">
                <a:latin typeface="+mj-lt"/>
                <a:cs typeface="Comic Sans MS"/>
              </a:rPr>
              <a:t>D removed from stack</a:t>
            </a:r>
          </a:p>
          <a:p>
            <a:r>
              <a:rPr lang="en-US" dirty="0">
                <a:latin typeface="+mj-lt"/>
                <a:cs typeface="Comic Sans MS"/>
              </a:rPr>
              <a:t>       BC</a:t>
            </a:r>
            <a:r>
              <a:rPr lang="de-DE" dirty="0">
                <a:latin typeface="+mj-lt"/>
                <a:cs typeface="Comic Sans MS"/>
              </a:rPr>
              <a:t>(c)=1/1+1/1+1/2</a:t>
            </a:r>
          </a:p>
          <a:p>
            <a:r>
              <a:rPr lang="de-DE" dirty="0">
                <a:latin typeface="+mj-lt"/>
                <a:cs typeface="Comic Sans MS"/>
              </a:rPr>
              <a:t>       BC(b)=1/2</a:t>
            </a:r>
          </a:p>
          <a:p>
            <a:r>
              <a:rPr lang="de-DE" dirty="0">
                <a:latin typeface="+mj-lt"/>
                <a:cs typeface="Comic Sans MS"/>
              </a:rPr>
              <a:t>       BC(a)=0/1+0/1+0/1</a:t>
            </a:r>
            <a:endParaRPr lang="en-US" dirty="0">
              <a:latin typeface="+mj-lt"/>
              <a:cs typeface="Comic Sans MS"/>
            </a:endParaRPr>
          </a:p>
          <a:p>
            <a:r>
              <a:rPr lang="en-US" dirty="0"/>
              <a:t>	</a:t>
            </a:r>
          </a:p>
        </p:txBody>
      </p:sp>
      <p:sp>
        <p:nvSpPr>
          <p:cNvPr id="13" name="Oval 12">
            <a:extLst>
              <a:ext uri="{FF2B5EF4-FFF2-40B4-BE49-F238E27FC236}">
                <a16:creationId xmlns:a16="http://schemas.microsoft.com/office/drawing/2014/main" id="{837AE9D9-1B98-6440-BD24-11D62FE0F6B3}"/>
              </a:ext>
            </a:extLst>
          </p:cNvPr>
          <p:cNvSpPr/>
          <p:nvPr/>
        </p:nvSpPr>
        <p:spPr>
          <a:xfrm>
            <a:off x="2635941" y="3704669"/>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a:t>
            </a:r>
          </a:p>
        </p:txBody>
      </p:sp>
      <p:sp>
        <p:nvSpPr>
          <p:cNvPr id="14" name="Oval 13">
            <a:extLst>
              <a:ext uri="{FF2B5EF4-FFF2-40B4-BE49-F238E27FC236}">
                <a16:creationId xmlns:a16="http://schemas.microsoft.com/office/drawing/2014/main" id="{8F7FE770-FDCC-2D40-87C6-8B7CD03F9A1F}"/>
              </a:ext>
            </a:extLst>
          </p:cNvPr>
          <p:cNvSpPr/>
          <p:nvPr/>
        </p:nvSpPr>
        <p:spPr>
          <a:xfrm>
            <a:off x="1994467" y="4436274"/>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B</a:t>
            </a:r>
          </a:p>
        </p:txBody>
      </p:sp>
      <p:sp>
        <p:nvSpPr>
          <p:cNvPr id="15" name="Oval 14">
            <a:extLst>
              <a:ext uri="{FF2B5EF4-FFF2-40B4-BE49-F238E27FC236}">
                <a16:creationId xmlns:a16="http://schemas.microsoft.com/office/drawing/2014/main" id="{BB4EDE87-37B6-AA43-8738-B66298DFBF26}"/>
              </a:ext>
            </a:extLst>
          </p:cNvPr>
          <p:cNvSpPr/>
          <p:nvPr/>
        </p:nvSpPr>
        <p:spPr>
          <a:xfrm>
            <a:off x="3269028" y="4436274"/>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a:t>
            </a:r>
          </a:p>
        </p:txBody>
      </p:sp>
      <p:sp>
        <p:nvSpPr>
          <p:cNvPr id="16" name="Oval 15">
            <a:extLst>
              <a:ext uri="{FF2B5EF4-FFF2-40B4-BE49-F238E27FC236}">
                <a16:creationId xmlns:a16="http://schemas.microsoft.com/office/drawing/2014/main" id="{C3E63FB9-07BF-754D-8342-FAFD68E64EED}"/>
              </a:ext>
            </a:extLst>
          </p:cNvPr>
          <p:cNvSpPr/>
          <p:nvPr/>
        </p:nvSpPr>
        <p:spPr>
          <a:xfrm>
            <a:off x="2635941" y="5167881"/>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
            </a:r>
          </a:p>
        </p:txBody>
      </p:sp>
      <p:sp>
        <p:nvSpPr>
          <p:cNvPr id="17" name="Oval 16">
            <a:extLst>
              <a:ext uri="{FF2B5EF4-FFF2-40B4-BE49-F238E27FC236}">
                <a16:creationId xmlns:a16="http://schemas.microsoft.com/office/drawing/2014/main" id="{13E95DD5-AC59-F349-AABE-C9A55C9C6595}"/>
              </a:ext>
            </a:extLst>
          </p:cNvPr>
          <p:cNvSpPr/>
          <p:nvPr/>
        </p:nvSpPr>
        <p:spPr>
          <a:xfrm>
            <a:off x="2635941" y="6007006"/>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E</a:t>
            </a:r>
          </a:p>
        </p:txBody>
      </p:sp>
      <p:cxnSp>
        <p:nvCxnSpPr>
          <p:cNvPr id="18" name="Straight Connector 17">
            <a:extLst>
              <a:ext uri="{FF2B5EF4-FFF2-40B4-BE49-F238E27FC236}">
                <a16:creationId xmlns:a16="http://schemas.microsoft.com/office/drawing/2014/main" id="{99A4827D-AF6D-6646-88FD-66241942CCDF}"/>
              </a:ext>
            </a:extLst>
          </p:cNvPr>
          <p:cNvCxnSpPr>
            <a:stCxn id="13" idx="3"/>
          </p:cNvCxnSpPr>
          <p:nvPr/>
        </p:nvCxnSpPr>
        <p:spPr>
          <a:xfrm flipH="1">
            <a:off x="2306203" y="4030980"/>
            <a:ext cx="399976" cy="405295"/>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3ABEA6D-6CB8-6042-AFC4-3ADB93114E4E}"/>
              </a:ext>
            </a:extLst>
          </p:cNvPr>
          <p:cNvCxnSpPr>
            <a:stCxn id="13" idx="5"/>
            <a:endCxn id="15" idx="1"/>
          </p:cNvCxnSpPr>
          <p:nvPr/>
        </p:nvCxnSpPr>
        <p:spPr>
          <a:xfrm>
            <a:off x="3045320" y="4030979"/>
            <a:ext cx="293947" cy="46128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EDBFD57-C411-F641-AFBA-F144A438B5B1}"/>
              </a:ext>
            </a:extLst>
          </p:cNvPr>
          <p:cNvCxnSpPr>
            <a:endCxn id="16" idx="1"/>
          </p:cNvCxnSpPr>
          <p:nvPr/>
        </p:nvCxnSpPr>
        <p:spPr>
          <a:xfrm>
            <a:off x="2370857" y="4762584"/>
            <a:ext cx="335322" cy="46128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B52AE6A-F7CA-5841-8FCE-B8EEA54D9918}"/>
              </a:ext>
            </a:extLst>
          </p:cNvPr>
          <p:cNvCxnSpPr>
            <a:stCxn id="16" idx="7"/>
            <a:endCxn id="15" idx="4"/>
          </p:cNvCxnSpPr>
          <p:nvPr/>
        </p:nvCxnSpPr>
        <p:spPr>
          <a:xfrm flipV="1">
            <a:off x="3045320" y="4818571"/>
            <a:ext cx="463517" cy="405296"/>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A92FD78-EA09-AD4F-BE14-75FFECE8303F}"/>
              </a:ext>
            </a:extLst>
          </p:cNvPr>
          <p:cNvCxnSpPr>
            <a:stCxn id="16" idx="4"/>
          </p:cNvCxnSpPr>
          <p:nvPr/>
        </p:nvCxnSpPr>
        <p:spPr>
          <a:xfrm>
            <a:off x="2875749" y="5550178"/>
            <a:ext cx="0" cy="484109"/>
          </a:xfrm>
          <a:prstGeom prst="line">
            <a:avLst/>
          </a:prstGeom>
          <a:ln w="57150" cmpd="sng">
            <a:solidFill>
              <a:srgbClr val="00009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4F1567C-B915-9941-A935-0D6BDB79CB01}"/>
              </a:ext>
            </a:extLst>
          </p:cNvPr>
          <p:cNvCxnSpPr>
            <a:stCxn id="15" idx="4"/>
            <a:endCxn id="17" idx="7"/>
          </p:cNvCxnSpPr>
          <p:nvPr/>
        </p:nvCxnSpPr>
        <p:spPr>
          <a:xfrm flipH="1">
            <a:off x="3045320" y="4818570"/>
            <a:ext cx="463517" cy="1244422"/>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00E6A6A5-772D-D647-A822-2CD214132D99}"/>
              </a:ext>
            </a:extLst>
          </p:cNvPr>
          <p:cNvSpPr/>
          <p:nvPr/>
        </p:nvSpPr>
        <p:spPr>
          <a:xfrm>
            <a:off x="3493248" y="6007009"/>
            <a:ext cx="479617" cy="382296"/>
          </a:xfrm>
          <a:prstGeom prst="ellipse">
            <a:avLst/>
          </a:prstGeom>
          <a:solidFill>
            <a:srgbClr val="FF0000"/>
          </a:solid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a:t>
            </a:r>
          </a:p>
        </p:txBody>
      </p:sp>
      <p:cxnSp>
        <p:nvCxnSpPr>
          <p:cNvPr id="35" name="Straight Connector 34">
            <a:extLst>
              <a:ext uri="{FF2B5EF4-FFF2-40B4-BE49-F238E27FC236}">
                <a16:creationId xmlns:a16="http://schemas.microsoft.com/office/drawing/2014/main" id="{0AF87588-4FC5-8C4A-8A91-A84813E0BE27}"/>
              </a:ext>
            </a:extLst>
          </p:cNvPr>
          <p:cNvCxnSpPr>
            <a:endCxn id="34" idx="2"/>
          </p:cNvCxnSpPr>
          <p:nvPr/>
        </p:nvCxnSpPr>
        <p:spPr>
          <a:xfrm>
            <a:off x="3115557" y="6181361"/>
            <a:ext cx="377690" cy="16796"/>
          </a:xfrm>
          <a:prstGeom prst="line">
            <a:avLst/>
          </a:prstGeom>
          <a:ln w="57150" cmpd="sng">
            <a:solidFill>
              <a:srgbClr val="0000FF"/>
            </a:solidFill>
          </a:ln>
        </p:spPr>
        <p:style>
          <a:lnRef idx="2">
            <a:schemeClr val="accent1"/>
          </a:lnRef>
          <a:fillRef idx="0">
            <a:schemeClr val="accent1"/>
          </a:fillRef>
          <a:effectRef idx="1">
            <a:schemeClr val="accent1"/>
          </a:effectRef>
          <a:fontRef idx="minor">
            <a:schemeClr val="tx1"/>
          </a:fontRef>
        </p:style>
      </p:cxnSp>
      <p:graphicFrame>
        <p:nvGraphicFramePr>
          <p:cNvPr id="41" name="Table 40">
            <a:extLst>
              <a:ext uri="{FF2B5EF4-FFF2-40B4-BE49-F238E27FC236}">
                <a16:creationId xmlns:a16="http://schemas.microsoft.com/office/drawing/2014/main" id="{FFF43527-FFD3-804E-98C8-2E530076BBD1}"/>
              </a:ext>
            </a:extLst>
          </p:cNvPr>
          <p:cNvGraphicFramePr>
            <a:graphicFrameLocks noGrp="1"/>
          </p:cNvGraphicFramePr>
          <p:nvPr>
            <p:extLst>
              <p:ext uri="{D42A27DB-BD31-4B8C-83A1-F6EECF244321}">
                <p14:modId xmlns:p14="http://schemas.microsoft.com/office/powerpoint/2010/main" val="3368358956"/>
              </p:ext>
            </p:extLst>
          </p:nvPr>
        </p:nvGraphicFramePr>
        <p:xfrm>
          <a:off x="6158832" y="3402936"/>
          <a:ext cx="3282408" cy="3010170"/>
        </p:xfrm>
        <a:graphic>
          <a:graphicData uri="http://schemas.openxmlformats.org/drawingml/2006/table">
            <a:tbl>
              <a:tblPr firstRow="1" bandRow="1">
                <a:tableStyleId>{5C22544A-7EE6-4342-B048-85BDC9FD1C3A}</a:tableStyleId>
              </a:tblPr>
              <a:tblGrid>
                <a:gridCol w="768343">
                  <a:extLst>
                    <a:ext uri="{9D8B030D-6E8A-4147-A177-3AD203B41FA5}">
                      <a16:colId xmlns:a16="http://schemas.microsoft.com/office/drawing/2014/main" val="20000"/>
                    </a:ext>
                  </a:extLst>
                </a:gridCol>
                <a:gridCol w="1812428">
                  <a:extLst>
                    <a:ext uri="{9D8B030D-6E8A-4147-A177-3AD203B41FA5}">
                      <a16:colId xmlns:a16="http://schemas.microsoft.com/office/drawing/2014/main" val="20001"/>
                    </a:ext>
                  </a:extLst>
                </a:gridCol>
                <a:gridCol w="701637">
                  <a:extLst>
                    <a:ext uri="{9D8B030D-6E8A-4147-A177-3AD203B41FA5}">
                      <a16:colId xmlns:a16="http://schemas.microsoft.com/office/drawing/2014/main" val="20002"/>
                    </a:ext>
                  </a:extLst>
                </a:gridCol>
              </a:tblGrid>
              <a:tr h="308173">
                <a:tc>
                  <a:txBody>
                    <a:bodyPr/>
                    <a:lstStyle/>
                    <a:p>
                      <a:endParaRPr lang="en-US" dirty="0"/>
                    </a:p>
                  </a:txBody>
                  <a:tcPr/>
                </a:tc>
                <a:tc>
                  <a:txBody>
                    <a:bodyPr/>
                    <a:lstStyle/>
                    <a:p>
                      <a:r>
                        <a:rPr lang="en-US" dirty="0" err="1">
                          <a:solidFill>
                            <a:srgbClr val="3366FF"/>
                          </a:solidFill>
                          <a:latin typeface="Comic Sans MS"/>
                          <a:cs typeface="Comic Sans MS"/>
                        </a:rPr>
                        <a:t>σ</a:t>
                      </a:r>
                      <a:r>
                        <a:rPr lang="en-US" dirty="0">
                          <a:solidFill>
                            <a:srgbClr val="3366FF"/>
                          </a:solidFill>
                          <a:latin typeface="Comic Sans MS"/>
                          <a:cs typeface="Comic Sans MS"/>
                        </a:rPr>
                        <a:t>   ; paths from A</a:t>
                      </a:r>
                      <a:endParaRPr lang="en-US" dirty="0"/>
                    </a:p>
                  </a:txBody>
                  <a:tcPr/>
                </a:tc>
                <a:tc>
                  <a:txBody>
                    <a:bodyPr/>
                    <a:lstStyle/>
                    <a:p>
                      <a:r>
                        <a:rPr lang="en-US" dirty="0" err="1">
                          <a:solidFill>
                            <a:srgbClr val="3366FF"/>
                          </a:solidFill>
                          <a:latin typeface="Comic Sans MS"/>
                          <a:cs typeface="Comic Sans MS"/>
                        </a:rPr>
                        <a:t>Pred</a:t>
                      </a:r>
                      <a:endParaRPr lang="en-US" dirty="0"/>
                    </a:p>
                  </a:txBody>
                  <a:tcPr/>
                </a:tc>
                <a:extLst>
                  <a:ext uri="{0D108BD9-81ED-4DB2-BD59-A6C34878D82A}">
                    <a16:rowId xmlns:a16="http://schemas.microsoft.com/office/drawing/2014/main" val="10000"/>
                  </a:ext>
                </a:extLst>
              </a:tr>
              <a:tr h="450124">
                <a:tc>
                  <a:txBody>
                    <a:bodyPr/>
                    <a:lstStyle/>
                    <a:p>
                      <a:r>
                        <a:rPr lang="en-US" sz="1400" dirty="0">
                          <a:latin typeface="Comic Sans MS"/>
                          <a:cs typeface="Comic Sans MS"/>
                        </a:rPr>
                        <a:t>A</a:t>
                      </a:r>
                    </a:p>
                  </a:txBody>
                  <a:tcPr/>
                </a:tc>
                <a:tc>
                  <a:txBody>
                    <a:bodyPr/>
                    <a:lstStyle/>
                    <a:p>
                      <a:r>
                        <a:rPr lang="en-US" sz="1400" dirty="0">
                          <a:latin typeface="Comic Sans MS"/>
                          <a:cs typeface="Comic Sans MS"/>
                        </a:rPr>
                        <a:t>-</a:t>
                      </a:r>
                    </a:p>
                  </a:txBody>
                  <a:tcPr/>
                </a:tc>
                <a:tc>
                  <a:txBody>
                    <a:bodyPr/>
                    <a:lstStyle/>
                    <a:p>
                      <a:r>
                        <a:rPr lang="en-US" sz="1400" dirty="0">
                          <a:latin typeface="Comic Sans MS"/>
                          <a:cs typeface="Comic Sans MS"/>
                        </a:rPr>
                        <a:t>-</a:t>
                      </a:r>
                    </a:p>
                  </a:txBody>
                  <a:tcPr/>
                </a:tc>
                <a:extLst>
                  <a:ext uri="{0D108BD9-81ED-4DB2-BD59-A6C34878D82A}">
                    <a16:rowId xmlns:a16="http://schemas.microsoft.com/office/drawing/2014/main" val="10001"/>
                  </a:ext>
                </a:extLst>
              </a:tr>
              <a:tr h="416950">
                <a:tc>
                  <a:txBody>
                    <a:bodyPr/>
                    <a:lstStyle/>
                    <a:p>
                      <a:r>
                        <a:rPr lang="en-US" sz="1400" dirty="0">
                          <a:latin typeface="Comic Sans MS"/>
                          <a:cs typeface="Comic Sans MS"/>
                        </a:rPr>
                        <a:t>B</a:t>
                      </a:r>
                    </a:p>
                  </a:txBody>
                  <a:tcPr/>
                </a:tc>
                <a:tc>
                  <a:txBody>
                    <a:bodyPr/>
                    <a:lstStyle/>
                    <a:p>
                      <a:r>
                        <a:rPr lang="en-US" sz="1400" baseline="0" dirty="0">
                          <a:latin typeface="Comic Sans MS"/>
                          <a:cs typeface="Comic Sans MS"/>
                        </a:rPr>
                        <a:t> </a:t>
                      </a:r>
                      <a:r>
                        <a:rPr lang="en-US" sz="1400" dirty="0">
                          <a:latin typeface="Comic Sans MS"/>
                          <a:cs typeface="Comic Sans MS"/>
                        </a:rPr>
                        <a:t> (A,D)=1    </a:t>
                      </a:r>
                      <a:r>
                        <a:rPr lang="en-US" sz="1400" b="1" dirty="0">
                          <a:solidFill>
                            <a:srgbClr val="7030A0"/>
                          </a:solidFill>
                          <a:latin typeface="Comic Sans MS"/>
                          <a:cs typeface="Comic Sans MS"/>
                        </a:rPr>
                        <a:t>1 (A,B)</a:t>
                      </a:r>
                    </a:p>
                  </a:txBody>
                  <a:tcPr/>
                </a:tc>
                <a:tc>
                  <a:txBody>
                    <a:bodyPr/>
                    <a:lstStyle/>
                    <a:p>
                      <a:r>
                        <a:rPr lang="en-US" sz="1400" dirty="0">
                          <a:latin typeface="Comic Sans MS"/>
                          <a:cs typeface="Comic Sans MS"/>
                        </a:rPr>
                        <a:t>A</a:t>
                      </a:r>
                    </a:p>
                  </a:txBody>
                  <a:tcPr/>
                </a:tc>
                <a:extLst>
                  <a:ext uri="{0D108BD9-81ED-4DB2-BD59-A6C34878D82A}">
                    <a16:rowId xmlns:a16="http://schemas.microsoft.com/office/drawing/2014/main" val="10002"/>
                  </a:ext>
                </a:extLst>
              </a:tr>
              <a:tr h="430848">
                <a:tc>
                  <a:txBody>
                    <a:bodyPr/>
                    <a:lstStyle/>
                    <a:p>
                      <a:r>
                        <a:rPr lang="en-US" sz="1400" dirty="0">
                          <a:latin typeface="Comic Sans MS"/>
                          <a:cs typeface="Comic Sans MS"/>
                        </a:rPr>
                        <a:t>C</a:t>
                      </a:r>
                    </a:p>
                  </a:txBody>
                  <a:tcPr/>
                </a:tc>
                <a:tc>
                  <a:txBody>
                    <a:bodyPr/>
                    <a:lstStyle/>
                    <a:p>
                      <a:r>
                        <a:rPr lang="en-US" sz="1400" baseline="0" dirty="0">
                          <a:latin typeface="Comic Sans MS"/>
                          <a:cs typeface="Comic Sans MS"/>
                        </a:rPr>
                        <a:t> </a:t>
                      </a:r>
                      <a:r>
                        <a:rPr lang="en-US" sz="1400" dirty="0">
                          <a:latin typeface="Comic Sans MS"/>
                          <a:cs typeface="Comic Sans MS"/>
                        </a:rPr>
                        <a:t>(A,D)</a:t>
                      </a:r>
                      <a:r>
                        <a:rPr lang="en-US" sz="1400" baseline="0" dirty="0">
                          <a:latin typeface="Comic Sans MS"/>
                          <a:cs typeface="Comic Sans MS"/>
                        </a:rPr>
                        <a:t>          =3</a:t>
                      </a:r>
                    </a:p>
                    <a:p>
                      <a:r>
                        <a:rPr lang="en-US" sz="1400" dirty="0">
                          <a:latin typeface="Comic Sans MS"/>
                          <a:cs typeface="Comic Sans MS"/>
                        </a:rPr>
                        <a:t>(A,E) (A,F). </a:t>
                      </a:r>
                      <a:r>
                        <a:rPr lang="en-US" sz="1400" b="1" dirty="0">
                          <a:solidFill>
                            <a:srgbClr val="7030A0"/>
                          </a:solidFill>
                          <a:latin typeface="Comic Sans MS"/>
                          <a:cs typeface="Comic Sans MS"/>
                        </a:rPr>
                        <a:t>1 (A,C) </a:t>
                      </a:r>
                      <a:endParaRPr lang="en-US" sz="1400" dirty="0">
                        <a:latin typeface="Comic Sans MS"/>
                        <a:cs typeface="Comic Sans MS"/>
                      </a:endParaRPr>
                    </a:p>
                  </a:txBody>
                  <a:tcPr/>
                </a:tc>
                <a:tc>
                  <a:txBody>
                    <a:bodyPr/>
                    <a:lstStyle/>
                    <a:p>
                      <a:r>
                        <a:rPr lang="en-US" sz="1400" dirty="0">
                          <a:latin typeface="Comic Sans MS"/>
                          <a:cs typeface="Comic Sans MS"/>
                        </a:rPr>
                        <a:t>A</a:t>
                      </a:r>
                    </a:p>
                  </a:txBody>
                  <a:tcPr/>
                </a:tc>
                <a:extLst>
                  <a:ext uri="{0D108BD9-81ED-4DB2-BD59-A6C34878D82A}">
                    <a16:rowId xmlns:a16="http://schemas.microsoft.com/office/drawing/2014/main" val="10003"/>
                  </a:ext>
                </a:extLst>
              </a:tr>
              <a:tr h="375256">
                <a:tc>
                  <a:txBody>
                    <a:bodyPr/>
                    <a:lstStyle/>
                    <a:p>
                      <a:r>
                        <a:rPr lang="en-US" sz="1400" dirty="0">
                          <a:latin typeface="Comic Sans MS"/>
                          <a:cs typeface="Comic Sans MS"/>
                        </a:rPr>
                        <a:t>D</a:t>
                      </a:r>
                    </a:p>
                  </a:txBody>
                  <a:tcPr/>
                </a:tc>
                <a:tc>
                  <a:txBody>
                    <a:bodyPr/>
                    <a:lstStyle/>
                    <a:p>
                      <a:r>
                        <a:rPr lang="en-US" sz="1400" dirty="0">
                          <a:latin typeface="Comic Sans MS"/>
                          <a:cs typeface="Comic Sans MS"/>
                        </a:rPr>
                        <a:t> </a:t>
                      </a:r>
                      <a:r>
                        <a:rPr lang="en-US" sz="1400" dirty="0">
                          <a:solidFill>
                            <a:srgbClr val="7030A0"/>
                          </a:solidFill>
                          <a:latin typeface="Comic Sans MS"/>
                          <a:cs typeface="Comic Sans MS"/>
                        </a:rPr>
                        <a:t>2(A,B,D); (A,C,D)</a:t>
                      </a:r>
                    </a:p>
                  </a:txBody>
                  <a:tcPr/>
                </a:tc>
                <a:tc>
                  <a:txBody>
                    <a:bodyPr/>
                    <a:lstStyle/>
                    <a:p>
                      <a:r>
                        <a:rPr lang="en-US" sz="1400" dirty="0">
                          <a:latin typeface="Comic Sans MS"/>
                          <a:cs typeface="Comic Sans MS"/>
                        </a:rPr>
                        <a:t>A,B,C</a:t>
                      </a:r>
                    </a:p>
                  </a:txBody>
                  <a:tcPr/>
                </a:tc>
                <a:extLst>
                  <a:ext uri="{0D108BD9-81ED-4DB2-BD59-A6C34878D82A}">
                    <a16:rowId xmlns:a16="http://schemas.microsoft.com/office/drawing/2014/main" val="10004"/>
                  </a:ext>
                </a:extLst>
              </a:tr>
              <a:tr h="272890">
                <a:tc>
                  <a:txBody>
                    <a:bodyPr/>
                    <a:lstStyle/>
                    <a:p>
                      <a:r>
                        <a:rPr lang="en-US" sz="1400" dirty="0">
                          <a:latin typeface="Comic Sans MS"/>
                          <a:cs typeface="Comic Sans MS"/>
                        </a:rPr>
                        <a:t>E</a:t>
                      </a:r>
                    </a:p>
                  </a:txBody>
                  <a:tcPr/>
                </a:tc>
                <a:tc>
                  <a:txBody>
                    <a:bodyPr/>
                    <a:lstStyle/>
                    <a:p>
                      <a:r>
                        <a:rPr lang="en-US" sz="1400" dirty="0">
                          <a:latin typeface="Comic Sans MS"/>
                          <a:cs typeface="Comic Sans MS"/>
                        </a:rPr>
                        <a:t> (A,F)=1. </a:t>
                      </a:r>
                      <a:r>
                        <a:rPr lang="en-US" sz="1400" dirty="0">
                          <a:solidFill>
                            <a:srgbClr val="7030A0"/>
                          </a:solidFill>
                          <a:latin typeface="Comic Sans MS"/>
                          <a:cs typeface="Comic Sans MS"/>
                        </a:rPr>
                        <a:t>1 (A,C,E)</a:t>
                      </a:r>
                    </a:p>
                  </a:txBody>
                  <a:tcPr/>
                </a:tc>
                <a:tc>
                  <a:txBody>
                    <a:bodyPr/>
                    <a:lstStyle/>
                    <a:p>
                      <a:r>
                        <a:rPr lang="en-US" sz="1400" dirty="0">
                          <a:latin typeface="Comic Sans MS"/>
                          <a:cs typeface="Comic Sans MS"/>
                        </a:rPr>
                        <a:t>A,C</a:t>
                      </a:r>
                    </a:p>
                  </a:txBody>
                  <a:tcPr/>
                </a:tc>
                <a:extLst>
                  <a:ext uri="{0D108BD9-81ED-4DB2-BD59-A6C34878D82A}">
                    <a16:rowId xmlns:a16="http://schemas.microsoft.com/office/drawing/2014/main" val="10005"/>
                  </a:ext>
                </a:extLst>
              </a:tr>
              <a:tr h="272890">
                <a:tc>
                  <a:txBody>
                    <a:bodyPr/>
                    <a:lstStyle/>
                    <a:p>
                      <a:r>
                        <a:rPr lang="en-US" sz="1400" dirty="0">
                          <a:latin typeface="Comic Sans MS"/>
                          <a:cs typeface="Comic Sans MS"/>
                        </a:rPr>
                        <a:t>F</a:t>
                      </a:r>
                    </a:p>
                  </a:txBody>
                  <a:tcPr/>
                </a:tc>
                <a:tc>
                  <a:txBody>
                    <a:bodyPr/>
                    <a:lstStyle/>
                    <a:p>
                      <a:r>
                        <a:rPr lang="en-US" sz="1400" dirty="0">
                          <a:solidFill>
                            <a:srgbClr val="7030A0"/>
                          </a:solidFill>
                          <a:latin typeface="Comic Sans MS"/>
                          <a:cs typeface="Comic Sans MS"/>
                        </a:rPr>
                        <a:t>1 (A,C,E,F)</a:t>
                      </a:r>
                      <a:endParaRPr lang="en-US" sz="1400" dirty="0">
                        <a:latin typeface="Comic Sans MS"/>
                        <a:cs typeface="Comic Sans MS"/>
                      </a:endParaRPr>
                    </a:p>
                  </a:txBody>
                  <a:tcPr/>
                </a:tc>
                <a:tc>
                  <a:txBody>
                    <a:bodyPr/>
                    <a:lstStyle/>
                    <a:p>
                      <a:r>
                        <a:rPr lang="en-US" sz="1400" dirty="0">
                          <a:latin typeface="Comic Sans MS"/>
                          <a:cs typeface="Comic Sans MS"/>
                        </a:rPr>
                        <a:t>A,C,E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80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animBg="1"/>
      <p:bldP spid="92" grpId="0" animBg="1"/>
      <p:bldP spid="100" grpId="0" animBg="1"/>
      <p:bldP spid="2" grpId="0"/>
      <p:bldP spid="37" grpId="0"/>
      <p:bldP spid="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Comic Sans MS"/>
              </a:rPr>
              <a:t>Local Clustering Coefficient</a:t>
            </a:r>
          </a:p>
        </p:txBody>
      </p:sp>
      <p:sp>
        <p:nvSpPr>
          <p:cNvPr id="3" name="Content Placeholder 2"/>
          <p:cNvSpPr>
            <a:spLocks noGrp="1"/>
          </p:cNvSpPr>
          <p:nvPr>
            <p:ph idx="1"/>
          </p:nvPr>
        </p:nvSpPr>
        <p:spPr>
          <a:xfrm>
            <a:off x="2567493" y="2323653"/>
            <a:ext cx="7484035" cy="3508977"/>
          </a:xfrm>
        </p:spPr>
        <p:txBody>
          <a:bodyPr/>
          <a:lstStyle/>
          <a:p>
            <a:r>
              <a:rPr lang="en-US" dirty="0">
                <a:cs typeface="Comic Sans MS"/>
              </a:rPr>
              <a:t>Determines how tightly a vertex is connected to its neighbors</a:t>
            </a:r>
          </a:p>
          <a:p>
            <a:pPr lvl="1"/>
            <a:r>
              <a:rPr lang="en-US" dirty="0">
                <a:cs typeface="Comic Sans MS"/>
              </a:rPr>
              <a:t>Numerator: the number of connections between the neighbors of the vertex</a:t>
            </a:r>
          </a:p>
          <a:p>
            <a:pPr lvl="1"/>
            <a:r>
              <a:rPr lang="en-US" dirty="0">
                <a:cs typeface="Comic Sans MS"/>
              </a:rPr>
              <a:t>Denominator: The total number of possible connections</a:t>
            </a:r>
          </a:p>
        </p:txBody>
      </p:sp>
      <p:sp>
        <p:nvSpPr>
          <p:cNvPr id="6" name="Oval 5"/>
          <p:cNvSpPr/>
          <p:nvPr/>
        </p:nvSpPr>
        <p:spPr>
          <a:xfrm>
            <a:off x="2567492" y="4701216"/>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857996" y="4684721"/>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235167" y="5298996"/>
            <a:ext cx="408002" cy="346405"/>
          </a:xfrm>
          <a:prstGeom prst="ellipse">
            <a:avLst/>
          </a:prstGeom>
          <a:solidFill>
            <a:srgbClr val="D77C0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255615" y="6078223"/>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a:endCxn id="9" idx="1"/>
          </p:cNvCxnSpPr>
          <p:nvPr/>
        </p:nvCxnSpPr>
        <p:spPr>
          <a:xfrm>
            <a:off x="2777564" y="5047620"/>
            <a:ext cx="537803" cy="108133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a:endCxn id="9" idx="7"/>
          </p:cNvCxnSpPr>
          <p:nvPr/>
        </p:nvCxnSpPr>
        <p:spPr>
          <a:xfrm flipH="1">
            <a:off x="3603867" y="5031126"/>
            <a:ext cx="458131" cy="1097827"/>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 idx="5"/>
            <a:endCxn id="8" idx="1"/>
          </p:cNvCxnSpPr>
          <p:nvPr/>
        </p:nvCxnSpPr>
        <p:spPr>
          <a:xfrm>
            <a:off x="2915744" y="4996891"/>
            <a:ext cx="379175" cy="352835"/>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7"/>
            <a:endCxn id="7" idx="3"/>
          </p:cNvCxnSpPr>
          <p:nvPr/>
        </p:nvCxnSpPr>
        <p:spPr>
          <a:xfrm flipV="1">
            <a:off x="3583419" y="4980395"/>
            <a:ext cx="334329" cy="369330"/>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4"/>
            <a:endCxn id="9" idx="0"/>
          </p:cNvCxnSpPr>
          <p:nvPr/>
        </p:nvCxnSpPr>
        <p:spPr>
          <a:xfrm>
            <a:off x="3439168" y="5645400"/>
            <a:ext cx="20448" cy="43282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888827" y="4724454"/>
            <a:ext cx="5162700" cy="1200329"/>
          </a:xfrm>
          <a:prstGeom prst="rect">
            <a:avLst/>
          </a:prstGeom>
          <a:noFill/>
        </p:spPr>
        <p:txBody>
          <a:bodyPr wrap="square" rtlCol="0">
            <a:spAutoFit/>
          </a:bodyPr>
          <a:lstStyle/>
          <a:p>
            <a:r>
              <a:rPr lang="en-US" dirty="0">
                <a:cs typeface="Comic Sans MS"/>
              </a:rPr>
              <a:t>Clustering coefficient of orange vertex</a:t>
            </a:r>
          </a:p>
          <a:p>
            <a:r>
              <a:rPr lang="en-US" dirty="0">
                <a:cs typeface="Comic Sans MS"/>
              </a:rPr>
              <a:t>Numerator= 2 (2 connections between neighbors)</a:t>
            </a:r>
          </a:p>
          <a:p>
            <a:r>
              <a:rPr lang="en-US" dirty="0">
                <a:cs typeface="Comic Sans MS"/>
              </a:rPr>
              <a:t>Denominator=3 (total connections possible)</a:t>
            </a:r>
          </a:p>
          <a:p>
            <a:r>
              <a:rPr lang="en-US" dirty="0">
                <a:cs typeface="Comic Sans MS"/>
              </a:rPr>
              <a:t>Clustering coefficient=2/3</a:t>
            </a:r>
          </a:p>
        </p:txBody>
      </p:sp>
    </p:spTree>
    <p:extLst>
      <p:ext uri="{BB962C8B-B14F-4D97-AF65-F5344CB8AC3E}">
        <p14:creationId xmlns:p14="http://schemas.microsoft.com/office/powerpoint/2010/main" val="3058627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Global Clustering Coefficient</a:t>
            </a:r>
          </a:p>
        </p:txBody>
      </p:sp>
      <p:sp>
        <p:nvSpPr>
          <p:cNvPr id="3" name="Content Placeholder 2"/>
          <p:cNvSpPr>
            <a:spLocks noGrp="1"/>
          </p:cNvSpPr>
          <p:nvPr>
            <p:ph idx="1"/>
          </p:nvPr>
        </p:nvSpPr>
        <p:spPr/>
        <p:txBody>
          <a:bodyPr/>
          <a:lstStyle/>
          <a:p>
            <a:r>
              <a:rPr lang="en-US" dirty="0">
                <a:cs typeface="Comic Sans MS"/>
              </a:rPr>
              <a:t>Global clustering coefficient determines the tightness of the entire network</a:t>
            </a:r>
          </a:p>
          <a:p>
            <a:r>
              <a:rPr lang="en-US" dirty="0">
                <a:cs typeface="Comic Sans MS"/>
              </a:rPr>
              <a:t>Numerator: number of triangles*3</a:t>
            </a:r>
          </a:p>
          <a:p>
            <a:r>
              <a:rPr lang="en-US" dirty="0">
                <a:cs typeface="Comic Sans MS"/>
              </a:rPr>
              <a:t>Denominator: number of wedges in the networks (a-b-c)</a:t>
            </a:r>
          </a:p>
        </p:txBody>
      </p:sp>
      <p:sp>
        <p:nvSpPr>
          <p:cNvPr id="4" name="Oval 3"/>
          <p:cNvSpPr/>
          <p:nvPr/>
        </p:nvSpPr>
        <p:spPr>
          <a:xfrm>
            <a:off x="2567492" y="4701216"/>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5" name="Oval 4"/>
          <p:cNvSpPr/>
          <p:nvPr/>
        </p:nvSpPr>
        <p:spPr>
          <a:xfrm>
            <a:off x="3857996" y="4684721"/>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a:t>
            </a:r>
          </a:p>
        </p:txBody>
      </p:sp>
      <p:sp>
        <p:nvSpPr>
          <p:cNvPr id="6" name="Oval 5"/>
          <p:cNvSpPr/>
          <p:nvPr/>
        </p:nvSpPr>
        <p:spPr>
          <a:xfrm>
            <a:off x="3235167" y="5298996"/>
            <a:ext cx="408002" cy="346405"/>
          </a:xfrm>
          <a:prstGeom prst="ellipse">
            <a:avLst/>
          </a:prstGeom>
          <a:solidFill>
            <a:srgbClr val="D77C0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t>
            </a:r>
          </a:p>
        </p:txBody>
      </p:sp>
      <p:sp>
        <p:nvSpPr>
          <p:cNvPr id="7" name="Oval 6"/>
          <p:cNvSpPr/>
          <p:nvPr/>
        </p:nvSpPr>
        <p:spPr>
          <a:xfrm>
            <a:off x="3255615" y="6078223"/>
            <a:ext cx="408002" cy="3464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cxnSp>
        <p:nvCxnSpPr>
          <p:cNvPr id="8" name="Straight Connector 7"/>
          <p:cNvCxnSpPr>
            <a:endCxn id="7" idx="1"/>
          </p:cNvCxnSpPr>
          <p:nvPr/>
        </p:nvCxnSpPr>
        <p:spPr>
          <a:xfrm>
            <a:off x="2777564" y="5047620"/>
            <a:ext cx="537803" cy="108133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5" idx="4"/>
            <a:endCxn id="7" idx="7"/>
          </p:cNvCxnSpPr>
          <p:nvPr/>
        </p:nvCxnSpPr>
        <p:spPr>
          <a:xfrm flipH="1">
            <a:off x="3603867" y="5031126"/>
            <a:ext cx="458131" cy="1097827"/>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4" idx="5"/>
            <a:endCxn id="6" idx="1"/>
          </p:cNvCxnSpPr>
          <p:nvPr/>
        </p:nvCxnSpPr>
        <p:spPr>
          <a:xfrm>
            <a:off x="2915744" y="4996891"/>
            <a:ext cx="379175" cy="352835"/>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 idx="7"/>
            <a:endCxn id="5" idx="3"/>
          </p:cNvCxnSpPr>
          <p:nvPr/>
        </p:nvCxnSpPr>
        <p:spPr>
          <a:xfrm flipV="1">
            <a:off x="3583419" y="4980395"/>
            <a:ext cx="334329" cy="369330"/>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6" idx="4"/>
            <a:endCxn id="7" idx="0"/>
          </p:cNvCxnSpPr>
          <p:nvPr/>
        </p:nvCxnSpPr>
        <p:spPr>
          <a:xfrm>
            <a:off x="3439168" y="5645400"/>
            <a:ext cx="20448" cy="432822"/>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542449" y="4724454"/>
            <a:ext cx="5509079" cy="1477328"/>
          </a:xfrm>
          <a:prstGeom prst="rect">
            <a:avLst/>
          </a:prstGeom>
          <a:noFill/>
        </p:spPr>
        <p:txBody>
          <a:bodyPr wrap="square" rtlCol="0">
            <a:spAutoFit/>
          </a:bodyPr>
          <a:lstStyle/>
          <a:p>
            <a:r>
              <a:rPr lang="en-US" dirty="0">
                <a:cs typeface="Comic Sans MS"/>
              </a:rPr>
              <a:t>Number of wedges: A-B-D; A-B-C; A-C-B; A-C-D</a:t>
            </a:r>
          </a:p>
          <a:p>
            <a:r>
              <a:rPr lang="en-US" dirty="0">
                <a:cs typeface="Comic Sans MS"/>
              </a:rPr>
              <a:t>B-A-C, B-C-A; B-C-D; B-D-C;C-A-B;C-B-A;C-B-D; C-D-B;D-B-A;D-B-C; D-C-A;D-C-B=16</a:t>
            </a:r>
          </a:p>
          <a:p>
            <a:r>
              <a:rPr lang="en-US" dirty="0">
                <a:cs typeface="Comic Sans MS"/>
              </a:rPr>
              <a:t>Number of triangles=2</a:t>
            </a:r>
          </a:p>
          <a:p>
            <a:r>
              <a:rPr lang="en-US" dirty="0">
                <a:cs typeface="Comic Sans MS"/>
              </a:rPr>
              <a:t>Global clustering coefficient=3*2/16=6/16</a:t>
            </a:r>
          </a:p>
        </p:txBody>
      </p:sp>
    </p:spTree>
    <p:extLst>
      <p:ext uri="{BB962C8B-B14F-4D97-AF65-F5344CB8AC3E}">
        <p14:creationId xmlns:p14="http://schemas.microsoft.com/office/powerpoint/2010/main" val="299716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413332" y="1468100"/>
            <a:ext cx="7466020" cy="3975413"/>
          </a:xfrm>
          <a:prstGeom prst="rect">
            <a:avLst/>
          </a:prstGeom>
        </p:spPr>
      </p:pic>
    </p:spTree>
    <p:extLst>
      <p:ext uri="{BB962C8B-B14F-4D97-AF65-F5344CB8AC3E}">
        <p14:creationId xmlns:p14="http://schemas.microsoft.com/office/powerpoint/2010/main" val="1276198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264" y="456164"/>
            <a:ext cx="7024744" cy="1143000"/>
          </a:xfrm>
        </p:spPr>
        <p:txBody>
          <a:bodyPr/>
          <a:lstStyle/>
          <a:p>
            <a:r>
              <a:rPr lang="en-US" dirty="0">
                <a:solidFill>
                  <a:schemeClr val="tx1"/>
                </a:solidFill>
                <a:cs typeface="Comic Sans MS"/>
              </a:rPr>
              <a:t>Core Numbers</a:t>
            </a:r>
          </a:p>
        </p:txBody>
      </p:sp>
      <p:sp>
        <p:nvSpPr>
          <p:cNvPr id="3" name="Content Placeholder 2"/>
          <p:cNvSpPr>
            <a:spLocks noGrp="1"/>
          </p:cNvSpPr>
          <p:nvPr>
            <p:ph sz="quarter" idx="13"/>
          </p:nvPr>
        </p:nvSpPr>
        <p:spPr>
          <a:xfrm>
            <a:off x="2319003" y="1769080"/>
            <a:ext cx="3623869" cy="4565188"/>
          </a:xfrm>
        </p:spPr>
        <p:txBody>
          <a:bodyPr>
            <a:normAutofit/>
          </a:bodyPr>
          <a:lstStyle/>
          <a:p>
            <a:r>
              <a:rPr lang="en-US" dirty="0">
                <a:cs typeface="Comic Sans MS"/>
              </a:rPr>
              <a:t>Think of the network as a series of concentric cycles</a:t>
            </a:r>
          </a:p>
          <a:p>
            <a:r>
              <a:rPr lang="en-US" dirty="0">
                <a:cs typeface="Comic Sans MS"/>
              </a:rPr>
              <a:t>The k-core of a network is the maximal </a:t>
            </a:r>
            <a:r>
              <a:rPr lang="en-US" dirty="0" err="1">
                <a:cs typeface="Comic Sans MS"/>
              </a:rPr>
              <a:t>subgraph</a:t>
            </a:r>
            <a:r>
              <a:rPr lang="en-US" dirty="0">
                <a:cs typeface="Comic Sans MS"/>
              </a:rPr>
              <a:t> of a network that has degree at least k</a:t>
            </a:r>
          </a:p>
          <a:p>
            <a:r>
              <a:rPr lang="en-US" dirty="0">
                <a:cs typeface="Comic Sans MS"/>
              </a:rPr>
              <a:t>The k-shell is the set of vertices that are part of the k-core but not part of the k+1 core</a:t>
            </a:r>
          </a:p>
        </p:txBody>
      </p:sp>
      <p:pic>
        <p:nvPicPr>
          <p:cNvPr id="5" name="Picture 4"/>
          <p:cNvPicPr>
            <a:picLocks noChangeAspect="1"/>
          </p:cNvPicPr>
          <p:nvPr/>
        </p:nvPicPr>
        <p:blipFill>
          <a:blip r:embed="rId2"/>
          <a:stretch>
            <a:fillRect/>
          </a:stretch>
        </p:blipFill>
        <p:spPr>
          <a:xfrm>
            <a:off x="5942873" y="1769080"/>
            <a:ext cx="4172341" cy="3459990"/>
          </a:xfrm>
          <a:prstGeom prst="rect">
            <a:avLst/>
          </a:prstGeom>
        </p:spPr>
      </p:pic>
    </p:spTree>
    <p:extLst>
      <p:ext uri="{BB962C8B-B14F-4D97-AF65-F5344CB8AC3E}">
        <p14:creationId xmlns:p14="http://schemas.microsoft.com/office/powerpoint/2010/main" val="49949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8000"/>
                </a:solidFill>
                <a:cs typeface="Arial Narrow" panose="020B0604020202020204" pitchFamily="34" charset="0"/>
              </a:rPr>
              <a:t>Core Numbers</a:t>
            </a:r>
          </a:p>
        </p:txBody>
      </p:sp>
      <p:sp>
        <p:nvSpPr>
          <p:cNvPr id="3" name="Content Placeholder 2"/>
          <p:cNvSpPr>
            <a:spLocks noGrp="1"/>
          </p:cNvSpPr>
          <p:nvPr>
            <p:ph sz="quarter" idx="13"/>
          </p:nvPr>
        </p:nvSpPr>
        <p:spPr/>
        <p:txBody>
          <a:bodyPr>
            <a:normAutofit fontScale="92500" lnSpcReduction="10000"/>
          </a:bodyPr>
          <a:lstStyle/>
          <a:p>
            <a:r>
              <a:rPr lang="en-US" dirty="0">
                <a:cs typeface="Comic Sans MS"/>
              </a:rPr>
              <a:t>Set k=1 </a:t>
            </a:r>
          </a:p>
          <a:p>
            <a:r>
              <a:rPr lang="en-US" dirty="0">
                <a:cs typeface="Comic Sans MS"/>
              </a:rPr>
              <a:t>Mark all vertices of degree k as k-core, and remove them</a:t>
            </a:r>
          </a:p>
          <a:p>
            <a:r>
              <a:rPr lang="en-US" dirty="0">
                <a:cs typeface="Comic Sans MS"/>
              </a:rPr>
              <a:t>Due to the removal, degrees of some new vertices may reduce to k</a:t>
            </a:r>
          </a:p>
          <a:p>
            <a:r>
              <a:rPr lang="en-US" dirty="0">
                <a:cs typeface="Comic Sans MS"/>
              </a:rPr>
              <a:t>Mark them as k-core and remove</a:t>
            </a:r>
          </a:p>
          <a:p>
            <a:r>
              <a:rPr lang="en-US" dirty="0">
                <a:cs typeface="Comic Sans MS"/>
              </a:rPr>
              <a:t>Continue until there are no vertices of degree k or lower</a:t>
            </a:r>
          </a:p>
          <a:p>
            <a:r>
              <a:rPr lang="en-US" dirty="0">
                <a:cs typeface="Comic Sans MS"/>
              </a:rPr>
              <a:t>Repeat for k=2 to n</a:t>
            </a:r>
          </a:p>
          <a:p>
            <a:endParaRPr lang="en-US" dirty="0">
              <a:latin typeface="Comic Sans MS"/>
              <a:cs typeface="Comic Sans MS"/>
            </a:endParaRPr>
          </a:p>
          <a:p>
            <a:endParaRPr lang="en-US" dirty="0">
              <a:latin typeface="Comic Sans MS"/>
              <a:cs typeface="Comic Sans MS"/>
            </a:endParaRPr>
          </a:p>
        </p:txBody>
      </p:sp>
      <p:pic>
        <p:nvPicPr>
          <p:cNvPr id="6" name="Picture 5"/>
          <p:cNvPicPr>
            <a:picLocks noChangeAspect="1"/>
          </p:cNvPicPr>
          <p:nvPr/>
        </p:nvPicPr>
        <p:blipFill>
          <a:blip r:embed="rId2"/>
          <a:stretch>
            <a:fillRect/>
          </a:stretch>
        </p:blipFill>
        <p:spPr>
          <a:xfrm>
            <a:off x="6136889" y="1929972"/>
            <a:ext cx="3978324" cy="3299098"/>
          </a:xfrm>
          <a:prstGeom prst="rect">
            <a:avLst/>
          </a:prstGeom>
        </p:spPr>
      </p:pic>
    </p:spTree>
    <p:extLst>
      <p:ext uri="{BB962C8B-B14F-4D97-AF65-F5344CB8AC3E}">
        <p14:creationId xmlns:p14="http://schemas.microsoft.com/office/powerpoint/2010/main" val="1842440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cs typeface="Comic Sans MS"/>
              </a:rPr>
              <a:t>Things to think about</a:t>
            </a:r>
          </a:p>
        </p:txBody>
      </p:sp>
      <p:sp>
        <p:nvSpPr>
          <p:cNvPr id="5" name="Content Placeholder 4"/>
          <p:cNvSpPr>
            <a:spLocks noGrp="1"/>
          </p:cNvSpPr>
          <p:nvPr>
            <p:ph idx="1"/>
          </p:nvPr>
        </p:nvSpPr>
        <p:spPr>
          <a:xfrm>
            <a:off x="2567493" y="2323652"/>
            <a:ext cx="6777317" cy="4010616"/>
          </a:xfrm>
        </p:spPr>
        <p:txBody>
          <a:bodyPr>
            <a:normAutofit fontScale="85000" lnSpcReduction="20000"/>
          </a:bodyPr>
          <a:lstStyle/>
          <a:p>
            <a:r>
              <a:rPr lang="en-US" dirty="0">
                <a:cs typeface="Comic Sans MS"/>
              </a:rPr>
              <a:t>Give example of nodes with the following properties</a:t>
            </a:r>
          </a:p>
          <a:p>
            <a:pPr lvl="1"/>
            <a:r>
              <a:rPr lang="en-US" dirty="0">
                <a:cs typeface="Comic Sans MS"/>
              </a:rPr>
              <a:t>High degree—low closeness centrality</a:t>
            </a:r>
          </a:p>
          <a:p>
            <a:pPr lvl="1"/>
            <a:r>
              <a:rPr lang="en-US" dirty="0">
                <a:cs typeface="Comic Sans MS"/>
              </a:rPr>
              <a:t>High degree—low </a:t>
            </a:r>
            <a:r>
              <a:rPr lang="en-US" dirty="0" err="1">
                <a:cs typeface="Comic Sans MS"/>
              </a:rPr>
              <a:t>betweeness</a:t>
            </a:r>
            <a:r>
              <a:rPr lang="en-US" dirty="0">
                <a:cs typeface="Comic Sans MS"/>
              </a:rPr>
              <a:t> centrality</a:t>
            </a:r>
          </a:p>
          <a:p>
            <a:pPr lvl="1"/>
            <a:r>
              <a:rPr lang="en-US" dirty="0">
                <a:cs typeface="Comic Sans MS"/>
              </a:rPr>
              <a:t>High degree—low clustering coefficient</a:t>
            </a:r>
          </a:p>
          <a:p>
            <a:pPr lvl="1"/>
            <a:endParaRPr lang="en-US" dirty="0">
              <a:cs typeface="Comic Sans MS"/>
            </a:endParaRPr>
          </a:p>
          <a:p>
            <a:pPr lvl="1"/>
            <a:r>
              <a:rPr lang="en-US" dirty="0">
                <a:cs typeface="Comic Sans MS"/>
              </a:rPr>
              <a:t>High closeness centrality—low degree</a:t>
            </a:r>
          </a:p>
          <a:p>
            <a:pPr lvl="1"/>
            <a:r>
              <a:rPr lang="en-US" dirty="0">
                <a:cs typeface="Comic Sans MS"/>
              </a:rPr>
              <a:t>High closeness centrality—low </a:t>
            </a:r>
            <a:r>
              <a:rPr lang="en-US" dirty="0" err="1">
                <a:cs typeface="Comic Sans MS"/>
              </a:rPr>
              <a:t>betweeness</a:t>
            </a:r>
            <a:r>
              <a:rPr lang="en-US" dirty="0">
                <a:cs typeface="Comic Sans MS"/>
              </a:rPr>
              <a:t> centrality</a:t>
            </a:r>
          </a:p>
          <a:p>
            <a:pPr lvl="1"/>
            <a:r>
              <a:rPr lang="en-US" dirty="0">
                <a:cs typeface="Comic Sans MS"/>
              </a:rPr>
              <a:t>High closeness centrality—low clustering coefficient</a:t>
            </a:r>
          </a:p>
          <a:p>
            <a:pPr lvl="1"/>
            <a:endParaRPr lang="en-US" dirty="0">
              <a:cs typeface="Comic Sans MS"/>
            </a:endParaRPr>
          </a:p>
          <a:p>
            <a:pPr lvl="1"/>
            <a:endParaRPr lang="en-US" dirty="0">
              <a:cs typeface="Comic Sans MS"/>
            </a:endParaRPr>
          </a:p>
          <a:p>
            <a:pPr lvl="1"/>
            <a:r>
              <a:rPr lang="en-US" dirty="0">
                <a:cs typeface="Comic Sans MS"/>
              </a:rPr>
              <a:t>High </a:t>
            </a:r>
            <a:r>
              <a:rPr lang="en-US" dirty="0" err="1">
                <a:cs typeface="Comic Sans MS"/>
              </a:rPr>
              <a:t>betweeness</a:t>
            </a:r>
            <a:r>
              <a:rPr lang="en-US" dirty="0">
                <a:cs typeface="Comic Sans MS"/>
              </a:rPr>
              <a:t> centrality--low degree</a:t>
            </a:r>
          </a:p>
          <a:p>
            <a:pPr lvl="1"/>
            <a:r>
              <a:rPr lang="en-US" dirty="0">
                <a:cs typeface="Comic Sans MS"/>
              </a:rPr>
              <a:t>High </a:t>
            </a:r>
            <a:r>
              <a:rPr lang="en-US" dirty="0" err="1">
                <a:cs typeface="Comic Sans MS"/>
              </a:rPr>
              <a:t>betweeness</a:t>
            </a:r>
            <a:r>
              <a:rPr lang="en-US" dirty="0">
                <a:cs typeface="Comic Sans MS"/>
              </a:rPr>
              <a:t> centrality—low closeness centrality</a:t>
            </a:r>
          </a:p>
          <a:p>
            <a:pPr lvl="1"/>
            <a:r>
              <a:rPr lang="en-US" dirty="0">
                <a:cs typeface="Comic Sans MS"/>
              </a:rPr>
              <a:t>High </a:t>
            </a:r>
            <a:r>
              <a:rPr lang="en-US" dirty="0" err="1">
                <a:cs typeface="Comic Sans MS"/>
              </a:rPr>
              <a:t>betweeness</a:t>
            </a:r>
            <a:r>
              <a:rPr lang="en-US" dirty="0">
                <a:cs typeface="Comic Sans MS"/>
              </a:rPr>
              <a:t> centrality—low clustering coefficient</a:t>
            </a:r>
          </a:p>
          <a:p>
            <a:pPr lvl="1"/>
            <a:endParaRPr lang="en-US" dirty="0">
              <a:cs typeface="Comic Sans MS"/>
            </a:endParaRPr>
          </a:p>
          <a:p>
            <a:pPr lvl="1"/>
            <a:endParaRPr lang="en-US" dirty="0">
              <a:cs typeface="Comic Sans MS"/>
            </a:endParaRPr>
          </a:p>
          <a:p>
            <a:pPr lvl="1"/>
            <a:r>
              <a:rPr lang="en-US" dirty="0">
                <a:cs typeface="Comic Sans MS"/>
              </a:rPr>
              <a:t>Why is it difficult to have high clustering coefficient and high </a:t>
            </a:r>
            <a:r>
              <a:rPr lang="en-US" dirty="0" err="1">
                <a:cs typeface="Comic Sans MS"/>
              </a:rPr>
              <a:t>betwenness</a:t>
            </a:r>
            <a:r>
              <a:rPr lang="en-US" dirty="0">
                <a:cs typeface="Comic Sans MS"/>
              </a:rPr>
              <a:t> centrality ?</a:t>
            </a: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3722204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cs typeface="Comic Sans MS"/>
              </a:rPr>
              <a:t>Things to think about</a:t>
            </a:r>
          </a:p>
        </p:txBody>
      </p:sp>
      <p:sp>
        <p:nvSpPr>
          <p:cNvPr id="5" name="Content Placeholder 4"/>
          <p:cNvSpPr>
            <a:spLocks noGrp="1"/>
          </p:cNvSpPr>
          <p:nvPr>
            <p:ph idx="1"/>
          </p:nvPr>
        </p:nvSpPr>
        <p:spPr>
          <a:xfrm>
            <a:off x="2567493" y="2323652"/>
            <a:ext cx="6777317" cy="4010616"/>
          </a:xfrm>
        </p:spPr>
        <p:txBody>
          <a:bodyPr>
            <a:normAutofit/>
          </a:bodyPr>
          <a:lstStyle/>
          <a:p>
            <a:r>
              <a:rPr lang="en-US" dirty="0">
                <a:cs typeface="Comic Sans MS"/>
              </a:rPr>
              <a:t>Why are core numbers important ?</a:t>
            </a:r>
          </a:p>
          <a:p>
            <a:r>
              <a:rPr lang="en-US" dirty="0">
                <a:cs typeface="Comic Sans MS"/>
              </a:rPr>
              <a:t>Are these statements true or false ?</a:t>
            </a:r>
          </a:p>
          <a:p>
            <a:pPr lvl="1"/>
            <a:r>
              <a:rPr lang="en-US" dirty="0">
                <a:cs typeface="Comic Sans MS"/>
              </a:rPr>
              <a:t>The innermost core should be a clique</a:t>
            </a:r>
          </a:p>
          <a:p>
            <a:pPr lvl="1"/>
            <a:r>
              <a:rPr lang="en-US" dirty="0">
                <a:cs typeface="Comic Sans MS"/>
              </a:rPr>
              <a:t>Nodes in the innermost core have the highest degree</a:t>
            </a:r>
          </a:p>
          <a:p>
            <a:pPr lvl="1"/>
            <a:r>
              <a:rPr lang="en-US" dirty="0">
                <a:cs typeface="Comic Sans MS"/>
              </a:rPr>
              <a:t>A network has only one innermost core</a:t>
            </a:r>
          </a:p>
          <a:p>
            <a:pPr lvl="1"/>
            <a:r>
              <a:rPr lang="en-US" dirty="0">
                <a:cs typeface="Comic Sans MS"/>
              </a:rPr>
              <a:t>What is the informal relation between closeness and </a:t>
            </a:r>
            <a:r>
              <a:rPr lang="en-US" dirty="0" err="1">
                <a:cs typeface="Comic Sans MS"/>
              </a:rPr>
              <a:t>betweenness</a:t>
            </a:r>
            <a:r>
              <a:rPr lang="en-US" dirty="0">
                <a:cs typeface="Comic Sans MS"/>
              </a:rPr>
              <a:t> centrality and core numbers ?</a:t>
            </a:r>
          </a:p>
          <a:p>
            <a:pPr lvl="1"/>
            <a:endParaRPr lang="en-US" dirty="0">
              <a:latin typeface="Comic Sans MS"/>
              <a:cs typeface="Comic Sans MS"/>
            </a:endParaRPr>
          </a:p>
          <a:p>
            <a:pPr marL="365760" lvl="1" indent="0">
              <a:buNone/>
            </a:pPr>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3773313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cs typeface="Comic Sans MS"/>
              </a:rPr>
              <a:t>Things to think about</a:t>
            </a:r>
          </a:p>
        </p:txBody>
      </p:sp>
      <p:sp>
        <p:nvSpPr>
          <p:cNvPr id="5" name="Content Placeholder 4"/>
          <p:cNvSpPr>
            <a:spLocks noGrp="1"/>
          </p:cNvSpPr>
          <p:nvPr>
            <p:ph idx="1"/>
          </p:nvPr>
        </p:nvSpPr>
        <p:spPr>
          <a:xfrm>
            <a:off x="2567493" y="2323652"/>
            <a:ext cx="6777317" cy="4010616"/>
          </a:xfrm>
        </p:spPr>
        <p:txBody>
          <a:bodyPr>
            <a:normAutofit/>
          </a:bodyPr>
          <a:lstStyle/>
          <a:p>
            <a:r>
              <a:rPr lang="en-US" dirty="0">
                <a:cs typeface="Comic Sans MS"/>
              </a:rPr>
              <a:t>Of the four metrics studied—which can be obtained through matrix operations ?</a:t>
            </a:r>
          </a:p>
          <a:p>
            <a:r>
              <a:rPr lang="en-US" dirty="0">
                <a:cs typeface="Comic Sans MS"/>
              </a:rPr>
              <a:t> What would be the complexity for calculating these metrics ?</a:t>
            </a:r>
          </a:p>
          <a:p>
            <a:r>
              <a:rPr lang="en-US" dirty="0">
                <a:cs typeface="Comic Sans MS"/>
              </a:rPr>
              <a:t>How expensive is it to find the centrality of a single vertex as opposed to all the vertices ?</a:t>
            </a:r>
          </a:p>
          <a:p>
            <a:r>
              <a:rPr lang="en-US" dirty="0">
                <a:cs typeface="Comic Sans MS"/>
              </a:rPr>
              <a:t>Discuss different variations of these centrality metrics</a:t>
            </a:r>
          </a:p>
          <a:p>
            <a:pPr marL="365760" lvl="1" indent="0">
              <a:buNone/>
            </a:pPr>
            <a:endParaRPr lang="en-US" dirty="0">
              <a:latin typeface="Comic Sans MS"/>
              <a:cs typeface="Comic Sans MS"/>
            </a:endParaRPr>
          </a:p>
          <a:p>
            <a:pPr lvl="1"/>
            <a:endParaRPr lang="en-US" dirty="0">
              <a:latin typeface="Comic Sans MS"/>
              <a:cs typeface="Comic Sans MS"/>
            </a:endParaRPr>
          </a:p>
          <a:p>
            <a:pPr marL="365760" lvl="1" indent="0">
              <a:buNone/>
            </a:pPr>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280453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7858" name="Rectangle 2"/>
          <p:cNvSpPr>
            <a:spLocks noGrp="1" noChangeArrowheads="1"/>
          </p:cNvSpPr>
          <p:nvPr>
            <p:ph type="title"/>
          </p:nvPr>
        </p:nvSpPr>
        <p:spPr>
          <a:xfrm>
            <a:off x="1981200" y="381000"/>
            <a:ext cx="8229600" cy="685800"/>
          </a:xfrm>
        </p:spPr>
        <p:txBody>
          <a:bodyPr>
            <a:normAutofit/>
          </a:bodyPr>
          <a:lstStyle/>
          <a:p>
            <a:r>
              <a:rPr lang="en-US" altLang="zh-TW" sz="4000">
                <a:ea typeface="新細明體" pitchFamily="27" charset="-120"/>
                <a:cs typeface="新細明體" pitchFamily="27" charset="-120"/>
              </a:rPr>
              <a:t>Unweighted shortest paths</a:t>
            </a:r>
          </a:p>
        </p:txBody>
      </p:sp>
      <p:graphicFrame>
        <p:nvGraphicFramePr>
          <p:cNvPr id="1657859" name="Object 3"/>
          <p:cNvGraphicFramePr>
            <a:graphicFrameLocks noChangeAspect="1"/>
          </p:cNvGraphicFramePr>
          <p:nvPr/>
        </p:nvGraphicFramePr>
        <p:xfrm>
          <a:off x="3505201" y="2209800"/>
          <a:ext cx="5027613" cy="2820988"/>
        </p:xfrm>
        <a:graphic>
          <a:graphicData uri="http://schemas.openxmlformats.org/presentationml/2006/ole">
            <mc:AlternateContent xmlns:mc="http://schemas.openxmlformats.org/markup-compatibility/2006">
              <mc:Choice xmlns:v="urn:schemas-microsoft-com:vml" Requires="v">
                <p:oleObj name="Visio" r:id="rId3" imgW="3911600" imgH="2197100" progId="">
                  <p:embed/>
                </p:oleObj>
              </mc:Choice>
              <mc:Fallback>
                <p:oleObj name="Visio" r:id="rId3" imgW="3911600" imgH="2197100" progId="">
                  <p:embed/>
                  <p:pic>
                    <p:nvPicPr>
                      <p:cNvPr id="16578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1" y="2209800"/>
                        <a:ext cx="5027613" cy="2820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57860" name="Text Box 4"/>
          <p:cNvSpPr txBox="1">
            <a:spLocks noChangeArrowheads="1"/>
          </p:cNvSpPr>
          <p:nvPr/>
        </p:nvSpPr>
        <p:spPr bwMode="auto">
          <a:xfrm>
            <a:off x="3144838" y="3357563"/>
            <a:ext cx="342900"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i="1">
                <a:solidFill>
                  <a:srgbClr val="FF3300"/>
                </a:solidFill>
                <a:latin typeface="Verdana" pitchFamily="27" charset="0"/>
                <a:ea typeface="新細明體" pitchFamily="27" charset="-120"/>
                <a:cs typeface="新細明體" pitchFamily="27" charset="-120"/>
              </a:rPr>
              <a:t>s</a:t>
            </a:r>
          </a:p>
        </p:txBody>
      </p:sp>
      <p:sp>
        <p:nvSpPr>
          <p:cNvPr id="1657861" name="Text Box 5"/>
          <p:cNvSpPr txBox="1">
            <a:spLocks noChangeArrowheads="1"/>
          </p:cNvSpPr>
          <p:nvPr/>
        </p:nvSpPr>
        <p:spPr bwMode="auto">
          <a:xfrm>
            <a:off x="4368801" y="2066925"/>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1</a:t>
            </a:r>
          </a:p>
        </p:txBody>
      </p:sp>
      <p:sp>
        <p:nvSpPr>
          <p:cNvPr id="1657862" name="Text Box 6"/>
          <p:cNvSpPr txBox="1">
            <a:spLocks noChangeArrowheads="1"/>
          </p:cNvSpPr>
          <p:nvPr/>
        </p:nvSpPr>
        <p:spPr bwMode="auto">
          <a:xfrm>
            <a:off x="4297364" y="4659313"/>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1</a:t>
            </a:r>
          </a:p>
        </p:txBody>
      </p:sp>
      <p:sp>
        <p:nvSpPr>
          <p:cNvPr id="1657863" name="Text Box 7"/>
          <p:cNvSpPr txBox="1">
            <a:spLocks noChangeArrowheads="1"/>
          </p:cNvSpPr>
          <p:nvPr/>
        </p:nvSpPr>
        <p:spPr bwMode="auto">
          <a:xfrm>
            <a:off x="7392989" y="2138363"/>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2</a:t>
            </a:r>
          </a:p>
        </p:txBody>
      </p:sp>
      <p:sp>
        <p:nvSpPr>
          <p:cNvPr id="1657864" name="Text Box 8"/>
          <p:cNvSpPr txBox="1">
            <a:spLocks noChangeArrowheads="1"/>
          </p:cNvSpPr>
          <p:nvPr/>
        </p:nvSpPr>
        <p:spPr bwMode="auto">
          <a:xfrm>
            <a:off x="5810251" y="2930525"/>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2</a:t>
            </a:r>
          </a:p>
        </p:txBody>
      </p:sp>
      <p:sp>
        <p:nvSpPr>
          <p:cNvPr id="1657865" name="Text Box 9"/>
          <p:cNvSpPr txBox="1">
            <a:spLocks noChangeArrowheads="1"/>
          </p:cNvSpPr>
          <p:nvPr/>
        </p:nvSpPr>
        <p:spPr bwMode="auto">
          <a:xfrm>
            <a:off x="8474076" y="3362325"/>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3</a:t>
            </a:r>
          </a:p>
        </p:txBody>
      </p:sp>
      <p:sp>
        <p:nvSpPr>
          <p:cNvPr id="1657866" name="Text Box 10"/>
          <p:cNvSpPr txBox="1">
            <a:spLocks noChangeArrowheads="1"/>
          </p:cNvSpPr>
          <p:nvPr/>
        </p:nvSpPr>
        <p:spPr bwMode="auto">
          <a:xfrm>
            <a:off x="7392989" y="4659313"/>
            <a:ext cx="377825" cy="457200"/>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a:solidFill>
                  <a:srgbClr val="FF3300"/>
                </a:solidFill>
                <a:latin typeface="Verdana" pitchFamily="27" charset="0"/>
                <a:ea typeface="新細明體" pitchFamily="27" charset="-120"/>
                <a:cs typeface="新細明體" pitchFamily="27" charset="-120"/>
              </a:rPr>
              <a:t>3</a:t>
            </a:r>
          </a:p>
        </p:txBody>
      </p:sp>
      <p:sp>
        <p:nvSpPr>
          <p:cNvPr id="1657867" name="Text Box 11"/>
          <p:cNvSpPr txBox="1">
            <a:spLocks noChangeArrowheads="1"/>
          </p:cNvSpPr>
          <p:nvPr/>
        </p:nvSpPr>
        <p:spPr bwMode="auto">
          <a:xfrm>
            <a:off x="2514601" y="5486401"/>
            <a:ext cx="3357421" cy="461665"/>
          </a:xfrm>
          <a:prstGeom prst="rect">
            <a:avLst/>
          </a:prstGeom>
          <a:noFill/>
          <a:ln w="9525">
            <a:noFill/>
            <a:miter lim="800000"/>
            <a:headEnd/>
            <a:tailEnd/>
          </a:ln>
          <a:effectLst/>
        </p:spPr>
        <p:txBody>
          <a:bodyPr wrap="none">
            <a:prstTxWarp prst="textNoShape">
              <a:avLst/>
            </a:prstTxWarp>
            <a:spAutoFit/>
          </a:bodyPr>
          <a:lstStyle/>
          <a:p>
            <a:pPr eaLnBrk="1" hangingPunct="1"/>
            <a:r>
              <a:rPr kumimoji="1" lang="en-US" altLang="zh-TW" sz="2400" i="1" dirty="0">
                <a:solidFill>
                  <a:srgbClr val="FF3300"/>
                </a:solidFill>
                <a:latin typeface="Verdana" pitchFamily="27" charset="0"/>
                <a:ea typeface="新細明體" pitchFamily="27" charset="-120"/>
                <a:cs typeface="新細明體" pitchFamily="27" charset="-120"/>
              </a:rPr>
              <a:t>Breadth-first search</a:t>
            </a:r>
          </a:p>
        </p:txBody>
      </p:sp>
      <p:sp>
        <p:nvSpPr>
          <p:cNvPr id="1657868" name="Text Box 12"/>
          <p:cNvSpPr txBox="1">
            <a:spLocks noChangeArrowheads="1"/>
          </p:cNvSpPr>
          <p:nvPr/>
        </p:nvSpPr>
        <p:spPr bwMode="auto">
          <a:xfrm>
            <a:off x="2438400" y="1143000"/>
            <a:ext cx="7315200" cy="64135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a:t>The vertices closest to the start are evaluated first, and the most distance vertices are evaluated last.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657860"/>
                                        </p:tgtEl>
                                        <p:attrNameLst>
                                          <p:attrName>style.visibility</p:attrName>
                                        </p:attrNameLst>
                                      </p:cBhvr>
                                      <p:to>
                                        <p:strVal val="visible"/>
                                      </p:to>
                                    </p:set>
                                    <p:animEffect transition="in" filter="fade">
                                      <p:cBhvr>
                                        <p:cTn id="7" dur="770" decel="100000"/>
                                        <p:tgtEl>
                                          <p:spTgt spid="1657860"/>
                                        </p:tgtEl>
                                      </p:cBhvr>
                                    </p:animEffect>
                                    <p:animScale>
                                      <p:cBhvr>
                                        <p:cTn id="8" dur="770" decel="100000"/>
                                        <p:tgtEl>
                                          <p:spTgt spid="1657860"/>
                                        </p:tgtEl>
                                      </p:cBhvr>
                                      <p:from x="10000" y="10000"/>
                                      <p:to x="200000" y="450000"/>
                                    </p:animScale>
                                    <p:animScale>
                                      <p:cBhvr>
                                        <p:cTn id="9" dur="1230" accel="100000" fill="hold">
                                          <p:stCondLst>
                                            <p:cond delay="770"/>
                                          </p:stCondLst>
                                        </p:cTn>
                                        <p:tgtEl>
                                          <p:spTgt spid="1657860"/>
                                        </p:tgtEl>
                                      </p:cBhvr>
                                      <p:from x="200000" y="450000"/>
                                      <p:to x="100000" y="100000"/>
                                    </p:animScale>
                                    <p:set>
                                      <p:cBhvr>
                                        <p:cTn id="10" dur="770" fill="hold"/>
                                        <p:tgtEl>
                                          <p:spTgt spid="1657860"/>
                                        </p:tgtEl>
                                        <p:attrNameLst>
                                          <p:attrName>ppt_x</p:attrName>
                                        </p:attrNameLst>
                                      </p:cBhvr>
                                      <p:to>
                                        <p:strVal val="(0.5)"/>
                                      </p:to>
                                    </p:set>
                                    <p:anim from="(0.5)" to="(#ppt_x)" calcmode="lin" valueType="num">
                                      <p:cBhvr>
                                        <p:cTn id="11" dur="1230" accel="100000" fill="hold">
                                          <p:stCondLst>
                                            <p:cond delay="770"/>
                                          </p:stCondLst>
                                        </p:cTn>
                                        <p:tgtEl>
                                          <p:spTgt spid="1657860"/>
                                        </p:tgtEl>
                                        <p:attrNameLst>
                                          <p:attrName>ppt_x</p:attrName>
                                        </p:attrNameLst>
                                      </p:cBhvr>
                                    </p:anim>
                                    <p:set>
                                      <p:cBhvr>
                                        <p:cTn id="12" dur="770" fill="hold"/>
                                        <p:tgtEl>
                                          <p:spTgt spid="1657860"/>
                                        </p:tgtEl>
                                        <p:attrNameLst>
                                          <p:attrName>ppt_y</p:attrName>
                                        </p:attrNameLst>
                                      </p:cBhvr>
                                      <p:to>
                                        <p:strVal val="(#ppt_y+0.4)"/>
                                      </p:to>
                                    </p:set>
                                    <p:anim from="(#ppt_y+0.4)" to="(#ppt_y)" calcmode="lin" valueType="num">
                                      <p:cBhvr>
                                        <p:cTn id="13" dur="1230" accel="100000" fill="hold">
                                          <p:stCondLst>
                                            <p:cond delay="770"/>
                                          </p:stCondLst>
                                        </p:cTn>
                                        <p:tgtEl>
                                          <p:spTgt spid="1657860"/>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1657861"/>
                                        </p:tgtEl>
                                        <p:attrNameLst>
                                          <p:attrName>style.visibility</p:attrName>
                                        </p:attrNameLst>
                                      </p:cBhvr>
                                      <p:to>
                                        <p:strVal val="visible"/>
                                      </p:to>
                                    </p:set>
                                    <p:animEffect transition="in" filter="fade">
                                      <p:cBhvr>
                                        <p:cTn id="18" dur="770" decel="100000"/>
                                        <p:tgtEl>
                                          <p:spTgt spid="1657861"/>
                                        </p:tgtEl>
                                      </p:cBhvr>
                                    </p:animEffect>
                                    <p:animScale>
                                      <p:cBhvr>
                                        <p:cTn id="19" dur="770" decel="100000"/>
                                        <p:tgtEl>
                                          <p:spTgt spid="1657861"/>
                                        </p:tgtEl>
                                      </p:cBhvr>
                                      <p:from x="10000" y="10000"/>
                                      <p:to x="200000" y="450000"/>
                                    </p:animScale>
                                    <p:animScale>
                                      <p:cBhvr>
                                        <p:cTn id="20" dur="1230" accel="100000" fill="hold">
                                          <p:stCondLst>
                                            <p:cond delay="770"/>
                                          </p:stCondLst>
                                        </p:cTn>
                                        <p:tgtEl>
                                          <p:spTgt spid="1657861"/>
                                        </p:tgtEl>
                                      </p:cBhvr>
                                      <p:from x="200000" y="450000"/>
                                      <p:to x="100000" y="100000"/>
                                    </p:animScale>
                                    <p:set>
                                      <p:cBhvr>
                                        <p:cTn id="21" dur="770" fill="hold"/>
                                        <p:tgtEl>
                                          <p:spTgt spid="1657861"/>
                                        </p:tgtEl>
                                        <p:attrNameLst>
                                          <p:attrName>ppt_x</p:attrName>
                                        </p:attrNameLst>
                                      </p:cBhvr>
                                      <p:to>
                                        <p:strVal val="(0.5)"/>
                                      </p:to>
                                    </p:set>
                                    <p:anim from="(0.5)" to="(#ppt_x)" calcmode="lin" valueType="num">
                                      <p:cBhvr>
                                        <p:cTn id="22" dur="1230" accel="100000" fill="hold">
                                          <p:stCondLst>
                                            <p:cond delay="770"/>
                                          </p:stCondLst>
                                        </p:cTn>
                                        <p:tgtEl>
                                          <p:spTgt spid="1657861"/>
                                        </p:tgtEl>
                                        <p:attrNameLst>
                                          <p:attrName>ppt_x</p:attrName>
                                        </p:attrNameLst>
                                      </p:cBhvr>
                                    </p:anim>
                                    <p:set>
                                      <p:cBhvr>
                                        <p:cTn id="23" dur="770" fill="hold"/>
                                        <p:tgtEl>
                                          <p:spTgt spid="1657861"/>
                                        </p:tgtEl>
                                        <p:attrNameLst>
                                          <p:attrName>ppt_y</p:attrName>
                                        </p:attrNameLst>
                                      </p:cBhvr>
                                      <p:to>
                                        <p:strVal val="(#ppt_y+0.4)"/>
                                      </p:to>
                                    </p:set>
                                    <p:anim from="(#ppt_y+0.4)" to="(#ppt_y)" calcmode="lin" valueType="num">
                                      <p:cBhvr>
                                        <p:cTn id="24" dur="1230" accel="100000" fill="hold">
                                          <p:stCondLst>
                                            <p:cond delay="770"/>
                                          </p:stCondLst>
                                        </p:cTn>
                                        <p:tgtEl>
                                          <p:spTgt spid="1657861"/>
                                        </p:tgtEl>
                                        <p:attrNameLst>
                                          <p:attrName>ppt_y</p:attrName>
                                        </p:attrNameLst>
                                      </p:cBhvr>
                                    </p:anim>
                                  </p:childTnLst>
                                </p:cTn>
                              </p:par>
                              <p:par>
                                <p:cTn id="25" presetID="51" presetClass="entr" presetSubtype="0" fill="hold" grpId="0" nodeType="withEffect">
                                  <p:stCondLst>
                                    <p:cond delay="0"/>
                                  </p:stCondLst>
                                  <p:childTnLst>
                                    <p:set>
                                      <p:cBhvr>
                                        <p:cTn id="26" dur="1" fill="hold">
                                          <p:stCondLst>
                                            <p:cond delay="0"/>
                                          </p:stCondLst>
                                        </p:cTn>
                                        <p:tgtEl>
                                          <p:spTgt spid="1657862"/>
                                        </p:tgtEl>
                                        <p:attrNameLst>
                                          <p:attrName>style.visibility</p:attrName>
                                        </p:attrNameLst>
                                      </p:cBhvr>
                                      <p:to>
                                        <p:strVal val="visible"/>
                                      </p:to>
                                    </p:set>
                                    <p:animEffect transition="in" filter="fade">
                                      <p:cBhvr>
                                        <p:cTn id="27" dur="770" decel="100000"/>
                                        <p:tgtEl>
                                          <p:spTgt spid="1657862"/>
                                        </p:tgtEl>
                                      </p:cBhvr>
                                    </p:animEffect>
                                    <p:animScale>
                                      <p:cBhvr>
                                        <p:cTn id="28" dur="770" decel="100000"/>
                                        <p:tgtEl>
                                          <p:spTgt spid="1657862"/>
                                        </p:tgtEl>
                                      </p:cBhvr>
                                      <p:from x="10000" y="10000"/>
                                      <p:to x="200000" y="450000"/>
                                    </p:animScale>
                                    <p:animScale>
                                      <p:cBhvr>
                                        <p:cTn id="29" dur="1230" accel="100000" fill="hold">
                                          <p:stCondLst>
                                            <p:cond delay="770"/>
                                          </p:stCondLst>
                                        </p:cTn>
                                        <p:tgtEl>
                                          <p:spTgt spid="1657862"/>
                                        </p:tgtEl>
                                      </p:cBhvr>
                                      <p:from x="200000" y="450000"/>
                                      <p:to x="100000" y="100000"/>
                                    </p:animScale>
                                    <p:set>
                                      <p:cBhvr>
                                        <p:cTn id="30" dur="770" fill="hold"/>
                                        <p:tgtEl>
                                          <p:spTgt spid="1657862"/>
                                        </p:tgtEl>
                                        <p:attrNameLst>
                                          <p:attrName>ppt_x</p:attrName>
                                        </p:attrNameLst>
                                      </p:cBhvr>
                                      <p:to>
                                        <p:strVal val="(0.5)"/>
                                      </p:to>
                                    </p:set>
                                    <p:anim from="(0.5)" to="(#ppt_x)" calcmode="lin" valueType="num">
                                      <p:cBhvr>
                                        <p:cTn id="31" dur="1230" accel="100000" fill="hold">
                                          <p:stCondLst>
                                            <p:cond delay="770"/>
                                          </p:stCondLst>
                                        </p:cTn>
                                        <p:tgtEl>
                                          <p:spTgt spid="1657862"/>
                                        </p:tgtEl>
                                        <p:attrNameLst>
                                          <p:attrName>ppt_x</p:attrName>
                                        </p:attrNameLst>
                                      </p:cBhvr>
                                    </p:anim>
                                    <p:set>
                                      <p:cBhvr>
                                        <p:cTn id="32" dur="770" fill="hold"/>
                                        <p:tgtEl>
                                          <p:spTgt spid="1657862"/>
                                        </p:tgtEl>
                                        <p:attrNameLst>
                                          <p:attrName>ppt_y</p:attrName>
                                        </p:attrNameLst>
                                      </p:cBhvr>
                                      <p:to>
                                        <p:strVal val="(#ppt_y+0.4)"/>
                                      </p:to>
                                    </p:set>
                                    <p:anim from="(#ppt_y+0.4)" to="(#ppt_y)" calcmode="lin" valueType="num">
                                      <p:cBhvr>
                                        <p:cTn id="33" dur="1230" accel="100000" fill="hold">
                                          <p:stCondLst>
                                            <p:cond delay="770"/>
                                          </p:stCondLst>
                                        </p:cTn>
                                        <p:tgtEl>
                                          <p:spTgt spid="1657862"/>
                                        </p:tgtEl>
                                        <p:attrNameLst>
                                          <p:attrName>ppt_y</p:attrName>
                                        </p:attrNameLst>
                                      </p:cBhvr>
                                    </p:anim>
                                  </p:childTnLst>
                                </p:cTn>
                              </p:par>
                            </p:childTnLst>
                          </p:cTn>
                        </p:par>
                      </p:childTnLst>
                    </p:cTn>
                  </p:par>
                  <p:par>
                    <p:cTn id="34" fill="hold">
                      <p:stCondLst>
                        <p:cond delay="indefinite"/>
                      </p:stCondLst>
                      <p:childTnLst>
                        <p:par>
                          <p:cTn id="35" fill="hold">
                            <p:stCondLst>
                              <p:cond delay="0"/>
                            </p:stCondLst>
                            <p:childTnLst>
                              <p:par>
                                <p:cTn id="36" presetID="51" presetClass="entr" presetSubtype="0" fill="hold" grpId="0" nodeType="clickEffect">
                                  <p:stCondLst>
                                    <p:cond delay="0"/>
                                  </p:stCondLst>
                                  <p:childTnLst>
                                    <p:set>
                                      <p:cBhvr>
                                        <p:cTn id="37" dur="1" fill="hold">
                                          <p:stCondLst>
                                            <p:cond delay="0"/>
                                          </p:stCondLst>
                                        </p:cTn>
                                        <p:tgtEl>
                                          <p:spTgt spid="1657863"/>
                                        </p:tgtEl>
                                        <p:attrNameLst>
                                          <p:attrName>style.visibility</p:attrName>
                                        </p:attrNameLst>
                                      </p:cBhvr>
                                      <p:to>
                                        <p:strVal val="visible"/>
                                      </p:to>
                                    </p:set>
                                    <p:animEffect transition="in" filter="fade">
                                      <p:cBhvr>
                                        <p:cTn id="38" dur="770" decel="100000"/>
                                        <p:tgtEl>
                                          <p:spTgt spid="1657863"/>
                                        </p:tgtEl>
                                      </p:cBhvr>
                                    </p:animEffect>
                                    <p:animScale>
                                      <p:cBhvr>
                                        <p:cTn id="39" dur="770" decel="100000"/>
                                        <p:tgtEl>
                                          <p:spTgt spid="1657863"/>
                                        </p:tgtEl>
                                      </p:cBhvr>
                                      <p:from x="10000" y="10000"/>
                                      <p:to x="200000" y="450000"/>
                                    </p:animScale>
                                    <p:animScale>
                                      <p:cBhvr>
                                        <p:cTn id="40" dur="1230" accel="100000" fill="hold">
                                          <p:stCondLst>
                                            <p:cond delay="770"/>
                                          </p:stCondLst>
                                        </p:cTn>
                                        <p:tgtEl>
                                          <p:spTgt spid="1657863"/>
                                        </p:tgtEl>
                                      </p:cBhvr>
                                      <p:from x="200000" y="450000"/>
                                      <p:to x="100000" y="100000"/>
                                    </p:animScale>
                                    <p:set>
                                      <p:cBhvr>
                                        <p:cTn id="41" dur="770" fill="hold"/>
                                        <p:tgtEl>
                                          <p:spTgt spid="1657863"/>
                                        </p:tgtEl>
                                        <p:attrNameLst>
                                          <p:attrName>ppt_x</p:attrName>
                                        </p:attrNameLst>
                                      </p:cBhvr>
                                      <p:to>
                                        <p:strVal val="(0.5)"/>
                                      </p:to>
                                    </p:set>
                                    <p:anim from="(0.5)" to="(#ppt_x)" calcmode="lin" valueType="num">
                                      <p:cBhvr>
                                        <p:cTn id="42" dur="1230" accel="100000" fill="hold">
                                          <p:stCondLst>
                                            <p:cond delay="770"/>
                                          </p:stCondLst>
                                        </p:cTn>
                                        <p:tgtEl>
                                          <p:spTgt spid="1657863"/>
                                        </p:tgtEl>
                                        <p:attrNameLst>
                                          <p:attrName>ppt_x</p:attrName>
                                        </p:attrNameLst>
                                      </p:cBhvr>
                                    </p:anim>
                                    <p:set>
                                      <p:cBhvr>
                                        <p:cTn id="43" dur="770" fill="hold"/>
                                        <p:tgtEl>
                                          <p:spTgt spid="1657863"/>
                                        </p:tgtEl>
                                        <p:attrNameLst>
                                          <p:attrName>ppt_y</p:attrName>
                                        </p:attrNameLst>
                                      </p:cBhvr>
                                      <p:to>
                                        <p:strVal val="(#ppt_y+0.4)"/>
                                      </p:to>
                                    </p:set>
                                    <p:anim from="(#ppt_y+0.4)" to="(#ppt_y)" calcmode="lin" valueType="num">
                                      <p:cBhvr>
                                        <p:cTn id="44" dur="1230" accel="100000" fill="hold">
                                          <p:stCondLst>
                                            <p:cond delay="770"/>
                                          </p:stCondLst>
                                        </p:cTn>
                                        <p:tgtEl>
                                          <p:spTgt spid="1657863"/>
                                        </p:tgtEl>
                                        <p:attrNameLst>
                                          <p:attrName>ppt_y</p:attrName>
                                        </p:attrNameLst>
                                      </p:cBhvr>
                                    </p:anim>
                                  </p:childTnLst>
                                </p:cTn>
                              </p:par>
                              <p:par>
                                <p:cTn id="45" presetID="51" presetClass="entr" presetSubtype="0" fill="hold" grpId="0" nodeType="withEffect">
                                  <p:stCondLst>
                                    <p:cond delay="0"/>
                                  </p:stCondLst>
                                  <p:childTnLst>
                                    <p:set>
                                      <p:cBhvr>
                                        <p:cTn id="46" dur="1" fill="hold">
                                          <p:stCondLst>
                                            <p:cond delay="0"/>
                                          </p:stCondLst>
                                        </p:cTn>
                                        <p:tgtEl>
                                          <p:spTgt spid="1657864"/>
                                        </p:tgtEl>
                                        <p:attrNameLst>
                                          <p:attrName>style.visibility</p:attrName>
                                        </p:attrNameLst>
                                      </p:cBhvr>
                                      <p:to>
                                        <p:strVal val="visible"/>
                                      </p:to>
                                    </p:set>
                                    <p:animEffect transition="in" filter="fade">
                                      <p:cBhvr>
                                        <p:cTn id="47" dur="770" decel="100000"/>
                                        <p:tgtEl>
                                          <p:spTgt spid="1657864"/>
                                        </p:tgtEl>
                                      </p:cBhvr>
                                    </p:animEffect>
                                    <p:animScale>
                                      <p:cBhvr>
                                        <p:cTn id="48" dur="770" decel="100000"/>
                                        <p:tgtEl>
                                          <p:spTgt spid="1657864"/>
                                        </p:tgtEl>
                                      </p:cBhvr>
                                      <p:from x="10000" y="10000"/>
                                      <p:to x="200000" y="450000"/>
                                    </p:animScale>
                                    <p:animScale>
                                      <p:cBhvr>
                                        <p:cTn id="49" dur="1230" accel="100000" fill="hold">
                                          <p:stCondLst>
                                            <p:cond delay="770"/>
                                          </p:stCondLst>
                                        </p:cTn>
                                        <p:tgtEl>
                                          <p:spTgt spid="1657864"/>
                                        </p:tgtEl>
                                      </p:cBhvr>
                                      <p:from x="200000" y="450000"/>
                                      <p:to x="100000" y="100000"/>
                                    </p:animScale>
                                    <p:set>
                                      <p:cBhvr>
                                        <p:cTn id="50" dur="770" fill="hold"/>
                                        <p:tgtEl>
                                          <p:spTgt spid="1657864"/>
                                        </p:tgtEl>
                                        <p:attrNameLst>
                                          <p:attrName>ppt_x</p:attrName>
                                        </p:attrNameLst>
                                      </p:cBhvr>
                                      <p:to>
                                        <p:strVal val="(0.5)"/>
                                      </p:to>
                                    </p:set>
                                    <p:anim from="(0.5)" to="(#ppt_x)" calcmode="lin" valueType="num">
                                      <p:cBhvr>
                                        <p:cTn id="51" dur="1230" accel="100000" fill="hold">
                                          <p:stCondLst>
                                            <p:cond delay="770"/>
                                          </p:stCondLst>
                                        </p:cTn>
                                        <p:tgtEl>
                                          <p:spTgt spid="1657864"/>
                                        </p:tgtEl>
                                        <p:attrNameLst>
                                          <p:attrName>ppt_x</p:attrName>
                                        </p:attrNameLst>
                                      </p:cBhvr>
                                    </p:anim>
                                    <p:set>
                                      <p:cBhvr>
                                        <p:cTn id="52" dur="770" fill="hold"/>
                                        <p:tgtEl>
                                          <p:spTgt spid="1657864"/>
                                        </p:tgtEl>
                                        <p:attrNameLst>
                                          <p:attrName>ppt_y</p:attrName>
                                        </p:attrNameLst>
                                      </p:cBhvr>
                                      <p:to>
                                        <p:strVal val="(#ppt_y+0.4)"/>
                                      </p:to>
                                    </p:set>
                                    <p:anim from="(#ppt_y+0.4)" to="(#ppt_y)" calcmode="lin" valueType="num">
                                      <p:cBhvr>
                                        <p:cTn id="53" dur="1230" accel="100000" fill="hold">
                                          <p:stCondLst>
                                            <p:cond delay="770"/>
                                          </p:stCondLst>
                                        </p:cTn>
                                        <p:tgtEl>
                                          <p:spTgt spid="1657864"/>
                                        </p:tgtEl>
                                        <p:attrNameLst>
                                          <p:attrName>ppt_y</p:attrName>
                                        </p:attrNameLst>
                                      </p:cBhvr>
                                    </p:anim>
                                  </p:childTnLst>
                                </p:cTn>
                              </p:par>
                            </p:childTnLst>
                          </p:cTn>
                        </p:par>
                      </p:childTnLst>
                    </p:cTn>
                  </p:par>
                  <p:par>
                    <p:cTn id="54" fill="hold">
                      <p:stCondLst>
                        <p:cond delay="indefinite"/>
                      </p:stCondLst>
                      <p:childTnLst>
                        <p:par>
                          <p:cTn id="55" fill="hold">
                            <p:stCondLst>
                              <p:cond delay="0"/>
                            </p:stCondLst>
                            <p:childTnLst>
                              <p:par>
                                <p:cTn id="56" presetID="51" presetClass="entr" presetSubtype="0" fill="hold" grpId="0" nodeType="clickEffect">
                                  <p:stCondLst>
                                    <p:cond delay="0"/>
                                  </p:stCondLst>
                                  <p:childTnLst>
                                    <p:set>
                                      <p:cBhvr>
                                        <p:cTn id="57" dur="1" fill="hold">
                                          <p:stCondLst>
                                            <p:cond delay="0"/>
                                          </p:stCondLst>
                                        </p:cTn>
                                        <p:tgtEl>
                                          <p:spTgt spid="1657865"/>
                                        </p:tgtEl>
                                        <p:attrNameLst>
                                          <p:attrName>style.visibility</p:attrName>
                                        </p:attrNameLst>
                                      </p:cBhvr>
                                      <p:to>
                                        <p:strVal val="visible"/>
                                      </p:to>
                                    </p:set>
                                    <p:animEffect transition="in" filter="fade">
                                      <p:cBhvr>
                                        <p:cTn id="58" dur="770" decel="100000"/>
                                        <p:tgtEl>
                                          <p:spTgt spid="1657865"/>
                                        </p:tgtEl>
                                      </p:cBhvr>
                                    </p:animEffect>
                                    <p:animScale>
                                      <p:cBhvr>
                                        <p:cTn id="59" dur="770" decel="100000"/>
                                        <p:tgtEl>
                                          <p:spTgt spid="1657865"/>
                                        </p:tgtEl>
                                      </p:cBhvr>
                                      <p:from x="10000" y="10000"/>
                                      <p:to x="200000" y="450000"/>
                                    </p:animScale>
                                    <p:animScale>
                                      <p:cBhvr>
                                        <p:cTn id="60" dur="1230" accel="100000" fill="hold">
                                          <p:stCondLst>
                                            <p:cond delay="770"/>
                                          </p:stCondLst>
                                        </p:cTn>
                                        <p:tgtEl>
                                          <p:spTgt spid="1657865"/>
                                        </p:tgtEl>
                                      </p:cBhvr>
                                      <p:from x="200000" y="450000"/>
                                      <p:to x="100000" y="100000"/>
                                    </p:animScale>
                                    <p:set>
                                      <p:cBhvr>
                                        <p:cTn id="61" dur="770" fill="hold"/>
                                        <p:tgtEl>
                                          <p:spTgt spid="1657865"/>
                                        </p:tgtEl>
                                        <p:attrNameLst>
                                          <p:attrName>ppt_x</p:attrName>
                                        </p:attrNameLst>
                                      </p:cBhvr>
                                      <p:to>
                                        <p:strVal val="(0.5)"/>
                                      </p:to>
                                    </p:set>
                                    <p:anim from="(0.5)" to="(#ppt_x)" calcmode="lin" valueType="num">
                                      <p:cBhvr>
                                        <p:cTn id="62" dur="1230" accel="100000" fill="hold">
                                          <p:stCondLst>
                                            <p:cond delay="770"/>
                                          </p:stCondLst>
                                        </p:cTn>
                                        <p:tgtEl>
                                          <p:spTgt spid="1657865"/>
                                        </p:tgtEl>
                                        <p:attrNameLst>
                                          <p:attrName>ppt_x</p:attrName>
                                        </p:attrNameLst>
                                      </p:cBhvr>
                                    </p:anim>
                                    <p:set>
                                      <p:cBhvr>
                                        <p:cTn id="63" dur="770" fill="hold"/>
                                        <p:tgtEl>
                                          <p:spTgt spid="1657865"/>
                                        </p:tgtEl>
                                        <p:attrNameLst>
                                          <p:attrName>ppt_y</p:attrName>
                                        </p:attrNameLst>
                                      </p:cBhvr>
                                      <p:to>
                                        <p:strVal val="(#ppt_y+0.4)"/>
                                      </p:to>
                                    </p:set>
                                    <p:anim from="(#ppt_y+0.4)" to="(#ppt_y)" calcmode="lin" valueType="num">
                                      <p:cBhvr>
                                        <p:cTn id="64" dur="1230" accel="100000" fill="hold">
                                          <p:stCondLst>
                                            <p:cond delay="770"/>
                                          </p:stCondLst>
                                        </p:cTn>
                                        <p:tgtEl>
                                          <p:spTgt spid="1657865"/>
                                        </p:tgtEl>
                                        <p:attrNameLst>
                                          <p:attrName>ppt_y</p:attrName>
                                        </p:attrNameLst>
                                      </p:cBhvr>
                                    </p:anim>
                                  </p:childTnLst>
                                </p:cTn>
                              </p:par>
                              <p:par>
                                <p:cTn id="65" presetID="51" presetClass="entr" presetSubtype="0" fill="hold" grpId="0" nodeType="withEffect">
                                  <p:stCondLst>
                                    <p:cond delay="0"/>
                                  </p:stCondLst>
                                  <p:childTnLst>
                                    <p:set>
                                      <p:cBhvr>
                                        <p:cTn id="66" dur="1" fill="hold">
                                          <p:stCondLst>
                                            <p:cond delay="0"/>
                                          </p:stCondLst>
                                        </p:cTn>
                                        <p:tgtEl>
                                          <p:spTgt spid="1657866"/>
                                        </p:tgtEl>
                                        <p:attrNameLst>
                                          <p:attrName>style.visibility</p:attrName>
                                        </p:attrNameLst>
                                      </p:cBhvr>
                                      <p:to>
                                        <p:strVal val="visible"/>
                                      </p:to>
                                    </p:set>
                                    <p:animEffect transition="in" filter="fade">
                                      <p:cBhvr>
                                        <p:cTn id="67" dur="770" decel="100000"/>
                                        <p:tgtEl>
                                          <p:spTgt spid="1657866"/>
                                        </p:tgtEl>
                                      </p:cBhvr>
                                    </p:animEffect>
                                    <p:animScale>
                                      <p:cBhvr>
                                        <p:cTn id="68" dur="770" decel="100000"/>
                                        <p:tgtEl>
                                          <p:spTgt spid="1657866"/>
                                        </p:tgtEl>
                                      </p:cBhvr>
                                      <p:from x="10000" y="10000"/>
                                      <p:to x="200000" y="450000"/>
                                    </p:animScale>
                                    <p:animScale>
                                      <p:cBhvr>
                                        <p:cTn id="69" dur="1230" accel="100000" fill="hold">
                                          <p:stCondLst>
                                            <p:cond delay="770"/>
                                          </p:stCondLst>
                                        </p:cTn>
                                        <p:tgtEl>
                                          <p:spTgt spid="1657866"/>
                                        </p:tgtEl>
                                      </p:cBhvr>
                                      <p:from x="200000" y="450000"/>
                                      <p:to x="100000" y="100000"/>
                                    </p:animScale>
                                    <p:set>
                                      <p:cBhvr>
                                        <p:cTn id="70" dur="770" fill="hold"/>
                                        <p:tgtEl>
                                          <p:spTgt spid="1657866"/>
                                        </p:tgtEl>
                                        <p:attrNameLst>
                                          <p:attrName>ppt_x</p:attrName>
                                        </p:attrNameLst>
                                      </p:cBhvr>
                                      <p:to>
                                        <p:strVal val="(0.5)"/>
                                      </p:to>
                                    </p:set>
                                    <p:anim from="(0.5)" to="(#ppt_x)" calcmode="lin" valueType="num">
                                      <p:cBhvr>
                                        <p:cTn id="71" dur="1230" accel="100000" fill="hold">
                                          <p:stCondLst>
                                            <p:cond delay="770"/>
                                          </p:stCondLst>
                                        </p:cTn>
                                        <p:tgtEl>
                                          <p:spTgt spid="1657866"/>
                                        </p:tgtEl>
                                        <p:attrNameLst>
                                          <p:attrName>ppt_x</p:attrName>
                                        </p:attrNameLst>
                                      </p:cBhvr>
                                    </p:anim>
                                    <p:set>
                                      <p:cBhvr>
                                        <p:cTn id="72" dur="770" fill="hold"/>
                                        <p:tgtEl>
                                          <p:spTgt spid="1657866"/>
                                        </p:tgtEl>
                                        <p:attrNameLst>
                                          <p:attrName>ppt_y</p:attrName>
                                        </p:attrNameLst>
                                      </p:cBhvr>
                                      <p:to>
                                        <p:strVal val="(#ppt_y+0.4)"/>
                                      </p:to>
                                    </p:set>
                                    <p:anim from="(#ppt_y+0.4)" to="(#ppt_y)" calcmode="lin" valueType="num">
                                      <p:cBhvr>
                                        <p:cTn id="73" dur="1230" accel="100000" fill="hold">
                                          <p:stCondLst>
                                            <p:cond delay="770"/>
                                          </p:stCondLst>
                                        </p:cTn>
                                        <p:tgtEl>
                                          <p:spTgt spid="1657866"/>
                                        </p:tgtEl>
                                        <p:attrNameLst>
                                          <p:attrName>ppt_y</p:attrName>
                                        </p:attrNameLst>
                                      </p:cBhvr>
                                    </p:anim>
                                  </p:childTnLst>
                                </p:cTn>
                              </p:par>
                            </p:childTnLst>
                          </p:cTn>
                        </p:par>
                      </p:childTnLst>
                    </p:cTn>
                  </p:par>
                  <p:par>
                    <p:cTn id="74" fill="hold">
                      <p:stCondLst>
                        <p:cond delay="indefinite"/>
                      </p:stCondLst>
                      <p:childTnLst>
                        <p:par>
                          <p:cTn id="75" fill="hold">
                            <p:stCondLst>
                              <p:cond delay="0"/>
                            </p:stCondLst>
                            <p:childTnLst>
                              <p:par>
                                <p:cTn id="76" presetID="51" presetClass="entr" presetSubtype="0" fill="hold" grpId="0" nodeType="clickEffect">
                                  <p:stCondLst>
                                    <p:cond delay="0"/>
                                  </p:stCondLst>
                                  <p:childTnLst>
                                    <p:set>
                                      <p:cBhvr>
                                        <p:cTn id="77" dur="1" fill="hold">
                                          <p:stCondLst>
                                            <p:cond delay="0"/>
                                          </p:stCondLst>
                                        </p:cTn>
                                        <p:tgtEl>
                                          <p:spTgt spid="1657867"/>
                                        </p:tgtEl>
                                        <p:attrNameLst>
                                          <p:attrName>style.visibility</p:attrName>
                                        </p:attrNameLst>
                                      </p:cBhvr>
                                      <p:to>
                                        <p:strVal val="visible"/>
                                      </p:to>
                                    </p:set>
                                    <p:animEffect transition="in" filter="fade">
                                      <p:cBhvr>
                                        <p:cTn id="78" dur="770" decel="100000"/>
                                        <p:tgtEl>
                                          <p:spTgt spid="1657867"/>
                                        </p:tgtEl>
                                      </p:cBhvr>
                                    </p:animEffect>
                                    <p:animScale>
                                      <p:cBhvr>
                                        <p:cTn id="79" dur="770" decel="100000"/>
                                        <p:tgtEl>
                                          <p:spTgt spid="1657867"/>
                                        </p:tgtEl>
                                      </p:cBhvr>
                                      <p:from x="10000" y="10000"/>
                                      <p:to x="200000" y="450000"/>
                                    </p:animScale>
                                    <p:animScale>
                                      <p:cBhvr>
                                        <p:cTn id="80" dur="1230" accel="100000" fill="hold">
                                          <p:stCondLst>
                                            <p:cond delay="770"/>
                                          </p:stCondLst>
                                        </p:cTn>
                                        <p:tgtEl>
                                          <p:spTgt spid="1657867"/>
                                        </p:tgtEl>
                                      </p:cBhvr>
                                      <p:from x="200000" y="450000"/>
                                      <p:to x="100000" y="100000"/>
                                    </p:animScale>
                                    <p:set>
                                      <p:cBhvr>
                                        <p:cTn id="81" dur="770" fill="hold"/>
                                        <p:tgtEl>
                                          <p:spTgt spid="1657867"/>
                                        </p:tgtEl>
                                        <p:attrNameLst>
                                          <p:attrName>ppt_x</p:attrName>
                                        </p:attrNameLst>
                                      </p:cBhvr>
                                      <p:to>
                                        <p:strVal val="(0.5)"/>
                                      </p:to>
                                    </p:set>
                                    <p:anim from="(0.5)" to="(#ppt_x)" calcmode="lin" valueType="num">
                                      <p:cBhvr>
                                        <p:cTn id="82" dur="1230" accel="100000" fill="hold">
                                          <p:stCondLst>
                                            <p:cond delay="770"/>
                                          </p:stCondLst>
                                        </p:cTn>
                                        <p:tgtEl>
                                          <p:spTgt spid="1657867"/>
                                        </p:tgtEl>
                                        <p:attrNameLst>
                                          <p:attrName>ppt_x</p:attrName>
                                        </p:attrNameLst>
                                      </p:cBhvr>
                                    </p:anim>
                                    <p:set>
                                      <p:cBhvr>
                                        <p:cTn id="83" dur="770" fill="hold"/>
                                        <p:tgtEl>
                                          <p:spTgt spid="1657867"/>
                                        </p:tgtEl>
                                        <p:attrNameLst>
                                          <p:attrName>ppt_y</p:attrName>
                                        </p:attrNameLst>
                                      </p:cBhvr>
                                      <p:to>
                                        <p:strVal val="(#ppt_y+0.4)"/>
                                      </p:to>
                                    </p:set>
                                    <p:anim from="(#ppt_y+0.4)" to="(#ppt_y)" calcmode="lin" valueType="num">
                                      <p:cBhvr>
                                        <p:cTn id="84" dur="1230" accel="100000" fill="hold">
                                          <p:stCondLst>
                                            <p:cond delay="770"/>
                                          </p:stCondLst>
                                        </p:cTn>
                                        <p:tgtEl>
                                          <p:spTgt spid="165786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7860" grpId="0"/>
      <p:bldP spid="1657861" grpId="0"/>
      <p:bldP spid="1657862" grpId="0"/>
      <p:bldP spid="1657863" grpId="0"/>
      <p:bldP spid="1657864" grpId="0"/>
      <p:bldP spid="1657865" grpId="0"/>
      <p:bldP spid="1657866" grpId="0"/>
      <p:bldP spid="165786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Vectors and Eigen Values</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Multiplying a </a:t>
            </a:r>
            <a:r>
              <a:rPr lang="en-US" dirty="0" err="1">
                <a:cs typeface="Comic Sans MS"/>
              </a:rPr>
              <a:t>nxn</a:t>
            </a:r>
            <a:r>
              <a:rPr lang="en-US" dirty="0">
                <a:cs typeface="Comic Sans MS"/>
              </a:rPr>
              <a:t> matrix A and a n-dimensional vector x, gives a n-dimensional vector y</a:t>
            </a:r>
          </a:p>
          <a:p>
            <a:r>
              <a:rPr lang="en-US" dirty="0">
                <a:cs typeface="Comic Sans MS"/>
              </a:rPr>
              <a:t>We can say that the vector y is transformed by A (Ax=y)</a:t>
            </a:r>
          </a:p>
          <a:p>
            <a:r>
              <a:rPr lang="en-US" dirty="0">
                <a:cs typeface="Comic Sans MS"/>
              </a:rPr>
              <a:t>Sometimes y is just a scalar multiple of x</a:t>
            </a:r>
          </a:p>
          <a:p>
            <a:pPr lvl="1"/>
            <a:r>
              <a:rPr lang="en-US" dirty="0">
                <a:cs typeface="Comic Sans MS"/>
              </a:rPr>
              <a:t>Ax=y=</a:t>
            </a:r>
            <a:r>
              <a:rPr lang="en-US" dirty="0" err="1">
                <a:cs typeface="Comic Sans MS"/>
              </a:rPr>
              <a:t>λx</a:t>
            </a:r>
            <a:endParaRPr lang="en-US" dirty="0">
              <a:cs typeface="Comic Sans MS"/>
            </a:endParaRPr>
          </a:p>
          <a:p>
            <a:pPr lvl="1"/>
            <a:r>
              <a:rPr lang="en-US" dirty="0">
                <a:cs typeface="Comic Sans MS"/>
              </a:rPr>
              <a:t>Then </a:t>
            </a:r>
            <a:r>
              <a:rPr lang="en-US" dirty="0" err="1">
                <a:solidFill>
                  <a:srgbClr val="0000FF"/>
                </a:solidFill>
                <a:cs typeface="Comic Sans MS"/>
              </a:rPr>
              <a:t>λ</a:t>
            </a:r>
            <a:r>
              <a:rPr lang="en-US" dirty="0">
                <a:solidFill>
                  <a:srgbClr val="0000FF"/>
                </a:solidFill>
                <a:cs typeface="Comic Sans MS"/>
              </a:rPr>
              <a:t> is a </a:t>
            </a:r>
            <a:r>
              <a:rPr lang="en-US" dirty="0" err="1">
                <a:solidFill>
                  <a:srgbClr val="0000FF"/>
                </a:solidFill>
                <a:cs typeface="Comic Sans MS"/>
              </a:rPr>
              <a:t>eigen</a:t>
            </a:r>
            <a:r>
              <a:rPr lang="en-US" dirty="0">
                <a:solidFill>
                  <a:srgbClr val="0000FF"/>
                </a:solidFill>
                <a:cs typeface="Comic Sans MS"/>
              </a:rPr>
              <a:t> value </a:t>
            </a:r>
            <a:r>
              <a:rPr lang="en-US" dirty="0">
                <a:cs typeface="Comic Sans MS"/>
              </a:rPr>
              <a:t>of A and </a:t>
            </a:r>
            <a:r>
              <a:rPr lang="en-US" dirty="0">
                <a:solidFill>
                  <a:srgbClr val="0000FF"/>
                </a:solidFill>
                <a:cs typeface="Comic Sans MS"/>
              </a:rPr>
              <a:t>x is the corresponding </a:t>
            </a:r>
            <a:r>
              <a:rPr lang="en-US" dirty="0" err="1">
                <a:solidFill>
                  <a:srgbClr val="0000FF"/>
                </a:solidFill>
                <a:cs typeface="Comic Sans MS"/>
              </a:rPr>
              <a:t>eigen</a:t>
            </a:r>
            <a:r>
              <a:rPr lang="en-US" dirty="0">
                <a:solidFill>
                  <a:srgbClr val="0000FF"/>
                </a:solidFill>
                <a:cs typeface="Comic Sans MS"/>
              </a:rPr>
              <a:t> vector</a:t>
            </a:r>
          </a:p>
          <a:p>
            <a:endParaRPr lang="en-US" dirty="0">
              <a:latin typeface="Comic Sans MS"/>
              <a:cs typeface="Comic Sans MS"/>
            </a:endParaRPr>
          </a:p>
        </p:txBody>
      </p:sp>
    </p:spTree>
    <p:extLst>
      <p:ext uri="{BB962C8B-B14F-4D97-AF65-F5344CB8AC3E}">
        <p14:creationId xmlns:p14="http://schemas.microsoft.com/office/powerpoint/2010/main" val="3693952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Vectors and Eigen Values</a:t>
            </a:r>
          </a:p>
        </p:txBody>
      </p:sp>
      <p:sp>
        <p:nvSpPr>
          <p:cNvPr id="8" name="Content Placeholder 7"/>
          <p:cNvSpPr>
            <a:spLocks noGrp="1"/>
          </p:cNvSpPr>
          <p:nvPr>
            <p:ph sz="quarter" idx="13"/>
          </p:nvPr>
        </p:nvSpPr>
        <p:spPr>
          <a:xfrm>
            <a:off x="2269519" y="2313432"/>
            <a:ext cx="3773905" cy="3773404"/>
          </a:xfrm>
        </p:spPr>
        <p:txBody>
          <a:bodyPr>
            <a:normAutofit/>
          </a:bodyPr>
          <a:lstStyle/>
          <a:p>
            <a:r>
              <a:rPr lang="en-US" dirty="0">
                <a:cs typeface="Comic Sans MS"/>
              </a:rPr>
              <a:t>A matrix multiplication is equivalent of transforming the vector space</a:t>
            </a:r>
          </a:p>
          <a:p>
            <a:r>
              <a:rPr lang="en-US" dirty="0">
                <a:cs typeface="Comic Sans MS"/>
              </a:rPr>
              <a:t>In the picture, the red vector becomes slanted; </a:t>
            </a:r>
          </a:p>
          <a:p>
            <a:r>
              <a:rPr lang="en-US" dirty="0">
                <a:cs typeface="Comic Sans MS"/>
              </a:rPr>
              <a:t>The blue vector just extends in dimension</a:t>
            </a:r>
          </a:p>
          <a:p>
            <a:r>
              <a:rPr lang="en-US" dirty="0">
                <a:cs typeface="Comic Sans MS"/>
              </a:rPr>
              <a:t>Which is the eigenvector ?</a:t>
            </a:r>
          </a:p>
        </p:txBody>
      </p:sp>
      <p:pic>
        <p:nvPicPr>
          <p:cNvPr id="7" name="Picture 6"/>
          <p:cNvPicPr>
            <a:picLocks noChangeAspect="1"/>
          </p:cNvPicPr>
          <p:nvPr/>
        </p:nvPicPr>
        <p:blipFill>
          <a:blip r:embed="rId2"/>
          <a:stretch>
            <a:fillRect/>
          </a:stretch>
        </p:blipFill>
        <p:spPr>
          <a:xfrm>
            <a:off x="6043424" y="2633147"/>
            <a:ext cx="3984756" cy="2777375"/>
          </a:xfrm>
          <a:prstGeom prst="rect">
            <a:avLst/>
          </a:prstGeom>
        </p:spPr>
      </p:pic>
    </p:spTree>
    <p:extLst>
      <p:ext uri="{BB962C8B-B14F-4D97-AF65-F5344CB8AC3E}">
        <p14:creationId xmlns:p14="http://schemas.microsoft.com/office/powerpoint/2010/main" val="3841760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Properties of Eigen Vectors</a:t>
            </a:r>
          </a:p>
        </p:txBody>
      </p:sp>
      <p:sp>
        <p:nvSpPr>
          <p:cNvPr id="3" name="Content Placeholder 2"/>
          <p:cNvSpPr>
            <a:spLocks noGrp="1"/>
          </p:cNvSpPr>
          <p:nvPr>
            <p:ph idx="1"/>
          </p:nvPr>
        </p:nvSpPr>
        <p:spPr>
          <a:xfrm>
            <a:off x="2567493" y="2323653"/>
            <a:ext cx="7319093" cy="3508977"/>
          </a:xfrm>
        </p:spPr>
        <p:txBody>
          <a:bodyPr>
            <a:normAutofit/>
          </a:bodyPr>
          <a:lstStyle/>
          <a:p>
            <a:r>
              <a:rPr lang="en-US" i="1" dirty="0">
                <a:cs typeface="Comic Sans MS"/>
              </a:rPr>
              <a:t>Suppose A is a </a:t>
            </a:r>
            <a:r>
              <a:rPr lang="en-US" i="1" dirty="0" err="1">
                <a:cs typeface="Comic Sans MS"/>
              </a:rPr>
              <a:t>nxn</a:t>
            </a:r>
            <a:r>
              <a:rPr lang="en-US" i="1" dirty="0">
                <a:cs typeface="Comic Sans MS"/>
              </a:rPr>
              <a:t> square matrix and S={x1,x2,</a:t>
            </a:r>
            <a:r>
              <a:rPr lang="mr-IN" i="1" dirty="0">
                <a:cs typeface="Comic Sans MS"/>
              </a:rPr>
              <a:t>…</a:t>
            </a:r>
            <a:r>
              <a:rPr lang="en-US" i="1" dirty="0" err="1">
                <a:cs typeface="Comic Sans MS"/>
              </a:rPr>
              <a:t>xn</a:t>
            </a:r>
            <a:r>
              <a:rPr lang="en-US" i="1" dirty="0">
                <a:cs typeface="Comic Sans MS"/>
              </a:rPr>
              <a:t>} are the set of its eigenvectors corresponding to eigenvalues l1,l2,</a:t>
            </a:r>
            <a:r>
              <a:rPr lang="mr-IN" i="1" dirty="0">
                <a:cs typeface="Comic Sans MS"/>
              </a:rPr>
              <a:t>…</a:t>
            </a:r>
            <a:r>
              <a:rPr lang="en-US" i="1" dirty="0" err="1">
                <a:cs typeface="Comic Sans MS"/>
              </a:rPr>
              <a:t>ln</a:t>
            </a:r>
            <a:r>
              <a:rPr lang="en-US" i="1" dirty="0">
                <a:cs typeface="Comic Sans MS"/>
              </a:rPr>
              <a:t>; where each </a:t>
            </a:r>
            <a:r>
              <a:rPr lang="en-US" i="1" dirty="0" err="1">
                <a:cs typeface="Comic Sans MS"/>
              </a:rPr>
              <a:t>eigen</a:t>
            </a:r>
            <a:r>
              <a:rPr lang="en-US" i="1" dirty="0">
                <a:cs typeface="Comic Sans MS"/>
              </a:rPr>
              <a:t> value is distinct.</a:t>
            </a:r>
          </a:p>
          <a:p>
            <a:pPr lvl="1"/>
            <a:r>
              <a:rPr lang="en-US" dirty="0">
                <a:cs typeface="Comic Sans MS"/>
              </a:rPr>
              <a:t>Then S is a linearly independent set of vectors</a:t>
            </a:r>
          </a:p>
          <a:p>
            <a:pPr lvl="1"/>
            <a:r>
              <a:rPr lang="en-US" dirty="0">
                <a:cs typeface="Comic Sans MS"/>
              </a:rPr>
              <a:t>A linearly independent set describes the dimensions of a space—any vector in the space can be written as a linear combination of the linearly independent vectors</a:t>
            </a:r>
          </a:p>
          <a:p>
            <a:pPr lvl="1"/>
            <a:r>
              <a:rPr lang="en-US" dirty="0">
                <a:cs typeface="Comic Sans MS"/>
              </a:rPr>
              <a:t>Moreover, no vector from the linearly independent set can be written as a linear combination of the other vectors.</a:t>
            </a:r>
          </a:p>
        </p:txBody>
      </p:sp>
    </p:spTree>
    <p:extLst>
      <p:ext uri="{BB962C8B-B14F-4D97-AF65-F5344CB8AC3E}">
        <p14:creationId xmlns:p14="http://schemas.microsoft.com/office/powerpoint/2010/main" val="3251265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Random Walk Centrality</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We considered importance of a vertex based on the shortest distances.</a:t>
            </a:r>
          </a:p>
          <a:p>
            <a:r>
              <a:rPr lang="en-US" dirty="0">
                <a:cs typeface="Comic Sans MS"/>
              </a:rPr>
              <a:t>However, in real life, we do not always take the shortest distance</a:t>
            </a:r>
          </a:p>
          <a:p>
            <a:r>
              <a:rPr lang="en-US" dirty="0">
                <a:cs typeface="Comic Sans MS"/>
              </a:rPr>
              <a:t>Another metric can be </a:t>
            </a:r>
            <a:r>
              <a:rPr lang="mr-IN" dirty="0">
                <a:cs typeface="Comic Sans MS"/>
              </a:rPr>
              <a:t>–</a:t>
            </a:r>
            <a:r>
              <a:rPr lang="en-US" dirty="0">
                <a:cs typeface="Comic Sans MS"/>
              </a:rPr>
              <a:t>given a random walk on the graph, which vertices are more likely to be visited</a:t>
            </a:r>
          </a:p>
          <a:p>
            <a:r>
              <a:rPr lang="en-US" dirty="0">
                <a:cs typeface="Comic Sans MS"/>
              </a:rPr>
              <a:t>How do we compute this ?</a:t>
            </a:r>
          </a:p>
        </p:txBody>
      </p:sp>
    </p:spTree>
    <p:extLst>
      <p:ext uri="{BB962C8B-B14F-4D97-AF65-F5344CB8AC3E}">
        <p14:creationId xmlns:p14="http://schemas.microsoft.com/office/powerpoint/2010/main" val="1558581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490" y="334854"/>
            <a:ext cx="7024744" cy="1143000"/>
          </a:xfrm>
        </p:spPr>
        <p:txBody>
          <a:bodyPr/>
          <a:lstStyle/>
          <a:p>
            <a:pPr algn="ctr"/>
            <a:r>
              <a:rPr lang="en-US" dirty="0">
                <a:solidFill>
                  <a:schemeClr val="tx1"/>
                </a:solidFill>
                <a:cs typeface="Comic Sans MS"/>
              </a:rPr>
              <a:t>Random Walks</a:t>
            </a:r>
          </a:p>
        </p:txBody>
      </p:sp>
      <p:grpSp>
        <p:nvGrpSpPr>
          <p:cNvPr id="5" name="Group 4"/>
          <p:cNvGrpSpPr/>
          <p:nvPr/>
        </p:nvGrpSpPr>
        <p:grpSpPr>
          <a:xfrm>
            <a:off x="2304177" y="1556103"/>
            <a:ext cx="2237846" cy="1923077"/>
            <a:chOff x="1336034" y="486251"/>
            <a:chExt cx="4337988" cy="3192242"/>
          </a:xfrm>
        </p:grpSpPr>
        <p:cxnSp>
          <p:nvCxnSpPr>
            <p:cNvPr id="6" name="Straight Connector 5"/>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7" name="Isosceles Triangle 6"/>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10" name="Oval 9"/>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11" name="Oval 10"/>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12" name="Oval 11"/>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13" name="Oval 12"/>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14" name="Oval 13"/>
            <p:cNvSpPr/>
            <p:nvPr/>
          </p:nvSpPr>
          <p:spPr>
            <a:xfrm>
              <a:off x="2556608" y="486251"/>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graphicFrame>
        <p:nvGraphicFramePr>
          <p:cNvPr id="16" name="Table 15"/>
          <p:cNvGraphicFramePr>
            <a:graphicFrameLocks noGrp="1"/>
          </p:cNvGraphicFramePr>
          <p:nvPr/>
        </p:nvGraphicFramePr>
        <p:xfrm>
          <a:off x="5053771" y="1481229"/>
          <a:ext cx="4255517" cy="2560320"/>
        </p:xfrm>
        <a:graphic>
          <a:graphicData uri="http://schemas.openxmlformats.org/drawingml/2006/table">
            <a:tbl>
              <a:tblPr>
                <a:tableStyleId>{5202B0CA-FC54-4496-8BCA-5EF66A818D29}</a:tableStyleId>
              </a:tblPr>
              <a:tblGrid>
                <a:gridCol w="607931">
                  <a:extLst>
                    <a:ext uri="{9D8B030D-6E8A-4147-A177-3AD203B41FA5}">
                      <a16:colId xmlns:a16="http://schemas.microsoft.com/office/drawing/2014/main" val="20000"/>
                    </a:ext>
                  </a:extLst>
                </a:gridCol>
                <a:gridCol w="607931">
                  <a:extLst>
                    <a:ext uri="{9D8B030D-6E8A-4147-A177-3AD203B41FA5}">
                      <a16:colId xmlns:a16="http://schemas.microsoft.com/office/drawing/2014/main" val="20001"/>
                    </a:ext>
                  </a:extLst>
                </a:gridCol>
                <a:gridCol w="607931">
                  <a:extLst>
                    <a:ext uri="{9D8B030D-6E8A-4147-A177-3AD203B41FA5}">
                      <a16:colId xmlns:a16="http://schemas.microsoft.com/office/drawing/2014/main" val="20002"/>
                    </a:ext>
                  </a:extLst>
                </a:gridCol>
                <a:gridCol w="607931">
                  <a:extLst>
                    <a:ext uri="{9D8B030D-6E8A-4147-A177-3AD203B41FA5}">
                      <a16:colId xmlns:a16="http://schemas.microsoft.com/office/drawing/2014/main" val="20003"/>
                    </a:ext>
                  </a:extLst>
                </a:gridCol>
                <a:gridCol w="607931">
                  <a:extLst>
                    <a:ext uri="{9D8B030D-6E8A-4147-A177-3AD203B41FA5}">
                      <a16:colId xmlns:a16="http://schemas.microsoft.com/office/drawing/2014/main" val="20004"/>
                    </a:ext>
                  </a:extLst>
                </a:gridCol>
                <a:gridCol w="607931">
                  <a:extLst>
                    <a:ext uri="{9D8B030D-6E8A-4147-A177-3AD203B41FA5}">
                      <a16:colId xmlns:a16="http://schemas.microsoft.com/office/drawing/2014/main" val="20005"/>
                    </a:ext>
                  </a:extLst>
                </a:gridCol>
                <a:gridCol w="607931">
                  <a:extLst>
                    <a:ext uri="{9D8B030D-6E8A-4147-A177-3AD203B41FA5}">
                      <a16:colId xmlns:a16="http://schemas.microsoft.com/office/drawing/2014/main" val="20006"/>
                    </a:ext>
                  </a:extLst>
                </a:gridCol>
              </a:tblGrid>
              <a:tr h="310146">
                <a:tc>
                  <a:txBody>
                    <a:bodyPr/>
                    <a:lstStyle/>
                    <a:p>
                      <a:pPr algn="ctr"/>
                      <a:endParaRPr lang="en-US" b="1" dirty="0">
                        <a:solidFill>
                          <a:srgbClr val="660066"/>
                        </a:solidFill>
                      </a:endParaRPr>
                    </a:p>
                  </a:txBody>
                  <a:tcPr/>
                </a:tc>
                <a:tc>
                  <a:txBody>
                    <a:bodyPr/>
                    <a:lstStyle/>
                    <a:p>
                      <a:pPr algn="ctr"/>
                      <a:r>
                        <a:rPr lang="en-US" b="1" dirty="0">
                          <a:solidFill>
                            <a:srgbClr val="660066"/>
                          </a:solidFill>
                        </a:rPr>
                        <a:t>A</a:t>
                      </a:r>
                    </a:p>
                  </a:txBody>
                  <a:tcPr/>
                </a:tc>
                <a:tc>
                  <a:txBody>
                    <a:bodyPr/>
                    <a:lstStyle/>
                    <a:p>
                      <a:pPr algn="ctr"/>
                      <a:r>
                        <a:rPr lang="en-US" b="1" dirty="0">
                          <a:solidFill>
                            <a:srgbClr val="660066"/>
                          </a:solidFill>
                        </a:rPr>
                        <a:t>B</a:t>
                      </a:r>
                    </a:p>
                  </a:txBody>
                  <a:tcPr/>
                </a:tc>
                <a:tc>
                  <a:txBody>
                    <a:bodyPr/>
                    <a:lstStyle/>
                    <a:p>
                      <a:pPr algn="ctr"/>
                      <a:r>
                        <a:rPr lang="en-US" b="1" dirty="0">
                          <a:solidFill>
                            <a:srgbClr val="660066"/>
                          </a:solidFill>
                        </a:rPr>
                        <a:t>C</a:t>
                      </a:r>
                    </a:p>
                  </a:txBody>
                  <a:tcPr/>
                </a:tc>
                <a:tc>
                  <a:txBody>
                    <a:bodyPr/>
                    <a:lstStyle/>
                    <a:p>
                      <a:pPr algn="ctr"/>
                      <a:r>
                        <a:rPr lang="en-US" b="1" dirty="0">
                          <a:solidFill>
                            <a:srgbClr val="660066"/>
                          </a:solidFill>
                        </a:rPr>
                        <a:t>D</a:t>
                      </a:r>
                    </a:p>
                  </a:txBody>
                  <a:tcPr/>
                </a:tc>
                <a:tc>
                  <a:txBody>
                    <a:bodyPr/>
                    <a:lstStyle/>
                    <a:p>
                      <a:pPr algn="ctr"/>
                      <a:r>
                        <a:rPr lang="en-US" b="1" dirty="0">
                          <a:solidFill>
                            <a:srgbClr val="660066"/>
                          </a:solidFill>
                        </a:rPr>
                        <a:t>E</a:t>
                      </a:r>
                    </a:p>
                  </a:txBody>
                  <a:tcPr/>
                </a:tc>
                <a:tc>
                  <a:txBody>
                    <a:bodyPr/>
                    <a:lstStyle/>
                    <a:p>
                      <a:pPr algn="ctr"/>
                      <a:r>
                        <a:rPr lang="en-US" b="1" dirty="0">
                          <a:solidFill>
                            <a:srgbClr val="660066"/>
                          </a:solidFill>
                        </a:rPr>
                        <a:t>F</a:t>
                      </a:r>
                    </a:p>
                  </a:txBody>
                  <a:tcPr/>
                </a:tc>
                <a:extLst>
                  <a:ext uri="{0D108BD9-81ED-4DB2-BD59-A6C34878D82A}">
                    <a16:rowId xmlns:a16="http://schemas.microsoft.com/office/drawing/2014/main" val="10000"/>
                  </a:ext>
                </a:extLst>
              </a:tr>
              <a:tr h="310146">
                <a:tc>
                  <a:txBody>
                    <a:bodyPr/>
                    <a:lstStyle/>
                    <a:p>
                      <a:pPr algn="ctr"/>
                      <a:r>
                        <a:rPr lang="en-US" b="1" dirty="0">
                          <a:solidFill>
                            <a:srgbClr val="660066"/>
                          </a:solidFill>
                        </a:rPr>
                        <a:t>A</a:t>
                      </a:r>
                    </a:p>
                  </a:txBody>
                  <a:tcPr/>
                </a:tc>
                <a:tc>
                  <a:txBody>
                    <a:bodyPr/>
                    <a:lstStyle/>
                    <a:p>
                      <a:pPr algn="ctr"/>
                      <a:r>
                        <a:rPr lang="en-US" b="1" dirty="0">
                          <a:solidFill>
                            <a:srgbClr val="660066"/>
                          </a:solidFill>
                        </a:rPr>
                        <a:t>1/2</a:t>
                      </a:r>
                    </a:p>
                  </a:txBody>
                  <a:tcPr/>
                </a:tc>
                <a:tc>
                  <a:txBody>
                    <a:bodyPr/>
                    <a:lstStyle/>
                    <a:p>
                      <a:pPr algn="ctr"/>
                      <a:r>
                        <a:rPr lang="en-US" b="1" dirty="0">
                          <a:solidFill>
                            <a:srgbClr val="660066"/>
                          </a:solidFill>
                        </a:rPr>
                        <a:t>1/2</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extLst>
                  <a:ext uri="{0D108BD9-81ED-4DB2-BD59-A6C34878D82A}">
                    <a16:rowId xmlns:a16="http://schemas.microsoft.com/office/drawing/2014/main" val="10001"/>
                  </a:ext>
                </a:extLst>
              </a:tr>
              <a:tr h="310146">
                <a:tc>
                  <a:txBody>
                    <a:bodyPr/>
                    <a:lstStyle/>
                    <a:p>
                      <a:pPr algn="ctr"/>
                      <a:r>
                        <a:rPr lang="en-US" b="1" dirty="0">
                          <a:solidFill>
                            <a:srgbClr val="660066"/>
                          </a:solidFill>
                        </a:rPr>
                        <a:t>B</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extLst>
                  <a:ext uri="{0D108BD9-81ED-4DB2-BD59-A6C34878D82A}">
                    <a16:rowId xmlns:a16="http://schemas.microsoft.com/office/drawing/2014/main" val="10002"/>
                  </a:ext>
                </a:extLst>
              </a:tr>
              <a:tr h="310146">
                <a:tc>
                  <a:txBody>
                    <a:bodyPr/>
                    <a:lstStyle/>
                    <a:p>
                      <a:pPr algn="ctr"/>
                      <a:r>
                        <a:rPr lang="en-US" b="1" dirty="0">
                          <a:solidFill>
                            <a:srgbClr val="660066"/>
                          </a:solidFill>
                        </a:rPr>
                        <a:t>C</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extLst>
                  <a:ext uri="{0D108BD9-81ED-4DB2-BD59-A6C34878D82A}">
                    <a16:rowId xmlns:a16="http://schemas.microsoft.com/office/drawing/2014/main" val="10003"/>
                  </a:ext>
                </a:extLst>
              </a:tr>
              <a:tr h="310146">
                <a:tc>
                  <a:txBody>
                    <a:bodyPr/>
                    <a:lstStyle/>
                    <a:p>
                      <a:pPr algn="ctr"/>
                      <a:r>
                        <a:rPr lang="en-US" b="1" dirty="0">
                          <a:solidFill>
                            <a:srgbClr val="660066"/>
                          </a:solidFill>
                        </a:rPr>
                        <a:t>D</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1/3</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1/3</a:t>
                      </a:r>
                    </a:p>
                  </a:txBody>
                  <a:tcPr/>
                </a:tc>
                <a:tc>
                  <a:txBody>
                    <a:bodyPr/>
                    <a:lstStyle/>
                    <a:p>
                      <a:pPr algn="ctr"/>
                      <a:r>
                        <a:rPr lang="en-US" b="1" dirty="0">
                          <a:solidFill>
                            <a:srgbClr val="660066"/>
                          </a:solidFill>
                        </a:rPr>
                        <a:t>1/3</a:t>
                      </a:r>
                    </a:p>
                  </a:txBody>
                  <a:tcPr/>
                </a:tc>
                <a:tc>
                  <a:txBody>
                    <a:bodyPr/>
                    <a:lstStyle/>
                    <a:p>
                      <a:pPr algn="ctr"/>
                      <a:r>
                        <a:rPr lang="en-US" b="1" dirty="0">
                          <a:solidFill>
                            <a:srgbClr val="660066"/>
                          </a:solidFill>
                        </a:rPr>
                        <a:t>0</a:t>
                      </a:r>
                    </a:p>
                  </a:txBody>
                  <a:tcPr/>
                </a:tc>
                <a:extLst>
                  <a:ext uri="{0D108BD9-81ED-4DB2-BD59-A6C34878D82A}">
                    <a16:rowId xmlns:a16="http://schemas.microsoft.com/office/drawing/2014/main" val="10004"/>
                  </a:ext>
                </a:extLst>
              </a:tr>
              <a:tr h="310146">
                <a:tc>
                  <a:txBody>
                    <a:bodyPr/>
                    <a:lstStyle/>
                    <a:p>
                      <a:pPr algn="ctr"/>
                      <a:r>
                        <a:rPr lang="en-US" b="1" dirty="0">
                          <a:solidFill>
                            <a:srgbClr val="660066"/>
                          </a:solidFill>
                        </a:rPr>
                        <a:t>E</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tc>
                  <a:txBody>
                    <a:bodyPr/>
                    <a:lstStyle/>
                    <a:p>
                      <a:pPr algn="ctr"/>
                      <a:r>
                        <a:rPr lang="en-US" b="1" dirty="0">
                          <a:solidFill>
                            <a:srgbClr val="660066"/>
                          </a:solidFill>
                        </a:rPr>
                        <a:t>1/4</a:t>
                      </a:r>
                    </a:p>
                  </a:txBody>
                  <a:tcPr/>
                </a:tc>
                <a:extLst>
                  <a:ext uri="{0D108BD9-81ED-4DB2-BD59-A6C34878D82A}">
                    <a16:rowId xmlns:a16="http://schemas.microsoft.com/office/drawing/2014/main" val="10005"/>
                  </a:ext>
                </a:extLst>
              </a:tr>
              <a:tr h="310146">
                <a:tc>
                  <a:txBody>
                    <a:bodyPr/>
                    <a:lstStyle/>
                    <a:p>
                      <a:pPr algn="ctr"/>
                      <a:r>
                        <a:rPr lang="en-US" b="1" dirty="0">
                          <a:solidFill>
                            <a:srgbClr val="660066"/>
                          </a:solidFill>
                        </a:rPr>
                        <a:t>F</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1/3</a:t>
                      </a:r>
                    </a:p>
                  </a:txBody>
                  <a:tcPr/>
                </a:tc>
                <a:tc>
                  <a:txBody>
                    <a:bodyPr/>
                    <a:lstStyle/>
                    <a:p>
                      <a:pPr algn="ctr"/>
                      <a:r>
                        <a:rPr lang="en-US" b="1" dirty="0">
                          <a:solidFill>
                            <a:srgbClr val="660066"/>
                          </a:solidFill>
                        </a:rPr>
                        <a:t>0</a:t>
                      </a:r>
                    </a:p>
                  </a:txBody>
                  <a:tcPr/>
                </a:tc>
                <a:tc>
                  <a:txBody>
                    <a:bodyPr/>
                    <a:lstStyle/>
                    <a:p>
                      <a:pPr algn="ctr"/>
                      <a:r>
                        <a:rPr lang="en-US" b="1" dirty="0">
                          <a:solidFill>
                            <a:srgbClr val="660066"/>
                          </a:solidFill>
                        </a:rPr>
                        <a:t>1/3</a:t>
                      </a:r>
                    </a:p>
                  </a:txBody>
                  <a:tcPr/>
                </a:tc>
                <a:tc>
                  <a:txBody>
                    <a:bodyPr/>
                    <a:lstStyle/>
                    <a:p>
                      <a:pPr algn="ctr"/>
                      <a:r>
                        <a:rPr lang="en-US" b="1" dirty="0">
                          <a:solidFill>
                            <a:srgbClr val="660066"/>
                          </a:solidFill>
                        </a:rPr>
                        <a:t>1/3</a:t>
                      </a:r>
                    </a:p>
                  </a:txBody>
                  <a:tcPr/>
                </a:tc>
                <a:extLst>
                  <a:ext uri="{0D108BD9-81ED-4DB2-BD59-A6C34878D82A}">
                    <a16:rowId xmlns:a16="http://schemas.microsoft.com/office/drawing/2014/main" val="10006"/>
                  </a:ext>
                </a:extLst>
              </a:tr>
            </a:tbl>
          </a:graphicData>
        </a:graphic>
      </p:graphicFrame>
      <p:sp>
        <p:nvSpPr>
          <p:cNvPr id="17" name="TextBox 16"/>
          <p:cNvSpPr txBox="1"/>
          <p:nvPr/>
        </p:nvSpPr>
        <p:spPr>
          <a:xfrm>
            <a:off x="2051816" y="4648826"/>
            <a:ext cx="7933734" cy="1200329"/>
          </a:xfrm>
          <a:prstGeom prst="rect">
            <a:avLst/>
          </a:prstGeom>
          <a:noFill/>
        </p:spPr>
        <p:txBody>
          <a:bodyPr wrap="square" rtlCol="0">
            <a:spAutoFit/>
          </a:bodyPr>
          <a:lstStyle/>
          <a:p>
            <a:r>
              <a:rPr lang="en-US" dirty="0">
                <a:cs typeface="Comic Sans MS"/>
              </a:rPr>
              <a:t>If we start at a given vertex and go one step, what is the probability that we will visit its neighbors including itself ?</a:t>
            </a:r>
          </a:p>
          <a:p>
            <a:endParaRPr lang="en-US" dirty="0">
              <a:cs typeface="Comic Sans MS"/>
            </a:endParaRPr>
          </a:p>
          <a:p>
            <a:r>
              <a:rPr lang="en-US" dirty="0">
                <a:cs typeface="Comic Sans MS"/>
              </a:rPr>
              <a:t>Since all edges are equal, the probability will be 1/(degree+1)</a:t>
            </a:r>
          </a:p>
        </p:txBody>
      </p:sp>
    </p:spTree>
    <p:extLst>
      <p:ext uri="{BB962C8B-B14F-4D97-AF65-F5344CB8AC3E}">
        <p14:creationId xmlns:p14="http://schemas.microsoft.com/office/powerpoint/2010/main" val="2755945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Stochastic Matrix</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A is a </a:t>
            </a:r>
            <a:r>
              <a:rPr lang="en-US" dirty="0">
                <a:solidFill>
                  <a:srgbClr val="0000FF"/>
                </a:solidFill>
                <a:cs typeface="Comic Sans MS"/>
              </a:rPr>
              <a:t>stochastic matrix. </a:t>
            </a:r>
          </a:p>
          <a:p>
            <a:pPr lvl="1"/>
            <a:r>
              <a:rPr lang="en-US" dirty="0">
                <a:solidFill>
                  <a:schemeClr val="tx1"/>
                </a:solidFill>
                <a:cs typeface="Comic Sans MS"/>
              </a:rPr>
              <a:t>Each A(</a:t>
            </a:r>
            <a:r>
              <a:rPr lang="en-US" dirty="0" err="1">
                <a:solidFill>
                  <a:schemeClr val="tx1"/>
                </a:solidFill>
                <a:cs typeface="Comic Sans MS"/>
              </a:rPr>
              <a:t>i,j</a:t>
            </a:r>
            <a:r>
              <a:rPr lang="en-US" dirty="0">
                <a:solidFill>
                  <a:schemeClr val="tx1"/>
                </a:solidFill>
                <a:cs typeface="Comic Sans MS"/>
              </a:rPr>
              <a:t>) entry gives the probability of going from node </a:t>
            </a:r>
            <a:r>
              <a:rPr lang="en-US" dirty="0" err="1">
                <a:solidFill>
                  <a:schemeClr val="tx1"/>
                </a:solidFill>
                <a:cs typeface="Comic Sans MS"/>
              </a:rPr>
              <a:t>i</a:t>
            </a:r>
            <a:r>
              <a:rPr lang="en-US" dirty="0">
                <a:solidFill>
                  <a:schemeClr val="tx1"/>
                </a:solidFill>
                <a:cs typeface="Comic Sans MS"/>
              </a:rPr>
              <a:t> to node j</a:t>
            </a:r>
          </a:p>
          <a:p>
            <a:pPr lvl="1"/>
            <a:r>
              <a:rPr lang="en-US" dirty="0">
                <a:solidFill>
                  <a:schemeClr val="tx1"/>
                </a:solidFill>
                <a:cs typeface="Comic Sans MS"/>
              </a:rPr>
              <a:t>Sum of the probabilities is 1</a:t>
            </a:r>
          </a:p>
          <a:p>
            <a:r>
              <a:rPr lang="en-US" dirty="0">
                <a:cs typeface="Comic Sans MS"/>
              </a:rPr>
              <a:t>The power of a stochastic matrix is also a stochastic matrix</a:t>
            </a:r>
          </a:p>
          <a:p>
            <a:pPr marL="68580" indent="0">
              <a:buNone/>
            </a:pPr>
            <a:endParaRPr lang="en-US" dirty="0">
              <a:latin typeface="Comic Sans MS"/>
              <a:cs typeface="Comic Sans MS"/>
            </a:endParaRPr>
          </a:p>
        </p:txBody>
      </p:sp>
    </p:spTree>
    <p:extLst>
      <p:ext uri="{BB962C8B-B14F-4D97-AF65-F5344CB8AC3E}">
        <p14:creationId xmlns:p14="http://schemas.microsoft.com/office/powerpoint/2010/main" val="1349974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Random Walk Centrality</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The probability that </a:t>
            </a:r>
            <a:r>
              <a:rPr lang="en-US" dirty="0" err="1">
                <a:cs typeface="Comic Sans MS"/>
              </a:rPr>
              <a:t>vj</a:t>
            </a:r>
            <a:r>
              <a:rPr lang="en-US" dirty="0">
                <a:cs typeface="Comic Sans MS"/>
              </a:rPr>
              <a:t>  can be reached via vi is given by the entry A[</a:t>
            </a:r>
            <a:r>
              <a:rPr lang="en-US" dirty="0" err="1">
                <a:cs typeface="Comic Sans MS"/>
              </a:rPr>
              <a:t>i,j</a:t>
            </a:r>
            <a:r>
              <a:rPr lang="en-US" dirty="0">
                <a:cs typeface="Comic Sans MS"/>
              </a:rPr>
              <a:t>]</a:t>
            </a:r>
          </a:p>
          <a:p>
            <a:r>
              <a:rPr lang="en-US" dirty="0">
                <a:cs typeface="Comic Sans MS"/>
              </a:rPr>
              <a:t>Let </a:t>
            </a:r>
            <a:r>
              <a:rPr lang="en-US" dirty="0" err="1">
                <a:cs typeface="Comic Sans MS"/>
              </a:rPr>
              <a:t>x</a:t>
            </a:r>
            <a:r>
              <a:rPr lang="en-US" baseline="30000" dirty="0" err="1">
                <a:cs typeface="Comic Sans MS"/>
              </a:rPr>
              <a:t>t</a:t>
            </a:r>
            <a:r>
              <a:rPr lang="en-US" dirty="0">
                <a:cs typeface="Comic Sans MS"/>
              </a:rPr>
              <a:t>(</a:t>
            </a:r>
            <a:r>
              <a:rPr lang="en-US" dirty="0" err="1">
                <a:cs typeface="Comic Sans MS"/>
              </a:rPr>
              <a:t>i</a:t>
            </a:r>
            <a:r>
              <a:rPr lang="en-US" dirty="0">
                <a:cs typeface="Comic Sans MS"/>
              </a:rPr>
              <a:t>) be the probability that we are at vertex </a:t>
            </a:r>
            <a:r>
              <a:rPr lang="en-US" dirty="0" err="1">
                <a:cs typeface="Comic Sans MS"/>
              </a:rPr>
              <a:t>i</a:t>
            </a:r>
            <a:r>
              <a:rPr lang="en-US" dirty="0">
                <a:cs typeface="Comic Sans MS"/>
              </a:rPr>
              <a:t> after t steps</a:t>
            </a:r>
          </a:p>
          <a:p>
            <a:r>
              <a:rPr lang="en-US" dirty="0">
                <a:cs typeface="Comic Sans MS"/>
              </a:rPr>
              <a:t>Then x</a:t>
            </a:r>
            <a:r>
              <a:rPr lang="en-US" baseline="30000" dirty="0">
                <a:cs typeface="Comic Sans MS"/>
              </a:rPr>
              <a:t>(t+1)</a:t>
            </a:r>
            <a:r>
              <a:rPr lang="en-US" dirty="0">
                <a:cs typeface="Comic Sans MS"/>
              </a:rPr>
              <a:t>=</a:t>
            </a:r>
            <a:r>
              <a:rPr lang="en-US" dirty="0" err="1">
                <a:cs typeface="Comic Sans MS"/>
              </a:rPr>
              <a:t>Ax</a:t>
            </a:r>
            <a:r>
              <a:rPr lang="en-US" baseline="30000" dirty="0" err="1">
                <a:cs typeface="Comic Sans MS"/>
              </a:rPr>
              <a:t>t</a:t>
            </a:r>
            <a:r>
              <a:rPr lang="en-US" dirty="0">
                <a:cs typeface="Comic Sans MS"/>
              </a:rPr>
              <a:t> </a:t>
            </a:r>
          </a:p>
          <a:p>
            <a:r>
              <a:rPr lang="en-US" dirty="0">
                <a:cs typeface="Comic Sans MS"/>
              </a:rPr>
              <a:t>By this equation we can see that x</a:t>
            </a:r>
            <a:r>
              <a:rPr lang="en-US" baseline="30000" dirty="0">
                <a:cs typeface="Comic Sans MS"/>
              </a:rPr>
              <a:t>(t+1)</a:t>
            </a:r>
            <a:r>
              <a:rPr lang="en-US" dirty="0">
                <a:cs typeface="Comic Sans MS"/>
              </a:rPr>
              <a:t>=Ax</a:t>
            </a:r>
            <a:r>
              <a:rPr lang="en-US" baseline="30000" dirty="0">
                <a:cs typeface="Comic Sans MS"/>
              </a:rPr>
              <a:t>0</a:t>
            </a:r>
            <a:r>
              <a:rPr lang="en-US" dirty="0">
                <a:cs typeface="Comic Sans MS"/>
              </a:rPr>
              <a:t> </a:t>
            </a:r>
          </a:p>
          <a:p>
            <a:endParaRPr lang="en-US" dirty="0">
              <a:latin typeface="Comic Sans MS"/>
              <a:cs typeface="Comic Sans MS"/>
            </a:endParaRPr>
          </a:p>
        </p:txBody>
      </p:sp>
    </p:spTree>
    <p:extLst>
      <p:ext uri="{BB962C8B-B14F-4D97-AF65-F5344CB8AC3E}">
        <p14:creationId xmlns:p14="http://schemas.microsoft.com/office/powerpoint/2010/main" val="1741815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Recall that the </a:t>
            </a:r>
            <a:r>
              <a:rPr lang="en-US" dirty="0" err="1">
                <a:cs typeface="Comic Sans MS"/>
              </a:rPr>
              <a:t>eigen</a:t>
            </a:r>
            <a:r>
              <a:rPr lang="en-US" dirty="0">
                <a:cs typeface="Comic Sans MS"/>
              </a:rPr>
              <a:t> vectors corresponding to distinct </a:t>
            </a:r>
            <a:r>
              <a:rPr lang="en-US" dirty="0" err="1">
                <a:cs typeface="Comic Sans MS"/>
              </a:rPr>
              <a:t>eigen</a:t>
            </a:r>
            <a:r>
              <a:rPr lang="en-US" dirty="0">
                <a:cs typeface="Comic Sans MS"/>
              </a:rPr>
              <a:t> values form a linearly independent set of vectors.</a:t>
            </a:r>
          </a:p>
          <a:p>
            <a:r>
              <a:rPr lang="en-US" dirty="0">
                <a:cs typeface="Comic Sans MS"/>
              </a:rPr>
              <a:t>Therefore we can write x</a:t>
            </a:r>
            <a:r>
              <a:rPr lang="en-US" baseline="30000" dirty="0">
                <a:cs typeface="Comic Sans MS"/>
              </a:rPr>
              <a:t>0 </a:t>
            </a:r>
            <a:r>
              <a:rPr lang="en-US" dirty="0">
                <a:cs typeface="Comic Sans MS"/>
              </a:rPr>
              <a:t>in terms of these eigenvectors of A</a:t>
            </a:r>
          </a:p>
          <a:p>
            <a:pPr lvl="1"/>
            <a:r>
              <a:rPr lang="en-US" dirty="0">
                <a:cs typeface="Comic Sans MS"/>
              </a:rPr>
              <a:t>x</a:t>
            </a:r>
            <a:r>
              <a:rPr lang="en-US" baseline="30000" dirty="0">
                <a:cs typeface="Comic Sans MS"/>
              </a:rPr>
              <a:t>0 </a:t>
            </a:r>
            <a:r>
              <a:rPr lang="en-US" dirty="0">
                <a:cs typeface="Comic Sans MS"/>
              </a:rPr>
              <a:t>= c</a:t>
            </a:r>
            <a:r>
              <a:rPr lang="en-US" baseline="-25000" dirty="0">
                <a:cs typeface="Comic Sans MS"/>
              </a:rPr>
              <a:t>1</a:t>
            </a:r>
            <a:r>
              <a:rPr lang="en-US" dirty="0">
                <a:cs typeface="Comic Sans MS"/>
              </a:rPr>
              <a:t>v</a:t>
            </a:r>
            <a:r>
              <a:rPr lang="en-US" baseline="-25000" dirty="0">
                <a:cs typeface="Comic Sans MS"/>
              </a:rPr>
              <a:t>1</a:t>
            </a:r>
            <a:r>
              <a:rPr lang="en-US" dirty="0">
                <a:cs typeface="Comic Sans MS"/>
              </a:rPr>
              <a:t>+c</a:t>
            </a:r>
            <a:r>
              <a:rPr lang="en-US" baseline="-25000" dirty="0">
                <a:cs typeface="Comic Sans MS"/>
              </a:rPr>
              <a:t>2</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c</a:t>
            </a:r>
            <a:r>
              <a:rPr lang="en-US" baseline="-25000" dirty="0" err="1">
                <a:cs typeface="Comic Sans MS"/>
              </a:rPr>
              <a:t>n</a:t>
            </a:r>
            <a:r>
              <a:rPr lang="en-US" dirty="0" err="1">
                <a:cs typeface="Comic Sans MS"/>
              </a:rPr>
              <a:t>v</a:t>
            </a:r>
            <a:r>
              <a:rPr lang="en-US" baseline="-25000" dirty="0" err="1">
                <a:cs typeface="Comic Sans MS"/>
              </a:rPr>
              <a:t>n</a:t>
            </a:r>
            <a:endParaRPr lang="en-US" baseline="-25000" dirty="0">
              <a:cs typeface="Comic Sans MS"/>
            </a:endParaRPr>
          </a:p>
          <a:p>
            <a:r>
              <a:rPr lang="en-US" dirty="0">
                <a:cs typeface="Comic Sans MS"/>
              </a:rPr>
              <a:t>Let the eigenvectors be ordered such that their corresponding eigenvalues are in increasing order </a:t>
            </a:r>
          </a:p>
          <a:p>
            <a:pPr lvl="1"/>
            <a:r>
              <a:rPr lang="en-US" dirty="0"/>
              <a:t>𝜆</a:t>
            </a:r>
            <a:r>
              <a:rPr lang="en-US" baseline="-25000" dirty="0">
                <a:cs typeface="Comic Sans MS"/>
              </a:rPr>
              <a:t>1</a:t>
            </a:r>
            <a:r>
              <a:rPr lang="en-US" dirty="0">
                <a:cs typeface="Comic Sans MS"/>
              </a:rPr>
              <a:t> &gt; </a:t>
            </a:r>
            <a:r>
              <a:rPr lang="en-US" dirty="0"/>
              <a:t>𝜆</a:t>
            </a:r>
            <a:r>
              <a:rPr lang="en-US" baseline="-25000" dirty="0">
                <a:cs typeface="Comic Sans MS"/>
              </a:rPr>
              <a:t>2</a:t>
            </a:r>
            <a:r>
              <a:rPr lang="en-US" dirty="0">
                <a:cs typeface="Comic Sans MS"/>
              </a:rPr>
              <a:t>&gt; </a:t>
            </a:r>
            <a:r>
              <a:rPr lang="en-US" dirty="0"/>
              <a:t>𝜆</a:t>
            </a:r>
            <a:r>
              <a:rPr lang="en-US" baseline="-25000" dirty="0">
                <a:cs typeface="Comic Sans MS"/>
              </a:rPr>
              <a:t>3</a:t>
            </a:r>
            <a:r>
              <a:rPr lang="en-US" dirty="0">
                <a:cs typeface="Comic Sans MS"/>
              </a:rPr>
              <a:t>&gt;</a:t>
            </a:r>
            <a:r>
              <a:rPr lang="mr-IN" dirty="0">
                <a:cs typeface="Comic Sans MS"/>
              </a:rPr>
              <a:t>…</a:t>
            </a:r>
            <a:r>
              <a:rPr lang="en-US" dirty="0">
                <a:cs typeface="Comic Sans MS"/>
              </a:rPr>
              <a:t>&gt;</a:t>
            </a:r>
            <a:r>
              <a:rPr lang="en-US" dirty="0"/>
              <a:t> 𝜆</a:t>
            </a:r>
            <a:r>
              <a:rPr lang="en-US" baseline="-25000" dirty="0">
                <a:cs typeface="Comic Sans MS"/>
              </a:rPr>
              <a:t>n</a:t>
            </a:r>
          </a:p>
          <a:p>
            <a:r>
              <a:rPr lang="en-US" dirty="0">
                <a:cs typeface="Comic Sans MS"/>
              </a:rPr>
              <a:t>If A is a </a:t>
            </a:r>
            <a:r>
              <a:rPr lang="en-US" dirty="0" err="1">
                <a:cs typeface="Comic Sans MS"/>
              </a:rPr>
              <a:t>nxn</a:t>
            </a:r>
            <a:r>
              <a:rPr lang="en-US" dirty="0">
                <a:cs typeface="Comic Sans MS"/>
              </a:rPr>
              <a:t> matrix with real positive entries then the largest eigenvector of A is real and unique</a:t>
            </a:r>
          </a:p>
          <a:p>
            <a:endParaRPr lang="en-US" baseline="-25000" dirty="0">
              <a:latin typeface="Comic Sans MS"/>
              <a:cs typeface="Comic Sans MS"/>
            </a:endParaRPr>
          </a:p>
          <a:p>
            <a:endParaRPr lang="en-US" dirty="0">
              <a:latin typeface="Comic Sans MS"/>
              <a:cs typeface="Comic Sans MS"/>
            </a:endParaRPr>
          </a:p>
        </p:txBody>
      </p:sp>
    </p:spTree>
    <p:extLst>
      <p:ext uri="{BB962C8B-B14F-4D97-AF65-F5344CB8AC3E}">
        <p14:creationId xmlns:p14="http://schemas.microsoft.com/office/powerpoint/2010/main" val="1361633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2567493" y="2323653"/>
            <a:ext cx="7319093" cy="3508977"/>
          </a:xfrm>
        </p:spPr>
        <p:txBody>
          <a:bodyPr>
            <a:normAutofit fontScale="92500" lnSpcReduction="20000"/>
          </a:bodyPr>
          <a:lstStyle/>
          <a:p>
            <a:r>
              <a:rPr lang="en-US" dirty="0">
                <a:cs typeface="Comic Sans MS"/>
              </a:rPr>
              <a:t>Recall that we have written x</a:t>
            </a:r>
            <a:r>
              <a:rPr lang="en-US" baseline="30000" dirty="0">
                <a:cs typeface="Comic Sans MS"/>
              </a:rPr>
              <a:t>0 </a:t>
            </a:r>
            <a:r>
              <a:rPr lang="en-US" dirty="0">
                <a:cs typeface="Comic Sans MS"/>
              </a:rPr>
              <a:t>as; </a:t>
            </a:r>
          </a:p>
          <a:p>
            <a:pPr lvl="1"/>
            <a:r>
              <a:rPr lang="en-US" dirty="0">
                <a:cs typeface="Comic Sans MS"/>
              </a:rPr>
              <a:t>x</a:t>
            </a:r>
            <a:r>
              <a:rPr lang="en-US" baseline="30000" dirty="0">
                <a:cs typeface="Comic Sans MS"/>
              </a:rPr>
              <a:t>0 </a:t>
            </a:r>
            <a:r>
              <a:rPr lang="en-US" dirty="0">
                <a:cs typeface="Comic Sans MS"/>
              </a:rPr>
              <a:t>= c</a:t>
            </a:r>
            <a:r>
              <a:rPr lang="en-US" baseline="-25000" dirty="0">
                <a:cs typeface="Comic Sans MS"/>
              </a:rPr>
              <a:t>1</a:t>
            </a:r>
            <a:r>
              <a:rPr lang="en-US" dirty="0">
                <a:cs typeface="Comic Sans MS"/>
              </a:rPr>
              <a:t>v</a:t>
            </a:r>
            <a:r>
              <a:rPr lang="en-US" baseline="-25000" dirty="0">
                <a:cs typeface="Comic Sans MS"/>
              </a:rPr>
              <a:t>1</a:t>
            </a:r>
            <a:r>
              <a:rPr lang="en-US" dirty="0">
                <a:cs typeface="Comic Sans MS"/>
              </a:rPr>
              <a:t>+c</a:t>
            </a:r>
            <a:r>
              <a:rPr lang="en-US" baseline="-25000" dirty="0">
                <a:cs typeface="Comic Sans MS"/>
              </a:rPr>
              <a:t>2</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c</a:t>
            </a:r>
            <a:r>
              <a:rPr lang="en-US" baseline="-25000" dirty="0" err="1">
                <a:cs typeface="Comic Sans MS"/>
              </a:rPr>
              <a:t>n</a:t>
            </a:r>
            <a:r>
              <a:rPr lang="en-US" dirty="0" err="1">
                <a:cs typeface="Comic Sans MS"/>
              </a:rPr>
              <a:t>v</a:t>
            </a:r>
            <a:r>
              <a:rPr lang="en-US" baseline="-25000" dirty="0" err="1">
                <a:cs typeface="Comic Sans MS"/>
              </a:rPr>
              <a:t>n</a:t>
            </a:r>
            <a:endParaRPr lang="en-US" baseline="-25000" dirty="0">
              <a:cs typeface="Comic Sans MS"/>
            </a:endParaRPr>
          </a:p>
          <a:p>
            <a:pPr lvl="1"/>
            <a:r>
              <a:rPr lang="en-US" dirty="0">
                <a:cs typeface="Comic Sans MS"/>
              </a:rPr>
              <a:t>Ax</a:t>
            </a:r>
            <a:r>
              <a:rPr lang="en-US" baseline="30000" dirty="0">
                <a:cs typeface="Comic Sans MS"/>
              </a:rPr>
              <a:t>0 </a:t>
            </a:r>
            <a:r>
              <a:rPr lang="en-US" dirty="0">
                <a:cs typeface="Comic Sans MS"/>
              </a:rPr>
              <a:t>= Ac</a:t>
            </a:r>
            <a:r>
              <a:rPr lang="en-US" baseline="-25000" dirty="0">
                <a:cs typeface="Comic Sans MS"/>
              </a:rPr>
              <a:t>1</a:t>
            </a:r>
            <a:r>
              <a:rPr lang="en-US" dirty="0">
                <a:cs typeface="Comic Sans MS"/>
              </a:rPr>
              <a:t>v</a:t>
            </a:r>
            <a:r>
              <a:rPr lang="en-US" baseline="-25000" dirty="0">
                <a:cs typeface="Comic Sans MS"/>
              </a:rPr>
              <a:t>1</a:t>
            </a:r>
            <a:r>
              <a:rPr lang="en-US" dirty="0">
                <a:cs typeface="Comic Sans MS"/>
              </a:rPr>
              <a:t>+Ac</a:t>
            </a:r>
            <a:r>
              <a:rPr lang="en-US" baseline="-25000" dirty="0">
                <a:cs typeface="Comic Sans MS"/>
              </a:rPr>
              <a:t>2</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Ac</a:t>
            </a:r>
            <a:r>
              <a:rPr lang="en-US" baseline="-25000" dirty="0" err="1">
                <a:cs typeface="Comic Sans MS"/>
              </a:rPr>
              <a:t>n</a:t>
            </a:r>
            <a:r>
              <a:rPr lang="en-US" dirty="0" err="1">
                <a:cs typeface="Comic Sans MS"/>
              </a:rPr>
              <a:t>v</a:t>
            </a:r>
            <a:r>
              <a:rPr lang="en-US" baseline="-25000" dirty="0" err="1">
                <a:cs typeface="Comic Sans MS"/>
              </a:rPr>
              <a:t>n</a:t>
            </a:r>
            <a:endParaRPr lang="en-US" baseline="-25000" dirty="0">
              <a:cs typeface="Comic Sans MS"/>
            </a:endParaRPr>
          </a:p>
          <a:p>
            <a:pPr lvl="1"/>
            <a:r>
              <a:rPr lang="en-US" dirty="0">
                <a:cs typeface="Comic Sans MS"/>
              </a:rPr>
              <a:t>Ax</a:t>
            </a:r>
            <a:r>
              <a:rPr lang="en-US" baseline="30000" dirty="0">
                <a:cs typeface="Comic Sans MS"/>
              </a:rPr>
              <a:t>0 </a:t>
            </a:r>
            <a:r>
              <a:rPr lang="en-US" dirty="0">
                <a:cs typeface="Comic Sans MS"/>
              </a:rPr>
              <a:t>= c</a:t>
            </a:r>
            <a:r>
              <a:rPr lang="en-US" baseline="-25000" dirty="0">
                <a:cs typeface="Comic Sans MS"/>
              </a:rPr>
              <a:t>1</a:t>
            </a:r>
            <a:r>
              <a:rPr lang="en-US" dirty="0"/>
              <a:t> 𝜆</a:t>
            </a:r>
            <a:r>
              <a:rPr lang="en-US" baseline="-25000" dirty="0">
                <a:cs typeface="Comic Sans MS"/>
              </a:rPr>
              <a:t>1</a:t>
            </a:r>
            <a:r>
              <a:rPr lang="en-US" dirty="0">
                <a:cs typeface="Comic Sans MS"/>
              </a:rPr>
              <a:t>v</a:t>
            </a:r>
            <a:r>
              <a:rPr lang="en-US" baseline="-25000" dirty="0">
                <a:cs typeface="Comic Sans MS"/>
              </a:rPr>
              <a:t>1</a:t>
            </a:r>
            <a:r>
              <a:rPr lang="en-US" dirty="0">
                <a:cs typeface="Comic Sans MS"/>
              </a:rPr>
              <a:t>+c</a:t>
            </a:r>
            <a:r>
              <a:rPr lang="en-US" baseline="-25000" dirty="0">
                <a:cs typeface="Comic Sans MS"/>
              </a:rPr>
              <a:t>2</a:t>
            </a:r>
            <a:r>
              <a:rPr lang="en-US" dirty="0"/>
              <a:t> 𝜆</a:t>
            </a:r>
            <a:r>
              <a:rPr lang="en-US" baseline="-25000" dirty="0">
                <a:cs typeface="Comic Sans MS"/>
              </a:rPr>
              <a:t>2</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c</a:t>
            </a:r>
            <a:r>
              <a:rPr lang="en-US" baseline="-25000" dirty="0" err="1">
                <a:cs typeface="Comic Sans MS"/>
              </a:rPr>
              <a:t>n</a:t>
            </a:r>
            <a:r>
              <a:rPr lang="en-US" dirty="0"/>
              <a:t> 𝜆</a:t>
            </a:r>
            <a:r>
              <a:rPr lang="en-US" baseline="-25000" dirty="0" err="1">
                <a:cs typeface="Comic Sans MS"/>
              </a:rPr>
              <a:t>n</a:t>
            </a:r>
            <a:r>
              <a:rPr lang="en-US" dirty="0" err="1">
                <a:cs typeface="Comic Sans MS"/>
              </a:rPr>
              <a:t>v</a:t>
            </a:r>
            <a:r>
              <a:rPr lang="en-US" baseline="-25000" dirty="0" err="1">
                <a:cs typeface="Comic Sans MS"/>
              </a:rPr>
              <a:t>n</a:t>
            </a:r>
            <a:r>
              <a:rPr lang="en-US" dirty="0">
                <a:cs typeface="Comic Sans MS"/>
              </a:rPr>
              <a:t> (replacing with eigenvalues)</a:t>
            </a:r>
          </a:p>
          <a:p>
            <a:pPr lvl="1"/>
            <a:r>
              <a:rPr lang="en-US" dirty="0">
                <a:cs typeface="Comic Sans MS"/>
              </a:rPr>
              <a:t>Ax</a:t>
            </a:r>
            <a:r>
              <a:rPr lang="en-US" baseline="30000" dirty="0">
                <a:cs typeface="Comic Sans MS"/>
              </a:rPr>
              <a:t>0 </a:t>
            </a:r>
            <a:r>
              <a:rPr lang="en-US" dirty="0">
                <a:cs typeface="Comic Sans MS"/>
              </a:rPr>
              <a:t>=</a:t>
            </a:r>
            <a:r>
              <a:rPr lang="en-US" dirty="0"/>
              <a:t> 𝜆</a:t>
            </a:r>
            <a:r>
              <a:rPr lang="en-US" baseline="-25000" dirty="0">
                <a:cs typeface="Comic Sans MS"/>
              </a:rPr>
              <a:t>1</a:t>
            </a:r>
            <a:r>
              <a:rPr lang="en-US" dirty="0">
                <a:cs typeface="Comic Sans MS"/>
              </a:rPr>
              <a:t> (c</a:t>
            </a:r>
            <a:r>
              <a:rPr lang="en-US" baseline="-25000" dirty="0">
                <a:cs typeface="Comic Sans MS"/>
              </a:rPr>
              <a:t>1</a:t>
            </a:r>
            <a:r>
              <a:rPr lang="en-US" dirty="0">
                <a:cs typeface="Comic Sans MS"/>
              </a:rPr>
              <a:t>(</a:t>
            </a:r>
            <a:r>
              <a:rPr lang="en-US" dirty="0"/>
              <a:t>𝜆</a:t>
            </a:r>
            <a:r>
              <a:rPr lang="en-US" baseline="-25000" dirty="0">
                <a:cs typeface="Comic Sans MS"/>
              </a:rPr>
              <a:t>1</a:t>
            </a:r>
            <a:r>
              <a:rPr lang="en-US" dirty="0">
                <a:cs typeface="Comic Sans MS"/>
              </a:rPr>
              <a:t>/</a:t>
            </a:r>
            <a:r>
              <a:rPr lang="en-US" dirty="0"/>
              <a:t>𝜆</a:t>
            </a:r>
            <a:r>
              <a:rPr lang="en-US" baseline="-25000" dirty="0">
                <a:cs typeface="Comic Sans MS"/>
              </a:rPr>
              <a:t>1</a:t>
            </a:r>
            <a:r>
              <a:rPr lang="en-US" dirty="0">
                <a:cs typeface="Comic Sans MS"/>
              </a:rPr>
              <a:t>)v</a:t>
            </a:r>
            <a:r>
              <a:rPr lang="en-US" baseline="-25000" dirty="0">
                <a:cs typeface="Comic Sans MS"/>
              </a:rPr>
              <a:t>1</a:t>
            </a:r>
            <a:r>
              <a:rPr lang="en-US" dirty="0">
                <a:cs typeface="Comic Sans MS"/>
              </a:rPr>
              <a:t>+c</a:t>
            </a:r>
            <a:r>
              <a:rPr lang="en-US" baseline="-25000" dirty="0">
                <a:cs typeface="Comic Sans MS"/>
              </a:rPr>
              <a:t>2</a:t>
            </a:r>
            <a:r>
              <a:rPr lang="en-US" dirty="0">
                <a:cs typeface="Comic Sans MS"/>
              </a:rPr>
              <a:t>(</a:t>
            </a:r>
            <a:r>
              <a:rPr lang="en-US" dirty="0"/>
              <a:t>𝜆</a:t>
            </a:r>
            <a:r>
              <a:rPr lang="en-US" baseline="-25000" dirty="0">
                <a:cs typeface="Comic Sans MS"/>
              </a:rPr>
              <a:t>2</a:t>
            </a:r>
            <a:r>
              <a:rPr lang="en-US" dirty="0"/>
              <a:t> 𝜆</a:t>
            </a:r>
            <a:r>
              <a:rPr lang="en-US" baseline="-25000" dirty="0">
                <a:cs typeface="Comic Sans MS"/>
              </a:rPr>
              <a:t>1</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c</a:t>
            </a:r>
            <a:r>
              <a:rPr lang="en-US" baseline="-25000" dirty="0" err="1">
                <a:cs typeface="Comic Sans MS"/>
              </a:rPr>
              <a:t>n</a:t>
            </a:r>
            <a:r>
              <a:rPr lang="en-US" dirty="0">
                <a:cs typeface="Comic Sans MS"/>
              </a:rPr>
              <a:t>(</a:t>
            </a:r>
            <a:r>
              <a:rPr lang="en-US" dirty="0"/>
              <a:t>𝜆</a:t>
            </a:r>
            <a:r>
              <a:rPr lang="en-US" baseline="-25000" dirty="0">
                <a:cs typeface="Comic Sans MS"/>
              </a:rPr>
              <a:t>n</a:t>
            </a:r>
            <a:r>
              <a:rPr lang="en-US" dirty="0">
                <a:cs typeface="Comic Sans MS"/>
              </a:rPr>
              <a:t>/</a:t>
            </a:r>
            <a:r>
              <a:rPr lang="en-US" dirty="0"/>
              <a:t>𝜆</a:t>
            </a:r>
            <a:r>
              <a:rPr lang="en-US" baseline="-25000" dirty="0">
                <a:cs typeface="Comic Sans MS"/>
              </a:rPr>
              <a:t>1</a:t>
            </a:r>
            <a:r>
              <a:rPr lang="en-US" dirty="0">
                <a:cs typeface="Comic Sans MS"/>
              </a:rPr>
              <a:t>)</a:t>
            </a:r>
            <a:r>
              <a:rPr lang="en-US" dirty="0" err="1">
                <a:cs typeface="Comic Sans MS"/>
              </a:rPr>
              <a:t>v</a:t>
            </a:r>
            <a:r>
              <a:rPr lang="en-US" baseline="-25000" dirty="0" err="1">
                <a:cs typeface="Comic Sans MS"/>
              </a:rPr>
              <a:t>n</a:t>
            </a:r>
            <a:r>
              <a:rPr lang="en-US" dirty="0">
                <a:cs typeface="Comic Sans MS"/>
              </a:rPr>
              <a:t>)</a:t>
            </a:r>
          </a:p>
          <a:p>
            <a:pPr lvl="1"/>
            <a:r>
              <a:rPr lang="en-US" dirty="0">
                <a:cs typeface="Comic Sans MS"/>
              </a:rPr>
              <a:t>A</a:t>
            </a:r>
            <a:r>
              <a:rPr lang="en-US" baseline="30000" dirty="0">
                <a:cs typeface="Comic Sans MS"/>
              </a:rPr>
              <a:t>t</a:t>
            </a:r>
            <a:r>
              <a:rPr lang="en-US" dirty="0">
                <a:cs typeface="Comic Sans MS"/>
              </a:rPr>
              <a:t>x</a:t>
            </a:r>
            <a:r>
              <a:rPr lang="en-US" baseline="30000" dirty="0">
                <a:cs typeface="Comic Sans MS"/>
              </a:rPr>
              <a:t>0 </a:t>
            </a:r>
            <a:r>
              <a:rPr lang="en-US" dirty="0">
                <a:cs typeface="Comic Sans MS"/>
              </a:rPr>
              <a:t>= </a:t>
            </a:r>
            <a:r>
              <a:rPr lang="en-US" dirty="0"/>
              <a:t>𝜆</a:t>
            </a:r>
            <a:r>
              <a:rPr lang="en-US" baseline="-25000" dirty="0">
                <a:cs typeface="Comic Sans MS"/>
              </a:rPr>
              <a:t>1</a:t>
            </a:r>
            <a:r>
              <a:rPr lang="en-US" baseline="30000" dirty="0">
                <a:cs typeface="Comic Sans MS"/>
              </a:rPr>
              <a:t>t</a:t>
            </a:r>
            <a:r>
              <a:rPr lang="en-US" dirty="0">
                <a:cs typeface="Comic Sans MS"/>
              </a:rPr>
              <a:t>(c</a:t>
            </a:r>
            <a:r>
              <a:rPr lang="en-US" baseline="-25000" dirty="0">
                <a:cs typeface="Comic Sans MS"/>
              </a:rPr>
              <a:t>1</a:t>
            </a:r>
            <a:r>
              <a:rPr lang="en-US" dirty="0">
                <a:cs typeface="Comic Sans MS"/>
              </a:rPr>
              <a:t>(</a:t>
            </a:r>
            <a:r>
              <a:rPr lang="en-US" dirty="0"/>
              <a:t>𝜆</a:t>
            </a:r>
            <a:r>
              <a:rPr lang="en-US" baseline="-25000" dirty="0">
                <a:cs typeface="Comic Sans MS"/>
              </a:rPr>
              <a:t>1</a:t>
            </a:r>
            <a:r>
              <a:rPr lang="en-US" dirty="0">
                <a:cs typeface="Comic Sans MS"/>
              </a:rPr>
              <a:t>/</a:t>
            </a:r>
            <a:r>
              <a:rPr lang="en-US" dirty="0"/>
              <a:t> 𝜆</a:t>
            </a:r>
            <a:r>
              <a:rPr lang="en-US" baseline="-25000" dirty="0">
                <a:cs typeface="Comic Sans MS"/>
              </a:rPr>
              <a:t>1</a:t>
            </a:r>
            <a:r>
              <a:rPr lang="en-US" dirty="0">
                <a:cs typeface="Comic Sans MS"/>
              </a:rPr>
              <a:t>)</a:t>
            </a:r>
            <a:r>
              <a:rPr lang="en-US" baseline="30000" dirty="0">
                <a:cs typeface="Comic Sans MS"/>
              </a:rPr>
              <a:t>t</a:t>
            </a:r>
            <a:r>
              <a:rPr lang="en-US" dirty="0">
                <a:cs typeface="Comic Sans MS"/>
              </a:rPr>
              <a:t>v</a:t>
            </a:r>
            <a:r>
              <a:rPr lang="en-US" baseline="-25000" dirty="0">
                <a:cs typeface="Comic Sans MS"/>
              </a:rPr>
              <a:t>1</a:t>
            </a:r>
            <a:r>
              <a:rPr lang="en-US" dirty="0">
                <a:cs typeface="Comic Sans MS"/>
              </a:rPr>
              <a:t>+c</a:t>
            </a:r>
            <a:r>
              <a:rPr lang="en-US" baseline="-25000" dirty="0">
                <a:cs typeface="Comic Sans MS"/>
              </a:rPr>
              <a:t>2</a:t>
            </a:r>
            <a:r>
              <a:rPr lang="en-US" dirty="0">
                <a:cs typeface="Comic Sans MS"/>
              </a:rPr>
              <a:t>(</a:t>
            </a:r>
            <a:r>
              <a:rPr lang="en-US" dirty="0"/>
              <a:t>𝜆</a:t>
            </a:r>
            <a:r>
              <a:rPr lang="en-US" baseline="-25000" dirty="0">
                <a:cs typeface="Comic Sans MS"/>
              </a:rPr>
              <a:t>2</a:t>
            </a:r>
            <a:r>
              <a:rPr lang="en-US" dirty="0">
                <a:cs typeface="Comic Sans MS"/>
              </a:rPr>
              <a:t>/</a:t>
            </a:r>
            <a:r>
              <a:rPr lang="en-US" dirty="0"/>
              <a:t> 𝜆</a:t>
            </a:r>
            <a:r>
              <a:rPr lang="en-US" baseline="-25000" dirty="0">
                <a:cs typeface="Comic Sans MS"/>
              </a:rPr>
              <a:t>1</a:t>
            </a:r>
            <a:r>
              <a:rPr lang="en-US" dirty="0">
                <a:cs typeface="Comic Sans MS"/>
              </a:rPr>
              <a:t>)</a:t>
            </a:r>
            <a:r>
              <a:rPr lang="en-US" baseline="30000" dirty="0">
                <a:cs typeface="Comic Sans MS"/>
              </a:rPr>
              <a:t>t</a:t>
            </a:r>
            <a:r>
              <a:rPr lang="en-US" dirty="0">
                <a:cs typeface="Comic Sans MS"/>
              </a:rPr>
              <a:t>v</a:t>
            </a:r>
            <a:r>
              <a:rPr lang="en-US" baseline="-25000" dirty="0">
                <a:cs typeface="Comic Sans MS"/>
              </a:rPr>
              <a:t>2</a:t>
            </a:r>
            <a:r>
              <a:rPr lang="en-US" dirty="0">
                <a:cs typeface="Comic Sans MS"/>
              </a:rPr>
              <a:t>+</a:t>
            </a:r>
            <a:r>
              <a:rPr lang="mr-IN" dirty="0">
                <a:cs typeface="Comic Sans MS"/>
              </a:rPr>
              <a:t>…</a:t>
            </a:r>
            <a:r>
              <a:rPr lang="en-US" dirty="0">
                <a:cs typeface="Comic Sans MS"/>
              </a:rPr>
              <a:t>..+</a:t>
            </a:r>
            <a:r>
              <a:rPr lang="en-US" dirty="0" err="1">
                <a:cs typeface="Comic Sans MS"/>
              </a:rPr>
              <a:t>c</a:t>
            </a:r>
            <a:r>
              <a:rPr lang="en-US" baseline="-25000" dirty="0" err="1">
                <a:cs typeface="Comic Sans MS"/>
              </a:rPr>
              <a:t>n</a:t>
            </a:r>
            <a:r>
              <a:rPr lang="en-US" dirty="0">
                <a:cs typeface="Comic Sans MS"/>
              </a:rPr>
              <a:t>(</a:t>
            </a:r>
            <a:r>
              <a:rPr lang="en-US" dirty="0"/>
              <a:t>𝜆</a:t>
            </a:r>
            <a:r>
              <a:rPr lang="en-US" baseline="-25000" dirty="0">
                <a:cs typeface="Comic Sans MS"/>
              </a:rPr>
              <a:t>n</a:t>
            </a:r>
            <a:r>
              <a:rPr lang="en-US" dirty="0">
                <a:cs typeface="Comic Sans MS"/>
              </a:rPr>
              <a:t>/</a:t>
            </a:r>
            <a:r>
              <a:rPr lang="en-US" dirty="0"/>
              <a:t>𝜆</a:t>
            </a:r>
            <a:r>
              <a:rPr lang="en-US" baseline="-25000" dirty="0">
                <a:cs typeface="Comic Sans MS"/>
              </a:rPr>
              <a:t>1</a:t>
            </a:r>
            <a:r>
              <a:rPr lang="en-US" dirty="0">
                <a:cs typeface="Comic Sans MS"/>
              </a:rPr>
              <a:t>)</a:t>
            </a:r>
            <a:r>
              <a:rPr lang="en-US" baseline="30000" dirty="0" err="1">
                <a:cs typeface="Comic Sans MS"/>
              </a:rPr>
              <a:t>t</a:t>
            </a:r>
            <a:r>
              <a:rPr lang="en-US" dirty="0" err="1">
                <a:cs typeface="Comic Sans MS"/>
              </a:rPr>
              <a:t>v</a:t>
            </a:r>
            <a:r>
              <a:rPr lang="en-US" baseline="-25000" dirty="0" err="1">
                <a:cs typeface="Comic Sans MS"/>
              </a:rPr>
              <a:t>n</a:t>
            </a:r>
            <a:r>
              <a:rPr lang="en-US" dirty="0">
                <a:cs typeface="Comic Sans MS"/>
              </a:rPr>
              <a:t>)</a:t>
            </a:r>
          </a:p>
          <a:p>
            <a:pPr marL="365760" lvl="1" indent="0">
              <a:buNone/>
            </a:pPr>
            <a:endParaRPr lang="en-US" baseline="-25000" dirty="0">
              <a:cs typeface="Comic Sans MS"/>
            </a:endParaRPr>
          </a:p>
          <a:p>
            <a:pPr marL="365760" lvl="1" indent="0">
              <a:buNone/>
            </a:pPr>
            <a:endParaRPr lang="en-US" baseline="-25000" dirty="0">
              <a:cs typeface="Comic Sans MS"/>
            </a:endParaRPr>
          </a:p>
          <a:p>
            <a:r>
              <a:rPr lang="en-US" dirty="0">
                <a:cs typeface="Comic Sans MS"/>
              </a:rPr>
              <a:t>As t grows larger, all values of all terms except the first one goes to zero, since (li/l</a:t>
            </a:r>
            <a:r>
              <a:rPr lang="en-US" baseline="-25000" dirty="0">
                <a:cs typeface="Comic Sans MS"/>
              </a:rPr>
              <a:t>1</a:t>
            </a:r>
            <a:r>
              <a:rPr lang="en-US" dirty="0">
                <a:cs typeface="Comic Sans MS"/>
              </a:rPr>
              <a:t>&lt;1)</a:t>
            </a:r>
          </a:p>
          <a:p>
            <a:r>
              <a:rPr lang="en-US" dirty="0">
                <a:cs typeface="Comic Sans MS"/>
              </a:rPr>
              <a:t>Thus </a:t>
            </a:r>
            <a:r>
              <a:rPr lang="en-US" dirty="0" err="1">
                <a:cs typeface="Comic Sans MS"/>
              </a:rPr>
              <a:t>x</a:t>
            </a:r>
            <a:r>
              <a:rPr lang="en-US" baseline="30000" dirty="0" err="1">
                <a:cs typeface="Comic Sans MS"/>
              </a:rPr>
              <a:t>t</a:t>
            </a:r>
            <a:r>
              <a:rPr lang="en-US" dirty="0">
                <a:cs typeface="Comic Sans MS"/>
              </a:rPr>
              <a:t>=A</a:t>
            </a:r>
            <a:r>
              <a:rPr lang="en-US" baseline="30000" dirty="0">
                <a:cs typeface="Comic Sans MS"/>
              </a:rPr>
              <a:t>t</a:t>
            </a:r>
            <a:r>
              <a:rPr lang="en-US" dirty="0">
                <a:cs typeface="Comic Sans MS"/>
              </a:rPr>
              <a:t>x</a:t>
            </a:r>
            <a:r>
              <a:rPr lang="en-US" baseline="30000" dirty="0">
                <a:cs typeface="Comic Sans MS"/>
              </a:rPr>
              <a:t>0 </a:t>
            </a:r>
            <a:r>
              <a:rPr lang="en-US" dirty="0">
                <a:cs typeface="Comic Sans MS"/>
              </a:rPr>
              <a:t>= </a:t>
            </a:r>
            <a:r>
              <a:rPr lang="en-US" dirty="0"/>
              <a:t>𝜆</a:t>
            </a:r>
            <a:r>
              <a:rPr lang="en-US" baseline="-25000" dirty="0">
                <a:cs typeface="Comic Sans MS"/>
              </a:rPr>
              <a:t>1</a:t>
            </a:r>
            <a:r>
              <a:rPr lang="en-US" baseline="30000" dirty="0">
                <a:cs typeface="Comic Sans MS"/>
              </a:rPr>
              <a:t>t</a:t>
            </a:r>
            <a:r>
              <a:rPr lang="en-US" dirty="0">
                <a:cs typeface="Comic Sans MS"/>
              </a:rPr>
              <a:t>c</a:t>
            </a:r>
            <a:r>
              <a:rPr lang="en-US" baseline="-25000" dirty="0">
                <a:cs typeface="Comic Sans MS"/>
              </a:rPr>
              <a:t>1</a:t>
            </a:r>
            <a:r>
              <a:rPr lang="en-US" dirty="0">
                <a:cs typeface="Comic Sans MS"/>
              </a:rPr>
              <a:t>v</a:t>
            </a:r>
            <a:r>
              <a:rPr lang="en-US" baseline="-25000" dirty="0">
                <a:cs typeface="Comic Sans MS"/>
              </a:rPr>
              <a:t>1 </a:t>
            </a:r>
            <a:r>
              <a:rPr lang="en-US" dirty="0">
                <a:cs typeface="Comic Sans MS"/>
              </a:rPr>
              <a:t>for sufficiently large t</a:t>
            </a:r>
          </a:p>
          <a:p>
            <a:r>
              <a:rPr lang="en-US" dirty="0">
                <a:latin typeface="Comic Sans MS"/>
                <a:cs typeface="Comic Sans MS"/>
              </a:rPr>
              <a:t> </a:t>
            </a:r>
          </a:p>
          <a:p>
            <a:endParaRPr lang="en-US" baseline="-25000" dirty="0">
              <a:latin typeface="Comic Sans MS"/>
              <a:cs typeface="Comic Sans MS"/>
            </a:endParaRPr>
          </a:p>
          <a:p>
            <a:endParaRPr lang="en-US" dirty="0">
              <a:latin typeface="Comic Sans MS"/>
              <a:cs typeface="Comic Sans MS"/>
            </a:endParaRPr>
          </a:p>
        </p:txBody>
      </p:sp>
    </p:spTree>
    <p:extLst>
      <p:ext uri="{BB962C8B-B14F-4D97-AF65-F5344CB8AC3E}">
        <p14:creationId xmlns:p14="http://schemas.microsoft.com/office/powerpoint/2010/main" val="2585350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In the last slide we derived</a:t>
            </a:r>
          </a:p>
          <a:p>
            <a:pPr lvl="1"/>
            <a:r>
              <a:rPr lang="en-US" dirty="0" err="1">
                <a:cs typeface="Comic Sans MS"/>
              </a:rPr>
              <a:t>x</a:t>
            </a:r>
            <a:r>
              <a:rPr lang="en-US" baseline="30000" dirty="0" err="1">
                <a:cs typeface="Comic Sans MS"/>
              </a:rPr>
              <a:t>t</a:t>
            </a:r>
            <a:r>
              <a:rPr lang="en-US" dirty="0">
                <a:cs typeface="Comic Sans MS"/>
              </a:rPr>
              <a:t>=A</a:t>
            </a:r>
            <a:r>
              <a:rPr lang="en-US" baseline="30000" dirty="0">
                <a:cs typeface="Comic Sans MS"/>
              </a:rPr>
              <a:t>t</a:t>
            </a:r>
            <a:r>
              <a:rPr lang="en-US" dirty="0">
                <a:cs typeface="Comic Sans MS"/>
              </a:rPr>
              <a:t>x</a:t>
            </a:r>
            <a:r>
              <a:rPr lang="en-US" baseline="30000" dirty="0">
                <a:cs typeface="Comic Sans MS"/>
              </a:rPr>
              <a:t>0 </a:t>
            </a:r>
            <a:r>
              <a:rPr lang="en-US" dirty="0">
                <a:cs typeface="Comic Sans MS"/>
              </a:rPr>
              <a:t>= </a:t>
            </a:r>
            <a:r>
              <a:rPr lang="en-US" dirty="0"/>
              <a:t>𝜆</a:t>
            </a:r>
            <a:r>
              <a:rPr lang="en-US" baseline="-25000" dirty="0">
                <a:cs typeface="Comic Sans MS"/>
              </a:rPr>
              <a:t>1</a:t>
            </a:r>
            <a:r>
              <a:rPr lang="en-US" baseline="30000" dirty="0">
                <a:cs typeface="Comic Sans MS"/>
              </a:rPr>
              <a:t>t</a:t>
            </a:r>
            <a:r>
              <a:rPr lang="en-US" dirty="0">
                <a:cs typeface="Comic Sans MS"/>
              </a:rPr>
              <a:t>c</a:t>
            </a:r>
            <a:r>
              <a:rPr lang="en-US" baseline="-25000" dirty="0">
                <a:cs typeface="Comic Sans MS"/>
              </a:rPr>
              <a:t>1</a:t>
            </a:r>
            <a:r>
              <a:rPr lang="en-US" dirty="0">
                <a:cs typeface="Comic Sans MS"/>
              </a:rPr>
              <a:t>v</a:t>
            </a:r>
            <a:r>
              <a:rPr lang="en-US" baseline="-25000" dirty="0">
                <a:cs typeface="Comic Sans MS"/>
              </a:rPr>
              <a:t>1 </a:t>
            </a:r>
          </a:p>
          <a:p>
            <a:pPr lvl="1"/>
            <a:r>
              <a:rPr lang="en-US" dirty="0">
                <a:cs typeface="Comic Sans MS"/>
              </a:rPr>
              <a:t>x</a:t>
            </a:r>
            <a:r>
              <a:rPr lang="en-US" baseline="30000" dirty="0">
                <a:cs typeface="Comic Sans MS"/>
              </a:rPr>
              <a:t>t+1</a:t>
            </a:r>
            <a:r>
              <a:rPr lang="en-US" dirty="0">
                <a:cs typeface="Comic Sans MS"/>
              </a:rPr>
              <a:t>=</a:t>
            </a:r>
            <a:r>
              <a:rPr lang="en-US" dirty="0" err="1">
                <a:cs typeface="Comic Sans MS"/>
              </a:rPr>
              <a:t>Ax</a:t>
            </a:r>
            <a:r>
              <a:rPr lang="en-US" baseline="30000" dirty="0" err="1">
                <a:cs typeface="Comic Sans MS"/>
              </a:rPr>
              <a:t>t</a:t>
            </a:r>
            <a:r>
              <a:rPr lang="en-US" baseline="30000" dirty="0">
                <a:cs typeface="Comic Sans MS"/>
              </a:rPr>
              <a:t> </a:t>
            </a:r>
            <a:r>
              <a:rPr lang="en-US" dirty="0">
                <a:cs typeface="Comic Sans MS"/>
              </a:rPr>
              <a:t>= A</a:t>
            </a:r>
            <a:r>
              <a:rPr lang="en-US" dirty="0"/>
              <a:t> 𝜆</a:t>
            </a:r>
            <a:r>
              <a:rPr lang="en-US" baseline="-25000" dirty="0">
                <a:cs typeface="Comic Sans MS"/>
              </a:rPr>
              <a:t>1</a:t>
            </a:r>
            <a:r>
              <a:rPr lang="en-US" baseline="30000" dirty="0">
                <a:cs typeface="Comic Sans MS"/>
              </a:rPr>
              <a:t>t</a:t>
            </a:r>
            <a:r>
              <a:rPr lang="en-US" dirty="0">
                <a:cs typeface="Comic Sans MS"/>
              </a:rPr>
              <a:t>c</a:t>
            </a:r>
            <a:r>
              <a:rPr lang="en-US" baseline="-25000" dirty="0">
                <a:cs typeface="Comic Sans MS"/>
              </a:rPr>
              <a:t>1</a:t>
            </a:r>
            <a:r>
              <a:rPr lang="en-US" dirty="0">
                <a:cs typeface="Comic Sans MS"/>
              </a:rPr>
              <a:t>v</a:t>
            </a:r>
            <a:r>
              <a:rPr lang="en-US" baseline="-25000" dirty="0">
                <a:cs typeface="Comic Sans MS"/>
              </a:rPr>
              <a:t>1  </a:t>
            </a:r>
            <a:r>
              <a:rPr lang="en-US" dirty="0">
                <a:cs typeface="Comic Sans MS"/>
              </a:rPr>
              <a:t>&amp;&amp; x</a:t>
            </a:r>
            <a:r>
              <a:rPr lang="en-US" baseline="30000" dirty="0">
                <a:cs typeface="Comic Sans MS"/>
              </a:rPr>
              <a:t>t+1</a:t>
            </a:r>
            <a:r>
              <a:rPr lang="en-US" dirty="0">
                <a:cs typeface="Comic Sans MS"/>
              </a:rPr>
              <a:t>=</a:t>
            </a:r>
            <a:r>
              <a:rPr lang="en-US" dirty="0"/>
              <a:t> 𝜆</a:t>
            </a:r>
            <a:r>
              <a:rPr lang="en-US" baseline="-25000" dirty="0">
                <a:cs typeface="Comic Sans MS"/>
              </a:rPr>
              <a:t>1</a:t>
            </a:r>
            <a:r>
              <a:rPr lang="en-US" baseline="30000" dirty="0">
                <a:cs typeface="Comic Sans MS"/>
              </a:rPr>
              <a:t>t+1</a:t>
            </a:r>
            <a:r>
              <a:rPr lang="en-US" dirty="0">
                <a:cs typeface="Comic Sans MS"/>
              </a:rPr>
              <a:t>c</a:t>
            </a:r>
            <a:r>
              <a:rPr lang="en-US" baseline="-25000" dirty="0">
                <a:cs typeface="Comic Sans MS"/>
              </a:rPr>
              <a:t>1</a:t>
            </a:r>
            <a:r>
              <a:rPr lang="en-US" dirty="0">
                <a:cs typeface="Comic Sans MS"/>
              </a:rPr>
              <a:t>v</a:t>
            </a:r>
            <a:r>
              <a:rPr lang="en-US" baseline="-25000" dirty="0">
                <a:cs typeface="Comic Sans MS"/>
              </a:rPr>
              <a:t>1 </a:t>
            </a:r>
          </a:p>
          <a:p>
            <a:pPr lvl="1"/>
            <a:r>
              <a:rPr lang="en-US" dirty="0" err="1">
                <a:cs typeface="Comic Sans MS"/>
              </a:rPr>
              <a:t>Ax</a:t>
            </a:r>
            <a:r>
              <a:rPr lang="en-US" baseline="30000" dirty="0" err="1">
                <a:cs typeface="Comic Sans MS"/>
              </a:rPr>
              <a:t>t</a:t>
            </a:r>
            <a:r>
              <a:rPr lang="en-US" dirty="0">
                <a:cs typeface="Comic Sans MS"/>
              </a:rPr>
              <a:t>=</a:t>
            </a:r>
            <a:r>
              <a:rPr lang="en-US" dirty="0"/>
              <a:t> 𝜆</a:t>
            </a:r>
            <a:r>
              <a:rPr lang="en-US" baseline="-25000" dirty="0">
                <a:cs typeface="Comic Sans MS"/>
              </a:rPr>
              <a:t>1</a:t>
            </a:r>
            <a:r>
              <a:rPr lang="en-US" dirty="0">
                <a:cs typeface="Comic Sans MS"/>
              </a:rPr>
              <a:t>x</a:t>
            </a:r>
            <a:r>
              <a:rPr lang="en-US" baseline="30000" dirty="0">
                <a:cs typeface="Comic Sans MS"/>
              </a:rPr>
              <a:t>t</a:t>
            </a:r>
            <a:endParaRPr lang="en-US" dirty="0">
              <a:cs typeface="Comic Sans MS"/>
            </a:endParaRPr>
          </a:p>
          <a:p>
            <a:r>
              <a:rPr lang="en-US" dirty="0">
                <a:cs typeface="Comic Sans MS"/>
              </a:rPr>
              <a:t>Thus x is the </a:t>
            </a:r>
            <a:r>
              <a:rPr lang="en-US" dirty="0" err="1">
                <a:cs typeface="Comic Sans MS"/>
              </a:rPr>
              <a:t>eigen</a:t>
            </a:r>
            <a:r>
              <a:rPr lang="en-US" dirty="0">
                <a:cs typeface="Comic Sans MS"/>
              </a:rPr>
              <a:t> vector of A corresponding to the largest </a:t>
            </a:r>
            <a:r>
              <a:rPr lang="en-US" dirty="0" err="1">
                <a:cs typeface="Comic Sans MS"/>
              </a:rPr>
              <a:t>eigen</a:t>
            </a:r>
            <a:r>
              <a:rPr lang="en-US" dirty="0">
                <a:cs typeface="Comic Sans MS"/>
              </a:rPr>
              <a:t> value</a:t>
            </a:r>
          </a:p>
          <a:p>
            <a:r>
              <a:rPr lang="en-US" dirty="0">
                <a:cs typeface="Comic Sans MS"/>
              </a:rPr>
              <a:t>This is the same vector that we needed for random walk centrality!!</a:t>
            </a:r>
          </a:p>
          <a:p>
            <a:pPr marL="365760" lvl="1" indent="0">
              <a:buNone/>
            </a:pPr>
            <a:endParaRPr lang="en-US" dirty="0">
              <a:latin typeface="Comic Sans MS"/>
              <a:cs typeface="Comic Sans MS"/>
            </a:endParaRPr>
          </a:p>
          <a:p>
            <a:pPr lvl="1"/>
            <a:endParaRPr lang="en-US" baseline="-25000" dirty="0">
              <a:latin typeface="Comic Sans MS"/>
              <a:cs typeface="Comic Sans MS"/>
            </a:endParaRPr>
          </a:p>
          <a:p>
            <a:pPr marL="342900" lvl="1" indent="0">
              <a:buNone/>
            </a:pPr>
            <a:endParaRPr lang="en-US" baseline="-25000" dirty="0">
              <a:latin typeface="Comic Sans MS"/>
              <a:cs typeface="Comic Sans MS"/>
            </a:endParaRPr>
          </a:p>
          <a:p>
            <a:pPr marL="365760" lvl="1" indent="0">
              <a:buNone/>
            </a:pPr>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11430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78"/>
          <p:cNvSpPr>
            <a:spLocks noGrp="1"/>
          </p:cNvSpPr>
          <p:nvPr>
            <p:ph type="title"/>
          </p:nvPr>
        </p:nvSpPr>
        <p:spPr>
          <a:xfrm>
            <a:off x="2567490" y="345674"/>
            <a:ext cx="7024744" cy="1143000"/>
          </a:xfrm>
        </p:spPr>
        <p:txBody>
          <a:bodyPr>
            <a:normAutofit/>
          </a:bodyPr>
          <a:lstStyle/>
          <a:p>
            <a:pPr algn="ctr"/>
            <a:r>
              <a:rPr lang="en-US" dirty="0">
                <a:solidFill>
                  <a:schemeClr val="tx1"/>
                </a:solidFill>
                <a:cs typeface="Comic Sans MS"/>
              </a:rPr>
              <a:t>Traversing Weighted Graphs</a:t>
            </a:r>
          </a:p>
        </p:txBody>
      </p:sp>
      <p:grpSp>
        <p:nvGrpSpPr>
          <p:cNvPr id="11" name="Group 10"/>
          <p:cNvGrpSpPr/>
          <p:nvPr/>
        </p:nvGrpSpPr>
        <p:grpSpPr>
          <a:xfrm>
            <a:off x="3289259" y="1582471"/>
            <a:ext cx="2373314" cy="1972562"/>
            <a:chOff x="1289434" y="1888704"/>
            <a:chExt cx="2373314" cy="1972562"/>
          </a:xfrm>
        </p:grpSpPr>
        <p:grpSp>
          <p:nvGrpSpPr>
            <p:cNvPr id="30" name="Group 29"/>
            <p:cNvGrpSpPr/>
            <p:nvPr/>
          </p:nvGrpSpPr>
          <p:grpSpPr>
            <a:xfrm>
              <a:off x="1424902" y="1888704"/>
              <a:ext cx="2237846" cy="1972562"/>
              <a:chOff x="1336034" y="404108"/>
              <a:chExt cx="4337988" cy="3274385"/>
            </a:xfrm>
          </p:grpSpPr>
          <p:cxnSp>
            <p:nvCxnSpPr>
              <p:cNvPr id="31" name="Straight Connector 30"/>
              <p:cNvCxnSpPr/>
              <p:nvPr/>
            </p:nvCxnSpPr>
            <p:spPr>
              <a:xfrm flipV="1">
                <a:off x="1632931" y="874261"/>
                <a:ext cx="956666" cy="890756"/>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32" name="Isosceles Triangle 31"/>
              <p:cNvSpPr/>
              <p:nvPr/>
            </p:nvSpPr>
            <p:spPr>
              <a:xfrm rot="5400000">
                <a:off x="3999417" y="1904894"/>
                <a:ext cx="1253606" cy="1501812"/>
              </a:xfrm>
              <a:prstGeom prst="triangle">
                <a:avLst>
                  <a:gd name="adj" fmla="val 44737"/>
                </a:avLst>
              </a:prstGeom>
              <a:noFill/>
              <a:ln w="38100" cmpd="sng">
                <a:solidFill>
                  <a:srgbClr val="FD1CE8"/>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1632931" y="1765017"/>
                <a:ext cx="2243218" cy="1633054"/>
              </a:xfrm>
              <a:prstGeom prst="rect">
                <a:avLst/>
              </a:prstGeom>
              <a:noFill/>
              <a:ln w="57150" cmpd="sng">
                <a:solidFill>
                  <a:srgbClr val="FD1CE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579252" y="1550576"/>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sp>
            <p:nvSpPr>
              <p:cNvPr id="35" name="Oval 34"/>
              <p:cNvSpPr/>
              <p:nvPr/>
            </p:nvSpPr>
            <p:spPr>
              <a:xfrm>
                <a:off x="1336034" y="1501089"/>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sp>
            <p:nvSpPr>
              <p:cNvPr id="36" name="Oval 35"/>
              <p:cNvSpPr/>
              <p:nvPr/>
            </p:nvSpPr>
            <p:spPr>
              <a:xfrm>
                <a:off x="1336034" y="3134143"/>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sp>
            <p:nvSpPr>
              <p:cNvPr id="37" name="Oval 36"/>
              <p:cNvSpPr/>
              <p:nvPr/>
            </p:nvSpPr>
            <p:spPr>
              <a:xfrm>
                <a:off x="3599700" y="315063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sp>
            <p:nvSpPr>
              <p:cNvPr id="38" name="Oval 37"/>
              <p:cNvSpPr/>
              <p:nvPr/>
            </p:nvSpPr>
            <p:spPr>
              <a:xfrm>
                <a:off x="5080229" y="2280318"/>
                <a:ext cx="593793" cy="527855"/>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sp>
            <p:nvSpPr>
              <p:cNvPr id="39" name="Oval 38"/>
              <p:cNvSpPr/>
              <p:nvPr/>
            </p:nvSpPr>
            <p:spPr>
              <a:xfrm>
                <a:off x="2268851" y="404108"/>
                <a:ext cx="593793" cy="527854"/>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grpSp>
        <p:cxnSp>
          <p:nvCxnSpPr>
            <p:cNvPr id="9" name="Straight Connector 8"/>
            <p:cNvCxnSpPr/>
            <p:nvPr/>
          </p:nvCxnSpPr>
          <p:spPr>
            <a:xfrm>
              <a:off x="2038068" y="2206695"/>
              <a:ext cx="527553" cy="482178"/>
            </a:xfrm>
            <a:prstGeom prst="line">
              <a:avLst/>
            </a:prstGeom>
            <a:ln w="57150" cmpd="sng">
              <a:solidFill>
                <a:srgbClr val="FD1CE8"/>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578063" y="2193709"/>
              <a:ext cx="372533" cy="369332"/>
            </a:xfrm>
            <a:prstGeom prst="rect">
              <a:avLst/>
            </a:prstGeom>
            <a:noFill/>
          </p:spPr>
          <p:txBody>
            <a:bodyPr wrap="square" rtlCol="0">
              <a:spAutoFit/>
            </a:bodyPr>
            <a:lstStyle/>
            <a:p>
              <a:r>
                <a:rPr lang="en-US" b="1" dirty="0"/>
                <a:t>1</a:t>
              </a:r>
            </a:p>
          </p:txBody>
        </p:sp>
        <p:sp>
          <p:nvSpPr>
            <p:cNvPr id="49" name="TextBox 48"/>
            <p:cNvSpPr txBox="1"/>
            <p:nvPr/>
          </p:nvSpPr>
          <p:spPr>
            <a:xfrm>
              <a:off x="2246647" y="2189528"/>
              <a:ext cx="372533" cy="369332"/>
            </a:xfrm>
            <a:prstGeom prst="rect">
              <a:avLst/>
            </a:prstGeom>
            <a:noFill/>
          </p:spPr>
          <p:txBody>
            <a:bodyPr wrap="square" rtlCol="0">
              <a:spAutoFit/>
            </a:bodyPr>
            <a:lstStyle/>
            <a:p>
              <a:r>
                <a:rPr lang="en-US" b="1" dirty="0"/>
                <a:t>3</a:t>
              </a:r>
            </a:p>
          </p:txBody>
        </p:sp>
        <p:sp>
          <p:nvSpPr>
            <p:cNvPr id="50" name="TextBox 49"/>
            <p:cNvSpPr txBox="1"/>
            <p:nvPr/>
          </p:nvSpPr>
          <p:spPr>
            <a:xfrm>
              <a:off x="1906116" y="2394696"/>
              <a:ext cx="372533" cy="369332"/>
            </a:xfrm>
            <a:prstGeom prst="rect">
              <a:avLst/>
            </a:prstGeom>
            <a:noFill/>
          </p:spPr>
          <p:txBody>
            <a:bodyPr wrap="square" rtlCol="0">
              <a:spAutoFit/>
            </a:bodyPr>
            <a:lstStyle/>
            <a:p>
              <a:r>
                <a:rPr lang="en-US" b="1" dirty="0"/>
                <a:t>1</a:t>
              </a:r>
            </a:p>
          </p:txBody>
        </p:sp>
        <p:sp>
          <p:nvSpPr>
            <p:cNvPr id="51" name="TextBox 50"/>
            <p:cNvSpPr txBox="1"/>
            <p:nvPr/>
          </p:nvSpPr>
          <p:spPr>
            <a:xfrm>
              <a:off x="1289434" y="2967227"/>
              <a:ext cx="372533" cy="369332"/>
            </a:xfrm>
            <a:prstGeom prst="rect">
              <a:avLst/>
            </a:prstGeom>
            <a:noFill/>
          </p:spPr>
          <p:txBody>
            <a:bodyPr wrap="square" rtlCol="0">
              <a:spAutoFit/>
            </a:bodyPr>
            <a:lstStyle/>
            <a:p>
              <a:r>
                <a:rPr lang="en-US" b="1" dirty="0"/>
                <a:t>2</a:t>
              </a:r>
            </a:p>
          </p:txBody>
        </p:sp>
        <p:sp>
          <p:nvSpPr>
            <p:cNvPr id="52" name="TextBox 51"/>
            <p:cNvSpPr txBox="1"/>
            <p:nvPr/>
          </p:nvSpPr>
          <p:spPr>
            <a:xfrm>
              <a:off x="1950596" y="3323002"/>
              <a:ext cx="372533" cy="369332"/>
            </a:xfrm>
            <a:prstGeom prst="rect">
              <a:avLst/>
            </a:prstGeom>
            <a:noFill/>
          </p:spPr>
          <p:txBody>
            <a:bodyPr wrap="square" rtlCol="0">
              <a:spAutoFit/>
            </a:bodyPr>
            <a:lstStyle/>
            <a:p>
              <a:r>
                <a:rPr lang="en-US" b="1" dirty="0"/>
                <a:t>1</a:t>
              </a:r>
            </a:p>
          </p:txBody>
        </p:sp>
        <p:sp>
          <p:nvSpPr>
            <p:cNvPr id="53" name="TextBox 52"/>
            <p:cNvSpPr txBox="1"/>
            <p:nvPr/>
          </p:nvSpPr>
          <p:spPr>
            <a:xfrm>
              <a:off x="2432913" y="2988636"/>
              <a:ext cx="372533" cy="369332"/>
            </a:xfrm>
            <a:prstGeom prst="rect">
              <a:avLst/>
            </a:prstGeom>
            <a:noFill/>
          </p:spPr>
          <p:txBody>
            <a:bodyPr wrap="square" rtlCol="0">
              <a:spAutoFit/>
            </a:bodyPr>
            <a:lstStyle/>
            <a:p>
              <a:r>
                <a:rPr lang="en-US" b="1" dirty="0"/>
                <a:t>3</a:t>
              </a:r>
            </a:p>
          </p:txBody>
        </p:sp>
        <p:sp>
          <p:nvSpPr>
            <p:cNvPr id="54" name="TextBox 53"/>
            <p:cNvSpPr txBox="1"/>
            <p:nvPr/>
          </p:nvSpPr>
          <p:spPr>
            <a:xfrm>
              <a:off x="2957846" y="2682907"/>
              <a:ext cx="372533" cy="369332"/>
            </a:xfrm>
            <a:prstGeom prst="rect">
              <a:avLst/>
            </a:prstGeom>
            <a:noFill/>
          </p:spPr>
          <p:txBody>
            <a:bodyPr wrap="square" rtlCol="0">
              <a:spAutoFit/>
            </a:bodyPr>
            <a:lstStyle/>
            <a:p>
              <a:r>
                <a:rPr lang="en-US" b="1" dirty="0"/>
                <a:t>4</a:t>
              </a:r>
            </a:p>
          </p:txBody>
        </p:sp>
        <p:sp>
          <p:nvSpPr>
            <p:cNvPr id="55" name="TextBox 54"/>
            <p:cNvSpPr txBox="1"/>
            <p:nvPr/>
          </p:nvSpPr>
          <p:spPr>
            <a:xfrm>
              <a:off x="3012273" y="3370376"/>
              <a:ext cx="372533" cy="369332"/>
            </a:xfrm>
            <a:prstGeom prst="rect">
              <a:avLst/>
            </a:prstGeom>
            <a:noFill/>
          </p:spPr>
          <p:txBody>
            <a:bodyPr wrap="square" rtlCol="0">
              <a:spAutoFit/>
            </a:bodyPr>
            <a:lstStyle/>
            <a:p>
              <a:r>
                <a:rPr lang="en-US" b="1" dirty="0"/>
                <a:t>1</a:t>
              </a:r>
            </a:p>
          </p:txBody>
        </p:sp>
      </p:grpSp>
      <p:sp>
        <p:nvSpPr>
          <p:cNvPr id="57" name="Oval 56"/>
          <p:cNvSpPr/>
          <p:nvPr/>
        </p:nvSpPr>
        <p:spPr>
          <a:xfrm>
            <a:off x="6759991" y="1467836"/>
            <a:ext cx="306321" cy="317991"/>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A</a:t>
            </a:r>
          </a:p>
        </p:txBody>
      </p:sp>
      <p:sp>
        <p:nvSpPr>
          <p:cNvPr id="63" name="Oval 62"/>
          <p:cNvSpPr/>
          <p:nvPr/>
        </p:nvSpPr>
        <p:spPr>
          <a:xfrm>
            <a:off x="6324425" y="2208990"/>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B</a:t>
            </a:r>
          </a:p>
        </p:txBody>
      </p:sp>
      <p:grpSp>
        <p:nvGrpSpPr>
          <p:cNvPr id="40" name="Group 39"/>
          <p:cNvGrpSpPr/>
          <p:nvPr/>
        </p:nvGrpSpPr>
        <p:grpSpPr>
          <a:xfrm>
            <a:off x="6387457" y="1694123"/>
            <a:ext cx="389466" cy="540507"/>
            <a:chOff x="5226939" y="2470617"/>
            <a:chExt cx="389466" cy="540507"/>
          </a:xfrm>
        </p:grpSpPr>
        <p:cxnSp>
          <p:nvCxnSpPr>
            <p:cNvPr id="13" name="Straight Connector 12"/>
            <p:cNvCxnSpPr/>
            <p:nvPr/>
          </p:nvCxnSpPr>
          <p:spPr>
            <a:xfrm flipH="1">
              <a:off x="5317067" y="2511522"/>
              <a:ext cx="299338" cy="499602"/>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5226939" y="2470617"/>
              <a:ext cx="372533" cy="369332"/>
            </a:xfrm>
            <a:prstGeom prst="rect">
              <a:avLst/>
            </a:prstGeom>
            <a:noFill/>
          </p:spPr>
          <p:txBody>
            <a:bodyPr wrap="square" rtlCol="0">
              <a:spAutoFit/>
            </a:bodyPr>
            <a:lstStyle/>
            <a:p>
              <a:r>
                <a:rPr lang="en-US" b="1" dirty="0"/>
                <a:t>1</a:t>
              </a:r>
            </a:p>
          </p:txBody>
        </p:sp>
      </p:grpSp>
      <p:sp>
        <p:nvSpPr>
          <p:cNvPr id="65" name="Oval 64"/>
          <p:cNvSpPr/>
          <p:nvPr/>
        </p:nvSpPr>
        <p:spPr>
          <a:xfrm>
            <a:off x="7298676" y="2214956"/>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C</a:t>
            </a:r>
          </a:p>
        </p:txBody>
      </p:sp>
      <p:grpSp>
        <p:nvGrpSpPr>
          <p:cNvPr id="42" name="Group 41"/>
          <p:cNvGrpSpPr/>
          <p:nvPr/>
        </p:nvGrpSpPr>
        <p:grpSpPr>
          <a:xfrm>
            <a:off x="6994638" y="1707108"/>
            <a:ext cx="541103" cy="471876"/>
            <a:chOff x="5834119" y="2483603"/>
            <a:chExt cx="541103" cy="471876"/>
          </a:xfrm>
        </p:grpSpPr>
        <p:cxnSp>
          <p:nvCxnSpPr>
            <p:cNvPr id="18" name="Straight Connector 17"/>
            <p:cNvCxnSpPr/>
            <p:nvPr/>
          </p:nvCxnSpPr>
          <p:spPr>
            <a:xfrm>
              <a:off x="5834119" y="2508272"/>
              <a:ext cx="406400" cy="447207"/>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002689" y="2483603"/>
              <a:ext cx="372533" cy="369332"/>
            </a:xfrm>
            <a:prstGeom prst="rect">
              <a:avLst/>
            </a:prstGeom>
            <a:noFill/>
          </p:spPr>
          <p:txBody>
            <a:bodyPr wrap="square" rtlCol="0">
              <a:spAutoFit/>
            </a:bodyPr>
            <a:lstStyle/>
            <a:p>
              <a:r>
                <a:rPr lang="en-US" b="1" dirty="0"/>
                <a:t>3</a:t>
              </a:r>
            </a:p>
          </p:txBody>
        </p:sp>
      </p:grpSp>
      <p:grpSp>
        <p:nvGrpSpPr>
          <p:cNvPr id="28" name="Group 27"/>
          <p:cNvGrpSpPr/>
          <p:nvPr/>
        </p:nvGrpSpPr>
        <p:grpSpPr>
          <a:xfrm>
            <a:off x="6630745" y="2022073"/>
            <a:ext cx="667930" cy="369332"/>
            <a:chOff x="5470227" y="2798568"/>
            <a:chExt cx="667930" cy="369332"/>
          </a:xfrm>
        </p:grpSpPr>
        <p:cxnSp>
          <p:nvCxnSpPr>
            <p:cNvPr id="27" name="Straight Connector 26"/>
            <p:cNvCxnSpPr>
              <a:stCxn id="63" idx="6"/>
            </p:cNvCxnSpPr>
            <p:nvPr/>
          </p:nvCxnSpPr>
          <p:spPr>
            <a:xfrm>
              <a:off x="5470227" y="3144481"/>
              <a:ext cx="667930" cy="0"/>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5600995" y="2798568"/>
              <a:ext cx="372533" cy="369332"/>
            </a:xfrm>
            <a:prstGeom prst="rect">
              <a:avLst/>
            </a:prstGeom>
            <a:noFill/>
            <a:ln>
              <a:noFill/>
            </a:ln>
          </p:spPr>
          <p:txBody>
            <a:bodyPr wrap="square" rtlCol="0">
              <a:spAutoFit/>
            </a:bodyPr>
            <a:lstStyle/>
            <a:p>
              <a:r>
                <a:rPr lang="en-US" b="1" dirty="0"/>
                <a:t>1</a:t>
              </a:r>
            </a:p>
          </p:txBody>
        </p:sp>
      </p:grpSp>
      <p:sp>
        <p:nvSpPr>
          <p:cNvPr id="80" name="Oval 79"/>
          <p:cNvSpPr/>
          <p:nvPr/>
        </p:nvSpPr>
        <p:spPr>
          <a:xfrm>
            <a:off x="6324425" y="3148857"/>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D</a:t>
            </a:r>
          </a:p>
        </p:txBody>
      </p:sp>
      <p:grpSp>
        <p:nvGrpSpPr>
          <p:cNvPr id="69" name="Group 68"/>
          <p:cNvGrpSpPr/>
          <p:nvPr/>
        </p:nvGrpSpPr>
        <p:grpSpPr>
          <a:xfrm>
            <a:off x="7163208" y="2548568"/>
            <a:ext cx="372533" cy="701371"/>
            <a:chOff x="4948923" y="3303477"/>
            <a:chExt cx="372533" cy="701371"/>
          </a:xfrm>
        </p:grpSpPr>
        <p:cxnSp>
          <p:nvCxnSpPr>
            <p:cNvPr id="56" name="Straight Connector 55"/>
            <p:cNvCxnSpPr>
              <a:stCxn id="63" idx="4"/>
            </p:cNvCxnSpPr>
            <p:nvPr/>
          </p:nvCxnSpPr>
          <p:spPr>
            <a:xfrm>
              <a:off x="5317067" y="3303477"/>
              <a:ext cx="0" cy="701371"/>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948923" y="3394886"/>
              <a:ext cx="372533" cy="369332"/>
            </a:xfrm>
            <a:prstGeom prst="rect">
              <a:avLst/>
            </a:prstGeom>
            <a:noFill/>
          </p:spPr>
          <p:txBody>
            <a:bodyPr wrap="square" rtlCol="0">
              <a:spAutoFit/>
            </a:bodyPr>
            <a:lstStyle/>
            <a:p>
              <a:r>
                <a:rPr lang="en-US" b="1" dirty="0"/>
                <a:t>3</a:t>
              </a:r>
            </a:p>
          </p:txBody>
        </p:sp>
      </p:grpSp>
      <p:grpSp>
        <p:nvGrpSpPr>
          <p:cNvPr id="82" name="Group 81"/>
          <p:cNvGrpSpPr/>
          <p:nvPr/>
        </p:nvGrpSpPr>
        <p:grpSpPr>
          <a:xfrm>
            <a:off x="6109445" y="2510053"/>
            <a:ext cx="372533" cy="701371"/>
            <a:chOff x="4948923" y="3303477"/>
            <a:chExt cx="372533" cy="701371"/>
          </a:xfrm>
        </p:grpSpPr>
        <p:cxnSp>
          <p:nvCxnSpPr>
            <p:cNvPr id="83" name="Straight Connector 82"/>
            <p:cNvCxnSpPr/>
            <p:nvPr/>
          </p:nvCxnSpPr>
          <p:spPr>
            <a:xfrm>
              <a:off x="5317067" y="3303477"/>
              <a:ext cx="0" cy="701371"/>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948923" y="3394886"/>
              <a:ext cx="372533" cy="369332"/>
            </a:xfrm>
            <a:prstGeom prst="rect">
              <a:avLst/>
            </a:prstGeom>
            <a:noFill/>
          </p:spPr>
          <p:txBody>
            <a:bodyPr wrap="square" rtlCol="0">
              <a:spAutoFit/>
            </a:bodyPr>
            <a:lstStyle/>
            <a:p>
              <a:r>
                <a:rPr lang="en-US" b="1" dirty="0"/>
                <a:t>2</a:t>
              </a:r>
            </a:p>
          </p:txBody>
        </p:sp>
      </p:grpSp>
      <p:sp>
        <p:nvSpPr>
          <p:cNvPr id="85" name="Oval 84"/>
          <p:cNvSpPr/>
          <p:nvPr/>
        </p:nvSpPr>
        <p:spPr>
          <a:xfrm>
            <a:off x="7401038" y="3218417"/>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E</a:t>
            </a:r>
          </a:p>
        </p:txBody>
      </p:sp>
      <p:grpSp>
        <p:nvGrpSpPr>
          <p:cNvPr id="88" name="Group 87"/>
          <p:cNvGrpSpPr/>
          <p:nvPr/>
        </p:nvGrpSpPr>
        <p:grpSpPr>
          <a:xfrm>
            <a:off x="6630745" y="3001478"/>
            <a:ext cx="770292" cy="369332"/>
            <a:chOff x="5470227" y="3777973"/>
            <a:chExt cx="770292" cy="369332"/>
          </a:xfrm>
        </p:grpSpPr>
        <p:cxnSp>
          <p:nvCxnSpPr>
            <p:cNvPr id="86" name="Straight Connector 85"/>
            <p:cNvCxnSpPr>
              <a:stCxn id="80" idx="6"/>
            </p:cNvCxnSpPr>
            <p:nvPr/>
          </p:nvCxnSpPr>
          <p:spPr>
            <a:xfrm>
              <a:off x="5470227" y="4084348"/>
              <a:ext cx="770292" cy="0"/>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626559" y="3777973"/>
              <a:ext cx="372533" cy="369332"/>
            </a:xfrm>
            <a:prstGeom prst="rect">
              <a:avLst/>
            </a:prstGeom>
            <a:noFill/>
          </p:spPr>
          <p:txBody>
            <a:bodyPr wrap="square" rtlCol="0">
              <a:spAutoFit/>
            </a:bodyPr>
            <a:lstStyle/>
            <a:p>
              <a:r>
                <a:rPr lang="en-US" b="1" dirty="0"/>
                <a:t>1</a:t>
              </a:r>
            </a:p>
          </p:txBody>
        </p:sp>
      </p:grpSp>
      <p:sp>
        <p:nvSpPr>
          <p:cNvPr id="91" name="Oval 90"/>
          <p:cNvSpPr/>
          <p:nvPr/>
        </p:nvSpPr>
        <p:spPr>
          <a:xfrm>
            <a:off x="8323319" y="2652801"/>
            <a:ext cx="306321" cy="317992"/>
          </a:xfrm>
          <a:prstGeom prst="ellipse">
            <a:avLst/>
          </a:prstGeom>
          <a:solidFill>
            <a:srgbClr val="FFFFFF"/>
          </a:solidFill>
          <a:ln w="57150" cmpd="sng">
            <a:solidFill>
              <a:srgbClr val="FD711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000090"/>
                </a:solidFill>
                <a:latin typeface="Comic Sans MS Bold"/>
                <a:cs typeface="Comic Sans MS Bold"/>
              </a:rPr>
              <a:t>F</a:t>
            </a:r>
          </a:p>
        </p:txBody>
      </p:sp>
      <p:grpSp>
        <p:nvGrpSpPr>
          <p:cNvPr id="93" name="Group 92"/>
          <p:cNvGrpSpPr/>
          <p:nvPr/>
        </p:nvGrpSpPr>
        <p:grpSpPr>
          <a:xfrm>
            <a:off x="7560136" y="2267848"/>
            <a:ext cx="763182" cy="469471"/>
            <a:chOff x="6399618" y="3044342"/>
            <a:chExt cx="763182" cy="469471"/>
          </a:xfrm>
        </p:grpSpPr>
        <p:cxnSp>
          <p:nvCxnSpPr>
            <p:cNvPr id="90" name="Straight Connector 89"/>
            <p:cNvCxnSpPr>
              <a:stCxn id="65" idx="5"/>
            </p:cNvCxnSpPr>
            <p:nvPr/>
          </p:nvCxnSpPr>
          <p:spPr>
            <a:xfrm>
              <a:off x="6399618" y="3262874"/>
              <a:ext cx="763182" cy="250939"/>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46840" y="3044342"/>
              <a:ext cx="372533" cy="369332"/>
            </a:xfrm>
            <a:prstGeom prst="rect">
              <a:avLst/>
            </a:prstGeom>
            <a:noFill/>
          </p:spPr>
          <p:txBody>
            <a:bodyPr wrap="square" rtlCol="0">
              <a:spAutoFit/>
            </a:bodyPr>
            <a:lstStyle/>
            <a:p>
              <a:r>
                <a:rPr lang="en-US" b="1" dirty="0"/>
                <a:t>4</a:t>
              </a:r>
            </a:p>
          </p:txBody>
        </p:sp>
      </p:grpSp>
      <p:grpSp>
        <p:nvGrpSpPr>
          <p:cNvPr id="97" name="Group 96"/>
          <p:cNvGrpSpPr/>
          <p:nvPr/>
        </p:nvGrpSpPr>
        <p:grpSpPr>
          <a:xfrm>
            <a:off x="7554198" y="2811798"/>
            <a:ext cx="769120" cy="501073"/>
            <a:chOff x="6393680" y="3588292"/>
            <a:chExt cx="769120" cy="501073"/>
          </a:xfrm>
        </p:grpSpPr>
        <p:cxnSp>
          <p:nvCxnSpPr>
            <p:cNvPr id="95" name="Straight Connector 94"/>
            <p:cNvCxnSpPr>
              <a:stCxn id="85" idx="0"/>
              <a:endCxn id="91" idx="2"/>
            </p:cNvCxnSpPr>
            <p:nvPr/>
          </p:nvCxnSpPr>
          <p:spPr>
            <a:xfrm flipV="1">
              <a:off x="6393680" y="3588292"/>
              <a:ext cx="769120" cy="406620"/>
            </a:xfrm>
            <a:prstGeom prst="line">
              <a:avLst/>
            </a:prstGeom>
            <a:ln w="57150" cmpd="sng">
              <a:solidFill>
                <a:srgbClr val="FD1CE8"/>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6733106" y="3720033"/>
              <a:ext cx="372533" cy="369332"/>
            </a:xfrm>
            <a:prstGeom prst="rect">
              <a:avLst/>
            </a:prstGeom>
            <a:noFill/>
          </p:spPr>
          <p:txBody>
            <a:bodyPr wrap="square" rtlCol="0">
              <a:spAutoFit/>
            </a:bodyPr>
            <a:lstStyle/>
            <a:p>
              <a:r>
                <a:rPr lang="en-US" b="1" dirty="0"/>
                <a:t>1</a:t>
              </a:r>
            </a:p>
          </p:txBody>
        </p:sp>
      </p:grpSp>
      <p:sp>
        <p:nvSpPr>
          <p:cNvPr id="98" name="TextBox 97"/>
          <p:cNvSpPr txBox="1"/>
          <p:nvPr/>
        </p:nvSpPr>
        <p:spPr>
          <a:xfrm>
            <a:off x="2177279" y="3860801"/>
            <a:ext cx="8906933" cy="2308324"/>
          </a:xfrm>
          <a:prstGeom prst="rect">
            <a:avLst/>
          </a:prstGeom>
          <a:noFill/>
        </p:spPr>
        <p:txBody>
          <a:bodyPr wrap="square" rtlCol="0">
            <a:spAutoFit/>
          </a:bodyPr>
          <a:lstStyle/>
          <a:p>
            <a:r>
              <a:rPr lang="en-US" dirty="0"/>
              <a:t>A </a:t>
            </a:r>
            <a:r>
              <a:rPr lang="en-US" dirty="0">
                <a:solidFill>
                  <a:srgbClr val="7030A0"/>
                </a:solidFill>
              </a:rPr>
              <a:t>graph is weighted </a:t>
            </a:r>
            <a:r>
              <a:rPr lang="en-US" dirty="0"/>
              <a:t>if the edges have values associated with them</a:t>
            </a:r>
          </a:p>
          <a:p>
            <a:endParaRPr lang="en-US" dirty="0"/>
          </a:p>
          <a:p>
            <a:r>
              <a:rPr lang="en-US" dirty="0">
                <a:solidFill>
                  <a:srgbClr val="7030A0"/>
                </a:solidFill>
              </a:rPr>
              <a:t>The single source shortest path (SSSP) </a:t>
            </a:r>
            <a:r>
              <a:rPr lang="en-US" dirty="0"/>
              <a:t>problem considers the problem of </a:t>
            </a:r>
          </a:p>
          <a:p>
            <a:r>
              <a:rPr lang="en-US" dirty="0"/>
              <a:t>finding the shortest distance from a given vertex to all other vertices.</a:t>
            </a:r>
          </a:p>
          <a:p>
            <a:endParaRPr lang="en-US" dirty="0"/>
          </a:p>
          <a:p>
            <a:r>
              <a:rPr lang="en-US" dirty="0"/>
              <a:t>Solved </a:t>
            </a:r>
            <a:r>
              <a:rPr lang="en-US" dirty="0">
                <a:solidFill>
                  <a:srgbClr val="7030A0"/>
                </a:solidFill>
              </a:rPr>
              <a:t>by </a:t>
            </a:r>
            <a:r>
              <a:rPr lang="en-US" dirty="0" err="1">
                <a:solidFill>
                  <a:srgbClr val="7030A0"/>
                </a:solidFill>
              </a:rPr>
              <a:t>Dijkstra’s</a:t>
            </a:r>
            <a:r>
              <a:rPr lang="en-US" dirty="0">
                <a:solidFill>
                  <a:srgbClr val="7030A0"/>
                </a:solidFill>
              </a:rPr>
              <a:t> algorithm </a:t>
            </a:r>
            <a:r>
              <a:rPr lang="en-US" dirty="0"/>
              <a:t>(</a:t>
            </a:r>
            <a:r>
              <a:rPr lang="en-US" dirty="0" err="1"/>
              <a:t>Edsgar</a:t>
            </a:r>
            <a:r>
              <a:rPr lang="en-US" dirty="0"/>
              <a:t> Dijkstra1956)</a:t>
            </a:r>
          </a:p>
          <a:p>
            <a:r>
              <a:rPr lang="en-US" dirty="0"/>
              <a:t>Similar to BFS, except we also visit previously visited nodes</a:t>
            </a:r>
          </a:p>
          <a:p>
            <a:r>
              <a:rPr lang="en-US" dirty="0"/>
              <a:t>And update the distance as needed</a:t>
            </a:r>
          </a:p>
        </p:txBody>
      </p:sp>
    </p:spTree>
    <p:extLst>
      <p:ext uri="{BB962C8B-B14F-4D97-AF65-F5344CB8AC3E}">
        <p14:creationId xmlns:p14="http://schemas.microsoft.com/office/powerpoint/2010/main" val="256981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6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80" grpId="0" animBg="1"/>
      <p:bldP spid="85" grpId="0" animBg="1"/>
      <p:bldP spid="9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2567493" y="2323653"/>
            <a:ext cx="7319093" cy="3508977"/>
          </a:xfrm>
        </p:spPr>
        <p:txBody>
          <a:bodyPr>
            <a:normAutofit/>
          </a:bodyPr>
          <a:lstStyle/>
          <a:p>
            <a:r>
              <a:rPr lang="en-US" dirty="0">
                <a:cs typeface="Comic Sans MS"/>
              </a:rPr>
              <a:t>In the last slide we derived</a:t>
            </a:r>
          </a:p>
          <a:p>
            <a:pPr lvl="1"/>
            <a:r>
              <a:rPr lang="en-US" dirty="0" err="1">
                <a:cs typeface="Comic Sans MS"/>
              </a:rPr>
              <a:t>Ax</a:t>
            </a:r>
            <a:r>
              <a:rPr lang="en-US" baseline="30000" dirty="0" err="1">
                <a:cs typeface="Comic Sans MS"/>
              </a:rPr>
              <a:t>t</a:t>
            </a:r>
            <a:r>
              <a:rPr lang="en-US" dirty="0">
                <a:cs typeface="Comic Sans MS"/>
              </a:rPr>
              <a:t>=</a:t>
            </a:r>
            <a:r>
              <a:rPr lang="en-US" dirty="0"/>
              <a:t> 𝜆</a:t>
            </a:r>
            <a:r>
              <a:rPr lang="en-US" baseline="-25000" dirty="0">
                <a:cs typeface="Comic Sans MS"/>
              </a:rPr>
              <a:t>1</a:t>
            </a:r>
            <a:r>
              <a:rPr lang="en-US" dirty="0">
                <a:cs typeface="Comic Sans MS"/>
              </a:rPr>
              <a:t>x</a:t>
            </a:r>
            <a:r>
              <a:rPr lang="en-US" baseline="30000" dirty="0">
                <a:cs typeface="Comic Sans MS"/>
              </a:rPr>
              <a:t>t</a:t>
            </a:r>
            <a:endParaRPr lang="en-US" dirty="0">
              <a:cs typeface="Comic Sans MS"/>
            </a:endParaRPr>
          </a:p>
          <a:p>
            <a:r>
              <a:rPr lang="en-US" dirty="0">
                <a:cs typeface="Comic Sans MS"/>
              </a:rPr>
              <a:t>Thus </a:t>
            </a:r>
            <a:r>
              <a:rPr lang="en-US" dirty="0" err="1">
                <a:cs typeface="Comic Sans MS"/>
              </a:rPr>
              <a:t>x</a:t>
            </a:r>
            <a:r>
              <a:rPr lang="en-US" baseline="30000" dirty="0" err="1">
                <a:cs typeface="Comic Sans MS"/>
              </a:rPr>
              <a:t>t</a:t>
            </a:r>
            <a:r>
              <a:rPr lang="en-US" dirty="0">
                <a:cs typeface="Comic Sans MS"/>
              </a:rPr>
              <a:t>(</a:t>
            </a:r>
            <a:r>
              <a:rPr lang="en-US" dirty="0" err="1">
                <a:cs typeface="Comic Sans MS"/>
              </a:rPr>
              <a:t>i</a:t>
            </a:r>
            <a:r>
              <a:rPr lang="en-US" dirty="0">
                <a:cs typeface="Comic Sans MS"/>
              </a:rPr>
              <a:t>)=1/</a:t>
            </a:r>
            <a:r>
              <a:rPr lang="en-US" dirty="0"/>
              <a:t> 𝜆</a:t>
            </a:r>
            <a:r>
              <a:rPr lang="en-US" baseline="-25000" dirty="0">
                <a:cs typeface="Comic Sans MS"/>
              </a:rPr>
              <a:t>1</a:t>
            </a:r>
            <a:r>
              <a:rPr lang="en-US" dirty="0">
                <a:cs typeface="Comic Sans MS"/>
              </a:rPr>
              <a:t>Σ(A(</a:t>
            </a:r>
            <a:r>
              <a:rPr lang="en-US" dirty="0" err="1">
                <a:cs typeface="Comic Sans MS"/>
              </a:rPr>
              <a:t>i,j</a:t>
            </a:r>
            <a:r>
              <a:rPr lang="en-US" dirty="0">
                <a:cs typeface="Comic Sans MS"/>
              </a:rPr>
              <a:t>)*</a:t>
            </a:r>
            <a:r>
              <a:rPr lang="en-US" dirty="0" err="1">
                <a:cs typeface="Comic Sans MS"/>
              </a:rPr>
              <a:t>x</a:t>
            </a:r>
            <a:r>
              <a:rPr lang="en-US" baseline="30000" dirty="0" err="1">
                <a:cs typeface="Comic Sans MS"/>
              </a:rPr>
              <a:t>t</a:t>
            </a:r>
            <a:r>
              <a:rPr lang="en-US" dirty="0">
                <a:cs typeface="Comic Sans MS"/>
              </a:rPr>
              <a:t>(</a:t>
            </a:r>
            <a:r>
              <a:rPr lang="en-US" dirty="0" err="1">
                <a:cs typeface="Comic Sans MS"/>
              </a:rPr>
              <a:t>i</a:t>
            </a:r>
            <a:r>
              <a:rPr lang="en-US" dirty="0">
                <a:cs typeface="Comic Sans MS"/>
              </a:rPr>
              <a:t>))</a:t>
            </a:r>
          </a:p>
          <a:p>
            <a:r>
              <a:rPr lang="en-US" dirty="0">
                <a:cs typeface="Comic Sans MS"/>
              </a:rPr>
              <a:t>This means the value of </a:t>
            </a:r>
            <a:r>
              <a:rPr lang="en-US" dirty="0" err="1">
                <a:cs typeface="Comic Sans MS"/>
              </a:rPr>
              <a:t>eigen</a:t>
            </a:r>
            <a:r>
              <a:rPr lang="en-US" dirty="0">
                <a:cs typeface="Comic Sans MS"/>
              </a:rPr>
              <a:t> vector centrality can be high if</a:t>
            </a:r>
          </a:p>
          <a:p>
            <a:pPr lvl="1"/>
            <a:r>
              <a:rPr lang="en-US" dirty="0">
                <a:cs typeface="Comic Sans MS"/>
              </a:rPr>
              <a:t>The vertex is connected with many neighbors</a:t>
            </a:r>
          </a:p>
          <a:p>
            <a:pPr lvl="1"/>
            <a:r>
              <a:rPr lang="en-US" dirty="0">
                <a:cs typeface="Comic Sans MS"/>
              </a:rPr>
              <a:t>The vertex has important neighbors that have a high possibility of getting reached in a random walk</a:t>
            </a:r>
          </a:p>
          <a:p>
            <a:r>
              <a:rPr lang="en-US" dirty="0">
                <a:cs typeface="Comic Sans MS"/>
              </a:rPr>
              <a:t> Eigen vector centrality can also be defined by the number of “important” neighbors</a:t>
            </a:r>
          </a:p>
          <a:p>
            <a:pPr lvl="1"/>
            <a:endParaRPr lang="en-US" baseline="-25000" dirty="0">
              <a:latin typeface="Comic Sans MS"/>
              <a:cs typeface="Comic Sans MS"/>
            </a:endParaRPr>
          </a:p>
          <a:p>
            <a:pPr lvl="1"/>
            <a:endParaRPr lang="en-US" baseline="-25000" dirty="0">
              <a:latin typeface="Comic Sans MS"/>
              <a:cs typeface="Comic Sans MS"/>
            </a:endParaRPr>
          </a:p>
          <a:p>
            <a:pPr marL="365760" lvl="1" indent="0">
              <a:buNone/>
            </a:pPr>
            <a:endParaRPr lang="en-US" dirty="0">
              <a:latin typeface="Comic Sans MS"/>
              <a:cs typeface="Comic Sans MS"/>
            </a:endParaRPr>
          </a:p>
          <a:p>
            <a:pPr lvl="1"/>
            <a:endParaRPr lang="en-US" dirty="0">
              <a:latin typeface="Comic Sans MS"/>
              <a:cs typeface="Comic Sans MS"/>
            </a:endParaRPr>
          </a:p>
        </p:txBody>
      </p:sp>
    </p:spTree>
    <p:extLst>
      <p:ext uri="{BB962C8B-B14F-4D97-AF65-F5344CB8AC3E}">
        <p14:creationId xmlns:p14="http://schemas.microsoft.com/office/powerpoint/2010/main" val="36902502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2152650" y="1424933"/>
            <a:ext cx="7886700" cy="4351338"/>
          </a:xfrm>
        </p:spPr>
        <p:txBody>
          <a:bodyPr>
            <a:normAutofit/>
          </a:bodyPr>
          <a:lstStyle/>
          <a:p>
            <a:endParaRPr lang="en-US" baseline="-25000" dirty="0">
              <a:latin typeface="Comic Sans MS"/>
              <a:cs typeface="Comic Sans MS"/>
            </a:endParaRPr>
          </a:p>
          <a:p>
            <a:pPr lvl="1"/>
            <a:endParaRPr lang="en-US" baseline="-25000" dirty="0">
              <a:latin typeface="Comic Sans MS"/>
              <a:cs typeface="Comic Sans MS"/>
            </a:endParaRPr>
          </a:p>
          <a:p>
            <a:pPr marL="365760" lvl="1" indent="0">
              <a:buNone/>
            </a:pPr>
            <a:endParaRPr lang="en-US" dirty="0">
              <a:cs typeface="Comic Sans MS"/>
            </a:endParaRPr>
          </a:p>
          <a:p>
            <a:pPr lvl="1"/>
            <a:r>
              <a:rPr lang="en-US" dirty="0">
                <a:cs typeface="Comic Sans MS"/>
              </a:rPr>
              <a:t>We now look at how eigen vector centrality works for a directed graph.</a:t>
            </a:r>
          </a:p>
          <a:p>
            <a:pPr lvl="1"/>
            <a:endParaRPr lang="en-US" dirty="0">
              <a:cs typeface="Comic Sans MS"/>
            </a:endParaRPr>
          </a:p>
          <a:p>
            <a:pPr lvl="1"/>
            <a:r>
              <a:rPr lang="en-US" dirty="0">
                <a:cs typeface="Comic Sans MS"/>
              </a:rPr>
              <a:t>Note that a directed graph will not be symmetric.  Therefore we can have both left and right eigen vectors. (</a:t>
            </a:r>
            <a:r>
              <a:rPr lang="en-US" dirty="0" err="1">
                <a:cs typeface="Comic Sans MS"/>
              </a:rPr>
              <a:t>xA</a:t>
            </a:r>
            <a:r>
              <a:rPr lang="en-US" dirty="0">
                <a:cs typeface="Comic Sans MS"/>
              </a:rPr>
              <a:t> or Ax)</a:t>
            </a:r>
          </a:p>
          <a:p>
            <a:pPr lvl="1"/>
            <a:endParaRPr lang="en-US" dirty="0">
              <a:cs typeface="Comic Sans MS"/>
            </a:endParaRPr>
          </a:p>
          <a:p>
            <a:pPr lvl="1"/>
            <a:r>
              <a:rPr lang="en-US" dirty="0">
                <a:cs typeface="Comic Sans MS"/>
              </a:rPr>
              <a:t>In general the right eigen vector is selected because your importance is measured by number of vertices pointing towards you—rather than you pointing towards them</a:t>
            </a:r>
          </a:p>
          <a:p>
            <a:pPr lvl="1"/>
            <a:endParaRPr lang="en-US" dirty="0">
              <a:latin typeface="Comic Sans MS"/>
              <a:cs typeface="Comic Sans MS"/>
            </a:endParaRPr>
          </a:p>
        </p:txBody>
      </p:sp>
    </p:spTree>
    <p:extLst>
      <p:ext uri="{BB962C8B-B14F-4D97-AF65-F5344CB8AC3E}">
        <p14:creationId xmlns:p14="http://schemas.microsoft.com/office/powerpoint/2010/main" val="3197195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232" y="441587"/>
            <a:ext cx="7886700" cy="1325563"/>
          </a:xfrm>
        </p:spPr>
        <p:txBody>
          <a:bodyPr>
            <a:normAutofit/>
          </a:bodyPr>
          <a:lstStyle/>
          <a:p>
            <a:r>
              <a:rPr lang="en-US" dirty="0">
                <a:solidFill>
                  <a:schemeClr val="tx1"/>
                </a:solidFill>
                <a:cs typeface="Comic Sans MS"/>
              </a:rPr>
              <a:t>Eigen Vector Centrality</a:t>
            </a:r>
          </a:p>
        </p:txBody>
      </p:sp>
      <p:sp>
        <p:nvSpPr>
          <p:cNvPr id="3" name="Content Placeholder 2"/>
          <p:cNvSpPr>
            <a:spLocks noGrp="1"/>
          </p:cNvSpPr>
          <p:nvPr>
            <p:ph idx="1"/>
          </p:nvPr>
        </p:nvSpPr>
        <p:spPr>
          <a:xfrm>
            <a:off x="1885684" y="1685620"/>
            <a:ext cx="7886700" cy="5002856"/>
          </a:xfrm>
        </p:spPr>
        <p:txBody>
          <a:bodyPr>
            <a:normAutofit fontScale="92500" lnSpcReduction="10000"/>
          </a:bodyPr>
          <a:lstStyle/>
          <a:p>
            <a:endParaRPr lang="en-US" baseline="-25000" dirty="0">
              <a:latin typeface="Comic Sans MS"/>
              <a:cs typeface="Comic Sans MS"/>
            </a:endParaRPr>
          </a:p>
          <a:p>
            <a:pPr lvl="1"/>
            <a:endParaRPr lang="en-US" baseline="-25000" dirty="0">
              <a:latin typeface="Comic Sans MS"/>
              <a:cs typeface="Comic Sans MS"/>
            </a:endParaRPr>
          </a:p>
          <a:p>
            <a:pPr marL="365760" lvl="1" indent="0">
              <a:buNone/>
            </a:pPr>
            <a:endParaRPr lang="en-US" dirty="0">
              <a:cs typeface="Comic Sans MS"/>
            </a:endParaRPr>
          </a:p>
          <a:p>
            <a:pPr lvl="1"/>
            <a:r>
              <a:rPr lang="en-US" dirty="0">
                <a:cs typeface="Comic Sans MS"/>
              </a:rPr>
              <a:t>Note that right hand eigen vector centrality is given by</a:t>
            </a:r>
          </a:p>
          <a:p>
            <a:pPr lvl="2"/>
            <a:r>
              <a:rPr lang="en-US" dirty="0" err="1">
                <a:cs typeface="Comic Sans MS"/>
              </a:rPr>
              <a:t>x</a:t>
            </a:r>
            <a:r>
              <a:rPr lang="en-US" baseline="30000" dirty="0" err="1">
                <a:cs typeface="Comic Sans MS"/>
              </a:rPr>
              <a:t>t</a:t>
            </a:r>
            <a:r>
              <a:rPr lang="en-US" dirty="0">
                <a:cs typeface="Comic Sans MS"/>
              </a:rPr>
              <a:t>(</a:t>
            </a:r>
            <a:r>
              <a:rPr lang="en-US" dirty="0" err="1">
                <a:cs typeface="Comic Sans MS"/>
              </a:rPr>
              <a:t>i</a:t>
            </a:r>
            <a:r>
              <a:rPr lang="en-US" dirty="0">
                <a:cs typeface="Comic Sans MS"/>
              </a:rPr>
              <a:t>)=1/l</a:t>
            </a:r>
            <a:r>
              <a:rPr lang="en-US" baseline="-25000" dirty="0">
                <a:cs typeface="Comic Sans MS"/>
              </a:rPr>
              <a:t>1</a:t>
            </a:r>
            <a:r>
              <a:rPr lang="en-US" dirty="0">
                <a:cs typeface="Comic Sans MS"/>
              </a:rPr>
              <a:t>Σ(A(</a:t>
            </a:r>
            <a:r>
              <a:rPr lang="en-US" dirty="0" err="1">
                <a:cs typeface="Comic Sans MS"/>
              </a:rPr>
              <a:t>i,j</a:t>
            </a:r>
            <a:r>
              <a:rPr lang="en-US" dirty="0">
                <a:cs typeface="Comic Sans MS"/>
              </a:rPr>
              <a:t>)*</a:t>
            </a:r>
            <a:r>
              <a:rPr lang="en-US" dirty="0" err="1">
                <a:cs typeface="Comic Sans MS"/>
              </a:rPr>
              <a:t>x</a:t>
            </a:r>
            <a:r>
              <a:rPr lang="en-US" baseline="30000" dirty="0" err="1">
                <a:cs typeface="Comic Sans MS"/>
              </a:rPr>
              <a:t>t</a:t>
            </a:r>
            <a:r>
              <a:rPr lang="en-US" dirty="0">
                <a:cs typeface="Comic Sans MS"/>
              </a:rPr>
              <a:t>(</a:t>
            </a:r>
            <a:r>
              <a:rPr lang="en-US" dirty="0" err="1">
                <a:cs typeface="Comic Sans MS"/>
              </a:rPr>
              <a:t>i</a:t>
            </a:r>
            <a:r>
              <a:rPr lang="en-US" dirty="0">
                <a:cs typeface="Comic Sans MS"/>
              </a:rPr>
              <a:t>))</a:t>
            </a:r>
          </a:p>
          <a:p>
            <a:pPr lvl="2"/>
            <a:endParaRPr lang="en-US" dirty="0">
              <a:cs typeface="Comic Sans MS"/>
            </a:endParaRPr>
          </a:p>
          <a:p>
            <a:pPr lvl="1"/>
            <a:r>
              <a:rPr lang="en-US" dirty="0">
                <a:cs typeface="Comic Sans MS"/>
              </a:rPr>
              <a:t>In the toy graph, note that the centrality of vertex A will be zero, since there are no incoming edges</a:t>
            </a:r>
          </a:p>
          <a:p>
            <a:pPr lvl="1"/>
            <a:r>
              <a:rPr lang="en-US" dirty="0">
                <a:cs typeface="Comic Sans MS"/>
              </a:rPr>
              <a:t>This value propagates to all vertices that have incoming edges only from A, and so forth</a:t>
            </a:r>
          </a:p>
          <a:p>
            <a:pPr lvl="2"/>
            <a:r>
              <a:rPr lang="en-US" dirty="0">
                <a:cs typeface="Comic Sans MS"/>
              </a:rPr>
              <a:t>Centrality of B is zero, because only incoming edge to B is from A</a:t>
            </a:r>
          </a:p>
          <a:p>
            <a:pPr lvl="2"/>
            <a:r>
              <a:rPr lang="en-US" dirty="0">
                <a:cs typeface="Comic Sans MS"/>
              </a:rPr>
              <a:t>Centrality of C is zero, because only incoming edge to C is A and B</a:t>
            </a:r>
          </a:p>
          <a:p>
            <a:pPr lvl="2"/>
            <a:r>
              <a:rPr lang="en-US" dirty="0">
                <a:cs typeface="Comic Sans MS"/>
              </a:rPr>
              <a:t>Centrality of D is zero….</a:t>
            </a:r>
          </a:p>
          <a:p>
            <a:pPr lvl="2"/>
            <a:r>
              <a:rPr lang="en-US" dirty="0">
                <a:cs typeface="Comic Sans MS"/>
              </a:rPr>
              <a:t>All vertices have centrality zero</a:t>
            </a:r>
          </a:p>
          <a:p>
            <a:pPr lvl="2"/>
            <a:endParaRPr lang="en-US" dirty="0">
              <a:cs typeface="Comic Sans MS"/>
            </a:endParaRPr>
          </a:p>
          <a:p>
            <a:pPr lvl="1"/>
            <a:r>
              <a:rPr lang="en-US" dirty="0">
                <a:cs typeface="Comic Sans MS"/>
              </a:rPr>
              <a:t>So long as the directed graph has a source and sink, the eigenvector centrality of all its vertices will be zero</a:t>
            </a:r>
          </a:p>
          <a:p>
            <a:pPr marL="342900" lvl="1" indent="0">
              <a:buNone/>
            </a:pPr>
            <a:endParaRPr lang="en-US" dirty="0">
              <a:cs typeface="Comic Sans MS"/>
            </a:endParaRPr>
          </a:p>
          <a:p>
            <a:pPr lvl="1"/>
            <a:r>
              <a:rPr lang="en-US" dirty="0">
                <a:cs typeface="Comic Sans MS"/>
              </a:rPr>
              <a:t>What kind of vertices do we need for non-zero eigenvector centralities ?</a:t>
            </a:r>
          </a:p>
        </p:txBody>
      </p:sp>
      <p:grpSp>
        <p:nvGrpSpPr>
          <p:cNvPr id="31" name="Group 30">
            <a:extLst>
              <a:ext uri="{FF2B5EF4-FFF2-40B4-BE49-F238E27FC236}">
                <a16:creationId xmlns:a16="http://schemas.microsoft.com/office/drawing/2014/main" id="{95E049AD-1172-5946-A84E-46D1A8980D16}"/>
              </a:ext>
            </a:extLst>
          </p:cNvPr>
          <p:cNvGrpSpPr/>
          <p:nvPr/>
        </p:nvGrpSpPr>
        <p:grpSpPr>
          <a:xfrm>
            <a:off x="8171382" y="613878"/>
            <a:ext cx="1970711" cy="1600204"/>
            <a:chOff x="5147354" y="1939244"/>
            <a:chExt cx="1970711" cy="1600204"/>
          </a:xfrm>
        </p:grpSpPr>
        <p:sp>
          <p:nvSpPr>
            <p:cNvPr id="9" name="Oval 8">
              <a:extLst>
                <a:ext uri="{FF2B5EF4-FFF2-40B4-BE49-F238E27FC236}">
                  <a16:creationId xmlns:a16="http://schemas.microsoft.com/office/drawing/2014/main" id="{71A54E92-B5FE-2842-8DC4-7B9E6C071F3A}"/>
                </a:ext>
              </a:extLst>
            </p:cNvPr>
            <p:cNvSpPr/>
            <p:nvPr/>
          </p:nvSpPr>
          <p:spPr>
            <a:xfrm>
              <a:off x="5229545" y="1939244"/>
              <a:ext cx="344185" cy="36473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0" name="Oval 9">
              <a:extLst>
                <a:ext uri="{FF2B5EF4-FFF2-40B4-BE49-F238E27FC236}">
                  <a16:creationId xmlns:a16="http://schemas.microsoft.com/office/drawing/2014/main" id="{DCB5539C-2B1A-BA43-8DF9-E063807A6F3A}"/>
                </a:ext>
              </a:extLst>
            </p:cNvPr>
            <p:cNvSpPr/>
            <p:nvPr/>
          </p:nvSpPr>
          <p:spPr>
            <a:xfrm>
              <a:off x="6288427" y="2121611"/>
              <a:ext cx="344185" cy="36473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1" name="Oval 10">
              <a:extLst>
                <a:ext uri="{FF2B5EF4-FFF2-40B4-BE49-F238E27FC236}">
                  <a16:creationId xmlns:a16="http://schemas.microsoft.com/office/drawing/2014/main" id="{9723F41D-52F5-DA41-9BB1-21C58EC9397B}"/>
                </a:ext>
              </a:extLst>
            </p:cNvPr>
            <p:cNvSpPr/>
            <p:nvPr/>
          </p:nvSpPr>
          <p:spPr>
            <a:xfrm>
              <a:off x="5147354" y="2917268"/>
              <a:ext cx="344185" cy="36473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3" name="Straight Arrow Connector 12">
              <a:extLst>
                <a:ext uri="{FF2B5EF4-FFF2-40B4-BE49-F238E27FC236}">
                  <a16:creationId xmlns:a16="http://schemas.microsoft.com/office/drawing/2014/main" id="{B6E9AC66-430A-6D46-8FBB-9B59F1C6D1DD}"/>
                </a:ext>
              </a:extLst>
            </p:cNvPr>
            <p:cNvCxnSpPr>
              <a:stCxn id="9" idx="6"/>
              <a:endCxn id="10" idx="2"/>
            </p:cNvCxnSpPr>
            <p:nvPr/>
          </p:nvCxnSpPr>
          <p:spPr>
            <a:xfrm>
              <a:off x="5573730" y="2121611"/>
              <a:ext cx="714697" cy="182367"/>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4972C4-4288-A443-9FFD-191CBA775CDC}"/>
                </a:ext>
              </a:extLst>
            </p:cNvPr>
            <p:cNvCxnSpPr>
              <a:cxnSpLocks/>
              <a:stCxn id="9" idx="4"/>
            </p:cNvCxnSpPr>
            <p:nvPr/>
          </p:nvCxnSpPr>
          <p:spPr>
            <a:xfrm>
              <a:off x="5401638" y="2303977"/>
              <a:ext cx="7711" cy="651885"/>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A3B0336-A4EC-F046-8E82-9B8EDD60DC0C}"/>
                </a:ext>
              </a:extLst>
            </p:cNvPr>
            <p:cNvCxnSpPr>
              <a:cxnSpLocks/>
              <a:stCxn id="10" idx="2"/>
            </p:cNvCxnSpPr>
            <p:nvPr/>
          </p:nvCxnSpPr>
          <p:spPr>
            <a:xfrm flipH="1">
              <a:off x="5443379" y="2303978"/>
              <a:ext cx="845048" cy="690478"/>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66847D3-0DCD-FE45-8C1F-719D0408F9E1}"/>
                </a:ext>
              </a:extLst>
            </p:cNvPr>
            <p:cNvCxnSpPr>
              <a:stCxn id="10" idx="5"/>
            </p:cNvCxnSpPr>
            <p:nvPr/>
          </p:nvCxnSpPr>
          <p:spPr>
            <a:xfrm>
              <a:off x="6582207" y="2432930"/>
              <a:ext cx="332301" cy="752059"/>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1B98AE7-BAF0-5C4B-B4F6-BB483F7543F7}"/>
                </a:ext>
              </a:extLst>
            </p:cNvPr>
            <p:cNvSpPr/>
            <p:nvPr/>
          </p:nvSpPr>
          <p:spPr>
            <a:xfrm>
              <a:off x="6773880" y="3174715"/>
              <a:ext cx="344185" cy="36473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3" name="Straight Arrow Connector 22">
              <a:extLst>
                <a:ext uri="{FF2B5EF4-FFF2-40B4-BE49-F238E27FC236}">
                  <a16:creationId xmlns:a16="http://schemas.microsoft.com/office/drawing/2014/main" id="{866448AC-81F0-2746-8641-AEC3A9B8CA64}"/>
                </a:ext>
              </a:extLst>
            </p:cNvPr>
            <p:cNvCxnSpPr>
              <a:cxnSpLocks/>
            </p:cNvCxnSpPr>
            <p:nvPr/>
          </p:nvCxnSpPr>
          <p:spPr>
            <a:xfrm>
              <a:off x="5491539" y="3010985"/>
              <a:ext cx="1387489" cy="160568"/>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9300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636C1-7030-C04B-B7BD-B5DBD86ED7BE}"/>
              </a:ext>
            </a:extLst>
          </p:cNvPr>
          <p:cNvSpPr>
            <a:spLocks noGrp="1"/>
          </p:cNvSpPr>
          <p:nvPr>
            <p:ph type="title"/>
          </p:nvPr>
        </p:nvSpPr>
        <p:spPr/>
        <p:txBody>
          <a:bodyPr/>
          <a:lstStyle/>
          <a:p>
            <a:r>
              <a:rPr lang="en-US" dirty="0">
                <a:solidFill>
                  <a:schemeClr val="tx1"/>
                </a:solidFill>
              </a:rPr>
              <a:t>Katz Centrality</a:t>
            </a:r>
          </a:p>
        </p:txBody>
      </p:sp>
      <p:sp>
        <p:nvSpPr>
          <p:cNvPr id="6" name="Content Placeholder 5">
            <a:extLst>
              <a:ext uri="{FF2B5EF4-FFF2-40B4-BE49-F238E27FC236}">
                <a16:creationId xmlns:a16="http://schemas.microsoft.com/office/drawing/2014/main" id="{3F7D5C2E-A9EA-AE4B-A096-48232AE78B33}"/>
              </a:ext>
            </a:extLst>
          </p:cNvPr>
          <p:cNvSpPr>
            <a:spLocks noGrp="1"/>
          </p:cNvSpPr>
          <p:nvPr>
            <p:ph idx="1"/>
          </p:nvPr>
        </p:nvSpPr>
        <p:spPr/>
        <p:txBody>
          <a:bodyPr>
            <a:normAutofit fontScale="92500" lnSpcReduction="10000"/>
          </a:bodyPr>
          <a:lstStyle/>
          <a:p>
            <a:r>
              <a:rPr lang="en-US" dirty="0">
                <a:latin typeface="+mj-lt"/>
              </a:rPr>
              <a:t>One way to ”fix” zero valued centralities in directed graphs is to add an extra value to the equation</a:t>
            </a:r>
          </a:p>
          <a:p>
            <a:pPr lvl="1"/>
            <a:r>
              <a:rPr lang="en-US" dirty="0" err="1">
                <a:latin typeface="+mj-lt"/>
                <a:cs typeface="Comic Sans MS"/>
              </a:rPr>
              <a:t>x</a:t>
            </a:r>
            <a:r>
              <a:rPr lang="en-US" baseline="30000" dirty="0" err="1">
                <a:latin typeface="+mj-lt"/>
                <a:cs typeface="Comic Sans MS"/>
              </a:rPr>
              <a:t>t</a:t>
            </a:r>
            <a:r>
              <a:rPr lang="en-US" dirty="0">
                <a:latin typeface="+mj-lt"/>
                <a:cs typeface="Comic Sans MS"/>
              </a:rPr>
              <a:t>(</a:t>
            </a:r>
            <a:r>
              <a:rPr lang="en-US" dirty="0" err="1">
                <a:latin typeface="+mj-lt"/>
                <a:cs typeface="Comic Sans MS"/>
              </a:rPr>
              <a:t>i</a:t>
            </a:r>
            <a:r>
              <a:rPr lang="en-US" dirty="0">
                <a:latin typeface="+mj-lt"/>
                <a:cs typeface="Comic Sans MS"/>
              </a:rPr>
              <a:t>)=</a:t>
            </a:r>
            <a:r>
              <a:rPr lang="en-US" dirty="0">
                <a:latin typeface="+mj-lt"/>
              </a:rPr>
              <a:t>𝛼</a:t>
            </a:r>
            <a:r>
              <a:rPr lang="en-US" dirty="0" err="1">
                <a:latin typeface="+mj-lt"/>
                <a:cs typeface="Comic Sans MS"/>
              </a:rPr>
              <a:t>Σ</a:t>
            </a:r>
            <a:r>
              <a:rPr lang="en-US" dirty="0">
                <a:latin typeface="+mj-lt"/>
                <a:cs typeface="Comic Sans MS"/>
              </a:rPr>
              <a:t>(A(</a:t>
            </a:r>
            <a:r>
              <a:rPr lang="en-US" dirty="0" err="1">
                <a:latin typeface="+mj-lt"/>
                <a:cs typeface="Comic Sans MS"/>
              </a:rPr>
              <a:t>i,j</a:t>
            </a:r>
            <a:r>
              <a:rPr lang="en-US" dirty="0">
                <a:latin typeface="+mj-lt"/>
                <a:cs typeface="Comic Sans MS"/>
              </a:rPr>
              <a:t>)*</a:t>
            </a:r>
            <a:r>
              <a:rPr lang="en-US" dirty="0" err="1">
                <a:latin typeface="+mj-lt"/>
                <a:cs typeface="Comic Sans MS"/>
              </a:rPr>
              <a:t>x</a:t>
            </a:r>
            <a:r>
              <a:rPr lang="en-US" baseline="30000" dirty="0" err="1">
                <a:latin typeface="+mj-lt"/>
                <a:cs typeface="Comic Sans MS"/>
              </a:rPr>
              <a:t>t</a:t>
            </a:r>
            <a:r>
              <a:rPr lang="en-US" dirty="0">
                <a:latin typeface="+mj-lt"/>
                <a:cs typeface="Comic Sans MS"/>
              </a:rPr>
              <a:t>(</a:t>
            </a:r>
            <a:r>
              <a:rPr lang="en-US" dirty="0" err="1">
                <a:latin typeface="+mj-lt"/>
                <a:cs typeface="Comic Sans MS"/>
              </a:rPr>
              <a:t>i</a:t>
            </a:r>
            <a:r>
              <a:rPr lang="en-US" dirty="0">
                <a:latin typeface="+mj-lt"/>
                <a:cs typeface="Comic Sans MS"/>
              </a:rPr>
              <a:t>))+𝛽</a:t>
            </a:r>
          </a:p>
          <a:p>
            <a:pPr lvl="1"/>
            <a:r>
              <a:rPr lang="en-US" dirty="0">
                <a:latin typeface="+mj-lt"/>
              </a:rPr>
              <a:t>𝛼 and </a:t>
            </a:r>
            <a:r>
              <a:rPr lang="en-US" dirty="0">
                <a:latin typeface="+mj-lt"/>
                <a:cs typeface="Comic Sans MS"/>
              </a:rPr>
              <a:t>𝛽 are positive constants.</a:t>
            </a:r>
          </a:p>
          <a:p>
            <a:endParaRPr lang="en-US" dirty="0">
              <a:latin typeface="+mj-lt"/>
            </a:endParaRPr>
          </a:p>
          <a:p>
            <a:r>
              <a:rPr lang="en-US" dirty="0">
                <a:latin typeface="+mj-lt"/>
              </a:rPr>
              <a:t>In matrix terms this can be written as</a:t>
            </a:r>
          </a:p>
          <a:p>
            <a:pPr lvl="1"/>
            <a:r>
              <a:rPr lang="en-US" dirty="0">
                <a:latin typeface="+mj-lt"/>
                <a:cs typeface="Comic Sans MS"/>
              </a:rPr>
              <a:t>x=</a:t>
            </a:r>
            <a:r>
              <a:rPr lang="en-US" dirty="0">
                <a:latin typeface="+mj-lt"/>
              </a:rPr>
              <a:t>𝛼</a:t>
            </a:r>
            <a:r>
              <a:rPr lang="en-US" dirty="0">
                <a:latin typeface="+mj-lt"/>
                <a:cs typeface="Comic Sans MS"/>
              </a:rPr>
              <a:t>Ax+𝛽𝟙 (𝟙 is the vector of ones)</a:t>
            </a:r>
          </a:p>
          <a:p>
            <a:pPr lvl="1"/>
            <a:r>
              <a:rPr lang="en-US" dirty="0">
                <a:latin typeface="+mj-lt"/>
                <a:cs typeface="Comic Sans MS"/>
              </a:rPr>
              <a:t>x=𝛽 (I-</a:t>
            </a:r>
            <a:r>
              <a:rPr lang="en-US" dirty="0">
                <a:latin typeface="+mj-lt"/>
              </a:rPr>
              <a:t>𝛼</a:t>
            </a:r>
            <a:r>
              <a:rPr lang="en-US" dirty="0">
                <a:latin typeface="+mj-lt"/>
                <a:cs typeface="Comic Sans MS"/>
              </a:rPr>
              <a:t>A)</a:t>
            </a:r>
            <a:r>
              <a:rPr lang="en-US" baseline="30000" dirty="0">
                <a:latin typeface="+mj-lt"/>
                <a:cs typeface="Comic Sans MS"/>
              </a:rPr>
              <a:t>-1</a:t>
            </a:r>
            <a:endParaRPr lang="en-US" dirty="0">
              <a:latin typeface="+mj-lt"/>
              <a:cs typeface="Comic Sans MS"/>
            </a:endParaRPr>
          </a:p>
          <a:p>
            <a:pPr lvl="1"/>
            <a:r>
              <a:rPr lang="en-US" dirty="0">
                <a:latin typeface="+mj-lt"/>
                <a:cs typeface="Comic Sans MS"/>
              </a:rPr>
              <a:t>x=(I-</a:t>
            </a:r>
            <a:r>
              <a:rPr lang="en-US" dirty="0">
                <a:latin typeface="+mj-lt"/>
              </a:rPr>
              <a:t> 𝛼</a:t>
            </a:r>
            <a:r>
              <a:rPr lang="en-US" dirty="0">
                <a:latin typeface="+mj-lt"/>
                <a:cs typeface="Comic Sans MS"/>
              </a:rPr>
              <a:t>A)</a:t>
            </a:r>
            <a:r>
              <a:rPr lang="en-US" baseline="30000" dirty="0">
                <a:latin typeface="+mj-lt"/>
                <a:cs typeface="Comic Sans MS"/>
              </a:rPr>
              <a:t>-1</a:t>
            </a:r>
            <a:r>
              <a:rPr lang="en-US" dirty="0">
                <a:latin typeface="+mj-lt"/>
                <a:cs typeface="Comic Sans MS"/>
              </a:rPr>
              <a:t>; by setting 𝛽 to 1</a:t>
            </a:r>
          </a:p>
          <a:p>
            <a:endParaRPr lang="en-US" dirty="0">
              <a:latin typeface="+mj-lt"/>
            </a:endParaRPr>
          </a:p>
          <a:p>
            <a:r>
              <a:rPr lang="en-US" dirty="0">
                <a:latin typeface="+mj-lt"/>
              </a:rPr>
              <a:t>This is known as Katz centrality</a:t>
            </a:r>
          </a:p>
          <a:p>
            <a:r>
              <a:rPr lang="en-US" dirty="0">
                <a:latin typeface="+mj-lt"/>
              </a:rPr>
              <a:t>The value of 𝛼 is taken to be slightly less than 1/𝜆</a:t>
            </a:r>
            <a:r>
              <a:rPr lang="en-US" baseline="-25000" dirty="0">
                <a:latin typeface="+mj-lt"/>
              </a:rPr>
              <a:t>1</a:t>
            </a:r>
          </a:p>
          <a:p>
            <a:pPr lvl="1"/>
            <a:endParaRPr lang="en-US" dirty="0">
              <a:latin typeface="Comic Sans MS" panose="030F0902030302020204" pitchFamily="66" charset="0"/>
              <a:cs typeface="Comic Sans MS"/>
            </a:endParaRPr>
          </a:p>
          <a:p>
            <a:pPr lvl="1"/>
            <a:endParaRPr lang="en-US" dirty="0"/>
          </a:p>
          <a:p>
            <a:endParaRPr lang="en-US" dirty="0"/>
          </a:p>
          <a:p>
            <a:endParaRPr lang="en-US" dirty="0"/>
          </a:p>
        </p:txBody>
      </p:sp>
    </p:spTree>
    <p:extLst>
      <p:ext uri="{BB962C8B-B14F-4D97-AF65-F5344CB8AC3E}">
        <p14:creationId xmlns:p14="http://schemas.microsoft.com/office/powerpoint/2010/main" val="1969806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636C1-7030-C04B-B7BD-B5DBD86ED7BE}"/>
              </a:ext>
            </a:extLst>
          </p:cNvPr>
          <p:cNvSpPr>
            <a:spLocks noGrp="1"/>
          </p:cNvSpPr>
          <p:nvPr>
            <p:ph type="title"/>
          </p:nvPr>
        </p:nvSpPr>
        <p:spPr/>
        <p:txBody>
          <a:bodyPr/>
          <a:lstStyle/>
          <a:p>
            <a:r>
              <a:rPr lang="en-US" dirty="0">
                <a:solidFill>
                  <a:schemeClr val="accent6">
                    <a:lumMod val="75000"/>
                  </a:schemeClr>
                </a:solidFill>
                <a:latin typeface="Comic Sans MS" panose="030F0902030302020204" pitchFamily="66" charset="0"/>
              </a:rPr>
              <a:t>Page Rank Centrality</a:t>
            </a:r>
          </a:p>
        </p:txBody>
      </p:sp>
      <p:sp>
        <p:nvSpPr>
          <p:cNvPr id="6" name="Content Placeholder 5">
            <a:extLst>
              <a:ext uri="{FF2B5EF4-FFF2-40B4-BE49-F238E27FC236}">
                <a16:creationId xmlns:a16="http://schemas.microsoft.com/office/drawing/2014/main" id="{3F7D5C2E-A9EA-AE4B-A096-48232AE78B33}"/>
              </a:ext>
            </a:extLst>
          </p:cNvPr>
          <p:cNvSpPr>
            <a:spLocks noGrp="1"/>
          </p:cNvSpPr>
          <p:nvPr>
            <p:ph idx="1"/>
          </p:nvPr>
        </p:nvSpPr>
        <p:spPr/>
        <p:txBody>
          <a:bodyPr>
            <a:normAutofit fontScale="70000" lnSpcReduction="20000"/>
          </a:bodyPr>
          <a:lstStyle/>
          <a:p>
            <a:r>
              <a:rPr lang="en-US" dirty="0">
                <a:latin typeface="Comic Sans MS" panose="030F0902030302020204" pitchFamily="66" charset="0"/>
              </a:rPr>
              <a:t>We now consider one more fix to the formula</a:t>
            </a:r>
          </a:p>
          <a:p>
            <a:r>
              <a:rPr lang="en-US" dirty="0">
                <a:latin typeface="Comic Sans MS" panose="030F0902030302020204" pitchFamily="66" charset="0"/>
              </a:rPr>
              <a:t>As per the equation a vertex has high value if it is pointed to by an important vertex.  </a:t>
            </a:r>
          </a:p>
          <a:p>
            <a:r>
              <a:rPr lang="en-US" dirty="0">
                <a:latin typeface="Comic Sans MS" panose="030F0902030302020204" pitchFamily="66" charset="0"/>
              </a:rPr>
              <a:t>However, recall, important vertices—such as repository websites in the internet or important person in social networks can be connected to many other vertices</a:t>
            </a:r>
          </a:p>
          <a:p>
            <a:r>
              <a:rPr lang="en-US" dirty="0">
                <a:latin typeface="Comic Sans MS" panose="030F0902030302020204" pitchFamily="66" charset="0"/>
              </a:rPr>
              <a:t>Thus the importance should be scaled by the out degree of the important vertex</a:t>
            </a:r>
          </a:p>
          <a:p>
            <a:endParaRPr lang="en-US" dirty="0">
              <a:latin typeface="Comic Sans MS" panose="030F0902030302020204" pitchFamily="66" charset="0"/>
            </a:endParaRPr>
          </a:p>
          <a:p>
            <a:r>
              <a:rPr lang="en-US" dirty="0">
                <a:latin typeface="Comic Sans MS" panose="030F0902030302020204" pitchFamily="66" charset="0"/>
              </a:rPr>
              <a:t>This is Page Rank Centrality</a:t>
            </a:r>
          </a:p>
          <a:p>
            <a:pPr lvl="1"/>
            <a:r>
              <a:rPr lang="en-US" dirty="0" err="1">
                <a:latin typeface="Comic Sans MS" panose="030F0902030302020204" pitchFamily="66" charset="0"/>
                <a:cs typeface="Comic Sans MS"/>
              </a:rPr>
              <a:t>x</a:t>
            </a:r>
            <a:r>
              <a:rPr lang="en-US" baseline="30000" dirty="0" err="1">
                <a:latin typeface="Comic Sans MS" panose="030F0902030302020204" pitchFamily="66" charset="0"/>
                <a:cs typeface="Comic Sans MS"/>
              </a:rPr>
              <a:t>t</a:t>
            </a:r>
            <a:r>
              <a:rPr lang="en-US" dirty="0">
                <a:latin typeface="Comic Sans MS" panose="030F0902030302020204" pitchFamily="66" charset="0"/>
                <a:cs typeface="Comic Sans MS"/>
              </a:rPr>
              <a:t>(</a:t>
            </a:r>
            <a:r>
              <a:rPr lang="en-US" dirty="0" err="1">
                <a:latin typeface="Comic Sans MS" panose="030F0902030302020204" pitchFamily="66" charset="0"/>
                <a:cs typeface="Comic Sans MS"/>
              </a:rPr>
              <a:t>i</a:t>
            </a:r>
            <a:r>
              <a:rPr lang="en-US" dirty="0">
                <a:latin typeface="Comic Sans MS" panose="030F0902030302020204" pitchFamily="66" charset="0"/>
                <a:cs typeface="Comic Sans MS"/>
              </a:rPr>
              <a:t>)=</a:t>
            </a:r>
            <a:r>
              <a:rPr lang="en-US" dirty="0">
                <a:latin typeface="Comic Sans MS" panose="030F0902030302020204" pitchFamily="66" charset="0"/>
              </a:rPr>
              <a:t>𝛼</a:t>
            </a:r>
            <a:r>
              <a:rPr lang="en-US" dirty="0" err="1">
                <a:latin typeface="Comic Sans MS" panose="030F0902030302020204" pitchFamily="66" charset="0"/>
                <a:cs typeface="Comic Sans MS"/>
              </a:rPr>
              <a:t>Σ</a:t>
            </a:r>
            <a:r>
              <a:rPr lang="en-US" dirty="0">
                <a:latin typeface="Comic Sans MS" panose="030F0902030302020204" pitchFamily="66" charset="0"/>
                <a:cs typeface="Comic Sans MS"/>
              </a:rPr>
              <a:t>(A(</a:t>
            </a:r>
            <a:r>
              <a:rPr lang="en-US" dirty="0" err="1">
                <a:latin typeface="Comic Sans MS" panose="030F0902030302020204" pitchFamily="66" charset="0"/>
                <a:cs typeface="Comic Sans MS"/>
              </a:rPr>
              <a:t>i,j</a:t>
            </a:r>
            <a:r>
              <a:rPr lang="en-US" dirty="0">
                <a:latin typeface="Comic Sans MS" panose="030F0902030302020204" pitchFamily="66" charset="0"/>
                <a:cs typeface="Comic Sans MS"/>
              </a:rPr>
              <a:t>)*</a:t>
            </a:r>
            <a:r>
              <a:rPr lang="en-US" dirty="0" err="1">
                <a:latin typeface="Comic Sans MS" panose="030F0902030302020204" pitchFamily="66" charset="0"/>
                <a:cs typeface="Comic Sans MS"/>
              </a:rPr>
              <a:t>x</a:t>
            </a:r>
            <a:r>
              <a:rPr lang="en-US" baseline="30000" dirty="0" err="1">
                <a:latin typeface="Comic Sans MS" panose="030F0902030302020204" pitchFamily="66" charset="0"/>
                <a:cs typeface="Comic Sans MS"/>
              </a:rPr>
              <a:t>t</a:t>
            </a:r>
            <a:r>
              <a:rPr lang="en-US" dirty="0">
                <a:latin typeface="Comic Sans MS" panose="030F0902030302020204" pitchFamily="66" charset="0"/>
                <a:cs typeface="Comic Sans MS"/>
              </a:rPr>
              <a:t>(</a:t>
            </a:r>
            <a:r>
              <a:rPr lang="en-US" dirty="0" err="1">
                <a:latin typeface="Comic Sans MS" panose="030F0902030302020204" pitchFamily="66" charset="0"/>
                <a:cs typeface="Comic Sans MS"/>
              </a:rPr>
              <a:t>i</a:t>
            </a:r>
            <a:r>
              <a:rPr lang="en-US" dirty="0">
                <a:latin typeface="Comic Sans MS" panose="030F0902030302020204" pitchFamily="66" charset="0"/>
                <a:cs typeface="Comic Sans MS"/>
              </a:rPr>
              <a:t>)/</a:t>
            </a:r>
            <a:r>
              <a:rPr lang="en-US" dirty="0" err="1">
                <a:latin typeface="Comic Sans MS" panose="030F0902030302020204" pitchFamily="66" charset="0"/>
                <a:cs typeface="Comic Sans MS"/>
              </a:rPr>
              <a:t>d</a:t>
            </a:r>
            <a:r>
              <a:rPr lang="en-US" baseline="-25000" dirty="0" err="1">
                <a:latin typeface="Comic Sans MS" panose="030F0902030302020204" pitchFamily="66" charset="0"/>
                <a:cs typeface="Comic Sans MS"/>
              </a:rPr>
              <a:t>j</a:t>
            </a:r>
            <a:r>
              <a:rPr lang="en-US" baseline="30000" dirty="0" err="1">
                <a:latin typeface="Comic Sans MS" panose="030F0902030302020204" pitchFamily="66" charset="0"/>
                <a:cs typeface="Comic Sans MS"/>
              </a:rPr>
              <a:t>out</a:t>
            </a:r>
            <a:r>
              <a:rPr lang="en-US" dirty="0">
                <a:latin typeface="Comic Sans MS" panose="030F0902030302020204" pitchFamily="66" charset="0"/>
                <a:cs typeface="Comic Sans MS"/>
              </a:rPr>
              <a:t>)+𝛽</a:t>
            </a:r>
            <a:endParaRPr lang="en-US" dirty="0">
              <a:latin typeface="Comic Sans MS" panose="030F0902030302020204" pitchFamily="66" charset="0"/>
            </a:endParaRPr>
          </a:p>
          <a:p>
            <a:pPr lvl="1"/>
            <a:r>
              <a:rPr lang="en-US" dirty="0">
                <a:latin typeface="Comic Sans MS" panose="030F0902030302020204" pitchFamily="66" charset="0"/>
                <a:cs typeface="Comic Sans MS"/>
              </a:rPr>
              <a:t>x=</a:t>
            </a:r>
            <a:r>
              <a:rPr lang="en-US" dirty="0">
                <a:latin typeface="Comic Sans MS" panose="030F0902030302020204" pitchFamily="66" charset="0"/>
              </a:rPr>
              <a:t>𝛼</a:t>
            </a:r>
            <a:r>
              <a:rPr lang="en-US" dirty="0">
                <a:latin typeface="Comic Sans MS" panose="030F0902030302020204" pitchFamily="66" charset="0"/>
                <a:cs typeface="Comic Sans MS"/>
              </a:rPr>
              <a:t>AD</a:t>
            </a:r>
            <a:r>
              <a:rPr lang="en-US" baseline="30000" dirty="0">
                <a:latin typeface="Comic Sans MS" panose="030F0902030302020204" pitchFamily="66" charset="0"/>
                <a:cs typeface="Comic Sans MS"/>
              </a:rPr>
              <a:t>-1</a:t>
            </a:r>
            <a:r>
              <a:rPr lang="en-US" dirty="0">
                <a:latin typeface="Comic Sans MS" panose="030F0902030302020204" pitchFamily="66" charset="0"/>
                <a:cs typeface="Comic Sans MS"/>
              </a:rPr>
              <a:t>x+𝛽𝟙 (𝟙 is the vector of ones)</a:t>
            </a:r>
          </a:p>
          <a:p>
            <a:pPr lvl="1"/>
            <a:r>
              <a:rPr lang="en-US" dirty="0">
                <a:latin typeface="Comic Sans MS" panose="030F0902030302020204" pitchFamily="66" charset="0"/>
                <a:cs typeface="Comic Sans MS"/>
              </a:rPr>
              <a:t>x=(I-</a:t>
            </a:r>
            <a:r>
              <a:rPr lang="en-US" dirty="0">
                <a:latin typeface="Comic Sans MS" panose="030F0902030302020204" pitchFamily="66" charset="0"/>
              </a:rPr>
              <a:t> 𝛼</a:t>
            </a:r>
            <a:r>
              <a:rPr lang="en-US" dirty="0">
                <a:latin typeface="Comic Sans MS" panose="030F0902030302020204" pitchFamily="66" charset="0"/>
                <a:cs typeface="Comic Sans MS"/>
              </a:rPr>
              <a:t>AD</a:t>
            </a:r>
            <a:r>
              <a:rPr lang="en-US" baseline="30000" dirty="0">
                <a:latin typeface="Comic Sans MS" panose="030F0902030302020204" pitchFamily="66" charset="0"/>
                <a:cs typeface="Comic Sans MS"/>
              </a:rPr>
              <a:t>-1</a:t>
            </a:r>
            <a:r>
              <a:rPr lang="en-US" dirty="0">
                <a:latin typeface="Comic Sans MS" panose="030F0902030302020204" pitchFamily="66" charset="0"/>
                <a:cs typeface="Comic Sans MS"/>
              </a:rPr>
              <a:t>)</a:t>
            </a:r>
            <a:r>
              <a:rPr lang="en-US" baseline="30000" dirty="0">
                <a:latin typeface="Comic Sans MS" panose="030F0902030302020204" pitchFamily="66" charset="0"/>
                <a:cs typeface="Comic Sans MS"/>
              </a:rPr>
              <a:t> -1</a:t>
            </a:r>
            <a:r>
              <a:rPr lang="en-US" dirty="0">
                <a:latin typeface="Comic Sans MS" panose="030F0902030302020204" pitchFamily="66" charset="0"/>
                <a:cs typeface="Comic Sans MS"/>
              </a:rPr>
              <a:t>; by setting 𝛽 to 1</a:t>
            </a:r>
          </a:p>
          <a:p>
            <a:endParaRPr lang="en-US" dirty="0">
              <a:latin typeface="Comic Sans MS" panose="030F0902030302020204" pitchFamily="66" charset="0"/>
            </a:endParaRPr>
          </a:p>
          <a:p>
            <a:r>
              <a:rPr lang="en-US" dirty="0">
                <a:latin typeface="Comic Sans MS" panose="030F0902030302020204" pitchFamily="66" charset="0"/>
              </a:rPr>
              <a:t>The value of 𝛼 is taken to be slightly less than largest eigen value of </a:t>
            </a:r>
            <a:r>
              <a:rPr lang="en-US" dirty="0">
                <a:latin typeface="Comic Sans MS" panose="030F0902030302020204" pitchFamily="66" charset="0"/>
                <a:cs typeface="Comic Sans MS"/>
              </a:rPr>
              <a:t>AD</a:t>
            </a:r>
            <a:r>
              <a:rPr lang="en-US" baseline="30000" dirty="0">
                <a:latin typeface="Comic Sans MS" panose="030F0902030302020204" pitchFamily="66" charset="0"/>
                <a:cs typeface="Comic Sans MS"/>
              </a:rPr>
              <a:t>-1</a:t>
            </a:r>
          </a:p>
          <a:p>
            <a:r>
              <a:rPr lang="en-US" dirty="0">
                <a:latin typeface="Comic Sans MS" panose="030F0902030302020204" pitchFamily="66" charset="0"/>
              </a:rPr>
              <a:t>Google uses .85</a:t>
            </a:r>
          </a:p>
          <a:p>
            <a:pPr lvl="1"/>
            <a:endParaRPr lang="en-US" dirty="0">
              <a:latin typeface="Comic Sans MS" panose="030F0902030302020204" pitchFamily="66" charset="0"/>
              <a:cs typeface="Comic Sans MS"/>
            </a:endParaRPr>
          </a:p>
          <a:p>
            <a:pPr lvl="1"/>
            <a:endParaRPr lang="en-US" dirty="0"/>
          </a:p>
          <a:p>
            <a:endParaRPr lang="en-US" dirty="0"/>
          </a:p>
          <a:p>
            <a:endParaRPr lang="en-US" dirty="0"/>
          </a:p>
        </p:txBody>
      </p:sp>
    </p:spTree>
    <p:extLst>
      <p:ext uri="{BB962C8B-B14F-4D97-AF65-F5344CB8AC3E}">
        <p14:creationId xmlns:p14="http://schemas.microsoft.com/office/powerpoint/2010/main" val="13408056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636C1-7030-C04B-B7BD-B5DBD86ED7BE}"/>
              </a:ext>
            </a:extLst>
          </p:cNvPr>
          <p:cNvSpPr>
            <a:spLocks noGrp="1"/>
          </p:cNvSpPr>
          <p:nvPr>
            <p:ph type="title"/>
          </p:nvPr>
        </p:nvSpPr>
        <p:spPr/>
        <p:txBody>
          <a:bodyPr/>
          <a:lstStyle/>
          <a:p>
            <a:r>
              <a:rPr lang="en-US" dirty="0">
                <a:solidFill>
                  <a:schemeClr val="accent6">
                    <a:lumMod val="75000"/>
                  </a:schemeClr>
                </a:solidFill>
                <a:latin typeface="Comic Sans MS" panose="030F0902030302020204" pitchFamily="66" charset="0"/>
              </a:rPr>
              <a:t>Hubs and Authorities </a:t>
            </a:r>
          </a:p>
        </p:txBody>
      </p:sp>
      <p:sp>
        <p:nvSpPr>
          <p:cNvPr id="6" name="Content Placeholder 5">
            <a:extLst>
              <a:ext uri="{FF2B5EF4-FFF2-40B4-BE49-F238E27FC236}">
                <a16:creationId xmlns:a16="http://schemas.microsoft.com/office/drawing/2014/main" id="{3F7D5C2E-A9EA-AE4B-A096-48232AE78B33}"/>
              </a:ext>
            </a:extLst>
          </p:cNvPr>
          <p:cNvSpPr>
            <a:spLocks noGrp="1"/>
          </p:cNvSpPr>
          <p:nvPr>
            <p:ph idx="1"/>
          </p:nvPr>
        </p:nvSpPr>
        <p:spPr/>
        <p:txBody>
          <a:bodyPr>
            <a:normAutofit/>
          </a:bodyPr>
          <a:lstStyle/>
          <a:p>
            <a:pPr lvl="1"/>
            <a:r>
              <a:rPr lang="en-US" dirty="0">
                <a:latin typeface="Comic Sans MS" panose="030F0902030302020204" pitchFamily="66" charset="0"/>
                <a:cs typeface="Comic Sans MS"/>
              </a:rPr>
              <a:t>For directed networks we can consider two more centrality measures</a:t>
            </a:r>
          </a:p>
          <a:p>
            <a:pPr lvl="1"/>
            <a:r>
              <a:rPr lang="en-US" dirty="0">
                <a:latin typeface="Comic Sans MS" panose="030F0902030302020204" pitchFamily="66" charset="0"/>
                <a:cs typeface="Comic Sans MS"/>
              </a:rPr>
              <a:t>We have agreed that a vertex is important is other important vertices point to it</a:t>
            </a:r>
          </a:p>
          <a:p>
            <a:pPr lvl="1"/>
            <a:r>
              <a:rPr lang="en-US" dirty="0">
                <a:latin typeface="Comic Sans MS" panose="030F0902030302020204" pitchFamily="66" charset="0"/>
                <a:cs typeface="Comic Sans MS"/>
              </a:rPr>
              <a:t>In some cases, a vertex can also be important if it points to other important vertices---e.g. a good survey paper</a:t>
            </a:r>
          </a:p>
          <a:p>
            <a:pPr lvl="1"/>
            <a:r>
              <a:rPr lang="en-US" dirty="0">
                <a:latin typeface="Comic Sans MS" panose="030F0902030302020204" pitchFamily="66" charset="0"/>
                <a:cs typeface="Comic Sans MS"/>
              </a:rPr>
              <a:t>So, we can classify important nodes into</a:t>
            </a:r>
          </a:p>
          <a:p>
            <a:pPr lvl="2"/>
            <a:r>
              <a:rPr lang="en-US" dirty="0">
                <a:solidFill>
                  <a:srgbClr val="FD7119"/>
                </a:solidFill>
                <a:latin typeface="Comic Sans MS" panose="030F0902030302020204" pitchFamily="66" charset="0"/>
                <a:cs typeface="Comic Sans MS"/>
              </a:rPr>
              <a:t>Hubs: </a:t>
            </a:r>
            <a:r>
              <a:rPr lang="en-US" dirty="0">
                <a:latin typeface="Comic Sans MS" panose="030F0902030302020204" pitchFamily="66" charset="0"/>
                <a:cs typeface="Comic Sans MS"/>
              </a:rPr>
              <a:t>Nodes that are important, e.g. contain important information</a:t>
            </a:r>
          </a:p>
          <a:p>
            <a:pPr lvl="2"/>
            <a:r>
              <a:rPr lang="en-US" dirty="0">
                <a:solidFill>
                  <a:srgbClr val="FD7119"/>
                </a:solidFill>
                <a:latin typeface="Comic Sans MS" panose="030F0902030302020204" pitchFamily="66" charset="0"/>
                <a:cs typeface="Comic Sans MS"/>
              </a:rPr>
              <a:t>Authorities: </a:t>
            </a:r>
            <a:r>
              <a:rPr lang="en-US" dirty="0">
                <a:latin typeface="Comic Sans MS" panose="030F0902030302020204" pitchFamily="66" charset="0"/>
                <a:cs typeface="Comic Sans MS"/>
              </a:rPr>
              <a:t>Nodes that point to hubs</a:t>
            </a:r>
          </a:p>
          <a:p>
            <a:pPr lvl="1"/>
            <a:endParaRPr lang="en-US" dirty="0">
              <a:latin typeface="Comic Sans MS" panose="030F0902030302020204" pitchFamily="66" charset="0"/>
              <a:cs typeface="Comic Sans MS"/>
            </a:endParaRPr>
          </a:p>
          <a:p>
            <a:pPr lvl="1"/>
            <a:endParaRPr lang="en-US" dirty="0">
              <a:latin typeface="Comic Sans MS" panose="030F0902030302020204" pitchFamily="66" charset="0"/>
              <a:cs typeface="Comic Sans MS"/>
            </a:endParaRPr>
          </a:p>
          <a:p>
            <a:pPr lvl="1"/>
            <a:endParaRPr lang="en-US" dirty="0"/>
          </a:p>
          <a:p>
            <a:endParaRPr lang="en-US" dirty="0"/>
          </a:p>
          <a:p>
            <a:endParaRPr lang="en-US" dirty="0"/>
          </a:p>
        </p:txBody>
      </p:sp>
    </p:spTree>
    <p:extLst>
      <p:ext uri="{BB962C8B-B14F-4D97-AF65-F5344CB8AC3E}">
        <p14:creationId xmlns:p14="http://schemas.microsoft.com/office/powerpoint/2010/main" val="1617682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A636C1-7030-C04B-B7BD-B5DBD86ED7BE}"/>
              </a:ext>
            </a:extLst>
          </p:cNvPr>
          <p:cNvSpPr>
            <a:spLocks noGrp="1"/>
          </p:cNvSpPr>
          <p:nvPr>
            <p:ph type="title"/>
          </p:nvPr>
        </p:nvSpPr>
        <p:spPr/>
        <p:txBody>
          <a:bodyPr/>
          <a:lstStyle/>
          <a:p>
            <a:r>
              <a:rPr lang="en-US" dirty="0">
                <a:solidFill>
                  <a:schemeClr val="accent6">
                    <a:lumMod val="75000"/>
                  </a:schemeClr>
                </a:solidFill>
                <a:latin typeface="Comic Sans MS" panose="030F0902030302020204" pitchFamily="66" charset="0"/>
              </a:rPr>
              <a:t>Hyperlink Induced Topic Search (HITS) </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3F7D5C2E-A9EA-AE4B-A096-48232AE78B33}"/>
                  </a:ext>
                </a:extLst>
              </p:cNvPr>
              <p:cNvSpPr>
                <a:spLocks noGrp="1"/>
              </p:cNvSpPr>
              <p:nvPr>
                <p:ph idx="1"/>
              </p:nvPr>
            </p:nvSpPr>
            <p:spPr/>
            <p:txBody>
              <a:bodyPr>
                <a:normAutofit fontScale="85000" lnSpcReduction="10000"/>
              </a:bodyPr>
              <a:lstStyle/>
              <a:p>
                <a:pPr lvl="1"/>
                <a:r>
                  <a:rPr lang="en-US" dirty="0">
                    <a:latin typeface="Comic Sans MS" panose="030F0902030302020204" pitchFamily="66" charset="0"/>
                    <a:cs typeface="Comic Sans MS"/>
                  </a:rPr>
                  <a:t>The</a:t>
                </a:r>
                <a:r>
                  <a:rPr lang="en-US" dirty="0">
                    <a:solidFill>
                      <a:srgbClr val="FD7119"/>
                    </a:solidFill>
                    <a:latin typeface="Comic Sans MS" panose="030F0902030302020204" pitchFamily="66" charset="0"/>
                    <a:cs typeface="Comic Sans MS"/>
                  </a:rPr>
                  <a:t> authority centrality </a:t>
                </a:r>
                <a:r>
                  <a:rPr lang="en-US" dirty="0">
                    <a:latin typeface="Comic Sans MS" panose="030F0902030302020204" pitchFamily="66" charset="0"/>
                    <a:cs typeface="Comic Sans MS"/>
                  </a:rPr>
                  <a:t>of a vertex is proportional to the </a:t>
                </a:r>
                <a:r>
                  <a:rPr lang="en-US" dirty="0">
                    <a:solidFill>
                      <a:srgbClr val="FD1CE8"/>
                    </a:solidFill>
                    <a:latin typeface="Comic Sans MS" panose="030F0902030302020204" pitchFamily="66" charset="0"/>
                    <a:cs typeface="Comic Sans MS"/>
                  </a:rPr>
                  <a:t>hub centralities</a:t>
                </a:r>
                <a:r>
                  <a:rPr lang="en-US" dirty="0">
                    <a:latin typeface="Comic Sans MS" panose="030F0902030302020204" pitchFamily="66" charset="0"/>
                    <a:cs typeface="Comic Sans MS"/>
                  </a:rPr>
                  <a:t> of the vertices that point to it</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latin typeface="Comic Sans MS" panose="030F0902030302020204" pitchFamily="66" charset="0"/>
                    <a:cs typeface="Comic Sans MS"/>
                  </a:rPr>
                  <a:t>=</a:t>
                </a:r>
                <a14:m>
                  <m:oMath xmlns:m="http://schemas.openxmlformats.org/officeDocument/2006/math">
                    <m:r>
                      <m:rPr>
                        <m:sty m:val="p"/>
                      </m:rPr>
                      <a:rPr lang="el-GR" sz="1800" i="1" dirty="0">
                        <a:latin typeface="Cambria Math" panose="02040503050406030204" pitchFamily="18" charset="0"/>
                        <a:ea typeface="Cambria Math" panose="02040503050406030204" pitchFamily="18" charset="0"/>
                        <a:cs typeface="Comic Sans MS"/>
                      </a:rPr>
                      <m:t>α</m:t>
                    </m:r>
                    <m:nary>
                      <m:naryPr>
                        <m:chr m:val="∑"/>
                        <m:supHide m:val="on"/>
                        <m:ctrlPr>
                          <a:rPr lang="el-GR" sz="1800" i="1" dirty="0">
                            <a:latin typeface="Cambria Math" panose="02040503050406030204" pitchFamily="18" charset="0"/>
                            <a:ea typeface="Cambria Math" panose="02040503050406030204" pitchFamily="18" charset="0"/>
                          </a:rPr>
                        </m:ctrlPr>
                      </m:naryPr>
                      <m:sub>
                        <m:r>
                          <m:rPr>
                            <m:brk m:alnAt="7"/>
                          </m:rPr>
                          <a:rPr lang="en-US" sz="1800" i="1" dirty="0">
                            <a:latin typeface="Cambria Math" panose="02040503050406030204" pitchFamily="18" charset="0"/>
                            <a:ea typeface="Cambria Math" panose="02040503050406030204" pitchFamily="18" charset="0"/>
                          </a:rPr>
                          <m:t>𝑗</m:t>
                        </m:r>
                      </m:sub>
                      <m:sup/>
                      <m:e>
                        <m:sSub>
                          <m:sSubPr>
                            <m:ctrlPr>
                              <a:rPr lang="el-GR"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𝐴</m:t>
                            </m:r>
                          </m:e>
                          <m:sub>
                            <m:r>
                              <a:rPr lang="en-US" sz="1800" i="1" dirty="0">
                                <a:latin typeface="Cambria Math" panose="02040503050406030204" pitchFamily="18" charset="0"/>
                                <a:ea typeface="Cambria Math" panose="02040503050406030204" pitchFamily="18" charset="0"/>
                              </a:rPr>
                              <m:t>𝑖𝑗</m:t>
                            </m:r>
                          </m:sub>
                        </m:sSub>
                      </m:e>
                    </m:nary>
                    <m:sSub>
                      <m:sSubPr>
                        <m:ctrlPr>
                          <a:rPr lang="el-GR"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𝑦</m:t>
                        </m:r>
                      </m:e>
                      <m:sub>
                        <m:r>
                          <a:rPr lang="en-US" sz="1800" i="1" dirty="0">
                            <a:latin typeface="Cambria Math" panose="02040503050406030204" pitchFamily="18" charset="0"/>
                            <a:ea typeface="Cambria Math" panose="02040503050406030204" pitchFamily="18" charset="0"/>
                          </a:rPr>
                          <m:t>𝑗</m:t>
                        </m:r>
                      </m:sub>
                    </m:sSub>
                  </m:oMath>
                </a14:m>
                <a:endParaRPr lang="en-US" sz="1800" i="1" dirty="0">
                  <a:latin typeface="Cambria Math" panose="02040503050406030204" pitchFamily="18" charset="0"/>
                  <a:ea typeface="Cambria Math" panose="02040503050406030204" pitchFamily="18" charset="0"/>
                </a:endParaRPr>
              </a:p>
              <a:p>
                <a:pPr lvl="2"/>
                <a14:m>
                  <m:oMath xmlns:m="http://schemas.openxmlformats.org/officeDocument/2006/math">
                    <m:r>
                      <a:rPr lang="en-US" sz="1800" i="1">
                        <a:latin typeface="Cambria Math" panose="02040503050406030204" pitchFamily="18" charset="0"/>
                        <a:cs typeface="Comic Sans MS"/>
                      </a:rPr>
                      <m:t>𝑥</m:t>
                    </m:r>
                    <m:r>
                      <a:rPr lang="en-US" sz="1800" i="1">
                        <a:latin typeface="Cambria Math" panose="02040503050406030204" pitchFamily="18" charset="0"/>
                        <a:cs typeface="Comic Sans MS"/>
                      </a:rPr>
                      <m:t>=</m:t>
                    </m:r>
                    <m:r>
                      <a:rPr lang="en-US" sz="1800" i="1">
                        <a:latin typeface="Cambria Math" panose="02040503050406030204" pitchFamily="18" charset="0"/>
                        <a:ea typeface="Cambria Math" panose="02040503050406030204" pitchFamily="18" charset="0"/>
                        <a:cs typeface="Comic Sans MS"/>
                      </a:rPr>
                      <m:t>𝛼</m:t>
                    </m:r>
                    <m:r>
                      <a:rPr lang="en-US" sz="1800" i="1">
                        <a:latin typeface="Cambria Math" panose="02040503050406030204" pitchFamily="18" charset="0"/>
                        <a:ea typeface="Cambria Math" panose="02040503050406030204" pitchFamily="18" charset="0"/>
                        <a:cs typeface="Comic Sans MS"/>
                      </a:rPr>
                      <m:t>𝐴𝑦</m:t>
                    </m:r>
                    <m:r>
                      <a:rPr lang="en-US" sz="1800" dirty="0">
                        <a:latin typeface="Cambria Math" panose="02040503050406030204" pitchFamily="18" charset="0"/>
                        <a:ea typeface="Cambria Math" panose="02040503050406030204" pitchFamily="18" charset="0"/>
                      </a:rPr>
                      <m:t> </m:t>
                    </m:r>
                  </m:oMath>
                </a14:m>
                <a:endParaRPr lang="en-US" sz="1800" dirty="0">
                  <a:latin typeface="Comic Sans MS" panose="030F0902030302020204" pitchFamily="66" charset="0"/>
                  <a:ea typeface="Cambria Math" panose="02040503050406030204" pitchFamily="18" charset="0"/>
                </a:endParaRPr>
              </a:p>
              <a:p>
                <a:pPr lvl="2"/>
                <a14:m>
                  <m:oMath xmlns:m="http://schemas.openxmlformats.org/officeDocument/2006/math">
                    <a:fld id="{825F15A7-03F4-43D7-82C5-3E23DA2F108C}" type="mathplaceholder">
                      <a:rPr lang="en-US" sz="1800" i="1">
                        <a:latin typeface="Cambria Math" panose="02040503050406030204" pitchFamily="18" charset="0"/>
                      </a:rPr>
                      <a:t>Type equation here.</a:t>
                    </a:fld>
                  </m:oMath>
                </a14:m>
                <a:endParaRPr lang="en-US" sz="1800" dirty="0">
                  <a:latin typeface="Comic Sans MS" panose="030F0902030302020204" pitchFamily="66" charset="0"/>
                  <a:cs typeface="Comic Sans MS"/>
                </a:endParaRPr>
              </a:p>
              <a:p>
                <a:pPr marL="342900" lvl="1" indent="0">
                  <a:buNone/>
                </a:pPr>
                <a:endParaRPr lang="en-US" dirty="0">
                  <a:latin typeface="Comic Sans MS" panose="030F0902030302020204" pitchFamily="66" charset="0"/>
                  <a:cs typeface="Comic Sans MS"/>
                </a:endParaRPr>
              </a:p>
              <a:p>
                <a:pPr lvl="1"/>
                <a:r>
                  <a:rPr lang="en-US" dirty="0">
                    <a:latin typeface="Comic Sans MS" panose="030F0902030302020204" pitchFamily="66" charset="0"/>
                    <a:cs typeface="Comic Sans MS"/>
                  </a:rPr>
                  <a:t>The</a:t>
                </a:r>
                <a:r>
                  <a:rPr lang="en-US" dirty="0">
                    <a:solidFill>
                      <a:srgbClr val="FD7119"/>
                    </a:solidFill>
                    <a:latin typeface="Comic Sans MS" panose="030F0902030302020204" pitchFamily="66" charset="0"/>
                    <a:cs typeface="Comic Sans MS"/>
                  </a:rPr>
                  <a:t> </a:t>
                </a:r>
                <a:r>
                  <a:rPr lang="en-US" dirty="0">
                    <a:solidFill>
                      <a:srgbClr val="FD1CE8"/>
                    </a:solidFill>
                    <a:latin typeface="Comic Sans MS" panose="030F0902030302020204" pitchFamily="66" charset="0"/>
                    <a:cs typeface="Comic Sans MS"/>
                  </a:rPr>
                  <a:t>hub centrality </a:t>
                </a:r>
                <a:r>
                  <a:rPr lang="en-US" dirty="0">
                    <a:latin typeface="Comic Sans MS" panose="030F0902030302020204" pitchFamily="66" charset="0"/>
                    <a:cs typeface="Comic Sans MS"/>
                  </a:rPr>
                  <a:t>of a vertex is proportional to the </a:t>
                </a:r>
                <a:r>
                  <a:rPr lang="en-US" dirty="0">
                    <a:solidFill>
                      <a:srgbClr val="FD7119"/>
                    </a:solidFill>
                    <a:latin typeface="Comic Sans MS" panose="030F0902030302020204" pitchFamily="66" charset="0"/>
                    <a:cs typeface="Comic Sans MS"/>
                  </a:rPr>
                  <a:t>authority centralities </a:t>
                </a:r>
                <a:r>
                  <a:rPr lang="en-US" dirty="0">
                    <a:latin typeface="Comic Sans MS" panose="030F0902030302020204" pitchFamily="66" charset="0"/>
                    <a:cs typeface="Comic Sans MS"/>
                  </a:rPr>
                  <a:t>of the vertices that point to it</a:t>
                </a:r>
              </a:p>
              <a:p>
                <a:pPr lvl="2"/>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oMath>
                </a14:m>
                <a:r>
                  <a:rPr lang="en-US" sz="1800" dirty="0">
                    <a:latin typeface="Comic Sans MS" panose="030F0902030302020204" pitchFamily="66" charset="0"/>
                    <a:cs typeface="Comic Sans MS"/>
                  </a:rPr>
                  <a:t>=</a:t>
                </a:r>
                <a14:m>
                  <m:oMath xmlns:m="http://schemas.openxmlformats.org/officeDocument/2006/math">
                    <m:r>
                      <m:rPr>
                        <m:sty m:val="p"/>
                      </m:rPr>
                      <a:rPr lang="el-GR" sz="1800" i="1" dirty="0">
                        <a:latin typeface="Cambria Math" panose="02040503050406030204" pitchFamily="18" charset="0"/>
                        <a:ea typeface="Cambria Math" panose="02040503050406030204" pitchFamily="18" charset="0"/>
                        <a:cs typeface="Comic Sans MS"/>
                      </a:rPr>
                      <m:t>α</m:t>
                    </m:r>
                    <m:nary>
                      <m:naryPr>
                        <m:chr m:val="∑"/>
                        <m:supHide m:val="on"/>
                        <m:ctrlPr>
                          <a:rPr lang="el-GR" sz="1800" i="1" dirty="0">
                            <a:latin typeface="Cambria Math" panose="02040503050406030204" pitchFamily="18" charset="0"/>
                            <a:ea typeface="Cambria Math" panose="02040503050406030204" pitchFamily="18" charset="0"/>
                          </a:rPr>
                        </m:ctrlPr>
                      </m:naryPr>
                      <m:sub>
                        <m:r>
                          <m:rPr>
                            <m:brk m:alnAt="7"/>
                          </m:rPr>
                          <a:rPr lang="en-US" sz="1800" i="1" dirty="0">
                            <a:latin typeface="Cambria Math" panose="02040503050406030204" pitchFamily="18" charset="0"/>
                            <a:ea typeface="Cambria Math" panose="02040503050406030204" pitchFamily="18" charset="0"/>
                          </a:rPr>
                          <m:t>𝑗</m:t>
                        </m:r>
                      </m:sub>
                      <m:sup/>
                      <m:e>
                        <m:sSub>
                          <m:sSubPr>
                            <m:ctrlPr>
                              <a:rPr lang="el-GR"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𝐴</m:t>
                            </m:r>
                          </m:e>
                          <m:sub>
                            <m:r>
                              <a:rPr lang="en-US" sz="1800" i="1" dirty="0">
                                <a:latin typeface="Cambria Math" panose="02040503050406030204" pitchFamily="18" charset="0"/>
                                <a:ea typeface="Cambria Math" panose="02040503050406030204" pitchFamily="18" charset="0"/>
                              </a:rPr>
                              <m:t>𝑖𝑗</m:t>
                            </m:r>
                          </m:sub>
                        </m:sSub>
                      </m:e>
                    </m:nary>
                    <m:sSub>
                      <m:sSubPr>
                        <m:ctrlPr>
                          <a:rPr lang="en-US" sz="1800" i="1" dirty="0">
                            <a:latin typeface="Cambria Math" panose="02040503050406030204" pitchFamily="18" charset="0"/>
                            <a:ea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𝑥</m:t>
                        </m:r>
                      </m:e>
                      <m:sub>
                        <m:r>
                          <a:rPr lang="en-US" sz="1800" i="1" dirty="0">
                            <a:latin typeface="Cambria Math" panose="02040503050406030204" pitchFamily="18" charset="0"/>
                            <a:ea typeface="Cambria Math" panose="02040503050406030204" pitchFamily="18" charset="0"/>
                          </a:rPr>
                          <m:t>𝑗</m:t>
                        </m:r>
                      </m:sub>
                    </m:sSub>
                  </m:oMath>
                </a14:m>
                <a:endParaRPr lang="en-US" sz="1800" dirty="0">
                  <a:latin typeface="Comic Sans MS" panose="030F0902030302020204" pitchFamily="66" charset="0"/>
                  <a:cs typeface="Comic Sans MS"/>
                </a:endParaRPr>
              </a:p>
              <a:p>
                <a:pPr lvl="2"/>
                <a14:m>
                  <m:oMath xmlns:m="http://schemas.openxmlformats.org/officeDocument/2006/math">
                    <m:r>
                      <a:rPr lang="en-US" sz="1800" i="1">
                        <a:latin typeface="Cambria Math" panose="02040503050406030204" pitchFamily="18" charset="0"/>
                        <a:cs typeface="Comic Sans MS"/>
                      </a:rPr>
                      <m:t>𝑦</m:t>
                    </m:r>
                    <m:r>
                      <a:rPr lang="en-US" sz="1800" i="1">
                        <a:latin typeface="Cambria Math" panose="02040503050406030204" pitchFamily="18" charset="0"/>
                        <a:cs typeface="Comic Sans MS"/>
                      </a:rPr>
                      <m:t>=</m:t>
                    </m:r>
                    <m:r>
                      <a:rPr lang="en-US" sz="1800" i="1">
                        <a:latin typeface="Cambria Math" panose="02040503050406030204" pitchFamily="18" charset="0"/>
                        <a:ea typeface="Cambria Math" panose="02040503050406030204" pitchFamily="18" charset="0"/>
                        <a:cs typeface="Comic Sans MS"/>
                      </a:rPr>
                      <m:t>𝛽</m:t>
                    </m:r>
                    <m:r>
                      <a:rPr lang="en-US" sz="1800" i="1">
                        <a:latin typeface="Cambria Math" panose="02040503050406030204" pitchFamily="18" charset="0"/>
                        <a:ea typeface="Cambria Math" panose="02040503050406030204" pitchFamily="18" charset="0"/>
                        <a:cs typeface="Comic Sans MS"/>
                      </a:rPr>
                      <m:t>𝐴𝑥</m:t>
                    </m:r>
                  </m:oMath>
                </a14:m>
                <a:endParaRPr lang="en-US" sz="1800" dirty="0">
                  <a:latin typeface="Comic Sans MS" panose="030F0902030302020204" pitchFamily="66" charset="0"/>
                  <a:cs typeface="Comic Sans MS"/>
                </a:endParaRPr>
              </a:p>
              <a:p>
                <a:pPr marL="342900" lvl="1" indent="0">
                  <a:buNone/>
                </a:pPr>
                <a:endParaRPr lang="en-US" dirty="0">
                  <a:latin typeface="Comic Sans MS" panose="030F0902030302020204" pitchFamily="66" charset="0"/>
                  <a:cs typeface="Comic Sans MS"/>
                </a:endParaRPr>
              </a:p>
              <a:p>
                <a:pPr lvl="1"/>
                <a:r>
                  <a:rPr lang="en-US" dirty="0">
                    <a:latin typeface="Comic Sans MS" panose="030F0902030302020204" pitchFamily="66" charset="0"/>
                    <a:cs typeface="Comic Sans MS"/>
                  </a:rPr>
                  <a:t>Combining the equations we get</a:t>
                </a:r>
              </a:p>
              <a:p>
                <a:pPr lvl="2"/>
                <a14:m>
                  <m:oMath xmlns:m="http://schemas.openxmlformats.org/officeDocument/2006/math">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𝑥</m:t>
                    </m:r>
                  </m:oMath>
                </a14:m>
                <a:r>
                  <a:rPr lang="en-US" dirty="0">
                    <a:latin typeface="Comic Sans MS" panose="030F0902030302020204" pitchFamily="66" charset="0"/>
                    <a:cs typeface="Comic Sans MS"/>
                  </a:rPr>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𝑦</m:t>
                    </m:r>
                  </m:oMath>
                </a14:m>
                <a:r>
                  <a:rPr lang="en-US" dirty="0">
                    <a:latin typeface="Comic Sans MS" panose="030F0902030302020204" pitchFamily="66" charset="0"/>
                    <a:cs typeface="Comic Sans MS"/>
                  </a:rPr>
                  <a:t> ; </a:t>
                </a:r>
                <a14:m>
                  <m:oMath xmlns:m="http://schemas.openxmlformats.org/officeDocument/2006/math">
                    <m:r>
                      <a:rPr lang="en-US" i="1" smtClean="0">
                        <a:latin typeface="Cambria Math" panose="02040503050406030204" pitchFamily="18" charset="0"/>
                        <a:ea typeface="Cambria Math" panose="02040503050406030204" pitchFamily="18" charset="0"/>
                        <a:cs typeface="Comic Sans MS"/>
                      </a:rPr>
                      <m:t>𝜆</m:t>
                    </m:r>
                    <m:r>
                      <a:rPr lang="en-US" b="0" i="1" smtClean="0">
                        <a:latin typeface="Cambria Math" panose="02040503050406030204" pitchFamily="18" charset="0"/>
                        <a:ea typeface="Cambria Math" panose="02040503050406030204" pitchFamily="18" charset="0"/>
                        <a:cs typeface="Comic Sans MS"/>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cs typeface="Comic Sans MS"/>
                          </a:rPr>
                          <m:t>𝛼𝛽</m:t>
                        </m:r>
                        <m:r>
                          <a:rPr lang="en-US" b="0" i="1" smtClean="0">
                            <a:latin typeface="Cambria Math" panose="02040503050406030204" pitchFamily="18" charset="0"/>
                            <a:ea typeface="Cambria Math" panose="02040503050406030204" pitchFamily="18" charset="0"/>
                            <a:cs typeface="Comic Sans MS"/>
                          </a:rPr>
                          <m:t>)</m:t>
                        </m:r>
                      </m:e>
                      <m:sup>
                        <m:r>
                          <a:rPr lang="en-US" b="0" i="1" smtClean="0">
                            <a:latin typeface="Cambria Math" panose="02040503050406030204" pitchFamily="18" charset="0"/>
                            <a:ea typeface="Cambria Math" panose="02040503050406030204" pitchFamily="18" charset="0"/>
                          </a:rPr>
                          <m:t>−1</m:t>
                        </m:r>
                      </m:sup>
                    </m:sSup>
                  </m:oMath>
                </a14:m>
                <a:endParaRPr lang="en-US" dirty="0">
                  <a:latin typeface="Comic Sans MS" panose="030F0902030302020204" pitchFamily="66" charset="0"/>
                  <a:cs typeface="Comic Sans MS"/>
                </a:endParaRPr>
              </a:p>
              <a:p>
                <a:pPr lvl="2"/>
                <a:r>
                  <a:rPr lang="en-US" dirty="0">
                    <a:latin typeface="Comic Sans MS" panose="030F0902030302020204" pitchFamily="66" charset="0"/>
                    <a:cs typeface="Comic Sans MS"/>
                  </a:rPr>
                  <a:t>Thus the authority and hub centralities are given by the eigenvectors of </a:t>
                </a:r>
                <a14:m>
                  <m:oMath xmlns:m="http://schemas.openxmlformats.org/officeDocument/2006/math">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oMath>
                </a14:m>
                <a:r>
                  <a:rPr lang="en-US" dirty="0">
                    <a:latin typeface="Comic Sans MS" panose="030F0902030302020204" pitchFamily="66" charset="0"/>
                    <a:cs typeface="Comic Sans MS"/>
                  </a:rPr>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𝐴</m:t>
                    </m:r>
                  </m:oMath>
                </a14:m>
                <a:endParaRPr lang="en-US" dirty="0">
                  <a:latin typeface="Comic Sans MS" panose="030F0902030302020204" pitchFamily="66" charset="0"/>
                  <a:cs typeface="Comic Sans MS"/>
                </a:endParaRPr>
              </a:p>
              <a:p>
                <a:pPr lvl="2"/>
                <a:r>
                  <a:rPr lang="en-US" dirty="0">
                    <a:latin typeface="Comic Sans MS" panose="030F0902030302020204" pitchFamily="66" charset="0"/>
                    <a:cs typeface="Comic Sans MS"/>
                  </a:rPr>
                  <a:t>The same highest eigenvalue </a:t>
                </a:r>
                <a14:m>
                  <m:oMath xmlns:m="http://schemas.openxmlformats.org/officeDocument/2006/math">
                    <m:r>
                      <a:rPr lang="en-US" i="1" smtClean="0">
                        <a:latin typeface="Cambria Math" panose="02040503050406030204" pitchFamily="18" charset="0"/>
                        <a:ea typeface="Cambria Math" panose="02040503050406030204" pitchFamily="18" charset="0"/>
                        <a:cs typeface="Comic Sans MS"/>
                      </a:rPr>
                      <m:t>𝜆</m:t>
                    </m:r>
                  </m:oMath>
                </a14:m>
                <a:r>
                  <a:rPr lang="en-US" dirty="0">
                    <a:latin typeface="Comic Sans MS" panose="030F0902030302020204" pitchFamily="66" charset="0"/>
                    <a:cs typeface="Comic Sans MS"/>
                  </a:rPr>
                  <a:t> is taken for both the matrices</a:t>
                </a:r>
              </a:p>
              <a:p>
                <a:pPr lvl="2"/>
                <a:r>
                  <a:rPr lang="en-US" dirty="0">
                    <a:latin typeface="Comic Sans MS" panose="030F0902030302020204" pitchFamily="66" charset="0"/>
                    <a:cs typeface="Comic Sans MS"/>
                  </a:rPr>
                  <a:t>Then it is easy to see that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𝑇</m:t>
                        </m:r>
                      </m:sup>
                    </m:sSup>
                    <m:r>
                      <a:rPr lang="en-US" b="0" i="1" smtClean="0">
                        <a:latin typeface="Cambria Math" panose="02040503050406030204" pitchFamily="18" charset="0"/>
                      </a:rPr>
                      <m:t>𝑥</m:t>
                    </m:r>
                  </m:oMath>
                </a14:m>
                <a:r>
                  <a:rPr lang="en-US" dirty="0">
                    <a:latin typeface="Comic Sans MS" panose="030F0902030302020204" pitchFamily="66" charset="0"/>
                  </a:rPr>
                  <a:t>—no need of calculating eigenvectors for both matrices</a:t>
                </a:r>
              </a:p>
              <a:p>
                <a:endParaRPr lang="en-US" dirty="0"/>
              </a:p>
              <a:p>
                <a:endParaRPr lang="en-US" dirty="0"/>
              </a:p>
            </p:txBody>
          </p:sp>
        </mc:Choice>
        <mc:Fallback>
          <p:sp>
            <p:nvSpPr>
              <p:cNvPr id="6" name="Content Placeholder 5">
                <a:extLst>
                  <a:ext uri="{FF2B5EF4-FFF2-40B4-BE49-F238E27FC236}">
                    <a16:creationId xmlns:a16="http://schemas.microsoft.com/office/drawing/2014/main" id="{3F7D5C2E-A9EA-AE4B-A096-48232AE78B33}"/>
                  </a:ext>
                </a:extLst>
              </p:cNvPr>
              <p:cNvSpPr>
                <a:spLocks noGrp="1" noRot="1" noChangeAspect="1" noMove="1" noResize="1" noEditPoints="1" noAdjustHandles="1" noChangeArrowheads="1" noChangeShapeType="1" noTextEdit="1"/>
              </p:cNvSpPr>
              <p:nvPr>
                <p:ph idx="1"/>
              </p:nvPr>
            </p:nvSpPr>
            <p:spPr>
              <a:blipFill>
                <a:blip r:embed="rId2"/>
                <a:stretch>
                  <a:fillRect t="-1577"/>
                </a:stretch>
              </a:blipFill>
            </p:spPr>
            <p:txBody>
              <a:bodyPr/>
              <a:lstStyle/>
              <a:p>
                <a:r>
                  <a:rPr lang="en-US">
                    <a:noFill/>
                  </a:rPr>
                  <a:t> </a:t>
                </a:r>
              </a:p>
            </p:txBody>
          </p:sp>
        </mc:Fallback>
      </mc:AlternateContent>
    </p:spTree>
    <p:extLst>
      <p:ext uri="{BB962C8B-B14F-4D97-AF65-F5344CB8AC3E}">
        <p14:creationId xmlns:p14="http://schemas.microsoft.com/office/powerpoint/2010/main" val="35344156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9F9C0-1698-BD4D-AE8B-B147D123C043}"/>
              </a:ext>
            </a:extLst>
          </p:cNvPr>
          <p:cNvSpPr>
            <a:spLocks noGrp="1"/>
          </p:cNvSpPr>
          <p:nvPr>
            <p:ph type="title"/>
          </p:nvPr>
        </p:nvSpPr>
        <p:spPr/>
        <p:txBody>
          <a:bodyPr/>
          <a:lstStyle/>
          <a:p>
            <a:r>
              <a:rPr lang="en-US" dirty="0"/>
              <a:t>Forests and TREES</a:t>
            </a:r>
          </a:p>
        </p:txBody>
      </p:sp>
      <p:sp>
        <p:nvSpPr>
          <p:cNvPr id="3" name="Content Placeholder 2">
            <a:extLst>
              <a:ext uri="{FF2B5EF4-FFF2-40B4-BE49-F238E27FC236}">
                <a16:creationId xmlns:a16="http://schemas.microsoft.com/office/drawing/2014/main" id="{E7212FB0-B65C-8343-89EB-0DD0E9468E19}"/>
              </a:ext>
            </a:extLst>
          </p:cNvPr>
          <p:cNvSpPr>
            <a:spLocks noGrp="1"/>
          </p:cNvSpPr>
          <p:nvPr>
            <p:ph idx="1"/>
          </p:nvPr>
        </p:nvSpPr>
        <p:spPr/>
        <p:txBody>
          <a:bodyPr>
            <a:normAutofit/>
          </a:bodyPr>
          <a:lstStyle/>
          <a:p>
            <a:r>
              <a:rPr lang="en-US" dirty="0"/>
              <a:t>A forest is a graph without any cycle</a:t>
            </a:r>
          </a:p>
          <a:p>
            <a:r>
              <a:rPr lang="en-US" dirty="0"/>
              <a:t>A connected forest is a trees</a:t>
            </a:r>
          </a:p>
          <a:p>
            <a:r>
              <a:rPr lang="en-US" dirty="0"/>
              <a:t>Prove the following</a:t>
            </a:r>
          </a:p>
          <a:p>
            <a:pPr lvl="1"/>
            <a:r>
              <a:rPr lang="en-US" dirty="0"/>
              <a:t>A tree with n vertices has n-1 edges</a:t>
            </a:r>
          </a:p>
          <a:p>
            <a:pPr lvl="1"/>
            <a:r>
              <a:rPr lang="en-US" dirty="0"/>
              <a:t>In a tree there is a unique path between any pair of vertices</a:t>
            </a:r>
          </a:p>
          <a:p>
            <a:pPr lvl="1"/>
            <a:r>
              <a:rPr lang="en-US" dirty="0"/>
              <a:t>Every edge in a tree is a bridge---if </a:t>
            </a:r>
            <a:r>
              <a:rPr lang="en-US"/>
              <a:t>the edge </a:t>
            </a:r>
            <a:r>
              <a:rPr lang="en-US" dirty="0"/>
              <a:t>is removed them the graph becomes disconnected</a:t>
            </a:r>
          </a:p>
          <a:p>
            <a:pPr lvl="1"/>
            <a:r>
              <a:rPr lang="en-US" dirty="0"/>
              <a:t>If a forest has n vertices and k components, then the total number of edges is n-k.</a:t>
            </a:r>
          </a:p>
          <a:p>
            <a:endParaRPr lang="en-US" dirty="0"/>
          </a:p>
        </p:txBody>
      </p:sp>
      <p:pic>
        <p:nvPicPr>
          <p:cNvPr id="25602" name="Picture 2" descr="Tree Graph (How To w/ 11+ Step-by-Step Examples!)">
            <a:extLst>
              <a:ext uri="{FF2B5EF4-FFF2-40B4-BE49-F238E27FC236}">
                <a16:creationId xmlns:a16="http://schemas.microsoft.com/office/drawing/2014/main" id="{919C91A4-EC75-EA40-8899-BD33C793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886" y="1235414"/>
            <a:ext cx="4504986" cy="253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095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30B8-5A72-2A49-B32E-04355658EA74}"/>
              </a:ext>
            </a:extLst>
          </p:cNvPr>
          <p:cNvSpPr>
            <a:spLocks noGrp="1"/>
          </p:cNvSpPr>
          <p:nvPr>
            <p:ph type="title"/>
          </p:nvPr>
        </p:nvSpPr>
        <p:spPr/>
        <p:txBody>
          <a:bodyPr/>
          <a:lstStyle/>
          <a:p>
            <a:r>
              <a:rPr lang="en-US" dirty="0"/>
              <a:t>MORE Properties of TREES</a:t>
            </a:r>
          </a:p>
        </p:txBody>
      </p:sp>
      <p:sp>
        <p:nvSpPr>
          <p:cNvPr id="3" name="Content Placeholder 2">
            <a:extLst>
              <a:ext uri="{FF2B5EF4-FFF2-40B4-BE49-F238E27FC236}">
                <a16:creationId xmlns:a16="http://schemas.microsoft.com/office/drawing/2014/main" id="{A1832778-30B4-BE4B-8E72-629630A85B1D}"/>
              </a:ext>
            </a:extLst>
          </p:cNvPr>
          <p:cNvSpPr>
            <a:spLocks noGrp="1"/>
          </p:cNvSpPr>
          <p:nvPr>
            <p:ph idx="1"/>
          </p:nvPr>
        </p:nvSpPr>
        <p:spPr/>
        <p:txBody>
          <a:bodyPr/>
          <a:lstStyle/>
          <a:p>
            <a:r>
              <a:rPr lang="en-US" dirty="0"/>
              <a:t>A tree with at least two vertices has at least two leaves</a:t>
            </a:r>
          </a:p>
          <a:p>
            <a:r>
              <a:rPr lang="en-US" dirty="0"/>
              <a:t>If a tree has n vertices  then the summation of the degree of the vertices is 2n-2</a:t>
            </a:r>
          </a:p>
          <a:p>
            <a:r>
              <a:rPr lang="en-US" dirty="0"/>
              <a:t>Given a tree has n vertices, with n greater than 2, and </a:t>
            </a:r>
            <a:r>
              <a:rPr lang="en-US" dirty="0" err="1"/>
              <a:t>Δ</a:t>
            </a:r>
            <a:r>
              <a:rPr lang="en-US" dirty="0"/>
              <a:t> is the maximum degree,  and </a:t>
            </a:r>
            <a:r>
              <a:rPr lang="en-US" dirty="0" err="1"/>
              <a:t>n</a:t>
            </a:r>
            <a:r>
              <a:rPr lang="en-US" baseline="-25000" dirty="0" err="1"/>
              <a:t>i</a:t>
            </a:r>
            <a:r>
              <a:rPr lang="en-US" baseline="-25000" dirty="0"/>
              <a:t> </a:t>
            </a:r>
            <a:r>
              <a:rPr lang="en-US" dirty="0"/>
              <a:t>is the number of vertices with degree </a:t>
            </a:r>
            <a:r>
              <a:rPr lang="en-US" dirty="0" err="1"/>
              <a:t>i</a:t>
            </a:r>
            <a:r>
              <a:rPr lang="en-US" dirty="0"/>
              <a:t>; then</a:t>
            </a:r>
          </a:p>
          <a:p>
            <a:pPr lvl="1"/>
            <a:r>
              <a:rPr lang="en-US" dirty="0"/>
              <a:t>n</a:t>
            </a:r>
            <a:r>
              <a:rPr lang="en-US" baseline="-25000" dirty="0"/>
              <a:t>1</a:t>
            </a:r>
            <a:r>
              <a:rPr lang="en-US" dirty="0"/>
              <a:t>=2+n</a:t>
            </a:r>
            <a:r>
              <a:rPr lang="en-US" baseline="-25000" dirty="0"/>
              <a:t>3</a:t>
            </a:r>
            <a:r>
              <a:rPr lang="en-US" dirty="0"/>
              <a:t>+2n</a:t>
            </a:r>
            <a:r>
              <a:rPr lang="en-US" baseline="-25000" dirty="0"/>
              <a:t>4</a:t>
            </a:r>
            <a:r>
              <a:rPr lang="en-US" dirty="0"/>
              <a:t>+3n</a:t>
            </a:r>
            <a:r>
              <a:rPr lang="en-US" baseline="-25000" dirty="0"/>
              <a:t>5</a:t>
            </a:r>
            <a:r>
              <a:rPr lang="en-US" dirty="0"/>
              <a:t>+….+(Δ-2)</a:t>
            </a:r>
            <a:r>
              <a:rPr lang="en-US" dirty="0" err="1"/>
              <a:t>n</a:t>
            </a:r>
            <a:r>
              <a:rPr lang="en-US" baseline="-25000" dirty="0" err="1"/>
              <a:t>Δ</a:t>
            </a:r>
            <a:endParaRPr lang="en-US" baseline="-25000" dirty="0"/>
          </a:p>
        </p:txBody>
      </p:sp>
    </p:spTree>
    <p:extLst>
      <p:ext uri="{BB962C8B-B14F-4D97-AF65-F5344CB8AC3E}">
        <p14:creationId xmlns:p14="http://schemas.microsoft.com/office/powerpoint/2010/main" val="2776958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7DC5-6318-3F44-8957-375E19629785}"/>
              </a:ext>
            </a:extLst>
          </p:cNvPr>
          <p:cNvSpPr>
            <a:spLocks noGrp="1"/>
          </p:cNvSpPr>
          <p:nvPr>
            <p:ph type="title"/>
          </p:nvPr>
        </p:nvSpPr>
        <p:spPr>
          <a:xfrm>
            <a:off x="2123354" y="68096"/>
            <a:ext cx="9720072" cy="1499616"/>
          </a:xfrm>
        </p:spPr>
        <p:txBody>
          <a:bodyPr/>
          <a:lstStyle/>
          <a:p>
            <a:r>
              <a:rPr lang="en-US" dirty="0"/>
              <a:t>Fundamental </a:t>
            </a:r>
            <a:r>
              <a:rPr lang="en-US" dirty="0" err="1"/>
              <a:t>CYCLes</a:t>
            </a:r>
            <a:r>
              <a:rPr lang="en-US" dirty="0"/>
              <a:t> and Circuit Rank</a:t>
            </a:r>
          </a:p>
        </p:txBody>
      </p:sp>
      <p:sp>
        <p:nvSpPr>
          <p:cNvPr id="3" name="Content Placeholder 2">
            <a:extLst>
              <a:ext uri="{FF2B5EF4-FFF2-40B4-BE49-F238E27FC236}">
                <a16:creationId xmlns:a16="http://schemas.microsoft.com/office/drawing/2014/main" id="{3291D58C-010D-B144-984E-E35E2D0F93ED}"/>
              </a:ext>
            </a:extLst>
          </p:cNvPr>
          <p:cNvSpPr>
            <a:spLocks noGrp="1"/>
          </p:cNvSpPr>
          <p:nvPr>
            <p:ph sz="half" idx="1"/>
          </p:nvPr>
        </p:nvSpPr>
        <p:spPr>
          <a:xfrm>
            <a:off x="683592" y="1381719"/>
            <a:ext cx="5145046" cy="4805071"/>
          </a:xfrm>
        </p:spPr>
        <p:txBody>
          <a:bodyPr>
            <a:normAutofit lnSpcReduction="10000"/>
          </a:bodyPr>
          <a:lstStyle/>
          <a:p>
            <a:r>
              <a:rPr lang="en-US" dirty="0"/>
              <a:t>A spanning tree is a tree that covers all vertices.</a:t>
            </a:r>
          </a:p>
          <a:p>
            <a:r>
              <a:rPr lang="en-US" dirty="0"/>
              <a:t>To create a spanning tree, for a graph with V vertices and M edges we have to remove; M-V+1 edges. This value is the </a:t>
            </a:r>
            <a:r>
              <a:rPr lang="en-US" dirty="0">
                <a:solidFill>
                  <a:srgbClr val="7030A0"/>
                </a:solidFill>
              </a:rPr>
              <a:t>circuit rank </a:t>
            </a:r>
            <a:r>
              <a:rPr lang="en-US" dirty="0"/>
              <a:t>of the graph</a:t>
            </a:r>
          </a:p>
          <a:p>
            <a:r>
              <a:rPr lang="en-US" dirty="0"/>
              <a:t>By adding each of the edges back to the spanning tree we can create a unique cycle. The set of such cycles is known as </a:t>
            </a:r>
            <a:r>
              <a:rPr lang="en-US" dirty="0">
                <a:solidFill>
                  <a:srgbClr val="7030A0"/>
                </a:solidFill>
              </a:rPr>
              <a:t>the fundamental set of cycles </a:t>
            </a:r>
            <a:r>
              <a:rPr lang="en-US" dirty="0"/>
              <a:t>of the spanning tree</a:t>
            </a:r>
          </a:p>
          <a:p>
            <a:r>
              <a:rPr lang="en-US" dirty="0">
                <a:solidFill>
                  <a:srgbClr val="7030A0"/>
                </a:solidFill>
              </a:rPr>
              <a:t>The set of fundamental cycles is linearly independent. </a:t>
            </a:r>
            <a:r>
              <a:rPr lang="en-US" dirty="0"/>
              <a:t>Each cycle has at least one unique edge that is not in any other cycle</a:t>
            </a:r>
          </a:p>
        </p:txBody>
      </p:sp>
      <p:grpSp>
        <p:nvGrpSpPr>
          <p:cNvPr id="18" name="Group 17">
            <a:extLst>
              <a:ext uri="{FF2B5EF4-FFF2-40B4-BE49-F238E27FC236}">
                <a16:creationId xmlns:a16="http://schemas.microsoft.com/office/drawing/2014/main" id="{FB3655EC-5471-374A-A6E3-777EF3ED17B5}"/>
              </a:ext>
            </a:extLst>
          </p:cNvPr>
          <p:cNvGrpSpPr/>
          <p:nvPr/>
        </p:nvGrpSpPr>
        <p:grpSpPr>
          <a:xfrm>
            <a:off x="5779007" y="1256289"/>
            <a:ext cx="2905699" cy="2059422"/>
            <a:chOff x="6482478" y="1852654"/>
            <a:chExt cx="2905699" cy="2059422"/>
          </a:xfrm>
        </p:grpSpPr>
        <p:sp>
          <p:nvSpPr>
            <p:cNvPr id="5" name="Triangle 4">
              <a:extLst>
                <a:ext uri="{FF2B5EF4-FFF2-40B4-BE49-F238E27FC236}">
                  <a16:creationId xmlns:a16="http://schemas.microsoft.com/office/drawing/2014/main" id="{6F7DF8C3-24A2-C048-A805-B4A33FADA0AA}"/>
                </a:ext>
              </a:extLst>
            </p:cNvPr>
            <p:cNvSpPr/>
            <p:nvPr/>
          </p:nvSpPr>
          <p:spPr>
            <a:xfrm>
              <a:off x="6558907" y="2522577"/>
              <a:ext cx="1544231" cy="127121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501C98-F9B3-9340-9AAE-E4B09B95866C}"/>
                </a:ext>
              </a:extLst>
            </p:cNvPr>
            <p:cNvSpPr/>
            <p:nvPr/>
          </p:nvSpPr>
          <p:spPr>
            <a:xfrm rot="19788697">
              <a:off x="7609712" y="2088874"/>
              <a:ext cx="1335656" cy="14686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37408A6-FDCA-5F4A-8A8C-F758E9D8599C}"/>
                </a:ext>
              </a:extLst>
            </p:cNvPr>
            <p:cNvCxnSpPr/>
            <p:nvPr/>
          </p:nvCxnSpPr>
          <p:spPr>
            <a:xfrm flipH="1">
              <a:off x="8103138" y="1852654"/>
              <a:ext cx="398836" cy="19411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4F1C4E1-C163-CA4F-ABD8-15073C552EFC}"/>
                </a:ext>
              </a:extLst>
            </p:cNvPr>
            <p:cNvCxnSpPr/>
            <p:nvPr/>
          </p:nvCxnSpPr>
          <p:spPr>
            <a:xfrm>
              <a:off x="7331022" y="2522577"/>
              <a:ext cx="1893036" cy="6356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23BEB23C-D1AA-934B-BB7D-2B2A55023D88}"/>
                </a:ext>
              </a:extLst>
            </p:cNvPr>
            <p:cNvSpPr/>
            <p:nvPr/>
          </p:nvSpPr>
          <p:spPr>
            <a:xfrm>
              <a:off x="7254594" y="2404287"/>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2FAF9D31-3BBD-C541-ADFE-77B5353384C8}"/>
                </a:ext>
              </a:extLst>
            </p:cNvPr>
            <p:cNvSpPr/>
            <p:nvPr/>
          </p:nvSpPr>
          <p:spPr>
            <a:xfrm>
              <a:off x="6482478" y="3675499"/>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DD5648CD-8DE4-0F49-9CE5-E04EC89E07D1}"/>
                </a:ext>
              </a:extLst>
            </p:cNvPr>
            <p:cNvSpPr/>
            <p:nvPr/>
          </p:nvSpPr>
          <p:spPr>
            <a:xfrm>
              <a:off x="7938465" y="3616355"/>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Oval 13">
              <a:extLst>
                <a:ext uri="{FF2B5EF4-FFF2-40B4-BE49-F238E27FC236}">
                  <a16:creationId xmlns:a16="http://schemas.microsoft.com/office/drawing/2014/main" id="{F9F29CB3-C18A-E44D-99CF-C3C49BFE8A2C}"/>
                </a:ext>
              </a:extLst>
            </p:cNvPr>
            <p:cNvSpPr/>
            <p:nvPr/>
          </p:nvSpPr>
          <p:spPr>
            <a:xfrm>
              <a:off x="9135258" y="301372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grpSp>
      <p:sp>
        <p:nvSpPr>
          <p:cNvPr id="15" name="Oval 14">
            <a:extLst>
              <a:ext uri="{FF2B5EF4-FFF2-40B4-BE49-F238E27FC236}">
                <a16:creationId xmlns:a16="http://schemas.microsoft.com/office/drawing/2014/main" id="{2173C826-8115-ED4B-8E16-56FFE165BE88}"/>
              </a:ext>
            </a:extLst>
          </p:cNvPr>
          <p:cNvSpPr/>
          <p:nvPr/>
        </p:nvSpPr>
        <p:spPr>
          <a:xfrm>
            <a:off x="7672043" y="1163597"/>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nvGrpSpPr>
          <p:cNvPr id="57" name="Group 56">
            <a:extLst>
              <a:ext uri="{FF2B5EF4-FFF2-40B4-BE49-F238E27FC236}">
                <a16:creationId xmlns:a16="http://schemas.microsoft.com/office/drawing/2014/main" id="{6B7B91CC-EB75-9441-BEF0-6E70ECFD62FB}"/>
              </a:ext>
            </a:extLst>
          </p:cNvPr>
          <p:cNvGrpSpPr/>
          <p:nvPr/>
        </p:nvGrpSpPr>
        <p:grpSpPr>
          <a:xfrm>
            <a:off x="9166242" y="1008066"/>
            <a:ext cx="2027814" cy="1720712"/>
            <a:chOff x="9166242" y="1008066"/>
            <a:chExt cx="2027814" cy="1720712"/>
          </a:xfrm>
        </p:grpSpPr>
        <p:cxnSp>
          <p:nvCxnSpPr>
            <p:cNvPr id="20" name="Straight Connector 19">
              <a:extLst>
                <a:ext uri="{FF2B5EF4-FFF2-40B4-BE49-F238E27FC236}">
                  <a16:creationId xmlns:a16="http://schemas.microsoft.com/office/drawing/2014/main" id="{2D15AA09-ADF8-DA43-85A6-1DD7B0AC975A}"/>
                </a:ext>
              </a:extLst>
            </p:cNvPr>
            <p:cNvCxnSpPr/>
            <p:nvPr/>
          </p:nvCxnSpPr>
          <p:spPr>
            <a:xfrm flipH="1">
              <a:off x="9251004" y="1347743"/>
              <a:ext cx="690664" cy="1279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5560E9-67FA-4B41-99FD-7229EF46539E}"/>
                </a:ext>
              </a:extLst>
            </p:cNvPr>
            <p:cNvCxnSpPr>
              <a:cxnSpLocks/>
            </p:cNvCxnSpPr>
            <p:nvPr/>
          </p:nvCxnSpPr>
          <p:spPr>
            <a:xfrm>
              <a:off x="9941668" y="1310406"/>
              <a:ext cx="184826" cy="1317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E46A0F7-BD84-384B-8532-DF022A507FB8}"/>
                </a:ext>
              </a:extLst>
            </p:cNvPr>
            <p:cNvCxnSpPr>
              <a:cxnSpLocks/>
            </p:cNvCxnSpPr>
            <p:nvPr/>
          </p:nvCxnSpPr>
          <p:spPr>
            <a:xfrm>
              <a:off x="9941668" y="1336669"/>
              <a:ext cx="1108953" cy="10806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F3E5B8-D5C7-B840-B82C-8C6032F4B829}"/>
                </a:ext>
              </a:extLst>
            </p:cNvPr>
            <p:cNvCxnSpPr>
              <a:cxnSpLocks/>
            </p:cNvCxnSpPr>
            <p:nvPr/>
          </p:nvCxnSpPr>
          <p:spPr>
            <a:xfrm>
              <a:off x="10865795" y="1100092"/>
              <a:ext cx="184826" cy="1317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37871C8-8284-CB49-AFD9-09DD1622BF5C}"/>
                </a:ext>
              </a:extLst>
            </p:cNvPr>
            <p:cNvSpPr/>
            <p:nvPr/>
          </p:nvSpPr>
          <p:spPr>
            <a:xfrm>
              <a:off x="9861463" y="1222741"/>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9" name="Oval 28">
              <a:extLst>
                <a:ext uri="{FF2B5EF4-FFF2-40B4-BE49-F238E27FC236}">
                  <a16:creationId xmlns:a16="http://schemas.microsoft.com/office/drawing/2014/main" id="{3D2F90FC-36CC-B647-A58B-EB2F760F2F2D}"/>
                </a:ext>
              </a:extLst>
            </p:cNvPr>
            <p:cNvSpPr/>
            <p:nvPr/>
          </p:nvSpPr>
          <p:spPr>
            <a:xfrm>
              <a:off x="9166242" y="2443528"/>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0" name="Oval 29">
              <a:extLst>
                <a:ext uri="{FF2B5EF4-FFF2-40B4-BE49-F238E27FC236}">
                  <a16:creationId xmlns:a16="http://schemas.microsoft.com/office/drawing/2014/main" id="{4FCB3E3F-FBC4-DF42-9788-3048EE7C269A}"/>
                </a:ext>
              </a:extLst>
            </p:cNvPr>
            <p:cNvSpPr/>
            <p:nvPr/>
          </p:nvSpPr>
          <p:spPr>
            <a:xfrm>
              <a:off x="10014529" y="2492201"/>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1" name="Oval 30">
              <a:extLst>
                <a:ext uri="{FF2B5EF4-FFF2-40B4-BE49-F238E27FC236}">
                  <a16:creationId xmlns:a16="http://schemas.microsoft.com/office/drawing/2014/main" id="{0F3482AC-00F1-8744-80AE-804F6B8B87B6}"/>
                </a:ext>
              </a:extLst>
            </p:cNvPr>
            <p:cNvSpPr/>
            <p:nvPr/>
          </p:nvSpPr>
          <p:spPr>
            <a:xfrm>
              <a:off x="10941137" y="2336493"/>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2" name="Oval 31">
              <a:extLst>
                <a:ext uri="{FF2B5EF4-FFF2-40B4-BE49-F238E27FC236}">
                  <a16:creationId xmlns:a16="http://schemas.microsoft.com/office/drawing/2014/main" id="{CADD7CC4-1AC6-6146-B8E1-204CC211CA86}"/>
                </a:ext>
              </a:extLst>
            </p:cNvPr>
            <p:cNvSpPr/>
            <p:nvPr/>
          </p:nvSpPr>
          <p:spPr>
            <a:xfrm>
              <a:off x="10742960" y="100806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grpSp>
        <p:nvGrpSpPr>
          <p:cNvPr id="37" name="Group 36">
            <a:extLst>
              <a:ext uri="{FF2B5EF4-FFF2-40B4-BE49-F238E27FC236}">
                <a16:creationId xmlns:a16="http://schemas.microsoft.com/office/drawing/2014/main" id="{13522EA8-DC76-334B-B461-3640FC713001}"/>
              </a:ext>
            </a:extLst>
          </p:cNvPr>
          <p:cNvGrpSpPr/>
          <p:nvPr/>
        </p:nvGrpSpPr>
        <p:grpSpPr>
          <a:xfrm>
            <a:off x="6001352" y="3714747"/>
            <a:ext cx="1796694" cy="1502962"/>
            <a:chOff x="6001352" y="4408322"/>
            <a:chExt cx="1796694" cy="1502962"/>
          </a:xfrm>
        </p:grpSpPr>
        <p:sp>
          <p:nvSpPr>
            <p:cNvPr id="33" name="Triangle 32">
              <a:extLst>
                <a:ext uri="{FF2B5EF4-FFF2-40B4-BE49-F238E27FC236}">
                  <a16:creationId xmlns:a16="http://schemas.microsoft.com/office/drawing/2014/main" id="{C1683642-C050-384B-9ECF-217297BBFCA5}"/>
                </a:ext>
              </a:extLst>
            </p:cNvPr>
            <p:cNvSpPr/>
            <p:nvPr/>
          </p:nvSpPr>
          <p:spPr>
            <a:xfrm>
              <a:off x="6127812" y="4526612"/>
              <a:ext cx="1544231" cy="127121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8D7DE3F-F8FC-5743-B7F1-164AC9A56DA9}"/>
                </a:ext>
              </a:extLst>
            </p:cNvPr>
            <p:cNvSpPr/>
            <p:nvPr/>
          </p:nvSpPr>
          <p:spPr>
            <a:xfrm>
              <a:off x="6804042" y="4408322"/>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5" name="Oval 34">
              <a:extLst>
                <a:ext uri="{FF2B5EF4-FFF2-40B4-BE49-F238E27FC236}">
                  <a16:creationId xmlns:a16="http://schemas.microsoft.com/office/drawing/2014/main" id="{BD2F78B8-A52D-0F4F-B3DE-1EE4351986C9}"/>
                </a:ext>
              </a:extLst>
            </p:cNvPr>
            <p:cNvSpPr/>
            <p:nvPr/>
          </p:nvSpPr>
          <p:spPr>
            <a:xfrm>
              <a:off x="6001352" y="5674707"/>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6" name="Oval 35">
              <a:extLst>
                <a:ext uri="{FF2B5EF4-FFF2-40B4-BE49-F238E27FC236}">
                  <a16:creationId xmlns:a16="http://schemas.microsoft.com/office/drawing/2014/main" id="{7739696A-03C8-2140-BB59-0972CAC8BF80}"/>
                </a:ext>
              </a:extLst>
            </p:cNvPr>
            <p:cNvSpPr/>
            <p:nvPr/>
          </p:nvSpPr>
          <p:spPr>
            <a:xfrm>
              <a:off x="7545127" y="567470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grpSp>
      <p:grpSp>
        <p:nvGrpSpPr>
          <p:cNvPr id="38" name="Group 37">
            <a:extLst>
              <a:ext uri="{FF2B5EF4-FFF2-40B4-BE49-F238E27FC236}">
                <a16:creationId xmlns:a16="http://schemas.microsoft.com/office/drawing/2014/main" id="{00B5AEFE-BCD1-3546-992C-34F329AA71D3}"/>
              </a:ext>
            </a:extLst>
          </p:cNvPr>
          <p:cNvGrpSpPr/>
          <p:nvPr/>
        </p:nvGrpSpPr>
        <p:grpSpPr>
          <a:xfrm>
            <a:off x="8036766" y="3607015"/>
            <a:ext cx="1796694" cy="1502962"/>
            <a:chOff x="6001352" y="4408322"/>
            <a:chExt cx="1796694" cy="1502962"/>
          </a:xfrm>
        </p:grpSpPr>
        <p:sp>
          <p:nvSpPr>
            <p:cNvPr id="39" name="Triangle 38">
              <a:extLst>
                <a:ext uri="{FF2B5EF4-FFF2-40B4-BE49-F238E27FC236}">
                  <a16:creationId xmlns:a16="http://schemas.microsoft.com/office/drawing/2014/main" id="{C95A62C8-98C7-894B-8613-BCB9824F1B15}"/>
                </a:ext>
              </a:extLst>
            </p:cNvPr>
            <p:cNvSpPr/>
            <p:nvPr/>
          </p:nvSpPr>
          <p:spPr>
            <a:xfrm>
              <a:off x="6127812" y="4526612"/>
              <a:ext cx="1544231" cy="127121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2890A22-E536-DA4E-9B20-F2ED84D96DD0}"/>
                </a:ext>
              </a:extLst>
            </p:cNvPr>
            <p:cNvSpPr/>
            <p:nvPr/>
          </p:nvSpPr>
          <p:spPr>
            <a:xfrm>
              <a:off x="6804042" y="4408322"/>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1" name="Oval 40">
              <a:extLst>
                <a:ext uri="{FF2B5EF4-FFF2-40B4-BE49-F238E27FC236}">
                  <a16:creationId xmlns:a16="http://schemas.microsoft.com/office/drawing/2014/main" id="{370007C1-DEE9-DA4F-A5A4-EEB98102BAA5}"/>
                </a:ext>
              </a:extLst>
            </p:cNvPr>
            <p:cNvSpPr/>
            <p:nvPr/>
          </p:nvSpPr>
          <p:spPr>
            <a:xfrm>
              <a:off x="6001352" y="5674707"/>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2" name="Oval 41">
              <a:extLst>
                <a:ext uri="{FF2B5EF4-FFF2-40B4-BE49-F238E27FC236}">
                  <a16:creationId xmlns:a16="http://schemas.microsoft.com/office/drawing/2014/main" id="{59C505CD-B1BD-E04A-9E7A-DD3390DD01ED}"/>
                </a:ext>
              </a:extLst>
            </p:cNvPr>
            <p:cNvSpPr/>
            <p:nvPr/>
          </p:nvSpPr>
          <p:spPr>
            <a:xfrm>
              <a:off x="7545127" y="567470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grpSp>
      <p:grpSp>
        <p:nvGrpSpPr>
          <p:cNvPr id="43" name="Group 42">
            <a:extLst>
              <a:ext uri="{FF2B5EF4-FFF2-40B4-BE49-F238E27FC236}">
                <a16:creationId xmlns:a16="http://schemas.microsoft.com/office/drawing/2014/main" id="{40EE9C3A-8855-4845-9DD4-6D687B3E2D60}"/>
              </a:ext>
            </a:extLst>
          </p:cNvPr>
          <p:cNvGrpSpPr/>
          <p:nvPr/>
        </p:nvGrpSpPr>
        <p:grpSpPr>
          <a:xfrm>
            <a:off x="10263911" y="3488725"/>
            <a:ext cx="1796694" cy="1502962"/>
            <a:chOff x="6001352" y="4408322"/>
            <a:chExt cx="1796694" cy="1502962"/>
          </a:xfrm>
        </p:grpSpPr>
        <p:sp>
          <p:nvSpPr>
            <p:cNvPr id="44" name="Triangle 43">
              <a:extLst>
                <a:ext uri="{FF2B5EF4-FFF2-40B4-BE49-F238E27FC236}">
                  <a16:creationId xmlns:a16="http://schemas.microsoft.com/office/drawing/2014/main" id="{001AB352-8541-954B-ADEB-0FDDE9886AAB}"/>
                </a:ext>
              </a:extLst>
            </p:cNvPr>
            <p:cNvSpPr/>
            <p:nvPr/>
          </p:nvSpPr>
          <p:spPr>
            <a:xfrm>
              <a:off x="6127812" y="4526612"/>
              <a:ext cx="1544231" cy="1271211"/>
            </a:xfrm>
            <a:prstGeom prst="triangl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5A6A09FD-462F-5943-9BF2-53519BDEC95A}"/>
                </a:ext>
              </a:extLst>
            </p:cNvPr>
            <p:cNvSpPr/>
            <p:nvPr/>
          </p:nvSpPr>
          <p:spPr>
            <a:xfrm>
              <a:off x="6804042" y="4408322"/>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6" name="Oval 45">
              <a:extLst>
                <a:ext uri="{FF2B5EF4-FFF2-40B4-BE49-F238E27FC236}">
                  <a16:creationId xmlns:a16="http://schemas.microsoft.com/office/drawing/2014/main" id="{4F5CAA5A-814E-7F44-856E-A89061EC7723}"/>
                </a:ext>
              </a:extLst>
            </p:cNvPr>
            <p:cNvSpPr/>
            <p:nvPr/>
          </p:nvSpPr>
          <p:spPr>
            <a:xfrm>
              <a:off x="6001352" y="5674707"/>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47" name="Oval 46">
              <a:extLst>
                <a:ext uri="{FF2B5EF4-FFF2-40B4-BE49-F238E27FC236}">
                  <a16:creationId xmlns:a16="http://schemas.microsoft.com/office/drawing/2014/main" id="{C6E74152-9684-9341-9DEB-ADFC9B297D3C}"/>
                </a:ext>
              </a:extLst>
            </p:cNvPr>
            <p:cNvSpPr/>
            <p:nvPr/>
          </p:nvSpPr>
          <p:spPr>
            <a:xfrm>
              <a:off x="7545127" y="567470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grpSp>
        <p:nvGrpSpPr>
          <p:cNvPr id="58" name="Group 57">
            <a:extLst>
              <a:ext uri="{FF2B5EF4-FFF2-40B4-BE49-F238E27FC236}">
                <a16:creationId xmlns:a16="http://schemas.microsoft.com/office/drawing/2014/main" id="{50426ED4-A5A0-0042-9228-62ABEEBC1060}"/>
              </a:ext>
            </a:extLst>
          </p:cNvPr>
          <p:cNvGrpSpPr/>
          <p:nvPr/>
        </p:nvGrpSpPr>
        <p:grpSpPr>
          <a:xfrm>
            <a:off x="7305552" y="5144726"/>
            <a:ext cx="1332593" cy="1720712"/>
            <a:chOff x="9861463" y="1008066"/>
            <a:chExt cx="1332593" cy="1720712"/>
          </a:xfrm>
        </p:grpSpPr>
        <p:cxnSp>
          <p:nvCxnSpPr>
            <p:cNvPr id="60" name="Straight Connector 59">
              <a:extLst>
                <a:ext uri="{FF2B5EF4-FFF2-40B4-BE49-F238E27FC236}">
                  <a16:creationId xmlns:a16="http://schemas.microsoft.com/office/drawing/2014/main" id="{2DB788BB-FDDB-3B44-A834-AA8FB4C918D8}"/>
                </a:ext>
              </a:extLst>
            </p:cNvPr>
            <p:cNvCxnSpPr>
              <a:cxnSpLocks/>
            </p:cNvCxnSpPr>
            <p:nvPr/>
          </p:nvCxnSpPr>
          <p:spPr>
            <a:xfrm>
              <a:off x="9941668" y="1310406"/>
              <a:ext cx="184826" cy="1317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1DFB28B-3135-6847-94E2-6AF8FC6808B0}"/>
                </a:ext>
              </a:extLst>
            </p:cNvPr>
            <p:cNvCxnSpPr>
              <a:cxnSpLocks/>
            </p:cNvCxnSpPr>
            <p:nvPr/>
          </p:nvCxnSpPr>
          <p:spPr>
            <a:xfrm>
              <a:off x="9941668" y="1336669"/>
              <a:ext cx="1108953" cy="10806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CEEC928-06FD-D941-B9E7-76B645659093}"/>
                </a:ext>
              </a:extLst>
            </p:cNvPr>
            <p:cNvCxnSpPr>
              <a:cxnSpLocks/>
            </p:cNvCxnSpPr>
            <p:nvPr/>
          </p:nvCxnSpPr>
          <p:spPr>
            <a:xfrm>
              <a:off x="10865795" y="1100092"/>
              <a:ext cx="184826" cy="13172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5AFA0264-688D-804A-9C11-9E931B50F084}"/>
                </a:ext>
              </a:extLst>
            </p:cNvPr>
            <p:cNvSpPr/>
            <p:nvPr/>
          </p:nvSpPr>
          <p:spPr>
            <a:xfrm>
              <a:off x="9861463" y="1222741"/>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65" name="Oval 64">
              <a:extLst>
                <a:ext uri="{FF2B5EF4-FFF2-40B4-BE49-F238E27FC236}">
                  <a16:creationId xmlns:a16="http://schemas.microsoft.com/office/drawing/2014/main" id="{2BF054F5-F4F6-DD46-8A6A-4C69FF952171}"/>
                </a:ext>
              </a:extLst>
            </p:cNvPr>
            <p:cNvSpPr/>
            <p:nvPr/>
          </p:nvSpPr>
          <p:spPr>
            <a:xfrm>
              <a:off x="10014529" y="2492201"/>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66" name="Oval 65">
              <a:extLst>
                <a:ext uri="{FF2B5EF4-FFF2-40B4-BE49-F238E27FC236}">
                  <a16:creationId xmlns:a16="http://schemas.microsoft.com/office/drawing/2014/main" id="{B7D2D03F-57F2-CE40-8A7B-F7CB34D0BB8F}"/>
                </a:ext>
              </a:extLst>
            </p:cNvPr>
            <p:cNvSpPr/>
            <p:nvPr/>
          </p:nvSpPr>
          <p:spPr>
            <a:xfrm>
              <a:off x="10941137" y="2336493"/>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67" name="Oval 66">
              <a:extLst>
                <a:ext uri="{FF2B5EF4-FFF2-40B4-BE49-F238E27FC236}">
                  <a16:creationId xmlns:a16="http://schemas.microsoft.com/office/drawing/2014/main" id="{B1ABC34A-45F9-7446-A7F6-A1B27931684D}"/>
                </a:ext>
              </a:extLst>
            </p:cNvPr>
            <p:cNvSpPr/>
            <p:nvPr/>
          </p:nvSpPr>
          <p:spPr>
            <a:xfrm>
              <a:off x="10742960" y="1008066"/>
              <a:ext cx="252919" cy="236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cxnSp>
        <p:nvCxnSpPr>
          <p:cNvPr id="68" name="Straight Connector 67">
            <a:extLst>
              <a:ext uri="{FF2B5EF4-FFF2-40B4-BE49-F238E27FC236}">
                <a16:creationId xmlns:a16="http://schemas.microsoft.com/office/drawing/2014/main" id="{6E81C95C-6A1D-0942-B283-5D0628E61470}"/>
              </a:ext>
            </a:extLst>
          </p:cNvPr>
          <p:cNvCxnSpPr>
            <a:cxnSpLocks/>
            <a:stCxn id="67" idx="4"/>
          </p:cNvCxnSpPr>
          <p:nvPr/>
        </p:nvCxnSpPr>
        <p:spPr>
          <a:xfrm flipH="1">
            <a:off x="7552267" y="5381303"/>
            <a:ext cx="761242" cy="12836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44AD4B2-B22C-404F-AAA2-BC06F37ABFC2}"/>
              </a:ext>
            </a:extLst>
          </p:cNvPr>
          <p:cNvSpPr txBox="1"/>
          <p:nvPr/>
        </p:nvSpPr>
        <p:spPr>
          <a:xfrm>
            <a:off x="6127314" y="3274928"/>
            <a:ext cx="1012291" cy="369332"/>
          </a:xfrm>
          <a:prstGeom prst="rect">
            <a:avLst/>
          </a:prstGeom>
          <a:noFill/>
        </p:spPr>
        <p:txBody>
          <a:bodyPr wrap="square" rtlCol="0">
            <a:spAutoFit/>
          </a:bodyPr>
          <a:lstStyle/>
          <a:p>
            <a:r>
              <a:rPr lang="en-US" dirty="0"/>
              <a:t>Graph</a:t>
            </a:r>
          </a:p>
        </p:txBody>
      </p:sp>
      <p:sp>
        <p:nvSpPr>
          <p:cNvPr id="71" name="TextBox 70">
            <a:extLst>
              <a:ext uri="{FF2B5EF4-FFF2-40B4-BE49-F238E27FC236}">
                <a16:creationId xmlns:a16="http://schemas.microsoft.com/office/drawing/2014/main" id="{09D139DA-B5FD-FA48-B15A-6B762E32998A}"/>
              </a:ext>
            </a:extLst>
          </p:cNvPr>
          <p:cNvSpPr txBox="1"/>
          <p:nvPr/>
        </p:nvSpPr>
        <p:spPr>
          <a:xfrm>
            <a:off x="9828140" y="2785137"/>
            <a:ext cx="1365916" cy="646331"/>
          </a:xfrm>
          <a:prstGeom prst="rect">
            <a:avLst/>
          </a:prstGeom>
          <a:noFill/>
        </p:spPr>
        <p:txBody>
          <a:bodyPr wrap="square" rtlCol="0">
            <a:spAutoFit/>
          </a:bodyPr>
          <a:lstStyle/>
          <a:p>
            <a:r>
              <a:rPr lang="en-US" dirty="0"/>
              <a:t>Spanning Tree</a:t>
            </a:r>
          </a:p>
        </p:txBody>
      </p:sp>
      <p:sp>
        <p:nvSpPr>
          <p:cNvPr id="72" name="TextBox 71">
            <a:extLst>
              <a:ext uri="{FF2B5EF4-FFF2-40B4-BE49-F238E27FC236}">
                <a16:creationId xmlns:a16="http://schemas.microsoft.com/office/drawing/2014/main" id="{CBE35D68-E3B6-0F46-BBE0-3E788516AA6B}"/>
              </a:ext>
            </a:extLst>
          </p:cNvPr>
          <p:cNvSpPr txBox="1"/>
          <p:nvPr/>
        </p:nvSpPr>
        <p:spPr>
          <a:xfrm>
            <a:off x="9458030" y="5744717"/>
            <a:ext cx="1365916" cy="646331"/>
          </a:xfrm>
          <a:prstGeom prst="rect">
            <a:avLst/>
          </a:prstGeom>
          <a:noFill/>
        </p:spPr>
        <p:txBody>
          <a:bodyPr wrap="square" rtlCol="0">
            <a:spAutoFit/>
          </a:bodyPr>
          <a:lstStyle/>
          <a:p>
            <a:r>
              <a:rPr lang="en-US" dirty="0"/>
              <a:t>Fundamental Cycles</a:t>
            </a:r>
          </a:p>
        </p:txBody>
      </p:sp>
      <p:cxnSp>
        <p:nvCxnSpPr>
          <p:cNvPr id="74" name="Straight Connector 73">
            <a:extLst>
              <a:ext uri="{FF2B5EF4-FFF2-40B4-BE49-F238E27FC236}">
                <a16:creationId xmlns:a16="http://schemas.microsoft.com/office/drawing/2014/main" id="{8EF8ACB4-AA65-E448-B7CF-06075DDEF54D}"/>
              </a:ext>
            </a:extLst>
          </p:cNvPr>
          <p:cNvCxnSpPr>
            <a:cxnSpLocks/>
          </p:cNvCxnSpPr>
          <p:nvPr/>
        </p:nvCxnSpPr>
        <p:spPr>
          <a:xfrm>
            <a:off x="8289229" y="4980986"/>
            <a:ext cx="1257004" cy="2201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402A86A-AE50-314C-8C4C-C061354A6400}"/>
              </a:ext>
            </a:extLst>
          </p:cNvPr>
          <p:cNvCxnSpPr>
            <a:cxnSpLocks/>
            <a:endCxn id="67" idx="4"/>
          </p:cNvCxnSpPr>
          <p:nvPr/>
        </p:nvCxnSpPr>
        <p:spPr>
          <a:xfrm flipV="1">
            <a:off x="7534723" y="5381303"/>
            <a:ext cx="778786" cy="123851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127512-6AD1-8447-A983-BDDC938367A1}"/>
              </a:ext>
            </a:extLst>
          </p:cNvPr>
          <p:cNvCxnSpPr>
            <a:cxnSpLocks/>
          </p:cNvCxnSpPr>
          <p:nvPr/>
        </p:nvCxnSpPr>
        <p:spPr>
          <a:xfrm flipH="1" flipV="1">
            <a:off x="11225912" y="3735563"/>
            <a:ext cx="642331" cy="1040362"/>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A4CA25E-BEDC-4E4F-8862-DC3D4BC1B448}"/>
              </a:ext>
            </a:extLst>
          </p:cNvPr>
          <p:cNvCxnSpPr>
            <a:cxnSpLocks/>
            <a:stCxn id="36" idx="2"/>
          </p:cNvCxnSpPr>
          <p:nvPr/>
        </p:nvCxnSpPr>
        <p:spPr>
          <a:xfrm flipH="1" flipV="1">
            <a:off x="6240601" y="5096564"/>
            <a:ext cx="1304526" cy="285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92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7338" y="339186"/>
            <a:ext cx="7024744" cy="1143000"/>
          </a:xfrm>
        </p:spPr>
        <p:txBody>
          <a:bodyPr/>
          <a:lstStyle/>
          <a:p>
            <a:r>
              <a:rPr lang="en-US" dirty="0"/>
              <a:t>Dijkstra’s </a:t>
            </a:r>
            <a:r>
              <a:rPr lang="en-US" dirty="0" err="1"/>
              <a:t>ALgorithm</a:t>
            </a:r>
            <a:endParaRPr lang="en-US" dirty="0"/>
          </a:p>
        </p:txBody>
      </p:sp>
      <p:pic>
        <p:nvPicPr>
          <p:cNvPr id="5" name="Picture 4"/>
          <p:cNvPicPr>
            <a:picLocks noChangeAspect="1"/>
          </p:cNvPicPr>
          <p:nvPr/>
        </p:nvPicPr>
        <p:blipFill>
          <a:blip r:embed="rId2"/>
          <a:stretch>
            <a:fillRect/>
          </a:stretch>
        </p:blipFill>
        <p:spPr>
          <a:xfrm>
            <a:off x="2062530" y="1537953"/>
            <a:ext cx="3363115" cy="2201679"/>
          </a:xfrm>
          <a:prstGeom prst="rect">
            <a:avLst/>
          </a:prstGeom>
        </p:spPr>
      </p:pic>
      <p:pic>
        <p:nvPicPr>
          <p:cNvPr id="6" name="Picture 5"/>
          <p:cNvPicPr>
            <a:picLocks noChangeAspect="1"/>
          </p:cNvPicPr>
          <p:nvPr/>
        </p:nvPicPr>
        <p:blipFill>
          <a:blip r:embed="rId3"/>
          <a:stretch>
            <a:fillRect/>
          </a:stretch>
        </p:blipFill>
        <p:spPr>
          <a:xfrm>
            <a:off x="4473320" y="3678436"/>
            <a:ext cx="5695338" cy="2808553"/>
          </a:xfrm>
          <a:prstGeom prst="rect">
            <a:avLst/>
          </a:prstGeom>
        </p:spPr>
      </p:pic>
      <p:sp>
        <p:nvSpPr>
          <p:cNvPr id="7" name="TextBox 6">
            <a:extLst>
              <a:ext uri="{FF2B5EF4-FFF2-40B4-BE49-F238E27FC236}">
                <a16:creationId xmlns:a16="http://schemas.microsoft.com/office/drawing/2014/main" id="{F421844F-EBD1-C344-A1B7-D701359E19B2}"/>
              </a:ext>
            </a:extLst>
          </p:cNvPr>
          <p:cNvSpPr txBox="1"/>
          <p:nvPr/>
        </p:nvSpPr>
        <p:spPr>
          <a:xfrm>
            <a:off x="52550" y="2848824"/>
            <a:ext cx="4509575" cy="4308872"/>
          </a:xfrm>
          <a:prstGeom prst="rect">
            <a:avLst/>
          </a:prstGeom>
          <a:noFill/>
        </p:spPr>
        <p:txBody>
          <a:bodyPr wrap="square" rtlCol="0">
            <a:spAutoFit/>
          </a:bodyPr>
          <a:lstStyle/>
          <a:p>
            <a:pPr algn="ctr"/>
            <a:endParaRPr lang="en-US" sz="2800" dirty="0">
              <a:solidFill>
                <a:srgbClr val="000090"/>
              </a:solidFill>
              <a:cs typeface="Comic Sans MS"/>
            </a:endParaRPr>
          </a:p>
          <a:p>
            <a:pPr algn="just"/>
            <a:r>
              <a:rPr lang="en-US" dirty="0">
                <a:cs typeface="Comic Sans MS"/>
              </a:rPr>
              <a:t> </a:t>
            </a:r>
            <a:r>
              <a:rPr lang="en-US" sz="2400" dirty="0">
                <a:cs typeface="Comic Sans MS"/>
              </a:rPr>
              <a:t> </a:t>
            </a:r>
            <a:r>
              <a:rPr lang="en-US" dirty="0">
                <a:cs typeface="Comic Sans MS"/>
              </a:rPr>
              <a:t>Start at a vertex</a:t>
            </a:r>
          </a:p>
          <a:p>
            <a:pPr algn="just"/>
            <a:r>
              <a:rPr lang="en-US" dirty="0">
                <a:cs typeface="Comic Sans MS"/>
              </a:rPr>
              <a:t>  Add vertex to priority queue; </a:t>
            </a:r>
          </a:p>
          <a:p>
            <a:pPr algn="just"/>
            <a:r>
              <a:rPr lang="en-US" dirty="0">
                <a:cs typeface="Comic Sans MS"/>
              </a:rPr>
              <a:t>	priority is lowest weight first</a:t>
            </a:r>
          </a:p>
          <a:p>
            <a:pPr algn="just"/>
            <a:r>
              <a:rPr lang="en-US" dirty="0">
                <a:cs typeface="Comic Sans MS"/>
              </a:rPr>
              <a:t>	While priority queue not empty</a:t>
            </a:r>
          </a:p>
          <a:p>
            <a:pPr algn="just"/>
            <a:r>
              <a:rPr lang="en-US" dirty="0">
                <a:cs typeface="Comic Sans MS"/>
              </a:rPr>
              <a:t>	   Extract first element in queue; element     with lowest distance</a:t>
            </a:r>
          </a:p>
          <a:p>
            <a:pPr algn="just"/>
            <a:r>
              <a:rPr lang="en-US" dirty="0">
                <a:cs typeface="Comic Sans MS"/>
              </a:rPr>
              <a:t>          If not visited</a:t>
            </a:r>
          </a:p>
          <a:p>
            <a:pPr algn="just"/>
            <a:r>
              <a:rPr lang="en-US" dirty="0">
                <a:cs typeface="Comic Sans MS"/>
              </a:rPr>
              <a:t>	   Mark as visited</a:t>
            </a:r>
          </a:p>
          <a:p>
            <a:pPr algn="just"/>
            <a:r>
              <a:rPr lang="en-US" dirty="0">
                <a:cs typeface="Comic Sans MS"/>
              </a:rPr>
              <a:t>          Relax distance to neighbors</a:t>
            </a:r>
          </a:p>
          <a:p>
            <a:pPr algn="just"/>
            <a:r>
              <a:rPr lang="en-US" dirty="0">
                <a:cs typeface="Comic Sans MS"/>
              </a:rPr>
              <a:t>        Add all unvisited neighbors to queue</a:t>
            </a:r>
          </a:p>
          <a:p>
            <a:pPr algn="just"/>
            <a:r>
              <a:rPr lang="en-US" dirty="0">
                <a:cs typeface="Comic Sans MS"/>
              </a:rPr>
              <a:t>        End if</a:t>
            </a:r>
          </a:p>
          <a:p>
            <a:pPr algn="just"/>
            <a:r>
              <a:rPr lang="en-US" dirty="0">
                <a:cs typeface="Comic Sans MS"/>
              </a:rPr>
              <a:t>     End while</a:t>
            </a:r>
          </a:p>
          <a:p>
            <a:pPr algn="just"/>
            <a:r>
              <a:rPr lang="en-US" sz="2400" dirty="0">
                <a:cs typeface="Comic Sans MS"/>
              </a:rPr>
              <a:t> </a:t>
            </a:r>
            <a:endParaRPr lang="en-US" dirty="0"/>
          </a:p>
        </p:txBody>
      </p:sp>
    </p:spTree>
    <p:extLst>
      <p:ext uri="{BB962C8B-B14F-4D97-AF65-F5344CB8AC3E}">
        <p14:creationId xmlns:p14="http://schemas.microsoft.com/office/powerpoint/2010/main" val="17849938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316D-AB72-D647-9ACD-CFF752D11C2E}"/>
              </a:ext>
            </a:extLst>
          </p:cNvPr>
          <p:cNvSpPr>
            <a:spLocks noGrp="1"/>
          </p:cNvSpPr>
          <p:nvPr>
            <p:ph type="title"/>
          </p:nvPr>
        </p:nvSpPr>
        <p:spPr/>
        <p:txBody>
          <a:bodyPr/>
          <a:lstStyle/>
          <a:p>
            <a:r>
              <a:rPr lang="en-US" dirty="0"/>
              <a:t>ELECTRICAL NETWORK—KIRCHOFF’S LAWS</a:t>
            </a:r>
          </a:p>
        </p:txBody>
      </p:sp>
      <p:sp>
        <p:nvSpPr>
          <p:cNvPr id="7" name="Content Placeholder 6">
            <a:extLst>
              <a:ext uri="{FF2B5EF4-FFF2-40B4-BE49-F238E27FC236}">
                <a16:creationId xmlns:a16="http://schemas.microsoft.com/office/drawing/2014/main" id="{CCCE2874-3E74-244E-81AE-41C53BAD00DF}"/>
              </a:ext>
            </a:extLst>
          </p:cNvPr>
          <p:cNvSpPr>
            <a:spLocks noGrp="1"/>
          </p:cNvSpPr>
          <p:nvPr>
            <p:ph sz="half" idx="1"/>
          </p:nvPr>
        </p:nvSpPr>
        <p:spPr>
          <a:xfrm>
            <a:off x="887804" y="1837521"/>
            <a:ext cx="9856396" cy="4718921"/>
          </a:xfrm>
        </p:spPr>
        <p:txBody>
          <a:bodyPr/>
          <a:lstStyle/>
          <a:p>
            <a:r>
              <a:rPr lang="en-US" dirty="0" err="1"/>
              <a:t>Kirchoff’s</a:t>
            </a:r>
            <a:r>
              <a:rPr lang="en-US" dirty="0"/>
              <a:t> Laws to find the current in each wire</a:t>
            </a:r>
          </a:p>
          <a:p>
            <a:r>
              <a:rPr lang="en-US" dirty="0"/>
              <a:t>(</a:t>
            </a:r>
            <a:r>
              <a:rPr lang="en-US" dirty="0" err="1"/>
              <a:t>i</a:t>
            </a:r>
            <a:r>
              <a:rPr lang="en-US" dirty="0"/>
              <a:t>) </a:t>
            </a:r>
            <a:r>
              <a:rPr lang="en-US" i="1" dirty="0"/>
              <a:t>The algebraic sum of currents in a network of conductors meeting at a point is zero.</a:t>
            </a:r>
            <a:endParaRPr lang="en-US" dirty="0"/>
          </a:p>
          <a:p>
            <a:r>
              <a:rPr lang="en-US" dirty="0"/>
              <a:t>(ii) </a:t>
            </a:r>
            <a:r>
              <a:rPr lang="en-US" i="1" dirty="0"/>
              <a:t>The directed sum of the </a:t>
            </a:r>
            <a:r>
              <a:rPr lang="en-US" i="1" dirty="0">
                <a:hlinkClick r:id="rId2" tooltip="Potential difference"/>
              </a:rPr>
              <a:t>potential differences</a:t>
            </a:r>
            <a:r>
              <a:rPr lang="en-US" i="1" dirty="0"/>
              <a:t> (voltages) around any closed loop is zero.</a:t>
            </a:r>
            <a:r>
              <a:rPr lang="en-US" dirty="0"/>
              <a:t> </a:t>
            </a:r>
          </a:p>
          <a:p>
            <a:r>
              <a:rPr lang="en-US" dirty="0"/>
              <a:t>Voltage=Current*Resistance</a:t>
            </a:r>
          </a:p>
          <a:p>
            <a:r>
              <a:rPr lang="en-US" dirty="0"/>
              <a:t>We can use these laws to find the voltage/current by finding cycles in the circuit</a:t>
            </a:r>
          </a:p>
          <a:p>
            <a:r>
              <a:rPr lang="en-US" dirty="0"/>
              <a:t>If we select cycles arbitrarily then we may have redundant equations</a:t>
            </a:r>
          </a:p>
          <a:p>
            <a:r>
              <a:rPr lang="en-US" dirty="0"/>
              <a:t>Need to select set of unique cycles that includes all edges</a:t>
            </a:r>
            <a:r>
              <a:rPr lang="en-US" dirty="0">
                <a:sym typeface="Wingdings" pitchFamily="2" charset="2"/>
              </a:rPr>
              <a:t> Fundamental cycles</a:t>
            </a:r>
            <a:endParaRPr lang="en-US" dirty="0"/>
          </a:p>
          <a:p>
            <a:pPr marL="0" indent="0">
              <a:buNone/>
            </a:pPr>
            <a:r>
              <a:rPr lang="en-US" dirty="0"/>
              <a:t> </a:t>
            </a:r>
          </a:p>
        </p:txBody>
      </p:sp>
    </p:spTree>
    <p:extLst>
      <p:ext uri="{BB962C8B-B14F-4D97-AF65-F5344CB8AC3E}">
        <p14:creationId xmlns:p14="http://schemas.microsoft.com/office/powerpoint/2010/main" val="3355804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DF662AC2-5D7F-0F2D-02E9-4EAC7CF26E0E}"/>
              </a:ext>
            </a:extLst>
          </p:cNvPr>
          <p:cNvGrpSpPr/>
          <p:nvPr/>
        </p:nvGrpSpPr>
        <p:grpSpPr>
          <a:xfrm>
            <a:off x="115330" y="1860379"/>
            <a:ext cx="5603364" cy="2872256"/>
            <a:chOff x="3146590" y="1304326"/>
            <a:chExt cx="7238753" cy="3180114"/>
          </a:xfrm>
        </p:grpSpPr>
        <p:sp>
          <p:nvSpPr>
            <p:cNvPr id="4" name="Rectangle 3">
              <a:extLst>
                <a:ext uri="{FF2B5EF4-FFF2-40B4-BE49-F238E27FC236}">
                  <a16:creationId xmlns:a16="http://schemas.microsoft.com/office/drawing/2014/main" id="{543C0351-C914-C7CB-5FB3-291A1ED7191E}"/>
                </a:ext>
              </a:extLst>
            </p:cNvPr>
            <p:cNvSpPr/>
            <p:nvPr/>
          </p:nvSpPr>
          <p:spPr>
            <a:xfrm>
              <a:off x="5957888" y="1671638"/>
              <a:ext cx="3786187" cy="22860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0B7F2EB-40A0-2EF2-F6D6-A8BBD8E6689F}"/>
                </a:ext>
              </a:extLst>
            </p:cNvPr>
            <p:cNvSpPr/>
            <p:nvPr/>
          </p:nvSpPr>
          <p:spPr>
            <a:xfrm>
              <a:off x="9423441" y="1342284"/>
              <a:ext cx="641268" cy="6293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t>
              </a:r>
            </a:p>
          </p:txBody>
        </p:sp>
        <p:sp>
          <p:nvSpPr>
            <p:cNvPr id="10" name="Right Triangle 9">
              <a:extLst>
                <a:ext uri="{FF2B5EF4-FFF2-40B4-BE49-F238E27FC236}">
                  <a16:creationId xmlns:a16="http://schemas.microsoft.com/office/drawing/2014/main" id="{EE48D336-8C0F-4EB4-AED8-D42811CAEBE9}"/>
                </a:ext>
              </a:extLst>
            </p:cNvPr>
            <p:cNvSpPr/>
            <p:nvPr/>
          </p:nvSpPr>
          <p:spPr>
            <a:xfrm rot="16200000">
              <a:off x="3608552" y="1515626"/>
              <a:ext cx="2100649" cy="2598023"/>
            </a:xfrm>
            <a:prstGeom prst="r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4031AB-9C3B-5944-E669-593AC649336B}"/>
                </a:ext>
              </a:extLst>
            </p:cNvPr>
            <p:cNvSpPr/>
            <p:nvPr/>
          </p:nvSpPr>
          <p:spPr>
            <a:xfrm>
              <a:off x="5702940" y="3429000"/>
              <a:ext cx="641268" cy="6293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8" name="Oval 7">
              <a:extLst>
                <a:ext uri="{FF2B5EF4-FFF2-40B4-BE49-F238E27FC236}">
                  <a16:creationId xmlns:a16="http://schemas.microsoft.com/office/drawing/2014/main" id="{03D47EC5-8AAF-2F04-E5F4-A671ADD5B076}"/>
                </a:ext>
              </a:extLst>
            </p:cNvPr>
            <p:cNvSpPr/>
            <p:nvPr/>
          </p:nvSpPr>
          <p:spPr>
            <a:xfrm>
              <a:off x="9533104" y="3467781"/>
              <a:ext cx="641268" cy="6293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11" name="Oval 10">
              <a:extLst>
                <a:ext uri="{FF2B5EF4-FFF2-40B4-BE49-F238E27FC236}">
                  <a16:creationId xmlns:a16="http://schemas.microsoft.com/office/drawing/2014/main" id="{4A859003-1894-3FCC-68A5-494B8D162646}"/>
                </a:ext>
              </a:extLst>
            </p:cNvPr>
            <p:cNvSpPr/>
            <p:nvPr/>
          </p:nvSpPr>
          <p:spPr>
            <a:xfrm>
              <a:off x="3146590" y="3550267"/>
              <a:ext cx="641268" cy="6293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5" name="Oval 4">
              <a:extLst>
                <a:ext uri="{FF2B5EF4-FFF2-40B4-BE49-F238E27FC236}">
                  <a16:creationId xmlns:a16="http://schemas.microsoft.com/office/drawing/2014/main" id="{3AAF92A0-39B2-DF73-EB31-206A96BD71D2}"/>
                </a:ext>
              </a:extLst>
            </p:cNvPr>
            <p:cNvSpPr/>
            <p:nvPr/>
          </p:nvSpPr>
          <p:spPr>
            <a:xfrm>
              <a:off x="5775366" y="1356942"/>
              <a:ext cx="641268" cy="62939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t>
              </a:r>
            </a:p>
          </p:txBody>
        </p:sp>
        <p:cxnSp>
          <p:nvCxnSpPr>
            <p:cNvPr id="13" name="Straight Connector 12">
              <a:extLst>
                <a:ext uri="{FF2B5EF4-FFF2-40B4-BE49-F238E27FC236}">
                  <a16:creationId xmlns:a16="http://schemas.microsoft.com/office/drawing/2014/main" id="{C1C8E99F-7606-4E42-9145-674CEC31A49C}"/>
                </a:ext>
              </a:extLst>
            </p:cNvPr>
            <p:cNvCxnSpPr>
              <a:stCxn id="5" idx="5"/>
              <a:endCxn id="8" idx="1"/>
            </p:cNvCxnSpPr>
            <p:nvPr/>
          </p:nvCxnSpPr>
          <p:spPr>
            <a:xfrm>
              <a:off x="6322722" y="1894162"/>
              <a:ext cx="3304294" cy="166579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27607A-8BBD-3917-0DE4-FC9C715D5D09}"/>
                </a:ext>
              </a:extLst>
            </p:cNvPr>
            <p:cNvCxnSpPr>
              <a:cxnSpLocks/>
              <a:stCxn id="7" idx="7"/>
              <a:endCxn id="6" idx="3"/>
            </p:cNvCxnSpPr>
            <p:nvPr/>
          </p:nvCxnSpPr>
          <p:spPr>
            <a:xfrm flipV="1">
              <a:off x="6250296" y="1879504"/>
              <a:ext cx="3267057" cy="164166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AD4A8D9-B039-FC04-9B22-E79E2C1D8B61}"/>
                </a:ext>
              </a:extLst>
            </p:cNvPr>
            <p:cNvSpPr txBox="1"/>
            <p:nvPr/>
          </p:nvSpPr>
          <p:spPr>
            <a:xfrm>
              <a:off x="7850982" y="1304326"/>
              <a:ext cx="1113715" cy="408918"/>
            </a:xfrm>
            <a:prstGeom prst="rect">
              <a:avLst/>
            </a:prstGeom>
            <a:noFill/>
          </p:spPr>
          <p:txBody>
            <a:bodyPr wrap="square" rtlCol="0">
              <a:spAutoFit/>
            </a:bodyPr>
            <a:lstStyle/>
            <a:p>
              <a:r>
                <a:rPr lang="en-US" dirty="0"/>
                <a:t>R3/i3</a:t>
              </a:r>
            </a:p>
          </p:txBody>
        </p:sp>
        <p:sp>
          <p:nvSpPr>
            <p:cNvPr id="18" name="TextBox 17">
              <a:extLst>
                <a:ext uri="{FF2B5EF4-FFF2-40B4-BE49-F238E27FC236}">
                  <a16:creationId xmlns:a16="http://schemas.microsoft.com/office/drawing/2014/main" id="{C29E0DC3-DC80-7936-A0AD-1C8362CC4958}"/>
                </a:ext>
              </a:extLst>
            </p:cNvPr>
            <p:cNvSpPr txBox="1"/>
            <p:nvPr/>
          </p:nvSpPr>
          <p:spPr>
            <a:xfrm>
              <a:off x="5873801" y="2769285"/>
              <a:ext cx="923035" cy="408918"/>
            </a:xfrm>
            <a:prstGeom prst="rect">
              <a:avLst/>
            </a:prstGeom>
            <a:noFill/>
          </p:spPr>
          <p:txBody>
            <a:bodyPr wrap="square" rtlCol="0">
              <a:spAutoFit/>
            </a:bodyPr>
            <a:lstStyle/>
            <a:p>
              <a:r>
                <a:rPr lang="en-US" dirty="0"/>
                <a:t>R2/i2</a:t>
              </a:r>
            </a:p>
          </p:txBody>
        </p:sp>
        <p:sp>
          <p:nvSpPr>
            <p:cNvPr id="19" name="TextBox 18">
              <a:extLst>
                <a:ext uri="{FF2B5EF4-FFF2-40B4-BE49-F238E27FC236}">
                  <a16:creationId xmlns:a16="http://schemas.microsoft.com/office/drawing/2014/main" id="{8809A8C0-1113-794E-470D-5FC6BE1AE173}"/>
                </a:ext>
              </a:extLst>
            </p:cNvPr>
            <p:cNvSpPr txBox="1"/>
            <p:nvPr/>
          </p:nvSpPr>
          <p:spPr>
            <a:xfrm>
              <a:off x="4136226" y="2359919"/>
              <a:ext cx="1045301" cy="408918"/>
            </a:xfrm>
            <a:prstGeom prst="rect">
              <a:avLst/>
            </a:prstGeom>
            <a:noFill/>
          </p:spPr>
          <p:txBody>
            <a:bodyPr wrap="square" rtlCol="0">
              <a:spAutoFit/>
            </a:bodyPr>
            <a:lstStyle/>
            <a:p>
              <a:r>
                <a:rPr lang="en-US" dirty="0"/>
                <a:t>R1/i1</a:t>
              </a:r>
            </a:p>
          </p:txBody>
        </p:sp>
        <p:sp>
          <p:nvSpPr>
            <p:cNvPr id="20" name="TextBox 19">
              <a:extLst>
                <a:ext uri="{FF2B5EF4-FFF2-40B4-BE49-F238E27FC236}">
                  <a16:creationId xmlns:a16="http://schemas.microsoft.com/office/drawing/2014/main" id="{0B9D0AFB-C092-4519-A839-84BD93BBF6B6}"/>
                </a:ext>
              </a:extLst>
            </p:cNvPr>
            <p:cNvSpPr txBox="1"/>
            <p:nvPr/>
          </p:nvSpPr>
          <p:spPr>
            <a:xfrm>
              <a:off x="7843086" y="3624493"/>
              <a:ext cx="1121176" cy="408918"/>
            </a:xfrm>
            <a:prstGeom prst="rect">
              <a:avLst/>
            </a:prstGeom>
            <a:noFill/>
          </p:spPr>
          <p:txBody>
            <a:bodyPr wrap="square" rtlCol="0">
              <a:spAutoFit/>
            </a:bodyPr>
            <a:lstStyle/>
            <a:p>
              <a:r>
                <a:rPr lang="en-US" dirty="0"/>
                <a:t>R6/i6</a:t>
              </a:r>
            </a:p>
          </p:txBody>
        </p:sp>
        <p:sp>
          <p:nvSpPr>
            <p:cNvPr id="21" name="TextBox 20">
              <a:extLst>
                <a:ext uri="{FF2B5EF4-FFF2-40B4-BE49-F238E27FC236}">
                  <a16:creationId xmlns:a16="http://schemas.microsoft.com/office/drawing/2014/main" id="{16D12C0F-6384-4D65-C2F7-93A8CC7FB226}"/>
                </a:ext>
              </a:extLst>
            </p:cNvPr>
            <p:cNvSpPr txBox="1"/>
            <p:nvPr/>
          </p:nvSpPr>
          <p:spPr>
            <a:xfrm>
              <a:off x="9744075" y="2657257"/>
              <a:ext cx="641268" cy="715607"/>
            </a:xfrm>
            <a:prstGeom prst="rect">
              <a:avLst/>
            </a:prstGeom>
            <a:noFill/>
          </p:spPr>
          <p:txBody>
            <a:bodyPr wrap="square" rtlCol="0">
              <a:spAutoFit/>
            </a:bodyPr>
            <a:lstStyle/>
            <a:p>
              <a:r>
                <a:rPr lang="en-US" dirty="0"/>
                <a:t>R7/i7</a:t>
              </a:r>
            </a:p>
          </p:txBody>
        </p:sp>
        <p:sp>
          <p:nvSpPr>
            <p:cNvPr id="22" name="TextBox 21">
              <a:extLst>
                <a:ext uri="{FF2B5EF4-FFF2-40B4-BE49-F238E27FC236}">
                  <a16:creationId xmlns:a16="http://schemas.microsoft.com/office/drawing/2014/main" id="{19A64E97-0680-2F0E-42D0-4D4E593EBC1C}"/>
                </a:ext>
              </a:extLst>
            </p:cNvPr>
            <p:cNvSpPr txBox="1"/>
            <p:nvPr/>
          </p:nvSpPr>
          <p:spPr>
            <a:xfrm>
              <a:off x="8187910" y="1893663"/>
              <a:ext cx="1029727" cy="408918"/>
            </a:xfrm>
            <a:prstGeom prst="rect">
              <a:avLst/>
            </a:prstGeom>
            <a:noFill/>
          </p:spPr>
          <p:txBody>
            <a:bodyPr wrap="square" rtlCol="0">
              <a:spAutoFit/>
            </a:bodyPr>
            <a:lstStyle/>
            <a:p>
              <a:r>
                <a:rPr lang="en-US" dirty="0"/>
                <a:t>R4/i4</a:t>
              </a:r>
            </a:p>
          </p:txBody>
        </p:sp>
        <p:sp>
          <p:nvSpPr>
            <p:cNvPr id="23" name="TextBox 22">
              <a:extLst>
                <a:ext uri="{FF2B5EF4-FFF2-40B4-BE49-F238E27FC236}">
                  <a16:creationId xmlns:a16="http://schemas.microsoft.com/office/drawing/2014/main" id="{9A7B98B1-F956-B5A2-32A7-EC011296F316}"/>
                </a:ext>
              </a:extLst>
            </p:cNvPr>
            <p:cNvSpPr txBox="1"/>
            <p:nvPr/>
          </p:nvSpPr>
          <p:spPr>
            <a:xfrm>
              <a:off x="7266761" y="2091894"/>
              <a:ext cx="905398" cy="408918"/>
            </a:xfrm>
            <a:prstGeom prst="rect">
              <a:avLst/>
            </a:prstGeom>
            <a:noFill/>
          </p:spPr>
          <p:txBody>
            <a:bodyPr wrap="square" rtlCol="0">
              <a:spAutoFit/>
            </a:bodyPr>
            <a:lstStyle/>
            <a:p>
              <a:r>
                <a:rPr lang="en-US" dirty="0"/>
                <a:t>R5/i5</a:t>
              </a:r>
            </a:p>
          </p:txBody>
        </p:sp>
        <p:sp>
          <p:nvSpPr>
            <p:cNvPr id="24" name="TextBox 23">
              <a:extLst>
                <a:ext uri="{FF2B5EF4-FFF2-40B4-BE49-F238E27FC236}">
                  <a16:creationId xmlns:a16="http://schemas.microsoft.com/office/drawing/2014/main" id="{2B369AD2-745D-B80D-1CE6-65CC7F1B3098}"/>
                </a:ext>
              </a:extLst>
            </p:cNvPr>
            <p:cNvSpPr txBox="1"/>
            <p:nvPr/>
          </p:nvSpPr>
          <p:spPr>
            <a:xfrm>
              <a:off x="4553122" y="4115108"/>
              <a:ext cx="591193" cy="369332"/>
            </a:xfrm>
            <a:prstGeom prst="rect">
              <a:avLst/>
            </a:prstGeom>
            <a:noFill/>
          </p:spPr>
          <p:txBody>
            <a:bodyPr wrap="square" rtlCol="0">
              <a:spAutoFit/>
            </a:bodyPr>
            <a:lstStyle/>
            <a:p>
              <a:r>
                <a:rPr lang="en-US" dirty="0"/>
                <a:t>E</a:t>
              </a:r>
            </a:p>
          </p:txBody>
        </p:sp>
        <p:cxnSp>
          <p:nvCxnSpPr>
            <p:cNvPr id="26" name="Straight Arrow Connector 25">
              <a:extLst>
                <a:ext uri="{FF2B5EF4-FFF2-40B4-BE49-F238E27FC236}">
                  <a16:creationId xmlns:a16="http://schemas.microsoft.com/office/drawing/2014/main" id="{D3CEF8FC-8DA4-A883-C7CB-9E031F872AEA}"/>
                </a:ext>
              </a:extLst>
            </p:cNvPr>
            <p:cNvCxnSpPr>
              <a:cxnSpLocks/>
            </p:cNvCxnSpPr>
            <p:nvPr/>
          </p:nvCxnSpPr>
          <p:spPr>
            <a:xfrm flipH="1">
              <a:off x="4291202" y="4056524"/>
              <a:ext cx="91615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cxnSp>
        <p:nvCxnSpPr>
          <p:cNvPr id="30" name="Straight Arrow Connector 29">
            <a:extLst>
              <a:ext uri="{FF2B5EF4-FFF2-40B4-BE49-F238E27FC236}">
                <a16:creationId xmlns:a16="http://schemas.microsoft.com/office/drawing/2014/main" id="{9C2FD22A-7F50-DE43-8713-EF768E33EF68}"/>
              </a:ext>
            </a:extLst>
          </p:cNvPr>
          <p:cNvCxnSpPr>
            <a:stCxn id="5" idx="6"/>
            <a:endCxn id="6" idx="2"/>
          </p:cNvCxnSpPr>
          <p:nvPr/>
        </p:nvCxnSpPr>
        <p:spPr>
          <a:xfrm flipV="1">
            <a:off x="2646601" y="2178893"/>
            <a:ext cx="2327505" cy="13239"/>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2B5B056-EC91-5E51-61A6-D3FF59067CEC}"/>
              </a:ext>
            </a:extLst>
          </p:cNvPr>
          <p:cNvCxnSpPr>
            <a:cxnSpLocks/>
          </p:cNvCxnSpPr>
          <p:nvPr/>
        </p:nvCxnSpPr>
        <p:spPr>
          <a:xfrm>
            <a:off x="5222302" y="2494863"/>
            <a:ext cx="0" cy="1306293"/>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4BE6C12-764E-ACA8-0DA9-66B7458BF51F}"/>
              </a:ext>
            </a:extLst>
          </p:cNvPr>
          <p:cNvCxnSpPr>
            <a:cxnSpLocks/>
          </p:cNvCxnSpPr>
          <p:nvPr/>
        </p:nvCxnSpPr>
        <p:spPr>
          <a:xfrm flipH="1">
            <a:off x="2277086" y="2482873"/>
            <a:ext cx="28824" cy="1323452"/>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3F95D36-156E-7BF1-63CE-5AAB3022C020}"/>
              </a:ext>
            </a:extLst>
          </p:cNvPr>
          <p:cNvCxnSpPr>
            <a:cxnSpLocks/>
            <a:endCxn id="8" idx="3"/>
          </p:cNvCxnSpPr>
          <p:nvPr/>
        </p:nvCxnSpPr>
        <p:spPr>
          <a:xfrm>
            <a:off x="2517842" y="4257280"/>
            <a:ext cx="2613847" cy="42328"/>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D1D9BD3-3A48-2994-AEAC-0AE7EA3F2CEC}"/>
              </a:ext>
            </a:extLst>
          </p:cNvPr>
          <p:cNvCxnSpPr>
            <a:cxnSpLocks/>
            <a:stCxn id="8" idx="1"/>
          </p:cNvCxnSpPr>
          <p:nvPr/>
        </p:nvCxnSpPr>
        <p:spPr>
          <a:xfrm flipH="1" flipV="1">
            <a:off x="2554105" y="2367454"/>
            <a:ext cx="2577584" cy="1530190"/>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1DAF5EE-E82E-2EF0-C02A-AD27C1B32907}"/>
              </a:ext>
            </a:extLst>
          </p:cNvPr>
          <p:cNvCxnSpPr>
            <a:cxnSpLocks/>
            <a:stCxn id="6" idx="3"/>
            <a:endCxn id="7" idx="7"/>
          </p:cNvCxnSpPr>
          <p:nvPr/>
        </p:nvCxnSpPr>
        <p:spPr>
          <a:xfrm flipH="1">
            <a:off x="2517843" y="2379875"/>
            <a:ext cx="2528958" cy="1482742"/>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1090FAF-35DC-98D8-0021-0E57A3086B3F}"/>
              </a:ext>
            </a:extLst>
          </p:cNvPr>
          <p:cNvCxnSpPr>
            <a:cxnSpLocks/>
          </p:cNvCxnSpPr>
          <p:nvPr/>
        </p:nvCxnSpPr>
        <p:spPr>
          <a:xfrm flipH="1">
            <a:off x="516365" y="4194588"/>
            <a:ext cx="1633844" cy="0"/>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E72E9C9-37FE-0789-CC1D-10D37BA3C183}"/>
              </a:ext>
            </a:extLst>
          </p:cNvPr>
          <p:cNvCxnSpPr>
            <a:cxnSpLocks/>
            <a:stCxn id="11" idx="7"/>
            <a:endCxn id="5" idx="3"/>
          </p:cNvCxnSpPr>
          <p:nvPr/>
        </p:nvCxnSpPr>
        <p:spPr>
          <a:xfrm flipV="1">
            <a:off x="539027" y="2393114"/>
            <a:ext cx="1683877" cy="1579031"/>
          </a:xfrm>
          <a:prstGeom prst="straightConnector1">
            <a:avLst/>
          </a:pr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2" name="Content Placeholder 51">
            <a:extLst>
              <a:ext uri="{FF2B5EF4-FFF2-40B4-BE49-F238E27FC236}">
                <a16:creationId xmlns:a16="http://schemas.microsoft.com/office/drawing/2014/main" id="{DA47E74B-E8B3-D826-2920-3FFF224CE685}"/>
              </a:ext>
            </a:extLst>
          </p:cNvPr>
          <p:cNvSpPr>
            <a:spLocks noGrp="1"/>
          </p:cNvSpPr>
          <p:nvPr>
            <p:ph idx="1"/>
          </p:nvPr>
        </p:nvSpPr>
        <p:spPr>
          <a:xfrm>
            <a:off x="5936783" y="1116038"/>
            <a:ext cx="6172200" cy="4873625"/>
          </a:xfrm>
        </p:spPr>
        <p:txBody>
          <a:bodyPr>
            <a:normAutofit/>
          </a:bodyPr>
          <a:lstStyle/>
          <a:p>
            <a:r>
              <a:rPr lang="en-US" sz="1400" dirty="0"/>
              <a:t>VYXV: i1*R1+i2*R2=E</a:t>
            </a:r>
          </a:p>
          <a:p>
            <a:r>
              <a:rPr lang="en-US" sz="1400" dirty="0"/>
              <a:t>VYZV: R2*i2+R6*i6+R5*i5=0</a:t>
            </a:r>
          </a:p>
          <a:p>
            <a:r>
              <a:rPr lang="en-US" sz="1400" dirty="0"/>
              <a:t>VWZV: R5*i5+R3*i3+R7*i7=0</a:t>
            </a:r>
          </a:p>
          <a:p>
            <a:r>
              <a:rPr lang="en-US" sz="1400" dirty="0"/>
              <a:t>VYWZV: R2*i2-R4*i4+R7*i7+R5*i5=0</a:t>
            </a:r>
          </a:p>
          <a:p>
            <a:endParaRPr lang="en-US" sz="1400" dirty="0"/>
          </a:p>
          <a:p>
            <a:r>
              <a:rPr lang="en-US" sz="1400" dirty="0"/>
              <a:t>At X: i1-i0=0</a:t>
            </a:r>
          </a:p>
          <a:p>
            <a:r>
              <a:rPr lang="en-US" sz="1400" dirty="0"/>
              <a:t>At V: i1-i2-i3+i5=0</a:t>
            </a:r>
          </a:p>
          <a:p>
            <a:r>
              <a:rPr lang="en-US" sz="1400" dirty="0"/>
              <a:t>At W: i3-i4-i7=0</a:t>
            </a:r>
          </a:p>
          <a:p>
            <a:r>
              <a:rPr lang="en-US" sz="1400" dirty="0"/>
              <a:t>At Z:  i5-i7-i6=0</a:t>
            </a:r>
          </a:p>
          <a:p>
            <a:r>
              <a:rPr lang="en-US" sz="1400" dirty="0"/>
              <a:t>At Y: i2+i4-i0-i6=0</a:t>
            </a:r>
          </a:p>
          <a:p>
            <a:endParaRPr lang="en-US" sz="1400" dirty="0"/>
          </a:p>
          <a:p>
            <a:r>
              <a:rPr lang="en-US" sz="1400" dirty="0"/>
              <a:t>All R=1 E=10</a:t>
            </a:r>
          </a:p>
          <a:p>
            <a:endParaRPr lang="en-US" sz="1400" dirty="0"/>
          </a:p>
          <a:p>
            <a:endParaRPr lang="en-US" sz="1400" dirty="0"/>
          </a:p>
          <a:p>
            <a:endParaRPr lang="en-US" sz="1400" dirty="0"/>
          </a:p>
        </p:txBody>
      </p:sp>
      <p:sp>
        <p:nvSpPr>
          <p:cNvPr id="54" name="TextBox 53">
            <a:extLst>
              <a:ext uri="{FF2B5EF4-FFF2-40B4-BE49-F238E27FC236}">
                <a16:creationId xmlns:a16="http://schemas.microsoft.com/office/drawing/2014/main" id="{019CE93F-3943-5AC5-5EA6-1A2EED7F6B94}"/>
              </a:ext>
            </a:extLst>
          </p:cNvPr>
          <p:cNvSpPr txBox="1"/>
          <p:nvPr/>
        </p:nvSpPr>
        <p:spPr>
          <a:xfrm>
            <a:off x="1066302" y="3891147"/>
            <a:ext cx="714502" cy="369332"/>
          </a:xfrm>
          <a:prstGeom prst="rect">
            <a:avLst/>
          </a:prstGeom>
          <a:noFill/>
        </p:spPr>
        <p:txBody>
          <a:bodyPr wrap="square" rtlCol="0">
            <a:spAutoFit/>
          </a:bodyPr>
          <a:lstStyle/>
          <a:p>
            <a:r>
              <a:rPr lang="en-US" dirty="0"/>
              <a:t>i0</a:t>
            </a:r>
          </a:p>
        </p:txBody>
      </p:sp>
      <p:sp>
        <p:nvSpPr>
          <p:cNvPr id="2" name="Title 1">
            <a:extLst>
              <a:ext uri="{FF2B5EF4-FFF2-40B4-BE49-F238E27FC236}">
                <a16:creationId xmlns:a16="http://schemas.microsoft.com/office/drawing/2014/main" id="{32E45196-3295-D3F2-0049-19E11D6094E1}"/>
              </a:ext>
            </a:extLst>
          </p:cNvPr>
          <p:cNvSpPr>
            <a:spLocks noGrp="1"/>
          </p:cNvSpPr>
          <p:nvPr>
            <p:ph type="title"/>
          </p:nvPr>
        </p:nvSpPr>
        <p:spPr>
          <a:xfrm>
            <a:off x="843605" y="131243"/>
            <a:ext cx="9720072" cy="1499616"/>
          </a:xfrm>
        </p:spPr>
        <p:txBody>
          <a:bodyPr/>
          <a:lstStyle/>
          <a:p>
            <a:r>
              <a:rPr lang="en-US" dirty="0"/>
              <a:t>ELECTRICAL NETWORK—KIRCHOFF’S LAWS</a:t>
            </a:r>
          </a:p>
        </p:txBody>
      </p:sp>
    </p:spTree>
    <p:extLst>
      <p:ext uri="{BB962C8B-B14F-4D97-AF65-F5344CB8AC3E}">
        <p14:creationId xmlns:p14="http://schemas.microsoft.com/office/powerpoint/2010/main" val="456219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305FB-9921-8A4C-BA1E-ED7FFF9BB26B}"/>
              </a:ext>
            </a:extLst>
          </p:cNvPr>
          <p:cNvSpPr>
            <a:spLocks noGrp="1"/>
          </p:cNvSpPr>
          <p:nvPr>
            <p:ph type="title"/>
          </p:nvPr>
        </p:nvSpPr>
        <p:spPr/>
        <p:txBody>
          <a:bodyPr/>
          <a:lstStyle/>
          <a:p>
            <a:r>
              <a:rPr lang="en-US" dirty="0"/>
              <a:t>COUNTING Labeled TREES</a:t>
            </a:r>
          </a:p>
        </p:txBody>
      </p:sp>
      <p:sp>
        <p:nvSpPr>
          <p:cNvPr id="5" name="Content Placeholder 4">
            <a:extLst>
              <a:ext uri="{FF2B5EF4-FFF2-40B4-BE49-F238E27FC236}">
                <a16:creationId xmlns:a16="http://schemas.microsoft.com/office/drawing/2014/main" id="{B7099806-4E18-6944-9D14-316CBDB2CBE6}"/>
              </a:ext>
            </a:extLst>
          </p:cNvPr>
          <p:cNvSpPr>
            <a:spLocks noGrp="1"/>
          </p:cNvSpPr>
          <p:nvPr>
            <p:ph idx="1"/>
          </p:nvPr>
        </p:nvSpPr>
        <p:spPr>
          <a:xfrm>
            <a:off x="1024129" y="2286000"/>
            <a:ext cx="6475898" cy="4023360"/>
          </a:xfrm>
        </p:spPr>
        <p:txBody>
          <a:bodyPr/>
          <a:lstStyle/>
          <a:p>
            <a:r>
              <a:rPr lang="en-US" dirty="0"/>
              <a:t>How many ways can a tree with 4 vertices be labeled ?</a:t>
            </a:r>
          </a:p>
          <a:p>
            <a:r>
              <a:rPr lang="en-US" dirty="0"/>
              <a:t>There are two different topologies</a:t>
            </a:r>
          </a:p>
          <a:p>
            <a:r>
              <a:rPr lang="en-US" dirty="0"/>
              <a:t>The chain can be labeled in 4! Ways, but a label and its reverse are the same, so 4!/2=12</a:t>
            </a:r>
          </a:p>
          <a:p>
            <a:r>
              <a:rPr lang="en-US" dirty="0"/>
              <a:t>The spoke can be labeled in 4 ways, depending on how you color the </a:t>
            </a:r>
            <a:r>
              <a:rPr lang="en-US" dirty="0" err="1"/>
              <a:t>centre</a:t>
            </a:r>
            <a:r>
              <a:rPr lang="en-US" dirty="0"/>
              <a:t>, so 4</a:t>
            </a:r>
          </a:p>
          <a:p>
            <a:r>
              <a:rPr lang="en-US" dirty="0"/>
              <a:t>Together 12+4=16</a:t>
            </a:r>
          </a:p>
        </p:txBody>
      </p:sp>
      <p:sp>
        <p:nvSpPr>
          <p:cNvPr id="6" name="Oval 5">
            <a:extLst>
              <a:ext uri="{FF2B5EF4-FFF2-40B4-BE49-F238E27FC236}">
                <a16:creationId xmlns:a16="http://schemas.microsoft.com/office/drawing/2014/main" id="{752F1DD4-8BFB-BA4A-B726-530D37B108FE}"/>
              </a:ext>
            </a:extLst>
          </p:cNvPr>
          <p:cNvSpPr/>
          <p:nvPr/>
        </p:nvSpPr>
        <p:spPr>
          <a:xfrm>
            <a:off x="4528225" y="4933576"/>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17FA4B1E-A9BD-7040-A2BA-696F331B1DA1}"/>
              </a:ext>
            </a:extLst>
          </p:cNvPr>
          <p:cNvCxnSpPr>
            <a:cxnSpLocks/>
            <a:stCxn id="6" idx="6"/>
          </p:cNvCxnSpPr>
          <p:nvPr/>
        </p:nvCxnSpPr>
        <p:spPr>
          <a:xfrm>
            <a:off x="4751962" y="5064900"/>
            <a:ext cx="3599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BE16C9D-3F69-F547-AF63-CDBE289E0413}"/>
              </a:ext>
            </a:extLst>
          </p:cNvPr>
          <p:cNvSpPr/>
          <p:nvPr/>
        </p:nvSpPr>
        <p:spPr>
          <a:xfrm>
            <a:off x="5131342" y="4933576"/>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8B2F9CF-AB39-3042-826F-7E68909379BB}"/>
              </a:ext>
            </a:extLst>
          </p:cNvPr>
          <p:cNvSpPr/>
          <p:nvPr/>
        </p:nvSpPr>
        <p:spPr>
          <a:xfrm>
            <a:off x="5692301" y="4933576"/>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2C28472-AAD4-7543-A3AB-FD2C60787320}"/>
              </a:ext>
            </a:extLst>
          </p:cNvPr>
          <p:cNvCxnSpPr>
            <a:cxnSpLocks/>
            <a:stCxn id="11" idx="6"/>
          </p:cNvCxnSpPr>
          <p:nvPr/>
        </p:nvCxnSpPr>
        <p:spPr>
          <a:xfrm>
            <a:off x="5916038" y="5064900"/>
            <a:ext cx="3599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63C25F6-3DF4-E848-9A06-3001A8A5B99E}"/>
              </a:ext>
            </a:extLst>
          </p:cNvPr>
          <p:cNvSpPr/>
          <p:nvPr/>
        </p:nvSpPr>
        <p:spPr>
          <a:xfrm>
            <a:off x="6295418" y="4933576"/>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73490D6-7459-0A4A-87FD-D2CC9511428D}"/>
              </a:ext>
            </a:extLst>
          </p:cNvPr>
          <p:cNvCxnSpPr>
            <a:cxnSpLocks/>
          </p:cNvCxnSpPr>
          <p:nvPr/>
        </p:nvCxnSpPr>
        <p:spPr>
          <a:xfrm>
            <a:off x="5355079" y="5085977"/>
            <a:ext cx="3599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5CC7AD83-2127-564B-AFC9-B8CC572B8B82}"/>
              </a:ext>
            </a:extLst>
          </p:cNvPr>
          <p:cNvSpPr/>
          <p:nvPr/>
        </p:nvSpPr>
        <p:spPr>
          <a:xfrm>
            <a:off x="4636851" y="6046713"/>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D2534AFA-D705-7A45-9EBF-7463F2DED974}"/>
              </a:ext>
            </a:extLst>
          </p:cNvPr>
          <p:cNvCxnSpPr>
            <a:cxnSpLocks/>
            <a:stCxn id="18" idx="6"/>
          </p:cNvCxnSpPr>
          <p:nvPr/>
        </p:nvCxnSpPr>
        <p:spPr>
          <a:xfrm>
            <a:off x="4860588" y="6178037"/>
            <a:ext cx="359923"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071760D0-7F1E-BA4E-8E69-D518819B96BC}"/>
              </a:ext>
            </a:extLst>
          </p:cNvPr>
          <p:cNvSpPr/>
          <p:nvPr/>
        </p:nvSpPr>
        <p:spPr>
          <a:xfrm>
            <a:off x="5239968" y="6046713"/>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EC7EA01-29B0-284B-A6A3-ED0A113CD248}"/>
              </a:ext>
            </a:extLst>
          </p:cNvPr>
          <p:cNvSpPr/>
          <p:nvPr/>
        </p:nvSpPr>
        <p:spPr>
          <a:xfrm>
            <a:off x="5800927" y="6046713"/>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B386E88D-EAE1-2B43-9EEA-1BD0E5A9655E}"/>
              </a:ext>
            </a:extLst>
          </p:cNvPr>
          <p:cNvCxnSpPr>
            <a:cxnSpLocks/>
          </p:cNvCxnSpPr>
          <p:nvPr/>
        </p:nvCxnSpPr>
        <p:spPr>
          <a:xfrm flipV="1">
            <a:off x="5355079" y="5760427"/>
            <a:ext cx="0" cy="28628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A635BA1-1B19-E842-B834-BBF83BB6F349}"/>
              </a:ext>
            </a:extLst>
          </p:cNvPr>
          <p:cNvSpPr/>
          <p:nvPr/>
        </p:nvSpPr>
        <p:spPr>
          <a:xfrm>
            <a:off x="5239968" y="5531148"/>
            <a:ext cx="223737" cy="262647"/>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4009527-23B7-C44C-90AC-975E9C49C7AB}"/>
              </a:ext>
            </a:extLst>
          </p:cNvPr>
          <p:cNvCxnSpPr>
            <a:cxnSpLocks/>
          </p:cNvCxnSpPr>
          <p:nvPr/>
        </p:nvCxnSpPr>
        <p:spPr>
          <a:xfrm>
            <a:off x="5463705" y="6199114"/>
            <a:ext cx="359923"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6626" name="Picture 2" descr="Cayley&amp;#39;s formula - Wikipedia">
            <a:extLst>
              <a:ext uri="{FF2B5EF4-FFF2-40B4-BE49-F238E27FC236}">
                <a16:creationId xmlns:a16="http://schemas.microsoft.com/office/drawing/2014/main" id="{9DBB8548-331D-0440-9E14-A7FDA58A4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954" y="1342822"/>
            <a:ext cx="3983912" cy="492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43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7A2F1-CA48-4F49-8125-AF65D2F2EF68}"/>
              </a:ext>
            </a:extLst>
          </p:cNvPr>
          <p:cNvSpPr>
            <a:spLocks noGrp="1"/>
          </p:cNvSpPr>
          <p:nvPr>
            <p:ph type="title"/>
          </p:nvPr>
        </p:nvSpPr>
        <p:spPr/>
        <p:txBody>
          <a:bodyPr/>
          <a:lstStyle/>
          <a:p>
            <a:r>
              <a:rPr lang="en-US" dirty="0"/>
              <a:t>COUNTING Labeled TREES</a:t>
            </a:r>
          </a:p>
        </p:txBody>
      </p:sp>
      <p:sp>
        <p:nvSpPr>
          <p:cNvPr id="3" name="Content Placeholder 2">
            <a:extLst>
              <a:ext uri="{FF2B5EF4-FFF2-40B4-BE49-F238E27FC236}">
                <a16:creationId xmlns:a16="http://schemas.microsoft.com/office/drawing/2014/main" id="{2F75CE6A-F991-374D-AB7D-554003D164C9}"/>
              </a:ext>
            </a:extLst>
          </p:cNvPr>
          <p:cNvSpPr>
            <a:spLocks noGrp="1"/>
          </p:cNvSpPr>
          <p:nvPr>
            <p:ph idx="1"/>
          </p:nvPr>
        </p:nvSpPr>
        <p:spPr>
          <a:xfrm>
            <a:off x="894538" y="1977390"/>
            <a:ext cx="8833122" cy="4433138"/>
          </a:xfrm>
        </p:spPr>
        <p:txBody>
          <a:bodyPr>
            <a:normAutofit fontScale="85000" lnSpcReduction="20000"/>
          </a:bodyPr>
          <a:lstStyle/>
          <a:p>
            <a:r>
              <a:rPr lang="en-US" dirty="0">
                <a:solidFill>
                  <a:srgbClr val="7030A0"/>
                </a:solidFill>
              </a:rPr>
              <a:t>Cayley’s formula </a:t>
            </a:r>
            <a:r>
              <a:rPr lang="en-US" dirty="0"/>
              <a:t>(1889): Given n vertices, there are n</a:t>
            </a:r>
            <a:r>
              <a:rPr lang="en-US" baseline="30000" dirty="0"/>
              <a:t>(n-2) </a:t>
            </a:r>
            <a:r>
              <a:rPr lang="en-US" dirty="0"/>
              <a:t>different labeled  trees</a:t>
            </a:r>
          </a:p>
          <a:p>
            <a:r>
              <a:rPr lang="en-US" dirty="0" err="1">
                <a:solidFill>
                  <a:srgbClr val="7030A0"/>
                </a:solidFill>
              </a:rPr>
              <a:t>Prufer</a:t>
            </a:r>
            <a:r>
              <a:rPr lang="en-US" dirty="0">
                <a:solidFill>
                  <a:srgbClr val="7030A0"/>
                </a:solidFill>
              </a:rPr>
              <a:t> Sequence </a:t>
            </a:r>
            <a:r>
              <a:rPr lang="en-US" dirty="0"/>
              <a:t>(1918)</a:t>
            </a:r>
          </a:p>
          <a:p>
            <a:pPr lvl="1"/>
            <a:r>
              <a:rPr lang="en-US" dirty="0"/>
              <a:t>Remove the leaf with the smallest label</a:t>
            </a:r>
          </a:p>
          <a:p>
            <a:pPr lvl="1"/>
            <a:r>
              <a:rPr lang="en-US" dirty="0"/>
              <a:t>Add its neighbor to the sequence</a:t>
            </a:r>
          </a:p>
          <a:p>
            <a:pPr lvl="1"/>
            <a:r>
              <a:rPr lang="en-US" dirty="0"/>
              <a:t>Continue until only two vertices are left</a:t>
            </a:r>
          </a:p>
          <a:p>
            <a:r>
              <a:rPr lang="en-US" dirty="0" err="1"/>
              <a:t>Prufer</a:t>
            </a:r>
            <a:r>
              <a:rPr lang="en-US" dirty="0"/>
              <a:t> sequence is unique for each tree </a:t>
            </a:r>
          </a:p>
          <a:p>
            <a:r>
              <a:rPr lang="en-US" dirty="0"/>
              <a:t>Given the </a:t>
            </a:r>
            <a:r>
              <a:rPr lang="en-US" dirty="0" err="1"/>
              <a:t>Prufer</a:t>
            </a:r>
            <a:r>
              <a:rPr lang="en-US" dirty="0"/>
              <a:t> sequence we can recreate the tree</a:t>
            </a:r>
          </a:p>
          <a:p>
            <a:pPr lvl="1"/>
            <a:r>
              <a:rPr lang="en-US" dirty="0"/>
              <a:t>Number of labels/vertices = length of </a:t>
            </a:r>
            <a:r>
              <a:rPr lang="en-US" dirty="0" err="1"/>
              <a:t>Prufer</a:t>
            </a:r>
            <a:r>
              <a:rPr lang="en-US" dirty="0"/>
              <a:t> sequence +2</a:t>
            </a:r>
          </a:p>
          <a:p>
            <a:pPr lvl="1"/>
            <a:r>
              <a:rPr lang="en-US" dirty="0"/>
              <a:t>Set the degree of each label to 1</a:t>
            </a:r>
          </a:p>
          <a:p>
            <a:pPr lvl="1"/>
            <a:r>
              <a:rPr lang="en-US" dirty="0"/>
              <a:t>Increase the degree of a label by the number of times it occurs in the </a:t>
            </a:r>
            <a:r>
              <a:rPr lang="en-US" dirty="0" err="1"/>
              <a:t>Prufer</a:t>
            </a:r>
            <a:r>
              <a:rPr lang="en-US" dirty="0"/>
              <a:t> sequence</a:t>
            </a:r>
          </a:p>
          <a:p>
            <a:pPr lvl="1"/>
            <a:r>
              <a:rPr lang="en-US" dirty="0"/>
              <a:t>Connect the vertex with the label corresponding to the beginning of the sequence with the vertex with the lowest label that has degree 1</a:t>
            </a:r>
          </a:p>
          <a:p>
            <a:pPr lvl="1"/>
            <a:r>
              <a:rPr lang="en-US" dirty="0"/>
              <a:t>Reduce the degree of both these labels</a:t>
            </a:r>
          </a:p>
          <a:p>
            <a:pPr lvl="1"/>
            <a:r>
              <a:rPr lang="en-US" dirty="0"/>
              <a:t>Continue until all labels have degree zero.</a:t>
            </a:r>
          </a:p>
          <a:p>
            <a:r>
              <a:rPr lang="en-US" dirty="0"/>
              <a:t>Given a sequence {a1, a2, a3,…a(n-2)}, where 1≤ ai ≤ n, and the numbers can repeat, there can be n</a:t>
            </a:r>
            <a:r>
              <a:rPr lang="en-US" baseline="30000" dirty="0"/>
              <a:t>(n-2)  </a:t>
            </a:r>
            <a:r>
              <a:rPr lang="en-US" dirty="0"/>
              <a:t>sequences—</a:t>
            </a:r>
            <a:r>
              <a:rPr lang="en-US" dirty="0">
                <a:solidFill>
                  <a:srgbClr val="7030A0"/>
                </a:solidFill>
              </a:rPr>
              <a:t>proof of Cayley’s formula</a:t>
            </a:r>
          </a:p>
        </p:txBody>
      </p:sp>
      <p:sp>
        <p:nvSpPr>
          <p:cNvPr id="5" name="AutoShape 2" descr="Prüfer Code -- from Wolfram MathWorld">
            <a:extLst>
              <a:ext uri="{FF2B5EF4-FFF2-40B4-BE49-F238E27FC236}">
                <a16:creationId xmlns:a16="http://schemas.microsoft.com/office/drawing/2014/main" id="{7D118050-46C2-4C40-8782-DAD930920D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Prüfer Code -- from Wolfram MathWorld">
            <a:extLst>
              <a:ext uri="{FF2B5EF4-FFF2-40B4-BE49-F238E27FC236}">
                <a16:creationId xmlns:a16="http://schemas.microsoft.com/office/drawing/2014/main" id="{C09FBE83-D477-D447-9CA4-86A1E800E34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660" name="Picture 12" descr="Prüfer codes and labeled trees in C | Martin Broadhurst">
            <a:extLst>
              <a:ext uri="{FF2B5EF4-FFF2-40B4-BE49-F238E27FC236}">
                <a16:creationId xmlns:a16="http://schemas.microsoft.com/office/drawing/2014/main" id="{6212000E-1C9A-C440-A4A6-E42D9E068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915" y="2305049"/>
            <a:ext cx="2510255" cy="251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832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C3D2-EC7F-751C-009A-30AB62ABBE16}"/>
              </a:ext>
            </a:extLst>
          </p:cNvPr>
          <p:cNvSpPr>
            <a:spLocks noGrp="1"/>
          </p:cNvSpPr>
          <p:nvPr>
            <p:ph type="title"/>
          </p:nvPr>
        </p:nvSpPr>
        <p:spPr/>
        <p:txBody>
          <a:bodyPr/>
          <a:lstStyle/>
          <a:p>
            <a:r>
              <a:rPr lang="en-US" dirty="0"/>
              <a:t>Midterm on Feb 18th</a:t>
            </a:r>
          </a:p>
        </p:txBody>
      </p:sp>
      <p:sp>
        <p:nvSpPr>
          <p:cNvPr id="3" name="Content Placeholder 2">
            <a:extLst>
              <a:ext uri="{FF2B5EF4-FFF2-40B4-BE49-F238E27FC236}">
                <a16:creationId xmlns:a16="http://schemas.microsoft.com/office/drawing/2014/main" id="{3956F7FD-FD27-E427-3CB0-53EF70503745}"/>
              </a:ext>
            </a:extLst>
          </p:cNvPr>
          <p:cNvSpPr>
            <a:spLocks noGrp="1"/>
          </p:cNvSpPr>
          <p:nvPr>
            <p:ph idx="1"/>
          </p:nvPr>
        </p:nvSpPr>
        <p:spPr/>
        <p:txBody>
          <a:bodyPr>
            <a:normAutofit fontScale="92500" lnSpcReduction="10000"/>
          </a:bodyPr>
          <a:lstStyle/>
          <a:p>
            <a:r>
              <a:rPr lang="en-US" dirty="0"/>
              <a:t>Syllabus: Lectures 1 and 2 and homework (35 minutes time)</a:t>
            </a:r>
          </a:p>
          <a:p>
            <a:r>
              <a:rPr lang="en-US" dirty="0"/>
              <a:t>There will be 4 questions each worth 25 points</a:t>
            </a:r>
          </a:p>
          <a:p>
            <a:r>
              <a:rPr lang="en-US" dirty="0"/>
              <a:t>Q1. Give example of the following graphs (5*6=30)</a:t>
            </a:r>
          </a:p>
          <a:p>
            <a:pPr lvl="1"/>
            <a:r>
              <a:rPr lang="en-US" dirty="0"/>
              <a:t>Draw a graph with a given degree distribution</a:t>
            </a:r>
          </a:p>
          <a:p>
            <a:pPr lvl="1"/>
            <a:r>
              <a:rPr lang="en-US" dirty="0"/>
              <a:t>Draw a graph that has certain properties (i.e. regular, high centrality low betweenness, m edges, n nodes)</a:t>
            </a:r>
          </a:p>
          <a:p>
            <a:pPr lvl="1"/>
            <a:r>
              <a:rPr lang="en-US" dirty="0"/>
              <a:t>Draw a graph where MST is not equal to any SSST</a:t>
            </a:r>
          </a:p>
          <a:p>
            <a:r>
              <a:rPr lang="en-US" dirty="0"/>
              <a:t>Q2. Prove the following theorems (12*2=24)</a:t>
            </a:r>
          </a:p>
          <a:p>
            <a:pPr lvl="2"/>
            <a:r>
              <a:rPr lang="en-US" dirty="0"/>
              <a:t>The theorems discussed in the lecture slides and/or given in homework</a:t>
            </a:r>
          </a:p>
          <a:p>
            <a:r>
              <a:rPr lang="en-US" dirty="0"/>
              <a:t>Q3. Solve the following problem(s) (12*2=24)</a:t>
            </a:r>
          </a:p>
          <a:p>
            <a:pPr lvl="1"/>
            <a:r>
              <a:rPr lang="en-US" dirty="0"/>
              <a:t>Dijkstra, </a:t>
            </a:r>
            <a:r>
              <a:rPr lang="en-US"/>
              <a:t>Bellman Ford, </a:t>
            </a:r>
            <a:r>
              <a:rPr lang="en-US" dirty="0"/>
              <a:t>Floyd </a:t>
            </a:r>
            <a:r>
              <a:rPr lang="en-US" dirty="0" err="1"/>
              <a:t>Warshal</a:t>
            </a:r>
            <a:r>
              <a:rPr lang="en-US" dirty="0"/>
              <a:t>, </a:t>
            </a:r>
            <a:r>
              <a:rPr lang="en-US" dirty="0" err="1"/>
              <a:t>Tarjan</a:t>
            </a:r>
            <a:r>
              <a:rPr lang="en-US" dirty="0"/>
              <a:t>, </a:t>
            </a:r>
            <a:r>
              <a:rPr lang="en-US" dirty="0" err="1"/>
              <a:t>Prufer</a:t>
            </a:r>
            <a:r>
              <a:rPr lang="en-US" dirty="0"/>
              <a:t> Tree, Kirchoff’s circuits, Centrality values</a:t>
            </a:r>
          </a:p>
          <a:p>
            <a:r>
              <a:rPr lang="en-US" dirty="0"/>
              <a:t>Q4 2-3 Definitions (6)+ One unknown question (16)</a:t>
            </a:r>
          </a:p>
        </p:txBody>
      </p:sp>
    </p:spTree>
    <p:extLst>
      <p:ext uri="{BB962C8B-B14F-4D97-AF65-F5344CB8AC3E}">
        <p14:creationId xmlns:p14="http://schemas.microsoft.com/office/powerpoint/2010/main" val="248993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B158-BFB9-5849-AB12-E14791201FCF}"/>
              </a:ext>
            </a:extLst>
          </p:cNvPr>
          <p:cNvSpPr>
            <a:spLocks noGrp="1"/>
          </p:cNvSpPr>
          <p:nvPr>
            <p:ph type="title"/>
          </p:nvPr>
        </p:nvSpPr>
        <p:spPr/>
        <p:txBody>
          <a:bodyPr/>
          <a:lstStyle/>
          <a:p>
            <a:r>
              <a:rPr lang="en-US" dirty="0"/>
              <a:t>DIJKSTRA’S </a:t>
            </a:r>
            <a:r>
              <a:rPr lang="en-US" dirty="0" err="1"/>
              <a:t>ALgorithm</a:t>
            </a:r>
            <a:r>
              <a:rPr lang="en-US" dirty="0"/>
              <a:t>: Complexity</a:t>
            </a:r>
          </a:p>
        </p:txBody>
      </p:sp>
      <p:sp>
        <p:nvSpPr>
          <p:cNvPr id="4" name="Content Placeholder 3">
            <a:extLst>
              <a:ext uri="{FF2B5EF4-FFF2-40B4-BE49-F238E27FC236}">
                <a16:creationId xmlns:a16="http://schemas.microsoft.com/office/drawing/2014/main" id="{163CB3ED-E945-DF4E-9F91-1B0E91FC3131}"/>
              </a:ext>
            </a:extLst>
          </p:cNvPr>
          <p:cNvSpPr>
            <a:spLocks noGrp="1"/>
          </p:cNvSpPr>
          <p:nvPr>
            <p:ph sz="half" idx="1"/>
          </p:nvPr>
        </p:nvSpPr>
        <p:spPr>
          <a:xfrm>
            <a:off x="321012" y="2286000"/>
            <a:ext cx="5668307" cy="4023360"/>
          </a:xfrm>
        </p:spPr>
        <p:txBody>
          <a:bodyPr>
            <a:normAutofit fontScale="92500" lnSpcReduction="10000"/>
          </a:bodyPr>
          <a:lstStyle/>
          <a:p>
            <a:r>
              <a:rPr lang="en-US" dirty="0">
                <a:solidFill>
                  <a:srgbClr val="7030A0"/>
                </a:solidFill>
              </a:rPr>
              <a:t>Naïve Implementation</a:t>
            </a:r>
          </a:p>
          <a:p>
            <a:r>
              <a:rPr lang="en-US" dirty="0">
                <a:solidFill>
                  <a:srgbClr val="C00000"/>
                </a:solidFill>
              </a:rPr>
              <a:t>Data Structure</a:t>
            </a:r>
          </a:p>
          <a:p>
            <a:pPr lvl="1"/>
            <a:r>
              <a:rPr lang="en-US" dirty="0"/>
              <a:t>Graph represented as adjacency matrix A</a:t>
            </a:r>
          </a:p>
          <a:p>
            <a:pPr lvl="2"/>
            <a:r>
              <a:rPr lang="en-US" dirty="0"/>
              <a:t> (size |</a:t>
            </a:r>
            <a:r>
              <a:rPr lang="en-US" dirty="0" err="1"/>
              <a:t>V|x|V</a:t>
            </a:r>
            <a:r>
              <a:rPr lang="en-US" dirty="0"/>
              <a:t>|).</a:t>
            </a:r>
          </a:p>
          <a:p>
            <a:pPr lvl="1"/>
            <a:r>
              <a:rPr lang="en-US" dirty="0"/>
              <a:t>A[</a:t>
            </a:r>
            <a:r>
              <a:rPr lang="en-US" dirty="0" err="1"/>
              <a:t>u,v</a:t>
            </a:r>
            <a:r>
              <a:rPr lang="en-US" dirty="0"/>
              <a:t>]; represents weight of edge (</a:t>
            </a:r>
            <a:r>
              <a:rPr lang="en-US" dirty="0" err="1"/>
              <a:t>u,v</a:t>
            </a:r>
            <a:r>
              <a:rPr lang="en-US" dirty="0"/>
              <a:t>)</a:t>
            </a:r>
          </a:p>
          <a:p>
            <a:pPr lvl="1"/>
            <a:r>
              <a:rPr lang="en-US" dirty="0"/>
              <a:t>Lowest distance of vertices stored in an unordered list, Q</a:t>
            </a:r>
          </a:p>
          <a:p>
            <a:r>
              <a:rPr lang="en-US" dirty="0">
                <a:solidFill>
                  <a:srgbClr val="0070C0"/>
                </a:solidFill>
              </a:rPr>
              <a:t>Complexity</a:t>
            </a:r>
          </a:p>
          <a:p>
            <a:pPr lvl="1"/>
            <a:r>
              <a:rPr lang="en-US" dirty="0"/>
              <a:t>Adding all vertices to list is O(|V|)</a:t>
            </a:r>
          </a:p>
          <a:p>
            <a:pPr lvl="1"/>
            <a:r>
              <a:rPr lang="en-US" dirty="0"/>
              <a:t>Removing node with lowest distance O(|V|)</a:t>
            </a:r>
          </a:p>
          <a:p>
            <a:pPr lvl="1"/>
            <a:r>
              <a:rPr lang="en-US" dirty="0"/>
              <a:t>Relax values of each neighbor of vertex . Since stored as an array, need to access the entire row O(|V|)</a:t>
            </a:r>
          </a:p>
          <a:p>
            <a:pPr lvl="1"/>
            <a:r>
              <a:rPr lang="en-US" dirty="0">
                <a:solidFill>
                  <a:srgbClr val="7030A0"/>
                </a:solidFill>
              </a:rPr>
              <a:t>Total complexity O(|V|+|V|*|V|)</a:t>
            </a:r>
          </a:p>
          <a:p>
            <a:pPr lvl="1"/>
            <a:endParaRPr lang="en-US" dirty="0"/>
          </a:p>
          <a:p>
            <a:pPr lvl="1"/>
            <a:endParaRPr lang="en-US" dirty="0">
              <a:solidFill>
                <a:srgbClr val="0070C0"/>
              </a:solidFill>
            </a:endParaRPr>
          </a:p>
          <a:p>
            <a:endParaRPr lang="en-US" dirty="0"/>
          </a:p>
        </p:txBody>
      </p:sp>
      <p:sp>
        <p:nvSpPr>
          <p:cNvPr id="5" name="Content Placeholder 4">
            <a:extLst>
              <a:ext uri="{FF2B5EF4-FFF2-40B4-BE49-F238E27FC236}">
                <a16:creationId xmlns:a16="http://schemas.microsoft.com/office/drawing/2014/main" id="{55D006DC-8607-4747-8ED0-C013C415B9A1}"/>
              </a:ext>
            </a:extLst>
          </p:cNvPr>
          <p:cNvSpPr>
            <a:spLocks noGrp="1"/>
          </p:cNvSpPr>
          <p:nvPr>
            <p:ph sz="half" idx="2"/>
          </p:nvPr>
        </p:nvSpPr>
        <p:spPr>
          <a:xfrm>
            <a:off x="6816171" y="2084832"/>
            <a:ext cx="4754880" cy="4023360"/>
          </a:xfrm>
        </p:spPr>
        <p:txBody>
          <a:bodyPr>
            <a:normAutofit fontScale="92500" lnSpcReduction="10000"/>
          </a:bodyPr>
          <a:lstStyle/>
          <a:p>
            <a:r>
              <a:rPr lang="en-US" dirty="0">
                <a:solidFill>
                  <a:srgbClr val="7030A0"/>
                </a:solidFill>
              </a:rPr>
              <a:t>Improved Implementation</a:t>
            </a:r>
          </a:p>
          <a:p>
            <a:r>
              <a:rPr lang="en-US" dirty="0">
                <a:solidFill>
                  <a:srgbClr val="C00000"/>
                </a:solidFill>
              </a:rPr>
              <a:t>Data Structure</a:t>
            </a:r>
          </a:p>
          <a:p>
            <a:pPr lvl="1"/>
            <a:r>
              <a:rPr lang="en-US" dirty="0"/>
              <a:t>Graph represented as adjacency list A</a:t>
            </a:r>
          </a:p>
          <a:p>
            <a:pPr lvl="1"/>
            <a:r>
              <a:rPr lang="en-US" dirty="0"/>
              <a:t>Lowest distance of vertices stored in a heap, Q</a:t>
            </a:r>
            <a:endParaRPr lang="en-US" dirty="0">
              <a:solidFill>
                <a:srgbClr val="7030A0"/>
              </a:solidFill>
            </a:endParaRPr>
          </a:p>
          <a:p>
            <a:r>
              <a:rPr lang="en-US" dirty="0">
                <a:solidFill>
                  <a:srgbClr val="0070C0"/>
                </a:solidFill>
              </a:rPr>
              <a:t>Complexity</a:t>
            </a:r>
          </a:p>
          <a:p>
            <a:pPr lvl="1"/>
            <a:r>
              <a:rPr lang="en-US" dirty="0"/>
              <a:t>Adding all vertices to list is O(|V|)</a:t>
            </a:r>
          </a:p>
          <a:p>
            <a:pPr lvl="1"/>
            <a:r>
              <a:rPr lang="en-US" dirty="0"/>
              <a:t>Removing node with lowest distance O(1)</a:t>
            </a:r>
          </a:p>
          <a:p>
            <a:pPr lvl="1"/>
            <a:r>
              <a:rPr lang="en-US" dirty="0"/>
              <a:t>Visiting every edge exactly once. Since using adjacency list, no extra space for zeros. Thus complexity ids O(|E|)</a:t>
            </a:r>
          </a:p>
          <a:p>
            <a:pPr lvl="1"/>
            <a:r>
              <a:rPr lang="en-US" dirty="0"/>
              <a:t>After each relaxation heap has to be updated. Time to update heap is O(</a:t>
            </a:r>
            <a:r>
              <a:rPr lang="en-US" dirty="0" err="1"/>
              <a:t>log|V</a:t>
            </a:r>
            <a:r>
              <a:rPr lang="en-US" dirty="0"/>
              <a:t>|)</a:t>
            </a:r>
          </a:p>
          <a:p>
            <a:pPr lvl="1"/>
            <a:r>
              <a:rPr lang="en-US" dirty="0">
                <a:solidFill>
                  <a:srgbClr val="7030A0"/>
                </a:solidFill>
              </a:rPr>
              <a:t>Total complexity O(|V|+|E|*log |V|)</a:t>
            </a:r>
          </a:p>
          <a:p>
            <a:pPr lvl="1"/>
            <a:endParaRPr lang="en-US" dirty="0">
              <a:solidFill>
                <a:srgbClr val="7030A0"/>
              </a:solidFill>
            </a:endParaRPr>
          </a:p>
        </p:txBody>
      </p:sp>
    </p:spTree>
    <p:extLst>
      <p:ext uri="{BB962C8B-B14F-4D97-AF65-F5344CB8AC3E}">
        <p14:creationId xmlns:p14="http://schemas.microsoft.com/office/powerpoint/2010/main" val="47982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36049-194E-0347-81D7-F6A5EA9F8400}"/>
              </a:ext>
            </a:extLst>
          </p:cNvPr>
          <p:cNvSpPr>
            <a:spLocks noGrp="1"/>
          </p:cNvSpPr>
          <p:nvPr>
            <p:ph type="title"/>
          </p:nvPr>
        </p:nvSpPr>
        <p:spPr/>
        <p:txBody>
          <a:bodyPr/>
          <a:lstStyle/>
          <a:p>
            <a:r>
              <a:rPr lang="en-US" dirty="0"/>
              <a:t>Graphs with Negative weights</a:t>
            </a:r>
          </a:p>
        </p:txBody>
      </p:sp>
      <p:sp>
        <p:nvSpPr>
          <p:cNvPr id="6" name="Content Placeholder 5">
            <a:extLst>
              <a:ext uri="{FF2B5EF4-FFF2-40B4-BE49-F238E27FC236}">
                <a16:creationId xmlns:a16="http://schemas.microsoft.com/office/drawing/2014/main" id="{5DE70533-01B3-8B4B-ADC3-EE0A7370252B}"/>
              </a:ext>
            </a:extLst>
          </p:cNvPr>
          <p:cNvSpPr>
            <a:spLocks noGrp="1"/>
          </p:cNvSpPr>
          <p:nvPr>
            <p:ph sz="half" idx="1"/>
          </p:nvPr>
        </p:nvSpPr>
        <p:spPr>
          <a:xfrm>
            <a:off x="1003042" y="1804479"/>
            <a:ext cx="5172580" cy="4674141"/>
          </a:xfrm>
        </p:spPr>
        <p:txBody>
          <a:bodyPr>
            <a:normAutofit lnSpcReduction="10000"/>
          </a:bodyPr>
          <a:lstStyle/>
          <a:p>
            <a:r>
              <a:rPr lang="en-US" sz="1800" dirty="0"/>
              <a:t>In Dijkstra’s method once a node is extracted from the priority queue, it is not considered again.</a:t>
            </a:r>
          </a:p>
          <a:p>
            <a:r>
              <a:rPr lang="en-US" sz="1800" dirty="0"/>
              <a:t>Thus effect of negative weights not accounted</a:t>
            </a:r>
          </a:p>
          <a:p>
            <a:r>
              <a:rPr lang="en-US" sz="1800" dirty="0">
                <a:solidFill>
                  <a:srgbClr val="7030A0"/>
                </a:solidFill>
              </a:rPr>
              <a:t>Bellman-Ford-Moore Algorithm (1958,1956,1959)</a:t>
            </a:r>
          </a:p>
          <a:p>
            <a:pPr lvl="1"/>
            <a:r>
              <a:rPr lang="en-US" sz="1500" dirty="0"/>
              <a:t>For each vertex (</a:t>
            </a:r>
            <a:r>
              <a:rPr lang="en-US" sz="1500" dirty="0">
                <a:solidFill>
                  <a:srgbClr val="7030A0"/>
                </a:solidFill>
              </a:rPr>
              <a:t>Step 1: Initialize</a:t>
            </a:r>
            <a:r>
              <a:rPr lang="en-US" sz="1500" dirty="0"/>
              <a:t>)</a:t>
            </a:r>
          </a:p>
          <a:p>
            <a:pPr lvl="2"/>
            <a:r>
              <a:rPr lang="en-US" sz="1500" dirty="0"/>
              <a:t>Distance d[v]=INF; </a:t>
            </a:r>
            <a:r>
              <a:rPr lang="en-US" sz="1500" dirty="0" err="1"/>
              <a:t>pred</a:t>
            </a:r>
            <a:r>
              <a:rPr lang="en-US" sz="1500" dirty="0"/>
              <a:t>[v]=NULL</a:t>
            </a:r>
          </a:p>
          <a:p>
            <a:pPr lvl="1"/>
            <a:r>
              <a:rPr lang="en-US" sz="1500" dirty="0"/>
              <a:t>Repeat V-1 times (</a:t>
            </a:r>
            <a:r>
              <a:rPr lang="en-US" sz="1500" dirty="0">
                <a:solidFill>
                  <a:srgbClr val="7030A0"/>
                </a:solidFill>
              </a:rPr>
              <a:t>Step 2: Update repeatedly</a:t>
            </a:r>
            <a:r>
              <a:rPr lang="en-US" sz="1500" dirty="0"/>
              <a:t>)</a:t>
            </a:r>
          </a:p>
          <a:p>
            <a:pPr lvl="2"/>
            <a:r>
              <a:rPr lang="en-US" sz="1500" dirty="0"/>
              <a:t>For each edge (</a:t>
            </a:r>
            <a:r>
              <a:rPr lang="en-US" sz="1500" dirty="0" err="1"/>
              <a:t>u,v</a:t>
            </a:r>
            <a:r>
              <a:rPr lang="en-US" sz="1500" dirty="0"/>
              <a:t>)</a:t>
            </a:r>
          </a:p>
          <a:p>
            <a:pPr lvl="3"/>
            <a:r>
              <a:rPr lang="en-US" sz="1500" dirty="0"/>
              <a:t>If d[v]&gt;d[u]+weight(</a:t>
            </a:r>
            <a:r>
              <a:rPr lang="en-US" sz="1500" dirty="0" err="1"/>
              <a:t>u,v</a:t>
            </a:r>
            <a:r>
              <a:rPr lang="en-US" sz="1500" dirty="0"/>
              <a:t>)</a:t>
            </a:r>
          </a:p>
          <a:p>
            <a:pPr lvl="3"/>
            <a:r>
              <a:rPr lang="en-US" sz="1500" dirty="0"/>
              <a:t>d[v]=d[u]+weight(</a:t>
            </a:r>
            <a:r>
              <a:rPr lang="en-US" sz="1500" dirty="0" err="1"/>
              <a:t>u,v</a:t>
            </a:r>
            <a:r>
              <a:rPr lang="en-US" sz="1500" dirty="0"/>
              <a:t>) [update distance]</a:t>
            </a:r>
          </a:p>
          <a:p>
            <a:pPr lvl="3"/>
            <a:r>
              <a:rPr lang="en-US" sz="1500" dirty="0" err="1"/>
              <a:t>pred</a:t>
            </a:r>
            <a:r>
              <a:rPr lang="en-US" sz="1500" dirty="0"/>
              <a:t>[v]=u;</a:t>
            </a:r>
          </a:p>
          <a:p>
            <a:pPr lvl="1"/>
            <a:r>
              <a:rPr lang="en-US" sz="1500" dirty="0"/>
              <a:t>For each edge (</a:t>
            </a:r>
            <a:r>
              <a:rPr lang="en-US" sz="1500" dirty="0" err="1"/>
              <a:t>u,v</a:t>
            </a:r>
            <a:r>
              <a:rPr lang="en-US" sz="1500" dirty="0"/>
              <a:t>) (</a:t>
            </a:r>
            <a:r>
              <a:rPr lang="en-US" sz="1500" dirty="0">
                <a:solidFill>
                  <a:srgbClr val="7030A0"/>
                </a:solidFill>
              </a:rPr>
              <a:t>Step 3: Check for negative cycle</a:t>
            </a:r>
            <a:r>
              <a:rPr lang="en-US" sz="1500" dirty="0"/>
              <a:t>)</a:t>
            </a:r>
          </a:p>
          <a:p>
            <a:pPr lvl="2"/>
            <a:r>
              <a:rPr lang="en-US" sz="1500" dirty="0"/>
              <a:t>If d[v]&gt;d[u]+weight(</a:t>
            </a:r>
            <a:r>
              <a:rPr lang="en-US" sz="1500" dirty="0" err="1"/>
              <a:t>u,v</a:t>
            </a:r>
            <a:r>
              <a:rPr lang="en-US" sz="1500" dirty="0"/>
              <a:t>)</a:t>
            </a:r>
          </a:p>
          <a:p>
            <a:pPr lvl="2"/>
            <a:r>
              <a:rPr lang="en-US" sz="1500" dirty="0"/>
              <a:t>Report negative cycle</a:t>
            </a:r>
          </a:p>
          <a:p>
            <a:r>
              <a:rPr lang="en-US" sz="1800" dirty="0">
                <a:solidFill>
                  <a:srgbClr val="7030A0"/>
                </a:solidFill>
              </a:rPr>
              <a:t>Total complexity O(|V|+|V|*|E|)</a:t>
            </a:r>
          </a:p>
          <a:p>
            <a:endParaRPr lang="en-US" sz="2300" dirty="0"/>
          </a:p>
          <a:p>
            <a:pPr lvl="1"/>
            <a:endParaRPr lang="en-US" dirty="0"/>
          </a:p>
          <a:p>
            <a:pPr lvl="2"/>
            <a:endParaRPr lang="en-US" dirty="0"/>
          </a:p>
          <a:p>
            <a:pPr lvl="3"/>
            <a:endParaRPr lang="en-US" dirty="0"/>
          </a:p>
          <a:p>
            <a:pPr lvl="2"/>
            <a:endParaRPr lang="en-US" dirty="0"/>
          </a:p>
          <a:p>
            <a:pPr lvl="1"/>
            <a:endParaRPr lang="en-US" dirty="0">
              <a:solidFill>
                <a:srgbClr val="7030A0"/>
              </a:solidFill>
            </a:endParaRPr>
          </a:p>
        </p:txBody>
      </p:sp>
      <p:grpSp>
        <p:nvGrpSpPr>
          <p:cNvPr id="36" name="Group 35">
            <a:extLst>
              <a:ext uri="{FF2B5EF4-FFF2-40B4-BE49-F238E27FC236}">
                <a16:creationId xmlns:a16="http://schemas.microsoft.com/office/drawing/2014/main" id="{F3010AC6-4C01-874A-A3DA-A23A14C3F77F}"/>
              </a:ext>
            </a:extLst>
          </p:cNvPr>
          <p:cNvGrpSpPr/>
          <p:nvPr/>
        </p:nvGrpSpPr>
        <p:grpSpPr>
          <a:xfrm>
            <a:off x="5574356" y="3003017"/>
            <a:ext cx="2802376" cy="2075980"/>
            <a:chOff x="7102811" y="1804480"/>
            <a:chExt cx="2802376" cy="2075980"/>
          </a:xfrm>
        </p:grpSpPr>
        <p:sp>
          <p:nvSpPr>
            <p:cNvPr id="28" name="Triangle 27">
              <a:extLst>
                <a:ext uri="{FF2B5EF4-FFF2-40B4-BE49-F238E27FC236}">
                  <a16:creationId xmlns:a16="http://schemas.microsoft.com/office/drawing/2014/main" id="{6FEFEA7A-3250-6E40-907D-948EE312497D}"/>
                </a:ext>
              </a:extLst>
            </p:cNvPr>
            <p:cNvSpPr/>
            <p:nvPr/>
          </p:nvSpPr>
          <p:spPr>
            <a:xfrm>
              <a:off x="7256832" y="2076855"/>
              <a:ext cx="2354095" cy="1571017"/>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5AEC750-26E7-E64D-9ED9-043FD01D6262}"/>
                </a:ext>
              </a:extLst>
            </p:cNvPr>
            <p:cNvSpPr/>
            <p:nvPr/>
          </p:nvSpPr>
          <p:spPr>
            <a:xfrm>
              <a:off x="8185823" y="1804480"/>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30" name="Oval 29">
              <a:extLst>
                <a:ext uri="{FF2B5EF4-FFF2-40B4-BE49-F238E27FC236}">
                  <a16:creationId xmlns:a16="http://schemas.microsoft.com/office/drawing/2014/main" id="{F2313938-FC24-AB46-B160-126C30018D72}"/>
                </a:ext>
              </a:extLst>
            </p:cNvPr>
            <p:cNvSpPr/>
            <p:nvPr/>
          </p:nvSpPr>
          <p:spPr>
            <a:xfrm>
              <a:off x="7102811" y="3335711"/>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31" name="Oval 30">
              <a:extLst>
                <a:ext uri="{FF2B5EF4-FFF2-40B4-BE49-F238E27FC236}">
                  <a16:creationId xmlns:a16="http://schemas.microsoft.com/office/drawing/2014/main" id="{4CB2E6E1-C819-944B-A0A9-69E127F7E415}"/>
                </a:ext>
              </a:extLst>
            </p:cNvPr>
            <p:cNvSpPr/>
            <p:nvPr/>
          </p:nvSpPr>
          <p:spPr>
            <a:xfrm>
              <a:off x="9409076" y="3276469"/>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32" name="TextBox 31">
              <a:extLst>
                <a:ext uri="{FF2B5EF4-FFF2-40B4-BE49-F238E27FC236}">
                  <a16:creationId xmlns:a16="http://schemas.microsoft.com/office/drawing/2014/main" id="{74E8217A-FAB6-9E46-B604-F995DCBBC690}"/>
                </a:ext>
              </a:extLst>
            </p:cNvPr>
            <p:cNvSpPr txBox="1"/>
            <p:nvPr/>
          </p:nvSpPr>
          <p:spPr>
            <a:xfrm>
              <a:off x="7490296" y="2583574"/>
              <a:ext cx="496111"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994440F8-C280-9E43-85DD-948B7C86ED80}"/>
                </a:ext>
              </a:extLst>
            </p:cNvPr>
            <p:cNvSpPr txBox="1"/>
            <p:nvPr/>
          </p:nvSpPr>
          <p:spPr>
            <a:xfrm>
              <a:off x="9013891" y="2674549"/>
              <a:ext cx="496111"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96E81AD-F34D-9E4C-8E9E-39BB9A93EB45}"/>
                </a:ext>
              </a:extLst>
            </p:cNvPr>
            <p:cNvSpPr txBox="1"/>
            <p:nvPr/>
          </p:nvSpPr>
          <p:spPr>
            <a:xfrm>
              <a:off x="8275803" y="3278540"/>
              <a:ext cx="496111" cy="369332"/>
            </a:xfrm>
            <a:prstGeom prst="rect">
              <a:avLst/>
            </a:prstGeom>
            <a:noFill/>
          </p:spPr>
          <p:txBody>
            <a:bodyPr wrap="square" rtlCol="0">
              <a:spAutoFit/>
            </a:bodyPr>
            <a:lstStyle/>
            <a:p>
              <a:r>
                <a:rPr lang="en-US" dirty="0"/>
                <a:t>-6</a:t>
              </a:r>
            </a:p>
          </p:txBody>
        </p:sp>
      </p:grpSp>
      <p:sp>
        <p:nvSpPr>
          <p:cNvPr id="35" name="TextBox 34">
            <a:extLst>
              <a:ext uri="{FF2B5EF4-FFF2-40B4-BE49-F238E27FC236}">
                <a16:creationId xmlns:a16="http://schemas.microsoft.com/office/drawing/2014/main" id="{96972098-6D62-F640-9731-E9CE8BCF6CC2}"/>
              </a:ext>
            </a:extLst>
          </p:cNvPr>
          <p:cNvSpPr txBox="1"/>
          <p:nvPr/>
        </p:nvSpPr>
        <p:spPr>
          <a:xfrm>
            <a:off x="6995403" y="2063662"/>
            <a:ext cx="3866747" cy="646331"/>
          </a:xfrm>
          <a:prstGeom prst="rect">
            <a:avLst/>
          </a:prstGeom>
          <a:noFill/>
        </p:spPr>
        <p:txBody>
          <a:bodyPr wrap="square" rtlCol="0">
            <a:spAutoFit/>
          </a:bodyPr>
          <a:lstStyle/>
          <a:p>
            <a:r>
              <a:rPr lang="en-US" dirty="0"/>
              <a:t>Shortest distance A-B is  (A-C-B)</a:t>
            </a:r>
          </a:p>
          <a:p>
            <a:r>
              <a:rPr lang="en-US" dirty="0"/>
              <a:t>Dijkstra’s algorithm will find 2 (A-B)</a:t>
            </a:r>
          </a:p>
        </p:txBody>
      </p:sp>
      <p:grpSp>
        <p:nvGrpSpPr>
          <p:cNvPr id="37" name="Group 36">
            <a:extLst>
              <a:ext uri="{FF2B5EF4-FFF2-40B4-BE49-F238E27FC236}">
                <a16:creationId xmlns:a16="http://schemas.microsoft.com/office/drawing/2014/main" id="{1ED97457-46C1-3749-8F88-98E5C29091DC}"/>
              </a:ext>
            </a:extLst>
          </p:cNvPr>
          <p:cNvGrpSpPr/>
          <p:nvPr/>
        </p:nvGrpSpPr>
        <p:grpSpPr>
          <a:xfrm>
            <a:off x="9053613" y="2835096"/>
            <a:ext cx="2802376" cy="2075980"/>
            <a:chOff x="7102811" y="1804480"/>
            <a:chExt cx="2802376" cy="2075980"/>
          </a:xfrm>
        </p:grpSpPr>
        <p:sp>
          <p:nvSpPr>
            <p:cNvPr id="38" name="Triangle 37">
              <a:extLst>
                <a:ext uri="{FF2B5EF4-FFF2-40B4-BE49-F238E27FC236}">
                  <a16:creationId xmlns:a16="http://schemas.microsoft.com/office/drawing/2014/main" id="{E8A2B002-C391-2943-9FED-73588C60150D}"/>
                </a:ext>
              </a:extLst>
            </p:cNvPr>
            <p:cNvSpPr/>
            <p:nvPr/>
          </p:nvSpPr>
          <p:spPr>
            <a:xfrm>
              <a:off x="7256832" y="2076855"/>
              <a:ext cx="2354095" cy="1571017"/>
            </a:xfrm>
            <a:prstGeom prs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81364E1-42D8-0142-B3B1-C55F5E1F139D}"/>
                </a:ext>
              </a:extLst>
            </p:cNvPr>
            <p:cNvSpPr/>
            <p:nvPr/>
          </p:nvSpPr>
          <p:spPr>
            <a:xfrm>
              <a:off x="8185823" y="1804480"/>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a:t>
              </a:r>
            </a:p>
          </p:txBody>
        </p:sp>
        <p:sp>
          <p:nvSpPr>
            <p:cNvPr id="40" name="Oval 39">
              <a:extLst>
                <a:ext uri="{FF2B5EF4-FFF2-40B4-BE49-F238E27FC236}">
                  <a16:creationId xmlns:a16="http://schemas.microsoft.com/office/drawing/2014/main" id="{0CE5598A-02C2-5046-9131-6703279AF806}"/>
                </a:ext>
              </a:extLst>
            </p:cNvPr>
            <p:cNvSpPr/>
            <p:nvPr/>
          </p:nvSpPr>
          <p:spPr>
            <a:xfrm>
              <a:off x="7102811" y="3335711"/>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a:t>
              </a:r>
            </a:p>
          </p:txBody>
        </p:sp>
        <p:sp>
          <p:nvSpPr>
            <p:cNvPr id="41" name="Oval 40">
              <a:extLst>
                <a:ext uri="{FF2B5EF4-FFF2-40B4-BE49-F238E27FC236}">
                  <a16:creationId xmlns:a16="http://schemas.microsoft.com/office/drawing/2014/main" id="{021FC04E-3D28-5C47-9044-9E292D323BE5}"/>
                </a:ext>
              </a:extLst>
            </p:cNvPr>
            <p:cNvSpPr/>
            <p:nvPr/>
          </p:nvSpPr>
          <p:spPr>
            <a:xfrm>
              <a:off x="9409076" y="3276469"/>
              <a:ext cx="496111" cy="544749"/>
            </a:xfrm>
            <a:prstGeom prst="ellipse">
              <a:avLst/>
            </a:prstGeom>
            <a:solidFill>
              <a:schemeClr val="bg1"/>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t>
              </a:r>
            </a:p>
          </p:txBody>
        </p:sp>
        <p:sp>
          <p:nvSpPr>
            <p:cNvPr id="42" name="TextBox 41">
              <a:extLst>
                <a:ext uri="{FF2B5EF4-FFF2-40B4-BE49-F238E27FC236}">
                  <a16:creationId xmlns:a16="http://schemas.microsoft.com/office/drawing/2014/main" id="{4CB64AB9-4F24-E44D-9B85-542EA882CB7D}"/>
                </a:ext>
              </a:extLst>
            </p:cNvPr>
            <p:cNvSpPr txBox="1"/>
            <p:nvPr/>
          </p:nvSpPr>
          <p:spPr>
            <a:xfrm>
              <a:off x="7490296" y="2583574"/>
              <a:ext cx="496111" cy="369332"/>
            </a:xfrm>
            <a:prstGeom prst="rect">
              <a:avLst/>
            </a:prstGeom>
            <a:noFill/>
          </p:spPr>
          <p:txBody>
            <a:bodyPr wrap="square" rtlCol="0">
              <a:spAutoFit/>
            </a:bodyPr>
            <a:lstStyle/>
            <a:p>
              <a:r>
                <a:rPr lang="en-US" dirty="0"/>
                <a:t>2</a:t>
              </a:r>
            </a:p>
          </p:txBody>
        </p:sp>
        <p:sp>
          <p:nvSpPr>
            <p:cNvPr id="43" name="TextBox 42">
              <a:extLst>
                <a:ext uri="{FF2B5EF4-FFF2-40B4-BE49-F238E27FC236}">
                  <a16:creationId xmlns:a16="http://schemas.microsoft.com/office/drawing/2014/main" id="{01A88575-EDFC-8540-8EBC-1AC675FD15C4}"/>
                </a:ext>
              </a:extLst>
            </p:cNvPr>
            <p:cNvSpPr txBox="1"/>
            <p:nvPr/>
          </p:nvSpPr>
          <p:spPr>
            <a:xfrm>
              <a:off x="9013891" y="2674549"/>
              <a:ext cx="496111" cy="369332"/>
            </a:xfrm>
            <a:prstGeom prst="rect">
              <a:avLst/>
            </a:prstGeom>
            <a:noFill/>
          </p:spPr>
          <p:txBody>
            <a:bodyPr wrap="square" rtlCol="0">
              <a:spAutoFit/>
            </a:bodyPr>
            <a:lstStyle/>
            <a:p>
              <a:r>
                <a:rPr lang="en-US" dirty="0"/>
                <a:t>3</a:t>
              </a:r>
            </a:p>
          </p:txBody>
        </p:sp>
        <p:sp>
          <p:nvSpPr>
            <p:cNvPr id="44" name="TextBox 43">
              <a:extLst>
                <a:ext uri="{FF2B5EF4-FFF2-40B4-BE49-F238E27FC236}">
                  <a16:creationId xmlns:a16="http://schemas.microsoft.com/office/drawing/2014/main" id="{69B4D1D8-0D9C-5D4B-9A42-D65623E36A89}"/>
                </a:ext>
              </a:extLst>
            </p:cNvPr>
            <p:cNvSpPr txBox="1"/>
            <p:nvPr/>
          </p:nvSpPr>
          <p:spPr>
            <a:xfrm>
              <a:off x="8275803" y="3278540"/>
              <a:ext cx="496111" cy="369332"/>
            </a:xfrm>
            <a:prstGeom prst="rect">
              <a:avLst/>
            </a:prstGeom>
            <a:noFill/>
          </p:spPr>
          <p:txBody>
            <a:bodyPr wrap="square" rtlCol="0">
              <a:spAutoFit/>
            </a:bodyPr>
            <a:lstStyle/>
            <a:p>
              <a:r>
                <a:rPr lang="en-US" dirty="0"/>
                <a:t>-4</a:t>
              </a:r>
            </a:p>
          </p:txBody>
        </p:sp>
      </p:grpSp>
      <p:sp>
        <p:nvSpPr>
          <p:cNvPr id="45" name="TextBox 44">
            <a:extLst>
              <a:ext uri="{FF2B5EF4-FFF2-40B4-BE49-F238E27FC236}">
                <a16:creationId xmlns:a16="http://schemas.microsoft.com/office/drawing/2014/main" id="{4564AB8C-3E48-EA41-B47F-47A7F440E77A}"/>
              </a:ext>
            </a:extLst>
          </p:cNvPr>
          <p:cNvSpPr txBox="1"/>
          <p:nvPr/>
        </p:nvSpPr>
        <p:spPr>
          <a:xfrm>
            <a:off x="6175622" y="5009226"/>
            <a:ext cx="1771651" cy="369332"/>
          </a:xfrm>
          <a:prstGeom prst="rect">
            <a:avLst/>
          </a:prstGeom>
          <a:noFill/>
        </p:spPr>
        <p:txBody>
          <a:bodyPr wrap="square" rtlCol="0">
            <a:spAutoFit/>
          </a:bodyPr>
          <a:lstStyle/>
          <a:p>
            <a:r>
              <a:rPr lang="en-US" dirty="0"/>
              <a:t>Negative Cycle</a:t>
            </a:r>
          </a:p>
        </p:txBody>
      </p:sp>
      <p:sp>
        <p:nvSpPr>
          <p:cNvPr id="46" name="TextBox 45">
            <a:extLst>
              <a:ext uri="{FF2B5EF4-FFF2-40B4-BE49-F238E27FC236}">
                <a16:creationId xmlns:a16="http://schemas.microsoft.com/office/drawing/2014/main" id="{6DA82B31-FEBF-3047-92EA-F0FBB3288038}"/>
              </a:ext>
            </a:extLst>
          </p:cNvPr>
          <p:cNvSpPr txBox="1"/>
          <p:nvPr/>
        </p:nvSpPr>
        <p:spPr>
          <a:xfrm>
            <a:off x="9739008" y="5015013"/>
            <a:ext cx="2116981" cy="369332"/>
          </a:xfrm>
          <a:prstGeom prst="rect">
            <a:avLst/>
          </a:prstGeom>
          <a:noFill/>
        </p:spPr>
        <p:txBody>
          <a:bodyPr wrap="square" rtlCol="0">
            <a:spAutoFit/>
          </a:bodyPr>
          <a:lstStyle/>
          <a:p>
            <a:r>
              <a:rPr lang="en-US" dirty="0"/>
              <a:t>No Negative Cycle</a:t>
            </a:r>
          </a:p>
        </p:txBody>
      </p:sp>
    </p:spTree>
    <p:extLst>
      <p:ext uri="{BB962C8B-B14F-4D97-AF65-F5344CB8AC3E}">
        <p14:creationId xmlns:p14="http://schemas.microsoft.com/office/powerpoint/2010/main" val="30045482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{3A649C14-FB5A-AD4F-A5E0-E9630A2808AB}tf16401378</Template>
  <TotalTime>37372</TotalTime>
  <Words>6853</Words>
  <Application>Microsoft Macintosh PowerPoint</Application>
  <PresentationFormat>Widescreen</PresentationFormat>
  <Paragraphs>1582</Paragraphs>
  <Slides>74</Slides>
  <Notes>11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74</vt:i4>
      </vt:variant>
    </vt:vector>
  </HeadingPairs>
  <TitlesOfParts>
    <vt:vector size="92" baseType="lpstr">
      <vt:lpstr>굴림</vt:lpstr>
      <vt:lpstr>新細明體</vt:lpstr>
      <vt:lpstr>Arial Narrow</vt:lpstr>
      <vt:lpstr>Calibri</vt:lpstr>
      <vt:lpstr>Cambria Math</vt:lpstr>
      <vt:lpstr>Comic Sans MS</vt:lpstr>
      <vt:lpstr>Comic Sans MS Bold</vt:lpstr>
      <vt:lpstr>Symbol</vt:lpstr>
      <vt:lpstr>Times New Roman</vt:lpstr>
      <vt:lpstr>Tw Cen MT</vt:lpstr>
      <vt:lpstr>Tw Cen MT Condensed</vt:lpstr>
      <vt:lpstr>Verdana</vt:lpstr>
      <vt:lpstr>Wingdings</vt:lpstr>
      <vt:lpstr>Wingdings 3</vt:lpstr>
      <vt:lpstr>Integral</vt:lpstr>
      <vt:lpstr>Visio</vt:lpstr>
      <vt:lpstr>Bitmap Image</vt:lpstr>
      <vt:lpstr>Equation</vt:lpstr>
      <vt:lpstr>Traversals And TREES</vt:lpstr>
      <vt:lpstr>Graph Traversal</vt:lpstr>
      <vt:lpstr>Breadth First Search</vt:lpstr>
      <vt:lpstr>Depth FIRST SEARCH</vt:lpstr>
      <vt:lpstr>Unweighted shortest paths</vt:lpstr>
      <vt:lpstr>Traversing Weighted Graphs</vt:lpstr>
      <vt:lpstr>Dijkstra’s ALgorithm</vt:lpstr>
      <vt:lpstr>DIJKSTRA’S ALgorithm: Complexity</vt:lpstr>
      <vt:lpstr>Graphs with Negative weights</vt:lpstr>
      <vt:lpstr>ALL PAIR SHORTEST PATH</vt:lpstr>
      <vt:lpstr>Recursive structure in the algorithm</vt:lpstr>
      <vt:lpstr>Example</vt:lpstr>
      <vt:lpstr>K=1</vt:lpstr>
      <vt:lpstr>K=2</vt:lpstr>
      <vt:lpstr>K=3</vt:lpstr>
      <vt:lpstr>K=4</vt:lpstr>
      <vt:lpstr>K=5</vt:lpstr>
      <vt:lpstr>DIJKSTRA VERSUS Floyd WARSHALL</vt:lpstr>
      <vt:lpstr>IN CLASS EXERCISE</vt:lpstr>
      <vt:lpstr>APPLICATIONS</vt:lpstr>
      <vt:lpstr>PowerPoint Presentation</vt:lpstr>
      <vt:lpstr>Minimum Weighted Spanning Tree (MST)</vt:lpstr>
      <vt:lpstr>Disjoint Set Union FIND</vt:lpstr>
      <vt:lpstr>Complexity</vt:lpstr>
      <vt:lpstr>Combined Shortest Path</vt:lpstr>
      <vt:lpstr>In Class Exercise</vt:lpstr>
      <vt:lpstr>Dynamic Networks</vt:lpstr>
      <vt:lpstr>Updating Dynamic Networks </vt:lpstr>
      <vt:lpstr>Template for Parallel Algorithm</vt:lpstr>
      <vt:lpstr>Updating Minimum Spanning Tree</vt:lpstr>
      <vt:lpstr>Issues with Selection</vt:lpstr>
      <vt:lpstr>Finding Maximum Weighted Edges</vt:lpstr>
      <vt:lpstr>Finding Maximum Weighted Edges</vt:lpstr>
      <vt:lpstr>Deletion and Tree Repair</vt:lpstr>
      <vt:lpstr>CENTRALITY METRICS</vt:lpstr>
      <vt:lpstr>Closeness Centrality</vt:lpstr>
      <vt:lpstr>PowerPoint Presentation</vt:lpstr>
      <vt:lpstr>PowerPoint Presentation</vt:lpstr>
      <vt:lpstr>Brandes Algorithm (paraphrased) </vt:lpstr>
      <vt:lpstr>Brandes Algorithm (paraphrased)</vt:lpstr>
      <vt:lpstr>Brandes Algorithm (paraphrased) </vt:lpstr>
      <vt:lpstr>Local Clustering Coefficient</vt:lpstr>
      <vt:lpstr>Global Clustering Coefficient</vt:lpstr>
      <vt:lpstr>PowerPoint Presentation</vt:lpstr>
      <vt:lpstr>Core Numbers</vt:lpstr>
      <vt:lpstr>Core Numbers</vt:lpstr>
      <vt:lpstr>Things to think about</vt:lpstr>
      <vt:lpstr>Things to think about</vt:lpstr>
      <vt:lpstr>Things to think about</vt:lpstr>
      <vt:lpstr>Eigen Vectors and Eigen Values</vt:lpstr>
      <vt:lpstr>Eigen Vectors and Eigen Values</vt:lpstr>
      <vt:lpstr>Properties of Eigen Vectors</vt:lpstr>
      <vt:lpstr>Random Walk Centrality</vt:lpstr>
      <vt:lpstr>Random Walks</vt:lpstr>
      <vt:lpstr>Stochastic Matrix</vt:lpstr>
      <vt:lpstr>Random Walk Centrality</vt:lpstr>
      <vt:lpstr>Eigen Vector Centrality</vt:lpstr>
      <vt:lpstr>Eigen Vector Centrality</vt:lpstr>
      <vt:lpstr>Eigen Vector Centrality</vt:lpstr>
      <vt:lpstr>Eigen Vector Centrality</vt:lpstr>
      <vt:lpstr>Eigen Vector Centrality</vt:lpstr>
      <vt:lpstr>Eigen Vector Centrality</vt:lpstr>
      <vt:lpstr>Katz Centrality</vt:lpstr>
      <vt:lpstr>Page Rank Centrality</vt:lpstr>
      <vt:lpstr>Hubs and Authorities </vt:lpstr>
      <vt:lpstr>Hyperlink Induced Topic Search (HITS) </vt:lpstr>
      <vt:lpstr>Forests and TREES</vt:lpstr>
      <vt:lpstr>MORE Properties of TREES</vt:lpstr>
      <vt:lpstr>Fundamental CYCLes and Circuit Rank</vt:lpstr>
      <vt:lpstr>ELECTRICAL NETWORK—KIRCHOFF’S LAWS</vt:lpstr>
      <vt:lpstr>ELECTRICAL NETWORK—KIRCHOFF’S LAWS</vt:lpstr>
      <vt:lpstr>COUNTING Labeled TREES</vt:lpstr>
      <vt:lpstr>COUNTING Labeled TREES</vt:lpstr>
      <vt:lpstr>Midterm on Feb 18th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 and Traversals</dc:title>
  <dc:creator>Microsoft Office User</dc:creator>
  <cp:lastModifiedBy>Bhowmick, Sanjukta</cp:lastModifiedBy>
  <cp:revision>34</cp:revision>
  <dcterms:created xsi:type="dcterms:W3CDTF">2022-02-01T21:41:17Z</dcterms:created>
  <dcterms:modified xsi:type="dcterms:W3CDTF">2025-02-11T22:00:40Z</dcterms:modified>
</cp:coreProperties>
</file>