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86" r:id="rId7"/>
    <p:sldId id="287" r:id="rId8"/>
    <p:sldId id="342" r:id="rId9"/>
    <p:sldId id="329" r:id="rId10"/>
    <p:sldId id="330" r:id="rId11"/>
    <p:sldId id="332" r:id="rId12"/>
    <p:sldId id="334" r:id="rId13"/>
    <p:sldId id="335" r:id="rId14"/>
    <p:sldId id="336" r:id="rId15"/>
    <p:sldId id="343" r:id="rId16"/>
    <p:sldId id="284" r:id="rId17"/>
    <p:sldId id="344" r:id="rId18"/>
    <p:sldId id="345" r:id="rId19"/>
    <p:sldId id="346" r:id="rId20"/>
    <p:sldId id="307" r:id="rId21"/>
    <p:sldId id="347" r:id="rId22"/>
    <p:sldId id="348" r:id="rId23"/>
    <p:sldId id="349"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80" r:id="rId42"/>
    <p:sldId id="281" r:id="rId43"/>
    <p:sldId id="282" r:id="rId44"/>
    <p:sldId id="285" r:id="rId45"/>
    <p:sldId id="261"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279" r:id="rId59"/>
    <p:sldId id="301" r:id="rId60"/>
    <p:sldId id="302" r:id="rId61"/>
    <p:sldId id="303" r:id="rId62"/>
    <p:sldId id="304" r:id="rId63"/>
    <p:sldId id="305"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69"/>
    <p:restoredTop sz="94674"/>
  </p:normalViewPr>
  <p:slideViewPr>
    <p:cSldViewPr snapToGrid="0" snapToObjects="1">
      <p:cViewPr varScale="1">
        <p:scale>
          <a:sx n="100" d="100"/>
          <a:sy n="100" d="100"/>
        </p:scale>
        <p:origin x="160" y="336"/>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138AC71-3BAF-C34C-9A06-15C703BEF47C}" type="datetimeFigureOut">
              <a:rPr lang="en-US" smtClean="0"/>
              <a:t>4/13/25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0EA19-B02A-3548-93F6-3FEFBBE2DE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86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8AC71-3BAF-C34C-9A06-15C703BEF47C}" type="datetimeFigureOut">
              <a:rPr lang="en-US" smtClean="0"/>
              <a:t>4/13/25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0EA19-B02A-3548-93F6-3FEFBBE2DE59}" type="slidenum">
              <a:rPr lang="en-US" smtClean="0"/>
              <a:t>‹#›</a:t>
            </a:fld>
            <a:endParaRPr lang="en-US"/>
          </a:p>
        </p:txBody>
      </p:sp>
    </p:spTree>
    <p:extLst>
      <p:ext uri="{BB962C8B-B14F-4D97-AF65-F5344CB8AC3E}">
        <p14:creationId xmlns:p14="http://schemas.microsoft.com/office/powerpoint/2010/main" val="50733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8AC71-3BAF-C34C-9A06-15C703BEF47C}" type="datetimeFigureOut">
              <a:rPr lang="en-US" smtClean="0"/>
              <a:t>4/13/25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0EA19-B02A-3548-93F6-3FEFBBE2DE5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934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2ED22EF-F842-AD4E-ADAC-5B11D48BAA05}" type="datetimeFigureOut">
              <a:rPr lang="en-US" smtClean="0"/>
              <a:t>4/13/25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7F704-54D4-3941-94C1-F0AE8163A88E}" type="slidenum">
              <a:rPr lang="en-US" smtClean="0"/>
              <a:t>‹#›</a:t>
            </a:fld>
            <a:endParaRPr lang="en-US"/>
          </a:p>
        </p:txBody>
      </p:sp>
      <p:sp>
        <p:nvSpPr>
          <p:cNvPr id="9" name="Content Placeholder 8"/>
          <p:cNvSpPr>
            <a:spLocks noGrp="1"/>
          </p:cNvSpPr>
          <p:nvPr>
            <p:ph sz="quarter" idx="13"/>
          </p:nvPr>
        </p:nvSpPr>
        <p:spPr>
          <a:xfrm>
            <a:off x="1389888" y="2313432"/>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459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8AC71-3BAF-C34C-9A06-15C703BEF47C}" type="datetimeFigureOut">
              <a:rPr lang="en-US" smtClean="0"/>
              <a:t>4/13/25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0EA19-B02A-3548-93F6-3FEFBBE2DE59}" type="slidenum">
              <a:rPr lang="en-US" smtClean="0"/>
              <a:t>‹#›</a:t>
            </a:fld>
            <a:endParaRPr lang="en-US"/>
          </a:p>
        </p:txBody>
      </p:sp>
    </p:spTree>
    <p:extLst>
      <p:ext uri="{BB962C8B-B14F-4D97-AF65-F5344CB8AC3E}">
        <p14:creationId xmlns:p14="http://schemas.microsoft.com/office/powerpoint/2010/main" val="344391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8AC71-3BAF-C34C-9A06-15C703BEF47C}" type="datetimeFigureOut">
              <a:rPr lang="en-US" smtClean="0"/>
              <a:t>4/13/25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10EA19-B02A-3548-93F6-3FEFBBE2DE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84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8AC71-3BAF-C34C-9A06-15C703BEF47C}" type="datetimeFigureOut">
              <a:rPr lang="en-US" smtClean="0"/>
              <a:t>4/13/25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0EA19-B02A-3548-93F6-3FEFBBE2DE59}" type="slidenum">
              <a:rPr lang="en-US" smtClean="0"/>
              <a:t>‹#›</a:t>
            </a:fld>
            <a:endParaRPr lang="en-US"/>
          </a:p>
        </p:txBody>
      </p:sp>
    </p:spTree>
    <p:extLst>
      <p:ext uri="{BB962C8B-B14F-4D97-AF65-F5344CB8AC3E}">
        <p14:creationId xmlns:p14="http://schemas.microsoft.com/office/powerpoint/2010/main" val="428555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8AC71-3BAF-C34C-9A06-15C703BEF47C}" type="datetimeFigureOut">
              <a:rPr lang="en-US" smtClean="0"/>
              <a:t>4/13/25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10EA19-B02A-3548-93F6-3FEFBBE2DE59}" type="slidenum">
              <a:rPr lang="en-US" smtClean="0"/>
              <a:t>‹#›</a:t>
            </a:fld>
            <a:endParaRPr lang="en-US"/>
          </a:p>
        </p:txBody>
      </p:sp>
    </p:spTree>
    <p:extLst>
      <p:ext uri="{BB962C8B-B14F-4D97-AF65-F5344CB8AC3E}">
        <p14:creationId xmlns:p14="http://schemas.microsoft.com/office/powerpoint/2010/main" val="2361767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8AC71-3BAF-C34C-9A06-15C703BEF47C}" type="datetimeFigureOut">
              <a:rPr lang="en-US" smtClean="0"/>
              <a:t>4/13/25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10EA19-B02A-3548-93F6-3FEFBBE2DE59}" type="slidenum">
              <a:rPr lang="en-US" smtClean="0"/>
              <a:t>‹#›</a:t>
            </a:fld>
            <a:endParaRPr lang="en-US"/>
          </a:p>
        </p:txBody>
      </p:sp>
    </p:spTree>
    <p:extLst>
      <p:ext uri="{BB962C8B-B14F-4D97-AF65-F5344CB8AC3E}">
        <p14:creationId xmlns:p14="http://schemas.microsoft.com/office/powerpoint/2010/main" val="119256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8AC71-3BAF-C34C-9A06-15C703BEF47C}" type="datetimeFigureOut">
              <a:rPr lang="en-US" smtClean="0"/>
              <a:t>4/13/25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10EA19-B02A-3548-93F6-3FEFBBE2DE59}" type="slidenum">
              <a:rPr lang="en-US" smtClean="0"/>
              <a:t>‹#›</a:t>
            </a:fld>
            <a:endParaRPr lang="en-US"/>
          </a:p>
        </p:txBody>
      </p:sp>
    </p:spTree>
    <p:extLst>
      <p:ext uri="{BB962C8B-B14F-4D97-AF65-F5344CB8AC3E}">
        <p14:creationId xmlns:p14="http://schemas.microsoft.com/office/powerpoint/2010/main" val="276781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8AC71-3BAF-C34C-9A06-15C703BEF47C}" type="datetimeFigureOut">
              <a:rPr lang="en-US" smtClean="0"/>
              <a:t>4/13/25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0EA19-B02A-3548-93F6-3FEFBBE2DE59}" type="slidenum">
              <a:rPr lang="en-US" smtClean="0"/>
              <a:t>‹#›</a:t>
            </a:fld>
            <a:endParaRPr lang="en-US"/>
          </a:p>
        </p:txBody>
      </p:sp>
    </p:spTree>
    <p:extLst>
      <p:ext uri="{BB962C8B-B14F-4D97-AF65-F5344CB8AC3E}">
        <p14:creationId xmlns:p14="http://schemas.microsoft.com/office/powerpoint/2010/main" val="2748741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38AC71-3BAF-C34C-9A06-15C703BEF47C}" type="datetimeFigureOut">
              <a:rPr lang="en-US" smtClean="0"/>
              <a:t>4/13/25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10EA19-B02A-3548-93F6-3FEFBBE2DE5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32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38AC71-3BAF-C34C-9A06-15C703BEF47C}" type="datetimeFigureOut">
              <a:rPr lang="en-US" smtClean="0"/>
              <a:t>4/13/25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10EA19-B02A-3548-93F6-3FEFBBE2DE5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045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ece-research.unm.edu/ifis/papers/community-moore.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perso.uclouvain.be/vincent.blondel/research/louvain.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C8DC-C48B-7D4F-8420-F32C78CFAAAA}"/>
              </a:ext>
            </a:extLst>
          </p:cNvPr>
          <p:cNvSpPr>
            <a:spLocks noGrp="1"/>
          </p:cNvSpPr>
          <p:nvPr>
            <p:ph type="ctrTitle"/>
          </p:nvPr>
        </p:nvSpPr>
        <p:spPr/>
        <p:txBody>
          <a:bodyPr/>
          <a:lstStyle/>
          <a:p>
            <a:r>
              <a:rPr lang="en-US" dirty="0"/>
              <a:t>Connectivity and Flows</a:t>
            </a:r>
          </a:p>
        </p:txBody>
      </p:sp>
      <p:sp>
        <p:nvSpPr>
          <p:cNvPr id="3" name="Subtitle 2">
            <a:extLst>
              <a:ext uri="{FF2B5EF4-FFF2-40B4-BE49-F238E27FC236}">
                <a16:creationId xmlns:a16="http://schemas.microsoft.com/office/drawing/2014/main" id="{88E068C6-2E3B-0C4D-95D7-155731C7167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5271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048774" y="461556"/>
            <a:ext cx="7024744" cy="1143000"/>
          </a:xfrm>
        </p:spPr>
        <p:txBody>
          <a:bodyPr/>
          <a:lstStyle/>
          <a:p>
            <a:r>
              <a:rPr lang="en-US" dirty="0"/>
              <a:t>Example</a:t>
            </a:r>
          </a:p>
        </p:txBody>
      </p:sp>
      <p:grpSp>
        <p:nvGrpSpPr>
          <p:cNvPr id="2" name="Group 9"/>
          <p:cNvGrpSpPr/>
          <p:nvPr/>
        </p:nvGrpSpPr>
        <p:grpSpPr>
          <a:xfrm>
            <a:off x="0" y="1833794"/>
            <a:ext cx="2881440" cy="4316698"/>
            <a:chOff x="5303605" y="1184114"/>
            <a:chExt cx="2881440" cy="4316698"/>
          </a:xfrm>
        </p:grpSpPr>
        <p:grpSp>
          <p:nvGrpSpPr>
            <p:cNvPr id="3" name="Group 7"/>
            <p:cNvGrpSpPr/>
            <p:nvPr/>
          </p:nvGrpSpPr>
          <p:grpSpPr>
            <a:xfrm>
              <a:off x="6384926" y="1184114"/>
              <a:ext cx="463422" cy="471611"/>
              <a:chOff x="6384926" y="1184114"/>
              <a:chExt cx="463422" cy="471611"/>
            </a:xfrm>
          </p:grpSpPr>
          <p:sp>
            <p:nvSpPr>
              <p:cNvPr id="43" name="Oval 5"/>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6"/>
              <p:cNvSpPr txBox="1"/>
              <p:nvPr/>
            </p:nvSpPr>
            <p:spPr>
              <a:xfrm>
                <a:off x="6539397" y="1218437"/>
                <a:ext cx="137311" cy="369332"/>
              </a:xfrm>
              <a:prstGeom prst="rect">
                <a:avLst/>
              </a:prstGeom>
              <a:noFill/>
            </p:spPr>
            <p:txBody>
              <a:bodyPr wrap="square" rtlCol="0">
                <a:spAutoFit/>
              </a:bodyPr>
              <a:lstStyle/>
              <a:p>
                <a:r>
                  <a:rPr lang="en-US" dirty="0"/>
                  <a:t>S</a:t>
                </a:r>
              </a:p>
            </p:txBody>
          </p:sp>
        </p:grpSp>
        <p:grpSp>
          <p:nvGrpSpPr>
            <p:cNvPr id="4" name="Group 8"/>
            <p:cNvGrpSpPr/>
            <p:nvPr/>
          </p:nvGrpSpPr>
          <p:grpSpPr>
            <a:xfrm>
              <a:off x="7644385" y="2265325"/>
              <a:ext cx="463422" cy="471611"/>
              <a:chOff x="6384926" y="1184114"/>
              <a:chExt cx="463422" cy="471611"/>
            </a:xfrm>
          </p:grpSpPr>
          <p:sp>
            <p:nvSpPr>
              <p:cNvPr id="41" name="Oval 40"/>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TextBox 41"/>
              <p:cNvSpPr txBox="1"/>
              <p:nvPr/>
            </p:nvSpPr>
            <p:spPr>
              <a:xfrm>
                <a:off x="6539397" y="1218437"/>
                <a:ext cx="137311" cy="369332"/>
              </a:xfrm>
              <a:prstGeom prst="rect">
                <a:avLst/>
              </a:prstGeom>
              <a:noFill/>
            </p:spPr>
            <p:txBody>
              <a:bodyPr wrap="square" rtlCol="0">
                <a:spAutoFit/>
              </a:bodyPr>
              <a:lstStyle/>
              <a:p>
                <a:r>
                  <a:rPr lang="en-US" dirty="0"/>
                  <a:t>B</a:t>
                </a:r>
              </a:p>
            </p:txBody>
          </p:sp>
        </p:grpSp>
        <p:grpSp>
          <p:nvGrpSpPr>
            <p:cNvPr id="5" name="Group 14"/>
            <p:cNvGrpSpPr/>
            <p:nvPr/>
          </p:nvGrpSpPr>
          <p:grpSpPr>
            <a:xfrm>
              <a:off x="7584314" y="4054817"/>
              <a:ext cx="463422" cy="471611"/>
              <a:chOff x="6384926" y="1184114"/>
              <a:chExt cx="463422" cy="471611"/>
            </a:xfrm>
          </p:grpSpPr>
          <p:sp>
            <p:nvSpPr>
              <p:cNvPr id="39" name="Oval 38"/>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p:cNvSpPr txBox="1"/>
              <p:nvPr/>
            </p:nvSpPr>
            <p:spPr>
              <a:xfrm>
                <a:off x="6539397" y="1218437"/>
                <a:ext cx="137311" cy="369332"/>
              </a:xfrm>
              <a:prstGeom prst="rect">
                <a:avLst/>
              </a:prstGeom>
              <a:noFill/>
            </p:spPr>
            <p:txBody>
              <a:bodyPr wrap="square" rtlCol="0">
                <a:spAutoFit/>
              </a:bodyPr>
              <a:lstStyle/>
              <a:p>
                <a:r>
                  <a:rPr lang="en-US" dirty="0"/>
                  <a:t>D</a:t>
                </a:r>
              </a:p>
            </p:txBody>
          </p:sp>
        </p:grpSp>
        <p:grpSp>
          <p:nvGrpSpPr>
            <p:cNvPr id="6" name="Group 17"/>
            <p:cNvGrpSpPr/>
            <p:nvPr/>
          </p:nvGrpSpPr>
          <p:grpSpPr>
            <a:xfrm>
              <a:off x="5303608" y="4054817"/>
              <a:ext cx="463422" cy="471611"/>
              <a:chOff x="6384926" y="1184114"/>
              <a:chExt cx="463422" cy="471611"/>
            </a:xfrm>
          </p:grpSpPr>
          <p:sp>
            <p:nvSpPr>
              <p:cNvPr id="37" name="Oval 36"/>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p:cNvSpPr txBox="1"/>
              <p:nvPr/>
            </p:nvSpPr>
            <p:spPr>
              <a:xfrm>
                <a:off x="6539397" y="1218437"/>
                <a:ext cx="137311" cy="369332"/>
              </a:xfrm>
              <a:prstGeom prst="rect">
                <a:avLst/>
              </a:prstGeom>
              <a:noFill/>
            </p:spPr>
            <p:txBody>
              <a:bodyPr wrap="square" rtlCol="0">
                <a:spAutoFit/>
              </a:bodyPr>
              <a:lstStyle/>
              <a:p>
                <a:r>
                  <a:rPr lang="en-US" dirty="0"/>
                  <a:t>C</a:t>
                </a:r>
              </a:p>
            </p:txBody>
          </p:sp>
        </p:grpSp>
        <p:grpSp>
          <p:nvGrpSpPr>
            <p:cNvPr id="7" name="Group 20"/>
            <p:cNvGrpSpPr/>
            <p:nvPr/>
          </p:nvGrpSpPr>
          <p:grpSpPr>
            <a:xfrm>
              <a:off x="5303608" y="2265325"/>
              <a:ext cx="463422" cy="471611"/>
              <a:chOff x="6384926" y="1184114"/>
              <a:chExt cx="463422" cy="471611"/>
            </a:xfrm>
          </p:grpSpPr>
          <p:sp>
            <p:nvSpPr>
              <p:cNvPr id="35" name="Oval 34"/>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6539397" y="1218437"/>
                <a:ext cx="137311" cy="369332"/>
              </a:xfrm>
              <a:prstGeom prst="rect">
                <a:avLst/>
              </a:prstGeom>
              <a:noFill/>
            </p:spPr>
            <p:txBody>
              <a:bodyPr wrap="square" rtlCol="0">
                <a:spAutoFit/>
              </a:bodyPr>
              <a:lstStyle/>
              <a:p>
                <a:r>
                  <a:rPr lang="en-US" dirty="0"/>
                  <a:t>A</a:t>
                </a:r>
              </a:p>
            </p:txBody>
          </p:sp>
        </p:grpSp>
        <p:grpSp>
          <p:nvGrpSpPr>
            <p:cNvPr id="8" name="Group 23"/>
            <p:cNvGrpSpPr/>
            <p:nvPr/>
          </p:nvGrpSpPr>
          <p:grpSpPr>
            <a:xfrm>
              <a:off x="6384926" y="5029201"/>
              <a:ext cx="463422" cy="471611"/>
              <a:chOff x="6384926" y="1184114"/>
              <a:chExt cx="463422" cy="471611"/>
            </a:xfrm>
          </p:grpSpPr>
          <p:sp>
            <p:nvSpPr>
              <p:cNvPr id="33" name="Oval 32"/>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6539397" y="1218437"/>
                <a:ext cx="137311" cy="369332"/>
              </a:xfrm>
              <a:prstGeom prst="rect">
                <a:avLst/>
              </a:prstGeom>
              <a:noFill/>
            </p:spPr>
            <p:txBody>
              <a:bodyPr wrap="square" rtlCol="0">
                <a:spAutoFit/>
              </a:bodyPr>
              <a:lstStyle/>
              <a:p>
                <a:r>
                  <a:rPr lang="en-US" dirty="0"/>
                  <a:t>T</a:t>
                </a:r>
              </a:p>
            </p:txBody>
          </p:sp>
        </p:grpSp>
        <p:cxnSp>
          <p:nvCxnSpPr>
            <p:cNvPr id="17" name="Straight Arrow Connector 16"/>
            <p:cNvCxnSpPr>
              <a:endCxn id="35" idx="7"/>
            </p:cNvCxnSpPr>
            <p:nvPr/>
          </p:nvCxnSpPr>
          <p:spPr>
            <a:xfrm rot="5400000">
              <a:off x="5702112" y="1583710"/>
              <a:ext cx="747732" cy="7536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41" idx="2"/>
            </p:cNvCxnSpPr>
            <p:nvPr/>
          </p:nvCxnSpPr>
          <p:spPr>
            <a:xfrm rot="16200000" flipH="1">
              <a:off x="6755197" y="1611943"/>
              <a:ext cx="914472" cy="8639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35" idx="6"/>
              <a:endCxn id="41" idx="2"/>
            </p:cNvCxnSpPr>
            <p:nvPr/>
          </p:nvCxnSpPr>
          <p:spPr>
            <a:xfrm>
              <a:off x="5767030" y="2501131"/>
              <a:ext cx="187735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5" idx="4"/>
              <a:endCxn id="37" idx="0"/>
            </p:cNvCxnSpPr>
            <p:nvPr/>
          </p:nvCxnSpPr>
          <p:spPr>
            <a:xfrm rot="5400000">
              <a:off x="4876379" y="3395876"/>
              <a:ext cx="131788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35" idx="4"/>
              <a:endCxn id="39" idx="1"/>
            </p:cNvCxnSpPr>
            <p:nvPr/>
          </p:nvCxnSpPr>
          <p:spPr>
            <a:xfrm rot="16200000" flipH="1">
              <a:off x="5900277" y="2371978"/>
              <a:ext cx="1386947" cy="2116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41" idx="4"/>
              <a:endCxn id="39" idx="0"/>
            </p:cNvCxnSpPr>
            <p:nvPr/>
          </p:nvCxnSpPr>
          <p:spPr>
            <a:xfrm rot="5400000">
              <a:off x="7187121" y="3365841"/>
              <a:ext cx="1317881" cy="600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37" idx="5"/>
              <a:endCxn id="33" idx="1"/>
            </p:cNvCxnSpPr>
            <p:nvPr/>
          </p:nvCxnSpPr>
          <p:spPr>
            <a:xfrm rot="16200000" flipH="1">
              <a:off x="5755526" y="4400999"/>
              <a:ext cx="640905" cy="7536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39" idx="3"/>
              <a:endCxn id="33" idx="7"/>
            </p:cNvCxnSpPr>
            <p:nvPr/>
          </p:nvCxnSpPr>
          <p:spPr>
            <a:xfrm rot="5400000">
              <a:off x="6895879" y="4341964"/>
              <a:ext cx="640905" cy="871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5767030" y="1690048"/>
              <a:ext cx="308948" cy="369332"/>
            </a:xfrm>
            <a:prstGeom prst="rect">
              <a:avLst/>
            </a:prstGeom>
            <a:noFill/>
          </p:spPr>
          <p:txBody>
            <a:bodyPr wrap="square" rtlCol="0">
              <a:spAutoFit/>
            </a:bodyPr>
            <a:lstStyle/>
            <a:p>
              <a:r>
                <a:rPr lang="en-US" dirty="0"/>
                <a:t>3</a:t>
              </a:r>
            </a:p>
          </p:txBody>
        </p:sp>
        <p:sp>
          <p:nvSpPr>
            <p:cNvPr id="26" name="TextBox 25"/>
            <p:cNvSpPr txBox="1"/>
            <p:nvPr/>
          </p:nvSpPr>
          <p:spPr>
            <a:xfrm>
              <a:off x="6452793" y="2114982"/>
              <a:ext cx="308948" cy="369332"/>
            </a:xfrm>
            <a:prstGeom prst="rect">
              <a:avLst/>
            </a:prstGeom>
            <a:noFill/>
          </p:spPr>
          <p:txBody>
            <a:bodyPr wrap="square" rtlCol="0">
              <a:spAutoFit/>
            </a:bodyPr>
            <a:lstStyle/>
            <a:p>
              <a:r>
                <a:rPr lang="en-US" dirty="0"/>
                <a:t>1</a:t>
              </a:r>
            </a:p>
          </p:txBody>
        </p:sp>
        <p:sp>
          <p:nvSpPr>
            <p:cNvPr id="27" name="TextBox 26"/>
            <p:cNvSpPr txBox="1"/>
            <p:nvPr/>
          </p:nvSpPr>
          <p:spPr>
            <a:xfrm>
              <a:off x="7343234" y="1745650"/>
              <a:ext cx="308948" cy="369332"/>
            </a:xfrm>
            <a:prstGeom prst="rect">
              <a:avLst/>
            </a:prstGeom>
            <a:noFill/>
          </p:spPr>
          <p:txBody>
            <a:bodyPr wrap="square" rtlCol="0">
              <a:spAutoFit/>
            </a:bodyPr>
            <a:lstStyle/>
            <a:p>
              <a:r>
                <a:rPr lang="en-US" dirty="0"/>
                <a:t>2</a:t>
              </a:r>
            </a:p>
          </p:txBody>
        </p:sp>
        <p:sp>
          <p:nvSpPr>
            <p:cNvPr id="28" name="TextBox 27"/>
            <p:cNvSpPr txBox="1"/>
            <p:nvPr/>
          </p:nvSpPr>
          <p:spPr>
            <a:xfrm>
              <a:off x="5303605" y="3323083"/>
              <a:ext cx="308948" cy="369332"/>
            </a:xfrm>
            <a:prstGeom prst="rect">
              <a:avLst/>
            </a:prstGeom>
            <a:noFill/>
          </p:spPr>
          <p:txBody>
            <a:bodyPr wrap="square" rtlCol="0">
              <a:spAutoFit/>
            </a:bodyPr>
            <a:lstStyle/>
            <a:p>
              <a:r>
                <a:rPr lang="en-US" dirty="0"/>
                <a:t>3</a:t>
              </a:r>
            </a:p>
          </p:txBody>
        </p:sp>
        <p:sp>
          <p:nvSpPr>
            <p:cNvPr id="29" name="TextBox 28"/>
            <p:cNvSpPr txBox="1"/>
            <p:nvPr/>
          </p:nvSpPr>
          <p:spPr>
            <a:xfrm>
              <a:off x="5764956" y="4659869"/>
              <a:ext cx="308948" cy="369332"/>
            </a:xfrm>
            <a:prstGeom prst="rect">
              <a:avLst/>
            </a:prstGeom>
            <a:noFill/>
          </p:spPr>
          <p:txBody>
            <a:bodyPr wrap="square" rtlCol="0">
              <a:spAutoFit/>
            </a:bodyPr>
            <a:lstStyle/>
            <a:p>
              <a:r>
                <a:rPr lang="en-US" dirty="0"/>
                <a:t>2</a:t>
              </a:r>
            </a:p>
          </p:txBody>
        </p:sp>
        <p:sp>
          <p:nvSpPr>
            <p:cNvPr id="30" name="TextBox 29"/>
            <p:cNvSpPr txBox="1"/>
            <p:nvPr/>
          </p:nvSpPr>
          <p:spPr>
            <a:xfrm>
              <a:off x="7275366" y="4659869"/>
              <a:ext cx="308948" cy="369332"/>
            </a:xfrm>
            <a:prstGeom prst="rect">
              <a:avLst/>
            </a:prstGeom>
            <a:noFill/>
          </p:spPr>
          <p:txBody>
            <a:bodyPr wrap="square" rtlCol="0">
              <a:spAutoFit/>
            </a:bodyPr>
            <a:lstStyle/>
            <a:p>
              <a:r>
                <a:rPr lang="en-US" dirty="0"/>
                <a:t>3</a:t>
              </a:r>
            </a:p>
          </p:txBody>
        </p:sp>
        <p:sp>
          <p:nvSpPr>
            <p:cNvPr id="31" name="TextBox 30"/>
            <p:cNvSpPr txBox="1"/>
            <p:nvPr/>
          </p:nvSpPr>
          <p:spPr>
            <a:xfrm>
              <a:off x="6452793" y="3138417"/>
              <a:ext cx="308948" cy="369332"/>
            </a:xfrm>
            <a:prstGeom prst="rect">
              <a:avLst/>
            </a:prstGeom>
            <a:noFill/>
          </p:spPr>
          <p:txBody>
            <a:bodyPr wrap="square" rtlCol="0">
              <a:spAutoFit/>
            </a:bodyPr>
            <a:lstStyle/>
            <a:p>
              <a:r>
                <a:rPr lang="en-US" dirty="0"/>
                <a:t>4</a:t>
              </a:r>
            </a:p>
          </p:txBody>
        </p:sp>
        <p:sp>
          <p:nvSpPr>
            <p:cNvPr id="32" name="TextBox 31"/>
            <p:cNvSpPr txBox="1"/>
            <p:nvPr/>
          </p:nvSpPr>
          <p:spPr>
            <a:xfrm>
              <a:off x="7876097" y="3138417"/>
              <a:ext cx="308948" cy="369332"/>
            </a:xfrm>
            <a:prstGeom prst="rect">
              <a:avLst/>
            </a:prstGeom>
            <a:noFill/>
          </p:spPr>
          <p:txBody>
            <a:bodyPr wrap="square" rtlCol="0">
              <a:spAutoFit/>
            </a:bodyPr>
            <a:lstStyle/>
            <a:p>
              <a:r>
                <a:rPr lang="en-US" dirty="0"/>
                <a:t>2</a:t>
              </a:r>
            </a:p>
          </p:txBody>
        </p:sp>
      </p:grpSp>
      <p:grpSp>
        <p:nvGrpSpPr>
          <p:cNvPr id="10" name="Group 7"/>
          <p:cNvGrpSpPr/>
          <p:nvPr/>
        </p:nvGrpSpPr>
        <p:grpSpPr>
          <a:xfrm>
            <a:off x="4187964" y="1767037"/>
            <a:ext cx="463422" cy="471611"/>
            <a:chOff x="6384926" y="1184114"/>
            <a:chExt cx="463422" cy="471611"/>
          </a:xfrm>
        </p:grpSpPr>
        <p:sp>
          <p:nvSpPr>
            <p:cNvPr id="78" name="Oval 5"/>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TextBox 6"/>
            <p:cNvSpPr txBox="1"/>
            <p:nvPr/>
          </p:nvSpPr>
          <p:spPr>
            <a:xfrm>
              <a:off x="6539397" y="1218437"/>
              <a:ext cx="137311" cy="369332"/>
            </a:xfrm>
            <a:prstGeom prst="rect">
              <a:avLst/>
            </a:prstGeom>
            <a:noFill/>
          </p:spPr>
          <p:txBody>
            <a:bodyPr wrap="square" rtlCol="0">
              <a:spAutoFit/>
            </a:bodyPr>
            <a:lstStyle/>
            <a:p>
              <a:r>
                <a:rPr lang="en-US" dirty="0"/>
                <a:t>S</a:t>
              </a:r>
            </a:p>
          </p:txBody>
        </p:sp>
      </p:grpSp>
      <p:grpSp>
        <p:nvGrpSpPr>
          <p:cNvPr id="11" name="Group 8"/>
          <p:cNvGrpSpPr/>
          <p:nvPr/>
        </p:nvGrpSpPr>
        <p:grpSpPr>
          <a:xfrm>
            <a:off x="5447423" y="2848248"/>
            <a:ext cx="463422" cy="471611"/>
            <a:chOff x="6384926" y="1184114"/>
            <a:chExt cx="463422" cy="471611"/>
          </a:xfrm>
        </p:grpSpPr>
        <p:sp>
          <p:nvSpPr>
            <p:cNvPr id="76" name="Oval 75"/>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p:cNvSpPr txBox="1"/>
            <p:nvPr/>
          </p:nvSpPr>
          <p:spPr>
            <a:xfrm>
              <a:off x="6539397" y="1218437"/>
              <a:ext cx="137311" cy="369332"/>
            </a:xfrm>
            <a:prstGeom prst="rect">
              <a:avLst/>
            </a:prstGeom>
            <a:noFill/>
          </p:spPr>
          <p:txBody>
            <a:bodyPr wrap="square" rtlCol="0">
              <a:spAutoFit/>
            </a:bodyPr>
            <a:lstStyle/>
            <a:p>
              <a:r>
                <a:rPr lang="en-US" dirty="0"/>
                <a:t>B</a:t>
              </a:r>
            </a:p>
          </p:txBody>
        </p:sp>
      </p:grpSp>
      <p:grpSp>
        <p:nvGrpSpPr>
          <p:cNvPr id="12" name="Group 14"/>
          <p:cNvGrpSpPr/>
          <p:nvPr/>
        </p:nvGrpSpPr>
        <p:grpSpPr>
          <a:xfrm>
            <a:off x="5387352" y="4637740"/>
            <a:ext cx="463422" cy="471611"/>
            <a:chOff x="6384926" y="1184114"/>
            <a:chExt cx="463422" cy="471611"/>
          </a:xfrm>
        </p:grpSpPr>
        <p:sp>
          <p:nvSpPr>
            <p:cNvPr id="74" name="Oval 73"/>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TextBox 74"/>
            <p:cNvSpPr txBox="1"/>
            <p:nvPr/>
          </p:nvSpPr>
          <p:spPr>
            <a:xfrm>
              <a:off x="6539397" y="1218437"/>
              <a:ext cx="137311" cy="369332"/>
            </a:xfrm>
            <a:prstGeom prst="rect">
              <a:avLst/>
            </a:prstGeom>
            <a:noFill/>
          </p:spPr>
          <p:txBody>
            <a:bodyPr wrap="square" rtlCol="0">
              <a:spAutoFit/>
            </a:bodyPr>
            <a:lstStyle/>
            <a:p>
              <a:r>
                <a:rPr lang="en-US" dirty="0"/>
                <a:t>D</a:t>
              </a:r>
            </a:p>
          </p:txBody>
        </p:sp>
      </p:grpSp>
      <p:grpSp>
        <p:nvGrpSpPr>
          <p:cNvPr id="13" name="Group 17"/>
          <p:cNvGrpSpPr/>
          <p:nvPr/>
        </p:nvGrpSpPr>
        <p:grpSpPr>
          <a:xfrm>
            <a:off x="3106646" y="4637740"/>
            <a:ext cx="463422" cy="471611"/>
            <a:chOff x="6384926" y="1184114"/>
            <a:chExt cx="463422" cy="471611"/>
          </a:xfrm>
        </p:grpSpPr>
        <p:sp>
          <p:nvSpPr>
            <p:cNvPr id="72" name="Oval 71"/>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6539397" y="1218437"/>
              <a:ext cx="137311" cy="369332"/>
            </a:xfrm>
            <a:prstGeom prst="rect">
              <a:avLst/>
            </a:prstGeom>
            <a:noFill/>
          </p:spPr>
          <p:txBody>
            <a:bodyPr wrap="square" rtlCol="0">
              <a:spAutoFit/>
            </a:bodyPr>
            <a:lstStyle/>
            <a:p>
              <a:r>
                <a:rPr lang="en-US" dirty="0"/>
                <a:t>C</a:t>
              </a:r>
            </a:p>
          </p:txBody>
        </p:sp>
      </p:grpSp>
      <p:grpSp>
        <p:nvGrpSpPr>
          <p:cNvPr id="14" name="Group 20"/>
          <p:cNvGrpSpPr/>
          <p:nvPr/>
        </p:nvGrpSpPr>
        <p:grpSpPr>
          <a:xfrm>
            <a:off x="3106646" y="2848248"/>
            <a:ext cx="463422" cy="471611"/>
            <a:chOff x="6384926" y="1184114"/>
            <a:chExt cx="463422" cy="471611"/>
          </a:xfrm>
        </p:grpSpPr>
        <p:sp>
          <p:nvSpPr>
            <p:cNvPr id="70" name="Oval 69"/>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TextBox 70"/>
            <p:cNvSpPr txBox="1"/>
            <p:nvPr/>
          </p:nvSpPr>
          <p:spPr>
            <a:xfrm>
              <a:off x="6539397" y="1218437"/>
              <a:ext cx="137311" cy="369332"/>
            </a:xfrm>
            <a:prstGeom prst="rect">
              <a:avLst/>
            </a:prstGeom>
            <a:noFill/>
          </p:spPr>
          <p:txBody>
            <a:bodyPr wrap="square" rtlCol="0">
              <a:spAutoFit/>
            </a:bodyPr>
            <a:lstStyle/>
            <a:p>
              <a:r>
                <a:rPr lang="en-US" dirty="0"/>
                <a:t>A</a:t>
              </a:r>
            </a:p>
          </p:txBody>
        </p:sp>
      </p:grpSp>
      <p:grpSp>
        <p:nvGrpSpPr>
          <p:cNvPr id="15" name="Group 23"/>
          <p:cNvGrpSpPr/>
          <p:nvPr/>
        </p:nvGrpSpPr>
        <p:grpSpPr>
          <a:xfrm>
            <a:off x="4187964" y="5612124"/>
            <a:ext cx="463422" cy="471611"/>
            <a:chOff x="6384926" y="1184114"/>
            <a:chExt cx="463422" cy="471611"/>
          </a:xfrm>
        </p:grpSpPr>
        <p:sp>
          <p:nvSpPr>
            <p:cNvPr id="68" name="Oval 67"/>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TextBox 68"/>
            <p:cNvSpPr txBox="1"/>
            <p:nvPr/>
          </p:nvSpPr>
          <p:spPr>
            <a:xfrm>
              <a:off x="6539397" y="1218437"/>
              <a:ext cx="137311" cy="369332"/>
            </a:xfrm>
            <a:prstGeom prst="rect">
              <a:avLst/>
            </a:prstGeom>
            <a:noFill/>
          </p:spPr>
          <p:txBody>
            <a:bodyPr wrap="square" rtlCol="0">
              <a:spAutoFit/>
            </a:bodyPr>
            <a:lstStyle/>
            <a:p>
              <a:r>
                <a:rPr lang="en-US" dirty="0"/>
                <a:t>T</a:t>
              </a:r>
            </a:p>
          </p:txBody>
        </p:sp>
      </p:grpSp>
      <p:cxnSp>
        <p:nvCxnSpPr>
          <p:cNvPr id="52" name="Straight Arrow Connector 51"/>
          <p:cNvCxnSpPr>
            <a:endCxn id="70" idx="7"/>
          </p:cNvCxnSpPr>
          <p:nvPr/>
        </p:nvCxnSpPr>
        <p:spPr>
          <a:xfrm rot="5400000">
            <a:off x="3505150" y="2166632"/>
            <a:ext cx="747732" cy="7536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endCxn id="76" idx="2"/>
          </p:cNvCxnSpPr>
          <p:nvPr/>
        </p:nvCxnSpPr>
        <p:spPr>
          <a:xfrm rot="16200000" flipH="1">
            <a:off x="4558235" y="2194865"/>
            <a:ext cx="914472" cy="863904"/>
          </a:xfrm>
          <a:prstGeom prst="straightConnector1">
            <a:avLst/>
          </a:prstGeom>
          <a:ln w="28575">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70" idx="6"/>
            <a:endCxn id="76" idx="2"/>
          </p:cNvCxnSpPr>
          <p:nvPr/>
        </p:nvCxnSpPr>
        <p:spPr>
          <a:xfrm>
            <a:off x="3570069" y="3084053"/>
            <a:ext cx="187735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70" idx="4"/>
            <a:endCxn id="72" idx="0"/>
          </p:cNvCxnSpPr>
          <p:nvPr/>
        </p:nvCxnSpPr>
        <p:spPr>
          <a:xfrm rot="5400000">
            <a:off x="2679418" y="3978798"/>
            <a:ext cx="131788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70" idx="4"/>
            <a:endCxn id="74" idx="1"/>
          </p:cNvCxnSpPr>
          <p:nvPr/>
        </p:nvCxnSpPr>
        <p:spPr>
          <a:xfrm rot="16200000" flipH="1">
            <a:off x="3703316" y="2954900"/>
            <a:ext cx="1386947" cy="2116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76" idx="4"/>
            <a:endCxn id="74" idx="0"/>
          </p:cNvCxnSpPr>
          <p:nvPr/>
        </p:nvCxnSpPr>
        <p:spPr>
          <a:xfrm rot="5400000">
            <a:off x="4990160" y="3948764"/>
            <a:ext cx="1317881" cy="60071"/>
          </a:xfrm>
          <a:prstGeom prst="straightConnector1">
            <a:avLst/>
          </a:prstGeom>
          <a:ln w="28575">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72" idx="5"/>
            <a:endCxn id="68" idx="1"/>
          </p:cNvCxnSpPr>
          <p:nvPr/>
        </p:nvCxnSpPr>
        <p:spPr>
          <a:xfrm rot="16200000" flipH="1">
            <a:off x="3558565" y="4983921"/>
            <a:ext cx="640905" cy="7536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74" idx="3"/>
            <a:endCxn id="68" idx="7"/>
          </p:cNvCxnSpPr>
          <p:nvPr/>
        </p:nvCxnSpPr>
        <p:spPr>
          <a:xfrm rot="5400000">
            <a:off x="4698918" y="4924886"/>
            <a:ext cx="640905" cy="871700"/>
          </a:xfrm>
          <a:prstGeom prst="straightConnector1">
            <a:avLst/>
          </a:prstGeom>
          <a:ln w="28575">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570068" y="2272970"/>
            <a:ext cx="308948" cy="369332"/>
          </a:xfrm>
          <a:prstGeom prst="rect">
            <a:avLst/>
          </a:prstGeom>
          <a:noFill/>
        </p:spPr>
        <p:txBody>
          <a:bodyPr wrap="square" rtlCol="0">
            <a:spAutoFit/>
          </a:bodyPr>
          <a:lstStyle/>
          <a:p>
            <a:r>
              <a:rPr lang="en-US" dirty="0"/>
              <a:t>3</a:t>
            </a:r>
          </a:p>
        </p:txBody>
      </p:sp>
      <p:sp>
        <p:nvSpPr>
          <p:cNvPr id="61" name="TextBox 60"/>
          <p:cNvSpPr txBox="1"/>
          <p:nvPr/>
        </p:nvSpPr>
        <p:spPr>
          <a:xfrm>
            <a:off x="4255831" y="2697904"/>
            <a:ext cx="308948" cy="369332"/>
          </a:xfrm>
          <a:prstGeom prst="rect">
            <a:avLst/>
          </a:prstGeom>
          <a:noFill/>
        </p:spPr>
        <p:txBody>
          <a:bodyPr wrap="square" rtlCol="0">
            <a:spAutoFit/>
          </a:bodyPr>
          <a:lstStyle/>
          <a:p>
            <a:r>
              <a:rPr lang="en-US" dirty="0"/>
              <a:t>1</a:t>
            </a:r>
          </a:p>
        </p:txBody>
      </p:sp>
      <p:sp>
        <p:nvSpPr>
          <p:cNvPr id="62" name="TextBox 61"/>
          <p:cNvSpPr txBox="1"/>
          <p:nvPr/>
        </p:nvSpPr>
        <p:spPr>
          <a:xfrm>
            <a:off x="5078403" y="2328573"/>
            <a:ext cx="696707" cy="369332"/>
          </a:xfrm>
          <a:prstGeom prst="rect">
            <a:avLst/>
          </a:prstGeom>
          <a:noFill/>
        </p:spPr>
        <p:txBody>
          <a:bodyPr wrap="square" rtlCol="0">
            <a:spAutoFit/>
          </a:bodyPr>
          <a:lstStyle/>
          <a:p>
            <a:r>
              <a:rPr lang="en-US" dirty="0"/>
              <a:t>2/2</a:t>
            </a:r>
          </a:p>
        </p:txBody>
      </p:sp>
      <p:sp>
        <p:nvSpPr>
          <p:cNvPr id="63" name="TextBox 62"/>
          <p:cNvSpPr txBox="1"/>
          <p:nvPr/>
        </p:nvSpPr>
        <p:spPr>
          <a:xfrm>
            <a:off x="3106643" y="3906005"/>
            <a:ext cx="308948" cy="369332"/>
          </a:xfrm>
          <a:prstGeom prst="rect">
            <a:avLst/>
          </a:prstGeom>
          <a:noFill/>
        </p:spPr>
        <p:txBody>
          <a:bodyPr wrap="square" rtlCol="0">
            <a:spAutoFit/>
          </a:bodyPr>
          <a:lstStyle/>
          <a:p>
            <a:r>
              <a:rPr lang="en-US" dirty="0"/>
              <a:t>3</a:t>
            </a:r>
          </a:p>
        </p:txBody>
      </p:sp>
      <p:sp>
        <p:nvSpPr>
          <p:cNvPr id="64" name="TextBox 63"/>
          <p:cNvSpPr txBox="1"/>
          <p:nvPr/>
        </p:nvSpPr>
        <p:spPr>
          <a:xfrm>
            <a:off x="3567994" y="5242791"/>
            <a:ext cx="308948" cy="369332"/>
          </a:xfrm>
          <a:prstGeom prst="rect">
            <a:avLst/>
          </a:prstGeom>
          <a:noFill/>
        </p:spPr>
        <p:txBody>
          <a:bodyPr wrap="square" rtlCol="0">
            <a:spAutoFit/>
          </a:bodyPr>
          <a:lstStyle/>
          <a:p>
            <a:r>
              <a:rPr lang="en-US" dirty="0"/>
              <a:t>2</a:t>
            </a:r>
          </a:p>
        </p:txBody>
      </p:sp>
      <p:sp>
        <p:nvSpPr>
          <p:cNvPr id="65" name="TextBox 64"/>
          <p:cNvSpPr txBox="1"/>
          <p:nvPr/>
        </p:nvSpPr>
        <p:spPr>
          <a:xfrm>
            <a:off x="5078404" y="5242792"/>
            <a:ext cx="687839" cy="369332"/>
          </a:xfrm>
          <a:prstGeom prst="rect">
            <a:avLst/>
          </a:prstGeom>
          <a:noFill/>
        </p:spPr>
        <p:txBody>
          <a:bodyPr wrap="square" rtlCol="0">
            <a:spAutoFit/>
          </a:bodyPr>
          <a:lstStyle/>
          <a:p>
            <a:r>
              <a:rPr lang="en-US" dirty="0"/>
              <a:t>2/3</a:t>
            </a:r>
          </a:p>
        </p:txBody>
      </p:sp>
      <p:sp>
        <p:nvSpPr>
          <p:cNvPr id="66" name="TextBox 65"/>
          <p:cNvSpPr txBox="1"/>
          <p:nvPr/>
        </p:nvSpPr>
        <p:spPr>
          <a:xfrm>
            <a:off x="4255831" y="3721339"/>
            <a:ext cx="308948" cy="369332"/>
          </a:xfrm>
          <a:prstGeom prst="rect">
            <a:avLst/>
          </a:prstGeom>
          <a:noFill/>
        </p:spPr>
        <p:txBody>
          <a:bodyPr wrap="square" rtlCol="0">
            <a:spAutoFit/>
          </a:bodyPr>
          <a:lstStyle/>
          <a:p>
            <a:r>
              <a:rPr lang="en-US" dirty="0"/>
              <a:t>4</a:t>
            </a:r>
          </a:p>
        </p:txBody>
      </p:sp>
      <p:sp>
        <p:nvSpPr>
          <p:cNvPr id="67" name="TextBox 66"/>
          <p:cNvSpPr txBox="1"/>
          <p:nvPr/>
        </p:nvSpPr>
        <p:spPr>
          <a:xfrm>
            <a:off x="5160513" y="3734376"/>
            <a:ext cx="705135" cy="369332"/>
          </a:xfrm>
          <a:prstGeom prst="rect">
            <a:avLst/>
          </a:prstGeom>
          <a:noFill/>
        </p:spPr>
        <p:txBody>
          <a:bodyPr wrap="square" rtlCol="0">
            <a:spAutoFit/>
          </a:bodyPr>
          <a:lstStyle/>
          <a:p>
            <a:r>
              <a:rPr lang="en-US" dirty="0"/>
              <a:t>2/2</a:t>
            </a:r>
          </a:p>
        </p:txBody>
      </p:sp>
      <p:grpSp>
        <p:nvGrpSpPr>
          <p:cNvPr id="16" name="Group 79"/>
          <p:cNvGrpSpPr/>
          <p:nvPr/>
        </p:nvGrpSpPr>
        <p:grpSpPr>
          <a:xfrm>
            <a:off x="5968710" y="1782999"/>
            <a:ext cx="2881437" cy="4316698"/>
            <a:chOff x="5303608" y="1184114"/>
            <a:chExt cx="2881437" cy="4316698"/>
          </a:xfrm>
        </p:grpSpPr>
        <p:grpSp>
          <p:nvGrpSpPr>
            <p:cNvPr id="45" name="Group 7"/>
            <p:cNvGrpSpPr/>
            <p:nvPr/>
          </p:nvGrpSpPr>
          <p:grpSpPr>
            <a:xfrm>
              <a:off x="6384926" y="1184114"/>
              <a:ext cx="463422" cy="471611"/>
              <a:chOff x="6384926" y="1184114"/>
              <a:chExt cx="463422" cy="471611"/>
            </a:xfrm>
          </p:grpSpPr>
          <p:sp>
            <p:nvSpPr>
              <p:cNvPr id="113" name="Oval 5"/>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TextBox 6"/>
              <p:cNvSpPr txBox="1"/>
              <p:nvPr/>
            </p:nvSpPr>
            <p:spPr>
              <a:xfrm>
                <a:off x="6539397" y="1218437"/>
                <a:ext cx="137311" cy="369332"/>
              </a:xfrm>
              <a:prstGeom prst="rect">
                <a:avLst/>
              </a:prstGeom>
              <a:noFill/>
            </p:spPr>
            <p:txBody>
              <a:bodyPr wrap="square" rtlCol="0">
                <a:spAutoFit/>
              </a:bodyPr>
              <a:lstStyle/>
              <a:p>
                <a:r>
                  <a:rPr lang="en-US" dirty="0"/>
                  <a:t>S</a:t>
                </a:r>
              </a:p>
            </p:txBody>
          </p:sp>
        </p:grpSp>
        <p:grpSp>
          <p:nvGrpSpPr>
            <p:cNvPr id="46" name="Group 8"/>
            <p:cNvGrpSpPr/>
            <p:nvPr/>
          </p:nvGrpSpPr>
          <p:grpSpPr>
            <a:xfrm>
              <a:off x="7644385" y="2265325"/>
              <a:ext cx="463422" cy="471611"/>
              <a:chOff x="6384926" y="1184114"/>
              <a:chExt cx="463422" cy="471611"/>
            </a:xfrm>
          </p:grpSpPr>
          <p:sp>
            <p:nvSpPr>
              <p:cNvPr id="111" name="Oval 110"/>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TextBox 111"/>
              <p:cNvSpPr txBox="1"/>
              <p:nvPr/>
            </p:nvSpPr>
            <p:spPr>
              <a:xfrm>
                <a:off x="6539397" y="1218437"/>
                <a:ext cx="137311" cy="369332"/>
              </a:xfrm>
              <a:prstGeom prst="rect">
                <a:avLst/>
              </a:prstGeom>
              <a:noFill/>
            </p:spPr>
            <p:txBody>
              <a:bodyPr wrap="square" rtlCol="0">
                <a:spAutoFit/>
              </a:bodyPr>
              <a:lstStyle/>
              <a:p>
                <a:r>
                  <a:rPr lang="en-US" dirty="0"/>
                  <a:t>B</a:t>
                </a:r>
              </a:p>
            </p:txBody>
          </p:sp>
        </p:grpSp>
        <p:grpSp>
          <p:nvGrpSpPr>
            <p:cNvPr id="47" name="Group 14"/>
            <p:cNvGrpSpPr/>
            <p:nvPr/>
          </p:nvGrpSpPr>
          <p:grpSpPr>
            <a:xfrm>
              <a:off x="7584314" y="4054817"/>
              <a:ext cx="463422" cy="471611"/>
              <a:chOff x="6384926" y="1184114"/>
              <a:chExt cx="463422" cy="471611"/>
            </a:xfrm>
          </p:grpSpPr>
          <p:sp>
            <p:nvSpPr>
              <p:cNvPr id="109" name="Oval 108"/>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TextBox 109"/>
              <p:cNvSpPr txBox="1"/>
              <p:nvPr/>
            </p:nvSpPr>
            <p:spPr>
              <a:xfrm>
                <a:off x="6539397" y="1218437"/>
                <a:ext cx="137311" cy="369332"/>
              </a:xfrm>
              <a:prstGeom prst="rect">
                <a:avLst/>
              </a:prstGeom>
              <a:noFill/>
            </p:spPr>
            <p:txBody>
              <a:bodyPr wrap="square" rtlCol="0">
                <a:spAutoFit/>
              </a:bodyPr>
              <a:lstStyle/>
              <a:p>
                <a:r>
                  <a:rPr lang="en-US" dirty="0"/>
                  <a:t>D</a:t>
                </a:r>
              </a:p>
            </p:txBody>
          </p:sp>
        </p:grpSp>
        <p:grpSp>
          <p:nvGrpSpPr>
            <p:cNvPr id="48" name="Group 17"/>
            <p:cNvGrpSpPr/>
            <p:nvPr/>
          </p:nvGrpSpPr>
          <p:grpSpPr>
            <a:xfrm>
              <a:off x="5303608" y="4054817"/>
              <a:ext cx="463422" cy="471611"/>
              <a:chOff x="6384926" y="1184114"/>
              <a:chExt cx="463422" cy="471611"/>
            </a:xfrm>
          </p:grpSpPr>
          <p:sp>
            <p:nvSpPr>
              <p:cNvPr id="107" name="Oval 106"/>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TextBox 107"/>
              <p:cNvSpPr txBox="1"/>
              <p:nvPr/>
            </p:nvSpPr>
            <p:spPr>
              <a:xfrm>
                <a:off x="6539397" y="1218437"/>
                <a:ext cx="137311" cy="369332"/>
              </a:xfrm>
              <a:prstGeom prst="rect">
                <a:avLst/>
              </a:prstGeom>
              <a:noFill/>
            </p:spPr>
            <p:txBody>
              <a:bodyPr wrap="square" rtlCol="0">
                <a:spAutoFit/>
              </a:bodyPr>
              <a:lstStyle/>
              <a:p>
                <a:r>
                  <a:rPr lang="en-US" dirty="0"/>
                  <a:t>C</a:t>
                </a:r>
              </a:p>
            </p:txBody>
          </p:sp>
        </p:grpSp>
        <p:grpSp>
          <p:nvGrpSpPr>
            <p:cNvPr id="49" name="Group 20"/>
            <p:cNvGrpSpPr/>
            <p:nvPr/>
          </p:nvGrpSpPr>
          <p:grpSpPr>
            <a:xfrm>
              <a:off x="5303608" y="2265325"/>
              <a:ext cx="463422" cy="471611"/>
              <a:chOff x="6384926" y="1184114"/>
              <a:chExt cx="463422" cy="471611"/>
            </a:xfrm>
          </p:grpSpPr>
          <p:sp>
            <p:nvSpPr>
              <p:cNvPr id="105" name="Oval 104"/>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6539397" y="1218437"/>
                <a:ext cx="137311" cy="369332"/>
              </a:xfrm>
              <a:prstGeom prst="rect">
                <a:avLst/>
              </a:prstGeom>
              <a:noFill/>
            </p:spPr>
            <p:txBody>
              <a:bodyPr wrap="square" rtlCol="0">
                <a:spAutoFit/>
              </a:bodyPr>
              <a:lstStyle/>
              <a:p>
                <a:r>
                  <a:rPr lang="en-US" dirty="0"/>
                  <a:t>A</a:t>
                </a:r>
              </a:p>
            </p:txBody>
          </p:sp>
        </p:grpSp>
        <p:grpSp>
          <p:nvGrpSpPr>
            <p:cNvPr id="50" name="Group 23"/>
            <p:cNvGrpSpPr/>
            <p:nvPr/>
          </p:nvGrpSpPr>
          <p:grpSpPr>
            <a:xfrm>
              <a:off x="6384926" y="5029201"/>
              <a:ext cx="463422" cy="471611"/>
              <a:chOff x="6384926" y="1184114"/>
              <a:chExt cx="463422" cy="471611"/>
            </a:xfrm>
          </p:grpSpPr>
          <p:sp>
            <p:nvSpPr>
              <p:cNvPr id="103" name="Oval 102"/>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TextBox 103"/>
              <p:cNvSpPr txBox="1"/>
              <p:nvPr/>
            </p:nvSpPr>
            <p:spPr>
              <a:xfrm>
                <a:off x="6539397" y="1218437"/>
                <a:ext cx="137311" cy="369332"/>
              </a:xfrm>
              <a:prstGeom prst="rect">
                <a:avLst/>
              </a:prstGeom>
              <a:noFill/>
            </p:spPr>
            <p:txBody>
              <a:bodyPr wrap="square" rtlCol="0">
                <a:spAutoFit/>
              </a:bodyPr>
              <a:lstStyle/>
              <a:p>
                <a:r>
                  <a:rPr lang="en-US" dirty="0"/>
                  <a:t>T</a:t>
                </a:r>
              </a:p>
            </p:txBody>
          </p:sp>
        </p:grpSp>
        <p:cxnSp>
          <p:nvCxnSpPr>
            <p:cNvPr id="87" name="Straight Arrow Connector 86"/>
            <p:cNvCxnSpPr>
              <a:endCxn id="105" idx="7"/>
            </p:cNvCxnSpPr>
            <p:nvPr/>
          </p:nvCxnSpPr>
          <p:spPr>
            <a:xfrm rot="5400000">
              <a:off x="5702112" y="1583710"/>
              <a:ext cx="747732" cy="753630"/>
            </a:xfrm>
            <a:prstGeom prst="straightConnector1">
              <a:avLst/>
            </a:prstGeom>
            <a:ln w="28575">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111" idx="2"/>
            </p:cNvCxnSpPr>
            <p:nvPr/>
          </p:nvCxnSpPr>
          <p:spPr>
            <a:xfrm rot="16200000" flipH="1">
              <a:off x="6755197" y="1611943"/>
              <a:ext cx="914472" cy="863904"/>
            </a:xfrm>
            <a:prstGeom prst="straightConnector1">
              <a:avLst/>
            </a:prstGeom>
            <a:ln>
              <a:noFill/>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stCxn id="105" idx="6"/>
              <a:endCxn id="111" idx="2"/>
            </p:cNvCxnSpPr>
            <p:nvPr/>
          </p:nvCxnSpPr>
          <p:spPr>
            <a:xfrm>
              <a:off x="5767030" y="2501131"/>
              <a:ext cx="187735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105" idx="4"/>
              <a:endCxn id="107" idx="0"/>
            </p:cNvCxnSpPr>
            <p:nvPr/>
          </p:nvCxnSpPr>
          <p:spPr>
            <a:xfrm rot="5400000">
              <a:off x="4876379" y="3395876"/>
              <a:ext cx="1317881" cy="1588"/>
            </a:xfrm>
            <a:prstGeom prst="straightConnector1">
              <a:avLst/>
            </a:prstGeom>
            <a:ln w="28575">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a:stCxn id="105" idx="4"/>
              <a:endCxn id="109" idx="1"/>
            </p:cNvCxnSpPr>
            <p:nvPr/>
          </p:nvCxnSpPr>
          <p:spPr>
            <a:xfrm rot="16200000" flipH="1">
              <a:off x="5900277" y="2371978"/>
              <a:ext cx="1386947" cy="21168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a:stCxn id="111" idx="4"/>
              <a:endCxn id="109" idx="0"/>
            </p:cNvCxnSpPr>
            <p:nvPr/>
          </p:nvCxnSpPr>
          <p:spPr>
            <a:xfrm rot="5400000">
              <a:off x="7187121" y="3365841"/>
              <a:ext cx="1317881" cy="60071"/>
            </a:xfrm>
            <a:prstGeom prst="straightConnector1">
              <a:avLst/>
            </a:prstGeom>
            <a:ln>
              <a:no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107" idx="5"/>
              <a:endCxn id="103" idx="1"/>
            </p:cNvCxnSpPr>
            <p:nvPr/>
          </p:nvCxnSpPr>
          <p:spPr>
            <a:xfrm rot="16200000" flipH="1">
              <a:off x="5755526" y="4400999"/>
              <a:ext cx="640905" cy="753630"/>
            </a:xfrm>
            <a:prstGeom prst="straightConnector1">
              <a:avLst/>
            </a:prstGeom>
            <a:ln w="28575">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a:stCxn id="109" idx="3"/>
              <a:endCxn id="103" idx="7"/>
            </p:cNvCxnSpPr>
            <p:nvPr/>
          </p:nvCxnSpPr>
          <p:spPr>
            <a:xfrm rot="5400000">
              <a:off x="6895879" y="4341964"/>
              <a:ext cx="640905" cy="871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5" name="TextBox 94"/>
            <p:cNvSpPr txBox="1"/>
            <p:nvPr/>
          </p:nvSpPr>
          <p:spPr>
            <a:xfrm>
              <a:off x="5536114" y="1690048"/>
              <a:ext cx="723080" cy="369332"/>
            </a:xfrm>
            <a:prstGeom prst="rect">
              <a:avLst/>
            </a:prstGeom>
            <a:noFill/>
          </p:spPr>
          <p:txBody>
            <a:bodyPr wrap="square" rtlCol="0">
              <a:spAutoFit/>
            </a:bodyPr>
            <a:lstStyle/>
            <a:p>
              <a:r>
                <a:rPr lang="en-US" dirty="0"/>
                <a:t>2/3</a:t>
              </a:r>
            </a:p>
          </p:txBody>
        </p:sp>
        <p:sp>
          <p:nvSpPr>
            <p:cNvPr id="96" name="TextBox 95"/>
            <p:cNvSpPr txBox="1"/>
            <p:nvPr/>
          </p:nvSpPr>
          <p:spPr>
            <a:xfrm>
              <a:off x="6452793" y="2114982"/>
              <a:ext cx="308948" cy="369332"/>
            </a:xfrm>
            <a:prstGeom prst="rect">
              <a:avLst/>
            </a:prstGeom>
            <a:noFill/>
          </p:spPr>
          <p:txBody>
            <a:bodyPr wrap="square" rtlCol="0">
              <a:spAutoFit/>
            </a:bodyPr>
            <a:lstStyle/>
            <a:p>
              <a:r>
                <a:rPr lang="en-US" dirty="0"/>
                <a:t>1</a:t>
              </a:r>
            </a:p>
          </p:txBody>
        </p:sp>
        <p:sp>
          <p:nvSpPr>
            <p:cNvPr id="97" name="TextBox 96"/>
            <p:cNvSpPr txBox="1"/>
            <p:nvPr/>
          </p:nvSpPr>
          <p:spPr>
            <a:xfrm>
              <a:off x="7360398" y="1745650"/>
              <a:ext cx="308948" cy="369332"/>
            </a:xfrm>
            <a:prstGeom prst="rect">
              <a:avLst/>
            </a:prstGeom>
            <a:noFill/>
          </p:spPr>
          <p:txBody>
            <a:bodyPr wrap="square" rtlCol="0">
              <a:spAutoFit/>
            </a:bodyPr>
            <a:lstStyle/>
            <a:p>
              <a:endParaRPr lang="en-US" dirty="0"/>
            </a:p>
          </p:txBody>
        </p:sp>
        <p:sp>
          <p:nvSpPr>
            <p:cNvPr id="98" name="TextBox 97"/>
            <p:cNvSpPr txBox="1"/>
            <p:nvPr/>
          </p:nvSpPr>
          <p:spPr>
            <a:xfrm>
              <a:off x="5512504" y="3433888"/>
              <a:ext cx="770300" cy="369332"/>
            </a:xfrm>
            <a:prstGeom prst="rect">
              <a:avLst/>
            </a:prstGeom>
            <a:noFill/>
          </p:spPr>
          <p:txBody>
            <a:bodyPr wrap="square" rtlCol="0">
              <a:spAutoFit/>
            </a:bodyPr>
            <a:lstStyle/>
            <a:p>
              <a:r>
                <a:rPr lang="en-US" dirty="0"/>
                <a:t>2/3</a:t>
              </a:r>
            </a:p>
          </p:txBody>
        </p:sp>
        <p:sp>
          <p:nvSpPr>
            <p:cNvPr id="99" name="TextBox 98"/>
            <p:cNvSpPr txBox="1"/>
            <p:nvPr/>
          </p:nvSpPr>
          <p:spPr>
            <a:xfrm>
              <a:off x="5534525" y="4659869"/>
              <a:ext cx="678761" cy="369332"/>
            </a:xfrm>
            <a:prstGeom prst="rect">
              <a:avLst/>
            </a:prstGeom>
            <a:noFill/>
          </p:spPr>
          <p:txBody>
            <a:bodyPr wrap="square" rtlCol="0">
              <a:spAutoFit/>
            </a:bodyPr>
            <a:lstStyle/>
            <a:p>
              <a:r>
                <a:rPr lang="en-US" dirty="0"/>
                <a:t>2/2</a:t>
              </a:r>
            </a:p>
          </p:txBody>
        </p:sp>
        <p:sp>
          <p:nvSpPr>
            <p:cNvPr id="100" name="TextBox 99"/>
            <p:cNvSpPr txBox="1"/>
            <p:nvPr/>
          </p:nvSpPr>
          <p:spPr>
            <a:xfrm>
              <a:off x="7275366" y="4659869"/>
              <a:ext cx="308948" cy="369332"/>
            </a:xfrm>
            <a:prstGeom prst="rect">
              <a:avLst/>
            </a:prstGeom>
            <a:noFill/>
          </p:spPr>
          <p:txBody>
            <a:bodyPr wrap="square" rtlCol="0">
              <a:spAutoFit/>
            </a:bodyPr>
            <a:lstStyle/>
            <a:p>
              <a:r>
                <a:rPr lang="en-US" dirty="0">
                  <a:solidFill>
                    <a:srgbClr val="FF0000"/>
                  </a:solidFill>
                </a:rPr>
                <a:t>1</a:t>
              </a:r>
            </a:p>
          </p:txBody>
        </p:sp>
        <p:sp>
          <p:nvSpPr>
            <p:cNvPr id="101" name="TextBox 100"/>
            <p:cNvSpPr txBox="1"/>
            <p:nvPr/>
          </p:nvSpPr>
          <p:spPr>
            <a:xfrm>
              <a:off x="6452793" y="3138417"/>
              <a:ext cx="308948" cy="369332"/>
            </a:xfrm>
            <a:prstGeom prst="rect">
              <a:avLst/>
            </a:prstGeom>
            <a:noFill/>
          </p:spPr>
          <p:txBody>
            <a:bodyPr wrap="square" rtlCol="0">
              <a:spAutoFit/>
            </a:bodyPr>
            <a:lstStyle/>
            <a:p>
              <a:r>
                <a:rPr lang="en-US" dirty="0"/>
                <a:t>4</a:t>
              </a:r>
            </a:p>
          </p:txBody>
        </p:sp>
        <p:sp>
          <p:nvSpPr>
            <p:cNvPr id="102" name="TextBox 101"/>
            <p:cNvSpPr txBox="1"/>
            <p:nvPr/>
          </p:nvSpPr>
          <p:spPr>
            <a:xfrm>
              <a:off x="7876097" y="3138417"/>
              <a:ext cx="308948" cy="369332"/>
            </a:xfrm>
            <a:prstGeom prst="rect">
              <a:avLst/>
            </a:prstGeom>
            <a:noFill/>
          </p:spPr>
          <p:txBody>
            <a:bodyPr wrap="square" rtlCol="0">
              <a:spAutoFit/>
            </a:bodyPr>
            <a:lstStyle/>
            <a:p>
              <a:endParaRPr lang="en-US" dirty="0"/>
            </a:p>
          </p:txBody>
        </p:sp>
      </p:grpSp>
      <p:grpSp>
        <p:nvGrpSpPr>
          <p:cNvPr id="115" name="Group 79">
            <a:extLst>
              <a:ext uri="{FF2B5EF4-FFF2-40B4-BE49-F238E27FC236}">
                <a16:creationId xmlns:a16="http://schemas.microsoft.com/office/drawing/2014/main" id="{4AF27B0A-4366-9F43-8CD6-49210F03DE0F}"/>
              </a:ext>
            </a:extLst>
          </p:cNvPr>
          <p:cNvGrpSpPr/>
          <p:nvPr/>
        </p:nvGrpSpPr>
        <p:grpSpPr>
          <a:xfrm>
            <a:off x="8867004" y="1836412"/>
            <a:ext cx="2881437" cy="4316698"/>
            <a:chOff x="5303608" y="1184114"/>
            <a:chExt cx="2881437" cy="4316698"/>
          </a:xfrm>
        </p:grpSpPr>
        <p:grpSp>
          <p:nvGrpSpPr>
            <p:cNvPr id="116" name="Group 7">
              <a:extLst>
                <a:ext uri="{FF2B5EF4-FFF2-40B4-BE49-F238E27FC236}">
                  <a16:creationId xmlns:a16="http://schemas.microsoft.com/office/drawing/2014/main" id="{54D72EBE-CD4D-BA4B-BD82-640C906CF73B}"/>
                </a:ext>
              </a:extLst>
            </p:cNvPr>
            <p:cNvGrpSpPr/>
            <p:nvPr/>
          </p:nvGrpSpPr>
          <p:grpSpPr>
            <a:xfrm>
              <a:off x="6384926" y="1184114"/>
              <a:ext cx="463422" cy="471611"/>
              <a:chOff x="6384926" y="1184114"/>
              <a:chExt cx="463422" cy="471611"/>
            </a:xfrm>
          </p:grpSpPr>
          <p:sp>
            <p:nvSpPr>
              <p:cNvPr id="148" name="Oval 5">
                <a:extLst>
                  <a:ext uri="{FF2B5EF4-FFF2-40B4-BE49-F238E27FC236}">
                    <a16:creationId xmlns:a16="http://schemas.microsoft.com/office/drawing/2014/main" id="{A15B349E-FF88-D440-872D-6D0FAFCA380B}"/>
                  </a:ext>
                </a:extLst>
              </p:cNvPr>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TextBox 6">
                <a:extLst>
                  <a:ext uri="{FF2B5EF4-FFF2-40B4-BE49-F238E27FC236}">
                    <a16:creationId xmlns:a16="http://schemas.microsoft.com/office/drawing/2014/main" id="{6A63DB13-49D7-A342-B646-4C4EFD40D282}"/>
                  </a:ext>
                </a:extLst>
              </p:cNvPr>
              <p:cNvSpPr txBox="1"/>
              <p:nvPr/>
            </p:nvSpPr>
            <p:spPr>
              <a:xfrm>
                <a:off x="6539397" y="1218437"/>
                <a:ext cx="137311" cy="369332"/>
              </a:xfrm>
              <a:prstGeom prst="rect">
                <a:avLst/>
              </a:prstGeom>
              <a:noFill/>
            </p:spPr>
            <p:txBody>
              <a:bodyPr wrap="square" rtlCol="0">
                <a:spAutoFit/>
              </a:bodyPr>
              <a:lstStyle/>
              <a:p>
                <a:r>
                  <a:rPr lang="en-US" dirty="0"/>
                  <a:t>S</a:t>
                </a:r>
              </a:p>
            </p:txBody>
          </p:sp>
        </p:grpSp>
        <p:grpSp>
          <p:nvGrpSpPr>
            <p:cNvPr id="117" name="Group 8">
              <a:extLst>
                <a:ext uri="{FF2B5EF4-FFF2-40B4-BE49-F238E27FC236}">
                  <a16:creationId xmlns:a16="http://schemas.microsoft.com/office/drawing/2014/main" id="{A66E4C9B-BCE1-844E-B89A-1C6FF11A0302}"/>
                </a:ext>
              </a:extLst>
            </p:cNvPr>
            <p:cNvGrpSpPr/>
            <p:nvPr/>
          </p:nvGrpSpPr>
          <p:grpSpPr>
            <a:xfrm>
              <a:off x="7644385" y="2265325"/>
              <a:ext cx="463422" cy="471611"/>
              <a:chOff x="6384926" y="1184114"/>
              <a:chExt cx="463422" cy="471611"/>
            </a:xfrm>
          </p:grpSpPr>
          <p:sp>
            <p:nvSpPr>
              <p:cNvPr id="146" name="Oval 145">
                <a:extLst>
                  <a:ext uri="{FF2B5EF4-FFF2-40B4-BE49-F238E27FC236}">
                    <a16:creationId xmlns:a16="http://schemas.microsoft.com/office/drawing/2014/main" id="{6062B4E2-B8DF-614F-9743-FD53A6BE17CE}"/>
                  </a:ext>
                </a:extLst>
              </p:cNvPr>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TextBox 146">
                <a:extLst>
                  <a:ext uri="{FF2B5EF4-FFF2-40B4-BE49-F238E27FC236}">
                    <a16:creationId xmlns:a16="http://schemas.microsoft.com/office/drawing/2014/main" id="{53E2225A-4B29-8C41-9EDE-D4FE11D2334C}"/>
                  </a:ext>
                </a:extLst>
              </p:cNvPr>
              <p:cNvSpPr txBox="1"/>
              <p:nvPr/>
            </p:nvSpPr>
            <p:spPr>
              <a:xfrm>
                <a:off x="6539397" y="1218437"/>
                <a:ext cx="137311" cy="369332"/>
              </a:xfrm>
              <a:prstGeom prst="rect">
                <a:avLst/>
              </a:prstGeom>
              <a:noFill/>
            </p:spPr>
            <p:txBody>
              <a:bodyPr wrap="square" rtlCol="0">
                <a:spAutoFit/>
              </a:bodyPr>
              <a:lstStyle/>
              <a:p>
                <a:r>
                  <a:rPr lang="en-US" dirty="0"/>
                  <a:t>B</a:t>
                </a:r>
              </a:p>
            </p:txBody>
          </p:sp>
        </p:grpSp>
        <p:grpSp>
          <p:nvGrpSpPr>
            <p:cNvPr id="118" name="Group 14">
              <a:extLst>
                <a:ext uri="{FF2B5EF4-FFF2-40B4-BE49-F238E27FC236}">
                  <a16:creationId xmlns:a16="http://schemas.microsoft.com/office/drawing/2014/main" id="{DB566140-70AD-D840-991D-FF406FCD9779}"/>
                </a:ext>
              </a:extLst>
            </p:cNvPr>
            <p:cNvGrpSpPr/>
            <p:nvPr/>
          </p:nvGrpSpPr>
          <p:grpSpPr>
            <a:xfrm>
              <a:off x="7584314" y="4054817"/>
              <a:ext cx="463422" cy="471611"/>
              <a:chOff x="6384926" y="1184114"/>
              <a:chExt cx="463422" cy="471611"/>
            </a:xfrm>
          </p:grpSpPr>
          <p:sp>
            <p:nvSpPr>
              <p:cNvPr id="144" name="Oval 143">
                <a:extLst>
                  <a:ext uri="{FF2B5EF4-FFF2-40B4-BE49-F238E27FC236}">
                    <a16:creationId xmlns:a16="http://schemas.microsoft.com/office/drawing/2014/main" id="{F87539F9-3D67-FB46-9E79-D50E6D9C62AF}"/>
                  </a:ext>
                </a:extLst>
              </p:cNvPr>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TextBox 144">
                <a:extLst>
                  <a:ext uri="{FF2B5EF4-FFF2-40B4-BE49-F238E27FC236}">
                    <a16:creationId xmlns:a16="http://schemas.microsoft.com/office/drawing/2014/main" id="{01BD2D7C-D793-014E-BFA4-20D096D4DEA8}"/>
                  </a:ext>
                </a:extLst>
              </p:cNvPr>
              <p:cNvSpPr txBox="1"/>
              <p:nvPr/>
            </p:nvSpPr>
            <p:spPr>
              <a:xfrm>
                <a:off x="6539397" y="1218437"/>
                <a:ext cx="137311" cy="369332"/>
              </a:xfrm>
              <a:prstGeom prst="rect">
                <a:avLst/>
              </a:prstGeom>
              <a:noFill/>
            </p:spPr>
            <p:txBody>
              <a:bodyPr wrap="square" rtlCol="0">
                <a:spAutoFit/>
              </a:bodyPr>
              <a:lstStyle/>
              <a:p>
                <a:r>
                  <a:rPr lang="en-US" dirty="0"/>
                  <a:t>D</a:t>
                </a:r>
              </a:p>
            </p:txBody>
          </p:sp>
        </p:grpSp>
        <p:grpSp>
          <p:nvGrpSpPr>
            <p:cNvPr id="119" name="Group 17">
              <a:extLst>
                <a:ext uri="{FF2B5EF4-FFF2-40B4-BE49-F238E27FC236}">
                  <a16:creationId xmlns:a16="http://schemas.microsoft.com/office/drawing/2014/main" id="{95454BE1-7234-BB44-BE9D-270E60590F48}"/>
                </a:ext>
              </a:extLst>
            </p:cNvPr>
            <p:cNvGrpSpPr/>
            <p:nvPr/>
          </p:nvGrpSpPr>
          <p:grpSpPr>
            <a:xfrm>
              <a:off x="5303608" y="4054817"/>
              <a:ext cx="463422" cy="471611"/>
              <a:chOff x="6384926" y="1184114"/>
              <a:chExt cx="463422" cy="471611"/>
            </a:xfrm>
          </p:grpSpPr>
          <p:sp>
            <p:nvSpPr>
              <p:cNvPr id="142" name="Oval 141">
                <a:extLst>
                  <a:ext uri="{FF2B5EF4-FFF2-40B4-BE49-F238E27FC236}">
                    <a16:creationId xmlns:a16="http://schemas.microsoft.com/office/drawing/2014/main" id="{8C801C2F-F991-E042-A859-CC026C252906}"/>
                  </a:ext>
                </a:extLst>
              </p:cNvPr>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C7F45B25-C8EA-674E-B454-157612618097}"/>
                  </a:ext>
                </a:extLst>
              </p:cNvPr>
              <p:cNvSpPr txBox="1"/>
              <p:nvPr/>
            </p:nvSpPr>
            <p:spPr>
              <a:xfrm>
                <a:off x="6539397" y="1218437"/>
                <a:ext cx="137311" cy="369332"/>
              </a:xfrm>
              <a:prstGeom prst="rect">
                <a:avLst/>
              </a:prstGeom>
              <a:noFill/>
            </p:spPr>
            <p:txBody>
              <a:bodyPr wrap="square" rtlCol="0">
                <a:spAutoFit/>
              </a:bodyPr>
              <a:lstStyle/>
              <a:p>
                <a:r>
                  <a:rPr lang="en-US" dirty="0"/>
                  <a:t>C</a:t>
                </a:r>
              </a:p>
            </p:txBody>
          </p:sp>
        </p:grpSp>
        <p:grpSp>
          <p:nvGrpSpPr>
            <p:cNvPr id="120" name="Group 20">
              <a:extLst>
                <a:ext uri="{FF2B5EF4-FFF2-40B4-BE49-F238E27FC236}">
                  <a16:creationId xmlns:a16="http://schemas.microsoft.com/office/drawing/2014/main" id="{DBAB8F05-15A1-D643-80EB-5FA7DF278503}"/>
                </a:ext>
              </a:extLst>
            </p:cNvPr>
            <p:cNvGrpSpPr/>
            <p:nvPr/>
          </p:nvGrpSpPr>
          <p:grpSpPr>
            <a:xfrm>
              <a:off x="5303608" y="2265325"/>
              <a:ext cx="463422" cy="471611"/>
              <a:chOff x="6384926" y="1184114"/>
              <a:chExt cx="463422" cy="471611"/>
            </a:xfrm>
          </p:grpSpPr>
          <p:sp>
            <p:nvSpPr>
              <p:cNvPr id="140" name="Oval 139">
                <a:extLst>
                  <a:ext uri="{FF2B5EF4-FFF2-40B4-BE49-F238E27FC236}">
                    <a16:creationId xmlns:a16="http://schemas.microsoft.com/office/drawing/2014/main" id="{63EB625C-1DBE-574E-B192-C8DFD68DB617}"/>
                  </a:ext>
                </a:extLst>
              </p:cNvPr>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E9D47D4B-91A3-9E4A-B6BA-434AEA8D2289}"/>
                  </a:ext>
                </a:extLst>
              </p:cNvPr>
              <p:cNvSpPr txBox="1"/>
              <p:nvPr/>
            </p:nvSpPr>
            <p:spPr>
              <a:xfrm>
                <a:off x="6539397" y="1218437"/>
                <a:ext cx="137311" cy="369332"/>
              </a:xfrm>
              <a:prstGeom prst="rect">
                <a:avLst/>
              </a:prstGeom>
              <a:noFill/>
            </p:spPr>
            <p:txBody>
              <a:bodyPr wrap="square" rtlCol="0">
                <a:spAutoFit/>
              </a:bodyPr>
              <a:lstStyle/>
              <a:p>
                <a:r>
                  <a:rPr lang="en-US" dirty="0"/>
                  <a:t>A</a:t>
                </a:r>
              </a:p>
            </p:txBody>
          </p:sp>
        </p:grpSp>
        <p:grpSp>
          <p:nvGrpSpPr>
            <p:cNvPr id="121" name="Group 23">
              <a:extLst>
                <a:ext uri="{FF2B5EF4-FFF2-40B4-BE49-F238E27FC236}">
                  <a16:creationId xmlns:a16="http://schemas.microsoft.com/office/drawing/2014/main" id="{199B45B0-5046-204B-B229-523CF42A58AE}"/>
                </a:ext>
              </a:extLst>
            </p:cNvPr>
            <p:cNvGrpSpPr/>
            <p:nvPr/>
          </p:nvGrpSpPr>
          <p:grpSpPr>
            <a:xfrm>
              <a:off x="6384926" y="5029201"/>
              <a:ext cx="463422" cy="471611"/>
              <a:chOff x="6384926" y="1184114"/>
              <a:chExt cx="463422" cy="471611"/>
            </a:xfrm>
          </p:grpSpPr>
          <p:sp>
            <p:nvSpPr>
              <p:cNvPr id="138" name="Oval 137">
                <a:extLst>
                  <a:ext uri="{FF2B5EF4-FFF2-40B4-BE49-F238E27FC236}">
                    <a16:creationId xmlns:a16="http://schemas.microsoft.com/office/drawing/2014/main" id="{2FFAA6B4-2F18-664D-B796-72A531ADCB25}"/>
                  </a:ext>
                </a:extLst>
              </p:cNvPr>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9BBD22E4-33FD-6B45-B720-FD52DE667C26}"/>
                  </a:ext>
                </a:extLst>
              </p:cNvPr>
              <p:cNvSpPr txBox="1"/>
              <p:nvPr/>
            </p:nvSpPr>
            <p:spPr>
              <a:xfrm>
                <a:off x="6539397" y="1218437"/>
                <a:ext cx="137311" cy="369332"/>
              </a:xfrm>
              <a:prstGeom prst="rect">
                <a:avLst/>
              </a:prstGeom>
              <a:noFill/>
            </p:spPr>
            <p:txBody>
              <a:bodyPr wrap="square" rtlCol="0">
                <a:spAutoFit/>
              </a:bodyPr>
              <a:lstStyle/>
              <a:p>
                <a:r>
                  <a:rPr lang="en-US" dirty="0"/>
                  <a:t>T</a:t>
                </a:r>
              </a:p>
            </p:txBody>
          </p:sp>
        </p:grpSp>
        <p:cxnSp>
          <p:nvCxnSpPr>
            <p:cNvPr id="123" name="Straight Arrow Connector 122">
              <a:extLst>
                <a:ext uri="{FF2B5EF4-FFF2-40B4-BE49-F238E27FC236}">
                  <a16:creationId xmlns:a16="http://schemas.microsoft.com/office/drawing/2014/main" id="{36F3217A-337E-D541-BE18-0F9FA61D40CB}"/>
                </a:ext>
              </a:extLst>
            </p:cNvPr>
            <p:cNvCxnSpPr>
              <a:endCxn id="146" idx="2"/>
            </p:cNvCxnSpPr>
            <p:nvPr/>
          </p:nvCxnSpPr>
          <p:spPr>
            <a:xfrm rot="16200000" flipH="1">
              <a:off x="6755197" y="1611943"/>
              <a:ext cx="914472" cy="863904"/>
            </a:xfrm>
            <a:prstGeom prst="straightConnector1">
              <a:avLst/>
            </a:prstGeom>
            <a:ln>
              <a:no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6B23568E-F068-104C-9428-E1F0D29C3024}"/>
                </a:ext>
              </a:extLst>
            </p:cNvPr>
            <p:cNvCxnSpPr>
              <a:stCxn id="140" idx="6"/>
              <a:endCxn id="146" idx="2"/>
            </p:cNvCxnSpPr>
            <p:nvPr/>
          </p:nvCxnSpPr>
          <p:spPr>
            <a:xfrm>
              <a:off x="5767030" y="2501131"/>
              <a:ext cx="187735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8CCE8131-A536-244F-9B21-330FE806004F}"/>
                </a:ext>
              </a:extLst>
            </p:cNvPr>
            <p:cNvCxnSpPr>
              <a:stCxn id="140" idx="4"/>
              <a:endCxn id="144" idx="1"/>
            </p:cNvCxnSpPr>
            <p:nvPr/>
          </p:nvCxnSpPr>
          <p:spPr>
            <a:xfrm rot="16200000" flipH="1">
              <a:off x="5900277" y="2371978"/>
              <a:ext cx="1386947" cy="2116862"/>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4BB8E010-2D33-1646-9F46-7DB82D5A8824}"/>
                </a:ext>
              </a:extLst>
            </p:cNvPr>
            <p:cNvCxnSpPr>
              <a:stCxn id="146" idx="4"/>
              <a:endCxn id="144" idx="0"/>
            </p:cNvCxnSpPr>
            <p:nvPr/>
          </p:nvCxnSpPr>
          <p:spPr>
            <a:xfrm rot="5400000">
              <a:off x="7187121" y="3365841"/>
              <a:ext cx="1317881" cy="60071"/>
            </a:xfrm>
            <a:prstGeom prst="straightConnector1">
              <a:avLst/>
            </a:prstGeom>
            <a:ln>
              <a:noFill/>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3EC6023E-D561-2E4E-9CC0-957452F955DC}"/>
                </a:ext>
              </a:extLst>
            </p:cNvPr>
            <p:cNvCxnSpPr>
              <a:stCxn id="144" idx="3"/>
              <a:endCxn id="138" idx="7"/>
            </p:cNvCxnSpPr>
            <p:nvPr/>
          </p:nvCxnSpPr>
          <p:spPr>
            <a:xfrm rot="5400000">
              <a:off x="6895879" y="4341964"/>
              <a:ext cx="640905" cy="871700"/>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131" name="TextBox 130">
              <a:extLst>
                <a:ext uri="{FF2B5EF4-FFF2-40B4-BE49-F238E27FC236}">
                  <a16:creationId xmlns:a16="http://schemas.microsoft.com/office/drawing/2014/main" id="{D9217B92-D4F2-4540-9AF4-32B39D93016C}"/>
                </a:ext>
              </a:extLst>
            </p:cNvPr>
            <p:cNvSpPr txBox="1"/>
            <p:nvPr/>
          </p:nvSpPr>
          <p:spPr>
            <a:xfrm>
              <a:off x="6452793" y="2114982"/>
              <a:ext cx="308948" cy="369332"/>
            </a:xfrm>
            <a:prstGeom prst="rect">
              <a:avLst/>
            </a:prstGeom>
            <a:noFill/>
          </p:spPr>
          <p:txBody>
            <a:bodyPr wrap="square" rtlCol="0">
              <a:spAutoFit/>
            </a:bodyPr>
            <a:lstStyle/>
            <a:p>
              <a:r>
                <a:rPr lang="en-US" dirty="0"/>
                <a:t>1</a:t>
              </a:r>
            </a:p>
          </p:txBody>
        </p:sp>
        <p:sp>
          <p:nvSpPr>
            <p:cNvPr id="132" name="TextBox 131">
              <a:extLst>
                <a:ext uri="{FF2B5EF4-FFF2-40B4-BE49-F238E27FC236}">
                  <a16:creationId xmlns:a16="http://schemas.microsoft.com/office/drawing/2014/main" id="{CB1A858E-381E-9F49-9EC3-E26BD282A899}"/>
                </a:ext>
              </a:extLst>
            </p:cNvPr>
            <p:cNvSpPr txBox="1"/>
            <p:nvPr/>
          </p:nvSpPr>
          <p:spPr>
            <a:xfrm>
              <a:off x="7360398" y="1745650"/>
              <a:ext cx="308948" cy="369332"/>
            </a:xfrm>
            <a:prstGeom prst="rect">
              <a:avLst/>
            </a:prstGeom>
            <a:noFill/>
          </p:spPr>
          <p:txBody>
            <a:bodyPr wrap="square" rtlCol="0">
              <a:spAutoFit/>
            </a:bodyPr>
            <a:lstStyle/>
            <a:p>
              <a:endParaRPr lang="en-US" dirty="0"/>
            </a:p>
          </p:txBody>
        </p:sp>
        <p:sp>
          <p:nvSpPr>
            <p:cNvPr id="135" name="TextBox 134">
              <a:extLst>
                <a:ext uri="{FF2B5EF4-FFF2-40B4-BE49-F238E27FC236}">
                  <a16:creationId xmlns:a16="http://schemas.microsoft.com/office/drawing/2014/main" id="{CBAE92B2-C288-5E49-86D5-62189A0798EA}"/>
                </a:ext>
              </a:extLst>
            </p:cNvPr>
            <p:cNvSpPr txBox="1"/>
            <p:nvPr/>
          </p:nvSpPr>
          <p:spPr>
            <a:xfrm>
              <a:off x="7275366" y="4659869"/>
              <a:ext cx="308948" cy="369332"/>
            </a:xfrm>
            <a:prstGeom prst="rect">
              <a:avLst/>
            </a:prstGeom>
            <a:noFill/>
          </p:spPr>
          <p:txBody>
            <a:bodyPr wrap="square" rtlCol="0">
              <a:spAutoFit/>
            </a:bodyPr>
            <a:lstStyle/>
            <a:p>
              <a:r>
                <a:rPr lang="en-US" dirty="0">
                  <a:solidFill>
                    <a:srgbClr val="FF0000"/>
                  </a:solidFill>
                </a:rPr>
                <a:t>1</a:t>
              </a:r>
            </a:p>
          </p:txBody>
        </p:sp>
        <p:sp>
          <p:nvSpPr>
            <p:cNvPr id="136" name="TextBox 135">
              <a:extLst>
                <a:ext uri="{FF2B5EF4-FFF2-40B4-BE49-F238E27FC236}">
                  <a16:creationId xmlns:a16="http://schemas.microsoft.com/office/drawing/2014/main" id="{A5AC8E89-ECE1-CE4C-AD9A-1972EBCCF23E}"/>
                </a:ext>
              </a:extLst>
            </p:cNvPr>
            <p:cNvSpPr txBox="1"/>
            <p:nvPr/>
          </p:nvSpPr>
          <p:spPr>
            <a:xfrm>
              <a:off x="6452793" y="3138417"/>
              <a:ext cx="308948" cy="369332"/>
            </a:xfrm>
            <a:prstGeom prst="rect">
              <a:avLst/>
            </a:prstGeom>
            <a:noFill/>
          </p:spPr>
          <p:txBody>
            <a:bodyPr wrap="square" rtlCol="0">
              <a:spAutoFit/>
            </a:bodyPr>
            <a:lstStyle/>
            <a:p>
              <a:r>
                <a:rPr lang="en-US" dirty="0"/>
                <a:t>4</a:t>
              </a:r>
            </a:p>
          </p:txBody>
        </p:sp>
        <p:sp>
          <p:nvSpPr>
            <p:cNvPr id="137" name="TextBox 136">
              <a:extLst>
                <a:ext uri="{FF2B5EF4-FFF2-40B4-BE49-F238E27FC236}">
                  <a16:creationId xmlns:a16="http://schemas.microsoft.com/office/drawing/2014/main" id="{9F3A1D2F-7168-644C-91AB-7D9843DB292B}"/>
                </a:ext>
              </a:extLst>
            </p:cNvPr>
            <p:cNvSpPr txBox="1"/>
            <p:nvPr/>
          </p:nvSpPr>
          <p:spPr>
            <a:xfrm>
              <a:off x="7876097" y="3138417"/>
              <a:ext cx="308948" cy="369332"/>
            </a:xfrm>
            <a:prstGeom prst="rect">
              <a:avLst/>
            </a:prstGeom>
            <a:noFill/>
          </p:spPr>
          <p:txBody>
            <a:bodyPr wrap="square" rtlCol="0">
              <a:spAutoFit/>
            </a:bodyPr>
            <a:lstStyle/>
            <a:p>
              <a:endParaRPr lang="en-US" dirty="0"/>
            </a:p>
          </p:txBody>
        </p:sp>
      </p:grpSp>
      <p:cxnSp>
        <p:nvCxnSpPr>
          <p:cNvPr id="150" name="Straight Arrow Connector 149">
            <a:extLst>
              <a:ext uri="{FF2B5EF4-FFF2-40B4-BE49-F238E27FC236}">
                <a16:creationId xmlns:a16="http://schemas.microsoft.com/office/drawing/2014/main" id="{10F46BCC-EAA9-E04E-B006-1D59805F9F1F}"/>
              </a:ext>
            </a:extLst>
          </p:cNvPr>
          <p:cNvCxnSpPr/>
          <p:nvPr/>
        </p:nvCxnSpPr>
        <p:spPr>
          <a:xfrm rot="5400000">
            <a:off x="9222602" y="2197209"/>
            <a:ext cx="747732" cy="753630"/>
          </a:xfrm>
          <a:prstGeom prst="straightConnector1">
            <a:avLst/>
          </a:prstGeom>
          <a:ln w="28575">
            <a:solidFill>
              <a:srgbClr val="C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30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sz="half" idx="1"/>
          </p:nvPr>
        </p:nvSpPr>
        <p:spPr/>
        <p:txBody>
          <a:bodyPr>
            <a:normAutofit/>
          </a:bodyPr>
          <a:lstStyle/>
          <a:p>
            <a:r>
              <a:rPr lang="en-US" dirty="0"/>
              <a:t>Not guaranteed to find  maximum flow if we start from the  wrong edge</a:t>
            </a:r>
          </a:p>
          <a:p>
            <a:r>
              <a:rPr lang="en-US" dirty="0"/>
              <a:t>Need provision to retrace our steps</a:t>
            </a:r>
          </a:p>
          <a:p>
            <a:endParaRPr lang="en-US" dirty="0"/>
          </a:p>
          <a:p>
            <a:endParaRPr lang="en-US" dirty="0"/>
          </a:p>
        </p:txBody>
      </p:sp>
      <p:grpSp>
        <p:nvGrpSpPr>
          <p:cNvPr id="5" name="Group 4">
            <a:extLst>
              <a:ext uri="{FF2B5EF4-FFF2-40B4-BE49-F238E27FC236}">
                <a16:creationId xmlns:a16="http://schemas.microsoft.com/office/drawing/2014/main" id="{B1D21C1F-97E5-F54C-802D-2B157B4E83D0}"/>
              </a:ext>
            </a:extLst>
          </p:cNvPr>
          <p:cNvGrpSpPr/>
          <p:nvPr/>
        </p:nvGrpSpPr>
        <p:grpSpPr>
          <a:xfrm>
            <a:off x="7398989" y="948033"/>
            <a:ext cx="2881440" cy="4316698"/>
            <a:chOff x="5303605" y="1184114"/>
            <a:chExt cx="2881440" cy="4316698"/>
          </a:xfrm>
        </p:grpSpPr>
        <p:grpSp>
          <p:nvGrpSpPr>
            <p:cNvPr id="6" name="Group 7">
              <a:extLst>
                <a:ext uri="{FF2B5EF4-FFF2-40B4-BE49-F238E27FC236}">
                  <a16:creationId xmlns:a16="http://schemas.microsoft.com/office/drawing/2014/main" id="{B72C70A7-8FCB-9B46-A665-BEB1D80E57E2}"/>
                </a:ext>
              </a:extLst>
            </p:cNvPr>
            <p:cNvGrpSpPr/>
            <p:nvPr/>
          </p:nvGrpSpPr>
          <p:grpSpPr>
            <a:xfrm>
              <a:off x="6384926" y="1184114"/>
              <a:ext cx="463422" cy="471611"/>
              <a:chOff x="6384926" y="1184114"/>
              <a:chExt cx="463422" cy="471611"/>
            </a:xfrm>
          </p:grpSpPr>
          <p:sp>
            <p:nvSpPr>
              <p:cNvPr id="38" name="Oval 5">
                <a:extLst>
                  <a:ext uri="{FF2B5EF4-FFF2-40B4-BE49-F238E27FC236}">
                    <a16:creationId xmlns:a16="http://schemas.microsoft.com/office/drawing/2014/main" id="{EB7AE001-CA66-C744-BFE5-FF6A7AF7803D}"/>
                  </a:ext>
                </a:extLst>
              </p:cNvPr>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6">
                <a:extLst>
                  <a:ext uri="{FF2B5EF4-FFF2-40B4-BE49-F238E27FC236}">
                    <a16:creationId xmlns:a16="http://schemas.microsoft.com/office/drawing/2014/main" id="{617EC60D-CA82-8B42-AE9D-4DE0BB61A47D}"/>
                  </a:ext>
                </a:extLst>
              </p:cNvPr>
              <p:cNvSpPr txBox="1"/>
              <p:nvPr/>
            </p:nvSpPr>
            <p:spPr>
              <a:xfrm>
                <a:off x="6539397" y="1218437"/>
                <a:ext cx="137311" cy="369332"/>
              </a:xfrm>
              <a:prstGeom prst="rect">
                <a:avLst/>
              </a:prstGeom>
              <a:noFill/>
            </p:spPr>
            <p:txBody>
              <a:bodyPr wrap="square" rtlCol="0">
                <a:spAutoFit/>
              </a:bodyPr>
              <a:lstStyle/>
              <a:p>
                <a:r>
                  <a:rPr lang="en-US" dirty="0"/>
                  <a:t>S</a:t>
                </a:r>
              </a:p>
            </p:txBody>
          </p:sp>
        </p:grpSp>
        <p:grpSp>
          <p:nvGrpSpPr>
            <p:cNvPr id="7" name="Group 8">
              <a:extLst>
                <a:ext uri="{FF2B5EF4-FFF2-40B4-BE49-F238E27FC236}">
                  <a16:creationId xmlns:a16="http://schemas.microsoft.com/office/drawing/2014/main" id="{AD16F55B-7E89-CA45-AE4A-DA5F76CE8F51}"/>
                </a:ext>
              </a:extLst>
            </p:cNvPr>
            <p:cNvGrpSpPr/>
            <p:nvPr/>
          </p:nvGrpSpPr>
          <p:grpSpPr>
            <a:xfrm>
              <a:off x="7644385" y="2265325"/>
              <a:ext cx="463422" cy="471611"/>
              <a:chOff x="6384926" y="1184114"/>
              <a:chExt cx="463422" cy="471611"/>
            </a:xfrm>
          </p:grpSpPr>
          <p:sp>
            <p:nvSpPr>
              <p:cNvPr id="36" name="Oval 35">
                <a:extLst>
                  <a:ext uri="{FF2B5EF4-FFF2-40B4-BE49-F238E27FC236}">
                    <a16:creationId xmlns:a16="http://schemas.microsoft.com/office/drawing/2014/main" id="{27478FB6-9311-0144-AC9D-93183D3C4888}"/>
                  </a:ext>
                </a:extLst>
              </p:cNvPr>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079F5C9-E9D5-2B44-A722-0240044E3D50}"/>
                  </a:ext>
                </a:extLst>
              </p:cNvPr>
              <p:cNvSpPr txBox="1"/>
              <p:nvPr/>
            </p:nvSpPr>
            <p:spPr>
              <a:xfrm>
                <a:off x="6539397" y="1218437"/>
                <a:ext cx="137311" cy="369332"/>
              </a:xfrm>
              <a:prstGeom prst="rect">
                <a:avLst/>
              </a:prstGeom>
              <a:noFill/>
            </p:spPr>
            <p:txBody>
              <a:bodyPr wrap="square" rtlCol="0">
                <a:spAutoFit/>
              </a:bodyPr>
              <a:lstStyle/>
              <a:p>
                <a:r>
                  <a:rPr lang="en-US" dirty="0"/>
                  <a:t>B</a:t>
                </a:r>
              </a:p>
            </p:txBody>
          </p:sp>
        </p:grpSp>
        <p:grpSp>
          <p:nvGrpSpPr>
            <p:cNvPr id="8" name="Group 14">
              <a:extLst>
                <a:ext uri="{FF2B5EF4-FFF2-40B4-BE49-F238E27FC236}">
                  <a16:creationId xmlns:a16="http://schemas.microsoft.com/office/drawing/2014/main" id="{01122232-41DE-894E-9124-79D0E15A0F91}"/>
                </a:ext>
              </a:extLst>
            </p:cNvPr>
            <p:cNvGrpSpPr/>
            <p:nvPr/>
          </p:nvGrpSpPr>
          <p:grpSpPr>
            <a:xfrm>
              <a:off x="7584314" y="4054817"/>
              <a:ext cx="463422" cy="471611"/>
              <a:chOff x="6384926" y="1184114"/>
              <a:chExt cx="463422" cy="471611"/>
            </a:xfrm>
          </p:grpSpPr>
          <p:sp>
            <p:nvSpPr>
              <p:cNvPr id="34" name="Oval 33">
                <a:extLst>
                  <a:ext uri="{FF2B5EF4-FFF2-40B4-BE49-F238E27FC236}">
                    <a16:creationId xmlns:a16="http://schemas.microsoft.com/office/drawing/2014/main" id="{0E8FC7DA-95BB-6149-8686-482949FE931A}"/>
                  </a:ext>
                </a:extLst>
              </p:cNvPr>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52CE9E3-5859-0E42-99CC-28DB276FE981}"/>
                  </a:ext>
                </a:extLst>
              </p:cNvPr>
              <p:cNvSpPr txBox="1"/>
              <p:nvPr/>
            </p:nvSpPr>
            <p:spPr>
              <a:xfrm>
                <a:off x="6539397" y="1218437"/>
                <a:ext cx="137311" cy="369332"/>
              </a:xfrm>
              <a:prstGeom prst="rect">
                <a:avLst/>
              </a:prstGeom>
              <a:noFill/>
            </p:spPr>
            <p:txBody>
              <a:bodyPr wrap="square" rtlCol="0">
                <a:spAutoFit/>
              </a:bodyPr>
              <a:lstStyle/>
              <a:p>
                <a:r>
                  <a:rPr lang="en-US" dirty="0"/>
                  <a:t>D</a:t>
                </a:r>
              </a:p>
            </p:txBody>
          </p:sp>
        </p:grpSp>
        <p:grpSp>
          <p:nvGrpSpPr>
            <p:cNvPr id="9" name="Group 17">
              <a:extLst>
                <a:ext uri="{FF2B5EF4-FFF2-40B4-BE49-F238E27FC236}">
                  <a16:creationId xmlns:a16="http://schemas.microsoft.com/office/drawing/2014/main" id="{9E09F8E4-4106-8F47-BA1C-D80BAD6F4389}"/>
                </a:ext>
              </a:extLst>
            </p:cNvPr>
            <p:cNvGrpSpPr/>
            <p:nvPr/>
          </p:nvGrpSpPr>
          <p:grpSpPr>
            <a:xfrm>
              <a:off x="5303608" y="4054817"/>
              <a:ext cx="463422" cy="471611"/>
              <a:chOff x="6384926" y="1184114"/>
              <a:chExt cx="463422" cy="471611"/>
            </a:xfrm>
          </p:grpSpPr>
          <p:sp>
            <p:nvSpPr>
              <p:cNvPr id="32" name="Oval 31">
                <a:extLst>
                  <a:ext uri="{FF2B5EF4-FFF2-40B4-BE49-F238E27FC236}">
                    <a16:creationId xmlns:a16="http://schemas.microsoft.com/office/drawing/2014/main" id="{DC0A5E74-4C55-114C-BACE-4B80A93F161D}"/>
                  </a:ext>
                </a:extLst>
              </p:cNvPr>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C8108BD-1511-9A48-85D6-212AB59ABC00}"/>
                  </a:ext>
                </a:extLst>
              </p:cNvPr>
              <p:cNvSpPr txBox="1"/>
              <p:nvPr/>
            </p:nvSpPr>
            <p:spPr>
              <a:xfrm>
                <a:off x="6539397" y="1218437"/>
                <a:ext cx="137311" cy="369332"/>
              </a:xfrm>
              <a:prstGeom prst="rect">
                <a:avLst/>
              </a:prstGeom>
              <a:noFill/>
            </p:spPr>
            <p:txBody>
              <a:bodyPr wrap="square" rtlCol="0">
                <a:spAutoFit/>
              </a:bodyPr>
              <a:lstStyle/>
              <a:p>
                <a:r>
                  <a:rPr lang="en-US" dirty="0"/>
                  <a:t>C</a:t>
                </a:r>
              </a:p>
            </p:txBody>
          </p:sp>
        </p:grpSp>
        <p:grpSp>
          <p:nvGrpSpPr>
            <p:cNvPr id="10" name="Group 20">
              <a:extLst>
                <a:ext uri="{FF2B5EF4-FFF2-40B4-BE49-F238E27FC236}">
                  <a16:creationId xmlns:a16="http://schemas.microsoft.com/office/drawing/2014/main" id="{BAD66D05-8B0B-8E47-829E-834EFFB0A0F1}"/>
                </a:ext>
              </a:extLst>
            </p:cNvPr>
            <p:cNvGrpSpPr/>
            <p:nvPr/>
          </p:nvGrpSpPr>
          <p:grpSpPr>
            <a:xfrm>
              <a:off x="5303608" y="2265325"/>
              <a:ext cx="463422" cy="471611"/>
              <a:chOff x="6384926" y="1184114"/>
              <a:chExt cx="463422" cy="471611"/>
            </a:xfrm>
          </p:grpSpPr>
          <p:sp>
            <p:nvSpPr>
              <p:cNvPr id="30" name="Oval 29">
                <a:extLst>
                  <a:ext uri="{FF2B5EF4-FFF2-40B4-BE49-F238E27FC236}">
                    <a16:creationId xmlns:a16="http://schemas.microsoft.com/office/drawing/2014/main" id="{42E74B04-F9E6-EC45-9B85-109F946FCDB2}"/>
                  </a:ext>
                </a:extLst>
              </p:cNvPr>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D441B57-ECAE-B14D-932C-6284D590C591}"/>
                  </a:ext>
                </a:extLst>
              </p:cNvPr>
              <p:cNvSpPr txBox="1"/>
              <p:nvPr/>
            </p:nvSpPr>
            <p:spPr>
              <a:xfrm>
                <a:off x="6539397" y="1218437"/>
                <a:ext cx="137311" cy="369332"/>
              </a:xfrm>
              <a:prstGeom prst="rect">
                <a:avLst/>
              </a:prstGeom>
              <a:noFill/>
            </p:spPr>
            <p:txBody>
              <a:bodyPr wrap="square" rtlCol="0">
                <a:spAutoFit/>
              </a:bodyPr>
              <a:lstStyle/>
              <a:p>
                <a:r>
                  <a:rPr lang="en-US" dirty="0"/>
                  <a:t>A</a:t>
                </a:r>
              </a:p>
            </p:txBody>
          </p:sp>
        </p:grpSp>
        <p:grpSp>
          <p:nvGrpSpPr>
            <p:cNvPr id="11" name="Group 23">
              <a:extLst>
                <a:ext uri="{FF2B5EF4-FFF2-40B4-BE49-F238E27FC236}">
                  <a16:creationId xmlns:a16="http://schemas.microsoft.com/office/drawing/2014/main" id="{3044ABA1-E439-1445-B52F-0681A466312D}"/>
                </a:ext>
              </a:extLst>
            </p:cNvPr>
            <p:cNvGrpSpPr/>
            <p:nvPr/>
          </p:nvGrpSpPr>
          <p:grpSpPr>
            <a:xfrm>
              <a:off x="6384926" y="5029201"/>
              <a:ext cx="463422" cy="471611"/>
              <a:chOff x="6384926" y="1184114"/>
              <a:chExt cx="463422" cy="471611"/>
            </a:xfrm>
          </p:grpSpPr>
          <p:sp>
            <p:nvSpPr>
              <p:cNvPr id="28" name="Oval 27">
                <a:extLst>
                  <a:ext uri="{FF2B5EF4-FFF2-40B4-BE49-F238E27FC236}">
                    <a16:creationId xmlns:a16="http://schemas.microsoft.com/office/drawing/2014/main" id="{4509F3E7-D6A0-D449-BA16-6B6875009647}"/>
                  </a:ext>
                </a:extLst>
              </p:cNvPr>
              <p:cNvSpPr/>
              <p:nvPr/>
            </p:nvSpPr>
            <p:spPr>
              <a:xfrm>
                <a:off x="6384926" y="1184114"/>
                <a:ext cx="463422" cy="47161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B3994FF-F0E3-6F49-ACC4-02E8ABE236B0}"/>
                  </a:ext>
                </a:extLst>
              </p:cNvPr>
              <p:cNvSpPr txBox="1"/>
              <p:nvPr/>
            </p:nvSpPr>
            <p:spPr>
              <a:xfrm>
                <a:off x="6539397" y="1218437"/>
                <a:ext cx="137311" cy="369332"/>
              </a:xfrm>
              <a:prstGeom prst="rect">
                <a:avLst/>
              </a:prstGeom>
              <a:noFill/>
            </p:spPr>
            <p:txBody>
              <a:bodyPr wrap="square" rtlCol="0">
                <a:spAutoFit/>
              </a:bodyPr>
              <a:lstStyle/>
              <a:p>
                <a:r>
                  <a:rPr lang="en-US" dirty="0"/>
                  <a:t>T</a:t>
                </a:r>
              </a:p>
            </p:txBody>
          </p:sp>
        </p:grpSp>
        <p:cxnSp>
          <p:nvCxnSpPr>
            <p:cNvPr id="12" name="Straight Arrow Connector 11">
              <a:extLst>
                <a:ext uri="{FF2B5EF4-FFF2-40B4-BE49-F238E27FC236}">
                  <a16:creationId xmlns:a16="http://schemas.microsoft.com/office/drawing/2014/main" id="{D9F9E14C-5970-494C-BB18-CC592FDA5253}"/>
                </a:ext>
              </a:extLst>
            </p:cNvPr>
            <p:cNvCxnSpPr>
              <a:endCxn id="30" idx="7"/>
            </p:cNvCxnSpPr>
            <p:nvPr/>
          </p:nvCxnSpPr>
          <p:spPr>
            <a:xfrm rot="5400000">
              <a:off x="5702112" y="1583710"/>
              <a:ext cx="747732" cy="753630"/>
            </a:xfrm>
            <a:prstGeom prst="straightConnector1">
              <a:avLst/>
            </a:prstGeom>
            <a:ln w="28575">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F25FD25-E510-7D4F-B343-27347DE98DE3}"/>
                </a:ext>
              </a:extLst>
            </p:cNvPr>
            <p:cNvCxnSpPr>
              <a:endCxn id="36" idx="2"/>
            </p:cNvCxnSpPr>
            <p:nvPr/>
          </p:nvCxnSpPr>
          <p:spPr>
            <a:xfrm rot="16200000" flipH="1">
              <a:off x="6755197" y="1611943"/>
              <a:ext cx="914472" cy="8639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3FF52621-19D1-854E-B316-239537540F38}"/>
                </a:ext>
              </a:extLst>
            </p:cNvPr>
            <p:cNvCxnSpPr>
              <a:stCxn id="30" idx="6"/>
              <a:endCxn id="36" idx="2"/>
            </p:cNvCxnSpPr>
            <p:nvPr/>
          </p:nvCxnSpPr>
          <p:spPr>
            <a:xfrm>
              <a:off x="5767030" y="2501131"/>
              <a:ext cx="1877355"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E6A2F6A-91BE-2943-B9DB-83797B3CC76E}"/>
                </a:ext>
              </a:extLst>
            </p:cNvPr>
            <p:cNvCxnSpPr>
              <a:stCxn id="30" idx="4"/>
              <a:endCxn id="32" idx="0"/>
            </p:cNvCxnSpPr>
            <p:nvPr/>
          </p:nvCxnSpPr>
          <p:spPr>
            <a:xfrm rot="5400000">
              <a:off x="4876379" y="3395876"/>
              <a:ext cx="131788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7000E7C-EBBC-2444-8616-9C8692E6552C}"/>
                </a:ext>
              </a:extLst>
            </p:cNvPr>
            <p:cNvCxnSpPr>
              <a:stCxn id="30" idx="4"/>
              <a:endCxn id="34" idx="1"/>
            </p:cNvCxnSpPr>
            <p:nvPr/>
          </p:nvCxnSpPr>
          <p:spPr>
            <a:xfrm rot="16200000" flipH="1">
              <a:off x="5900277" y="2371978"/>
              <a:ext cx="1386947" cy="2116862"/>
            </a:xfrm>
            <a:prstGeom prst="straightConnector1">
              <a:avLst/>
            </a:prstGeom>
            <a:ln w="28575">
              <a:solidFill>
                <a:srgbClr val="C0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EDBFE87-12DD-D34E-AFC9-05B41DE595D0}"/>
                </a:ext>
              </a:extLst>
            </p:cNvPr>
            <p:cNvCxnSpPr>
              <a:stCxn id="36" idx="4"/>
              <a:endCxn id="34" idx="0"/>
            </p:cNvCxnSpPr>
            <p:nvPr/>
          </p:nvCxnSpPr>
          <p:spPr>
            <a:xfrm rot="5400000">
              <a:off x="7187121" y="3365841"/>
              <a:ext cx="1317881" cy="600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BED0839-A531-6E4E-8CF4-7F214DE874EB}"/>
                </a:ext>
              </a:extLst>
            </p:cNvPr>
            <p:cNvCxnSpPr>
              <a:stCxn id="32" idx="5"/>
              <a:endCxn id="28" idx="1"/>
            </p:cNvCxnSpPr>
            <p:nvPr/>
          </p:nvCxnSpPr>
          <p:spPr>
            <a:xfrm rot="16200000" flipH="1">
              <a:off x="5755526" y="4400999"/>
              <a:ext cx="640905" cy="7536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4255FEB-2D63-E54D-959E-C75812A754E2}"/>
                </a:ext>
              </a:extLst>
            </p:cNvPr>
            <p:cNvCxnSpPr>
              <a:stCxn id="34" idx="3"/>
              <a:endCxn id="28" idx="7"/>
            </p:cNvCxnSpPr>
            <p:nvPr/>
          </p:nvCxnSpPr>
          <p:spPr>
            <a:xfrm rot="5400000">
              <a:off x="6895879" y="4341964"/>
              <a:ext cx="640905" cy="871700"/>
            </a:xfrm>
            <a:prstGeom prst="straightConnector1">
              <a:avLst/>
            </a:prstGeom>
            <a:ln w="28575">
              <a:solidFill>
                <a:srgbClr val="C00000"/>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3484ADB0-0483-AC49-926F-585CD805CF14}"/>
                </a:ext>
              </a:extLst>
            </p:cNvPr>
            <p:cNvSpPr txBox="1"/>
            <p:nvPr/>
          </p:nvSpPr>
          <p:spPr>
            <a:xfrm>
              <a:off x="5767030" y="1690048"/>
              <a:ext cx="308948" cy="369332"/>
            </a:xfrm>
            <a:prstGeom prst="rect">
              <a:avLst/>
            </a:prstGeom>
            <a:noFill/>
          </p:spPr>
          <p:txBody>
            <a:bodyPr wrap="square" rtlCol="0">
              <a:spAutoFit/>
            </a:bodyPr>
            <a:lstStyle/>
            <a:p>
              <a:r>
                <a:rPr lang="en-US" dirty="0"/>
                <a:t>3</a:t>
              </a:r>
            </a:p>
          </p:txBody>
        </p:sp>
        <p:sp>
          <p:nvSpPr>
            <p:cNvPr id="21" name="TextBox 20">
              <a:extLst>
                <a:ext uri="{FF2B5EF4-FFF2-40B4-BE49-F238E27FC236}">
                  <a16:creationId xmlns:a16="http://schemas.microsoft.com/office/drawing/2014/main" id="{A12D953A-2629-AB4D-A551-75AA421A8610}"/>
                </a:ext>
              </a:extLst>
            </p:cNvPr>
            <p:cNvSpPr txBox="1"/>
            <p:nvPr/>
          </p:nvSpPr>
          <p:spPr>
            <a:xfrm>
              <a:off x="6452793" y="2114982"/>
              <a:ext cx="308948" cy="369332"/>
            </a:xfrm>
            <a:prstGeom prst="rect">
              <a:avLst/>
            </a:prstGeom>
            <a:noFill/>
          </p:spPr>
          <p:txBody>
            <a:bodyPr wrap="square" rtlCol="0">
              <a:spAutoFit/>
            </a:bodyPr>
            <a:lstStyle/>
            <a:p>
              <a:r>
                <a:rPr lang="en-US" dirty="0"/>
                <a:t>1</a:t>
              </a:r>
            </a:p>
          </p:txBody>
        </p:sp>
        <p:sp>
          <p:nvSpPr>
            <p:cNvPr id="22" name="TextBox 21">
              <a:extLst>
                <a:ext uri="{FF2B5EF4-FFF2-40B4-BE49-F238E27FC236}">
                  <a16:creationId xmlns:a16="http://schemas.microsoft.com/office/drawing/2014/main" id="{62270584-EA24-7444-8944-7A4C9F0778B5}"/>
                </a:ext>
              </a:extLst>
            </p:cNvPr>
            <p:cNvSpPr txBox="1"/>
            <p:nvPr/>
          </p:nvSpPr>
          <p:spPr>
            <a:xfrm>
              <a:off x="7343234" y="1745650"/>
              <a:ext cx="308948" cy="369332"/>
            </a:xfrm>
            <a:prstGeom prst="rect">
              <a:avLst/>
            </a:prstGeom>
            <a:noFill/>
          </p:spPr>
          <p:txBody>
            <a:bodyPr wrap="square" rtlCol="0">
              <a:spAutoFit/>
            </a:bodyPr>
            <a:lstStyle/>
            <a:p>
              <a:r>
                <a:rPr lang="en-US" dirty="0"/>
                <a:t>2</a:t>
              </a:r>
            </a:p>
          </p:txBody>
        </p:sp>
        <p:sp>
          <p:nvSpPr>
            <p:cNvPr id="23" name="TextBox 22">
              <a:extLst>
                <a:ext uri="{FF2B5EF4-FFF2-40B4-BE49-F238E27FC236}">
                  <a16:creationId xmlns:a16="http://schemas.microsoft.com/office/drawing/2014/main" id="{A9664A01-6759-E041-AF5B-D89832D951ED}"/>
                </a:ext>
              </a:extLst>
            </p:cNvPr>
            <p:cNvSpPr txBox="1"/>
            <p:nvPr/>
          </p:nvSpPr>
          <p:spPr>
            <a:xfrm>
              <a:off x="5303605" y="3323083"/>
              <a:ext cx="308948" cy="369332"/>
            </a:xfrm>
            <a:prstGeom prst="rect">
              <a:avLst/>
            </a:prstGeom>
            <a:noFill/>
          </p:spPr>
          <p:txBody>
            <a:bodyPr wrap="square" rtlCol="0">
              <a:spAutoFit/>
            </a:bodyPr>
            <a:lstStyle/>
            <a:p>
              <a:r>
                <a:rPr lang="en-US" dirty="0"/>
                <a:t>3</a:t>
              </a:r>
            </a:p>
          </p:txBody>
        </p:sp>
        <p:sp>
          <p:nvSpPr>
            <p:cNvPr id="24" name="TextBox 23">
              <a:extLst>
                <a:ext uri="{FF2B5EF4-FFF2-40B4-BE49-F238E27FC236}">
                  <a16:creationId xmlns:a16="http://schemas.microsoft.com/office/drawing/2014/main" id="{C68B9F44-CDB6-F749-98C9-5223E4B6F9B2}"/>
                </a:ext>
              </a:extLst>
            </p:cNvPr>
            <p:cNvSpPr txBox="1"/>
            <p:nvPr/>
          </p:nvSpPr>
          <p:spPr>
            <a:xfrm>
              <a:off x="5764956" y="4659869"/>
              <a:ext cx="308948" cy="369332"/>
            </a:xfrm>
            <a:prstGeom prst="rect">
              <a:avLst/>
            </a:prstGeom>
            <a:noFill/>
          </p:spPr>
          <p:txBody>
            <a:bodyPr wrap="square" rtlCol="0">
              <a:spAutoFit/>
            </a:bodyPr>
            <a:lstStyle/>
            <a:p>
              <a:r>
                <a:rPr lang="en-US" dirty="0"/>
                <a:t>2</a:t>
              </a:r>
            </a:p>
          </p:txBody>
        </p:sp>
        <p:sp>
          <p:nvSpPr>
            <p:cNvPr id="25" name="TextBox 24">
              <a:extLst>
                <a:ext uri="{FF2B5EF4-FFF2-40B4-BE49-F238E27FC236}">
                  <a16:creationId xmlns:a16="http://schemas.microsoft.com/office/drawing/2014/main" id="{A53B617D-71E0-C74B-AD0E-F3A38E76D2E7}"/>
                </a:ext>
              </a:extLst>
            </p:cNvPr>
            <p:cNvSpPr txBox="1"/>
            <p:nvPr/>
          </p:nvSpPr>
          <p:spPr>
            <a:xfrm>
              <a:off x="7275366" y="4659869"/>
              <a:ext cx="308948" cy="369332"/>
            </a:xfrm>
            <a:prstGeom prst="rect">
              <a:avLst/>
            </a:prstGeom>
            <a:noFill/>
          </p:spPr>
          <p:txBody>
            <a:bodyPr wrap="square" rtlCol="0">
              <a:spAutoFit/>
            </a:bodyPr>
            <a:lstStyle/>
            <a:p>
              <a:r>
                <a:rPr lang="en-US" dirty="0"/>
                <a:t>3</a:t>
              </a:r>
            </a:p>
          </p:txBody>
        </p:sp>
        <p:sp>
          <p:nvSpPr>
            <p:cNvPr id="26" name="TextBox 25">
              <a:extLst>
                <a:ext uri="{FF2B5EF4-FFF2-40B4-BE49-F238E27FC236}">
                  <a16:creationId xmlns:a16="http://schemas.microsoft.com/office/drawing/2014/main" id="{437323ED-E4F1-D243-9AA2-DB69BDDC5A30}"/>
                </a:ext>
              </a:extLst>
            </p:cNvPr>
            <p:cNvSpPr txBox="1"/>
            <p:nvPr/>
          </p:nvSpPr>
          <p:spPr>
            <a:xfrm>
              <a:off x="6452793" y="3138417"/>
              <a:ext cx="308948" cy="369332"/>
            </a:xfrm>
            <a:prstGeom prst="rect">
              <a:avLst/>
            </a:prstGeom>
            <a:noFill/>
          </p:spPr>
          <p:txBody>
            <a:bodyPr wrap="square" rtlCol="0">
              <a:spAutoFit/>
            </a:bodyPr>
            <a:lstStyle/>
            <a:p>
              <a:r>
                <a:rPr lang="en-US" dirty="0"/>
                <a:t>4</a:t>
              </a:r>
            </a:p>
          </p:txBody>
        </p:sp>
        <p:sp>
          <p:nvSpPr>
            <p:cNvPr id="27" name="TextBox 26">
              <a:extLst>
                <a:ext uri="{FF2B5EF4-FFF2-40B4-BE49-F238E27FC236}">
                  <a16:creationId xmlns:a16="http://schemas.microsoft.com/office/drawing/2014/main" id="{490B1BA9-B053-EC47-8CEE-CEC54F2A84B2}"/>
                </a:ext>
              </a:extLst>
            </p:cNvPr>
            <p:cNvSpPr txBox="1"/>
            <p:nvPr/>
          </p:nvSpPr>
          <p:spPr>
            <a:xfrm>
              <a:off x="7876097" y="3138417"/>
              <a:ext cx="308948" cy="369332"/>
            </a:xfrm>
            <a:prstGeom prst="rect">
              <a:avLst/>
            </a:prstGeom>
            <a:noFill/>
          </p:spPr>
          <p:txBody>
            <a:bodyPr wrap="square" rtlCol="0">
              <a:spAutoFit/>
            </a:bodyPr>
            <a:lstStyle/>
            <a:p>
              <a:r>
                <a:rPr lang="en-US" dirty="0"/>
                <a:t>2</a:t>
              </a:r>
            </a:p>
          </p:txBody>
        </p:sp>
      </p:grpSp>
    </p:spTree>
    <p:extLst>
      <p:ext uri="{BB962C8B-B14F-4D97-AF65-F5344CB8AC3E}">
        <p14:creationId xmlns:p14="http://schemas.microsoft.com/office/powerpoint/2010/main" val="320886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Ford-Fulkerson Algorithm</a:t>
            </a:r>
          </a:p>
        </p:txBody>
      </p:sp>
      <p:sp>
        <p:nvSpPr>
          <p:cNvPr id="3" name="Content Placeholder 2"/>
          <p:cNvSpPr>
            <a:spLocks noGrp="1"/>
          </p:cNvSpPr>
          <p:nvPr>
            <p:ph idx="1"/>
          </p:nvPr>
        </p:nvSpPr>
        <p:spPr>
          <a:xfrm>
            <a:off x="1344172" y="1718554"/>
            <a:ext cx="9245569" cy="4554230"/>
          </a:xfrm>
        </p:spPr>
        <p:txBody>
          <a:bodyPr>
            <a:normAutofit/>
          </a:bodyPr>
          <a:lstStyle/>
          <a:p>
            <a:pPr lvl="1"/>
            <a:r>
              <a:rPr lang="en-US" sz="2600" dirty="0"/>
              <a:t>Find a Path from Source to Sink </a:t>
            </a:r>
          </a:p>
          <a:p>
            <a:pPr lvl="1"/>
            <a:r>
              <a:rPr lang="en-US" sz="2600" dirty="0"/>
              <a:t>Depth First from Source until we hit Sink</a:t>
            </a:r>
          </a:p>
          <a:p>
            <a:pPr lvl="1"/>
            <a:r>
              <a:rPr lang="en-US" sz="2600" dirty="0"/>
              <a:t>Update the flow along the path</a:t>
            </a:r>
          </a:p>
          <a:p>
            <a:pPr lvl="1"/>
            <a:r>
              <a:rPr lang="en-US" sz="2600" dirty="0"/>
              <a:t>Remove edges with 0 flow</a:t>
            </a:r>
          </a:p>
          <a:p>
            <a:pPr lvl="1"/>
            <a:r>
              <a:rPr lang="en-US" sz="2600" dirty="0"/>
              <a:t>Add edges in opposite direction for </a:t>
            </a:r>
            <a:r>
              <a:rPr lang="en-US" sz="2600" dirty="0">
                <a:solidFill>
                  <a:srgbClr val="FF0000"/>
                </a:solidFill>
              </a:rPr>
              <a:t>reverse flow</a:t>
            </a:r>
          </a:p>
          <a:p>
            <a:pPr lvl="1"/>
            <a:r>
              <a:rPr lang="en-US" sz="2600" dirty="0"/>
              <a:t>Continue until there are no paths from Source to Sink</a:t>
            </a:r>
          </a:p>
          <a:p>
            <a:endParaRPr lang="en-US" dirty="0"/>
          </a:p>
        </p:txBody>
      </p:sp>
    </p:spTree>
    <p:extLst>
      <p:ext uri="{BB962C8B-B14F-4D97-AF65-F5344CB8AC3E}">
        <p14:creationId xmlns:p14="http://schemas.microsoft.com/office/powerpoint/2010/main" val="313698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13" name="Content Placeholder 12">
            <a:extLst>
              <a:ext uri="{FF2B5EF4-FFF2-40B4-BE49-F238E27FC236}">
                <a16:creationId xmlns:a16="http://schemas.microsoft.com/office/drawing/2014/main" id="{61F3A631-78C6-D64D-B1B1-F919DA356223}"/>
              </a:ext>
            </a:extLst>
          </p:cNvPr>
          <p:cNvSpPr>
            <a:spLocks noGrp="1"/>
          </p:cNvSpPr>
          <p:nvPr>
            <p:ph sz="half" idx="1"/>
          </p:nvPr>
        </p:nvSpPr>
        <p:spPr/>
        <p:txBody>
          <a:bodyPr/>
          <a:lstStyle/>
          <a:p>
            <a:r>
              <a:rPr lang="en-US" dirty="0"/>
              <a:t>Guaranteed to converge only if the weights are rational numbers.</a:t>
            </a:r>
          </a:p>
          <a:p>
            <a:endParaRPr lang="en-US" dirty="0"/>
          </a:p>
        </p:txBody>
      </p:sp>
      <p:sp>
        <p:nvSpPr>
          <p:cNvPr id="4" name="Oval 3"/>
          <p:cNvSpPr/>
          <p:nvPr/>
        </p:nvSpPr>
        <p:spPr>
          <a:xfrm>
            <a:off x="8558904" y="1767063"/>
            <a:ext cx="703714" cy="70360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739124" y="1916669"/>
            <a:ext cx="360439" cy="369332"/>
          </a:xfrm>
          <a:prstGeom prst="rect">
            <a:avLst/>
          </a:prstGeom>
          <a:noFill/>
        </p:spPr>
        <p:txBody>
          <a:bodyPr wrap="square" rtlCol="0">
            <a:spAutoFit/>
          </a:bodyPr>
          <a:lstStyle/>
          <a:p>
            <a:r>
              <a:rPr lang="en-US" dirty="0"/>
              <a:t>S</a:t>
            </a:r>
          </a:p>
        </p:txBody>
      </p:sp>
      <p:grpSp>
        <p:nvGrpSpPr>
          <p:cNvPr id="3" name="Group 7"/>
          <p:cNvGrpSpPr/>
          <p:nvPr/>
        </p:nvGrpSpPr>
        <p:grpSpPr>
          <a:xfrm>
            <a:off x="8558904" y="4873220"/>
            <a:ext cx="703714" cy="703605"/>
            <a:chOff x="4323197" y="2503466"/>
            <a:chExt cx="703714" cy="703605"/>
          </a:xfrm>
        </p:grpSpPr>
        <p:sp>
          <p:nvSpPr>
            <p:cNvPr id="6" name="Oval 5"/>
            <p:cNvSpPr/>
            <p:nvPr/>
          </p:nvSpPr>
          <p:spPr>
            <a:xfrm>
              <a:off x="4323197" y="2503466"/>
              <a:ext cx="703714" cy="70360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4503416" y="2653073"/>
              <a:ext cx="360439" cy="369332"/>
            </a:xfrm>
            <a:prstGeom prst="rect">
              <a:avLst/>
            </a:prstGeom>
            <a:noFill/>
          </p:spPr>
          <p:txBody>
            <a:bodyPr wrap="square" rtlCol="0">
              <a:spAutoFit/>
            </a:bodyPr>
            <a:lstStyle/>
            <a:p>
              <a:r>
                <a:rPr lang="en-US" dirty="0"/>
                <a:t>T</a:t>
              </a:r>
            </a:p>
          </p:txBody>
        </p:sp>
      </p:grpSp>
      <p:sp>
        <p:nvSpPr>
          <p:cNvPr id="9" name="Oval 8"/>
          <p:cNvSpPr/>
          <p:nvPr/>
        </p:nvSpPr>
        <p:spPr>
          <a:xfrm>
            <a:off x="11064815" y="3093310"/>
            <a:ext cx="703714" cy="70360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11245035" y="3242916"/>
            <a:ext cx="360439" cy="369332"/>
          </a:xfrm>
          <a:prstGeom prst="rect">
            <a:avLst/>
          </a:prstGeom>
          <a:noFill/>
        </p:spPr>
        <p:txBody>
          <a:bodyPr wrap="square" rtlCol="0">
            <a:spAutoFit/>
          </a:bodyPr>
          <a:lstStyle/>
          <a:p>
            <a:r>
              <a:rPr lang="en-US" dirty="0"/>
              <a:t>B</a:t>
            </a:r>
          </a:p>
        </p:txBody>
      </p:sp>
      <p:sp>
        <p:nvSpPr>
          <p:cNvPr id="11" name="Oval 10"/>
          <p:cNvSpPr/>
          <p:nvPr/>
        </p:nvSpPr>
        <p:spPr>
          <a:xfrm>
            <a:off x="6617325" y="3179115"/>
            <a:ext cx="703714" cy="70360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6883362" y="3260446"/>
            <a:ext cx="703714" cy="369332"/>
          </a:xfrm>
          <a:prstGeom prst="rect">
            <a:avLst/>
          </a:prstGeom>
          <a:noFill/>
        </p:spPr>
        <p:txBody>
          <a:bodyPr wrap="square" rtlCol="0">
            <a:spAutoFit/>
          </a:bodyPr>
          <a:lstStyle/>
          <a:p>
            <a:r>
              <a:rPr lang="en-US" dirty="0"/>
              <a:t> A</a:t>
            </a:r>
          </a:p>
        </p:txBody>
      </p:sp>
      <p:cxnSp>
        <p:nvCxnSpPr>
          <p:cNvPr id="14" name="Straight Arrow Connector 13"/>
          <p:cNvCxnSpPr/>
          <p:nvPr/>
        </p:nvCxnSpPr>
        <p:spPr>
          <a:xfrm rot="10800000" flipV="1">
            <a:off x="7235221" y="2286001"/>
            <a:ext cx="1323685" cy="9569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6" idx="1"/>
          </p:cNvCxnSpPr>
          <p:nvPr/>
        </p:nvCxnSpPr>
        <p:spPr>
          <a:xfrm>
            <a:off x="7235219" y="3796914"/>
            <a:ext cx="1426742" cy="11793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9" idx="1"/>
          </p:cNvCxnSpPr>
          <p:nvPr/>
        </p:nvCxnSpPr>
        <p:spPr>
          <a:xfrm>
            <a:off x="9262618" y="2286000"/>
            <a:ext cx="1905254" cy="910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9" idx="3"/>
          </p:cNvCxnSpPr>
          <p:nvPr/>
        </p:nvCxnSpPr>
        <p:spPr>
          <a:xfrm rot="5400000">
            <a:off x="9550770" y="3405722"/>
            <a:ext cx="1328953" cy="19052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cxnSpLocks/>
          </p:cNvCxnSpPr>
          <p:nvPr/>
        </p:nvCxnSpPr>
        <p:spPr>
          <a:xfrm>
            <a:off x="7283647" y="3351856"/>
            <a:ext cx="3829596" cy="2021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8739124" y="3445112"/>
            <a:ext cx="360439" cy="369332"/>
          </a:xfrm>
          <a:prstGeom prst="rect">
            <a:avLst/>
          </a:prstGeom>
          <a:noFill/>
        </p:spPr>
        <p:txBody>
          <a:bodyPr wrap="square" rtlCol="0">
            <a:spAutoFit/>
          </a:bodyPr>
          <a:lstStyle/>
          <a:p>
            <a:r>
              <a:rPr lang="en-US" dirty="0"/>
              <a:t>1</a:t>
            </a:r>
          </a:p>
        </p:txBody>
      </p:sp>
      <p:sp>
        <p:nvSpPr>
          <p:cNvPr id="26" name="TextBox 25"/>
          <p:cNvSpPr txBox="1"/>
          <p:nvPr/>
        </p:nvSpPr>
        <p:spPr>
          <a:xfrm>
            <a:off x="7587077" y="2470667"/>
            <a:ext cx="714371" cy="369332"/>
          </a:xfrm>
          <a:prstGeom prst="rect">
            <a:avLst/>
          </a:prstGeom>
          <a:noFill/>
        </p:spPr>
        <p:txBody>
          <a:bodyPr wrap="square" rtlCol="0">
            <a:spAutoFit/>
          </a:bodyPr>
          <a:lstStyle/>
          <a:p>
            <a:r>
              <a:rPr lang="en-US" dirty="0"/>
              <a:t>100</a:t>
            </a:r>
          </a:p>
        </p:txBody>
      </p:sp>
      <p:sp>
        <p:nvSpPr>
          <p:cNvPr id="27" name="TextBox 26"/>
          <p:cNvSpPr txBox="1"/>
          <p:nvPr/>
        </p:nvSpPr>
        <p:spPr>
          <a:xfrm>
            <a:off x="10350445" y="2438401"/>
            <a:ext cx="714371" cy="369332"/>
          </a:xfrm>
          <a:prstGeom prst="rect">
            <a:avLst/>
          </a:prstGeom>
          <a:noFill/>
        </p:spPr>
        <p:txBody>
          <a:bodyPr wrap="square" rtlCol="0">
            <a:spAutoFit/>
          </a:bodyPr>
          <a:lstStyle/>
          <a:p>
            <a:r>
              <a:rPr lang="en-US" dirty="0"/>
              <a:t>100</a:t>
            </a:r>
          </a:p>
        </p:txBody>
      </p:sp>
      <p:sp>
        <p:nvSpPr>
          <p:cNvPr id="28" name="TextBox 27"/>
          <p:cNvSpPr txBox="1"/>
          <p:nvPr/>
        </p:nvSpPr>
        <p:spPr>
          <a:xfrm>
            <a:off x="7321040" y="4223147"/>
            <a:ext cx="714371" cy="369332"/>
          </a:xfrm>
          <a:prstGeom prst="rect">
            <a:avLst/>
          </a:prstGeom>
          <a:noFill/>
        </p:spPr>
        <p:txBody>
          <a:bodyPr wrap="square" rtlCol="0">
            <a:spAutoFit/>
          </a:bodyPr>
          <a:lstStyle/>
          <a:p>
            <a:r>
              <a:rPr lang="en-US" dirty="0"/>
              <a:t>100</a:t>
            </a:r>
          </a:p>
        </p:txBody>
      </p:sp>
      <p:sp>
        <p:nvSpPr>
          <p:cNvPr id="29" name="TextBox 28"/>
          <p:cNvSpPr txBox="1"/>
          <p:nvPr/>
        </p:nvSpPr>
        <p:spPr>
          <a:xfrm>
            <a:off x="10350445" y="4223147"/>
            <a:ext cx="714371" cy="369332"/>
          </a:xfrm>
          <a:prstGeom prst="rect">
            <a:avLst/>
          </a:prstGeom>
          <a:noFill/>
        </p:spPr>
        <p:txBody>
          <a:bodyPr wrap="square" rtlCol="0">
            <a:spAutoFit/>
          </a:bodyPr>
          <a:lstStyle/>
          <a:p>
            <a:r>
              <a:rPr lang="en-US" dirty="0"/>
              <a:t>100</a:t>
            </a:r>
          </a:p>
        </p:txBody>
      </p:sp>
      <p:sp>
        <p:nvSpPr>
          <p:cNvPr id="30" name="TextBox 29"/>
          <p:cNvSpPr txBox="1"/>
          <p:nvPr/>
        </p:nvSpPr>
        <p:spPr>
          <a:xfrm>
            <a:off x="2759792" y="5659527"/>
            <a:ext cx="7363258" cy="830997"/>
          </a:xfrm>
          <a:prstGeom prst="rect">
            <a:avLst/>
          </a:prstGeom>
          <a:noFill/>
        </p:spPr>
        <p:txBody>
          <a:bodyPr wrap="square" rtlCol="0">
            <a:spAutoFit/>
          </a:bodyPr>
          <a:lstStyle/>
          <a:p>
            <a:r>
              <a:rPr lang="en-US" sz="2400" dirty="0"/>
              <a:t>If we always choose the edge (</a:t>
            </a:r>
            <a:r>
              <a:rPr lang="en-US" sz="2400" dirty="0" err="1"/>
              <a:t>a,b</a:t>
            </a:r>
            <a:r>
              <a:rPr lang="en-US" sz="2400" dirty="0"/>
              <a:t>) or  (</a:t>
            </a:r>
            <a:r>
              <a:rPr lang="en-US" sz="2400" dirty="0" err="1"/>
              <a:t>b,a</a:t>
            </a:r>
            <a:r>
              <a:rPr lang="en-US" sz="2400" dirty="0"/>
              <a:t>) we will need 100 steps to terminate</a:t>
            </a:r>
          </a:p>
        </p:txBody>
      </p:sp>
    </p:spTree>
    <p:extLst>
      <p:ext uri="{BB962C8B-B14F-4D97-AF65-F5344CB8AC3E}">
        <p14:creationId xmlns:p14="http://schemas.microsoft.com/office/powerpoint/2010/main" val="131121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a:t>
            </a:r>
          </a:p>
        </p:txBody>
      </p:sp>
      <p:sp>
        <p:nvSpPr>
          <p:cNvPr id="3" name="Content Placeholder 2"/>
          <p:cNvSpPr>
            <a:spLocks noGrp="1"/>
          </p:cNvSpPr>
          <p:nvPr>
            <p:ph idx="1"/>
          </p:nvPr>
        </p:nvSpPr>
        <p:spPr/>
        <p:txBody>
          <a:bodyPr/>
          <a:lstStyle/>
          <a:p>
            <a:r>
              <a:rPr lang="en-US" dirty="0"/>
              <a:t>Always choose the augmenting path that allows largest increase to flow.</a:t>
            </a:r>
          </a:p>
          <a:p>
            <a:r>
              <a:rPr lang="en-US" dirty="0"/>
              <a:t>Like weighted shortest-paths (other way round)</a:t>
            </a:r>
          </a:p>
          <a:p>
            <a:r>
              <a:rPr lang="en-US" dirty="0"/>
              <a:t>Modification of </a:t>
            </a:r>
            <a:r>
              <a:rPr lang="en-US" dirty="0" err="1"/>
              <a:t>Dijkstra’s</a:t>
            </a:r>
            <a:r>
              <a:rPr lang="en-US" dirty="0"/>
              <a:t> algorithm (Breadth First)</a:t>
            </a:r>
          </a:p>
          <a:p>
            <a:r>
              <a:rPr lang="en-US" dirty="0">
                <a:solidFill>
                  <a:srgbClr val="FF0000"/>
                </a:solidFill>
              </a:rPr>
              <a:t>Edmond’s-Karp Algorithm</a:t>
            </a:r>
          </a:p>
        </p:txBody>
      </p:sp>
    </p:spTree>
    <p:extLst>
      <p:ext uri="{BB962C8B-B14F-4D97-AF65-F5344CB8AC3E}">
        <p14:creationId xmlns:p14="http://schemas.microsoft.com/office/powerpoint/2010/main" val="203329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D3D0-394E-604C-B806-B306378D5FCF}"/>
              </a:ext>
            </a:extLst>
          </p:cNvPr>
          <p:cNvSpPr>
            <a:spLocks noGrp="1"/>
          </p:cNvSpPr>
          <p:nvPr>
            <p:ph type="title"/>
          </p:nvPr>
        </p:nvSpPr>
        <p:spPr/>
        <p:txBody>
          <a:bodyPr/>
          <a:lstStyle/>
          <a:p>
            <a:r>
              <a:rPr lang="en-US" dirty="0"/>
              <a:t>MAX FLOW MIN Cut THEOREM</a:t>
            </a:r>
          </a:p>
        </p:txBody>
      </p:sp>
      <p:sp>
        <p:nvSpPr>
          <p:cNvPr id="3" name="Content Placeholder 2">
            <a:extLst>
              <a:ext uri="{FF2B5EF4-FFF2-40B4-BE49-F238E27FC236}">
                <a16:creationId xmlns:a16="http://schemas.microsoft.com/office/drawing/2014/main" id="{918E07F5-CBAE-F040-B89D-9FA63FDB9507}"/>
              </a:ext>
            </a:extLst>
          </p:cNvPr>
          <p:cNvSpPr>
            <a:spLocks noGrp="1"/>
          </p:cNvSpPr>
          <p:nvPr>
            <p:ph idx="1"/>
          </p:nvPr>
        </p:nvSpPr>
        <p:spPr/>
        <p:txBody>
          <a:bodyPr/>
          <a:lstStyle/>
          <a:p>
            <a:r>
              <a:rPr lang="en-US" dirty="0"/>
              <a:t>The maximum value of an s-t flow is equal to the minimum capacity over all s-t cuts.</a:t>
            </a:r>
          </a:p>
          <a:p>
            <a:r>
              <a:rPr lang="en-US" dirty="0">
                <a:solidFill>
                  <a:srgbClr val="202122"/>
                </a:solidFill>
              </a:rPr>
              <a:t>T</a:t>
            </a:r>
            <a:r>
              <a:rPr lang="en-US" b="0" i="0" dirty="0">
                <a:solidFill>
                  <a:srgbClr val="202122"/>
                </a:solidFill>
                <a:effectLst/>
              </a:rPr>
              <a:t>he maximum amount of flow passing from the source to the </a:t>
            </a:r>
            <a:r>
              <a:rPr lang="en-US" dirty="0"/>
              <a:t>sink</a:t>
            </a:r>
            <a:r>
              <a:rPr lang="en-US" b="0" i="0" dirty="0">
                <a:solidFill>
                  <a:srgbClr val="202122"/>
                </a:solidFill>
                <a:effectLst/>
              </a:rPr>
              <a:t> is equal to the smallest total weight of the edges which if removed would disconnect the source from the sink.</a:t>
            </a:r>
            <a:endParaRPr lang="en-US" dirty="0"/>
          </a:p>
        </p:txBody>
      </p:sp>
    </p:spTree>
    <p:extLst>
      <p:ext uri="{BB962C8B-B14F-4D97-AF65-F5344CB8AC3E}">
        <p14:creationId xmlns:p14="http://schemas.microsoft.com/office/powerpoint/2010/main" val="2457466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Communities in Networks</a:t>
            </a:r>
          </a:p>
        </p:txBody>
      </p:sp>
      <p:sp>
        <p:nvSpPr>
          <p:cNvPr id="3" name="Content Placeholder 2"/>
          <p:cNvSpPr>
            <a:spLocks noGrp="1"/>
          </p:cNvSpPr>
          <p:nvPr>
            <p:ph idx="1"/>
          </p:nvPr>
        </p:nvSpPr>
        <p:spPr>
          <a:xfrm>
            <a:off x="2567493" y="2323653"/>
            <a:ext cx="7997534" cy="3830963"/>
          </a:xfrm>
        </p:spPr>
        <p:txBody>
          <a:bodyPr>
            <a:normAutofit/>
          </a:bodyPr>
          <a:lstStyle/>
          <a:p>
            <a:r>
              <a:rPr lang="en-US" dirty="0">
                <a:cs typeface="Comic Sans MS"/>
              </a:rPr>
              <a:t>Identifying communities is a very important feature of networks</a:t>
            </a:r>
          </a:p>
          <a:p>
            <a:endParaRPr lang="en-US" dirty="0">
              <a:cs typeface="Comic Sans MS"/>
            </a:endParaRPr>
          </a:p>
          <a:p>
            <a:r>
              <a:rPr lang="en-US" dirty="0">
                <a:cs typeface="Comic Sans MS"/>
              </a:rPr>
              <a:t>Communities are groups of vertices that are tightly connected to each other</a:t>
            </a:r>
          </a:p>
          <a:p>
            <a:pPr lvl="1"/>
            <a:r>
              <a:rPr lang="en-US" b="1" dirty="0">
                <a:cs typeface="Comic Sans MS"/>
              </a:rPr>
              <a:t>Example: </a:t>
            </a:r>
            <a:r>
              <a:rPr lang="en-US" dirty="0">
                <a:cs typeface="Comic Sans MS"/>
              </a:rPr>
              <a:t>groups of friends in social networks, groups of similarly acting genes in biological networks, groups of customers who buy similar items in </a:t>
            </a:r>
            <a:r>
              <a:rPr lang="en-US" dirty="0" err="1">
                <a:cs typeface="Comic Sans MS"/>
              </a:rPr>
              <a:t>reccomendation</a:t>
            </a:r>
            <a:r>
              <a:rPr lang="en-US" dirty="0">
                <a:cs typeface="Comic Sans MS"/>
              </a:rPr>
              <a:t> networks</a:t>
            </a:r>
          </a:p>
          <a:p>
            <a:endParaRPr lang="en-US" dirty="0">
              <a:cs typeface="Comic Sans MS"/>
            </a:endParaRPr>
          </a:p>
          <a:p>
            <a:r>
              <a:rPr lang="en-US" dirty="0">
                <a:cs typeface="Comic Sans MS"/>
              </a:rPr>
              <a:t>Mathematically, communities are a mapping of vertices to groups</a:t>
            </a:r>
          </a:p>
        </p:txBody>
      </p:sp>
    </p:spTree>
    <p:extLst>
      <p:ext uri="{BB962C8B-B14F-4D97-AF65-F5344CB8AC3E}">
        <p14:creationId xmlns:p14="http://schemas.microsoft.com/office/powerpoint/2010/main" val="294528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ca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2462" y="1074616"/>
            <a:ext cx="6559324" cy="5138615"/>
          </a:xfrm>
          <a:prstGeom prst="rect">
            <a:avLst/>
          </a:prstGeom>
        </p:spPr>
      </p:pic>
      <p:sp>
        <p:nvSpPr>
          <p:cNvPr id="5" name="TextBox 4"/>
          <p:cNvSpPr txBox="1"/>
          <p:nvPr/>
        </p:nvSpPr>
        <p:spPr>
          <a:xfrm>
            <a:off x="4904155" y="5863437"/>
            <a:ext cx="5138615" cy="646331"/>
          </a:xfrm>
          <a:prstGeom prst="rect">
            <a:avLst/>
          </a:prstGeom>
          <a:noFill/>
        </p:spPr>
        <p:txBody>
          <a:bodyPr wrap="square" rtlCol="0">
            <a:spAutoFit/>
          </a:bodyPr>
          <a:lstStyle/>
          <a:p>
            <a:r>
              <a:rPr lang="en-US" dirty="0">
                <a:latin typeface="Comic Sans MS"/>
                <a:cs typeface="Comic Sans MS"/>
              </a:rPr>
              <a:t>Example of  Communities based on NCAA matches http://</a:t>
            </a:r>
            <a:r>
              <a:rPr lang="en-US" dirty="0" err="1">
                <a:latin typeface="Comic Sans MS"/>
                <a:cs typeface="Comic Sans MS"/>
              </a:rPr>
              <a:t>snap.stanford.edu</a:t>
            </a:r>
            <a:r>
              <a:rPr lang="en-US" dirty="0">
                <a:latin typeface="Comic Sans MS"/>
                <a:cs typeface="Comic Sans MS"/>
              </a:rPr>
              <a:t>/</a:t>
            </a:r>
            <a:r>
              <a:rPr lang="en-US" dirty="0" err="1">
                <a:latin typeface="Comic Sans MS"/>
                <a:cs typeface="Comic Sans MS"/>
              </a:rPr>
              <a:t>agm</a:t>
            </a:r>
            <a:r>
              <a:rPr lang="en-US" dirty="0">
                <a:latin typeface="Comic Sans MS"/>
                <a:cs typeface="Comic Sans MS"/>
              </a:rPr>
              <a:t>/</a:t>
            </a:r>
          </a:p>
        </p:txBody>
      </p:sp>
    </p:spTree>
    <p:extLst>
      <p:ext uri="{BB962C8B-B14F-4D97-AF65-F5344CB8AC3E}">
        <p14:creationId xmlns:p14="http://schemas.microsoft.com/office/powerpoint/2010/main" val="1059326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490" y="734588"/>
            <a:ext cx="7024744" cy="1143000"/>
          </a:xfrm>
        </p:spPr>
        <p:txBody>
          <a:bodyPr>
            <a:normAutofit/>
          </a:bodyPr>
          <a:lstStyle/>
          <a:p>
            <a:r>
              <a:rPr lang="en-US" dirty="0">
                <a:solidFill>
                  <a:schemeClr val="tx1"/>
                </a:solidFill>
                <a:cs typeface="Comic Sans MS"/>
              </a:rPr>
              <a:t>Community Detection</a:t>
            </a:r>
          </a:p>
        </p:txBody>
      </p:sp>
      <p:sp>
        <p:nvSpPr>
          <p:cNvPr id="3" name="Content Placeholder 2"/>
          <p:cNvSpPr>
            <a:spLocks noGrp="1"/>
          </p:cNvSpPr>
          <p:nvPr>
            <p:ph idx="1"/>
          </p:nvPr>
        </p:nvSpPr>
        <p:spPr>
          <a:xfrm>
            <a:off x="2567493" y="1858521"/>
            <a:ext cx="6777317" cy="4143579"/>
          </a:xfrm>
        </p:spPr>
        <p:txBody>
          <a:bodyPr>
            <a:normAutofit fontScale="25000" lnSpcReduction="20000"/>
          </a:bodyPr>
          <a:lstStyle/>
          <a:p>
            <a:r>
              <a:rPr lang="en-US" sz="8000" dirty="0">
                <a:cs typeface="Comic Sans MS"/>
              </a:rPr>
              <a:t>Note that there is no exact mathematical description of communities</a:t>
            </a:r>
          </a:p>
          <a:p>
            <a:endParaRPr lang="en-US" sz="8000" dirty="0">
              <a:cs typeface="Comic Sans MS"/>
            </a:endParaRPr>
          </a:p>
          <a:p>
            <a:r>
              <a:rPr lang="en-US" sz="8000" dirty="0">
                <a:cs typeface="Comic Sans MS"/>
              </a:rPr>
              <a:t>In real-world systems communities are generally user defined</a:t>
            </a:r>
          </a:p>
          <a:p>
            <a:endParaRPr lang="en-US" sz="8000" dirty="0">
              <a:cs typeface="Comic Sans MS"/>
            </a:endParaRPr>
          </a:p>
          <a:p>
            <a:r>
              <a:rPr lang="en-US" sz="8000" dirty="0">
                <a:cs typeface="Comic Sans MS"/>
              </a:rPr>
              <a:t>Algorithms for detecting communities generally optimize a parameter to obtain tightly connected communities</a:t>
            </a:r>
          </a:p>
          <a:p>
            <a:endParaRPr lang="en-US" sz="8000" dirty="0">
              <a:cs typeface="Comic Sans MS"/>
            </a:endParaRPr>
          </a:p>
          <a:p>
            <a:r>
              <a:rPr lang="en-US" sz="8000" dirty="0">
                <a:cs typeface="Comic Sans MS"/>
              </a:rPr>
              <a:t>Communities obtained by different algorithms can produce different mappings</a:t>
            </a:r>
          </a:p>
          <a:p>
            <a:endParaRPr lang="en-US" sz="8000" dirty="0">
              <a:latin typeface="Comic Sans MS"/>
              <a:cs typeface="Comic Sans MS"/>
            </a:endParaRPr>
          </a:p>
          <a:p>
            <a:pPr marL="68580" indent="0">
              <a:buNone/>
            </a:pPr>
            <a:endParaRPr lang="en-US" dirty="0">
              <a:latin typeface="Comic Sans MS"/>
              <a:cs typeface="Comic Sans MS"/>
            </a:endParaRPr>
          </a:p>
          <a:p>
            <a:endParaRPr lang="en-US" dirty="0"/>
          </a:p>
        </p:txBody>
      </p:sp>
    </p:spTree>
    <p:extLst>
      <p:ext uri="{BB962C8B-B14F-4D97-AF65-F5344CB8AC3E}">
        <p14:creationId xmlns:p14="http://schemas.microsoft.com/office/powerpoint/2010/main" val="109348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Ground Truth</a:t>
            </a:r>
          </a:p>
        </p:txBody>
      </p:sp>
      <p:sp>
        <p:nvSpPr>
          <p:cNvPr id="3" name="Content Placeholder 2"/>
          <p:cNvSpPr>
            <a:spLocks noGrp="1"/>
          </p:cNvSpPr>
          <p:nvPr>
            <p:ph idx="1"/>
          </p:nvPr>
        </p:nvSpPr>
        <p:spPr/>
        <p:txBody>
          <a:bodyPr>
            <a:normAutofit/>
          </a:bodyPr>
          <a:lstStyle/>
          <a:p>
            <a:r>
              <a:rPr lang="en-US" dirty="0">
                <a:cs typeface="Comic Sans MS"/>
              </a:rPr>
              <a:t>Ground Truth represents the correct mapping of vertices to communities</a:t>
            </a:r>
          </a:p>
          <a:p>
            <a:endParaRPr lang="en-US" dirty="0">
              <a:cs typeface="Comic Sans MS"/>
            </a:endParaRPr>
          </a:p>
          <a:p>
            <a:r>
              <a:rPr lang="en-US" dirty="0">
                <a:cs typeface="Comic Sans MS"/>
              </a:rPr>
              <a:t>Ground truth is defined by the user or the application. It is not defined mathematically.</a:t>
            </a:r>
          </a:p>
          <a:p>
            <a:endParaRPr lang="en-US" dirty="0">
              <a:cs typeface="Comic Sans MS"/>
            </a:endParaRPr>
          </a:p>
          <a:p>
            <a:r>
              <a:rPr lang="en-US" dirty="0">
                <a:cs typeface="Comic Sans MS"/>
              </a:rPr>
              <a:t>The effectiveness of a community detection algorithm is determined by how close it is to the ground truth.</a:t>
            </a:r>
          </a:p>
          <a:p>
            <a:endParaRPr lang="en-US" dirty="0"/>
          </a:p>
          <a:p>
            <a:endParaRPr lang="en-US" dirty="0"/>
          </a:p>
        </p:txBody>
      </p:sp>
    </p:spTree>
    <p:extLst>
      <p:ext uri="{BB962C8B-B14F-4D97-AF65-F5344CB8AC3E}">
        <p14:creationId xmlns:p14="http://schemas.microsoft.com/office/powerpoint/2010/main" val="290406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A698-2293-284F-AFAC-9434BC070BF7}"/>
              </a:ext>
            </a:extLst>
          </p:cNvPr>
          <p:cNvSpPr>
            <a:spLocks noGrp="1"/>
          </p:cNvSpPr>
          <p:nvPr>
            <p:ph type="title"/>
          </p:nvPr>
        </p:nvSpPr>
        <p:spPr/>
        <p:txBody>
          <a:bodyPr/>
          <a:lstStyle/>
          <a:p>
            <a:r>
              <a:rPr lang="en-US" dirty="0"/>
              <a:t>Connectivity In UNDIRECTED Graphs</a:t>
            </a:r>
          </a:p>
        </p:txBody>
      </p:sp>
      <p:sp>
        <p:nvSpPr>
          <p:cNvPr id="3" name="Content Placeholder 2">
            <a:extLst>
              <a:ext uri="{FF2B5EF4-FFF2-40B4-BE49-F238E27FC236}">
                <a16:creationId xmlns:a16="http://schemas.microsoft.com/office/drawing/2014/main" id="{83F51E13-5E84-7B44-AA39-CC6CEB056288}"/>
              </a:ext>
            </a:extLst>
          </p:cNvPr>
          <p:cNvSpPr>
            <a:spLocks noGrp="1"/>
          </p:cNvSpPr>
          <p:nvPr>
            <p:ph idx="1"/>
          </p:nvPr>
        </p:nvSpPr>
        <p:spPr/>
        <p:txBody>
          <a:bodyPr/>
          <a:lstStyle/>
          <a:p>
            <a:r>
              <a:rPr lang="en-US" dirty="0"/>
              <a:t>An undirected graph is connected if there is a path between every pair of vertices</a:t>
            </a:r>
          </a:p>
          <a:p>
            <a:r>
              <a:rPr lang="en-US" dirty="0"/>
              <a:t>A graph is </a:t>
            </a:r>
            <a:r>
              <a:rPr lang="en-US" dirty="0">
                <a:solidFill>
                  <a:srgbClr val="7030A0"/>
                </a:solidFill>
              </a:rPr>
              <a:t>k-vertex connected </a:t>
            </a:r>
            <a:r>
              <a:rPr lang="en-US" dirty="0"/>
              <a:t>or </a:t>
            </a:r>
            <a:r>
              <a:rPr lang="en-US" dirty="0">
                <a:solidFill>
                  <a:srgbClr val="7030A0"/>
                </a:solidFill>
              </a:rPr>
              <a:t>k-connected</a:t>
            </a:r>
            <a:r>
              <a:rPr lang="en-US" dirty="0"/>
              <a:t> if </a:t>
            </a:r>
          </a:p>
          <a:p>
            <a:pPr lvl="1"/>
            <a:r>
              <a:rPr lang="en-US" dirty="0"/>
              <a:t>It has more than k vertices</a:t>
            </a:r>
          </a:p>
          <a:p>
            <a:pPr lvl="1"/>
            <a:r>
              <a:rPr lang="en-US" dirty="0"/>
              <a:t>Will remain connected if less than k vertices are removed</a:t>
            </a:r>
          </a:p>
          <a:p>
            <a:r>
              <a:rPr lang="en-US" dirty="0"/>
              <a:t>What is the connectivity of a tree ?</a:t>
            </a:r>
          </a:p>
          <a:p>
            <a:r>
              <a:rPr lang="en-US" dirty="0"/>
              <a:t>What is the connectivity of a clique ?</a:t>
            </a:r>
          </a:p>
          <a:p>
            <a:r>
              <a:rPr lang="en-US" dirty="0"/>
              <a:t>What is the connectivity of a cycle</a:t>
            </a:r>
          </a:p>
        </p:txBody>
      </p:sp>
    </p:spTree>
    <p:extLst>
      <p:ext uri="{BB962C8B-B14F-4D97-AF65-F5344CB8AC3E}">
        <p14:creationId xmlns:p14="http://schemas.microsoft.com/office/powerpoint/2010/main" val="2322690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Partitioning </a:t>
            </a:r>
            <a:r>
              <a:rPr lang="en-US" dirty="0" err="1">
                <a:solidFill>
                  <a:schemeClr val="tx1"/>
                </a:solidFill>
                <a:cs typeface="Comic Sans MS"/>
              </a:rPr>
              <a:t>vs</a:t>
            </a:r>
            <a:r>
              <a:rPr lang="en-US" dirty="0">
                <a:solidFill>
                  <a:schemeClr val="tx1"/>
                </a:solidFill>
                <a:cs typeface="Comic Sans MS"/>
              </a:rPr>
              <a:t> Community</a:t>
            </a:r>
          </a:p>
        </p:txBody>
      </p:sp>
      <p:sp>
        <p:nvSpPr>
          <p:cNvPr id="3" name="Content Placeholder 2"/>
          <p:cNvSpPr>
            <a:spLocks noGrp="1"/>
          </p:cNvSpPr>
          <p:nvPr>
            <p:ph idx="1"/>
          </p:nvPr>
        </p:nvSpPr>
        <p:spPr>
          <a:xfrm>
            <a:off x="469557" y="2323653"/>
            <a:ext cx="8875253" cy="4084963"/>
          </a:xfrm>
        </p:spPr>
        <p:txBody>
          <a:bodyPr>
            <a:normAutofit/>
          </a:bodyPr>
          <a:lstStyle/>
          <a:p>
            <a:r>
              <a:rPr lang="en-US" dirty="0">
                <a:solidFill>
                  <a:schemeClr val="bg2">
                    <a:lumMod val="50000"/>
                  </a:schemeClr>
                </a:solidFill>
                <a:cs typeface="Comic Sans MS"/>
              </a:rPr>
              <a:t>Partitioning is used for resource management. There is no “correct” answer</a:t>
            </a:r>
          </a:p>
          <a:p>
            <a:r>
              <a:rPr lang="en-US" dirty="0">
                <a:solidFill>
                  <a:schemeClr val="bg2">
                    <a:lumMod val="50000"/>
                  </a:schemeClr>
                </a:solidFill>
                <a:cs typeface="Comic Sans MS"/>
              </a:rPr>
              <a:t>Community detection is used to find something about the system. Generally there is a “correct” answer or ground truth.</a:t>
            </a:r>
          </a:p>
          <a:p>
            <a:r>
              <a:rPr lang="en-US" dirty="0">
                <a:solidFill>
                  <a:srgbClr val="0000FF"/>
                </a:solidFill>
                <a:cs typeface="Comic Sans MS"/>
              </a:rPr>
              <a:t>The number of partitions are known beforehand</a:t>
            </a:r>
          </a:p>
          <a:p>
            <a:r>
              <a:rPr lang="en-US" dirty="0">
                <a:solidFill>
                  <a:srgbClr val="0000FF"/>
                </a:solidFill>
                <a:cs typeface="Comic Sans MS"/>
              </a:rPr>
              <a:t>The number of communities is not known before hand</a:t>
            </a:r>
          </a:p>
          <a:p>
            <a:r>
              <a:rPr lang="en-US" dirty="0">
                <a:solidFill>
                  <a:srgbClr val="FF6600"/>
                </a:solidFill>
                <a:cs typeface="Comic Sans MS"/>
              </a:rPr>
              <a:t>It is desirable that each partition be of the same size</a:t>
            </a:r>
          </a:p>
          <a:p>
            <a:r>
              <a:rPr lang="en-US" dirty="0">
                <a:solidFill>
                  <a:srgbClr val="FF6600"/>
                </a:solidFill>
                <a:cs typeface="Comic Sans MS"/>
              </a:rPr>
              <a:t>The size of communities can vary</a:t>
            </a:r>
          </a:p>
          <a:p>
            <a:r>
              <a:rPr lang="en-US" dirty="0">
                <a:solidFill>
                  <a:srgbClr val="660066"/>
                </a:solidFill>
                <a:cs typeface="Comic Sans MS"/>
              </a:rPr>
              <a:t>All graphs can be partitioned</a:t>
            </a:r>
          </a:p>
          <a:p>
            <a:r>
              <a:rPr lang="en-US" dirty="0">
                <a:solidFill>
                  <a:srgbClr val="660066"/>
                </a:solidFill>
                <a:cs typeface="Comic Sans MS"/>
              </a:rPr>
              <a:t>Not all graph have communities</a:t>
            </a:r>
          </a:p>
          <a:p>
            <a:endParaRPr lang="en-US" dirty="0"/>
          </a:p>
        </p:txBody>
      </p:sp>
    </p:spTree>
    <p:extLst>
      <p:ext uri="{BB962C8B-B14F-4D97-AF65-F5344CB8AC3E}">
        <p14:creationId xmlns:p14="http://schemas.microsoft.com/office/powerpoint/2010/main" val="2100755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Modularity</a:t>
            </a:r>
          </a:p>
        </p:txBody>
      </p:sp>
      <p:sp>
        <p:nvSpPr>
          <p:cNvPr id="3" name="Content Placeholder 2"/>
          <p:cNvSpPr>
            <a:spLocks noGrp="1"/>
          </p:cNvSpPr>
          <p:nvPr>
            <p:ph idx="1"/>
          </p:nvPr>
        </p:nvSpPr>
        <p:spPr/>
        <p:txBody>
          <a:bodyPr/>
          <a:lstStyle/>
          <a:p>
            <a:r>
              <a:rPr lang="en-US" dirty="0">
                <a:cs typeface="Comic Sans MS"/>
              </a:rPr>
              <a:t>The main philosophy is that the vertices in a community should be more connected, than the number of connections obtained by random choice</a:t>
            </a:r>
          </a:p>
          <a:p>
            <a:endParaRPr lang="en-US" dirty="0">
              <a:cs typeface="Comic Sans MS"/>
            </a:endParaRPr>
          </a:p>
          <a:p>
            <a:r>
              <a:rPr lang="en-US" dirty="0">
                <a:cs typeface="Comic Sans MS"/>
              </a:rPr>
              <a:t>We assign vertices to communities such that the total modularity is maximized</a:t>
            </a:r>
          </a:p>
          <a:p>
            <a:endParaRPr lang="en-US" dirty="0"/>
          </a:p>
          <a:p>
            <a:pPr marL="68580" indent="0">
              <a:buNone/>
            </a:pPr>
            <a:endParaRPr lang="en-US" dirty="0"/>
          </a:p>
        </p:txBody>
      </p:sp>
    </p:spTree>
    <p:extLst>
      <p:ext uri="{BB962C8B-B14F-4D97-AF65-F5344CB8AC3E}">
        <p14:creationId xmlns:p14="http://schemas.microsoft.com/office/powerpoint/2010/main" val="4051774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Formula for Modularity</a:t>
            </a:r>
          </a:p>
        </p:txBody>
      </p:sp>
      <p:sp>
        <p:nvSpPr>
          <p:cNvPr id="3" name="Content Placeholder 2"/>
          <p:cNvSpPr>
            <a:spLocks noGrp="1"/>
          </p:cNvSpPr>
          <p:nvPr>
            <p:ph idx="1"/>
          </p:nvPr>
        </p:nvSpPr>
        <p:spPr>
          <a:xfrm>
            <a:off x="2567493" y="2323652"/>
            <a:ext cx="6777317" cy="4026348"/>
          </a:xfrm>
        </p:spPr>
        <p:txBody>
          <a:bodyPr>
            <a:normAutofit/>
          </a:bodyPr>
          <a:lstStyle/>
          <a:p>
            <a:r>
              <a:rPr lang="en-US" dirty="0">
                <a:cs typeface="Comic Sans MS"/>
              </a:rPr>
              <a:t>Let the number of edges be m</a:t>
            </a:r>
          </a:p>
          <a:p>
            <a:pPr lvl="1"/>
            <a:r>
              <a:rPr lang="en-US" dirty="0">
                <a:solidFill>
                  <a:srgbClr val="000090"/>
                </a:solidFill>
                <a:cs typeface="Comic Sans MS"/>
              </a:rPr>
              <a:t>Thus total degree is 2m</a:t>
            </a:r>
          </a:p>
          <a:p>
            <a:pPr lvl="1"/>
            <a:endParaRPr lang="en-US" dirty="0">
              <a:solidFill>
                <a:srgbClr val="000090"/>
              </a:solidFill>
              <a:cs typeface="Comic Sans MS"/>
            </a:endParaRPr>
          </a:p>
          <a:p>
            <a:r>
              <a:rPr lang="en-US" dirty="0">
                <a:cs typeface="Comic Sans MS"/>
              </a:rPr>
              <a:t>Let vertex </a:t>
            </a:r>
            <a:r>
              <a:rPr lang="en-US" dirty="0" err="1">
                <a:cs typeface="Comic Sans MS"/>
              </a:rPr>
              <a:t>i</a:t>
            </a:r>
            <a:r>
              <a:rPr lang="en-US" dirty="0">
                <a:cs typeface="Comic Sans MS"/>
              </a:rPr>
              <a:t> have degree </a:t>
            </a:r>
            <a:r>
              <a:rPr lang="en-US" dirty="0" err="1">
                <a:cs typeface="Comic Sans MS"/>
              </a:rPr>
              <a:t>ki</a:t>
            </a:r>
            <a:r>
              <a:rPr lang="en-US" dirty="0">
                <a:cs typeface="Comic Sans MS"/>
              </a:rPr>
              <a:t>, and vertex j have degree </a:t>
            </a:r>
            <a:r>
              <a:rPr lang="en-US" dirty="0" err="1">
                <a:cs typeface="Comic Sans MS"/>
              </a:rPr>
              <a:t>kj</a:t>
            </a:r>
            <a:endParaRPr lang="en-US" dirty="0">
              <a:cs typeface="Comic Sans MS"/>
            </a:endParaRPr>
          </a:p>
          <a:p>
            <a:pPr lvl="1"/>
            <a:r>
              <a:rPr lang="en-US" dirty="0">
                <a:solidFill>
                  <a:srgbClr val="000090"/>
                </a:solidFill>
                <a:cs typeface="Comic Sans MS"/>
              </a:rPr>
              <a:t>Thus the probability that an edge attaches to vertex </a:t>
            </a:r>
            <a:r>
              <a:rPr lang="en-US" dirty="0" err="1">
                <a:solidFill>
                  <a:srgbClr val="000090"/>
                </a:solidFill>
                <a:cs typeface="Comic Sans MS"/>
              </a:rPr>
              <a:t>i</a:t>
            </a:r>
            <a:r>
              <a:rPr lang="en-US" dirty="0">
                <a:solidFill>
                  <a:srgbClr val="000090"/>
                </a:solidFill>
                <a:cs typeface="Comic Sans MS"/>
              </a:rPr>
              <a:t> (j) is </a:t>
            </a:r>
            <a:r>
              <a:rPr lang="en-US" dirty="0" err="1">
                <a:solidFill>
                  <a:srgbClr val="000090"/>
                </a:solidFill>
                <a:cs typeface="Comic Sans MS"/>
              </a:rPr>
              <a:t>ki</a:t>
            </a:r>
            <a:r>
              <a:rPr lang="en-US" dirty="0">
                <a:solidFill>
                  <a:srgbClr val="000090"/>
                </a:solidFill>
                <a:cs typeface="Comic Sans MS"/>
              </a:rPr>
              <a:t>/2m (</a:t>
            </a:r>
            <a:r>
              <a:rPr lang="en-US" dirty="0" err="1">
                <a:solidFill>
                  <a:srgbClr val="000090"/>
                </a:solidFill>
                <a:cs typeface="Comic Sans MS"/>
              </a:rPr>
              <a:t>kj</a:t>
            </a:r>
            <a:r>
              <a:rPr lang="en-US" dirty="0">
                <a:solidFill>
                  <a:srgbClr val="000090"/>
                </a:solidFill>
                <a:cs typeface="Comic Sans MS"/>
              </a:rPr>
              <a:t>/2m)</a:t>
            </a:r>
          </a:p>
          <a:p>
            <a:pPr lvl="1"/>
            <a:r>
              <a:rPr lang="en-US" dirty="0">
                <a:solidFill>
                  <a:srgbClr val="000090"/>
                </a:solidFill>
                <a:cs typeface="Comic Sans MS"/>
              </a:rPr>
              <a:t>Thus the expected connections between vertices </a:t>
            </a:r>
            <a:r>
              <a:rPr lang="en-US" dirty="0" err="1">
                <a:solidFill>
                  <a:srgbClr val="000090"/>
                </a:solidFill>
                <a:cs typeface="Comic Sans MS"/>
              </a:rPr>
              <a:t>i</a:t>
            </a:r>
            <a:r>
              <a:rPr lang="en-US" dirty="0">
                <a:solidFill>
                  <a:srgbClr val="000090"/>
                </a:solidFill>
                <a:cs typeface="Comic Sans MS"/>
              </a:rPr>
              <a:t> &amp; j is (</a:t>
            </a:r>
            <a:r>
              <a:rPr lang="en-US" dirty="0" err="1">
                <a:solidFill>
                  <a:srgbClr val="000090"/>
                </a:solidFill>
                <a:cs typeface="Comic Sans MS"/>
              </a:rPr>
              <a:t>ki</a:t>
            </a:r>
            <a:r>
              <a:rPr lang="en-US" dirty="0">
                <a:solidFill>
                  <a:srgbClr val="000090"/>
                </a:solidFill>
                <a:cs typeface="Comic Sans MS"/>
              </a:rPr>
              <a:t>*</a:t>
            </a:r>
            <a:r>
              <a:rPr lang="en-US" dirty="0" err="1">
                <a:solidFill>
                  <a:srgbClr val="000090"/>
                </a:solidFill>
                <a:cs typeface="Comic Sans MS"/>
              </a:rPr>
              <a:t>kj</a:t>
            </a:r>
            <a:r>
              <a:rPr lang="en-US" dirty="0">
                <a:solidFill>
                  <a:srgbClr val="000090"/>
                </a:solidFill>
                <a:cs typeface="Comic Sans MS"/>
              </a:rPr>
              <a:t>)/(2m)</a:t>
            </a:r>
            <a:r>
              <a:rPr lang="en-US" baseline="30000" dirty="0">
                <a:solidFill>
                  <a:srgbClr val="000090"/>
                </a:solidFill>
                <a:cs typeface="Comic Sans MS"/>
              </a:rPr>
              <a:t>2</a:t>
            </a:r>
          </a:p>
          <a:p>
            <a:pPr lvl="1"/>
            <a:r>
              <a:rPr lang="en-US" dirty="0">
                <a:solidFill>
                  <a:srgbClr val="000090"/>
                </a:solidFill>
                <a:cs typeface="Comic Sans MS"/>
              </a:rPr>
              <a:t>Thus the expected edges between all pairs of vertices </a:t>
            </a:r>
            <a:r>
              <a:rPr lang="en-US" dirty="0" err="1">
                <a:solidFill>
                  <a:srgbClr val="000090"/>
                </a:solidFill>
                <a:cs typeface="Comic Sans MS"/>
              </a:rPr>
              <a:t>isΣ</a:t>
            </a:r>
            <a:r>
              <a:rPr lang="en-US" baseline="-25000" dirty="0" err="1">
                <a:solidFill>
                  <a:srgbClr val="000090"/>
                </a:solidFill>
                <a:cs typeface="Comic Sans MS"/>
              </a:rPr>
              <a:t>ij</a:t>
            </a:r>
            <a:r>
              <a:rPr lang="en-US" dirty="0">
                <a:solidFill>
                  <a:srgbClr val="000090"/>
                </a:solidFill>
                <a:cs typeface="Comic Sans MS"/>
              </a:rPr>
              <a:t>[(</a:t>
            </a:r>
            <a:r>
              <a:rPr lang="en-US" dirty="0" err="1">
                <a:solidFill>
                  <a:srgbClr val="000090"/>
                </a:solidFill>
                <a:cs typeface="Comic Sans MS"/>
              </a:rPr>
              <a:t>ki</a:t>
            </a:r>
            <a:r>
              <a:rPr lang="en-US" dirty="0">
                <a:solidFill>
                  <a:srgbClr val="000090"/>
                </a:solidFill>
                <a:cs typeface="Comic Sans MS"/>
              </a:rPr>
              <a:t>*</a:t>
            </a:r>
            <a:r>
              <a:rPr lang="en-US" dirty="0" err="1">
                <a:solidFill>
                  <a:srgbClr val="000090"/>
                </a:solidFill>
                <a:cs typeface="Comic Sans MS"/>
              </a:rPr>
              <a:t>kj</a:t>
            </a:r>
            <a:r>
              <a:rPr lang="en-US" dirty="0">
                <a:solidFill>
                  <a:srgbClr val="000090"/>
                </a:solidFill>
                <a:cs typeface="Comic Sans MS"/>
              </a:rPr>
              <a:t>) (2m)</a:t>
            </a:r>
            <a:r>
              <a:rPr lang="en-US" baseline="30000" dirty="0">
                <a:solidFill>
                  <a:srgbClr val="000090"/>
                </a:solidFill>
                <a:cs typeface="Comic Sans MS"/>
              </a:rPr>
              <a:t>2</a:t>
            </a:r>
            <a:r>
              <a:rPr lang="en-US" dirty="0">
                <a:solidFill>
                  <a:srgbClr val="000090"/>
                </a:solidFill>
                <a:cs typeface="Comic Sans MS"/>
              </a:rPr>
              <a:t>]  </a:t>
            </a:r>
          </a:p>
          <a:p>
            <a:pPr lvl="1"/>
            <a:endParaRPr lang="en-US" baseline="-25000" dirty="0"/>
          </a:p>
        </p:txBody>
      </p:sp>
    </p:spTree>
    <p:extLst>
      <p:ext uri="{BB962C8B-B14F-4D97-AF65-F5344CB8AC3E}">
        <p14:creationId xmlns:p14="http://schemas.microsoft.com/office/powerpoint/2010/main" val="1998278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Formula for Modularity</a:t>
            </a:r>
            <a:r>
              <a:rPr lang="en-US" dirty="0">
                <a:solidFill>
                  <a:schemeClr val="tx1"/>
                </a:solidFill>
              </a:rPr>
              <a:t> </a:t>
            </a:r>
          </a:p>
        </p:txBody>
      </p:sp>
      <p:sp>
        <p:nvSpPr>
          <p:cNvPr id="3" name="Content Placeholder 2"/>
          <p:cNvSpPr>
            <a:spLocks noGrp="1"/>
          </p:cNvSpPr>
          <p:nvPr>
            <p:ph idx="1"/>
          </p:nvPr>
        </p:nvSpPr>
        <p:spPr/>
        <p:txBody>
          <a:bodyPr>
            <a:normAutofit/>
          </a:bodyPr>
          <a:lstStyle/>
          <a:p>
            <a:r>
              <a:rPr lang="en-US" dirty="0">
                <a:cs typeface="Comic Sans MS"/>
              </a:rPr>
              <a:t>Let ci be the community of vertex </a:t>
            </a:r>
            <a:r>
              <a:rPr lang="en-US" dirty="0" err="1">
                <a:cs typeface="Comic Sans MS"/>
              </a:rPr>
              <a:t>i</a:t>
            </a:r>
            <a:r>
              <a:rPr lang="en-US" dirty="0">
                <a:cs typeface="Comic Sans MS"/>
              </a:rPr>
              <a:t> and </a:t>
            </a:r>
            <a:r>
              <a:rPr lang="en-US" dirty="0" err="1">
                <a:cs typeface="Comic Sans MS"/>
              </a:rPr>
              <a:t>cj</a:t>
            </a:r>
            <a:r>
              <a:rPr lang="en-US" dirty="0">
                <a:cs typeface="Comic Sans MS"/>
              </a:rPr>
              <a:t> be the community of vertex j</a:t>
            </a:r>
          </a:p>
          <a:p>
            <a:r>
              <a:rPr lang="en-US" dirty="0">
                <a:cs typeface="Comic Sans MS"/>
              </a:rPr>
              <a:t>The </a:t>
            </a:r>
            <a:r>
              <a:rPr lang="en-US" dirty="0" err="1">
                <a:cs typeface="Comic Sans MS"/>
              </a:rPr>
              <a:t>Kronecker</a:t>
            </a:r>
            <a:r>
              <a:rPr lang="en-US" dirty="0">
                <a:cs typeface="Comic Sans MS"/>
              </a:rPr>
              <a:t> delta function </a:t>
            </a:r>
            <a:r>
              <a:rPr lang="en-US" dirty="0" err="1">
                <a:cs typeface="Comic Sans MS"/>
              </a:rPr>
              <a:t>δ</a:t>
            </a:r>
            <a:r>
              <a:rPr lang="en-US" dirty="0">
                <a:cs typeface="Comic Sans MS"/>
              </a:rPr>
              <a:t>(</a:t>
            </a:r>
            <a:r>
              <a:rPr lang="en-US" dirty="0" err="1">
                <a:cs typeface="Comic Sans MS"/>
              </a:rPr>
              <a:t>ci,cj</a:t>
            </a:r>
            <a:r>
              <a:rPr lang="en-US" dirty="0">
                <a:cs typeface="Comic Sans MS"/>
              </a:rPr>
              <a:t>) is defined as</a:t>
            </a:r>
          </a:p>
          <a:p>
            <a:pPr lvl="1"/>
            <a:r>
              <a:rPr lang="en-US" dirty="0" err="1">
                <a:cs typeface="Comic Sans MS"/>
              </a:rPr>
              <a:t>δ</a:t>
            </a:r>
            <a:r>
              <a:rPr lang="en-US" dirty="0">
                <a:cs typeface="Comic Sans MS"/>
              </a:rPr>
              <a:t>(</a:t>
            </a:r>
            <a:r>
              <a:rPr lang="en-US" dirty="0" err="1">
                <a:cs typeface="Comic Sans MS"/>
              </a:rPr>
              <a:t>ci,cj</a:t>
            </a:r>
            <a:r>
              <a:rPr lang="en-US" dirty="0">
                <a:cs typeface="Comic Sans MS"/>
              </a:rPr>
              <a:t>) =1 if ci=</a:t>
            </a:r>
            <a:r>
              <a:rPr lang="en-US" dirty="0" err="1">
                <a:cs typeface="Comic Sans MS"/>
              </a:rPr>
              <a:t>cj</a:t>
            </a:r>
            <a:r>
              <a:rPr lang="en-US" dirty="0">
                <a:cs typeface="Comic Sans MS"/>
              </a:rPr>
              <a:t> (</a:t>
            </a:r>
            <a:r>
              <a:rPr lang="en-US" dirty="0" err="1">
                <a:cs typeface="Comic Sans MS"/>
              </a:rPr>
              <a:t>i</a:t>
            </a:r>
            <a:r>
              <a:rPr lang="en-US" dirty="0">
                <a:cs typeface="Comic Sans MS"/>
              </a:rPr>
              <a:t> and j in the same community</a:t>
            </a:r>
          </a:p>
          <a:p>
            <a:pPr lvl="1"/>
            <a:r>
              <a:rPr lang="en-US" dirty="0" err="1">
                <a:cs typeface="Comic Sans MS"/>
              </a:rPr>
              <a:t>δ</a:t>
            </a:r>
            <a:r>
              <a:rPr lang="en-US" dirty="0">
                <a:cs typeface="Comic Sans MS"/>
              </a:rPr>
              <a:t>(</a:t>
            </a:r>
            <a:r>
              <a:rPr lang="en-US" dirty="0" err="1">
                <a:cs typeface="Comic Sans MS"/>
              </a:rPr>
              <a:t>ci,cj</a:t>
            </a:r>
            <a:r>
              <a:rPr lang="en-US" dirty="0">
                <a:cs typeface="Comic Sans MS"/>
              </a:rPr>
              <a:t>) =0 if </a:t>
            </a:r>
            <a:r>
              <a:rPr lang="en-US" dirty="0" err="1">
                <a:cs typeface="Comic Sans MS"/>
              </a:rPr>
              <a:t>ci≠cj</a:t>
            </a:r>
            <a:r>
              <a:rPr lang="en-US" dirty="0">
                <a:cs typeface="Comic Sans MS"/>
              </a:rPr>
              <a:t> (</a:t>
            </a:r>
            <a:r>
              <a:rPr lang="en-US" dirty="0" err="1">
                <a:cs typeface="Comic Sans MS"/>
              </a:rPr>
              <a:t>i</a:t>
            </a:r>
            <a:r>
              <a:rPr lang="en-US" dirty="0">
                <a:cs typeface="Comic Sans MS"/>
              </a:rPr>
              <a:t> and j in the different communities</a:t>
            </a:r>
          </a:p>
          <a:p>
            <a:r>
              <a:rPr lang="en-US" dirty="0">
                <a:cs typeface="Comic Sans MS"/>
              </a:rPr>
              <a:t>Thus the number of expected  edges within communities is </a:t>
            </a:r>
            <a:r>
              <a:rPr lang="en-US" dirty="0" err="1">
                <a:solidFill>
                  <a:srgbClr val="000090"/>
                </a:solidFill>
                <a:cs typeface="Comic Sans MS"/>
              </a:rPr>
              <a:t>Σ</a:t>
            </a:r>
            <a:r>
              <a:rPr lang="en-US" baseline="-25000" dirty="0" err="1">
                <a:solidFill>
                  <a:srgbClr val="000090"/>
                </a:solidFill>
                <a:cs typeface="Comic Sans MS"/>
              </a:rPr>
              <a:t>ij</a:t>
            </a:r>
            <a:r>
              <a:rPr lang="en-US" dirty="0">
                <a:solidFill>
                  <a:srgbClr val="000090"/>
                </a:solidFill>
                <a:cs typeface="Comic Sans MS"/>
              </a:rPr>
              <a:t>[(</a:t>
            </a:r>
            <a:r>
              <a:rPr lang="en-US" dirty="0" err="1">
                <a:solidFill>
                  <a:srgbClr val="000090"/>
                </a:solidFill>
                <a:cs typeface="Comic Sans MS"/>
              </a:rPr>
              <a:t>ki</a:t>
            </a:r>
            <a:r>
              <a:rPr lang="en-US" dirty="0">
                <a:solidFill>
                  <a:srgbClr val="000090"/>
                </a:solidFill>
                <a:cs typeface="Comic Sans MS"/>
              </a:rPr>
              <a:t>*</a:t>
            </a:r>
            <a:r>
              <a:rPr lang="en-US" dirty="0" err="1">
                <a:solidFill>
                  <a:srgbClr val="000090"/>
                </a:solidFill>
                <a:cs typeface="Comic Sans MS"/>
              </a:rPr>
              <a:t>kj</a:t>
            </a:r>
            <a:r>
              <a:rPr lang="en-US" dirty="0">
                <a:solidFill>
                  <a:srgbClr val="000090"/>
                </a:solidFill>
                <a:cs typeface="Comic Sans MS"/>
              </a:rPr>
              <a:t>)/(2m)</a:t>
            </a:r>
            <a:r>
              <a:rPr lang="en-US" baseline="30000" dirty="0">
                <a:solidFill>
                  <a:srgbClr val="000090"/>
                </a:solidFill>
                <a:cs typeface="Comic Sans MS"/>
              </a:rPr>
              <a:t>2</a:t>
            </a:r>
            <a:r>
              <a:rPr lang="en-US" dirty="0">
                <a:solidFill>
                  <a:srgbClr val="000090"/>
                </a:solidFill>
                <a:cs typeface="Comic Sans MS"/>
              </a:rPr>
              <a:t>] *</a:t>
            </a:r>
            <a:r>
              <a:rPr lang="en-US" dirty="0" err="1">
                <a:solidFill>
                  <a:srgbClr val="000090"/>
                </a:solidFill>
                <a:cs typeface="Comic Sans MS"/>
              </a:rPr>
              <a:t>δ</a:t>
            </a:r>
            <a:r>
              <a:rPr lang="en-US" dirty="0">
                <a:solidFill>
                  <a:srgbClr val="000090"/>
                </a:solidFill>
                <a:cs typeface="Comic Sans MS"/>
              </a:rPr>
              <a:t>(</a:t>
            </a:r>
            <a:r>
              <a:rPr lang="en-US" dirty="0" err="1">
                <a:solidFill>
                  <a:srgbClr val="000090"/>
                </a:solidFill>
                <a:cs typeface="Comic Sans MS"/>
              </a:rPr>
              <a:t>ci,cj</a:t>
            </a:r>
            <a:r>
              <a:rPr lang="en-US" dirty="0">
                <a:solidFill>
                  <a:srgbClr val="000090"/>
                </a:solidFill>
                <a:cs typeface="Comic Sans MS"/>
              </a:rPr>
              <a:t>)  </a:t>
            </a:r>
          </a:p>
          <a:p>
            <a:endParaRPr lang="en-US" dirty="0"/>
          </a:p>
          <a:p>
            <a:pPr lvl="1"/>
            <a:endParaRPr lang="en-US" dirty="0"/>
          </a:p>
        </p:txBody>
      </p:sp>
    </p:spTree>
    <p:extLst>
      <p:ext uri="{BB962C8B-B14F-4D97-AF65-F5344CB8AC3E}">
        <p14:creationId xmlns:p14="http://schemas.microsoft.com/office/powerpoint/2010/main" val="2868666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Formula for Modularity</a:t>
            </a:r>
            <a:r>
              <a:rPr lang="en-US" dirty="0">
                <a:solidFill>
                  <a:schemeClr val="tx1"/>
                </a:solidFill>
              </a:rPr>
              <a:t> </a:t>
            </a:r>
          </a:p>
        </p:txBody>
      </p:sp>
      <p:sp>
        <p:nvSpPr>
          <p:cNvPr id="3" name="Content Placeholder 2"/>
          <p:cNvSpPr>
            <a:spLocks noGrp="1"/>
          </p:cNvSpPr>
          <p:nvPr>
            <p:ph idx="1"/>
          </p:nvPr>
        </p:nvSpPr>
        <p:spPr>
          <a:xfrm>
            <a:off x="2567492" y="2323653"/>
            <a:ext cx="7690200" cy="3508977"/>
          </a:xfrm>
        </p:spPr>
        <p:txBody>
          <a:bodyPr>
            <a:normAutofit/>
          </a:bodyPr>
          <a:lstStyle/>
          <a:p>
            <a:r>
              <a:rPr lang="en-US" dirty="0"/>
              <a:t>Let A be the adjacency matrix of the graph</a:t>
            </a:r>
          </a:p>
          <a:p>
            <a:endParaRPr lang="en-US" dirty="0"/>
          </a:p>
          <a:p>
            <a:r>
              <a:rPr lang="en-US" dirty="0"/>
              <a:t>Total number of edges between </a:t>
            </a:r>
            <a:r>
              <a:rPr lang="en-US" dirty="0" err="1"/>
              <a:t>i</a:t>
            </a:r>
            <a:r>
              <a:rPr lang="en-US" dirty="0"/>
              <a:t> and j is </a:t>
            </a:r>
            <a:r>
              <a:rPr lang="en-US" dirty="0" err="1"/>
              <a:t>A</a:t>
            </a:r>
            <a:r>
              <a:rPr lang="en-US" baseline="-25000" dirty="0" err="1"/>
              <a:t>ij</a:t>
            </a:r>
            <a:endParaRPr lang="en-US" baseline="-25000" dirty="0"/>
          </a:p>
          <a:p>
            <a:endParaRPr lang="en-US" baseline="-25000" dirty="0"/>
          </a:p>
          <a:p>
            <a:r>
              <a:rPr lang="en-US" dirty="0"/>
              <a:t> The total number of edges between all pairs of vertices, given that the vertices are in the same community is  </a:t>
            </a:r>
            <a:r>
              <a:rPr lang="en-US" dirty="0" err="1">
                <a:solidFill>
                  <a:srgbClr val="000090"/>
                </a:solidFill>
              </a:rPr>
              <a:t>Σ</a:t>
            </a:r>
            <a:r>
              <a:rPr lang="en-US" baseline="-25000" dirty="0" err="1">
                <a:solidFill>
                  <a:srgbClr val="000090"/>
                </a:solidFill>
              </a:rPr>
              <a:t>ij</a:t>
            </a:r>
            <a:r>
              <a:rPr lang="en-US" dirty="0">
                <a:solidFill>
                  <a:srgbClr val="000090"/>
                </a:solidFill>
              </a:rPr>
              <a:t> </a:t>
            </a:r>
            <a:r>
              <a:rPr lang="en-US" dirty="0" err="1"/>
              <a:t>A</a:t>
            </a:r>
            <a:r>
              <a:rPr lang="en-US" baseline="-25000" dirty="0" err="1"/>
              <a:t>ij</a:t>
            </a:r>
            <a:r>
              <a:rPr lang="en-US" dirty="0">
                <a:solidFill>
                  <a:srgbClr val="000090"/>
                </a:solidFill>
              </a:rPr>
              <a:t>*</a:t>
            </a:r>
            <a:r>
              <a:rPr lang="en-US" dirty="0" err="1">
                <a:solidFill>
                  <a:srgbClr val="000090"/>
                </a:solidFill>
              </a:rPr>
              <a:t>δ</a:t>
            </a:r>
            <a:r>
              <a:rPr lang="en-US" dirty="0">
                <a:solidFill>
                  <a:srgbClr val="000090"/>
                </a:solidFill>
              </a:rPr>
              <a:t>(</a:t>
            </a:r>
            <a:r>
              <a:rPr lang="en-US" dirty="0" err="1">
                <a:solidFill>
                  <a:srgbClr val="000090"/>
                </a:solidFill>
              </a:rPr>
              <a:t>ci,cj</a:t>
            </a:r>
            <a:r>
              <a:rPr lang="en-US" dirty="0">
                <a:solidFill>
                  <a:srgbClr val="000090"/>
                </a:solidFill>
              </a:rPr>
              <a:t>)  </a:t>
            </a:r>
          </a:p>
          <a:p>
            <a:endParaRPr lang="en-US" dirty="0">
              <a:solidFill>
                <a:srgbClr val="000090"/>
              </a:solidFill>
            </a:endParaRPr>
          </a:p>
          <a:p>
            <a:r>
              <a:rPr lang="en-US" dirty="0">
                <a:solidFill>
                  <a:schemeClr val="tx1">
                    <a:lumMod val="95000"/>
                    <a:lumOff val="5000"/>
                  </a:schemeClr>
                </a:solidFill>
              </a:rPr>
              <a:t>The fraction of the edges </a:t>
            </a:r>
            <a:r>
              <a:rPr lang="en-US" dirty="0" err="1">
                <a:solidFill>
                  <a:schemeClr val="tx1">
                    <a:lumMod val="95000"/>
                    <a:lumOff val="5000"/>
                  </a:schemeClr>
                </a:solidFill>
              </a:rPr>
              <a:t>is</a:t>
            </a:r>
            <a:r>
              <a:rPr lang="en-US" dirty="0" err="1">
                <a:solidFill>
                  <a:srgbClr val="000090"/>
                </a:solidFill>
              </a:rPr>
              <a:t>Σ</a:t>
            </a:r>
            <a:r>
              <a:rPr lang="en-US" baseline="-25000" dirty="0" err="1">
                <a:solidFill>
                  <a:srgbClr val="000090"/>
                </a:solidFill>
              </a:rPr>
              <a:t>ij</a:t>
            </a:r>
            <a:r>
              <a:rPr lang="en-US" dirty="0">
                <a:solidFill>
                  <a:srgbClr val="000090"/>
                </a:solidFill>
              </a:rPr>
              <a:t> </a:t>
            </a:r>
            <a:r>
              <a:rPr lang="en-US" dirty="0" err="1"/>
              <a:t>A</a:t>
            </a:r>
            <a:r>
              <a:rPr lang="en-US" baseline="-25000" dirty="0" err="1"/>
              <a:t>ij</a:t>
            </a:r>
            <a:r>
              <a:rPr lang="en-US" dirty="0"/>
              <a:t>/2m</a:t>
            </a:r>
            <a:r>
              <a:rPr lang="en-US" dirty="0">
                <a:solidFill>
                  <a:srgbClr val="000090"/>
                </a:solidFill>
              </a:rPr>
              <a:t>*</a:t>
            </a:r>
            <a:r>
              <a:rPr lang="en-US" dirty="0" err="1">
                <a:solidFill>
                  <a:srgbClr val="000090"/>
                </a:solidFill>
              </a:rPr>
              <a:t>δ</a:t>
            </a:r>
            <a:r>
              <a:rPr lang="en-US" dirty="0">
                <a:solidFill>
                  <a:srgbClr val="000090"/>
                </a:solidFill>
              </a:rPr>
              <a:t>(</a:t>
            </a:r>
            <a:r>
              <a:rPr lang="en-US" dirty="0" err="1">
                <a:solidFill>
                  <a:srgbClr val="000090"/>
                </a:solidFill>
              </a:rPr>
              <a:t>ci,cj</a:t>
            </a:r>
            <a:r>
              <a:rPr lang="en-US" dirty="0">
                <a:solidFill>
                  <a:srgbClr val="000090"/>
                </a:solidFill>
              </a:rPr>
              <a:t>) </a:t>
            </a:r>
            <a:endParaRPr lang="en-US" dirty="0">
              <a:solidFill>
                <a:schemeClr val="tx1">
                  <a:lumMod val="95000"/>
                  <a:lumOff val="5000"/>
                </a:schemeClr>
              </a:solidFill>
            </a:endParaRPr>
          </a:p>
          <a:p>
            <a:endParaRPr lang="en-US" dirty="0"/>
          </a:p>
          <a:p>
            <a:endParaRPr lang="en-US" dirty="0"/>
          </a:p>
          <a:p>
            <a:pPr lvl="1"/>
            <a:endParaRPr lang="en-US" dirty="0"/>
          </a:p>
        </p:txBody>
      </p:sp>
    </p:spTree>
    <p:extLst>
      <p:ext uri="{BB962C8B-B14F-4D97-AF65-F5344CB8AC3E}">
        <p14:creationId xmlns:p14="http://schemas.microsoft.com/office/powerpoint/2010/main" val="2554861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Formula for Modularity</a:t>
            </a:r>
            <a:r>
              <a:rPr lang="en-US" dirty="0">
                <a:solidFill>
                  <a:schemeClr val="tx1"/>
                </a:solidFill>
              </a:rPr>
              <a:t> </a:t>
            </a:r>
          </a:p>
        </p:txBody>
      </p:sp>
      <p:sp>
        <p:nvSpPr>
          <p:cNvPr id="3" name="Content Placeholder 2"/>
          <p:cNvSpPr>
            <a:spLocks noGrp="1"/>
          </p:cNvSpPr>
          <p:nvPr>
            <p:ph idx="1"/>
          </p:nvPr>
        </p:nvSpPr>
        <p:spPr>
          <a:xfrm>
            <a:off x="2567493" y="2323653"/>
            <a:ext cx="7279893" cy="4163117"/>
          </a:xfrm>
        </p:spPr>
        <p:txBody>
          <a:bodyPr>
            <a:normAutofit/>
          </a:bodyPr>
          <a:lstStyle/>
          <a:p>
            <a:r>
              <a:rPr lang="en-US" dirty="0"/>
              <a:t>Modularity (Q) measures by how much the  fraction of the total edges within community is greater than the expected number of edges</a:t>
            </a:r>
          </a:p>
          <a:p>
            <a:endParaRPr lang="en-US" dirty="0"/>
          </a:p>
          <a:p>
            <a:pPr lvl="1"/>
            <a:r>
              <a:rPr lang="en-US" dirty="0"/>
              <a:t>Q=</a:t>
            </a:r>
            <a:r>
              <a:rPr lang="en-US" dirty="0" err="1">
                <a:solidFill>
                  <a:srgbClr val="000090"/>
                </a:solidFill>
              </a:rPr>
              <a:t>Σ</a:t>
            </a:r>
            <a:r>
              <a:rPr lang="en-US" baseline="-25000" dirty="0" err="1">
                <a:solidFill>
                  <a:srgbClr val="000090"/>
                </a:solidFill>
              </a:rPr>
              <a:t>ij</a:t>
            </a:r>
            <a:r>
              <a:rPr lang="en-US" dirty="0">
                <a:solidFill>
                  <a:srgbClr val="000090"/>
                </a:solidFill>
              </a:rPr>
              <a:t> </a:t>
            </a:r>
            <a:r>
              <a:rPr lang="en-US" dirty="0" err="1"/>
              <a:t>A</a:t>
            </a:r>
            <a:r>
              <a:rPr lang="en-US" baseline="-25000" dirty="0" err="1"/>
              <a:t>ij</a:t>
            </a:r>
            <a:r>
              <a:rPr lang="en-US" dirty="0"/>
              <a:t>/2m</a:t>
            </a:r>
            <a:r>
              <a:rPr lang="en-US" dirty="0">
                <a:solidFill>
                  <a:srgbClr val="000090"/>
                </a:solidFill>
              </a:rPr>
              <a:t>*</a:t>
            </a:r>
            <a:r>
              <a:rPr lang="en-US" dirty="0" err="1">
                <a:solidFill>
                  <a:srgbClr val="000090"/>
                </a:solidFill>
              </a:rPr>
              <a:t>δ</a:t>
            </a:r>
            <a:r>
              <a:rPr lang="en-US" dirty="0">
                <a:solidFill>
                  <a:srgbClr val="000090"/>
                </a:solidFill>
              </a:rPr>
              <a:t>(</a:t>
            </a:r>
            <a:r>
              <a:rPr lang="en-US" dirty="0" err="1">
                <a:solidFill>
                  <a:srgbClr val="000090"/>
                </a:solidFill>
              </a:rPr>
              <a:t>ci,cj</a:t>
            </a:r>
            <a:r>
              <a:rPr lang="en-US" dirty="0">
                <a:solidFill>
                  <a:srgbClr val="000090"/>
                </a:solidFill>
              </a:rPr>
              <a:t>) -1/2Σ</a:t>
            </a:r>
            <a:r>
              <a:rPr lang="en-US" baseline="-25000" dirty="0">
                <a:solidFill>
                  <a:srgbClr val="000090"/>
                </a:solidFill>
              </a:rPr>
              <a:t>ij</a:t>
            </a:r>
            <a:r>
              <a:rPr lang="en-US" dirty="0">
                <a:solidFill>
                  <a:srgbClr val="000090"/>
                </a:solidFill>
              </a:rPr>
              <a:t>[(</a:t>
            </a:r>
            <a:r>
              <a:rPr lang="en-US" dirty="0" err="1">
                <a:solidFill>
                  <a:srgbClr val="000090"/>
                </a:solidFill>
              </a:rPr>
              <a:t>ki</a:t>
            </a:r>
            <a:r>
              <a:rPr lang="en-US" dirty="0">
                <a:solidFill>
                  <a:srgbClr val="000090"/>
                </a:solidFill>
              </a:rPr>
              <a:t>*</a:t>
            </a:r>
            <a:r>
              <a:rPr lang="en-US" dirty="0" err="1">
                <a:solidFill>
                  <a:srgbClr val="000090"/>
                </a:solidFill>
              </a:rPr>
              <a:t>kj</a:t>
            </a:r>
            <a:r>
              <a:rPr lang="en-US" dirty="0">
                <a:solidFill>
                  <a:srgbClr val="000090"/>
                </a:solidFill>
              </a:rPr>
              <a:t>) (2m)</a:t>
            </a:r>
            <a:r>
              <a:rPr lang="en-US" baseline="30000" dirty="0">
                <a:solidFill>
                  <a:srgbClr val="000090"/>
                </a:solidFill>
              </a:rPr>
              <a:t>2</a:t>
            </a:r>
            <a:r>
              <a:rPr lang="en-US" dirty="0">
                <a:solidFill>
                  <a:srgbClr val="000090"/>
                </a:solidFill>
              </a:rPr>
              <a:t>]</a:t>
            </a:r>
          </a:p>
          <a:p>
            <a:pPr lvl="1"/>
            <a:r>
              <a:rPr lang="en-US" dirty="0">
                <a:solidFill>
                  <a:srgbClr val="000090"/>
                </a:solidFill>
              </a:rPr>
              <a:t>Q=1/(2m)</a:t>
            </a:r>
            <a:r>
              <a:rPr lang="en-US" dirty="0" err="1">
                <a:solidFill>
                  <a:srgbClr val="000090"/>
                </a:solidFill>
              </a:rPr>
              <a:t>Σ</a:t>
            </a:r>
            <a:r>
              <a:rPr lang="en-US" baseline="-25000" dirty="0" err="1">
                <a:solidFill>
                  <a:srgbClr val="000090"/>
                </a:solidFill>
              </a:rPr>
              <a:t>i</a:t>
            </a:r>
            <a:r>
              <a:rPr lang="en-US" baseline="-25000" dirty="0">
                <a:solidFill>
                  <a:srgbClr val="000090"/>
                </a:solidFill>
              </a:rPr>
              <a:t> j</a:t>
            </a:r>
            <a:r>
              <a:rPr lang="en-US" dirty="0">
                <a:solidFill>
                  <a:srgbClr val="000090"/>
                </a:solidFill>
              </a:rPr>
              <a:t>[</a:t>
            </a:r>
            <a:r>
              <a:rPr lang="en-US" dirty="0" err="1"/>
              <a:t>A</a:t>
            </a:r>
            <a:r>
              <a:rPr lang="en-US" baseline="-25000" dirty="0" err="1"/>
              <a:t>ij</a:t>
            </a:r>
            <a:r>
              <a:rPr lang="en-US" dirty="0"/>
              <a:t>-(</a:t>
            </a:r>
            <a:r>
              <a:rPr lang="en-US" dirty="0" err="1"/>
              <a:t>ki</a:t>
            </a:r>
            <a:r>
              <a:rPr lang="en-US" dirty="0"/>
              <a:t>*</a:t>
            </a:r>
            <a:r>
              <a:rPr lang="en-US" dirty="0" err="1"/>
              <a:t>kj</a:t>
            </a:r>
            <a:r>
              <a:rPr lang="en-US" dirty="0"/>
              <a:t>)]*</a:t>
            </a:r>
            <a:r>
              <a:rPr lang="en-US" dirty="0" err="1">
                <a:solidFill>
                  <a:srgbClr val="000090"/>
                </a:solidFill>
              </a:rPr>
              <a:t>δ</a:t>
            </a:r>
            <a:r>
              <a:rPr lang="en-US" dirty="0">
                <a:solidFill>
                  <a:srgbClr val="000090"/>
                </a:solidFill>
              </a:rPr>
              <a:t>(</a:t>
            </a:r>
            <a:r>
              <a:rPr lang="en-US" dirty="0" err="1">
                <a:solidFill>
                  <a:srgbClr val="000090"/>
                </a:solidFill>
              </a:rPr>
              <a:t>ci,cj</a:t>
            </a:r>
            <a:r>
              <a:rPr lang="en-US" dirty="0">
                <a:solidFill>
                  <a:srgbClr val="000090"/>
                </a:solidFill>
              </a:rPr>
              <a:t>) </a:t>
            </a:r>
          </a:p>
          <a:p>
            <a:pPr lvl="1"/>
            <a:endParaRPr lang="en-US" dirty="0">
              <a:solidFill>
                <a:srgbClr val="000090"/>
              </a:solidFill>
            </a:endParaRPr>
          </a:p>
          <a:p>
            <a:r>
              <a:rPr lang="en-US" dirty="0">
                <a:solidFill>
                  <a:srgbClr val="0D0D0D"/>
                </a:solidFill>
              </a:rPr>
              <a:t>The goal of modularity maximization is to divide the network into communities such that Q is maximized.</a:t>
            </a:r>
          </a:p>
          <a:p>
            <a:r>
              <a:rPr lang="en-US" dirty="0">
                <a:solidFill>
                  <a:srgbClr val="0D0D0D"/>
                </a:solidFill>
              </a:rPr>
              <a:t>Maximizing modularity is NP-complete</a:t>
            </a:r>
          </a:p>
          <a:p>
            <a:endParaRPr lang="en-US" dirty="0"/>
          </a:p>
          <a:p>
            <a:endParaRPr lang="en-US" dirty="0"/>
          </a:p>
        </p:txBody>
      </p:sp>
    </p:spTree>
    <p:extLst>
      <p:ext uri="{BB962C8B-B14F-4D97-AF65-F5344CB8AC3E}">
        <p14:creationId xmlns:p14="http://schemas.microsoft.com/office/powerpoint/2010/main" val="2381847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Maximizing Modularity (CNM)</a:t>
            </a:r>
          </a:p>
        </p:txBody>
      </p:sp>
      <p:sp>
        <p:nvSpPr>
          <p:cNvPr id="3" name="Content Placeholder 2"/>
          <p:cNvSpPr>
            <a:spLocks noGrp="1"/>
          </p:cNvSpPr>
          <p:nvPr>
            <p:ph idx="1"/>
          </p:nvPr>
        </p:nvSpPr>
        <p:spPr>
          <a:xfrm>
            <a:off x="2567492" y="2323653"/>
            <a:ext cx="7612046" cy="3508977"/>
          </a:xfrm>
        </p:spPr>
        <p:txBody>
          <a:bodyPr>
            <a:normAutofit/>
          </a:bodyPr>
          <a:lstStyle/>
          <a:p>
            <a:r>
              <a:rPr lang="en-US" dirty="0">
                <a:cs typeface="Comic Sans MS"/>
              </a:rPr>
              <a:t>Start with every node in its community</a:t>
            </a:r>
          </a:p>
          <a:p>
            <a:r>
              <a:rPr lang="en-US" dirty="0">
                <a:cs typeface="Comic Sans MS"/>
              </a:rPr>
              <a:t>For every pair of communities, compute how the value of Q would change as the communities are merged.</a:t>
            </a:r>
          </a:p>
          <a:p>
            <a:r>
              <a:rPr lang="en-US" dirty="0">
                <a:cs typeface="Comic Sans MS"/>
              </a:rPr>
              <a:t>Merge the communities with the highest Q</a:t>
            </a:r>
          </a:p>
          <a:p>
            <a:r>
              <a:rPr lang="en-US" dirty="0">
                <a:cs typeface="Comic Sans MS"/>
              </a:rPr>
              <a:t>Continue until value of Q no longer increases</a:t>
            </a:r>
          </a:p>
          <a:p>
            <a:r>
              <a:rPr lang="en-US" dirty="0">
                <a:cs typeface="Comic Sans MS"/>
              </a:rPr>
              <a:t>Find algorithm in:</a:t>
            </a:r>
          </a:p>
          <a:p>
            <a:pPr lvl="1"/>
            <a:r>
              <a:rPr lang="en-US" dirty="0">
                <a:cs typeface="Comic Sans MS"/>
                <a:hlinkClick r:id="rId2"/>
              </a:rPr>
              <a:t>Finding community structure in very large networks.</a:t>
            </a:r>
            <a:r>
              <a:rPr lang="en-US" dirty="0">
                <a:cs typeface="Comic Sans MS"/>
              </a:rPr>
              <a:t> By </a:t>
            </a:r>
            <a:r>
              <a:rPr lang="en-US" dirty="0" err="1">
                <a:cs typeface="Comic Sans MS"/>
              </a:rPr>
              <a:t>Clauset</a:t>
            </a:r>
            <a:r>
              <a:rPr lang="en-US" dirty="0">
                <a:cs typeface="Comic Sans MS"/>
              </a:rPr>
              <a:t>, Newman and Moore</a:t>
            </a:r>
          </a:p>
        </p:txBody>
      </p:sp>
    </p:spTree>
    <p:extLst>
      <p:ext uri="{BB962C8B-B14F-4D97-AF65-F5344CB8AC3E}">
        <p14:creationId xmlns:p14="http://schemas.microsoft.com/office/powerpoint/2010/main" val="2493723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latin typeface="+mn-lt"/>
                <a:cs typeface="Comic Sans MS"/>
              </a:rPr>
              <a:t>Maximizing Modularity </a:t>
            </a:r>
            <a:endParaRPr lang="en-US" dirty="0">
              <a:solidFill>
                <a:schemeClr val="tx1"/>
              </a:solidFill>
              <a:latin typeface="+mn-lt"/>
            </a:endParaRPr>
          </a:p>
        </p:txBody>
      </p:sp>
      <p:sp>
        <p:nvSpPr>
          <p:cNvPr id="3" name="Content Placeholder 2"/>
          <p:cNvSpPr>
            <a:spLocks noGrp="1"/>
          </p:cNvSpPr>
          <p:nvPr>
            <p:ph idx="1"/>
          </p:nvPr>
        </p:nvSpPr>
        <p:spPr>
          <a:xfrm>
            <a:off x="2168770" y="2323652"/>
            <a:ext cx="7795846" cy="4104502"/>
          </a:xfrm>
        </p:spPr>
        <p:txBody>
          <a:bodyPr>
            <a:normAutofit/>
          </a:bodyPr>
          <a:lstStyle/>
          <a:p>
            <a:r>
              <a:rPr lang="en-US" dirty="0">
                <a:cs typeface="Comic Sans MS"/>
              </a:rPr>
              <a:t>Although when it was published, CNM was one of the faster algorithms, it is still slower and may not achieve the maximum modularity</a:t>
            </a:r>
          </a:p>
          <a:p>
            <a:pPr lvl="1"/>
            <a:r>
              <a:rPr lang="en-US" dirty="0">
                <a:cs typeface="Comic Sans MS"/>
              </a:rPr>
              <a:t>All the pairs of communities are checked. It is more practical to check only the communities that have edges between them since communities that are not connected will not be merged</a:t>
            </a:r>
          </a:p>
          <a:p>
            <a:pPr lvl="1"/>
            <a:r>
              <a:rPr lang="en-US" dirty="0">
                <a:cs typeface="Comic Sans MS"/>
              </a:rPr>
              <a:t>Once two communities are merged, they are not unmerged again. Thus a wrong decision can reduce the modularity</a:t>
            </a:r>
          </a:p>
          <a:p>
            <a:pPr lvl="1"/>
            <a:endParaRPr lang="en-US" dirty="0"/>
          </a:p>
          <a:p>
            <a:pPr lvl="1"/>
            <a:endParaRPr lang="en-US" dirty="0"/>
          </a:p>
        </p:txBody>
      </p:sp>
    </p:spTree>
    <p:extLst>
      <p:ext uri="{BB962C8B-B14F-4D97-AF65-F5344CB8AC3E}">
        <p14:creationId xmlns:p14="http://schemas.microsoft.com/office/powerpoint/2010/main" val="1603026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Maximizing Modularity </a:t>
            </a:r>
            <a:endParaRPr lang="en-US" dirty="0">
              <a:solidFill>
                <a:schemeClr val="tx1"/>
              </a:solidFill>
            </a:endParaRPr>
          </a:p>
        </p:txBody>
      </p:sp>
      <p:sp>
        <p:nvSpPr>
          <p:cNvPr id="3" name="Content Placeholder 2"/>
          <p:cNvSpPr>
            <a:spLocks noGrp="1"/>
          </p:cNvSpPr>
          <p:nvPr>
            <p:ph idx="1"/>
          </p:nvPr>
        </p:nvSpPr>
        <p:spPr>
          <a:xfrm>
            <a:off x="2352570" y="2323653"/>
            <a:ext cx="7455739" cy="3508977"/>
          </a:xfrm>
        </p:spPr>
        <p:txBody>
          <a:bodyPr/>
          <a:lstStyle/>
          <a:p>
            <a:r>
              <a:rPr lang="en-US" dirty="0">
                <a:cs typeface="Comic Sans MS"/>
              </a:rPr>
              <a:t>The Louvain method addresses these rules to obtain higher and faster modularity</a:t>
            </a:r>
          </a:p>
          <a:p>
            <a:pPr lvl="1"/>
            <a:r>
              <a:rPr lang="en-US" dirty="0">
                <a:cs typeface="Comic Sans MS"/>
                <a:hlinkClick r:id="rId2"/>
              </a:rPr>
              <a:t>https://perso.uclouvain.be/vincent.blondel/research/louvain.html</a:t>
            </a:r>
            <a:endParaRPr lang="en-US" dirty="0">
              <a:cs typeface="Comic Sans MS"/>
            </a:endParaRPr>
          </a:p>
          <a:p>
            <a:pPr lvl="1"/>
            <a:r>
              <a:rPr lang="en-US" dirty="0">
                <a:cs typeface="Comic Sans MS"/>
              </a:rPr>
              <a:t>Checks Q only between neighboring communities</a:t>
            </a:r>
          </a:p>
          <a:p>
            <a:pPr lvl="1"/>
            <a:r>
              <a:rPr lang="en-US" dirty="0">
                <a:cs typeface="Comic Sans MS"/>
              </a:rPr>
              <a:t>Conducts several iterations by moving vertices from one community to another to improve Q</a:t>
            </a:r>
          </a:p>
          <a:p>
            <a:pPr lvl="1"/>
            <a:endParaRPr lang="en-US" dirty="0"/>
          </a:p>
        </p:txBody>
      </p:sp>
    </p:spTree>
    <p:extLst>
      <p:ext uri="{BB962C8B-B14F-4D97-AF65-F5344CB8AC3E}">
        <p14:creationId xmlns:p14="http://schemas.microsoft.com/office/powerpoint/2010/main" val="3738521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Issues with Maximizing Modularity </a:t>
            </a:r>
            <a:endParaRPr lang="en-US" dirty="0">
              <a:solidFill>
                <a:schemeClr val="tx1"/>
              </a:solidFill>
            </a:endParaRPr>
          </a:p>
        </p:txBody>
      </p:sp>
      <p:sp>
        <p:nvSpPr>
          <p:cNvPr id="3" name="Content Placeholder 2"/>
          <p:cNvSpPr>
            <a:spLocks noGrp="1"/>
          </p:cNvSpPr>
          <p:nvPr>
            <p:ph idx="1"/>
          </p:nvPr>
        </p:nvSpPr>
        <p:spPr/>
        <p:txBody>
          <a:bodyPr/>
          <a:lstStyle/>
          <a:p>
            <a:r>
              <a:rPr lang="en-US" dirty="0"/>
              <a:t>Although maximizing modularity is very popular, obtaining the maximum modularity may not guarantee the correct or best communities</a:t>
            </a:r>
          </a:p>
          <a:p>
            <a:pPr lvl="1"/>
            <a:r>
              <a:rPr lang="en-US" i="1" dirty="0"/>
              <a:t>Performance of modularity maximization in practical contexts. </a:t>
            </a:r>
            <a:r>
              <a:rPr lang="en-US" dirty="0"/>
              <a:t>Good, de </a:t>
            </a:r>
            <a:r>
              <a:rPr lang="en-US" dirty="0" err="1"/>
              <a:t>Montjoye</a:t>
            </a:r>
            <a:r>
              <a:rPr lang="en-US" dirty="0"/>
              <a:t>, </a:t>
            </a:r>
            <a:r>
              <a:rPr lang="en-US" dirty="0" err="1"/>
              <a:t>Clauset</a:t>
            </a:r>
            <a:endParaRPr lang="en-US" dirty="0"/>
          </a:p>
        </p:txBody>
      </p:sp>
    </p:spTree>
    <p:extLst>
      <p:ext uri="{BB962C8B-B14F-4D97-AF65-F5344CB8AC3E}">
        <p14:creationId xmlns:p14="http://schemas.microsoft.com/office/powerpoint/2010/main" val="1835698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25E1-49A9-6143-AF6A-C89146C263E3}"/>
              </a:ext>
            </a:extLst>
          </p:cNvPr>
          <p:cNvSpPr>
            <a:spLocks noGrp="1"/>
          </p:cNvSpPr>
          <p:nvPr>
            <p:ph type="title"/>
          </p:nvPr>
        </p:nvSpPr>
        <p:spPr/>
        <p:txBody>
          <a:bodyPr/>
          <a:lstStyle/>
          <a:p>
            <a:r>
              <a:rPr lang="en-US" dirty="0"/>
              <a:t>BI-Connectivity</a:t>
            </a:r>
          </a:p>
        </p:txBody>
      </p:sp>
      <p:sp>
        <p:nvSpPr>
          <p:cNvPr id="3" name="Content Placeholder 2">
            <a:extLst>
              <a:ext uri="{FF2B5EF4-FFF2-40B4-BE49-F238E27FC236}">
                <a16:creationId xmlns:a16="http://schemas.microsoft.com/office/drawing/2014/main" id="{28E17F80-6393-C047-A7AD-33D87B8AA42B}"/>
              </a:ext>
            </a:extLst>
          </p:cNvPr>
          <p:cNvSpPr>
            <a:spLocks noGrp="1"/>
          </p:cNvSpPr>
          <p:nvPr>
            <p:ph idx="1"/>
          </p:nvPr>
        </p:nvSpPr>
        <p:spPr>
          <a:xfrm>
            <a:off x="1024129" y="2286000"/>
            <a:ext cx="5315712" cy="4023360"/>
          </a:xfrm>
        </p:spPr>
        <p:txBody>
          <a:bodyPr/>
          <a:lstStyle/>
          <a:p>
            <a:r>
              <a:rPr lang="en-US" dirty="0"/>
              <a:t>A graph is </a:t>
            </a:r>
            <a:r>
              <a:rPr lang="en-US" dirty="0">
                <a:solidFill>
                  <a:srgbClr val="7030A0"/>
                </a:solidFill>
              </a:rPr>
              <a:t>bi-connected</a:t>
            </a:r>
            <a:r>
              <a:rPr lang="en-US" dirty="0"/>
              <a:t> if removal of any one vertex does not disconnect it.</a:t>
            </a:r>
          </a:p>
          <a:p>
            <a:r>
              <a:rPr lang="en-US" dirty="0"/>
              <a:t>If the removal of a vertex disconnects a graph, that vertex is known as the </a:t>
            </a:r>
            <a:r>
              <a:rPr lang="en-US" dirty="0">
                <a:solidFill>
                  <a:srgbClr val="7030A0"/>
                </a:solidFill>
              </a:rPr>
              <a:t>cut-vertex or articulation point</a:t>
            </a:r>
          </a:p>
          <a:p>
            <a:r>
              <a:rPr lang="en-US" dirty="0"/>
              <a:t>Any connected graph can be decomposed into a tree of its bi-connected components. This is called the </a:t>
            </a:r>
            <a:r>
              <a:rPr lang="en-US" dirty="0">
                <a:solidFill>
                  <a:srgbClr val="7030A0"/>
                </a:solidFill>
              </a:rPr>
              <a:t>block-cut</a:t>
            </a:r>
            <a:r>
              <a:rPr lang="en-US" dirty="0"/>
              <a:t> tree of the graph</a:t>
            </a:r>
          </a:p>
        </p:txBody>
      </p:sp>
      <p:pic>
        <p:nvPicPr>
          <p:cNvPr id="1026" name="Picture 2" descr="An example graph with biconnected components marked">
            <a:extLst>
              <a:ext uri="{FF2B5EF4-FFF2-40B4-BE49-F238E27FC236}">
                <a16:creationId xmlns:a16="http://schemas.microsoft.com/office/drawing/2014/main" id="{EDE7FA0A-1B44-854D-86A5-B275F366C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685" y="585216"/>
            <a:ext cx="3225243" cy="23456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A349990-6056-5B49-9982-89CB4FE50CF3}"/>
              </a:ext>
            </a:extLst>
          </p:cNvPr>
          <p:cNvSpPr txBox="1"/>
          <p:nvPr/>
        </p:nvSpPr>
        <p:spPr>
          <a:xfrm>
            <a:off x="6439408" y="2941618"/>
            <a:ext cx="5315712" cy="646331"/>
          </a:xfrm>
          <a:prstGeom prst="rect">
            <a:avLst/>
          </a:prstGeom>
          <a:noFill/>
        </p:spPr>
        <p:txBody>
          <a:bodyPr wrap="square" rtlCol="0">
            <a:spAutoFit/>
          </a:bodyPr>
          <a:lstStyle/>
          <a:p>
            <a:r>
              <a:rPr lang="en-US" dirty="0"/>
              <a:t>Each color represents a component. Articulation points have colors from both the components</a:t>
            </a:r>
          </a:p>
        </p:txBody>
      </p:sp>
      <p:sp>
        <p:nvSpPr>
          <p:cNvPr id="5" name="TextBox 4">
            <a:extLst>
              <a:ext uri="{FF2B5EF4-FFF2-40B4-BE49-F238E27FC236}">
                <a16:creationId xmlns:a16="http://schemas.microsoft.com/office/drawing/2014/main" id="{5B76FCED-F526-D04C-8079-37A26FE514C5}"/>
              </a:ext>
            </a:extLst>
          </p:cNvPr>
          <p:cNvSpPr txBox="1"/>
          <p:nvPr/>
        </p:nvSpPr>
        <p:spPr>
          <a:xfrm>
            <a:off x="6439408" y="3587949"/>
            <a:ext cx="5039995" cy="215444"/>
          </a:xfrm>
          <a:prstGeom prst="rect">
            <a:avLst/>
          </a:prstGeom>
          <a:noFill/>
        </p:spPr>
        <p:txBody>
          <a:bodyPr wrap="square" rtlCol="0">
            <a:spAutoFit/>
          </a:bodyPr>
          <a:lstStyle/>
          <a:p>
            <a:r>
              <a:rPr lang="en-US" sz="800" dirty="0"/>
              <a:t>By </a:t>
            </a:r>
            <a:r>
              <a:rPr lang="en-US" sz="800" dirty="0" err="1"/>
              <a:t>Zyqqh</a:t>
            </a:r>
            <a:r>
              <a:rPr lang="en-US" sz="800" dirty="0"/>
              <a:t> at English Wikipedia, CC BY 3.0, https://</a:t>
            </a:r>
            <a:r>
              <a:rPr lang="en-US" sz="800" dirty="0" err="1"/>
              <a:t>commons.wikimedia.org</a:t>
            </a:r>
            <a:r>
              <a:rPr lang="en-US" sz="800" dirty="0"/>
              <a:t>/w/</a:t>
            </a:r>
            <a:r>
              <a:rPr lang="en-US" sz="800" dirty="0" err="1"/>
              <a:t>index.php?curid</a:t>
            </a:r>
            <a:r>
              <a:rPr lang="en-US" sz="800" dirty="0"/>
              <a:t>=19053091</a:t>
            </a:r>
          </a:p>
        </p:txBody>
      </p:sp>
      <p:pic>
        <p:nvPicPr>
          <p:cNvPr id="1028" name="Picture 4">
            <a:extLst>
              <a:ext uri="{FF2B5EF4-FFF2-40B4-BE49-F238E27FC236}">
                <a16:creationId xmlns:a16="http://schemas.microsoft.com/office/drawing/2014/main" id="{9CE43079-5EED-0D46-871A-B93D166390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82604"/>
            <a:ext cx="5963919" cy="21022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288385-F239-6D4E-B2D9-9AB8EF183D46}"/>
              </a:ext>
            </a:extLst>
          </p:cNvPr>
          <p:cNvSpPr txBox="1"/>
          <p:nvPr/>
        </p:nvSpPr>
        <p:spPr>
          <a:xfrm>
            <a:off x="6403149" y="5685458"/>
            <a:ext cx="2679891" cy="954107"/>
          </a:xfrm>
          <a:prstGeom prst="rect">
            <a:avLst/>
          </a:prstGeom>
          <a:noFill/>
        </p:spPr>
        <p:txBody>
          <a:bodyPr wrap="square" rtlCol="0">
            <a:spAutoFit/>
          </a:bodyPr>
          <a:lstStyle/>
          <a:p>
            <a:r>
              <a:rPr lang="en-US" sz="1400" dirty="0"/>
              <a:t>B1[1,2]; B2[2,3,4]; B3[2,5,6,7]; B4[7,8,9,10,11];</a:t>
            </a:r>
          </a:p>
          <a:p>
            <a:r>
              <a:rPr lang="en-US" sz="1400" dirty="0"/>
              <a:t>B5[8,12,13,14,15]; B6[10,16]; B7[10,17,18] </a:t>
            </a:r>
          </a:p>
        </p:txBody>
      </p:sp>
      <p:sp>
        <p:nvSpPr>
          <p:cNvPr id="7" name="TextBox 6">
            <a:extLst>
              <a:ext uri="{FF2B5EF4-FFF2-40B4-BE49-F238E27FC236}">
                <a16:creationId xmlns:a16="http://schemas.microsoft.com/office/drawing/2014/main" id="{1FF1F5CE-B626-AA49-BC80-0B52FF91BDA6}"/>
              </a:ext>
            </a:extLst>
          </p:cNvPr>
          <p:cNvSpPr txBox="1"/>
          <p:nvPr/>
        </p:nvSpPr>
        <p:spPr>
          <a:xfrm>
            <a:off x="9601199" y="5780689"/>
            <a:ext cx="1940560" cy="523220"/>
          </a:xfrm>
          <a:prstGeom prst="rect">
            <a:avLst/>
          </a:prstGeom>
          <a:noFill/>
        </p:spPr>
        <p:txBody>
          <a:bodyPr wrap="square" rtlCol="0">
            <a:spAutoFit/>
          </a:bodyPr>
          <a:lstStyle/>
          <a:p>
            <a:r>
              <a:rPr lang="en-US" sz="1400" dirty="0"/>
              <a:t>c1=2; c2=7; c3=8;c4=10</a:t>
            </a:r>
          </a:p>
        </p:txBody>
      </p:sp>
    </p:spTree>
    <p:extLst>
      <p:ext uri="{BB962C8B-B14F-4D97-AF65-F5344CB8AC3E}">
        <p14:creationId xmlns:p14="http://schemas.microsoft.com/office/powerpoint/2010/main" val="3783259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3847" y="314979"/>
            <a:ext cx="9144000" cy="1143000"/>
          </a:xfrm>
        </p:spPr>
        <p:txBody>
          <a:bodyPr>
            <a:normAutofit/>
          </a:bodyPr>
          <a:lstStyle/>
          <a:p>
            <a:r>
              <a:rPr lang="en-US" dirty="0">
                <a:solidFill>
                  <a:schemeClr val="tx1"/>
                </a:solidFill>
                <a:cs typeface="Comic Sans MS"/>
              </a:rPr>
              <a:t>Issues with Current Methods</a:t>
            </a:r>
          </a:p>
        </p:txBody>
      </p:sp>
      <p:sp>
        <p:nvSpPr>
          <p:cNvPr id="3" name="Content Placeholder 2"/>
          <p:cNvSpPr>
            <a:spLocks noGrp="1"/>
          </p:cNvSpPr>
          <p:nvPr>
            <p:ph idx="1"/>
          </p:nvPr>
        </p:nvSpPr>
        <p:spPr>
          <a:xfrm>
            <a:off x="2250142" y="1593443"/>
            <a:ext cx="7691719" cy="4898714"/>
          </a:xfrm>
        </p:spPr>
        <p:txBody>
          <a:bodyPr>
            <a:normAutofit/>
          </a:bodyPr>
          <a:lstStyle/>
          <a:p>
            <a:r>
              <a:rPr lang="en-US" dirty="0">
                <a:solidFill>
                  <a:srgbClr val="660066"/>
                </a:solidFill>
                <a:cs typeface="Comic Sans MS"/>
              </a:rPr>
              <a:t>Resolution Limit </a:t>
            </a:r>
          </a:p>
          <a:p>
            <a:pPr lvl="1"/>
            <a:r>
              <a:rPr lang="en-US" dirty="0">
                <a:cs typeface="Comic Sans MS"/>
              </a:rPr>
              <a:t>Communities below a certain size get merged into larger communities</a:t>
            </a:r>
          </a:p>
          <a:p>
            <a:r>
              <a:rPr lang="en-US" dirty="0">
                <a:solidFill>
                  <a:srgbClr val="660066"/>
                </a:solidFill>
                <a:cs typeface="Comic Sans MS"/>
              </a:rPr>
              <a:t>Multiplicity of Solutions</a:t>
            </a:r>
          </a:p>
          <a:p>
            <a:pPr lvl="1"/>
            <a:r>
              <a:rPr lang="en-US" dirty="0">
                <a:cs typeface="Comic Sans MS"/>
              </a:rPr>
              <a:t>Same optimum value can give different community distributions</a:t>
            </a:r>
          </a:p>
          <a:p>
            <a:r>
              <a:rPr lang="en-US" dirty="0">
                <a:solidFill>
                  <a:srgbClr val="660066"/>
                </a:solidFill>
                <a:cs typeface="Comic Sans MS"/>
              </a:rPr>
              <a:t>Value of metric does not relate to quality of result</a:t>
            </a:r>
          </a:p>
          <a:p>
            <a:pPr lvl="1"/>
            <a:r>
              <a:rPr lang="en-US" dirty="0">
                <a:cs typeface="Comic Sans MS"/>
              </a:rPr>
              <a:t>Value depends on size of network rather than the community structure</a:t>
            </a:r>
            <a:endParaRPr lang="en-US" dirty="0">
              <a:solidFill>
                <a:srgbClr val="660066"/>
              </a:solidFill>
              <a:cs typeface="Comic Sans MS"/>
            </a:endParaRPr>
          </a:p>
          <a:p>
            <a:r>
              <a:rPr lang="en-US" dirty="0">
                <a:solidFill>
                  <a:srgbClr val="660066"/>
                </a:solidFill>
                <a:cs typeface="Comic Sans MS"/>
              </a:rPr>
              <a:t>Cannot identify bias in ground truth</a:t>
            </a:r>
          </a:p>
          <a:p>
            <a:pPr lvl="1"/>
            <a:r>
              <a:rPr lang="en-US" dirty="0">
                <a:solidFill>
                  <a:schemeClr val="tx1">
                    <a:lumMod val="65000"/>
                    <a:lumOff val="35000"/>
                  </a:schemeClr>
                </a:solidFill>
                <a:cs typeface="Comic Sans MS"/>
              </a:rPr>
              <a:t>Finds communities even when there is no community structure</a:t>
            </a:r>
          </a:p>
          <a:p>
            <a:pPr lvl="1"/>
            <a:endParaRPr lang="en-US" dirty="0">
              <a:solidFill>
                <a:srgbClr val="660066"/>
              </a:solidFill>
            </a:endParaRP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656087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Resolution Limit</a:t>
            </a:r>
          </a:p>
        </p:txBody>
      </p:sp>
      <p:sp>
        <p:nvSpPr>
          <p:cNvPr id="3" name="Content Placeholder 2"/>
          <p:cNvSpPr>
            <a:spLocks noGrp="1"/>
          </p:cNvSpPr>
          <p:nvPr>
            <p:ph idx="1"/>
          </p:nvPr>
        </p:nvSpPr>
        <p:spPr/>
        <p:txBody>
          <a:bodyPr>
            <a:normAutofit/>
          </a:bodyPr>
          <a:lstStyle/>
          <a:p>
            <a:r>
              <a:rPr lang="en-US" dirty="0">
                <a:cs typeface="Comic Sans MS"/>
              </a:rPr>
              <a:t>By maximizing modularity, some smaller communities can get absorbed into larger ones.</a:t>
            </a:r>
          </a:p>
          <a:p>
            <a:pPr lvl="1"/>
            <a:r>
              <a:rPr lang="en-US" dirty="0">
                <a:cs typeface="Comic Sans MS"/>
              </a:rPr>
              <a:t>Nice example given in </a:t>
            </a:r>
            <a:r>
              <a:rPr lang="en-US" i="1" dirty="0">
                <a:cs typeface="Comic Sans MS"/>
              </a:rPr>
              <a:t>Resolution Limit in Community Detection by </a:t>
            </a:r>
            <a:r>
              <a:rPr lang="en-US" i="1" dirty="0" err="1">
                <a:cs typeface="Comic Sans MS"/>
              </a:rPr>
              <a:t>Fortunato</a:t>
            </a:r>
            <a:r>
              <a:rPr lang="en-US" i="1" dirty="0">
                <a:cs typeface="Comic Sans MS"/>
              </a:rPr>
              <a:t> and </a:t>
            </a:r>
            <a:r>
              <a:rPr lang="en-US" i="1" dirty="0" err="1">
                <a:cs typeface="Comic Sans MS"/>
              </a:rPr>
              <a:t>Berthelemy</a:t>
            </a:r>
            <a:endParaRPr lang="en-US" i="1" dirty="0">
              <a:cs typeface="Comic Sans MS"/>
            </a:endParaRPr>
          </a:p>
        </p:txBody>
      </p:sp>
    </p:spTree>
    <p:extLst>
      <p:ext uri="{BB962C8B-B14F-4D97-AF65-F5344CB8AC3E}">
        <p14:creationId xmlns:p14="http://schemas.microsoft.com/office/powerpoint/2010/main" val="1504196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Resolution Limit</a:t>
            </a:r>
            <a:endParaRPr lang="en-US" dirty="0">
              <a:solidFill>
                <a:schemeClr val="tx1"/>
              </a:solidFill>
            </a:endParaRPr>
          </a:p>
        </p:txBody>
      </p:sp>
      <p:sp>
        <p:nvSpPr>
          <p:cNvPr id="3" name="Content Placeholder 2"/>
          <p:cNvSpPr>
            <a:spLocks noGrp="1"/>
          </p:cNvSpPr>
          <p:nvPr>
            <p:ph sz="quarter" idx="13"/>
          </p:nvPr>
        </p:nvSpPr>
        <p:spPr>
          <a:xfrm>
            <a:off x="2566416" y="2313432"/>
            <a:ext cx="4955892" cy="3493008"/>
          </a:xfrm>
        </p:spPr>
        <p:txBody>
          <a:bodyPr>
            <a:normAutofit/>
          </a:bodyPr>
          <a:lstStyle/>
          <a:p>
            <a:pPr marL="342900" lvl="1"/>
            <a:r>
              <a:rPr lang="en-US" dirty="0">
                <a:cs typeface="Comic Sans MS"/>
              </a:rPr>
              <a:t>Consider a network of cliques each of size m. The cliques are connected in a cycle, where clique(</a:t>
            </a:r>
            <a:r>
              <a:rPr lang="en-US" dirty="0" err="1">
                <a:cs typeface="Comic Sans MS"/>
              </a:rPr>
              <a:t>i</a:t>
            </a:r>
            <a:r>
              <a:rPr lang="en-US" dirty="0">
                <a:cs typeface="Comic Sans MS"/>
              </a:rPr>
              <a:t>) is connected by an edge to clique(i+1) and by an edge to clique (i-1)</a:t>
            </a:r>
          </a:p>
          <a:p>
            <a:pPr marL="342900" lvl="1"/>
            <a:r>
              <a:rPr lang="en-US" dirty="0">
                <a:cs typeface="Comic Sans MS"/>
              </a:rPr>
              <a:t>The modularity is maximized when two cliques join in a community</a:t>
            </a:r>
          </a:p>
          <a:p>
            <a:pPr marL="342900" lvl="1"/>
            <a:r>
              <a:rPr lang="en-US" dirty="0">
                <a:cs typeface="Comic Sans MS"/>
              </a:rPr>
              <a:t>In reality each clique should be its own community</a:t>
            </a:r>
          </a:p>
          <a:p>
            <a:endParaRPr lang="en-US" dirty="0"/>
          </a:p>
        </p:txBody>
      </p:sp>
      <p:pic>
        <p:nvPicPr>
          <p:cNvPr id="5" name="Picture 4" descr="resolutionlimi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308" y="2948940"/>
            <a:ext cx="2844800" cy="2857500"/>
          </a:xfrm>
          <a:prstGeom prst="rect">
            <a:avLst/>
          </a:prstGeom>
        </p:spPr>
      </p:pic>
    </p:spTree>
    <p:extLst>
      <p:ext uri="{BB962C8B-B14F-4D97-AF65-F5344CB8AC3E}">
        <p14:creationId xmlns:p14="http://schemas.microsoft.com/office/powerpoint/2010/main" val="1450196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tx1"/>
                </a:solidFill>
                <a:cs typeface="Comic Sans MS"/>
              </a:rPr>
              <a:t>Multiplicity of Solutions</a:t>
            </a:r>
          </a:p>
        </p:txBody>
      </p:sp>
      <p:sp>
        <p:nvSpPr>
          <p:cNvPr id="6" name="Content Placeholder 5"/>
          <p:cNvSpPr>
            <a:spLocks noGrp="1"/>
          </p:cNvSpPr>
          <p:nvPr>
            <p:ph idx="1"/>
          </p:nvPr>
        </p:nvSpPr>
        <p:spPr/>
        <p:txBody>
          <a:bodyPr/>
          <a:lstStyle/>
          <a:p>
            <a:r>
              <a:rPr lang="en-US" dirty="0"/>
              <a:t>When  maximizing Q at each step, we might run into ties. Due to tie breakers, several possible valid communities are possible for the same value of modularity</a:t>
            </a:r>
          </a:p>
          <a:p>
            <a:pPr lvl="1"/>
            <a:r>
              <a:rPr lang="en-US" sz="2400" i="1" dirty="0"/>
              <a:t>Constant Communities in Complex Networks by </a:t>
            </a:r>
            <a:r>
              <a:rPr lang="en-US" sz="2000" dirty="0" err="1"/>
              <a:t>Chakraborty</a:t>
            </a:r>
            <a:r>
              <a:rPr lang="en-US" sz="2000" dirty="0"/>
              <a:t>, </a:t>
            </a:r>
            <a:r>
              <a:rPr lang="en-US" sz="2000" dirty="0" err="1"/>
              <a:t>Srinivasan</a:t>
            </a:r>
            <a:r>
              <a:rPr lang="en-US" sz="2000" dirty="0"/>
              <a:t>,  </a:t>
            </a:r>
            <a:r>
              <a:rPr lang="en-US" sz="2000" dirty="0" err="1"/>
              <a:t>Ganguly</a:t>
            </a:r>
            <a:r>
              <a:rPr lang="en-US" sz="2000" dirty="0"/>
              <a:t>, Bhowmick, and Mukherjee, </a:t>
            </a:r>
            <a:endParaRPr lang="en-US" dirty="0"/>
          </a:p>
        </p:txBody>
      </p:sp>
    </p:spTree>
    <p:extLst>
      <p:ext uri="{BB962C8B-B14F-4D97-AF65-F5344CB8AC3E}">
        <p14:creationId xmlns:p14="http://schemas.microsoft.com/office/powerpoint/2010/main" val="2487971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Multiplicity of Solutions</a:t>
            </a:r>
            <a:endParaRPr lang="en-US" dirty="0">
              <a:solidFill>
                <a:schemeClr val="tx1"/>
              </a:solidFill>
            </a:endParaRPr>
          </a:p>
        </p:txBody>
      </p:sp>
      <p:pic>
        <p:nvPicPr>
          <p:cNvPr id="4" name="Picture 3" descr="multiplicit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491" y="2359269"/>
            <a:ext cx="5373077" cy="4040302"/>
          </a:xfrm>
          <a:prstGeom prst="rect">
            <a:avLst/>
          </a:prstGeom>
        </p:spPr>
      </p:pic>
      <p:sp>
        <p:nvSpPr>
          <p:cNvPr id="5" name="TextBox 4"/>
          <p:cNvSpPr txBox="1"/>
          <p:nvPr/>
        </p:nvSpPr>
        <p:spPr>
          <a:xfrm>
            <a:off x="7600463" y="2417885"/>
            <a:ext cx="2500923" cy="3139321"/>
          </a:xfrm>
          <a:prstGeom prst="rect">
            <a:avLst/>
          </a:prstGeom>
          <a:noFill/>
        </p:spPr>
        <p:txBody>
          <a:bodyPr wrap="square" rtlCol="0">
            <a:spAutoFit/>
          </a:bodyPr>
          <a:lstStyle/>
          <a:p>
            <a:r>
              <a:rPr lang="en-US" dirty="0"/>
              <a:t>Three different community allocation of the same network.</a:t>
            </a:r>
          </a:p>
          <a:p>
            <a:endParaRPr lang="en-US" dirty="0"/>
          </a:p>
          <a:p>
            <a:r>
              <a:rPr lang="en-US" dirty="0"/>
              <a:t>Modularity values are close,</a:t>
            </a:r>
          </a:p>
          <a:p>
            <a:r>
              <a:rPr lang="en-US" dirty="0"/>
              <a:t> .41, .40, .37</a:t>
            </a:r>
          </a:p>
          <a:p>
            <a:endParaRPr lang="en-US" dirty="0"/>
          </a:p>
          <a:p>
            <a:r>
              <a:rPr lang="en-US" dirty="0"/>
              <a:t>Modularity of .37 is the best match with the ground truth</a:t>
            </a:r>
          </a:p>
        </p:txBody>
      </p:sp>
    </p:spTree>
    <p:extLst>
      <p:ext uri="{BB962C8B-B14F-4D97-AF65-F5344CB8AC3E}">
        <p14:creationId xmlns:p14="http://schemas.microsoft.com/office/powerpoint/2010/main" val="1164450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Not Universal Reference</a:t>
            </a:r>
          </a:p>
        </p:txBody>
      </p:sp>
      <p:sp>
        <p:nvSpPr>
          <p:cNvPr id="3" name="Content Placeholder 2"/>
          <p:cNvSpPr>
            <a:spLocks noGrp="1"/>
          </p:cNvSpPr>
          <p:nvPr>
            <p:ph idx="1"/>
          </p:nvPr>
        </p:nvSpPr>
        <p:spPr/>
        <p:txBody>
          <a:bodyPr>
            <a:normAutofit lnSpcReduction="10000"/>
          </a:bodyPr>
          <a:lstStyle/>
          <a:p>
            <a:r>
              <a:rPr lang="en-US" dirty="0"/>
              <a:t>Modularity is not an universal reference across all communities.  </a:t>
            </a:r>
          </a:p>
          <a:p>
            <a:endParaRPr lang="en-US" dirty="0"/>
          </a:p>
          <a:p>
            <a:r>
              <a:rPr lang="en-US" dirty="0"/>
              <a:t>We only compare high modularity with respect to all other modularity values obtained from the same network </a:t>
            </a:r>
          </a:p>
          <a:p>
            <a:endParaRPr lang="en-US" dirty="0"/>
          </a:p>
          <a:p>
            <a:r>
              <a:rPr lang="en-US" dirty="0"/>
              <a:t>Modularity depends on the size of the network.</a:t>
            </a:r>
          </a:p>
          <a:p>
            <a:endParaRPr lang="en-US" dirty="0"/>
          </a:p>
          <a:p>
            <a:r>
              <a:rPr lang="en-US" dirty="0"/>
              <a:t>Consider a two cliques of size 10, connected by an edge and a grid of 2K by 2K vertices. The grid will have higher modularity, even though it does not have any community structure</a:t>
            </a:r>
          </a:p>
        </p:txBody>
      </p:sp>
    </p:spTree>
    <p:extLst>
      <p:ext uri="{BB962C8B-B14F-4D97-AF65-F5344CB8AC3E}">
        <p14:creationId xmlns:p14="http://schemas.microsoft.com/office/powerpoint/2010/main" val="2558501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Validation of Results</a:t>
            </a:r>
          </a:p>
        </p:txBody>
      </p:sp>
      <p:sp>
        <p:nvSpPr>
          <p:cNvPr id="3" name="Content Placeholder 2"/>
          <p:cNvSpPr>
            <a:spLocks noGrp="1"/>
          </p:cNvSpPr>
          <p:nvPr>
            <p:ph idx="1"/>
          </p:nvPr>
        </p:nvSpPr>
        <p:spPr/>
        <p:txBody>
          <a:bodyPr/>
          <a:lstStyle/>
          <a:p>
            <a:r>
              <a:rPr lang="en-US" dirty="0"/>
              <a:t>The correctness of community detection algorithms is  measured by comparing the communities obtained from the algorithm  with the actual communities (ground truth)</a:t>
            </a:r>
          </a:p>
          <a:p>
            <a:endParaRPr lang="en-US" dirty="0"/>
          </a:p>
          <a:p>
            <a:r>
              <a:rPr lang="en-US" dirty="0"/>
              <a:t>One of the most used measure is </a:t>
            </a:r>
            <a:r>
              <a:rPr lang="en-US" dirty="0">
                <a:solidFill>
                  <a:srgbClr val="660066"/>
                </a:solidFill>
              </a:rPr>
              <a:t>Normalized Mutual Information</a:t>
            </a:r>
          </a:p>
        </p:txBody>
      </p:sp>
    </p:spTree>
    <p:extLst>
      <p:ext uri="{BB962C8B-B14F-4D97-AF65-F5344CB8AC3E}">
        <p14:creationId xmlns:p14="http://schemas.microsoft.com/office/powerpoint/2010/main" val="1230871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490" y="456164"/>
            <a:ext cx="7024744" cy="1143000"/>
          </a:xfrm>
        </p:spPr>
        <p:txBody>
          <a:bodyPr>
            <a:normAutofit fontScale="90000"/>
          </a:bodyPr>
          <a:lstStyle/>
          <a:p>
            <a:r>
              <a:rPr lang="en-US" dirty="0">
                <a:solidFill>
                  <a:schemeClr val="tx1"/>
                </a:solidFill>
                <a:cs typeface="Comic Sans MS"/>
              </a:rPr>
              <a:t>Normalized Mutual Information</a:t>
            </a:r>
          </a:p>
        </p:txBody>
      </p:sp>
      <p:sp>
        <p:nvSpPr>
          <p:cNvPr id="3" name="Content Placeholder 2"/>
          <p:cNvSpPr>
            <a:spLocks noGrp="1"/>
          </p:cNvSpPr>
          <p:nvPr>
            <p:ph idx="1"/>
          </p:nvPr>
        </p:nvSpPr>
        <p:spPr>
          <a:xfrm>
            <a:off x="2535177" y="1566661"/>
            <a:ext cx="6777317" cy="3508977"/>
          </a:xfrm>
        </p:spPr>
        <p:txBody>
          <a:bodyPr/>
          <a:lstStyle/>
          <a:p>
            <a:r>
              <a:rPr lang="en-US" dirty="0"/>
              <a:t>Consider a set of elements  that can be grouped in two ways  (</a:t>
            </a:r>
            <a:r>
              <a:rPr lang="en-US" dirty="0" err="1"/>
              <a:t>i</a:t>
            </a:r>
            <a:r>
              <a:rPr lang="en-US" dirty="0"/>
              <a:t>)by color (green, red, blue) and (ii) by shape</a:t>
            </a:r>
          </a:p>
        </p:txBody>
      </p:sp>
      <p:grpSp>
        <p:nvGrpSpPr>
          <p:cNvPr id="30" name="Group 29"/>
          <p:cNvGrpSpPr/>
          <p:nvPr/>
        </p:nvGrpSpPr>
        <p:grpSpPr>
          <a:xfrm>
            <a:off x="2877604" y="2707990"/>
            <a:ext cx="4915587" cy="1537389"/>
            <a:chOff x="984873" y="3486495"/>
            <a:chExt cx="4915587" cy="1537389"/>
          </a:xfrm>
        </p:grpSpPr>
        <p:grpSp>
          <p:nvGrpSpPr>
            <p:cNvPr id="16" name="Group 15"/>
            <p:cNvGrpSpPr/>
            <p:nvPr/>
          </p:nvGrpSpPr>
          <p:grpSpPr>
            <a:xfrm>
              <a:off x="984873" y="3578038"/>
              <a:ext cx="1348154" cy="1445846"/>
              <a:chOff x="1563078" y="3731847"/>
              <a:chExt cx="1348154" cy="1445846"/>
            </a:xfrm>
          </p:grpSpPr>
          <p:sp>
            <p:nvSpPr>
              <p:cNvPr id="17" name="Oval 16"/>
              <p:cNvSpPr/>
              <p:nvPr/>
            </p:nvSpPr>
            <p:spPr>
              <a:xfrm>
                <a:off x="1563078" y="3731847"/>
                <a:ext cx="1348154" cy="1445846"/>
              </a:xfrm>
              <a:prstGeom prst="ellipse">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Isosceles Triangle 17"/>
              <p:cNvSpPr/>
              <p:nvPr/>
            </p:nvSpPr>
            <p:spPr>
              <a:xfrm>
                <a:off x="2158999" y="3907692"/>
                <a:ext cx="371231" cy="2540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461847" y="4376616"/>
                <a:ext cx="312615" cy="31261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096477" y="4747845"/>
                <a:ext cx="312615" cy="31261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Multiply 22"/>
            <p:cNvSpPr/>
            <p:nvPr/>
          </p:nvSpPr>
          <p:spPr>
            <a:xfrm>
              <a:off x="1147041" y="4046960"/>
              <a:ext cx="433753" cy="488462"/>
            </a:xfrm>
            <a:prstGeom prst="mathMultiply">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27"/>
            <p:cNvGrpSpPr/>
            <p:nvPr/>
          </p:nvGrpSpPr>
          <p:grpSpPr>
            <a:xfrm>
              <a:off x="2803770" y="3486495"/>
              <a:ext cx="3096690" cy="1503513"/>
              <a:chOff x="2803770" y="3404547"/>
              <a:chExt cx="3096690" cy="1503513"/>
            </a:xfrm>
          </p:grpSpPr>
          <p:grpSp>
            <p:nvGrpSpPr>
              <p:cNvPr id="9" name="Group 8"/>
              <p:cNvGrpSpPr/>
              <p:nvPr/>
            </p:nvGrpSpPr>
            <p:grpSpPr>
              <a:xfrm>
                <a:off x="2803770" y="3462214"/>
                <a:ext cx="1348154" cy="1445846"/>
                <a:chOff x="1563078" y="3731847"/>
                <a:chExt cx="1348154" cy="1445846"/>
              </a:xfrm>
            </p:grpSpPr>
            <p:sp>
              <p:nvSpPr>
                <p:cNvPr id="4" name="Oval 3"/>
                <p:cNvSpPr/>
                <p:nvPr/>
              </p:nvSpPr>
              <p:spPr>
                <a:xfrm>
                  <a:off x="1563078" y="3731847"/>
                  <a:ext cx="1348154" cy="1445846"/>
                </a:xfrm>
                <a:prstGeom prst="ellipse">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Isosceles Triangle 4"/>
                <p:cNvSpPr/>
                <p:nvPr/>
              </p:nvSpPr>
              <p:spPr>
                <a:xfrm>
                  <a:off x="2158999" y="3907692"/>
                  <a:ext cx="371231" cy="254000"/>
                </a:xfrm>
                <a:prstGeom prst="triangl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552306" y="3404547"/>
                <a:ext cx="1348154" cy="1445846"/>
                <a:chOff x="1009983" y="3752334"/>
                <a:chExt cx="1348154" cy="1445846"/>
              </a:xfrm>
            </p:grpSpPr>
            <p:sp>
              <p:nvSpPr>
                <p:cNvPr id="11" name="Oval 10"/>
                <p:cNvSpPr/>
                <p:nvPr/>
              </p:nvSpPr>
              <p:spPr>
                <a:xfrm>
                  <a:off x="1009983" y="3752334"/>
                  <a:ext cx="1348154" cy="1445846"/>
                </a:xfrm>
                <a:prstGeom prst="ellipse">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Isosceles Triangle 11"/>
                <p:cNvSpPr/>
                <p:nvPr/>
              </p:nvSpPr>
              <p:spPr>
                <a:xfrm>
                  <a:off x="1605904" y="3928179"/>
                  <a:ext cx="371231" cy="254000"/>
                </a:xfrm>
                <a:prstGeom prst="triangle">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1908752" y="4397103"/>
                  <a:ext cx="312615" cy="312615"/>
                </a:xfrm>
                <a:prstGeom prst="rect">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543382" y="4768332"/>
                  <a:ext cx="312615" cy="312615"/>
                </a:xfrm>
                <a:prstGeom prst="rect">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Isosceles Triangle 21"/>
              <p:cNvSpPr/>
              <p:nvPr/>
            </p:nvSpPr>
            <p:spPr>
              <a:xfrm>
                <a:off x="2956169" y="3837349"/>
                <a:ext cx="371231" cy="254000"/>
              </a:xfrm>
              <a:prstGeom prst="triangl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Multiply 23"/>
              <p:cNvSpPr/>
              <p:nvPr/>
            </p:nvSpPr>
            <p:spPr>
              <a:xfrm>
                <a:off x="2913184" y="4106983"/>
                <a:ext cx="433753" cy="488462"/>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Multiply 24"/>
              <p:cNvSpPr/>
              <p:nvPr/>
            </p:nvSpPr>
            <p:spPr>
              <a:xfrm>
                <a:off x="3405553" y="4259383"/>
                <a:ext cx="433753" cy="488462"/>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Multiply 25"/>
              <p:cNvSpPr/>
              <p:nvPr/>
            </p:nvSpPr>
            <p:spPr>
              <a:xfrm>
                <a:off x="3718171" y="3927227"/>
                <a:ext cx="433753" cy="488462"/>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Multiply 26"/>
              <p:cNvSpPr/>
              <p:nvPr/>
            </p:nvSpPr>
            <p:spPr>
              <a:xfrm>
                <a:off x="4671489" y="3873469"/>
                <a:ext cx="433753" cy="488462"/>
              </a:xfrm>
              <a:prstGeom prst="mathMultiply">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31" name="Group 30"/>
          <p:cNvGrpSpPr/>
          <p:nvPr/>
        </p:nvGrpSpPr>
        <p:grpSpPr>
          <a:xfrm>
            <a:off x="2823679" y="4762639"/>
            <a:ext cx="4915587" cy="1537389"/>
            <a:chOff x="984873" y="3486495"/>
            <a:chExt cx="4915587" cy="1537389"/>
          </a:xfrm>
        </p:grpSpPr>
        <p:grpSp>
          <p:nvGrpSpPr>
            <p:cNvPr id="32" name="Group 31"/>
            <p:cNvGrpSpPr/>
            <p:nvPr/>
          </p:nvGrpSpPr>
          <p:grpSpPr>
            <a:xfrm>
              <a:off x="984873" y="3578038"/>
              <a:ext cx="4569754" cy="1445846"/>
              <a:chOff x="1563078" y="3731847"/>
              <a:chExt cx="4569754" cy="1445846"/>
            </a:xfrm>
          </p:grpSpPr>
          <p:sp>
            <p:nvSpPr>
              <p:cNvPr id="48" name="Oval 47"/>
              <p:cNvSpPr/>
              <p:nvPr/>
            </p:nvSpPr>
            <p:spPr>
              <a:xfrm>
                <a:off x="1563078" y="3731847"/>
                <a:ext cx="1348154" cy="1445846"/>
              </a:xfrm>
              <a:prstGeom prst="ellipse">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Isosceles Triangle 48"/>
              <p:cNvSpPr/>
              <p:nvPr/>
            </p:nvSpPr>
            <p:spPr>
              <a:xfrm>
                <a:off x="2158999" y="3907692"/>
                <a:ext cx="371231" cy="2540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5820217" y="3849077"/>
                <a:ext cx="312615" cy="31261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p:cNvSpPr/>
              <p:nvPr/>
            </p:nvSpPr>
            <p:spPr>
              <a:xfrm>
                <a:off x="5388182" y="4160817"/>
                <a:ext cx="312615" cy="31261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Multiply 32"/>
            <p:cNvSpPr/>
            <p:nvPr/>
          </p:nvSpPr>
          <p:spPr>
            <a:xfrm>
              <a:off x="2947572" y="3802729"/>
              <a:ext cx="433753" cy="488462"/>
            </a:xfrm>
            <a:prstGeom prst="mathMultiply">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4" name="Group 33"/>
            <p:cNvGrpSpPr/>
            <p:nvPr/>
          </p:nvGrpSpPr>
          <p:grpSpPr>
            <a:xfrm>
              <a:off x="1083096" y="3486495"/>
              <a:ext cx="4817364" cy="1503513"/>
              <a:chOff x="1083096" y="3404547"/>
              <a:chExt cx="4817364" cy="1503513"/>
            </a:xfrm>
          </p:grpSpPr>
          <p:grpSp>
            <p:nvGrpSpPr>
              <p:cNvPr id="35" name="Group 34"/>
              <p:cNvGrpSpPr/>
              <p:nvPr/>
            </p:nvGrpSpPr>
            <p:grpSpPr>
              <a:xfrm>
                <a:off x="1083096" y="3462214"/>
                <a:ext cx="3068828" cy="1445846"/>
                <a:chOff x="-157596" y="3731847"/>
                <a:chExt cx="3068828" cy="1445846"/>
              </a:xfrm>
            </p:grpSpPr>
            <p:sp>
              <p:nvSpPr>
                <p:cNvPr id="46" name="Oval 45"/>
                <p:cNvSpPr/>
                <p:nvPr/>
              </p:nvSpPr>
              <p:spPr>
                <a:xfrm>
                  <a:off x="1563078" y="3731847"/>
                  <a:ext cx="1348154" cy="1445846"/>
                </a:xfrm>
                <a:prstGeom prst="ellipse">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Isosceles Triangle 46"/>
                <p:cNvSpPr/>
                <p:nvPr/>
              </p:nvSpPr>
              <p:spPr>
                <a:xfrm>
                  <a:off x="-157596" y="4275016"/>
                  <a:ext cx="371231" cy="254000"/>
                </a:xfrm>
                <a:prstGeom prst="triangl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1699196" y="3404547"/>
                <a:ext cx="4201264" cy="1445846"/>
                <a:chOff x="-1843127" y="3752334"/>
                <a:chExt cx="4201264" cy="1445846"/>
              </a:xfrm>
            </p:grpSpPr>
            <p:sp>
              <p:nvSpPr>
                <p:cNvPr id="42" name="Oval 41"/>
                <p:cNvSpPr/>
                <p:nvPr/>
              </p:nvSpPr>
              <p:spPr>
                <a:xfrm>
                  <a:off x="1009983" y="3752334"/>
                  <a:ext cx="1348154" cy="1445846"/>
                </a:xfrm>
                <a:prstGeom prst="ellipse">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Isosceles Triangle 42"/>
                <p:cNvSpPr/>
                <p:nvPr/>
              </p:nvSpPr>
              <p:spPr>
                <a:xfrm>
                  <a:off x="-1843127" y="4709718"/>
                  <a:ext cx="371231" cy="254000"/>
                </a:xfrm>
                <a:prstGeom prst="triangle">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p:cNvSpPr/>
                <p:nvPr/>
              </p:nvSpPr>
              <p:spPr>
                <a:xfrm>
                  <a:off x="1908752" y="4397103"/>
                  <a:ext cx="312615" cy="312615"/>
                </a:xfrm>
                <a:prstGeom prst="rect">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1543382" y="4768332"/>
                  <a:ext cx="312615" cy="312615"/>
                </a:xfrm>
                <a:prstGeom prst="rect">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 name="Isosceles Triangle 36"/>
              <p:cNvSpPr/>
              <p:nvPr/>
            </p:nvSpPr>
            <p:spPr>
              <a:xfrm>
                <a:off x="1147041" y="4453474"/>
                <a:ext cx="371231" cy="254000"/>
              </a:xfrm>
              <a:prstGeom prst="triangl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Multiply 37"/>
              <p:cNvSpPr/>
              <p:nvPr/>
            </p:nvSpPr>
            <p:spPr>
              <a:xfrm>
                <a:off x="2913184" y="4106983"/>
                <a:ext cx="433753" cy="488462"/>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Multiply 38"/>
              <p:cNvSpPr/>
              <p:nvPr/>
            </p:nvSpPr>
            <p:spPr>
              <a:xfrm>
                <a:off x="3405553" y="4259383"/>
                <a:ext cx="433753" cy="488462"/>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Multiply 39"/>
              <p:cNvSpPr/>
              <p:nvPr/>
            </p:nvSpPr>
            <p:spPr>
              <a:xfrm>
                <a:off x="3718171" y="3927227"/>
                <a:ext cx="433753" cy="488462"/>
              </a:xfrm>
              <a:prstGeom prst="mathMultiply">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Multiply 40"/>
              <p:cNvSpPr/>
              <p:nvPr/>
            </p:nvSpPr>
            <p:spPr>
              <a:xfrm>
                <a:off x="3381325" y="3629708"/>
                <a:ext cx="433753" cy="488462"/>
              </a:xfrm>
              <a:prstGeom prst="mathMultiply">
                <a:avLst/>
              </a:prstGeom>
              <a:solidFill>
                <a:srgbClr val="0000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2" name="TextBox 51"/>
          <p:cNvSpPr txBox="1"/>
          <p:nvPr/>
        </p:nvSpPr>
        <p:spPr>
          <a:xfrm>
            <a:off x="3963423" y="4026837"/>
            <a:ext cx="416818" cy="646331"/>
          </a:xfrm>
          <a:prstGeom prst="rect">
            <a:avLst/>
          </a:prstGeom>
          <a:noFill/>
        </p:spPr>
        <p:txBody>
          <a:bodyPr wrap="square" rtlCol="0">
            <a:spAutoFit/>
          </a:bodyPr>
          <a:lstStyle/>
          <a:p>
            <a:r>
              <a:rPr lang="en-US" dirty="0"/>
              <a:t>x1</a:t>
            </a:r>
          </a:p>
        </p:txBody>
      </p:sp>
      <p:sp>
        <p:nvSpPr>
          <p:cNvPr id="53" name="TextBox 52"/>
          <p:cNvSpPr txBox="1"/>
          <p:nvPr/>
        </p:nvSpPr>
        <p:spPr>
          <a:xfrm>
            <a:off x="5974293" y="3943480"/>
            <a:ext cx="416818" cy="646331"/>
          </a:xfrm>
          <a:prstGeom prst="rect">
            <a:avLst/>
          </a:prstGeom>
          <a:noFill/>
        </p:spPr>
        <p:txBody>
          <a:bodyPr wrap="square" rtlCol="0">
            <a:spAutoFit/>
          </a:bodyPr>
          <a:lstStyle/>
          <a:p>
            <a:r>
              <a:rPr lang="en-US" dirty="0"/>
              <a:t>x2</a:t>
            </a:r>
          </a:p>
        </p:txBody>
      </p:sp>
      <p:sp>
        <p:nvSpPr>
          <p:cNvPr id="54" name="TextBox 53"/>
          <p:cNvSpPr txBox="1"/>
          <p:nvPr/>
        </p:nvSpPr>
        <p:spPr>
          <a:xfrm>
            <a:off x="7751427" y="3911214"/>
            <a:ext cx="416818" cy="646331"/>
          </a:xfrm>
          <a:prstGeom prst="rect">
            <a:avLst/>
          </a:prstGeom>
          <a:noFill/>
        </p:spPr>
        <p:txBody>
          <a:bodyPr wrap="square" rtlCol="0">
            <a:spAutoFit/>
          </a:bodyPr>
          <a:lstStyle/>
          <a:p>
            <a:r>
              <a:rPr lang="en-US" dirty="0"/>
              <a:t>x3</a:t>
            </a:r>
          </a:p>
        </p:txBody>
      </p:sp>
      <p:sp>
        <p:nvSpPr>
          <p:cNvPr id="55" name="TextBox 54"/>
          <p:cNvSpPr txBox="1"/>
          <p:nvPr/>
        </p:nvSpPr>
        <p:spPr>
          <a:xfrm>
            <a:off x="4088987" y="6023818"/>
            <a:ext cx="607513" cy="369332"/>
          </a:xfrm>
          <a:prstGeom prst="rect">
            <a:avLst/>
          </a:prstGeom>
          <a:noFill/>
        </p:spPr>
        <p:txBody>
          <a:bodyPr wrap="square" rtlCol="0">
            <a:spAutoFit/>
          </a:bodyPr>
          <a:lstStyle/>
          <a:p>
            <a:r>
              <a:rPr lang="en-US" dirty="0"/>
              <a:t>y1</a:t>
            </a:r>
          </a:p>
        </p:txBody>
      </p:sp>
      <p:sp>
        <p:nvSpPr>
          <p:cNvPr id="56" name="TextBox 55"/>
          <p:cNvSpPr txBox="1"/>
          <p:nvPr/>
        </p:nvSpPr>
        <p:spPr>
          <a:xfrm>
            <a:off x="5918284" y="6022311"/>
            <a:ext cx="645935" cy="369332"/>
          </a:xfrm>
          <a:prstGeom prst="rect">
            <a:avLst/>
          </a:prstGeom>
          <a:noFill/>
        </p:spPr>
        <p:txBody>
          <a:bodyPr wrap="square" rtlCol="0">
            <a:spAutoFit/>
          </a:bodyPr>
          <a:lstStyle/>
          <a:p>
            <a:r>
              <a:rPr lang="en-US" dirty="0"/>
              <a:t>y2</a:t>
            </a:r>
          </a:p>
        </p:txBody>
      </p:sp>
      <p:sp>
        <p:nvSpPr>
          <p:cNvPr id="57" name="TextBox 56"/>
          <p:cNvSpPr txBox="1"/>
          <p:nvPr/>
        </p:nvSpPr>
        <p:spPr>
          <a:xfrm>
            <a:off x="7657325" y="5990045"/>
            <a:ext cx="645935" cy="369332"/>
          </a:xfrm>
          <a:prstGeom prst="rect">
            <a:avLst/>
          </a:prstGeom>
          <a:noFill/>
        </p:spPr>
        <p:txBody>
          <a:bodyPr wrap="square" rtlCol="0">
            <a:spAutoFit/>
          </a:bodyPr>
          <a:lstStyle/>
          <a:p>
            <a:r>
              <a:rPr lang="en-US" dirty="0"/>
              <a:t>y3</a:t>
            </a:r>
          </a:p>
        </p:txBody>
      </p:sp>
    </p:spTree>
    <p:extLst>
      <p:ext uri="{BB962C8B-B14F-4D97-AF65-F5344CB8AC3E}">
        <p14:creationId xmlns:p14="http://schemas.microsoft.com/office/powerpoint/2010/main" val="1447719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Normalized Mutual Information</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dirty="0">
                <a:cs typeface="Comic Sans MS"/>
              </a:rPr>
              <a:t>Given two criteria of groupings X and Y, NMI computes how close are these groupings</a:t>
            </a:r>
          </a:p>
          <a:p>
            <a:r>
              <a:rPr lang="en-US" dirty="0">
                <a:solidFill>
                  <a:srgbClr val="660066"/>
                </a:solidFill>
                <a:cs typeface="Comic Sans MS"/>
              </a:rPr>
              <a:t>X contains clusters x1, x2, …</a:t>
            </a:r>
            <a:r>
              <a:rPr lang="en-US" dirty="0" err="1">
                <a:solidFill>
                  <a:srgbClr val="660066"/>
                </a:solidFill>
                <a:cs typeface="Comic Sans MS"/>
              </a:rPr>
              <a:t>xm</a:t>
            </a:r>
            <a:endParaRPr lang="en-US" dirty="0">
              <a:solidFill>
                <a:srgbClr val="660066"/>
              </a:solidFill>
              <a:cs typeface="Comic Sans MS"/>
            </a:endParaRPr>
          </a:p>
          <a:p>
            <a:r>
              <a:rPr lang="en-US" dirty="0">
                <a:solidFill>
                  <a:srgbClr val="660066"/>
                </a:solidFill>
                <a:cs typeface="Comic Sans MS"/>
              </a:rPr>
              <a:t>Y contains clusters y1, y2,…</a:t>
            </a:r>
            <a:r>
              <a:rPr lang="en-US" dirty="0" err="1">
                <a:solidFill>
                  <a:srgbClr val="660066"/>
                </a:solidFill>
                <a:cs typeface="Comic Sans MS"/>
              </a:rPr>
              <a:t>ym</a:t>
            </a:r>
            <a:endParaRPr lang="en-US" dirty="0">
              <a:solidFill>
                <a:srgbClr val="660066"/>
              </a:solidFill>
              <a:cs typeface="Comic Sans MS"/>
            </a:endParaRPr>
          </a:p>
          <a:p>
            <a:r>
              <a:rPr lang="en-US" dirty="0" err="1">
                <a:solidFill>
                  <a:srgbClr val="660066"/>
                </a:solidFill>
                <a:cs typeface="Comic Sans MS"/>
              </a:rPr>
              <a:t>nij</a:t>
            </a:r>
            <a:r>
              <a:rPr lang="en-US" dirty="0">
                <a:solidFill>
                  <a:srgbClr val="660066"/>
                </a:solidFill>
                <a:cs typeface="Comic Sans MS"/>
              </a:rPr>
              <a:t>=|</a:t>
            </a:r>
            <a:r>
              <a:rPr lang="en-US" dirty="0" err="1">
                <a:solidFill>
                  <a:srgbClr val="660066"/>
                </a:solidFill>
                <a:cs typeface="Comic Sans MS"/>
              </a:rPr>
              <a:t>xi</a:t>
            </a:r>
            <a:r>
              <a:rPr lang="en-US" dirty="0" err="1">
                <a:solidFill>
                  <a:srgbClr val="660066"/>
                </a:solidFill>
                <a:ea typeface="ＭＳ ゴシック"/>
                <a:cs typeface="Comic Sans MS"/>
              </a:rPr>
              <a:t>∧yj</a:t>
            </a:r>
            <a:r>
              <a:rPr lang="en-US" dirty="0">
                <a:solidFill>
                  <a:srgbClr val="660066"/>
                </a:solidFill>
                <a:ea typeface="ＭＳ ゴシック"/>
                <a:cs typeface="Comic Sans MS"/>
              </a:rPr>
              <a:t>| </a:t>
            </a:r>
            <a:r>
              <a:rPr lang="en-US" dirty="0">
                <a:ea typeface="ＭＳ ゴシック"/>
                <a:cs typeface="Comic Sans MS"/>
              </a:rPr>
              <a:t>(number of common elements in groups xi and </a:t>
            </a:r>
            <a:r>
              <a:rPr lang="en-US" dirty="0" err="1">
                <a:ea typeface="ＭＳ ゴシック"/>
                <a:cs typeface="Comic Sans MS"/>
              </a:rPr>
              <a:t>yi</a:t>
            </a:r>
            <a:r>
              <a:rPr lang="en-US" dirty="0">
                <a:ea typeface="ＭＳ ゴシック"/>
                <a:cs typeface="Comic Sans MS"/>
              </a:rPr>
              <a:t>)</a:t>
            </a:r>
          </a:p>
          <a:p>
            <a:r>
              <a:rPr lang="en-US" dirty="0" err="1">
                <a:solidFill>
                  <a:srgbClr val="660066"/>
                </a:solidFill>
                <a:ea typeface="ＭＳ ゴシック"/>
                <a:cs typeface="Comic Sans MS"/>
              </a:rPr>
              <a:t>ni</a:t>
            </a:r>
            <a:r>
              <a:rPr lang="en-US" dirty="0">
                <a:solidFill>
                  <a:srgbClr val="660066"/>
                </a:solidFill>
                <a:ea typeface="ＭＳ ゴシック"/>
                <a:cs typeface="Comic Sans MS"/>
              </a:rPr>
              <a:t>=|</a:t>
            </a:r>
            <a:r>
              <a:rPr lang="en-US" dirty="0" err="1">
                <a:solidFill>
                  <a:srgbClr val="660066"/>
                </a:solidFill>
                <a:ea typeface="ＭＳ ゴシック"/>
                <a:cs typeface="Comic Sans MS"/>
              </a:rPr>
              <a:t>xi|and</a:t>
            </a:r>
            <a:r>
              <a:rPr lang="en-US" dirty="0">
                <a:solidFill>
                  <a:srgbClr val="660066"/>
                </a:solidFill>
                <a:ea typeface="ＭＳ ゴシック"/>
                <a:cs typeface="Comic Sans MS"/>
              </a:rPr>
              <a:t> </a:t>
            </a:r>
            <a:r>
              <a:rPr lang="en-US" dirty="0" err="1">
                <a:solidFill>
                  <a:srgbClr val="660066"/>
                </a:solidFill>
                <a:ea typeface="ＭＳ ゴシック"/>
                <a:cs typeface="Comic Sans MS"/>
              </a:rPr>
              <a:t>nj</a:t>
            </a:r>
            <a:r>
              <a:rPr lang="en-US" dirty="0">
                <a:solidFill>
                  <a:srgbClr val="660066"/>
                </a:solidFill>
                <a:ea typeface="ＭＳ ゴシック"/>
                <a:cs typeface="Comic Sans MS"/>
              </a:rPr>
              <a:t>=|</a:t>
            </a:r>
            <a:r>
              <a:rPr lang="en-US" dirty="0" err="1">
                <a:solidFill>
                  <a:srgbClr val="660066"/>
                </a:solidFill>
                <a:ea typeface="ＭＳ ゴシック"/>
                <a:cs typeface="Comic Sans MS"/>
              </a:rPr>
              <a:t>yj</a:t>
            </a:r>
            <a:r>
              <a:rPr lang="en-US" dirty="0">
                <a:solidFill>
                  <a:srgbClr val="660066"/>
                </a:solidFill>
                <a:ea typeface="ＭＳ ゴシック"/>
                <a:cs typeface="Comic Sans MS"/>
              </a:rPr>
              <a:t>| </a:t>
            </a:r>
            <a:r>
              <a:rPr lang="en-US" dirty="0">
                <a:ea typeface="ＭＳ ゴシック"/>
                <a:cs typeface="Comic Sans MS"/>
              </a:rPr>
              <a:t>(total number of elements in the groups</a:t>
            </a:r>
          </a:p>
          <a:p>
            <a:r>
              <a:rPr lang="en-US" dirty="0">
                <a:ea typeface="ＭＳ ゴシック"/>
                <a:cs typeface="Comic Sans MS"/>
              </a:rPr>
              <a:t>Total number of elements is </a:t>
            </a:r>
            <a:r>
              <a:rPr lang="en-US" dirty="0">
                <a:solidFill>
                  <a:srgbClr val="660066"/>
                </a:solidFill>
                <a:ea typeface="ＭＳ ゴシック"/>
                <a:cs typeface="Comic Sans MS"/>
              </a:rPr>
              <a:t>n</a:t>
            </a:r>
            <a:endParaRPr lang="en-US" dirty="0">
              <a:solidFill>
                <a:srgbClr val="660066"/>
              </a:solidFill>
              <a:cs typeface="Comic Sans MS"/>
            </a:endParaRPr>
          </a:p>
          <a:p>
            <a:endParaRPr lang="en-US" dirty="0">
              <a:latin typeface="Comic Sans MS"/>
              <a:cs typeface="Comic Sans MS"/>
            </a:endParaRPr>
          </a:p>
        </p:txBody>
      </p:sp>
    </p:spTree>
    <p:extLst>
      <p:ext uri="{BB962C8B-B14F-4D97-AF65-F5344CB8AC3E}">
        <p14:creationId xmlns:p14="http://schemas.microsoft.com/office/powerpoint/2010/main" val="3947792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solidFill>
                  <a:srgbClr val="660066"/>
                </a:solidFill>
              </a:rPr>
              <a:t>pij</a:t>
            </a:r>
            <a:r>
              <a:rPr lang="en-US" dirty="0">
                <a:solidFill>
                  <a:srgbClr val="660066"/>
                </a:solidFill>
              </a:rPr>
              <a:t>= </a:t>
            </a:r>
            <a:r>
              <a:rPr lang="en-US" dirty="0" err="1">
                <a:solidFill>
                  <a:srgbClr val="660066"/>
                </a:solidFill>
              </a:rPr>
              <a:t>nij</a:t>
            </a:r>
            <a:r>
              <a:rPr lang="en-US" dirty="0">
                <a:solidFill>
                  <a:srgbClr val="660066"/>
                </a:solidFill>
              </a:rPr>
              <a:t>/n </a:t>
            </a:r>
            <a:r>
              <a:rPr lang="en-US" dirty="0"/>
              <a:t>(the probability that an element will belong to both xi and </a:t>
            </a:r>
            <a:r>
              <a:rPr lang="en-US" dirty="0" err="1"/>
              <a:t>yj</a:t>
            </a:r>
            <a:r>
              <a:rPr lang="en-US" dirty="0"/>
              <a:t>)</a:t>
            </a:r>
          </a:p>
          <a:p>
            <a:r>
              <a:rPr lang="en-US" dirty="0">
                <a:solidFill>
                  <a:srgbClr val="660066"/>
                </a:solidFill>
              </a:rPr>
              <a:t>pi=</a:t>
            </a:r>
            <a:r>
              <a:rPr lang="en-US" dirty="0" err="1">
                <a:solidFill>
                  <a:srgbClr val="660066"/>
                </a:solidFill>
              </a:rPr>
              <a:t>Σpij</a:t>
            </a:r>
            <a:r>
              <a:rPr lang="en-US" dirty="0">
                <a:solidFill>
                  <a:srgbClr val="660066"/>
                </a:solidFill>
              </a:rPr>
              <a:t> </a:t>
            </a:r>
            <a:r>
              <a:rPr lang="en-US" dirty="0"/>
              <a:t>(over all j) (the probability that an element will belong to xi</a:t>
            </a:r>
          </a:p>
          <a:p>
            <a:r>
              <a:rPr lang="en-US" dirty="0" err="1">
                <a:solidFill>
                  <a:srgbClr val="660066"/>
                </a:solidFill>
              </a:rPr>
              <a:t>pj</a:t>
            </a:r>
            <a:r>
              <a:rPr lang="en-US" dirty="0">
                <a:solidFill>
                  <a:srgbClr val="660066"/>
                </a:solidFill>
              </a:rPr>
              <a:t>=</a:t>
            </a:r>
            <a:r>
              <a:rPr lang="en-US" dirty="0" err="1">
                <a:solidFill>
                  <a:srgbClr val="660066"/>
                </a:solidFill>
              </a:rPr>
              <a:t>Σpij</a:t>
            </a:r>
            <a:r>
              <a:rPr lang="en-US" dirty="0">
                <a:solidFill>
                  <a:srgbClr val="660066"/>
                </a:solidFill>
              </a:rPr>
              <a:t> </a:t>
            </a:r>
            <a:r>
              <a:rPr lang="en-US" dirty="0"/>
              <a:t>(over all </a:t>
            </a:r>
            <a:r>
              <a:rPr lang="en-US" dirty="0" err="1"/>
              <a:t>i</a:t>
            </a:r>
            <a:r>
              <a:rPr lang="en-US" dirty="0"/>
              <a:t>) (the probability that an element will belong to </a:t>
            </a:r>
            <a:r>
              <a:rPr lang="en-US" dirty="0" err="1"/>
              <a:t>yj</a:t>
            </a:r>
            <a:endParaRPr lang="en-US" dirty="0"/>
          </a:p>
          <a:p>
            <a:r>
              <a:rPr lang="en-US" dirty="0"/>
              <a:t>The </a:t>
            </a:r>
            <a:r>
              <a:rPr lang="en-US" dirty="0">
                <a:solidFill>
                  <a:srgbClr val="660066"/>
                </a:solidFill>
              </a:rPr>
              <a:t>mutual information </a:t>
            </a:r>
            <a:r>
              <a:rPr lang="en-US" dirty="0"/>
              <a:t>is given by</a:t>
            </a:r>
          </a:p>
          <a:p>
            <a:endParaRPr lang="en-US" dirty="0"/>
          </a:p>
          <a:p>
            <a:pPr lvl="1"/>
            <a:endParaRPr lang="en-US" dirty="0"/>
          </a:p>
          <a:p>
            <a:pPr marL="68580" indent="0">
              <a:buNone/>
            </a:pPr>
            <a:r>
              <a:rPr lang="en-US" dirty="0"/>
              <a:t>	</a:t>
            </a:r>
          </a:p>
          <a:p>
            <a:pPr lvl="1"/>
            <a:endParaRPr lang="en-US" dirty="0"/>
          </a:p>
          <a:p>
            <a:endParaRPr lang="en-US" dirty="0"/>
          </a:p>
          <a:p>
            <a:endParaRPr lang="en-US" dirty="0"/>
          </a:p>
        </p:txBody>
      </p:sp>
      <p:sp>
        <p:nvSpPr>
          <p:cNvPr id="4" name="Title 1"/>
          <p:cNvSpPr>
            <a:spLocks noGrp="1"/>
          </p:cNvSpPr>
          <p:nvPr>
            <p:ph type="title"/>
          </p:nvPr>
        </p:nvSpPr>
        <p:spPr/>
        <p:txBody>
          <a:bodyPr>
            <a:normAutofit/>
          </a:bodyPr>
          <a:lstStyle/>
          <a:p>
            <a:r>
              <a:rPr lang="en-US" dirty="0">
                <a:solidFill>
                  <a:schemeClr val="tx1"/>
                </a:solidFill>
                <a:cs typeface="Comic Sans MS"/>
              </a:rPr>
              <a:t>Normalized Mutual Information</a:t>
            </a:r>
            <a:endParaRPr lang="en-US" dirty="0">
              <a:solidFill>
                <a:schemeClr val="tx1"/>
              </a:solidFill>
            </a:endParaRPr>
          </a:p>
        </p:txBody>
      </p:sp>
      <p:graphicFrame>
        <p:nvGraphicFramePr>
          <p:cNvPr id="7" name="Object 6"/>
          <p:cNvGraphicFramePr>
            <a:graphicFrameLocks noChangeAspect="1"/>
          </p:cNvGraphicFramePr>
          <p:nvPr/>
        </p:nvGraphicFramePr>
        <p:xfrm>
          <a:off x="6210876" y="5192683"/>
          <a:ext cx="1724935" cy="994370"/>
        </p:xfrm>
        <a:graphic>
          <a:graphicData uri="http://schemas.openxmlformats.org/presentationml/2006/ole">
            <mc:AlternateContent xmlns:mc="http://schemas.openxmlformats.org/markup-compatibility/2006">
              <mc:Choice xmlns:v="urn:schemas-microsoft-com:vml" Requires="v">
                <p:oleObj name="Equation" r:id="rId2" imgW="114300" imgH="165100" progId="Equation.3">
                  <p:embed/>
                </p:oleObj>
              </mc:Choice>
              <mc:Fallback>
                <p:oleObj name="Equation" r:id="rId2" imgW="114300" imgH="165100" progId="Equation.3">
                  <p:embed/>
                  <p:pic>
                    <p:nvPicPr>
                      <p:cNvPr id="7" name="Object 6"/>
                      <p:cNvPicPr/>
                      <p:nvPr/>
                    </p:nvPicPr>
                    <p:blipFill>
                      <a:blip r:embed="rId3"/>
                      <a:stretch>
                        <a:fillRect/>
                      </a:stretch>
                    </p:blipFill>
                    <p:spPr>
                      <a:xfrm>
                        <a:off x="6210876" y="5192683"/>
                        <a:ext cx="1724935" cy="994370"/>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4648200" y="4951383"/>
          <a:ext cx="3922646" cy="1307549"/>
        </p:xfrm>
        <a:graphic>
          <a:graphicData uri="http://schemas.openxmlformats.org/presentationml/2006/ole">
            <mc:AlternateContent xmlns:mc="http://schemas.openxmlformats.org/markup-compatibility/2006">
              <mc:Choice xmlns:v="urn:schemas-microsoft-com:vml" Requires="v">
                <p:oleObj name="Equation" r:id="rId4" imgW="1447800" imgH="482600" progId="Equation.3">
                  <p:embed/>
                </p:oleObj>
              </mc:Choice>
              <mc:Fallback>
                <p:oleObj name="Equation" r:id="rId4" imgW="1447800" imgH="482600" progId="Equation.3">
                  <p:embed/>
                  <p:pic>
                    <p:nvPicPr>
                      <p:cNvPr id="8" name="Object 7"/>
                      <p:cNvPicPr/>
                      <p:nvPr/>
                    </p:nvPicPr>
                    <p:blipFill>
                      <a:blip r:embed="rId5"/>
                      <a:stretch>
                        <a:fillRect/>
                      </a:stretch>
                    </p:blipFill>
                    <p:spPr>
                      <a:xfrm>
                        <a:off x="4648200" y="4951383"/>
                        <a:ext cx="3922646" cy="1307549"/>
                      </a:xfrm>
                      <a:prstGeom prst="rect">
                        <a:avLst/>
                      </a:prstGeom>
                    </p:spPr>
                  </p:pic>
                </p:oleObj>
              </mc:Fallback>
            </mc:AlternateContent>
          </a:graphicData>
        </a:graphic>
      </p:graphicFrame>
    </p:spTree>
    <p:extLst>
      <p:ext uri="{BB962C8B-B14F-4D97-AF65-F5344CB8AC3E}">
        <p14:creationId xmlns:p14="http://schemas.microsoft.com/office/powerpoint/2010/main" val="155243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2544-5F43-0348-9436-80007DFC6802}"/>
              </a:ext>
            </a:extLst>
          </p:cNvPr>
          <p:cNvSpPr>
            <a:spLocks noGrp="1"/>
          </p:cNvSpPr>
          <p:nvPr>
            <p:ph type="title"/>
          </p:nvPr>
        </p:nvSpPr>
        <p:spPr/>
        <p:txBody>
          <a:bodyPr/>
          <a:lstStyle/>
          <a:p>
            <a:r>
              <a:rPr lang="en-US" dirty="0"/>
              <a:t>TARJAN’S ALGORITHM FOR FINDING BI-CONNECTED COMPONENTS (1972)</a:t>
            </a:r>
          </a:p>
        </p:txBody>
      </p:sp>
      <p:sp>
        <p:nvSpPr>
          <p:cNvPr id="6" name="Content Placeholder 2">
            <a:extLst>
              <a:ext uri="{FF2B5EF4-FFF2-40B4-BE49-F238E27FC236}">
                <a16:creationId xmlns:a16="http://schemas.microsoft.com/office/drawing/2014/main" id="{BA2D391B-4B79-F64A-A205-3C6E4005A8B3}"/>
              </a:ext>
            </a:extLst>
          </p:cNvPr>
          <p:cNvSpPr>
            <a:spLocks noGrp="1"/>
          </p:cNvSpPr>
          <p:nvPr>
            <p:ph sz="half" idx="1"/>
          </p:nvPr>
        </p:nvSpPr>
        <p:spPr/>
        <p:txBody>
          <a:bodyPr>
            <a:noAutofit/>
          </a:bodyPr>
          <a:lstStyle/>
          <a:p>
            <a:r>
              <a:rPr lang="en-US" sz="1800" dirty="0"/>
              <a:t>Do a depth First Traversal of the Graph</a:t>
            </a:r>
          </a:p>
          <a:p>
            <a:r>
              <a:rPr lang="en-US" sz="1800" dirty="0"/>
              <a:t>Create a tree with directed edges showing order of traversal</a:t>
            </a:r>
          </a:p>
          <a:p>
            <a:r>
              <a:rPr lang="en-US" sz="1800" dirty="0"/>
              <a:t>Set Num(v)=the order in which graphs are </a:t>
            </a:r>
            <a:r>
              <a:rPr lang="en-US" sz="1800" dirty="0" err="1"/>
              <a:t>visted</a:t>
            </a:r>
            <a:endParaRPr lang="en-US" sz="1800" dirty="0"/>
          </a:p>
          <a:p>
            <a:r>
              <a:rPr lang="en-US" sz="1800" dirty="0"/>
              <a:t>Add remaining edges to the tree as back edges</a:t>
            </a:r>
          </a:p>
          <a:p>
            <a:r>
              <a:rPr lang="en-US" sz="1800" dirty="0"/>
              <a:t>Set Low(v) as the lowest vertex that can be reached using  tree edges and at most one back edge</a:t>
            </a:r>
          </a:p>
          <a:p>
            <a:r>
              <a:rPr lang="en-US" sz="1800" dirty="0"/>
              <a:t>If for any vertex (other than root) v with child w Low(w) &gt;= Num(v) , then v is an articulation point</a:t>
            </a:r>
          </a:p>
          <a:p>
            <a:r>
              <a:rPr lang="en-US" sz="1800" dirty="0"/>
              <a:t>If root has more than one child root is an articulation point  </a:t>
            </a:r>
          </a:p>
        </p:txBody>
      </p:sp>
      <p:pic>
        <p:nvPicPr>
          <p:cNvPr id="2050" name="Picture 2">
            <a:extLst>
              <a:ext uri="{FF2B5EF4-FFF2-40B4-BE49-F238E27FC236}">
                <a16:creationId xmlns:a16="http://schemas.microsoft.com/office/drawing/2014/main" id="{B226CB87-F163-1B4E-8ADA-8CDFC362C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9990" y="2084832"/>
            <a:ext cx="4527075" cy="44709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AE1540A-788A-804A-AEEF-DA5024FB08AF}"/>
              </a:ext>
            </a:extLst>
          </p:cNvPr>
          <p:cNvSpPr txBox="1"/>
          <p:nvPr/>
        </p:nvSpPr>
        <p:spPr>
          <a:xfrm>
            <a:off x="7569200" y="1615440"/>
            <a:ext cx="4175760" cy="215444"/>
          </a:xfrm>
          <a:prstGeom prst="rect">
            <a:avLst/>
          </a:prstGeom>
          <a:noFill/>
        </p:spPr>
        <p:txBody>
          <a:bodyPr wrap="square" rtlCol="0">
            <a:spAutoFit/>
          </a:bodyPr>
          <a:lstStyle/>
          <a:p>
            <a:r>
              <a:rPr lang="en-US" sz="800" dirty="0"/>
              <a:t>https://</a:t>
            </a:r>
            <a:r>
              <a:rPr lang="en-US" sz="800" dirty="0" err="1"/>
              <a:t>www.boost.org</a:t>
            </a:r>
            <a:r>
              <a:rPr lang="en-US" sz="800" dirty="0"/>
              <a:t>/doc/libs/1_34_0/libs/graph/doc/</a:t>
            </a:r>
            <a:r>
              <a:rPr lang="en-US" sz="800" dirty="0" err="1"/>
              <a:t>biconnected_components.html</a:t>
            </a:r>
            <a:endParaRPr lang="en-US" sz="800" dirty="0"/>
          </a:p>
        </p:txBody>
      </p:sp>
    </p:spTree>
    <p:extLst>
      <p:ext uri="{BB962C8B-B14F-4D97-AF65-F5344CB8AC3E}">
        <p14:creationId xmlns:p14="http://schemas.microsoft.com/office/powerpoint/2010/main" val="1138454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Normalized Mutual Information</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dirty="0"/>
              <a:t>This mutual information is normalized by the average of the entropies</a:t>
            </a:r>
          </a:p>
          <a:p>
            <a:pPr lvl="1"/>
            <a:r>
              <a:rPr lang="en-US" dirty="0"/>
              <a:t>H(X)=-</a:t>
            </a:r>
            <a:r>
              <a:rPr lang="en-US" dirty="0" err="1"/>
              <a:t>Σpi</a:t>
            </a:r>
            <a:r>
              <a:rPr lang="en-US" dirty="0"/>
              <a:t>*log(pi)</a:t>
            </a:r>
          </a:p>
          <a:p>
            <a:pPr marL="68580" indent="0">
              <a:buNone/>
            </a:pPr>
            <a:endParaRPr lang="en-US" dirty="0"/>
          </a:p>
          <a:p>
            <a:r>
              <a:rPr lang="en-US" dirty="0"/>
              <a:t>The normalized mutual information is given by</a:t>
            </a:r>
          </a:p>
          <a:p>
            <a:pPr lvl="1"/>
            <a:r>
              <a:rPr lang="en-US" dirty="0"/>
              <a:t>NMI(X,Y)= -2*I(X,Y)/ (H(x)+H(Y))</a:t>
            </a:r>
          </a:p>
          <a:p>
            <a:pPr lvl="1"/>
            <a:r>
              <a:rPr lang="en-US" dirty="0"/>
              <a:t>Note that the value is 1 when the grouping match exactly and is 0 when the grouping do not match</a:t>
            </a:r>
          </a:p>
          <a:p>
            <a:pPr marL="365760" lvl="1" indent="0">
              <a:buNone/>
            </a:pPr>
            <a:endParaRPr lang="en-US" dirty="0"/>
          </a:p>
        </p:txBody>
      </p:sp>
    </p:spTree>
    <p:extLst>
      <p:ext uri="{BB962C8B-B14F-4D97-AF65-F5344CB8AC3E}">
        <p14:creationId xmlns:p14="http://schemas.microsoft.com/office/powerpoint/2010/main" val="32750215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490" y="456164"/>
            <a:ext cx="7024744" cy="1143000"/>
          </a:xfrm>
        </p:spPr>
        <p:txBody>
          <a:bodyPr/>
          <a:lstStyle/>
          <a:p>
            <a:r>
              <a:rPr lang="en-US" dirty="0">
                <a:solidFill>
                  <a:schemeClr val="tx1"/>
                </a:solidFill>
                <a:cs typeface="Comic Sans MS"/>
              </a:rPr>
              <a:t>NMI on Graphs</a:t>
            </a:r>
          </a:p>
        </p:txBody>
      </p:sp>
      <p:sp>
        <p:nvSpPr>
          <p:cNvPr id="3" name="Content Placeholder 2"/>
          <p:cNvSpPr>
            <a:spLocks noGrp="1"/>
          </p:cNvSpPr>
          <p:nvPr>
            <p:ph idx="1"/>
          </p:nvPr>
        </p:nvSpPr>
        <p:spPr>
          <a:xfrm>
            <a:off x="2567491" y="1599165"/>
            <a:ext cx="6777317" cy="3207298"/>
          </a:xfrm>
        </p:spPr>
        <p:txBody>
          <a:bodyPr>
            <a:normAutofit/>
          </a:bodyPr>
          <a:lstStyle/>
          <a:p>
            <a:r>
              <a:rPr lang="en-US" dirty="0"/>
              <a:t>NMI is defined for clusters, but it does not take into account the the edges connecting the vertices</a:t>
            </a:r>
          </a:p>
          <a:p>
            <a:r>
              <a:rPr lang="en-US" dirty="0"/>
              <a:t>Consider the red and blue groups to be the ground truth</a:t>
            </a:r>
          </a:p>
          <a:p>
            <a:r>
              <a:rPr lang="en-US" dirty="0"/>
              <a:t>Two algorithms A and B </a:t>
            </a:r>
            <a:r>
              <a:rPr lang="en-US" dirty="0" err="1"/>
              <a:t>findtwo</a:t>
            </a:r>
            <a:r>
              <a:rPr lang="en-US" dirty="0"/>
              <a:t> different sets of communities</a:t>
            </a:r>
          </a:p>
          <a:p>
            <a:pPr lvl="1"/>
            <a:endParaRPr lang="en-US" dirty="0"/>
          </a:p>
        </p:txBody>
      </p:sp>
      <p:pic>
        <p:nvPicPr>
          <p:cNvPr id="5" name="Content Placeholder 5"/>
          <p:cNvPicPr>
            <a:picLocks noChangeAspect="1"/>
          </p:cNvPicPr>
          <p:nvPr/>
        </p:nvPicPr>
        <p:blipFill>
          <a:blip r:embed="rId2"/>
          <a:srcRect l="8819" r="8819"/>
          <a:stretch>
            <a:fillRect/>
          </a:stretch>
        </p:blipFill>
        <p:spPr>
          <a:xfrm>
            <a:off x="5843378" y="4278920"/>
            <a:ext cx="4339760" cy="2246924"/>
          </a:xfrm>
          <a:prstGeom prst="rect">
            <a:avLst/>
          </a:prstGeom>
        </p:spPr>
      </p:pic>
    </p:spTree>
    <p:extLst>
      <p:ext uri="{BB962C8B-B14F-4D97-AF65-F5344CB8AC3E}">
        <p14:creationId xmlns:p14="http://schemas.microsoft.com/office/powerpoint/2010/main" val="2261819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490" y="456164"/>
            <a:ext cx="7024744" cy="1143000"/>
          </a:xfrm>
        </p:spPr>
        <p:txBody>
          <a:bodyPr/>
          <a:lstStyle/>
          <a:p>
            <a:r>
              <a:rPr lang="en-US" dirty="0">
                <a:solidFill>
                  <a:schemeClr val="tx1"/>
                </a:solidFill>
                <a:cs typeface="Comic Sans MS"/>
              </a:rPr>
              <a:t>NMI on Graphs</a:t>
            </a:r>
          </a:p>
        </p:txBody>
      </p:sp>
      <p:sp>
        <p:nvSpPr>
          <p:cNvPr id="3" name="Content Placeholder 2"/>
          <p:cNvSpPr>
            <a:spLocks noGrp="1"/>
          </p:cNvSpPr>
          <p:nvPr>
            <p:ph idx="1"/>
          </p:nvPr>
        </p:nvSpPr>
        <p:spPr>
          <a:xfrm>
            <a:off x="2567491" y="1599165"/>
            <a:ext cx="6777317" cy="3207298"/>
          </a:xfrm>
        </p:spPr>
        <p:txBody>
          <a:bodyPr>
            <a:normAutofit/>
          </a:bodyPr>
          <a:lstStyle/>
          <a:p>
            <a:r>
              <a:rPr lang="en-US" dirty="0"/>
              <a:t>Out of A and B, which algorithm is closer to the ground truth ?</a:t>
            </a:r>
          </a:p>
          <a:p>
            <a:r>
              <a:rPr lang="en-US" dirty="0"/>
              <a:t> A mislabels 2</a:t>
            </a:r>
          </a:p>
          <a:p>
            <a:r>
              <a:rPr lang="en-US" dirty="0"/>
              <a:t> B mislabels 6</a:t>
            </a:r>
          </a:p>
          <a:p>
            <a:r>
              <a:rPr lang="en-US" dirty="0"/>
              <a:t>It can be argued that A’s mistake is larger since  2 has more connection to the red community than 6 </a:t>
            </a:r>
          </a:p>
          <a:p>
            <a:pPr lvl="1"/>
            <a:endParaRPr lang="en-US" dirty="0"/>
          </a:p>
        </p:txBody>
      </p:sp>
      <p:pic>
        <p:nvPicPr>
          <p:cNvPr id="5" name="Content Placeholder 5"/>
          <p:cNvPicPr>
            <a:picLocks noChangeAspect="1"/>
          </p:cNvPicPr>
          <p:nvPr/>
        </p:nvPicPr>
        <p:blipFill>
          <a:blip r:embed="rId2"/>
          <a:srcRect l="8819" r="8819"/>
          <a:stretch>
            <a:fillRect/>
          </a:stretch>
        </p:blipFill>
        <p:spPr>
          <a:xfrm>
            <a:off x="5843378" y="4278920"/>
            <a:ext cx="4339760" cy="2246924"/>
          </a:xfrm>
          <a:prstGeom prst="rect">
            <a:avLst/>
          </a:prstGeom>
        </p:spPr>
      </p:pic>
    </p:spTree>
    <p:extLst>
      <p:ext uri="{BB962C8B-B14F-4D97-AF65-F5344CB8AC3E}">
        <p14:creationId xmlns:p14="http://schemas.microsoft.com/office/powerpoint/2010/main" val="65286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490" y="456164"/>
            <a:ext cx="7024744" cy="1143000"/>
          </a:xfrm>
        </p:spPr>
        <p:txBody>
          <a:bodyPr/>
          <a:lstStyle/>
          <a:p>
            <a:r>
              <a:rPr lang="en-US" dirty="0">
                <a:solidFill>
                  <a:schemeClr val="tx1"/>
                </a:solidFill>
                <a:cs typeface="Comic Sans MS"/>
              </a:rPr>
              <a:t>NMI on Graphs</a:t>
            </a:r>
          </a:p>
        </p:txBody>
      </p:sp>
      <p:sp>
        <p:nvSpPr>
          <p:cNvPr id="3" name="Content Placeholder 2"/>
          <p:cNvSpPr>
            <a:spLocks noGrp="1"/>
          </p:cNvSpPr>
          <p:nvPr>
            <p:ph idx="1"/>
          </p:nvPr>
        </p:nvSpPr>
        <p:spPr>
          <a:xfrm>
            <a:off x="2567491" y="1599165"/>
            <a:ext cx="6777317" cy="3207298"/>
          </a:xfrm>
        </p:spPr>
        <p:txBody>
          <a:bodyPr>
            <a:normAutofit/>
          </a:bodyPr>
          <a:lstStyle/>
          <a:p>
            <a:r>
              <a:rPr lang="en-US" dirty="0"/>
              <a:t>However, the NMI of A and B with comparison to the ground truth is equal</a:t>
            </a:r>
          </a:p>
          <a:p>
            <a:r>
              <a:rPr lang="en-US" dirty="0"/>
              <a:t>The paper  “Generalized Measures for the Evaluation of Community Detection Methods” , suggest modifying the NMI computation by weighting the vertices with their number of edges</a:t>
            </a:r>
          </a:p>
          <a:p>
            <a:endParaRPr lang="en-US" dirty="0"/>
          </a:p>
        </p:txBody>
      </p:sp>
      <p:pic>
        <p:nvPicPr>
          <p:cNvPr id="5" name="Content Placeholder 5"/>
          <p:cNvPicPr>
            <a:picLocks noChangeAspect="1"/>
          </p:cNvPicPr>
          <p:nvPr/>
        </p:nvPicPr>
        <p:blipFill>
          <a:blip r:embed="rId2"/>
          <a:srcRect l="8819" r="8819"/>
          <a:stretch>
            <a:fillRect/>
          </a:stretch>
        </p:blipFill>
        <p:spPr>
          <a:xfrm>
            <a:off x="5843378" y="4278920"/>
            <a:ext cx="4339760" cy="2246924"/>
          </a:xfrm>
          <a:prstGeom prst="rect">
            <a:avLst/>
          </a:prstGeom>
        </p:spPr>
      </p:pic>
    </p:spTree>
    <p:extLst>
      <p:ext uri="{BB962C8B-B14F-4D97-AF65-F5344CB8AC3E}">
        <p14:creationId xmlns:p14="http://schemas.microsoft.com/office/powerpoint/2010/main" val="3499420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Eigen Vectors and Eigen Values</a:t>
            </a:r>
          </a:p>
        </p:txBody>
      </p:sp>
      <p:sp>
        <p:nvSpPr>
          <p:cNvPr id="3" name="Content Placeholder 2"/>
          <p:cNvSpPr>
            <a:spLocks noGrp="1"/>
          </p:cNvSpPr>
          <p:nvPr>
            <p:ph sz="half" idx="1"/>
          </p:nvPr>
        </p:nvSpPr>
        <p:spPr/>
        <p:txBody>
          <a:bodyPr>
            <a:normAutofit/>
          </a:bodyPr>
          <a:lstStyle/>
          <a:p>
            <a:r>
              <a:rPr lang="en-US" dirty="0">
                <a:cs typeface="Comic Sans MS"/>
              </a:rPr>
              <a:t>Multiplying a </a:t>
            </a:r>
            <a:r>
              <a:rPr lang="en-US" dirty="0" err="1">
                <a:cs typeface="Comic Sans MS"/>
              </a:rPr>
              <a:t>nxn</a:t>
            </a:r>
            <a:r>
              <a:rPr lang="en-US" dirty="0">
                <a:cs typeface="Comic Sans MS"/>
              </a:rPr>
              <a:t> matrix A and a n-dimensional vector x, gives a n-dimensional vector y</a:t>
            </a:r>
          </a:p>
          <a:p>
            <a:r>
              <a:rPr lang="en-US" dirty="0">
                <a:cs typeface="Comic Sans MS"/>
              </a:rPr>
              <a:t>We can say that the vector y is transformed by A (Ax=y)</a:t>
            </a:r>
          </a:p>
          <a:p>
            <a:r>
              <a:rPr lang="en-US" dirty="0">
                <a:cs typeface="Comic Sans MS"/>
              </a:rPr>
              <a:t>Sometimes y is just a scalar multiple of x</a:t>
            </a:r>
          </a:p>
          <a:p>
            <a:pPr lvl="1"/>
            <a:r>
              <a:rPr lang="en-US" dirty="0">
                <a:cs typeface="Comic Sans MS"/>
              </a:rPr>
              <a:t>Ax=y=</a:t>
            </a:r>
            <a:r>
              <a:rPr lang="en-US" dirty="0" err="1">
                <a:cs typeface="Comic Sans MS"/>
              </a:rPr>
              <a:t>λx</a:t>
            </a:r>
            <a:endParaRPr lang="en-US" dirty="0">
              <a:cs typeface="Comic Sans MS"/>
            </a:endParaRPr>
          </a:p>
          <a:p>
            <a:pPr lvl="1"/>
            <a:r>
              <a:rPr lang="en-US" dirty="0">
                <a:cs typeface="Comic Sans MS"/>
              </a:rPr>
              <a:t>Then </a:t>
            </a:r>
            <a:r>
              <a:rPr lang="en-US" dirty="0" err="1">
                <a:solidFill>
                  <a:srgbClr val="0000FF"/>
                </a:solidFill>
                <a:cs typeface="Comic Sans MS"/>
              </a:rPr>
              <a:t>λ</a:t>
            </a:r>
            <a:r>
              <a:rPr lang="en-US" dirty="0">
                <a:solidFill>
                  <a:srgbClr val="0000FF"/>
                </a:solidFill>
                <a:cs typeface="Comic Sans MS"/>
              </a:rPr>
              <a:t> is a </a:t>
            </a:r>
            <a:r>
              <a:rPr lang="en-US" dirty="0" err="1">
                <a:solidFill>
                  <a:srgbClr val="0000FF"/>
                </a:solidFill>
                <a:cs typeface="Comic Sans MS"/>
              </a:rPr>
              <a:t>eigen</a:t>
            </a:r>
            <a:r>
              <a:rPr lang="en-US" dirty="0">
                <a:solidFill>
                  <a:srgbClr val="0000FF"/>
                </a:solidFill>
                <a:cs typeface="Comic Sans MS"/>
              </a:rPr>
              <a:t> value </a:t>
            </a:r>
            <a:r>
              <a:rPr lang="en-US" dirty="0">
                <a:cs typeface="Comic Sans MS"/>
              </a:rPr>
              <a:t>of A and </a:t>
            </a:r>
            <a:r>
              <a:rPr lang="en-US" dirty="0">
                <a:solidFill>
                  <a:srgbClr val="0000FF"/>
                </a:solidFill>
                <a:cs typeface="Comic Sans MS"/>
              </a:rPr>
              <a:t>x is the corresponding </a:t>
            </a:r>
            <a:r>
              <a:rPr lang="en-US" dirty="0" err="1">
                <a:solidFill>
                  <a:srgbClr val="0000FF"/>
                </a:solidFill>
                <a:cs typeface="Comic Sans MS"/>
              </a:rPr>
              <a:t>eigen</a:t>
            </a:r>
            <a:r>
              <a:rPr lang="en-US" dirty="0">
                <a:solidFill>
                  <a:srgbClr val="0000FF"/>
                </a:solidFill>
                <a:cs typeface="Comic Sans MS"/>
              </a:rPr>
              <a:t> vector</a:t>
            </a:r>
          </a:p>
          <a:p>
            <a:endParaRPr lang="en-US" dirty="0">
              <a:latin typeface="Comic Sans MS"/>
              <a:cs typeface="Comic Sans MS"/>
            </a:endParaRPr>
          </a:p>
        </p:txBody>
      </p:sp>
      <p:pic>
        <p:nvPicPr>
          <p:cNvPr id="4098" name="Picture 2" descr="Eigenvalues &amp; Eigenvectors: Definition, Equation &amp; Examples - Video &amp;  Lesson Transcript | Study.com">
            <a:extLst>
              <a:ext uri="{FF2B5EF4-FFF2-40B4-BE49-F238E27FC236}">
                <a16:creationId xmlns:a16="http://schemas.microsoft.com/office/drawing/2014/main" id="{4BC4808F-E2DC-5645-A0B4-EEA53F6D2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694" y="2355850"/>
            <a:ext cx="5088266" cy="2866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210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D4DD-A96F-D64B-B491-0F3556B1C23C}"/>
              </a:ext>
            </a:extLst>
          </p:cNvPr>
          <p:cNvSpPr>
            <a:spLocks noGrp="1"/>
          </p:cNvSpPr>
          <p:nvPr>
            <p:ph type="title"/>
          </p:nvPr>
        </p:nvSpPr>
        <p:spPr/>
        <p:txBody>
          <a:bodyPr/>
          <a:lstStyle/>
          <a:p>
            <a:r>
              <a:rPr lang="en-US" dirty="0" err="1"/>
              <a:t>ALGebraic</a:t>
            </a:r>
            <a:r>
              <a:rPr lang="en-US" dirty="0"/>
              <a:t> Connectivity</a:t>
            </a:r>
          </a:p>
        </p:txBody>
      </p:sp>
      <p:sp>
        <p:nvSpPr>
          <p:cNvPr id="5" name="Content Placeholder 4">
            <a:extLst>
              <a:ext uri="{FF2B5EF4-FFF2-40B4-BE49-F238E27FC236}">
                <a16:creationId xmlns:a16="http://schemas.microsoft.com/office/drawing/2014/main" id="{DB76DF85-AA63-FD43-ACDA-17B88C2DA398}"/>
              </a:ext>
            </a:extLst>
          </p:cNvPr>
          <p:cNvSpPr>
            <a:spLocks noGrp="1"/>
          </p:cNvSpPr>
          <p:nvPr>
            <p:ph idx="1"/>
          </p:nvPr>
        </p:nvSpPr>
        <p:spPr>
          <a:xfrm>
            <a:off x="1024129" y="2286000"/>
            <a:ext cx="4919472" cy="4023360"/>
          </a:xfrm>
        </p:spPr>
        <p:txBody>
          <a:bodyPr>
            <a:normAutofit fontScale="92500"/>
          </a:bodyPr>
          <a:lstStyle/>
          <a:p>
            <a:r>
              <a:rPr lang="en-US" dirty="0"/>
              <a:t>The algebraic connectivity of a graph is the </a:t>
            </a:r>
            <a:r>
              <a:rPr lang="en-US" dirty="0">
                <a:solidFill>
                  <a:srgbClr val="7030A0"/>
                </a:solidFill>
              </a:rPr>
              <a:t>Fiedler value </a:t>
            </a:r>
            <a:r>
              <a:rPr lang="en-US" dirty="0"/>
              <a:t>(second smallest eigen value) of the Laplacian matrix of the graph</a:t>
            </a:r>
          </a:p>
          <a:p>
            <a:r>
              <a:rPr lang="en-US" dirty="0"/>
              <a:t>Laplacian matrix= Diagonal-Adjacency matrix</a:t>
            </a:r>
          </a:p>
          <a:p>
            <a:r>
              <a:rPr lang="en-US" dirty="0"/>
              <a:t>Fiedler vector is the eigen vector associated with the Fiedler value</a:t>
            </a:r>
          </a:p>
          <a:p>
            <a:r>
              <a:rPr lang="en-US" dirty="0"/>
              <a:t>To partition a graph,  take </a:t>
            </a:r>
            <a:r>
              <a:rPr lang="en-US" dirty="0">
                <a:solidFill>
                  <a:srgbClr val="7030A0"/>
                </a:solidFill>
              </a:rPr>
              <a:t>the vertices corresponding to the negative values in one partition </a:t>
            </a:r>
            <a:r>
              <a:rPr lang="en-US" dirty="0"/>
              <a:t>and </a:t>
            </a:r>
            <a:r>
              <a:rPr lang="en-US" dirty="0">
                <a:solidFill>
                  <a:srgbClr val="7030A0"/>
                </a:solidFill>
              </a:rPr>
              <a:t>the vertices corresponding to the positive values in one partition </a:t>
            </a:r>
            <a:endParaRPr lang="en-US" dirty="0"/>
          </a:p>
          <a:p>
            <a:endParaRPr lang="en-US" dirty="0"/>
          </a:p>
        </p:txBody>
      </p:sp>
      <p:pic>
        <p:nvPicPr>
          <p:cNvPr id="5122" name="Picture 2">
            <a:extLst>
              <a:ext uri="{FF2B5EF4-FFF2-40B4-BE49-F238E27FC236}">
                <a16:creationId xmlns:a16="http://schemas.microsoft.com/office/drawing/2014/main" id="{1D7C9258-F001-E44D-A020-FEA37212C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240" y="447040"/>
            <a:ext cx="4018767" cy="26517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B634EAC-BDCF-FB42-BA5B-066093E32ACC}"/>
              </a:ext>
            </a:extLst>
          </p:cNvPr>
          <p:cNvSpPr txBox="1"/>
          <p:nvPr/>
        </p:nvSpPr>
        <p:spPr>
          <a:xfrm>
            <a:off x="6495803" y="3429000"/>
            <a:ext cx="5696197" cy="646331"/>
          </a:xfrm>
          <a:prstGeom prst="rect">
            <a:avLst/>
          </a:prstGeom>
          <a:noFill/>
        </p:spPr>
        <p:txBody>
          <a:bodyPr wrap="square" rtlCol="0">
            <a:spAutoFit/>
          </a:bodyPr>
          <a:lstStyle/>
          <a:p>
            <a:r>
              <a:rPr lang="en-US" dirty="0"/>
              <a:t>Fiedler vector= {.415,.309,.069, -.221,.221, -.794 }</a:t>
            </a:r>
          </a:p>
          <a:p>
            <a:r>
              <a:rPr lang="en-US" dirty="0"/>
              <a:t>Fiedler value=.722</a:t>
            </a:r>
          </a:p>
        </p:txBody>
      </p:sp>
    </p:spTree>
    <p:extLst>
      <p:ext uri="{BB962C8B-B14F-4D97-AF65-F5344CB8AC3E}">
        <p14:creationId xmlns:p14="http://schemas.microsoft.com/office/powerpoint/2010/main" val="83811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Graph Partitioning</a:t>
            </a:r>
          </a:p>
        </p:txBody>
      </p:sp>
      <p:sp>
        <p:nvSpPr>
          <p:cNvPr id="3" name="Content Placeholder 2"/>
          <p:cNvSpPr>
            <a:spLocks noGrp="1"/>
          </p:cNvSpPr>
          <p:nvPr>
            <p:ph idx="1"/>
          </p:nvPr>
        </p:nvSpPr>
        <p:spPr/>
        <p:txBody>
          <a:bodyPr>
            <a:normAutofit fontScale="92500"/>
          </a:bodyPr>
          <a:lstStyle/>
          <a:p>
            <a:r>
              <a:rPr lang="en-US" dirty="0">
                <a:cs typeface="Comic Sans MS"/>
              </a:rPr>
              <a:t>The goal of graph partitioning is to divide the graph into equal size </a:t>
            </a:r>
            <a:r>
              <a:rPr lang="en-US" dirty="0" err="1">
                <a:cs typeface="Comic Sans MS"/>
              </a:rPr>
              <a:t>subgraphs</a:t>
            </a:r>
            <a:r>
              <a:rPr lang="en-US" dirty="0">
                <a:cs typeface="Comic Sans MS"/>
              </a:rPr>
              <a:t>, while minimizing the number of edges between the </a:t>
            </a:r>
            <a:r>
              <a:rPr lang="en-US" dirty="0" err="1">
                <a:cs typeface="Comic Sans MS"/>
              </a:rPr>
              <a:t>subgraphs</a:t>
            </a:r>
            <a:endParaRPr lang="en-US" dirty="0">
              <a:cs typeface="Comic Sans MS"/>
            </a:endParaRPr>
          </a:p>
          <a:p>
            <a:pPr lvl="1"/>
            <a:r>
              <a:rPr lang="en-US" dirty="0">
                <a:cs typeface="Comic Sans MS"/>
              </a:rPr>
              <a:t>Cut size=number of edges across partitions</a:t>
            </a:r>
          </a:p>
          <a:p>
            <a:endParaRPr lang="en-US" dirty="0">
              <a:cs typeface="Comic Sans MS"/>
            </a:endParaRPr>
          </a:p>
          <a:p>
            <a:r>
              <a:rPr lang="en-US" dirty="0">
                <a:cs typeface="Comic Sans MS"/>
              </a:rPr>
              <a:t>Used for dividing work across parallel processors</a:t>
            </a:r>
          </a:p>
          <a:p>
            <a:endParaRPr lang="en-US" dirty="0">
              <a:cs typeface="Comic Sans MS"/>
            </a:endParaRPr>
          </a:p>
          <a:p>
            <a:r>
              <a:rPr lang="en-US" dirty="0">
                <a:cs typeface="Comic Sans MS"/>
              </a:rPr>
              <a:t>The correctness of graph partitioning is defined by how well it optimizes  the two parameters</a:t>
            </a:r>
          </a:p>
          <a:p>
            <a:endParaRPr lang="en-US" dirty="0">
              <a:cs typeface="Comic Sans MS"/>
            </a:endParaRPr>
          </a:p>
          <a:p>
            <a:r>
              <a:rPr lang="en-US" dirty="0">
                <a:cs typeface="Comic Sans MS"/>
              </a:rPr>
              <a:t>There is no ground truth to graph partitioning. Multiple answers are possible depending  of the graph</a:t>
            </a:r>
          </a:p>
        </p:txBody>
      </p:sp>
    </p:spTree>
    <p:extLst>
      <p:ext uri="{BB962C8B-B14F-4D97-AF65-F5344CB8AC3E}">
        <p14:creationId xmlns:p14="http://schemas.microsoft.com/office/powerpoint/2010/main" val="1325064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mn-lt"/>
                <a:cs typeface="Comic Sans MS"/>
              </a:rPr>
              <a:t>Graph Partitioning</a:t>
            </a:r>
          </a:p>
        </p:txBody>
      </p:sp>
      <p:sp>
        <p:nvSpPr>
          <p:cNvPr id="3" name="Content Placeholder 2"/>
          <p:cNvSpPr>
            <a:spLocks noGrp="1"/>
          </p:cNvSpPr>
          <p:nvPr>
            <p:ph idx="1"/>
          </p:nvPr>
        </p:nvSpPr>
        <p:spPr/>
        <p:txBody>
          <a:bodyPr>
            <a:normAutofit/>
          </a:bodyPr>
          <a:lstStyle/>
          <a:p>
            <a:r>
              <a:rPr lang="en-US" dirty="0">
                <a:cs typeface="Comic Sans MS"/>
              </a:rPr>
              <a:t>Some algorithms for graph partitioning include:</a:t>
            </a:r>
          </a:p>
          <a:p>
            <a:pPr lvl="1"/>
            <a:r>
              <a:rPr lang="en-US" dirty="0">
                <a:cs typeface="Comic Sans MS"/>
              </a:rPr>
              <a:t>Kernighan Lin</a:t>
            </a:r>
          </a:p>
          <a:p>
            <a:pPr lvl="1"/>
            <a:r>
              <a:rPr lang="en-US" dirty="0">
                <a:cs typeface="Comic Sans MS"/>
              </a:rPr>
              <a:t>Spectral Partitioning</a:t>
            </a:r>
          </a:p>
          <a:p>
            <a:pPr marL="68580" indent="0">
              <a:buNone/>
            </a:pPr>
            <a:endParaRPr lang="en-US" dirty="0">
              <a:cs typeface="Comic Sans MS"/>
            </a:endParaRPr>
          </a:p>
          <a:p>
            <a:r>
              <a:rPr lang="en-US" dirty="0">
                <a:cs typeface="Comic Sans MS"/>
              </a:rPr>
              <a:t>METIS is one of the most popular software for graph partitioning</a:t>
            </a:r>
          </a:p>
          <a:p>
            <a:pPr lvl="1"/>
            <a:r>
              <a:rPr lang="en-US" dirty="0">
                <a:cs typeface="Comic Sans MS"/>
              </a:rPr>
              <a:t>http://</a:t>
            </a:r>
            <a:r>
              <a:rPr lang="en-US" dirty="0" err="1">
                <a:cs typeface="Comic Sans MS"/>
              </a:rPr>
              <a:t>glaros.dtc.umn.edu</a:t>
            </a:r>
            <a:r>
              <a:rPr lang="en-US" dirty="0">
                <a:cs typeface="Comic Sans MS"/>
              </a:rPr>
              <a:t>/</a:t>
            </a:r>
            <a:r>
              <a:rPr lang="en-US" dirty="0" err="1">
                <a:cs typeface="Comic Sans MS"/>
              </a:rPr>
              <a:t>gkhome</a:t>
            </a:r>
            <a:r>
              <a:rPr lang="en-US" dirty="0">
                <a:cs typeface="Comic Sans MS"/>
              </a:rPr>
              <a:t>/metis/metis/overview</a:t>
            </a:r>
          </a:p>
          <a:p>
            <a:endParaRPr lang="en-US" dirty="0"/>
          </a:p>
        </p:txBody>
      </p:sp>
    </p:spTree>
    <p:extLst>
      <p:ext uri="{BB962C8B-B14F-4D97-AF65-F5344CB8AC3E}">
        <p14:creationId xmlns:p14="http://schemas.microsoft.com/office/powerpoint/2010/main" val="1604025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984" y="617356"/>
            <a:ext cx="9073250" cy="1143000"/>
          </a:xfrm>
        </p:spPr>
        <p:txBody>
          <a:bodyPr>
            <a:normAutofit/>
          </a:bodyPr>
          <a:lstStyle/>
          <a:p>
            <a:r>
              <a:rPr lang="en-US" dirty="0">
                <a:solidFill>
                  <a:schemeClr val="tx1"/>
                </a:solidFill>
                <a:cs typeface="Comic Sans MS"/>
              </a:rPr>
              <a:t>Kernighan Lin Algorithm</a:t>
            </a:r>
          </a:p>
        </p:txBody>
      </p:sp>
      <p:sp>
        <p:nvSpPr>
          <p:cNvPr id="3" name="Content Placeholder 2"/>
          <p:cNvSpPr>
            <a:spLocks noGrp="1"/>
          </p:cNvSpPr>
          <p:nvPr>
            <p:ph idx="1"/>
          </p:nvPr>
        </p:nvSpPr>
        <p:spPr>
          <a:xfrm>
            <a:off x="793675" y="1760356"/>
            <a:ext cx="9073250" cy="4687336"/>
          </a:xfrm>
        </p:spPr>
        <p:txBody>
          <a:bodyPr>
            <a:normAutofit/>
          </a:bodyPr>
          <a:lstStyle/>
          <a:p>
            <a:r>
              <a:rPr lang="en-US" dirty="0">
                <a:cs typeface="Comic Sans MS"/>
              </a:rPr>
              <a:t>First Divide the set of vertices to two groups A and B</a:t>
            </a:r>
          </a:p>
          <a:p>
            <a:r>
              <a:rPr lang="en-US" dirty="0">
                <a:solidFill>
                  <a:srgbClr val="FF0000"/>
                </a:solidFill>
                <a:cs typeface="Comic Sans MS"/>
              </a:rPr>
              <a:t>Objective: to minimize cut size</a:t>
            </a:r>
          </a:p>
          <a:p>
            <a:r>
              <a:rPr lang="en-US" dirty="0">
                <a:solidFill>
                  <a:srgbClr val="660066"/>
                </a:solidFill>
                <a:cs typeface="Comic Sans MS"/>
              </a:rPr>
              <a:t>Until the cut size can no  longer be improved</a:t>
            </a:r>
          </a:p>
          <a:p>
            <a:pPr lvl="1"/>
            <a:r>
              <a:rPr lang="en-US" dirty="0">
                <a:solidFill>
                  <a:srgbClr val="000090"/>
                </a:solidFill>
                <a:cs typeface="Comic Sans MS"/>
              </a:rPr>
              <a:t>For all pairs of vertices; where </a:t>
            </a:r>
            <a:r>
              <a:rPr lang="en-US" dirty="0" err="1">
                <a:solidFill>
                  <a:srgbClr val="000090"/>
                </a:solidFill>
                <a:cs typeface="Comic Sans MS"/>
              </a:rPr>
              <a:t>i</a:t>
            </a:r>
            <a:r>
              <a:rPr lang="en-US" dirty="0">
                <a:solidFill>
                  <a:srgbClr val="000090"/>
                </a:solidFill>
                <a:cs typeface="Comic Sans MS"/>
              </a:rPr>
              <a:t> in A and j in B</a:t>
            </a:r>
          </a:p>
          <a:p>
            <a:pPr lvl="2"/>
            <a:r>
              <a:rPr lang="en-US" dirty="0">
                <a:solidFill>
                  <a:srgbClr val="000090"/>
                </a:solidFill>
                <a:cs typeface="Comic Sans MS"/>
              </a:rPr>
              <a:t>Find the pair that minimizes the cut-size or failing that, least increases the cut-size</a:t>
            </a:r>
          </a:p>
          <a:p>
            <a:pPr lvl="2"/>
            <a:r>
              <a:rPr lang="en-US" dirty="0">
                <a:solidFill>
                  <a:srgbClr val="000090"/>
                </a:solidFill>
                <a:cs typeface="Comic Sans MS"/>
              </a:rPr>
              <a:t>Swap the partitions, by placing </a:t>
            </a:r>
            <a:r>
              <a:rPr lang="en-US" dirty="0" err="1">
                <a:solidFill>
                  <a:srgbClr val="000090"/>
                </a:solidFill>
                <a:cs typeface="Comic Sans MS"/>
              </a:rPr>
              <a:t>i</a:t>
            </a:r>
            <a:r>
              <a:rPr lang="en-US" dirty="0">
                <a:solidFill>
                  <a:srgbClr val="000090"/>
                </a:solidFill>
                <a:cs typeface="Comic Sans MS"/>
              </a:rPr>
              <a:t> in A and j in B. Mark this as a state of the graph</a:t>
            </a:r>
          </a:p>
          <a:p>
            <a:pPr lvl="2"/>
            <a:r>
              <a:rPr lang="en-US" dirty="0">
                <a:solidFill>
                  <a:srgbClr val="000090"/>
                </a:solidFill>
                <a:cs typeface="Comic Sans MS"/>
              </a:rPr>
              <a:t>Continue to finds pairs to swap, except the vertices that have already been moved</a:t>
            </a:r>
          </a:p>
          <a:p>
            <a:pPr lvl="2"/>
            <a:r>
              <a:rPr lang="en-US" dirty="0">
                <a:solidFill>
                  <a:srgbClr val="000090"/>
                </a:solidFill>
                <a:cs typeface="Comic Sans MS"/>
              </a:rPr>
              <a:t>Iteration ends when no more vertex pairs are left to be swapped</a:t>
            </a:r>
          </a:p>
          <a:p>
            <a:pPr lvl="1"/>
            <a:r>
              <a:rPr lang="en-US" dirty="0">
                <a:cs typeface="Comic Sans MS"/>
              </a:rPr>
              <a:t>Of all the the states formed during the iteration, find the one with the smallest edge cut. Use this division for the next iteration</a:t>
            </a:r>
          </a:p>
        </p:txBody>
      </p:sp>
    </p:spTree>
    <p:extLst>
      <p:ext uri="{BB962C8B-B14F-4D97-AF65-F5344CB8AC3E}">
        <p14:creationId xmlns:p14="http://schemas.microsoft.com/office/powerpoint/2010/main" val="1265883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Features of K-L</a:t>
            </a:r>
          </a:p>
        </p:txBody>
      </p:sp>
      <p:sp>
        <p:nvSpPr>
          <p:cNvPr id="3" name="Content Placeholder 2"/>
          <p:cNvSpPr>
            <a:spLocks noGrp="1"/>
          </p:cNvSpPr>
          <p:nvPr>
            <p:ph idx="1"/>
          </p:nvPr>
        </p:nvSpPr>
        <p:spPr/>
        <p:txBody>
          <a:bodyPr>
            <a:normAutofit/>
          </a:bodyPr>
          <a:lstStyle/>
          <a:p>
            <a:r>
              <a:rPr lang="en-US" dirty="0">
                <a:cs typeface="Comic Sans MS"/>
              </a:rPr>
              <a:t>With enough iterations we will obtain the state with the minimum cut-size.</a:t>
            </a:r>
          </a:p>
          <a:p>
            <a:r>
              <a:rPr lang="en-US" dirty="0">
                <a:cs typeface="Comic Sans MS"/>
              </a:rPr>
              <a:t>Easy to implement.</a:t>
            </a:r>
          </a:p>
          <a:p>
            <a:r>
              <a:rPr lang="en-US" dirty="0">
                <a:cs typeface="Comic Sans MS"/>
              </a:rPr>
              <a:t>Extremely expensive. Total time for one iteration (the blue colored) lines in O(</a:t>
            </a:r>
            <a:r>
              <a:rPr lang="en-US" dirty="0" err="1">
                <a:cs typeface="Comic Sans MS"/>
              </a:rPr>
              <a:t>mn</a:t>
            </a:r>
            <a:r>
              <a:rPr lang="en-US" dirty="0">
                <a:cs typeface="Comic Sans MS"/>
              </a:rPr>
              <a:t>), where m is the number of edges and n is the number of vertices.</a:t>
            </a:r>
          </a:p>
          <a:p>
            <a:r>
              <a:rPr lang="en-US" dirty="0">
                <a:cs typeface="Comic Sans MS"/>
              </a:rPr>
              <a:t>However, if you have a nearly partitioned graph, you can use K-L to refine the last few steps.</a:t>
            </a:r>
          </a:p>
          <a:p>
            <a:pPr marL="68580" indent="0">
              <a:buNone/>
            </a:pPr>
            <a:endParaRPr lang="en-US" dirty="0">
              <a:latin typeface="Comic Sans MS"/>
              <a:cs typeface="Comic Sans MS"/>
            </a:endParaRPr>
          </a:p>
          <a:p>
            <a:endParaRPr lang="en-US" dirty="0"/>
          </a:p>
        </p:txBody>
      </p:sp>
    </p:spTree>
    <p:extLst>
      <p:ext uri="{BB962C8B-B14F-4D97-AF65-F5344CB8AC3E}">
        <p14:creationId xmlns:p14="http://schemas.microsoft.com/office/powerpoint/2010/main" val="36377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9E6E-F1D9-BD45-9BAC-8D1A3A6166C8}"/>
              </a:ext>
            </a:extLst>
          </p:cNvPr>
          <p:cNvSpPr>
            <a:spLocks noGrp="1"/>
          </p:cNvSpPr>
          <p:nvPr>
            <p:ph type="title"/>
          </p:nvPr>
        </p:nvSpPr>
        <p:spPr/>
        <p:txBody>
          <a:bodyPr/>
          <a:lstStyle/>
          <a:p>
            <a:r>
              <a:rPr lang="en-US" dirty="0"/>
              <a:t>TARJAN’s </a:t>
            </a:r>
            <a:r>
              <a:rPr lang="en-US" dirty="0" err="1"/>
              <a:t>ALGorithm</a:t>
            </a:r>
            <a:r>
              <a:rPr lang="en-US" dirty="0"/>
              <a:t> for finding Strongly connected Components (1972)</a:t>
            </a:r>
          </a:p>
        </p:txBody>
      </p:sp>
      <p:sp>
        <p:nvSpPr>
          <p:cNvPr id="3" name="Content Placeholder 2">
            <a:extLst>
              <a:ext uri="{FF2B5EF4-FFF2-40B4-BE49-F238E27FC236}">
                <a16:creationId xmlns:a16="http://schemas.microsoft.com/office/drawing/2014/main" id="{7D54C469-879C-D64B-B0D9-6D5D40D93E56}"/>
              </a:ext>
            </a:extLst>
          </p:cNvPr>
          <p:cNvSpPr>
            <a:spLocks noGrp="1"/>
          </p:cNvSpPr>
          <p:nvPr>
            <p:ph sz="half" idx="1"/>
          </p:nvPr>
        </p:nvSpPr>
        <p:spPr>
          <a:xfrm>
            <a:off x="1024127" y="2286000"/>
            <a:ext cx="4218433" cy="4023360"/>
          </a:xfrm>
        </p:spPr>
        <p:txBody>
          <a:bodyPr/>
          <a:lstStyle/>
          <a:p>
            <a:r>
              <a:rPr lang="en-US" dirty="0"/>
              <a:t>A directed graph is strongly connected if there is a path between any two vertices while maintaining the direction of the edges.</a:t>
            </a:r>
          </a:p>
          <a:p>
            <a:r>
              <a:rPr lang="en-US" dirty="0" err="1"/>
              <a:t>Tarjan’s</a:t>
            </a:r>
            <a:r>
              <a:rPr lang="en-US" dirty="0"/>
              <a:t> algorithm can be modified to find strongly connected components</a:t>
            </a:r>
          </a:p>
          <a:p>
            <a:endParaRPr lang="en-US" dirty="0"/>
          </a:p>
        </p:txBody>
      </p:sp>
      <p:pic>
        <p:nvPicPr>
          <p:cNvPr id="3074" name="Picture 2" descr="Tarjan&amp;amp;#39;s Algorithm to find Strongly Connected Components">
            <a:extLst>
              <a:ext uri="{FF2B5EF4-FFF2-40B4-BE49-F238E27FC236}">
                <a16:creationId xmlns:a16="http://schemas.microsoft.com/office/drawing/2014/main" id="{186604DB-70BC-B441-A450-908193F1B5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9120" y="2211070"/>
            <a:ext cx="6299200"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826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Spectral Partitioning</a:t>
            </a:r>
          </a:p>
        </p:txBody>
      </p:sp>
      <p:sp>
        <p:nvSpPr>
          <p:cNvPr id="3" name="Content Placeholder 2"/>
          <p:cNvSpPr>
            <a:spLocks noGrp="1"/>
          </p:cNvSpPr>
          <p:nvPr>
            <p:ph idx="1"/>
          </p:nvPr>
        </p:nvSpPr>
        <p:spPr/>
        <p:txBody>
          <a:bodyPr>
            <a:normAutofit/>
          </a:bodyPr>
          <a:lstStyle/>
          <a:p>
            <a:r>
              <a:rPr lang="en-US" dirty="0">
                <a:cs typeface="Comic Sans MS"/>
              </a:rPr>
              <a:t>Spectral partitioning provides a faster method for partitioning the graph based on the </a:t>
            </a:r>
            <a:r>
              <a:rPr lang="en-US" dirty="0" err="1">
                <a:cs typeface="Comic Sans MS"/>
              </a:rPr>
              <a:t>eigen</a:t>
            </a:r>
            <a:r>
              <a:rPr lang="en-US" dirty="0">
                <a:cs typeface="Comic Sans MS"/>
              </a:rPr>
              <a:t> decomposition of the </a:t>
            </a:r>
            <a:r>
              <a:rPr lang="en-US" dirty="0" err="1">
                <a:cs typeface="Comic Sans MS"/>
              </a:rPr>
              <a:t>Laplacian</a:t>
            </a:r>
            <a:r>
              <a:rPr lang="en-US" dirty="0">
                <a:cs typeface="Comic Sans MS"/>
              </a:rPr>
              <a:t> matrix of the graph.</a:t>
            </a:r>
          </a:p>
          <a:p>
            <a:endParaRPr lang="en-US" dirty="0">
              <a:cs typeface="Comic Sans MS"/>
            </a:endParaRPr>
          </a:p>
          <a:p>
            <a:r>
              <a:rPr lang="en-US" dirty="0">
                <a:cs typeface="Comic Sans MS"/>
              </a:rPr>
              <a:t>Consider the adjacency matrix of the graph, A,</a:t>
            </a:r>
          </a:p>
          <a:p>
            <a:endParaRPr lang="en-US" dirty="0">
              <a:cs typeface="Comic Sans MS"/>
            </a:endParaRPr>
          </a:p>
          <a:p>
            <a:r>
              <a:rPr lang="en-US" dirty="0" err="1">
                <a:cs typeface="Comic Sans MS"/>
              </a:rPr>
              <a:t>A</a:t>
            </a:r>
            <a:r>
              <a:rPr lang="en-US" baseline="-25000" dirty="0" err="1">
                <a:cs typeface="Comic Sans MS"/>
              </a:rPr>
              <a:t>ij</a:t>
            </a:r>
            <a:r>
              <a:rPr lang="en-US" baseline="-25000" dirty="0">
                <a:cs typeface="Comic Sans MS"/>
              </a:rPr>
              <a:t> </a:t>
            </a:r>
            <a:r>
              <a:rPr lang="en-US" dirty="0">
                <a:cs typeface="Comic Sans MS"/>
              </a:rPr>
              <a:t>is 1 if </a:t>
            </a:r>
            <a:r>
              <a:rPr lang="en-US" dirty="0" err="1">
                <a:cs typeface="Comic Sans MS"/>
              </a:rPr>
              <a:t>i</a:t>
            </a:r>
            <a:r>
              <a:rPr lang="en-US" dirty="0">
                <a:cs typeface="Comic Sans MS"/>
              </a:rPr>
              <a:t> and j are connected.  Our goal is to minimize the sum of </a:t>
            </a:r>
            <a:r>
              <a:rPr lang="en-US" dirty="0" err="1">
                <a:cs typeface="Comic Sans MS"/>
              </a:rPr>
              <a:t>Aij</a:t>
            </a:r>
            <a:r>
              <a:rPr lang="en-US" dirty="0">
                <a:cs typeface="Comic Sans MS"/>
              </a:rPr>
              <a:t>, where </a:t>
            </a:r>
            <a:r>
              <a:rPr lang="en-US" dirty="0" err="1">
                <a:cs typeface="Comic Sans MS"/>
              </a:rPr>
              <a:t>i</a:t>
            </a:r>
            <a:r>
              <a:rPr lang="en-US" dirty="0">
                <a:cs typeface="Comic Sans MS"/>
              </a:rPr>
              <a:t> and j are in different groups.</a:t>
            </a:r>
          </a:p>
          <a:p>
            <a:endParaRPr lang="en-US" dirty="0">
              <a:latin typeface="Comic Sans MS"/>
              <a:cs typeface="Comic Sans MS"/>
            </a:endParaRPr>
          </a:p>
        </p:txBody>
      </p:sp>
    </p:spTree>
    <p:extLst>
      <p:ext uri="{BB962C8B-B14F-4D97-AF65-F5344CB8AC3E}">
        <p14:creationId xmlns:p14="http://schemas.microsoft.com/office/powerpoint/2010/main" val="3706629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Spectral Partitioning</a:t>
            </a:r>
          </a:p>
        </p:txBody>
      </p:sp>
      <p:sp>
        <p:nvSpPr>
          <p:cNvPr id="3" name="Content Placeholder 2"/>
          <p:cNvSpPr>
            <a:spLocks noGrp="1"/>
          </p:cNvSpPr>
          <p:nvPr>
            <p:ph idx="1"/>
          </p:nvPr>
        </p:nvSpPr>
        <p:spPr>
          <a:xfrm>
            <a:off x="1024128" y="2286000"/>
            <a:ext cx="8305223" cy="4023360"/>
          </a:xfrm>
        </p:spPr>
        <p:txBody>
          <a:bodyPr>
            <a:normAutofit fontScale="92500" lnSpcReduction="10000"/>
          </a:bodyPr>
          <a:lstStyle/>
          <a:p>
            <a:r>
              <a:rPr lang="en-US" dirty="0">
                <a:cs typeface="Comic Sans MS"/>
              </a:rPr>
              <a:t>Goal is to minimize R=1/2ΣA</a:t>
            </a:r>
            <a:r>
              <a:rPr lang="en-US" baseline="-25000" dirty="0">
                <a:cs typeface="Comic Sans MS"/>
              </a:rPr>
              <a:t>ij  </a:t>
            </a:r>
            <a:r>
              <a:rPr lang="en-US" dirty="0" err="1">
                <a:cs typeface="Comic Sans MS"/>
              </a:rPr>
              <a:t>i</a:t>
            </a:r>
            <a:r>
              <a:rPr lang="en-US" dirty="0">
                <a:cs typeface="Comic Sans MS"/>
              </a:rPr>
              <a:t> and j in different groups. The ½ factor is so that we consider each edge only once.</a:t>
            </a:r>
          </a:p>
          <a:p>
            <a:endParaRPr lang="en-US" baseline="-25000" dirty="0">
              <a:cs typeface="Comic Sans MS"/>
            </a:endParaRPr>
          </a:p>
          <a:p>
            <a:r>
              <a:rPr lang="en-US" dirty="0">
                <a:cs typeface="Comic Sans MS"/>
              </a:rPr>
              <a:t>Let </a:t>
            </a:r>
            <a:r>
              <a:rPr lang="en-US" dirty="0" err="1">
                <a:cs typeface="Comic Sans MS"/>
              </a:rPr>
              <a:t>si</a:t>
            </a:r>
            <a:r>
              <a:rPr lang="en-US" dirty="0">
                <a:cs typeface="Comic Sans MS"/>
              </a:rPr>
              <a:t>=+1 if vertex </a:t>
            </a:r>
            <a:r>
              <a:rPr lang="en-US" dirty="0" err="1">
                <a:cs typeface="Comic Sans MS"/>
              </a:rPr>
              <a:t>i</a:t>
            </a:r>
            <a:r>
              <a:rPr lang="en-US" dirty="0">
                <a:cs typeface="Comic Sans MS"/>
              </a:rPr>
              <a:t> in group 1 and </a:t>
            </a:r>
            <a:r>
              <a:rPr lang="en-US" dirty="0" err="1">
                <a:cs typeface="Comic Sans MS"/>
              </a:rPr>
              <a:t>si</a:t>
            </a:r>
            <a:r>
              <a:rPr lang="en-US" dirty="0">
                <a:cs typeface="Comic Sans MS"/>
              </a:rPr>
              <a:t>=-1 if vertex </a:t>
            </a:r>
            <a:r>
              <a:rPr lang="en-US" dirty="0" err="1">
                <a:cs typeface="Comic Sans MS"/>
              </a:rPr>
              <a:t>i</a:t>
            </a:r>
            <a:r>
              <a:rPr lang="en-US" dirty="0">
                <a:cs typeface="Comic Sans MS"/>
              </a:rPr>
              <a:t> in group 2. The vector s stores the values of </a:t>
            </a:r>
            <a:r>
              <a:rPr lang="en-US" dirty="0" err="1">
                <a:cs typeface="Comic Sans MS"/>
              </a:rPr>
              <a:t>si</a:t>
            </a:r>
            <a:endParaRPr lang="en-US" dirty="0">
              <a:cs typeface="Comic Sans MS"/>
            </a:endParaRPr>
          </a:p>
          <a:p>
            <a:endParaRPr lang="en-US" dirty="0">
              <a:cs typeface="Comic Sans MS"/>
            </a:endParaRPr>
          </a:p>
          <a:p>
            <a:r>
              <a:rPr lang="en-US" dirty="0">
                <a:cs typeface="Comic Sans MS"/>
              </a:rPr>
              <a:t>The ½(1-sisj)=0 if </a:t>
            </a:r>
            <a:r>
              <a:rPr lang="en-US" dirty="0" err="1">
                <a:cs typeface="Comic Sans MS"/>
              </a:rPr>
              <a:t>i</a:t>
            </a:r>
            <a:r>
              <a:rPr lang="en-US" dirty="0">
                <a:cs typeface="Comic Sans MS"/>
              </a:rPr>
              <a:t> and j are in same group and ½(1-sisj)=1 if </a:t>
            </a:r>
            <a:r>
              <a:rPr lang="en-US" dirty="0" err="1">
                <a:cs typeface="Comic Sans MS"/>
              </a:rPr>
              <a:t>i</a:t>
            </a:r>
            <a:r>
              <a:rPr lang="en-US" dirty="0">
                <a:cs typeface="Comic Sans MS"/>
              </a:rPr>
              <a:t> and j are in different group</a:t>
            </a:r>
          </a:p>
          <a:p>
            <a:endParaRPr lang="en-US" dirty="0">
              <a:cs typeface="Comic Sans MS"/>
            </a:endParaRPr>
          </a:p>
          <a:p>
            <a:r>
              <a:rPr lang="en-US" dirty="0">
                <a:cs typeface="Comic Sans MS"/>
              </a:rPr>
              <a:t>Thus we can write the minimization functions as </a:t>
            </a:r>
          </a:p>
          <a:p>
            <a:pPr lvl="1"/>
            <a:r>
              <a:rPr lang="en-US" dirty="0">
                <a:cs typeface="Comic Sans MS"/>
              </a:rPr>
              <a:t>R=1/4ΣA</a:t>
            </a:r>
            <a:r>
              <a:rPr lang="en-US" baseline="-25000" dirty="0">
                <a:cs typeface="Comic Sans MS"/>
              </a:rPr>
              <a:t>ij</a:t>
            </a:r>
            <a:r>
              <a:rPr lang="en-US" dirty="0">
                <a:cs typeface="Comic Sans MS"/>
              </a:rPr>
              <a:t>(1-sisj)</a:t>
            </a:r>
          </a:p>
        </p:txBody>
      </p:sp>
    </p:spTree>
    <p:extLst>
      <p:ext uri="{BB962C8B-B14F-4D97-AF65-F5344CB8AC3E}">
        <p14:creationId xmlns:p14="http://schemas.microsoft.com/office/powerpoint/2010/main" val="1199128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Spectral Partitioning</a:t>
            </a:r>
          </a:p>
        </p:txBody>
      </p:sp>
      <p:sp>
        <p:nvSpPr>
          <p:cNvPr id="3" name="Content Placeholder 2"/>
          <p:cNvSpPr>
            <a:spLocks noGrp="1"/>
          </p:cNvSpPr>
          <p:nvPr>
            <p:ph idx="1"/>
          </p:nvPr>
        </p:nvSpPr>
        <p:spPr>
          <a:xfrm>
            <a:off x="803189" y="2323652"/>
            <a:ext cx="9354065" cy="4311926"/>
          </a:xfrm>
        </p:spPr>
        <p:txBody>
          <a:bodyPr>
            <a:normAutofit/>
          </a:bodyPr>
          <a:lstStyle/>
          <a:p>
            <a:pPr marL="342900" lvl="1"/>
            <a:r>
              <a:rPr lang="en-US" sz="2000" dirty="0">
                <a:cs typeface="Comic Sans MS"/>
              </a:rPr>
              <a:t>R=1/4ΣA</a:t>
            </a:r>
            <a:r>
              <a:rPr lang="en-US" sz="2000" baseline="-25000" dirty="0">
                <a:cs typeface="Comic Sans MS"/>
              </a:rPr>
              <a:t>ij</a:t>
            </a:r>
            <a:r>
              <a:rPr lang="en-US" sz="2000" dirty="0">
                <a:cs typeface="Comic Sans MS"/>
              </a:rPr>
              <a:t>(1-sisj) over all </a:t>
            </a:r>
            <a:r>
              <a:rPr lang="en-US" sz="2000" dirty="0" err="1">
                <a:cs typeface="Comic Sans MS"/>
              </a:rPr>
              <a:t>i</a:t>
            </a:r>
            <a:r>
              <a:rPr lang="en-US" sz="2000" dirty="0">
                <a:cs typeface="Comic Sans MS"/>
              </a:rPr>
              <a:t> and j, can be written as </a:t>
            </a:r>
          </a:p>
          <a:p>
            <a:pPr marL="342900" lvl="1"/>
            <a:r>
              <a:rPr lang="en-US" sz="2000" dirty="0">
                <a:cs typeface="Comic Sans MS"/>
              </a:rPr>
              <a:t>R=1/4(</a:t>
            </a:r>
            <a:r>
              <a:rPr lang="en-US" sz="2000" dirty="0" err="1">
                <a:cs typeface="Comic Sans MS"/>
              </a:rPr>
              <a:t>ΣA</a:t>
            </a:r>
            <a:r>
              <a:rPr lang="en-US" sz="2000" baseline="-25000" dirty="0" err="1">
                <a:cs typeface="Comic Sans MS"/>
              </a:rPr>
              <a:t>ij</a:t>
            </a:r>
            <a:r>
              <a:rPr lang="en-US" sz="2000" dirty="0" err="1">
                <a:cs typeface="Comic Sans MS"/>
              </a:rPr>
              <a:t>-ΣA</a:t>
            </a:r>
            <a:r>
              <a:rPr lang="en-US" sz="2000" baseline="-25000" dirty="0" err="1">
                <a:cs typeface="Comic Sans MS"/>
              </a:rPr>
              <a:t>ij</a:t>
            </a:r>
            <a:r>
              <a:rPr lang="en-US" sz="2000" dirty="0" err="1">
                <a:cs typeface="Comic Sans MS"/>
              </a:rPr>
              <a:t>sisj</a:t>
            </a:r>
            <a:r>
              <a:rPr lang="en-US" sz="2000" dirty="0">
                <a:cs typeface="Comic Sans MS"/>
              </a:rPr>
              <a:t>)</a:t>
            </a:r>
          </a:p>
          <a:p>
            <a:pPr marL="342900" lvl="1"/>
            <a:r>
              <a:rPr lang="en-US" sz="2000" dirty="0">
                <a:cs typeface="Comic Sans MS"/>
              </a:rPr>
              <a:t>Note that </a:t>
            </a:r>
            <a:r>
              <a:rPr lang="en-US" sz="2000" dirty="0" err="1">
                <a:cs typeface="Comic Sans MS"/>
              </a:rPr>
              <a:t>ΣA</a:t>
            </a:r>
            <a:r>
              <a:rPr lang="en-US" sz="2000" baseline="-25000" dirty="0" err="1">
                <a:cs typeface="Comic Sans MS"/>
              </a:rPr>
              <a:t>ij</a:t>
            </a:r>
            <a:r>
              <a:rPr lang="en-US" sz="2000" baseline="-25000" dirty="0">
                <a:cs typeface="Comic Sans MS"/>
              </a:rPr>
              <a:t> </a:t>
            </a:r>
            <a:r>
              <a:rPr lang="en-US" sz="2000" dirty="0">
                <a:cs typeface="Comic Sans MS"/>
              </a:rPr>
              <a:t>for each row is just the degree of the vertex</a:t>
            </a:r>
          </a:p>
          <a:p>
            <a:pPr marL="342900" lvl="1"/>
            <a:r>
              <a:rPr lang="en-US" sz="2000" dirty="0">
                <a:cs typeface="Comic Sans MS"/>
              </a:rPr>
              <a:t>Let the degree of vertex </a:t>
            </a:r>
            <a:r>
              <a:rPr lang="en-US" sz="2000" dirty="0" err="1">
                <a:cs typeface="Comic Sans MS"/>
              </a:rPr>
              <a:t>i</a:t>
            </a:r>
            <a:r>
              <a:rPr lang="en-US" sz="2000" dirty="0">
                <a:cs typeface="Comic Sans MS"/>
              </a:rPr>
              <a:t> be </a:t>
            </a:r>
            <a:r>
              <a:rPr lang="en-US" sz="2000" dirty="0" err="1">
                <a:cs typeface="Comic Sans MS"/>
              </a:rPr>
              <a:t>ki</a:t>
            </a:r>
            <a:endParaRPr lang="en-US" sz="2000" dirty="0">
              <a:cs typeface="Comic Sans MS"/>
            </a:endParaRPr>
          </a:p>
          <a:p>
            <a:pPr marL="342900" lvl="1"/>
            <a:r>
              <a:rPr lang="en-US" sz="2000" dirty="0">
                <a:cs typeface="Comic Sans MS"/>
              </a:rPr>
              <a:t>Then </a:t>
            </a:r>
            <a:r>
              <a:rPr lang="en-US" sz="2000" dirty="0" err="1">
                <a:cs typeface="Comic Sans MS"/>
              </a:rPr>
              <a:t>ΣA</a:t>
            </a:r>
            <a:r>
              <a:rPr lang="en-US" sz="2000" baseline="-25000" dirty="0" err="1">
                <a:cs typeface="Comic Sans MS"/>
              </a:rPr>
              <a:t>ij</a:t>
            </a:r>
            <a:r>
              <a:rPr lang="en-US" sz="2000" dirty="0">
                <a:cs typeface="Comic Sans MS"/>
              </a:rPr>
              <a:t>=</a:t>
            </a:r>
            <a:r>
              <a:rPr lang="en-US" sz="2000" dirty="0" err="1">
                <a:cs typeface="Comic Sans MS"/>
              </a:rPr>
              <a:t>Σk</a:t>
            </a:r>
            <a:r>
              <a:rPr lang="en-US" sz="2000" baseline="-25000" dirty="0" err="1">
                <a:cs typeface="Comic Sans MS"/>
              </a:rPr>
              <a:t>i</a:t>
            </a:r>
            <a:r>
              <a:rPr lang="en-US" sz="2000" baseline="-25000" dirty="0">
                <a:cs typeface="Comic Sans MS"/>
              </a:rPr>
              <a:t> </a:t>
            </a:r>
            <a:r>
              <a:rPr lang="en-US" sz="2000" dirty="0">
                <a:cs typeface="Comic Sans MS"/>
              </a:rPr>
              <a:t>summed over all </a:t>
            </a:r>
            <a:r>
              <a:rPr lang="en-US" sz="2000" dirty="0" err="1">
                <a:cs typeface="Comic Sans MS"/>
              </a:rPr>
              <a:t>i</a:t>
            </a:r>
            <a:endParaRPr lang="en-US" sz="2000" dirty="0">
              <a:cs typeface="Comic Sans MS"/>
            </a:endParaRPr>
          </a:p>
          <a:p>
            <a:pPr marL="342900" lvl="1"/>
            <a:r>
              <a:rPr lang="en-US" sz="2000" dirty="0">
                <a:cs typeface="Comic Sans MS"/>
              </a:rPr>
              <a:t>Consider the </a:t>
            </a:r>
            <a:r>
              <a:rPr lang="en-US" sz="2000" dirty="0" err="1">
                <a:cs typeface="Comic Sans MS"/>
              </a:rPr>
              <a:t>Kronecker</a:t>
            </a:r>
            <a:r>
              <a:rPr lang="en-US" sz="2000" dirty="0">
                <a:cs typeface="Comic Sans MS"/>
              </a:rPr>
              <a:t> delta function </a:t>
            </a:r>
            <a:r>
              <a:rPr lang="en-US" sz="2000" dirty="0" err="1">
                <a:ea typeface="Lucida Grande"/>
                <a:cs typeface="Lucida Grande"/>
              </a:rPr>
              <a:t>δ</a:t>
            </a:r>
            <a:r>
              <a:rPr lang="en-US" sz="2000" baseline="-25000" dirty="0" err="1">
                <a:cs typeface="Comic Sans MS"/>
              </a:rPr>
              <a:t>ij</a:t>
            </a:r>
            <a:endParaRPr lang="en-US" sz="2000" baseline="-25000" dirty="0">
              <a:cs typeface="Comic Sans MS"/>
            </a:endParaRPr>
          </a:p>
          <a:p>
            <a:pPr marL="342900" lvl="1"/>
            <a:r>
              <a:rPr lang="en-US" sz="2000" dirty="0" err="1">
                <a:ea typeface="Lucida Grande"/>
                <a:cs typeface="Lucida Grande"/>
              </a:rPr>
              <a:t>δ</a:t>
            </a:r>
            <a:r>
              <a:rPr lang="en-US" sz="2000" baseline="-25000" dirty="0" err="1">
                <a:cs typeface="Comic Sans MS"/>
              </a:rPr>
              <a:t>ij</a:t>
            </a:r>
            <a:r>
              <a:rPr lang="en-US" sz="2000" dirty="0">
                <a:cs typeface="Comic Sans MS"/>
              </a:rPr>
              <a:t>=1 if </a:t>
            </a:r>
            <a:r>
              <a:rPr lang="en-US" sz="2000" dirty="0" err="1">
                <a:cs typeface="Comic Sans MS"/>
              </a:rPr>
              <a:t>i</a:t>
            </a:r>
            <a:r>
              <a:rPr lang="en-US" sz="2000" dirty="0">
                <a:cs typeface="Comic Sans MS"/>
              </a:rPr>
              <a:t> and j are in the same group and 0 otherwise</a:t>
            </a:r>
          </a:p>
          <a:p>
            <a:pPr marL="342900" lvl="1"/>
            <a:r>
              <a:rPr lang="en-US" sz="2000" dirty="0">
                <a:cs typeface="Comic Sans MS"/>
              </a:rPr>
              <a:t>We can thus write </a:t>
            </a:r>
            <a:r>
              <a:rPr lang="en-US" sz="2000" dirty="0" err="1">
                <a:cs typeface="Comic Sans MS"/>
              </a:rPr>
              <a:t>Σa</a:t>
            </a:r>
            <a:r>
              <a:rPr lang="en-US" sz="2000" baseline="-25000" dirty="0" err="1">
                <a:cs typeface="Comic Sans MS"/>
              </a:rPr>
              <a:t>ij</a:t>
            </a:r>
            <a:r>
              <a:rPr lang="en-US" sz="2000" baseline="-25000" dirty="0">
                <a:cs typeface="Comic Sans MS"/>
              </a:rPr>
              <a:t> </a:t>
            </a:r>
            <a:r>
              <a:rPr lang="en-US" sz="2000" dirty="0">
                <a:cs typeface="Comic Sans MS"/>
              </a:rPr>
              <a:t>in terms of </a:t>
            </a:r>
            <a:r>
              <a:rPr lang="en-US" sz="2000" dirty="0" err="1">
                <a:cs typeface="Comic Sans MS"/>
              </a:rPr>
              <a:t>si</a:t>
            </a:r>
            <a:r>
              <a:rPr lang="en-US" sz="2000" dirty="0">
                <a:cs typeface="Comic Sans MS"/>
              </a:rPr>
              <a:t> and </a:t>
            </a:r>
            <a:r>
              <a:rPr lang="en-US" sz="2000" dirty="0" err="1">
                <a:cs typeface="Comic Sans MS"/>
              </a:rPr>
              <a:t>sj</a:t>
            </a:r>
            <a:r>
              <a:rPr lang="en-US" sz="2000" dirty="0">
                <a:cs typeface="Comic Sans MS"/>
              </a:rPr>
              <a:t> as follows;</a:t>
            </a:r>
          </a:p>
          <a:p>
            <a:pPr marL="617220" lvl="2"/>
            <a:r>
              <a:rPr lang="en-US" sz="2000" dirty="0" err="1">
                <a:cs typeface="Comic Sans MS"/>
              </a:rPr>
              <a:t>ΣA</a:t>
            </a:r>
            <a:r>
              <a:rPr lang="en-US" sz="2000" baseline="-25000" dirty="0" err="1">
                <a:cs typeface="Comic Sans MS"/>
              </a:rPr>
              <a:t>ij</a:t>
            </a:r>
            <a:r>
              <a:rPr lang="en-US" sz="2000" dirty="0">
                <a:cs typeface="Comic Sans MS"/>
              </a:rPr>
              <a:t>=</a:t>
            </a:r>
            <a:r>
              <a:rPr lang="en-US" sz="2000" dirty="0" err="1">
                <a:cs typeface="Comic Sans MS"/>
              </a:rPr>
              <a:t>Σk</a:t>
            </a:r>
            <a:r>
              <a:rPr lang="en-US" sz="2000" baseline="-25000" dirty="0" err="1">
                <a:cs typeface="Comic Sans MS"/>
              </a:rPr>
              <a:t>i</a:t>
            </a:r>
            <a:r>
              <a:rPr lang="en-US" sz="2000" baseline="-25000" dirty="0">
                <a:cs typeface="Comic Sans MS"/>
              </a:rPr>
              <a:t> </a:t>
            </a:r>
            <a:r>
              <a:rPr lang="en-US" sz="2000" dirty="0">
                <a:cs typeface="Comic Sans MS"/>
              </a:rPr>
              <a:t>=</a:t>
            </a:r>
            <a:r>
              <a:rPr lang="en-US" sz="2000" dirty="0" err="1">
                <a:cs typeface="Comic Sans MS"/>
              </a:rPr>
              <a:t>Σk</a:t>
            </a:r>
            <a:r>
              <a:rPr lang="en-US" sz="2000" baseline="-25000" dirty="0" err="1">
                <a:cs typeface="Comic Sans MS"/>
              </a:rPr>
              <a:t>i</a:t>
            </a:r>
            <a:r>
              <a:rPr lang="en-US" sz="2000" dirty="0" err="1">
                <a:ea typeface="Lucida Grande"/>
                <a:cs typeface="Lucida Grande"/>
              </a:rPr>
              <a:t>δ</a:t>
            </a:r>
            <a:r>
              <a:rPr lang="en-US" sz="2000" baseline="-25000" dirty="0" err="1">
                <a:cs typeface="Comic Sans MS"/>
              </a:rPr>
              <a:t>ij</a:t>
            </a:r>
            <a:r>
              <a:rPr lang="en-US" sz="2000" dirty="0" err="1">
                <a:cs typeface="Comic Sans MS"/>
              </a:rPr>
              <a:t>sisj</a:t>
            </a:r>
            <a:r>
              <a:rPr lang="en-US" sz="2000" dirty="0">
                <a:cs typeface="Comic Sans MS"/>
              </a:rPr>
              <a:t> summed over all </a:t>
            </a:r>
            <a:r>
              <a:rPr lang="en-US" sz="2000" dirty="0" err="1">
                <a:cs typeface="Comic Sans MS"/>
              </a:rPr>
              <a:t>i</a:t>
            </a:r>
            <a:r>
              <a:rPr lang="en-US" sz="2000" dirty="0">
                <a:cs typeface="Comic Sans MS"/>
              </a:rPr>
              <a:t> and j</a:t>
            </a:r>
          </a:p>
          <a:p>
            <a:pPr marL="342900" lvl="1"/>
            <a:endParaRPr lang="en-US" dirty="0">
              <a:latin typeface="Comic Sans MS"/>
              <a:cs typeface="Comic Sans MS"/>
            </a:endParaRPr>
          </a:p>
          <a:p>
            <a:pPr marL="342900" lvl="1"/>
            <a:endParaRPr lang="en-US" baseline="-25000" dirty="0">
              <a:latin typeface="Comic Sans MS"/>
              <a:cs typeface="Comic Sans MS"/>
            </a:endParaRPr>
          </a:p>
          <a:p>
            <a:pPr marL="342900" lvl="1"/>
            <a:endParaRPr lang="en-US" baseline="-25000" dirty="0">
              <a:latin typeface="Comic Sans MS"/>
              <a:cs typeface="Comic Sans MS"/>
            </a:endParaRPr>
          </a:p>
          <a:p>
            <a:pPr marL="68580" lvl="1" indent="0">
              <a:buNone/>
            </a:pPr>
            <a:endParaRPr lang="en-US" dirty="0">
              <a:latin typeface="Comic Sans MS"/>
              <a:cs typeface="Comic Sans MS"/>
            </a:endParaRPr>
          </a:p>
          <a:p>
            <a:pPr marL="342900" lvl="1"/>
            <a:endParaRPr lang="en-US" dirty="0">
              <a:latin typeface="Comic Sans MS"/>
              <a:cs typeface="Comic Sans MS"/>
            </a:endParaRPr>
          </a:p>
          <a:p>
            <a:pPr marL="342900" lvl="1"/>
            <a:endParaRPr lang="en-US" dirty="0">
              <a:latin typeface="Comic Sans MS"/>
              <a:cs typeface="Comic Sans MS"/>
            </a:endParaRPr>
          </a:p>
          <a:p>
            <a:endParaRPr lang="en-US" dirty="0"/>
          </a:p>
        </p:txBody>
      </p:sp>
    </p:spTree>
    <p:extLst>
      <p:ext uri="{BB962C8B-B14F-4D97-AF65-F5344CB8AC3E}">
        <p14:creationId xmlns:p14="http://schemas.microsoft.com/office/powerpoint/2010/main" val="33318316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Spectral Partitioning</a:t>
            </a:r>
          </a:p>
        </p:txBody>
      </p:sp>
      <p:sp>
        <p:nvSpPr>
          <p:cNvPr id="3" name="Content Placeholder 2"/>
          <p:cNvSpPr>
            <a:spLocks noGrp="1"/>
          </p:cNvSpPr>
          <p:nvPr>
            <p:ph idx="1"/>
          </p:nvPr>
        </p:nvSpPr>
        <p:spPr>
          <a:xfrm>
            <a:off x="1112108" y="2323653"/>
            <a:ext cx="9632092" cy="3508977"/>
          </a:xfrm>
        </p:spPr>
        <p:txBody>
          <a:bodyPr>
            <a:normAutofit lnSpcReduction="10000"/>
          </a:bodyPr>
          <a:lstStyle/>
          <a:p>
            <a:r>
              <a:rPr lang="en-US" sz="2000" dirty="0">
                <a:cs typeface="Comic Sans MS"/>
              </a:rPr>
              <a:t>Thus we can write the optimization function R as;</a:t>
            </a:r>
          </a:p>
          <a:p>
            <a:pPr lvl="1"/>
            <a:r>
              <a:rPr lang="en-US" sz="2000" dirty="0">
                <a:cs typeface="Comic Sans MS"/>
              </a:rPr>
              <a:t>R=1/4(</a:t>
            </a:r>
            <a:r>
              <a:rPr lang="en-US" sz="2000" dirty="0" err="1">
                <a:cs typeface="Comic Sans MS"/>
              </a:rPr>
              <a:t>ΣA</a:t>
            </a:r>
            <a:r>
              <a:rPr lang="en-US" sz="2000" baseline="-25000" dirty="0" err="1">
                <a:cs typeface="Comic Sans MS"/>
              </a:rPr>
              <a:t>ij</a:t>
            </a:r>
            <a:r>
              <a:rPr lang="en-US" sz="2000" dirty="0" err="1">
                <a:cs typeface="Comic Sans MS"/>
              </a:rPr>
              <a:t>-ΣA</a:t>
            </a:r>
            <a:r>
              <a:rPr lang="en-US" sz="2000" baseline="-25000" dirty="0" err="1">
                <a:cs typeface="Comic Sans MS"/>
              </a:rPr>
              <a:t>ij</a:t>
            </a:r>
            <a:r>
              <a:rPr lang="en-US" sz="2000" dirty="0" err="1">
                <a:cs typeface="Comic Sans MS"/>
              </a:rPr>
              <a:t>sisj</a:t>
            </a:r>
            <a:r>
              <a:rPr lang="en-US" sz="2000" dirty="0">
                <a:cs typeface="Comic Sans MS"/>
              </a:rPr>
              <a:t>)</a:t>
            </a:r>
          </a:p>
          <a:p>
            <a:pPr lvl="1"/>
            <a:r>
              <a:rPr lang="en-US" sz="2000" dirty="0">
                <a:cs typeface="Comic Sans MS"/>
              </a:rPr>
              <a:t>R=1/4(</a:t>
            </a:r>
            <a:r>
              <a:rPr lang="en-US" sz="2000" dirty="0" err="1">
                <a:cs typeface="Comic Sans MS"/>
              </a:rPr>
              <a:t>Σk</a:t>
            </a:r>
            <a:r>
              <a:rPr lang="en-US" sz="2000" baseline="-25000" dirty="0" err="1">
                <a:cs typeface="Comic Sans MS"/>
              </a:rPr>
              <a:t>i</a:t>
            </a:r>
            <a:r>
              <a:rPr lang="en-US" sz="2000" dirty="0" err="1">
                <a:ea typeface="Lucida Grande"/>
                <a:cs typeface="Comic Sans MS"/>
              </a:rPr>
              <a:t>δ</a:t>
            </a:r>
            <a:r>
              <a:rPr lang="en-US" sz="2000" baseline="-25000" dirty="0" err="1">
                <a:cs typeface="Comic Sans MS"/>
              </a:rPr>
              <a:t>ij</a:t>
            </a:r>
            <a:r>
              <a:rPr lang="en-US" sz="2000" dirty="0" err="1">
                <a:cs typeface="Comic Sans MS"/>
              </a:rPr>
              <a:t>sisj-ΣA</a:t>
            </a:r>
            <a:r>
              <a:rPr lang="en-US" sz="2000" baseline="-25000" dirty="0" err="1">
                <a:cs typeface="Comic Sans MS"/>
              </a:rPr>
              <a:t>ij</a:t>
            </a:r>
            <a:r>
              <a:rPr lang="en-US" sz="2000" dirty="0" err="1">
                <a:cs typeface="Comic Sans MS"/>
              </a:rPr>
              <a:t>sisj</a:t>
            </a:r>
            <a:r>
              <a:rPr lang="en-US" sz="2000" dirty="0">
                <a:cs typeface="Comic Sans MS"/>
              </a:rPr>
              <a:t>)</a:t>
            </a:r>
          </a:p>
          <a:p>
            <a:pPr lvl="1"/>
            <a:endParaRPr lang="en-US" sz="2000" dirty="0">
              <a:cs typeface="Comic Sans MS"/>
            </a:endParaRPr>
          </a:p>
          <a:p>
            <a:r>
              <a:rPr lang="en-US" sz="2000" dirty="0">
                <a:cs typeface="Comic Sans MS"/>
              </a:rPr>
              <a:t>The </a:t>
            </a:r>
            <a:r>
              <a:rPr lang="en-US" sz="2000" dirty="0" err="1">
                <a:cs typeface="Comic Sans MS"/>
              </a:rPr>
              <a:t>Laplacian</a:t>
            </a:r>
            <a:r>
              <a:rPr lang="en-US" sz="2000" dirty="0">
                <a:cs typeface="Comic Sans MS"/>
              </a:rPr>
              <a:t> Matrix of A is given by L=D-A, where D is a diagonal matrix, </a:t>
            </a:r>
            <a:r>
              <a:rPr lang="en-US" sz="2000" dirty="0" err="1">
                <a:cs typeface="Comic Sans MS"/>
              </a:rPr>
              <a:t>Dii</a:t>
            </a:r>
            <a:r>
              <a:rPr lang="en-US" sz="2000" dirty="0">
                <a:cs typeface="Comic Sans MS"/>
              </a:rPr>
              <a:t>= </a:t>
            </a:r>
            <a:r>
              <a:rPr lang="en-US" sz="2000" dirty="0" err="1">
                <a:cs typeface="Comic Sans MS"/>
              </a:rPr>
              <a:t>ki</a:t>
            </a:r>
            <a:endParaRPr lang="en-US" sz="2000" dirty="0">
              <a:cs typeface="Comic Sans MS"/>
            </a:endParaRPr>
          </a:p>
          <a:p>
            <a:endParaRPr lang="en-US" sz="2000" dirty="0">
              <a:cs typeface="Comic Sans MS"/>
            </a:endParaRPr>
          </a:p>
          <a:p>
            <a:r>
              <a:rPr lang="en-US" sz="2000" dirty="0">
                <a:cs typeface="Comic Sans MS"/>
              </a:rPr>
              <a:t>We can write the each element of the </a:t>
            </a:r>
            <a:r>
              <a:rPr lang="en-US" sz="2000" dirty="0" err="1">
                <a:cs typeface="Comic Sans MS"/>
              </a:rPr>
              <a:t>Laplacian</a:t>
            </a:r>
            <a:r>
              <a:rPr lang="en-US" sz="2000" dirty="0">
                <a:cs typeface="Comic Sans MS"/>
              </a:rPr>
              <a:t> </a:t>
            </a:r>
            <a:r>
              <a:rPr lang="en-US" sz="2000" dirty="0" err="1">
                <a:cs typeface="Comic Sans MS"/>
              </a:rPr>
              <a:t>matix</a:t>
            </a:r>
            <a:r>
              <a:rPr lang="en-US" sz="2000" dirty="0">
                <a:cs typeface="Comic Sans MS"/>
              </a:rPr>
              <a:t> </a:t>
            </a:r>
            <a:r>
              <a:rPr lang="en-US" sz="2000" dirty="0" err="1">
                <a:cs typeface="Comic Sans MS"/>
              </a:rPr>
              <a:t>L</a:t>
            </a:r>
            <a:r>
              <a:rPr lang="en-US" sz="2000" baseline="-25000" dirty="0" err="1">
                <a:cs typeface="Comic Sans MS"/>
              </a:rPr>
              <a:t>ij</a:t>
            </a:r>
            <a:r>
              <a:rPr lang="en-US" sz="2000" baseline="-25000" dirty="0">
                <a:cs typeface="Comic Sans MS"/>
              </a:rPr>
              <a:t>=</a:t>
            </a:r>
            <a:r>
              <a:rPr lang="en-US" sz="2000" dirty="0" err="1">
                <a:cs typeface="Comic Sans MS"/>
              </a:rPr>
              <a:t>k</a:t>
            </a:r>
            <a:r>
              <a:rPr lang="en-US" sz="2000" baseline="-25000" dirty="0" err="1">
                <a:cs typeface="Comic Sans MS"/>
              </a:rPr>
              <a:t>i</a:t>
            </a:r>
            <a:r>
              <a:rPr lang="en-US" sz="2000" dirty="0" err="1">
                <a:ea typeface="Lucida Grande"/>
                <a:cs typeface="Comic Sans MS"/>
              </a:rPr>
              <a:t>δ</a:t>
            </a:r>
            <a:r>
              <a:rPr lang="en-US" sz="2000" baseline="-25000" dirty="0" err="1">
                <a:cs typeface="Comic Sans MS"/>
              </a:rPr>
              <a:t>ij</a:t>
            </a:r>
            <a:r>
              <a:rPr lang="en-US" sz="2000" dirty="0" err="1">
                <a:cs typeface="Comic Sans MS"/>
              </a:rPr>
              <a:t>-A</a:t>
            </a:r>
            <a:r>
              <a:rPr lang="en-US" sz="2000" baseline="-25000" dirty="0" err="1">
                <a:cs typeface="Comic Sans MS"/>
              </a:rPr>
              <a:t>ij</a:t>
            </a:r>
            <a:endParaRPr lang="en-US" sz="2000" baseline="-25000" dirty="0">
              <a:cs typeface="Comic Sans MS"/>
            </a:endParaRPr>
          </a:p>
          <a:p>
            <a:endParaRPr lang="en-US" sz="2000" baseline="-25000" dirty="0">
              <a:cs typeface="Comic Sans MS"/>
            </a:endParaRPr>
          </a:p>
          <a:p>
            <a:pPr marL="342900" lvl="1"/>
            <a:r>
              <a:rPr lang="en-US" sz="2000" dirty="0">
                <a:cs typeface="Comic Sans MS"/>
              </a:rPr>
              <a:t>We can thus replace A by L, R=1/4ΣLijsisj</a:t>
            </a:r>
          </a:p>
          <a:p>
            <a:endParaRPr lang="en-US" baseline="-25000" dirty="0">
              <a:latin typeface="Comic Sans MS"/>
              <a:cs typeface="Comic Sans MS"/>
            </a:endParaRPr>
          </a:p>
          <a:p>
            <a:endParaRPr lang="en-US" baseline="-25000" dirty="0">
              <a:latin typeface="Comic Sans MS"/>
              <a:cs typeface="Comic Sans MS"/>
            </a:endParaRPr>
          </a:p>
        </p:txBody>
      </p:sp>
    </p:spTree>
    <p:extLst>
      <p:ext uri="{BB962C8B-B14F-4D97-AF65-F5344CB8AC3E}">
        <p14:creationId xmlns:p14="http://schemas.microsoft.com/office/powerpoint/2010/main" val="8779656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Spectral Partitioning</a:t>
            </a:r>
          </a:p>
        </p:txBody>
      </p:sp>
      <p:sp>
        <p:nvSpPr>
          <p:cNvPr id="3" name="Content Placeholder 2"/>
          <p:cNvSpPr>
            <a:spLocks noGrp="1"/>
          </p:cNvSpPr>
          <p:nvPr>
            <p:ph idx="1"/>
          </p:nvPr>
        </p:nvSpPr>
        <p:spPr/>
        <p:txBody>
          <a:bodyPr>
            <a:normAutofit/>
          </a:bodyPr>
          <a:lstStyle/>
          <a:p>
            <a:r>
              <a:rPr lang="en-US" dirty="0">
                <a:solidFill>
                  <a:schemeClr val="tx1"/>
                </a:solidFill>
                <a:cs typeface="Comic Sans MS"/>
              </a:rPr>
              <a:t>In the previous slide we saw that the optimization function can be written as a summation of the </a:t>
            </a:r>
            <a:r>
              <a:rPr lang="en-US" dirty="0" err="1">
                <a:solidFill>
                  <a:schemeClr val="tx1"/>
                </a:solidFill>
                <a:cs typeface="Comic Sans MS"/>
              </a:rPr>
              <a:t>Laplacain</a:t>
            </a:r>
            <a:r>
              <a:rPr lang="en-US" dirty="0">
                <a:solidFill>
                  <a:schemeClr val="tx1"/>
                </a:solidFill>
                <a:cs typeface="Comic Sans MS"/>
              </a:rPr>
              <a:t> matrix and the vector s.</a:t>
            </a:r>
          </a:p>
          <a:p>
            <a:endParaRPr lang="en-US" dirty="0">
              <a:solidFill>
                <a:schemeClr val="tx1"/>
              </a:solidFill>
              <a:cs typeface="Comic Sans MS"/>
            </a:endParaRPr>
          </a:p>
          <a:p>
            <a:r>
              <a:rPr lang="en-US" dirty="0">
                <a:solidFill>
                  <a:schemeClr val="tx1"/>
                </a:solidFill>
                <a:cs typeface="Comic Sans MS"/>
              </a:rPr>
              <a:t>We can therefore write R as a matrix vector multiplication form</a:t>
            </a:r>
          </a:p>
          <a:p>
            <a:pPr lvl="1"/>
            <a:r>
              <a:rPr lang="en-US" dirty="0">
                <a:solidFill>
                  <a:schemeClr val="tx1"/>
                </a:solidFill>
                <a:cs typeface="Comic Sans MS"/>
              </a:rPr>
              <a:t>R=1/4 </a:t>
            </a:r>
            <a:r>
              <a:rPr lang="en-US" dirty="0" err="1">
                <a:solidFill>
                  <a:schemeClr val="tx1"/>
                </a:solidFill>
                <a:cs typeface="Comic Sans MS"/>
              </a:rPr>
              <a:t>s</a:t>
            </a:r>
            <a:r>
              <a:rPr lang="en-US" baseline="30000" dirty="0" err="1">
                <a:solidFill>
                  <a:schemeClr val="tx1"/>
                </a:solidFill>
                <a:cs typeface="Comic Sans MS"/>
              </a:rPr>
              <a:t>T</a:t>
            </a:r>
            <a:r>
              <a:rPr lang="en-US" dirty="0" err="1">
                <a:solidFill>
                  <a:schemeClr val="tx1"/>
                </a:solidFill>
                <a:cs typeface="Comic Sans MS"/>
              </a:rPr>
              <a:t>Ls</a:t>
            </a:r>
            <a:r>
              <a:rPr lang="en-US" dirty="0">
                <a:solidFill>
                  <a:schemeClr val="tx1"/>
                </a:solidFill>
                <a:cs typeface="Comic Sans MS"/>
              </a:rPr>
              <a:t>  </a:t>
            </a:r>
            <a:r>
              <a:rPr lang="en-US" dirty="0" err="1">
                <a:solidFill>
                  <a:schemeClr val="tx1"/>
                </a:solidFill>
                <a:cs typeface="Comic Sans MS"/>
              </a:rPr>
              <a:t>s</a:t>
            </a:r>
            <a:r>
              <a:rPr lang="en-US" baseline="30000" dirty="0" err="1">
                <a:solidFill>
                  <a:schemeClr val="tx1"/>
                </a:solidFill>
                <a:cs typeface="Comic Sans MS"/>
              </a:rPr>
              <a:t>T</a:t>
            </a:r>
            <a:r>
              <a:rPr lang="en-US" dirty="0">
                <a:solidFill>
                  <a:schemeClr val="tx1"/>
                </a:solidFill>
                <a:cs typeface="Comic Sans MS"/>
              </a:rPr>
              <a:t> is the transpose of s</a:t>
            </a:r>
          </a:p>
          <a:p>
            <a:pPr lvl="1"/>
            <a:r>
              <a:rPr lang="en-US" dirty="0">
                <a:solidFill>
                  <a:schemeClr val="tx1"/>
                </a:solidFill>
                <a:cs typeface="Comic Sans MS"/>
              </a:rPr>
              <a:t>L represents the structure of the network</a:t>
            </a:r>
          </a:p>
          <a:p>
            <a:pPr lvl="1"/>
            <a:r>
              <a:rPr lang="en-US" dirty="0">
                <a:solidFill>
                  <a:schemeClr val="tx1"/>
                </a:solidFill>
                <a:cs typeface="Comic Sans MS"/>
              </a:rPr>
              <a:t>s represents the division of the vertices into two groups.</a:t>
            </a:r>
          </a:p>
          <a:p>
            <a:endParaRPr lang="en-US" dirty="0">
              <a:solidFill>
                <a:schemeClr val="tx1"/>
              </a:solidFill>
              <a:cs typeface="Comic Sans MS"/>
            </a:endParaRPr>
          </a:p>
          <a:p>
            <a:r>
              <a:rPr lang="en-US" dirty="0">
                <a:solidFill>
                  <a:schemeClr val="tx1"/>
                </a:solidFill>
                <a:cs typeface="Comic Sans MS"/>
              </a:rPr>
              <a:t>The structure of L remains constant, we have to find the values of s that can minimize this function</a:t>
            </a:r>
          </a:p>
        </p:txBody>
      </p:sp>
    </p:spTree>
    <p:extLst>
      <p:ext uri="{BB962C8B-B14F-4D97-AF65-F5344CB8AC3E}">
        <p14:creationId xmlns:p14="http://schemas.microsoft.com/office/powerpoint/2010/main" val="38219831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Spectral Partitioning</a:t>
            </a:r>
          </a:p>
        </p:txBody>
      </p:sp>
      <p:sp>
        <p:nvSpPr>
          <p:cNvPr id="3" name="Content Placeholder 2"/>
          <p:cNvSpPr>
            <a:spLocks noGrp="1"/>
          </p:cNvSpPr>
          <p:nvPr>
            <p:ph idx="1"/>
          </p:nvPr>
        </p:nvSpPr>
        <p:spPr>
          <a:xfrm>
            <a:off x="1024129" y="2286000"/>
            <a:ext cx="8156942" cy="4023360"/>
          </a:xfrm>
        </p:spPr>
        <p:txBody>
          <a:bodyPr>
            <a:normAutofit/>
          </a:bodyPr>
          <a:lstStyle/>
          <a:p>
            <a:r>
              <a:rPr lang="en-US" sz="1800" dirty="0">
                <a:cs typeface="Comic Sans MS"/>
              </a:rPr>
              <a:t>There are two constrains to the values of s</a:t>
            </a:r>
          </a:p>
          <a:p>
            <a:pPr lvl="1"/>
            <a:r>
              <a:rPr lang="en-US" dirty="0">
                <a:cs typeface="Comic Sans MS"/>
              </a:rPr>
              <a:t>Note that as per our earlier </a:t>
            </a:r>
            <a:r>
              <a:rPr lang="en-US" dirty="0" err="1">
                <a:cs typeface="Comic Sans MS"/>
              </a:rPr>
              <a:t>defintion</a:t>
            </a:r>
            <a:r>
              <a:rPr lang="en-US" dirty="0">
                <a:cs typeface="Comic Sans MS"/>
              </a:rPr>
              <a:t>, </a:t>
            </a:r>
            <a:r>
              <a:rPr lang="en-US" dirty="0" err="1">
                <a:cs typeface="Comic Sans MS"/>
              </a:rPr>
              <a:t>si</a:t>
            </a:r>
            <a:r>
              <a:rPr lang="en-US" dirty="0">
                <a:cs typeface="Comic Sans MS"/>
              </a:rPr>
              <a:t> can be only +1 or -1. However, this  is a very strong restriction. Instead we  loosen the constrain by requiring</a:t>
            </a:r>
          </a:p>
          <a:p>
            <a:pPr lvl="2"/>
            <a:r>
              <a:rPr lang="en-US" sz="1800" dirty="0">
                <a:ea typeface="Lucida Grande"/>
                <a:cs typeface="Lucida Grande"/>
              </a:rPr>
              <a:t>Σsi</a:t>
            </a:r>
            <a:r>
              <a:rPr lang="en-US" sz="1800" baseline="30000" dirty="0">
                <a:ea typeface="Lucida Grande"/>
                <a:cs typeface="Lucida Grande"/>
              </a:rPr>
              <a:t>2</a:t>
            </a:r>
            <a:r>
              <a:rPr lang="en-US" sz="1800" dirty="0">
                <a:ea typeface="Lucida Grande"/>
                <a:cs typeface="Lucida Grande"/>
              </a:rPr>
              <a:t>=n, where n is the number of vertices. </a:t>
            </a:r>
          </a:p>
          <a:p>
            <a:pPr lvl="2"/>
            <a:r>
              <a:rPr lang="en-US" sz="1800" dirty="0" err="1">
                <a:ea typeface="Lucida Grande"/>
                <a:cs typeface="Lucida Grande"/>
              </a:rPr>
              <a:t>Σsi</a:t>
            </a:r>
            <a:r>
              <a:rPr lang="en-US" sz="1800" dirty="0">
                <a:ea typeface="Lucida Grande"/>
                <a:cs typeface="Lucida Grande"/>
              </a:rPr>
              <a:t>=n1-n2, where  n1 is the number of vertices in group 1 and n2 is the number of vertices in group 2</a:t>
            </a:r>
          </a:p>
          <a:p>
            <a:pPr lvl="2"/>
            <a:r>
              <a:rPr lang="en-US" sz="1800" dirty="0">
                <a:ea typeface="Lucida Grande"/>
                <a:cs typeface="Lucida Grande"/>
              </a:rPr>
              <a:t>Note that both these constraints holds if </a:t>
            </a:r>
            <a:r>
              <a:rPr lang="en-US" sz="1800" dirty="0" err="1">
                <a:ea typeface="Lucida Grande"/>
                <a:cs typeface="Lucida Grande"/>
              </a:rPr>
              <a:t>si</a:t>
            </a:r>
            <a:r>
              <a:rPr lang="en-US" sz="1800" dirty="0">
                <a:ea typeface="Lucida Grande"/>
                <a:cs typeface="Lucida Grande"/>
              </a:rPr>
              <a:t>=±1, but for other values of s as well</a:t>
            </a:r>
          </a:p>
          <a:p>
            <a:pPr lvl="2"/>
            <a:endParaRPr lang="en-US" dirty="0">
              <a:latin typeface="Comic Sans MS"/>
              <a:cs typeface="Comic Sans MS"/>
            </a:endParaRPr>
          </a:p>
          <a:p>
            <a:pPr lvl="1"/>
            <a:endParaRPr lang="en-US" dirty="0">
              <a:latin typeface="Comic Sans MS"/>
              <a:cs typeface="Comic Sans MS"/>
            </a:endParaRPr>
          </a:p>
        </p:txBody>
      </p:sp>
    </p:spTree>
    <p:extLst>
      <p:ext uri="{BB962C8B-B14F-4D97-AF65-F5344CB8AC3E}">
        <p14:creationId xmlns:p14="http://schemas.microsoft.com/office/powerpoint/2010/main" val="23133925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Spectral Partitioning</a:t>
            </a:r>
          </a:p>
        </p:txBody>
      </p:sp>
      <p:sp>
        <p:nvSpPr>
          <p:cNvPr id="3" name="Content Placeholder 2"/>
          <p:cNvSpPr>
            <a:spLocks noGrp="1"/>
          </p:cNvSpPr>
          <p:nvPr>
            <p:ph idx="1"/>
          </p:nvPr>
        </p:nvSpPr>
        <p:spPr>
          <a:xfrm>
            <a:off x="1024128" y="2286000"/>
            <a:ext cx="9720073" cy="4238368"/>
          </a:xfrm>
        </p:spPr>
        <p:txBody>
          <a:bodyPr>
            <a:normAutofit/>
          </a:bodyPr>
          <a:lstStyle/>
          <a:p>
            <a:r>
              <a:rPr lang="en-US" dirty="0">
                <a:solidFill>
                  <a:schemeClr val="tx1"/>
                </a:solidFill>
                <a:cs typeface="Comic Sans MS"/>
              </a:rPr>
              <a:t>We write the minimization function along with the  two constraints, so that the constraints are enforced</a:t>
            </a:r>
          </a:p>
          <a:p>
            <a:r>
              <a:rPr lang="en-US" dirty="0">
                <a:solidFill>
                  <a:schemeClr val="tx1"/>
                </a:solidFill>
                <a:cs typeface="Comic Sans MS"/>
              </a:rPr>
              <a:t>We remove the ¼ constant since that does not affect the minimization process</a:t>
            </a:r>
          </a:p>
          <a:p>
            <a:r>
              <a:rPr lang="en-US" dirty="0"/>
              <a:t>The function then becomes </a:t>
            </a:r>
          </a:p>
          <a:p>
            <a:pPr lvl="1"/>
            <a:r>
              <a:rPr lang="en-US" dirty="0" err="1">
                <a:solidFill>
                  <a:srgbClr val="0000FF"/>
                </a:solidFill>
                <a:cs typeface="Comic Sans MS"/>
              </a:rPr>
              <a:t>ΣLijsisj</a:t>
            </a:r>
            <a:r>
              <a:rPr lang="en-US" dirty="0" err="1">
                <a:cs typeface="Comic Sans MS"/>
              </a:rPr>
              <a:t>+</a:t>
            </a:r>
            <a:r>
              <a:rPr lang="en-US" dirty="0" err="1">
                <a:solidFill>
                  <a:srgbClr val="FF6600"/>
                </a:solidFill>
                <a:ea typeface="Lucida Grande"/>
                <a:cs typeface="Lucida Grande"/>
              </a:rPr>
              <a:t>λ</a:t>
            </a:r>
            <a:r>
              <a:rPr lang="en-US" dirty="0">
                <a:solidFill>
                  <a:srgbClr val="FF6600"/>
                </a:solidFill>
                <a:ea typeface="Lucida Grande"/>
                <a:cs typeface="Lucida Grande"/>
              </a:rPr>
              <a:t>(n-Σsi</a:t>
            </a:r>
            <a:r>
              <a:rPr lang="en-US" baseline="30000" dirty="0">
                <a:solidFill>
                  <a:srgbClr val="FF6600"/>
                </a:solidFill>
                <a:ea typeface="Lucida Grande"/>
                <a:cs typeface="Lucida Grande"/>
              </a:rPr>
              <a:t>2</a:t>
            </a:r>
            <a:r>
              <a:rPr lang="en-US" dirty="0">
                <a:solidFill>
                  <a:srgbClr val="FF6600"/>
                </a:solidFill>
                <a:ea typeface="Lucida Grande"/>
                <a:cs typeface="Lucida Grande"/>
              </a:rPr>
              <a:t>)</a:t>
            </a:r>
            <a:r>
              <a:rPr lang="en-US" dirty="0">
                <a:ea typeface="Lucida Grande"/>
                <a:cs typeface="Lucida Grande"/>
              </a:rPr>
              <a:t>+</a:t>
            </a:r>
            <a:r>
              <a:rPr lang="en-US" dirty="0">
                <a:solidFill>
                  <a:schemeClr val="accent1">
                    <a:lumMod val="75000"/>
                  </a:schemeClr>
                </a:solidFill>
                <a:ea typeface="Lucida Grande"/>
                <a:cs typeface="Lucida Grande"/>
              </a:rPr>
              <a:t>2μ((n1-n2)-</a:t>
            </a:r>
            <a:r>
              <a:rPr lang="en-US" dirty="0" err="1">
                <a:solidFill>
                  <a:schemeClr val="accent1">
                    <a:lumMod val="75000"/>
                  </a:schemeClr>
                </a:solidFill>
                <a:ea typeface="Lucida Grande"/>
                <a:cs typeface="Lucida Grande"/>
              </a:rPr>
              <a:t>Σsi</a:t>
            </a:r>
            <a:r>
              <a:rPr lang="en-US" dirty="0">
                <a:solidFill>
                  <a:schemeClr val="accent1">
                    <a:lumMod val="75000"/>
                  </a:schemeClr>
                </a:solidFill>
                <a:ea typeface="Lucida Grande"/>
                <a:cs typeface="Lucida Grande"/>
              </a:rPr>
              <a:t>)</a:t>
            </a:r>
            <a:endParaRPr lang="en-US" dirty="0">
              <a:solidFill>
                <a:schemeClr val="accent1">
                  <a:lumMod val="75000"/>
                </a:schemeClr>
              </a:solidFill>
              <a:cs typeface="Comic Sans MS"/>
            </a:endParaRPr>
          </a:p>
          <a:p>
            <a:pPr lvl="1"/>
            <a:r>
              <a:rPr lang="en-US" dirty="0">
                <a:solidFill>
                  <a:srgbClr val="0000FF"/>
                </a:solidFill>
              </a:rPr>
              <a:t>Blue: </a:t>
            </a:r>
            <a:r>
              <a:rPr lang="en-US" dirty="0"/>
              <a:t>Optimization function</a:t>
            </a:r>
          </a:p>
          <a:p>
            <a:pPr lvl="1"/>
            <a:r>
              <a:rPr lang="en-US" dirty="0">
                <a:solidFill>
                  <a:srgbClr val="FF6600"/>
                </a:solidFill>
              </a:rPr>
              <a:t>Orange: </a:t>
            </a:r>
            <a:r>
              <a:rPr lang="en-US" dirty="0"/>
              <a:t>First constraint</a:t>
            </a:r>
          </a:p>
          <a:p>
            <a:pPr lvl="1"/>
            <a:r>
              <a:rPr lang="en-US" dirty="0">
                <a:solidFill>
                  <a:srgbClr val="6F9500"/>
                </a:solidFill>
              </a:rPr>
              <a:t>Green: </a:t>
            </a:r>
            <a:r>
              <a:rPr lang="en-US" dirty="0"/>
              <a:t>Second constraint</a:t>
            </a:r>
          </a:p>
          <a:p>
            <a:pPr lvl="1"/>
            <a:r>
              <a:rPr lang="en-US" dirty="0" err="1"/>
              <a:t>λ</a:t>
            </a:r>
            <a:r>
              <a:rPr lang="en-US" dirty="0"/>
              <a:t> and 2μare </a:t>
            </a:r>
            <a:r>
              <a:rPr lang="en-US" dirty="0" err="1"/>
              <a:t>Lagrangian</a:t>
            </a:r>
            <a:r>
              <a:rPr lang="en-US" dirty="0"/>
              <a:t> multipliers</a:t>
            </a:r>
          </a:p>
          <a:p>
            <a:endParaRPr lang="en-US" dirty="0"/>
          </a:p>
        </p:txBody>
      </p:sp>
    </p:spTree>
    <p:extLst>
      <p:ext uri="{BB962C8B-B14F-4D97-AF65-F5344CB8AC3E}">
        <p14:creationId xmlns:p14="http://schemas.microsoft.com/office/powerpoint/2010/main" val="13330991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Spectral Partitioning</a:t>
            </a:r>
          </a:p>
        </p:txBody>
      </p:sp>
      <p:sp>
        <p:nvSpPr>
          <p:cNvPr id="3" name="Content Placeholder 2"/>
          <p:cNvSpPr>
            <a:spLocks noGrp="1"/>
          </p:cNvSpPr>
          <p:nvPr>
            <p:ph idx="1"/>
          </p:nvPr>
        </p:nvSpPr>
        <p:spPr>
          <a:xfrm>
            <a:off x="2567493" y="2323652"/>
            <a:ext cx="7985177" cy="3928656"/>
          </a:xfrm>
        </p:spPr>
        <p:txBody>
          <a:bodyPr>
            <a:normAutofit/>
          </a:bodyPr>
          <a:lstStyle/>
          <a:p>
            <a:r>
              <a:rPr lang="en-US" dirty="0">
                <a:cs typeface="Comic Sans MS"/>
              </a:rPr>
              <a:t>We will now take the derivative of this expanded function, and find out for which value of s the derivative is 0</a:t>
            </a:r>
          </a:p>
          <a:p>
            <a:r>
              <a:rPr lang="en-US" dirty="0">
                <a:cs typeface="Comic Sans MS"/>
              </a:rPr>
              <a:t>Derivative with respect to </a:t>
            </a:r>
            <a:r>
              <a:rPr lang="en-US" dirty="0" err="1">
                <a:cs typeface="Comic Sans MS"/>
              </a:rPr>
              <a:t>si</a:t>
            </a:r>
            <a:endParaRPr lang="en-US" dirty="0">
              <a:cs typeface="Comic Sans MS"/>
            </a:endParaRPr>
          </a:p>
          <a:p>
            <a:pPr lvl="1"/>
            <a:r>
              <a:rPr lang="en-US" dirty="0">
                <a:cs typeface="Comic Sans MS"/>
              </a:rPr>
              <a:t>For terms </a:t>
            </a:r>
            <a:r>
              <a:rPr lang="en-US" dirty="0" err="1">
                <a:cs typeface="Comic Sans MS"/>
              </a:rPr>
              <a:t>L</a:t>
            </a:r>
            <a:r>
              <a:rPr lang="en-US" baseline="-25000" dirty="0" err="1">
                <a:cs typeface="Comic Sans MS"/>
              </a:rPr>
              <a:t>ab</a:t>
            </a:r>
            <a:r>
              <a:rPr lang="en-US" dirty="0" err="1">
                <a:cs typeface="Comic Sans MS"/>
              </a:rPr>
              <a:t>sasb</a:t>
            </a:r>
            <a:r>
              <a:rPr lang="en-US" dirty="0">
                <a:cs typeface="Comic Sans MS"/>
              </a:rPr>
              <a:t>, </a:t>
            </a:r>
            <a:r>
              <a:rPr lang="en-US" dirty="0" err="1">
                <a:cs typeface="Comic Sans MS"/>
              </a:rPr>
              <a:t>a,b≠i</a:t>
            </a:r>
            <a:r>
              <a:rPr lang="en-US" dirty="0">
                <a:cs typeface="Comic Sans MS"/>
              </a:rPr>
              <a:t>, the derivative is 0</a:t>
            </a:r>
          </a:p>
          <a:p>
            <a:pPr lvl="1"/>
            <a:r>
              <a:rPr lang="en-US" dirty="0">
                <a:cs typeface="Comic Sans MS"/>
              </a:rPr>
              <a:t>For terms </a:t>
            </a:r>
            <a:r>
              <a:rPr lang="en-US" dirty="0" err="1">
                <a:cs typeface="Comic Sans MS"/>
              </a:rPr>
              <a:t>L</a:t>
            </a:r>
            <a:r>
              <a:rPr lang="en-US" baseline="-25000" dirty="0" err="1">
                <a:cs typeface="Comic Sans MS"/>
              </a:rPr>
              <a:t>ai</a:t>
            </a:r>
            <a:r>
              <a:rPr lang="en-US" dirty="0" err="1">
                <a:cs typeface="Comic Sans MS"/>
              </a:rPr>
              <a:t>sasi</a:t>
            </a:r>
            <a:r>
              <a:rPr lang="en-US" dirty="0">
                <a:cs typeface="Comic Sans MS"/>
              </a:rPr>
              <a:t>, the derivative is </a:t>
            </a:r>
            <a:r>
              <a:rPr lang="en-US" dirty="0" err="1">
                <a:cs typeface="Comic Sans MS"/>
              </a:rPr>
              <a:t>L</a:t>
            </a:r>
            <a:r>
              <a:rPr lang="en-US" baseline="-25000" dirty="0" err="1">
                <a:cs typeface="Comic Sans MS"/>
              </a:rPr>
              <a:t>ai</a:t>
            </a:r>
            <a:r>
              <a:rPr lang="en-US" dirty="0" err="1">
                <a:cs typeface="Comic Sans MS"/>
              </a:rPr>
              <a:t>sa</a:t>
            </a:r>
            <a:endParaRPr lang="en-US" dirty="0">
              <a:cs typeface="Comic Sans MS"/>
            </a:endParaRPr>
          </a:p>
          <a:p>
            <a:pPr lvl="2"/>
            <a:r>
              <a:rPr lang="en-US" dirty="0" err="1">
                <a:cs typeface="Comic Sans MS"/>
              </a:rPr>
              <a:t>L</a:t>
            </a:r>
            <a:r>
              <a:rPr lang="en-US" baseline="-25000" dirty="0" err="1">
                <a:cs typeface="Comic Sans MS"/>
              </a:rPr>
              <a:t>ai</a:t>
            </a:r>
            <a:r>
              <a:rPr lang="en-US" dirty="0" err="1">
                <a:cs typeface="Comic Sans MS"/>
              </a:rPr>
              <a:t>sa</a:t>
            </a:r>
            <a:r>
              <a:rPr lang="en-US" dirty="0">
                <a:cs typeface="Comic Sans MS"/>
              </a:rPr>
              <a:t> occurs twice once for </a:t>
            </a:r>
            <a:r>
              <a:rPr lang="en-US" dirty="0" err="1">
                <a:cs typeface="Comic Sans MS"/>
              </a:rPr>
              <a:t>L</a:t>
            </a:r>
            <a:r>
              <a:rPr lang="en-US" baseline="-25000" dirty="0" err="1">
                <a:cs typeface="Comic Sans MS"/>
              </a:rPr>
              <a:t>ai</a:t>
            </a:r>
            <a:r>
              <a:rPr lang="en-US" dirty="0" err="1">
                <a:cs typeface="Comic Sans MS"/>
              </a:rPr>
              <a:t>sisa</a:t>
            </a:r>
            <a:r>
              <a:rPr lang="en-US" dirty="0">
                <a:cs typeface="Comic Sans MS"/>
              </a:rPr>
              <a:t> and once for </a:t>
            </a:r>
            <a:r>
              <a:rPr lang="en-US" dirty="0" err="1">
                <a:cs typeface="Comic Sans MS"/>
              </a:rPr>
              <a:t>L</a:t>
            </a:r>
            <a:r>
              <a:rPr lang="en-US" baseline="-25000" dirty="0" err="1">
                <a:cs typeface="Comic Sans MS"/>
              </a:rPr>
              <a:t>ai</a:t>
            </a:r>
            <a:r>
              <a:rPr lang="en-US" dirty="0" err="1">
                <a:cs typeface="Comic Sans MS"/>
              </a:rPr>
              <a:t>sasi</a:t>
            </a:r>
            <a:endParaRPr lang="en-US" dirty="0">
              <a:cs typeface="Comic Sans MS"/>
            </a:endParaRPr>
          </a:p>
          <a:p>
            <a:pPr lvl="1"/>
            <a:r>
              <a:rPr lang="en-US" dirty="0">
                <a:cs typeface="Comic Sans MS"/>
              </a:rPr>
              <a:t>For terms </a:t>
            </a:r>
            <a:r>
              <a:rPr lang="en-US" dirty="0" err="1">
                <a:cs typeface="Comic Sans MS"/>
              </a:rPr>
              <a:t>L</a:t>
            </a:r>
            <a:r>
              <a:rPr lang="en-US" baseline="-25000" dirty="0" err="1">
                <a:cs typeface="Comic Sans MS"/>
              </a:rPr>
              <a:t>ii</a:t>
            </a:r>
            <a:r>
              <a:rPr lang="en-US" dirty="0" err="1">
                <a:cs typeface="Comic Sans MS"/>
              </a:rPr>
              <a:t>sisi</a:t>
            </a:r>
            <a:r>
              <a:rPr lang="en-US" dirty="0">
                <a:cs typeface="Comic Sans MS"/>
              </a:rPr>
              <a:t>, the derivative is 2L</a:t>
            </a:r>
            <a:r>
              <a:rPr lang="en-US" baseline="-25000" dirty="0">
                <a:cs typeface="Comic Sans MS"/>
              </a:rPr>
              <a:t>ii</a:t>
            </a:r>
            <a:r>
              <a:rPr lang="en-US" dirty="0">
                <a:cs typeface="Comic Sans MS"/>
              </a:rPr>
              <a:t>si</a:t>
            </a:r>
          </a:p>
          <a:p>
            <a:pPr lvl="1"/>
            <a:r>
              <a:rPr lang="en-US" dirty="0">
                <a:cs typeface="Comic Sans MS"/>
              </a:rPr>
              <a:t>For terms n-</a:t>
            </a:r>
            <a:r>
              <a:rPr lang="en-US" dirty="0">
                <a:solidFill>
                  <a:schemeClr val="tx1">
                    <a:lumMod val="95000"/>
                    <a:lumOff val="5000"/>
                  </a:schemeClr>
                </a:solidFill>
                <a:ea typeface="Lucida Grande"/>
                <a:cs typeface="Comic Sans MS"/>
              </a:rPr>
              <a:t>sa</a:t>
            </a:r>
            <a:r>
              <a:rPr lang="en-US" baseline="30000" dirty="0">
                <a:solidFill>
                  <a:schemeClr val="tx1">
                    <a:lumMod val="95000"/>
                    <a:lumOff val="5000"/>
                  </a:schemeClr>
                </a:solidFill>
                <a:ea typeface="Lucida Grande"/>
                <a:cs typeface="Comic Sans MS"/>
              </a:rPr>
              <a:t>2</a:t>
            </a:r>
            <a:r>
              <a:rPr lang="en-US" dirty="0">
                <a:solidFill>
                  <a:schemeClr val="tx1">
                    <a:lumMod val="95000"/>
                    <a:lumOff val="5000"/>
                  </a:schemeClr>
                </a:solidFill>
                <a:ea typeface="Lucida Grande"/>
                <a:cs typeface="Comic Sans MS"/>
              </a:rPr>
              <a:t>; </a:t>
            </a:r>
            <a:r>
              <a:rPr lang="en-US" dirty="0" err="1">
                <a:solidFill>
                  <a:schemeClr val="tx1">
                    <a:lumMod val="95000"/>
                    <a:lumOff val="5000"/>
                  </a:schemeClr>
                </a:solidFill>
                <a:ea typeface="Lucida Grande"/>
                <a:cs typeface="Comic Sans MS"/>
              </a:rPr>
              <a:t>a</a:t>
            </a:r>
            <a:r>
              <a:rPr lang="en-US" dirty="0" err="1">
                <a:cs typeface="Comic Sans MS"/>
              </a:rPr>
              <a:t>≠i</a:t>
            </a:r>
            <a:r>
              <a:rPr lang="en-US" dirty="0">
                <a:cs typeface="Comic Sans MS"/>
              </a:rPr>
              <a:t>, the derivative is 0</a:t>
            </a:r>
          </a:p>
          <a:p>
            <a:pPr lvl="1"/>
            <a:r>
              <a:rPr lang="en-US" dirty="0">
                <a:cs typeface="Comic Sans MS"/>
              </a:rPr>
              <a:t>For terms n-</a:t>
            </a:r>
            <a:r>
              <a:rPr lang="en-US" dirty="0">
                <a:solidFill>
                  <a:schemeClr val="tx1">
                    <a:lumMod val="95000"/>
                    <a:lumOff val="5000"/>
                  </a:schemeClr>
                </a:solidFill>
                <a:ea typeface="Lucida Grande"/>
                <a:cs typeface="Comic Sans MS"/>
              </a:rPr>
              <a:t>si</a:t>
            </a:r>
            <a:r>
              <a:rPr lang="en-US" baseline="30000" dirty="0">
                <a:solidFill>
                  <a:schemeClr val="tx1">
                    <a:lumMod val="95000"/>
                    <a:lumOff val="5000"/>
                  </a:schemeClr>
                </a:solidFill>
                <a:ea typeface="Lucida Grande"/>
                <a:cs typeface="Comic Sans MS"/>
              </a:rPr>
              <a:t>2</a:t>
            </a:r>
            <a:r>
              <a:rPr lang="en-US" dirty="0">
                <a:solidFill>
                  <a:schemeClr val="tx1">
                    <a:lumMod val="95000"/>
                    <a:lumOff val="5000"/>
                  </a:schemeClr>
                </a:solidFill>
                <a:ea typeface="Lucida Grande"/>
                <a:cs typeface="Comic Sans MS"/>
              </a:rPr>
              <a:t>; </a:t>
            </a:r>
            <a:r>
              <a:rPr lang="en-US" dirty="0">
                <a:cs typeface="Comic Sans MS"/>
              </a:rPr>
              <a:t>the derivative is -2</a:t>
            </a:r>
            <a:r>
              <a:rPr lang="en-US" dirty="0">
                <a:solidFill>
                  <a:schemeClr val="tx1">
                    <a:lumMod val="95000"/>
                    <a:lumOff val="5000"/>
                  </a:schemeClr>
                </a:solidFill>
                <a:ea typeface="Lucida Grande"/>
                <a:cs typeface="Comic Sans MS"/>
              </a:rPr>
              <a:t>si</a:t>
            </a:r>
          </a:p>
          <a:p>
            <a:pPr lvl="1"/>
            <a:r>
              <a:rPr lang="en-US" dirty="0">
                <a:solidFill>
                  <a:schemeClr val="tx1">
                    <a:lumMod val="95000"/>
                    <a:lumOff val="5000"/>
                  </a:schemeClr>
                </a:solidFill>
                <a:ea typeface="Lucida Grande"/>
                <a:cs typeface="Comic Sans MS"/>
              </a:rPr>
              <a:t>For terms (n1-n2)-</a:t>
            </a:r>
            <a:r>
              <a:rPr lang="en-US" dirty="0" err="1">
                <a:solidFill>
                  <a:schemeClr val="tx1">
                    <a:lumMod val="95000"/>
                    <a:lumOff val="5000"/>
                  </a:schemeClr>
                </a:solidFill>
                <a:ea typeface="Lucida Grande"/>
                <a:cs typeface="Comic Sans MS"/>
              </a:rPr>
              <a:t>sa</a:t>
            </a:r>
            <a:r>
              <a:rPr lang="en-US" dirty="0">
                <a:solidFill>
                  <a:schemeClr val="tx1">
                    <a:lumMod val="95000"/>
                    <a:lumOff val="5000"/>
                  </a:schemeClr>
                </a:solidFill>
                <a:ea typeface="Lucida Grande"/>
                <a:cs typeface="Comic Sans MS"/>
              </a:rPr>
              <a:t>; </a:t>
            </a:r>
            <a:r>
              <a:rPr lang="en-US" dirty="0" err="1">
                <a:solidFill>
                  <a:schemeClr val="tx1">
                    <a:lumMod val="95000"/>
                    <a:lumOff val="5000"/>
                  </a:schemeClr>
                </a:solidFill>
                <a:ea typeface="Lucida Grande"/>
                <a:cs typeface="Comic Sans MS"/>
              </a:rPr>
              <a:t>a</a:t>
            </a:r>
            <a:r>
              <a:rPr lang="en-US" dirty="0" err="1">
                <a:cs typeface="Comic Sans MS"/>
              </a:rPr>
              <a:t>≠i</a:t>
            </a:r>
            <a:r>
              <a:rPr lang="en-US" dirty="0">
                <a:cs typeface="Comic Sans MS"/>
              </a:rPr>
              <a:t>, the derivative is 0</a:t>
            </a:r>
          </a:p>
          <a:p>
            <a:pPr lvl="1"/>
            <a:r>
              <a:rPr lang="en-US" dirty="0">
                <a:solidFill>
                  <a:schemeClr val="tx1">
                    <a:lumMod val="95000"/>
                    <a:lumOff val="5000"/>
                  </a:schemeClr>
                </a:solidFill>
                <a:ea typeface="Lucida Grande"/>
                <a:cs typeface="Comic Sans MS"/>
              </a:rPr>
              <a:t>For terms (n1-n2)-</a:t>
            </a:r>
            <a:r>
              <a:rPr lang="en-US" dirty="0" err="1">
                <a:solidFill>
                  <a:schemeClr val="tx1">
                    <a:lumMod val="95000"/>
                    <a:lumOff val="5000"/>
                  </a:schemeClr>
                </a:solidFill>
                <a:ea typeface="Lucida Grande"/>
                <a:cs typeface="Comic Sans MS"/>
              </a:rPr>
              <a:t>si</a:t>
            </a:r>
            <a:r>
              <a:rPr lang="en-US" dirty="0">
                <a:solidFill>
                  <a:schemeClr val="tx1">
                    <a:lumMod val="95000"/>
                    <a:lumOff val="5000"/>
                  </a:schemeClr>
                </a:solidFill>
                <a:ea typeface="Lucida Grande"/>
                <a:cs typeface="Comic Sans MS"/>
              </a:rPr>
              <a:t>; </a:t>
            </a:r>
            <a:r>
              <a:rPr lang="en-US" dirty="0">
                <a:cs typeface="Comic Sans MS"/>
              </a:rPr>
              <a:t> the derivative is -1</a:t>
            </a:r>
          </a:p>
          <a:p>
            <a:pPr lvl="1"/>
            <a:endParaRPr lang="en-US" dirty="0">
              <a:latin typeface="Comic Sans MS"/>
              <a:cs typeface="Comic Sans MS"/>
            </a:endParaRPr>
          </a:p>
          <a:p>
            <a:pPr lvl="1"/>
            <a:endParaRPr lang="en-US" dirty="0">
              <a:latin typeface="Comic Sans MS"/>
              <a:cs typeface="Comic Sans MS"/>
            </a:endParaRPr>
          </a:p>
          <a:p>
            <a:pPr lvl="1"/>
            <a:endParaRPr lang="en-US" dirty="0">
              <a:latin typeface="Comic Sans MS"/>
              <a:cs typeface="Comic Sans MS"/>
            </a:endParaRPr>
          </a:p>
          <a:p>
            <a:pPr lvl="1"/>
            <a:endParaRPr lang="en-US" dirty="0">
              <a:latin typeface="Comic Sans MS"/>
              <a:cs typeface="Comic Sans MS"/>
            </a:endParaRPr>
          </a:p>
          <a:p>
            <a:pPr lvl="1"/>
            <a:endParaRPr lang="en-US" baseline="-25000" dirty="0">
              <a:solidFill>
                <a:schemeClr val="tx1">
                  <a:lumMod val="95000"/>
                  <a:lumOff val="5000"/>
                </a:schemeClr>
              </a:solidFill>
              <a:latin typeface="Comic Sans MS"/>
              <a:cs typeface="Comic Sans MS"/>
            </a:endParaRPr>
          </a:p>
          <a:p>
            <a:pPr lvl="1"/>
            <a:endParaRPr lang="en-US" dirty="0">
              <a:latin typeface="Comic Sans MS"/>
              <a:cs typeface="Comic Sans MS"/>
            </a:endParaRPr>
          </a:p>
          <a:p>
            <a:endParaRPr lang="en-US" dirty="0"/>
          </a:p>
        </p:txBody>
      </p:sp>
    </p:spTree>
    <p:extLst>
      <p:ext uri="{BB962C8B-B14F-4D97-AF65-F5344CB8AC3E}">
        <p14:creationId xmlns:p14="http://schemas.microsoft.com/office/powerpoint/2010/main" val="38167403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Spectral Partitioning</a:t>
            </a:r>
          </a:p>
        </p:txBody>
      </p:sp>
      <p:sp>
        <p:nvSpPr>
          <p:cNvPr id="3" name="Content Placeholder 2"/>
          <p:cNvSpPr>
            <a:spLocks noGrp="1"/>
          </p:cNvSpPr>
          <p:nvPr>
            <p:ph idx="1"/>
          </p:nvPr>
        </p:nvSpPr>
        <p:spPr/>
        <p:txBody>
          <a:bodyPr>
            <a:normAutofit/>
          </a:bodyPr>
          <a:lstStyle/>
          <a:p>
            <a:r>
              <a:rPr lang="en-US" sz="2000" dirty="0">
                <a:cs typeface="Comic Sans MS"/>
              </a:rPr>
              <a:t>Taking all the values together, we get the derivative with respect to </a:t>
            </a:r>
            <a:r>
              <a:rPr lang="en-US" sz="2000" dirty="0" err="1">
                <a:cs typeface="Comic Sans MS"/>
              </a:rPr>
              <a:t>si</a:t>
            </a:r>
            <a:r>
              <a:rPr lang="en-US" sz="2000" dirty="0">
                <a:cs typeface="Comic Sans MS"/>
              </a:rPr>
              <a:t> as</a:t>
            </a:r>
          </a:p>
          <a:p>
            <a:pPr lvl="1"/>
            <a:r>
              <a:rPr lang="en-US" sz="2000" dirty="0">
                <a:cs typeface="Comic Sans MS"/>
              </a:rPr>
              <a:t>2</a:t>
            </a:r>
            <a:r>
              <a:rPr lang="en-US" sz="2000" dirty="0">
                <a:ea typeface="Lucida Grande"/>
                <a:cs typeface="Lucida Grande"/>
              </a:rPr>
              <a:t>Σ</a:t>
            </a:r>
            <a:r>
              <a:rPr lang="en-US" sz="2000" baseline="-25000" dirty="0">
                <a:ea typeface="Lucida Grande"/>
                <a:cs typeface="Lucida Grande"/>
              </a:rPr>
              <a:t>summed over </a:t>
            </a:r>
            <a:r>
              <a:rPr lang="en-US" sz="2000" baseline="-25000" dirty="0" err="1">
                <a:ea typeface="Lucida Grande"/>
                <a:cs typeface="Lucida Grande"/>
              </a:rPr>
              <a:t>j</a:t>
            </a:r>
            <a:r>
              <a:rPr lang="en-US" sz="2000" dirty="0" err="1">
                <a:ea typeface="Lucida Grande"/>
                <a:cs typeface="Lucida Grande"/>
              </a:rPr>
              <a:t>L</a:t>
            </a:r>
            <a:r>
              <a:rPr lang="en-US" sz="2000" baseline="-25000" dirty="0" err="1">
                <a:ea typeface="Lucida Grande"/>
                <a:cs typeface="Lucida Grande"/>
              </a:rPr>
              <a:t>ij</a:t>
            </a:r>
            <a:r>
              <a:rPr lang="en-US" sz="2000" dirty="0" err="1">
                <a:ea typeface="Lucida Grande"/>
                <a:cs typeface="Lucida Grande"/>
              </a:rPr>
              <a:t>sisj+λ</a:t>
            </a:r>
            <a:r>
              <a:rPr lang="en-US" sz="2000" dirty="0">
                <a:ea typeface="Lucida Grande"/>
                <a:cs typeface="Lucida Grande"/>
              </a:rPr>
              <a:t>(</a:t>
            </a:r>
            <a:r>
              <a:rPr lang="en-US" sz="2000" dirty="0">
                <a:cs typeface="Comic Sans MS"/>
              </a:rPr>
              <a:t>-2</a:t>
            </a:r>
            <a:r>
              <a:rPr lang="en-US" sz="2000" dirty="0">
                <a:solidFill>
                  <a:schemeClr val="tx1">
                    <a:lumMod val="95000"/>
                    <a:lumOff val="5000"/>
                  </a:schemeClr>
                </a:solidFill>
                <a:ea typeface="Lucida Grande"/>
                <a:cs typeface="Comic Sans MS"/>
              </a:rPr>
              <a:t>si)+2</a:t>
            </a:r>
            <a:r>
              <a:rPr lang="en-US" sz="2000" dirty="0">
                <a:solidFill>
                  <a:schemeClr val="tx1">
                    <a:lumMod val="95000"/>
                    <a:lumOff val="5000"/>
                  </a:schemeClr>
                </a:solidFill>
                <a:ea typeface="Lucida Grande"/>
                <a:cs typeface="Lucida Grande"/>
              </a:rPr>
              <a:t>μ(-1)</a:t>
            </a:r>
          </a:p>
          <a:p>
            <a:pPr lvl="1"/>
            <a:r>
              <a:rPr lang="en-US" sz="2000" dirty="0">
                <a:solidFill>
                  <a:schemeClr val="tx1">
                    <a:lumMod val="95000"/>
                    <a:lumOff val="5000"/>
                  </a:schemeClr>
                </a:solidFill>
                <a:ea typeface="Lucida Grande"/>
                <a:cs typeface="Lucida Grande"/>
              </a:rPr>
              <a:t>For the minimum value of the expanded function, this value should be zero</a:t>
            </a:r>
          </a:p>
          <a:p>
            <a:pPr lvl="1"/>
            <a:r>
              <a:rPr lang="en-US" sz="2000" dirty="0">
                <a:cs typeface="Comic Sans MS"/>
              </a:rPr>
              <a:t>2</a:t>
            </a:r>
            <a:r>
              <a:rPr lang="en-US" sz="2000" dirty="0">
                <a:ea typeface="Lucida Grande"/>
                <a:cs typeface="Lucida Grande"/>
              </a:rPr>
              <a:t>Σ</a:t>
            </a:r>
            <a:r>
              <a:rPr lang="en-US" sz="2000" baseline="-25000" dirty="0">
                <a:ea typeface="Lucida Grande"/>
                <a:cs typeface="Lucida Grande"/>
              </a:rPr>
              <a:t>summed over </a:t>
            </a:r>
            <a:r>
              <a:rPr lang="en-US" sz="2000" baseline="-25000" dirty="0" err="1">
                <a:ea typeface="Lucida Grande"/>
                <a:cs typeface="Lucida Grande"/>
              </a:rPr>
              <a:t>j</a:t>
            </a:r>
            <a:r>
              <a:rPr lang="en-US" sz="2000" dirty="0" err="1">
                <a:ea typeface="Lucida Grande"/>
                <a:cs typeface="Lucida Grande"/>
              </a:rPr>
              <a:t>L</a:t>
            </a:r>
            <a:r>
              <a:rPr lang="en-US" sz="2000" baseline="-25000" dirty="0" err="1">
                <a:ea typeface="Lucida Grande"/>
                <a:cs typeface="Lucida Grande"/>
              </a:rPr>
              <a:t>ij</a:t>
            </a:r>
            <a:r>
              <a:rPr lang="en-US" sz="2000" dirty="0" err="1">
                <a:ea typeface="Lucida Grande"/>
                <a:cs typeface="Lucida Grande"/>
              </a:rPr>
              <a:t>sisj+λ</a:t>
            </a:r>
            <a:r>
              <a:rPr lang="en-US" sz="2000" dirty="0">
                <a:ea typeface="Lucida Grande"/>
                <a:cs typeface="Lucida Grande"/>
              </a:rPr>
              <a:t>(</a:t>
            </a:r>
            <a:r>
              <a:rPr lang="en-US" sz="2000" dirty="0">
                <a:cs typeface="Comic Sans MS"/>
              </a:rPr>
              <a:t>-2</a:t>
            </a:r>
            <a:r>
              <a:rPr lang="en-US" sz="2000" dirty="0">
                <a:solidFill>
                  <a:schemeClr val="tx1">
                    <a:lumMod val="95000"/>
                    <a:lumOff val="5000"/>
                  </a:schemeClr>
                </a:solidFill>
                <a:ea typeface="Lucida Grande"/>
                <a:cs typeface="Comic Sans MS"/>
              </a:rPr>
              <a:t>si)+2</a:t>
            </a:r>
            <a:r>
              <a:rPr lang="en-US" sz="2000" dirty="0">
                <a:solidFill>
                  <a:schemeClr val="tx1">
                    <a:lumMod val="95000"/>
                    <a:lumOff val="5000"/>
                  </a:schemeClr>
                </a:solidFill>
                <a:ea typeface="Lucida Grande"/>
                <a:cs typeface="Lucida Grande"/>
              </a:rPr>
              <a:t>μ(-1)=0</a:t>
            </a:r>
          </a:p>
          <a:p>
            <a:pPr lvl="1"/>
            <a:r>
              <a:rPr lang="en-US" sz="2000" dirty="0">
                <a:solidFill>
                  <a:schemeClr val="tx1">
                    <a:lumMod val="95000"/>
                    <a:lumOff val="5000"/>
                  </a:schemeClr>
                </a:solidFill>
                <a:ea typeface="Lucida Grande"/>
                <a:cs typeface="Lucida Grande"/>
              </a:rPr>
              <a:t>Cancelling the 2s we get</a:t>
            </a:r>
          </a:p>
          <a:p>
            <a:pPr lvl="1"/>
            <a:r>
              <a:rPr lang="en-US" sz="2000" dirty="0" err="1">
                <a:ea typeface="Lucida Grande"/>
                <a:cs typeface="Lucida Grande"/>
              </a:rPr>
              <a:t>Σ</a:t>
            </a:r>
            <a:r>
              <a:rPr lang="en-US" sz="2000" baseline="-25000" dirty="0" err="1">
                <a:ea typeface="Lucida Grande"/>
                <a:cs typeface="Lucida Grande"/>
              </a:rPr>
              <a:t>summed</a:t>
            </a:r>
            <a:r>
              <a:rPr lang="en-US" sz="2000" baseline="-25000" dirty="0">
                <a:ea typeface="Lucida Grande"/>
                <a:cs typeface="Lucida Grande"/>
              </a:rPr>
              <a:t> over </a:t>
            </a:r>
            <a:r>
              <a:rPr lang="en-US" sz="2000" baseline="-25000" dirty="0" err="1">
                <a:ea typeface="Lucida Grande"/>
                <a:cs typeface="Lucida Grande"/>
              </a:rPr>
              <a:t>j</a:t>
            </a:r>
            <a:r>
              <a:rPr lang="en-US" sz="2000" dirty="0" err="1">
                <a:ea typeface="Lucida Grande"/>
                <a:cs typeface="Lucida Grande"/>
              </a:rPr>
              <a:t>L</a:t>
            </a:r>
            <a:r>
              <a:rPr lang="en-US" sz="2000" baseline="-25000" dirty="0" err="1">
                <a:ea typeface="Lucida Grande"/>
                <a:cs typeface="Lucida Grande"/>
              </a:rPr>
              <a:t>ij</a:t>
            </a:r>
            <a:r>
              <a:rPr lang="en-US" sz="2000" dirty="0" err="1">
                <a:ea typeface="Lucida Grande"/>
                <a:cs typeface="Lucida Grande"/>
              </a:rPr>
              <a:t>sisj</a:t>
            </a:r>
            <a:r>
              <a:rPr lang="en-US" sz="2000" dirty="0">
                <a:ea typeface="Lucida Grande"/>
                <a:cs typeface="Lucida Grande"/>
              </a:rPr>
              <a:t>=</a:t>
            </a:r>
            <a:r>
              <a:rPr lang="en-US" sz="2000" dirty="0" err="1">
                <a:ea typeface="Lucida Grande"/>
                <a:cs typeface="Lucida Grande"/>
              </a:rPr>
              <a:t>λ</a:t>
            </a:r>
            <a:r>
              <a:rPr lang="en-US" sz="2000" dirty="0" err="1">
                <a:solidFill>
                  <a:schemeClr val="tx1">
                    <a:lumMod val="95000"/>
                    <a:lumOff val="5000"/>
                  </a:schemeClr>
                </a:solidFill>
                <a:ea typeface="Lucida Grande"/>
                <a:cs typeface="Comic Sans MS"/>
              </a:rPr>
              <a:t>si+</a:t>
            </a:r>
            <a:r>
              <a:rPr lang="en-US" sz="2000" dirty="0" err="1">
                <a:solidFill>
                  <a:schemeClr val="tx1">
                    <a:lumMod val="95000"/>
                    <a:lumOff val="5000"/>
                  </a:schemeClr>
                </a:solidFill>
                <a:ea typeface="Lucida Grande"/>
                <a:cs typeface="Lucida Grande"/>
              </a:rPr>
              <a:t>μ</a:t>
            </a:r>
            <a:endParaRPr lang="en-US" sz="2000" dirty="0">
              <a:solidFill>
                <a:schemeClr val="tx1">
                  <a:lumMod val="95000"/>
                  <a:lumOff val="5000"/>
                </a:schemeClr>
              </a:solidFill>
              <a:ea typeface="Lucida Grande"/>
              <a:cs typeface="Lucida Grande"/>
            </a:endParaRPr>
          </a:p>
          <a:p>
            <a:pPr lvl="1"/>
            <a:r>
              <a:rPr lang="en-US" sz="2000" dirty="0">
                <a:solidFill>
                  <a:schemeClr val="tx1">
                    <a:lumMod val="95000"/>
                    <a:lumOff val="5000"/>
                  </a:schemeClr>
                </a:solidFill>
                <a:ea typeface="Lucida Grande"/>
                <a:cs typeface="Lucida Grande"/>
              </a:rPr>
              <a:t>Since we are considering the derivative for every </a:t>
            </a:r>
            <a:r>
              <a:rPr lang="en-US" sz="2000" dirty="0" err="1">
                <a:solidFill>
                  <a:schemeClr val="tx1">
                    <a:lumMod val="95000"/>
                    <a:lumOff val="5000"/>
                  </a:schemeClr>
                </a:solidFill>
                <a:ea typeface="Lucida Grande"/>
                <a:cs typeface="Lucida Grande"/>
              </a:rPr>
              <a:t>si</a:t>
            </a:r>
            <a:r>
              <a:rPr lang="en-US" sz="2000" dirty="0">
                <a:solidFill>
                  <a:schemeClr val="tx1">
                    <a:lumMod val="95000"/>
                    <a:lumOff val="5000"/>
                  </a:schemeClr>
                </a:solidFill>
                <a:ea typeface="Lucida Grande"/>
                <a:cs typeface="Lucida Grande"/>
              </a:rPr>
              <a:t>, we can write this in the matrix form as;</a:t>
            </a:r>
          </a:p>
          <a:p>
            <a:pPr lvl="1"/>
            <a:r>
              <a:rPr lang="en-US" sz="2000" dirty="0" err="1">
                <a:solidFill>
                  <a:schemeClr val="tx1">
                    <a:lumMod val="95000"/>
                    <a:lumOff val="5000"/>
                  </a:schemeClr>
                </a:solidFill>
                <a:ea typeface="Lucida Grande"/>
                <a:cs typeface="Lucida Grande"/>
              </a:rPr>
              <a:t>Ls</a:t>
            </a:r>
            <a:r>
              <a:rPr lang="en-US" sz="2000" dirty="0">
                <a:solidFill>
                  <a:schemeClr val="tx1">
                    <a:lumMod val="95000"/>
                    <a:lumOff val="5000"/>
                  </a:schemeClr>
                </a:solidFill>
                <a:ea typeface="Lucida Grande"/>
                <a:cs typeface="Lucida Grande"/>
              </a:rPr>
              <a:t>=</a:t>
            </a:r>
            <a:r>
              <a:rPr lang="en-US" sz="2000" dirty="0">
                <a:ea typeface="Lucida Grande"/>
                <a:cs typeface="Lucida Grande"/>
              </a:rPr>
              <a:t>λ</a:t>
            </a:r>
            <a:r>
              <a:rPr lang="en-US" sz="2000" dirty="0">
                <a:solidFill>
                  <a:schemeClr val="tx1">
                    <a:lumMod val="95000"/>
                    <a:lumOff val="5000"/>
                  </a:schemeClr>
                </a:solidFill>
                <a:ea typeface="Lucida Grande"/>
                <a:cs typeface="Comic Sans MS"/>
              </a:rPr>
              <a:t>s+</a:t>
            </a:r>
            <a:r>
              <a:rPr lang="en-US" sz="2000" dirty="0">
                <a:solidFill>
                  <a:schemeClr val="tx1">
                    <a:lumMod val="95000"/>
                    <a:lumOff val="5000"/>
                  </a:schemeClr>
                </a:solidFill>
                <a:ea typeface="Lucida Grande"/>
                <a:cs typeface="Lucida Grande"/>
              </a:rPr>
              <a:t>μ1, L is a matrix, s is a vector and 1 is a vector of 1s</a:t>
            </a:r>
          </a:p>
          <a:p>
            <a:pPr lvl="1"/>
            <a:endParaRPr lang="en-US" dirty="0">
              <a:latin typeface="Comic Sans MS"/>
              <a:cs typeface="Comic Sans MS"/>
            </a:endParaRPr>
          </a:p>
          <a:p>
            <a:pPr lvl="1"/>
            <a:endParaRPr lang="en-US" dirty="0"/>
          </a:p>
          <a:p>
            <a:endParaRPr lang="en-US" dirty="0"/>
          </a:p>
        </p:txBody>
      </p:sp>
    </p:spTree>
    <p:extLst>
      <p:ext uri="{BB962C8B-B14F-4D97-AF65-F5344CB8AC3E}">
        <p14:creationId xmlns:p14="http://schemas.microsoft.com/office/powerpoint/2010/main" val="41027476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Spectral Partitioning</a:t>
            </a:r>
          </a:p>
        </p:txBody>
      </p:sp>
      <p:sp>
        <p:nvSpPr>
          <p:cNvPr id="3" name="Content Placeholder 2"/>
          <p:cNvSpPr>
            <a:spLocks noGrp="1"/>
          </p:cNvSpPr>
          <p:nvPr>
            <p:ph idx="1"/>
          </p:nvPr>
        </p:nvSpPr>
        <p:spPr/>
        <p:txBody>
          <a:bodyPr>
            <a:normAutofit/>
          </a:bodyPr>
          <a:lstStyle/>
          <a:p>
            <a:r>
              <a:rPr lang="en-US" dirty="0">
                <a:cs typeface="Comic Sans MS"/>
              </a:rPr>
              <a:t>We use the following properties</a:t>
            </a:r>
          </a:p>
          <a:p>
            <a:pPr lvl="1"/>
            <a:r>
              <a:rPr lang="en-US" dirty="0">
                <a:cs typeface="Comic Sans MS"/>
              </a:rPr>
              <a:t> L.1 =0, multiplying the </a:t>
            </a:r>
            <a:r>
              <a:rPr lang="en-US" dirty="0" err="1">
                <a:cs typeface="Comic Sans MS"/>
              </a:rPr>
              <a:t>Lapalacian</a:t>
            </a:r>
            <a:r>
              <a:rPr lang="en-US" dirty="0">
                <a:cs typeface="Comic Sans MS"/>
              </a:rPr>
              <a:t> with a vector of 1s gives 0</a:t>
            </a:r>
          </a:p>
          <a:p>
            <a:pPr lvl="1"/>
            <a:r>
              <a:rPr lang="en-US" dirty="0">
                <a:cs typeface="Comic Sans MS"/>
              </a:rPr>
              <a:t> 1</a:t>
            </a:r>
            <a:r>
              <a:rPr lang="en-US" baseline="30000" dirty="0">
                <a:cs typeface="Comic Sans MS"/>
              </a:rPr>
              <a:t>T</a:t>
            </a:r>
            <a:r>
              <a:rPr lang="en-US" dirty="0">
                <a:cs typeface="Comic Sans MS"/>
              </a:rPr>
              <a:t>1=n, if length of the 1 vector is n</a:t>
            </a:r>
          </a:p>
          <a:p>
            <a:pPr lvl="1"/>
            <a:r>
              <a:rPr lang="en-US" dirty="0">
                <a:cs typeface="Comic Sans MS"/>
              </a:rPr>
              <a:t>Since </a:t>
            </a:r>
            <a:r>
              <a:rPr lang="en-US" dirty="0" err="1">
                <a:ea typeface="Lucida Grande"/>
                <a:cs typeface="Lucida Grande"/>
              </a:rPr>
              <a:t>Σsi</a:t>
            </a:r>
            <a:r>
              <a:rPr lang="en-US" dirty="0">
                <a:ea typeface="Lucida Grande"/>
                <a:cs typeface="Lucida Grande"/>
              </a:rPr>
              <a:t>=n1-n2, we can write it in vector notation as </a:t>
            </a:r>
            <a:r>
              <a:rPr lang="en-US" dirty="0">
                <a:cs typeface="Comic Sans MS"/>
              </a:rPr>
              <a:t>1</a:t>
            </a:r>
            <a:r>
              <a:rPr lang="en-US" baseline="30000" dirty="0">
                <a:cs typeface="Comic Sans MS"/>
              </a:rPr>
              <a:t>T</a:t>
            </a:r>
            <a:r>
              <a:rPr lang="en-US" dirty="0">
                <a:cs typeface="Comic Sans MS"/>
              </a:rPr>
              <a:t>s=n1-n2</a:t>
            </a:r>
          </a:p>
          <a:p>
            <a:r>
              <a:rPr lang="en-US" dirty="0">
                <a:cs typeface="Comic Sans MS"/>
              </a:rPr>
              <a:t>Multiplying the function </a:t>
            </a:r>
            <a:r>
              <a:rPr lang="en-US" dirty="0" err="1">
                <a:solidFill>
                  <a:schemeClr val="tx1">
                    <a:lumMod val="95000"/>
                    <a:lumOff val="5000"/>
                  </a:schemeClr>
                </a:solidFill>
                <a:ea typeface="Lucida Grande"/>
                <a:cs typeface="Lucida Grande"/>
              </a:rPr>
              <a:t>Ls</a:t>
            </a:r>
            <a:r>
              <a:rPr lang="en-US" dirty="0">
                <a:solidFill>
                  <a:schemeClr val="tx1">
                    <a:lumMod val="95000"/>
                    <a:lumOff val="5000"/>
                  </a:schemeClr>
                </a:solidFill>
                <a:ea typeface="Lucida Grande"/>
                <a:cs typeface="Lucida Grande"/>
              </a:rPr>
              <a:t>=</a:t>
            </a:r>
            <a:r>
              <a:rPr lang="en-US" dirty="0">
                <a:ea typeface="Lucida Grande"/>
                <a:cs typeface="Lucida Grande"/>
              </a:rPr>
              <a:t>λ</a:t>
            </a:r>
            <a:r>
              <a:rPr lang="en-US" dirty="0">
                <a:solidFill>
                  <a:schemeClr val="tx1">
                    <a:lumMod val="95000"/>
                    <a:lumOff val="5000"/>
                  </a:schemeClr>
                </a:solidFill>
                <a:ea typeface="Lucida Grande"/>
                <a:cs typeface="Comic Sans MS"/>
              </a:rPr>
              <a:t>s+</a:t>
            </a:r>
            <a:r>
              <a:rPr lang="en-US" dirty="0">
                <a:solidFill>
                  <a:schemeClr val="tx1">
                    <a:lumMod val="95000"/>
                    <a:lumOff val="5000"/>
                  </a:schemeClr>
                </a:solidFill>
                <a:ea typeface="Lucida Grande"/>
                <a:cs typeface="Lucida Grande"/>
              </a:rPr>
              <a:t>μ1 on the</a:t>
            </a:r>
            <a:r>
              <a:rPr lang="en-US" dirty="0">
                <a:cs typeface="Comic Sans MS"/>
              </a:rPr>
              <a:t> let by 1</a:t>
            </a:r>
            <a:r>
              <a:rPr lang="en-US" baseline="30000" dirty="0">
                <a:cs typeface="Comic Sans MS"/>
              </a:rPr>
              <a:t>T</a:t>
            </a:r>
            <a:r>
              <a:rPr lang="en-US" dirty="0">
                <a:cs typeface="Comic Sans MS"/>
              </a:rPr>
              <a:t> and using these properties we get,</a:t>
            </a:r>
          </a:p>
          <a:p>
            <a:pPr lvl="1"/>
            <a:r>
              <a:rPr lang="en-US" dirty="0">
                <a:solidFill>
                  <a:schemeClr val="tx1">
                    <a:lumMod val="95000"/>
                    <a:lumOff val="5000"/>
                  </a:schemeClr>
                </a:solidFill>
                <a:ea typeface="Lucida Grande"/>
                <a:cs typeface="Lucida Grande"/>
              </a:rPr>
              <a:t>μ=-(n1-n2)/n*</a:t>
            </a:r>
            <a:r>
              <a:rPr lang="en-US" dirty="0" err="1">
                <a:ea typeface="Lucida Grande"/>
                <a:cs typeface="Lucida Grande"/>
              </a:rPr>
              <a:t>λ</a:t>
            </a:r>
            <a:endParaRPr lang="en-US" dirty="0">
              <a:cs typeface="Comic Sans MS"/>
            </a:endParaRPr>
          </a:p>
          <a:p>
            <a:endParaRPr lang="en-US" dirty="0">
              <a:latin typeface="Comic Sans MS"/>
              <a:cs typeface="Comic Sans MS"/>
            </a:endParaRPr>
          </a:p>
          <a:p>
            <a:endParaRPr lang="en-US" dirty="0">
              <a:latin typeface="Comic Sans MS"/>
              <a:cs typeface="Comic Sans MS"/>
            </a:endParaRPr>
          </a:p>
          <a:p>
            <a:pPr marL="365760" lvl="1" indent="0">
              <a:buNone/>
            </a:pPr>
            <a:endParaRPr lang="en-US" dirty="0">
              <a:latin typeface="Comic Sans MS"/>
              <a:cs typeface="Comic Sans MS"/>
            </a:endParaRPr>
          </a:p>
        </p:txBody>
      </p:sp>
    </p:spTree>
    <p:extLst>
      <p:ext uri="{BB962C8B-B14F-4D97-AF65-F5344CB8AC3E}">
        <p14:creationId xmlns:p14="http://schemas.microsoft.com/office/powerpoint/2010/main" val="82645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319A-2C56-5844-AF41-AD353476819B}"/>
              </a:ext>
            </a:extLst>
          </p:cNvPr>
          <p:cNvSpPr>
            <a:spLocks noGrp="1"/>
          </p:cNvSpPr>
          <p:nvPr>
            <p:ph type="title"/>
          </p:nvPr>
        </p:nvSpPr>
        <p:spPr/>
        <p:txBody>
          <a:bodyPr/>
          <a:lstStyle/>
          <a:p>
            <a:r>
              <a:rPr lang="en-US" dirty="0" err="1"/>
              <a:t>DiSJOINt</a:t>
            </a:r>
            <a:r>
              <a:rPr lang="en-US" dirty="0"/>
              <a:t> PATHS</a:t>
            </a:r>
          </a:p>
        </p:txBody>
      </p:sp>
      <p:sp>
        <p:nvSpPr>
          <p:cNvPr id="3" name="Content Placeholder 2">
            <a:extLst>
              <a:ext uri="{FF2B5EF4-FFF2-40B4-BE49-F238E27FC236}">
                <a16:creationId xmlns:a16="http://schemas.microsoft.com/office/drawing/2014/main" id="{3B94110F-32DC-B84A-8C31-C07822DD31EC}"/>
              </a:ext>
            </a:extLst>
          </p:cNvPr>
          <p:cNvSpPr>
            <a:spLocks noGrp="1"/>
          </p:cNvSpPr>
          <p:nvPr>
            <p:ph sz="half" idx="1"/>
          </p:nvPr>
        </p:nvSpPr>
        <p:spPr>
          <a:xfrm>
            <a:off x="653424" y="1890584"/>
            <a:ext cx="5846229" cy="4806778"/>
          </a:xfrm>
        </p:spPr>
        <p:txBody>
          <a:bodyPr>
            <a:normAutofit/>
          </a:bodyPr>
          <a:lstStyle/>
          <a:p>
            <a:r>
              <a:rPr lang="en-US" dirty="0"/>
              <a:t>Given two vertices v and w;</a:t>
            </a:r>
          </a:p>
          <a:p>
            <a:r>
              <a:rPr lang="en-US" dirty="0">
                <a:solidFill>
                  <a:srgbClr val="7030A0"/>
                </a:solidFill>
              </a:rPr>
              <a:t>Edge-disjoint paths </a:t>
            </a:r>
            <a:r>
              <a:rPr lang="en-US" dirty="0"/>
              <a:t>are the maximum number of paths from v to w that have no edge in common</a:t>
            </a:r>
          </a:p>
          <a:p>
            <a:r>
              <a:rPr lang="en-US" dirty="0">
                <a:solidFill>
                  <a:srgbClr val="7030A0"/>
                </a:solidFill>
              </a:rPr>
              <a:t>Vertex-disjoint paths </a:t>
            </a:r>
            <a:r>
              <a:rPr lang="en-US" dirty="0"/>
              <a:t>are the maximum number of paths from v to w that have no vertices in common</a:t>
            </a:r>
          </a:p>
          <a:p>
            <a:r>
              <a:rPr lang="en-US" dirty="0"/>
              <a:t>A </a:t>
            </a:r>
            <a:r>
              <a:rPr lang="en-US" dirty="0" err="1">
                <a:solidFill>
                  <a:srgbClr val="7030A0"/>
                </a:solidFill>
              </a:rPr>
              <a:t>vw</a:t>
            </a:r>
            <a:r>
              <a:rPr lang="en-US" dirty="0">
                <a:solidFill>
                  <a:srgbClr val="7030A0"/>
                </a:solidFill>
              </a:rPr>
              <a:t>-disconnecting</a:t>
            </a:r>
            <a:r>
              <a:rPr lang="en-US" dirty="0"/>
              <a:t> </a:t>
            </a:r>
            <a:r>
              <a:rPr lang="en-US" dirty="0">
                <a:solidFill>
                  <a:srgbClr val="7030A0"/>
                </a:solidFill>
              </a:rPr>
              <a:t>set </a:t>
            </a:r>
            <a:r>
              <a:rPr lang="en-US" dirty="0"/>
              <a:t>is a set of edges such that each path from v to w includes at least one edge from the set</a:t>
            </a:r>
          </a:p>
          <a:p>
            <a:r>
              <a:rPr lang="en-US" dirty="0"/>
              <a:t>A </a:t>
            </a:r>
            <a:r>
              <a:rPr lang="en-US" dirty="0" err="1">
                <a:solidFill>
                  <a:srgbClr val="7030A0"/>
                </a:solidFill>
              </a:rPr>
              <a:t>vw</a:t>
            </a:r>
            <a:r>
              <a:rPr lang="en-US" dirty="0">
                <a:solidFill>
                  <a:srgbClr val="7030A0"/>
                </a:solidFill>
              </a:rPr>
              <a:t>-separating set </a:t>
            </a:r>
            <a:r>
              <a:rPr lang="en-US" dirty="0"/>
              <a:t>is a set of vertices such that each path from v to w includes at least one vertex from the set</a:t>
            </a:r>
          </a:p>
          <a:p>
            <a:pPr lvl="1"/>
            <a:endParaRPr lang="en-US" dirty="0">
              <a:solidFill>
                <a:srgbClr val="7030A0"/>
              </a:solidFill>
            </a:endParaRPr>
          </a:p>
          <a:p>
            <a:endParaRPr lang="en-US" dirty="0"/>
          </a:p>
          <a:p>
            <a:endParaRPr lang="en-US" dirty="0"/>
          </a:p>
          <a:p>
            <a:endParaRPr lang="en-US" dirty="0"/>
          </a:p>
        </p:txBody>
      </p:sp>
      <p:pic>
        <p:nvPicPr>
          <p:cNvPr id="5" name="Picture 4">
            <a:extLst>
              <a:ext uri="{FF2B5EF4-FFF2-40B4-BE49-F238E27FC236}">
                <a16:creationId xmlns:a16="http://schemas.microsoft.com/office/drawing/2014/main" id="{FF4F52DA-B35A-4C48-A2BB-B96C434EC008}"/>
              </a:ext>
            </a:extLst>
          </p:cNvPr>
          <p:cNvPicPr>
            <a:picLocks noChangeAspect="1"/>
          </p:cNvPicPr>
          <p:nvPr/>
        </p:nvPicPr>
        <p:blipFill>
          <a:blip r:embed="rId2"/>
          <a:stretch>
            <a:fillRect/>
          </a:stretch>
        </p:blipFill>
        <p:spPr>
          <a:xfrm>
            <a:off x="6870357" y="876643"/>
            <a:ext cx="4405399" cy="2027882"/>
          </a:xfrm>
          <a:prstGeom prst="rect">
            <a:avLst/>
          </a:prstGeom>
        </p:spPr>
      </p:pic>
      <p:sp>
        <p:nvSpPr>
          <p:cNvPr id="6" name="TextBox 5">
            <a:extLst>
              <a:ext uri="{FF2B5EF4-FFF2-40B4-BE49-F238E27FC236}">
                <a16:creationId xmlns:a16="http://schemas.microsoft.com/office/drawing/2014/main" id="{73C12BE3-9321-5E4F-A080-B175CB6B9A59}"/>
              </a:ext>
            </a:extLst>
          </p:cNvPr>
          <p:cNvSpPr txBox="1"/>
          <p:nvPr/>
        </p:nvSpPr>
        <p:spPr>
          <a:xfrm>
            <a:off x="7426410" y="2904525"/>
            <a:ext cx="4112165" cy="246221"/>
          </a:xfrm>
          <a:prstGeom prst="rect">
            <a:avLst/>
          </a:prstGeom>
          <a:noFill/>
        </p:spPr>
        <p:txBody>
          <a:bodyPr wrap="square" rtlCol="0">
            <a:spAutoFit/>
          </a:bodyPr>
          <a:lstStyle/>
          <a:p>
            <a:r>
              <a:rPr lang="en-US" sz="1000" dirty="0"/>
              <a:t>Introduction to Graph Theory. Wilson</a:t>
            </a:r>
          </a:p>
        </p:txBody>
      </p:sp>
      <p:sp>
        <p:nvSpPr>
          <p:cNvPr id="7" name="TextBox 6">
            <a:extLst>
              <a:ext uri="{FF2B5EF4-FFF2-40B4-BE49-F238E27FC236}">
                <a16:creationId xmlns:a16="http://schemas.microsoft.com/office/drawing/2014/main" id="{F981E996-CDA0-1C4B-A8A2-3119113BBDEE}"/>
              </a:ext>
            </a:extLst>
          </p:cNvPr>
          <p:cNvSpPr txBox="1"/>
          <p:nvPr/>
        </p:nvSpPr>
        <p:spPr>
          <a:xfrm>
            <a:off x="6734431" y="3455079"/>
            <a:ext cx="4804143" cy="2585323"/>
          </a:xfrm>
          <a:prstGeom prst="rect">
            <a:avLst/>
          </a:prstGeom>
          <a:noFill/>
        </p:spPr>
        <p:txBody>
          <a:bodyPr wrap="square" rtlCol="0">
            <a:spAutoFit/>
          </a:bodyPr>
          <a:lstStyle/>
          <a:p>
            <a:r>
              <a:rPr lang="en-US" dirty="0"/>
              <a:t>Edge disjoint paths (</a:t>
            </a:r>
            <a:r>
              <a:rPr lang="en-US" dirty="0" err="1"/>
              <a:t>v,w</a:t>
            </a:r>
            <a:r>
              <a:rPr lang="en-US" dirty="0"/>
              <a:t>)</a:t>
            </a:r>
          </a:p>
          <a:p>
            <a:r>
              <a:rPr lang="en-US" dirty="0"/>
              <a:t>	(</a:t>
            </a:r>
            <a:r>
              <a:rPr lang="en-US" dirty="0" err="1"/>
              <a:t>v,p,s,u,w</a:t>
            </a:r>
            <a:r>
              <a:rPr lang="en-US" dirty="0"/>
              <a:t>) ; (</a:t>
            </a:r>
            <a:r>
              <a:rPr lang="en-US" dirty="0" err="1"/>
              <a:t>v,q,s,x,w</a:t>
            </a:r>
            <a:r>
              <a:rPr lang="en-US" dirty="0"/>
              <a:t>)/(</a:t>
            </a:r>
            <a:r>
              <a:rPr lang="en-US" dirty="0" err="1"/>
              <a:t>v,q,t,y,w</a:t>
            </a:r>
            <a:r>
              <a:rPr lang="en-US" dirty="0"/>
              <a:t>); (</a:t>
            </a:r>
            <a:r>
              <a:rPr lang="en-US" dirty="0" err="1"/>
              <a:t>v,r,t,z,w</a:t>
            </a:r>
            <a:r>
              <a:rPr lang="en-US" dirty="0"/>
              <a:t>)</a:t>
            </a:r>
          </a:p>
          <a:p>
            <a:r>
              <a:rPr lang="en-US" dirty="0"/>
              <a:t>Vertex disjoint paths (</a:t>
            </a:r>
            <a:r>
              <a:rPr lang="en-US" dirty="0" err="1"/>
              <a:t>v,w</a:t>
            </a:r>
            <a:r>
              <a:rPr lang="en-US" dirty="0"/>
              <a:t>)</a:t>
            </a:r>
          </a:p>
          <a:p>
            <a:r>
              <a:rPr lang="en-US" dirty="0"/>
              <a:t>      (</a:t>
            </a:r>
            <a:r>
              <a:rPr lang="en-US" dirty="0" err="1"/>
              <a:t>v,q,s,x,w</a:t>
            </a:r>
            <a:r>
              <a:rPr lang="en-US" dirty="0"/>
              <a:t>), (</a:t>
            </a:r>
            <a:r>
              <a:rPr lang="en-US" dirty="0" err="1"/>
              <a:t>v,r,t,z,w</a:t>
            </a:r>
            <a:r>
              <a:rPr lang="en-US" dirty="0"/>
              <a:t>)</a:t>
            </a:r>
          </a:p>
          <a:p>
            <a:r>
              <a:rPr lang="en-US" dirty="0"/>
              <a:t>Disconnecting set</a:t>
            </a:r>
          </a:p>
          <a:p>
            <a:r>
              <a:rPr lang="en-US" dirty="0"/>
              <a:t>	{</a:t>
            </a:r>
            <a:r>
              <a:rPr lang="en-US" dirty="0" err="1"/>
              <a:t>ps</a:t>
            </a:r>
            <a:r>
              <a:rPr lang="en-US" dirty="0"/>
              <a:t>, </a:t>
            </a:r>
            <a:r>
              <a:rPr lang="en-US" dirty="0" err="1"/>
              <a:t>qs</a:t>
            </a:r>
            <a:r>
              <a:rPr lang="en-US" dirty="0"/>
              <a:t>, ty, </a:t>
            </a:r>
            <a:r>
              <a:rPr lang="en-US" dirty="0" err="1"/>
              <a:t>tz</a:t>
            </a:r>
            <a:r>
              <a:rPr lang="en-US" dirty="0"/>
              <a:t>} {</a:t>
            </a:r>
            <a:r>
              <a:rPr lang="en-US" dirty="0" err="1"/>
              <a:t>uw,xw,yw,zw</a:t>
            </a:r>
            <a:r>
              <a:rPr lang="en-US" dirty="0"/>
              <a:t>}</a:t>
            </a:r>
          </a:p>
          <a:p>
            <a:r>
              <a:rPr lang="en-US" dirty="0"/>
              <a:t>Separating set</a:t>
            </a:r>
          </a:p>
          <a:p>
            <a:r>
              <a:rPr lang="en-US" dirty="0"/>
              <a:t>       {</a:t>
            </a:r>
            <a:r>
              <a:rPr lang="en-US" dirty="0" err="1"/>
              <a:t>s,t</a:t>
            </a:r>
            <a:r>
              <a:rPr lang="en-US" dirty="0"/>
              <a:t>}; {</a:t>
            </a:r>
            <a:r>
              <a:rPr lang="en-US" dirty="0" err="1"/>
              <a:t>p,q,y,z</a:t>
            </a:r>
            <a:r>
              <a:rPr lang="en-US" dirty="0"/>
              <a:t>}</a:t>
            </a:r>
          </a:p>
          <a:p>
            <a:r>
              <a:rPr lang="en-US" dirty="0"/>
              <a:t> </a:t>
            </a:r>
          </a:p>
        </p:txBody>
      </p:sp>
    </p:spTree>
    <p:extLst>
      <p:ext uri="{BB962C8B-B14F-4D97-AF65-F5344CB8AC3E}">
        <p14:creationId xmlns:p14="http://schemas.microsoft.com/office/powerpoint/2010/main" val="2415811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Spectral Partitioning</a:t>
            </a:r>
          </a:p>
        </p:txBody>
      </p:sp>
      <p:sp>
        <p:nvSpPr>
          <p:cNvPr id="3" name="Content Placeholder 2"/>
          <p:cNvSpPr>
            <a:spLocks noGrp="1"/>
          </p:cNvSpPr>
          <p:nvPr>
            <p:ph idx="1"/>
          </p:nvPr>
        </p:nvSpPr>
        <p:spPr>
          <a:xfrm>
            <a:off x="2567493" y="2323653"/>
            <a:ext cx="7738042" cy="3508977"/>
          </a:xfrm>
        </p:spPr>
        <p:txBody>
          <a:bodyPr/>
          <a:lstStyle/>
          <a:p>
            <a:pPr marL="342900" lvl="1"/>
            <a:r>
              <a:rPr lang="en-US" sz="2800" dirty="0">
                <a:cs typeface="Comic Sans MS"/>
              </a:rPr>
              <a:t>Let vector x=</a:t>
            </a:r>
            <a:r>
              <a:rPr lang="en-US" sz="2800" dirty="0" err="1">
                <a:cs typeface="Comic Sans MS"/>
              </a:rPr>
              <a:t>s+</a:t>
            </a:r>
            <a:r>
              <a:rPr lang="en-US" sz="2800" dirty="0" err="1">
                <a:solidFill>
                  <a:schemeClr val="tx1">
                    <a:lumMod val="95000"/>
                    <a:lumOff val="5000"/>
                  </a:schemeClr>
                </a:solidFill>
                <a:ea typeface="Lucida Grande"/>
                <a:cs typeface="Comic Sans MS"/>
              </a:rPr>
              <a:t>μ</a:t>
            </a:r>
            <a:r>
              <a:rPr lang="en-US" sz="2800" dirty="0">
                <a:solidFill>
                  <a:schemeClr val="tx1">
                    <a:lumMod val="95000"/>
                    <a:lumOff val="5000"/>
                  </a:schemeClr>
                </a:solidFill>
                <a:ea typeface="Lucida Grande"/>
                <a:cs typeface="Comic Sans MS"/>
              </a:rPr>
              <a:t>/</a:t>
            </a:r>
            <a:r>
              <a:rPr lang="en-US" sz="2800" dirty="0" err="1">
                <a:ea typeface="Lucida Grande"/>
                <a:cs typeface="Comic Sans MS"/>
              </a:rPr>
              <a:t>λ</a:t>
            </a:r>
            <a:r>
              <a:rPr lang="en-US" sz="2800" dirty="0">
                <a:ea typeface="Lucida Grande"/>
                <a:cs typeface="Comic Sans MS"/>
              </a:rPr>
              <a:t>*1</a:t>
            </a:r>
          </a:p>
          <a:p>
            <a:pPr marL="342900" lvl="1"/>
            <a:r>
              <a:rPr lang="en-US" sz="2800" dirty="0">
                <a:ea typeface="Lucida Grande"/>
                <a:cs typeface="Comic Sans MS"/>
              </a:rPr>
              <a:t>Lx=L(</a:t>
            </a:r>
            <a:r>
              <a:rPr lang="en-US" sz="2800" dirty="0" err="1">
                <a:cs typeface="Comic Sans MS"/>
              </a:rPr>
              <a:t>s+</a:t>
            </a:r>
            <a:r>
              <a:rPr lang="en-US" sz="2800" dirty="0" err="1">
                <a:solidFill>
                  <a:schemeClr val="tx1">
                    <a:lumMod val="95000"/>
                    <a:lumOff val="5000"/>
                  </a:schemeClr>
                </a:solidFill>
                <a:ea typeface="Lucida Grande"/>
                <a:cs typeface="Comic Sans MS"/>
              </a:rPr>
              <a:t>μ</a:t>
            </a:r>
            <a:r>
              <a:rPr lang="en-US" sz="2800" dirty="0">
                <a:solidFill>
                  <a:schemeClr val="tx1">
                    <a:lumMod val="95000"/>
                    <a:lumOff val="5000"/>
                  </a:schemeClr>
                </a:solidFill>
                <a:ea typeface="Lucida Grande"/>
                <a:cs typeface="Comic Sans MS"/>
              </a:rPr>
              <a:t>/</a:t>
            </a:r>
            <a:r>
              <a:rPr lang="en-US" sz="2800" dirty="0" err="1">
                <a:ea typeface="Lucida Grande"/>
                <a:cs typeface="Comic Sans MS"/>
              </a:rPr>
              <a:t>λ</a:t>
            </a:r>
            <a:r>
              <a:rPr lang="en-US" sz="2800" dirty="0">
                <a:ea typeface="Lucida Grande"/>
                <a:cs typeface="Comic Sans MS"/>
              </a:rPr>
              <a:t>*1)=</a:t>
            </a:r>
            <a:r>
              <a:rPr lang="en-US" sz="2800" dirty="0" err="1">
                <a:ea typeface="Lucida Grande"/>
                <a:cs typeface="Comic Sans MS"/>
              </a:rPr>
              <a:t>Ls</a:t>
            </a:r>
            <a:r>
              <a:rPr lang="en-US" sz="2800" dirty="0">
                <a:ea typeface="Lucida Grande"/>
                <a:cs typeface="Comic Sans MS"/>
              </a:rPr>
              <a:t>=λ</a:t>
            </a:r>
            <a:r>
              <a:rPr lang="en-US" sz="2800" dirty="0">
                <a:solidFill>
                  <a:schemeClr val="tx1">
                    <a:lumMod val="95000"/>
                    <a:lumOff val="5000"/>
                  </a:schemeClr>
                </a:solidFill>
                <a:ea typeface="Lucida Grande"/>
                <a:cs typeface="Comic Sans MS"/>
              </a:rPr>
              <a:t>s+μ1 =</a:t>
            </a:r>
            <a:r>
              <a:rPr lang="en-US" sz="2800" dirty="0" err="1">
                <a:ea typeface="Lucida Grande"/>
                <a:cs typeface="Comic Sans MS"/>
              </a:rPr>
              <a:t>λx</a:t>
            </a:r>
            <a:r>
              <a:rPr lang="en-US" sz="2800" dirty="0">
                <a:ea typeface="Lucida Grande"/>
                <a:cs typeface="Comic Sans MS"/>
              </a:rPr>
              <a:t> (using L.1=0)</a:t>
            </a:r>
          </a:p>
          <a:p>
            <a:pPr marL="342900" lvl="1"/>
            <a:r>
              <a:rPr lang="en-US" sz="2800" dirty="0">
                <a:ea typeface="Lucida Grande"/>
                <a:cs typeface="Comic Sans MS"/>
              </a:rPr>
              <a:t>Thus x is an eigenvector L with the </a:t>
            </a:r>
            <a:r>
              <a:rPr lang="en-US" sz="2800" dirty="0" err="1">
                <a:ea typeface="Lucida Grande"/>
                <a:cs typeface="Comic Sans MS"/>
              </a:rPr>
              <a:t>eigen</a:t>
            </a:r>
            <a:r>
              <a:rPr lang="en-US" sz="2800" dirty="0">
                <a:ea typeface="Lucida Grande"/>
                <a:cs typeface="Comic Sans MS"/>
              </a:rPr>
              <a:t> value </a:t>
            </a:r>
            <a:r>
              <a:rPr lang="en-US" sz="2800" dirty="0" err="1">
                <a:ea typeface="Lucida Grande"/>
                <a:cs typeface="Comic Sans MS"/>
              </a:rPr>
              <a:t>λ</a:t>
            </a:r>
            <a:endParaRPr lang="en-US" sz="2800" dirty="0">
              <a:ea typeface="Lucida Grande"/>
              <a:cs typeface="Comic Sans MS"/>
            </a:endParaRPr>
          </a:p>
          <a:p>
            <a:pPr marL="342900" lvl="1"/>
            <a:r>
              <a:rPr lang="en-US" sz="2800" dirty="0">
                <a:ea typeface="Lucida Grande"/>
                <a:cs typeface="Comic Sans MS"/>
              </a:rPr>
              <a:t>There can be several values of x and </a:t>
            </a:r>
            <a:r>
              <a:rPr lang="en-US" sz="2800" dirty="0" err="1">
                <a:ea typeface="Lucida Grande"/>
                <a:cs typeface="Comic Sans MS"/>
              </a:rPr>
              <a:t>λ</a:t>
            </a:r>
            <a:r>
              <a:rPr lang="en-US" sz="2800" dirty="0">
                <a:ea typeface="Lucida Grande"/>
                <a:cs typeface="Comic Sans MS"/>
              </a:rPr>
              <a:t> pairs. We should </a:t>
            </a:r>
            <a:r>
              <a:rPr lang="en-US" sz="2800" dirty="0" err="1">
                <a:ea typeface="Lucida Grande"/>
                <a:cs typeface="Comic Sans MS"/>
              </a:rPr>
              <a:t>choosethe</a:t>
            </a:r>
            <a:r>
              <a:rPr lang="en-US" sz="2800" dirty="0">
                <a:ea typeface="Lucida Grande"/>
                <a:cs typeface="Comic Sans MS"/>
              </a:rPr>
              <a:t> one that minimizes the cut size</a:t>
            </a:r>
          </a:p>
          <a:p>
            <a:pPr marL="342900" lvl="1"/>
            <a:endParaRPr lang="en-US" sz="2800" dirty="0">
              <a:cs typeface="Comic Sans MS"/>
            </a:endParaRPr>
          </a:p>
          <a:p>
            <a:endParaRPr lang="en-US" dirty="0"/>
          </a:p>
        </p:txBody>
      </p:sp>
    </p:spTree>
    <p:extLst>
      <p:ext uri="{BB962C8B-B14F-4D97-AF65-F5344CB8AC3E}">
        <p14:creationId xmlns:p14="http://schemas.microsoft.com/office/powerpoint/2010/main" val="12310690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Spectral Partitioning</a:t>
            </a:r>
          </a:p>
        </p:txBody>
      </p:sp>
      <p:sp>
        <p:nvSpPr>
          <p:cNvPr id="3" name="Content Placeholder 2"/>
          <p:cNvSpPr>
            <a:spLocks noGrp="1"/>
          </p:cNvSpPr>
          <p:nvPr>
            <p:ph idx="1"/>
          </p:nvPr>
        </p:nvSpPr>
        <p:spPr/>
        <p:txBody>
          <a:bodyPr>
            <a:normAutofit/>
          </a:bodyPr>
          <a:lstStyle/>
          <a:p>
            <a:r>
              <a:rPr lang="en-US" sz="2400" dirty="0"/>
              <a:t>Recall the optimization function</a:t>
            </a:r>
          </a:p>
          <a:p>
            <a:pPr lvl="1"/>
            <a:r>
              <a:rPr lang="en-US" sz="2400" dirty="0">
                <a:solidFill>
                  <a:schemeClr val="tx1"/>
                </a:solidFill>
                <a:cs typeface="Comic Sans MS"/>
              </a:rPr>
              <a:t>R=1/4 </a:t>
            </a:r>
            <a:r>
              <a:rPr lang="en-US" sz="2400" dirty="0" err="1">
                <a:solidFill>
                  <a:schemeClr val="tx1"/>
                </a:solidFill>
                <a:cs typeface="Comic Sans MS"/>
              </a:rPr>
              <a:t>s</a:t>
            </a:r>
            <a:r>
              <a:rPr lang="en-US" sz="2400" baseline="30000" dirty="0" err="1">
                <a:solidFill>
                  <a:schemeClr val="tx1"/>
                </a:solidFill>
                <a:cs typeface="Comic Sans MS"/>
              </a:rPr>
              <a:t>T</a:t>
            </a:r>
            <a:r>
              <a:rPr lang="en-US" sz="2400" dirty="0" err="1">
                <a:solidFill>
                  <a:schemeClr val="tx1"/>
                </a:solidFill>
                <a:cs typeface="Comic Sans MS"/>
              </a:rPr>
              <a:t>Ls</a:t>
            </a:r>
            <a:r>
              <a:rPr lang="en-US" sz="2400" dirty="0">
                <a:solidFill>
                  <a:schemeClr val="tx1"/>
                </a:solidFill>
                <a:cs typeface="Comic Sans MS"/>
              </a:rPr>
              <a:t> </a:t>
            </a:r>
          </a:p>
          <a:p>
            <a:pPr lvl="1"/>
            <a:r>
              <a:rPr lang="en-US" sz="2400" dirty="0">
                <a:solidFill>
                  <a:schemeClr val="tx1"/>
                </a:solidFill>
                <a:cs typeface="Comic Sans MS"/>
              </a:rPr>
              <a:t>This can be written as R=1/4 </a:t>
            </a:r>
            <a:r>
              <a:rPr lang="en-US" sz="2400" dirty="0" err="1">
                <a:solidFill>
                  <a:schemeClr val="tx1"/>
                </a:solidFill>
                <a:cs typeface="Comic Sans MS"/>
              </a:rPr>
              <a:t>x</a:t>
            </a:r>
            <a:r>
              <a:rPr lang="en-US" sz="2400" baseline="30000" dirty="0" err="1">
                <a:solidFill>
                  <a:schemeClr val="tx1"/>
                </a:solidFill>
                <a:cs typeface="Comic Sans MS"/>
              </a:rPr>
              <a:t>T</a:t>
            </a:r>
            <a:r>
              <a:rPr lang="en-US" sz="2400" dirty="0" err="1">
                <a:solidFill>
                  <a:schemeClr val="tx1"/>
                </a:solidFill>
                <a:cs typeface="Comic Sans MS"/>
              </a:rPr>
              <a:t>Lx</a:t>
            </a:r>
            <a:r>
              <a:rPr lang="en-US" sz="2400" dirty="0">
                <a:solidFill>
                  <a:schemeClr val="tx1"/>
                </a:solidFill>
                <a:cs typeface="Comic Sans MS"/>
              </a:rPr>
              <a:t>,</a:t>
            </a:r>
          </a:p>
          <a:p>
            <a:pPr lvl="2"/>
            <a:r>
              <a:rPr lang="en-US" sz="2400" dirty="0">
                <a:solidFill>
                  <a:schemeClr val="tx1"/>
                </a:solidFill>
                <a:cs typeface="Comic Sans MS"/>
              </a:rPr>
              <a:t>Because x=</a:t>
            </a:r>
            <a:r>
              <a:rPr lang="en-US" sz="2400" dirty="0" err="1">
                <a:solidFill>
                  <a:schemeClr val="tx1"/>
                </a:solidFill>
                <a:cs typeface="Comic Sans MS"/>
              </a:rPr>
              <a:t>s+</a:t>
            </a:r>
            <a:r>
              <a:rPr lang="en-US" sz="2400" dirty="0" err="1">
                <a:solidFill>
                  <a:schemeClr val="tx1">
                    <a:lumMod val="95000"/>
                    <a:lumOff val="5000"/>
                  </a:schemeClr>
                </a:solidFill>
                <a:ea typeface="Lucida Grande"/>
                <a:cs typeface="Comic Sans MS"/>
              </a:rPr>
              <a:t>μ</a:t>
            </a:r>
            <a:r>
              <a:rPr lang="en-US" sz="2400" dirty="0">
                <a:solidFill>
                  <a:schemeClr val="tx1">
                    <a:lumMod val="95000"/>
                    <a:lumOff val="5000"/>
                  </a:schemeClr>
                </a:solidFill>
                <a:ea typeface="Lucida Grande"/>
                <a:cs typeface="Comic Sans MS"/>
              </a:rPr>
              <a:t>/</a:t>
            </a:r>
            <a:r>
              <a:rPr lang="en-US" sz="2400" dirty="0" err="1">
                <a:ea typeface="Lucida Grande"/>
                <a:cs typeface="Comic Sans MS"/>
              </a:rPr>
              <a:t>λ</a:t>
            </a:r>
            <a:r>
              <a:rPr lang="en-US" sz="2400" dirty="0">
                <a:ea typeface="Lucida Grande"/>
                <a:cs typeface="Comic Sans MS"/>
              </a:rPr>
              <a:t>*1 and L*1=0</a:t>
            </a:r>
          </a:p>
          <a:p>
            <a:pPr lvl="1"/>
            <a:r>
              <a:rPr lang="en-US" sz="2400" dirty="0">
                <a:ea typeface="Lucida Grande"/>
                <a:cs typeface="Comic Sans MS"/>
              </a:rPr>
              <a:t>Thus R=1/4 </a:t>
            </a:r>
            <a:r>
              <a:rPr lang="en-US" sz="2400" dirty="0" err="1">
                <a:ea typeface="Lucida Grande"/>
                <a:cs typeface="Comic Sans MS"/>
              </a:rPr>
              <a:t>λ</a:t>
            </a:r>
            <a:r>
              <a:rPr lang="en-US" sz="2400" dirty="0">
                <a:ea typeface="Lucida Grande"/>
                <a:cs typeface="Comic Sans MS"/>
              </a:rPr>
              <a:t> </a:t>
            </a:r>
            <a:r>
              <a:rPr lang="en-US" sz="2400" dirty="0" err="1">
                <a:solidFill>
                  <a:schemeClr val="tx1"/>
                </a:solidFill>
                <a:cs typeface="Comic Sans MS"/>
              </a:rPr>
              <a:t>x</a:t>
            </a:r>
            <a:r>
              <a:rPr lang="en-US" sz="2400" baseline="30000" dirty="0" err="1">
                <a:solidFill>
                  <a:schemeClr val="tx1"/>
                </a:solidFill>
                <a:cs typeface="Comic Sans MS"/>
              </a:rPr>
              <a:t>T</a:t>
            </a:r>
            <a:r>
              <a:rPr lang="en-US" sz="2400" dirty="0" err="1">
                <a:solidFill>
                  <a:schemeClr val="tx1"/>
                </a:solidFill>
                <a:cs typeface="Comic Sans MS"/>
              </a:rPr>
              <a:t>x</a:t>
            </a:r>
            <a:endParaRPr lang="en-US" sz="2400" dirty="0">
              <a:solidFill>
                <a:schemeClr val="tx1"/>
              </a:solidFill>
              <a:cs typeface="Comic Sans MS"/>
            </a:endParaRPr>
          </a:p>
          <a:p>
            <a:pPr lvl="1"/>
            <a:r>
              <a:rPr lang="en-US" sz="2400" dirty="0" err="1">
                <a:solidFill>
                  <a:schemeClr val="tx1"/>
                </a:solidFill>
                <a:cs typeface="Comic Sans MS"/>
              </a:rPr>
              <a:t>x</a:t>
            </a:r>
            <a:r>
              <a:rPr lang="en-US" sz="2400" baseline="30000" dirty="0" err="1">
                <a:solidFill>
                  <a:schemeClr val="tx1"/>
                </a:solidFill>
                <a:cs typeface="Comic Sans MS"/>
              </a:rPr>
              <a:t>T</a:t>
            </a:r>
            <a:r>
              <a:rPr lang="en-US" sz="2400" dirty="0" err="1">
                <a:solidFill>
                  <a:schemeClr val="tx1"/>
                </a:solidFill>
                <a:cs typeface="Comic Sans MS"/>
              </a:rPr>
              <a:t>x</a:t>
            </a:r>
            <a:r>
              <a:rPr lang="en-US" sz="2400" dirty="0">
                <a:solidFill>
                  <a:schemeClr val="tx1"/>
                </a:solidFill>
                <a:cs typeface="Comic Sans MS"/>
              </a:rPr>
              <a:t>=4n1n2/n</a:t>
            </a:r>
          </a:p>
          <a:p>
            <a:pPr lvl="1"/>
            <a:r>
              <a:rPr lang="en-US" sz="2400" dirty="0">
                <a:solidFill>
                  <a:schemeClr val="tx1"/>
                </a:solidFill>
                <a:cs typeface="Comic Sans MS"/>
              </a:rPr>
              <a:t>R=n1n2/n*</a:t>
            </a:r>
            <a:r>
              <a:rPr lang="en-US" sz="2400" dirty="0" err="1">
                <a:ea typeface="Lucida Grande"/>
                <a:cs typeface="Comic Sans MS"/>
              </a:rPr>
              <a:t>λ</a:t>
            </a:r>
            <a:endParaRPr lang="en-US" sz="2400" dirty="0">
              <a:ea typeface="Lucida Grande"/>
              <a:cs typeface="Comic Sans MS"/>
            </a:endParaRPr>
          </a:p>
          <a:p>
            <a:pPr lvl="1"/>
            <a:r>
              <a:rPr lang="en-US" sz="2400" dirty="0">
                <a:solidFill>
                  <a:schemeClr val="tx1"/>
                </a:solidFill>
                <a:ea typeface="Lucida Grande"/>
                <a:cs typeface="Comic Sans MS"/>
              </a:rPr>
              <a:t>Thus R is proportional to </a:t>
            </a:r>
            <a:r>
              <a:rPr lang="en-US" sz="2400" dirty="0" err="1">
                <a:ea typeface="Lucida Grande"/>
                <a:cs typeface="Comic Sans MS"/>
              </a:rPr>
              <a:t>λ</a:t>
            </a:r>
            <a:endParaRPr lang="en-US" sz="2400" dirty="0">
              <a:ea typeface="Lucida Grande"/>
              <a:cs typeface="Comic Sans MS"/>
            </a:endParaRPr>
          </a:p>
          <a:p>
            <a:pPr lvl="1"/>
            <a:r>
              <a:rPr lang="en-US" sz="2400" dirty="0">
                <a:solidFill>
                  <a:schemeClr val="tx1"/>
                </a:solidFill>
                <a:cs typeface="Comic Sans MS"/>
              </a:rPr>
              <a:t>So we should pick the smallest </a:t>
            </a:r>
            <a:r>
              <a:rPr lang="en-US" sz="2400" dirty="0" err="1">
                <a:solidFill>
                  <a:schemeClr val="tx1"/>
                </a:solidFill>
                <a:cs typeface="Comic Sans MS"/>
              </a:rPr>
              <a:t>eigen</a:t>
            </a:r>
            <a:r>
              <a:rPr lang="en-US" sz="2400" dirty="0">
                <a:solidFill>
                  <a:schemeClr val="tx1"/>
                </a:solidFill>
                <a:cs typeface="Comic Sans MS"/>
              </a:rPr>
              <a:t> value</a:t>
            </a:r>
          </a:p>
          <a:p>
            <a:pPr lvl="1"/>
            <a:endParaRPr lang="en-US" dirty="0">
              <a:solidFill>
                <a:schemeClr val="tx1"/>
              </a:solidFill>
              <a:latin typeface="Comic Sans MS"/>
              <a:cs typeface="Comic Sans MS"/>
            </a:endParaRPr>
          </a:p>
          <a:p>
            <a:pPr lvl="1"/>
            <a:endParaRPr lang="en-US" dirty="0">
              <a:solidFill>
                <a:schemeClr val="tx1"/>
              </a:solidFill>
              <a:latin typeface="Comic Sans MS"/>
              <a:cs typeface="Comic Sans MS"/>
            </a:endParaRPr>
          </a:p>
          <a:p>
            <a:pPr lvl="1"/>
            <a:endParaRPr lang="en-US" dirty="0">
              <a:latin typeface="Comic Sans MS"/>
              <a:ea typeface="Lucida Grande"/>
              <a:cs typeface="Comic Sans MS"/>
            </a:endParaRPr>
          </a:p>
          <a:p>
            <a:pPr lvl="1"/>
            <a:endParaRPr lang="en-US" dirty="0">
              <a:solidFill>
                <a:schemeClr val="tx1"/>
              </a:solidFill>
              <a:latin typeface="Comic Sans MS"/>
              <a:cs typeface="Comic Sans MS"/>
            </a:endParaRPr>
          </a:p>
          <a:p>
            <a:pPr lvl="1"/>
            <a:endParaRPr lang="en-US" dirty="0"/>
          </a:p>
        </p:txBody>
      </p:sp>
    </p:spTree>
    <p:extLst>
      <p:ext uri="{BB962C8B-B14F-4D97-AF65-F5344CB8AC3E}">
        <p14:creationId xmlns:p14="http://schemas.microsoft.com/office/powerpoint/2010/main" val="42451340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Spectral Partitioning</a:t>
            </a:r>
          </a:p>
        </p:txBody>
      </p:sp>
      <p:sp>
        <p:nvSpPr>
          <p:cNvPr id="3" name="Content Placeholder 2"/>
          <p:cNvSpPr>
            <a:spLocks noGrp="1"/>
          </p:cNvSpPr>
          <p:nvPr>
            <p:ph idx="1"/>
          </p:nvPr>
        </p:nvSpPr>
        <p:spPr/>
        <p:txBody>
          <a:bodyPr/>
          <a:lstStyle/>
          <a:p>
            <a:r>
              <a:rPr lang="en-US" dirty="0">
                <a:cs typeface="Comic Sans MS"/>
              </a:rPr>
              <a:t>To minimize the cut size we should select the smallest </a:t>
            </a:r>
            <a:r>
              <a:rPr lang="en-US" dirty="0" err="1">
                <a:cs typeface="Comic Sans MS"/>
              </a:rPr>
              <a:t>eigen</a:t>
            </a:r>
            <a:r>
              <a:rPr lang="en-US" dirty="0">
                <a:cs typeface="Comic Sans MS"/>
              </a:rPr>
              <a:t> value</a:t>
            </a:r>
          </a:p>
          <a:p>
            <a:r>
              <a:rPr lang="en-US" dirty="0">
                <a:cs typeface="Comic Sans MS"/>
              </a:rPr>
              <a:t>The smallest </a:t>
            </a:r>
            <a:r>
              <a:rPr lang="en-US" dirty="0" err="1">
                <a:cs typeface="Comic Sans MS"/>
              </a:rPr>
              <a:t>eigen</a:t>
            </a:r>
            <a:r>
              <a:rPr lang="en-US" dirty="0">
                <a:cs typeface="Comic Sans MS"/>
              </a:rPr>
              <a:t> value is 0, this corresponds to the </a:t>
            </a:r>
            <a:r>
              <a:rPr lang="en-US" dirty="0" err="1">
                <a:cs typeface="Comic Sans MS"/>
              </a:rPr>
              <a:t>eigen</a:t>
            </a:r>
            <a:r>
              <a:rPr lang="en-US" dirty="0">
                <a:cs typeface="Comic Sans MS"/>
              </a:rPr>
              <a:t> vector of 1.</a:t>
            </a:r>
          </a:p>
          <a:p>
            <a:r>
              <a:rPr lang="en-US" dirty="0">
                <a:cs typeface="Comic Sans MS"/>
              </a:rPr>
              <a:t>This means that all the vertices are in the same partition, thus the cut-size is zero</a:t>
            </a:r>
          </a:p>
          <a:p>
            <a:r>
              <a:rPr lang="en-US" dirty="0">
                <a:cs typeface="Comic Sans MS"/>
              </a:rPr>
              <a:t>We therefore pick the second smallest </a:t>
            </a:r>
            <a:r>
              <a:rPr lang="en-US" dirty="0" err="1">
                <a:cs typeface="Comic Sans MS"/>
              </a:rPr>
              <a:t>eigen</a:t>
            </a:r>
            <a:r>
              <a:rPr lang="en-US" dirty="0">
                <a:cs typeface="Comic Sans MS"/>
              </a:rPr>
              <a:t> vector</a:t>
            </a:r>
          </a:p>
        </p:txBody>
      </p:sp>
    </p:spTree>
    <p:extLst>
      <p:ext uri="{BB962C8B-B14F-4D97-AF65-F5344CB8AC3E}">
        <p14:creationId xmlns:p14="http://schemas.microsoft.com/office/powerpoint/2010/main" val="30536262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Spectral Partitioning</a:t>
            </a:r>
          </a:p>
        </p:txBody>
      </p:sp>
      <p:sp>
        <p:nvSpPr>
          <p:cNvPr id="3" name="Content Placeholder 2"/>
          <p:cNvSpPr>
            <a:spLocks noGrp="1"/>
          </p:cNvSpPr>
          <p:nvPr>
            <p:ph idx="1"/>
          </p:nvPr>
        </p:nvSpPr>
        <p:spPr/>
        <p:txBody>
          <a:bodyPr/>
          <a:lstStyle/>
          <a:p>
            <a:r>
              <a:rPr lang="en-US" dirty="0">
                <a:cs typeface="Comic Sans MS"/>
              </a:rPr>
              <a:t>Thus spectral partitioning can be done as follows;</a:t>
            </a:r>
          </a:p>
          <a:p>
            <a:r>
              <a:rPr lang="en-US" dirty="0">
                <a:cs typeface="Comic Sans MS"/>
              </a:rPr>
              <a:t>Find the second smallest </a:t>
            </a:r>
            <a:r>
              <a:rPr lang="en-US" dirty="0" err="1">
                <a:cs typeface="Comic Sans MS"/>
              </a:rPr>
              <a:t>eigen</a:t>
            </a:r>
            <a:r>
              <a:rPr lang="en-US" dirty="0">
                <a:cs typeface="Comic Sans MS"/>
              </a:rPr>
              <a:t> value and the corresponding </a:t>
            </a:r>
            <a:r>
              <a:rPr lang="en-US" dirty="0" err="1">
                <a:cs typeface="Comic Sans MS"/>
              </a:rPr>
              <a:t>eigen</a:t>
            </a:r>
            <a:r>
              <a:rPr lang="en-US" dirty="0">
                <a:cs typeface="Comic Sans MS"/>
              </a:rPr>
              <a:t> vector of L</a:t>
            </a:r>
          </a:p>
          <a:p>
            <a:r>
              <a:rPr lang="en-US" dirty="0">
                <a:cs typeface="Comic Sans MS"/>
              </a:rPr>
              <a:t>If </a:t>
            </a:r>
            <a:r>
              <a:rPr lang="en-US" dirty="0" err="1">
                <a:cs typeface="Comic Sans MS"/>
              </a:rPr>
              <a:t>si</a:t>
            </a:r>
            <a:r>
              <a:rPr lang="en-US" dirty="0">
                <a:cs typeface="Comic Sans MS"/>
              </a:rPr>
              <a:t>&gt;0, place vertex in group 1</a:t>
            </a:r>
          </a:p>
          <a:p>
            <a:r>
              <a:rPr lang="en-US" dirty="0">
                <a:cs typeface="Comic Sans MS"/>
              </a:rPr>
              <a:t>If </a:t>
            </a:r>
            <a:r>
              <a:rPr lang="en-US" dirty="0" err="1">
                <a:cs typeface="Comic Sans MS"/>
              </a:rPr>
              <a:t>si</a:t>
            </a:r>
            <a:r>
              <a:rPr lang="en-US" dirty="0">
                <a:cs typeface="Comic Sans MS"/>
              </a:rPr>
              <a:t>&lt;0, place vertex in group 2</a:t>
            </a:r>
          </a:p>
        </p:txBody>
      </p:sp>
    </p:spTree>
    <p:extLst>
      <p:ext uri="{BB962C8B-B14F-4D97-AF65-F5344CB8AC3E}">
        <p14:creationId xmlns:p14="http://schemas.microsoft.com/office/powerpoint/2010/main" val="222744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7DB1-23DB-2948-997A-BF2F208FDEFF}"/>
              </a:ext>
            </a:extLst>
          </p:cNvPr>
          <p:cNvSpPr>
            <a:spLocks noGrp="1"/>
          </p:cNvSpPr>
          <p:nvPr>
            <p:ph type="title"/>
          </p:nvPr>
        </p:nvSpPr>
        <p:spPr/>
        <p:txBody>
          <a:bodyPr/>
          <a:lstStyle/>
          <a:p>
            <a:r>
              <a:rPr lang="en-US" dirty="0"/>
              <a:t>MENGER’S THEOREM(s) (1972)</a:t>
            </a:r>
          </a:p>
        </p:txBody>
      </p:sp>
      <p:sp>
        <p:nvSpPr>
          <p:cNvPr id="5" name="Content Placeholder 4">
            <a:extLst>
              <a:ext uri="{FF2B5EF4-FFF2-40B4-BE49-F238E27FC236}">
                <a16:creationId xmlns:a16="http://schemas.microsoft.com/office/drawing/2014/main" id="{0E62AA9C-23B1-AC45-B809-7E49F4ADF9E1}"/>
              </a:ext>
            </a:extLst>
          </p:cNvPr>
          <p:cNvSpPr>
            <a:spLocks noGrp="1"/>
          </p:cNvSpPr>
          <p:nvPr>
            <p:ph idx="1"/>
          </p:nvPr>
        </p:nvSpPr>
        <p:spPr>
          <a:xfrm>
            <a:off x="819176" y="1671145"/>
            <a:ext cx="9720073" cy="4023360"/>
          </a:xfrm>
        </p:spPr>
        <p:txBody>
          <a:bodyPr/>
          <a:lstStyle/>
          <a:p>
            <a:r>
              <a:rPr lang="en-US" dirty="0"/>
              <a:t>The maximum number of edge disjoint paths connecting two distinct vertices v and w in a connected graph is equal to the minimum number edge in a </a:t>
            </a:r>
            <a:r>
              <a:rPr lang="en-US" dirty="0" err="1"/>
              <a:t>vw</a:t>
            </a:r>
            <a:r>
              <a:rPr lang="en-US" dirty="0"/>
              <a:t>-disconnecting set</a:t>
            </a:r>
          </a:p>
          <a:p>
            <a:pPr lvl="1"/>
            <a:r>
              <a:rPr lang="en-US" dirty="0">
                <a:solidFill>
                  <a:srgbClr val="7030A0"/>
                </a:solidFill>
              </a:rPr>
              <a:t>Minimum disconnecting set=&gt; edge connectivity</a:t>
            </a:r>
          </a:p>
          <a:p>
            <a:pPr lvl="1"/>
            <a:r>
              <a:rPr lang="en-US" dirty="0"/>
              <a:t>If minimum size k, then </a:t>
            </a:r>
            <a:r>
              <a:rPr lang="en-US" dirty="0">
                <a:solidFill>
                  <a:srgbClr val="7030A0"/>
                </a:solidFill>
              </a:rPr>
              <a:t>graph is k-edge-connected</a:t>
            </a:r>
          </a:p>
          <a:p>
            <a:pPr lvl="1"/>
            <a:endParaRPr lang="en-US" dirty="0"/>
          </a:p>
          <a:p>
            <a:r>
              <a:rPr lang="en-US" dirty="0"/>
              <a:t>The maximum number of vertex disjoint paths connecting two distinct vertices v and w in a connected graph is equal to the minimum number vertices in a </a:t>
            </a:r>
            <a:r>
              <a:rPr lang="en-US" dirty="0" err="1"/>
              <a:t>vw</a:t>
            </a:r>
            <a:r>
              <a:rPr lang="en-US" dirty="0"/>
              <a:t>-separating set</a:t>
            </a:r>
          </a:p>
          <a:p>
            <a:pPr lvl="1"/>
            <a:r>
              <a:rPr lang="en-US" dirty="0">
                <a:solidFill>
                  <a:srgbClr val="7030A0"/>
                </a:solidFill>
              </a:rPr>
              <a:t>Minimum separating set =&gt; vertex connectivity</a:t>
            </a:r>
          </a:p>
          <a:p>
            <a:pPr lvl="1"/>
            <a:r>
              <a:rPr lang="en-US" dirty="0"/>
              <a:t>If minimum size k, then </a:t>
            </a:r>
            <a:r>
              <a:rPr lang="en-US" dirty="0">
                <a:solidFill>
                  <a:srgbClr val="7030A0"/>
                </a:solidFill>
              </a:rPr>
              <a:t>graph is k-vertex-connected</a:t>
            </a:r>
          </a:p>
          <a:p>
            <a:endParaRPr lang="en-US" dirty="0"/>
          </a:p>
          <a:p>
            <a:endParaRPr lang="en-US" dirty="0"/>
          </a:p>
        </p:txBody>
      </p:sp>
      <p:pic>
        <p:nvPicPr>
          <p:cNvPr id="1026" name="Picture 2" descr="Menger's Theorem | Baeldung on Computer Science">
            <a:extLst>
              <a:ext uri="{FF2B5EF4-FFF2-40B4-BE49-F238E27FC236}">
                <a16:creationId xmlns:a16="http://schemas.microsoft.com/office/drawing/2014/main" id="{A3E560C6-5F03-D771-5821-18980D7EA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1710" y="4753236"/>
            <a:ext cx="4539045" cy="17572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08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Networks</a:t>
            </a:r>
          </a:p>
        </p:txBody>
      </p:sp>
      <p:sp>
        <p:nvSpPr>
          <p:cNvPr id="3" name="Content Placeholder 2"/>
          <p:cNvSpPr>
            <a:spLocks noGrp="1"/>
          </p:cNvSpPr>
          <p:nvPr>
            <p:ph idx="1"/>
          </p:nvPr>
        </p:nvSpPr>
        <p:spPr>
          <a:xfrm>
            <a:off x="863491" y="1701721"/>
            <a:ext cx="9985741" cy="4023360"/>
          </a:xfrm>
        </p:spPr>
        <p:txBody>
          <a:bodyPr/>
          <a:lstStyle/>
          <a:p>
            <a:r>
              <a:rPr lang="en-US" dirty="0"/>
              <a:t>A flow network is a directed graph where each edge has a non negative capacity</a:t>
            </a:r>
          </a:p>
          <a:p>
            <a:r>
              <a:rPr lang="en-US" dirty="0"/>
              <a:t>Follows the three properties;</a:t>
            </a:r>
          </a:p>
          <a:p>
            <a:endParaRPr lang="en-US" dirty="0"/>
          </a:p>
        </p:txBody>
      </p:sp>
      <p:pic>
        <p:nvPicPr>
          <p:cNvPr id="5" name="Picture 4"/>
          <p:cNvPicPr>
            <a:picLocks noChangeAspect="1"/>
          </p:cNvPicPr>
          <p:nvPr/>
        </p:nvPicPr>
        <p:blipFill>
          <a:blip r:embed="rId2"/>
          <a:stretch>
            <a:fillRect/>
          </a:stretch>
        </p:blipFill>
        <p:spPr>
          <a:xfrm>
            <a:off x="693695" y="2672001"/>
            <a:ext cx="6868640" cy="2082800"/>
          </a:xfrm>
          <a:prstGeom prst="rect">
            <a:avLst/>
          </a:prstGeom>
        </p:spPr>
      </p:pic>
      <p:pic>
        <p:nvPicPr>
          <p:cNvPr id="6" name="Picture 5">
            <a:extLst>
              <a:ext uri="{FF2B5EF4-FFF2-40B4-BE49-F238E27FC236}">
                <a16:creationId xmlns:a16="http://schemas.microsoft.com/office/drawing/2014/main" id="{5C0AB000-99BE-A44B-A0E5-F4248F65C858}"/>
              </a:ext>
            </a:extLst>
          </p:cNvPr>
          <p:cNvPicPr>
            <a:picLocks noChangeAspect="1"/>
          </p:cNvPicPr>
          <p:nvPr/>
        </p:nvPicPr>
        <p:blipFill>
          <a:blip r:embed="rId3"/>
          <a:stretch>
            <a:fillRect/>
          </a:stretch>
        </p:blipFill>
        <p:spPr>
          <a:xfrm>
            <a:off x="3656835" y="4028303"/>
            <a:ext cx="8043396" cy="2829697"/>
          </a:xfrm>
          <a:prstGeom prst="rect">
            <a:avLst/>
          </a:prstGeom>
        </p:spPr>
      </p:pic>
      <p:sp>
        <p:nvSpPr>
          <p:cNvPr id="7" name="TextBox 6">
            <a:extLst>
              <a:ext uri="{FF2B5EF4-FFF2-40B4-BE49-F238E27FC236}">
                <a16:creationId xmlns:a16="http://schemas.microsoft.com/office/drawing/2014/main" id="{B9FDF8A0-313D-AC41-A4D3-76BCDA802C04}"/>
              </a:ext>
            </a:extLst>
          </p:cNvPr>
          <p:cNvSpPr txBox="1"/>
          <p:nvPr/>
        </p:nvSpPr>
        <p:spPr>
          <a:xfrm>
            <a:off x="234777" y="5609968"/>
            <a:ext cx="4609071" cy="369332"/>
          </a:xfrm>
          <a:prstGeom prst="rect">
            <a:avLst/>
          </a:prstGeom>
          <a:noFill/>
        </p:spPr>
        <p:txBody>
          <a:bodyPr wrap="square" rtlCol="0">
            <a:spAutoFit/>
          </a:bodyPr>
          <a:lstStyle/>
          <a:p>
            <a:r>
              <a:rPr lang="en-US" dirty="0"/>
              <a:t>What is the maximum flow through a network ?</a:t>
            </a:r>
          </a:p>
        </p:txBody>
      </p:sp>
    </p:spTree>
    <p:extLst>
      <p:ext uri="{BB962C8B-B14F-4D97-AF65-F5344CB8AC3E}">
        <p14:creationId xmlns:p14="http://schemas.microsoft.com/office/powerpoint/2010/main" val="274482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Basic Algorithmic Step</a:t>
            </a:r>
          </a:p>
        </p:txBody>
      </p:sp>
      <p:sp>
        <p:nvSpPr>
          <p:cNvPr id="9" name="Content Placeholder 8"/>
          <p:cNvSpPr>
            <a:spLocks noGrp="1"/>
          </p:cNvSpPr>
          <p:nvPr>
            <p:ph idx="1"/>
          </p:nvPr>
        </p:nvSpPr>
        <p:spPr/>
        <p:txBody>
          <a:bodyPr>
            <a:normAutofit/>
          </a:bodyPr>
          <a:lstStyle/>
          <a:p>
            <a:r>
              <a:rPr lang="en-US" dirty="0"/>
              <a:t>Find a Path from Source to Sink </a:t>
            </a:r>
          </a:p>
          <a:p>
            <a:pPr lvl="1"/>
            <a:r>
              <a:rPr lang="en-US" dirty="0"/>
              <a:t>Depth First from Source until we hit Sink</a:t>
            </a:r>
          </a:p>
          <a:p>
            <a:r>
              <a:rPr lang="en-US" dirty="0"/>
              <a:t>Update the flow along the path</a:t>
            </a:r>
          </a:p>
          <a:p>
            <a:r>
              <a:rPr lang="en-US" dirty="0"/>
              <a:t>Remove the edges with 0 flow</a:t>
            </a:r>
          </a:p>
          <a:p>
            <a:r>
              <a:rPr lang="en-US" dirty="0"/>
              <a:t>Continue until there are no paths from Source to Sink</a:t>
            </a:r>
          </a:p>
        </p:txBody>
      </p:sp>
    </p:spTree>
    <p:extLst>
      <p:ext uri="{BB962C8B-B14F-4D97-AF65-F5344CB8AC3E}">
        <p14:creationId xmlns:p14="http://schemas.microsoft.com/office/powerpoint/2010/main" val="2324620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{C5142F0F-4B41-644E-A60F-6177A3D4E3E5}tf10001061</Template>
  <TotalTime>10506</TotalTime>
  <Words>4245</Words>
  <Application>Microsoft Macintosh PowerPoint</Application>
  <PresentationFormat>Widescreen</PresentationFormat>
  <Paragraphs>499</Paragraphs>
  <Slides>63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1" baseType="lpstr">
      <vt:lpstr>ＭＳ ゴシック</vt:lpstr>
      <vt:lpstr>Comic Sans MS</vt:lpstr>
      <vt:lpstr>Lucida Grande</vt:lpstr>
      <vt:lpstr>Tw Cen MT</vt:lpstr>
      <vt:lpstr>Tw Cen MT Condensed</vt:lpstr>
      <vt:lpstr>Wingdings 3</vt:lpstr>
      <vt:lpstr>Integral</vt:lpstr>
      <vt:lpstr>Equation</vt:lpstr>
      <vt:lpstr>Connectivity and Flows</vt:lpstr>
      <vt:lpstr>Connectivity In UNDIRECTED Graphs</vt:lpstr>
      <vt:lpstr>BI-Connectivity</vt:lpstr>
      <vt:lpstr>TARJAN’S ALGORITHM FOR FINDING BI-CONNECTED COMPONENTS (1972)</vt:lpstr>
      <vt:lpstr>TARJAN’s ALGorithm for finding Strongly connected Components (1972)</vt:lpstr>
      <vt:lpstr>DiSJOINt PATHS</vt:lpstr>
      <vt:lpstr>MENGER’S THEOREM(s) (1972)</vt:lpstr>
      <vt:lpstr>Flow Networks</vt:lpstr>
      <vt:lpstr>Basic Algorithmic Step</vt:lpstr>
      <vt:lpstr>Example</vt:lpstr>
      <vt:lpstr>Problem</vt:lpstr>
      <vt:lpstr>Ford-Fulkerson Algorithm</vt:lpstr>
      <vt:lpstr>ISSUES</vt:lpstr>
      <vt:lpstr>Modification</vt:lpstr>
      <vt:lpstr>MAX FLOW MIN Cut THEOREM</vt:lpstr>
      <vt:lpstr>Communities in Networks</vt:lpstr>
      <vt:lpstr>PowerPoint Presentation</vt:lpstr>
      <vt:lpstr>Community Detection</vt:lpstr>
      <vt:lpstr>Ground Truth</vt:lpstr>
      <vt:lpstr>Partitioning vs Community</vt:lpstr>
      <vt:lpstr>Modularity</vt:lpstr>
      <vt:lpstr>Formula for Modularity</vt:lpstr>
      <vt:lpstr>Formula for Modularity </vt:lpstr>
      <vt:lpstr>Formula for Modularity </vt:lpstr>
      <vt:lpstr>Formula for Modularity </vt:lpstr>
      <vt:lpstr>Maximizing Modularity (CNM)</vt:lpstr>
      <vt:lpstr>Maximizing Modularity </vt:lpstr>
      <vt:lpstr>Maximizing Modularity </vt:lpstr>
      <vt:lpstr>Issues with Maximizing Modularity </vt:lpstr>
      <vt:lpstr>Issues with Current Methods</vt:lpstr>
      <vt:lpstr>Resolution Limit</vt:lpstr>
      <vt:lpstr>Resolution Limit</vt:lpstr>
      <vt:lpstr>Multiplicity of Solutions</vt:lpstr>
      <vt:lpstr>Multiplicity of Solutions</vt:lpstr>
      <vt:lpstr>Not Universal Reference</vt:lpstr>
      <vt:lpstr>Validation of Results</vt:lpstr>
      <vt:lpstr>Normalized Mutual Information</vt:lpstr>
      <vt:lpstr>Normalized Mutual Information</vt:lpstr>
      <vt:lpstr>Normalized Mutual Information</vt:lpstr>
      <vt:lpstr>Normalized Mutual Information</vt:lpstr>
      <vt:lpstr>NMI on Graphs</vt:lpstr>
      <vt:lpstr>NMI on Graphs</vt:lpstr>
      <vt:lpstr>NMI on Graphs</vt:lpstr>
      <vt:lpstr>Eigen Vectors and Eigen Values</vt:lpstr>
      <vt:lpstr>ALGebraic Connectivity</vt:lpstr>
      <vt:lpstr>Graph Partitioning</vt:lpstr>
      <vt:lpstr>Graph Partitioning</vt:lpstr>
      <vt:lpstr>Kernighan Lin Algorithm</vt:lpstr>
      <vt:lpstr>Features of K-L</vt:lpstr>
      <vt:lpstr>Spectral Partitioning</vt:lpstr>
      <vt:lpstr>Spectral Partitioning</vt:lpstr>
      <vt:lpstr>Spectral Partitioning</vt:lpstr>
      <vt:lpstr>Spectral Partitioning</vt:lpstr>
      <vt:lpstr>Spectral Partitioning</vt:lpstr>
      <vt:lpstr>Spectral Partitioning</vt:lpstr>
      <vt:lpstr>Spectral Partitioning</vt:lpstr>
      <vt:lpstr>Spectral Partitioning</vt:lpstr>
      <vt:lpstr>Spectral Partitioning</vt:lpstr>
      <vt:lpstr>Spectral Partitioning</vt:lpstr>
      <vt:lpstr>Spectral Partitioning</vt:lpstr>
      <vt:lpstr>Spectral Partitioning</vt:lpstr>
      <vt:lpstr>Spectral Partitioning</vt:lpstr>
      <vt:lpstr>Spectral Partitioning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Connectivity and Flows</dc:title>
  <dc:creator>Microsoft Office User</dc:creator>
  <cp:lastModifiedBy>Zalavadia, Kishan Kumar</cp:lastModifiedBy>
  <cp:revision>13</cp:revision>
  <dcterms:created xsi:type="dcterms:W3CDTF">2022-03-01T20:31:06Z</dcterms:created>
  <dcterms:modified xsi:type="dcterms:W3CDTF">2025-04-13T21:04:29Z</dcterms:modified>
</cp:coreProperties>
</file>