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1"/>
    <p:restoredTop sz="94605"/>
  </p:normalViewPr>
  <p:slideViewPr>
    <p:cSldViewPr snapToGrid="0">
      <p:cViewPr varScale="1">
        <p:scale>
          <a:sx n="101" d="100"/>
          <a:sy n="101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B977829-415D-AC4B-878A-DB292CC56397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1554-8E3A-6B42-9E13-392F21EB89C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4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7829-415D-AC4B-878A-DB292CC56397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1554-8E3A-6B42-9E13-392F21EB8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3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7829-415D-AC4B-878A-DB292CC56397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1554-8E3A-6B42-9E13-392F21EB89C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13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7829-415D-AC4B-878A-DB292CC56397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1554-8E3A-6B42-9E13-392F21EB8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6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7829-415D-AC4B-878A-DB292CC56397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1554-8E3A-6B42-9E13-392F21EB89C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3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7829-415D-AC4B-878A-DB292CC56397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1554-8E3A-6B42-9E13-392F21EB8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71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7829-415D-AC4B-878A-DB292CC56397}" type="datetimeFigureOut">
              <a:rPr lang="en-US" smtClean="0"/>
              <a:t>4/8/25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1554-8E3A-6B42-9E13-392F21EB8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4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7829-415D-AC4B-878A-DB292CC56397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1554-8E3A-6B42-9E13-392F21EB8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39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7829-415D-AC4B-878A-DB292CC56397}" type="datetimeFigureOut">
              <a:rPr lang="en-US" smtClean="0"/>
              <a:t>4/8/25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1554-8E3A-6B42-9E13-392F21EB8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52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7829-415D-AC4B-878A-DB292CC56397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1554-8E3A-6B42-9E13-392F21EB8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5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77829-415D-AC4B-878A-DB292CC56397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41554-8E3A-6B42-9E13-392F21EB89C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725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B977829-415D-AC4B-878A-DB292CC56397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7A41554-8E3A-6B42-9E13-392F21EB89C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639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Line_graph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4B42-DD6D-48E8-DC31-7A0DDC339D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SIMILARITY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293C63-BC60-0557-16F2-5E1B92DBDB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25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6E5D-B6C6-AE3A-6F70-EA901602D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ISOMORPHISM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9C888E-97CD-10E8-2D69-029A2F1B0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 graph G is said to be isomorphic to Graph H if there is a one to one mapping from the vertices in graph G to the vertices in graph H.</a:t>
            </a:r>
          </a:p>
          <a:p>
            <a:r>
              <a:rPr lang="en-US" dirty="0"/>
              <a:t>Graph isomorphism is NP, but not known to be in P or NP-complete</a:t>
            </a:r>
          </a:p>
          <a:p>
            <a:r>
              <a:rPr lang="en-US" dirty="0"/>
              <a:t>Graphs whose isomorphism can be solved in polynomial time</a:t>
            </a:r>
          </a:p>
          <a:p>
            <a:r>
              <a:rPr lang="en-US" dirty="0"/>
              <a:t>Trees</a:t>
            </a:r>
          </a:p>
          <a:p>
            <a:r>
              <a:rPr lang="en-US" dirty="0"/>
              <a:t>Planar graphs</a:t>
            </a:r>
          </a:p>
          <a:p>
            <a:r>
              <a:rPr lang="en-US" dirty="0"/>
              <a:t>Interval graphs</a:t>
            </a:r>
          </a:p>
          <a:p>
            <a:r>
              <a:rPr lang="en-US" dirty="0"/>
              <a:t>Graphs with bounded degree</a:t>
            </a:r>
          </a:p>
          <a:p>
            <a:endParaRPr lang="en-US" dirty="0"/>
          </a:p>
        </p:txBody>
      </p:sp>
      <p:sp>
        <p:nvSpPr>
          <p:cNvPr id="4" name="AutoShape 2" descr="Graph isomorphism - Wikipedia">
            <a:extLst>
              <a:ext uri="{FF2B5EF4-FFF2-40B4-BE49-F238E27FC236}">
                <a16:creationId xmlns:a16="http://schemas.microsoft.com/office/drawing/2014/main" id="{8EDFF7D5-AF6E-C0F5-0ECE-E2AB80EAE4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Graph isomorphism - Wikipedia">
            <a:extLst>
              <a:ext uri="{FF2B5EF4-FFF2-40B4-BE49-F238E27FC236}">
                <a16:creationId xmlns:a16="http://schemas.microsoft.com/office/drawing/2014/main" id="{61F7E37F-951F-F906-C5CF-BB6F1617E1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0" name="Picture 6" descr="Computer scientist claims to have solved the graph isomorphism problem">
            <a:extLst>
              <a:ext uri="{FF2B5EF4-FFF2-40B4-BE49-F238E27FC236}">
                <a16:creationId xmlns:a16="http://schemas.microsoft.com/office/drawing/2014/main" id="{DECFCFDA-08E1-FFAD-B4B9-24F908AAD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248" y="708025"/>
            <a:ext cx="6807200" cy="374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97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5" name="Straight Connector 2064">
            <a:extLst>
              <a:ext uri="{FF2B5EF4-FFF2-40B4-BE49-F238E27FC236}">
                <a16:creationId xmlns:a16="http://schemas.microsoft.com/office/drawing/2014/main" id="{FA32BB39-F62E-43E2-BD90-29FA55515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8B85844B-183A-E8BE-1D7D-FEA4C27EC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ISOMORPHISM FOR TREES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F39DA8-34C9-AA3A-D947-4ACD2461B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6066818" cy="402336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/>
              <a:t>1. Find the  center(s) of the trees</a:t>
            </a:r>
          </a:p>
          <a:p>
            <a:r>
              <a:rPr lang="en-US"/>
              <a:t>2. Root the trees at the centers</a:t>
            </a:r>
          </a:p>
          <a:p>
            <a:r>
              <a:rPr lang="en-US"/>
              <a:t>3. If every level has the same degree distribution, then the trees are isomorphic</a:t>
            </a:r>
          </a:p>
          <a:p>
            <a:r>
              <a:rPr lang="en-US"/>
              <a:t>4. We can check using AHU (Aho, Hopcroft Ullman) coding</a:t>
            </a:r>
          </a:p>
          <a:p>
            <a:pPr lvl="2"/>
            <a:r>
              <a:rPr lang="en-US"/>
              <a:t>Each leaf is marked with 0</a:t>
            </a:r>
          </a:p>
          <a:p>
            <a:pPr lvl="2"/>
            <a:r>
              <a:rPr lang="en-US"/>
              <a:t>Each non leaf is marked as ( </a:t>
            </a:r>
            <a:r>
              <a:rPr lang="en-US" b="1"/>
              <a:t>AHU of its children in non-descending order of length </a:t>
            </a:r>
            <a:r>
              <a:rPr lang="en-US"/>
              <a:t>)</a:t>
            </a:r>
          </a:p>
          <a:p>
            <a:pPr lvl="2"/>
            <a:r>
              <a:rPr lang="en-US"/>
              <a:t>Non descending order is important to match the codes for comparing trees</a:t>
            </a:r>
            <a:endParaRPr lang="en-US" dirty="0"/>
          </a:p>
        </p:txBody>
      </p:sp>
      <p:pic>
        <p:nvPicPr>
          <p:cNvPr id="2052" name="Picture 4" descr="Isomorphic Trees | Baeldung on Computer Science">
            <a:extLst>
              <a:ext uri="{FF2B5EF4-FFF2-40B4-BE49-F238E27FC236}">
                <a16:creationId xmlns:a16="http://schemas.microsoft.com/office/drawing/2014/main" id="{A8E3F770-DB08-FBD0-0F3C-9BAB45B6F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2267" y="1148316"/>
            <a:ext cx="3999654" cy="211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Isomorphic Trees | Baeldung on Computer Science">
            <a:extLst>
              <a:ext uri="{FF2B5EF4-FFF2-40B4-BE49-F238E27FC236}">
                <a16:creationId xmlns:a16="http://schemas.microsoft.com/office/drawing/2014/main" id="{6955E363-4760-800E-C1E4-6B225D075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2266" y="3589867"/>
            <a:ext cx="4248553" cy="162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94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E8EA-506D-B7B3-A5CB-038813CD6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 Graphs and ISOMORPHISM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D3A2ED-DD3B-9902-FA57-CE0A01DBF7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line graph L(G) of a given graph G (V,E) is created as follows;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Each edge of G is a vertex in the line graph. Two vertices in L(G), i.e. edges in G,  are connected if they share a common vertex in G. </a:t>
            </a:r>
          </a:p>
          <a:p>
            <a:r>
              <a:rPr lang="en-US" b="1" dirty="0"/>
              <a:t>Whitney graph isomorphism theorem:</a:t>
            </a:r>
          </a:p>
          <a:p>
            <a:r>
              <a:rPr lang="en-US" dirty="0"/>
              <a:t>Two connected graphs are isomorphic if and only if their </a:t>
            </a:r>
            <a:r>
              <a:rPr lang="en-US" dirty="0">
                <a:hlinkClick r:id="rId2" tooltip="Line graph"/>
              </a:rPr>
              <a:t>line graphs</a:t>
            </a:r>
            <a:r>
              <a:rPr lang="en-US" dirty="0"/>
              <a:t> are isomorphic,</a:t>
            </a:r>
          </a:p>
          <a:p>
            <a:r>
              <a:rPr lang="en-US" dirty="0"/>
              <a:t>Exceptions K3 and K1,3</a:t>
            </a:r>
          </a:p>
          <a:p>
            <a:r>
              <a:rPr lang="en-US" dirty="0">
                <a:solidFill>
                  <a:srgbClr val="7030A0"/>
                </a:solidFill>
              </a:rPr>
              <a:t>Would creating the line graph or a line graph give back the original graphs ?</a:t>
            </a:r>
          </a:p>
        </p:txBody>
      </p:sp>
      <p:pic>
        <p:nvPicPr>
          <p:cNvPr id="3074" name="Picture 2" descr="Fundamentals of Line Graphs | SpringerLink">
            <a:extLst>
              <a:ext uri="{FF2B5EF4-FFF2-40B4-BE49-F238E27FC236}">
                <a16:creationId xmlns:a16="http://schemas.microsoft.com/office/drawing/2014/main" id="{16D9CB8C-36AF-DBDD-EAF9-EA2B290E9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6000"/>
            <a:ext cx="5510138" cy="288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714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6E48DD-8764-63E4-9406-BFCD9E34F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011"/>
            <a:ext cx="6096000" cy="1993964"/>
          </a:xfrm>
        </p:spPr>
        <p:txBody>
          <a:bodyPr/>
          <a:lstStyle/>
          <a:p>
            <a:r>
              <a:rPr lang="en-US" dirty="0" err="1"/>
              <a:t>weisfeiler-lehman</a:t>
            </a:r>
            <a:r>
              <a:rPr lang="en-US" dirty="0"/>
              <a:t> </a:t>
            </a:r>
            <a:r>
              <a:rPr lang="en-US" dirty="0" err="1"/>
              <a:t>IsoMORPHISM</a:t>
            </a:r>
            <a:r>
              <a:rPr lang="en-US" dirty="0"/>
              <a:t> TEST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1C3133-65DD-66B0-D8A3-498F772F1F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dirty="0"/>
              <a:t>I</a:t>
            </a:r>
            <a:r>
              <a:rPr lang="en-US" b="0" i="0" dirty="0">
                <a:effectLst/>
              </a:rPr>
              <a:t>nitialize, C0; n=1 for all nodes 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</a:rPr>
              <a:t>At iteration </a:t>
            </a:r>
            <a:r>
              <a:rPr lang="en-US" b="0" i="0" dirty="0" err="1">
                <a:effectLst/>
              </a:rPr>
              <a:t>i</a:t>
            </a:r>
            <a:r>
              <a:rPr lang="en-US" b="0" i="0" dirty="0">
                <a:effectLst/>
              </a:rPr>
              <a:t> </a:t>
            </a:r>
          </a:p>
          <a:p>
            <a:pPr marL="128016" lvl="1" indent="0">
              <a:buNone/>
            </a:pPr>
            <a:r>
              <a:rPr lang="en-US" dirty="0"/>
              <a:t> F</a:t>
            </a:r>
            <a:r>
              <a:rPr lang="en-US" b="0" i="0" dirty="0">
                <a:effectLst/>
              </a:rPr>
              <a:t>or each node n, Set </a:t>
            </a:r>
            <a:r>
              <a:rPr lang="en-US" b="0" i="0" dirty="0" err="1">
                <a:effectLst/>
              </a:rPr>
              <a:t>Li,n</a:t>
            </a:r>
            <a:r>
              <a:rPr lang="en-US" b="0" i="0" dirty="0">
                <a:effectLst/>
              </a:rPr>
              <a:t> to be a tuple containing the node’s old label Ci−1,n and the multiset of compressed node labels Ci−1,m from all nodes m neighboring n from the previous iteration (i−1).</a:t>
            </a:r>
          </a:p>
          <a:p>
            <a:pPr algn="l">
              <a:buFont typeface="+mj-lt"/>
              <a:buAutoNum type="arabicPeriod"/>
            </a:pPr>
            <a:r>
              <a:rPr lang="en-US" dirty="0"/>
              <a:t>C</a:t>
            </a:r>
            <a:r>
              <a:rPr lang="en-US" b="0" i="0" dirty="0">
                <a:effectLst/>
              </a:rPr>
              <a:t>omplete iteration </a:t>
            </a:r>
            <a:r>
              <a:rPr lang="en-US" b="0" i="0" dirty="0" err="1">
                <a:effectLst/>
              </a:rPr>
              <a:t>i</a:t>
            </a:r>
            <a:r>
              <a:rPr lang="en-US" b="0" i="0" dirty="0">
                <a:effectLst/>
              </a:rPr>
              <a:t> by setting </a:t>
            </a:r>
            <a:r>
              <a:rPr lang="en-US" b="0" i="0" dirty="0" err="1">
                <a:effectLst/>
              </a:rPr>
              <a:t>Ci,n</a:t>
            </a:r>
            <a:r>
              <a:rPr lang="en-US" b="0" i="0" dirty="0">
                <a:effectLst/>
              </a:rPr>
              <a:t> to be a new “compressed” label.  Any two nodes with the same labels </a:t>
            </a:r>
            <a:r>
              <a:rPr lang="en-US" b="0" i="0" dirty="0" err="1">
                <a:effectLst/>
              </a:rPr>
              <a:t>Li,n</a:t>
            </a:r>
            <a:r>
              <a:rPr lang="en-US" b="0" i="0" dirty="0">
                <a:effectLst/>
              </a:rPr>
              <a:t> must get the same compressed label </a:t>
            </a:r>
            <a:r>
              <a:rPr lang="en-US" b="0" i="0" dirty="0" err="1">
                <a:effectLst/>
              </a:rPr>
              <a:t>Ci,n</a:t>
            </a:r>
            <a:r>
              <a:rPr lang="en-US" b="0" i="0" dirty="0"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</a:rPr>
              <a:t>Partition the nodes in the graph by their compressed label. Repeat 2 + 3 for up to N (the number of nodes) iterations, or until there is no change in the partition.</a:t>
            </a:r>
            <a:endParaRPr lang="en-US" dirty="0"/>
          </a:p>
        </p:txBody>
      </p:sp>
      <p:pic>
        <p:nvPicPr>
          <p:cNvPr id="4100" name="Picture 4" descr="Two isomorphic graphs are shown.">
            <a:extLst>
              <a:ext uri="{FF2B5EF4-FFF2-40B4-BE49-F238E27FC236}">
                <a16:creationId xmlns:a16="http://schemas.microsoft.com/office/drawing/2014/main" id="{C5D64784-DDC6-9170-B407-F1D23C1D5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578" y="480060"/>
            <a:ext cx="3210560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Initialization: $C\_{0,n} = 1$ for all nodes $n$">
            <a:extLst>
              <a:ext uri="{FF2B5EF4-FFF2-40B4-BE49-F238E27FC236}">
                <a16:creationId xmlns:a16="http://schemas.microsoft.com/office/drawing/2014/main" id="{36D1C9B6-89A7-E52A-38B3-616492C53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438" y="480060"/>
            <a:ext cx="3210560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Iteration 1, Step 2: $L\_{1,n}$">
            <a:extLst>
              <a:ext uri="{FF2B5EF4-FFF2-40B4-BE49-F238E27FC236}">
                <a16:creationId xmlns:a16="http://schemas.microsoft.com/office/drawing/2014/main" id="{79A97FD5-2899-EF35-1C99-1ABF66C3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928" y="2286000"/>
            <a:ext cx="2939860" cy="165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teration 1, Step 3: $C\_{1,n}$">
            <a:extLst>
              <a:ext uri="{FF2B5EF4-FFF2-40B4-BE49-F238E27FC236}">
                <a16:creationId xmlns:a16="http://schemas.microsoft.com/office/drawing/2014/main" id="{C9E40D6B-DA60-C7B6-40A8-EC2A67F7E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018" y="2209866"/>
            <a:ext cx="3210560" cy="1805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Iteration 2, Step 2: $L\_{2,n}$">
            <a:extLst>
              <a:ext uri="{FF2B5EF4-FFF2-40B4-BE49-F238E27FC236}">
                <a16:creationId xmlns:a16="http://schemas.microsoft.com/office/drawing/2014/main" id="{5C48120D-1B53-3C54-7CAA-5D162E460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150" y="4201543"/>
            <a:ext cx="3075210" cy="172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Iteration 2, Step 3: $C\_{2,n}$">
            <a:extLst>
              <a:ext uri="{FF2B5EF4-FFF2-40B4-BE49-F238E27FC236}">
                <a16:creationId xmlns:a16="http://schemas.microsoft.com/office/drawing/2014/main" id="{23120A1D-3AA0-E401-7740-E87498CF2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789" y="4177791"/>
            <a:ext cx="2922587" cy="164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505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D2607-C146-7098-1ED9-1C2A0697D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Motifs and Orbits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26592C-F0F3-459D-C278-6D6119853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9927" y="2073656"/>
            <a:ext cx="4754880" cy="4023360"/>
          </a:xfrm>
        </p:spPr>
        <p:txBody>
          <a:bodyPr/>
          <a:lstStyle/>
          <a:p>
            <a:r>
              <a:rPr lang="en-US" b="0" i="0" dirty="0">
                <a:solidFill>
                  <a:srgbClr val="474747"/>
                </a:solidFill>
                <a:effectLst/>
                <a:latin typeface="Roboto" panose="02000000000000000000" pitchFamily="2" charset="0"/>
              </a:rPr>
              <a:t>An automorphism of a graph is </a:t>
            </a:r>
            <a:r>
              <a:rPr lang="en-US" b="1" i="0" dirty="0">
                <a:solidFill>
                  <a:srgbClr val="767676"/>
                </a:solidFill>
                <a:effectLst/>
                <a:latin typeface="Roboto" panose="02000000000000000000" pitchFamily="2" charset="0"/>
              </a:rPr>
              <a:t>a form of symmetry in which the graph is mapped onto itself</a:t>
            </a:r>
            <a:r>
              <a:rPr lang="en-US" b="0" i="0" dirty="0">
                <a:solidFill>
                  <a:srgbClr val="474747"/>
                </a:solidFill>
                <a:effectLst/>
                <a:latin typeface="Roboto" panose="02000000000000000000" pitchFamily="2" charset="0"/>
              </a:rPr>
              <a:t> while preserving the edge–vertex connectivity.</a:t>
            </a:r>
          </a:p>
          <a:p>
            <a:r>
              <a:rPr lang="en-US" dirty="0">
                <a:solidFill>
                  <a:srgbClr val="040C28"/>
                </a:solidFill>
                <a:latin typeface="Google Sans"/>
              </a:rPr>
              <a:t>T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wo vertices belong to the same orbit if and only if there exists an automorphism that takes one to the other</a:t>
            </a:r>
          </a:p>
          <a:p>
            <a:r>
              <a:rPr lang="en-US" dirty="0">
                <a:solidFill>
                  <a:srgbClr val="040C28"/>
                </a:solidFill>
                <a:latin typeface="Google Sans"/>
              </a:rPr>
              <a:t>Two vertices with the same orbit are structurally similar</a:t>
            </a: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5C6787-AB3D-7A2A-B6FD-8CF225C490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 descr="Automorphism orbits 0,1,2, …,72 for the 30 up to five-node graphlets... |  Download Scientific Diagram">
            <a:extLst>
              <a:ext uri="{FF2B5EF4-FFF2-40B4-BE49-F238E27FC236}">
                <a16:creationId xmlns:a16="http://schemas.microsoft.com/office/drawing/2014/main" id="{75AA84CF-7F6F-3950-EC5D-16AC171F1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170" y="2084832"/>
            <a:ext cx="7224830" cy="41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36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034F0F-4317-80FF-1899-54A64F46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Graphlet Degree Vector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99019A-40D4-80C3-D4A3-2BDA914B23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Vector enumerating the different orbits that a vertex belongs to</a:t>
            </a:r>
          </a:p>
          <a:p>
            <a:r>
              <a:rPr lang="en-US" dirty="0"/>
              <a:t>Vertices having similar graphlet degree vector are structurally similar.</a:t>
            </a:r>
          </a:p>
        </p:txBody>
      </p:sp>
      <p:pic>
        <p:nvPicPr>
          <p:cNvPr id="1026" name="Picture 2" descr="Graphlet degree vectors. (a) All 9 graphlets on 2, 3 and 4 nodes,... |  Download Scientific Diagram">
            <a:extLst>
              <a:ext uri="{FF2B5EF4-FFF2-40B4-BE49-F238E27FC236}">
                <a16:creationId xmlns:a16="http://schemas.microsoft.com/office/drawing/2014/main" id="{5E74BE98-AD61-9417-1ECF-EE8C09FE9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543050"/>
            <a:ext cx="5467350" cy="283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0414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10093</TotalTime>
  <Words>484</Words>
  <Application>Microsoft Macintosh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Google Sans</vt:lpstr>
      <vt:lpstr>Roboto</vt:lpstr>
      <vt:lpstr>Tw Cen MT</vt:lpstr>
      <vt:lpstr>Tw Cen MT Condensed</vt:lpstr>
      <vt:lpstr>Wingdings 3</vt:lpstr>
      <vt:lpstr>Integral</vt:lpstr>
      <vt:lpstr>GRAPH SIMILARITY</vt:lpstr>
      <vt:lpstr>Graph ISOMORPHISM</vt:lpstr>
      <vt:lpstr>ISOMORPHISM FOR TREES</vt:lpstr>
      <vt:lpstr>Line Graphs and ISOMORPHISM</vt:lpstr>
      <vt:lpstr>weisfeiler-lehman IsoMORPHISM TEST</vt:lpstr>
      <vt:lpstr>Motifs and Orbits</vt:lpstr>
      <vt:lpstr>Graphlet Degree Vector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Bhowmick, Sanjukta</dc:creator>
  <cp:lastModifiedBy>Bhowmick, Sanjukta</cp:lastModifiedBy>
  <cp:revision>1</cp:revision>
  <dcterms:created xsi:type="dcterms:W3CDTF">2025-04-08T21:40:45Z</dcterms:created>
  <dcterms:modified xsi:type="dcterms:W3CDTF">2025-04-15T21:54:39Z</dcterms:modified>
</cp:coreProperties>
</file>