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0" r:id="rId9"/>
    <p:sldId id="265" r:id="rId10"/>
    <p:sldId id="259" r:id="rId11"/>
    <p:sldId id="272" r:id="rId12"/>
    <p:sldId id="267" r:id="rId13"/>
    <p:sldId id="270" r:id="rId14"/>
    <p:sldId id="268" r:id="rId15"/>
    <p:sldId id="269" r:id="rId16"/>
    <p:sldId id="271" r:id="rId17"/>
    <p:sldId id="276" r:id="rId18"/>
    <p:sldId id="284" r:id="rId19"/>
    <p:sldId id="285" r:id="rId20"/>
    <p:sldId id="1781" r:id="rId21"/>
    <p:sldId id="1779" r:id="rId22"/>
    <p:sldId id="1780" r:id="rId23"/>
    <p:sldId id="274" r:id="rId24"/>
    <p:sldId id="275" r:id="rId25"/>
    <p:sldId id="278" r:id="rId26"/>
    <p:sldId id="279" r:id="rId27"/>
    <p:sldId id="280" r:id="rId28"/>
    <p:sldId id="1776" r:id="rId29"/>
    <p:sldId id="266" r:id="rId30"/>
    <p:sldId id="1777" r:id="rId31"/>
    <p:sldId id="1778" r:id="rId32"/>
    <p:sldId id="1782" r:id="rId33"/>
    <p:sldId id="1783" r:id="rId34"/>
    <p:sldId id="1784" r:id="rId35"/>
    <p:sldId id="1785" r:id="rId36"/>
    <p:sldId id="1786" r:id="rId37"/>
    <p:sldId id="1787" r:id="rId38"/>
    <p:sldId id="1788" r:id="rId39"/>
    <p:sldId id="17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58AFA-346B-D04F-81D0-F81B67B76D12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70D3-7EFF-3647-BCDB-EA2839D3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70D3-7EFF-3647-BCDB-EA2839D31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98AF03-7270-45C2-A683-C5E353EF01A5}" type="datetime4">
              <a:rPr lang="en-US" smtClean="0"/>
              <a:pPr/>
              <a:t>March 17,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0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4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6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C01193-8287-4834-A286-6B880643E934}" type="datetime4">
              <a:rPr lang="en-US" smtClean="0"/>
              <a:pPr/>
              <a:t>March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 problems and Approximate Algorithms</a:t>
            </a:r>
          </a:p>
        </p:txBody>
      </p:sp>
    </p:spTree>
    <p:extLst>
      <p:ext uri="{BB962C8B-B14F-4D97-AF65-F5344CB8AC3E}">
        <p14:creationId xmlns:p14="http://schemas.microsoft.com/office/powerpoint/2010/main" val="407696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69" y="456164"/>
            <a:ext cx="7024744" cy="1143000"/>
          </a:xfrm>
        </p:spPr>
        <p:txBody>
          <a:bodyPr/>
          <a:lstStyle/>
          <a:p>
            <a:r>
              <a:rPr lang="en-US" dirty="0"/>
              <a:t>NP, NP-complete, NP-hard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8" y="2836764"/>
            <a:ext cx="6144631" cy="3840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498" y="2045441"/>
            <a:ext cx="776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NP-hard:  The problem is at least as hard as NP</a:t>
            </a:r>
          </a:p>
          <a:p>
            <a:r>
              <a:rPr lang="en-US" dirty="0"/>
              <a:t>Every problem in NP can be reduced to a problem in NP-hard set</a:t>
            </a:r>
          </a:p>
        </p:txBody>
      </p:sp>
    </p:spTree>
    <p:extLst>
      <p:ext uri="{BB962C8B-B14F-4D97-AF65-F5344CB8AC3E}">
        <p14:creationId xmlns:p14="http://schemas.microsoft.com/office/powerpoint/2010/main" val="275603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SAT=&gt;3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Circuit </a:t>
            </a:r>
            <a:r>
              <a:rPr lang="en-US" dirty="0" err="1">
                <a:solidFill>
                  <a:srgbClr val="FF0000"/>
                </a:solidFill>
              </a:rPr>
              <a:t>Satisfiability</a:t>
            </a:r>
            <a:r>
              <a:rPr lang="en-US" dirty="0">
                <a:solidFill>
                  <a:srgbClr val="FF0000"/>
                </a:solidFill>
              </a:rPr>
              <a:t> (SAT)</a:t>
            </a:r>
            <a:r>
              <a:rPr lang="en-US" dirty="0"/>
              <a:t>: </a:t>
            </a:r>
          </a:p>
          <a:p>
            <a:r>
              <a:rPr lang="en-US" dirty="0"/>
              <a:t>Can be written as  set of  Boolean Clauses of any length</a:t>
            </a:r>
          </a:p>
          <a:p>
            <a:pPr lvl="1"/>
            <a:r>
              <a:rPr lang="en-US" sz="1600" dirty="0"/>
              <a:t>(x1 OR x2) AND (x3 OR x4 OR x5) AND (x6 OR x7 OR x8 OR x9) </a:t>
            </a:r>
          </a:p>
          <a:p>
            <a:r>
              <a:rPr lang="en-US" dirty="0">
                <a:solidFill>
                  <a:srgbClr val="FF0000"/>
                </a:solidFill>
              </a:rPr>
              <a:t>3SAT: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Clauses should be of length 3</a:t>
            </a:r>
          </a:p>
        </p:txBody>
      </p:sp>
    </p:spTree>
    <p:extLst>
      <p:ext uri="{BB962C8B-B14F-4D97-AF65-F5344CB8AC3E}">
        <p14:creationId xmlns:p14="http://schemas.microsoft.com/office/powerpoint/2010/main" val="22368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SAT=&gt; 3SAT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60" y="2323652"/>
            <a:ext cx="8049809" cy="3508977"/>
          </a:xfrm>
        </p:spPr>
        <p:txBody>
          <a:bodyPr>
            <a:normAutofit/>
          </a:bodyPr>
          <a:lstStyle/>
          <a:p>
            <a:r>
              <a:rPr lang="en-US" dirty="0"/>
              <a:t>Convert clauses of size &lt; 3</a:t>
            </a:r>
          </a:p>
          <a:p>
            <a:pPr lvl="1"/>
            <a:r>
              <a:rPr lang="en-US" dirty="0"/>
              <a:t>(x1OR x2) =&gt; (x1 OR x1 OR x2)</a:t>
            </a:r>
          </a:p>
          <a:p>
            <a:r>
              <a:rPr lang="en-US" dirty="0"/>
              <a:t>Convert clauses of size &gt;3</a:t>
            </a:r>
          </a:p>
          <a:p>
            <a:pPr lvl="1"/>
            <a:r>
              <a:rPr lang="en-US" dirty="0"/>
              <a:t>(x6 OR x7 OR x8 OR x9)</a:t>
            </a:r>
          </a:p>
          <a:p>
            <a:pPr lvl="2"/>
            <a:r>
              <a:rPr lang="en-US" dirty="0"/>
              <a:t>=&gt; (x6 Or x7 OR z1) AND (!z1 OR x8 OR x9)</a:t>
            </a:r>
          </a:p>
          <a:p>
            <a:pPr lvl="1"/>
            <a:r>
              <a:rPr lang="en-US" dirty="0"/>
              <a:t>(x1 OR x2 OR x3 …. OR </a:t>
            </a:r>
            <a:r>
              <a:rPr lang="en-US" dirty="0" err="1"/>
              <a:t>xk</a:t>
            </a:r>
            <a:r>
              <a:rPr lang="en-US" dirty="0"/>
              <a:t>)</a:t>
            </a:r>
          </a:p>
          <a:p>
            <a:pPr lvl="2"/>
            <a:r>
              <a:rPr lang="en-US" sz="1600" dirty="0"/>
              <a:t>=&gt; (x1 OR x2 OR z1) AND (!z1 OR x3 OR z2) AND … (!</a:t>
            </a:r>
            <a:r>
              <a:rPr lang="en-US" sz="1600" dirty="0" err="1"/>
              <a:t>zk</a:t>
            </a:r>
            <a:r>
              <a:rPr lang="en-US" sz="1600" dirty="0"/>
              <a:t> OR x(k-1) OR </a:t>
            </a:r>
            <a:r>
              <a:rPr lang="en-US" sz="1600" dirty="0" err="1"/>
              <a:t>xk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43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Independent 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independent set in a graph is a set of vertices no two of which are adjacent to each other</a:t>
            </a:r>
          </a:p>
          <a:p>
            <a:r>
              <a:rPr lang="en-US" dirty="0"/>
              <a:t>Does a given graph have an independent set of size &gt;= 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4618903"/>
            <a:ext cx="6210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80" y="456164"/>
            <a:ext cx="7024744" cy="1143000"/>
          </a:xfrm>
        </p:spPr>
        <p:txBody>
          <a:bodyPr/>
          <a:lstStyle/>
          <a:p>
            <a:r>
              <a:rPr lang="en-US" dirty="0"/>
              <a:t>3 SAT to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877464"/>
            <a:ext cx="7486903" cy="2550097"/>
          </a:xfrm>
        </p:spPr>
        <p:txBody>
          <a:bodyPr>
            <a:normAutofit/>
          </a:bodyPr>
          <a:lstStyle/>
          <a:p>
            <a:r>
              <a:rPr lang="en-US" dirty="0"/>
              <a:t>3SAT instance with K clauses</a:t>
            </a:r>
          </a:p>
          <a:p>
            <a:pPr lvl="1"/>
            <a:r>
              <a:rPr lang="en-US" sz="1600" dirty="0"/>
              <a:t>(x1 OR x2 OR x3) AND (!x1 OR x2 OR !x3) AND (!x1 OR !x2 OR x3)</a:t>
            </a:r>
            <a:endParaRPr lang="en-US" dirty="0"/>
          </a:p>
          <a:p>
            <a:r>
              <a:rPr lang="en-US" dirty="0"/>
              <a:t>Create a triangle for each clause</a:t>
            </a:r>
          </a:p>
          <a:p>
            <a:r>
              <a:rPr lang="en-US" dirty="0"/>
              <a:t>Across triangles connect to negations of the same variables</a:t>
            </a:r>
          </a:p>
          <a:p>
            <a:r>
              <a:rPr lang="en-US" dirty="0"/>
              <a:t>The graph will have an independent set of size K if the given 3SAT formula is </a:t>
            </a:r>
            <a:r>
              <a:rPr lang="en-US" dirty="0" err="1"/>
              <a:t>satisfiable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476083" y="4759692"/>
            <a:ext cx="6125392" cy="1515019"/>
            <a:chOff x="1476083" y="4759692"/>
            <a:chExt cx="6125392" cy="1515019"/>
          </a:xfrm>
        </p:grpSpPr>
        <p:sp>
          <p:nvSpPr>
            <p:cNvPr id="4" name="Isosceles Triangle 3"/>
            <p:cNvSpPr/>
            <p:nvPr/>
          </p:nvSpPr>
          <p:spPr>
            <a:xfrm>
              <a:off x="1785032" y="5180507"/>
              <a:ext cx="1218628" cy="943860"/>
            </a:xfrm>
            <a:prstGeom prst="triangle">
              <a:avLst/>
            </a:prstGeom>
            <a:noFill/>
            <a:ln w="38100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4127" y="4892875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6083" y="5905379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52166" y="5871057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x3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827520" y="5096758"/>
              <a:ext cx="1218628" cy="943860"/>
            </a:xfrm>
            <a:prstGeom prst="triangle">
              <a:avLst/>
            </a:prstGeom>
            <a:noFill/>
            <a:ln w="38100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56615" y="4809126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8571" y="5821630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4654" y="5787308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!x3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5919428" y="5047324"/>
              <a:ext cx="1218628" cy="943860"/>
            </a:xfrm>
            <a:prstGeom prst="triangle">
              <a:avLst/>
            </a:prstGeom>
            <a:noFill/>
            <a:ln w="38100" cmpd="sng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8523" y="4759692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0479" y="5772196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!x2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6562" y="5737874"/>
              <a:ext cx="51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x3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85764" y="5126975"/>
              <a:ext cx="2042488" cy="83749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5" idx="2"/>
            </p:cNvCxnSpPr>
            <p:nvPr/>
          </p:nvCxnSpPr>
          <p:spPr>
            <a:xfrm rot="5400000" flipH="1" flipV="1">
              <a:off x="4389467" y="3129441"/>
              <a:ext cx="214883" cy="4050650"/>
            </a:xfrm>
            <a:prstGeom prst="curvedConnector4">
              <a:avLst>
                <a:gd name="adj1" fmla="val -106383"/>
                <a:gd name="adj2" fmla="val 56144"/>
              </a:avLst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7" idx="1"/>
            </p:cNvCxnSpPr>
            <p:nvPr/>
          </p:nvCxnSpPr>
          <p:spPr>
            <a:xfrm rot="10800000" flipH="1">
              <a:off x="2952166" y="6040619"/>
              <a:ext cx="2093982" cy="15105"/>
            </a:xfrm>
            <a:prstGeom prst="curvedConnector5">
              <a:avLst>
                <a:gd name="adj1" fmla="val -10917"/>
                <a:gd name="adj2" fmla="val 2735955"/>
                <a:gd name="adj3" fmla="val 6229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1" idx="1"/>
            </p:cNvCxnSpPr>
            <p:nvPr/>
          </p:nvCxnSpPr>
          <p:spPr>
            <a:xfrm rot="10800000" flipH="1" flipV="1">
              <a:off x="4994654" y="5971974"/>
              <a:ext cx="2143402" cy="19210"/>
            </a:xfrm>
            <a:prstGeom prst="curvedConnector5">
              <a:avLst>
                <a:gd name="adj1" fmla="val -10665"/>
                <a:gd name="adj2" fmla="val -2151307"/>
                <a:gd name="adj3" fmla="val 62012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endCxn id="14" idx="2"/>
            </p:cNvCxnSpPr>
            <p:nvPr/>
          </p:nvCxnSpPr>
          <p:spPr>
            <a:xfrm>
              <a:off x="1785032" y="6124367"/>
              <a:ext cx="4082904" cy="17161"/>
            </a:xfrm>
            <a:prstGeom prst="curvedConnector4">
              <a:avLst>
                <a:gd name="adj1" fmla="val 46847"/>
                <a:gd name="adj2" fmla="val 1432090"/>
              </a:avLst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endCxn id="14" idx="2"/>
            </p:cNvCxnSpPr>
            <p:nvPr/>
          </p:nvCxnSpPr>
          <p:spPr>
            <a:xfrm>
              <a:off x="3827520" y="6040618"/>
              <a:ext cx="2040416" cy="100910"/>
            </a:xfrm>
            <a:prstGeom prst="curvedConnector4">
              <a:avLst>
                <a:gd name="adj1" fmla="val 43691"/>
                <a:gd name="adj2" fmla="val 326538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75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Set to Max Clique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clique of size &gt;=K in a graph</a:t>
            </a:r>
          </a:p>
          <a:p>
            <a:r>
              <a:rPr lang="en-US" dirty="0"/>
              <a:t>Take a graph</a:t>
            </a:r>
          </a:p>
          <a:p>
            <a:r>
              <a:rPr lang="en-US" dirty="0"/>
              <a:t>Take the complement of the graph (connect vertices that were not connected; remove connections between vertices that were connected)</a:t>
            </a:r>
          </a:p>
          <a:p>
            <a:r>
              <a:rPr lang="en-US" dirty="0"/>
              <a:t>Find the independent set of the complement graph</a:t>
            </a:r>
          </a:p>
          <a:p>
            <a:r>
              <a:rPr lang="en-US" dirty="0"/>
              <a:t>The vertices that form the independent set in the complement graph form the clique in the original graph</a:t>
            </a:r>
          </a:p>
          <a:p>
            <a:r>
              <a:rPr lang="en-US" dirty="0">
                <a:solidFill>
                  <a:srgbClr val="FF0000"/>
                </a:solidFill>
              </a:rPr>
              <a:t>Independent set in the original graph=max clique in the complement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394168"/>
            <a:ext cx="6515100" cy="157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219179"/>
            <a:ext cx="7899400" cy="74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6120A-7504-FA44-A1C9-9A95144FB658}"/>
              </a:ext>
            </a:extLst>
          </p:cNvPr>
          <p:cNvSpPr txBox="1"/>
          <p:nvPr/>
        </p:nvSpPr>
        <p:spPr>
          <a:xfrm>
            <a:off x="924674" y="5506948"/>
            <a:ext cx="70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K is an independent set in G (V,E), then V-K is a vertex cover in G’</a:t>
            </a:r>
          </a:p>
        </p:txBody>
      </p:sp>
    </p:spTree>
    <p:extLst>
      <p:ext uri="{BB962C8B-B14F-4D97-AF65-F5344CB8AC3E}">
        <p14:creationId xmlns:p14="http://schemas.microsoft.com/office/powerpoint/2010/main" val="415632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2F9-0F53-6E4F-9C6F-5D774EF3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err="1"/>
              <a:t>ClIQUE</a:t>
            </a:r>
            <a:r>
              <a:rPr lang="en-US" dirty="0"/>
              <a:t> to VERTEX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C8FC-ABEB-B14A-924B-711CE705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G,  with V vertices, let the max clique be formed of the set of vertices C</a:t>
            </a:r>
          </a:p>
          <a:p>
            <a:r>
              <a:rPr lang="en-US" dirty="0"/>
              <a:t>Now create the complement of the graph, say G’.</a:t>
            </a:r>
          </a:p>
          <a:p>
            <a:r>
              <a:rPr lang="en-US" dirty="0"/>
              <a:t>Any edge in G’ will have at least one end point not in C. </a:t>
            </a:r>
          </a:p>
          <a:p>
            <a:r>
              <a:rPr lang="en-US" dirty="0"/>
              <a:t>Thus the size of the independent set is at least |V|-|C|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41DA-F129-AF48-AC61-1E6824F5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A7-98E2-FE48-9B5B-483D4CAD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color to each vertex of a graph, such that two adjacent vertices do not have the same color (</a:t>
            </a:r>
            <a:r>
              <a:rPr lang="en-US" dirty="0">
                <a:solidFill>
                  <a:srgbClr val="FF0000"/>
                </a:solidFill>
              </a:rPr>
              <a:t>vertex coloring</a:t>
            </a:r>
            <a:r>
              <a:rPr lang="en-US" dirty="0"/>
              <a:t>)</a:t>
            </a:r>
          </a:p>
          <a:p>
            <a:r>
              <a:rPr lang="en-US" dirty="0"/>
              <a:t>The minimum number of colors with which the vertices of a graph can be colored is called the chromatic number of the graph, 𝜒(G).</a:t>
            </a:r>
          </a:p>
          <a:p>
            <a:r>
              <a:rPr lang="en-US" dirty="0"/>
              <a:t>Graph coloring is used for resources allocation</a:t>
            </a:r>
          </a:p>
          <a:p>
            <a:pPr lvl="1"/>
            <a:r>
              <a:rPr lang="en-US" dirty="0"/>
              <a:t>Least number registers in computing</a:t>
            </a:r>
          </a:p>
          <a:p>
            <a:pPr lvl="1"/>
            <a:r>
              <a:rPr lang="en-US" dirty="0"/>
              <a:t>Fewest rooms to be allocated</a:t>
            </a:r>
          </a:p>
          <a:p>
            <a:pPr lvl="1"/>
            <a:r>
              <a:rPr lang="en-US" dirty="0"/>
              <a:t>Fewest channels in mobile transmission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decision problem whose answer is yes or no</a:t>
            </a:r>
          </a:p>
          <a:p>
            <a:r>
              <a:rPr lang="en-US" dirty="0"/>
              <a:t>Problems for which there exist algorithms to find the answer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are decidable</a:t>
            </a:r>
          </a:p>
          <a:p>
            <a:r>
              <a:rPr lang="en-US" dirty="0"/>
              <a:t>Problems for which no algorithms exist to find the answer </a:t>
            </a:r>
            <a:r>
              <a:rPr lang="en-US" b="1" dirty="0">
                <a:solidFill>
                  <a:srgbClr val="4A6300"/>
                </a:solidFill>
              </a:rPr>
              <a:t>are </a:t>
            </a:r>
            <a:r>
              <a:rPr lang="en-US" b="1" dirty="0" err="1">
                <a:solidFill>
                  <a:srgbClr val="4A6300"/>
                </a:solidFill>
              </a:rPr>
              <a:t>undecidable</a:t>
            </a:r>
            <a:endParaRPr lang="en-US" b="1" dirty="0">
              <a:solidFill>
                <a:srgbClr val="4A63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is an example of an undecidable  problem?</a:t>
            </a:r>
          </a:p>
          <a:p>
            <a:pPr lvl="1"/>
            <a:r>
              <a:rPr lang="en-US" b="1" dirty="0">
                <a:solidFill>
                  <a:srgbClr val="4A6300"/>
                </a:solidFill>
              </a:rPr>
              <a:t>Halting Problem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01455-A0DE-2E99-5F1F-C803E87C4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D17C-472B-7E94-ED5C-7DD8115E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99A-283C-39C2-CD37-E1F683B4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/>
              <a:t>Let H be a subgraph of the graph G, then 𝜒(H) &lt;= 𝜒(G)</a:t>
            </a:r>
          </a:p>
          <a:p>
            <a:pPr lvl="1"/>
            <a:r>
              <a:rPr lang="en-US" sz="1800" dirty="0"/>
              <a:t>If G (V,E) is a cycle then 𝜒(G)=2 if then |V| is even and 𝜒(G)=3 otherwise </a:t>
            </a:r>
          </a:p>
          <a:p>
            <a:pPr lvl="1"/>
            <a:r>
              <a:rPr lang="en-US" sz="1800" dirty="0"/>
              <a:t>If G (V,E) is a clique of n vertices then 𝜒(G)=n.</a:t>
            </a:r>
          </a:p>
          <a:p>
            <a:pPr lvl="1"/>
            <a:r>
              <a:rPr lang="en-US" sz="1800" dirty="0"/>
              <a:t>𝜒(G)&lt;=1+ max degree of 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2410-1233-4A14-D384-F15F8E4C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SAT to Graph Coloring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63D8ED-75D6-0DD6-7C74-133CC76F9BD3}"/>
              </a:ext>
            </a:extLst>
          </p:cNvPr>
          <p:cNvGrpSpPr/>
          <p:nvPr/>
        </p:nvGrpSpPr>
        <p:grpSpPr>
          <a:xfrm>
            <a:off x="512064" y="1723810"/>
            <a:ext cx="1840992" cy="1194816"/>
            <a:chOff x="3736848" y="1755648"/>
            <a:chExt cx="2072640" cy="15605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005B7EA-B135-7CF4-FB6C-E1B72902FE90}"/>
                </a:ext>
              </a:extLst>
            </p:cNvPr>
            <p:cNvSpPr/>
            <p:nvPr/>
          </p:nvSpPr>
          <p:spPr>
            <a:xfrm>
              <a:off x="3852672" y="1938528"/>
              <a:ext cx="1840992" cy="11948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F1E400-6FED-D1FD-FD65-985AECDF9A58}"/>
                </a:ext>
              </a:extLst>
            </p:cNvPr>
            <p:cNvSpPr/>
            <p:nvPr/>
          </p:nvSpPr>
          <p:spPr>
            <a:xfrm>
              <a:off x="4572000" y="1755648"/>
              <a:ext cx="414528" cy="3657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F865-F373-BA93-1472-9A473383E437}"/>
                </a:ext>
              </a:extLst>
            </p:cNvPr>
            <p:cNvSpPr/>
            <p:nvPr/>
          </p:nvSpPr>
          <p:spPr>
            <a:xfrm>
              <a:off x="3736848" y="2950464"/>
              <a:ext cx="414528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C4B998-0069-B5F3-5896-2BA2E599C7BE}"/>
                </a:ext>
              </a:extLst>
            </p:cNvPr>
            <p:cNvSpPr/>
            <p:nvPr/>
          </p:nvSpPr>
          <p:spPr>
            <a:xfrm>
              <a:off x="5394960" y="2950464"/>
              <a:ext cx="414528" cy="3657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C5CCE4-31CD-BB78-8262-A582C2C2823E}"/>
              </a:ext>
            </a:extLst>
          </p:cNvPr>
          <p:cNvSpPr txBox="1"/>
          <p:nvPr/>
        </p:nvSpPr>
        <p:spPr>
          <a:xfrm>
            <a:off x="2584704" y="1870400"/>
            <a:ext cx="61683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mbria" panose="02040503050406030204" pitchFamily="18" charset="0"/>
              </a:rPr>
              <a:t>The truth gadget is a triangle with three vertices T, F, and X, which stand for TRUE, FALSE, and OTHER. Since these vertices are all connected, they must have different colors in any</a:t>
            </a:r>
          </a:p>
          <a:p>
            <a:r>
              <a:rPr lang="en-US" sz="1400" dirty="0">
                <a:effectLst/>
                <a:latin typeface="Cambria" panose="02040503050406030204" pitchFamily="18" charset="0"/>
              </a:rPr>
              <a:t>3-coloring.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000229-7A1B-F125-D859-20E5626E5F8D}"/>
              </a:ext>
            </a:extLst>
          </p:cNvPr>
          <p:cNvGrpSpPr/>
          <p:nvPr/>
        </p:nvGrpSpPr>
        <p:grpSpPr>
          <a:xfrm>
            <a:off x="600313" y="3424615"/>
            <a:ext cx="1962912" cy="1130477"/>
            <a:chOff x="3736848" y="1755648"/>
            <a:chExt cx="2139696" cy="1560576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69A6E5A2-53A5-04FB-1ACC-BC513DFF8B39}"/>
                </a:ext>
              </a:extLst>
            </p:cNvPr>
            <p:cNvSpPr/>
            <p:nvPr/>
          </p:nvSpPr>
          <p:spPr>
            <a:xfrm>
              <a:off x="3852672" y="1938528"/>
              <a:ext cx="1840992" cy="11948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10B19-6878-02DB-67CE-7A9D5888A61A}"/>
                </a:ext>
              </a:extLst>
            </p:cNvPr>
            <p:cNvSpPr/>
            <p:nvPr/>
          </p:nvSpPr>
          <p:spPr>
            <a:xfrm>
              <a:off x="4572000" y="1755648"/>
              <a:ext cx="414528" cy="3657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533734-DA39-56D1-3591-DDCB9993CF97}"/>
                </a:ext>
              </a:extLst>
            </p:cNvPr>
            <p:cNvSpPr/>
            <p:nvPr/>
          </p:nvSpPr>
          <p:spPr>
            <a:xfrm>
              <a:off x="3736848" y="2950464"/>
              <a:ext cx="414528" cy="3657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852091-39A3-97D4-7C37-F6907477DD81}"/>
                </a:ext>
              </a:extLst>
            </p:cNvPr>
            <p:cNvSpPr/>
            <p:nvPr/>
          </p:nvSpPr>
          <p:spPr>
            <a:xfrm>
              <a:off x="5279136" y="2862404"/>
              <a:ext cx="597408" cy="4538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!A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CFECBF-5F41-9ABC-65D7-D8E6058ADB56}"/>
              </a:ext>
            </a:extLst>
          </p:cNvPr>
          <p:cNvSpPr txBox="1"/>
          <p:nvPr/>
        </p:nvSpPr>
        <p:spPr>
          <a:xfrm>
            <a:off x="2781326" y="3504063"/>
            <a:ext cx="6168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mbria" panose="02040503050406030204" pitchFamily="18" charset="0"/>
              </a:rPr>
              <a:t>The variable gadget for a variable a is a triangle joining two new nodes labeled a and !a to node X in the truth gadget. Node a must be colored either TRUE or FALSE, and so node !a must be colored either FALSE or TRUE, respectively.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09AA5-B63C-F72F-B451-09DC3EE04E21}"/>
              </a:ext>
            </a:extLst>
          </p:cNvPr>
          <p:cNvSpPr txBox="1"/>
          <p:nvPr/>
        </p:nvSpPr>
        <p:spPr>
          <a:xfrm>
            <a:off x="2737497" y="5091867"/>
            <a:ext cx="6168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A</a:t>
            </a:r>
            <a:r>
              <a:rPr lang="en-US" sz="1400" dirty="0">
                <a:effectLst/>
                <a:latin typeface="Cambria" panose="02040503050406030204" pitchFamily="18" charset="0"/>
              </a:rPr>
              <a:t> clause gadget joins three literal nodes to node T in the truth gadget using five new unlabeled nodes and ten edges.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In any valid three coloring, at east one of the literal nodes should be true.</a:t>
            </a:r>
            <a:endParaRPr lang="en-US" sz="1400" b="1" dirty="0">
              <a:solidFill>
                <a:srgbClr val="FF0000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8F74ED-E0C7-BA8D-FC11-54693FDB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43" y="5091867"/>
            <a:ext cx="2853340" cy="12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C7E2-B7FA-24BC-8A5C-37E4038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SAT to Graph Coloring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B50AB-98B6-B456-B08C-88B22969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38" y="2032000"/>
            <a:ext cx="5656848" cy="3466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6CDA5-2FE3-D0A9-481D-F15EC8C2B896}"/>
              </a:ext>
            </a:extLst>
          </p:cNvPr>
          <p:cNvSpPr txBox="1"/>
          <p:nvPr/>
        </p:nvSpPr>
        <p:spPr>
          <a:xfrm>
            <a:off x="1024128" y="5852160"/>
            <a:ext cx="77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 OR b OR c) AND (b Or !c Or !d) AND (!a OR c OR d) AND (a OR !b OR !d)</a:t>
            </a:r>
          </a:p>
        </p:txBody>
      </p:sp>
    </p:spTree>
    <p:extLst>
      <p:ext uri="{BB962C8B-B14F-4D97-AF65-F5344CB8AC3E}">
        <p14:creationId xmlns:p14="http://schemas.microsoft.com/office/powerpoint/2010/main" val="349812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a close near-optimal solution to many NP-complete problems with polynomial time algorithms.</a:t>
            </a:r>
          </a:p>
          <a:p>
            <a:endParaRPr lang="en-US" dirty="0"/>
          </a:p>
          <a:p>
            <a:r>
              <a:rPr lang="en-US" dirty="0"/>
              <a:t>Approximation algorithms provide performance ratios of the obtained solution (C) to the optimal solution (C*)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5" y="5172229"/>
            <a:ext cx="2590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 Algorithms </a:t>
            </a:r>
            <a:r>
              <a:rPr lang="en-US" dirty="0" err="1"/>
              <a:t>vs</a:t>
            </a:r>
            <a:r>
              <a:rPr lang="en-US" dirty="0"/>
              <a:t>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Approximation algorithms provide an approximation ratio of how close the solution is</a:t>
            </a:r>
          </a:p>
          <a:p>
            <a:r>
              <a:rPr lang="en-US" dirty="0"/>
              <a:t>Heuristics do not provide any such ratio</a:t>
            </a:r>
          </a:p>
          <a:p>
            <a:r>
              <a:rPr lang="en-US" dirty="0"/>
              <a:t>Not all NP-complete problems can be approximated within a polynomial factor—e.g. Independent Set problem</a:t>
            </a:r>
          </a:p>
        </p:txBody>
      </p:sp>
    </p:spTree>
    <p:extLst>
      <p:ext uri="{BB962C8B-B14F-4D97-AF65-F5344CB8AC3E}">
        <p14:creationId xmlns:p14="http://schemas.microsoft.com/office/powerpoint/2010/main" val="126223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 Algorithm for Vertex Cover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2580291"/>
            <a:ext cx="6743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68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10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 cover is a polynomial time 2-approximation algorithm</a:t>
            </a:r>
          </a:p>
          <a:p>
            <a:r>
              <a:rPr lang="en-US" dirty="0"/>
              <a:t>Let A be the set of edges selected by the algorithm</a:t>
            </a:r>
          </a:p>
          <a:p>
            <a:r>
              <a:rPr lang="en-US" dirty="0"/>
              <a:t>Then no two edges in A share an end-point</a:t>
            </a:r>
          </a:p>
          <a:p>
            <a:r>
              <a:rPr lang="en-US" dirty="0"/>
              <a:t>The optimal solution C* includes at least one end point to each edge</a:t>
            </a:r>
          </a:p>
          <a:p>
            <a:r>
              <a:rPr lang="en-US" dirty="0"/>
              <a:t>Therefore no two edges in A are covered by the same vertex in C*;  </a:t>
            </a:r>
            <a:r>
              <a:rPr lang="en-US" dirty="0">
                <a:solidFill>
                  <a:srgbClr val="FF0000"/>
                </a:solidFill>
              </a:rPr>
              <a:t>|C*|  &gt;= |A|</a:t>
            </a:r>
          </a:p>
          <a:p>
            <a:r>
              <a:rPr lang="en-US" dirty="0"/>
              <a:t>In the algorithm  we pick the vertex  cover C, by taking the two end points of  A; </a:t>
            </a:r>
            <a:r>
              <a:rPr lang="en-US" dirty="0">
                <a:solidFill>
                  <a:srgbClr val="FF0000"/>
                </a:solidFill>
              </a:rPr>
              <a:t>|C|=2|A|</a:t>
            </a:r>
          </a:p>
          <a:p>
            <a:r>
              <a:rPr lang="en-US" dirty="0">
                <a:solidFill>
                  <a:srgbClr val="FF0000"/>
                </a:solidFill>
              </a:rPr>
              <a:t>Together  |C| &lt;= 2|C*|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Travelling Salesman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32699"/>
            <a:ext cx="79248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47" y="3352074"/>
            <a:ext cx="24638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490" y="4651728"/>
            <a:ext cx="477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assume triangle inequality, i.e.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679" y="4572740"/>
            <a:ext cx="306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6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Travelling Salesmen Problem with Triangle Inequality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349500"/>
            <a:ext cx="7200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Decidable problems that can be solved in polynomial time; T(n)=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are tractable</a:t>
            </a:r>
          </a:p>
          <a:p>
            <a:endParaRPr lang="en-US" dirty="0"/>
          </a:p>
          <a:p>
            <a:r>
              <a:rPr lang="en-US" dirty="0"/>
              <a:t>Others that take more than polynomial time are intractable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9" y="505778"/>
            <a:ext cx="7455401" cy="5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given algorithm is a </a:t>
            </a:r>
            <a:r>
              <a:rPr lang="en-US" dirty="0" err="1"/>
              <a:t>ploynomial</a:t>
            </a:r>
            <a:r>
              <a:rPr lang="en-US" dirty="0"/>
              <a:t> time 2-approximation algorithm for TSP with triangle inequality.</a:t>
            </a:r>
          </a:p>
          <a:p>
            <a:r>
              <a:rPr lang="en-US" dirty="0"/>
              <a:t>Let H* be the optimal cycle</a:t>
            </a:r>
          </a:p>
          <a:p>
            <a:r>
              <a:rPr lang="en-US" dirty="0"/>
              <a:t>A minimum spanning tree is an acyclic graph with total least edge cost. Let the cost of MST be T  </a:t>
            </a:r>
            <a:r>
              <a:rPr lang="en-US" dirty="0">
                <a:solidFill>
                  <a:srgbClr val="FF0000"/>
                </a:solidFill>
              </a:rPr>
              <a:t>c(T) &lt;=c(H*)</a:t>
            </a:r>
          </a:p>
          <a:p>
            <a:r>
              <a:rPr lang="en-US" dirty="0"/>
              <a:t>A full walk, W, of T visits every edge in T twice, </a:t>
            </a:r>
            <a:r>
              <a:rPr lang="en-US" dirty="0">
                <a:solidFill>
                  <a:srgbClr val="FF0000"/>
                </a:solidFill>
              </a:rPr>
              <a:t>c(W)=2c(T)</a:t>
            </a:r>
          </a:p>
          <a:p>
            <a:r>
              <a:rPr lang="en-US" dirty="0">
                <a:solidFill>
                  <a:srgbClr val="FF0000"/>
                </a:solidFill>
              </a:rPr>
              <a:t>Together c(W) &lt;= 2c(H*)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12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5513-B623-C954-53EC-8A5220CB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DB0F-20CE-3DD7-2382-1A455934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CD90A7-B172-744F-5E6B-0018A9D6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1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38F48-37A3-290E-71BD-4DBE9ECD141F}"/>
              </a:ext>
            </a:extLst>
          </p:cNvPr>
          <p:cNvSpPr txBox="1"/>
          <p:nvPr/>
        </p:nvSpPr>
        <p:spPr>
          <a:xfrm>
            <a:off x="274320" y="6817852"/>
            <a:ext cx="4669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slideplayer.com</a:t>
            </a:r>
            <a:r>
              <a:rPr lang="en-US" dirty="0"/>
              <a:t>/slide/12644632/</a:t>
            </a:r>
          </a:p>
        </p:txBody>
      </p:sp>
    </p:spTree>
    <p:extLst>
      <p:ext uri="{BB962C8B-B14F-4D97-AF65-F5344CB8AC3E}">
        <p14:creationId xmlns:p14="http://schemas.microsoft.com/office/powerpoint/2010/main" val="314022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AB3-EC5E-32BE-3DE4-8912CA13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E69F-5FA7-FEFC-1D1F-D7584E9C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vertex = 1 (Trivial case)</a:t>
            </a:r>
          </a:p>
          <a:p>
            <a:r>
              <a:rPr lang="en-US" dirty="0"/>
              <a:t>Required vertex =2 (Single Source Shortest Path)</a:t>
            </a:r>
          </a:p>
          <a:p>
            <a:r>
              <a:rPr lang="en-US" dirty="0"/>
              <a:t>Required vertex = V (Minimum Weighted Spanning Tree)</a:t>
            </a:r>
          </a:p>
          <a:p>
            <a:r>
              <a:rPr lang="en-US" dirty="0"/>
              <a:t>General Problem is NP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57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2F48-CBBD-87D6-543F-8C7F6676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1C07-9ED9-BD14-2716-9F01F6CF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C23264-E592-37F7-6127-CC7EF510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9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EECFC0-88CC-AA98-CFBB-66A2391F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06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F9A063D-432C-C856-CF6C-7CF5512E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47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8C0F655-0239-3EC0-7A6D-90B0EECD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30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16997C0-4B55-BF80-C238-84692706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26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A653B59-7E84-E195-D4C5-DE280494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6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Expressing as Decision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many problems, particularly optimization ones as decision problems</a:t>
            </a:r>
          </a:p>
          <a:p>
            <a:r>
              <a:rPr lang="en-US" dirty="0"/>
              <a:t>Instead of saying find the minimum value, we rephrase it as is there a solution whose size is less than equal to n</a:t>
            </a:r>
          </a:p>
        </p:txBody>
      </p:sp>
    </p:spTree>
    <p:extLst>
      <p:ext uri="{BB962C8B-B14F-4D97-AF65-F5344CB8AC3E}">
        <p14:creationId xmlns:p14="http://schemas.microsoft.com/office/powerpoint/2010/main" val="341537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1" y="2583362"/>
            <a:ext cx="7636838" cy="34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Circuit-SAT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1. Guess the answer</a:t>
            </a:r>
          </a:p>
          <a:p>
            <a:pPr lvl="1"/>
            <a:r>
              <a:rPr lang="en-US" dirty="0"/>
              <a:t>2. Verify the answer</a:t>
            </a:r>
          </a:p>
          <a:p>
            <a:r>
              <a:rPr lang="en-US" dirty="0"/>
              <a:t>For all possible combination of the inputs, check whether the answer satisfies the circuit.</a:t>
            </a:r>
          </a:p>
          <a:p>
            <a:r>
              <a:rPr lang="en-US" dirty="0"/>
              <a:t>Checking the answer is polynomial time.</a:t>
            </a:r>
          </a:p>
          <a:p>
            <a:r>
              <a:rPr lang="en-US" dirty="0"/>
              <a:t>How many possible combinations to check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3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Verification can be done in polynomial time</a:t>
            </a:r>
          </a:p>
          <a:p>
            <a:r>
              <a:rPr lang="en-US" dirty="0">
                <a:solidFill>
                  <a:srgbClr val="FF0000"/>
                </a:solidFill>
              </a:rPr>
              <a:t>Number of instances to check is larger than polynomial</a:t>
            </a:r>
          </a:p>
          <a:p>
            <a:r>
              <a:rPr lang="en-US" dirty="0"/>
              <a:t>If we could check all the instances non-deterministically, then problem is polynomial</a:t>
            </a:r>
          </a:p>
          <a:p>
            <a:r>
              <a:rPr lang="en-US" dirty="0"/>
              <a:t>NP=Non-deterministic Polynomial</a:t>
            </a:r>
          </a:p>
        </p:txBody>
      </p:sp>
    </p:spTree>
    <p:extLst>
      <p:ext uri="{BB962C8B-B14F-4D97-AF65-F5344CB8AC3E}">
        <p14:creationId xmlns:p14="http://schemas.microsoft.com/office/powerpoint/2010/main" val="30498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upper bound is larger than polynomial time</a:t>
            </a:r>
          </a:p>
          <a:p>
            <a:r>
              <a:rPr lang="en-US" dirty="0"/>
              <a:t>Is the lower bound polynomial ?</a:t>
            </a:r>
          </a:p>
          <a:p>
            <a:r>
              <a:rPr lang="en-US" dirty="0"/>
              <a:t> If yes then we can show P=NP</a:t>
            </a:r>
          </a:p>
          <a:p>
            <a:r>
              <a:rPr lang="en-US" dirty="0"/>
              <a:t>Answer is no known yet!</a:t>
            </a:r>
          </a:p>
        </p:txBody>
      </p:sp>
    </p:spTree>
    <p:extLst>
      <p:ext uri="{BB962C8B-B14F-4D97-AF65-F5344CB8AC3E}">
        <p14:creationId xmlns:p14="http://schemas.microsoft.com/office/powerpoint/2010/main" val="100246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Complete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set of NP problems : S</a:t>
            </a:r>
          </a:p>
          <a:p>
            <a:r>
              <a:rPr lang="en-US" dirty="0"/>
              <a:t>Let x is an element (a problem) in S</a:t>
            </a:r>
          </a:p>
          <a:p>
            <a:r>
              <a:rPr lang="en-US" dirty="0"/>
              <a:t>There is a polynomial time algorithm to transform any element in S to x</a:t>
            </a:r>
          </a:p>
          <a:p>
            <a:r>
              <a:rPr lang="en-US" dirty="0"/>
              <a:t>Then the problems in set S are NP-complete</a:t>
            </a:r>
          </a:p>
          <a:p>
            <a:r>
              <a:rPr lang="en-US" dirty="0">
                <a:solidFill>
                  <a:srgbClr val="FF0000"/>
                </a:solidFill>
              </a:rPr>
              <a:t>So if we can solve one problem in the NP-complete set in polynomial time, we can solve all problems in the NP-complete set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90279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12502</TotalTime>
  <Words>1448</Words>
  <Application>Microsoft Macintosh PowerPoint</Application>
  <PresentationFormat>On-screen Show (4:3)</PresentationFormat>
  <Paragraphs>148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</vt:lpstr>
      <vt:lpstr>Tw Cen MT</vt:lpstr>
      <vt:lpstr>Tw Cen MT Condensed</vt:lpstr>
      <vt:lpstr>Wingdings 3</vt:lpstr>
      <vt:lpstr>Integral</vt:lpstr>
      <vt:lpstr>NP problems and Approximate Algorithms</vt:lpstr>
      <vt:lpstr>Decidability</vt:lpstr>
      <vt:lpstr>Tractable</vt:lpstr>
      <vt:lpstr>Expressing as Decision Problems</vt:lpstr>
      <vt:lpstr>Circuit-SAT</vt:lpstr>
      <vt:lpstr>Solving Circuit-SAT</vt:lpstr>
      <vt:lpstr>Characteristics of NP Problems</vt:lpstr>
      <vt:lpstr>NP Problems</vt:lpstr>
      <vt:lpstr>NP Complete Problem</vt:lpstr>
      <vt:lpstr>NP, NP-complete, NP-hard</vt:lpstr>
      <vt:lpstr>PowerPoint Presentation</vt:lpstr>
      <vt:lpstr>SAT=&gt;3 SAT</vt:lpstr>
      <vt:lpstr>SAT=&gt; 3SAT</vt:lpstr>
      <vt:lpstr> Independent Set</vt:lpstr>
      <vt:lpstr>3 SAT to Independent Set</vt:lpstr>
      <vt:lpstr>Independent Set to Max Clique </vt:lpstr>
      <vt:lpstr>Vertex Cover</vt:lpstr>
      <vt:lpstr>Max ClIQUE to VERTEX COVER</vt:lpstr>
      <vt:lpstr>Graph Coloring</vt:lpstr>
      <vt:lpstr>Bounds on Graph Coloring</vt:lpstr>
      <vt:lpstr>3 SAT to Graph Coloring</vt:lpstr>
      <vt:lpstr>3 SAT to Graph Coloring</vt:lpstr>
      <vt:lpstr>Approximation Algorithms</vt:lpstr>
      <vt:lpstr>Approximation Algorithms vs Heuristics</vt:lpstr>
      <vt:lpstr>Approximation Algorithm for Vertex Cover</vt:lpstr>
      <vt:lpstr>PowerPoint Presentation</vt:lpstr>
      <vt:lpstr>Approximation Factor</vt:lpstr>
      <vt:lpstr>Travelling Salesman Problem</vt:lpstr>
      <vt:lpstr>Travelling Salesmen Problem with Triangle Inequality</vt:lpstr>
      <vt:lpstr>PowerPoint Presentation</vt:lpstr>
      <vt:lpstr>Approximation Factor</vt:lpstr>
      <vt:lpstr>PowerPoint Presentation</vt:lpstr>
      <vt:lpstr>Special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problems</dc:title>
  <dc:creator>Sanjukta Bhowmick</dc:creator>
  <cp:lastModifiedBy>Bhowmick, Sanjukta</cp:lastModifiedBy>
  <cp:revision>29</cp:revision>
  <dcterms:created xsi:type="dcterms:W3CDTF">2016-11-21T16:50:34Z</dcterms:created>
  <dcterms:modified xsi:type="dcterms:W3CDTF">2025-03-25T22:00:40Z</dcterms:modified>
</cp:coreProperties>
</file>