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74" r:id="rId10"/>
    <p:sldId id="275" r:id="rId11"/>
    <p:sldId id="263" r:id="rId12"/>
    <p:sldId id="265" r:id="rId13"/>
    <p:sldId id="264" r:id="rId14"/>
    <p:sldId id="271" r:id="rId15"/>
    <p:sldId id="272" r:id="rId16"/>
    <p:sldId id="273" r:id="rId17"/>
    <p:sldId id="266" r:id="rId18"/>
    <p:sldId id="267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4"/>
  </p:normalViewPr>
  <p:slideViewPr>
    <p:cSldViewPr snapToGrid="0" snapToObjects="1">
      <p:cViewPr varScale="1">
        <p:scale>
          <a:sx n="107" d="100"/>
          <a:sy n="107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sanjuktabhowmick:Dropbox:DARPA-MAA:Sanjukta:maximal%20graph%20in%20comparability%20Vs%20Chordal%20Version%201.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506233595800525"/>
          <c:y val="4.5358705161854765E-2"/>
          <c:w val="0.82715988626421699"/>
          <c:h val="0.8629862933799942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D1CE8"/>
            </a:solidFill>
            <a:ln>
              <a:solidFill>
                <a:srgbClr val="FD1CE8"/>
              </a:solidFill>
            </a:ln>
          </c:spPr>
          <c:invertIfNegative val="0"/>
          <c:val>
            <c:numRef>
              <c:f>'comparability vs chordal '!$G$3</c:f>
              <c:numCache>
                <c:formatCode>General</c:formatCode>
                <c:ptCount val="1"/>
                <c:pt idx="0">
                  <c:v>80.769230769230802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A5-6348-B2E9-A75897C55E95}"/>
            </c:ext>
          </c:extLst>
        </c:ser>
        <c:ser>
          <c:idx val="1"/>
          <c:order val="1"/>
          <c:spPr>
            <a:solidFill>
              <a:srgbClr val="000090"/>
            </a:solidFill>
          </c:spPr>
          <c:invertIfNegative val="0"/>
          <c:val>
            <c:numRef>
              <c:f>'comparability vs chordal '!$G$4</c:f>
              <c:numCache>
                <c:formatCode>General</c:formatCode>
                <c:ptCount val="1"/>
                <c:pt idx="0">
                  <c:v>66.666666666666643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A5-6348-B2E9-A75897C55E95}"/>
            </c:ext>
          </c:extLst>
        </c:ser>
        <c:ser>
          <c:idx val="2"/>
          <c:order val="2"/>
          <c:invertIfNegative val="0"/>
          <c:val>
            <c:numRef>
              <c:f>'comparability vs chordal '!$G$5</c:f>
              <c:numCache>
                <c:formatCode>General</c:formatCode>
                <c:ptCount val="1"/>
                <c:pt idx="0">
                  <c:v>91.732283464566933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A5-6348-B2E9-A75897C55E95}"/>
            </c:ext>
          </c:extLst>
        </c:ser>
        <c:ser>
          <c:idx val="3"/>
          <c:order val="3"/>
          <c:spPr>
            <a:solidFill>
              <a:srgbClr val="008000"/>
            </a:solidFill>
          </c:spPr>
          <c:invertIfNegative val="0"/>
          <c:val>
            <c:numRef>
              <c:f>'comparability vs chordal '!$G$6</c:f>
              <c:numCache>
                <c:formatCode>General</c:formatCode>
                <c:ptCount val="1"/>
                <c:pt idx="0">
                  <c:v>65.306122448979593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A5-6348-B2E9-A75897C55E95}"/>
            </c:ext>
          </c:extLst>
        </c:ser>
        <c:ser>
          <c:idx val="4"/>
          <c:order val="4"/>
          <c:spPr>
            <a:solidFill>
              <a:srgbClr val="FFFF00"/>
            </a:solidFill>
          </c:spPr>
          <c:invertIfNegative val="0"/>
          <c:val>
            <c:numRef>
              <c:f>'comparability vs chordal '!$G$7</c:f>
              <c:numCache>
                <c:formatCode>General</c:formatCode>
                <c:ptCount val="1"/>
                <c:pt idx="0">
                  <c:v>48.941176470588239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6A5-6348-B2E9-A75897C55E95}"/>
            </c:ext>
          </c:extLst>
        </c:ser>
        <c:ser>
          <c:idx val="5"/>
          <c:order val="5"/>
          <c:spPr>
            <a:solidFill>
              <a:srgbClr val="FF0000"/>
            </a:solidFill>
          </c:spPr>
          <c:invertIfNegative val="0"/>
          <c:val>
            <c:numRef>
              <c:f>'comparability vs chordal '!$G$8</c:f>
              <c:numCache>
                <c:formatCode>General</c:formatCode>
                <c:ptCount val="1"/>
                <c:pt idx="0">
                  <c:v>39.314845024469818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6A5-6348-B2E9-A75897C55E95}"/>
            </c:ext>
          </c:extLst>
        </c:ser>
        <c:ser>
          <c:idx val="6"/>
          <c:order val="6"/>
          <c:invertIfNegative val="0"/>
          <c:val>
            <c:numRef>
              <c:f>'comparability vs chordal '!$G$9</c:f>
              <c:numCache>
                <c:formatCode>General</c:formatCode>
                <c:ptCount val="1"/>
                <c:pt idx="0">
                  <c:v>28.997867803837948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6A5-6348-B2E9-A75897C55E95}"/>
            </c:ext>
          </c:extLst>
        </c:ser>
        <c:ser>
          <c:idx val="7"/>
          <c:order val="7"/>
          <c:spPr>
            <a:solidFill>
              <a:srgbClr val="660066"/>
            </a:solidFill>
          </c:spPr>
          <c:invertIfNegative val="0"/>
          <c:val>
            <c:numRef>
              <c:f>'comparability vs chordal '!$G$10</c:f>
              <c:numCache>
                <c:formatCode>General</c:formatCode>
                <c:ptCount val="1"/>
                <c:pt idx="0">
                  <c:v>98.541210795040101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6A5-6348-B2E9-A75897C55E95}"/>
            </c:ext>
          </c:extLst>
        </c:ser>
        <c:ser>
          <c:idx val="8"/>
          <c:order val="8"/>
          <c:invertIfNegative val="0"/>
          <c:val>
            <c:numRef>
              <c:f>'comparability vs chordal '!$G$11</c:f>
              <c:numCache>
                <c:formatCode>General</c:formatCode>
                <c:ptCount val="1"/>
                <c:pt idx="0">
                  <c:v>81.058538064907481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A5-6348-B2E9-A75897C55E95}"/>
            </c:ext>
          </c:extLst>
        </c:ser>
        <c:ser>
          <c:idx val="9"/>
          <c:order val="9"/>
          <c:spPr>
            <a:solidFill>
              <a:srgbClr val="0000FF"/>
            </a:solidFill>
          </c:spPr>
          <c:invertIfNegative val="0"/>
          <c:val>
            <c:numRef>
              <c:f>'comparability vs chordal '!$G$12</c:f>
              <c:numCache>
                <c:formatCode>General</c:formatCode>
                <c:ptCount val="1"/>
                <c:pt idx="0">
                  <c:v>75.138086470700173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6A5-6348-B2E9-A75897C55E95}"/>
            </c:ext>
          </c:extLst>
        </c:ser>
        <c:ser>
          <c:idx val="10"/>
          <c:order val="10"/>
          <c:spPr>
            <a:solidFill>
              <a:schemeClr val="accent1">
                <a:lumMod val="50000"/>
              </a:schemeClr>
            </a:solidFill>
          </c:spPr>
          <c:invertIfNegative val="0"/>
          <c:val>
            <c:numRef>
              <c:f>'comparability vs chordal '!$G$13</c:f>
              <c:numCache>
                <c:formatCode>General</c:formatCode>
                <c:ptCount val="1"/>
                <c:pt idx="0">
                  <c:v>54.550477934202533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A5-6348-B2E9-A75897C55E95}"/>
            </c:ext>
          </c:extLst>
        </c:ser>
        <c:ser>
          <c:idx val="11"/>
          <c:order val="11"/>
          <c:invertIfNegative val="0"/>
          <c:val>
            <c:numRef>
              <c:f>'comparability vs chordal '!$G$14</c:f>
              <c:numCache>
                <c:formatCode>General</c:formatCode>
                <c:ptCount val="1"/>
                <c:pt idx="0">
                  <c:v>74.568222885237702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6A5-6348-B2E9-A75897C55E95}"/>
            </c:ext>
          </c:extLst>
        </c:ser>
        <c:ser>
          <c:idx val="12"/>
          <c:order val="12"/>
          <c:spPr>
            <a:solidFill>
              <a:srgbClr val="800000"/>
            </a:solidFill>
          </c:spPr>
          <c:invertIfNegative val="0"/>
          <c:val>
            <c:numRef>
              <c:f>'comparability vs chordal '!$G$15</c:f>
              <c:numCache>
                <c:formatCode>General</c:formatCode>
                <c:ptCount val="1"/>
                <c:pt idx="0">
                  <c:v>58.572136427450658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6A5-6348-B2E9-A75897C55E95}"/>
            </c:ext>
          </c:extLst>
        </c:ser>
        <c:ser>
          <c:idx val="13"/>
          <c:order val="13"/>
          <c:spPr>
            <a:solidFill>
              <a:schemeClr val="accent1">
                <a:lumMod val="75000"/>
              </a:schemeClr>
            </a:solidFill>
          </c:spPr>
          <c:invertIfNegative val="0"/>
          <c:val>
            <c:numRef>
              <c:f>'comparability vs chordal '!$G$16</c:f>
              <c:numCache>
                <c:formatCode>General</c:formatCode>
                <c:ptCount val="1"/>
                <c:pt idx="0">
                  <c:v>59.159869698156243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6A5-6348-B2E9-A75897C55E95}"/>
            </c:ext>
          </c:extLst>
        </c:ser>
        <c:ser>
          <c:idx val="14"/>
          <c:order val="14"/>
          <c:spPr>
            <a:solidFill>
              <a:schemeClr val="accent6">
                <a:lumMod val="50000"/>
              </a:schemeClr>
            </a:solidFill>
          </c:spPr>
          <c:invertIfNegative val="0"/>
          <c:val>
            <c:numRef>
              <c:f>'comparability vs chordal '!$G$17</c:f>
              <c:numCache>
                <c:formatCode>General</c:formatCode>
                <c:ptCount val="1"/>
                <c:pt idx="0">
                  <c:v>53.226935620656498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6A5-6348-B2E9-A75897C55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04960840"/>
        <c:axId val="-1904957384"/>
      </c:barChart>
      <c:catAx>
        <c:axId val="-1904960840"/>
        <c:scaling>
          <c:orientation val="minMax"/>
        </c:scaling>
        <c:delete val="1"/>
        <c:axPos val="b"/>
        <c:majorTickMark val="out"/>
        <c:minorTickMark val="none"/>
        <c:tickLblPos val="nextTo"/>
        <c:crossAx val="-1904957384"/>
        <c:crosses val="autoZero"/>
        <c:auto val="1"/>
        <c:lblAlgn val="ctr"/>
        <c:lblOffset val="100"/>
        <c:noMultiLvlLbl val="0"/>
      </c:catAx>
      <c:valAx>
        <c:axId val="-1904957384"/>
        <c:scaling>
          <c:orientation val="minMax"/>
          <c:max val="10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904960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3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8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69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9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5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3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9E92BF-55CC-2A41-9AD0-5A9E38E75BDD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CB8351-4888-F246-87FF-3FC5F293FED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61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IndependentEdgeSet.html" TargetMode="External"/><Relationship Id="rId2" Type="http://schemas.openxmlformats.org/officeDocument/2006/relationships/hyperlink" Target="https://mathworld.wolfram.com/Matching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ee_(graph_theory)" TargetMode="External"/><Relationship Id="rId2" Type="http://schemas.openxmlformats.org/officeDocument/2006/relationships/hyperlink" Target="https://en.wikipedia.org/wiki/Graph_(discrete_mathematics)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Treewidt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5780-76EB-C040-90B8-06FF27CEF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Special GRAPHS</a:t>
            </a:r>
            <a:br>
              <a:rPr lang="en-US" dirty="0"/>
            </a:br>
            <a:r>
              <a:rPr lang="en-US" dirty="0"/>
              <a:t>(Perfect &amp; PLANAR)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77E5-09FC-9040-A69E-595D12F66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827-B96F-DB2D-64F9-553ADE7F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/>
              <a:t>TREE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0F87-449B-EE78-9542-2E4CE246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Find Simplicial vertex</a:t>
            </a:r>
          </a:p>
          <a:p>
            <a:r>
              <a:rPr lang="en-US" sz="1600" dirty="0"/>
              <a:t>All vertices in the clique will be in Xi</a:t>
            </a:r>
          </a:p>
          <a:p>
            <a:r>
              <a:rPr lang="en-US" sz="1600" dirty="0"/>
              <a:t>If not Simplicial vertex found, find cycles to form Xi</a:t>
            </a:r>
          </a:p>
          <a:p>
            <a:r>
              <a:rPr lang="en-US" sz="1600" dirty="0"/>
              <a:t>Connect </a:t>
            </a:r>
            <a:r>
              <a:rPr lang="en-US" sz="1600" dirty="0" err="1"/>
              <a:t>Xis</a:t>
            </a:r>
            <a:r>
              <a:rPr lang="en-US" sz="1600" dirty="0"/>
              <a:t> that have common neighbors</a:t>
            </a:r>
          </a:p>
          <a:p>
            <a:r>
              <a:rPr lang="en-US" sz="1600" dirty="0"/>
              <a:t>Break cycles if </a:t>
            </a:r>
            <a:r>
              <a:rPr lang="en-US" sz="1600" dirty="0" err="1"/>
              <a:t>neeeded</a:t>
            </a:r>
            <a:endParaRPr lang="en-US" sz="1600" dirty="0"/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C0B54F54-519A-1A10-B453-64D7739D5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2342" y="1606599"/>
            <a:ext cx="6909577" cy="364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40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695C-7CF3-7F49-9A18-0ECB5FB6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4B29-7172-B945-939B-BAF42973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219951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Bipartite graphs are graphs where vertices can be partitioned into two sets A and B, such that there are no edges within the vertices of a set</a:t>
            </a:r>
          </a:p>
          <a:p>
            <a:r>
              <a:rPr lang="en-US" dirty="0"/>
              <a:t>Used in matching problems</a:t>
            </a:r>
          </a:p>
          <a:p>
            <a:pPr lvl="1"/>
            <a:r>
              <a:rPr lang="en-US" dirty="0"/>
              <a:t>Matching sets of students to advisors</a:t>
            </a:r>
          </a:p>
          <a:p>
            <a:pPr lvl="1"/>
            <a:r>
              <a:rPr lang="en-US" dirty="0"/>
              <a:t>Matching applicants to jobs</a:t>
            </a:r>
          </a:p>
          <a:p>
            <a:pPr lvl="1"/>
            <a:r>
              <a:rPr lang="en-US" dirty="0"/>
              <a:t>Dating profiles</a:t>
            </a:r>
          </a:p>
          <a:p>
            <a:pPr lvl="1"/>
            <a:endParaRPr lang="en-US" dirty="0"/>
          </a:p>
          <a:p>
            <a:r>
              <a:rPr lang="en-US" dirty="0"/>
              <a:t>Bipartite graphs cannot have odd cycles</a:t>
            </a:r>
          </a:p>
          <a:p>
            <a:r>
              <a:rPr lang="en-US" dirty="0"/>
              <a:t>Easy to check if graph is bipartite using BFS or DFS to search for odd cycles</a:t>
            </a:r>
          </a:p>
          <a:p>
            <a:pPr lvl="1"/>
            <a:endParaRPr lang="en-US" dirty="0"/>
          </a:p>
        </p:txBody>
      </p:sp>
      <p:pic>
        <p:nvPicPr>
          <p:cNvPr id="4098" name="Picture 2" descr="Bipartite Graph -- from Wolfram MathWorld">
            <a:extLst>
              <a:ext uri="{FF2B5EF4-FFF2-40B4-BE49-F238E27FC236}">
                <a16:creationId xmlns:a16="http://schemas.microsoft.com/office/drawing/2014/main" id="{4356419C-408E-6544-99D2-C1A5F5834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910" y="2875280"/>
            <a:ext cx="48641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28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061E5-E089-764A-AD61-5D401372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Matching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447A0-91EB-E045-8847-2151B281C9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perfect matching of a graph is a </a:t>
            </a:r>
            <a:r>
              <a:rPr lang="en-US" dirty="0">
                <a:hlinkClick r:id="rId2"/>
              </a:rPr>
              <a:t>matching</a:t>
            </a:r>
            <a:r>
              <a:rPr lang="en-US" dirty="0"/>
              <a:t> (i.e., an </a:t>
            </a:r>
            <a:r>
              <a:rPr lang="en-US" dirty="0">
                <a:hlinkClick r:id="rId3"/>
              </a:rPr>
              <a:t>independent edge set</a:t>
            </a:r>
            <a:r>
              <a:rPr lang="en-US" dirty="0"/>
              <a:t>) in which every vertex of the graph is incident to exactly one edge of the </a:t>
            </a:r>
            <a:r>
              <a:rPr lang="en-US" dirty="0">
                <a:hlinkClick r:id="rId2"/>
              </a:rPr>
              <a:t>matching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Example: matching from a set V1 of students to a set V2 of rooms occurs if every applicant is matched to one job</a:t>
            </a:r>
          </a:p>
          <a:p>
            <a:endParaRPr lang="en-US" dirty="0"/>
          </a:p>
        </p:txBody>
      </p:sp>
      <p:pic>
        <p:nvPicPr>
          <p:cNvPr id="1030" name="Picture 6" descr="A Bipartite Graph and A Perfect Matching | Download Scientific Diagram">
            <a:extLst>
              <a:ext uri="{FF2B5EF4-FFF2-40B4-BE49-F238E27FC236}">
                <a16:creationId xmlns:a16="http://schemas.microsoft.com/office/drawing/2014/main" id="{36E663E7-A74B-0243-84B9-6F935E02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609" y="1406866"/>
            <a:ext cx="5618769" cy="368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Perfect Matching -- from Wolfram MathWorld">
            <a:extLst>
              <a:ext uri="{FF2B5EF4-FFF2-40B4-BE49-F238E27FC236}">
                <a16:creationId xmlns:a16="http://schemas.microsoft.com/office/drawing/2014/main" id="{30619C84-4F7F-4545-B525-FF1FD1416E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57609" y="340305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PerfectMatching">
            <a:extLst>
              <a:ext uri="{FF2B5EF4-FFF2-40B4-BE49-F238E27FC236}">
                <a16:creationId xmlns:a16="http://schemas.microsoft.com/office/drawing/2014/main" id="{5D3654ED-ADD7-1945-BD54-4A28BA7CED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14409" y="2425159"/>
            <a:ext cx="57912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PerfectMatching">
            <a:extLst>
              <a:ext uri="{FF2B5EF4-FFF2-40B4-BE49-F238E27FC236}">
                <a16:creationId xmlns:a16="http://schemas.microsoft.com/office/drawing/2014/main" id="{ECA22D68-0A37-884E-A020-C5D8B4095D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6706" y="4118475"/>
            <a:ext cx="57912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1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571F-7101-6945-A3A5-85B32C11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HALL’s MARRIAGE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E1EF-8648-7145-861D-2A18CDBA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set of job applicants in set A (|A|=m) and a set of jobs in set B (|B|&gt;=m), how many jobs should each applicant apply to such that every one gets a job. Assume that they are qualified for all the jobs</a:t>
            </a:r>
          </a:p>
          <a:p>
            <a:r>
              <a:rPr lang="en-US" dirty="0">
                <a:solidFill>
                  <a:srgbClr val="7030A0"/>
                </a:solidFill>
              </a:rPr>
              <a:t>Hall’s Marriage Theorem (1935)</a:t>
            </a:r>
            <a:r>
              <a:rPr lang="en-US" dirty="0"/>
              <a:t>:  Given there are m applicants in set A, a necessary and sufficient condition for each applicant to find a job is that every set of k applicants applies to at least k jobs; 1&lt;=k&lt;=m.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Case 1: Every set of k applicants applies for k+1 jobs. </a:t>
            </a:r>
          </a:p>
          <a:p>
            <a:pPr lvl="2"/>
            <a:r>
              <a:rPr lang="en-US" dirty="0"/>
              <a:t>Match 1 job with one applicant, and the problem reduces to set m-1.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Case 2: Every set of k applicants applies for exactly k jobs. </a:t>
            </a:r>
          </a:p>
          <a:p>
            <a:pPr lvl="2"/>
            <a:r>
              <a:rPr lang="en-US" dirty="0"/>
              <a:t>K applicants can be matched K jobs, leaving m-K applicants. Any collection h among these remaining applicants must have applied to at least h jobs to satisfy the condition. So the problem reduce to set m-k.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7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atching in bipartite graphs">
            <a:extLst>
              <a:ext uri="{FF2B5EF4-FFF2-40B4-BE49-F238E27FC236}">
                <a16:creationId xmlns:a16="http://schemas.microsoft.com/office/drawing/2014/main" id="{9F8DB955-282A-EFCC-7534-51422E8C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56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81B85-1969-422B-3604-4CFDBE4D16C6}"/>
              </a:ext>
            </a:extLst>
          </p:cNvPr>
          <p:cNvSpPr txBox="1"/>
          <p:nvPr/>
        </p:nvSpPr>
        <p:spPr>
          <a:xfrm>
            <a:off x="92692" y="648866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www.slideserve.com</a:t>
            </a:r>
            <a:r>
              <a:rPr lang="en-US" dirty="0"/>
              <a:t>/</a:t>
            </a:r>
            <a:r>
              <a:rPr lang="en-US" dirty="0" err="1"/>
              <a:t>urbana</a:t>
            </a:r>
            <a:r>
              <a:rPr lang="en-US" dirty="0"/>
              <a:t>/graph-matching</a:t>
            </a:r>
          </a:p>
        </p:txBody>
      </p:sp>
    </p:spTree>
    <p:extLst>
      <p:ext uri="{BB962C8B-B14F-4D97-AF65-F5344CB8AC3E}">
        <p14:creationId xmlns:p14="http://schemas.microsoft.com/office/powerpoint/2010/main" val="4291289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aximum matching">
            <a:extLst>
              <a:ext uri="{FF2B5EF4-FFF2-40B4-BE49-F238E27FC236}">
                <a16:creationId xmlns:a16="http://schemas.microsoft.com/office/drawing/2014/main" id="{FC041E65-629E-30F5-FC0C-68769B11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1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lide12">
            <a:extLst>
              <a:ext uri="{FF2B5EF4-FFF2-40B4-BE49-F238E27FC236}">
                <a16:creationId xmlns:a16="http://schemas.microsoft.com/office/drawing/2014/main" id="{947C0B47-61B0-E303-62E9-65D755E4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9C0006-9E25-6E3B-CFE1-FFEA59BB3133}"/>
              </a:ext>
            </a:extLst>
          </p:cNvPr>
          <p:cNvSpPr txBox="1"/>
          <p:nvPr/>
        </p:nvSpPr>
        <p:spPr>
          <a:xfrm>
            <a:off x="1156317" y="6358819"/>
            <a:ext cx="965358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If a graph is bipartite then size of its maximum matching is equal to minimum vertex cover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259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56FF-9711-5543-9D96-0213828E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0549-6ADD-CB4E-BA0C-72B3113E6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945221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Planar graphs are graphs that can be embedded in a plane. That is they can be drawn without the lines crossing each other.</a:t>
            </a:r>
          </a:p>
          <a:p>
            <a:r>
              <a:rPr lang="en-US" dirty="0"/>
              <a:t>The two smallest non-planar graphs are</a:t>
            </a:r>
          </a:p>
          <a:p>
            <a:pPr lvl="1"/>
            <a:r>
              <a:rPr lang="en-US" dirty="0"/>
              <a:t>K5: Complete graphs of five vertices</a:t>
            </a:r>
          </a:p>
          <a:p>
            <a:pPr lvl="1"/>
            <a:r>
              <a:rPr lang="en-US" dirty="0"/>
              <a:t>K3,3: Complete bipartite graph of 3 vertices in each set</a:t>
            </a:r>
          </a:p>
          <a:p>
            <a:r>
              <a:rPr lang="en-US" dirty="0" err="1">
                <a:solidFill>
                  <a:srgbClr val="7030A0"/>
                </a:solidFill>
              </a:rPr>
              <a:t>Kuratowski’s</a:t>
            </a:r>
            <a:r>
              <a:rPr lang="en-US" dirty="0">
                <a:solidFill>
                  <a:srgbClr val="7030A0"/>
                </a:solidFill>
              </a:rPr>
              <a:t> theorem (1930): </a:t>
            </a:r>
            <a:r>
              <a:rPr lang="en-US" dirty="0"/>
              <a:t>A graph is planar if and only if it contains no subgraph homeomorphic to K5 or K3,3</a:t>
            </a:r>
          </a:p>
          <a:p>
            <a:r>
              <a:rPr lang="en-US" dirty="0"/>
              <a:t>Two graphs  are homeomorphic if </a:t>
            </a:r>
          </a:p>
          <a:p>
            <a:pPr lvl="1"/>
            <a:r>
              <a:rPr lang="en-US" dirty="0"/>
              <a:t>Removing edges and vertices. (Making a subgraph.)</a:t>
            </a:r>
          </a:p>
          <a:p>
            <a:pPr lvl="1"/>
            <a:r>
              <a:rPr lang="en-US" dirty="0"/>
              <a:t>Collapsing degree-two vertices into a single edge.</a:t>
            </a:r>
          </a:p>
          <a:p>
            <a:pPr lvl="1"/>
            <a:r>
              <a:rPr lang="en-US" dirty="0"/>
              <a:t>Applying an isomorphism to turn it into </a:t>
            </a:r>
            <a:r>
              <a:rPr lang="en-US" i="1" dirty="0">
                <a:effectLst/>
                <a:latin typeface="MathJax_Math"/>
              </a:rPr>
              <a:t>K</a:t>
            </a:r>
            <a:r>
              <a:rPr lang="en-US" dirty="0">
                <a:effectLst/>
                <a:latin typeface="MathJax_Main"/>
              </a:rPr>
              <a:t>3,3</a:t>
            </a:r>
            <a:r>
              <a:rPr lang="en-US" dirty="0"/>
              <a:t> or </a:t>
            </a:r>
            <a:r>
              <a:rPr lang="en-US" i="1" dirty="0">
                <a:effectLst/>
                <a:latin typeface="MathJax_Math"/>
              </a:rPr>
              <a:t>K</a:t>
            </a:r>
            <a:r>
              <a:rPr lang="en-US" dirty="0">
                <a:effectLst/>
                <a:latin typeface="MathJax_Main"/>
              </a:rPr>
              <a:t>5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2052" name="Picture 4" descr="Planar and Non-Planar Graphs | The Geography of Transport Systems">
            <a:extLst>
              <a:ext uri="{FF2B5EF4-FFF2-40B4-BE49-F238E27FC236}">
                <a16:creationId xmlns:a16="http://schemas.microsoft.com/office/drawing/2014/main" id="{8FE7C398-C62E-3B40-925D-DBD646B75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349" y="419209"/>
            <a:ext cx="5128097" cy="253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CC31ADC-9692-BDB9-822A-82422CBD5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755" y="3055352"/>
            <a:ext cx="5128098" cy="334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978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A451-B343-BA47-9CFE-B58F38D9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D7DD-DE40-214A-B32C-8808D4799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 is a planar graph, then any plane drawing of G divides the set of points of the</a:t>
            </a:r>
            <a:br>
              <a:rPr lang="en-US" dirty="0"/>
            </a:br>
            <a:r>
              <a:rPr lang="en-US" dirty="0"/>
              <a:t>plane not lying on G into regions, called faces.</a:t>
            </a:r>
          </a:p>
          <a:p>
            <a:r>
              <a:rPr lang="en-US" dirty="0"/>
              <a:t>For a simple planar graph with n vertices, m edges and f faces: </a:t>
            </a:r>
            <a:r>
              <a:rPr lang="en-US" dirty="0" err="1"/>
              <a:t>n-m+f</a:t>
            </a:r>
            <a:r>
              <a:rPr lang="en-US" dirty="0"/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422139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1B6B-92B7-BB4C-BBC9-88579505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Theorems related to EULER’S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E5527-55E7-8D45-8156-D1F488A35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Let G be a planar graph with n vertices, m edges, f faces and k components.  Then; </a:t>
            </a:r>
            <a:r>
              <a:rPr lang="en-US" dirty="0" err="1"/>
              <a:t>n-m+f</a:t>
            </a:r>
            <a:r>
              <a:rPr lang="en-US" dirty="0"/>
              <a:t>= k+1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G is a connected simple planar graph with n&gt;4 vertices and m edges, then m&lt;=3n-6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addition, if G has no triangles then m&lt;=2n-4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planar graph has at least one vertex of degree less than equal to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9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DFBD-4BDD-204F-9322-73E87E47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With Special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7873-2772-CA44-830E-E71F3896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 we have been looking at graphs, but did not focus so much on their topology</a:t>
            </a:r>
          </a:p>
          <a:p>
            <a:r>
              <a:rPr lang="en-US" dirty="0"/>
              <a:t>If graphs have special structures then we can develop improved algorithms</a:t>
            </a:r>
          </a:p>
          <a:p>
            <a:r>
              <a:rPr lang="en-US" dirty="0"/>
              <a:t>We can also identify patterns occurring in real world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4603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B227-2E5E-F743-A44F-3A60E6FE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4F36-9516-194B-86E0-49C07B84A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81200"/>
            <a:ext cx="7256272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7030A0"/>
                </a:solidFill>
                <a:latin typeface="Google Sans"/>
              </a:rPr>
              <a:t>A</a:t>
            </a:r>
            <a:r>
              <a:rPr lang="en-US" b="0" i="0" dirty="0">
                <a:solidFill>
                  <a:srgbClr val="7030A0"/>
                </a:solidFill>
                <a:effectLst/>
                <a:latin typeface="Google Sans"/>
              </a:rPr>
              <a:t> perfect graph is a graph in which the chromatic number equals the size of the maximum clique, both in the graph itself and in every induced subgraph. 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Graph coloring, Maximal Clique, Independent Set problem, can all be solved in polynomial time on perfect graphs.</a:t>
            </a:r>
          </a:p>
          <a:p>
            <a:r>
              <a:rPr lang="en-US" dirty="0"/>
              <a:t>Many types of perfect graphs</a:t>
            </a:r>
          </a:p>
          <a:p>
            <a:pPr lvl="1"/>
            <a:r>
              <a:rPr lang="en-US" dirty="0"/>
              <a:t>Chordal Graphs (my favorite)</a:t>
            </a:r>
          </a:p>
          <a:p>
            <a:pPr lvl="1"/>
            <a:r>
              <a:rPr lang="en-US" dirty="0"/>
              <a:t>Interval Graphs</a:t>
            </a:r>
          </a:p>
          <a:p>
            <a:pPr lvl="1"/>
            <a:r>
              <a:rPr lang="en-US" dirty="0"/>
              <a:t>Comparability Graphs</a:t>
            </a:r>
          </a:p>
          <a:p>
            <a:pPr lvl="1"/>
            <a:r>
              <a:rPr lang="en-US" dirty="0"/>
              <a:t>Bipartite Graphs</a:t>
            </a:r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endParaRPr lang="en-US" dirty="0"/>
          </a:p>
          <a:p>
            <a:pPr marL="128016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Perfect graph theorem: </a:t>
            </a:r>
            <a:r>
              <a:rPr lang="en-US" sz="2000" dirty="0"/>
              <a:t>The complement of a perfect graph is perfect</a:t>
            </a:r>
          </a:p>
          <a:p>
            <a:pPr marL="128016" lvl="1" indent="0">
              <a:buNone/>
            </a:pPr>
            <a:r>
              <a:rPr lang="en-US" sz="2000" dirty="0">
                <a:solidFill>
                  <a:srgbClr val="7030A0"/>
                </a:solidFill>
              </a:rPr>
              <a:t>Strongly perfect graph theorem: </a:t>
            </a:r>
            <a:r>
              <a:rPr lang="en-US" sz="2000" dirty="0"/>
              <a:t>Neither a perfect graph nor its complement contains an odd length induced cycle of size 5 or more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17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9980-179B-E747-903F-5465D475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3F2D-55A3-1847-BC6F-C471BB01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717792" cy="402336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Chordal graphs </a:t>
            </a:r>
            <a:r>
              <a:rPr lang="en-US" dirty="0"/>
              <a:t>are graphs where the largest unbroken cycle is a triangle</a:t>
            </a:r>
          </a:p>
          <a:p>
            <a:r>
              <a:rPr lang="en-US" dirty="0">
                <a:solidFill>
                  <a:srgbClr val="7030A0"/>
                </a:solidFill>
              </a:rPr>
              <a:t>A perfect elimination</a:t>
            </a:r>
            <a:r>
              <a:rPr lang="en-US" dirty="0"/>
              <a:t> ordering in a graph is an ordering of vertices v, such that the neighbors of v that occur after v form a clique.</a:t>
            </a:r>
          </a:p>
          <a:p>
            <a:r>
              <a:rPr lang="en-US" dirty="0"/>
              <a:t>All chordal graphs have at least </a:t>
            </a:r>
            <a:r>
              <a:rPr lang="en-US" dirty="0">
                <a:solidFill>
                  <a:srgbClr val="7030A0"/>
                </a:solidFill>
              </a:rPr>
              <a:t>one  simplicial vertex</a:t>
            </a:r>
            <a:r>
              <a:rPr lang="en-US" dirty="0"/>
              <a:t>, whose neighbors form a clique</a:t>
            </a:r>
          </a:p>
          <a:p>
            <a:r>
              <a:rPr lang="en-US" dirty="0"/>
              <a:t>If the simplicial vertex is removed then the resultant graph remains chordal</a:t>
            </a:r>
          </a:p>
          <a:p>
            <a:r>
              <a:rPr lang="en-US" dirty="0"/>
              <a:t>Thus chordal graphs have perfect elimination ordering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3FE088-7776-D14C-AAED-AF2EE2A59F24}"/>
              </a:ext>
            </a:extLst>
          </p:cNvPr>
          <p:cNvGrpSpPr/>
          <p:nvPr/>
        </p:nvGrpSpPr>
        <p:grpSpPr>
          <a:xfrm>
            <a:off x="8250491" y="1335024"/>
            <a:ext cx="2865214" cy="2177807"/>
            <a:chOff x="9001666" y="2170673"/>
            <a:chExt cx="1888185" cy="109860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9E9B49-A16B-2C4C-A5ED-50BA2131B8B1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 flipV="1">
              <a:off x="9260125" y="2779232"/>
              <a:ext cx="1438562" cy="348562"/>
            </a:xfrm>
            <a:prstGeom prst="line">
              <a:avLst/>
            </a:prstGeom>
            <a:ln w="57150" cmpd="sng">
              <a:solidFill>
                <a:srgbClr val="FD1CE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3CF40A-0811-FF42-BF5A-A2192084669B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9260125" y="2328807"/>
              <a:ext cx="717941" cy="798986"/>
            </a:xfrm>
            <a:prstGeom prst="line">
              <a:avLst/>
            </a:prstGeom>
            <a:ln w="57150" cmpd="sng">
              <a:solidFill>
                <a:srgbClr val="FD1CE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D98C3E-3F97-BD4B-AA3B-7AC1C7D79A0F}"/>
                </a:ext>
              </a:extLst>
            </p:cNvPr>
            <p:cNvSpPr/>
            <p:nvPr/>
          </p:nvSpPr>
          <p:spPr>
            <a:xfrm>
              <a:off x="9978066" y="2195642"/>
              <a:ext cx="258459" cy="2663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3057CF-6E7D-E349-9951-C17E6022DCD9}"/>
                </a:ext>
              </a:extLst>
            </p:cNvPr>
            <p:cNvSpPr/>
            <p:nvPr/>
          </p:nvSpPr>
          <p:spPr>
            <a:xfrm>
              <a:off x="9001666" y="2170673"/>
              <a:ext cx="258459" cy="2663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B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A33C384-0FFF-2F4C-ABBC-8C818D1F169D}"/>
                </a:ext>
              </a:extLst>
            </p:cNvPr>
            <p:cNvSpPr/>
            <p:nvPr/>
          </p:nvSpPr>
          <p:spPr>
            <a:xfrm>
              <a:off x="9001666" y="2994629"/>
              <a:ext cx="258459" cy="2663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F1759A-745A-6A4E-99F1-6BD5BC676683}"/>
                </a:ext>
              </a:extLst>
            </p:cNvPr>
            <p:cNvSpPr/>
            <p:nvPr/>
          </p:nvSpPr>
          <p:spPr>
            <a:xfrm>
              <a:off x="9986966" y="3002951"/>
              <a:ext cx="258459" cy="2663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F6C310-2155-AA4B-93B1-7C9EF62F75BA}"/>
                </a:ext>
              </a:extLst>
            </p:cNvPr>
            <p:cNvSpPr/>
            <p:nvPr/>
          </p:nvSpPr>
          <p:spPr>
            <a:xfrm>
              <a:off x="10631392" y="2563832"/>
              <a:ext cx="258459" cy="266329"/>
            </a:xfrm>
            <a:prstGeom prst="ellipse">
              <a:avLst/>
            </a:prstGeom>
            <a:solidFill>
              <a:srgbClr val="FFFFFF"/>
            </a:solidFill>
            <a:ln w="57150" cmpd="sng">
              <a:solidFill>
                <a:srgbClr val="FD7119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00090"/>
                  </a:solidFill>
                  <a:latin typeface="Comic Sans MS Bold"/>
                  <a:cs typeface="Comic Sans MS Bold"/>
                </a:rPr>
                <a:t>F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5BF38A-0AEB-EE4C-94A7-138EAA568297}"/>
                </a:ext>
              </a:extLst>
            </p:cNvPr>
            <p:cNvCxnSpPr>
              <a:stCxn id="18" idx="6"/>
            </p:cNvCxnSpPr>
            <p:nvPr/>
          </p:nvCxnSpPr>
          <p:spPr>
            <a:xfrm>
              <a:off x="9260125" y="2303837"/>
              <a:ext cx="717941" cy="1"/>
            </a:xfrm>
            <a:prstGeom prst="line">
              <a:avLst/>
            </a:prstGeom>
            <a:solidFill>
              <a:srgbClr val="FFFFFF"/>
            </a:solidFill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C7DD97-DC1D-044C-9D80-95C2FEF500CD}"/>
                </a:ext>
              </a:extLst>
            </p:cNvPr>
            <p:cNvCxnSpPr>
              <a:stCxn id="18" idx="4"/>
            </p:cNvCxnSpPr>
            <p:nvPr/>
          </p:nvCxnSpPr>
          <p:spPr>
            <a:xfrm>
              <a:off x="9130895" y="2437002"/>
              <a:ext cx="0" cy="557627"/>
            </a:xfrm>
            <a:prstGeom prst="line">
              <a:avLst/>
            </a:prstGeom>
            <a:solidFill>
              <a:srgbClr val="FFFFFF"/>
            </a:solidFill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09B3F07-2372-BA46-B87C-D07FA8A444E6}"/>
                </a:ext>
              </a:extLst>
            </p:cNvPr>
            <p:cNvCxnSpPr>
              <a:stCxn id="17" idx="4"/>
              <a:endCxn id="20" idx="0"/>
            </p:cNvCxnSpPr>
            <p:nvPr/>
          </p:nvCxnSpPr>
          <p:spPr>
            <a:xfrm>
              <a:off x="10107295" y="2461970"/>
              <a:ext cx="8900" cy="540981"/>
            </a:xfrm>
            <a:prstGeom prst="line">
              <a:avLst/>
            </a:prstGeom>
            <a:solidFill>
              <a:srgbClr val="FFFFFF"/>
            </a:solidFill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5FEB2FA-7787-F247-B813-0B34EE3CA21E}"/>
                </a:ext>
              </a:extLst>
            </p:cNvPr>
            <p:cNvCxnSpPr>
              <a:cxnSpLocks/>
              <a:stCxn id="20" idx="6"/>
              <a:endCxn id="21" idx="3"/>
            </p:cNvCxnSpPr>
            <p:nvPr/>
          </p:nvCxnSpPr>
          <p:spPr>
            <a:xfrm flipV="1">
              <a:off x="10245425" y="2791158"/>
              <a:ext cx="423817" cy="344958"/>
            </a:xfrm>
            <a:prstGeom prst="line">
              <a:avLst/>
            </a:prstGeom>
            <a:solidFill>
              <a:srgbClr val="FFFFFF"/>
            </a:solidFill>
            <a:ln w="57150" cmpd="sng">
              <a:solidFill>
                <a:srgbClr val="FD1CE8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ABCDFF-847C-D544-9A6C-FE6384D1518A}"/>
              </a:ext>
            </a:extLst>
          </p:cNvPr>
          <p:cNvCxnSpPr/>
          <p:nvPr/>
        </p:nvCxnSpPr>
        <p:spPr>
          <a:xfrm>
            <a:off x="8656193" y="3252596"/>
            <a:ext cx="1089435" cy="2"/>
          </a:xfrm>
          <a:prstGeom prst="line">
            <a:avLst/>
          </a:prstGeom>
          <a:solidFill>
            <a:srgbClr val="FFFFFF"/>
          </a:solidFill>
          <a:ln w="57150" cmpd="sng">
            <a:solidFill>
              <a:srgbClr val="FD1CE8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D5F0F840-95B8-BF4E-AD50-2231A6BC3F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474162"/>
              </p:ext>
            </p:extLst>
          </p:nvPr>
        </p:nvGraphicFramePr>
        <p:xfrm>
          <a:off x="7620000" y="37603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87D5675C-2510-0C46-A8D5-BAECD21D435D}"/>
              </a:ext>
            </a:extLst>
          </p:cNvPr>
          <p:cNvSpPr txBox="1"/>
          <p:nvPr/>
        </p:nvSpPr>
        <p:spPr>
          <a:xfrm>
            <a:off x="8107681" y="6269828"/>
            <a:ext cx="4084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Percentage of </a:t>
            </a:r>
            <a:r>
              <a:rPr lang="en-US" dirty="0" err="1"/>
              <a:t>Chordality</a:t>
            </a:r>
            <a:r>
              <a:rPr lang="en-US" dirty="0"/>
              <a:t> in real world graphs</a:t>
            </a:r>
          </a:p>
        </p:txBody>
      </p:sp>
    </p:spTree>
    <p:extLst>
      <p:ext uri="{BB962C8B-B14F-4D97-AF65-F5344CB8AC3E}">
        <p14:creationId xmlns:p14="http://schemas.microsoft.com/office/powerpoint/2010/main" val="104022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3626-5050-9F49-BE52-14848A55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Chordal Graphs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BCD018-DB66-C044-A306-913109DCC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47401-CEDA-3A44-A343-CF26DE0202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Algorithm to extract the maximal chordal graph from a general graph</a:t>
            </a:r>
          </a:p>
          <a:p>
            <a:r>
              <a:rPr lang="en-US" dirty="0"/>
              <a:t>(Dearing et. al. 1988)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607584-264E-7E4C-812F-536E2CC5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25" y="1911079"/>
            <a:ext cx="4678059" cy="33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98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00DD2-0A3E-E046-9BBC-B30D0F2F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FEEBB-C026-3249-B123-D954B99CB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chromatic number in chordal graphs is polynomial time</a:t>
            </a:r>
          </a:p>
          <a:p>
            <a:pPr lvl="1"/>
            <a:r>
              <a:rPr lang="en-US" dirty="0"/>
              <a:t>Find the perfect ordering and then color in reverse (</a:t>
            </a:r>
            <a:r>
              <a:rPr lang="en-US" dirty="0" err="1"/>
              <a:t>Maffray</a:t>
            </a:r>
            <a:r>
              <a:rPr lang="en-US" dirty="0"/>
              <a:t> 2003)</a:t>
            </a:r>
          </a:p>
          <a:p>
            <a:pPr lvl="1"/>
            <a:endParaRPr lang="en-US" dirty="0"/>
          </a:p>
          <a:p>
            <a:r>
              <a:rPr lang="en-US" dirty="0"/>
              <a:t>Finding the maximum clique is polynomial time</a:t>
            </a:r>
          </a:p>
          <a:p>
            <a:pPr lvl="1"/>
            <a:r>
              <a:rPr lang="en-US" dirty="0"/>
              <a:t>Find the cliques at each vertex of the perfect elimination ordering and then see which is maximal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6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2AA5-8AB1-D047-9832-BC529302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2964B-A53B-FE40-927F-074B53B6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7276592" cy="4023360"/>
          </a:xfrm>
        </p:spPr>
        <p:txBody>
          <a:bodyPr/>
          <a:lstStyle/>
          <a:p>
            <a:r>
              <a:rPr lang="en-US" dirty="0"/>
              <a:t>Interval graphs are model a set of intervals on a real line, where each interval is a vertex and two vertices are connected if the intervals overlap</a:t>
            </a:r>
          </a:p>
          <a:p>
            <a:r>
              <a:rPr lang="en-US" dirty="0"/>
              <a:t>Interval graphs are a subset of chordal graphs</a:t>
            </a:r>
          </a:p>
          <a:p>
            <a:r>
              <a:rPr lang="en-US" dirty="0"/>
              <a:t>Used in scheduling problems, DNA assembly sequences etc.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5DB3F6-43FE-4A47-B837-1AEE853F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800" y="1946910"/>
            <a:ext cx="3810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94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CB27-37F6-954F-BB2C-C4FD8F5C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Comparability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3C1A-755C-7C46-86AB-F77565762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18640"/>
            <a:ext cx="6230111" cy="4257040"/>
          </a:xfrm>
        </p:spPr>
        <p:txBody>
          <a:bodyPr>
            <a:normAutofit/>
          </a:bodyPr>
          <a:lstStyle/>
          <a:p>
            <a:r>
              <a:rPr lang="en-US" dirty="0"/>
              <a:t>A comparability graph is an </a:t>
            </a:r>
            <a:r>
              <a:rPr lang="en-US" dirty="0">
                <a:solidFill>
                  <a:srgbClr val="7030A0"/>
                </a:solidFill>
              </a:rPr>
              <a:t>undirected graph </a:t>
            </a:r>
            <a:r>
              <a:rPr lang="en-US" dirty="0"/>
              <a:t>whose vertices can be ordered in a partial order.</a:t>
            </a:r>
          </a:p>
          <a:p>
            <a:r>
              <a:rPr lang="en-US" dirty="0"/>
              <a:t>The vertices can be oriented while maintaining these properties</a:t>
            </a:r>
          </a:p>
          <a:p>
            <a:pPr lvl="1"/>
            <a:r>
              <a:rPr lang="en-US" dirty="0"/>
              <a:t>Anti symmetry if v-&gt;u then -&gt; does not exists</a:t>
            </a:r>
          </a:p>
          <a:p>
            <a:pPr lvl="1"/>
            <a:r>
              <a:rPr lang="en-US" dirty="0"/>
              <a:t>Transitivity if </a:t>
            </a:r>
            <a:r>
              <a:rPr lang="en-US" dirty="0" err="1">
                <a:sym typeface="Wingdings" pitchFamily="2" charset="2"/>
              </a:rPr>
              <a:t>ab</a:t>
            </a:r>
            <a:r>
              <a:rPr lang="en-US" dirty="0">
                <a:sym typeface="Wingdings" pitchFamily="2" charset="2"/>
              </a:rPr>
              <a:t> and </a:t>
            </a:r>
            <a:r>
              <a:rPr lang="en-US" dirty="0" err="1">
                <a:sym typeface="Wingdings" pitchFamily="2" charset="2"/>
              </a:rPr>
              <a:t>bc</a:t>
            </a:r>
            <a:r>
              <a:rPr lang="en-US" dirty="0">
                <a:sym typeface="Wingdings" pitchFamily="2" charset="2"/>
              </a:rPr>
              <a:t> exists then a c must exist</a:t>
            </a:r>
          </a:p>
          <a:p>
            <a:r>
              <a:rPr lang="en-US" dirty="0">
                <a:sym typeface="Wingdings" pitchFamily="2" charset="2"/>
              </a:rPr>
              <a:t>Complement of interval graphs is a comparability graph</a:t>
            </a:r>
          </a:p>
          <a:p>
            <a:r>
              <a:rPr lang="en-US" dirty="0">
                <a:sym typeface="Wingdings" pitchFamily="2" charset="2"/>
              </a:rPr>
              <a:t>Comparability graphs are perfectly orderable. Can find optimal coloring by following the transitive ordering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4F0BD84-8E5E-024C-A374-AD0DE6FBF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39" y="1591310"/>
            <a:ext cx="3810000" cy="146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ecture 3: Comparability Graphs 3.1 Comparability Graph">
            <a:extLst>
              <a:ext uri="{FF2B5EF4-FFF2-40B4-BE49-F238E27FC236}">
                <a16:creationId xmlns:a16="http://schemas.microsoft.com/office/drawing/2014/main" id="{E3882F01-0320-EE4B-9CCD-EF5D02D4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390" y="3655569"/>
            <a:ext cx="3644900" cy="223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6D3D0F-24E7-FB44-A2F2-9F198EA75CA2}"/>
              </a:ext>
            </a:extLst>
          </p:cNvPr>
          <p:cNvSpPr txBox="1"/>
          <p:nvPr/>
        </p:nvSpPr>
        <p:spPr>
          <a:xfrm>
            <a:off x="7853680" y="6075680"/>
            <a:ext cx="338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Relation between chordal and comparability graphs</a:t>
            </a:r>
          </a:p>
        </p:txBody>
      </p:sp>
    </p:spTree>
    <p:extLst>
      <p:ext uri="{BB962C8B-B14F-4D97-AF65-F5344CB8AC3E}">
        <p14:creationId xmlns:p14="http://schemas.microsoft.com/office/powerpoint/2010/main" val="57760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96C5-D168-31BD-8EEB-5EAD96235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TREE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BCE4F-6CF2-05E0-577A-BCB4A27D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4023360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A </a:t>
            </a:r>
            <a:r>
              <a:rPr lang="en-US" sz="1700" b="1" dirty="0"/>
              <a:t>tree decomposition</a:t>
            </a:r>
            <a:r>
              <a:rPr lang="en-US" sz="1700" dirty="0"/>
              <a:t> is a mapping of a </a:t>
            </a:r>
            <a:r>
              <a:rPr lang="en-US" sz="1700" dirty="0">
                <a:hlinkClick r:id="rId2" tooltip="Graph (discrete mathematics)"/>
              </a:rPr>
              <a:t>graph</a:t>
            </a:r>
            <a:r>
              <a:rPr lang="en-US" sz="1700" dirty="0"/>
              <a:t> into a </a:t>
            </a:r>
            <a:r>
              <a:rPr lang="en-US" sz="1700" dirty="0">
                <a:hlinkClick r:id="rId3" tooltip="Tree (graph theory)"/>
              </a:rPr>
              <a:t>tree</a:t>
            </a:r>
            <a:r>
              <a:rPr lang="en-US" sz="1700" dirty="0"/>
              <a:t> that can be used to define the </a:t>
            </a:r>
            <a:r>
              <a:rPr lang="en-US" sz="1700" dirty="0">
                <a:hlinkClick r:id="rId4" tooltip="Treewidth"/>
              </a:rPr>
              <a:t>treewidth</a:t>
            </a:r>
            <a:r>
              <a:rPr lang="en-US" sz="1700" dirty="0"/>
              <a:t> of the graph</a:t>
            </a:r>
          </a:p>
          <a:p>
            <a:r>
              <a:rPr lang="en-US" sz="1700" dirty="0"/>
              <a:t>Given a graph </a:t>
            </a:r>
            <a:r>
              <a:rPr lang="en-US" sz="1700" i="1" dirty="0"/>
              <a:t>G</a:t>
            </a:r>
            <a:r>
              <a:rPr lang="en-US" sz="1700" dirty="0"/>
              <a:t> = (</a:t>
            </a:r>
            <a:r>
              <a:rPr lang="en-US" sz="1700" i="1" dirty="0"/>
              <a:t>V</a:t>
            </a:r>
            <a:r>
              <a:rPr lang="en-US" sz="1700" dirty="0"/>
              <a:t>, </a:t>
            </a:r>
            <a:r>
              <a:rPr lang="en-US" sz="1700" i="1" dirty="0"/>
              <a:t>E</a:t>
            </a:r>
            <a:r>
              <a:rPr lang="en-US" sz="1700" dirty="0"/>
              <a:t>), a tree decomposition is a pair (</a:t>
            </a:r>
            <a:r>
              <a:rPr lang="en-US" sz="1700" i="1" dirty="0"/>
              <a:t>X</a:t>
            </a:r>
            <a:r>
              <a:rPr lang="en-US" sz="1700" dirty="0"/>
              <a:t>, </a:t>
            </a:r>
            <a:r>
              <a:rPr lang="en-US" sz="1700" i="1" dirty="0"/>
              <a:t>T</a:t>
            </a:r>
            <a:r>
              <a:rPr lang="en-US" sz="1700" dirty="0"/>
              <a:t>), where </a:t>
            </a:r>
            <a:r>
              <a:rPr lang="en-US" sz="1700" i="1" dirty="0"/>
              <a:t>X</a:t>
            </a:r>
            <a:r>
              <a:rPr lang="en-US" sz="1700" dirty="0"/>
              <a:t> = {</a:t>
            </a:r>
            <a:r>
              <a:rPr lang="en-US" sz="1700" i="1" dirty="0"/>
              <a:t>X</a:t>
            </a:r>
            <a:r>
              <a:rPr lang="en-US" sz="1700" baseline="-25000" dirty="0"/>
              <a:t>1</a:t>
            </a:r>
            <a:r>
              <a:rPr lang="en-US" sz="1700" dirty="0"/>
              <a:t>, …, </a:t>
            </a:r>
            <a:r>
              <a:rPr lang="en-US" sz="1700" i="1" dirty="0" err="1"/>
              <a:t>X</a:t>
            </a:r>
            <a:r>
              <a:rPr lang="en-US" sz="1700" i="1" baseline="-25000" dirty="0" err="1"/>
              <a:t>n</a:t>
            </a:r>
            <a:r>
              <a:rPr lang="en-US" sz="1700" dirty="0"/>
              <a:t>} is a family of subsets (sometimes called </a:t>
            </a:r>
            <a:r>
              <a:rPr lang="en-US" sz="1700" i="1" dirty="0"/>
              <a:t>bags</a:t>
            </a:r>
            <a:r>
              <a:rPr lang="en-US" sz="1700" dirty="0"/>
              <a:t>) of </a:t>
            </a:r>
            <a:r>
              <a:rPr lang="en-US" sz="1700" i="1" dirty="0">
                <a:effectLst/>
              </a:rPr>
              <a:t>V</a:t>
            </a:r>
            <a:r>
              <a:rPr lang="en-US" sz="1700" dirty="0"/>
              <a:t>, and </a:t>
            </a:r>
            <a:r>
              <a:rPr lang="en-US" sz="1700" i="1" dirty="0">
                <a:effectLst/>
              </a:rPr>
              <a:t>T</a:t>
            </a:r>
            <a:r>
              <a:rPr lang="en-US" sz="1700" dirty="0"/>
              <a:t> is a tree whose nodes are the subsets </a:t>
            </a:r>
            <a:r>
              <a:rPr lang="en-US" sz="1700" i="1" dirty="0">
                <a:effectLst/>
              </a:rPr>
              <a:t>X</a:t>
            </a:r>
            <a:r>
              <a:rPr lang="en-US" sz="1700" i="1" baseline="-25000" dirty="0">
                <a:effectLst/>
              </a:rPr>
              <a:t>i</a:t>
            </a:r>
            <a:r>
              <a:rPr lang="en-US" sz="1700" dirty="0"/>
              <a:t>, with the following properties</a:t>
            </a:r>
          </a:p>
          <a:p>
            <a:pPr lvl="1"/>
            <a:r>
              <a:rPr lang="en-US" sz="1700" dirty="0"/>
              <a:t>The union of all sets </a:t>
            </a:r>
            <a:r>
              <a:rPr lang="en-US" sz="1700" i="1" dirty="0">
                <a:effectLst/>
              </a:rPr>
              <a:t>X</a:t>
            </a:r>
            <a:r>
              <a:rPr lang="en-US" sz="1700" i="1" baseline="-25000" dirty="0">
                <a:effectLst/>
              </a:rPr>
              <a:t>i</a:t>
            </a:r>
            <a:r>
              <a:rPr lang="en-US" sz="1700" dirty="0"/>
              <a:t> equals </a:t>
            </a:r>
            <a:r>
              <a:rPr lang="en-US" sz="1700" i="1" dirty="0">
                <a:effectLst/>
              </a:rPr>
              <a:t>V</a:t>
            </a:r>
            <a:r>
              <a:rPr lang="en-US" sz="1700" dirty="0"/>
              <a:t>. That is, each graph vertex is associated with at least one tree node.</a:t>
            </a:r>
          </a:p>
          <a:p>
            <a:pPr lvl="1"/>
            <a:r>
              <a:rPr lang="en-US" sz="1700" dirty="0"/>
              <a:t>For every edge (</a:t>
            </a:r>
            <a:r>
              <a:rPr lang="en-US" sz="1700" i="1" dirty="0"/>
              <a:t>v</a:t>
            </a:r>
            <a:r>
              <a:rPr lang="en-US" sz="1700" dirty="0"/>
              <a:t>, </a:t>
            </a:r>
            <a:r>
              <a:rPr lang="en-US" sz="1700" i="1" dirty="0"/>
              <a:t>w</a:t>
            </a:r>
            <a:r>
              <a:rPr lang="en-US" sz="1700" dirty="0"/>
              <a:t>) in the graph, there is a subset </a:t>
            </a:r>
            <a:r>
              <a:rPr lang="en-US" sz="1700" i="1" dirty="0">
                <a:effectLst/>
              </a:rPr>
              <a:t>X</a:t>
            </a:r>
            <a:r>
              <a:rPr lang="en-US" sz="1700" i="1" baseline="-25000" dirty="0">
                <a:effectLst/>
              </a:rPr>
              <a:t>i</a:t>
            </a:r>
            <a:r>
              <a:rPr lang="en-US" sz="1700" dirty="0"/>
              <a:t> that contains both </a:t>
            </a:r>
            <a:r>
              <a:rPr lang="en-US" sz="1700" i="1" dirty="0">
                <a:effectLst/>
              </a:rPr>
              <a:t>v</a:t>
            </a:r>
            <a:r>
              <a:rPr lang="en-US" sz="1700" dirty="0"/>
              <a:t> and </a:t>
            </a:r>
            <a:r>
              <a:rPr lang="en-US" sz="1700" i="1" dirty="0">
                <a:effectLst/>
              </a:rPr>
              <a:t>w</a:t>
            </a:r>
            <a:r>
              <a:rPr lang="en-US" sz="1700" dirty="0"/>
              <a:t>. </a:t>
            </a:r>
          </a:p>
          <a:p>
            <a:pPr lvl="1"/>
            <a:r>
              <a:rPr lang="en-US" sz="1700" dirty="0"/>
              <a:t>f </a:t>
            </a:r>
            <a:r>
              <a:rPr lang="en-US" sz="1700" i="1" dirty="0">
                <a:effectLst/>
              </a:rPr>
              <a:t>X</a:t>
            </a:r>
            <a:r>
              <a:rPr lang="en-US" sz="1700" i="1" baseline="-25000" dirty="0">
                <a:effectLst/>
              </a:rPr>
              <a:t>i</a:t>
            </a:r>
            <a:r>
              <a:rPr lang="en-US" sz="1700" dirty="0"/>
              <a:t> and </a:t>
            </a:r>
            <a:r>
              <a:rPr lang="en-US" sz="1700" i="1" dirty="0" err="1">
                <a:effectLst/>
              </a:rPr>
              <a:t>X</a:t>
            </a:r>
            <a:r>
              <a:rPr lang="en-US" sz="1700" i="1" baseline="-25000" dirty="0" err="1">
                <a:effectLst/>
              </a:rPr>
              <a:t>j</a:t>
            </a:r>
            <a:r>
              <a:rPr lang="en-US" sz="1700" dirty="0"/>
              <a:t> both contain a vertex </a:t>
            </a:r>
            <a:r>
              <a:rPr lang="en-US" sz="1700" i="1" dirty="0">
                <a:effectLst/>
              </a:rPr>
              <a:t>v</a:t>
            </a:r>
            <a:r>
              <a:rPr lang="en-US" sz="1700" dirty="0"/>
              <a:t>, then all nodes </a:t>
            </a:r>
            <a:r>
              <a:rPr lang="en-US" sz="1700" i="1" dirty="0" err="1">
                <a:effectLst/>
              </a:rPr>
              <a:t>X</a:t>
            </a:r>
            <a:r>
              <a:rPr lang="en-US" sz="1700" i="1" baseline="-25000" dirty="0" err="1">
                <a:effectLst/>
              </a:rPr>
              <a:t>k</a:t>
            </a:r>
            <a:r>
              <a:rPr lang="en-US" sz="1700" dirty="0"/>
              <a:t> of the tree in the (unique) path between </a:t>
            </a:r>
            <a:r>
              <a:rPr lang="en-US" sz="1700" i="1" dirty="0">
                <a:effectLst/>
              </a:rPr>
              <a:t>X</a:t>
            </a:r>
            <a:r>
              <a:rPr lang="en-US" sz="1700" i="1" baseline="-25000" dirty="0">
                <a:effectLst/>
              </a:rPr>
              <a:t>i</a:t>
            </a:r>
            <a:r>
              <a:rPr lang="en-US" sz="1700" dirty="0"/>
              <a:t> and </a:t>
            </a:r>
            <a:r>
              <a:rPr lang="en-US" sz="1700" i="1" dirty="0" err="1">
                <a:effectLst/>
              </a:rPr>
              <a:t>X</a:t>
            </a:r>
            <a:r>
              <a:rPr lang="en-US" sz="1700" i="1" baseline="-25000" dirty="0" err="1">
                <a:effectLst/>
              </a:rPr>
              <a:t>j</a:t>
            </a:r>
            <a:r>
              <a:rPr lang="en-US" sz="1700" dirty="0"/>
              <a:t> contain </a:t>
            </a:r>
            <a:r>
              <a:rPr lang="en-US" sz="1700" i="1" dirty="0">
                <a:effectLst/>
              </a:rPr>
              <a:t>v</a:t>
            </a:r>
            <a:r>
              <a:rPr lang="en-US" sz="1700" dirty="0"/>
              <a:t> as well.</a:t>
            </a:r>
          </a:p>
          <a:p>
            <a:r>
              <a:rPr lang="en-US" sz="2100" dirty="0"/>
              <a:t>Tree width is the largest Xi size -1. Goal is to minimize tree width</a:t>
            </a:r>
          </a:p>
        </p:txBody>
      </p:sp>
      <p:pic>
        <p:nvPicPr>
          <p:cNvPr id="6150" name="Picture 6" descr="undefined">
            <a:extLst>
              <a:ext uri="{FF2B5EF4-FFF2-40B4-BE49-F238E27FC236}">
                <a16:creationId xmlns:a16="http://schemas.microsoft.com/office/drawing/2014/main" id="{56F5BEE1-AA98-805F-B472-11F032B12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8" r="5206"/>
          <a:stretch/>
        </p:blipFill>
        <p:spPr bwMode="auto">
          <a:xfrm>
            <a:off x="7380816" y="10"/>
            <a:ext cx="463973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485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{C5142F0F-4B41-644E-A60F-6177A3D4E3E5}tf10001061</Template>
  <TotalTime>12488</TotalTime>
  <Words>1248</Words>
  <Application>Microsoft Macintosh PowerPoint</Application>
  <PresentationFormat>Widescreen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Comic Sans MS Bold</vt:lpstr>
      <vt:lpstr>Google Sans</vt:lpstr>
      <vt:lpstr>MathJax_Main</vt:lpstr>
      <vt:lpstr>MathJax_Math</vt:lpstr>
      <vt:lpstr>Tw Cen MT</vt:lpstr>
      <vt:lpstr>Tw Cen MT Condensed</vt:lpstr>
      <vt:lpstr>Wingdings</vt:lpstr>
      <vt:lpstr>Wingdings 3</vt:lpstr>
      <vt:lpstr>Integral</vt:lpstr>
      <vt:lpstr>Special GRAPHS (Perfect &amp; PLANAR)</vt:lpstr>
      <vt:lpstr>Graphs With Special Topology</vt:lpstr>
      <vt:lpstr>Perfect Graphs</vt:lpstr>
      <vt:lpstr>Chordal Graphs</vt:lpstr>
      <vt:lpstr>Maximal Chordal Graphs</vt:lpstr>
      <vt:lpstr>Chordal Graphs</vt:lpstr>
      <vt:lpstr>INTERVAL GRAPHS</vt:lpstr>
      <vt:lpstr>Comparability Graphs</vt:lpstr>
      <vt:lpstr>TREE DECOMPOSITION</vt:lpstr>
      <vt:lpstr>TREE DECOMPOSItion</vt:lpstr>
      <vt:lpstr>Bipartite Graphs</vt:lpstr>
      <vt:lpstr>PERFECT Matching</vt:lpstr>
      <vt:lpstr>HALL’s MARRIAGE Theorem</vt:lpstr>
      <vt:lpstr>PowerPoint Presentation</vt:lpstr>
      <vt:lpstr>PowerPoint Presentation</vt:lpstr>
      <vt:lpstr>PowerPoint Presentation</vt:lpstr>
      <vt:lpstr>Planar Graphs</vt:lpstr>
      <vt:lpstr>EULER’s Formula</vt:lpstr>
      <vt:lpstr>Theorems related to EULER’S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GRAPHS (Perfect, PLANAR, EXPANDER)</dc:title>
  <dc:creator>Microsoft Office User</dc:creator>
  <cp:lastModifiedBy>Zalavadia, Kishan Kumar</cp:lastModifiedBy>
  <cp:revision>13</cp:revision>
  <dcterms:created xsi:type="dcterms:W3CDTF">2022-04-19T16:23:04Z</dcterms:created>
  <dcterms:modified xsi:type="dcterms:W3CDTF">2025-05-06T20:21:15Z</dcterms:modified>
</cp:coreProperties>
</file>