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2EB21-9979-8B49-A903-53911F696CC3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0711C-F48E-F54A-B115-CF0FCE2BB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6E776-61ED-F14E-A6AF-10C7DD635C3A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25C95-F422-3C48-A3D7-2C405599544E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9A5B1-66F6-2C46-B7C9-906ADFC25ED7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6D47F-6748-2D41-8904-470ECAC97CE0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8D7BF-3277-FB42-B448-07286A1AA4A0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646A2-8286-8943-830B-2168EBBE33B3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95018-79FA-F24C-BC67-BAE45BF9F4ED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C8BF8-A51F-134E-835C-E5FD64C60650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B07BE-9B71-9F40-8638-2CFEDB646BB3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E8549-32F0-6048-9FB4-2A918318A67C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B68CB-A2D4-D846-935D-7703788F6709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14280-A2E8-0F49-AC0F-CC5D523A8B3A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66B8D-61F7-E342-9088-E520D6F623C2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75C29-856A-A242-9B7F-5EC1E670F76F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69EBB-175D-5D4F-87C8-134DB60A1F65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1107B-DC85-5D4E-93E3-9DCEAB9E024C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D3CAE-6938-3048-BD28-EE75D94C70B0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439E7-8557-7843-A009-8B9AE96998B2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C1AF1-EA01-8F48-BC95-294521720C27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403A1-B0E9-2448-8F35-0792746B0217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FB50E-E9C0-DA41-B4A0-FF1DA21708DD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AFC41-97D8-9640-B651-D6D0676CB44F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D8358-058E-1E42-A0C1-0CE227ACB765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B626D-2698-654A-8E3D-F6E401D411D0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C33F8-1191-7049-ADD1-519DD63E022C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584E4-04B3-AB4D-A5F8-830140883342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B9C7A-CA99-8940-9B0F-C1678749EBEE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E6E47-8C0A-624B-9C7E-2CFFBDD67F23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5A59-35A6-084F-9CDD-EAC5037CBBA4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EFDD-C4FA-8D49-BEE4-43F5390B7B66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BF149-450B-C849-BBC3-5A1588002354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2B76E-544C-A447-BDF5-EAA7A57FFCDE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AA649-0D85-DB4C-9F3F-432364C642D3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6C197-F67E-4242-B288-3159F6215F1E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6748F-F9E0-3344-BD54-F38864248912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CE4B1-8710-5A48-B504-25486CC368F6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8C199-92F4-6F4C-8DFC-B74114029862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7AA05-9755-3745-B0A6-2A89CDE9E379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91296-C873-BE4A-8B85-C04E683EC2D4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0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8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CSCI3320/8325 Data Structures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fld id="{271B57C6-D7ED-D148-BE51-C119CA1B71E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1D0AC276-BA28-364D-AA04-A3DE21F4DFEF}" type="datetime1">
              <a:rPr lang="ko-KR" altLang="en-US"/>
              <a:pPr/>
              <a:t>2022. 10. 4.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3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CSCI3320/8325 Data Structures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fld id="{2E5EE4E0-5ED6-534A-A720-0E95BF8F9A4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14DA98C-D9F1-EB4F-8CCD-203ADC1536BD}" type="datetime1">
              <a:rPr lang="ko-KR" altLang="en-US"/>
              <a:pPr/>
              <a:t>2022. 10. 4.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0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4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782C50-9A9A-9249-88E1-70D639E50C46}" type="datetimeFigureOut">
              <a:rPr lang="en-US" smtClean="0"/>
              <a:pPr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CEC79A-00CC-3842-A720-CF611B6F8E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7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Structure: 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Problems in this simple </a:t>
            </a:r>
            <a:br>
              <a:rPr lang="en-US" altLang="ko-KR">
                <a:ea typeface="굴림" pitchFamily="-112" charset="-127"/>
                <a:cs typeface="굴림" pitchFamily="-112" charset="-127"/>
              </a:rPr>
            </a:br>
            <a:r>
              <a:rPr lang="en-US" altLang="ko-KR">
                <a:ea typeface="굴림" pitchFamily="-112" charset="-127"/>
                <a:cs typeface="굴림" pitchFamily="-112" charset="-127"/>
              </a:rPr>
              <a:t>hash function</a:t>
            </a:r>
          </a:p>
        </p:txBody>
      </p:sp>
      <p:sp>
        <p:nvSpPr>
          <p:cNvPr id="6666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b="1" dirty="0">
                <a:ea typeface="굴림" pitchFamily="-112" charset="-127"/>
                <a:cs typeface="굴림" pitchFamily="-112" charset="-127"/>
              </a:rPr>
              <a:t>Not an equitable distribution!</a:t>
            </a:r>
          </a:p>
          <a:p>
            <a:pPr>
              <a:lnSpc>
                <a:spcPct val="80000"/>
              </a:lnSpc>
              <a:buFont typeface="Wingdings" pitchFamily="-112" charset="2"/>
              <a:buNone/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Suppose:</a:t>
            </a:r>
            <a:br>
              <a:rPr lang="en-US" altLang="ko-KR" dirty="0">
                <a:ea typeface="굴림" pitchFamily="-112" charset="-127"/>
                <a:cs typeface="굴림" pitchFamily="-112" charset="-127"/>
              </a:rPr>
            </a:br>
            <a:r>
              <a:rPr lang="en-US" altLang="ko-KR" dirty="0" err="1"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= 10,007</a:t>
            </a:r>
          </a:p>
          <a:p>
            <a:pPr>
              <a:lnSpc>
                <a:spcPct val="80000"/>
              </a:lnSpc>
              <a:buFont typeface="Wingdings" pitchFamily="-112" charset="2"/>
              <a:buNone/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	All the keys are 8 or fewer characters long.</a:t>
            </a:r>
          </a:p>
          <a:p>
            <a:pPr>
              <a:lnSpc>
                <a:spcPct val="80000"/>
              </a:lnSpc>
              <a:buFont typeface="Wingdings" pitchFamily="-112" charset="2"/>
              <a:buNone/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Then, the hash function typically can only assume values between 0 and 1,016 ( 127*8).</a:t>
            </a:r>
            <a:endParaRPr lang="en-US" altLang="ko-KR" b="1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80000"/>
              </a:lnSpc>
            </a:pPr>
            <a:r>
              <a:rPr lang="en-US" altLang="ko-KR" b="1" dirty="0">
                <a:ea typeface="굴림" pitchFamily="-112" charset="-127"/>
                <a:cs typeface="굴림" pitchFamily="-112" charset="-127"/>
              </a:rPr>
              <a:t>Order of chars in string has no effect.</a:t>
            </a:r>
          </a:p>
          <a:p>
            <a:pPr lvl="1">
              <a:lnSpc>
                <a:spcPct val="80000"/>
              </a:lnSpc>
            </a:pPr>
            <a:r>
              <a:rPr lang="en-US" altLang="ko-KR" sz="2400" b="1" dirty="0" err="1">
                <a:ea typeface="굴림" pitchFamily="-112" charset="-127"/>
                <a:cs typeface="굴림" pitchFamily="-112" charset="-127"/>
              </a:rPr>
              <a:t>hash(“ab</a:t>
            </a:r>
            <a:r>
              <a:rPr lang="en-US" altLang="ko-KR" sz="2400" b="1" dirty="0">
                <a:ea typeface="굴림" pitchFamily="-112" charset="-127"/>
                <a:cs typeface="굴림" pitchFamily="-112" charset="-127"/>
              </a:rPr>
              <a:t>”) = hash (“</a:t>
            </a:r>
            <a:r>
              <a:rPr lang="en-US" altLang="ko-KR" sz="2400" b="1" dirty="0" err="1">
                <a:ea typeface="굴림" pitchFamily="-112" charset="-127"/>
                <a:cs typeface="굴림" pitchFamily="-112" charset="-127"/>
              </a:rPr>
              <a:t>ba</a:t>
            </a:r>
            <a:r>
              <a:rPr lang="en-US" altLang="ko-KR" sz="2400" b="1" dirty="0">
                <a:ea typeface="굴림" pitchFamily="-112" charset="-127"/>
                <a:cs typeface="굴림" pitchFamily="-112" charset="-127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Another possible hash function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2057400"/>
            <a:ext cx="43068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public static </a:t>
            </a:r>
            <a:r>
              <a:rPr lang="en-US" altLang="ko-KR" sz="1800" dirty="0" err="1">
                <a:ea typeface="굴림" pitchFamily="-112" charset="-127"/>
                <a:cs typeface="굴림" pitchFamily="-112" charset="-127"/>
              </a:rPr>
              <a:t>int</a:t>
            </a: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 hash( String key, </a:t>
            </a:r>
            <a:r>
              <a:rPr lang="en-US" altLang="ko-KR" sz="1800" dirty="0" err="1">
                <a:ea typeface="굴림" pitchFamily="-112" charset="-127"/>
                <a:cs typeface="굴림" pitchFamily="-112" charset="-127"/>
              </a:rPr>
              <a:t>int</a:t>
            </a: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1800" dirty="0" err="1"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)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{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	return ( key.charAt(0) + 27 * key.charAt(1) + 729 * key.charAt(2) ) % </a:t>
            </a:r>
            <a:r>
              <a:rPr lang="en-US" altLang="ko-KR" sz="1800" dirty="0" err="1"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;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}</a:t>
            </a:r>
          </a:p>
        </p:txBody>
      </p:sp>
      <p:sp>
        <p:nvSpPr>
          <p:cNvPr id="6676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22775" y="1981200"/>
            <a:ext cx="4568825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TableSize = 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10,007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possible combination of three characters: </a:t>
            </a:r>
            <a:br>
              <a:rPr lang="en-US" altLang="ko-KR" sz="2400">
                <a:ea typeface="굴림" pitchFamily="-112" charset="-127"/>
                <a:cs typeface="굴림" pitchFamily="-112" charset="-127"/>
              </a:rPr>
            </a:b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26</a:t>
            </a:r>
            <a:r>
              <a:rPr lang="en-US" altLang="ko-KR" sz="2400" baseline="30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3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 = 17,576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Unfortunately, English is not random. A check of a reasonably large on-line dictionary reveals that the number of different combination is actually only 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2,851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.</a:t>
            </a:r>
          </a:p>
        </p:txBody>
      </p:sp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685800" y="4267200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FF"/>
                </a:solidFill>
                <a:ea typeface="굴림" pitchFamily="-112" charset="-127"/>
                <a:cs typeface="굴림" pitchFamily="-112" charset="-127"/>
              </a:rPr>
              <a:t>Only 28% of the table can be actually be hashed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Better hash function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371600"/>
            <a:ext cx="4535488" cy="4114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Public static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int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hash(String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key,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int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)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{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int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hashVal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= 0;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	for(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int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=key.length()-1;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&gt;=0;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-- )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		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hashVal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= 27*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hashVal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+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key.charAT(i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);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hashVal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%=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;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	if (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hashVal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&lt; 0 )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		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hashVal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 +=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;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	return </a:t>
            </a:r>
            <a:r>
              <a:rPr lang="en-US" altLang="ko-KR" sz="5053" dirty="0" err="1">
                <a:ea typeface="굴림" pitchFamily="-112" charset="-127"/>
                <a:cs typeface="굴림" pitchFamily="-112" charset="-127"/>
              </a:rPr>
              <a:t>hashVal</a:t>
            </a:r>
            <a:r>
              <a:rPr lang="en-US" altLang="ko-KR" sz="5053" dirty="0">
                <a:ea typeface="굴림" pitchFamily="-112" charset="-127"/>
                <a:cs typeface="굴림" pitchFamily="-112" charset="-127"/>
              </a:rPr>
              <a:t>;}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endParaRPr lang="en-US" altLang="ko-KR" sz="4211" dirty="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6686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53000" y="1447800"/>
            <a:ext cx="4191000" cy="4114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400" baseline="-25000" dirty="0" err="1"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= k</a:t>
            </a:r>
            <a:r>
              <a:rPr lang="en-US" altLang="ko-KR" sz="2400" baseline="-25000" dirty="0"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+ 27k</a:t>
            </a:r>
            <a:r>
              <a:rPr lang="en-US" altLang="ko-KR" sz="2400" baseline="-25000" dirty="0"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+ 27</a:t>
            </a:r>
            <a:r>
              <a:rPr lang="en-US" altLang="ko-KR" sz="2400" baseline="30000" dirty="0"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baseline="-25000" dirty="0"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+ … + 27</a:t>
            </a:r>
            <a:r>
              <a:rPr lang="en-US" altLang="ko-KR" sz="2400" baseline="30000" dirty="0"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baseline="-25000" dirty="0">
                <a:ea typeface="굴림" pitchFamily="-112" charset="-127"/>
                <a:cs typeface="굴림" pitchFamily="-112" charset="-127"/>
              </a:rPr>
              <a:t>n</a:t>
            </a: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Horner’s Rule:</a:t>
            </a: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400" baseline="-25000" dirty="0" err="1"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= (…((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baseline="-25000" dirty="0" err="1"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)*27+k</a:t>
            </a:r>
            <a:r>
              <a:rPr lang="en-US" altLang="ko-KR" sz="2400" baseline="-25000" dirty="0">
                <a:ea typeface="굴림" pitchFamily="-112" charset="-127"/>
                <a:cs typeface="굴림" pitchFamily="-112" charset="-127"/>
              </a:rPr>
              <a:t>n-1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)*27 + … +k</a:t>
            </a:r>
            <a:r>
              <a:rPr lang="en-US" altLang="ko-KR" sz="2400" baseline="-25000" dirty="0"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)*27+k</a:t>
            </a:r>
            <a:r>
              <a:rPr lang="en-US" altLang="ko-KR" sz="2400" baseline="-25000" dirty="0">
                <a:ea typeface="굴림" pitchFamily="-112" charset="-127"/>
                <a:cs typeface="굴림" pitchFamily="-112" charset="-127"/>
              </a:rPr>
              <a:t>0</a:t>
            </a: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endParaRPr lang="en-US" altLang="ko-KR" sz="1800" dirty="0">
              <a:solidFill>
                <a:srgbClr val="0000FF"/>
              </a:solidFill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r>
              <a:rPr lang="en-US" altLang="ko-KR" sz="1800" dirty="0">
                <a:solidFill>
                  <a:srgbClr val="0000FF"/>
                </a:solidFill>
                <a:ea typeface="굴림" pitchFamily="-112" charset="-127"/>
                <a:cs typeface="굴림" pitchFamily="-112" charset="-127"/>
              </a:rPr>
              <a:t>reduces the number of necessary multiplications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</a:t>
            </a: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  <a:buFont typeface="Wingdings" pitchFamily="-112" charset="2"/>
              <a:buNone/>
            </a:pPr>
            <a:endParaRPr lang="ko-KR" altLang="en-US" sz="2400" dirty="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2590800" y="51816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altLang="ko-KR" b="0">
                <a:solidFill>
                  <a:srgbClr val="0000FF"/>
                </a:solidFill>
                <a:ea typeface="굴림" pitchFamily="-112" charset="-127"/>
                <a:cs typeface="굴림" pitchFamily="-112" charset="-127"/>
              </a:rPr>
              <a:t> It is not the best with respect to table distribution, but is very simple and is reasonably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 build="p"/>
      <p:bldP spid="6686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What to do when two keys hash to the same value (cell)?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r>
              <a:rPr lang="en-US" altLang="ko-KR">
                <a:ea typeface="굴림" pitchFamily="-112" charset="-127"/>
                <a:cs typeface="굴림" pitchFamily="-112" charset="-127"/>
              </a:rPr>
              <a:t>Collision Resolution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itchFamily="-112" charset="-127"/>
                <a:cs typeface="굴림" pitchFamily="-112" charset="-127"/>
              </a:rPr>
              <a:t>If, when an element is inserted, it hashed to the same value as an already inserted element, then we have a collision and need to resolve it.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itchFamily="-112" charset="-127"/>
                <a:cs typeface="굴림" pitchFamily="-112" charset="-127"/>
              </a:rPr>
              <a:t>Two of the simplest methods: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Separate chaining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Open Addressing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Linear Probing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Quadratic Probing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Double Probing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Separate Chaining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Separate chaining is to keep a list of all elements that hash to the same value.</a:t>
            </a:r>
          </a:p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For example: </a:t>
            </a:r>
          </a:p>
          <a:p>
            <a:pPr lvl="1"/>
            <a:r>
              <a:rPr lang="en-US" altLang="ko-KR">
                <a:ea typeface="굴림" pitchFamily="-112" charset="-127"/>
                <a:cs typeface="굴림" pitchFamily="-112" charset="-127"/>
              </a:rPr>
              <a:t>assume that the keys are the first 10 perfect squares.</a:t>
            </a:r>
          </a:p>
          <a:p>
            <a:pPr lvl="1"/>
            <a:r>
              <a:rPr lang="en-US" altLang="ko-KR">
                <a:ea typeface="굴림" pitchFamily="-112" charset="-127"/>
                <a:cs typeface="굴림" pitchFamily="-112" charset="-127"/>
              </a:rPr>
              <a:t>hash(x) = x mod 10     (for simplicity)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A Separate Chaining Hash Table</a:t>
            </a:r>
          </a:p>
        </p:txBody>
      </p:sp>
      <p:graphicFrame>
        <p:nvGraphicFramePr>
          <p:cNvPr id="672771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0" y="1895475"/>
          <a:ext cx="11430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2806" name="Text Box 38"/>
          <p:cNvSpPr txBox="1">
            <a:spLocks noChangeArrowheads="1"/>
          </p:cNvSpPr>
          <p:nvPr/>
        </p:nvSpPr>
        <p:spPr bwMode="auto">
          <a:xfrm>
            <a:off x="2620963" y="23669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672807" name="Text Box 39"/>
          <p:cNvSpPr txBox="1">
            <a:spLocks noChangeArrowheads="1"/>
          </p:cNvSpPr>
          <p:nvPr/>
        </p:nvSpPr>
        <p:spPr bwMode="auto">
          <a:xfrm>
            <a:off x="2620963" y="19859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672808" name="Text Box 40"/>
          <p:cNvSpPr txBox="1">
            <a:spLocks noChangeArrowheads="1"/>
          </p:cNvSpPr>
          <p:nvPr/>
        </p:nvSpPr>
        <p:spPr bwMode="auto">
          <a:xfrm>
            <a:off x="2620963" y="2809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672809" name="Text Box 41"/>
          <p:cNvSpPr txBox="1">
            <a:spLocks noChangeArrowheads="1"/>
          </p:cNvSpPr>
          <p:nvPr/>
        </p:nvSpPr>
        <p:spPr bwMode="auto">
          <a:xfrm>
            <a:off x="2620963" y="3586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672810" name="Text Box 42"/>
          <p:cNvSpPr txBox="1">
            <a:spLocks noChangeArrowheads="1"/>
          </p:cNvSpPr>
          <p:nvPr/>
        </p:nvSpPr>
        <p:spPr bwMode="auto">
          <a:xfrm>
            <a:off x="2620963" y="3190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672811" name="Text Box 43"/>
          <p:cNvSpPr txBox="1">
            <a:spLocks noChangeArrowheads="1"/>
          </p:cNvSpPr>
          <p:nvPr/>
        </p:nvSpPr>
        <p:spPr bwMode="auto">
          <a:xfrm>
            <a:off x="2620963" y="3967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672812" name="Text Box 44"/>
          <p:cNvSpPr txBox="1">
            <a:spLocks noChangeArrowheads="1"/>
          </p:cNvSpPr>
          <p:nvPr/>
        </p:nvSpPr>
        <p:spPr bwMode="auto">
          <a:xfrm>
            <a:off x="2590800" y="44100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672813" name="Text Box 45"/>
          <p:cNvSpPr txBox="1">
            <a:spLocks noChangeArrowheads="1"/>
          </p:cNvSpPr>
          <p:nvPr/>
        </p:nvSpPr>
        <p:spPr bwMode="auto">
          <a:xfrm>
            <a:off x="2590800" y="52625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672814" name="Text Box 46"/>
          <p:cNvSpPr txBox="1">
            <a:spLocks noChangeArrowheads="1"/>
          </p:cNvSpPr>
          <p:nvPr/>
        </p:nvSpPr>
        <p:spPr bwMode="auto">
          <a:xfrm>
            <a:off x="2590800" y="4867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672815" name="Text Box 47"/>
          <p:cNvSpPr txBox="1">
            <a:spLocks noChangeArrowheads="1"/>
          </p:cNvSpPr>
          <p:nvPr/>
        </p:nvSpPr>
        <p:spPr bwMode="auto">
          <a:xfrm>
            <a:off x="2590800" y="5629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672816" name="Rectangle 48"/>
          <p:cNvSpPr>
            <a:spLocks noChangeArrowheads="1"/>
          </p:cNvSpPr>
          <p:nvPr/>
        </p:nvSpPr>
        <p:spPr bwMode="auto">
          <a:xfrm>
            <a:off x="4648200" y="1971675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17" name="Line 49"/>
          <p:cNvSpPr>
            <a:spLocks noChangeShapeType="1"/>
          </p:cNvSpPr>
          <p:nvPr/>
        </p:nvSpPr>
        <p:spPr bwMode="auto">
          <a:xfrm>
            <a:off x="5257800" y="19716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18" name="Line 50"/>
          <p:cNvSpPr>
            <a:spLocks noChangeShapeType="1"/>
          </p:cNvSpPr>
          <p:nvPr/>
        </p:nvSpPr>
        <p:spPr bwMode="auto">
          <a:xfrm>
            <a:off x="4038600" y="21240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19" name="Text Box 51"/>
          <p:cNvSpPr txBox="1">
            <a:spLocks noChangeArrowheads="1"/>
          </p:cNvSpPr>
          <p:nvPr/>
        </p:nvSpPr>
        <p:spPr bwMode="auto">
          <a:xfrm>
            <a:off x="4800600" y="19716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672820" name="Rectangle 52"/>
          <p:cNvSpPr>
            <a:spLocks noChangeArrowheads="1"/>
          </p:cNvSpPr>
          <p:nvPr/>
        </p:nvSpPr>
        <p:spPr bwMode="auto">
          <a:xfrm>
            <a:off x="4648200" y="2366963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21" name="Line 53"/>
          <p:cNvSpPr>
            <a:spLocks noChangeShapeType="1"/>
          </p:cNvSpPr>
          <p:nvPr/>
        </p:nvSpPr>
        <p:spPr bwMode="auto">
          <a:xfrm>
            <a:off x="5257800" y="2366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22" name="Line 54"/>
          <p:cNvSpPr>
            <a:spLocks noChangeShapeType="1"/>
          </p:cNvSpPr>
          <p:nvPr/>
        </p:nvSpPr>
        <p:spPr bwMode="auto">
          <a:xfrm>
            <a:off x="4038600" y="25193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23" name="Text Box 55"/>
          <p:cNvSpPr txBox="1">
            <a:spLocks noChangeArrowheads="1"/>
          </p:cNvSpPr>
          <p:nvPr/>
        </p:nvSpPr>
        <p:spPr bwMode="auto">
          <a:xfrm>
            <a:off x="4746625" y="23526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81</a:t>
            </a:r>
          </a:p>
        </p:txBody>
      </p:sp>
      <p:sp>
        <p:nvSpPr>
          <p:cNvPr id="672824" name="Rectangle 56"/>
          <p:cNvSpPr>
            <a:spLocks noChangeArrowheads="1"/>
          </p:cNvSpPr>
          <p:nvPr/>
        </p:nvSpPr>
        <p:spPr bwMode="auto">
          <a:xfrm>
            <a:off x="6096000" y="2352675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25" name="Line 57"/>
          <p:cNvSpPr>
            <a:spLocks noChangeShapeType="1"/>
          </p:cNvSpPr>
          <p:nvPr/>
        </p:nvSpPr>
        <p:spPr bwMode="auto">
          <a:xfrm>
            <a:off x="6705600" y="23526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26" name="Line 58"/>
          <p:cNvSpPr>
            <a:spLocks noChangeShapeType="1"/>
          </p:cNvSpPr>
          <p:nvPr/>
        </p:nvSpPr>
        <p:spPr bwMode="auto">
          <a:xfrm>
            <a:off x="5486400" y="25050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6248400" y="23526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672828" name="Rectangle 60"/>
          <p:cNvSpPr>
            <a:spLocks noChangeArrowheads="1"/>
          </p:cNvSpPr>
          <p:nvPr/>
        </p:nvSpPr>
        <p:spPr bwMode="auto">
          <a:xfrm>
            <a:off x="4648200" y="3571875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29" name="Line 61"/>
          <p:cNvSpPr>
            <a:spLocks noChangeShapeType="1"/>
          </p:cNvSpPr>
          <p:nvPr/>
        </p:nvSpPr>
        <p:spPr bwMode="auto">
          <a:xfrm>
            <a:off x="5257800" y="3571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0" name="Line 62"/>
          <p:cNvSpPr>
            <a:spLocks noChangeShapeType="1"/>
          </p:cNvSpPr>
          <p:nvPr/>
        </p:nvSpPr>
        <p:spPr bwMode="auto">
          <a:xfrm>
            <a:off x="4038600" y="3724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4724400" y="35718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64</a:t>
            </a:r>
          </a:p>
        </p:txBody>
      </p:sp>
      <p:sp>
        <p:nvSpPr>
          <p:cNvPr id="672832" name="Rectangle 64"/>
          <p:cNvSpPr>
            <a:spLocks noChangeArrowheads="1"/>
          </p:cNvSpPr>
          <p:nvPr/>
        </p:nvSpPr>
        <p:spPr bwMode="auto">
          <a:xfrm>
            <a:off x="6096000" y="3571875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3" name="Line 65"/>
          <p:cNvSpPr>
            <a:spLocks noChangeShapeType="1"/>
          </p:cNvSpPr>
          <p:nvPr/>
        </p:nvSpPr>
        <p:spPr bwMode="auto">
          <a:xfrm>
            <a:off x="6705600" y="3571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4" name="Line 66"/>
          <p:cNvSpPr>
            <a:spLocks noChangeShapeType="1"/>
          </p:cNvSpPr>
          <p:nvPr/>
        </p:nvSpPr>
        <p:spPr bwMode="auto">
          <a:xfrm>
            <a:off x="5486400" y="3724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5" name="Text Box 67"/>
          <p:cNvSpPr txBox="1">
            <a:spLocks noChangeArrowheads="1"/>
          </p:cNvSpPr>
          <p:nvPr/>
        </p:nvSpPr>
        <p:spPr bwMode="auto">
          <a:xfrm>
            <a:off x="6248400" y="35718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672836" name="Rectangle 68"/>
          <p:cNvSpPr>
            <a:spLocks noChangeArrowheads="1"/>
          </p:cNvSpPr>
          <p:nvPr/>
        </p:nvSpPr>
        <p:spPr bwMode="auto">
          <a:xfrm>
            <a:off x="4648200" y="4029075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7" name="Line 69"/>
          <p:cNvSpPr>
            <a:spLocks noChangeShapeType="1"/>
          </p:cNvSpPr>
          <p:nvPr/>
        </p:nvSpPr>
        <p:spPr bwMode="auto">
          <a:xfrm>
            <a:off x="5257800" y="40290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8" name="Line 70"/>
          <p:cNvSpPr>
            <a:spLocks noChangeShapeType="1"/>
          </p:cNvSpPr>
          <p:nvPr/>
        </p:nvSpPr>
        <p:spPr bwMode="auto">
          <a:xfrm>
            <a:off x="4038600" y="41814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39" name="Text Box 71"/>
          <p:cNvSpPr txBox="1">
            <a:spLocks noChangeArrowheads="1"/>
          </p:cNvSpPr>
          <p:nvPr/>
        </p:nvSpPr>
        <p:spPr bwMode="auto">
          <a:xfrm>
            <a:off x="4724400" y="40290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25</a:t>
            </a:r>
          </a:p>
        </p:txBody>
      </p:sp>
      <p:sp>
        <p:nvSpPr>
          <p:cNvPr id="672840" name="Rectangle 72"/>
          <p:cNvSpPr>
            <a:spLocks noChangeArrowheads="1"/>
          </p:cNvSpPr>
          <p:nvPr/>
        </p:nvSpPr>
        <p:spPr bwMode="auto">
          <a:xfrm>
            <a:off x="4648200" y="4424363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41" name="Line 73"/>
          <p:cNvSpPr>
            <a:spLocks noChangeShapeType="1"/>
          </p:cNvSpPr>
          <p:nvPr/>
        </p:nvSpPr>
        <p:spPr bwMode="auto">
          <a:xfrm>
            <a:off x="5257800" y="44243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42" name="Line 74"/>
          <p:cNvSpPr>
            <a:spLocks noChangeShapeType="1"/>
          </p:cNvSpPr>
          <p:nvPr/>
        </p:nvSpPr>
        <p:spPr bwMode="auto">
          <a:xfrm>
            <a:off x="4038600" y="45767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43" name="Text Box 75"/>
          <p:cNvSpPr txBox="1">
            <a:spLocks noChangeArrowheads="1"/>
          </p:cNvSpPr>
          <p:nvPr/>
        </p:nvSpPr>
        <p:spPr bwMode="auto">
          <a:xfrm>
            <a:off x="4724400" y="44243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36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486400" y="4424363"/>
            <a:ext cx="1447800" cy="366712"/>
            <a:chOff x="3312" y="3171"/>
            <a:chExt cx="912" cy="231"/>
          </a:xfrm>
        </p:grpSpPr>
        <p:sp>
          <p:nvSpPr>
            <p:cNvPr id="672845" name="Rectangle 77"/>
            <p:cNvSpPr>
              <a:spLocks noChangeArrowheads="1"/>
            </p:cNvSpPr>
            <p:nvPr/>
          </p:nvSpPr>
          <p:spPr bwMode="auto">
            <a:xfrm>
              <a:off x="3696" y="3171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6" name="Line 78"/>
            <p:cNvSpPr>
              <a:spLocks noChangeShapeType="1"/>
            </p:cNvSpPr>
            <p:nvPr/>
          </p:nvSpPr>
          <p:spPr bwMode="auto">
            <a:xfrm>
              <a:off x="4080" y="317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7" name="Line 79"/>
            <p:cNvSpPr>
              <a:spLocks noChangeShapeType="1"/>
            </p:cNvSpPr>
            <p:nvPr/>
          </p:nvSpPr>
          <p:spPr bwMode="auto">
            <a:xfrm>
              <a:off x="3312" y="326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48" name="Text Box 80"/>
            <p:cNvSpPr txBox="1">
              <a:spLocks noChangeArrowheads="1"/>
            </p:cNvSpPr>
            <p:nvPr/>
          </p:nvSpPr>
          <p:spPr bwMode="auto">
            <a:xfrm>
              <a:off x="3744" y="3171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-112" charset="2"/>
                <a:buNone/>
              </a:pPr>
              <a:r>
                <a:rPr lang="en-US" altLang="ko-KR" b="0">
                  <a:latin typeface="Tahoma" pitchFamily="-112" charset="0"/>
                  <a:ea typeface="굴림" pitchFamily="-112" charset="-127"/>
                  <a:cs typeface="굴림" pitchFamily="-112" charset="-127"/>
                </a:rPr>
                <a:t>16</a:t>
              </a:r>
            </a:p>
          </p:txBody>
        </p:sp>
      </p:grpSp>
      <p:sp>
        <p:nvSpPr>
          <p:cNvPr id="672849" name="Rectangle 81"/>
          <p:cNvSpPr>
            <a:spLocks noChangeArrowheads="1"/>
          </p:cNvSpPr>
          <p:nvPr/>
        </p:nvSpPr>
        <p:spPr bwMode="auto">
          <a:xfrm>
            <a:off x="4648200" y="5643563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0" name="Line 82"/>
          <p:cNvSpPr>
            <a:spLocks noChangeShapeType="1"/>
          </p:cNvSpPr>
          <p:nvPr/>
        </p:nvSpPr>
        <p:spPr bwMode="auto">
          <a:xfrm>
            <a:off x="5257800" y="56435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1" name="Line 83"/>
          <p:cNvSpPr>
            <a:spLocks noChangeShapeType="1"/>
          </p:cNvSpPr>
          <p:nvPr/>
        </p:nvSpPr>
        <p:spPr bwMode="auto">
          <a:xfrm>
            <a:off x="4038600" y="5795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2" name="Text Box 84"/>
          <p:cNvSpPr txBox="1">
            <a:spLocks noChangeArrowheads="1"/>
          </p:cNvSpPr>
          <p:nvPr/>
        </p:nvSpPr>
        <p:spPr bwMode="auto">
          <a:xfrm>
            <a:off x="4724400" y="56435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49</a:t>
            </a:r>
          </a:p>
        </p:txBody>
      </p:sp>
      <p:sp>
        <p:nvSpPr>
          <p:cNvPr id="672853" name="Rectangle 85"/>
          <p:cNvSpPr>
            <a:spLocks noChangeArrowheads="1"/>
          </p:cNvSpPr>
          <p:nvPr/>
        </p:nvSpPr>
        <p:spPr bwMode="auto">
          <a:xfrm>
            <a:off x="6096000" y="5643563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4" name="Line 86"/>
          <p:cNvSpPr>
            <a:spLocks noChangeShapeType="1"/>
          </p:cNvSpPr>
          <p:nvPr/>
        </p:nvSpPr>
        <p:spPr bwMode="auto">
          <a:xfrm>
            <a:off x="6705600" y="56435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5" name="Line 87"/>
          <p:cNvSpPr>
            <a:spLocks noChangeShapeType="1"/>
          </p:cNvSpPr>
          <p:nvPr/>
        </p:nvSpPr>
        <p:spPr bwMode="auto">
          <a:xfrm>
            <a:off x="5486400" y="5795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6" name="Text Box 88"/>
          <p:cNvSpPr txBox="1">
            <a:spLocks noChangeArrowheads="1"/>
          </p:cNvSpPr>
          <p:nvPr/>
        </p:nvSpPr>
        <p:spPr bwMode="auto">
          <a:xfrm>
            <a:off x="6248400" y="56435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672857" name="Line 89"/>
          <p:cNvSpPr>
            <a:spLocks noChangeShapeType="1"/>
          </p:cNvSpPr>
          <p:nvPr/>
        </p:nvSpPr>
        <p:spPr bwMode="auto">
          <a:xfrm>
            <a:off x="5410200" y="21240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8" name="Line 90"/>
          <p:cNvSpPr>
            <a:spLocks noChangeShapeType="1"/>
          </p:cNvSpPr>
          <p:nvPr/>
        </p:nvSpPr>
        <p:spPr bwMode="auto">
          <a:xfrm>
            <a:off x="6096000" y="21240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59" name="Line 91"/>
          <p:cNvSpPr>
            <a:spLocks noChangeShapeType="1"/>
          </p:cNvSpPr>
          <p:nvPr/>
        </p:nvSpPr>
        <p:spPr bwMode="auto">
          <a:xfrm>
            <a:off x="6002338" y="22002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60" name="Line 92"/>
          <p:cNvSpPr>
            <a:spLocks noChangeShapeType="1"/>
          </p:cNvSpPr>
          <p:nvPr/>
        </p:nvSpPr>
        <p:spPr bwMode="auto">
          <a:xfrm>
            <a:off x="6075363" y="22558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486400" y="2505075"/>
            <a:ext cx="820738" cy="131763"/>
            <a:chOff x="4139" y="1962"/>
            <a:chExt cx="517" cy="83"/>
          </a:xfrm>
        </p:grpSpPr>
        <p:sp>
          <p:nvSpPr>
            <p:cNvPr id="672862" name="Line 94"/>
            <p:cNvSpPr>
              <a:spLocks noChangeShapeType="1"/>
            </p:cNvSpPr>
            <p:nvPr/>
          </p:nvSpPr>
          <p:spPr bwMode="auto">
            <a:xfrm>
              <a:off x="4139" y="196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63" name="Line 95"/>
            <p:cNvSpPr>
              <a:spLocks noChangeShapeType="1"/>
            </p:cNvSpPr>
            <p:nvPr/>
          </p:nvSpPr>
          <p:spPr bwMode="auto">
            <a:xfrm>
              <a:off x="4571" y="19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64" name="Line 96"/>
            <p:cNvSpPr>
              <a:spLocks noChangeShapeType="1"/>
            </p:cNvSpPr>
            <p:nvPr/>
          </p:nvSpPr>
          <p:spPr bwMode="auto">
            <a:xfrm>
              <a:off x="4512" y="20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65" name="Line 97"/>
            <p:cNvSpPr>
              <a:spLocks noChangeShapeType="1"/>
            </p:cNvSpPr>
            <p:nvPr/>
          </p:nvSpPr>
          <p:spPr bwMode="auto">
            <a:xfrm>
              <a:off x="4558" y="204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2866" name="Line 98"/>
          <p:cNvSpPr>
            <a:spLocks noChangeShapeType="1"/>
          </p:cNvSpPr>
          <p:nvPr/>
        </p:nvSpPr>
        <p:spPr bwMode="auto">
          <a:xfrm>
            <a:off x="6799263" y="37242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67" name="Line 99"/>
          <p:cNvSpPr>
            <a:spLocks noChangeShapeType="1"/>
          </p:cNvSpPr>
          <p:nvPr/>
        </p:nvSpPr>
        <p:spPr bwMode="auto">
          <a:xfrm>
            <a:off x="7485063" y="37242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68" name="Line 100"/>
          <p:cNvSpPr>
            <a:spLocks noChangeShapeType="1"/>
          </p:cNvSpPr>
          <p:nvPr/>
        </p:nvSpPr>
        <p:spPr bwMode="auto">
          <a:xfrm>
            <a:off x="7391400" y="38004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69" name="Line 101"/>
          <p:cNvSpPr>
            <a:spLocks noChangeShapeType="1"/>
          </p:cNvSpPr>
          <p:nvPr/>
        </p:nvSpPr>
        <p:spPr bwMode="auto">
          <a:xfrm>
            <a:off x="7464425" y="38560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5486400" y="4583113"/>
            <a:ext cx="820738" cy="131762"/>
            <a:chOff x="4139" y="3271"/>
            <a:chExt cx="517" cy="83"/>
          </a:xfrm>
        </p:grpSpPr>
        <p:sp>
          <p:nvSpPr>
            <p:cNvPr id="672871" name="Line 103"/>
            <p:cNvSpPr>
              <a:spLocks noChangeShapeType="1"/>
            </p:cNvSpPr>
            <p:nvPr/>
          </p:nvSpPr>
          <p:spPr bwMode="auto">
            <a:xfrm>
              <a:off x="4139" y="327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72" name="Line 104"/>
            <p:cNvSpPr>
              <a:spLocks noChangeShapeType="1"/>
            </p:cNvSpPr>
            <p:nvPr/>
          </p:nvSpPr>
          <p:spPr bwMode="auto">
            <a:xfrm>
              <a:off x="4571" y="327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73" name="Line 105"/>
            <p:cNvSpPr>
              <a:spLocks noChangeShapeType="1"/>
            </p:cNvSpPr>
            <p:nvPr/>
          </p:nvSpPr>
          <p:spPr bwMode="auto">
            <a:xfrm>
              <a:off x="4512" y="3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874" name="Line 106"/>
            <p:cNvSpPr>
              <a:spLocks noChangeShapeType="1"/>
            </p:cNvSpPr>
            <p:nvPr/>
          </p:nvSpPr>
          <p:spPr bwMode="auto">
            <a:xfrm>
              <a:off x="4558" y="335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2875" name="Line 107"/>
          <p:cNvSpPr>
            <a:spLocks noChangeShapeType="1"/>
          </p:cNvSpPr>
          <p:nvPr/>
        </p:nvSpPr>
        <p:spPr bwMode="auto">
          <a:xfrm>
            <a:off x="5351463" y="41814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76" name="Line 108"/>
          <p:cNvSpPr>
            <a:spLocks noChangeShapeType="1"/>
          </p:cNvSpPr>
          <p:nvPr/>
        </p:nvSpPr>
        <p:spPr bwMode="auto">
          <a:xfrm>
            <a:off x="6037263" y="41814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77" name="Line 109"/>
          <p:cNvSpPr>
            <a:spLocks noChangeShapeType="1"/>
          </p:cNvSpPr>
          <p:nvPr/>
        </p:nvSpPr>
        <p:spPr bwMode="auto">
          <a:xfrm>
            <a:off x="5943600" y="4257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78" name="Line 110"/>
          <p:cNvSpPr>
            <a:spLocks noChangeShapeType="1"/>
          </p:cNvSpPr>
          <p:nvPr/>
        </p:nvSpPr>
        <p:spPr bwMode="auto">
          <a:xfrm>
            <a:off x="6016625" y="43132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79" name="Line 111"/>
          <p:cNvSpPr>
            <a:spLocks noChangeShapeType="1"/>
          </p:cNvSpPr>
          <p:nvPr/>
        </p:nvSpPr>
        <p:spPr bwMode="auto">
          <a:xfrm>
            <a:off x="4038600" y="50196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0" name="Line 112"/>
          <p:cNvSpPr>
            <a:spLocks noChangeShapeType="1"/>
          </p:cNvSpPr>
          <p:nvPr/>
        </p:nvSpPr>
        <p:spPr bwMode="auto">
          <a:xfrm>
            <a:off x="4724400" y="50196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1" name="Line 113"/>
          <p:cNvSpPr>
            <a:spLocks noChangeShapeType="1"/>
          </p:cNvSpPr>
          <p:nvPr/>
        </p:nvSpPr>
        <p:spPr bwMode="auto">
          <a:xfrm>
            <a:off x="4630738" y="5095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2" name="Line 114"/>
          <p:cNvSpPr>
            <a:spLocks noChangeShapeType="1"/>
          </p:cNvSpPr>
          <p:nvPr/>
        </p:nvSpPr>
        <p:spPr bwMode="auto">
          <a:xfrm>
            <a:off x="4703763" y="51514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3" name="Line 115"/>
          <p:cNvSpPr>
            <a:spLocks noChangeShapeType="1"/>
          </p:cNvSpPr>
          <p:nvPr/>
        </p:nvSpPr>
        <p:spPr bwMode="auto">
          <a:xfrm>
            <a:off x="4056063" y="54213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4" name="Line 116"/>
          <p:cNvSpPr>
            <a:spLocks noChangeShapeType="1"/>
          </p:cNvSpPr>
          <p:nvPr/>
        </p:nvSpPr>
        <p:spPr bwMode="auto">
          <a:xfrm>
            <a:off x="4741863" y="54213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5" name="Line 117"/>
          <p:cNvSpPr>
            <a:spLocks noChangeShapeType="1"/>
          </p:cNvSpPr>
          <p:nvPr/>
        </p:nvSpPr>
        <p:spPr bwMode="auto">
          <a:xfrm>
            <a:off x="4648200" y="54975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6" name="Line 118"/>
          <p:cNvSpPr>
            <a:spLocks noChangeShapeType="1"/>
          </p:cNvSpPr>
          <p:nvPr/>
        </p:nvSpPr>
        <p:spPr bwMode="auto">
          <a:xfrm>
            <a:off x="4721225" y="55530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7" name="Line 119"/>
          <p:cNvSpPr>
            <a:spLocks noChangeShapeType="1"/>
          </p:cNvSpPr>
          <p:nvPr/>
        </p:nvSpPr>
        <p:spPr bwMode="auto">
          <a:xfrm>
            <a:off x="6799263" y="58023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8" name="Line 120"/>
          <p:cNvSpPr>
            <a:spLocks noChangeShapeType="1"/>
          </p:cNvSpPr>
          <p:nvPr/>
        </p:nvSpPr>
        <p:spPr bwMode="auto">
          <a:xfrm>
            <a:off x="7485063" y="58023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89" name="Line 121"/>
          <p:cNvSpPr>
            <a:spLocks noChangeShapeType="1"/>
          </p:cNvSpPr>
          <p:nvPr/>
        </p:nvSpPr>
        <p:spPr bwMode="auto">
          <a:xfrm>
            <a:off x="7391400" y="58785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0" name="Line 122"/>
          <p:cNvSpPr>
            <a:spLocks noChangeShapeType="1"/>
          </p:cNvSpPr>
          <p:nvPr/>
        </p:nvSpPr>
        <p:spPr bwMode="auto">
          <a:xfrm>
            <a:off x="7464425" y="59340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1" name="Line 123"/>
          <p:cNvSpPr>
            <a:spLocks noChangeShapeType="1"/>
          </p:cNvSpPr>
          <p:nvPr/>
        </p:nvSpPr>
        <p:spPr bwMode="auto">
          <a:xfrm>
            <a:off x="4056063" y="2906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2" name="Line 124"/>
          <p:cNvSpPr>
            <a:spLocks noChangeShapeType="1"/>
          </p:cNvSpPr>
          <p:nvPr/>
        </p:nvSpPr>
        <p:spPr bwMode="auto">
          <a:xfrm>
            <a:off x="4741863" y="29067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3" name="Line 125"/>
          <p:cNvSpPr>
            <a:spLocks noChangeShapeType="1"/>
          </p:cNvSpPr>
          <p:nvPr/>
        </p:nvSpPr>
        <p:spPr bwMode="auto">
          <a:xfrm>
            <a:off x="4648200" y="29829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4" name="Line 126"/>
          <p:cNvSpPr>
            <a:spLocks noChangeShapeType="1"/>
          </p:cNvSpPr>
          <p:nvPr/>
        </p:nvSpPr>
        <p:spPr bwMode="auto">
          <a:xfrm>
            <a:off x="4721225" y="30384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5" name="Line 127"/>
          <p:cNvSpPr>
            <a:spLocks noChangeShapeType="1"/>
          </p:cNvSpPr>
          <p:nvPr/>
        </p:nvSpPr>
        <p:spPr bwMode="auto">
          <a:xfrm>
            <a:off x="4056063" y="3287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6" name="Line 128"/>
          <p:cNvSpPr>
            <a:spLocks noChangeShapeType="1"/>
          </p:cNvSpPr>
          <p:nvPr/>
        </p:nvSpPr>
        <p:spPr bwMode="auto">
          <a:xfrm>
            <a:off x="4741863" y="32877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7" name="Line 129"/>
          <p:cNvSpPr>
            <a:spLocks noChangeShapeType="1"/>
          </p:cNvSpPr>
          <p:nvPr/>
        </p:nvSpPr>
        <p:spPr bwMode="auto">
          <a:xfrm>
            <a:off x="4648200" y="33639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8" name="Line 130"/>
          <p:cNvSpPr>
            <a:spLocks noChangeShapeType="1"/>
          </p:cNvSpPr>
          <p:nvPr/>
        </p:nvSpPr>
        <p:spPr bwMode="auto">
          <a:xfrm>
            <a:off x="4721225" y="34194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899" name="Rectangle 131"/>
          <p:cNvSpPr>
            <a:spLocks noChangeArrowheads="1"/>
          </p:cNvSpPr>
          <p:nvPr/>
        </p:nvSpPr>
        <p:spPr bwMode="auto">
          <a:xfrm>
            <a:off x="3200400" y="1295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hash(X) = x mod 10</a:t>
            </a:r>
          </a:p>
        </p:txBody>
      </p:sp>
      <p:sp>
        <p:nvSpPr>
          <p:cNvPr id="672900" name="Text Box 132"/>
          <p:cNvSpPr txBox="1">
            <a:spLocks noChangeArrowheads="1"/>
          </p:cNvSpPr>
          <p:nvPr/>
        </p:nvSpPr>
        <p:spPr bwMode="auto">
          <a:xfrm>
            <a:off x="742950" y="2895600"/>
            <a:ext cx="1543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Char char="n"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Insert </a:t>
            </a:r>
            <a:r>
              <a:rPr lang="en-US" altLang="ko-KR" sz="20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Char char="n"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Insert </a:t>
            </a:r>
            <a:r>
              <a:rPr lang="en-US" altLang="ko-KR" sz="20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38728E-6 L 0.14688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6821E-7 L 0.14688 -3.46821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24" grpId="0" animBg="1"/>
      <p:bldP spid="672825" grpId="0" animBg="1"/>
      <p:bldP spid="672826" grpId="0" animBg="1"/>
      <p:bldP spid="6728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ko-KR" sz="3600">
                <a:ea typeface="굴림" pitchFamily="-112" charset="-127"/>
                <a:cs typeface="굴림" pitchFamily="-112" charset="-127"/>
              </a:rPr>
              <a:t>Exercises 5.1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382000" cy="4800600"/>
          </a:xfrm>
        </p:spPr>
        <p:txBody>
          <a:bodyPr/>
          <a:lstStyle/>
          <a:p>
            <a:r>
              <a:rPr lang="en-US" altLang="ko-KR" sz="2000">
                <a:ea typeface="굴림" pitchFamily="-112" charset="-127"/>
                <a:cs typeface="굴림" pitchFamily="-112" charset="-127"/>
              </a:rPr>
              <a:t>Given input {4371, 1323,  6173, 4199, 4344, 9679, 1989} and a hash function h(x) = x mod 10, show the resulting:</a:t>
            </a:r>
          </a:p>
          <a:p>
            <a:pPr lvl="1"/>
            <a:r>
              <a:rPr lang="en-US" altLang="ko-KR" sz="1800">
                <a:ea typeface="굴림" pitchFamily="-112" charset="-127"/>
                <a:cs typeface="굴림" pitchFamily="-112" charset="-127"/>
              </a:rPr>
              <a:t>Separate chaining hash table</a:t>
            </a:r>
          </a:p>
        </p:txBody>
      </p:sp>
      <p:graphicFrame>
        <p:nvGraphicFramePr>
          <p:cNvPr id="759813" name="Group 5"/>
          <p:cNvGraphicFramePr>
            <a:graphicFrameLocks noGrp="1"/>
          </p:cNvGraphicFramePr>
          <p:nvPr/>
        </p:nvGraphicFramePr>
        <p:xfrm>
          <a:off x="2332038" y="2195513"/>
          <a:ext cx="11430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59848" name="Text Box 40"/>
          <p:cNvSpPr txBox="1">
            <a:spLocks noChangeArrowheads="1"/>
          </p:cNvSpPr>
          <p:nvPr/>
        </p:nvSpPr>
        <p:spPr bwMode="auto">
          <a:xfrm>
            <a:off x="1905000" y="2667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759849" name="Text Box 41"/>
          <p:cNvSpPr txBox="1">
            <a:spLocks noChangeArrowheads="1"/>
          </p:cNvSpPr>
          <p:nvPr/>
        </p:nvSpPr>
        <p:spPr bwMode="auto">
          <a:xfrm>
            <a:off x="1905000" y="2286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759850" name="Text Box 42"/>
          <p:cNvSpPr txBox="1">
            <a:spLocks noChangeArrowheads="1"/>
          </p:cNvSpPr>
          <p:nvPr/>
        </p:nvSpPr>
        <p:spPr bwMode="auto">
          <a:xfrm>
            <a:off x="1905000" y="31099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59851" name="Text Box 43"/>
          <p:cNvSpPr txBox="1">
            <a:spLocks noChangeArrowheads="1"/>
          </p:cNvSpPr>
          <p:nvPr/>
        </p:nvSpPr>
        <p:spPr bwMode="auto">
          <a:xfrm>
            <a:off x="1905000" y="3886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759852" name="Text Box 44"/>
          <p:cNvSpPr txBox="1">
            <a:spLocks noChangeArrowheads="1"/>
          </p:cNvSpPr>
          <p:nvPr/>
        </p:nvSpPr>
        <p:spPr bwMode="auto">
          <a:xfrm>
            <a:off x="1905000" y="34909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759853" name="Text Box 45"/>
          <p:cNvSpPr txBox="1">
            <a:spLocks noChangeArrowheads="1"/>
          </p:cNvSpPr>
          <p:nvPr/>
        </p:nvSpPr>
        <p:spPr bwMode="auto">
          <a:xfrm>
            <a:off x="1905000" y="4267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759854" name="Text Box 46"/>
          <p:cNvSpPr txBox="1">
            <a:spLocks noChangeArrowheads="1"/>
          </p:cNvSpPr>
          <p:nvPr/>
        </p:nvSpPr>
        <p:spPr bwMode="auto">
          <a:xfrm>
            <a:off x="1874838" y="47101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759855" name="Text Box 47"/>
          <p:cNvSpPr txBox="1">
            <a:spLocks noChangeArrowheads="1"/>
          </p:cNvSpPr>
          <p:nvPr/>
        </p:nvSpPr>
        <p:spPr bwMode="auto">
          <a:xfrm>
            <a:off x="1874838" y="5562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759856" name="Text Box 48"/>
          <p:cNvSpPr txBox="1">
            <a:spLocks noChangeArrowheads="1"/>
          </p:cNvSpPr>
          <p:nvPr/>
        </p:nvSpPr>
        <p:spPr bwMode="auto">
          <a:xfrm>
            <a:off x="1874838" y="51673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1874838" y="59293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Not only Linked Lists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Any scheme could be used besides linked lists to resolve the collisions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A binary search tree or even another hash table would work.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If the table is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large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and the hash function is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good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, all the lists should be short.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It is not worthwhile to try anything complicated.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Complexity on </a:t>
            </a:r>
            <a:br>
              <a:rPr lang="en-US" altLang="ko-KR">
                <a:ea typeface="굴림" pitchFamily="-112" charset="-127"/>
                <a:cs typeface="굴림" pitchFamily="-112" charset="-127"/>
              </a:rPr>
            </a:br>
            <a:r>
              <a:rPr lang="en-US" altLang="ko-KR">
                <a:ea typeface="굴림" pitchFamily="-112" charset="-127"/>
                <a:cs typeface="굴림" pitchFamily="-112" charset="-127"/>
              </a:rPr>
              <a:t>Separate Chaining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88325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ko-KR" altLang="en-US" sz="2400" dirty="0">
                <a:ea typeface="굴림" pitchFamily="-112" charset="-127"/>
                <a:cs typeface="굴림" pitchFamily="-112" charset="-127"/>
                <a:sym typeface="Symbol" pitchFamily="-112" charset="2"/>
              </a:rPr>
              <a:t> 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-- the load factor of a hash table.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The average length of a list is </a:t>
            </a:r>
            <a:r>
              <a:rPr lang="en-US" altLang="ko-KR" sz="24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  <a:sym typeface="Symbol" pitchFamily="-112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  <a:sym typeface="Symbol" pitchFamily="-112" charset="2"/>
              </a:rPr>
              <a:t>The general rule for separate chaining hashing is to make the table size as large as the number of elements expected. (</a:t>
            </a:r>
            <a:r>
              <a:rPr lang="en-US" altLang="ko-KR" sz="24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 </a:t>
            </a:r>
            <a:r>
              <a:rPr lang="en-US" altLang="ko-KR" sz="24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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 1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  <a:sym typeface="Symbol" pitchFamily="-11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  <a:sym typeface="Symbol" pitchFamily="-112" charset="2"/>
              </a:rPr>
              <a:t>It is also a good idea to keep the </a:t>
            </a:r>
            <a:r>
              <a:rPr lang="en-US" altLang="ko-KR" sz="2400" dirty="0">
                <a:solidFill>
                  <a:srgbClr val="FF6600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table size prime 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  <a:sym typeface="Symbol" pitchFamily="-112" charset="2"/>
              </a:rPr>
              <a:t>to ensure a good distribution.</a:t>
            </a:r>
          </a:p>
        </p:txBody>
      </p:sp>
      <p:graphicFrame>
        <p:nvGraphicFramePr>
          <p:cNvPr id="6799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28700" y="2451100"/>
          <a:ext cx="64373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4" imgW="2869920" imgH="431640" progId="Equation.3">
                  <p:embed/>
                </p:oleObj>
              </mc:Choice>
              <mc:Fallback>
                <p:oleObj name="Equation" r:id="rId4" imgW="28699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451100"/>
                        <a:ext cx="6437313" cy="9683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altLang="ko-KR" sz="3200">
                <a:ea typeface="굴림" pitchFamily="-112" charset="-127"/>
                <a:cs typeface="굴림" pitchFamily="-112" charset="-127"/>
              </a:rPr>
              <a:t>Complexity on Separate Chaining (Cont’d)</a:t>
            </a:r>
            <a:endParaRPr lang="ko-KR" altLang="en-US" sz="320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The effort required to perform a search is the (constant time required to evaluate the hash function plus the time to traverse the list.)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Unsuccessful Search: the number of nodes to examine is </a:t>
            </a:r>
            <a:r>
              <a:rPr lang="en-US" altLang="ko-KR" sz="24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on average.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Successful Search: 1+(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/2) links would be traversed.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What are the disadvantages of Separate Chaining?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Hash Table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The implementation of hash tables is frequently called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hashing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Hashing is a technique used for performing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insertions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deletions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finds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in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constant average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time.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Operations such as </a:t>
            </a:r>
            <a:r>
              <a:rPr lang="en-US" altLang="ko-KR" sz="28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findMin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8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findMax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and the printing of the entire table in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sorted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order in linear time are not supported.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More for retrieving information than for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Hash Tables Without Chaining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Try to avoid buckets with separate lists</a:t>
            </a:r>
          </a:p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How </a:t>
            </a:r>
            <a:r>
              <a:rPr lang="en-US" altLang="ko-KR">
                <a:ea typeface="굴림" pitchFamily="-112" charset="-127"/>
                <a:cs typeface="굴림" pitchFamily="-112" charset="-127"/>
                <a:sym typeface="Wingdings" pitchFamily="-112" charset="2"/>
              </a:rPr>
              <a:t> use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Wingdings" pitchFamily="-112" charset="2"/>
              </a:rPr>
              <a:t>Probing Hash Tables</a:t>
            </a:r>
            <a:endParaRPr lang="en-US" altLang="ko-KR">
              <a:solidFill>
                <a:schemeClr val="hlink"/>
              </a:solidFill>
              <a:ea typeface="굴림" pitchFamily="-112" charset="-127"/>
              <a:cs typeface="굴림" pitchFamily="-112" charset="-127"/>
            </a:endParaRPr>
          </a:p>
          <a:p>
            <a:pPr lvl="1"/>
            <a:r>
              <a:rPr lang="en-US" altLang="ko-KR">
                <a:ea typeface="굴림" pitchFamily="-112" charset="-127"/>
                <a:cs typeface="굴림" pitchFamily="-112" charset="-127"/>
              </a:rPr>
              <a:t>If a collision occurs, alternative cells are tried until an empty cell is found.</a:t>
            </a:r>
          </a:p>
          <a:p>
            <a:pPr lvl="1"/>
            <a:r>
              <a:rPr lang="en-US" altLang="ko-KR">
                <a:ea typeface="굴림" pitchFamily="-112" charset="-127"/>
                <a:cs typeface="굴림" pitchFamily="-112" charset="-127"/>
              </a:rPr>
              <a:t>More formally, cells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…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are tried in succession, where	</a:t>
            </a:r>
          </a:p>
          <a:p>
            <a:pPr algn="ctr">
              <a:buFont typeface="Wingdings" pitchFamily="-112" charset="2"/>
              <a:buNone/>
            </a:pP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	h</a:t>
            </a:r>
            <a:r>
              <a:rPr lang="en-US" altLang="ko-KR" sz="2400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 = (hash(x) + f(i)) mod TableSize 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with 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f(0) = 0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The function,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is the collision </a:t>
            </a:r>
            <a:r>
              <a:rPr lang="en-US" altLang="zh-CN">
                <a:ea typeface="宋体" pitchFamily="-112" charset="-122"/>
                <a:cs typeface="宋体" pitchFamily="-112" charset="-122"/>
              </a:rPr>
              <a:t>function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Linear Probing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B69D-A4F9-6B44-9AA1-7F778E9C580E}" type="slidenum">
              <a:rPr lang="ko-KR" altLang="en-US"/>
              <a:pPr/>
              <a:t>21</a:t>
            </a:fld>
            <a:endParaRPr lang="en-US" altLang="ko-KR"/>
          </a:p>
        </p:txBody>
      </p:sp>
      <p:graphicFrame>
        <p:nvGraphicFramePr>
          <p:cNvPr id="684035" name="Group 3"/>
          <p:cNvGraphicFramePr>
            <a:graphicFrameLocks noGrp="1"/>
          </p:cNvGraphicFramePr>
          <p:nvPr/>
        </p:nvGraphicFramePr>
        <p:xfrm>
          <a:off x="6858000" y="2276475"/>
          <a:ext cx="8382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4059" name="Text Box 27"/>
          <p:cNvSpPr txBox="1">
            <a:spLocks noChangeArrowheads="1"/>
          </p:cNvSpPr>
          <p:nvPr/>
        </p:nvSpPr>
        <p:spPr bwMode="auto">
          <a:xfrm>
            <a:off x="6430963" y="27479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684060" name="Text Box 28"/>
          <p:cNvSpPr txBox="1">
            <a:spLocks noChangeArrowheads="1"/>
          </p:cNvSpPr>
          <p:nvPr/>
        </p:nvSpPr>
        <p:spPr bwMode="auto">
          <a:xfrm>
            <a:off x="6400800" y="2362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684061" name="Text Box 29"/>
          <p:cNvSpPr txBox="1">
            <a:spLocks noChangeArrowheads="1"/>
          </p:cNvSpPr>
          <p:nvPr/>
        </p:nvSpPr>
        <p:spPr bwMode="auto">
          <a:xfrm>
            <a:off x="6430963" y="3190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684062" name="Text Box 30"/>
          <p:cNvSpPr txBox="1">
            <a:spLocks noChangeArrowheads="1"/>
          </p:cNvSpPr>
          <p:nvPr/>
        </p:nvSpPr>
        <p:spPr bwMode="auto">
          <a:xfrm>
            <a:off x="6430963" y="3967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6430963" y="3571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684064" name="Text Box 32"/>
          <p:cNvSpPr txBox="1">
            <a:spLocks noChangeArrowheads="1"/>
          </p:cNvSpPr>
          <p:nvPr/>
        </p:nvSpPr>
        <p:spPr bwMode="auto">
          <a:xfrm>
            <a:off x="6430963" y="4348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684065" name="Text Box 33"/>
          <p:cNvSpPr txBox="1">
            <a:spLocks noChangeArrowheads="1"/>
          </p:cNvSpPr>
          <p:nvPr/>
        </p:nvSpPr>
        <p:spPr bwMode="auto">
          <a:xfrm>
            <a:off x="6400800" y="47910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684066" name="Text Box 34"/>
          <p:cNvSpPr txBox="1">
            <a:spLocks noChangeArrowheads="1"/>
          </p:cNvSpPr>
          <p:nvPr/>
        </p:nvSpPr>
        <p:spPr bwMode="auto">
          <a:xfrm>
            <a:off x="6400800" y="56435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684067" name="Text Box 35"/>
          <p:cNvSpPr txBox="1">
            <a:spLocks noChangeArrowheads="1"/>
          </p:cNvSpPr>
          <p:nvPr/>
        </p:nvSpPr>
        <p:spPr bwMode="auto">
          <a:xfrm>
            <a:off x="6400800" y="5248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684068" name="Text Box 36"/>
          <p:cNvSpPr txBox="1">
            <a:spLocks noChangeArrowheads="1"/>
          </p:cNvSpPr>
          <p:nvPr/>
        </p:nvSpPr>
        <p:spPr bwMode="auto">
          <a:xfrm>
            <a:off x="6400800" y="6010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684069" name="Rectangle 37"/>
          <p:cNvSpPr>
            <a:spLocks noChangeArrowheads="1"/>
          </p:cNvSpPr>
          <p:nvPr/>
        </p:nvSpPr>
        <p:spPr bwMode="auto">
          <a:xfrm>
            <a:off x="609600" y="1676400"/>
            <a:ext cx="5486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hash(X) = x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4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 = (hash(x) + f(i))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Linear Probing: f(i) = i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…</a:t>
            </a:r>
          </a:p>
        </p:txBody>
      </p:sp>
      <p:sp>
        <p:nvSpPr>
          <p:cNvPr id="684070" name="Text Box 38"/>
          <p:cNvSpPr txBox="1">
            <a:spLocks noChangeArrowheads="1"/>
          </p:cNvSpPr>
          <p:nvPr/>
        </p:nvSpPr>
        <p:spPr bwMode="auto">
          <a:xfrm>
            <a:off x="1722438" y="3657600"/>
            <a:ext cx="3121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Inserting keys: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89, 18, 49, 58, 69, 35</a:t>
            </a:r>
          </a:p>
        </p:txBody>
      </p:sp>
      <p:sp>
        <p:nvSpPr>
          <p:cNvPr id="684071" name="Text Box 39"/>
          <p:cNvSpPr txBox="1">
            <a:spLocks noChangeArrowheads="1"/>
          </p:cNvSpPr>
          <p:nvPr/>
        </p:nvSpPr>
        <p:spPr bwMode="auto">
          <a:xfrm>
            <a:off x="7086600" y="27479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58</a:t>
            </a:r>
          </a:p>
        </p:txBody>
      </p:sp>
      <p:sp>
        <p:nvSpPr>
          <p:cNvPr id="684072" name="Text Box 40"/>
          <p:cNvSpPr txBox="1">
            <a:spLocks noChangeArrowheads="1"/>
          </p:cNvSpPr>
          <p:nvPr/>
        </p:nvSpPr>
        <p:spPr bwMode="auto">
          <a:xfrm>
            <a:off x="7108825" y="2362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49</a:t>
            </a:r>
          </a:p>
        </p:txBody>
      </p:sp>
      <p:sp>
        <p:nvSpPr>
          <p:cNvPr id="684073" name="Text Box 41"/>
          <p:cNvSpPr txBox="1">
            <a:spLocks noChangeArrowheads="1"/>
          </p:cNvSpPr>
          <p:nvPr/>
        </p:nvSpPr>
        <p:spPr bwMode="auto">
          <a:xfrm>
            <a:off x="7086600" y="31384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69</a:t>
            </a:r>
          </a:p>
        </p:txBody>
      </p:sp>
      <p:sp>
        <p:nvSpPr>
          <p:cNvPr id="684074" name="Text Box 42"/>
          <p:cNvSpPr txBox="1">
            <a:spLocks noChangeArrowheads="1"/>
          </p:cNvSpPr>
          <p:nvPr/>
        </p:nvSpPr>
        <p:spPr bwMode="auto">
          <a:xfrm>
            <a:off x="7086600" y="56435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684075" name="Text Box 43"/>
          <p:cNvSpPr txBox="1">
            <a:spLocks noChangeArrowheads="1"/>
          </p:cNvSpPr>
          <p:nvPr/>
        </p:nvSpPr>
        <p:spPr bwMode="auto">
          <a:xfrm>
            <a:off x="7086600" y="60102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89</a:t>
            </a:r>
          </a:p>
        </p:txBody>
      </p:sp>
      <p:sp>
        <p:nvSpPr>
          <p:cNvPr id="684076" name="Text Box 44"/>
          <p:cNvSpPr txBox="1">
            <a:spLocks noChangeArrowheads="1"/>
          </p:cNvSpPr>
          <p:nvPr/>
        </p:nvSpPr>
        <p:spPr bwMode="auto">
          <a:xfrm>
            <a:off x="7108825" y="4357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1" grpId="0"/>
      <p:bldP spid="684072" grpId="0"/>
      <p:bldP spid="684073" grpId="0"/>
      <p:bldP spid="684074" grpId="0"/>
      <p:bldP spid="684075" grpId="0"/>
      <p:bldP spid="6840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ko-KR" sz="4000" dirty="0">
                <a:ea typeface="굴림" pitchFamily="-112" charset="-127"/>
                <a:cs typeface="굴림" pitchFamily="-112" charset="-127"/>
              </a:rPr>
              <a:t>Exercises 5.1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495800"/>
          </a:xfrm>
        </p:spPr>
        <p:txBody>
          <a:bodyPr/>
          <a:lstStyle/>
          <a:p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Given input {4371, 1323,  6173, 4199, 4344, 9679, 1989} and a hash function </a:t>
            </a:r>
            <a:r>
              <a:rPr lang="en-US" altLang="ko-KR" sz="2000" dirty="0" err="1">
                <a:ea typeface="굴림" pitchFamily="-112" charset="-127"/>
                <a:cs typeface="굴림" pitchFamily="-112" charset="-127"/>
              </a:rPr>
              <a:t>h(x</a:t>
            </a:r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) = </a:t>
            </a:r>
            <a:r>
              <a:rPr lang="en-US" altLang="ko-KR" sz="2000" dirty="0" err="1">
                <a:ea typeface="굴림" pitchFamily="-112" charset="-127"/>
                <a:cs typeface="굴림" pitchFamily="-112" charset="-127"/>
              </a:rPr>
              <a:t>x</a:t>
            </a:r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 mod 10, show the resulting:</a:t>
            </a:r>
          </a:p>
          <a:p>
            <a:pPr lvl="1"/>
            <a:r>
              <a:rPr lang="en-US" altLang="ko-KR" sz="1800" dirty="0">
                <a:ea typeface="굴림" pitchFamily="-112" charset="-127"/>
                <a:cs typeface="굴림" pitchFamily="-112" charset="-127"/>
              </a:rPr>
              <a:t>Open address hash table using linear probing</a:t>
            </a:r>
          </a:p>
        </p:txBody>
      </p:sp>
      <p:graphicFrame>
        <p:nvGraphicFramePr>
          <p:cNvPr id="760837" name="Group 5"/>
          <p:cNvGraphicFramePr>
            <a:graphicFrameLocks noGrp="1"/>
          </p:cNvGraphicFramePr>
          <p:nvPr/>
        </p:nvGraphicFramePr>
        <p:xfrm>
          <a:off x="2514600" y="2209800"/>
          <a:ext cx="11430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60872" name="Text Box 40"/>
          <p:cNvSpPr txBox="1">
            <a:spLocks noChangeArrowheads="1"/>
          </p:cNvSpPr>
          <p:nvPr/>
        </p:nvSpPr>
        <p:spPr bwMode="auto">
          <a:xfrm>
            <a:off x="2087563" y="26812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760873" name="Text Box 41"/>
          <p:cNvSpPr txBox="1">
            <a:spLocks noChangeArrowheads="1"/>
          </p:cNvSpPr>
          <p:nvPr/>
        </p:nvSpPr>
        <p:spPr bwMode="auto">
          <a:xfrm>
            <a:off x="2087563" y="23002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760874" name="Text Box 42"/>
          <p:cNvSpPr txBox="1">
            <a:spLocks noChangeArrowheads="1"/>
          </p:cNvSpPr>
          <p:nvPr/>
        </p:nvSpPr>
        <p:spPr bwMode="auto">
          <a:xfrm>
            <a:off x="2087563" y="31242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60875" name="Text Box 43"/>
          <p:cNvSpPr txBox="1">
            <a:spLocks noChangeArrowheads="1"/>
          </p:cNvSpPr>
          <p:nvPr/>
        </p:nvSpPr>
        <p:spPr bwMode="auto">
          <a:xfrm>
            <a:off x="2087563" y="39004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760876" name="Text Box 44"/>
          <p:cNvSpPr txBox="1">
            <a:spLocks noChangeArrowheads="1"/>
          </p:cNvSpPr>
          <p:nvPr/>
        </p:nvSpPr>
        <p:spPr bwMode="auto">
          <a:xfrm>
            <a:off x="2087563" y="35052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760877" name="Text Box 45"/>
          <p:cNvSpPr txBox="1">
            <a:spLocks noChangeArrowheads="1"/>
          </p:cNvSpPr>
          <p:nvPr/>
        </p:nvSpPr>
        <p:spPr bwMode="auto">
          <a:xfrm>
            <a:off x="2087563" y="42814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760878" name="Text Box 46"/>
          <p:cNvSpPr txBox="1">
            <a:spLocks noChangeArrowheads="1"/>
          </p:cNvSpPr>
          <p:nvPr/>
        </p:nvSpPr>
        <p:spPr bwMode="auto">
          <a:xfrm>
            <a:off x="2057400" y="4724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760879" name="Text Box 47"/>
          <p:cNvSpPr txBox="1">
            <a:spLocks noChangeArrowheads="1"/>
          </p:cNvSpPr>
          <p:nvPr/>
        </p:nvSpPr>
        <p:spPr bwMode="auto">
          <a:xfrm>
            <a:off x="2057400" y="55768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760880" name="Text Box 48"/>
          <p:cNvSpPr txBox="1">
            <a:spLocks noChangeArrowheads="1"/>
          </p:cNvSpPr>
          <p:nvPr/>
        </p:nvSpPr>
        <p:spPr bwMode="auto">
          <a:xfrm>
            <a:off x="20574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760881" name="Text Box 49"/>
          <p:cNvSpPr txBox="1">
            <a:spLocks noChangeArrowheads="1"/>
          </p:cNvSpPr>
          <p:nvPr/>
        </p:nvSpPr>
        <p:spPr bwMode="auto">
          <a:xfrm>
            <a:off x="2057400" y="5943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The load factor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Because all the data go inside the table, a bigger table is needed for open addressing hashing than for separate chaining hashing.</a:t>
            </a:r>
          </a:p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Generally, the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load factor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should be below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=0.5</a:t>
            </a:r>
            <a:r>
              <a:rPr lang="en-US" altLang="ko-KR">
                <a:ea typeface="굴림" pitchFamily="-112" charset="-127"/>
                <a:cs typeface="굴림" pitchFamily="-112" charset="-127"/>
                <a:sym typeface="Symbol" pitchFamily="-112" charset="2"/>
              </a:rPr>
              <a:t> for open addressing hashing.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Primary Clustering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Primary clustering</a:t>
            </a:r>
            <a:endParaRPr lang="en-US" altLang="ko-KR" sz="2600">
              <a:ea typeface="굴림" pitchFamily="-112" charset="-127"/>
              <a:cs typeface="굴림" pitchFamily="-112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itchFamily="-112" charset="-127"/>
                <a:cs typeface="굴림" pitchFamily="-112" charset="-127"/>
              </a:rPr>
              <a:t>As long as the table is big enough, a free cell can always be found, but the time to do so can get quite large. 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itchFamily="-112" charset="-127"/>
                <a:cs typeface="굴림" pitchFamily="-112" charset="-127"/>
              </a:rPr>
              <a:t>Any key that hashes into cluster will require several attempts to resolve the collision, and then it will be added to the cluster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blocks of occupied cells start forming.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The expected number of probes in an unsuccessful search = the expected number of probes until we find an empty cell.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Since the fraction of empty cells is 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(1-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), </a:t>
            </a:r>
            <a:r>
              <a:rPr lang="en-US" altLang="ko-KR" sz="2000">
                <a:ea typeface="굴림" pitchFamily="-112" charset="-127"/>
                <a:cs typeface="굴림" pitchFamily="-112" charset="-127"/>
              </a:rPr>
              <a:t>the number of cells we expect to probe is 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1/(1-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)</a:t>
            </a:r>
            <a:r>
              <a:rPr lang="en-US" altLang="ko-KR" sz="2000">
                <a:ea typeface="굴림" pitchFamily="-112" charset="-127"/>
                <a:cs typeface="굴림" pitchFamily="-112" charset="-127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a typeface="宋体" pitchFamily="-112" charset="-122"/>
                <a:cs typeface="宋体" pitchFamily="-112" charset="-122"/>
              </a:rPr>
              <a:t>Quadratic Probing</a:t>
            </a:r>
            <a:endParaRPr lang="en-US" altLang="ko-KR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-112" charset="-122"/>
                <a:cs typeface="宋体" pitchFamily="-112" charset="-122"/>
              </a:rPr>
              <a:t>Quadratic Probing is a collision resolution method that </a:t>
            </a:r>
            <a:r>
              <a:rPr lang="en-US" altLang="zh-CN">
                <a:solidFill>
                  <a:srgbClr val="0000FF"/>
                </a:solidFill>
                <a:ea typeface="宋体" pitchFamily="-112" charset="-122"/>
                <a:cs typeface="宋体" pitchFamily="-112" charset="-122"/>
              </a:rPr>
              <a:t>eliminates the primary clustering problem</a:t>
            </a:r>
            <a:r>
              <a:rPr lang="en-US" altLang="zh-CN">
                <a:ea typeface="宋体" pitchFamily="-112" charset="-122"/>
                <a:cs typeface="宋体" pitchFamily="-112" charset="-122"/>
              </a:rPr>
              <a:t> of linear probing.</a:t>
            </a:r>
          </a:p>
          <a:p>
            <a:r>
              <a:rPr lang="en-US" altLang="zh-CN">
                <a:ea typeface="宋体" pitchFamily="-112" charset="-122"/>
                <a:cs typeface="宋体" pitchFamily="-112" charset="-122"/>
              </a:rPr>
              <a:t>The collision function: </a:t>
            </a:r>
            <a:r>
              <a:rPr lang="en-US" altLang="zh-CN">
                <a:solidFill>
                  <a:schemeClr val="hlink"/>
                </a:solidFill>
                <a:ea typeface="宋体" pitchFamily="-112" charset="-122"/>
                <a:cs typeface="宋体" pitchFamily="-112" charset="-122"/>
              </a:rPr>
              <a:t>f(i) = i</a:t>
            </a:r>
            <a:r>
              <a:rPr lang="en-US" altLang="zh-CN" baseline="30000">
                <a:solidFill>
                  <a:schemeClr val="hlink"/>
                </a:solidFill>
                <a:ea typeface="宋体" pitchFamily="-112" charset="-122"/>
                <a:cs typeface="宋体" pitchFamily="-112" charset="-122"/>
              </a:rPr>
              <a:t>2</a:t>
            </a:r>
            <a:r>
              <a:rPr lang="en-US" altLang="zh-CN">
                <a:ea typeface="宋体" pitchFamily="-112" charset="-122"/>
                <a:cs typeface="宋体" pitchFamily="-112" charset="-122"/>
              </a:rPr>
              <a:t>.</a:t>
            </a:r>
            <a:endParaRPr lang="en-US" altLang="ko-KR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a typeface="宋体" pitchFamily="-112" charset="-122"/>
                <a:cs typeface="宋体" pitchFamily="-112" charset="-122"/>
              </a:rPr>
              <a:t>Quadratic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Probing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8597-B3B1-3F4E-86EE-7485FB9F32FD}" type="slidenum">
              <a:rPr lang="ko-KR" altLang="en-US"/>
              <a:pPr/>
              <a:t>26</a:t>
            </a:fld>
            <a:endParaRPr lang="en-US" altLang="ko-KR"/>
          </a:p>
        </p:txBody>
      </p:sp>
      <p:graphicFrame>
        <p:nvGraphicFramePr>
          <p:cNvPr id="688131" name="Group 3"/>
          <p:cNvGraphicFramePr>
            <a:graphicFrameLocks noGrp="1"/>
          </p:cNvGraphicFramePr>
          <p:nvPr/>
        </p:nvGraphicFramePr>
        <p:xfrm>
          <a:off x="6858000" y="2276475"/>
          <a:ext cx="8382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8155" name="Text Box 27"/>
          <p:cNvSpPr txBox="1">
            <a:spLocks noChangeArrowheads="1"/>
          </p:cNvSpPr>
          <p:nvPr/>
        </p:nvSpPr>
        <p:spPr bwMode="auto">
          <a:xfrm>
            <a:off x="6430963" y="27479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688156" name="Text Box 28"/>
          <p:cNvSpPr txBox="1">
            <a:spLocks noChangeArrowheads="1"/>
          </p:cNvSpPr>
          <p:nvPr/>
        </p:nvSpPr>
        <p:spPr bwMode="auto">
          <a:xfrm>
            <a:off x="6400800" y="2362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688157" name="Text Box 29"/>
          <p:cNvSpPr txBox="1">
            <a:spLocks noChangeArrowheads="1"/>
          </p:cNvSpPr>
          <p:nvPr/>
        </p:nvSpPr>
        <p:spPr bwMode="auto">
          <a:xfrm>
            <a:off x="6430963" y="3190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688158" name="Text Box 30"/>
          <p:cNvSpPr txBox="1">
            <a:spLocks noChangeArrowheads="1"/>
          </p:cNvSpPr>
          <p:nvPr/>
        </p:nvSpPr>
        <p:spPr bwMode="auto">
          <a:xfrm>
            <a:off x="6430963" y="3967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688159" name="Text Box 31"/>
          <p:cNvSpPr txBox="1">
            <a:spLocks noChangeArrowheads="1"/>
          </p:cNvSpPr>
          <p:nvPr/>
        </p:nvSpPr>
        <p:spPr bwMode="auto">
          <a:xfrm>
            <a:off x="6430963" y="3571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688160" name="Text Box 32"/>
          <p:cNvSpPr txBox="1">
            <a:spLocks noChangeArrowheads="1"/>
          </p:cNvSpPr>
          <p:nvPr/>
        </p:nvSpPr>
        <p:spPr bwMode="auto">
          <a:xfrm>
            <a:off x="6430963" y="4348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688161" name="Text Box 33"/>
          <p:cNvSpPr txBox="1">
            <a:spLocks noChangeArrowheads="1"/>
          </p:cNvSpPr>
          <p:nvPr/>
        </p:nvSpPr>
        <p:spPr bwMode="auto">
          <a:xfrm>
            <a:off x="6400800" y="47910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688162" name="Text Box 34"/>
          <p:cNvSpPr txBox="1">
            <a:spLocks noChangeArrowheads="1"/>
          </p:cNvSpPr>
          <p:nvPr/>
        </p:nvSpPr>
        <p:spPr bwMode="auto">
          <a:xfrm>
            <a:off x="6400800" y="56435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688163" name="Text Box 35"/>
          <p:cNvSpPr txBox="1">
            <a:spLocks noChangeArrowheads="1"/>
          </p:cNvSpPr>
          <p:nvPr/>
        </p:nvSpPr>
        <p:spPr bwMode="auto">
          <a:xfrm>
            <a:off x="6400800" y="5248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688164" name="Text Box 36"/>
          <p:cNvSpPr txBox="1">
            <a:spLocks noChangeArrowheads="1"/>
          </p:cNvSpPr>
          <p:nvPr/>
        </p:nvSpPr>
        <p:spPr bwMode="auto">
          <a:xfrm>
            <a:off x="6400800" y="6010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688165" name="Rectangle 37"/>
          <p:cNvSpPr>
            <a:spLocks noChangeArrowheads="1"/>
          </p:cNvSpPr>
          <p:nvPr/>
        </p:nvSpPr>
        <p:spPr bwMode="auto">
          <a:xfrm>
            <a:off x="609600" y="2286000"/>
            <a:ext cx="5486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hash(X) = x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4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 = (hash(x) + f(i))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Quadratic Probing: f(i) = i</a:t>
            </a:r>
            <a:r>
              <a:rPr lang="en-US" altLang="zh-CN" sz="2400" b="0" baseline="30000">
                <a:solidFill>
                  <a:schemeClr val="hlink"/>
                </a:solidFill>
                <a:latin typeface="Tahoma" pitchFamily="-112" charset="0"/>
                <a:ea typeface="宋体" pitchFamily="-112" charset="-122"/>
                <a:cs typeface="宋体" pitchFamily="-112" charset="-122"/>
              </a:rPr>
              <a:t>2</a:t>
            </a:r>
            <a:endParaRPr lang="en-US" altLang="ko-KR" sz="2400" b="0" baseline="30000">
              <a:solidFill>
                <a:schemeClr val="hlink"/>
              </a:solidFill>
              <a:latin typeface="Tahoma" pitchFamily="-112" charset="0"/>
              <a:ea typeface="굴림" pitchFamily="-112" charset="-127"/>
              <a:cs typeface="굴림" pitchFamily="-112" charset="-127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…</a:t>
            </a:r>
          </a:p>
        </p:txBody>
      </p:sp>
      <p:sp>
        <p:nvSpPr>
          <p:cNvPr id="688166" name="Text Box 38"/>
          <p:cNvSpPr txBox="1">
            <a:spLocks noChangeArrowheads="1"/>
          </p:cNvSpPr>
          <p:nvPr/>
        </p:nvSpPr>
        <p:spPr bwMode="auto">
          <a:xfrm>
            <a:off x="1722438" y="4267200"/>
            <a:ext cx="3121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Inserting keys: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89, 18, 49, 58, 69, 35</a:t>
            </a:r>
          </a:p>
        </p:txBody>
      </p:sp>
      <p:sp>
        <p:nvSpPr>
          <p:cNvPr id="688167" name="Text Box 39"/>
          <p:cNvSpPr txBox="1">
            <a:spLocks noChangeArrowheads="1"/>
          </p:cNvSpPr>
          <p:nvPr/>
        </p:nvSpPr>
        <p:spPr bwMode="auto">
          <a:xfrm>
            <a:off x="7086600" y="3124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58</a:t>
            </a:r>
          </a:p>
        </p:txBody>
      </p:sp>
      <p:sp>
        <p:nvSpPr>
          <p:cNvPr id="688168" name="Text Box 40"/>
          <p:cNvSpPr txBox="1">
            <a:spLocks noChangeArrowheads="1"/>
          </p:cNvSpPr>
          <p:nvPr/>
        </p:nvSpPr>
        <p:spPr bwMode="auto">
          <a:xfrm>
            <a:off x="7108825" y="2362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49</a:t>
            </a:r>
          </a:p>
        </p:txBody>
      </p:sp>
      <p:sp>
        <p:nvSpPr>
          <p:cNvPr id="688169" name="Text Box 41"/>
          <p:cNvSpPr txBox="1">
            <a:spLocks noChangeArrowheads="1"/>
          </p:cNvSpPr>
          <p:nvPr/>
        </p:nvSpPr>
        <p:spPr bwMode="auto">
          <a:xfrm>
            <a:off x="7086600" y="35194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69</a:t>
            </a:r>
          </a:p>
        </p:txBody>
      </p:sp>
      <p:sp>
        <p:nvSpPr>
          <p:cNvPr id="688170" name="Text Box 42"/>
          <p:cNvSpPr txBox="1">
            <a:spLocks noChangeArrowheads="1"/>
          </p:cNvSpPr>
          <p:nvPr/>
        </p:nvSpPr>
        <p:spPr bwMode="auto">
          <a:xfrm>
            <a:off x="7086600" y="56435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688171" name="Text Box 43"/>
          <p:cNvSpPr txBox="1">
            <a:spLocks noChangeArrowheads="1"/>
          </p:cNvSpPr>
          <p:nvPr/>
        </p:nvSpPr>
        <p:spPr bwMode="auto">
          <a:xfrm>
            <a:off x="7086600" y="60102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89</a:t>
            </a:r>
          </a:p>
        </p:txBody>
      </p:sp>
      <p:sp>
        <p:nvSpPr>
          <p:cNvPr id="688172" name="Text Box 44"/>
          <p:cNvSpPr txBox="1">
            <a:spLocks noChangeArrowheads="1"/>
          </p:cNvSpPr>
          <p:nvPr/>
        </p:nvSpPr>
        <p:spPr bwMode="auto">
          <a:xfrm>
            <a:off x="7108825" y="4357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67" grpId="0"/>
      <p:bldP spid="688168" grpId="0"/>
      <p:bldP spid="688169" grpId="0"/>
      <p:bldP spid="688170" grpId="0"/>
      <p:bldP spid="688171" grpId="0"/>
      <p:bldP spid="6881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ko-KR" sz="4000">
                <a:ea typeface="굴림" pitchFamily="-112" charset="-127"/>
                <a:cs typeface="굴림" pitchFamily="-112" charset="-127"/>
              </a:rPr>
              <a:t>Exercises 5.1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495800"/>
          </a:xfrm>
        </p:spPr>
        <p:txBody>
          <a:bodyPr/>
          <a:lstStyle/>
          <a:p>
            <a:r>
              <a:rPr lang="en-US" altLang="ko-KR" sz="2000">
                <a:ea typeface="굴림" pitchFamily="-112" charset="-127"/>
                <a:cs typeface="굴림" pitchFamily="-112" charset="-127"/>
              </a:rPr>
              <a:t>Given input {4371, 1323,  6173, 4199, 4344, 9679, 1989} and a hash function h(x) = x mod 10, show the resulting:</a:t>
            </a:r>
          </a:p>
          <a:p>
            <a:pPr lvl="1"/>
            <a:r>
              <a:rPr lang="en-US" altLang="ko-KR" sz="2000">
                <a:ea typeface="굴림" pitchFamily="-112" charset="-127"/>
                <a:cs typeface="굴림" pitchFamily="-112" charset="-127"/>
              </a:rPr>
              <a:t>Open address hash table using quadratic proving</a:t>
            </a:r>
            <a:endParaRPr lang="en-US" altLang="ko-KR" sz="1800">
              <a:ea typeface="굴림" pitchFamily="-112" charset="-127"/>
              <a:cs typeface="굴림" pitchFamily="-112" charset="-127"/>
            </a:endParaRPr>
          </a:p>
        </p:txBody>
      </p:sp>
      <p:graphicFrame>
        <p:nvGraphicFramePr>
          <p:cNvPr id="846852" name="Group 4"/>
          <p:cNvGraphicFramePr>
            <a:graphicFrameLocks noGrp="1"/>
          </p:cNvGraphicFramePr>
          <p:nvPr/>
        </p:nvGraphicFramePr>
        <p:xfrm>
          <a:off x="2514600" y="2209800"/>
          <a:ext cx="11430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46887" name="Text Box 39"/>
          <p:cNvSpPr txBox="1">
            <a:spLocks noChangeArrowheads="1"/>
          </p:cNvSpPr>
          <p:nvPr/>
        </p:nvSpPr>
        <p:spPr bwMode="auto">
          <a:xfrm>
            <a:off x="2087563" y="26812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846888" name="Text Box 40"/>
          <p:cNvSpPr txBox="1">
            <a:spLocks noChangeArrowheads="1"/>
          </p:cNvSpPr>
          <p:nvPr/>
        </p:nvSpPr>
        <p:spPr bwMode="auto">
          <a:xfrm>
            <a:off x="2087563" y="23002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846889" name="Text Box 41"/>
          <p:cNvSpPr txBox="1">
            <a:spLocks noChangeArrowheads="1"/>
          </p:cNvSpPr>
          <p:nvPr/>
        </p:nvSpPr>
        <p:spPr bwMode="auto">
          <a:xfrm>
            <a:off x="2087563" y="31242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846890" name="Text Box 42"/>
          <p:cNvSpPr txBox="1">
            <a:spLocks noChangeArrowheads="1"/>
          </p:cNvSpPr>
          <p:nvPr/>
        </p:nvSpPr>
        <p:spPr bwMode="auto">
          <a:xfrm>
            <a:off x="2087563" y="39004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846891" name="Text Box 43"/>
          <p:cNvSpPr txBox="1">
            <a:spLocks noChangeArrowheads="1"/>
          </p:cNvSpPr>
          <p:nvPr/>
        </p:nvSpPr>
        <p:spPr bwMode="auto">
          <a:xfrm>
            <a:off x="2087563" y="35052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846892" name="Text Box 44"/>
          <p:cNvSpPr txBox="1">
            <a:spLocks noChangeArrowheads="1"/>
          </p:cNvSpPr>
          <p:nvPr/>
        </p:nvSpPr>
        <p:spPr bwMode="auto">
          <a:xfrm>
            <a:off x="2087563" y="42814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846893" name="Text Box 45"/>
          <p:cNvSpPr txBox="1">
            <a:spLocks noChangeArrowheads="1"/>
          </p:cNvSpPr>
          <p:nvPr/>
        </p:nvSpPr>
        <p:spPr bwMode="auto">
          <a:xfrm>
            <a:off x="2057400" y="4724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846894" name="Text Box 46"/>
          <p:cNvSpPr txBox="1">
            <a:spLocks noChangeArrowheads="1"/>
          </p:cNvSpPr>
          <p:nvPr/>
        </p:nvSpPr>
        <p:spPr bwMode="auto">
          <a:xfrm>
            <a:off x="2057400" y="55768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846895" name="Text Box 47"/>
          <p:cNvSpPr txBox="1">
            <a:spLocks noChangeArrowheads="1"/>
          </p:cNvSpPr>
          <p:nvPr/>
        </p:nvSpPr>
        <p:spPr bwMode="auto">
          <a:xfrm>
            <a:off x="20574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846896" name="Text Box 48"/>
          <p:cNvSpPr txBox="1">
            <a:spLocks noChangeArrowheads="1"/>
          </p:cNvSpPr>
          <p:nvPr/>
        </p:nvSpPr>
        <p:spPr bwMode="auto">
          <a:xfrm>
            <a:off x="2057400" y="5943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Performance of Quadratic Probing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For linear probing it is a bad idea to let the hash table get nearly full because performance degrades.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For quadratic probing, there is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no guarantee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of finding an empty cell once the table gets more than half full, or even before the table gets half full if the table size is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not prime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Theorem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: If quadratic probing is used, and the table size is prime, then a new element can always be inserted if the table is at least half empty.</a:t>
            </a:r>
          </a:p>
          <a:p>
            <a:endParaRPr lang="en-US" altLang="ko-KR" sz="2800" dirty="0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a typeface="宋体" pitchFamily="-112" charset="-122"/>
                <a:cs typeface="宋体" pitchFamily="-112" charset="-122"/>
              </a:rPr>
              <a:t>Quadratic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Probing </a:t>
            </a:r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4B1-2DFA-994F-A063-9FC6A9EF4F2C}" type="slidenum">
              <a:rPr lang="ko-KR" altLang="en-US"/>
              <a:pPr/>
              <a:t>29</a:t>
            </a:fld>
            <a:endParaRPr lang="en-US" altLang="ko-KR"/>
          </a:p>
        </p:txBody>
      </p:sp>
      <p:graphicFrame>
        <p:nvGraphicFramePr>
          <p:cNvPr id="691203" name="Group 3"/>
          <p:cNvGraphicFramePr>
            <a:graphicFrameLocks noGrp="1"/>
          </p:cNvGraphicFramePr>
          <p:nvPr/>
        </p:nvGraphicFramePr>
        <p:xfrm>
          <a:off x="6858000" y="1981200"/>
          <a:ext cx="685800" cy="464820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91239" name="Text Box 39"/>
          <p:cNvSpPr txBox="1">
            <a:spLocks noChangeArrowheads="1"/>
          </p:cNvSpPr>
          <p:nvPr/>
        </p:nvSpPr>
        <p:spPr bwMode="auto">
          <a:xfrm>
            <a:off x="6527800" y="23622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691240" name="Text Box 40"/>
          <p:cNvSpPr txBox="1">
            <a:spLocks noChangeArrowheads="1"/>
          </p:cNvSpPr>
          <p:nvPr/>
        </p:nvSpPr>
        <p:spPr bwMode="auto">
          <a:xfrm>
            <a:off x="6527800" y="20415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691241" name="Text Box 41"/>
          <p:cNvSpPr txBox="1">
            <a:spLocks noChangeArrowheads="1"/>
          </p:cNvSpPr>
          <p:nvPr/>
        </p:nvSpPr>
        <p:spPr bwMode="auto">
          <a:xfrm>
            <a:off x="6527800" y="26511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691242" name="Text Box 42"/>
          <p:cNvSpPr txBox="1">
            <a:spLocks noChangeArrowheads="1"/>
          </p:cNvSpPr>
          <p:nvPr/>
        </p:nvSpPr>
        <p:spPr bwMode="auto">
          <a:xfrm>
            <a:off x="6527800" y="32004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691243" name="Text Box 43"/>
          <p:cNvSpPr txBox="1">
            <a:spLocks noChangeArrowheads="1"/>
          </p:cNvSpPr>
          <p:nvPr/>
        </p:nvSpPr>
        <p:spPr bwMode="auto">
          <a:xfrm>
            <a:off x="6527800" y="28956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691244" name="Text Box 44"/>
          <p:cNvSpPr txBox="1">
            <a:spLocks noChangeArrowheads="1"/>
          </p:cNvSpPr>
          <p:nvPr/>
        </p:nvSpPr>
        <p:spPr bwMode="auto">
          <a:xfrm>
            <a:off x="6527800" y="35052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691245" name="Text Box 45"/>
          <p:cNvSpPr txBox="1">
            <a:spLocks noChangeArrowheads="1"/>
          </p:cNvSpPr>
          <p:nvPr/>
        </p:nvSpPr>
        <p:spPr bwMode="auto">
          <a:xfrm>
            <a:off x="6527800" y="38100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691246" name="Text Box 46"/>
          <p:cNvSpPr txBox="1">
            <a:spLocks noChangeArrowheads="1"/>
          </p:cNvSpPr>
          <p:nvPr/>
        </p:nvSpPr>
        <p:spPr bwMode="auto">
          <a:xfrm>
            <a:off x="6527800" y="44037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691247" name="Text Box 47"/>
          <p:cNvSpPr txBox="1">
            <a:spLocks noChangeArrowheads="1"/>
          </p:cNvSpPr>
          <p:nvPr/>
        </p:nvSpPr>
        <p:spPr bwMode="auto">
          <a:xfrm>
            <a:off x="6527800" y="41148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691248" name="Text Box 48"/>
          <p:cNvSpPr txBox="1">
            <a:spLocks noChangeArrowheads="1"/>
          </p:cNvSpPr>
          <p:nvPr/>
        </p:nvSpPr>
        <p:spPr bwMode="auto">
          <a:xfrm>
            <a:off x="6527800" y="47085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691249" name="Rectangle 49"/>
          <p:cNvSpPr>
            <a:spLocks noChangeArrowheads="1"/>
          </p:cNvSpPr>
          <p:nvPr/>
        </p:nvSpPr>
        <p:spPr bwMode="auto">
          <a:xfrm>
            <a:off x="609600" y="2286000"/>
            <a:ext cx="5486400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Char char="n"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If the table is even one more than half full, the insertion could fail (although this is extremely unlikely).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Char char="n"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It is also crucial that </a:t>
            </a:r>
            <a:r>
              <a:rPr lang="en-US" altLang="ko-KR" sz="20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the table size be prime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. If the table size is not prime, the number of alternative location can be severely reduced.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Char char="n"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As an example, if the table size were 16, then the only alternative locations would be 1, 4, or 9 away.  (insert 83)</a:t>
            </a:r>
          </a:p>
        </p:txBody>
      </p:sp>
      <p:sp>
        <p:nvSpPr>
          <p:cNvPr id="691250" name="Text Box 50"/>
          <p:cNvSpPr txBox="1">
            <a:spLocks noChangeArrowheads="1"/>
          </p:cNvSpPr>
          <p:nvPr/>
        </p:nvSpPr>
        <p:spPr bwMode="auto">
          <a:xfrm>
            <a:off x="6477000" y="49530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10</a:t>
            </a:r>
          </a:p>
        </p:txBody>
      </p:sp>
      <p:sp>
        <p:nvSpPr>
          <p:cNvPr id="691251" name="Text Box 51"/>
          <p:cNvSpPr txBox="1">
            <a:spLocks noChangeArrowheads="1"/>
          </p:cNvSpPr>
          <p:nvPr/>
        </p:nvSpPr>
        <p:spPr bwMode="auto">
          <a:xfrm>
            <a:off x="6477000" y="52419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11</a:t>
            </a:r>
          </a:p>
        </p:txBody>
      </p:sp>
      <p:sp>
        <p:nvSpPr>
          <p:cNvPr id="691252" name="Text Box 52"/>
          <p:cNvSpPr txBox="1">
            <a:spLocks noChangeArrowheads="1"/>
          </p:cNvSpPr>
          <p:nvPr/>
        </p:nvSpPr>
        <p:spPr bwMode="auto">
          <a:xfrm>
            <a:off x="6477000" y="55467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691253" name="Text Box 53"/>
          <p:cNvSpPr txBox="1">
            <a:spLocks noChangeArrowheads="1"/>
          </p:cNvSpPr>
          <p:nvPr/>
        </p:nvSpPr>
        <p:spPr bwMode="auto">
          <a:xfrm>
            <a:off x="6477000" y="57912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691254" name="Text Box 54"/>
          <p:cNvSpPr txBox="1">
            <a:spLocks noChangeArrowheads="1"/>
          </p:cNvSpPr>
          <p:nvPr/>
        </p:nvSpPr>
        <p:spPr bwMode="auto">
          <a:xfrm>
            <a:off x="6477000" y="60801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691255" name="Text Box 55"/>
          <p:cNvSpPr txBox="1">
            <a:spLocks noChangeArrowheads="1"/>
          </p:cNvSpPr>
          <p:nvPr/>
        </p:nvSpPr>
        <p:spPr bwMode="auto">
          <a:xfrm>
            <a:off x="6477000" y="63849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General Idea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You can consider a hash table as an Array of 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items</a:t>
            </a: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tems 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are referenced by a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key—</a:t>
            </a:r>
            <a:r>
              <a:rPr lang="en-US" altLang="ko-KR" sz="2400" dirty="0">
                <a:solidFill>
                  <a:srgbClr val="000000"/>
                </a:solidFill>
                <a:ea typeface="굴림" pitchFamily="-112" charset="-127"/>
                <a:cs typeface="굴림" pitchFamily="-112" charset="-127"/>
              </a:rPr>
              <a:t>i.e. student ID to pull up their records.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Each key is mapped into some number in the range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to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TableSize-1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and placed in the appropriate cell. 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This mapping is called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a hash function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h(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) = </a:t>
            </a:r>
            <a:r>
              <a:rPr lang="en-US" altLang="ko-KR" sz="2400" i="1" dirty="0">
                <a:ea typeface="굴림" pitchFamily="-112" charset="-127"/>
                <a:cs typeface="굴림" pitchFamily="-112" charset="-127"/>
              </a:rPr>
              <a:t>index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	where 0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  <a:sym typeface="Symbol" pitchFamily="-112" charset="2"/>
              </a:rPr>
              <a:t>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2400" i="1" dirty="0">
                <a:ea typeface="굴림" pitchFamily="-112" charset="-127"/>
                <a:cs typeface="굴림" pitchFamily="-112" charset="-127"/>
              </a:rPr>
              <a:t>index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  <a:sym typeface="Symbol" pitchFamily="-112" charset="2"/>
              </a:rPr>
              <a:t>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TableSize-1</a:t>
            </a:r>
            <a:endParaRPr lang="en-US" altLang="ko-KR" sz="2400" i="1" dirty="0">
              <a:ea typeface="굴림" pitchFamily="-112" charset="-127"/>
              <a:cs typeface="굴림" pitchFamily="-112" charset="-127"/>
            </a:endParaRPr>
          </a:p>
          <a:p>
            <a:pPr lvl="1">
              <a:lnSpc>
                <a:spcPct val="80000"/>
              </a:lnSpc>
              <a:buFont typeface="Wingdings" pitchFamily="-112" charset="2"/>
              <a:buNone/>
            </a:pPr>
            <a:r>
              <a:rPr lang="en-US" altLang="ko-KR" sz="2400" u="sng" dirty="0">
                <a:ea typeface="굴림" pitchFamily="-112" charset="-127"/>
                <a:cs typeface="굴림" pitchFamily="-112" charset="-127"/>
              </a:rPr>
              <a:t>Ideally</a:t>
            </a: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If element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has key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and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is hash function, then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is stored in position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h(k</a:t>
            </a:r>
            <a:r>
              <a:rPr lang="en-US" altLang="ko-KR" sz="2400" i="1" dirty="0">
                <a:ea typeface="굴림" pitchFamily="-112" charset="-127"/>
                <a:cs typeface="굴림" pitchFamily="-112" charset="-127"/>
              </a:rPr>
              <a:t>)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of table.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To search for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compute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h(k</a:t>
            </a:r>
            <a:r>
              <a:rPr lang="en-US" altLang="ko-KR" sz="2400" i="1" dirty="0">
                <a:ea typeface="굴림" pitchFamily="-112" charset="-127"/>
                <a:cs typeface="굴림" pitchFamily="-112" charset="-127"/>
              </a:rPr>
              <a:t>)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to locate position. If no element, dictionary does not contain </a:t>
            </a:r>
            <a:r>
              <a:rPr lang="en-US" altLang="ko-KR" sz="2400" i="1" dirty="0" err="1">
                <a:ea typeface="굴림" pitchFamily="-112" charset="-127"/>
                <a:cs typeface="굴림" pitchFamily="-112" charset="-127"/>
              </a:rPr>
              <a:t>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Deletion in open addressing hash table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Standard deletion cannot be performed in an open addressing hash table, because the cell might have caused a collision to go past it.</a:t>
            </a:r>
          </a:p>
          <a:p>
            <a:r>
              <a:rPr lang="en-GB" altLang="ko-KR">
                <a:ea typeface="굴림" pitchFamily="-112" charset="-127"/>
                <a:cs typeface="굴림" pitchFamily="-112" charset="-127"/>
              </a:rPr>
              <a:t>What would the best (easiest) strategy for deletion open/closed be?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a typeface="宋体" pitchFamily="-112" charset="-122"/>
                <a:cs typeface="宋体" pitchFamily="-112" charset="-122"/>
              </a:rPr>
              <a:t>Deletion Examples</a:t>
            </a:r>
            <a:endParaRPr lang="en-US" altLang="ko-KR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4140-5ECF-9E40-9AED-643A957E5AB9}" type="slidenum">
              <a:rPr lang="ko-KR" altLang="en-US"/>
              <a:pPr/>
              <a:t>31</a:t>
            </a:fld>
            <a:endParaRPr lang="en-US" altLang="ko-KR"/>
          </a:p>
        </p:txBody>
      </p:sp>
      <p:graphicFrame>
        <p:nvGraphicFramePr>
          <p:cNvPr id="698371" name="Group 3"/>
          <p:cNvGraphicFramePr>
            <a:graphicFrameLocks noGrp="1"/>
          </p:cNvGraphicFramePr>
          <p:nvPr/>
        </p:nvGraphicFramePr>
        <p:xfrm>
          <a:off x="6858000" y="2276475"/>
          <a:ext cx="8382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8395" name="Text Box 27"/>
          <p:cNvSpPr txBox="1">
            <a:spLocks noChangeArrowheads="1"/>
          </p:cNvSpPr>
          <p:nvPr/>
        </p:nvSpPr>
        <p:spPr bwMode="auto">
          <a:xfrm>
            <a:off x="6430963" y="27479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698396" name="Text Box 28"/>
          <p:cNvSpPr txBox="1">
            <a:spLocks noChangeArrowheads="1"/>
          </p:cNvSpPr>
          <p:nvPr/>
        </p:nvSpPr>
        <p:spPr bwMode="auto">
          <a:xfrm>
            <a:off x="6400800" y="2362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698397" name="Text Box 29"/>
          <p:cNvSpPr txBox="1">
            <a:spLocks noChangeArrowheads="1"/>
          </p:cNvSpPr>
          <p:nvPr/>
        </p:nvSpPr>
        <p:spPr bwMode="auto">
          <a:xfrm>
            <a:off x="6430963" y="3190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698398" name="Text Box 30"/>
          <p:cNvSpPr txBox="1">
            <a:spLocks noChangeArrowheads="1"/>
          </p:cNvSpPr>
          <p:nvPr/>
        </p:nvSpPr>
        <p:spPr bwMode="auto">
          <a:xfrm>
            <a:off x="6430963" y="3967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698399" name="Text Box 31"/>
          <p:cNvSpPr txBox="1">
            <a:spLocks noChangeArrowheads="1"/>
          </p:cNvSpPr>
          <p:nvPr/>
        </p:nvSpPr>
        <p:spPr bwMode="auto">
          <a:xfrm>
            <a:off x="6430963" y="3571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698400" name="Text Box 32"/>
          <p:cNvSpPr txBox="1">
            <a:spLocks noChangeArrowheads="1"/>
          </p:cNvSpPr>
          <p:nvPr/>
        </p:nvSpPr>
        <p:spPr bwMode="auto">
          <a:xfrm>
            <a:off x="6430963" y="4348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698401" name="Text Box 33"/>
          <p:cNvSpPr txBox="1">
            <a:spLocks noChangeArrowheads="1"/>
          </p:cNvSpPr>
          <p:nvPr/>
        </p:nvSpPr>
        <p:spPr bwMode="auto">
          <a:xfrm>
            <a:off x="6400800" y="47910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698402" name="Text Box 34"/>
          <p:cNvSpPr txBox="1">
            <a:spLocks noChangeArrowheads="1"/>
          </p:cNvSpPr>
          <p:nvPr/>
        </p:nvSpPr>
        <p:spPr bwMode="auto">
          <a:xfrm>
            <a:off x="6400800" y="56435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698403" name="Text Box 35"/>
          <p:cNvSpPr txBox="1">
            <a:spLocks noChangeArrowheads="1"/>
          </p:cNvSpPr>
          <p:nvPr/>
        </p:nvSpPr>
        <p:spPr bwMode="auto">
          <a:xfrm>
            <a:off x="6400800" y="5248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698404" name="Text Box 36"/>
          <p:cNvSpPr txBox="1">
            <a:spLocks noChangeArrowheads="1"/>
          </p:cNvSpPr>
          <p:nvPr/>
        </p:nvSpPr>
        <p:spPr bwMode="auto">
          <a:xfrm>
            <a:off x="6400800" y="6010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698405" name="Rectangle 37"/>
          <p:cNvSpPr>
            <a:spLocks noChangeArrowheads="1"/>
          </p:cNvSpPr>
          <p:nvPr/>
        </p:nvSpPr>
        <p:spPr bwMode="auto">
          <a:xfrm>
            <a:off x="609600" y="2286000"/>
            <a:ext cx="5486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hash(X) = x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4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 = (hash(x) + f(i))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Quadratic Probing: f(i) = i</a:t>
            </a:r>
            <a:r>
              <a:rPr lang="en-US" altLang="zh-CN" sz="2400" b="0" baseline="30000">
                <a:solidFill>
                  <a:schemeClr val="hlink"/>
                </a:solidFill>
                <a:latin typeface="Tahoma" pitchFamily="-112" charset="0"/>
                <a:ea typeface="宋体" pitchFamily="-112" charset="-122"/>
                <a:cs typeface="宋体" pitchFamily="-112" charset="-122"/>
              </a:rPr>
              <a:t>2</a:t>
            </a:r>
            <a:endParaRPr lang="en-US" altLang="ko-KR" sz="2400" b="0" baseline="30000">
              <a:solidFill>
                <a:schemeClr val="hlink"/>
              </a:solidFill>
              <a:latin typeface="Tahoma" pitchFamily="-112" charset="0"/>
              <a:ea typeface="굴림" pitchFamily="-112" charset="-127"/>
              <a:cs typeface="굴림" pitchFamily="-112" charset="-127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h</a:t>
            </a:r>
            <a:r>
              <a:rPr lang="en-US" altLang="ko-KR" sz="20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(x), …</a:t>
            </a:r>
          </a:p>
        </p:txBody>
      </p:sp>
      <p:sp>
        <p:nvSpPr>
          <p:cNvPr id="698406" name="Text Box 38"/>
          <p:cNvSpPr txBox="1">
            <a:spLocks noChangeArrowheads="1"/>
          </p:cNvSpPr>
          <p:nvPr/>
        </p:nvSpPr>
        <p:spPr bwMode="auto">
          <a:xfrm>
            <a:off x="1914525" y="4267200"/>
            <a:ext cx="276066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Step 1: Insert </a:t>
            </a: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69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Step 2: Remove </a:t>
            </a: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49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Step 3: Find </a:t>
            </a: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69</a:t>
            </a:r>
          </a:p>
        </p:txBody>
      </p:sp>
      <p:sp>
        <p:nvSpPr>
          <p:cNvPr id="698407" name="Text Box 39"/>
          <p:cNvSpPr txBox="1">
            <a:spLocks noChangeArrowheads="1"/>
          </p:cNvSpPr>
          <p:nvPr/>
        </p:nvSpPr>
        <p:spPr bwMode="auto">
          <a:xfrm>
            <a:off x="7010400" y="3124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58</a:t>
            </a:r>
          </a:p>
        </p:txBody>
      </p:sp>
      <p:sp>
        <p:nvSpPr>
          <p:cNvPr id="698408" name="Text Box 40"/>
          <p:cNvSpPr txBox="1">
            <a:spLocks noChangeArrowheads="1"/>
          </p:cNvSpPr>
          <p:nvPr/>
        </p:nvSpPr>
        <p:spPr bwMode="auto">
          <a:xfrm>
            <a:off x="7032625" y="2362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49</a:t>
            </a:r>
          </a:p>
        </p:txBody>
      </p:sp>
      <p:sp>
        <p:nvSpPr>
          <p:cNvPr id="698409" name="Text Box 41"/>
          <p:cNvSpPr txBox="1">
            <a:spLocks noChangeArrowheads="1"/>
          </p:cNvSpPr>
          <p:nvPr/>
        </p:nvSpPr>
        <p:spPr bwMode="auto">
          <a:xfrm>
            <a:off x="7010400" y="356711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69</a:t>
            </a:r>
          </a:p>
        </p:txBody>
      </p:sp>
      <p:sp>
        <p:nvSpPr>
          <p:cNvPr id="698410" name="Text Box 42"/>
          <p:cNvSpPr txBox="1">
            <a:spLocks noChangeArrowheads="1"/>
          </p:cNvSpPr>
          <p:nvPr/>
        </p:nvSpPr>
        <p:spPr bwMode="auto">
          <a:xfrm>
            <a:off x="7010400" y="56435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698411" name="Text Box 43"/>
          <p:cNvSpPr txBox="1">
            <a:spLocks noChangeArrowheads="1"/>
          </p:cNvSpPr>
          <p:nvPr/>
        </p:nvSpPr>
        <p:spPr bwMode="auto">
          <a:xfrm>
            <a:off x="7010400" y="60102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89</a:t>
            </a:r>
          </a:p>
        </p:txBody>
      </p:sp>
      <p:sp>
        <p:nvSpPr>
          <p:cNvPr id="698412" name="Text Box 44"/>
          <p:cNvSpPr txBox="1">
            <a:spLocks noChangeArrowheads="1"/>
          </p:cNvSpPr>
          <p:nvPr/>
        </p:nvSpPr>
        <p:spPr bwMode="auto">
          <a:xfrm>
            <a:off x="7032625" y="2362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49</a:t>
            </a:r>
          </a:p>
        </p:txBody>
      </p:sp>
      <p:sp>
        <p:nvSpPr>
          <p:cNvPr id="698413" name="Line 45"/>
          <p:cNvSpPr>
            <a:spLocks noChangeShapeType="1"/>
          </p:cNvSpPr>
          <p:nvPr/>
        </p:nvSpPr>
        <p:spPr bwMode="auto">
          <a:xfrm flipH="1">
            <a:off x="7467600" y="2514600"/>
            <a:ext cx="533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8414" name="Text Box 46"/>
          <p:cNvSpPr txBox="1">
            <a:spLocks noChangeArrowheads="1"/>
          </p:cNvSpPr>
          <p:nvPr/>
        </p:nvSpPr>
        <p:spPr bwMode="auto">
          <a:xfrm>
            <a:off x="7999413" y="2368550"/>
            <a:ext cx="915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Removed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98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08" grpId="0"/>
      <p:bldP spid="698409" grpId="0"/>
      <p:bldP spid="698412" grpId="0"/>
      <p:bldP spid="698413" grpId="0" animBg="1"/>
      <p:bldP spid="6984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Discussion: Quadratic Probing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Although quadratic probing eliminates primary clustering, elements that hash to the same position will probe the alternative cells. </a:t>
            </a:r>
          </a:p>
          <a:p>
            <a:pPr lvl="1"/>
            <a:r>
              <a:rPr lang="en-US" altLang="ko-KR" dirty="0">
                <a:ea typeface="굴림" pitchFamily="-112" charset="-127"/>
                <a:cs typeface="굴림" pitchFamily="-112" charset="-127"/>
              </a:rPr>
              <a:t>This is known as secondary clustering. </a:t>
            </a:r>
          </a:p>
          <a:p>
            <a:pPr lvl="1"/>
            <a:r>
              <a:rPr lang="en-US" altLang="ko-KR" dirty="0">
                <a:ea typeface="굴림" pitchFamily="-112" charset="-127"/>
                <a:cs typeface="굴림" pitchFamily="-112" charset="-127"/>
              </a:rPr>
              <a:t>Double hashing eliminates this.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Double Hashing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One popular choice is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f(i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) =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*hash</a:t>
            </a:r>
            <a:r>
              <a:rPr lang="en-US" altLang="ko-KR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Apply a second hash function to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x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and probe at a distance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hash</a:t>
            </a:r>
            <a:r>
              <a:rPr lang="en-US" altLang="ko-KR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2hash</a:t>
            </a:r>
            <a:r>
              <a:rPr lang="en-US" altLang="ko-KR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…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, and so on.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A poor choice of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hash</a:t>
            </a:r>
            <a:r>
              <a:rPr lang="en-US" altLang="ko-KR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would be disastrous. (e.g.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hash</a:t>
            </a:r>
            <a:r>
              <a:rPr lang="en-US" altLang="ko-KR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 =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x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 mod 9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and we want insert 99.)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Choose a second hash function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The function must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never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evaluate to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zero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It is also important to make sure all cells can be probed.</a:t>
            </a:r>
          </a:p>
          <a:p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hash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(X) = R – (x mod R)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with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R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a prime smaller than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.</a:t>
            </a:r>
            <a:endParaRPr lang="en-US" altLang="ko-KR">
              <a:solidFill>
                <a:schemeClr val="hlink"/>
              </a:solidFill>
              <a:ea typeface="굴림" pitchFamily="-112" charset="-127"/>
              <a:cs typeface="굴림" pitchFamily="-112" charset="-127"/>
            </a:endParaRPr>
          </a:p>
          <a:p>
            <a:pPr>
              <a:buFont typeface="Wingdings" pitchFamily="-112" charset="2"/>
              <a:buNone/>
            </a:pPr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Open Addressing hash table with double hashing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A746-8187-5E4A-A2C7-DD822C6B11A8}" type="slidenum">
              <a:rPr lang="ko-KR" altLang="en-US"/>
              <a:pPr/>
              <a:t>35</a:t>
            </a:fld>
            <a:endParaRPr lang="en-US" altLang="ko-KR"/>
          </a:p>
        </p:txBody>
      </p:sp>
      <p:graphicFrame>
        <p:nvGraphicFramePr>
          <p:cNvPr id="702467" name="Group 3"/>
          <p:cNvGraphicFramePr>
            <a:graphicFrameLocks noGrp="1"/>
          </p:cNvGraphicFramePr>
          <p:nvPr/>
        </p:nvGraphicFramePr>
        <p:xfrm>
          <a:off x="6858000" y="2276475"/>
          <a:ext cx="8382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02491" name="Text Box 27"/>
          <p:cNvSpPr txBox="1">
            <a:spLocks noChangeArrowheads="1"/>
          </p:cNvSpPr>
          <p:nvPr/>
        </p:nvSpPr>
        <p:spPr bwMode="auto">
          <a:xfrm>
            <a:off x="6430963" y="27479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702492" name="Text Box 28"/>
          <p:cNvSpPr txBox="1">
            <a:spLocks noChangeArrowheads="1"/>
          </p:cNvSpPr>
          <p:nvPr/>
        </p:nvSpPr>
        <p:spPr bwMode="auto">
          <a:xfrm>
            <a:off x="6400800" y="2362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702493" name="Text Box 29"/>
          <p:cNvSpPr txBox="1">
            <a:spLocks noChangeArrowheads="1"/>
          </p:cNvSpPr>
          <p:nvPr/>
        </p:nvSpPr>
        <p:spPr bwMode="auto">
          <a:xfrm>
            <a:off x="6430963" y="3190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02494" name="Text Box 30"/>
          <p:cNvSpPr txBox="1">
            <a:spLocks noChangeArrowheads="1"/>
          </p:cNvSpPr>
          <p:nvPr/>
        </p:nvSpPr>
        <p:spPr bwMode="auto">
          <a:xfrm>
            <a:off x="6430963" y="3967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702495" name="Text Box 31"/>
          <p:cNvSpPr txBox="1">
            <a:spLocks noChangeArrowheads="1"/>
          </p:cNvSpPr>
          <p:nvPr/>
        </p:nvSpPr>
        <p:spPr bwMode="auto">
          <a:xfrm>
            <a:off x="6430963" y="3571875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702496" name="Text Box 32"/>
          <p:cNvSpPr txBox="1">
            <a:spLocks noChangeArrowheads="1"/>
          </p:cNvSpPr>
          <p:nvPr/>
        </p:nvSpPr>
        <p:spPr bwMode="auto">
          <a:xfrm>
            <a:off x="6430963" y="43481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702497" name="Text Box 33"/>
          <p:cNvSpPr txBox="1">
            <a:spLocks noChangeArrowheads="1"/>
          </p:cNvSpPr>
          <p:nvPr/>
        </p:nvSpPr>
        <p:spPr bwMode="auto">
          <a:xfrm>
            <a:off x="6400800" y="47910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702498" name="Text Box 34"/>
          <p:cNvSpPr txBox="1">
            <a:spLocks noChangeArrowheads="1"/>
          </p:cNvSpPr>
          <p:nvPr/>
        </p:nvSpPr>
        <p:spPr bwMode="auto">
          <a:xfrm>
            <a:off x="6400800" y="56435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702499" name="Text Box 35"/>
          <p:cNvSpPr txBox="1">
            <a:spLocks noChangeArrowheads="1"/>
          </p:cNvSpPr>
          <p:nvPr/>
        </p:nvSpPr>
        <p:spPr bwMode="auto">
          <a:xfrm>
            <a:off x="6400800" y="5248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702500" name="Text Box 36"/>
          <p:cNvSpPr txBox="1">
            <a:spLocks noChangeArrowheads="1"/>
          </p:cNvSpPr>
          <p:nvPr/>
        </p:nvSpPr>
        <p:spPr bwMode="auto">
          <a:xfrm>
            <a:off x="6400800" y="60102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702501" name="Rectangle 37"/>
          <p:cNvSpPr>
            <a:spLocks noChangeArrowheads="1"/>
          </p:cNvSpPr>
          <p:nvPr/>
        </p:nvSpPr>
        <p:spPr bwMode="auto">
          <a:xfrm>
            <a:off x="609600" y="2286000"/>
            <a:ext cx="5486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hash(X) = x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4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 = (hash(x) + i*hash</a:t>
            </a:r>
            <a:r>
              <a:rPr lang="en-US" altLang="ko-KR" sz="2400" b="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(x)) mod 10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Double Hashing: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hash</a:t>
            </a:r>
            <a:r>
              <a:rPr lang="en-US" altLang="ko-KR" sz="2400" b="0" baseline="-2500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(x) = 7-(x mod 7)</a:t>
            </a:r>
            <a:endParaRPr lang="en-US" altLang="ko-KR" sz="2000" b="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02502" name="Text Box 38"/>
          <p:cNvSpPr txBox="1">
            <a:spLocks noChangeArrowheads="1"/>
          </p:cNvSpPr>
          <p:nvPr/>
        </p:nvSpPr>
        <p:spPr bwMode="auto">
          <a:xfrm>
            <a:off x="1722438" y="4895850"/>
            <a:ext cx="3121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Inserting keys: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89, 18, 49, 58, 69, 35</a:t>
            </a:r>
          </a:p>
        </p:txBody>
      </p:sp>
      <p:sp>
        <p:nvSpPr>
          <p:cNvPr id="702503" name="Text Box 39"/>
          <p:cNvSpPr txBox="1">
            <a:spLocks noChangeArrowheads="1"/>
          </p:cNvSpPr>
          <p:nvPr/>
        </p:nvSpPr>
        <p:spPr bwMode="auto">
          <a:xfrm>
            <a:off x="7086600" y="35194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58</a:t>
            </a:r>
          </a:p>
        </p:txBody>
      </p:sp>
      <p:sp>
        <p:nvSpPr>
          <p:cNvPr id="702504" name="Text Box 40"/>
          <p:cNvSpPr txBox="1">
            <a:spLocks noChangeArrowheads="1"/>
          </p:cNvSpPr>
          <p:nvPr/>
        </p:nvSpPr>
        <p:spPr bwMode="auto">
          <a:xfrm>
            <a:off x="7108825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49</a:t>
            </a:r>
          </a:p>
        </p:txBody>
      </p:sp>
      <p:sp>
        <p:nvSpPr>
          <p:cNvPr id="702505" name="Text Box 41"/>
          <p:cNvSpPr txBox="1">
            <a:spLocks noChangeArrowheads="1"/>
          </p:cNvSpPr>
          <p:nvPr/>
        </p:nvSpPr>
        <p:spPr bwMode="auto">
          <a:xfrm>
            <a:off x="7086600" y="2286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69</a:t>
            </a:r>
          </a:p>
        </p:txBody>
      </p:sp>
      <p:sp>
        <p:nvSpPr>
          <p:cNvPr id="702506" name="Text Box 42"/>
          <p:cNvSpPr txBox="1">
            <a:spLocks noChangeArrowheads="1"/>
          </p:cNvSpPr>
          <p:nvPr/>
        </p:nvSpPr>
        <p:spPr bwMode="auto">
          <a:xfrm>
            <a:off x="7086600" y="56435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702507" name="Text Box 43"/>
          <p:cNvSpPr txBox="1">
            <a:spLocks noChangeArrowheads="1"/>
          </p:cNvSpPr>
          <p:nvPr/>
        </p:nvSpPr>
        <p:spPr bwMode="auto">
          <a:xfrm>
            <a:off x="7086600" y="60102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89</a:t>
            </a:r>
          </a:p>
        </p:txBody>
      </p:sp>
      <p:sp>
        <p:nvSpPr>
          <p:cNvPr id="702508" name="Text Box 44"/>
          <p:cNvSpPr txBox="1">
            <a:spLocks noChangeArrowheads="1"/>
          </p:cNvSpPr>
          <p:nvPr/>
        </p:nvSpPr>
        <p:spPr bwMode="auto">
          <a:xfrm>
            <a:off x="7108825" y="4357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503" grpId="0"/>
      <p:bldP spid="702504" grpId="0"/>
      <p:bldP spid="702505" grpId="0"/>
      <p:bldP spid="702506" grpId="0"/>
      <p:bldP spid="702507" grpId="0"/>
      <p:bldP spid="70250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>
                <a:ea typeface="굴림" pitchFamily="-112" charset="-127"/>
                <a:cs typeface="굴림" pitchFamily="-112" charset="-127"/>
              </a:rPr>
              <a:t>Exercises 5.1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en-US" altLang="ko-KR" sz="2400">
                <a:ea typeface="굴림" pitchFamily="-112" charset="-127"/>
                <a:cs typeface="굴림" pitchFamily="-112" charset="-127"/>
              </a:rPr>
              <a:t>Given input {4371, 1323,  6173, 4199, 4344, 9679, 1989} and a hash function h(x) = x mod 10, show the resulting:</a:t>
            </a:r>
          </a:p>
          <a:p>
            <a:pPr lvl="1"/>
            <a:r>
              <a:rPr lang="en-US" altLang="ko-KR" sz="2000">
                <a:ea typeface="굴림" pitchFamily="-112" charset="-127"/>
                <a:cs typeface="굴림" pitchFamily="-112" charset="-127"/>
              </a:rPr>
              <a:t>Open address hash table with the second hash function h2(x) = 7 – (x mod 7).</a:t>
            </a:r>
          </a:p>
        </p:txBody>
      </p:sp>
      <p:graphicFrame>
        <p:nvGraphicFramePr>
          <p:cNvPr id="848900" name="Group 4"/>
          <p:cNvGraphicFramePr>
            <a:graphicFrameLocks noGrp="1"/>
          </p:cNvGraphicFramePr>
          <p:nvPr/>
        </p:nvGraphicFramePr>
        <p:xfrm>
          <a:off x="4038600" y="2286000"/>
          <a:ext cx="1143000" cy="41243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48935" name="Text Box 39"/>
          <p:cNvSpPr txBox="1">
            <a:spLocks noChangeArrowheads="1"/>
          </p:cNvSpPr>
          <p:nvPr/>
        </p:nvSpPr>
        <p:spPr bwMode="auto">
          <a:xfrm>
            <a:off x="3611563" y="27574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848936" name="Text Box 40"/>
          <p:cNvSpPr txBox="1">
            <a:spLocks noChangeArrowheads="1"/>
          </p:cNvSpPr>
          <p:nvPr/>
        </p:nvSpPr>
        <p:spPr bwMode="auto">
          <a:xfrm>
            <a:off x="3611563" y="23764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848937" name="Text Box 41"/>
          <p:cNvSpPr txBox="1">
            <a:spLocks noChangeArrowheads="1"/>
          </p:cNvSpPr>
          <p:nvPr/>
        </p:nvSpPr>
        <p:spPr bwMode="auto">
          <a:xfrm>
            <a:off x="3611563" y="32004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848938" name="Text Box 42"/>
          <p:cNvSpPr txBox="1">
            <a:spLocks noChangeArrowheads="1"/>
          </p:cNvSpPr>
          <p:nvPr/>
        </p:nvSpPr>
        <p:spPr bwMode="auto">
          <a:xfrm>
            <a:off x="3611563" y="39766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848939" name="Text Box 43"/>
          <p:cNvSpPr txBox="1">
            <a:spLocks noChangeArrowheads="1"/>
          </p:cNvSpPr>
          <p:nvPr/>
        </p:nvSpPr>
        <p:spPr bwMode="auto">
          <a:xfrm>
            <a:off x="3611563" y="35814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848940" name="Text Box 44"/>
          <p:cNvSpPr txBox="1">
            <a:spLocks noChangeArrowheads="1"/>
          </p:cNvSpPr>
          <p:nvPr/>
        </p:nvSpPr>
        <p:spPr bwMode="auto">
          <a:xfrm>
            <a:off x="3611563" y="43576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848941" name="Text Box 45"/>
          <p:cNvSpPr txBox="1">
            <a:spLocks noChangeArrowheads="1"/>
          </p:cNvSpPr>
          <p:nvPr/>
        </p:nvSpPr>
        <p:spPr bwMode="auto">
          <a:xfrm>
            <a:off x="3581400" y="4800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848942" name="Text Box 46"/>
          <p:cNvSpPr txBox="1">
            <a:spLocks noChangeArrowheads="1"/>
          </p:cNvSpPr>
          <p:nvPr/>
        </p:nvSpPr>
        <p:spPr bwMode="auto">
          <a:xfrm>
            <a:off x="3581400" y="56530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848943" name="Text Box 47"/>
          <p:cNvSpPr txBox="1">
            <a:spLocks noChangeArrowheads="1"/>
          </p:cNvSpPr>
          <p:nvPr/>
        </p:nvSpPr>
        <p:spPr bwMode="auto">
          <a:xfrm>
            <a:off x="3581400" y="5257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848944" name="Text Box 48"/>
          <p:cNvSpPr txBox="1">
            <a:spLocks noChangeArrowheads="1"/>
          </p:cNvSpPr>
          <p:nvPr/>
        </p:nvSpPr>
        <p:spPr bwMode="auto">
          <a:xfrm>
            <a:off x="3581400" y="6019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About Double Hashing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It is important to make sure that the table size is prime.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If the table size is not prime, it is possible to run out of alternative locations prematurely.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If double hashing is correctly implemented, simulations imply that the expected number of probes is almost the same as for a random collision resolution strategy. (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1/(1-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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)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This makes double hashing 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theoretically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 interesting.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Quadratic probing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, however, does not require the use of a second hash function and is thus likely to be 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simpler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 and </a:t>
            </a:r>
            <a:r>
              <a:rPr lang="en-US" altLang="ko-KR" sz="24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faster</a:t>
            </a:r>
            <a:r>
              <a:rPr lang="en-US" altLang="ko-KR" sz="2400">
                <a:ea typeface="굴림" pitchFamily="-112" charset="-127"/>
                <a:cs typeface="굴림" pitchFamily="-112" charset="-127"/>
              </a:rPr>
              <a:t> in practice.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Rehashing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If the table gets too full, 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the running time for the operations will start taking 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too long</a:t>
            </a:r>
            <a:r>
              <a:rPr lang="en-US" altLang="ko-KR" sz="2000">
                <a:ea typeface="굴림" pitchFamily="-112" charset="-127"/>
                <a:cs typeface="굴림" pitchFamily="-112" charset="-127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Insertion might 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fail</a:t>
            </a:r>
            <a:r>
              <a:rPr lang="en-US" altLang="ko-KR" sz="2000">
                <a:ea typeface="굴림" pitchFamily="-112" charset="-127"/>
                <a:cs typeface="굴림" pitchFamily="-112" charset="-127"/>
              </a:rPr>
              <a:t> for open addressing hashing with quadratic resolution.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This can happen if there are too many removals intermixed with insertions.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itchFamily="-112" charset="-127"/>
                <a:cs typeface="굴림" pitchFamily="-112" charset="-127"/>
              </a:rPr>
              <a:t>A solution: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to build another table that is about </a:t>
            </a:r>
            <a:r>
              <a:rPr lang="en-US" altLang="ko-KR" sz="2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twice as big</a:t>
            </a:r>
            <a:r>
              <a:rPr lang="en-US" altLang="ko-KR" sz="2000">
                <a:ea typeface="굴림" pitchFamily="-112" charset="-127"/>
                <a:cs typeface="굴림" pitchFamily="-112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-112" charset="-127"/>
                <a:cs typeface="굴림" pitchFamily="-112" charset="-127"/>
              </a:rPr>
              <a:t>to scan down the entire original hash table, computing the new hash value for each (nondeleted) element, and inserting it in the new table.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An Example of Rehashing</a:t>
            </a:r>
          </a:p>
        </p:txBody>
      </p:sp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686A-6F08-5C40-9648-18EBED46EB44}" type="slidenum">
              <a:rPr lang="ko-KR" altLang="en-US"/>
              <a:pPr/>
              <a:t>39</a:t>
            </a:fld>
            <a:endParaRPr lang="en-US" altLang="ko-KR"/>
          </a:p>
        </p:txBody>
      </p:sp>
      <p:graphicFrame>
        <p:nvGraphicFramePr>
          <p:cNvPr id="705539" name="Group 3"/>
          <p:cNvGraphicFramePr>
            <a:graphicFrameLocks noGrp="1"/>
          </p:cNvGraphicFramePr>
          <p:nvPr/>
        </p:nvGraphicFramePr>
        <p:xfrm>
          <a:off x="7162800" y="1828800"/>
          <a:ext cx="685800" cy="493712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05577" name="Text Box 41"/>
          <p:cNvSpPr txBox="1">
            <a:spLocks noChangeArrowheads="1"/>
          </p:cNvSpPr>
          <p:nvPr/>
        </p:nvSpPr>
        <p:spPr bwMode="auto">
          <a:xfrm>
            <a:off x="6832600" y="22098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705578" name="Text Box 42"/>
          <p:cNvSpPr txBox="1">
            <a:spLocks noChangeArrowheads="1"/>
          </p:cNvSpPr>
          <p:nvPr/>
        </p:nvSpPr>
        <p:spPr bwMode="auto">
          <a:xfrm>
            <a:off x="6832600" y="18891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705579" name="Text Box 43"/>
          <p:cNvSpPr txBox="1">
            <a:spLocks noChangeArrowheads="1"/>
          </p:cNvSpPr>
          <p:nvPr/>
        </p:nvSpPr>
        <p:spPr bwMode="auto">
          <a:xfrm>
            <a:off x="6832600" y="24987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05580" name="Text Box 44"/>
          <p:cNvSpPr txBox="1">
            <a:spLocks noChangeArrowheads="1"/>
          </p:cNvSpPr>
          <p:nvPr/>
        </p:nvSpPr>
        <p:spPr bwMode="auto">
          <a:xfrm>
            <a:off x="6832600" y="30480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705581" name="Text Box 45"/>
          <p:cNvSpPr txBox="1">
            <a:spLocks noChangeArrowheads="1"/>
          </p:cNvSpPr>
          <p:nvPr/>
        </p:nvSpPr>
        <p:spPr bwMode="auto">
          <a:xfrm>
            <a:off x="6832600" y="27432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705582" name="Text Box 46"/>
          <p:cNvSpPr txBox="1">
            <a:spLocks noChangeArrowheads="1"/>
          </p:cNvSpPr>
          <p:nvPr/>
        </p:nvSpPr>
        <p:spPr bwMode="auto">
          <a:xfrm>
            <a:off x="6832600" y="33528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705583" name="Text Box 47"/>
          <p:cNvSpPr txBox="1">
            <a:spLocks noChangeArrowheads="1"/>
          </p:cNvSpPr>
          <p:nvPr/>
        </p:nvSpPr>
        <p:spPr bwMode="auto">
          <a:xfrm>
            <a:off x="6832600" y="36576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705584" name="Text Box 48"/>
          <p:cNvSpPr txBox="1">
            <a:spLocks noChangeArrowheads="1"/>
          </p:cNvSpPr>
          <p:nvPr/>
        </p:nvSpPr>
        <p:spPr bwMode="auto">
          <a:xfrm>
            <a:off x="6832600" y="42513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705585" name="Text Box 49"/>
          <p:cNvSpPr txBox="1">
            <a:spLocks noChangeArrowheads="1"/>
          </p:cNvSpPr>
          <p:nvPr/>
        </p:nvSpPr>
        <p:spPr bwMode="auto">
          <a:xfrm>
            <a:off x="6832600" y="39624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705586" name="Text Box 50"/>
          <p:cNvSpPr txBox="1">
            <a:spLocks noChangeArrowheads="1"/>
          </p:cNvSpPr>
          <p:nvPr/>
        </p:nvSpPr>
        <p:spPr bwMode="auto">
          <a:xfrm>
            <a:off x="6832600" y="45561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705587" name="Rectangle 51"/>
          <p:cNvSpPr>
            <a:spLocks noChangeArrowheads="1"/>
          </p:cNvSpPr>
          <p:nvPr/>
        </p:nvSpPr>
        <p:spPr bwMode="auto">
          <a:xfrm>
            <a:off x="228600" y="1752600"/>
            <a:ext cx="40386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Open addressing hash table with linear probing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Old hash function: </a:t>
            </a:r>
            <a:r>
              <a:rPr lang="en-US" altLang="ko-KR" sz="1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h(x) = x mod 7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Delete </a:t>
            </a:r>
            <a:r>
              <a:rPr lang="en-US" altLang="ko-KR" sz="1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, Insert </a:t>
            </a:r>
            <a:r>
              <a:rPr lang="en-US" altLang="ko-KR" sz="1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705588" name="Text Box 52"/>
          <p:cNvSpPr txBox="1">
            <a:spLocks noChangeArrowheads="1"/>
          </p:cNvSpPr>
          <p:nvPr/>
        </p:nvSpPr>
        <p:spPr bwMode="auto">
          <a:xfrm>
            <a:off x="6781800" y="48006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10</a:t>
            </a:r>
          </a:p>
        </p:txBody>
      </p:sp>
      <p:sp>
        <p:nvSpPr>
          <p:cNvPr id="705589" name="Text Box 53"/>
          <p:cNvSpPr txBox="1">
            <a:spLocks noChangeArrowheads="1"/>
          </p:cNvSpPr>
          <p:nvPr/>
        </p:nvSpPr>
        <p:spPr bwMode="auto">
          <a:xfrm>
            <a:off x="6781800" y="50895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11</a:t>
            </a:r>
          </a:p>
        </p:txBody>
      </p:sp>
      <p:sp>
        <p:nvSpPr>
          <p:cNvPr id="705590" name="Text Box 54"/>
          <p:cNvSpPr txBox="1">
            <a:spLocks noChangeArrowheads="1"/>
          </p:cNvSpPr>
          <p:nvPr/>
        </p:nvSpPr>
        <p:spPr bwMode="auto">
          <a:xfrm>
            <a:off x="6781800" y="53943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705591" name="Text Box 55"/>
          <p:cNvSpPr txBox="1">
            <a:spLocks noChangeArrowheads="1"/>
          </p:cNvSpPr>
          <p:nvPr/>
        </p:nvSpPr>
        <p:spPr bwMode="auto">
          <a:xfrm>
            <a:off x="6781800" y="56388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705592" name="Text Box 56"/>
          <p:cNvSpPr txBox="1">
            <a:spLocks noChangeArrowheads="1"/>
          </p:cNvSpPr>
          <p:nvPr/>
        </p:nvSpPr>
        <p:spPr bwMode="auto">
          <a:xfrm>
            <a:off x="6781800" y="59277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705593" name="Text Box 57"/>
          <p:cNvSpPr txBox="1">
            <a:spLocks noChangeArrowheads="1"/>
          </p:cNvSpPr>
          <p:nvPr/>
        </p:nvSpPr>
        <p:spPr bwMode="auto">
          <a:xfrm>
            <a:off x="6781800" y="62325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15</a:t>
            </a:r>
          </a:p>
        </p:txBody>
      </p:sp>
      <p:sp>
        <p:nvSpPr>
          <p:cNvPr id="705594" name="Text Box 58"/>
          <p:cNvSpPr txBox="1">
            <a:spLocks noChangeArrowheads="1"/>
          </p:cNvSpPr>
          <p:nvPr/>
        </p:nvSpPr>
        <p:spPr bwMode="auto">
          <a:xfrm>
            <a:off x="6781800" y="65373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graphicFrame>
        <p:nvGraphicFramePr>
          <p:cNvPr id="705595" name="Group 59"/>
          <p:cNvGraphicFramePr>
            <a:graphicFrameLocks noGrp="1"/>
          </p:cNvGraphicFramePr>
          <p:nvPr/>
        </p:nvGraphicFramePr>
        <p:xfrm>
          <a:off x="5257800" y="2057400"/>
          <a:ext cx="685800" cy="202723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5613" name="Text Box 77"/>
          <p:cNvSpPr txBox="1">
            <a:spLocks noChangeArrowheads="1"/>
          </p:cNvSpPr>
          <p:nvPr/>
        </p:nvSpPr>
        <p:spPr bwMode="auto">
          <a:xfrm>
            <a:off x="4927600" y="24384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705614" name="Text Box 78"/>
          <p:cNvSpPr txBox="1">
            <a:spLocks noChangeArrowheads="1"/>
          </p:cNvSpPr>
          <p:nvPr/>
        </p:nvSpPr>
        <p:spPr bwMode="auto">
          <a:xfrm>
            <a:off x="4927600" y="21177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705615" name="Text Box 79"/>
          <p:cNvSpPr txBox="1">
            <a:spLocks noChangeArrowheads="1"/>
          </p:cNvSpPr>
          <p:nvPr/>
        </p:nvSpPr>
        <p:spPr bwMode="auto">
          <a:xfrm>
            <a:off x="4927600" y="27273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05616" name="Text Box 80"/>
          <p:cNvSpPr txBox="1">
            <a:spLocks noChangeArrowheads="1"/>
          </p:cNvSpPr>
          <p:nvPr/>
        </p:nvSpPr>
        <p:spPr bwMode="auto">
          <a:xfrm>
            <a:off x="4927600" y="32766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705617" name="Text Box 81"/>
          <p:cNvSpPr txBox="1">
            <a:spLocks noChangeArrowheads="1"/>
          </p:cNvSpPr>
          <p:nvPr/>
        </p:nvSpPr>
        <p:spPr bwMode="auto">
          <a:xfrm>
            <a:off x="4927600" y="29718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705618" name="Text Box 82"/>
          <p:cNvSpPr txBox="1">
            <a:spLocks noChangeArrowheads="1"/>
          </p:cNvSpPr>
          <p:nvPr/>
        </p:nvSpPr>
        <p:spPr bwMode="auto">
          <a:xfrm>
            <a:off x="4927600" y="35814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705619" name="Text Box 83"/>
          <p:cNvSpPr txBox="1">
            <a:spLocks noChangeArrowheads="1"/>
          </p:cNvSpPr>
          <p:nvPr/>
        </p:nvSpPr>
        <p:spPr bwMode="auto">
          <a:xfrm>
            <a:off x="4927600" y="38862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705620" name="Rectangle 84"/>
          <p:cNvSpPr>
            <a:spLocks noChangeArrowheads="1"/>
          </p:cNvSpPr>
          <p:nvPr/>
        </p:nvSpPr>
        <p:spPr bwMode="auto">
          <a:xfrm>
            <a:off x="685800" y="342900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New hash function: </a:t>
            </a:r>
            <a:r>
              <a:rPr lang="en-US" altLang="ko-KR" sz="1400" b="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h(x) = x mod 17</a:t>
            </a:r>
          </a:p>
        </p:txBody>
      </p:sp>
      <p:sp>
        <p:nvSpPr>
          <p:cNvPr id="705621" name="Text Box 85"/>
          <p:cNvSpPr txBox="1">
            <a:spLocks noChangeArrowheads="1"/>
          </p:cNvSpPr>
          <p:nvPr/>
        </p:nvSpPr>
        <p:spPr bwMode="auto">
          <a:xfrm>
            <a:off x="5416550" y="2636838"/>
            <a:ext cx="349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2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705622" name="Text Box 86"/>
          <p:cNvSpPr txBox="1">
            <a:spLocks noChangeArrowheads="1"/>
          </p:cNvSpPr>
          <p:nvPr/>
        </p:nvSpPr>
        <p:spPr bwMode="auto">
          <a:xfrm>
            <a:off x="5613400" y="2911475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ko-KR" altLang="en-US" sz="12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*</a:t>
            </a:r>
          </a:p>
        </p:txBody>
      </p:sp>
      <p:sp>
        <p:nvSpPr>
          <p:cNvPr id="705623" name="Rectangle 87"/>
          <p:cNvSpPr>
            <a:spLocks noChangeArrowheads="1"/>
          </p:cNvSpPr>
          <p:nvPr/>
        </p:nvSpPr>
        <p:spPr bwMode="auto">
          <a:xfrm>
            <a:off x="38862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ko-KR" altLang="en-US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* </a:t>
            </a: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Indicates deleted elements</a:t>
            </a:r>
            <a:endParaRPr lang="en-US" altLang="ko-KR" sz="1400" b="0">
              <a:solidFill>
                <a:schemeClr val="hlink"/>
              </a:solidFill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05624" name="Text Box 88"/>
          <p:cNvSpPr txBox="1">
            <a:spLocks noChangeArrowheads="1"/>
          </p:cNvSpPr>
          <p:nvPr/>
        </p:nvSpPr>
        <p:spPr bwMode="auto">
          <a:xfrm>
            <a:off x="7388225" y="3581400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2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705625" name="Text Box 89"/>
          <p:cNvSpPr txBox="1">
            <a:spLocks noChangeArrowheads="1"/>
          </p:cNvSpPr>
          <p:nvPr/>
        </p:nvSpPr>
        <p:spPr bwMode="auto">
          <a:xfrm>
            <a:off x="7312025" y="6202363"/>
            <a:ext cx="349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2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15</a:t>
            </a:r>
          </a:p>
        </p:txBody>
      </p:sp>
      <p:sp>
        <p:nvSpPr>
          <p:cNvPr id="705626" name="Text Box 90"/>
          <p:cNvSpPr txBox="1">
            <a:spLocks noChangeArrowheads="1"/>
          </p:cNvSpPr>
          <p:nvPr/>
        </p:nvSpPr>
        <p:spPr bwMode="auto">
          <a:xfrm>
            <a:off x="7315200" y="3886200"/>
            <a:ext cx="349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2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705627" name="Text Box 91"/>
          <p:cNvSpPr txBox="1">
            <a:spLocks noChangeArrowheads="1"/>
          </p:cNvSpPr>
          <p:nvPr/>
        </p:nvSpPr>
        <p:spPr bwMode="auto">
          <a:xfrm>
            <a:off x="7315200" y="5638800"/>
            <a:ext cx="349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2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705628" name="Text Box 92"/>
          <p:cNvSpPr txBox="1">
            <a:spLocks noChangeArrowheads="1"/>
          </p:cNvSpPr>
          <p:nvPr/>
        </p:nvSpPr>
        <p:spPr bwMode="auto">
          <a:xfrm>
            <a:off x="304800" y="4191000"/>
            <a:ext cx="4267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FF"/>
                </a:solidFill>
                <a:ea typeface="굴림" pitchFamily="-112" charset="-127"/>
                <a:cs typeface="굴림" pitchFamily="-112" charset="-127"/>
              </a:rPr>
              <a:t>The size of a new table is 17, because this is the first prime that is twice as large as the old table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0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0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0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0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0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0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0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7" grpId="0"/>
      <p:bldP spid="705578" grpId="0"/>
      <p:bldP spid="705579" grpId="0"/>
      <p:bldP spid="705580" grpId="0"/>
      <p:bldP spid="705581" grpId="0"/>
      <p:bldP spid="705582" grpId="0"/>
      <p:bldP spid="705583" grpId="0"/>
      <p:bldP spid="705584" grpId="0"/>
      <p:bldP spid="705585" grpId="0"/>
      <p:bldP spid="705586" grpId="0"/>
      <p:bldP spid="705588" grpId="0"/>
      <p:bldP spid="705589" grpId="0"/>
      <p:bldP spid="705590" grpId="0"/>
      <p:bldP spid="705591" grpId="0"/>
      <p:bldP spid="705592" grpId="0"/>
      <p:bldP spid="705593" grpId="0"/>
      <p:bldP spid="705594" grpId="0"/>
      <p:bldP spid="705620" grpId="0"/>
      <p:bldP spid="705621" grpId="0"/>
      <p:bldP spid="705622" grpId="0"/>
      <p:bldP spid="705623" grpId="0"/>
      <p:bldP spid="705624" grpId="0"/>
      <p:bldP spid="705625" grpId="0"/>
      <p:bldP spid="705626" grpId="0"/>
      <p:bldP spid="7056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An ideal hash table</a:t>
            </a:r>
          </a:p>
        </p:txBody>
      </p:sp>
      <p:graphicFrame>
        <p:nvGraphicFramePr>
          <p:cNvPr id="661507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0" y="1600200"/>
          <a:ext cx="3276600" cy="457200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John 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Phil 31250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Dave 27500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Mary 28200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굴림" pitchFamily="-112" charset="-127"/>
                        <a:cs typeface="굴림" pitchFamily="-112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1531" name="Text Box 27"/>
          <p:cNvSpPr txBox="1">
            <a:spLocks noChangeArrowheads="1"/>
          </p:cNvSpPr>
          <p:nvPr/>
        </p:nvSpPr>
        <p:spPr bwMode="auto">
          <a:xfrm>
            <a:off x="2544763" y="20574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661532" name="Text Box 28"/>
          <p:cNvSpPr txBox="1">
            <a:spLocks noChangeArrowheads="1"/>
          </p:cNvSpPr>
          <p:nvPr/>
        </p:nvSpPr>
        <p:spPr bwMode="auto">
          <a:xfrm>
            <a:off x="2544763" y="16002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661533" name="Text Box 29"/>
          <p:cNvSpPr txBox="1">
            <a:spLocks noChangeArrowheads="1"/>
          </p:cNvSpPr>
          <p:nvPr/>
        </p:nvSpPr>
        <p:spPr bwMode="auto">
          <a:xfrm>
            <a:off x="2544763" y="25146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661534" name="Text Box 30"/>
          <p:cNvSpPr txBox="1">
            <a:spLocks noChangeArrowheads="1"/>
          </p:cNvSpPr>
          <p:nvPr/>
        </p:nvSpPr>
        <p:spPr bwMode="auto">
          <a:xfrm>
            <a:off x="2544763" y="34290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661535" name="Text Box 31"/>
          <p:cNvSpPr txBox="1">
            <a:spLocks noChangeArrowheads="1"/>
          </p:cNvSpPr>
          <p:nvPr/>
        </p:nvSpPr>
        <p:spPr bwMode="auto">
          <a:xfrm>
            <a:off x="2544763" y="29718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661536" name="Text Box 32"/>
          <p:cNvSpPr txBox="1">
            <a:spLocks noChangeArrowheads="1"/>
          </p:cNvSpPr>
          <p:nvPr/>
        </p:nvSpPr>
        <p:spPr bwMode="auto">
          <a:xfrm>
            <a:off x="2544763" y="38862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</a:t>
            </a:r>
          </a:p>
        </p:txBody>
      </p:sp>
      <p:sp>
        <p:nvSpPr>
          <p:cNvPr id="661537" name="Text Box 33"/>
          <p:cNvSpPr txBox="1">
            <a:spLocks noChangeArrowheads="1"/>
          </p:cNvSpPr>
          <p:nvPr/>
        </p:nvSpPr>
        <p:spPr bwMode="auto">
          <a:xfrm>
            <a:off x="2514600" y="4343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661538" name="Text Box 34"/>
          <p:cNvSpPr txBox="1">
            <a:spLocks noChangeArrowheads="1"/>
          </p:cNvSpPr>
          <p:nvPr/>
        </p:nvSpPr>
        <p:spPr bwMode="auto">
          <a:xfrm>
            <a:off x="25146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661539" name="Text Box 35"/>
          <p:cNvSpPr txBox="1">
            <a:spLocks noChangeArrowheads="1"/>
          </p:cNvSpPr>
          <p:nvPr/>
        </p:nvSpPr>
        <p:spPr bwMode="auto">
          <a:xfrm>
            <a:off x="2514600" y="4800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661540" name="Text Box 36"/>
          <p:cNvSpPr txBox="1">
            <a:spLocks noChangeArrowheads="1"/>
          </p:cNvSpPr>
          <p:nvPr/>
        </p:nvSpPr>
        <p:spPr bwMode="auto">
          <a:xfrm>
            <a:off x="2514600" y="5715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</a:t>
            </a:r>
          </a:p>
        </p:txBody>
      </p:sp>
      <p:sp>
        <p:nvSpPr>
          <p:cNvPr id="661541" name="Text Box 37"/>
          <p:cNvSpPr txBox="1">
            <a:spLocks noChangeArrowheads="1"/>
          </p:cNvSpPr>
          <p:nvPr/>
        </p:nvSpPr>
        <p:spPr bwMode="auto">
          <a:xfrm>
            <a:off x="6689725" y="2895600"/>
            <a:ext cx="199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h( John ) = 3</a:t>
            </a:r>
          </a:p>
        </p:txBody>
      </p:sp>
      <p:sp>
        <p:nvSpPr>
          <p:cNvPr id="661542" name="Text Box 38"/>
          <p:cNvSpPr txBox="1">
            <a:spLocks noChangeArrowheads="1"/>
          </p:cNvSpPr>
          <p:nvPr/>
        </p:nvSpPr>
        <p:spPr bwMode="auto">
          <a:xfrm>
            <a:off x="6705600" y="3429000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h( Phil ) = 4</a:t>
            </a:r>
          </a:p>
        </p:txBody>
      </p:sp>
      <p:sp>
        <p:nvSpPr>
          <p:cNvPr id="661543" name="Text Box 39"/>
          <p:cNvSpPr txBox="1">
            <a:spLocks noChangeArrowheads="1"/>
          </p:cNvSpPr>
          <p:nvPr/>
        </p:nvSpPr>
        <p:spPr bwMode="auto">
          <a:xfrm>
            <a:off x="6705600" y="4300538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h( Dave ) = 6</a:t>
            </a:r>
          </a:p>
        </p:txBody>
      </p:sp>
      <p:sp>
        <p:nvSpPr>
          <p:cNvPr id="661544" name="Text Box 40"/>
          <p:cNvSpPr txBox="1">
            <a:spLocks noChangeArrowheads="1"/>
          </p:cNvSpPr>
          <p:nvPr/>
        </p:nvSpPr>
        <p:spPr bwMode="auto">
          <a:xfrm>
            <a:off x="6721475" y="48006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h( Mary ) = 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When to Rehashing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To rehash as soon as the table is half full.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To rehash only when an insertion fails.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To rehash when the table reaches a certain load factor.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The running time of rehashing: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O(N)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Actually it happens very infrequently: about one rehashing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O(N)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for every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N/2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insertions.</a:t>
            </a:r>
          </a:p>
          <a:p>
            <a:endParaRPr lang="en-US" altLang="ko-KR" dirty="0">
              <a:ea typeface="굴림" pitchFamily="-112" charset="-127"/>
              <a:cs typeface="굴림" pitchFamily="-112" charset="-127"/>
            </a:endParaRPr>
          </a:p>
          <a:p>
            <a:pPr lvl="1">
              <a:buFont typeface="Wingdings" pitchFamily="-112" charset="2"/>
              <a:buNone/>
            </a:pPr>
            <a:endParaRPr lang="en-US" altLang="ko-KR" dirty="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914400" y="5604122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0" dirty="0">
                <a:solidFill>
                  <a:srgbClr val="0000FF"/>
                </a:solidFill>
                <a:ea typeface="굴림" pitchFamily="-112" charset="-127"/>
                <a:cs typeface="굴림" pitchFamily="-112" charset="-127"/>
              </a:rPr>
              <a:t>Since performance does degrade as the load factor increases, the third strategy (with a good cut-off) could be best.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57C-1B8F-4A4C-B4D7-CB03EF5C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A81D-3ADF-3C43-8758-AB74878B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97978"/>
            <a:ext cx="7290055" cy="4511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we have a simpler problem where we only need to find whether an entry exists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B050"/>
                </a:solidFill>
              </a:rPr>
              <a:t>Bloom Filter!</a:t>
            </a:r>
          </a:p>
          <a:p>
            <a:r>
              <a:rPr lang="en-US" dirty="0"/>
              <a:t>Bloom Filter is formed of</a:t>
            </a:r>
          </a:p>
          <a:p>
            <a:pPr lvl="1"/>
            <a:r>
              <a:rPr lang="en-US" dirty="0"/>
              <a:t>An array of size m-1 with  elements initially set to zero</a:t>
            </a:r>
          </a:p>
          <a:p>
            <a:pPr lvl="1"/>
            <a:r>
              <a:rPr lang="en-US" dirty="0"/>
              <a:t>K has functions where the hash function maps from 0 to m-1</a:t>
            </a:r>
          </a:p>
          <a:p>
            <a:pPr marL="128016" lvl="1" indent="0">
              <a:buNone/>
            </a:pPr>
            <a:r>
              <a:rPr lang="en-US" sz="2000" dirty="0"/>
              <a:t>Insertion</a:t>
            </a:r>
          </a:p>
          <a:p>
            <a:pPr marL="310896" lvl="2" indent="0">
              <a:buNone/>
            </a:pPr>
            <a:r>
              <a:rPr lang="en-US" sz="1600" dirty="0"/>
              <a:t>We had the entry k times, to get preferably k unique numbers from 0 to m-1</a:t>
            </a:r>
          </a:p>
          <a:p>
            <a:pPr marL="310896" lvl="2" indent="0">
              <a:buNone/>
            </a:pPr>
            <a:r>
              <a:rPr lang="en-US" sz="1600" dirty="0"/>
              <a:t>Each of these numbers is set to 1 in the array</a:t>
            </a:r>
          </a:p>
          <a:p>
            <a:pPr marL="310896" lvl="2" indent="0">
              <a:buNone/>
            </a:pPr>
            <a:endParaRPr lang="en-US" sz="1600" dirty="0"/>
          </a:p>
          <a:p>
            <a:pPr marL="128016" lvl="1" indent="0">
              <a:buNone/>
            </a:pPr>
            <a:r>
              <a:rPr lang="en-US" sz="2000" dirty="0"/>
              <a:t>Searching</a:t>
            </a:r>
          </a:p>
          <a:p>
            <a:pPr marL="310896" lvl="2" indent="0">
              <a:buNone/>
            </a:pPr>
            <a:r>
              <a:rPr lang="en-US" sz="1600" dirty="0"/>
              <a:t>We hash the entry k times to get the hash values</a:t>
            </a:r>
          </a:p>
          <a:p>
            <a:pPr marL="310896" lvl="2" indent="0">
              <a:buNone/>
            </a:pPr>
            <a:r>
              <a:rPr lang="en-US" sz="1600" dirty="0"/>
              <a:t>If all the indices corresponding to the hash values are 1 in the array, then the </a:t>
            </a:r>
            <a:r>
              <a:rPr lang="en-US" sz="1600" dirty="0">
                <a:solidFill>
                  <a:srgbClr val="00B050"/>
                </a:solidFill>
              </a:rPr>
              <a:t>entry probably exists</a:t>
            </a:r>
          </a:p>
          <a:p>
            <a:pPr marL="310896" lvl="2" indent="0">
              <a:buNone/>
            </a:pPr>
            <a:r>
              <a:rPr lang="en-US" sz="1600" dirty="0"/>
              <a:t>If at least one index is zero then the entry </a:t>
            </a:r>
            <a:r>
              <a:rPr lang="en-US" sz="1600" dirty="0">
                <a:solidFill>
                  <a:srgbClr val="00B050"/>
                </a:solidFill>
              </a:rPr>
              <a:t>definitely does not exist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01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A7761-31B4-8443-A495-D7304831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" y="554804"/>
            <a:ext cx="8309909" cy="58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1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7E4C-80CD-D947-8D82-5EC59096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ChoiCE</a:t>
            </a:r>
            <a:r>
              <a:rPr lang="en-US" dirty="0"/>
              <a:t> of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7E7E-A31E-3347-B350-AA3D1553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generator for every hash function</a:t>
            </a:r>
          </a:p>
          <a:p>
            <a:r>
              <a:rPr lang="en-US" dirty="0"/>
              <a:t>Use a single hash </a:t>
            </a:r>
            <a:r>
              <a:rPr lang="en-US" dirty="0" err="1"/>
              <a:t>function+random</a:t>
            </a:r>
            <a:r>
              <a:rPr lang="en-US" dirty="0"/>
              <a:t> generator</a:t>
            </a:r>
          </a:p>
          <a:p>
            <a:r>
              <a:rPr lang="en-US" dirty="0"/>
              <a:t>Use double or triple hashing</a:t>
            </a:r>
          </a:p>
        </p:txBody>
      </p:sp>
    </p:spTree>
    <p:extLst>
      <p:ext uri="{BB962C8B-B14F-4D97-AF65-F5344CB8AC3E}">
        <p14:creationId xmlns:p14="http://schemas.microsoft.com/office/powerpoint/2010/main" val="917568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FD3-BFAA-C442-94BC-54AA6BA8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Finding </a:t>
            </a:r>
            <a:r>
              <a:rPr lang="en-US" dirty="0" err="1"/>
              <a:t>FaLse</a:t>
            </a:r>
            <a:r>
              <a:rPr lang="en-US" dirty="0"/>
              <a:t> Positive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E4DC0-C0E5-E14E-9206-47BC5B3C6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49" y="1919732"/>
            <a:ext cx="7890259" cy="1213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08719-3822-0F43-A5F5-6DDE1595CBE5}"/>
              </a:ext>
            </a:extLst>
          </p:cNvPr>
          <p:cNvSpPr txBox="1"/>
          <p:nvPr/>
        </p:nvSpPr>
        <p:spPr>
          <a:xfrm>
            <a:off x="1085849" y="3513762"/>
            <a:ext cx="26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number of insertions</a:t>
            </a:r>
          </a:p>
          <a:p>
            <a:r>
              <a:rPr lang="en-US" dirty="0"/>
              <a:t>K= number of hash functions</a:t>
            </a:r>
          </a:p>
          <a:p>
            <a:r>
              <a:rPr lang="en-US" dirty="0"/>
              <a:t>M= size of array</a:t>
            </a:r>
          </a:p>
        </p:txBody>
      </p:sp>
    </p:spTree>
    <p:extLst>
      <p:ext uri="{BB962C8B-B14F-4D97-AF65-F5344CB8AC3E}">
        <p14:creationId xmlns:p14="http://schemas.microsoft.com/office/powerpoint/2010/main" val="3820319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6241-78E0-3C49-941F-6761984D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Finding </a:t>
            </a:r>
            <a:r>
              <a:rPr lang="en-US" dirty="0" err="1"/>
              <a:t>FaLse</a:t>
            </a:r>
            <a:r>
              <a:rPr lang="en-US" dirty="0"/>
              <a:t> 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60B1-5999-4A46-B788-141FB684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 is made on m bits</a:t>
            </a:r>
          </a:p>
          <a:p>
            <a:r>
              <a:rPr lang="en-US" dirty="0"/>
              <a:t>Then probability that any one of these bits is changed to 1 is 1/m</a:t>
            </a:r>
          </a:p>
          <a:p>
            <a:r>
              <a:rPr lang="en-US" dirty="0"/>
              <a:t>Probability that the bit will be set to zero=1-1/m</a:t>
            </a:r>
          </a:p>
          <a:p>
            <a:r>
              <a:rPr lang="en-US" dirty="0"/>
              <a:t>Each k hash function is independent. So the probability that the bit will remain zero after k hash functions is (1-1/m)</a:t>
            </a:r>
            <a:r>
              <a:rPr lang="en-US" baseline="30000" dirty="0"/>
              <a:t>k</a:t>
            </a:r>
          </a:p>
          <a:p>
            <a:r>
              <a:rPr lang="en-US" dirty="0"/>
              <a:t>Probability that the bit will remain zero after adding n entries is</a:t>
            </a:r>
          </a:p>
          <a:p>
            <a:pPr lvl="1"/>
            <a:r>
              <a:rPr lang="en-US" dirty="0"/>
              <a:t>(1-1/m)</a:t>
            </a:r>
            <a:r>
              <a:rPr lang="en-US" baseline="30000" dirty="0"/>
              <a:t>k*n</a:t>
            </a:r>
          </a:p>
          <a:p>
            <a:r>
              <a:rPr lang="en-US" dirty="0"/>
              <a:t>To obtain a false positive all the k bits for an entry V should be set to 1 independently. Thus the probability of a false positive is;</a:t>
            </a:r>
          </a:p>
          <a:p>
            <a:pPr lvl="1"/>
            <a:r>
              <a:rPr lang="en-US" dirty="0"/>
              <a:t>(1-(1-1/m)</a:t>
            </a:r>
            <a:r>
              <a:rPr lang="en-US" baseline="30000" dirty="0"/>
              <a:t>k*n</a:t>
            </a:r>
            <a:r>
              <a:rPr lang="en-US" dirty="0"/>
              <a:t>)</a:t>
            </a:r>
            <a:r>
              <a:rPr lang="en-US" baseline="30000" dirty="0"/>
              <a:t>k</a:t>
            </a:r>
            <a:r>
              <a:rPr lang="en-US" dirty="0"/>
              <a:t>≈(1-e</a:t>
            </a:r>
            <a:r>
              <a:rPr lang="en-US" baseline="30000" dirty="0"/>
              <a:t>-k*n/m</a:t>
            </a:r>
            <a:r>
              <a:rPr lang="en-US" dirty="0"/>
              <a:t>)</a:t>
            </a:r>
            <a:r>
              <a:rPr lang="en-US" baseline="30000" dirty="0"/>
              <a:t>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08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09FA-21E9-5F4A-97D6-C14FB10F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OF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C4BB-2A4A-7145-91CC-179AB5E2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2084832"/>
            <a:ext cx="7290055" cy="4023360"/>
          </a:xfrm>
        </p:spPr>
        <p:txBody>
          <a:bodyPr/>
          <a:lstStyle/>
          <a:p>
            <a:r>
              <a:rPr lang="en-US" dirty="0"/>
              <a:t>If m (size of array) and n (number of entries) are constant, then how many hash functions are required to minimize the probability of false positives.</a:t>
            </a:r>
          </a:p>
          <a:p>
            <a:r>
              <a:rPr lang="en-US" dirty="0"/>
              <a:t>This is equivalent to minimizing (1-e</a:t>
            </a:r>
            <a:r>
              <a:rPr lang="en-US" baseline="30000" dirty="0"/>
              <a:t>-k*n/m</a:t>
            </a:r>
            <a:r>
              <a:rPr lang="en-US" dirty="0"/>
              <a:t>)</a:t>
            </a:r>
            <a:r>
              <a:rPr lang="en-US" baseline="30000" dirty="0"/>
              <a:t>k </a:t>
            </a:r>
            <a:r>
              <a:rPr lang="en-US" dirty="0"/>
              <a:t>with respect to k</a:t>
            </a:r>
          </a:p>
          <a:p>
            <a:endParaRPr lang="en-US" dirty="0"/>
          </a:p>
          <a:p>
            <a:r>
              <a:rPr lang="en-US" dirty="0"/>
              <a:t>Since e is constant we aim to minimize the exponent </a:t>
            </a:r>
          </a:p>
          <a:p>
            <a:r>
              <a:rPr lang="en-US" dirty="0"/>
              <a:t>The derivative </a:t>
            </a:r>
            <a:r>
              <a:rPr lang="en-US" dirty="0" err="1"/>
              <a:t>wrt</a:t>
            </a:r>
            <a:r>
              <a:rPr lang="en-US" dirty="0"/>
              <a:t> k is </a:t>
            </a:r>
          </a:p>
          <a:p>
            <a:r>
              <a:rPr lang="en-US" dirty="0"/>
              <a:t>This value becomes zero when k=ln(2)*m/n</a:t>
            </a:r>
          </a:p>
          <a:p>
            <a:r>
              <a:rPr lang="en-US" dirty="0"/>
              <a:t>Plugging in the value of k for probability of false positives we get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5D06C-2F72-964F-8F80-A1A98A15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94" y="3429000"/>
            <a:ext cx="2759118" cy="48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D2E70-5950-DE42-8B97-E96F885C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06" y="3918521"/>
            <a:ext cx="15875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337FB-F724-2447-8A45-D7E5F9AE5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722" y="4412394"/>
            <a:ext cx="23368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18EC2-F134-1E40-AFBC-2D9FE6DDB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822" y="5725383"/>
            <a:ext cx="2336800" cy="6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9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Hash Functions</a:t>
            </a:r>
            <a:endParaRPr lang="en-US" dirty="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An ideal hash function should: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be simple to compute.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ensure that any two distinct keys get different cells.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Assumptions: 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ourier New" pitchFamily="-112" charset="0"/>
              </a:rPr>
              <a:t>K:</a:t>
            </a:r>
            <a:r>
              <a:rPr lang="en-US" sz="2400" dirty="0"/>
              <a:t>  an unsigned 32-bit integer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ourier New" pitchFamily="-112" charset="0"/>
              </a:rPr>
              <a:t>M:</a:t>
            </a:r>
            <a:r>
              <a:rPr lang="en-US" sz="2400" dirty="0"/>
              <a:t>  the number of buckets  (the number of entries in a </a:t>
            </a:r>
            <a:r>
              <a:rPr lang="en-US" sz="2400" b="1" i="1" dirty="0">
                <a:solidFill>
                  <a:schemeClr val="accent2"/>
                </a:solidFill>
              </a:rPr>
              <a:t>hash table</a:t>
            </a:r>
            <a:r>
              <a:rPr lang="en-US" sz="2400" dirty="0"/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Goal: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We seek a hash function that distributes </a:t>
            </a:r>
            <a:r>
              <a:rPr lang="en-US" altLang="ko-KR" sz="2400" dirty="0">
                <a:solidFill>
                  <a:schemeClr val="accent2"/>
                </a:solidFill>
                <a:ea typeface="굴림" pitchFamily="-112" charset="-127"/>
                <a:cs typeface="굴림" pitchFamily="-112" charset="-127"/>
              </a:rPr>
              <a:t>the keys evenly among the cells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itchFamily="-112" charset="-127"/>
                <a:cs typeface="굴림" pitchFamily="-112" charset="-127"/>
              </a:rPr>
              <a:t>Main Issues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What is the appropriate table size?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 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How to choose a good hash function?</a:t>
            </a:r>
            <a:endParaRPr lang="en-US" altLang="ko-KR" dirty="0">
              <a:solidFill>
                <a:schemeClr val="hlink"/>
              </a:solidFill>
              <a:ea typeface="굴림" pitchFamily="-112" charset="-127"/>
              <a:cs typeface="굴림" pitchFamily="-112" charset="-127"/>
            </a:endParaRPr>
          </a:p>
          <a:p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Collision: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What to do when two keys hash to the same value (cell)? </a:t>
            </a:r>
          </a:p>
          <a:p>
            <a:pPr lvl="1"/>
            <a:r>
              <a:rPr lang="en-US" altLang="ko-KR" dirty="0">
                <a:ea typeface="굴림" pitchFamily="-112" charset="-127"/>
                <a:cs typeface="굴림" pitchFamily="-112" charset="-127"/>
              </a:rPr>
              <a:t>There are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a finite number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of cells and a virtually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inexhaustible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supply of keys, how can you ensure that any two distinct keys get different cells?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What is the appropriate table size? </a:t>
            </a:r>
            <a:br>
              <a:rPr lang="en-US" altLang="ko-KR" sz="4000">
                <a:ea typeface="굴림" pitchFamily="-112" charset="-127"/>
                <a:cs typeface="굴림" pitchFamily="-112" charset="-127"/>
              </a:rPr>
            </a:br>
            <a:r>
              <a:rPr lang="en-US" altLang="ko-KR" sz="4000">
                <a:ea typeface="굴림" pitchFamily="-112" charset="-127"/>
                <a:cs typeface="굴림" pitchFamily="-112" charset="-127"/>
              </a:rPr>
              <a:t>Hash Function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If the input keys are integers, then simply returning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(key mod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TableSize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)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is generally a reasonable strategy.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ourier New" pitchFamily="-112" charset="0"/>
              </a:rPr>
              <a:t>Hash(K</a:t>
            </a:r>
            <a:r>
              <a:rPr lang="en-US" sz="2400" dirty="0">
                <a:latin typeface="Courier New" pitchFamily="-112" charset="0"/>
              </a:rPr>
              <a:t>) == K % M</a:t>
            </a:r>
          </a:p>
          <a:p>
            <a:pPr>
              <a:lnSpc>
                <a:spcPct val="80000"/>
              </a:lnSpc>
            </a:pPr>
            <a:r>
              <a:rPr lang="en-US" dirty="0"/>
              <a:t>Suppose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ourier New" pitchFamily="-112" charset="0"/>
              </a:rPr>
              <a:t>M = 10,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ourier New" pitchFamily="-112" charset="0"/>
              </a:rPr>
              <a:t>K = 2, 20, 34, 42,76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What is wrong?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Then </a:t>
            </a:r>
            <a:r>
              <a:rPr lang="en-US" sz="2400" dirty="0">
                <a:latin typeface="Courier New" pitchFamily="-112" charset="0"/>
              </a:rPr>
              <a:t>K % M = 2, 0, 4, 2, 6,...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Since </a:t>
            </a:r>
            <a:r>
              <a:rPr lang="en-US" sz="2400" dirty="0">
                <a:latin typeface="Courier New" pitchFamily="-112" charset="0"/>
              </a:rPr>
              <a:t>10</a:t>
            </a:r>
            <a:r>
              <a:rPr lang="en-US" sz="2400" dirty="0"/>
              <a:t> is even, all even </a:t>
            </a:r>
            <a:r>
              <a:rPr lang="en-US" sz="2400" dirty="0">
                <a:latin typeface="Courier New" pitchFamily="-112" charset="0"/>
              </a:rPr>
              <a:t>K</a:t>
            </a:r>
            <a:r>
              <a:rPr lang="en-US" sz="2400" dirty="0"/>
              <a:t> are hashed to even numbers ... 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Values of K may not be evenly distributed.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But </a:t>
            </a:r>
            <a:r>
              <a:rPr lang="en-US" sz="2400" dirty="0" err="1">
                <a:solidFill>
                  <a:srgbClr val="0000FF"/>
                </a:solidFill>
              </a:rPr>
              <a:t>Hash(K</a:t>
            </a:r>
            <a:r>
              <a:rPr lang="en-US" sz="2400" dirty="0">
                <a:solidFill>
                  <a:srgbClr val="0000FF"/>
                </a:solidFill>
              </a:rPr>
              <a:t>) needs to be evenly distributed</a:t>
            </a:r>
            <a:r>
              <a:rPr lang="en-US" sz="1800" dirty="0">
                <a:solidFill>
                  <a:srgbClr val="0000FF"/>
                </a:solidFill>
              </a:rPr>
              <a:t>.</a:t>
            </a:r>
          </a:p>
          <a:p>
            <a:pPr lvl="2">
              <a:lnSpc>
                <a:spcPct val="80000"/>
              </a:lnSpc>
            </a:pPr>
            <a:endParaRPr 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What is the appropriate table size? 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To avoid this, it is usually a good idea to ensure that the table size is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prime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When the input keys are random integers, then this function (</a:t>
            </a:r>
            <a:r>
              <a:rPr lang="en-US" altLang="ko-KR" i="1">
                <a:ea typeface="굴림" pitchFamily="-112" charset="-127"/>
                <a:cs typeface="굴림" pitchFamily="-112" charset="-127"/>
              </a:rPr>
              <a:t>key mod TableSize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) is not only very simple to compute but also distributes the keys evenly.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A simple hash function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What if the keys are strings? </a:t>
            </a:r>
            <a:br>
              <a:rPr lang="en-US" altLang="ko-KR" dirty="0">
                <a:ea typeface="굴림" pitchFamily="-112" charset="-127"/>
                <a:cs typeface="굴림" pitchFamily="-112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the keys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Wingdings" pitchFamily="-112" charset="2"/>
              </a:rPr>
              <a:t>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Wingdings" pitchFamily="-112" charset="2"/>
              </a:rPr>
              <a:t> the cell position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E.g., </a:t>
            </a:r>
            <a:r>
              <a:rPr lang="en-US" sz="2400" dirty="0" err="1">
                <a:latin typeface="Courier New" pitchFamily="-112" charset="0"/>
              </a:rPr>
              <a:t>Hash(“test</a:t>
            </a:r>
            <a:r>
              <a:rPr lang="en-US" sz="2400" dirty="0">
                <a:latin typeface="Courier New" pitchFamily="-112" charset="0"/>
              </a:rPr>
              <a:t>”) = 98157</a:t>
            </a:r>
            <a:endParaRPr lang="en-US" altLang="ko-KR" dirty="0">
              <a:ea typeface="굴림" pitchFamily="-112" charset="-127"/>
              <a:cs typeface="굴림" pitchFamily="-112" charset="-127"/>
              <a:sym typeface="Wingdings" pitchFamily="-112" charset="2"/>
            </a:endParaRPr>
          </a:p>
          <a:p>
            <a:pPr>
              <a:lnSpc>
                <a:spcPct val="80000"/>
              </a:lnSpc>
            </a:pPr>
            <a:r>
              <a:rPr lang="en-US" dirty="0"/>
              <a:t>Design Principles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 the entire key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 the ordering information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itchFamily="-112" charset="-127"/>
                <a:cs typeface="굴림" pitchFamily="-112" charset="-127"/>
                <a:sym typeface="Wingdings" pitchFamily="-112" charset="2"/>
              </a:rPr>
              <a:t>Simple Hash Function: Add the ascii values of the keys</a:t>
            </a:r>
            <a:endParaRPr lang="en-US" altLang="ko-KR" dirty="0">
              <a:ea typeface="굴림" pitchFamily="-112" charset="-127"/>
              <a:cs typeface="굴림" pitchFamily="-112" charset="-127"/>
              <a:sym typeface="Wingdings" pitchFamily="-11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{C5142F0F-4B41-644E-A60F-6177A3D4E3E5}tf10001061</Template>
  <TotalTime>10355</TotalTime>
  <Words>3245</Words>
  <Application>Microsoft Macintosh PowerPoint</Application>
  <PresentationFormat>On-screen Show (4:3)</PresentationFormat>
  <Paragraphs>513</Paragraphs>
  <Slides>46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Tahoma</vt:lpstr>
      <vt:lpstr>Tw Cen MT</vt:lpstr>
      <vt:lpstr>Tw Cen MT Condensed</vt:lpstr>
      <vt:lpstr>Wingdings</vt:lpstr>
      <vt:lpstr>Wingdings 3</vt:lpstr>
      <vt:lpstr>Integral</vt:lpstr>
      <vt:lpstr>Equation</vt:lpstr>
      <vt:lpstr>Data Structure: Hashing</vt:lpstr>
      <vt:lpstr>Hash Table</vt:lpstr>
      <vt:lpstr>General Idea</vt:lpstr>
      <vt:lpstr>An ideal hash table</vt:lpstr>
      <vt:lpstr>Hash Functions</vt:lpstr>
      <vt:lpstr>Main Issues</vt:lpstr>
      <vt:lpstr>What is the appropriate table size?  Hash Function</vt:lpstr>
      <vt:lpstr>What is the appropriate table size? </vt:lpstr>
      <vt:lpstr>A simple hash function</vt:lpstr>
      <vt:lpstr>Problems in this simple  hash function</vt:lpstr>
      <vt:lpstr>Another possible hash function</vt:lpstr>
      <vt:lpstr>Better hash function</vt:lpstr>
      <vt:lpstr>What to do when two keys hash to the same value (cell)? </vt:lpstr>
      <vt:lpstr>Separate Chaining</vt:lpstr>
      <vt:lpstr>A Separate Chaining Hash Table</vt:lpstr>
      <vt:lpstr>Exercises 5.1</vt:lpstr>
      <vt:lpstr>Not only Linked Lists</vt:lpstr>
      <vt:lpstr>Complexity on  Separate Chaining</vt:lpstr>
      <vt:lpstr>Complexity on Separate Chaining (Cont’d)</vt:lpstr>
      <vt:lpstr>Hash Tables Without Chaining</vt:lpstr>
      <vt:lpstr>Linear Probing</vt:lpstr>
      <vt:lpstr>Exercises 5.1</vt:lpstr>
      <vt:lpstr>The load factor</vt:lpstr>
      <vt:lpstr>Primary Clustering</vt:lpstr>
      <vt:lpstr>Quadratic Probing</vt:lpstr>
      <vt:lpstr>Quadratic Probing</vt:lpstr>
      <vt:lpstr>Exercises 5.1</vt:lpstr>
      <vt:lpstr>Performance of Quadratic Probing</vt:lpstr>
      <vt:lpstr>Quadratic Probing </vt:lpstr>
      <vt:lpstr>Deletion in open addressing hash table</vt:lpstr>
      <vt:lpstr>Deletion Examples</vt:lpstr>
      <vt:lpstr>Discussion: Quadratic Probing</vt:lpstr>
      <vt:lpstr>Double Hashing</vt:lpstr>
      <vt:lpstr>Choose a second hash function</vt:lpstr>
      <vt:lpstr>Open Addressing hash table with double hashing</vt:lpstr>
      <vt:lpstr>Exercises 5.1</vt:lpstr>
      <vt:lpstr>About Double Hashing</vt:lpstr>
      <vt:lpstr>Rehashing</vt:lpstr>
      <vt:lpstr>An Example of Rehashing</vt:lpstr>
      <vt:lpstr>When to Rehashing</vt:lpstr>
      <vt:lpstr>Bloom Filter</vt:lpstr>
      <vt:lpstr>PowerPoint Presentation</vt:lpstr>
      <vt:lpstr>ChoiCE of HASH FUNCTIONS</vt:lpstr>
      <vt:lpstr>Probability of Finding FaLse Positive</vt:lpstr>
      <vt:lpstr>Probability of Finding FaLse Positive</vt:lpstr>
      <vt:lpstr>OPTIMAL VALUE OF k</vt:lpstr>
    </vt:vector>
  </TitlesOfParts>
  <Company>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Hasing</dc:title>
  <dc:creator>Sanjukta Bhowmick</dc:creator>
  <cp:lastModifiedBy>Microsoft Office User</cp:lastModifiedBy>
  <cp:revision>20</cp:revision>
  <dcterms:created xsi:type="dcterms:W3CDTF">2013-03-05T21:08:02Z</dcterms:created>
  <dcterms:modified xsi:type="dcterms:W3CDTF">2022-10-11T19:37:14Z</dcterms:modified>
</cp:coreProperties>
</file>