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27"/>
  </p:notesMasterIdLst>
  <p:sldIdLst>
    <p:sldId id="256" r:id="rId2"/>
    <p:sldId id="346" r:id="rId3"/>
    <p:sldId id="347" r:id="rId4"/>
    <p:sldId id="356" r:id="rId5"/>
    <p:sldId id="323" r:id="rId6"/>
    <p:sldId id="341" r:id="rId7"/>
    <p:sldId id="257" r:id="rId8"/>
    <p:sldId id="258" r:id="rId9"/>
    <p:sldId id="259" r:id="rId10"/>
    <p:sldId id="260" r:id="rId11"/>
    <p:sldId id="261" r:id="rId12"/>
    <p:sldId id="265" r:id="rId13"/>
    <p:sldId id="266" r:id="rId14"/>
    <p:sldId id="268" r:id="rId15"/>
    <p:sldId id="269" r:id="rId16"/>
    <p:sldId id="270" r:id="rId17"/>
    <p:sldId id="271" r:id="rId18"/>
    <p:sldId id="272" r:id="rId19"/>
    <p:sldId id="273" r:id="rId20"/>
    <p:sldId id="342" r:id="rId21"/>
    <p:sldId id="344" r:id="rId22"/>
    <p:sldId id="345" r:id="rId23"/>
    <p:sldId id="357" r:id="rId24"/>
    <p:sldId id="358" r:id="rId25"/>
    <p:sldId id="35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p:scale>
          <a:sx n="100" d="100"/>
          <a:sy n="100" d="100"/>
        </p:scale>
        <p:origin x="2504" y="6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42EB21-9979-8B49-A903-53911F696CC3}" type="datetimeFigureOut">
              <a:rPr lang="en-US" smtClean="0"/>
              <a:pPr/>
              <a:t>10/13/22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10711C-F48E-F54A-B115-CF0FCE2BBD4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10711C-F48E-F54A-B115-CF0FCE2BBD47}" type="slidenum">
              <a:rPr lang="en-US" smtClean="0"/>
              <a:pPr/>
              <a:t>6</a:t>
            </a:fld>
            <a:endParaRPr lang="en-US"/>
          </a:p>
        </p:txBody>
      </p:sp>
    </p:spTree>
    <p:extLst>
      <p:ext uri="{BB962C8B-B14F-4D97-AF65-F5344CB8AC3E}">
        <p14:creationId xmlns:p14="http://schemas.microsoft.com/office/powerpoint/2010/main" val="3666791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6CE1F6-679A-BE44-A2E1-AEE429FEF3EA}" type="slidenum">
              <a:rPr lang="ko-KR" altLang="en-US"/>
              <a:pPr/>
              <a:t>15</a:t>
            </a:fld>
            <a:endParaRPr lang="en-US" altLang="ko-KR"/>
          </a:p>
        </p:txBody>
      </p:sp>
      <p:sp>
        <p:nvSpPr>
          <p:cNvPr id="1490946" name="Rectangle 2"/>
          <p:cNvSpPr>
            <a:spLocks noGrp="1" noRot="1" noChangeAspect="1" noChangeArrowheads="1" noTextEdit="1"/>
          </p:cNvSpPr>
          <p:nvPr>
            <p:ph type="sldImg"/>
          </p:nvPr>
        </p:nvSpPr>
        <p:spPr>
          <a:ln/>
        </p:spPr>
      </p:sp>
      <p:sp>
        <p:nvSpPr>
          <p:cNvPr id="1490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C676F-FB3A-5F46-80AF-F273984E3F26}" type="slidenum">
              <a:rPr lang="ko-KR" altLang="en-US"/>
              <a:pPr/>
              <a:t>16</a:t>
            </a:fld>
            <a:endParaRPr lang="en-US" altLang="ko-KR"/>
          </a:p>
        </p:txBody>
      </p:sp>
      <p:sp>
        <p:nvSpPr>
          <p:cNvPr id="1492994" name="Rectangle 2"/>
          <p:cNvSpPr>
            <a:spLocks noGrp="1" noRot="1" noChangeAspect="1" noChangeArrowheads="1" noTextEdit="1"/>
          </p:cNvSpPr>
          <p:nvPr>
            <p:ph type="sldImg"/>
          </p:nvPr>
        </p:nvSpPr>
        <p:spPr>
          <a:ln/>
        </p:spPr>
      </p:sp>
      <p:sp>
        <p:nvSpPr>
          <p:cNvPr id="149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B6E87-833B-7141-96F8-4E3278DB0B1C}" type="slidenum">
              <a:rPr lang="ko-KR" altLang="en-US"/>
              <a:pPr/>
              <a:t>17</a:t>
            </a:fld>
            <a:endParaRPr lang="en-US" altLang="ko-KR"/>
          </a:p>
        </p:txBody>
      </p:sp>
      <p:sp>
        <p:nvSpPr>
          <p:cNvPr id="1366018" name="Rectangle 2"/>
          <p:cNvSpPr>
            <a:spLocks noGrp="1" noRot="1" noChangeAspect="1" noChangeArrowheads="1" noTextEdit="1"/>
          </p:cNvSpPr>
          <p:nvPr>
            <p:ph type="sldImg"/>
          </p:nvPr>
        </p:nvSpPr>
        <p:spPr>
          <a:ln/>
        </p:spPr>
      </p:sp>
      <p:sp>
        <p:nvSpPr>
          <p:cNvPr id="136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8281D7-1E40-2145-8467-4DD2093D61EE}" type="slidenum">
              <a:rPr lang="ko-KR" altLang="en-US"/>
              <a:pPr/>
              <a:t>18</a:t>
            </a:fld>
            <a:endParaRPr lang="en-US" altLang="ko-KR"/>
          </a:p>
        </p:txBody>
      </p:sp>
      <p:sp>
        <p:nvSpPr>
          <p:cNvPr id="1367042" name="Rectangle 2"/>
          <p:cNvSpPr>
            <a:spLocks noGrp="1" noRot="1" noChangeAspect="1" noChangeArrowheads="1" noTextEdit="1"/>
          </p:cNvSpPr>
          <p:nvPr>
            <p:ph type="sldImg"/>
          </p:nvPr>
        </p:nvSpPr>
        <p:spPr>
          <a:ln/>
        </p:spPr>
      </p:sp>
      <p:sp>
        <p:nvSpPr>
          <p:cNvPr id="136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7997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C9A230-7F01-0D4E-BA56-37692F25C857}" type="slidenum">
              <a:rPr lang="ko-KR" altLang="en-US"/>
              <a:pPr/>
              <a:t>19</a:t>
            </a:fld>
            <a:endParaRPr lang="en-US" altLang="ko-KR"/>
          </a:p>
        </p:txBody>
      </p:sp>
      <p:sp>
        <p:nvSpPr>
          <p:cNvPr id="1369090" name="Rectangle 2"/>
          <p:cNvSpPr>
            <a:spLocks noGrp="1" noRot="1" noChangeAspect="1" noChangeArrowheads="1" noTextEdit="1"/>
          </p:cNvSpPr>
          <p:nvPr>
            <p:ph type="sldImg"/>
          </p:nvPr>
        </p:nvSpPr>
        <p:spPr>
          <a:ln/>
        </p:spPr>
      </p:sp>
      <p:sp>
        <p:nvSpPr>
          <p:cNvPr id="1369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0607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D830EC-07C4-0542-9F29-01FA3F0ABDD5}" type="slidenum">
              <a:rPr lang="ko-KR" altLang="en-US"/>
              <a:pPr/>
              <a:t>7</a:t>
            </a:fld>
            <a:endParaRPr lang="en-US" altLang="ko-KR"/>
          </a:p>
        </p:txBody>
      </p:sp>
      <p:sp>
        <p:nvSpPr>
          <p:cNvPr id="1349634" name="Rectangle 2"/>
          <p:cNvSpPr>
            <a:spLocks noGrp="1" noRot="1" noChangeAspect="1" noChangeArrowheads="1" noTextEdit="1"/>
          </p:cNvSpPr>
          <p:nvPr>
            <p:ph type="sldImg"/>
          </p:nvPr>
        </p:nvSpPr>
        <p:spPr>
          <a:ln/>
        </p:spPr>
      </p:sp>
      <p:sp>
        <p:nvSpPr>
          <p:cNvPr id="134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A8F60-4110-0645-9AB5-59550B1FE787}" type="slidenum">
              <a:rPr lang="ko-KR" altLang="en-US"/>
              <a:pPr/>
              <a:t>8</a:t>
            </a:fld>
            <a:endParaRPr lang="en-US" altLang="ko-KR"/>
          </a:p>
        </p:txBody>
      </p:sp>
      <p:sp>
        <p:nvSpPr>
          <p:cNvPr id="1350658" name="Rectangle 2"/>
          <p:cNvSpPr>
            <a:spLocks noGrp="1" noRot="1" noChangeAspect="1" noChangeArrowheads="1" noTextEdit="1"/>
          </p:cNvSpPr>
          <p:nvPr>
            <p:ph type="sldImg"/>
          </p:nvPr>
        </p:nvSpPr>
        <p:spPr>
          <a:ln/>
        </p:spPr>
      </p:sp>
      <p:sp>
        <p:nvSpPr>
          <p:cNvPr id="135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642B4-95F9-0343-9FF3-4D6062BBBE9B}" type="slidenum">
              <a:rPr lang="ko-KR" altLang="en-US"/>
              <a:pPr/>
              <a:t>9</a:t>
            </a:fld>
            <a:endParaRPr lang="en-US" altLang="ko-KR"/>
          </a:p>
        </p:txBody>
      </p:sp>
      <p:sp>
        <p:nvSpPr>
          <p:cNvPr id="1351682" name="Rectangle 2"/>
          <p:cNvSpPr>
            <a:spLocks noGrp="1" noRot="1" noChangeAspect="1" noChangeArrowheads="1" noTextEdit="1"/>
          </p:cNvSpPr>
          <p:nvPr>
            <p:ph type="sldImg"/>
          </p:nvPr>
        </p:nvSpPr>
        <p:spPr>
          <a:ln/>
        </p:spPr>
      </p:sp>
      <p:sp>
        <p:nvSpPr>
          <p:cNvPr id="135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801716-7210-3345-8717-7488AD65E869}" type="slidenum">
              <a:rPr lang="ko-KR" altLang="en-US"/>
              <a:pPr/>
              <a:t>10</a:t>
            </a:fld>
            <a:endParaRPr lang="en-US" altLang="ko-KR"/>
          </a:p>
        </p:txBody>
      </p:sp>
      <p:sp>
        <p:nvSpPr>
          <p:cNvPr id="1352706" name="Rectangle 2"/>
          <p:cNvSpPr>
            <a:spLocks noGrp="1" noRot="1" noChangeAspect="1" noChangeArrowheads="1" noTextEdit="1"/>
          </p:cNvSpPr>
          <p:nvPr>
            <p:ph type="sldImg"/>
          </p:nvPr>
        </p:nvSpPr>
        <p:spPr>
          <a:ln/>
        </p:spPr>
      </p:sp>
      <p:sp>
        <p:nvSpPr>
          <p:cNvPr id="135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57342-39BB-874B-9CAA-C000C8E843D0}" type="slidenum">
              <a:rPr lang="ko-KR" altLang="en-US"/>
              <a:pPr/>
              <a:t>11</a:t>
            </a:fld>
            <a:endParaRPr lang="en-US" altLang="ko-KR"/>
          </a:p>
        </p:txBody>
      </p:sp>
      <p:sp>
        <p:nvSpPr>
          <p:cNvPr id="1353730" name="Rectangle 2"/>
          <p:cNvSpPr>
            <a:spLocks noGrp="1" noRot="1" noChangeAspect="1" noChangeArrowheads="1" noTextEdit="1"/>
          </p:cNvSpPr>
          <p:nvPr>
            <p:ph type="sldImg"/>
          </p:nvPr>
        </p:nvSpPr>
        <p:spPr>
          <a:ln/>
        </p:spPr>
      </p:sp>
      <p:sp>
        <p:nvSpPr>
          <p:cNvPr id="135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0D69B2-D68E-3C43-BE5B-E639C47ACBD5}" type="slidenum">
              <a:rPr lang="ko-KR" altLang="en-US"/>
              <a:pPr/>
              <a:t>12</a:t>
            </a:fld>
            <a:endParaRPr lang="en-US" altLang="ko-KR"/>
          </a:p>
        </p:txBody>
      </p:sp>
      <p:sp>
        <p:nvSpPr>
          <p:cNvPr id="1482754" name="Rectangle 2"/>
          <p:cNvSpPr>
            <a:spLocks noGrp="1" noRot="1" noChangeAspect="1" noChangeArrowheads="1" noTextEdit="1"/>
          </p:cNvSpPr>
          <p:nvPr>
            <p:ph type="sldImg"/>
          </p:nvPr>
        </p:nvSpPr>
        <p:spPr>
          <a:ln/>
        </p:spPr>
      </p:sp>
      <p:sp>
        <p:nvSpPr>
          <p:cNvPr id="148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F3A3C-E3F0-DC4F-8B72-17F1DC9DBCEB}" type="slidenum">
              <a:rPr lang="ko-KR" altLang="en-US"/>
              <a:pPr/>
              <a:t>13</a:t>
            </a:fld>
            <a:endParaRPr lang="en-US" altLang="ko-KR"/>
          </a:p>
        </p:txBody>
      </p:sp>
      <p:sp>
        <p:nvSpPr>
          <p:cNvPr id="1484802" name="Rectangle 2"/>
          <p:cNvSpPr>
            <a:spLocks noGrp="1" noRot="1" noChangeAspect="1" noChangeArrowheads="1" noTextEdit="1"/>
          </p:cNvSpPr>
          <p:nvPr>
            <p:ph type="sldImg"/>
          </p:nvPr>
        </p:nvSpPr>
        <p:spPr>
          <a:ln/>
        </p:spPr>
      </p:sp>
      <p:sp>
        <p:nvSpPr>
          <p:cNvPr id="1484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1FBB93-2262-AA4F-8B4D-3CB3D75EB384}" type="slidenum">
              <a:rPr lang="ko-KR" altLang="en-US"/>
              <a:pPr/>
              <a:t>14</a:t>
            </a:fld>
            <a:endParaRPr lang="en-US" altLang="ko-KR"/>
          </a:p>
        </p:txBody>
      </p:sp>
      <p:sp>
        <p:nvSpPr>
          <p:cNvPr id="1488898" name="Rectangle 2"/>
          <p:cNvSpPr>
            <a:spLocks noGrp="1" noRot="1" noChangeAspect="1" noChangeArrowheads="1" noTextEdit="1"/>
          </p:cNvSpPr>
          <p:nvPr>
            <p:ph type="sldImg"/>
          </p:nvPr>
        </p:nvSpPr>
        <p:spPr>
          <a:ln/>
        </p:spPr>
      </p:sp>
      <p:sp>
        <p:nvSpPr>
          <p:cNvPr id="14888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5782C50-9A9A-9249-88E1-70D639E50C46}" type="datetimeFigureOut">
              <a:rPr lang="en-US" smtClean="0"/>
              <a:pPr/>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EC79A-00CC-3842-A720-CF611B6F8E18}"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60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82C50-9A9A-9249-88E1-70D639E50C46}" type="datetimeFigureOut">
              <a:rPr lang="en-US" smtClean="0"/>
              <a:pPr/>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EC79A-00CC-3842-A720-CF611B6F8E18}" type="slidenum">
              <a:rPr lang="en-US" smtClean="0"/>
              <a:pPr/>
              <a:t>‹#›</a:t>
            </a:fld>
            <a:endParaRPr lang="en-US"/>
          </a:p>
        </p:txBody>
      </p:sp>
    </p:spTree>
    <p:extLst>
      <p:ext uri="{BB962C8B-B14F-4D97-AF65-F5344CB8AC3E}">
        <p14:creationId xmlns:p14="http://schemas.microsoft.com/office/powerpoint/2010/main" val="1391025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82C50-9A9A-9249-88E1-70D639E50C46}" type="datetimeFigureOut">
              <a:rPr lang="en-US" smtClean="0"/>
              <a:pPr/>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EC79A-00CC-3842-A720-CF611B6F8E18}"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58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82C50-9A9A-9249-88E1-70D639E50C46}" type="datetimeFigureOut">
              <a:rPr lang="en-US" smtClean="0"/>
              <a:pPr/>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EC79A-00CC-3842-A720-CF611B6F8E18}" type="slidenum">
              <a:rPr lang="en-US" smtClean="0"/>
              <a:pPr/>
              <a:t>‹#›</a:t>
            </a:fld>
            <a:endParaRPr lang="en-US"/>
          </a:p>
        </p:txBody>
      </p:sp>
    </p:spTree>
    <p:extLst>
      <p:ext uri="{BB962C8B-B14F-4D97-AF65-F5344CB8AC3E}">
        <p14:creationId xmlns:p14="http://schemas.microsoft.com/office/powerpoint/2010/main" val="379300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82C50-9A9A-9249-88E1-70D639E50C46}" type="datetimeFigureOut">
              <a:rPr lang="en-US" smtClean="0"/>
              <a:pPr/>
              <a:t>10/13/22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EC79A-00CC-3842-A720-CF611B6F8E18}"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74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82C50-9A9A-9249-88E1-70D639E50C46}" type="datetimeFigureOut">
              <a:rPr lang="en-US" smtClean="0"/>
              <a:pPr/>
              <a:t>10/13/22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EC79A-00CC-3842-A720-CF611B6F8E18}" type="slidenum">
              <a:rPr lang="en-US" smtClean="0"/>
              <a:pPr/>
              <a:t>‹#›</a:t>
            </a:fld>
            <a:endParaRPr lang="en-US"/>
          </a:p>
        </p:txBody>
      </p:sp>
    </p:spTree>
    <p:extLst>
      <p:ext uri="{BB962C8B-B14F-4D97-AF65-F5344CB8AC3E}">
        <p14:creationId xmlns:p14="http://schemas.microsoft.com/office/powerpoint/2010/main" val="306062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782C50-9A9A-9249-88E1-70D639E50C46}" type="datetimeFigureOut">
              <a:rPr lang="en-US" smtClean="0"/>
              <a:pPr/>
              <a:t>10/13/22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EC79A-00CC-3842-A720-CF611B6F8E18}" type="slidenum">
              <a:rPr lang="en-US" smtClean="0"/>
              <a:pPr/>
              <a:t>‹#›</a:t>
            </a:fld>
            <a:endParaRPr lang="en-US"/>
          </a:p>
        </p:txBody>
      </p:sp>
    </p:spTree>
    <p:extLst>
      <p:ext uri="{BB962C8B-B14F-4D97-AF65-F5344CB8AC3E}">
        <p14:creationId xmlns:p14="http://schemas.microsoft.com/office/powerpoint/2010/main" val="308633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782C50-9A9A-9249-88E1-70D639E50C46}" type="datetimeFigureOut">
              <a:rPr lang="en-US" smtClean="0"/>
              <a:pPr/>
              <a:t>10/13/22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EC79A-00CC-3842-A720-CF611B6F8E18}" type="slidenum">
              <a:rPr lang="en-US" smtClean="0"/>
              <a:pPr/>
              <a:t>‹#›</a:t>
            </a:fld>
            <a:endParaRPr lang="en-US"/>
          </a:p>
        </p:txBody>
      </p:sp>
    </p:spTree>
    <p:extLst>
      <p:ext uri="{BB962C8B-B14F-4D97-AF65-F5344CB8AC3E}">
        <p14:creationId xmlns:p14="http://schemas.microsoft.com/office/powerpoint/2010/main" val="316727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82C50-9A9A-9249-88E1-70D639E50C46}" type="datetimeFigureOut">
              <a:rPr lang="en-US" smtClean="0"/>
              <a:pPr/>
              <a:t>10/13/22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EC79A-00CC-3842-A720-CF611B6F8E18}" type="slidenum">
              <a:rPr lang="en-US" smtClean="0"/>
              <a:pPr/>
              <a:t>‹#›</a:t>
            </a:fld>
            <a:endParaRPr lang="en-US"/>
          </a:p>
        </p:txBody>
      </p:sp>
    </p:spTree>
    <p:extLst>
      <p:ext uri="{BB962C8B-B14F-4D97-AF65-F5344CB8AC3E}">
        <p14:creationId xmlns:p14="http://schemas.microsoft.com/office/powerpoint/2010/main" val="290091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782C50-9A9A-9249-88E1-70D639E50C46}" type="datetimeFigureOut">
              <a:rPr lang="en-US" smtClean="0"/>
              <a:pPr/>
              <a:t>10/13/22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EC79A-00CC-3842-A720-CF611B6F8E18}" type="slidenum">
              <a:rPr lang="en-US" smtClean="0"/>
              <a:pPr/>
              <a:t>‹#›</a:t>
            </a:fld>
            <a:endParaRPr lang="en-US"/>
          </a:p>
        </p:txBody>
      </p:sp>
    </p:spTree>
    <p:extLst>
      <p:ext uri="{BB962C8B-B14F-4D97-AF65-F5344CB8AC3E}">
        <p14:creationId xmlns:p14="http://schemas.microsoft.com/office/powerpoint/2010/main" val="425160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782C50-9A9A-9249-88E1-70D639E50C46}" type="datetimeFigureOut">
              <a:rPr lang="en-US" smtClean="0"/>
              <a:pPr/>
              <a:t>10/13/22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EC79A-00CC-3842-A720-CF611B6F8E18}"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47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5782C50-9A9A-9249-88E1-70D639E50C46}" type="datetimeFigureOut">
              <a:rPr lang="en-US" smtClean="0"/>
              <a:pPr/>
              <a:t>10/13/22</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2CEC79A-00CC-3842-A720-CF611B6F8E18}"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47780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DIVIDE and CONQUER</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ChangeArrowheads="1"/>
          </p:cNvSpPr>
          <p:nvPr>
            <p:ph type="title"/>
          </p:nvPr>
        </p:nvSpPr>
        <p:spPr>
          <a:xfrm>
            <a:off x="916753" y="333397"/>
            <a:ext cx="7024744" cy="1143000"/>
          </a:xfrm>
        </p:spPr>
        <p:txBody>
          <a:bodyPr/>
          <a:lstStyle/>
          <a:p>
            <a:pPr algn="ctr"/>
            <a:r>
              <a:rPr lang="en-US" dirty="0"/>
              <a:t>Quicksort </a:t>
            </a:r>
          </a:p>
        </p:txBody>
      </p:sp>
      <p:sp>
        <p:nvSpPr>
          <p:cNvPr id="871427" name="Text Box 3"/>
          <p:cNvSpPr txBox="1">
            <a:spLocks noChangeArrowheads="1"/>
          </p:cNvSpPr>
          <p:nvPr/>
        </p:nvSpPr>
        <p:spPr bwMode="auto">
          <a:xfrm>
            <a:off x="3429000" y="2189163"/>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13</a:t>
            </a:r>
          </a:p>
        </p:txBody>
      </p:sp>
      <p:sp>
        <p:nvSpPr>
          <p:cNvPr id="871428" name="Text Box 4"/>
          <p:cNvSpPr txBox="1">
            <a:spLocks noChangeArrowheads="1"/>
          </p:cNvSpPr>
          <p:nvPr/>
        </p:nvSpPr>
        <p:spPr bwMode="auto">
          <a:xfrm>
            <a:off x="7061200" y="24384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81</a:t>
            </a:r>
          </a:p>
        </p:txBody>
      </p:sp>
      <p:sp>
        <p:nvSpPr>
          <p:cNvPr id="871429" name="Text Box 5"/>
          <p:cNvSpPr txBox="1">
            <a:spLocks noChangeArrowheads="1"/>
          </p:cNvSpPr>
          <p:nvPr/>
        </p:nvSpPr>
        <p:spPr bwMode="auto">
          <a:xfrm>
            <a:off x="6680200" y="21780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92</a:t>
            </a:r>
          </a:p>
        </p:txBody>
      </p:sp>
      <p:sp>
        <p:nvSpPr>
          <p:cNvPr id="871430" name="Text Box 6"/>
          <p:cNvSpPr txBox="1">
            <a:spLocks noChangeArrowheads="1"/>
          </p:cNvSpPr>
          <p:nvPr/>
        </p:nvSpPr>
        <p:spPr bwMode="auto">
          <a:xfrm>
            <a:off x="5080000" y="24828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43</a:t>
            </a:r>
          </a:p>
        </p:txBody>
      </p:sp>
      <p:sp>
        <p:nvSpPr>
          <p:cNvPr id="871431" name="Text Box 7"/>
          <p:cNvSpPr txBox="1">
            <a:spLocks noChangeArrowheads="1"/>
          </p:cNvSpPr>
          <p:nvPr/>
        </p:nvSpPr>
        <p:spPr bwMode="auto">
          <a:xfrm>
            <a:off x="5410200" y="21336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31</a:t>
            </a:r>
          </a:p>
        </p:txBody>
      </p:sp>
      <p:sp>
        <p:nvSpPr>
          <p:cNvPr id="871432" name="Text Box 8"/>
          <p:cNvSpPr txBox="1">
            <a:spLocks noChangeArrowheads="1"/>
          </p:cNvSpPr>
          <p:nvPr/>
        </p:nvSpPr>
        <p:spPr bwMode="auto">
          <a:xfrm>
            <a:off x="6070600" y="19812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solidFill>
                  <a:schemeClr val="hlink"/>
                </a:solidFill>
                <a:latin typeface="Tahoma" pitchFamily="28" charset="0"/>
              </a:rPr>
              <a:t>65</a:t>
            </a:r>
          </a:p>
        </p:txBody>
      </p:sp>
      <p:sp>
        <p:nvSpPr>
          <p:cNvPr id="871433" name="Text Box 9"/>
          <p:cNvSpPr txBox="1">
            <a:spLocks noChangeArrowheads="1"/>
          </p:cNvSpPr>
          <p:nvPr/>
        </p:nvSpPr>
        <p:spPr bwMode="auto">
          <a:xfrm>
            <a:off x="4191000" y="24828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57</a:t>
            </a:r>
          </a:p>
        </p:txBody>
      </p:sp>
      <p:sp>
        <p:nvSpPr>
          <p:cNvPr id="871434" name="Text Box 10"/>
          <p:cNvSpPr txBox="1">
            <a:spLocks noChangeArrowheads="1"/>
          </p:cNvSpPr>
          <p:nvPr/>
        </p:nvSpPr>
        <p:spPr bwMode="auto">
          <a:xfrm>
            <a:off x="5029200" y="20256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26</a:t>
            </a:r>
          </a:p>
        </p:txBody>
      </p:sp>
      <p:sp>
        <p:nvSpPr>
          <p:cNvPr id="871435" name="Text Box 11"/>
          <p:cNvSpPr txBox="1">
            <a:spLocks noChangeArrowheads="1"/>
          </p:cNvSpPr>
          <p:nvPr/>
        </p:nvSpPr>
        <p:spPr bwMode="auto">
          <a:xfrm>
            <a:off x="7366000" y="22542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75</a:t>
            </a:r>
          </a:p>
        </p:txBody>
      </p:sp>
      <p:sp>
        <p:nvSpPr>
          <p:cNvPr id="871436" name="Text Box 12"/>
          <p:cNvSpPr txBox="1">
            <a:spLocks noChangeArrowheads="1"/>
          </p:cNvSpPr>
          <p:nvPr/>
        </p:nvSpPr>
        <p:spPr bwMode="auto">
          <a:xfrm>
            <a:off x="4267200" y="2057400"/>
            <a:ext cx="295275"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0</a:t>
            </a:r>
          </a:p>
        </p:txBody>
      </p:sp>
      <p:sp>
        <p:nvSpPr>
          <p:cNvPr id="871437" name="Oval 13"/>
          <p:cNvSpPr>
            <a:spLocks noChangeArrowheads="1"/>
          </p:cNvSpPr>
          <p:nvPr/>
        </p:nvSpPr>
        <p:spPr bwMode="auto">
          <a:xfrm>
            <a:off x="3276600" y="1905000"/>
            <a:ext cx="2819400" cy="990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871438" name="Oval 14"/>
          <p:cNvSpPr>
            <a:spLocks noChangeArrowheads="1"/>
          </p:cNvSpPr>
          <p:nvPr/>
        </p:nvSpPr>
        <p:spPr bwMode="auto">
          <a:xfrm>
            <a:off x="6477000" y="2057400"/>
            <a:ext cx="1371600" cy="6858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871439" name="AutoShape 15"/>
          <p:cNvSpPr>
            <a:spLocks noChangeArrowheads="1"/>
          </p:cNvSpPr>
          <p:nvPr/>
        </p:nvSpPr>
        <p:spPr bwMode="auto">
          <a:xfrm>
            <a:off x="4429125" y="3308350"/>
            <a:ext cx="457200" cy="1524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1440" name="Text Box 16"/>
          <p:cNvSpPr txBox="1">
            <a:spLocks noChangeArrowheads="1"/>
          </p:cNvSpPr>
          <p:nvPr/>
        </p:nvSpPr>
        <p:spPr bwMode="auto">
          <a:xfrm>
            <a:off x="3976688" y="2971800"/>
            <a:ext cx="151765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quicksort small</a:t>
            </a:r>
          </a:p>
        </p:txBody>
      </p:sp>
      <p:sp>
        <p:nvSpPr>
          <p:cNvPr id="871441" name="Text Box 17"/>
          <p:cNvSpPr txBox="1">
            <a:spLocks noChangeArrowheads="1"/>
          </p:cNvSpPr>
          <p:nvPr/>
        </p:nvSpPr>
        <p:spPr bwMode="auto">
          <a:xfrm>
            <a:off x="6470650" y="2971800"/>
            <a:ext cx="1547813"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quicksort largel</a:t>
            </a:r>
          </a:p>
        </p:txBody>
      </p:sp>
      <p:sp>
        <p:nvSpPr>
          <p:cNvPr id="871442" name="AutoShape 18"/>
          <p:cNvSpPr>
            <a:spLocks noChangeArrowheads="1"/>
          </p:cNvSpPr>
          <p:nvPr/>
        </p:nvSpPr>
        <p:spPr bwMode="auto">
          <a:xfrm>
            <a:off x="7010400" y="3276600"/>
            <a:ext cx="457200" cy="1524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1443" name="Text Box 19"/>
          <p:cNvSpPr txBox="1">
            <a:spLocks noChangeArrowheads="1"/>
          </p:cNvSpPr>
          <p:nvPr/>
        </p:nvSpPr>
        <p:spPr bwMode="auto">
          <a:xfrm>
            <a:off x="3860800" y="37020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13</a:t>
            </a:r>
          </a:p>
        </p:txBody>
      </p:sp>
      <p:sp>
        <p:nvSpPr>
          <p:cNvPr id="871444" name="Text Box 20"/>
          <p:cNvSpPr txBox="1">
            <a:spLocks noChangeArrowheads="1"/>
          </p:cNvSpPr>
          <p:nvPr/>
        </p:nvSpPr>
        <p:spPr bwMode="auto">
          <a:xfrm>
            <a:off x="5156200" y="37020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43</a:t>
            </a:r>
          </a:p>
        </p:txBody>
      </p:sp>
      <p:sp>
        <p:nvSpPr>
          <p:cNvPr id="871445" name="Text Box 21"/>
          <p:cNvSpPr txBox="1">
            <a:spLocks noChangeArrowheads="1"/>
          </p:cNvSpPr>
          <p:nvPr/>
        </p:nvSpPr>
        <p:spPr bwMode="auto">
          <a:xfrm>
            <a:off x="4800600" y="37020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31</a:t>
            </a:r>
          </a:p>
        </p:txBody>
      </p:sp>
      <p:sp>
        <p:nvSpPr>
          <p:cNvPr id="871446" name="Text Box 22"/>
          <p:cNvSpPr txBox="1">
            <a:spLocks noChangeArrowheads="1"/>
          </p:cNvSpPr>
          <p:nvPr/>
        </p:nvSpPr>
        <p:spPr bwMode="auto">
          <a:xfrm>
            <a:off x="5537200" y="37020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57</a:t>
            </a:r>
          </a:p>
        </p:txBody>
      </p:sp>
      <p:sp>
        <p:nvSpPr>
          <p:cNvPr id="871447" name="Text Box 23"/>
          <p:cNvSpPr txBox="1">
            <a:spLocks noChangeArrowheads="1"/>
          </p:cNvSpPr>
          <p:nvPr/>
        </p:nvSpPr>
        <p:spPr bwMode="auto">
          <a:xfrm>
            <a:off x="4343400" y="37020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26</a:t>
            </a:r>
          </a:p>
        </p:txBody>
      </p:sp>
      <p:sp>
        <p:nvSpPr>
          <p:cNvPr id="871448" name="Text Box 24"/>
          <p:cNvSpPr txBox="1">
            <a:spLocks noChangeArrowheads="1"/>
          </p:cNvSpPr>
          <p:nvPr/>
        </p:nvSpPr>
        <p:spPr bwMode="auto">
          <a:xfrm>
            <a:off x="3505200" y="3702050"/>
            <a:ext cx="295275"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0</a:t>
            </a:r>
          </a:p>
        </p:txBody>
      </p:sp>
      <p:sp>
        <p:nvSpPr>
          <p:cNvPr id="871449" name="Oval 25"/>
          <p:cNvSpPr>
            <a:spLocks noChangeArrowheads="1"/>
          </p:cNvSpPr>
          <p:nvPr/>
        </p:nvSpPr>
        <p:spPr bwMode="auto">
          <a:xfrm>
            <a:off x="3276600" y="3581400"/>
            <a:ext cx="2895600" cy="5334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871450" name="Text Box 26"/>
          <p:cNvSpPr txBox="1">
            <a:spLocks noChangeArrowheads="1"/>
          </p:cNvSpPr>
          <p:nvPr/>
        </p:nvSpPr>
        <p:spPr bwMode="auto">
          <a:xfrm>
            <a:off x="6223000" y="36576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solidFill>
                  <a:schemeClr val="hlink"/>
                </a:solidFill>
                <a:latin typeface="Tahoma" pitchFamily="28" charset="0"/>
              </a:rPr>
              <a:t>65</a:t>
            </a:r>
          </a:p>
        </p:txBody>
      </p:sp>
      <p:sp>
        <p:nvSpPr>
          <p:cNvPr id="871451" name="Text Box 27"/>
          <p:cNvSpPr txBox="1">
            <a:spLocks noChangeArrowheads="1"/>
          </p:cNvSpPr>
          <p:nvPr/>
        </p:nvSpPr>
        <p:spPr bwMode="auto">
          <a:xfrm>
            <a:off x="7061200" y="36258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81</a:t>
            </a:r>
          </a:p>
        </p:txBody>
      </p:sp>
      <p:sp>
        <p:nvSpPr>
          <p:cNvPr id="871452" name="Text Box 28"/>
          <p:cNvSpPr txBox="1">
            <a:spLocks noChangeArrowheads="1"/>
          </p:cNvSpPr>
          <p:nvPr/>
        </p:nvSpPr>
        <p:spPr bwMode="auto">
          <a:xfrm>
            <a:off x="7366000" y="36258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92</a:t>
            </a:r>
          </a:p>
        </p:txBody>
      </p:sp>
      <p:sp>
        <p:nvSpPr>
          <p:cNvPr id="871453" name="Text Box 29"/>
          <p:cNvSpPr txBox="1">
            <a:spLocks noChangeArrowheads="1"/>
          </p:cNvSpPr>
          <p:nvPr/>
        </p:nvSpPr>
        <p:spPr bwMode="auto">
          <a:xfrm>
            <a:off x="6680200" y="36576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75</a:t>
            </a:r>
          </a:p>
        </p:txBody>
      </p:sp>
      <p:sp>
        <p:nvSpPr>
          <p:cNvPr id="871454" name="Oval 30"/>
          <p:cNvSpPr>
            <a:spLocks noChangeArrowheads="1"/>
          </p:cNvSpPr>
          <p:nvPr/>
        </p:nvSpPr>
        <p:spPr bwMode="auto">
          <a:xfrm>
            <a:off x="6629400" y="3581400"/>
            <a:ext cx="1219200" cy="457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871455" name="Text Box 31"/>
          <p:cNvSpPr txBox="1">
            <a:spLocks noChangeArrowheads="1"/>
          </p:cNvSpPr>
          <p:nvPr/>
        </p:nvSpPr>
        <p:spPr bwMode="auto">
          <a:xfrm>
            <a:off x="4089400" y="49974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13</a:t>
            </a:r>
          </a:p>
        </p:txBody>
      </p:sp>
      <p:sp>
        <p:nvSpPr>
          <p:cNvPr id="871456" name="Text Box 32"/>
          <p:cNvSpPr txBox="1">
            <a:spLocks noChangeArrowheads="1"/>
          </p:cNvSpPr>
          <p:nvPr/>
        </p:nvSpPr>
        <p:spPr bwMode="auto">
          <a:xfrm>
            <a:off x="5384800" y="49974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43</a:t>
            </a:r>
          </a:p>
        </p:txBody>
      </p:sp>
      <p:sp>
        <p:nvSpPr>
          <p:cNvPr id="871457" name="Text Box 33"/>
          <p:cNvSpPr txBox="1">
            <a:spLocks noChangeArrowheads="1"/>
          </p:cNvSpPr>
          <p:nvPr/>
        </p:nvSpPr>
        <p:spPr bwMode="auto">
          <a:xfrm>
            <a:off x="5029200" y="49974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31</a:t>
            </a:r>
          </a:p>
        </p:txBody>
      </p:sp>
      <p:sp>
        <p:nvSpPr>
          <p:cNvPr id="871458" name="Text Box 34"/>
          <p:cNvSpPr txBox="1">
            <a:spLocks noChangeArrowheads="1"/>
          </p:cNvSpPr>
          <p:nvPr/>
        </p:nvSpPr>
        <p:spPr bwMode="auto">
          <a:xfrm>
            <a:off x="5765800" y="49974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57</a:t>
            </a:r>
          </a:p>
        </p:txBody>
      </p:sp>
      <p:sp>
        <p:nvSpPr>
          <p:cNvPr id="871459" name="Text Box 35"/>
          <p:cNvSpPr txBox="1">
            <a:spLocks noChangeArrowheads="1"/>
          </p:cNvSpPr>
          <p:nvPr/>
        </p:nvSpPr>
        <p:spPr bwMode="auto">
          <a:xfrm>
            <a:off x="4572000" y="49974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26</a:t>
            </a:r>
          </a:p>
        </p:txBody>
      </p:sp>
      <p:sp>
        <p:nvSpPr>
          <p:cNvPr id="871460" name="Text Box 36"/>
          <p:cNvSpPr txBox="1">
            <a:spLocks noChangeArrowheads="1"/>
          </p:cNvSpPr>
          <p:nvPr/>
        </p:nvSpPr>
        <p:spPr bwMode="auto">
          <a:xfrm>
            <a:off x="3733800" y="4997450"/>
            <a:ext cx="295275"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0</a:t>
            </a:r>
          </a:p>
        </p:txBody>
      </p:sp>
      <p:sp>
        <p:nvSpPr>
          <p:cNvPr id="871461" name="Text Box 37"/>
          <p:cNvSpPr txBox="1">
            <a:spLocks noChangeArrowheads="1"/>
          </p:cNvSpPr>
          <p:nvPr/>
        </p:nvSpPr>
        <p:spPr bwMode="auto">
          <a:xfrm>
            <a:off x="6223000" y="49974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solidFill>
                  <a:schemeClr val="hlink"/>
                </a:solidFill>
                <a:latin typeface="Tahoma" pitchFamily="28" charset="0"/>
              </a:rPr>
              <a:t>65</a:t>
            </a:r>
          </a:p>
        </p:txBody>
      </p:sp>
      <p:sp>
        <p:nvSpPr>
          <p:cNvPr id="871462" name="Text Box 38"/>
          <p:cNvSpPr txBox="1">
            <a:spLocks noChangeArrowheads="1"/>
          </p:cNvSpPr>
          <p:nvPr/>
        </p:nvSpPr>
        <p:spPr bwMode="auto">
          <a:xfrm>
            <a:off x="7061200" y="49657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81</a:t>
            </a:r>
          </a:p>
        </p:txBody>
      </p:sp>
      <p:sp>
        <p:nvSpPr>
          <p:cNvPr id="871463" name="Text Box 39"/>
          <p:cNvSpPr txBox="1">
            <a:spLocks noChangeArrowheads="1"/>
          </p:cNvSpPr>
          <p:nvPr/>
        </p:nvSpPr>
        <p:spPr bwMode="auto">
          <a:xfrm>
            <a:off x="7366000" y="49657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92</a:t>
            </a:r>
          </a:p>
        </p:txBody>
      </p:sp>
      <p:sp>
        <p:nvSpPr>
          <p:cNvPr id="871464" name="Text Box 40"/>
          <p:cNvSpPr txBox="1">
            <a:spLocks noChangeArrowheads="1"/>
          </p:cNvSpPr>
          <p:nvPr/>
        </p:nvSpPr>
        <p:spPr bwMode="auto">
          <a:xfrm>
            <a:off x="6680200" y="49974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75</a:t>
            </a:r>
          </a:p>
        </p:txBody>
      </p:sp>
      <p:sp>
        <p:nvSpPr>
          <p:cNvPr id="871465" name="Oval 41"/>
          <p:cNvSpPr>
            <a:spLocks noChangeArrowheads="1"/>
          </p:cNvSpPr>
          <p:nvPr/>
        </p:nvSpPr>
        <p:spPr bwMode="auto">
          <a:xfrm>
            <a:off x="3505200" y="4800600"/>
            <a:ext cx="4572000" cy="6858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871466" name="Line 42"/>
          <p:cNvSpPr>
            <a:spLocks noChangeShapeType="1"/>
          </p:cNvSpPr>
          <p:nvPr/>
        </p:nvSpPr>
        <p:spPr bwMode="auto">
          <a:xfrm>
            <a:off x="4876800" y="4191000"/>
            <a:ext cx="533400" cy="5334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71467" name="Line 43"/>
          <p:cNvSpPr>
            <a:spLocks noChangeShapeType="1"/>
          </p:cNvSpPr>
          <p:nvPr/>
        </p:nvSpPr>
        <p:spPr bwMode="auto">
          <a:xfrm>
            <a:off x="6400800" y="4114800"/>
            <a:ext cx="0" cy="5334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71468" name="Line 44"/>
          <p:cNvSpPr>
            <a:spLocks noChangeShapeType="1"/>
          </p:cNvSpPr>
          <p:nvPr/>
        </p:nvSpPr>
        <p:spPr bwMode="auto">
          <a:xfrm flipH="1">
            <a:off x="6858000" y="4191000"/>
            <a:ext cx="381000" cy="4572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871469" name="AutoShape 45"/>
          <p:cNvSpPr>
            <a:spLocks noChangeArrowheads="1"/>
          </p:cNvSpPr>
          <p:nvPr/>
        </p:nvSpPr>
        <p:spPr bwMode="auto">
          <a:xfrm>
            <a:off x="2438400" y="2209800"/>
            <a:ext cx="457200" cy="1828800"/>
          </a:xfrm>
          <a:prstGeom prst="curvedRightArrow">
            <a:avLst>
              <a:gd name="adj1" fmla="val 80000"/>
              <a:gd name="adj2" fmla="val 160000"/>
              <a:gd name="adj3" fmla="val 333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1470" name="Text Box 46"/>
          <p:cNvSpPr txBox="1">
            <a:spLocks noChangeArrowheads="1"/>
          </p:cNvSpPr>
          <p:nvPr/>
        </p:nvSpPr>
        <p:spPr bwMode="auto">
          <a:xfrm>
            <a:off x="533400" y="2209800"/>
            <a:ext cx="1905000" cy="119062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FF"/>
                </a:solidFill>
              </a:rPr>
              <a:t>Recursively sorting the set of smaller numbers</a:t>
            </a:r>
          </a:p>
        </p:txBody>
      </p:sp>
      <p:sp>
        <p:nvSpPr>
          <p:cNvPr id="871471" name="AutoShape 47"/>
          <p:cNvSpPr>
            <a:spLocks noChangeArrowheads="1"/>
          </p:cNvSpPr>
          <p:nvPr/>
        </p:nvSpPr>
        <p:spPr bwMode="auto">
          <a:xfrm>
            <a:off x="2438400" y="3962400"/>
            <a:ext cx="457200" cy="1828800"/>
          </a:xfrm>
          <a:prstGeom prst="curvedRightArrow">
            <a:avLst>
              <a:gd name="adj1" fmla="val 80000"/>
              <a:gd name="adj2" fmla="val 160000"/>
              <a:gd name="adj3" fmla="val 333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1472" name="Text Box 48"/>
          <p:cNvSpPr txBox="1">
            <a:spLocks noChangeArrowheads="1"/>
          </p:cNvSpPr>
          <p:nvPr/>
        </p:nvSpPr>
        <p:spPr bwMode="auto">
          <a:xfrm>
            <a:off x="533400" y="4572000"/>
            <a:ext cx="19050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FF"/>
                </a:solidFill>
              </a:rPr>
              <a:t>Merge</a:t>
            </a:r>
          </a:p>
        </p:txBody>
      </p:sp>
    </p:spTree>
    <p:extLst>
      <p:ext uri="{BB962C8B-B14F-4D97-AF65-F5344CB8AC3E}">
        <p14:creationId xmlns:p14="http://schemas.microsoft.com/office/powerpoint/2010/main" val="64162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1439"/>
                                        </p:tgtEl>
                                        <p:attrNameLst>
                                          <p:attrName>style.visibility</p:attrName>
                                        </p:attrNameLst>
                                      </p:cBhvr>
                                      <p:to>
                                        <p:strVal val="visible"/>
                                      </p:to>
                                    </p:set>
                                    <p:animEffect transition="in" filter="blinds(horizontal)">
                                      <p:cBhvr>
                                        <p:cTn id="7" dur="500"/>
                                        <p:tgtEl>
                                          <p:spTgt spid="8714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71440"/>
                                        </p:tgtEl>
                                        <p:attrNameLst>
                                          <p:attrName>style.visibility</p:attrName>
                                        </p:attrNameLst>
                                      </p:cBhvr>
                                      <p:to>
                                        <p:strVal val="visible"/>
                                      </p:to>
                                    </p:set>
                                    <p:animEffect transition="in" filter="blinds(horizontal)">
                                      <p:cBhvr>
                                        <p:cTn id="10" dur="500"/>
                                        <p:tgtEl>
                                          <p:spTgt spid="87144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71441"/>
                                        </p:tgtEl>
                                        <p:attrNameLst>
                                          <p:attrName>style.visibility</p:attrName>
                                        </p:attrNameLst>
                                      </p:cBhvr>
                                      <p:to>
                                        <p:strVal val="visible"/>
                                      </p:to>
                                    </p:set>
                                    <p:animEffect transition="in" filter="blinds(horizontal)">
                                      <p:cBhvr>
                                        <p:cTn id="13" dur="500"/>
                                        <p:tgtEl>
                                          <p:spTgt spid="87144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71442"/>
                                        </p:tgtEl>
                                        <p:attrNameLst>
                                          <p:attrName>style.visibility</p:attrName>
                                        </p:attrNameLst>
                                      </p:cBhvr>
                                      <p:to>
                                        <p:strVal val="visible"/>
                                      </p:to>
                                    </p:set>
                                    <p:animEffect transition="in" filter="blinds(horizontal)">
                                      <p:cBhvr>
                                        <p:cTn id="16" dur="500"/>
                                        <p:tgtEl>
                                          <p:spTgt spid="87144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71443"/>
                                        </p:tgtEl>
                                        <p:attrNameLst>
                                          <p:attrName>style.visibility</p:attrName>
                                        </p:attrNameLst>
                                      </p:cBhvr>
                                      <p:to>
                                        <p:strVal val="visible"/>
                                      </p:to>
                                    </p:set>
                                    <p:animEffect transition="in" filter="blinds(horizontal)">
                                      <p:cBhvr>
                                        <p:cTn id="19" dur="500"/>
                                        <p:tgtEl>
                                          <p:spTgt spid="87144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71444"/>
                                        </p:tgtEl>
                                        <p:attrNameLst>
                                          <p:attrName>style.visibility</p:attrName>
                                        </p:attrNameLst>
                                      </p:cBhvr>
                                      <p:to>
                                        <p:strVal val="visible"/>
                                      </p:to>
                                    </p:set>
                                    <p:animEffect transition="in" filter="blinds(horizontal)">
                                      <p:cBhvr>
                                        <p:cTn id="22" dur="500"/>
                                        <p:tgtEl>
                                          <p:spTgt spid="87144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71445"/>
                                        </p:tgtEl>
                                        <p:attrNameLst>
                                          <p:attrName>style.visibility</p:attrName>
                                        </p:attrNameLst>
                                      </p:cBhvr>
                                      <p:to>
                                        <p:strVal val="visible"/>
                                      </p:to>
                                    </p:set>
                                    <p:animEffect transition="in" filter="blinds(horizontal)">
                                      <p:cBhvr>
                                        <p:cTn id="25" dur="500"/>
                                        <p:tgtEl>
                                          <p:spTgt spid="87144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71446"/>
                                        </p:tgtEl>
                                        <p:attrNameLst>
                                          <p:attrName>style.visibility</p:attrName>
                                        </p:attrNameLst>
                                      </p:cBhvr>
                                      <p:to>
                                        <p:strVal val="visible"/>
                                      </p:to>
                                    </p:set>
                                    <p:animEffect transition="in" filter="blinds(horizontal)">
                                      <p:cBhvr>
                                        <p:cTn id="28" dur="500"/>
                                        <p:tgtEl>
                                          <p:spTgt spid="87144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71447"/>
                                        </p:tgtEl>
                                        <p:attrNameLst>
                                          <p:attrName>style.visibility</p:attrName>
                                        </p:attrNameLst>
                                      </p:cBhvr>
                                      <p:to>
                                        <p:strVal val="visible"/>
                                      </p:to>
                                    </p:set>
                                    <p:animEffect transition="in" filter="blinds(horizontal)">
                                      <p:cBhvr>
                                        <p:cTn id="31" dur="500"/>
                                        <p:tgtEl>
                                          <p:spTgt spid="87144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71448"/>
                                        </p:tgtEl>
                                        <p:attrNameLst>
                                          <p:attrName>style.visibility</p:attrName>
                                        </p:attrNameLst>
                                      </p:cBhvr>
                                      <p:to>
                                        <p:strVal val="visible"/>
                                      </p:to>
                                    </p:set>
                                    <p:animEffect transition="in" filter="blinds(horizontal)">
                                      <p:cBhvr>
                                        <p:cTn id="34" dur="500"/>
                                        <p:tgtEl>
                                          <p:spTgt spid="87144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71449"/>
                                        </p:tgtEl>
                                        <p:attrNameLst>
                                          <p:attrName>style.visibility</p:attrName>
                                        </p:attrNameLst>
                                      </p:cBhvr>
                                      <p:to>
                                        <p:strVal val="visible"/>
                                      </p:to>
                                    </p:set>
                                    <p:animEffect transition="in" filter="blinds(horizontal)">
                                      <p:cBhvr>
                                        <p:cTn id="37" dur="500"/>
                                        <p:tgtEl>
                                          <p:spTgt spid="87144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71450"/>
                                        </p:tgtEl>
                                        <p:attrNameLst>
                                          <p:attrName>style.visibility</p:attrName>
                                        </p:attrNameLst>
                                      </p:cBhvr>
                                      <p:to>
                                        <p:strVal val="visible"/>
                                      </p:to>
                                    </p:set>
                                    <p:animEffect transition="in" filter="blinds(horizontal)">
                                      <p:cBhvr>
                                        <p:cTn id="40" dur="500"/>
                                        <p:tgtEl>
                                          <p:spTgt spid="87145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871451"/>
                                        </p:tgtEl>
                                        <p:attrNameLst>
                                          <p:attrName>style.visibility</p:attrName>
                                        </p:attrNameLst>
                                      </p:cBhvr>
                                      <p:to>
                                        <p:strVal val="visible"/>
                                      </p:to>
                                    </p:set>
                                    <p:animEffect transition="in" filter="blinds(horizontal)">
                                      <p:cBhvr>
                                        <p:cTn id="43" dur="500"/>
                                        <p:tgtEl>
                                          <p:spTgt spid="87145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871452"/>
                                        </p:tgtEl>
                                        <p:attrNameLst>
                                          <p:attrName>style.visibility</p:attrName>
                                        </p:attrNameLst>
                                      </p:cBhvr>
                                      <p:to>
                                        <p:strVal val="visible"/>
                                      </p:to>
                                    </p:set>
                                    <p:animEffect transition="in" filter="blinds(horizontal)">
                                      <p:cBhvr>
                                        <p:cTn id="46" dur="500"/>
                                        <p:tgtEl>
                                          <p:spTgt spid="87145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871453"/>
                                        </p:tgtEl>
                                        <p:attrNameLst>
                                          <p:attrName>style.visibility</p:attrName>
                                        </p:attrNameLst>
                                      </p:cBhvr>
                                      <p:to>
                                        <p:strVal val="visible"/>
                                      </p:to>
                                    </p:set>
                                    <p:animEffect transition="in" filter="blinds(horizontal)">
                                      <p:cBhvr>
                                        <p:cTn id="49" dur="500"/>
                                        <p:tgtEl>
                                          <p:spTgt spid="871453"/>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871454"/>
                                        </p:tgtEl>
                                        <p:attrNameLst>
                                          <p:attrName>style.visibility</p:attrName>
                                        </p:attrNameLst>
                                      </p:cBhvr>
                                      <p:to>
                                        <p:strVal val="visible"/>
                                      </p:to>
                                    </p:set>
                                    <p:animEffect transition="in" filter="blinds(horizontal)">
                                      <p:cBhvr>
                                        <p:cTn id="52" dur="500"/>
                                        <p:tgtEl>
                                          <p:spTgt spid="87145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871469"/>
                                        </p:tgtEl>
                                        <p:attrNameLst>
                                          <p:attrName>style.visibility</p:attrName>
                                        </p:attrNameLst>
                                      </p:cBhvr>
                                      <p:to>
                                        <p:strVal val="visible"/>
                                      </p:to>
                                    </p:set>
                                    <p:animEffect transition="in" filter="blinds(horizontal)">
                                      <p:cBhvr>
                                        <p:cTn id="55" dur="500"/>
                                        <p:tgtEl>
                                          <p:spTgt spid="87146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871470"/>
                                        </p:tgtEl>
                                        <p:attrNameLst>
                                          <p:attrName>style.visibility</p:attrName>
                                        </p:attrNameLst>
                                      </p:cBhvr>
                                      <p:to>
                                        <p:strVal val="visible"/>
                                      </p:to>
                                    </p:set>
                                    <p:animEffect transition="in" filter="blinds(horizontal)">
                                      <p:cBhvr>
                                        <p:cTn id="58" dur="500"/>
                                        <p:tgtEl>
                                          <p:spTgt spid="871470"/>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871455"/>
                                        </p:tgtEl>
                                        <p:attrNameLst>
                                          <p:attrName>style.visibility</p:attrName>
                                        </p:attrNameLst>
                                      </p:cBhvr>
                                      <p:to>
                                        <p:strVal val="visible"/>
                                      </p:to>
                                    </p:set>
                                    <p:animEffect transition="in" filter="blinds(horizontal)">
                                      <p:cBhvr>
                                        <p:cTn id="63" dur="500"/>
                                        <p:tgtEl>
                                          <p:spTgt spid="87145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871456"/>
                                        </p:tgtEl>
                                        <p:attrNameLst>
                                          <p:attrName>style.visibility</p:attrName>
                                        </p:attrNameLst>
                                      </p:cBhvr>
                                      <p:to>
                                        <p:strVal val="visible"/>
                                      </p:to>
                                    </p:set>
                                    <p:animEffect transition="in" filter="blinds(horizontal)">
                                      <p:cBhvr>
                                        <p:cTn id="66" dur="500"/>
                                        <p:tgtEl>
                                          <p:spTgt spid="87145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871457"/>
                                        </p:tgtEl>
                                        <p:attrNameLst>
                                          <p:attrName>style.visibility</p:attrName>
                                        </p:attrNameLst>
                                      </p:cBhvr>
                                      <p:to>
                                        <p:strVal val="visible"/>
                                      </p:to>
                                    </p:set>
                                    <p:animEffect transition="in" filter="blinds(horizontal)">
                                      <p:cBhvr>
                                        <p:cTn id="69" dur="500"/>
                                        <p:tgtEl>
                                          <p:spTgt spid="871457"/>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871458"/>
                                        </p:tgtEl>
                                        <p:attrNameLst>
                                          <p:attrName>style.visibility</p:attrName>
                                        </p:attrNameLst>
                                      </p:cBhvr>
                                      <p:to>
                                        <p:strVal val="visible"/>
                                      </p:to>
                                    </p:set>
                                    <p:animEffect transition="in" filter="blinds(horizontal)">
                                      <p:cBhvr>
                                        <p:cTn id="72" dur="500"/>
                                        <p:tgtEl>
                                          <p:spTgt spid="871458"/>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871459"/>
                                        </p:tgtEl>
                                        <p:attrNameLst>
                                          <p:attrName>style.visibility</p:attrName>
                                        </p:attrNameLst>
                                      </p:cBhvr>
                                      <p:to>
                                        <p:strVal val="visible"/>
                                      </p:to>
                                    </p:set>
                                    <p:animEffect transition="in" filter="blinds(horizontal)">
                                      <p:cBhvr>
                                        <p:cTn id="75" dur="500"/>
                                        <p:tgtEl>
                                          <p:spTgt spid="87145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871460"/>
                                        </p:tgtEl>
                                        <p:attrNameLst>
                                          <p:attrName>style.visibility</p:attrName>
                                        </p:attrNameLst>
                                      </p:cBhvr>
                                      <p:to>
                                        <p:strVal val="visible"/>
                                      </p:to>
                                    </p:set>
                                    <p:animEffect transition="in" filter="blinds(horizontal)">
                                      <p:cBhvr>
                                        <p:cTn id="78" dur="500"/>
                                        <p:tgtEl>
                                          <p:spTgt spid="871460"/>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871461"/>
                                        </p:tgtEl>
                                        <p:attrNameLst>
                                          <p:attrName>style.visibility</p:attrName>
                                        </p:attrNameLst>
                                      </p:cBhvr>
                                      <p:to>
                                        <p:strVal val="visible"/>
                                      </p:to>
                                    </p:set>
                                    <p:animEffect transition="in" filter="blinds(horizontal)">
                                      <p:cBhvr>
                                        <p:cTn id="81" dur="500"/>
                                        <p:tgtEl>
                                          <p:spTgt spid="871461"/>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871462"/>
                                        </p:tgtEl>
                                        <p:attrNameLst>
                                          <p:attrName>style.visibility</p:attrName>
                                        </p:attrNameLst>
                                      </p:cBhvr>
                                      <p:to>
                                        <p:strVal val="visible"/>
                                      </p:to>
                                    </p:set>
                                    <p:animEffect transition="in" filter="blinds(horizontal)">
                                      <p:cBhvr>
                                        <p:cTn id="84" dur="500"/>
                                        <p:tgtEl>
                                          <p:spTgt spid="87146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871463"/>
                                        </p:tgtEl>
                                        <p:attrNameLst>
                                          <p:attrName>style.visibility</p:attrName>
                                        </p:attrNameLst>
                                      </p:cBhvr>
                                      <p:to>
                                        <p:strVal val="visible"/>
                                      </p:to>
                                    </p:set>
                                    <p:animEffect transition="in" filter="blinds(horizontal)">
                                      <p:cBhvr>
                                        <p:cTn id="87" dur="500"/>
                                        <p:tgtEl>
                                          <p:spTgt spid="871463"/>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871464"/>
                                        </p:tgtEl>
                                        <p:attrNameLst>
                                          <p:attrName>style.visibility</p:attrName>
                                        </p:attrNameLst>
                                      </p:cBhvr>
                                      <p:to>
                                        <p:strVal val="visible"/>
                                      </p:to>
                                    </p:set>
                                    <p:animEffect transition="in" filter="blinds(horizontal)">
                                      <p:cBhvr>
                                        <p:cTn id="90" dur="500"/>
                                        <p:tgtEl>
                                          <p:spTgt spid="871464"/>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871465"/>
                                        </p:tgtEl>
                                        <p:attrNameLst>
                                          <p:attrName>style.visibility</p:attrName>
                                        </p:attrNameLst>
                                      </p:cBhvr>
                                      <p:to>
                                        <p:strVal val="visible"/>
                                      </p:to>
                                    </p:set>
                                    <p:animEffect transition="in" filter="blinds(horizontal)">
                                      <p:cBhvr>
                                        <p:cTn id="93" dur="500"/>
                                        <p:tgtEl>
                                          <p:spTgt spid="871465"/>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871466"/>
                                        </p:tgtEl>
                                        <p:attrNameLst>
                                          <p:attrName>style.visibility</p:attrName>
                                        </p:attrNameLst>
                                      </p:cBhvr>
                                      <p:to>
                                        <p:strVal val="visible"/>
                                      </p:to>
                                    </p:set>
                                    <p:animEffect transition="in" filter="blinds(horizontal)">
                                      <p:cBhvr>
                                        <p:cTn id="96" dur="500"/>
                                        <p:tgtEl>
                                          <p:spTgt spid="871466"/>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871467"/>
                                        </p:tgtEl>
                                        <p:attrNameLst>
                                          <p:attrName>style.visibility</p:attrName>
                                        </p:attrNameLst>
                                      </p:cBhvr>
                                      <p:to>
                                        <p:strVal val="visible"/>
                                      </p:to>
                                    </p:set>
                                    <p:animEffect transition="in" filter="blinds(horizontal)">
                                      <p:cBhvr>
                                        <p:cTn id="99" dur="500"/>
                                        <p:tgtEl>
                                          <p:spTgt spid="871467"/>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871468"/>
                                        </p:tgtEl>
                                        <p:attrNameLst>
                                          <p:attrName>style.visibility</p:attrName>
                                        </p:attrNameLst>
                                      </p:cBhvr>
                                      <p:to>
                                        <p:strVal val="visible"/>
                                      </p:to>
                                    </p:set>
                                    <p:animEffect transition="in" filter="blinds(horizontal)">
                                      <p:cBhvr>
                                        <p:cTn id="102" dur="500"/>
                                        <p:tgtEl>
                                          <p:spTgt spid="871468"/>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871471"/>
                                        </p:tgtEl>
                                        <p:attrNameLst>
                                          <p:attrName>style.visibility</p:attrName>
                                        </p:attrNameLst>
                                      </p:cBhvr>
                                      <p:to>
                                        <p:strVal val="visible"/>
                                      </p:to>
                                    </p:set>
                                    <p:animEffect transition="in" filter="blinds(horizontal)">
                                      <p:cBhvr>
                                        <p:cTn id="105" dur="500"/>
                                        <p:tgtEl>
                                          <p:spTgt spid="871471"/>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871472"/>
                                        </p:tgtEl>
                                        <p:attrNameLst>
                                          <p:attrName>style.visibility</p:attrName>
                                        </p:attrNameLst>
                                      </p:cBhvr>
                                      <p:to>
                                        <p:strVal val="visible"/>
                                      </p:to>
                                    </p:set>
                                    <p:animEffect transition="in" filter="blinds(horizontal)">
                                      <p:cBhvr>
                                        <p:cTn id="108" dur="500"/>
                                        <p:tgtEl>
                                          <p:spTgt spid="871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439" grpId="0" animBg="1"/>
      <p:bldP spid="871440" grpId="0"/>
      <p:bldP spid="871441" grpId="0"/>
      <p:bldP spid="871442" grpId="0" animBg="1"/>
      <p:bldP spid="871443" grpId="0"/>
      <p:bldP spid="871444" grpId="0"/>
      <p:bldP spid="871445" grpId="0"/>
      <p:bldP spid="871446" grpId="0"/>
      <p:bldP spid="871447" grpId="0"/>
      <p:bldP spid="871448" grpId="0"/>
      <p:bldP spid="871449" grpId="0" animBg="1"/>
      <p:bldP spid="871450" grpId="0"/>
      <p:bldP spid="871451" grpId="0"/>
      <p:bldP spid="871452" grpId="0"/>
      <p:bldP spid="871453" grpId="0"/>
      <p:bldP spid="871454" grpId="0" animBg="1"/>
      <p:bldP spid="871455" grpId="0"/>
      <p:bldP spid="871456" grpId="0"/>
      <p:bldP spid="871457" grpId="0"/>
      <p:bldP spid="871458" grpId="0"/>
      <p:bldP spid="871459" grpId="0"/>
      <p:bldP spid="871460" grpId="0"/>
      <p:bldP spid="871461" grpId="0"/>
      <p:bldP spid="871462" grpId="0"/>
      <p:bldP spid="871463" grpId="0"/>
      <p:bldP spid="871464" grpId="0"/>
      <p:bldP spid="871465" grpId="0" animBg="1"/>
      <p:bldP spid="871466" grpId="0" animBg="1"/>
      <p:bldP spid="871467" grpId="0" animBg="1"/>
      <p:bldP spid="871468" grpId="0" animBg="1"/>
      <p:bldP spid="871469" grpId="0" animBg="1"/>
      <p:bldP spid="871470" grpId="0"/>
      <p:bldP spid="871471" grpId="0" animBg="1"/>
      <p:bldP spid="8714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a:xfrm>
            <a:off x="457200" y="456164"/>
            <a:ext cx="8229600" cy="1143000"/>
          </a:xfrm>
        </p:spPr>
        <p:txBody>
          <a:bodyPr>
            <a:normAutofit/>
          </a:bodyPr>
          <a:lstStyle/>
          <a:p>
            <a:pPr algn="ctr"/>
            <a:r>
              <a:rPr lang="en-US" dirty="0"/>
              <a:t>Why is it faster than </a:t>
            </a:r>
            <a:r>
              <a:rPr lang="en-US" dirty="0" err="1"/>
              <a:t>mergesort</a:t>
            </a:r>
            <a:r>
              <a:rPr lang="en-US" dirty="0"/>
              <a:t>?</a:t>
            </a:r>
          </a:p>
        </p:txBody>
      </p:sp>
      <p:sp>
        <p:nvSpPr>
          <p:cNvPr id="872451" name="Rectangle 3"/>
          <p:cNvSpPr>
            <a:spLocks noGrp="1" noChangeArrowheads="1"/>
          </p:cNvSpPr>
          <p:nvPr>
            <p:ph idx="1"/>
          </p:nvPr>
        </p:nvSpPr>
        <p:spPr>
          <a:xfrm>
            <a:off x="1042828" y="1599164"/>
            <a:ext cx="7392256" cy="4267200"/>
          </a:xfrm>
        </p:spPr>
        <p:txBody>
          <a:bodyPr>
            <a:normAutofit/>
          </a:bodyPr>
          <a:lstStyle/>
          <a:p>
            <a:pPr>
              <a:lnSpc>
                <a:spcPct val="90000"/>
              </a:lnSpc>
            </a:pPr>
            <a:r>
              <a:rPr lang="en-US" sz="2000" dirty="0"/>
              <a:t>It is clear that this algorithm works but it is not clear why it is faster than </a:t>
            </a:r>
            <a:r>
              <a:rPr lang="en-US" sz="2000" dirty="0" err="1"/>
              <a:t>mergesort</a:t>
            </a:r>
            <a:r>
              <a:rPr lang="en-US" sz="2000" dirty="0"/>
              <a:t>.</a:t>
            </a:r>
          </a:p>
          <a:p>
            <a:pPr lvl="1">
              <a:lnSpc>
                <a:spcPct val="90000"/>
              </a:lnSpc>
            </a:pPr>
            <a:r>
              <a:rPr lang="en-US" sz="2000" dirty="0"/>
              <a:t>Like </a:t>
            </a:r>
            <a:r>
              <a:rPr lang="en-US" sz="2000" dirty="0" err="1">
                <a:solidFill>
                  <a:schemeClr val="hlink"/>
                </a:solidFill>
              </a:rPr>
              <a:t>mergesort</a:t>
            </a:r>
            <a:r>
              <a:rPr lang="en-US" sz="2000" dirty="0"/>
              <a:t>, it recursively solves two </a:t>
            </a:r>
            <a:r>
              <a:rPr lang="en-US" sz="2000" dirty="0" err="1"/>
              <a:t>subproblems</a:t>
            </a:r>
            <a:r>
              <a:rPr lang="en-US" sz="2000" dirty="0"/>
              <a:t> and requires linear additional work.</a:t>
            </a:r>
          </a:p>
          <a:p>
            <a:pPr lvl="1">
              <a:lnSpc>
                <a:spcPct val="90000"/>
              </a:lnSpc>
            </a:pPr>
            <a:r>
              <a:rPr lang="en-US" sz="2000" dirty="0"/>
              <a:t>Unlike </a:t>
            </a:r>
            <a:r>
              <a:rPr lang="en-US" sz="2000" dirty="0" err="1">
                <a:solidFill>
                  <a:schemeClr val="hlink"/>
                </a:solidFill>
              </a:rPr>
              <a:t>mergesort</a:t>
            </a:r>
            <a:r>
              <a:rPr lang="en-US" sz="2000" dirty="0"/>
              <a:t>, the </a:t>
            </a:r>
            <a:r>
              <a:rPr lang="en-US" sz="2000" dirty="0" err="1"/>
              <a:t>subproblems</a:t>
            </a:r>
            <a:r>
              <a:rPr lang="en-US" sz="2000" dirty="0"/>
              <a:t> are not guaranteed to be of equal size. (potentially bad)</a:t>
            </a:r>
          </a:p>
          <a:p>
            <a:pPr lvl="1">
              <a:lnSpc>
                <a:spcPct val="90000"/>
              </a:lnSpc>
            </a:pPr>
            <a:r>
              <a:rPr lang="en-US" sz="2000" dirty="0">
                <a:solidFill>
                  <a:srgbClr val="FF0000"/>
                </a:solidFill>
              </a:rPr>
              <a:t>Picking a good pivot makes the partitions well balanced</a:t>
            </a:r>
          </a:p>
          <a:p>
            <a:pPr lvl="1">
              <a:lnSpc>
                <a:spcPct val="90000"/>
              </a:lnSpc>
            </a:pPr>
            <a:r>
              <a:rPr lang="en-US" sz="2000" dirty="0"/>
              <a:t>The main reason: </a:t>
            </a:r>
            <a:r>
              <a:rPr lang="en-US" sz="2000" dirty="0">
                <a:solidFill>
                  <a:srgbClr val="FF0000"/>
                </a:solidFill>
              </a:rPr>
              <a:t>the partitioning step can be performed in place and very efficiently</a:t>
            </a:r>
            <a:r>
              <a:rPr lang="en-US" sz="2000" dirty="0"/>
              <a:t>. This efficiency more than makes up for the lack of equal-sized recursive calls. </a:t>
            </a:r>
          </a:p>
          <a:p>
            <a:pPr lvl="1">
              <a:lnSpc>
                <a:spcPct val="90000"/>
              </a:lnSpc>
            </a:pPr>
            <a:r>
              <a:rPr lang="en-US" sz="2000" dirty="0"/>
              <a:t>However for small arrays insertion sort works better</a:t>
            </a:r>
          </a:p>
        </p:txBody>
      </p:sp>
    </p:spTree>
    <p:extLst>
      <p:ext uri="{BB962C8B-B14F-4D97-AF65-F5344CB8AC3E}">
        <p14:creationId xmlns:p14="http://schemas.microsoft.com/office/powerpoint/2010/main" val="358569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1730" name="Rectangle 2"/>
          <p:cNvSpPr>
            <a:spLocks noGrp="1" noChangeArrowheads="1"/>
          </p:cNvSpPr>
          <p:nvPr>
            <p:ph type="title"/>
          </p:nvPr>
        </p:nvSpPr>
        <p:spPr>
          <a:xfrm>
            <a:off x="826643" y="102884"/>
            <a:ext cx="6347713" cy="1320800"/>
          </a:xfrm>
        </p:spPr>
        <p:txBody>
          <a:bodyPr/>
          <a:lstStyle/>
          <a:p>
            <a:pPr algn="ctr"/>
            <a:r>
              <a:rPr lang="en-US" dirty="0"/>
              <a:t>Picking Pivot: </a:t>
            </a:r>
            <a:br>
              <a:rPr lang="en-US" dirty="0"/>
            </a:br>
            <a:r>
              <a:rPr lang="en-US" dirty="0"/>
              <a:t>median-of-three</a:t>
            </a:r>
          </a:p>
        </p:txBody>
      </p:sp>
      <p:sp>
        <p:nvSpPr>
          <p:cNvPr id="1481731" name="Text Box 3"/>
          <p:cNvSpPr txBox="1">
            <a:spLocks noChangeArrowheads="1"/>
          </p:cNvSpPr>
          <p:nvPr/>
        </p:nvSpPr>
        <p:spPr bwMode="auto">
          <a:xfrm>
            <a:off x="762305" y="1603626"/>
            <a:ext cx="6137275" cy="45720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2400">
                <a:latin typeface="Tahoma" pitchFamily="30" charset="0"/>
              </a:rPr>
              <a:t>8     1   </a:t>
            </a:r>
            <a:r>
              <a:rPr lang="en-US" sz="1600">
                <a:latin typeface="Tahoma" pitchFamily="30" charset="0"/>
              </a:rPr>
              <a:t>   </a:t>
            </a:r>
            <a:r>
              <a:rPr lang="en-US" sz="2400">
                <a:latin typeface="Tahoma" pitchFamily="30" charset="0"/>
              </a:rPr>
              <a:t>4     9     5     3     7     2     6     0</a:t>
            </a:r>
          </a:p>
        </p:txBody>
      </p:sp>
      <p:sp>
        <p:nvSpPr>
          <p:cNvPr id="1481732" name="Line 4"/>
          <p:cNvSpPr>
            <a:spLocks noChangeShapeType="1"/>
          </p:cNvSpPr>
          <p:nvPr/>
        </p:nvSpPr>
        <p:spPr bwMode="auto">
          <a:xfrm flipV="1">
            <a:off x="951217" y="2060826"/>
            <a:ext cx="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1481733" name="Line 5"/>
          <p:cNvSpPr>
            <a:spLocks noChangeShapeType="1"/>
          </p:cNvSpPr>
          <p:nvPr/>
        </p:nvSpPr>
        <p:spPr bwMode="auto">
          <a:xfrm flipV="1">
            <a:off x="6742417" y="2060826"/>
            <a:ext cx="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1481734" name="Line 6"/>
          <p:cNvSpPr>
            <a:spLocks noChangeShapeType="1"/>
          </p:cNvSpPr>
          <p:nvPr/>
        </p:nvSpPr>
        <p:spPr bwMode="auto">
          <a:xfrm flipV="1">
            <a:off x="3542017" y="2060826"/>
            <a:ext cx="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1481735" name="Text Box 7"/>
          <p:cNvSpPr txBox="1">
            <a:spLocks noChangeArrowheads="1"/>
          </p:cNvSpPr>
          <p:nvPr/>
        </p:nvSpPr>
        <p:spPr bwMode="auto">
          <a:xfrm>
            <a:off x="730555" y="2421189"/>
            <a:ext cx="525462"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latin typeface="Tahoma" pitchFamily="30" charset="0"/>
              </a:rPr>
              <a:t>Left</a:t>
            </a:r>
          </a:p>
        </p:txBody>
      </p:sp>
      <p:sp>
        <p:nvSpPr>
          <p:cNvPr id="1481736" name="Text Box 8"/>
          <p:cNvSpPr txBox="1">
            <a:spLocks noChangeArrowheads="1"/>
          </p:cNvSpPr>
          <p:nvPr/>
        </p:nvSpPr>
        <p:spPr bwMode="auto">
          <a:xfrm>
            <a:off x="6461430" y="2410076"/>
            <a:ext cx="649287"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latin typeface="Tahoma" pitchFamily="30" charset="0"/>
              </a:rPr>
              <a:t>Right</a:t>
            </a:r>
          </a:p>
        </p:txBody>
      </p:sp>
      <p:sp>
        <p:nvSpPr>
          <p:cNvPr id="1481737" name="Text Box 9"/>
          <p:cNvSpPr txBox="1">
            <a:spLocks noChangeArrowheads="1"/>
          </p:cNvSpPr>
          <p:nvPr/>
        </p:nvSpPr>
        <p:spPr bwMode="auto">
          <a:xfrm>
            <a:off x="3199117" y="2410076"/>
            <a:ext cx="773113"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latin typeface="Tahoma" pitchFamily="30" charset="0"/>
              </a:rPr>
              <a:t>Center</a:t>
            </a:r>
          </a:p>
        </p:txBody>
      </p:sp>
      <p:sp>
        <p:nvSpPr>
          <p:cNvPr id="1481738" name="Text Box 10"/>
          <p:cNvSpPr txBox="1">
            <a:spLocks noChangeArrowheads="1"/>
          </p:cNvSpPr>
          <p:nvPr/>
        </p:nvSpPr>
        <p:spPr bwMode="auto">
          <a:xfrm>
            <a:off x="706742" y="3792789"/>
            <a:ext cx="18415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endParaRPr lang="en-US" sz="1600">
              <a:latin typeface="Tahoma" pitchFamily="30" charset="0"/>
            </a:endParaRPr>
          </a:p>
        </p:txBody>
      </p:sp>
      <p:sp>
        <p:nvSpPr>
          <p:cNvPr id="1481739" name="Text Box 11"/>
          <p:cNvSpPr txBox="1">
            <a:spLocks noChangeArrowheads="1"/>
          </p:cNvSpPr>
          <p:nvPr/>
        </p:nvSpPr>
        <p:spPr bwMode="auto">
          <a:xfrm>
            <a:off x="3129267" y="2899026"/>
            <a:ext cx="1201738" cy="396875"/>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2000">
                <a:latin typeface="Tahoma" pitchFamily="30" charset="0"/>
              </a:rPr>
              <a:t>Pivot is 5</a:t>
            </a:r>
          </a:p>
        </p:txBody>
      </p:sp>
      <p:sp>
        <p:nvSpPr>
          <p:cNvPr id="1481740" name="Text Box 12"/>
          <p:cNvSpPr txBox="1">
            <a:spLocks noChangeArrowheads="1"/>
          </p:cNvSpPr>
          <p:nvPr/>
        </p:nvSpPr>
        <p:spPr bwMode="auto">
          <a:xfrm>
            <a:off x="1374930" y="5515510"/>
            <a:ext cx="5727850" cy="769441"/>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2000" dirty="0">
                <a:solidFill>
                  <a:schemeClr val="hlink"/>
                </a:solidFill>
                <a:latin typeface="Comic Sans MS" panose="030F0902030302020204" pitchFamily="66" charset="0"/>
              </a:rPr>
              <a:t>Using median-of-three partitioning eliminates </a:t>
            </a:r>
          </a:p>
          <a:p>
            <a:pPr algn="ctr" eaLnBrk="1" hangingPunct="1">
              <a:spcBef>
                <a:spcPct val="20000"/>
              </a:spcBef>
              <a:buClr>
                <a:schemeClr val="folHlink"/>
              </a:buClr>
              <a:buSzPct val="60000"/>
              <a:buFont typeface="Wingdings" pitchFamily="30" charset="2"/>
              <a:buNone/>
            </a:pPr>
            <a:r>
              <a:rPr lang="en-US" sz="2000" dirty="0">
                <a:solidFill>
                  <a:schemeClr val="hlink"/>
                </a:solidFill>
                <a:latin typeface="Comic Sans MS" panose="030F0902030302020204" pitchFamily="66" charset="0"/>
              </a:rPr>
              <a:t>the bad case for sorted input.</a:t>
            </a:r>
          </a:p>
        </p:txBody>
      </p:sp>
      <p:sp>
        <p:nvSpPr>
          <p:cNvPr id="1481741" name="Text Box 13"/>
          <p:cNvSpPr txBox="1">
            <a:spLocks noChangeArrowheads="1"/>
          </p:cNvSpPr>
          <p:nvPr/>
        </p:nvSpPr>
        <p:spPr bwMode="auto">
          <a:xfrm>
            <a:off x="754367" y="3661026"/>
            <a:ext cx="6137275" cy="45720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2400">
                <a:latin typeface="Tahoma" pitchFamily="30" charset="0"/>
              </a:rPr>
              <a:t>0     1   </a:t>
            </a:r>
            <a:r>
              <a:rPr lang="en-US" sz="1600">
                <a:latin typeface="Tahoma" pitchFamily="30" charset="0"/>
              </a:rPr>
              <a:t>   </a:t>
            </a:r>
            <a:r>
              <a:rPr lang="en-US" sz="2400">
                <a:latin typeface="Tahoma" pitchFamily="30" charset="0"/>
              </a:rPr>
              <a:t>2     3     4     5     6     7     8     9</a:t>
            </a:r>
          </a:p>
        </p:txBody>
      </p:sp>
      <p:sp>
        <p:nvSpPr>
          <p:cNvPr id="1481742" name="Line 14"/>
          <p:cNvSpPr>
            <a:spLocks noChangeShapeType="1"/>
          </p:cNvSpPr>
          <p:nvPr/>
        </p:nvSpPr>
        <p:spPr bwMode="auto">
          <a:xfrm flipV="1">
            <a:off x="943280" y="4118226"/>
            <a:ext cx="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1481743" name="Line 15"/>
          <p:cNvSpPr>
            <a:spLocks noChangeShapeType="1"/>
          </p:cNvSpPr>
          <p:nvPr/>
        </p:nvSpPr>
        <p:spPr bwMode="auto">
          <a:xfrm flipV="1">
            <a:off x="6734480" y="4118226"/>
            <a:ext cx="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1481744" name="Line 16"/>
          <p:cNvSpPr>
            <a:spLocks noChangeShapeType="1"/>
          </p:cNvSpPr>
          <p:nvPr/>
        </p:nvSpPr>
        <p:spPr bwMode="auto">
          <a:xfrm flipV="1">
            <a:off x="3534080" y="4118226"/>
            <a:ext cx="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1481745" name="Text Box 17"/>
          <p:cNvSpPr txBox="1">
            <a:spLocks noChangeArrowheads="1"/>
          </p:cNvSpPr>
          <p:nvPr/>
        </p:nvSpPr>
        <p:spPr bwMode="auto">
          <a:xfrm>
            <a:off x="722617" y="4478589"/>
            <a:ext cx="525463"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latin typeface="Tahoma" pitchFamily="30" charset="0"/>
              </a:rPr>
              <a:t>Left</a:t>
            </a:r>
          </a:p>
        </p:txBody>
      </p:sp>
      <p:sp>
        <p:nvSpPr>
          <p:cNvPr id="1481746" name="Text Box 18"/>
          <p:cNvSpPr txBox="1">
            <a:spLocks noChangeArrowheads="1"/>
          </p:cNvSpPr>
          <p:nvPr/>
        </p:nvSpPr>
        <p:spPr bwMode="auto">
          <a:xfrm>
            <a:off x="6453492" y="4467476"/>
            <a:ext cx="649288"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latin typeface="Tahoma" pitchFamily="30" charset="0"/>
              </a:rPr>
              <a:t>Right</a:t>
            </a:r>
          </a:p>
        </p:txBody>
      </p:sp>
      <p:sp>
        <p:nvSpPr>
          <p:cNvPr id="1481747" name="Text Box 19"/>
          <p:cNvSpPr txBox="1">
            <a:spLocks noChangeArrowheads="1"/>
          </p:cNvSpPr>
          <p:nvPr/>
        </p:nvSpPr>
        <p:spPr bwMode="auto">
          <a:xfrm>
            <a:off x="3191180" y="4467476"/>
            <a:ext cx="773112"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latin typeface="Tahoma" pitchFamily="30" charset="0"/>
              </a:rPr>
              <a:t>Center</a:t>
            </a:r>
          </a:p>
        </p:txBody>
      </p:sp>
    </p:spTree>
    <p:extLst>
      <p:ext uri="{BB962C8B-B14F-4D97-AF65-F5344CB8AC3E}">
        <p14:creationId xmlns:p14="http://schemas.microsoft.com/office/powerpoint/2010/main" val="884323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779" name="Text Box 3"/>
          <p:cNvSpPr txBox="1">
            <a:spLocks noChangeArrowheads="1"/>
          </p:cNvSpPr>
          <p:nvPr/>
        </p:nvSpPr>
        <p:spPr bwMode="auto">
          <a:xfrm>
            <a:off x="1098423" y="1423684"/>
            <a:ext cx="6137275" cy="45720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2400">
                <a:solidFill>
                  <a:srgbClr val="FF0000"/>
                </a:solidFill>
                <a:latin typeface="Tahoma" pitchFamily="30" charset="0"/>
              </a:rPr>
              <a:t>8</a:t>
            </a:r>
            <a:r>
              <a:rPr lang="en-US" sz="2400">
                <a:latin typeface="Tahoma" pitchFamily="30" charset="0"/>
              </a:rPr>
              <a:t>     1   </a:t>
            </a:r>
            <a:r>
              <a:rPr lang="en-US" sz="1600">
                <a:latin typeface="Tahoma" pitchFamily="30" charset="0"/>
              </a:rPr>
              <a:t>   </a:t>
            </a:r>
            <a:r>
              <a:rPr lang="en-US" sz="2400">
                <a:latin typeface="Tahoma" pitchFamily="30" charset="0"/>
              </a:rPr>
              <a:t>4     9     </a:t>
            </a:r>
            <a:r>
              <a:rPr lang="en-US" sz="2400">
                <a:solidFill>
                  <a:srgbClr val="FF0000"/>
                </a:solidFill>
                <a:latin typeface="Tahoma" pitchFamily="30" charset="0"/>
              </a:rPr>
              <a:t>5</a:t>
            </a:r>
            <a:r>
              <a:rPr lang="en-US" sz="2400">
                <a:latin typeface="Tahoma" pitchFamily="30" charset="0"/>
              </a:rPr>
              <a:t>     3     7     2     6     </a:t>
            </a:r>
            <a:r>
              <a:rPr lang="en-US" sz="2400">
                <a:solidFill>
                  <a:srgbClr val="FF0000"/>
                </a:solidFill>
                <a:latin typeface="Tahoma" pitchFamily="30" charset="0"/>
              </a:rPr>
              <a:t>0</a:t>
            </a:r>
          </a:p>
        </p:txBody>
      </p:sp>
      <p:sp>
        <p:nvSpPr>
          <p:cNvPr id="1483780" name="Line 4"/>
          <p:cNvSpPr>
            <a:spLocks noChangeShapeType="1"/>
          </p:cNvSpPr>
          <p:nvPr/>
        </p:nvSpPr>
        <p:spPr bwMode="auto">
          <a:xfrm flipV="1">
            <a:off x="3878136" y="1804684"/>
            <a:ext cx="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1483781" name="Text Box 5"/>
          <p:cNvSpPr txBox="1">
            <a:spLocks noChangeArrowheads="1"/>
          </p:cNvSpPr>
          <p:nvPr/>
        </p:nvSpPr>
        <p:spPr bwMode="auto">
          <a:xfrm>
            <a:off x="3559048" y="2033284"/>
            <a:ext cx="623888"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latin typeface="Tahoma" pitchFamily="30" charset="0"/>
              </a:rPr>
              <a:t>pivot</a:t>
            </a:r>
          </a:p>
        </p:txBody>
      </p:sp>
      <p:sp>
        <p:nvSpPr>
          <p:cNvPr id="1483782" name="Text Box 6"/>
          <p:cNvSpPr txBox="1">
            <a:spLocks noChangeArrowheads="1"/>
          </p:cNvSpPr>
          <p:nvPr/>
        </p:nvSpPr>
        <p:spPr bwMode="auto">
          <a:xfrm>
            <a:off x="1093661" y="2611134"/>
            <a:ext cx="6137275" cy="45720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2400">
                <a:solidFill>
                  <a:srgbClr val="FF0000"/>
                </a:solidFill>
                <a:latin typeface="Tahoma" pitchFamily="30" charset="0"/>
              </a:rPr>
              <a:t>0</a:t>
            </a:r>
            <a:r>
              <a:rPr lang="en-US" sz="2400">
                <a:latin typeface="Tahoma" pitchFamily="30" charset="0"/>
              </a:rPr>
              <a:t>     1   </a:t>
            </a:r>
            <a:r>
              <a:rPr lang="en-US" sz="1600">
                <a:latin typeface="Tahoma" pitchFamily="30" charset="0"/>
              </a:rPr>
              <a:t>   </a:t>
            </a:r>
            <a:r>
              <a:rPr lang="en-US" sz="2400">
                <a:latin typeface="Tahoma" pitchFamily="30" charset="0"/>
              </a:rPr>
              <a:t>4     9     </a:t>
            </a:r>
            <a:r>
              <a:rPr lang="en-US" sz="2400">
                <a:solidFill>
                  <a:srgbClr val="FF0000"/>
                </a:solidFill>
                <a:latin typeface="Tahoma" pitchFamily="30" charset="0"/>
              </a:rPr>
              <a:t>5</a:t>
            </a:r>
            <a:r>
              <a:rPr lang="en-US" sz="2400">
                <a:latin typeface="Tahoma" pitchFamily="30" charset="0"/>
              </a:rPr>
              <a:t>     3     7     2     6     </a:t>
            </a:r>
            <a:r>
              <a:rPr lang="en-US" sz="2400">
                <a:solidFill>
                  <a:srgbClr val="FF0000"/>
                </a:solidFill>
                <a:latin typeface="Tahoma" pitchFamily="30" charset="0"/>
              </a:rPr>
              <a:t>8</a:t>
            </a:r>
          </a:p>
        </p:txBody>
      </p:sp>
      <p:sp>
        <p:nvSpPr>
          <p:cNvPr id="1483783" name="Line 7"/>
          <p:cNvSpPr>
            <a:spLocks noChangeShapeType="1"/>
          </p:cNvSpPr>
          <p:nvPr/>
        </p:nvSpPr>
        <p:spPr bwMode="auto">
          <a:xfrm flipV="1">
            <a:off x="6446711" y="4243084"/>
            <a:ext cx="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1483784" name="Text Box 8"/>
          <p:cNvSpPr txBox="1">
            <a:spLocks noChangeArrowheads="1"/>
          </p:cNvSpPr>
          <p:nvPr/>
        </p:nvSpPr>
        <p:spPr bwMode="auto">
          <a:xfrm>
            <a:off x="6127623" y="4471684"/>
            <a:ext cx="623888"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latin typeface="Tahoma" pitchFamily="30" charset="0"/>
              </a:rPr>
              <a:t>pivot</a:t>
            </a:r>
          </a:p>
        </p:txBody>
      </p:sp>
      <p:sp>
        <p:nvSpPr>
          <p:cNvPr id="1483785" name="Line 9"/>
          <p:cNvSpPr>
            <a:spLocks noChangeShapeType="1"/>
          </p:cNvSpPr>
          <p:nvPr/>
        </p:nvSpPr>
        <p:spPr bwMode="auto">
          <a:xfrm flipV="1">
            <a:off x="5760911" y="4255784"/>
            <a:ext cx="0" cy="304800"/>
          </a:xfrm>
          <a:prstGeom prst="line">
            <a:avLst/>
          </a:prstGeom>
          <a:noFill/>
          <a:ln w="9525">
            <a:solidFill>
              <a:schemeClr val="hlink"/>
            </a:solidFill>
            <a:round/>
            <a:headEnd/>
            <a:tailEnd type="triangle" w="med" len="med"/>
          </a:ln>
          <a:effectLst/>
        </p:spPr>
        <p:txBody>
          <a:bodyPr>
            <a:prstTxWarp prst="textNoShape">
              <a:avLst/>
            </a:prstTxWarp>
          </a:bodyPr>
          <a:lstStyle/>
          <a:p>
            <a:endParaRPr lang="en-US"/>
          </a:p>
        </p:txBody>
      </p:sp>
      <p:sp>
        <p:nvSpPr>
          <p:cNvPr id="1483786" name="Text Box 10"/>
          <p:cNvSpPr txBox="1">
            <a:spLocks noChangeArrowheads="1"/>
          </p:cNvSpPr>
          <p:nvPr/>
        </p:nvSpPr>
        <p:spPr bwMode="auto">
          <a:xfrm>
            <a:off x="5630736" y="4484384"/>
            <a:ext cx="2413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solidFill>
                  <a:schemeClr val="hlink"/>
                </a:solidFill>
                <a:latin typeface="Tahoma" pitchFamily="30" charset="0"/>
              </a:rPr>
              <a:t>j</a:t>
            </a:r>
          </a:p>
        </p:txBody>
      </p:sp>
      <p:sp>
        <p:nvSpPr>
          <p:cNvPr id="1483787" name="Line 11"/>
          <p:cNvSpPr>
            <a:spLocks noChangeShapeType="1"/>
          </p:cNvSpPr>
          <p:nvPr/>
        </p:nvSpPr>
        <p:spPr bwMode="auto">
          <a:xfrm flipV="1">
            <a:off x="1287336" y="4255784"/>
            <a:ext cx="0" cy="304800"/>
          </a:xfrm>
          <a:prstGeom prst="line">
            <a:avLst/>
          </a:prstGeom>
          <a:noFill/>
          <a:ln w="9525">
            <a:solidFill>
              <a:schemeClr val="hlink"/>
            </a:solidFill>
            <a:round/>
            <a:headEnd/>
            <a:tailEnd type="triangle" w="med" len="med"/>
          </a:ln>
          <a:effectLst/>
        </p:spPr>
        <p:txBody>
          <a:bodyPr>
            <a:prstTxWarp prst="textNoShape">
              <a:avLst/>
            </a:prstTxWarp>
          </a:bodyPr>
          <a:lstStyle/>
          <a:p>
            <a:endParaRPr lang="en-US"/>
          </a:p>
        </p:txBody>
      </p:sp>
      <p:sp>
        <p:nvSpPr>
          <p:cNvPr id="1483788" name="Text Box 12"/>
          <p:cNvSpPr txBox="1">
            <a:spLocks noChangeArrowheads="1"/>
          </p:cNvSpPr>
          <p:nvPr/>
        </p:nvSpPr>
        <p:spPr bwMode="auto">
          <a:xfrm>
            <a:off x="1134936" y="4516134"/>
            <a:ext cx="230187"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solidFill>
                  <a:schemeClr val="hlink"/>
                </a:solidFill>
                <a:latin typeface="Tahoma" pitchFamily="30" charset="0"/>
              </a:rPr>
              <a:t>i</a:t>
            </a:r>
          </a:p>
        </p:txBody>
      </p:sp>
      <p:sp>
        <p:nvSpPr>
          <p:cNvPr id="1483789" name="Text Box 13"/>
          <p:cNvSpPr txBox="1">
            <a:spLocks noChangeArrowheads="1"/>
          </p:cNvSpPr>
          <p:nvPr/>
        </p:nvSpPr>
        <p:spPr bwMode="auto">
          <a:xfrm>
            <a:off x="2354136" y="3176284"/>
            <a:ext cx="29718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FF"/>
                </a:solidFill>
              </a:rPr>
              <a:t>Swap 5 and 6</a:t>
            </a:r>
          </a:p>
        </p:txBody>
      </p:sp>
      <p:sp>
        <p:nvSpPr>
          <p:cNvPr id="1483790" name="Text Box 14"/>
          <p:cNvSpPr txBox="1">
            <a:spLocks noChangeArrowheads="1"/>
          </p:cNvSpPr>
          <p:nvPr/>
        </p:nvSpPr>
        <p:spPr bwMode="auto">
          <a:xfrm>
            <a:off x="2362200" y="5181600"/>
            <a:ext cx="4151313"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t>We are now </a:t>
            </a:r>
            <a:r>
              <a:rPr lang="en-US" b="1" i="1"/>
              <a:t>ready for partitioning</a:t>
            </a:r>
            <a:r>
              <a:rPr lang="en-US"/>
              <a:t> </a:t>
            </a:r>
          </a:p>
        </p:txBody>
      </p:sp>
      <p:sp>
        <p:nvSpPr>
          <p:cNvPr id="1483791" name="Text Box 15"/>
          <p:cNvSpPr txBox="1">
            <a:spLocks noChangeArrowheads="1"/>
          </p:cNvSpPr>
          <p:nvPr/>
        </p:nvSpPr>
        <p:spPr bwMode="auto">
          <a:xfrm>
            <a:off x="1098423" y="3709684"/>
            <a:ext cx="6137275" cy="45720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2400">
                <a:latin typeface="Tahoma" pitchFamily="30" charset="0"/>
              </a:rPr>
              <a:t>0     1   </a:t>
            </a:r>
            <a:r>
              <a:rPr lang="en-US" sz="1600">
                <a:latin typeface="Tahoma" pitchFamily="30" charset="0"/>
              </a:rPr>
              <a:t>   </a:t>
            </a:r>
            <a:r>
              <a:rPr lang="en-US" sz="2400">
                <a:latin typeface="Tahoma" pitchFamily="30" charset="0"/>
              </a:rPr>
              <a:t>4     9     </a:t>
            </a:r>
            <a:r>
              <a:rPr lang="en-US" sz="2400">
                <a:solidFill>
                  <a:srgbClr val="FF0000"/>
                </a:solidFill>
                <a:latin typeface="Tahoma" pitchFamily="30" charset="0"/>
              </a:rPr>
              <a:t>6</a:t>
            </a:r>
            <a:r>
              <a:rPr lang="en-US" sz="2400">
                <a:latin typeface="Tahoma" pitchFamily="30" charset="0"/>
              </a:rPr>
              <a:t>     3     7     2     </a:t>
            </a:r>
            <a:r>
              <a:rPr lang="en-US" sz="2400">
                <a:solidFill>
                  <a:srgbClr val="FF0000"/>
                </a:solidFill>
                <a:latin typeface="Tahoma" pitchFamily="30" charset="0"/>
              </a:rPr>
              <a:t>5</a:t>
            </a:r>
            <a:r>
              <a:rPr lang="en-US" sz="2400">
                <a:latin typeface="Tahoma" pitchFamily="30" charset="0"/>
              </a:rPr>
              <a:t>     8</a:t>
            </a:r>
          </a:p>
        </p:txBody>
      </p:sp>
      <p:sp>
        <p:nvSpPr>
          <p:cNvPr id="18" name="Rectangle 2">
            <a:extLst>
              <a:ext uri="{FF2B5EF4-FFF2-40B4-BE49-F238E27FC236}">
                <a16:creationId xmlns:a16="http://schemas.microsoft.com/office/drawing/2014/main" id="{CA45EE69-231F-2149-AE59-B857C07CD620}"/>
              </a:ext>
            </a:extLst>
          </p:cNvPr>
          <p:cNvSpPr txBox="1">
            <a:spLocks noChangeArrowheads="1"/>
          </p:cNvSpPr>
          <p:nvPr/>
        </p:nvSpPr>
        <p:spPr>
          <a:xfrm>
            <a:off x="826643" y="102884"/>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chemeClr val="tx1"/>
                </a:solidFill>
              </a:rPr>
              <a:t>Picking Pivot: </a:t>
            </a:r>
            <a:br>
              <a:rPr lang="en-US" sz="4000" dirty="0">
                <a:solidFill>
                  <a:schemeClr val="tx1"/>
                </a:solidFill>
              </a:rPr>
            </a:br>
            <a:r>
              <a:rPr lang="en-US" sz="4000" dirty="0">
                <a:solidFill>
                  <a:schemeClr val="tx1"/>
                </a:solidFill>
              </a:rPr>
              <a:t>median-of-three</a:t>
            </a:r>
          </a:p>
        </p:txBody>
      </p:sp>
    </p:spTree>
    <p:extLst>
      <p:ext uri="{BB962C8B-B14F-4D97-AF65-F5344CB8AC3E}">
        <p14:creationId xmlns:p14="http://schemas.microsoft.com/office/powerpoint/2010/main" val="4805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3782"/>
                                        </p:tgtEl>
                                        <p:attrNameLst>
                                          <p:attrName>style.visibility</p:attrName>
                                        </p:attrNameLst>
                                      </p:cBhvr>
                                      <p:to>
                                        <p:strVal val="visible"/>
                                      </p:to>
                                    </p:set>
                                    <p:animEffect transition="in" filter="blinds(horizontal)">
                                      <p:cBhvr>
                                        <p:cTn id="7" dur="500"/>
                                        <p:tgtEl>
                                          <p:spTgt spid="14837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83789">
                                            <p:txEl>
                                              <p:pRg st="0" end="0"/>
                                            </p:txEl>
                                          </p:spTgt>
                                        </p:tgtEl>
                                        <p:attrNameLst>
                                          <p:attrName>style.visibility</p:attrName>
                                        </p:attrNameLst>
                                      </p:cBhvr>
                                      <p:to>
                                        <p:strVal val="visible"/>
                                      </p:to>
                                    </p:set>
                                    <p:animEffect transition="in" filter="blinds(horizontal)">
                                      <p:cBhvr>
                                        <p:cTn id="12" dur="500"/>
                                        <p:tgtEl>
                                          <p:spTgt spid="148378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83791"/>
                                        </p:tgtEl>
                                        <p:attrNameLst>
                                          <p:attrName>style.visibility</p:attrName>
                                        </p:attrNameLst>
                                      </p:cBhvr>
                                      <p:to>
                                        <p:strVal val="visible"/>
                                      </p:to>
                                    </p:set>
                                    <p:animEffect transition="in" filter="blinds(horizontal)">
                                      <p:cBhvr>
                                        <p:cTn id="17" dur="500"/>
                                        <p:tgtEl>
                                          <p:spTgt spid="148379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83783"/>
                                        </p:tgtEl>
                                        <p:attrNameLst>
                                          <p:attrName>style.visibility</p:attrName>
                                        </p:attrNameLst>
                                      </p:cBhvr>
                                      <p:to>
                                        <p:strVal val="visible"/>
                                      </p:to>
                                    </p:set>
                                    <p:animEffect transition="in" filter="blinds(horizontal)">
                                      <p:cBhvr>
                                        <p:cTn id="20" dur="500"/>
                                        <p:tgtEl>
                                          <p:spTgt spid="148378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483784"/>
                                        </p:tgtEl>
                                        <p:attrNameLst>
                                          <p:attrName>style.visibility</p:attrName>
                                        </p:attrNameLst>
                                      </p:cBhvr>
                                      <p:to>
                                        <p:strVal val="visible"/>
                                      </p:to>
                                    </p:set>
                                    <p:animEffect transition="in" filter="blinds(horizontal)">
                                      <p:cBhvr>
                                        <p:cTn id="23" dur="500"/>
                                        <p:tgtEl>
                                          <p:spTgt spid="148378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83785"/>
                                        </p:tgtEl>
                                        <p:attrNameLst>
                                          <p:attrName>style.visibility</p:attrName>
                                        </p:attrNameLst>
                                      </p:cBhvr>
                                      <p:to>
                                        <p:strVal val="visible"/>
                                      </p:to>
                                    </p:set>
                                    <p:animEffect transition="in" filter="blinds(horizontal)">
                                      <p:cBhvr>
                                        <p:cTn id="26" dur="500"/>
                                        <p:tgtEl>
                                          <p:spTgt spid="148378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483786"/>
                                        </p:tgtEl>
                                        <p:attrNameLst>
                                          <p:attrName>style.visibility</p:attrName>
                                        </p:attrNameLst>
                                      </p:cBhvr>
                                      <p:to>
                                        <p:strVal val="visible"/>
                                      </p:to>
                                    </p:set>
                                    <p:animEffect transition="in" filter="blinds(horizontal)">
                                      <p:cBhvr>
                                        <p:cTn id="29" dur="500"/>
                                        <p:tgtEl>
                                          <p:spTgt spid="148378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83787"/>
                                        </p:tgtEl>
                                        <p:attrNameLst>
                                          <p:attrName>style.visibility</p:attrName>
                                        </p:attrNameLst>
                                      </p:cBhvr>
                                      <p:to>
                                        <p:strVal val="visible"/>
                                      </p:to>
                                    </p:set>
                                    <p:animEffect transition="in" filter="blinds(horizontal)">
                                      <p:cBhvr>
                                        <p:cTn id="32" dur="500"/>
                                        <p:tgtEl>
                                          <p:spTgt spid="148378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483788"/>
                                        </p:tgtEl>
                                        <p:attrNameLst>
                                          <p:attrName>style.visibility</p:attrName>
                                        </p:attrNameLst>
                                      </p:cBhvr>
                                      <p:to>
                                        <p:strVal val="visible"/>
                                      </p:to>
                                    </p:set>
                                    <p:animEffect transition="in" filter="blinds(horizontal)">
                                      <p:cBhvr>
                                        <p:cTn id="35" dur="500"/>
                                        <p:tgtEl>
                                          <p:spTgt spid="148378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483790">
                                            <p:txEl>
                                              <p:pRg st="0" end="0"/>
                                            </p:txEl>
                                          </p:spTgt>
                                        </p:tgtEl>
                                        <p:attrNameLst>
                                          <p:attrName>style.visibility</p:attrName>
                                        </p:attrNameLst>
                                      </p:cBhvr>
                                      <p:to>
                                        <p:strVal val="visible"/>
                                      </p:to>
                                    </p:set>
                                    <p:animEffect transition="in" filter="blinds(horizontal)">
                                      <p:cBhvr>
                                        <p:cTn id="40" dur="500"/>
                                        <p:tgtEl>
                                          <p:spTgt spid="14837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782" grpId="0"/>
      <p:bldP spid="1483783" grpId="0" animBg="1"/>
      <p:bldP spid="1483784" grpId="0"/>
      <p:bldP spid="1483785" grpId="0" animBg="1"/>
      <p:bldP spid="1483786" grpId="0"/>
      <p:bldP spid="1483787" grpId="0" animBg="1"/>
      <p:bldP spid="1483788" grpId="0"/>
      <p:bldP spid="14837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874" name="Rectangle 2"/>
          <p:cNvSpPr>
            <a:spLocks noGrp="1" noChangeArrowheads="1"/>
          </p:cNvSpPr>
          <p:nvPr>
            <p:ph type="title"/>
          </p:nvPr>
        </p:nvSpPr>
        <p:spPr>
          <a:xfrm>
            <a:off x="457200" y="457200"/>
            <a:ext cx="8229600" cy="990600"/>
          </a:xfrm>
        </p:spPr>
        <p:txBody>
          <a:bodyPr/>
          <a:lstStyle/>
          <a:p>
            <a:pPr algn="ctr"/>
            <a:r>
              <a:rPr lang="en-US" dirty="0"/>
              <a:t>Partitioning Strategy</a:t>
            </a:r>
          </a:p>
        </p:txBody>
      </p:sp>
      <p:sp>
        <p:nvSpPr>
          <p:cNvPr id="1487875" name="Rectangle 3"/>
          <p:cNvSpPr>
            <a:spLocks noGrp="1" noChangeArrowheads="1"/>
          </p:cNvSpPr>
          <p:nvPr>
            <p:ph idx="1"/>
          </p:nvPr>
        </p:nvSpPr>
        <p:spPr>
          <a:xfrm>
            <a:off x="672956" y="1676400"/>
            <a:ext cx="8388849" cy="4724400"/>
          </a:xfrm>
        </p:spPr>
        <p:txBody>
          <a:bodyPr>
            <a:normAutofit/>
          </a:bodyPr>
          <a:lstStyle/>
          <a:p>
            <a:pPr>
              <a:lnSpc>
                <a:spcPct val="95000"/>
              </a:lnSpc>
            </a:pPr>
            <a:r>
              <a:rPr lang="en-US" sz="2400" dirty="0"/>
              <a:t>Move all the small element to the left part of the array and all the large elements to the right part.</a:t>
            </a:r>
          </a:p>
          <a:p>
            <a:pPr lvl="1">
              <a:lnSpc>
                <a:spcPct val="95000"/>
              </a:lnSpc>
            </a:pPr>
            <a:r>
              <a:rPr lang="en-US" sz="2000" dirty="0"/>
              <a:t>Place pivot at position right-1;</a:t>
            </a:r>
          </a:p>
          <a:p>
            <a:pPr lvl="1">
              <a:lnSpc>
                <a:spcPct val="95000"/>
              </a:lnSpc>
            </a:pPr>
            <a:r>
              <a:rPr lang="en-US" sz="2000" dirty="0"/>
              <a:t>Set </a:t>
            </a:r>
            <a:r>
              <a:rPr lang="en-US" sz="2000" dirty="0" err="1"/>
              <a:t>i</a:t>
            </a:r>
            <a:r>
              <a:rPr lang="en-US" sz="2000" dirty="0"/>
              <a:t> = left and j =right-2;</a:t>
            </a:r>
          </a:p>
          <a:p>
            <a:pPr lvl="1">
              <a:lnSpc>
                <a:spcPct val="95000"/>
              </a:lnSpc>
            </a:pPr>
            <a:r>
              <a:rPr lang="en-US" sz="2000" dirty="0"/>
              <a:t>Repeat until </a:t>
            </a:r>
            <a:r>
              <a:rPr lang="en-US" sz="2000" dirty="0" err="1"/>
              <a:t>i</a:t>
            </a:r>
            <a:r>
              <a:rPr lang="en-US" sz="2000" dirty="0"/>
              <a:t> &lt; j</a:t>
            </a:r>
          </a:p>
          <a:p>
            <a:pPr lvl="2">
              <a:lnSpc>
                <a:spcPct val="95000"/>
              </a:lnSpc>
            </a:pPr>
            <a:r>
              <a:rPr lang="en-US" sz="2000" dirty="0"/>
              <a:t>If a[ </a:t>
            </a:r>
            <a:r>
              <a:rPr lang="en-US" sz="2000" dirty="0" err="1"/>
              <a:t>i</a:t>
            </a:r>
            <a:r>
              <a:rPr lang="en-US" sz="2000" dirty="0"/>
              <a:t> ] &lt; pivot, </a:t>
            </a:r>
            <a:r>
              <a:rPr lang="en-US" sz="2000" dirty="0" err="1"/>
              <a:t>i</a:t>
            </a:r>
            <a:r>
              <a:rPr lang="en-US" sz="2000" dirty="0"/>
              <a:t>++</a:t>
            </a:r>
          </a:p>
          <a:p>
            <a:pPr lvl="3">
              <a:lnSpc>
                <a:spcPct val="95000"/>
              </a:lnSpc>
            </a:pPr>
            <a:r>
              <a:rPr lang="en-US" sz="1800" dirty="0"/>
              <a:t>Move </a:t>
            </a:r>
            <a:r>
              <a:rPr lang="en-US" sz="1800" dirty="0" err="1"/>
              <a:t>i</a:t>
            </a:r>
            <a:r>
              <a:rPr lang="en-US" sz="1800" dirty="0"/>
              <a:t> right, skipping over elements that are smaller than the pivot.</a:t>
            </a:r>
          </a:p>
          <a:p>
            <a:pPr lvl="2">
              <a:lnSpc>
                <a:spcPct val="95000"/>
              </a:lnSpc>
            </a:pPr>
            <a:r>
              <a:rPr lang="en-US" sz="2000" dirty="0"/>
              <a:t>If a[ j ] &gt; pivot, j--</a:t>
            </a:r>
          </a:p>
          <a:p>
            <a:pPr lvl="3">
              <a:lnSpc>
                <a:spcPct val="95000"/>
              </a:lnSpc>
            </a:pPr>
            <a:r>
              <a:rPr lang="en-US" sz="1800" dirty="0"/>
              <a:t>Move j left, skipping over elements that are large than the pivot.</a:t>
            </a:r>
          </a:p>
          <a:p>
            <a:pPr lvl="2">
              <a:lnSpc>
                <a:spcPct val="95000"/>
              </a:lnSpc>
            </a:pPr>
            <a:r>
              <a:rPr lang="en-US" sz="2000" dirty="0"/>
              <a:t>Swap a[ </a:t>
            </a:r>
            <a:r>
              <a:rPr lang="en-US" sz="2000" dirty="0" err="1"/>
              <a:t>i</a:t>
            </a:r>
            <a:r>
              <a:rPr lang="en-US" sz="2000" dirty="0"/>
              <a:t> ] with a[ j ]. </a:t>
            </a:r>
          </a:p>
          <a:p>
            <a:pPr lvl="1">
              <a:lnSpc>
                <a:spcPct val="95000"/>
              </a:lnSpc>
            </a:pPr>
            <a:r>
              <a:rPr lang="en-US" sz="2000" dirty="0"/>
              <a:t>Finally, Swap the pivot element with the element pointer to by </a:t>
            </a:r>
            <a:r>
              <a:rPr lang="en-US" sz="2000" dirty="0" err="1"/>
              <a:t>i</a:t>
            </a:r>
            <a:r>
              <a:rPr lang="en-US" sz="2000" dirty="0"/>
              <a:t>.</a:t>
            </a:r>
          </a:p>
        </p:txBody>
      </p:sp>
    </p:spTree>
    <p:extLst>
      <p:ext uri="{BB962C8B-B14F-4D97-AF65-F5344CB8AC3E}">
        <p14:creationId xmlns:p14="http://schemas.microsoft.com/office/powerpoint/2010/main" val="3690346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922" name="Rectangle 2"/>
          <p:cNvSpPr>
            <a:spLocks noGrp="1" noChangeArrowheads="1"/>
          </p:cNvSpPr>
          <p:nvPr>
            <p:ph type="title"/>
          </p:nvPr>
        </p:nvSpPr>
        <p:spPr>
          <a:xfrm>
            <a:off x="457200" y="381000"/>
            <a:ext cx="8229600" cy="762000"/>
          </a:xfrm>
        </p:spPr>
        <p:txBody>
          <a:bodyPr/>
          <a:lstStyle/>
          <a:p>
            <a:pPr algn="ctr"/>
            <a:r>
              <a:rPr lang="en-US" sz="4000" dirty="0"/>
              <a:t>Partitioning</a:t>
            </a:r>
          </a:p>
        </p:txBody>
      </p:sp>
      <p:sp>
        <p:nvSpPr>
          <p:cNvPr id="1489923" name="Line 3"/>
          <p:cNvSpPr>
            <a:spLocks noChangeShapeType="1"/>
          </p:cNvSpPr>
          <p:nvPr/>
        </p:nvSpPr>
        <p:spPr bwMode="auto">
          <a:xfrm flipV="1">
            <a:off x="6167475" y="1676400"/>
            <a:ext cx="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1489924" name="Text Box 4"/>
          <p:cNvSpPr txBox="1">
            <a:spLocks noChangeArrowheads="1"/>
          </p:cNvSpPr>
          <p:nvPr/>
        </p:nvSpPr>
        <p:spPr bwMode="auto">
          <a:xfrm>
            <a:off x="5848387" y="1905000"/>
            <a:ext cx="623888"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latin typeface="Tahoma" pitchFamily="30" charset="0"/>
              </a:rPr>
              <a:t>pivot</a:t>
            </a:r>
          </a:p>
        </p:txBody>
      </p:sp>
      <p:sp>
        <p:nvSpPr>
          <p:cNvPr id="1489925" name="Line 5"/>
          <p:cNvSpPr>
            <a:spLocks noChangeShapeType="1"/>
          </p:cNvSpPr>
          <p:nvPr/>
        </p:nvSpPr>
        <p:spPr bwMode="auto">
          <a:xfrm flipV="1">
            <a:off x="5562637" y="1689100"/>
            <a:ext cx="0" cy="304800"/>
          </a:xfrm>
          <a:prstGeom prst="line">
            <a:avLst/>
          </a:prstGeom>
          <a:noFill/>
          <a:ln w="9525">
            <a:solidFill>
              <a:schemeClr val="hlink"/>
            </a:solidFill>
            <a:round/>
            <a:headEnd/>
            <a:tailEnd type="triangle" w="med" len="med"/>
          </a:ln>
          <a:effectLst/>
        </p:spPr>
        <p:txBody>
          <a:bodyPr>
            <a:prstTxWarp prst="textNoShape">
              <a:avLst/>
            </a:prstTxWarp>
          </a:bodyPr>
          <a:lstStyle/>
          <a:p>
            <a:endParaRPr lang="en-US"/>
          </a:p>
        </p:txBody>
      </p:sp>
      <p:sp>
        <p:nvSpPr>
          <p:cNvPr id="1489926" name="Text Box 6"/>
          <p:cNvSpPr txBox="1">
            <a:spLocks noChangeArrowheads="1"/>
          </p:cNvSpPr>
          <p:nvPr/>
        </p:nvSpPr>
        <p:spPr bwMode="auto">
          <a:xfrm>
            <a:off x="5432462" y="1917700"/>
            <a:ext cx="2413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solidFill>
                  <a:schemeClr val="hlink"/>
                </a:solidFill>
                <a:latin typeface="Tahoma" pitchFamily="30" charset="0"/>
              </a:rPr>
              <a:t>j</a:t>
            </a:r>
          </a:p>
        </p:txBody>
      </p:sp>
      <p:sp>
        <p:nvSpPr>
          <p:cNvPr id="1489927" name="Line 7"/>
          <p:cNvSpPr>
            <a:spLocks noChangeShapeType="1"/>
          </p:cNvSpPr>
          <p:nvPr/>
        </p:nvSpPr>
        <p:spPr bwMode="auto">
          <a:xfrm flipV="1">
            <a:off x="1089062" y="1689100"/>
            <a:ext cx="0" cy="304800"/>
          </a:xfrm>
          <a:prstGeom prst="line">
            <a:avLst/>
          </a:prstGeom>
          <a:noFill/>
          <a:ln w="9525">
            <a:solidFill>
              <a:schemeClr val="hlink"/>
            </a:solidFill>
            <a:round/>
            <a:headEnd/>
            <a:tailEnd type="triangle" w="med" len="med"/>
          </a:ln>
          <a:effectLst/>
        </p:spPr>
        <p:txBody>
          <a:bodyPr>
            <a:prstTxWarp prst="textNoShape">
              <a:avLst/>
            </a:prstTxWarp>
          </a:bodyPr>
          <a:lstStyle/>
          <a:p>
            <a:endParaRPr lang="en-US"/>
          </a:p>
        </p:txBody>
      </p:sp>
      <p:sp>
        <p:nvSpPr>
          <p:cNvPr id="1489928" name="Text Box 8"/>
          <p:cNvSpPr txBox="1">
            <a:spLocks noChangeArrowheads="1"/>
          </p:cNvSpPr>
          <p:nvPr/>
        </p:nvSpPr>
        <p:spPr bwMode="auto">
          <a:xfrm>
            <a:off x="936662" y="1949450"/>
            <a:ext cx="230188"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solidFill>
                  <a:schemeClr val="hlink"/>
                </a:solidFill>
                <a:latin typeface="Tahoma" pitchFamily="30" charset="0"/>
              </a:rPr>
              <a:t>i</a:t>
            </a:r>
          </a:p>
        </p:txBody>
      </p:sp>
      <p:sp>
        <p:nvSpPr>
          <p:cNvPr id="1489929" name="Line 9"/>
          <p:cNvSpPr>
            <a:spLocks noChangeShapeType="1"/>
          </p:cNvSpPr>
          <p:nvPr/>
        </p:nvSpPr>
        <p:spPr bwMode="auto">
          <a:xfrm flipV="1">
            <a:off x="6284950" y="4648200"/>
            <a:ext cx="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1489930" name="Text Box 10"/>
          <p:cNvSpPr txBox="1">
            <a:spLocks noChangeArrowheads="1"/>
          </p:cNvSpPr>
          <p:nvPr/>
        </p:nvSpPr>
        <p:spPr bwMode="auto">
          <a:xfrm>
            <a:off x="5965862" y="4876800"/>
            <a:ext cx="623888"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latin typeface="Tahoma" pitchFamily="30" charset="0"/>
              </a:rPr>
              <a:t>pivot</a:t>
            </a:r>
          </a:p>
        </p:txBody>
      </p:sp>
      <p:sp>
        <p:nvSpPr>
          <p:cNvPr id="1489931" name="Line 11"/>
          <p:cNvSpPr>
            <a:spLocks noChangeShapeType="1"/>
          </p:cNvSpPr>
          <p:nvPr/>
        </p:nvSpPr>
        <p:spPr bwMode="auto">
          <a:xfrm flipV="1">
            <a:off x="4343437" y="4724400"/>
            <a:ext cx="0" cy="304800"/>
          </a:xfrm>
          <a:prstGeom prst="line">
            <a:avLst/>
          </a:prstGeom>
          <a:noFill/>
          <a:ln w="9525">
            <a:solidFill>
              <a:schemeClr val="hlink"/>
            </a:solidFill>
            <a:round/>
            <a:headEnd/>
            <a:tailEnd type="triangle" w="med" len="med"/>
          </a:ln>
          <a:effectLst/>
        </p:spPr>
        <p:txBody>
          <a:bodyPr>
            <a:prstTxWarp prst="textNoShape">
              <a:avLst/>
            </a:prstTxWarp>
          </a:bodyPr>
          <a:lstStyle/>
          <a:p>
            <a:endParaRPr lang="en-US"/>
          </a:p>
        </p:txBody>
      </p:sp>
      <p:sp>
        <p:nvSpPr>
          <p:cNvPr id="1489932" name="Text Box 12"/>
          <p:cNvSpPr txBox="1">
            <a:spLocks noChangeArrowheads="1"/>
          </p:cNvSpPr>
          <p:nvPr/>
        </p:nvSpPr>
        <p:spPr bwMode="auto">
          <a:xfrm>
            <a:off x="4213262" y="4953000"/>
            <a:ext cx="2413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solidFill>
                  <a:schemeClr val="hlink"/>
                </a:solidFill>
                <a:latin typeface="Tahoma" pitchFamily="30" charset="0"/>
              </a:rPr>
              <a:t>j</a:t>
            </a:r>
          </a:p>
        </p:txBody>
      </p:sp>
      <p:sp>
        <p:nvSpPr>
          <p:cNvPr id="1489933" name="Line 13"/>
          <p:cNvSpPr>
            <a:spLocks noChangeShapeType="1"/>
          </p:cNvSpPr>
          <p:nvPr/>
        </p:nvSpPr>
        <p:spPr bwMode="auto">
          <a:xfrm flipV="1">
            <a:off x="3679862" y="4724400"/>
            <a:ext cx="0" cy="304800"/>
          </a:xfrm>
          <a:prstGeom prst="line">
            <a:avLst/>
          </a:prstGeom>
          <a:noFill/>
          <a:ln w="9525">
            <a:solidFill>
              <a:schemeClr val="hlink"/>
            </a:solidFill>
            <a:round/>
            <a:headEnd/>
            <a:tailEnd type="triangle" w="med" len="med"/>
          </a:ln>
          <a:effectLst/>
        </p:spPr>
        <p:txBody>
          <a:bodyPr>
            <a:prstTxWarp prst="textNoShape">
              <a:avLst/>
            </a:prstTxWarp>
          </a:bodyPr>
          <a:lstStyle/>
          <a:p>
            <a:endParaRPr lang="en-US"/>
          </a:p>
        </p:txBody>
      </p:sp>
      <p:sp>
        <p:nvSpPr>
          <p:cNvPr id="1489934" name="Text Box 14"/>
          <p:cNvSpPr txBox="1">
            <a:spLocks noChangeArrowheads="1"/>
          </p:cNvSpPr>
          <p:nvPr/>
        </p:nvSpPr>
        <p:spPr bwMode="auto">
          <a:xfrm>
            <a:off x="3527462" y="5029200"/>
            <a:ext cx="230188"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solidFill>
                  <a:schemeClr val="hlink"/>
                </a:solidFill>
                <a:latin typeface="Tahoma" pitchFamily="30" charset="0"/>
              </a:rPr>
              <a:t>i</a:t>
            </a:r>
          </a:p>
        </p:txBody>
      </p:sp>
      <p:sp>
        <p:nvSpPr>
          <p:cNvPr id="1489935" name="Text Box 15"/>
          <p:cNvSpPr txBox="1">
            <a:spLocks noChangeArrowheads="1"/>
          </p:cNvSpPr>
          <p:nvPr/>
        </p:nvSpPr>
        <p:spPr bwMode="auto">
          <a:xfrm>
            <a:off x="3070262" y="2057400"/>
            <a:ext cx="29718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FF"/>
                </a:solidFill>
              </a:rPr>
              <a:t>Swap 9 and 2</a:t>
            </a:r>
          </a:p>
        </p:txBody>
      </p:sp>
      <p:sp>
        <p:nvSpPr>
          <p:cNvPr id="1489936" name="Text Box 16"/>
          <p:cNvSpPr txBox="1">
            <a:spLocks noChangeArrowheads="1"/>
          </p:cNvSpPr>
          <p:nvPr/>
        </p:nvSpPr>
        <p:spPr bwMode="auto">
          <a:xfrm>
            <a:off x="652499" y="5715000"/>
            <a:ext cx="67056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FF"/>
                </a:solidFill>
              </a:rPr>
              <a:t>At this state, i and j have crossed, so no swap is performed.</a:t>
            </a:r>
          </a:p>
        </p:txBody>
      </p:sp>
      <p:sp>
        <p:nvSpPr>
          <p:cNvPr id="1489937" name="Text Box 17"/>
          <p:cNvSpPr txBox="1">
            <a:spLocks noChangeArrowheads="1"/>
          </p:cNvSpPr>
          <p:nvPr/>
        </p:nvSpPr>
        <p:spPr bwMode="auto">
          <a:xfrm>
            <a:off x="860462" y="1295400"/>
            <a:ext cx="6137275" cy="45720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2400">
                <a:latin typeface="Tahoma" pitchFamily="30" charset="0"/>
              </a:rPr>
              <a:t>0     1   </a:t>
            </a:r>
            <a:r>
              <a:rPr lang="en-US" sz="1600">
                <a:latin typeface="Tahoma" pitchFamily="30" charset="0"/>
              </a:rPr>
              <a:t>   </a:t>
            </a:r>
            <a:r>
              <a:rPr lang="en-US" sz="2400">
                <a:latin typeface="Tahoma" pitchFamily="30" charset="0"/>
              </a:rPr>
              <a:t>4     9     6     3     7     2     </a:t>
            </a:r>
            <a:r>
              <a:rPr lang="en-US" sz="2400">
                <a:solidFill>
                  <a:srgbClr val="0000FF"/>
                </a:solidFill>
                <a:latin typeface="Tahoma" pitchFamily="30" charset="0"/>
              </a:rPr>
              <a:t>5</a:t>
            </a:r>
            <a:r>
              <a:rPr lang="en-US" sz="2400">
                <a:latin typeface="Tahoma" pitchFamily="30" charset="0"/>
              </a:rPr>
              <a:t>     8</a:t>
            </a:r>
          </a:p>
        </p:txBody>
      </p:sp>
      <p:sp>
        <p:nvSpPr>
          <p:cNvPr id="1489938" name="Line 18"/>
          <p:cNvSpPr>
            <a:spLocks noChangeShapeType="1"/>
          </p:cNvSpPr>
          <p:nvPr/>
        </p:nvSpPr>
        <p:spPr bwMode="auto">
          <a:xfrm flipV="1">
            <a:off x="6208750" y="3200400"/>
            <a:ext cx="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1489939" name="Text Box 19"/>
          <p:cNvSpPr txBox="1">
            <a:spLocks noChangeArrowheads="1"/>
          </p:cNvSpPr>
          <p:nvPr/>
        </p:nvSpPr>
        <p:spPr bwMode="auto">
          <a:xfrm>
            <a:off x="5889662" y="3429000"/>
            <a:ext cx="623888"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latin typeface="Tahoma" pitchFamily="30" charset="0"/>
              </a:rPr>
              <a:t>pivot</a:t>
            </a:r>
          </a:p>
        </p:txBody>
      </p:sp>
      <p:sp>
        <p:nvSpPr>
          <p:cNvPr id="1489940" name="Line 20"/>
          <p:cNvSpPr>
            <a:spLocks noChangeShapeType="1"/>
          </p:cNvSpPr>
          <p:nvPr/>
        </p:nvSpPr>
        <p:spPr bwMode="auto">
          <a:xfrm flipV="1">
            <a:off x="5486437" y="3136900"/>
            <a:ext cx="0" cy="304800"/>
          </a:xfrm>
          <a:prstGeom prst="line">
            <a:avLst/>
          </a:prstGeom>
          <a:noFill/>
          <a:ln w="9525">
            <a:solidFill>
              <a:schemeClr val="hlink"/>
            </a:solidFill>
            <a:round/>
            <a:headEnd/>
            <a:tailEnd type="triangle" w="med" len="med"/>
          </a:ln>
          <a:effectLst/>
        </p:spPr>
        <p:txBody>
          <a:bodyPr>
            <a:prstTxWarp prst="textNoShape">
              <a:avLst/>
            </a:prstTxWarp>
          </a:bodyPr>
          <a:lstStyle/>
          <a:p>
            <a:endParaRPr lang="en-US"/>
          </a:p>
        </p:txBody>
      </p:sp>
      <p:sp>
        <p:nvSpPr>
          <p:cNvPr id="1489941" name="Text Box 21"/>
          <p:cNvSpPr txBox="1">
            <a:spLocks noChangeArrowheads="1"/>
          </p:cNvSpPr>
          <p:nvPr/>
        </p:nvSpPr>
        <p:spPr bwMode="auto">
          <a:xfrm>
            <a:off x="5356262" y="3352800"/>
            <a:ext cx="2413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solidFill>
                  <a:schemeClr val="hlink"/>
                </a:solidFill>
                <a:latin typeface="Tahoma" pitchFamily="30" charset="0"/>
              </a:rPr>
              <a:t>j</a:t>
            </a:r>
          </a:p>
        </p:txBody>
      </p:sp>
      <p:sp>
        <p:nvSpPr>
          <p:cNvPr id="1489942" name="Line 22"/>
          <p:cNvSpPr>
            <a:spLocks noChangeShapeType="1"/>
          </p:cNvSpPr>
          <p:nvPr/>
        </p:nvSpPr>
        <p:spPr bwMode="auto">
          <a:xfrm flipV="1">
            <a:off x="2952787" y="3124200"/>
            <a:ext cx="0" cy="304800"/>
          </a:xfrm>
          <a:prstGeom prst="line">
            <a:avLst/>
          </a:prstGeom>
          <a:noFill/>
          <a:ln w="9525">
            <a:solidFill>
              <a:schemeClr val="hlink"/>
            </a:solidFill>
            <a:round/>
            <a:headEnd/>
            <a:tailEnd type="triangle" w="med" len="med"/>
          </a:ln>
          <a:effectLst/>
        </p:spPr>
        <p:txBody>
          <a:bodyPr>
            <a:prstTxWarp prst="textNoShape">
              <a:avLst/>
            </a:prstTxWarp>
          </a:bodyPr>
          <a:lstStyle/>
          <a:p>
            <a:endParaRPr lang="en-US"/>
          </a:p>
        </p:txBody>
      </p:sp>
      <p:sp>
        <p:nvSpPr>
          <p:cNvPr id="1489943" name="Text Box 23"/>
          <p:cNvSpPr txBox="1">
            <a:spLocks noChangeArrowheads="1"/>
          </p:cNvSpPr>
          <p:nvPr/>
        </p:nvSpPr>
        <p:spPr bwMode="auto">
          <a:xfrm>
            <a:off x="2800387" y="3352800"/>
            <a:ext cx="230188" cy="336550"/>
          </a:xfrm>
          <a:prstGeom prst="rect">
            <a:avLst/>
          </a:prstGeom>
          <a:noFill/>
          <a:ln w="9525">
            <a:noFill/>
            <a:miter lim="800000"/>
            <a:headEnd/>
            <a:tailEnd/>
          </a:ln>
          <a:effectLst/>
        </p:spPr>
        <p:txBody>
          <a:bodyPr>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solidFill>
                  <a:schemeClr val="hlink"/>
                </a:solidFill>
                <a:latin typeface="Tahoma" pitchFamily="30" charset="0"/>
              </a:rPr>
              <a:t>i</a:t>
            </a:r>
          </a:p>
        </p:txBody>
      </p:sp>
      <p:sp>
        <p:nvSpPr>
          <p:cNvPr id="1489944" name="Text Box 24"/>
          <p:cNvSpPr txBox="1">
            <a:spLocks noChangeArrowheads="1"/>
          </p:cNvSpPr>
          <p:nvPr/>
        </p:nvSpPr>
        <p:spPr bwMode="auto">
          <a:xfrm>
            <a:off x="2994062" y="3657600"/>
            <a:ext cx="29718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FF"/>
                </a:solidFill>
              </a:rPr>
              <a:t>Swap 6 and 3</a:t>
            </a:r>
          </a:p>
        </p:txBody>
      </p:sp>
      <p:sp>
        <p:nvSpPr>
          <p:cNvPr id="1489945" name="Text Box 25"/>
          <p:cNvSpPr txBox="1">
            <a:spLocks noChangeArrowheads="1"/>
          </p:cNvSpPr>
          <p:nvPr/>
        </p:nvSpPr>
        <p:spPr bwMode="auto">
          <a:xfrm>
            <a:off x="860462" y="2743200"/>
            <a:ext cx="6137275" cy="45720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2400">
                <a:latin typeface="Tahoma" pitchFamily="30" charset="0"/>
              </a:rPr>
              <a:t>0     1   </a:t>
            </a:r>
            <a:r>
              <a:rPr lang="en-US" sz="1600">
                <a:latin typeface="Tahoma" pitchFamily="30" charset="0"/>
              </a:rPr>
              <a:t>   </a:t>
            </a:r>
            <a:r>
              <a:rPr lang="en-US" sz="2400">
                <a:latin typeface="Tahoma" pitchFamily="30" charset="0"/>
              </a:rPr>
              <a:t>4     </a:t>
            </a:r>
            <a:r>
              <a:rPr lang="en-US" sz="2400">
                <a:solidFill>
                  <a:srgbClr val="FF0000"/>
                </a:solidFill>
                <a:latin typeface="Tahoma" pitchFamily="30" charset="0"/>
              </a:rPr>
              <a:t>2</a:t>
            </a:r>
            <a:r>
              <a:rPr lang="en-US" sz="2400">
                <a:latin typeface="Tahoma" pitchFamily="30" charset="0"/>
              </a:rPr>
              <a:t>     6     3     7     </a:t>
            </a:r>
            <a:r>
              <a:rPr lang="en-US" sz="2400">
                <a:solidFill>
                  <a:srgbClr val="FF0000"/>
                </a:solidFill>
                <a:latin typeface="Tahoma" pitchFamily="30" charset="0"/>
              </a:rPr>
              <a:t>9</a:t>
            </a:r>
            <a:r>
              <a:rPr lang="en-US" sz="2400">
                <a:latin typeface="Tahoma" pitchFamily="30" charset="0"/>
              </a:rPr>
              <a:t>     </a:t>
            </a:r>
            <a:r>
              <a:rPr lang="en-US" sz="2400">
                <a:solidFill>
                  <a:srgbClr val="0000FF"/>
                </a:solidFill>
                <a:latin typeface="Tahoma" pitchFamily="30" charset="0"/>
              </a:rPr>
              <a:t>5</a:t>
            </a:r>
            <a:r>
              <a:rPr lang="en-US" sz="2400">
                <a:latin typeface="Tahoma" pitchFamily="30" charset="0"/>
              </a:rPr>
              <a:t>     8</a:t>
            </a:r>
          </a:p>
        </p:txBody>
      </p:sp>
      <p:sp>
        <p:nvSpPr>
          <p:cNvPr id="1489946" name="Text Box 26"/>
          <p:cNvSpPr txBox="1">
            <a:spLocks noChangeArrowheads="1"/>
          </p:cNvSpPr>
          <p:nvPr/>
        </p:nvSpPr>
        <p:spPr bwMode="auto">
          <a:xfrm>
            <a:off x="936662" y="4267200"/>
            <a:ext cx="6137275" cy="45720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2400">
                <a:latin typeface="Tahoma" pitchFamily="30" charset="0"/>
              </a:rPr>
              <a:t>0     1   </a:t>
            </a:r>
            <a:r>
              <a:rPr lang="en-US" sz="1600">
                <a:latin typeface="Tahoma" pitchFamily="30" charset="0"/>
              </a:rPr>
              <a:t>   </a:t>
            </a:r>
            <a:r>
              <a:rPr lang="en-US" sz="2400">
                <a:latin typeface="Tahoma" pitchFamily="30" charset="0"/>
              </a:rPr>
              <a:t>4     2     </a:t>
            </a:r>
            <a:r>
              <a:rPr lang="en-US" sz="2400">
                <a:solidFill>
                  <a:srgbClr val="FF0000"/>
                </a:solidFill>
                <a:latin typeface="Tahoma" pitchFamily="30" charset="0"/>
              </a:rPr>
              <a:t>3</a:t>
            </a:r>
            <a:r>
              <a:rPr lang="en-US" sz="2400">
                <a:latin typeface="Tahoma" pitchFamily="30" charset="0"/>
              </a:rPr>
              <a:t>     </a:t>
            </a:r>
            <a:r>
              <a:rPr lang="en-US" sz="2400">
                <a:solidFill>
                  <a:srgbClr val="FF0000"/>
                </a:solidFill>
                <a:latin typeface="Tahoma" pitchFamily="30" charset="0"/>
              </a:rPr>
              <a:t>6</a:t>
            </a:r>
            <a:r>
              <a:rPr lang="en-US" sz="2400">
                <a:latin typeface="Tahoma" pitchFamily="30" charset="0"/>
              </a:rPr>
              <a:t>     7     9     </a:t>
            </a:r>
            <a:r>
              <a:rPr lang="en-US" sz="2400">
                <a:solidFill>
                  <a:srgbClr val="0000FF"/>
                </a:solidFill>
                <a:latin typeface="Tahoma" pitchFamily="30" charset="0"/>
              </a:rPr>
              <a:t>5</a:t>
            </a:r>
            <a:r>
              <a:rPr lang="en-US" sz="2400">
                <a:latin typeface="Tahoma" pitchFamily="30" charset="0"/>
              </a:rPr>
              <a:t>     8</a:t>
            </a:r>
          </a:p>
        </p:txBody>
      </p:sp>
    </p:spTree>
    <p:extLst>
      <p:ext uri="{BB962C8B-B14F-4D97-AF65-F5344CB8AC3E}">
        <p14:creationId xmlns:p14="http://schemas.microsoft.com/office/powerpoint/2010/main" val="198171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89923"/>
                                        </p:tgtEl>
                                        <p:attrNameLst>
                                          <p:attrName>style.visibility</p:attrName>
                                        </p:attrNameLst>
                                      </p:cBhvr>
                                      <p:to>
                                        <p:strVal val="visible"/>
                                      </p:to>
                                    </p:set>
                                    <p:animEffect transition="in" filter="blinds(horizontal)">
                                      <p:cBhvr>
                                        <p:cTn id="7" dur="500"/>
                                        <p:tgtEl>
                                          <p:spTgt spid="14899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89924"/>
                                        </p:tgtEl>
                                        <p:attrNameLst>
                                          <p:attrName>style.visibility</p:attrName>
                                        </p:attrNameLst>
                                      </p:cBhvr>
                                      <p:to>
                                        <p:strVal val="visible"/>
                                      </p:to>
                                    </p:set>
                                    <p:animEffect transition="in" filter="blinds(horizontal)">
                                      <p:cBhvr>
                                        <p:cTn id="10" dur="500"/>
                                        <p:tgtEl>
                                          <p:spTgt spid="148992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89925"/>
                                        </p:tgtEl>
                                        <p:attrNameLst>
                                          <p:attrName>style.visibility</p:attrName>
                                        </p:attrNameLst>
                                      </p:cBhvr>
                                      <p:to>
                                        <p:strVal val="visible"/>
                                      </p:to>
                                    </p:set>
                                    <p:animEffect transition="in" filter="blinds(horizontal)">
                                      <p:cBhvr>
                                        <p:cTn id="13" dur="500"/>
                                        <p:tgtEl>
                                          <p:spTgt spid="148992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89926"/>
                                        </p:tgtEl>
                                        <p:attrNameLst>
                                          <p:attrName>style.visibility</p:attrName>
                                        </p:attrNameLst>
                                      </p:cBhvr>
                                      <p:to>
                                        <p:strVal val="visible"/>
                                      </p:to>
                                    </p:set>
                                    <p:animEffect transition="in" filter="blinds(horizontal)">
                                      <p:cBhvr>
                                        <p:cTn id="16" dur="500"/>
                                        <p:tgtEl>
                                          <p:spTgt spid="148992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89927"/>
                                        </p:tgtEl>
                                        <p:attrNameLst>
                                          <p:attrName>style.visibility</p:attrName>
                                        </p:attrNameLst>
                                      </p:cBhvr>
                                      <p:to>
                                        <p:strVal val="visible"/>
                                      </p:to>
                                    </p:set>
                                    <p:animEffect transition="in" filter="blinds(horizontal)">
                                      <p:cBhvr>
                                        <p:cTn id="19" dur="500"/>
                                        <p:tgtEl>
                                          <p:spTgt spid="148992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89928"/>
                                        </p:tgtEl>
                                        <p:attrNameLst>
                                          <p:attrName>style.visibility</p:attrName>
                                        </p:attrNameLst>
                                      </p:cBhvr>
                                      <p:to>
                                        <p:strVal val="visible"/>
                                      </p:to>
                                    </p:set>
                                    <p:animEffect transition="in" filter="blinds(horizontal)">
                                      <p:cBhvr>
                                        <p:cTn id="22" dur="500"/>
                                        <p:tgtEl>
                                          <p:spTgt spid="1489928"/>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1" nodeType="clickEffect">
                                  <p:stCondLst>
                                    <p:cond delay="0"/>
                                  </p:stCondLst>
                                  <p:childTnLst>
                                    <p:animMotion origin="layout" path="M 0.0 0.0 L 0.20833 0.0 " pathEditMode="relative" rAng="0" ptsTypes="AA">
                                      <p:cBhvr>
                                        <p:cTn id="26" dur="2000" fill="hold"/>
                                        <p:tgtEl>
                                          <p:spTgt spid="1489927"/>
                                        </p:tgtEl>
                                        <p:attrNameLst>
                                          <p:attrName>ppt_x</p:attrName>
                                          <p:attrName>ppt_y</p:attrName>
                                        </p:attrNameLst>
                                      </p:cBhvr>
                                      <p:rCtr x="0" y="0"/>
                                    </p:animMotion>
                                  </p:childTnLst>
                                </p:cTn>
                              </p:par>
                              <p:par>
                                <p:cTn id="27" presetID="0" presetClass="path" presetSubtype="0" accel="50000" decel="50000" fill="hold" grpId="1" nodeType="withEffect">
                                  <p:stCondLst>
                                    <p:cond delay="0"/>
                                  </p:stCondLst>
                                  <p:childTnLst>
                                    <p:animMotion origin="layout" path="M 0.0 0.0 L 0.20833 0.0 " pathEditMode="relative" ptsTypes="AA">
                                      <p:cBhvr>
                                        <p:cTn id="28" dur="2000" fill="hold"/>
                                        <p:tgtEl>
                                          <p:spTgt spid="1489928"/>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489935">
                                            <p:txEl>
                                              <p:pRg st="0" end="0"/>
                                            </p:txEl>
                                          </p:spTgt>
                                        </p:tgtEl>
                                        <p:attrNameLst>
                                          <p:attrName>style.visibility</p:attrName>
                                        </p:attrNameLst>
                                      </p:cBhvr>
                                      <p:to>
                                        <p:strVal val="visible"/>
                                      </p:to>
                                    </p:set>
                                    <p:animEffect transition="in" filter="blinds(horizontal)">
                                      <p:cBhvr>
                                        <p:cTn id="33" dur="500"/>
                                        <p:tgtEl>
                                          <p:spTgt spid="1489935">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489945"/>
                                        </p:tgtEl>
                                        <p:attrNameLst>
                                          <p:attrName>style.visibility</p:attrName>
                                        </p:attrNameLst>
                                      </p:cBhvr>
                                      <p:to>
                                        <p:strVal val="visible"/>
                                      </p:to>
                                    </p:set>
                                    <p:animEffect transition="in" filter="blinds(horizontal)">
                                      <p:cBhvr>
                                        <p:cTn id="38" dur="500"/>
                                        <p:tgtEl>
                                          <p:spTgt spid="1489945"/>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489938"/>
                                        </p:tgtEl>
                                        <p:attrNameLst>
                                          <p:attrName>style.visibility</p:attrName>
                                        </p:attrNameLst>
                                      </p:cBhvr>
                                      <p:to>
                                        <p:strVal val="visible"/>
                                      </p:to>
                                    </p:set>
                                    <p:animEffect transition="in" filter="blinds(horizontal)">
                                      <p:cBhvr>
                                        <p:cTn id="41" dur="500"/>
                                        <p:tgtEl>
                                          <p:spTgt spid="148993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489939"/>
                                        </p:tgtEl>
                                        <p:attrNameLst>
                                          <p:attrName>style.visibility</p:attrName>
                                        </p:attrNameLst>
                                      </p:cBhvr>
                                      <p:to>
                                        <p:strVal val="visible"/>
                                      </p:to>
                                    </p:set>
                                    <p:animEffect transition="in" filter="blinds(horizontal)">
                                      <p:cBhvr>
                                        <p:cTn id="44" dur="500"/>
                                        <p:tgtEl>
                                          <p:spTgt spid="148993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489940"/>
                                        </p:tgtEl>
                                        <p:attrNameLst>
                                          <p:attrName>style.visibility</p:attrName>
                                        </p:attrNameLst>
                                      </p:cBhvr>
                                      <p:to>
                                        <p:strVal val="visible"/>
                                      </p:to>
                                    </p:set>
                                    <p:animEffect transition="in" filter="blinds(horizontal)">
                                      <p:cBhvr>
                                        <p:cTn id="47" dur="500"/>
                                        <p:tgtEl>
                                          <p:spTgt spid="148994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489941"/>
                                        </p:tgtEl>
                                        <p:attrNameLst>
                                          <p:attrName>style.visibility</p:attrName>
                                        </p:attrNameLst>
                                      </p:cBhvr>
                                      <p:to>
                                        <p:strVal val="visible"/>
                                      </p:to>
                                    </p:set>
                                    <p:animEffect transition="in" filter="blinds(horizontal)">
                                      <p:cBhvr>
                                        <p:cTn id="50" dur="500"/>
                                        <p:tgtEl>
                                          <p:spTgt spid="148994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489942"/>
                                        </p:tgtEl>
                                        <p:attrNameLst>
                                          <p:attrName>style.visibility</p:attrName>
                                        </p:attrNameLst>
                                      </p:cBhvr>
                                      <p:to>
                                        <p:strVal val="visible"/>
                                      </p:to>
                                    </p:set>
                                    <p:animEffect transition="in" filter="blinds(horizontal)">
                                      <p:cBhvr>
                                        <p:cTn id="53" dur="500"/>
                                        <p:tgtEl>
                                          <p:spTgt spid="148994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489943"/>
                                        </p:tgtEl>
                                        <p:attrNameLst>
                                          <p:attrName>style.visibility</p:attrName>
                                        </p:attrNameLst>
                                      </p:cBhvr>
                                      <p:to>
                                        <p:strVal val="visible"/>
                                      </p:to>
                                    </p:set>
                                    <p:animEffect transition="in" filter="blinds(horizontal)">
                                      <p:cBhvr>
                                        <p:cTn id="56" dur="500"/>
                                        <p:tgtEl>
                                          <p:spTgt spid="1489943"/>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0 4.81481E-6 L 0.07882 -0.00186 " pathEditMode="relative" rAng="0" ptsTypes="AA">
                                      <p:cBhvr>
                                        <p:cTn id="60" dur="2000" fill="hold"/>
                                        <p:tgtEl>
                                          <p:spTgt spid="1489942"/>
                                        </p:tgtEl>
                                        <p:attrNameLst>
                                          <p:attrName>ppt_x</p:attrName>
                                          <p:attrName>ppt_y</p:attrName>
                                        </p:attrNameLst>
                                      </p:cBhvr>
                                      <p:rCtr x="39" y="-1"/>
                                    </p:animMotion>
                                  </p:childTnLst>
                                </p:cTn>
                              </p:par>
                              <p:par>
                                <p:cTn id="61" presetID="0" presetClass="path" presetSubtype="0" accel="50000" decel="50000" fill="hold" grpId="1" nodeType="withEffect">
                                  <p:stCondLst>
                                    <p:cond delay="0"/>
                                  </p:stCondLst>
                                  <p:childTnLst>
                                    <p:animMotion origin="layout" path="M 0 -3.7037E-6 L 0.07535 -0.00231 " pathEditMode="relative" rAng="0" ptsTypes="AA">
                                      <p:cBhvr>
                                        <p:cTn id="62" dur="2000" fill="hold"/>
                                        <p:tgtEl>
                                          <p:spTgt spid="1489943"/>
                                        </p:tgtEl>
                                        <p:attrNameLst>
                                          <p:attrName>ppt_x</p:attrName>
                                          <p:attrName>ppt_y</p:attrName>
                                        </p:attrNameLst>
                                      </p:cBhvr>
                                      <p:rCtr x="38" y="-1"/>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1" nodeType="clickEffect">
                                  <p:stCondLst>
                                    <p:cond delay="0"/>
                                  </p:stCondLst>
                                  <p:childTnLst>
                                    <p:animMotion origin="layout" path="M -2.77778E-6 -7.40741E-7 L -0.13923 -0.00185 " pathEditMode="relative" rAng="0" ptsTypes="AA">
                                      <p:cBhvr>
                                        <p:cTn id="66" dur="2000" fill="hold"/>
                                        <p:tgtEl>
                                          <p:spTgt spid="1489940"/>
                                        </p:tgtEl>
                                        <p:attrNameLst>
                                          <p:attrName>ppt_x</p:attrName>
                                          <p:attrName>ppt_y</p:attrName>
                                        </p:attrNameLst>
                                      </p:cBhvr>
                                      <p:rCtr x="-70" y="-1"/>
                                    </p:animMotion>
                                  </p:childTnLst>
                                </p:cTn>
                              </p:par>
                              <p:par>
                                <p:cTn id="67" presetID="0" presetClass="path" presetSubtype="0" accel="50000" decel="50000" fill="hold" grpId="1" nodeType="withEffect">
                                  <p:stCondLst>
                                    <p:cond delay="0"/>
                                  </p:stCondLst>
                                  <p:childTnLst>
                                    <p:animMotion origin="layout" path="M -1.11111E-6 0.00185 L -0.13819 -0.00232 " pathEditMode="relative" rAng="0" ptsTypes="AA">
                                      <p:cBhvr>
                                        <p:cTn id="68" dur="2000" fill="hold"/>
                                        <p:tgtEl>
                                          <p:spTgt spid="1489941"/>
                                        </p:tgtEl>
                                        <p:attrNameLst>
                                          <p:attrName>ppt_x</p:attrName>
                                          <p:attrName>ppt_y</p:attrName>
                                        </p:attrNameLst>
                                      </p:cBhvr>
                                      <p:rCtr x="-69" y="-2"/>
                                    </p:animMotion>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489944">
                                            <p:txEl>
                                              <p:pRg st="0" end="0"/>
                                            </p:txEl>
                                          </p:spTgt>
                                        </p:tgtEl>
                                        <p:attrNameLst>
                                          <p:attrName>style.visibility</p:attrName>
                                        </p:attrNameLst>
                                      </p:cBhvr>
                                      <p:to>
                                        <p:strVal val="visible"/>
                                      </p:to>
                                    </p:set>
                                    <p:animEffect transition="in" filter="blinds(horizontal)">
                                      <p:cBhvr>
                                        <p:cTn id="73" dur="500"/>
                                        <p:tgtEl>
                                          <p:spTgt spid="1489944">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489946"/>
                                        </p:tgtEl>
                                        <p:attrNameLst>
                                          <p:attrName>style.visibility</p:attrName>
                                        </p:attrNameLst>
                                      </p:cBhvr>
                                      <p:to>
                                        <p:strVal val="visible"/>
                                      </p:to>
                                    </p:set>
                                    <p:animEffect transition="in" filter="blinds(horizontal)">
                                      <p:cBhvr>
                                        <p:cTn id="78" dur="500"/>
                                        <p:tgtEl>
                                          <p:spTgt spid="1489946"/>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489929"/>
                                        </p:tgtEl>
                                        <p:attrNameLst>
                                          <p:attrName>style.visibility</p:attrName>
                                        </p:attrNameLst>
                                      </p:cBhvr>
                                      <p:to>
                                        <p:strVal val="visible"/>
                                      </p:to>
                                    </p:set>
                                    <p:animEffect transition="in" filter="blinds(horizontal)">
                                      <p:cBhvr>
                                        <p:cTn id="81" dur="500"/>
                                        <p:tgtEl>
                                          <p:spTgt spid="1489929"/>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489930"/>
                                        </p:tgtEl>
                                        <p:attrNameLst>
                                          <p:attrName>style.visibility</p:attrName>
                                        </p:attrNameLst>
                                      </p:cBhvr>
                                      <p:to>
                                        <p:strVal val="visible"/>
                                      </p:to>
                                    </p:set>
                                    <p:animEffect transition="in" filter="blinds(horizontal)">
                                      <p:cBhvr>
                                        <p:cTn id="84" dur="500"/>
                                        <p:tgtEl>
                                          <p:spTgt spid="1489930"/>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489933"/>
                                        </p:tgtEl>
                                        <p:attrNameLst>
                                          <p:attrName>style.visibility</p:attrName>
                                        </p:attrNameLst>
                                      </p:cBhvr>
                                      <p:to>
                                        <p:strVal val="visible"/>
                                      </p:to>
                                    </p:set>
                                    <p:animEffect transition="in" filter="blinds(horizontal)">
                                      <p:cBhvr>
                                        <p:cTn id="89" dur="500"/>
                                        <p:tgtEl>
                                          <p:spTgt spid="1489933"/>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1489934"/>
                                        </p:tgtEl>
                                        <p:attrNameLst>
                                          <p:attrName>style.visibility</p:attrName>
                                        </p:attrNameLst>
                                      </p:cBhvr>
                                      <p:to>
                                        <p:strVal val="visible"/>
                                      </p:to>
                                    </p:set>
                                    <p:animEffect transition="in" filter="blinds(horizontal)">
                                      <p:cBhvr>
                                        <p:cTn id="92" dur="500"/>
                                        <p:tgtEl>
                                          <p:spTgt spid="1489934"/>
                                        </p:tgtEl>
                                      </p:cBhvr>
                                    </p:animEffect>
                                  </p:childTnLst>
                                </p:cTn>
                              </p:par>
                              <p:par>
                                <p:cTn id="93" presetID="0" presetClass="path" presetSubtype="0" accel="50000" decel="50000" fill="hold" grpId="1" nodeType="withEffect">
                                  <p:stCondLst>
                                    <p:cond delay="0"/>
                                  </p:stCondLst>
                                  <p:childTnLst>
                                    <p:animMotion origin="layout" path="M -3.33333E-6 4.44444E-6 L 0.08334 4.44444E-6 " pathEditMode="relative" rAng="0" ptsTypes="AA">
                                      <p:cBhvr>
                                        <p:cTn id="94" dur="2000" fill="hold"/>
                                        <p:tgtEl>
                                          <p:spTgt spid="1489934"/>
                                        </p:tgtEl>
                                        <p:attrNameLst>
                                          <p:attrName>ppt_x</p:attrName>
                                          <p:attrName>ppt_y</p:attrName>
                                        </p:attrNameLst>
                                      </p:cBhvr>
                                      <p:rCtr x="42" y="0"/>
                                    </p:animMotion>
                                  </p:childTnLst>
                                </p:cTn>
                              </p:par>
                              <p:par>
                                <p:cTn id="95" presetID="0" presetClass="path" presetSubtype="0" accel="50000" decel="50000" fill="hold" grpId="1" nodeType="withEffect">
                                  <p:stCondLst>
                                    <p:cond delay="0"/>
                                  </p:stCondLst>
                                  <p:childTnLst>
                                    <p:animMotion origin="layout" path="M -3.33333E-6 -1.11111E-6 L 0.075 -1.11111E-6 " pathEditMode="relative" rAng="0" ptsTypes="AA">
                                      <p:cBhvr>
                                        <p:cTn id="96" dur="2000" fill="hold"/>
                                        <p:tgtEl>
                                          <p:spTgt spid="1489933"/>
                                        </p:tgtEl>
                                        <p:attrNameLst>
                                          <p:attrName>ppt_x</p:attrName>
                                          <p:attrName>ppt_y</p:attrName>
                                        </p:attrNameLst>
                                      </p:cBhvr>
                                      <p:rCtr x="38" y="0"/>
                                    </p:animMotion>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1489931"/>
                                        </p:tgtEl>
                                        <p:attrNameLst>
                                          <p:attrName>style.visibility</p:attrName>
                                        </p:attrNameLst>
                                      </p:cBhvr>
                                      <p:to>
                                        <p:strVal val="visible"/>
                                      </p:to>
                                    </p:set>
                                    <p:animEffect transition="in" filter="blinds(horizontal)">
                                      <p:cBhvr>
                                        <p:cTn id="101" dur="500"/>
                                        <p:tgtEl>
                                          <p:spTgt spid="1489931"/>
                                        </p:tgtEl>
                                      </p:cBhvr>
                                    </p:animEffect>
                                  </p:childTnLst>
                                </p:cTn>
                              </p:par>
                              <p:par>
                                <p:cTn id="102" presetID="0" presetClass="path" presetSubtype="0" accel="50000" decel="50000" fill="hold" grpId="1" nodeType="withEffect">
                                  <p:stCondLst>
                                    <p:cond delay="0"/>
                                  </p:stCondLst>
                                  <p:childTnLst>
                                    <p:animMotion origin="layout" path="M 0.00243 -1.11111E-6 L -0.07014 -1.11111E-6 " pathEditMode="relative" rAng="0" ptsTypes="AA">
                                      <p:cBhvr>
                                        <p:cTn id="103" dur="2000" fill="hold"/>
                                        <p:tgtEl>
                                          <p:spTgt spid="1489931"/>
                                        </p:tgtEl>
                                        <p:attrNameLst>
                                          <p:attrName>ppt_x</p:attrName>
                                          <p:attrName>ppt_y</p:attrName>
                                        </p:attrNameLst>
                                      </p:cBhvr>
                                      <p:rCtr x="-36" y="0"/>
                                    </p:animMotion>
                                  </p:childTnLst>
                                </p:cTn>
                              </p:par>
                              <p:par>
                                <p:cTn id="104" presetID="3" presetClass="entr" presetSubtype="10" fill="hold" grpId="0" nodeType="withEffect">
                                  <p:stCondLst>
                                    <p:cond delay="0"/>
                                  </p:stCondLst>
                                  <p:childTnLst>
                                    <p:set>
                                      <p:cBhvr>
                                        <p:cTn id="105" dur="1" fill="hold">
                                          <p:stCondLst>
                                            <p:cond delay="0"/>
                                          </p:stCondLst>
                                        </p:cTn>
                                        <p:tgtEl>
                                          <p:spTgt spid="1489932"/>
                                        </p:tgtEl>
                                        <p:attrNameLst>
                                          <p:attrName>style.visibility</p:attrName>
                                        </p:attrNameLst>
                                      </p:cBhvr>
                                      <p:to>
                                        <p:strVal val="visible"/>
                                      </p:to>
                                    </p:set>
                                    <p:animEffect transition="in" filter="blinds(horizontal)">
                                      <p:cBhvr>
                                        <p:cTn id="106" dur="500"/>
                                        <p:tgtEl>
                                          <p:spTgt spid="1489932"/>
                                        </p:tgtEl>
                                      </p:cBhvr>
                                    </p:animEffect>
                                  </p:childTnLst>
                                </p:cTn>
                              </p:par>
                              <p:par>
                                <p:cTn id="107" presetID="0" presetClass="path" presetSubtype="0" accel="50000" decel="50000" fill="hold" grpId="1" nodeType="withEffect">
                                  <p:stCondLst>
                                    <p:cond delay="0"/>
                                  </p:stCondLst>
                                  <p:childTnLst>
                                    <p:animMotion origin="layout" path="M -1.11111E-6 4.44444E-6 L -0.07153 0.00879 " pathEditMode="relative" rAng="0" ptsTypes="AA">
                                      <p:cBhvr>
                                        <p:cTn id="108" dur="2000" fill="hold"/>
                                        <p:tgtEl>
                                          <p:spTgt spid="1489932"/>
                                        </p:tgtEl>
                                        <p:attrNameLst>
                                          <p:attrName>ppt_x</p:attrName>
                                          <p:attrName>ppt_y</p:attrName>
                                        </p:attrNameLst>
                                      </p:cBhvr>
                                      <p:rCtr x="-36" y="4"/>
                                    </p:animMotion>
                                  </p:childTnLst>
                                </p:cTn>
                              </p:par>
                              <p:par>
                                <p:cTn id="109" presetID="3" presetClass="entr" presetSubtype="10" fill="hold" grpId="2" nodeType="withEffect">
                                  <p:stCondLst>
                                    <p:cond delay="0"/>
                                  </p:stCondLst>
                                  <p:childTnLst>
                                    <p:set>
                                      <p:cBhvr>
                                        <p:cTn id="110" dur="1" fill="hold">
                                          <p:stCondLst>
                                            <p:cond delay="0"/>
                                          </p:stCondLst>
                                        </p:cTn>
                                        <p:tgtEl>
                                          <p:spTgt spid="1489931"/>
                                        </p:tgtEl>
                                        <p:attrNameLst>
                                          <p:attrName>style.visibility</p:attrName>
                                        </p:attrNameLst>
                                      </p:cBhvr>
                                      <p:to>
                                        <p:strVal val="visible"/>
                                      </p:to>
                                    </p:set>
                                    <p:animEffect transition="in" filter="blinds(horizontal)">
                                      <p:cBhvr>
                                        <p:cTn id="111" dur="500"/>
                                        <p:tgtEl>
                                          <p:spTgt spid="1489931"/>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489936"/>
                                        </p:tgtEl>
                                        <p:attrNameLst>
                                          <p:attrName>style.visibility</p:attrName>
                                        </p:attrNameLst>
                                      </p:cBhvr>
                                      <p:to>
                                        <p:strVal val="visible"/>
                                      </p:to>
                                    </p:set>
                                    <p:animEffect transition="in" filter="blinds(horizontal)">
                                      <p:cBhvr>
                                        <p:cTn id="116" dur="500"/>
                                        <p:tgtEl>
                                          <p:spTgt spid="1489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923" grpId="0" animBg="1"/>
      <p:bldP spid="1489924" grpId="0"/>
      <p:bldP spid="1489925" grpId="0" animBg="1"/>
      <p:bldP spid="1489926" grpId="0"/>
      <p:bldP spid="1489927" grpId="0" animBg="1"/>
      <p:bldP spid="1489927" grpId="1" animBg="1"/>
      <p:bldP spid="1489928" grpId="0"/>
      <p:bldP spid="1489928" grpId="1"/>
      <p:bldP spid="1489929" grpId="0" animBg="1"/>
      <p:bldP spid="1489930" grpId="0"/>
      <p:bldP spid="1489931" grpId="0" animBg="1"/>
      <p:bldP spid="1489931" grpId="1" animBg="1"/>
      <p:bldP spid="1489931" grpId="2" animBg="1"/>
      <p:bldP spid="1489932" grpId="0"/>
      <p:bldP spid="1489932" grpId="1"/>
      <p:bldP spid="1489933" grpId="0" animBg="1"/>
      <p:bldP spid="1489933" grpId="1" animBg="1"/>
      <p:bldP spid="1489934" grpId="0"/>
      <p:bldP spid="1489934" grpId="1"/>
      <p:bldP spid="1489936" grpId="0"/>
      <p:bldP spid="1489938" grpId="0" animBg="1"/>
      <p:bldP spid="1489939" grpId="0"/>
      <p:bldP spid="1489940" grpId="0" animBg="1"/>
      <p:bldP spid="1489940" grpId="1" animBg="1"/>
      <p:bldP spid="1489941" grpId="0"/>
      <p:bldP spid="1489941" grpId="1"/>
      <p:bldP spid="1489942" grpId="0" animBg="1"/>
      <p:bldP spid="1489942" grpId="1" animBg="1"/>
      <p:bldP spid="1489943" grpId="0"/>
      <p:bldP spid="1489943" grpId="1"/>
      <p:bldP spid="1489945" grpId="0"/>
      <p:bldP spid="14899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a:xfrm>
            <a:off x="880241" y="292100"/>
            <a:ext cx="7024744" cy="1143000"/>
          </a:xfrm>
        </p:spPr>
        <p:txBody>
          <a:bodyPr>
            <a:normAutofit/>
          </a:bodyPr>
          <a:lstStyle/>
          <a:p>
            <a:pPr algn="ctr"/>
            <a:r>
              <a:rPr lang="en-US" dirty="0"/>
              <a:t>Partitioning Strategy</a:t>
            </a:r>
          </a:p>
        </p:txBody>
      </p:sp>
      <p:sp>
        <p:nvSpPr>
          <p:cNvPr id="1491971" name="Line 3"/>
          <p:cNvSpPr>
            <a:spLocks noChangeShapeType="1"/>
          </p:cNvSpPr>
          <p:nvPr/>
        </p:nvSpPr>
        <p:spPr bwMode="auto">
          <a:xfrm flipV="1">
            <a:off x="6451049" y="2438400"/>
            <a:ext cx="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1491972" name="Text Box 4"/>
          <p:cNvSpPr txBox="1">
            <a:spLocks noChangeArrowheads="1"/>
          </p:cNvSpPr>
          <p:nvPr/>
        </p:nvSpPr>
        <p:spPr bwMode="auto">
          <a:xfrm>
            <a:off x="6131961" y="2667000"/>
            <a:ext cx="623888"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latin typeface="Tahoma" pitchFamily="30" charset="0"/>
              </a:rPr>
              <a:t>pivot</a:t>
            </a:r>
          </a:p>
        </p:txBody>
      </p:sp>
      <p:sp>
        <p:nvSpPr>
          <p:cNvPr id="1491973" name="Line 5"/>
          <p:cNvSpPr>
            <a:spLocks noChangeShapeType="1"/>
          </p:cNvSpPr>
          <p:nvPr/>
        </p:nvSpPr>
        <p:spPr bwMode="auto">
          <a:xfrm flipV="1">
            <a:off x="3860249" y="2501900"/>
            <a:ext cx="0" cy="304800"/>
          </a:xfrm>
          <a:prstGeom prst="line">
            <a:avLst/>
          </a:prstGeom>
          <a:noFill/>
          <a:ln w="9525">
            <a:solidFill>
              <a:schemeClr val="hlink"/>
            </a:solidFill>
            <a:round/>
            <a:headEnd/>
            <a:tailEnd type="triangle" w="med" len="med"/>
          </a:ln>
          <a:effectLst/>
        </p:spPr>
        <p:txBody>
          <a:bodyPr>
            <a:prstTxWarp prst="textNoShape">
              <a:avLst/>
            </a:prstTxWarp>
          </a:bodyPr>
          <a:lstStyle/>
          <a:p>
            <a:endParaRPr lang="en-US"/>
          </a:p>
        </p:txBody>
      </p:sp>
      <p:sp>
        <p:nvSpPr>
          <p:cNvPr id="1491974" name="Text Box 6"/>
          <p:cNvSpPr txBox="1">
            <a:spLocks noChangeArrowheads="1"/>
          </p:cNvSpPr>
          <p:nvPr/>
        </p:nvSpPr>
        <p:spPr bwMode="auto">
          <a:xfrm>
            <a:off x="3730074" y="2730500"/>
            <a:ext cx="2413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solidFill>
                  <a:schemeClr val="hlink"/>
                </a:solidFill>
                <a:latin typeface="Tahoma" pitchFamily="30" charset="0"/>
              </a:rPr>
              <a:t>j</a:t>
            </a:r>
          </a:p>
        </p:txBody>
      </p:sp>
      <p:sp>
        <p:nvSpPr>
          <p:cNvPr id="1491975" name="Line 7"/>
          <p:cNvSpPr>
            <a:spLocks noChangeShapeType="1"/>
          </p:cNvSpPr>
          <p:nvPr/>
        </p:nvSpPr>
        <p:spPr bwMode="auto">
          <a:xfrm flipV="1">
            <a:off x="4504774" y="2438400"/>
            <a:ext cx="0" cy="304800"/>
          </a:xfrm>
          <a:prstGeom prst="line">
            <a:avLst/>
          </a:prstGeom>
          <a:noFill/>
          <a:ln w="9525">
            <a:solidFill>
              <a:schemeClr val="hlink"/>
            </a:solidFill>
            <a:round/>
            <a:headEnd/>
            <a:tailEnd type="triangle" w="med" len="med"/>
          </a:ln>
          <a:effectLst/>
        </p:spPr>
        <p:txBody>
          <a:bodyPr>
            <a:prstTxWarp prst="textNoShape">
              <a:avLst/>
            </a:prstTxWarp>
          </a:bodyPr>
          <a:lstStyle/>
          <a:p>
            <a:endParaRPr lang="en-US"/>
          </a:p>
        </p:txBody>
      </p:sp>
      <p:sp>
        <p:nvSpPr>
          <p:cNvPr id="1491976" name="Text Box 8"/>
          <p:cNvSpPr txBox="1">
            <a:spLocks noChangeArrowheads="1"/>
          </p:cNvSpPr>
          <p:nvPr/>
        </p:nvSpPr>
        <p:spPr bwMode="auto">
          <a:xfrm>
            <a:off x="4352374" y="2698750"/>
            <a:ext cx="230187"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1600">
                <a:solidFill>
                  <a:schemeClr val="hlink"/>
                </a:solidFill>
                <a:latin typeface="Tahoma" pitchFamily="30" charset="0"/>
              </a:rPr>
              <a:t>i</a:t>
            </a:r>
          </a:p>
        </p:txBody>
      </p:sp>
      <p:sp>
        <p:nvSpPr>
          <p:cNvPr id="1491977" name="Text Box 9"/>
          <p:cNvSpPr txBox="1">
            <a:spLocks noChangeArrowheads="1"/>
          </p:cNvSpPr>
          <p:nvPr/>
        </p:nvSpPr>
        <p:spPr bwMode="auto">
          <a:xfrm>
            <a:off x="8974" y="2578100"/>
            <a:ext cx="32766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0000FF"/>
                </a:solidFill>
              </a:rPr>
              <a:t>Finally, swap a[ i ] with pivot</a:t>
            </a:r>
          </a:p>
        </p:txBody>
      </p:sp>
      <p:sp>
        <p:nvSpPr>
          <p:cNvPr id="1491978" name="Text Box 10"/>
          <p:cNvSpPr txBox="1">
            <a:spLocks noChangeArrowheads="1"/>
          </p:cNvSpPr>
          <p:nvPr/>
        </p:nvSpPr>
        <p:spPr bwMode="auto">
          <a:xfrm>
            <a:off x="1102761" y="1905000"/>
            <a:ext cx="6137275" cy="45720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2400">
                <a:latin typeface="Tahoma" pitchFamily="30" charset="0"/>
              </a:rPr>
              <a:t>0     1   </a:t>
            </a:r>
            <a:r>
              <a:rPr lang="en-US" sz="1600">
                <a:latin typeface="Tahoma" pitchFamily="30" charset="0"/>
              </a:rPr>
              <a:t>   </a:t>
            </a:r>
            <a:r>
              <a:rPr lang="en-US" sz="2400">
                <a:latin typeface="Tahoma" pitchFamily="30" charset="0"/>
              </a:rPr>
              <a:t>4     2     </a:t>
            </a:r>
            <a:r>
              <a:rPr lang="en-US" sz="2400">
                <a:solidFill>
                  <a:srgbClr val="FF0000"/>
                </a:solidFill>
                <a:latin typeface="Tahoma" pitchFamily="30" charset="0"/>
              </a:rPr>
              <a:t>3</a:t>
            </a:r>
            <a:r>
              <a:rPr lang="en-US" sz="2400">
                <a:latin typeface="Tahoma" pitchFamily="30" charset="0"/>
              </a:rPr>
              <a:t>     </a:t>
            </a:r>
            <a:r>
              <a:rPr lang="en-US" sz="2400">
                <a:solidFill>
                  <a:srgbClr val="FF0000"/>
                </a:solidFill>
                <a:latin typeface="Tahoma" pitchFamily="30" charset="0"/>
              </a:rPr>
              <a:t>6</a:t>
            </a:r>
            <a:r>
              <a:rPr lang="en-US" sz="2400">
                <a:latin typeface="Tahoma" pitchFamily="30" charset="0"/>
              </a:rPr>
              <a:t>     7     9     </a:t>
            </a:r>
            <a:r>
              <a:rPr lang="en-US" sz="2400">
                <a:solidFill>
                  <a:srgbClr val="0000FF"/>
                </a:solidFill>
                <a:latin typeface="Tahoma" pitchFamily="30" charset="0"/>
              </a:rPr>
              <a:t>5</a:t>
            </a:r>
            <a:r>
              <a:rPr lang="en-US" sz="2400">
                <a:latin typeface="Tahoma" pitchFamily="30" charset="0"/>
              </a:rPr>
              <a:t>     8</a:t>
            </a:r>
          </a:p>
        </p:txBody>
      </p:sp>
      <p:sp>
        <p:nvSpPr>
          <p:cNvPr id="1491979" name="Text Box 11"/>
          <p:cNvSpPr txBox="1">
            <a:spLocks noChangeArrowheads="1"/>
          </p:cNvSpPr>
          <p:nvPr/>
        </p:nvSpPr>
        <p:spPr bwMode="auto">
          <a:xfrm>
            <a:off x="1026561" y="3352800"/>
            <a:ext cx="6137275" cy="45720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30" charset="2"/>
              <a:buNone/>
            </a:pPr>
            <a:r>
              <a:rPr lang="en-US" sz="2400">
                <a:latin typeface="Tahoma" pitchFamily="30" charset="0"/>
              </a:rPr>
              <a:t>0     1   </a:t>
            </a:r>
            <a:r>
              <a:rPr lang="en-US" sz="1600">
                <a:latin typeface="Tahoma" pitchFamily="30" charset="0"/>
              </a:rPr>
              <a:t>   </a:t>
            </a:r>
            <a:r>
              <a:rPr lang="en-US" sz="2400">
                <a:latin typeface="Tahoma" pitchFamily="30" charset="0"/>
              </a:rPr>
              <a:t>4     2     3     </a:t>
            </a:r>
            <a:r>
              <a:rPr lang="en-US" sz="2400">
                <a:solidFill>
                  <a:srgbClr val="0000FF"/>
                </a:solidFill>
                <a:latin typeface="Tahoma" pitchFamily="30" charset="0"/>
              </a:rPr>
              <a:t>5</a:t>
            </a:r>
            <a:r>
              <a:rPr lang="en-US" sz="2400">
                <a:latin typeface="Tahoma" pitchFamily="30" charset="0"/>
              </a:rPr>
              <a:t>     7     9     </a:t>
            </a:r>
            <a:r>
              <a:rPr lang="en-US" sz="2400">
                <a:solidFill>
                  <a:srgbClr val="FF0000"/>
                </a:solidFill>
                <a:latin typeface="Tahoma" pitchFamily="30" charset="0"/>
              </a:rPr>
              <a:t>6</a:t>
            </a:r>
            <a:r>
              <a:rPr lang="en-US" sz="2400">
                <a:latin typeface="Tahoma" pitchFamily="30" charset="0"/>
              </a:rPr>
              <a:t>     8</a:t>
            </a:r>
          </a:p>
        </p:txBody>
      </p:sp>
      <p:sp>
        <p:nvSpPr>
          <p:cNvPr id="1491980" name="AutoShape 12"/>
          <p:cNvSpPr>
            <a:spLocks noChangeArrowheads="1"/>
          </p:cNvSpPr>
          <p:nvPr/>
        </p:nvSpPr>
        <p:spPr bwMode="auto">
          <a:xfrm>
            <a:off x="1102761" y="3962400"/>
            <a:ext cx="2743200" cy="152400"/>
          </a:xfrm>
          <a:prstGeom prst="leftRightArrow">
            <a:avLst>
              <a:gd name="adj1" fmla="val 50000"/>
              <a:gd name="adj2" fmla="val 360000"/>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491981" name="AutoShape 13"/>
          <p:cNvSpPr>
            <a:spLocks noChangeArrowheads="1"/>
          </p:cNvSpPr>
          <p:nvPr/>
        </p:nvSpPr>
        <p:spPr bwMode="auto">
          <a:xfrm>
            <a:off x="4912761" y="3886200"/>
            <a:ext cx="2286000" cy="152400"/>
          </a:xfrm>
          <a:prstGeom prst="leftRightArrow">
            <a:avLst>
              <a:gd name="adj1" fmla="val 50000"/>
              <a:gd name="adj2" fmla="val 300000"/>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155814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91977">
                                            <p:txEl>
                                              <p:pRg st="0" end="0"/>
                                            </p:txEl>
                                          </p:spTgt>
                                        </p:tgtEl>
                                        <p:attrNameLst>
                                          <p:attrName>style.visibility</p:attrName>
                                        </p:attrNameLst>
                                      </p:cBhvr>
                                      <p:to>
                                        <p:strVal val="visible"/>
                                      </p:to>
                                    </p:set>
                                    <p:animEffect transition="in" filter="blinds(horizontal)">
                                      <p:cBhvr>
                                        <p:cTn id="7" dur="500"/>
                                        <p:tgtEl>
                                          <p:spTgt spid="14919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1979"/>
                                        </p:tgtEl>
                                        <p:attrNameLst>
                                          <p:attrName>style.visibility</p:attrName>
                                        </p:attrNameLst>
                                      </p:cBhvr>
                                      <p:to>
                                        <p:strVal val="visible"/>
                                      </p:to>
                                    </p:set>
                                    <p:animEffect transition="in" filter="blinds(horizontal)">
                                      <p:cBhvr>
                                        <p:cTn id="12" dur="500"/>
                                        <p:tgtEl>
                                          <p:spTgt spid="1491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197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a:xfrm>
            <a:off x="457200" y="457200"/>
            <a:ext cx="8229600" cy="914400"/>
          </a:xfrm>
        </p:spPr>
        <p:txBody>
          <a:bodyPr/>
          <a:lstStyle/>
          <a:p>
            <a:pPr algn="ctr"/>
            <a:r>
              <a:rPr lang="en-US" dirty="0"/>
              <a:t>Analysis of Quicksort</a:t>
            </a:r>
          </a:p>
        </p:txBody>
      </p:sp>
      <p:sp>
        <p:nvSpPr>
          <p:cNvPr id="882691" name="Rectangle 3"/>
          <p:cNvSpPr>
            <a:spLocks noGrp="1" noChangeArrowheads="1"/>
          </p:cNvSpPr>
          <p:nvPr>
            <p:ph idx="1"/>
          </p:nvPr>
        </p:nvSpPr>
        <p:spPr>
          <a:xfrm>
            <a:off x="128427" y="1600200"/>
            <a:ext cx="7279240" cy="4800600"/>
          </a:xfrm>
        </p:spPr>
        <p:txBody>
          <a:bodyPr>
            <a:normAutofit/>
          </a:bodyPr>
          <a:lstStyle/>
          <a:p>
            <a:pPr lvl="1">
              <a:lnSpc>
                <a:spcPct val="90000"/>
              </a:lnSpc>
            </a:pPr>
            <a:r>
              <a:rPr lang="en-US" sz="2000" dirty="0"/>
              <a:t>The running time of quick sort is equal to the running time of the two recursive calls plus the linear time spent in the partition (the pivot selection takes only constant time)</a:t>
            </a:r>
          </a:p>
          <a:p>
            <a:pPr lvl="1">
              <a:lnSpc>
                <a:spcPct val="90000"/>
              </a:lnSpc>
            </a:pPr>
            <a:endParaRPr lang="en-US" sz="2000" dirty="0"/>
          </a:p>
          <a:p>
            <a:pPr lvl="1">
              <a:lnSpc>
                <a:spcPct val="90000"/>
              </a:lnSpc>
              <a:buFont typeface="Wingdings" pitchFamily="30" charset="2"/>
              <a:buNone/>
            </a:pPr>
            <a:r>
              <a:rPr lang="en-US" sz="2000" dirty="0"/>
              <a:t>	T(0) = T(1) = 1</a:t>
            </a:r>
          </a:p>
          <a:p>
            <a:pPr lvl="1">
              <a:lnSpc>
                <a:spcPct val="90000"/>
              </a:lnSpc>
              <a:buFont typeface="Wingdings" pitchFamily="30" charset="2"/>
              <a:buNone/>
            </a:pPr>
            <a:r>
              <a:rPr lang="en-US" sz="2000" dirty="0"/>
              <a:t>	T(N) = T(</a:t>
            </a:r>
            <a:r>
              <a:rPr lang="en-US" sz="2000" dirty="0" err="1"/>
              <a:t>i</a:t>
            </a:r>
            <a:r>
              <a:rPr lang="en-US" sz="2000" dirty="0"/>
              <a:t>) + T(N – </a:t>
            </a:r>
            <a:r>
              <a:rPr lang="en-US" sz="2000" dirty="0" err="1"/>
              <a:t>i</a:t>
            </a:r>
            <a:r>
              <a:rPr lang="en-US" sz="2000" dirty="0"/>
              <a:t> – 1) + N (time for partitioning)</a:t>
            </a:r>
            <a:br>
              <a:rPr lang="en-US" sz="2000" dirty="0"/>
            </a:br>
            <a:r>
              <a:rPr lang="en-US" sz="2000" dirty="0"/>
              <a:t>	where  </a:t>
            </a:r>
            <a:r>
              <a:rPr lang="en-US" sz="2000" dirty="0" err="1"/>
              <a:t>i</a:t>
            </a:r>
            <a:r>
              <a:rPr lang="en-US" sz="2000" dirty="0"/>
              <a:t>=|S</a:t>
            </a:r>
            <a:r>
              <a:rPr lang="en-US" sz="2000" baseline="-25000" dirty="0"/>
              <a:t>1</a:t>
            </a:r>
            <a:r>
              <a:rPr lang="en-US" sz="2000" dirty="0"/>
              <a:t>| is the number of elements in S</a:t>
            </a:r>
            <a:r>
              <a:rPr lang="en-US" sz="2000" baseline="-25000" dirty="0"/>
              <a:t>1</a:t>
            </a:r>
            <a:r>
              <a:rPr lang="en-US" sz="2000" dirty="0"/>
              <a:t>. </a:t>
            </a:r>
          </a:p>
        </p:txBody>
      </p:sp>
    </p:spTree>
    <p:extLst>
      <p:ext uri="{BB962C8B-B14F-4D97-AF65-F5344CB8AC3E}">
        <p14:creationId xmlns:p14="http://schemas.microsoft.com/office/powerpoint/2010/main" val="355775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2691">
                                            <p:txEl>
                                              <p:pRg st="2" end="2"/>
                                            </p:txEl>
                                          </p:spTgt>
                                        </p:tgtEl>
                                        <p:attrNameLst>
                                          <p:attrName>style.visibility</p:attrName>
                                        </p:attrNameLst>
                                      </p:cBhvr>
                                      <p:to>
                                        <p:strVal val="visible"/>
                                      </p:to>
                                    </p:set>
                                    <p:animEffect transition="in" filter="blinds(horizontal)">
                                      <p:cBhvr>
                                        <p:cTn id="7" dur="500"/>
                                        <p:tgtEl>
                                          <p:spTgt spid="8826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82691">
                                            <p:txEl>
                                              <p:pRg st="3" end="3"/>
                                            </p:txEl>
                                          </p:spTgt>
                                        </p:tgtEl>
                                        <p:attrNameLst>
                                          <p:attrName>style.visibility</p:attrName>
                                        </p:attrNameLst>
                                      </p:cBhvr>
                                      <p:to>
                                        <p:strVal val="visible"/>
                                      </p:to>
                                    </p:set>
                                    <p:animEffect transition="in" filter="blinds(horizontal)">
                                      <p:cBhvr>
                                        <p:cTn id="10" dur="500"/>
                                        <p:tgtEl>
                                          <p:spTgt spid="8826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8" name="Rectangle 4"/>
          <p:cNvSpPr>
            <a:spLocks noChangeArrowheads="1"/>
          </p:cNvSpPr>
          <p:nvPr/>
        </p:nvSpPr>
        <p:spPr bwMode="auto">
          <a:xfrm>
            <a:off x="381000" y="228600"/>
            <a:ext cx="7772400" cy="1143000"/>
          </a:xfrm>
          <a:prstGeom prst="rect">
            <a:avLst/>
          </a:prstGeom>
          <a:noFill/>
          <a:ln w="9525">
            <a:noFill/>
            <a:miter lim="800000"/>
            <a:headEnd/>
            <a:tailEnd/>
          </a:ln>
          <a:effectLst/>
        </p:spPr>
        <p:txBody>
          <a:bodyPr lIns="92075" tIns="46038" rIns="92075" bIns="46038" anchor="ctr">
            <a:prstTxWarp prst="textNoShape">
              <a:avLst/>
            </a:prstTxWarp>
          </a:bodyPr>
          <a:lstStyle/>
          <a:p>
            <a:pPr eaLnBrk="1" hangingPunct="1"/>
            <a:r>
              <a:rPr lang="en-US" sz="4400" dirty="0">
                <a:latin typeface="+mj-lt"/>
              </a:rPr>
              <a:t>Best Case Analysis</a:t>
            </a:r>
          </a:p>
        </p:txBody>
      </p:sp>
      <p:sp>
        <p:nvSpPr>
          <p:cNvPr id="1153029" name="Rectangle 5"/>
          <p:cNvSpPr>
            <a:spLocks noChangeArrowheads="1"/>
          </p:cNvSpPr>
          <p:nvPr/>
        </p:nvSpPr>
        <p:spPr bwMode="auto">
          <a:xfrm>
            <a:off x="381000" y="1524000"/>
            <a:ext cx="8001000" cy="4953000"/>
          </a:xfrm>
          <a:prstGeom prst="rect">
            <a:avLst/>
          </a:prstGeom>
          <a:noFill/>
          <a:ln w="9525">
            <a:noFill/>
            <a:miter lim="800000"/>
            <a:headEnd/>
            <a:tailEnd/>
          </a:ln>
          <a:effectLst/>
        </p:spPr>
        <p:txBody>
          <a:bodyPr lIns="92075" tIns="46038" rIns="92075" bIns="46038">
            <a:prstTxWarp prst="textNoShape">
              <a:avLst/>
            </a:prstTxWarp>
          </a:bodyPr>
          <a:lstStyle/>
          <a:p>
            <a:pPr marL="342900" indent="-342900" eaLnBrk="1" hangingPunct="1">
              <a:spcBef>
                <a:spcPct val="20000"/>
              </a:spcBef>
              <a:buClr>
                <a:schemeClr val="bg2"/>
              </a:buClr>
              <a:buSzPct val="75000"/>
              <a:buFont typeface="Wingdings" pitchFamily="30" charset="2"/>
              <a:buChar char="n"/>
            </a:pPr>
            <a:r>
              <a:rPr lang="en-US" sz="3200" dirty="0"/>
              <a:t>Best Case: the pivot is always in the middle; </a:t>
            </a:r>
            <a:r>
              <a:rPr lang="en-US" sz="3200" dirty="0" err="1"/>
              <a:t>i</a:t>
            </a:r>
            <a:r>
              <a:rPr lang="en-US" sz="3200" dirty="0"/>
              <a:t> = n/2</a:t>
            </a:r>
          </a:p>
          <a:p>
            <a:pPr marL="342900" indent="-342900" eaLnBrk="1" hangingPunct="1">
              <a:spcBef>
                <a:spcPct val="20000"/>
              </a:spcBef>
              <a:buClr>
                <a:schemeClr val="bg2"/>
              </a:buClr>
              <a:buSzPct val="75000"/>
              <a:buFont typeface="Wingdings" pitchFamily="30" charset="2"/>
              <a:buChar char="n"/>
            </a:pPr>
            <a:endParaRPr lang="en-US" sz="1200" dirty="0"/>
          </a:p>
          <a:p>
            <a:pPr marL="342900" indent="-342900" eaLnBrk="1" hangingPunct="1">
              <a:spcBef>
                <a:spcPct val="20000"/>
              </a:spcBef>
              <a:buClr>
                <a:schemeClr val="bg2"/>
              </a:buClr>
              <a:buSzPct val="75000"/>
              <a:buFont typeface="Wingdings" pitchFamily="30" charset="2"/>
              <a:buChar char="n"/>
            </a:pPr>
            <a:r>
              <a:rPr lang="en-US" sz="3200" dirty="0"/>
              <a:t>T(1)=1,  T(0)=1</a:t>
            </a:r>
            <a:br>
              <a:rPr lang="en-US" sz="3200" dirty="0"/>
            </a:br>
            <a:r>
              <a:rPr lang="en-US" sz="3200" dirty="0"/>
              <a:t>T(N)=T(N/2)+T(N/2)+O(N)</a:t>
            </a:r>
          </a:p>
        </p:txBody>
      </p:sp>
      <p:sp>
        <p:nvSpPr>
          <p:cNvPr id="1153030" name="Line 6"/>
          <p:cNvSpPr>
            <a:spLocks noChangeShapeType="1"/>
          </p:cNvSpPr>
          <p:nvPr/>
        </p:nvSpPr>
        <p:spPr bwMode="auto">
          <a:xfrm flipH="1">
            <a:off x="5029200" y="4343400"/>
            <a:ext cx="76200" cy="0"/>
          </a:xfrm>
          <a:prstGeom prst="line">
            <a:avLst/>
          </a:prstGeom>
          <a:noFill/>
          <a:ln w="57150">
            <a:solidFill>
              <a:schemeClr val="hlink"/>
            </a:solidFill>
            <a:round/>
            <a:headEnd type="none" w="sm" len="sm"/>
            <a:tailEnd type="none" w="sm" len="sm"/>
          </a:ln>
          <a:effectLst/>
        </p:spPr>
        <p:txBody>
          <a:bodyPr>
            <a:prstTxWarp prst="textNoShape">
              <a:avLst/>
            </a:prstTxWarp>
          </a:bodyPr>
          <a:lstStyle/>
          <a:p>
            <a:endParaRPr lang="en-US"/>
          </a:p>
        </p:txBody>
      </p:sp>
      <p:sp>
        <p:nvSpPr>
          <p:cNvPr id="1153031" name="Line 7"/>
          <p:cNvSpPr>
            <a:spLocks noChangeShapeType="1"/>
          </p:cNvSpPr>
          <p:nvPr/>
        </p:nvSpPr>
        <p:spPr bwMode="auto">
          <a:xfrm flipV="1">
            <a:off x="5029200" y="3810000"/>
            <a:ext cx="0" cy="533400"/>
          </a:xfrm>
          <a:prstGeom prst="line">
            <a:avLst/>
          </a:prstGeom>
          <a:noFill/>
          <a:ln w="57150">
            <a:solidFill>
              <a:schemeClr val="hlink"/>
            </a:solidFill>
            <a:round/>
            <a:headEnd type="none" w="sm" len="sm"/>
            <a:tailEnd type="triangle" w="med" len="med"/>
          </a:ln>
          <a:effectLst/>
        </p:spPr>
        <p:txBody>
          <a:bodyPr>
            <a:prstTxWarp prst="textNoShape">
              <a:avLst/>
            </a:prstTxWarp>
          </a:bodyPr>
          <a:lstStyle/>
          <a:p>
            <a:endParaRPr lang="en-US"/>
          </a:p>
        </p:txBody>
      </p:sp>
      <p:sp>
        <p:nvSpPr>
          <p:cNvPr id="1153032" name="Line 8"/>
          <p:cNvSpPr>
            <a:spLocks noChangeShapeType="1"/>
          </p:cNvSpPr>
          <p:nvPr/>
        </p:nvSpPr>
        <p:spPr bwMode="auto">
          <a:xfrm flipH="1">
            <a:off x="3657600" y="4953000"/>
            <a:ext cx="1447800" cy="0"/>
          </a:xfrm>
          <a:prstGeom prst="line">
            <a:avLst/>
          </a:prstGeom>
          <a:noFill/>
          <a:ln w="57150">
            <a:solidFill>
              <a:schemeClr val="hlink"/>
            </a:solidFill>
            <a:round/>
            <a:headEnd type="none" w="sm" len="sm"/>
            <a:tailEnd type="none" w="sm" len="sm"/>
          </a:ln>
          <a:effectLst/>
        </p:spPr>
        <p:txBody>
          <a:bodyPr>
            <a:prstTxWarp prst="textNoShape">
              <a:avLst/>
            </a:prstTxWarp>
          </a:bodyPr>
          <a:lstStyle/>
          <a:p>
            <a:endParaRPr lang="en-US"/>
          </a:p>
        </p:txBody>
      </p:sp>
      <p:sp>
        <p:nvSpPr>
          <p:cNvPr id="1153033" name="Line 9"/>
          <p:cNvSpPr>
            <a:spLocks noChangeShapeType="1"/>
          </p:cNvSpPr>
          <p:nvPr/>
        </p:nvSpPr>
        <p:spPr bwMode="auto">
          <a:xfrm flipV="1">
            <a:off x="3657600" y="3810000"/>
            <a:ext cx="0" cy="1143000"/>
          </a:xfrm>
          <a:prstGeom prst="line">
            <a:avLst/>
          </a:prstGeom>
          <a:noFill/>
          <a:ln w="57150">
            <a:solidFill>
              <a:schemeClr val="hlink"/>
            </a:solidFill>
            <a:round/>
            <a:headEnd type="none" w="sm" len="sm"/>
            <a:tailEnd type="triangle" w="med" len="med"/>
          </a:ln>
          <a:effectLst/>
        </p:spPr>
        <p:txBody>
          <a:bodyPr>
            <a:prstTxWarp prst="textNoShape">
              <a:avLst/>
            </a:prstTxWarp>
          </a:bodyPr>
          <a:lstStyle/>
          <a:p>
            <a:endParaRPr lang="en-US"/>
          </a:p>
        </p:txBody>
      </p:sp>
      <p:sp>
        <p:nvSpPr>
          <p:cNvPr id="1153034" name="Line 10"/>
          <p:cNvSpPr>
            <a:spLocks noChangeShapeType="1"/>
          </p:cNvSpPr>
          <p:nvPr/>
        </p:nvSpPr>
        <p:spPr bwMode="auto">
          <a:xfrm flipH="1">
            <a:off x="2438400" y="5486400"/>
            <a:ext cx="2667000" cy="0"/>
          </a:xfrm>
          <a:prstGeom prst="line">
            <a:avLst/>
          </a:prstGeom>
          <a:noFill/>
          <a:ln w="57150">
            <a:solidFill>
              <a:schemeClr val="hlink"/>
            </a:solidFill>
            <a:round/>
            <a:headEnd type="none" w="sm" len="sm"/>
            <a:tailEnd type="none" w="sm" len="sm"/>
          </a:ln>
          <a:effectLst/>
        </p:spPr>
        <p:txBody>
          <a:bodyPr>
            <a:prstTxWarp prst="textNoShape">
              <a:avLst/>
            </a:prstTxWarp>
          </a:bodyPr>
          <a:lstStyle/>
          <a:p>
            <a:endParaRPr lang="en-US"/>
          </a:p>
        </p:txBody>
      </p:sp>
      <p:sp>
        <p:nvSpPr>
          <p:cNvPr id="1153035" name="Line 11"/>
          <p:cNvSpPr>
            <a:spLocks noChangeShapeType="1"/>
          </p:cNvSpPr>
          <p:nvPr/>
        </p:nvSpPr>
        <p:spPr bwMode="auto">
          <a:xfrm flipV="1">
            <a:off x="2438400" y="3810000"/>
            <a:ext cx="0" cy="1676400"/>
          </a:xfrm>
          <a:prstGeom prst="line">
            <a:avLst/>
          </a:prstGeom>
          <a:noFill/>
          <a:ln w="57150">
            <a:solidFill>
              <a:schemeClr val="hlink"/>
            </a:solidFill>
            <a:round/>
            <a:headEnd type="none" w="sm" len="sm"/>
            <a:tailEnd type="triangle" w="med" len="med"/>
          </a:ln>
          <a:effectLst/>
        </p:spPr>
        <p:txBody>
          <a:bodyPr>
            <a:prstTxWarp prst="textNoShape">
              <a:avLst/>
            </a:prstTxWarp>
          </a:bodyPr>
          <a:lstStyle/>
          <a:p>
            <a:endParaRPr lang="en-US"/>
          </a:p>
        </p:txBody>
      </p:sp>
      <p:sp>
        <p:nvSpPr>
          <p:cNvPr id="1153036" name="Text Box 12"/>
          <p:cNvSpPr txBox="1">
            <a:spLocks noChangeArrowheads="1"/>
          </p:cNvSpPr>
          <p:nvPr/>
        </p:nvSpPr>
        <p:spPr bwMode="auto">
          <a:xfrm>
            <a:off x="5029200" y="4038600"/>
            <a:ext cx="3359150" cy="1739900"/>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n-US" sz="3600"/>
              <a:t>Pivot operation </a:t>
            </a:r>
          </a:p>
          <a:p>
            <a:r>
              <a:rPr lang="en-US" sz="3600"/>
              <a:t>Right recursion</a:t>
            </a:r>
          </a:p>
          <a:p>
            <a:r>
              <a:rPr lang="en-US" sz="3600"/>
              <a:t>Left recursion</a:t>
            </a:r>
          </a:p>
        </p:txBody>
      </p:sp>
      <p:sp>
        <p:nvSpPr>
          <p:cNvPr id="1153037" name="Text Box 13"/>
          <p:cNvSpPr txBox="1">
            <a:spLocks noChangeArrowheads="1"/>
          </p:cNvSpPr>
          <p:nvPr/>
        </p:nvSpPr>
        <p:spPr bwMode="auto">
          <a:xfrm>
            <a:off x="1371600" y="5715000"/>
            <a:ext cx="3352800" cy="579438"/>
          </a:xfrm>
          <a:prstGeom prst="rect">
            <a:avLst/>
          </a:prstGeom>
          <a:noFill/>
          <a:ln w="12700">
            <a:noFill/>
            <a:miter lim="800000"/>
            <a:headEnd type="none" w="sm" len="sm"/>
            <a:tailEnd type="none" w="sm" len="sm"/>
          </a:ln>
          <a:effectLst/>
        </p:spPr>
        <p:txBody>
          <a:bodyPr>
            <a:prstTxWarp prst="textNoShape">
              <a:avLst/>
            </a:prstTxWarp>
            <a:spAutoFit/>
          </a:bodyPr>
          <a:lstStyle/>
          <a:p>
            <a:pPr>
              <a:spcBef>
                <a:spcPct val="50000"/>
              </a:spcBef>
            </a:pPr>
            <a:r>
              <a:rPr lang="en-US" sz="3200" dirty="0">
                <a:solidFill>
                  <a:srgbClr val="0000FF"/>
                </a:solidFill>
                <a:latin typeface="Times New Roman" pitchFamily="30" charset="0"/>
              </a:rPr>
              <a:t>Looks familiar?</a:t>
            </a:r>
          </a:p>
        </p:txBody>
      </p:sp>
    </p:spTree>
    <p:extLst>
      <p:ext uri="{BB962C8B-B14F-4D97-AF65-F5344CB8AC3E}">
        <p14:creationId xmlns:p14="http://schemas.microsoft.com/office/powerpoint/2010/main" val="2667315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a:xfrm>
            <a:off x="457200" y="457200"/>
            <a:ext cx="8229600" cy="838200"/>
          </a:xfrm>
        </p:spPr>
        <p:txBody>
          <a:bodyPr/>
          <a:lstStyle/>
          <a:p>
            <a:pPr algn="ctr"/>
            <a:r>
              <a:rPr lang="en-US" dirty="0"/>
              <a:t>Worst-Case Analysis</a:t>
            </a:r>
          </a:p>
        </p:txBody>
      </p:sp>
      <p:sp>
        <p:nvSpPr>
          <p:cNvPr id="883715" name="Rectangle 3"/>
          <p:cNvSpPr>
            <a:spLocks noGrp="1" noChangeArrowheads="1"/>
          </p:cNvSpPr>
          <p:nvPr>
            <p:ph idx="1"/>
          </p:nvPr>
        </p:nvSpPr>
        <p:spPr>
          <a:xfrm>
            <a:off x="457200" y="1447800"/>
            <a:ext cx="7307263" cy="4419600"/>
          </a:xfrm>
        </p:spPr>
        <p:txBody>
          <a:bodyPr/>
          <a:lstStyle/>
          <a:p>
            <a:pPr>
              <a:buFont typeface="Wingdings" pitchFamily="30" charset="2"/>
              <a:buNone/>
            </a:pPr>
            <a:r>
              <a:rPr lang="en-US" sz="2800" dirty="0"/>
              <a:t>Worst-case: the pivot is the smallest element all the time; </a:t>
            </a:r>
            <a:r>
              <a:rPr lang="en-US" sz="2800" dirty="0" err="1"/>
              <a:t>i</a:t>
            </a:r>
            <a:r>
              <a:rPr lang="en-US" sz="2800" dirty="0"/>
              <a:t> = 0;</a:t>
            </a:r>
          </a:p>
          <a:p>
            <a:r>
              <a:rPr lang="en-US" sz="2800" dirty="0"/>
              <a:t>T(0) = T(1) = 1</a:t>
            </a:r>
          </a:p>
          <a:p>
            <a:r>
              <a:rPr lang="en-US" sz="2800" dirty="0"/>
              <a:t>T(N) = T(0) + T(N – 1) + O(N)</a:t>
            </a:r>
          </a:p>
          <a:p>
            <a:endParaRPr lang="en-US" sz="2800" dirty="0"/>
          </a:p>
          <a:p>
            <a:endParaRPr lang="en-US" sz="2800" dirty="0"/>
          </a:p>
          <a:p>
            <a:pPr>
              <a:buFont typeface="Wingdings" pitchFamily="30" charset="2"/>
              <a:buNone/>
            </a:pPr>
            <a:endParaRPr lang="en-US" sz="2800" dirty="0"/>
          </a:p>
        </p:txBody>
      </p:sp>
      <p:sp>
        <p:nvSpPr>
          <p:cNvPr id="883716" name="Text Box 4"/>
          <p:cNvSpPr txBox="1">
            <a:spLocks noChangeArrowheads="1"/>
          </p:cNvSpPr>
          <p:nvPr/>
        </p:nvSpPr>
        <p:spPr bwMode="auto">
          <a:xfrm>
            <a:off x="5105400" y="3733800"/>
            <a:ext cx="2659063" cy="1373188"/>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n-US" sz="2800"/>
              <a:t>Pivot operation </a:t>
            </a:r>
          </a:p>
          <a:p>
            <a:r>
              <a:rPr lang="en-US" sz="2800"/>
              <a:t>N-1 recursion</a:t>
            </a:r>
          </a:p>
          <a:p>
            <a:r>
              <a:rPr lang="en-US" sz="2800"/>
              <a:t>0 recursion</a:t>
            </a:r>
          </a:p>
        </p:txBody>
      </p:sp>
      <p:sp>
        <p:nvSpPr>
          <p:cNvPr id="883717" name="Line 5"/>
          <p:cNvSpPr>
            <a:spLocks noChangeShapeType="1"/>
          </p:cNvSpPr>
          <p:nvPr/>
        </p:nvSpPr>
        <p:spPr bwMode="auto">
          <a:xfrm flipH="1">
            <a:off x="4800600" y="3962400"/>
            <a:ext cx="228600" cy="0"/>
          </a:xfrm>
          <a:prstGeom prst="line">
            <a:avLst/>
          </a:prstGeom>
          <a:noFill/>
          <a:ln w="57150">
            <a:solidFill>
              <a:schemeClr val="hlink"/>
            </a:solidFill>
            <a:round/>
            <a:headEnd type="none" w="sm" len="sm"/>
            <a:tailEnd type="none" w="sm" len="sm"/>
          </a:ln>
          <a:effectLst/>
        </p:spPr>
        <p:txBody>
          <a:bodyPr>
            <a:prstTxWarp prst="textNoShape">
              <a:avLst/>
            </a:prstTxWarp>
          </a:bodyPr>
          <a:lstStyle/>
          <a:p>
            <a:endParaRPr lang="en-US"/>
          </a:p>
        </p:txBody>
      </p:sp>
      <p:sp>
        <p:nvSpPr>
          <p:cNvPr id="883718" name="Line 6"/>
          <p:cNvSpPr>
            <a:spLocks noChangeShapeType="1"/>
          </p:cNvSpPr>
          <p:nvPr/>
        </p:nvSpPr>
        <p:spPr bwMode="auto">
          <a:xfrm flipV="1">
            <a:off x="4800600" y="3429000"/>
            <a:ext cx="0" cy="533400"/>
          </a:xfrm>
          <a:prstGeom prst="line">
            <a:avLst/>
          </a:prstGeom>
          <a:noFill/>
          <a:ln w="57150">
            <a:solidFill>
              <a:schemeClr val="hlink"/>
            </a:solidFill>
            <a:round/>
            <a:headEnd type="none" w="sm" len="sm"/>
            <a:tailEnd type="triangle" w="med" len="med"/>
          </a:ln>
          <a:effectLst/>
        </p:spPr>
        <p:txBody>
          <a:bodyPr>
            <a:prstTxWarp prst="textNoShape">
              <a:avLst/>
            </a:prstTxWarp>
          </a:bodyPr>
          <a:lstStyle/>
          <a:p>
            <a:endParaRPr lang="en-US"/>
          </a:p>
        </p:txBody>
      </p:sp>
      <p:sp>
        <p:nvSpPr>
          <p:cNvPr id="883719" name="Line 7"/>
          <p:cNvSpPr>
            <a:spLocks noChangeShapeType="1"/>
          </p:cNvSpPr>
          <p:nvPr/>
        </p:nvSpPr>
        <p:spPr bwMode="auto">
          <a:xfrm flipH="1">
            <a:off x="3733800" y="4419600"/>
            <a:ext cx="1295400" cy="0"/>
          </a:xfrm>
          <a:prstGeom prst="line">
            <a:avLst/>
          </a:prstGeom>
          <a:noFill/>
          <a:ln w="57150">
            <a:solidFill>
              <a:schemeClr val="hlink"/>
            </a:solidFill>
            <a:round/>
            <a:headEnd type="none" w="sm" len="sm"/>
            <a:tailEnd type="none" w="sm" len="sm"/>
          </a:ln>
          <a:effectLst/>
        </p:spPr>
        <p:txBody>
          <a:bodyPr>
            <a:prstTxWarp prst="textNoShape">
              <a:avLst/>
            </a:prstTxWarp>
          </a:bodyPr>
          <a:lstStyle/>
          <a:p>
            <a:endParaRPr lang="en-US"/>
          </a:p>
        </p:txBody>
      </p:sp>
      <p:sp>
        <p:nvSpPr>
          <p:cNvPr id="883720" name="Line 8"/>
          <p:cNvSpPr>
            <a:spLocks noChangeShapeType="1"/>
          </p:cNvSpPr>
          <p:nvPr/>
        </p:nvSpPr>
        <p:spPr bwMode="auto">
          <a:xfrm flipV="1">
            <a:off x="3733800" y="3429000"/>
            <a:ext cx="0" cy="990600"/>
          </a:xfrm>
          <a:prstGeom prst="line">
            <a:avLst/>
          </a:prstGeom>
          <a:noFill/>
          <a:ln w="57150">
            <a:solidFill>
              <a:schemeClr val="hlink"/>
            </a:solidFill>
            <a:round/>
            <a:headEnd type="none" w="sm" len="sm"/>
            <a:tailEnd type="triangle" w="med" len="med"/>
          </a:ln>
          <a:effectLst/>
        </p:spPr>
        <p:txBody>
          <a:bodyPr>
            <a:prstTxWarp prst="textNoShape">
              <a:avLst/>
            </a:prstTxWarp>
          </a:bodyPr>
          <a:lstStyle/>
          <a:p>
            <a:endParaRPr lang="en-US"/>
          </a:p>
        </p:txBody>
      </p:sp>
      <p:sp>
        <p:nvSpPr>
          <p:cNvPr id="883721" name="Line 9"/>
          <p:cNvSpPr>
            <a:spLocks noChangeShapeType="1"/>
          </p:cNvSpPr>
          <p:nvPr/>
        </p:nvSpPr>
        <p:spPr bwMode="auto">
          <a:xfrm flipH="1">
            <a:off x="2514600" y="4876800"/>
            <a:ext cx="2590800" cy="0"/>
          </a:xfrm>
          <a:prstGeom prst="line">
            <a:avLst/>
          </a:prstGeom>
          <a:noFill/>
          <a:ln w="57150">
            <a:solidFill>
              <a:schemeClr val="hlink"/>
            </a:solidFill>
            <a:round/>
            <a:headEnd type="none" w="sm" len="sm"/>
            <a:tailEnd type="none" w="sm" len="sm"/>
          </a:ln>
          <a:effectLst/>
        </p:spPr>
        <p:txBody>
          <a:bodyPr>
            <a:prstTxWarp prst="textNoShape">
              <a:avLst/>
            </a:prstTxWarp>
          </a:bodyPr>
          <a:lstStyle/>
          <a:p>
            <a:endParaRPr lang="en-US"/>
          </a:p>
        </p:txBody>
      </p:sp>
      <p:sp>
        <p:nvSpPr>
          <p:cNvPr id="883722" name="Line 10"/>
          <p:cNvSpPr>
            <a:spLocks noChangeShapeType="1"/>
          </p:cNvSpPr>
          <p:nvPr/>
        </p:nvSpPr>
        <p:spPr bwMode="auto">
          <a:xfrm flipV="1">
            <a:off x="2514600" y="3429000"/>
            <a:ext cx="0" cy="1447800"/>
          </a:xfrm>
          <a:prstGeom prst="line">
            <a:avLst/>
          </a:prstGeom>
          <a:noFill/>
          <a:ln w="57150">
            <a:solidFill>
              <a:schemeClr val="hlink"/>
            </a:solidFill>
            <a:round/>
            <a:headEnd type="none" w="sm" len="sm"/>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403549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3445-2862-AB40-BD14-A35A3A557B73}"/>
              </a:ext>
            </a:extLst>
          </p:cNvPr>
          <p:cNvSpPr>
            <a:spLocks noGrp="1"/>
          </p:cNvSpPr>
          <p:nvPr>
            <p:ph type="title"/>
          </p:nvPr>
        </p:nvSpPr>
        <p:spPr/>
        <p:txBody>
          <a:bodyPr/>
          <a:lstStyle/>
          <a:p>
            <a:r>
              <a:rPr lang="en-US" dirty="0"/>
              <a:t>Divide and Conquer</a:t>
            </a:r>
          </a:p>
        </p:txBody>
      </p:sp>
      <p:sp>
        <p:nvSpPr>
          <p:cNvPr id="3" name="Content Placeholder 2">
            <a:extLst>
              <a:ext uri="{FF2B5EF4-FFF2-40B4-BE49-F238E27FC236}">
                <a16:creationId xmlns:a16="http://schemas.microsoft.com/office/drawing/2014/main" id="{983BCB6B-A377-544B-9967-340EE88F298A}"/>
              </a:ext>
            </a:extLst>
          </p:cNvPr>
          <p:cNvSpPr>
            <a:spLocks noGrp="1"/>
          </p:cNvSpPr>
          <p:nvPr>
            <p:ph idx="1"/>
          </p:nvPr>
        </p:nvSpPr>
        <p:spPr>
          <a:xfrm>
            <a:off x="768096" y="2286000"/>
            <a:ext cx="7290055" cy="4178300"/>
          </a:xfrm>
        </p:spPr>
        <p:txBody>
          <a:bodyPr>
            <a:normAutofit fontScale="92500" lnSpcReduction="10000"/>
          </a:bodyPr>
          <a:lstStyle/>
          <a:p>
            <a:r>
              <a:rPr lang="en-US" sz="2400" dirty="0">
                <a:solidFill>
                  <a:schemeClr val="accent5"/>
                </a:solidFill>
              </a:rPr>
              <a:t>Divide and conquer is used for data parallelism</a:t>
            </a:r>
          </a:p>
          <a:p>
            <a:pPr lvl="1"/>
            <a:r>
              <a:rPr lang="en-US" sz="2400" dirty="0"/>
              <a:t>The  same operation is done on all parts of the data (add, sort, min/max)</a:t>
            </a:r>
          </a:p>
          <a:p>
            <a:pPr lvl="1"/>
            <a:r>
              <a:rPr lang="en-US" sz="2400" dirty="0"/>
              <a:t>Some parts of the data can be eliminated (binary search)</a:t>
            </a:r>
          </a:p>
          <a:p>
            <a:r>
              <a:rPr lang="en-US" sz="2400" dirty="0">
                <a:solidFill>
                  <a:schemeClr val="accent5"/>
                </a:solidFill>
              </a:rPr>
              <a:t>Complexity of divide and conquer</a:t>
            </a:r>
          </a:p>
          <a:p>
            <a:pPr lvl="1"/>
            <a:r>
              <a:rPr lang="en-US" sz="2400" dirty="0"/>
              <a:t>T(n)= Constant  (time for smallest subproblem)</a:t>
            </a:r>
          </a:p>
          <a:p>
            <a:pPr lvl="2"/>
            <a:r>
              <a:rPr lang="en-US" sz="2400" dirty="0"/>
              <a:t>T(n)= </a:t>
            </a:r>
            <a:r>
              <a:rPr lang="en-US" sz="2400" dirty="0" err="1"/>
              <a:t>aT</a:t>
            </a:r>
            <a:r>
              <a:rPr lang="en-US" sz="2400" dirty="0"/>
              <a:t>(n/b)+D(n)+C(n)</a:t>
            </a:r>
          </a:p>
          <a:p>
            <a:pPr marL="128016" lvl="1" indent="0">
              <a:buNone/>
            </a:pPr>
            <a:r>
              <a:rPr lang="en-US" sz="2400" dirty="0"/>
              <a:t>Each subproblem divided into 1/b the portion</a:t>
            </a:r>
          </a:p>
          <a:p>
            <a:pPr lvl="1"/>
            <a:r>
              <a:rPr lang="en-US" sz="2400" dirty="0"/>
              <a:t>D(n): Time to divide</a:t>
            </a:r>
          </a:p>
          <a:p>
            <a:pPr lvl="1"/>
            <a:r>
              <a:rPr lang="en-US" sz="2400" dirty="0"/>
              <a:t>C(n): Time to combine</a:t>
            </a:r>
          </a:p>
          <a:p>
            <a:pPr lvl="1"/>
            <a:r>
              <a:rPr lang="en-US" sz="2400" dirty="0"/>
              <a:t>Can be solved by Master’s Theorem in most cases</a:t>
            </a:r>
          </a:p>
          <a:p>
            <a:pPr lvl="1"/>
            <a:endParaRPr lang="en-US" sz="2000" dirty="0"/>
          </a:p>
          <a:p>
            <a:pPr marL="128016" lvl="1" indent="0">
              <a:buNone/>
            </a:pPr>
            <a:endParaRPr lang="en-US" sz="2000" dirty="0"/>
          </a:p>
          <a:p>
            <a:endParaRPr lang="en-US" dirty="0"/>
          </a:p>
        </p:txBody>
      </p:sp>
    </p:spTree>
    <p:extLst>
      <p:ext uri="{BB962C8B-B14F-4D97-AF65-F5344CB8AC3E}">
        <p14:creationId xmlns:p14="http://schemas.microsoft.com/office/powerpoint/2010/main" val="47329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1B29-4EEB-6C49-98B9-7B873DB26138}"/>
              </a:ext>
            </a:extLst>
          </p:cNvPr>
          <p:cNvSpPr>
            <a:spLocks noGrp="1"/>
          </p:cNvSpPr>
          <p:nvPr>
            <p:ph type="title"/>
          </p:nvPr>
        </p:nvSpPr>
        <p:spPr/>
        <p:txBody>
          <a:bodyPr/>
          <a:lstStyle/>
          <a:p>
            <a:r>
              <a:rPr lang="en-US" dirty="0"/>
              <a:t>MAXIMUM SUBARRAY SUM</a:t>
            </a:r>
          </a:p>
        </p:txBody>
      </p:sp>
      <p:sp>
        <p:nvSpPr>
          <p:cNvPr id="3" name="Content Placeholder 2">
            <a:extLst>
              <a:ext uri="{FF2B5EF4-FFF2-40B4-BE49-F238E27FC236}">
                <a16:creationId xmlns:a16="http://schemas.microsoft.com/office/drawing/2014/main" id="{9B037067-61A2-4943-B7D3-6CC6E994B3D5}"/>
              </a:ext>
            </a:extLst>
          </p:cNvPr>
          <p:cNvSpPr>
            <a:spLocks noGrp="1"/>
          </p:cNvSpPr>
          <p:nvPr>
            <p:ph sz="half" idx="1"/>
          </p:nvPr>
        </p:nvSpPr>
        <p:spPr>
          <a:xfrm>
            <a:off x="768096" y="2286000"/>
            <a:ext cx="3566160" cy="2224355"/>
          </a:xfrm>
        </p:spPr>
        <p:txBody>
          <a:bodyPr>
            <a:normAutofit fontScale="92500" lnSpcReduction="10000"/>
          </a:bodyPr>
          <a:lstStyle/>
          <a:p>
            <a:r>
              <a:rPr lang="en-US" dirty="0"/>
              <a:t>Given an array of numbers that contains both positive and negative values, find the sum of the continuous subarray which has the largest sum.</a:t>
            </a:r>
          </a:p>
          <a:p>
            <a:r>
              <a:rPr lang="en-US" dirty="0"/>
              <a:t>{-2, -5, </a:t>
            </a:r>
            <a:r>
              <a:rPr lang="en-US" b="1" dirty="0"/>
              <a:t>6, -2, -3, 1, 5</a:t>
            </a:r>
            <a:r>
              <a:rPr lang="en-US" dirty="0"/>
              <a:t>, -6} = maximum subset sum is 7</a:t>
            </a:r>
          </a:p>
          <a:p>
            <a:endParaRPr lang="en-US" dirty="0"/>
          </a:p>
          <a:p>
            <a:endParaRPr lang="en-US" dirty="0"/>
          </a:p>
        </p:txBody>
      </p:sp>
      <p:sp>
        <p:nvSpPr>
          <p:cNvPr id="4" name="Content Placeholder 3">
            <a:extLst>
              <a:ext uri="{FF2B5EF4-FFF2-40B4-BE49-F238E27FC236}">
                <a16:creationId xmlns:a16="http://schemas.microsoft.com/office/drawing/2014/main" id="{25E92453-34ED-5E4B-ABDA-B6449488B65B}"/>
              </a:ext>
            </a:extLst>
          </p:cNvPr>
          <p:cNvSpPr>
            <a:spLocks noGrp="1"/>
          </p:cNvSpPr>
          <p:nvPr>
            <p:ph sz="half" idx="2"/>
          </p:nvPr>
        </p:nvSpPr>
        <p:spPr>
          <a:xfrm>
            <a:off x="4809746" y="1967501"/>
            <a:ext cx="4004738" cy="4023360"/>
          </a:xfrm>
        </p:spPr>
        <p:txBody>
          <a:bodyPr>
            <a:normAutofit fontScale="92500" lnSpcReduction="10000"/>
          </a:bodyPr>
          <a:lstStyle/>
          <a:p>
            <a:br>
              <a:rPr lang="en-US" dirty="0"/>
            </a:br>
            <a:r>
              <a:rPr lang="en-US" dirty="0"/>
              <a:t>1. Divide A[low...high] into two subarrays of as equal size as possible by finding the midpoint mid</a:t>
            </a:r>
          </a:p>
          <a:p>
            <a:br>
              <a:rPr lang="en-US" dirty="0"/>
            </a:br>
            <a:r>
              <a:rPr lang="en-US" dirty="0"/>
              <a:t>2. Conquer:</a:t>
            </a:r>
            <a:br>
              <a:rPr lang="en-US" dirty="0"/>
            </a:br>
            <a:r>
              <a:rPr lang="en-US" dirty="0"/>
              <a:t>(a) finding maximum subarrays of A[low...mid] and A[mid + 1...high]</a:t>
            </a:r>
            <a:br>
              <a:rPr lang="en-US" dirty="0"/>
            </a:br>
            <a:r>
              <a:rPr lang="en-US" dirty="0"/>
              <a:t>(b) finding a max-subarray that crosses the midpoint</a:t>
            </a:r>
          </a:p>
          <a:p>
            <a:br>
              <a:rPr lang="en-US" dirty="0"/>
            </a:br>
            <a:r>
              <a:rPr lang="en-US" dirty="0"/>
              <a:t>3. Combine: returning the max of the three</a:t>
            </a:r>
            <a:br>
              <a:rPr lang="en-US" dirty="0"/>
            </a:br>
            <a:endParaRPr lang="en-US" dirty="0"/>
          </a:p>
        </p:txBody>
      </p:sp>
      <p:sp>
        <p:nvSpPr>
          <p:cNvPr id="5" name="TextBox 4">
            <a:extLst>
              <a:ext uri="{FF2B5EF4-FFF2-40B4-BE49-F238E27FC236}">
                <a16:creationId xmlns:a16="http://schemas.microsoft.com/office/drawing/2014/main" id="{3835795B-6CCB-FB4F-8841-304992970A87}"/>
              </a:ext>
            </a:extLst>
          </p:cNvPr>
          <p:cNvSpPr txBox="1"/>
          <p:nvPr/>
        </p:nvSpPr>
        <p:spPr>
          <a:xfrm>
            <a:off x="1047964" y="4633645"/>
            <a:ext cx="3390472" cy="369332"/>
          </a:xfrm>
          <a:prstGeom prst="rect">
            <a:avLst/>
          </a:prstGeom>
          <a:noFill/>
        </p:spPr>
        <p:txBody>
          <a:bodyPr wrap="square" rtlCol="0">
            <a:spAutoFit/>
          </a:bodyPr>
          <a:lstStyle/>
          <a:p>
            <a:r>
              <a:rPr lang="en-US" dirty="0"/>
              <a:t>Complexity=2T(n/2)+n+1</a:t>
            </a:r>
          </a:p>
        </p:txBody>
      </p:sp>
    </p:spTree>
    <p:extLst>
      <p:ext uri="{BB962C8B-B14F-4D97-AF65-F5344CB8AC3E}">
        <p14:creationId xmlns:p14="http://schemas.microsoft.com/office/powerpoint/2010/main" val="3605489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53.maximum-sum-subarray-en - Study Notes">
            <a:extLst>
              <a:ext uri="{FF2B5EF4-FFF2-40B4-BE49-F238E27FC236}">
                <a16:creationId xmlns:a16="http://schemas.microsoft.com/office/drawing/2014/main" id="{7918EE1E-A07E-874F-87D1-6D0789C53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5EEC42C-1035-E54E-B157-C87B848B5814}"/>
              </a:ext>
            </a:extLst>
          </p:cNvPr>
          <p:cNvSpPr txBox="1"/>
          <p:nvPr/>
        </p:nvSpPr>
        <p:spPr>
          <a:xfrm>
            <a:off x="3606800" y="6334780"/>
            <a:ext cx="5295900" cy="523220"/>
          </a:xfrm>
          <a:prstGeom prst="rect">
            <a:avLst/>
          </a:prstGeom>
          <a:noFill/>
        </p:spPr>
        <p:txBody>
          <a:bodyPr wrap="square" rtlCol="0">
            <a:spAutoFit/>
          </a:bodyPr>
          <a:lstStyle/>
          <a:p>
            <a:r>
              <a:rPr lang="en-US" dirty="0"/>
              <a:t>I</a:t>
            </a:r>
            <a:r>
              <a:rPr lang="en-US" sz="1000" dirty="0"/>
              <a:t>mage from: https://</a:t>
            </a:r>
            <a:r>
              <a:rPr lang="en-US" sz="1000" dirty="0" err="1"/>
              <a:t>snowan.gitbook.io</a:t>
            </a:r>
            <a:r>
              <a:rPr lang="en-US" sz="1000" dirty="0"/>
              <a:t>/study-notes/leetcode-33/</a:t>
            </a:r>
            <a:r>
              <a:rPr lang="en-US" sz="1000" dirty="0" err="1"/>
              <a:t>english</a:t>
            </a:r>
            <a:r>
              <a:rPr lang="en-US" sz="1000" dirty="0"/>
              <a:t>-solution/53.maximum-sum-subarray-en</a:t>
            </a:r>
          </a:p>
        </p:txBody>
      </p:sp>
    </p:spTree>
    <p:extLst>
      <p:ext uri="{BB962C8B-B14F-4D97-AF65-F5344CB8AC3E}">
        <p14:creationId xmlns:p14="http://schemas.microsoft.com/office/powerpoint/2010/main" val="2030681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C8CA80-A184-AE41-84E6-CD0B6A46E3B2}"/>
              </a:ext>
            </a:extLst>
          </p:cNvPr>
          <p:cNvSpPr>
            <a:spLocks noGrp="1"/>
          </p:cNvSpPr>
          <p:nvPr>
            <p:ph type="title"/>
          </p:nvPr>
        </p:nvSpPr>
        <p:spPr/>
        <p:txBody>
          <a:bodyPr/>
          <a:lstStyle/>
          <a:p>
            <a:r>
              <a:rPr lang="en-US" dirty="0"/>
              <a:t>BINARY SEARCH</a:t>
            </a:r>
          </a:p>
        </p:txBody>
      </p:sp>
      <p:sp>
        <p:nvSpPr>
          <p:cNvPr id="6" name="Content Placeholder 5">
            <a:extLst>
              <a:ext uri="{FF2B5EF4-FFF2-40B4-BE49-F238E27FC236}">
                <a16:creationId xmlns:a16="http://schemas.microsoft.com/office/drawing/2014/main" id="{8F82DBEB-BD95-D948-A714-BFF0D99E354E}"/>
              </a:ext>
            </a:extLst>
          </p:cNvPr>
          <p:cNvSpPr>
            <a:spLocks noGrp="1"/>
          </p:cNvSpPr>
          <p:nvPr>
            <p:ph sz="half" idx="1"/>
          </p:nvPr>
        </p:nvSpPr>
        <p:spPr>
          <a:xfrm>
            <a:off x="158496" y="2286000"/>
            <a:ext cx="3566160" cy="4023360"/>
          </a:xfrm>
        </p:spPr>
        <p:txBody>
          <a:bodyPr/>
          <a:lstStyle/>
          <a:p>
            <a:r>
              <a:rPr lang="en-US" dirty="0"/>
              <a:t>Find whether a target number exists in a sorted array </a:t>
            </a:r>
          </a:p>
          <a:p>
            <a:r>
              <a:rPr lang="en-US" dirty="0"/>
              <a:t>Divide array into 2; get the middle number</a:t>
            </a:r>
          </a:p>
          <a:p>
            <a:r>
              <a:rPr lang="en-US" dirty="0"/>
              <a:t>If target &gt; middle number  recursively check the right half</a:t>
            </a:r>
          </a:p>
          <a:p>
            <a:r>
              <a:rPr lang="en-US" dirty="0"/>
              <a:t>Otherwise check the left half</a:t>
            </a:r>
          </a:p>
          <a:p>
            <a:r>
              <a:rPr lang="en-US" dirty="0"/>
              <a:t>Stop when number if found</a:t>
            </a:r>
          </a:p>
          <a:p>
            <a:r>
              <a:rPr lang="en-US" dirty="0"/>
              <a:t>Complexity: 2T(n/2)+1</a:t>
            </a:r>
          </a:p>
          <a:p>
            <a:endParaRPr lang="en-US" dirty="0"/>
          </a:p>
        </p:txBody>
      </p:sp>
      <p:pic>
        <p:nvPicPr>
          <p:cNvPr id="2050" name="Picture 2" descr="Binary Search Algorithm | What is Binary Search? - Great Learning">
            <a:extLst>
              <a:ext uri="{FF2B5EF4-FFF2-40B4-BE49-F238E27FC236}">
                <a16:creationId xmlns:a16="http://schemas.microsoft.com/office/drawing/2014/main" id="{EC3F2BB6-B3F8-6F49-A6FD-51FB4D058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988" y="2286000"/>
            <a:ext cx="5180012" cy="438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821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8FD2-248F-9544-99AD-0B48D5E84FF7}"/>
              </a:ext>
            </a:extLst>
          </p:cNvPr>
          <p:cNvSpPr>
            <a:spLocks noGrp="1"/>
          </p:cNvSpPr>
          <p:nvPr>
            <p:ph type="title"/>
          </p:nvPr>
        </p:nvSpPr>
        <p:spPr/>
        <p:txBody>
          <a:bodyPr/>
          <a:lstStyle/>
          <a:p>
            <a:r>
              <a:rPr lang="en-US" dirty="0"/>
              <a:t>Finding the MINIMUM in A Circularly Sorted ARRAY</a:t>
            </a:r>
          </a:p>
        </p:txBody>
      </p:sp>
      <p:sp>
        <p:nvSpPr>
          <p:cNvPr id="5" name="Content Placeholder 4">
            <a:extLst>
              <a:ext uri="{FF2B5EF4-FFF2-40B4-BE49-F238E27FC236}">
                <a16:creationId xmlns:a16="http://schemas.microsoft.com/office/drawing/2014/main" id="{096440FD-7647-4341-92E7-4F555F395D28}"/>
              </a:ext>
            </a:extLst>
          </p:cNvPr>
          <p:cNvSpPr>
            <a:spLocks noGrp="1"/>
          </p:cNvSpPr>
          <p:nvPr>
            <p:ph idx="1"/>
          </p:nvPr>
        </p:nvSpPr>
        <p:spPr/>
        <p:txBody>
          <a:bodyPr>
            <a:normAutofit fontScale="92500" lnSpcReduction="20000"/>
          </a:bodyPr>
          <a:lstStyle/>
          <a:p>
            <a:r>
              <a:rPr lang="en-US" dirty="0"/>
              <a:t>Sorted array</a:t>
            </a:r>
          </a:p>
          <a:p>
            <a:r>
              <a:rPr lang="en-US" dirty="0"/>
              <a:t> {2,4,7,8,10,11,15}</a:t>
            </a:r>
          </a:p>
          <a:p>
            <a:r>
              <a:rPr lang="en-US" dirty="0"/>
              <a:t>Circularly sorted means that we have rotated the array n times</a:t>
            </a:r>
          </a:p>
          <a:p>
            <a:pPr lvl="1"/>
            <a:r>
              <a:rPr lang="en-US" dirty="0"/>
              <a:t>First rotation</a:t>
            </a:r>
          </a:p>
          <a:p>
            <a:pPr lvl="1"/>
            <a:r>
              <a:rPr lang="en-US" dirty="0"/>
              <a:t> {15,2,4,7,8,10,11}</a:t>
            </a:r>
          </a:p>
          <a:p>
            <a:pPr lvl="1"/>
            <a:r>
              <a:rPr lang="en-US" dirty="0"/>
              <a:t>Second rotation</a:t>
            </a:r>
          </a:p>
          <a:p>
            <a:pPr lvl="1"/>
            <a:r>
              <a:rPr lang="en-US" dirty="0"/>
              <a:t> {11, 15,2,4,7,8,10}</a:t>
            </a:r>
          </a:p>
          <a:p>
            <a:pPr lvl="1"/>
            <a:r>
              <a:rPr lang="en-US" dirty="0"/>
              <a:t>Third rotation</a:t>
            </a:r>
          </a:p>
          <a:p>
            <a:pPr lvl="1"/>
            <a:r>
              <a:rPr lang="en-US" dirty="0"/>
              <a:t> {10, 11, 15,2,4,7,8}</a:t>
            </a:r>
          </a:p>
          <a:p>
            <a:pPr lvl="1"/>
            <a:endParaRPr lang="en-US" sz="2000" dirty="0"/>
          </a:p>
          <a:p>
            <a:pPr marL="128016" lvl="1" indent="0">
              <a:buNone/>
            </a:pPr>
            <a:r>
              <a:rPr lang="en-US" sz="2000" dirty="0">
                <a:solidFill>
                  <a:schemeClr val="accent5"/>
                </a:solidFill>
              </a:rPr>
              <a:t>Note the the minimum number is the only one whose predecessor and successor are higher than it.</a:t>
            </a:r>
          </a:p>
          <a:p>
            <a:pPr marL="128016" lvl="1" indent="0">
              <a:buNone/>
            </a:pPr>
            <a:r>
              <a:rPr lang="en-US" sz="2000" dirty="0">
                <a:solidFill>
                  <a:schemeClr val="accent5"/>
                </a:solidFill>
              </a:rPr>
              <a:t>Position of the minimum number also gives us the number of rotations done.</a:t>
            </a:r>
          </a:p>
          <a:p>
            <a:pPr lvl="1"/>
            <a:endParaRPr lang="en-US" dirty="0"/>
          </a:p>
          <a:p>
            <a:pPr lvl="1"/>
            <a:endParaRPr lang="en-US" dirty="0"/>
          </a:p>
        </p:txBody>
      </p:sp>
    </p:spTree>
    <p:extLst>
      <p:ext uri="{BB962C8B-B14F-4D97-AF65-F5344CB8AC3E}">
        <p14:creationId xmlns:p14="http://schemas.microsoft.com/office/powerpoint/2010/main" val="1240112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9CA7-673D-FE46-90CE-DB56B09F2E06}"/>
              </a:ext>
            </a:extLst>
          </p:cNvPr>
          <p:cNvSpPr>
            <a:spLocks noGrp="1"/>
          </p:cNvSpPr>
          <p:nvPr>
            <p:ph type="title"/>
          </p:nvPr>
        </p:nvSpPr>
        <p:spPr/>
        <p:txBody>
          <a:bodyPr/>
          <a:lstStyle/>
          <a:p>
            <a:r>
              <a:rPr lang="en-US" dirty="0"/>
              <a:t>Finding the MINIMUM in A Circularly Sorted ARRAY</a:t>
            </a:r>
          </a:p>
        </p:txBody>
      </p:sp>
      <p:sp>
        <p:nvSpPr>
          <p:cNvPr id="3" name="Content Placeholder 2">
            <a:extLst>
              <a:ext uri="{FF2B5EF4-FFF2-40B4-BE49-F238E27FC236}">
                <a16:creationId xmlns:a16="http://schemas.microsoft.com/office/drawing/2014/main" id="{73B38D62-DF36-4149-84BD-9A0706E498DC}"/>
              </a:ext>
            </a:extLst>
          </p:cNvPr>
          <p:cNvSpPr>
            <a:spLocks noGrp="1"/>
          </p:cNvSpPr>
          <p:nvPr>
            <p:ph sz="half" idx="1"/>
          </p:nvPr>
        </p:nvSpPr>
        <p:spPr/>
        <p:txBody>
          <a:bodyPr>
            <a:normAutofit lnSpcReduction="10000"/>
          </a:bodyPr>
          <a:lstStyle/>
          <a:p>
            <a:r>
              <a:rPr lang="en-US" dirty="0"/>
              <a:t>Check that the array is rotated, i.e. first element is not the minimum.</a:t>
            </a:r>
          </a:p>
          <a:p>
            <a:r>
              <a:rPr lang="en-US" dirty="0"/>
              <a:t>Find middle element in array A =&gt;A[mid]</a:t>
            </a:r>
          </a:p>
          <a:p>
            <a:r>
              <a:rPr lang="en-US" dirty="0"/>
              <a:t>If A[mid-1] &gt; A[mid] &amp; A[mid+1]&gt; A[mid]; then A[mid] is the minimum</a:t>
            </a:r>
          </a:p>
          <a:p>
            <a:r>
              <a:rPr lang="en-US" dirty="0"/>
              <a:t>If A[mid]&gt; A[0]; recursively sort for A[mid to end]</a:t>
            </a:r>
          </a:p>
          <a:p>
            <a:r>
              <a:rPr lang="en-US" dirty="0"/>
              <a:t>Else A[mid]&lt; A[0]; recursively sort for A[0 to mid ]</a:t>
            </a:r>
          </a:p>
          <a:p>
            <a:endParaRPr lang="en-US" dirty="0"/>
          </a:p>
        </p:txBody>
      </p:sp>
      <p:pic>
        <p:nvPicPr>
          <p:cNvPr id="3074" name="Picture 2">
            <a:extLst>
              <a:ext uri="{FF2B5EF4-FFF2-40B4-BE49-F238E27FC236}">
                <a16:creationId xmlns:a16="http://schemas.microsoft.com/office/drawing/2014/main" id="{00036AAB-48BB-6642-8192-7ED3B9B10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123" y="2084832"/>
            <a:ext cx="4350425" cy="23368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528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4438-F0AB-2645-9B59-AEE271F38AD4}"/>
              </a:ext>
            </a:extLst>
          </p:cNvPr>
          <p:cNvSpPr>
            <a:spLocks noGrp="1"/>
          </p:cNvSpPr>
          <p:nvPr>
            <p:ph type="title"/>
          </p:nvPr>
        </p:nvSpPr>
        <p:spPr/>
        <p:txBody>
          <a:bodyPr/>
          <a:lstStyle/>
          <a:p>
            <a:r>
              <a:rPr lang="en-US" dirty="0"/>
              <a:t>Karatsuba’s Algorithm</a:t>
            </a:r>
          </a:p>
        </p:txBody>
      </p:sp>
      <p:sp>
        <p:nvSpPr>
          <p:cNvPr id="5" name="Content Placeholder 4">
            <a:extLst>
              <a:ext uri="{FF2B5EF4-FFF2-40B4-BE49-F238E27FC236}">
                <a16:creationId xmlns:a16="http://schemas.microsoft.com/office/drawing/2014/main" id="{CAE03877-53D5-1247-BBB9-36DABAD8E81D}"/>
              </a:ext>
            </a:extLst>
          </p:cNvPr>
          <p:cNvSpPr>
            <a:spLocks noGrp="1"/>
          </p:cNvSpPr>
          <p:nvPr>
            <p:ph idx="1"/>
          </p:nvPr>
        </p:nvSpPr>
        <p:spPr>
          <a:xfrm>
            <a:off x="768095" y="1866900"/>
            <a:ext cx="7290055" cy="4023360"/>
          </a:xfrm>
        </p:spPr>
        <p:txBody>
          <a:bodyPr>
            <a:normAutofit fontScale="92500" lnSpcReduction="20000"/>
          </a:bodyPr>
          <a:lstStyle/>
          <a:p>
            <a:r>
              <a:rPr lang="en-US" dirty="0"/>
              <a:t>Multiplying two numbers</a:t>
            </a:r>
          </a:p>
          <a:p>
            <a:r>
              <a:rPr lang="en-US" dirty="0"/>
              <a:t>X=x1B</a:t>
            </a:r>
            <a:r>
              <a:rPr lang="en-US" baseline="30000" dirty="0"/>
              <a:t>m </a:t>
            </a:r>
            <a:r>
              <a:rPr lang="en-US" dirty="0"/>
              <a:t>+ x0; Y=y1B</a:t>
            </a:r>
            <a:r>
              <a:rPr lang="en-US" baseline="30000" dirty="0"/>
              <a:t>m </a:t>
            </a:r>
            <a:r>
              <a:rPr lang="en-US" dirty="0"/>
              <a:t>+ y0; </a:t>
            </a:r>
          </a:p>
          <a:p>
            <a:r>
              <a:rPr lang="en-US" dirty="0">
                <a:solidFill>
                  <a:schemeClr val="accent5"/>
                </a:solidFill>
              </a:rPr>
              <a:t>Traditionally</a:t>
            </a:r>
          </a:p>
          <a:p>
            <a:r>
              <a:rPr lang="en-US" dirty="0"/>
              <a:t>X*Y= (x1B</a:t>
            </a:r>
            <a:r>
              <a:rPr lang="en-US" baseline="30000" dirty="0"/>
              <a:t>m </a:t>
            </a:r>
            <a:r>
              <a:rPr lang="en-US" dirty="0"/>
              <a:t>+ x0)(y1B</a:t>
            </a:r>
            <a:r>
              <a:rPr lang="en-US" baseline="30000" dirty="0"/>
              <a:t>m </a:t>
            </a:r>
            <a:r>
              <a:rPr lang="en-US" dirty="0"/>
              <a:t>+ y0)</a:t>
            </a:r>
          </a:p>
          <a:p>
            <a:r>
              <a:rPr lang="en-US" dirty="0"/>
              <a:t>       =x1y1B</a:t>
            </a:r>
            <a:r>
              <a:rPr lang="en-US" baseline="30000" dirty="0"/>
              <a:t>2m</a:t>
            </a:r>
            <a:r>
              <a:rPr lang="en-US" dirty="0"/>
              <a:t>+(x1y0+y1x0) B</a:t>
            </a:r>
            <a:r>
              <a:rPr lang="en-US" baseline="30000" dirty="0"/>
              <a:t>m</a:t>
            </a:r>
            <a:r>
              <a:rPr lang="en-US" dirty="0"/>
              <a:t>+x0y0 =&gt; 4 multiplications</a:t>
            </a:r>
          </a:p>
          <a:p>
            <a:r>
              <a:rPr lang="en-US" dirty="0"/>
              <a:t> Complexity (for binary numbers)=4T(n/2)+n (length of number ≈  number of multiplications)</a:t>
            </a:r>
          </a:p>
          <a:p>
            <a:r>
              <a:rPr lang="en-US" dirty="0">
                <a:solidFill>
                  <a:schemeClr val="accent5"/>
                </a:solidFill>
              </a:rPr>
              <a:t>Karatsuba’s method</a:t>
            </a:r>
          </a:p>
          <a:p>
            <a:r>
              <a:rPr lang="en-US" dirty="0"/>
              <a:t>z2=x1y1; z1=x1y0+y0x1; z0=x0y0</a:t>
            </a:r>
          </a:p>
          <a:p>
            <a:r>
              <a:rPr lang="en-US" dirty="0"/>
              <a:t>Z1=(x1+x0)(y1+y0)-z2-z0 =&gt; only 3 multiplications needed</a:t>
            </a:r>
          </a:p>
          <a:p>
            <a:r>
              <a:rPr lang="en-US" dirty="0"/>
              <a:t>Complexity =3T(n/2)+n</a:t>
            </a:r>
          </a:p>
          <a:p>
            <a:endParaRPr lang="en-US" dirty="0"/>
          </a:p>
          <a:p>
            <a:endParaRPr lang="en-US" dirty="0"/>
          </a:p>
          <a:p>
            <a:endParaRPr lang="en-US" dirty="0"/>
          </a:p>
        </p:txBody>
      </p:sp>
    </p:spTree>
    <p:extLst>
      <p:ext uri="{BB962C8B-B14F-4D97-AF65-F5344CB8AC3E}">
        <p14:creationId xmlns:p14="http://schemas.microsoft.com/office/powerpoint/2010/main" val="221387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5B8C3-5995-4443-ABBB-E5C296684BC4}"/>
              </a:ext>
            </a:extLst>
          </p:cNvPr>
          <p:cNvSpPr>
            <a:spLocks noGrp="1"/>
          </p:cNvSpPr>
          <p:nvPr>
            <p:ph type="title"/>
          </p:nvPr>
        </p:nvSpPr>
        <p:spPr/>
        <p:txBody>
          <a:bodyPr/>
          <a:lstStyle/>
          <a:p>
            <a:r>
              <a:rPr lang="en-US" dirty="0"/>
              <a:t>Some Examples</a:t>
            </a:r>
          </a:p>
        </p:txBody>
      </p:sp>
      <p:sp>
        <p:nvSpPr>
          <p:cNvPr id="3" name="Content Placeholder 2">
            <a:extLst>
              <a:ext uri="{FF2B5EF4-FFF2-40B4-BE49-F238E27FC236}">
                <a16:creationId xmlns:a16="http://schemas.microsoft.com/office/drawing/2014/main" id="{20C16980-F888-9544-BE15-964668F34D52}"/>
              </a:ext>
            </a:extLst>
          </p:cNvPr>
          <p:cNvSpPr>
            <a:spLocks noGrp="1"/>
          </p:cNvSpPr>
          <p:nvPr>
            <p:ph idx="1"/>
          </p:nvPr>
        </p:nvSpPr>
        <p:spPr/>
        <p:txBody>
          <a:bodyPr>
            <a:normAutofit fontScale="85000" lnSpcReduction="20000"/>
          </a:bodyPr>
          <a:lstStyle/>
          <a:p>
            <a:r>
              <a:rPr lang="en-US" sz="2400" dirty="0"/>
              <a:t>Given a set of integers</a:t>
            </a:r>
          </a:p>
          <a:p>
            <a:pPr lvl="1"/>
            <a:r>
              <a:rPr lang="en-US" sz="2400" dirty="0"/>
              <a:t>Find the sum</a:t>
            </a:r>
          </a:p>
          <a:p>
            <a:pPr lvl="1"/>
            <a:r>
              <a:rPr lang="en-US" sz="2400" dirty="0"/>
              <a:t>Find the minimum</a:t>
            </a:r>
          </a:p>
          <a:p>
            <a:pPr lvl="1"/>
            <a:r>
              <a:rPr lang="en-US" sz="2400" dirty="0"/>
              <a:t>Find whether a number exists</a:t>
            </a:r>
          </a:p>
          <a:p>
            <a:pPr marL="128016" lvl="1" indent="0">
              <a:buNone/>
            </a:pPr>
            <a:endParaRPr lang="en-US" sz="2400" dirty="0"/>
          </a:p>
          <a:p>
            <a:pPr marL="128016" lvl="1" indent="0">
              <a:buNone/>
            </a:pPr>
            <a:r>
              <a:rPr lang="en-US" sz="2400" dirty="0"/>
              <a:t>Find  n!</a:t>
            </a:r>
          </a:p>
          <a:p>
            <a:pPr marL="128016" lvl="1" indent="0">
              <a:buNone/>
            </a:pPr>
            <a:r>
              <a:rPr lang="en-US" sz="2400" dirty="0"/>
              <a:t>Matrix Multiplication</a:t>
            </a:r>
          </a:p>
          <a:p>
            <a:pPr marL="128016" lvl="1" indent="0">
              <a:buNone/>
            </a:pPr>
            <a:r>
              <a:rPr lang="en-US" sz="2400" dirty="0"/>
              <a:t>Find the most frequently occurring number</a:t>
            </a:r>
          </a:p>
          <a:p>
            <a:pPr marL="128016" lvl="1" indent="0">
              <a:buNone/>
            </a:pPr>
            <a:endParaRPr lang="en-US" sz="2400" dirty="0"/>
          </a:p>
          <a:p>
            <a:r>
              <a:rPr lang="en-US" dirty="0">
                <a:solidFill>
                  <a:schemeClr val="accent5"/>
                </a:solidFill>
              </a:rPr>
              <a:t>Divide and Conquer can be applied to any associative operation (add, multiply, etc.)  on a series of numbers</a:t>
            </a:r>
          </a:p>
          <a:p>
            <a:r>
              <a:rPr lang="en-US" dirty="0"/>
              <a:t>Often the complexity is not changed</a:t>
            </a:r>
          </a:p>
          <a:p>
            <a:r>
              <a:rPr lang="en-US" dirty="0"/>
              <a:t>However, we can apply parallelism to improve the speed</a:t>
            </a:r>
          </a:p>
          <a:p>
            <a:pPr marL="128016" lvl="1" indent="0">
              <a:buNone/>
            </a:pPr>
            <a:endParaRPr lang="en-US" sz="2400" dirty="0"/>
          </a:p>
          <a:p>
            <a:pPr marL="128016" lvl="1" indent="0">
              <a:buNone/>
            </a:pPr>
            <a:endParaRPr lang="en-US" sz="2400" dirty="0"/>
          </a:p>
          <a:p>
            <a:pPr marL="128016" lvl="1" indent="0">
              <a:buNone/>
            </a:pPr>
            <a:endParaRPr lang="en-US" dirty="0"/>
          </a:p>
        </p:txBody>
      </p:sp>
    </p:spTree>
    <p:extLst>
      <p:ext uri="{BB962C8B-B14F-4D97-AF65-F5344CB8AC3E}">
        <p14:creationId xmlns:p14="http://schemas.microsoft.com/office/powerpoint/2010/main" val="410105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a:extLst>
              <a:ext uri="{FF2B5EF4-FFF2-40B4-BE49-F238E27FC236}">
                <a16:creationId xmlns:a16="http://schemas.microsoft.com/office/drawing/2014/main" id="{218AE1F3-FDF8-2948-B3EA-04A2C3135A89}"/>
              </a:ext>
            </a:extLst>
          </p:cNvPr>
          <p:cNvSpPr>
            <a:spLocks noGrp="1" noChangeArrowheads="1"/>
          </p:cNvSpPr>
          <p:nvPr>
            <p:ph type="title"/>
          </p:nvPr>
        </p:nvSpPr>
        <p:spPr>
          <a:xfrm>
            <a:off x="533400" y="709073"/>
            <a:ext cx="7239000" cy="1143000"/>
          </a:xfrm>
        </p:spPr>
        <p:txBody>
          <a:bodyPr/>
          <a:lstStyle/>
          <a:p>
            <a:pPr eaLnBrk="1" fontAlgn="auto" hangingPunct="1">
              <a:spcAft>
                <a:spcPts val="0"/>
              </a:spcAft>
              <a:defRPr/>
            </a:pPr>
            <a:r>
              <a:rPr lang="en-US" dirty="0">
                <a:ea typeface="+mj-ea"/>
                <a:cs typeface="+mj-cs"/>
              </a:rPr>
              <a:t>Computing the Factorial </a:t>
            </a:r>
          </a:p>
        </p:txBody>
      </p:sp>
      <p:sp>
        <p:nvSpPr>
          <p:cNvPr id="28675" name="Rectangle 2">
            <a:extLst>
              <a:ext uri="{FF2B5EF4-FFF2-40B4-BE49-F238E27FC236}">
                <a16:creationId xmlns:a16="http://schemas.microsoft.com/office/drawing/2014/main" id="{25CF2410-EE10-BC41-8C3C-1A09F9546556}"/>
              </a:ext>
            </a:extLst>
          </p:cNvPr>
          <p:cNvSpPr>
            <a:spLocks noGrp="1" noChangeArrowheads="1"/>
          </p:cNvSpPr>
          <p:nvPr>
            <p:ph idx="1"/>
          </p:nvPr>
        </p:nvSpPr>
        <p:spPr>
          <a:xfrm>
            <a:off x="533400" y="1752600"/>
            <a:ext cx="8229600" cy="762000"/>
          </a:xfrm>
        </p:spPr>
        <p:txBody>
          <a:bodyPr/>
          <a:lstStyle/>
          <a:p>
            <a:pPr eaLnBrk="1" hangingPunct="1"/>
            <a:r>
              <a:rPr lang="en-US" altLang="en-US">
                <a:ea typeface="ＭＳ Ｐゴシック" panose="020B0600070205080204" pitchFamily="34" charset="-128"/>
              </a:rPr>
              <a:t>Find n!</a:t>
            </a:r>
          </a:p>
        </p:txBody>
      </p:sp>
      <p:sp>
        <p:nvSpPr>
          <p:cNvPr id="17411" name="Rectangle 3">
            <a:extLst>
              <a:ext uri="{FF2B5EF4-FFF2-40B4-BE49-F238E27FC236}">
                <a16:creationId xmlns:a16="http://schemas.microsoft.com/office/drawing/2014/main" id="{1F070501-3952-B64D-BAC9-71DD5526ABF0}"/>
              </a:ext>
            </a:extLst>
          </p:cNvPr>
          <p:cNvSpPr>
            <a:spLocks noChangeArrowheads="1"/>
          </p:cNvSpPr>
          <p:nvPr/>
        </p:nvSpPr>
        <p:spPr bwMode="auto">
          <a:xfrm>
            <a:off x="0" y="2133600"/>
            <a:ext cx="810350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2" charset="0"/>
                <a:ea typeface="ＭＳ Ｐゴシック" panose="020B0600070205080204" pitchFamily="34" charset="-128"/>
              </a:defRPr>
            </a:lvl1pPr>
            <a:lvl2pPr>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lvl="1" eaLnBrk="1" hangingPunct="1">
              <a:spcBef>
                <a:spcPct val="20000"/>
              </a:spcBef>
              <a:buClr>
                <a:schemeClr val="accent2"/>
              </a:buClr>
              <a:buSzPct val="80000"/>
              <a:buFont typeface="Wingdings" pitchFamily="2" charset="2"/>
              <a:buChar char="¨"/>
            </a:pPr>
            <a:r>
              <a:rPr lang="en-US" altLang="en-US" dirty="0">
                <a:latin typeface="+mn-lt"/>
              </a:rPr>
              <a:t>Divide the numbers into k processors</a:t>
            </a:r>
          </a:p>
          <a:p>
            <a:pPr lvl="1" eaLnBrk="1" hangingPunct="1">
              <a:spcBef>
                <a:spcPct val="20000"/>
              </a:spcBef>
              <a:buClr>
                <a:schemeClr val="accent2"/>
              </a:buClr>
              <a:buSzPct val="80000"/>
              <a:buFont typeface="Wingdings" pitchFamily="2" charset="2"/>
              <a:buChar char="¨"/>
            </a:pPr>
            <a:r>
              <a:rPr lang="en-US" altLang="en-US" dirty="0">
                <a:latin typeface="+mn-lt"/>
              </a:rPr>
              <a:t>Compute sequential products on elements in each processor</a:t>
            </a:r>
          </a:p>
          <a:p>
            <a:pPr lvl="1" eaLnBrk="1" hangingPunct="1">
              <a:spcBef>
                <a:spcPct val="20000"/>
              </a:spcBef>
              <a:buClr>
                <a:schemeClr val="accent2"/>
              </a:buClr>
              <a:buSzPct val="80000"/>
              <a:buFont typeface="Wingdings" pitchFamily="2" charset="2"/>
              <a:buChar char="¨"/>
            </a:pPr>
            <a:r>
              <a:rPr lang="en-US" altLang="en-US" dirty="0">
                <a:latin typeface="+mn-lt"/>
              </a:rPr>
              <a:t>Multiply the results from each processor</a:t>
            </a:r>
          </a:p>
          <a:p>
            <a:endParaRPr lang="en-US" altLang="en-US" dirty="0"/>
          </a:p>
        </p:txBody>
      </p:sp>
      <p:grpSp>
        <p:nvGrpSpPr>
          <p:cNvPr id="2" name="Group 5">
            <a:extLst>
              <a:ext uri="{FF2B5EF4-FFF2-40B4-BE49-F238E27FC236}">
                <a16:creationId xmlns:a16="http://schemas.microsoft.com/office/drawing/2014/main" id="{515EE9EE-A007-8F41-96EE-63F06B2D4EAD}"/>
              </a:ext>
            </a:extLst>
          </p:cNvPr>
          <p:cNvGrpSpPr>
            <a:grpSpLocks/>
          </p:cNvGrpSpPr>
          <p:nvPr/>
        </p:nvGrpSpPr>
        <p:grpSpPr bwMode="auto">
          <a:xfrm>
            <a:off x="1219200" y="3657600"/>
            <a:ext cx="5105400" cy="2819400"/>
            <a:chOff x="768" y="2304"/>
            <a:chExt cx="3216" cy="1776"/>
          </a:xfrm>
        </p:grpSpPr>
        <p:grpSp>
          <p:nvGrpSpPr>
            <p:cNvPr id="28679" name="Group 6">
              <a:extLst>
                <a:ext uri="{FF2B5EF4-FFF2-40B4-BE49-F238E27FC236}">
                  <a16:creationId xmlns:a16="http://schemas.microsoft.com/office/drawing/2014/main" id="{B559A13F-9B95-FF4D-811F-AC87FB5AB00C}"/>
                </a:ext>
              </a:extLst>
            </p:cNvPr>
            <p:cNvGrpSpPr>
              <a:grpSpLocks/>
            </p:cNvGrpSpPr>
            <p:nvPr/>
          </p:nvGrpSpPr>
          <p:grpSpPr bwMode="auto">
            <a:xfrm>
              <a:off x="768" y="2400"/>
              <a:ext cx="480" cy="432"/>
              <a:chOff x="768" y="2591"/>
              <a:chExt cx="480" cy="432"/>
            </a:xfrm>
          </p:grpSpPr>
          <p:sp>
            <p:nvSpPr>
              <p:cNvPr id="28702" name="Oval 7">
                <a:extLst>
                  <a:ext uri="{FF2B5EF4-FFF2-40B4-BE49-F238E27FC236}">
                    <a16:creationId xmlns:a16="http://schemas.microsoft.com/office/drawing/2014/main" id="{AF4B877B-C56B-7A48-91A6-77884EE174A0}"/>
                  </a:ext>
                </a:extLst>
              </p:cNvPr>
              <p:cNvSpPr>
                <a:spLocks noChangeArrowheads="1"/>
              </p:cNvSpPr>
              <p:nvPr/>
            </p:nvSpPr>
            <p:spPr bwMode="auto">
              <a:xfrm>
                <a:off x="768" y="2591"/>
                <a:ext cx="480"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37931725" indent="-37474525">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8703" name="Text Box 8">
                <a:extLst>
                  <a:ext uri="{FF2B5EF4-FFF2-40B4-BE49-F238E27FC236}">
                    <a16:creationId xmlns:a16="http://schemas.microsoft.com/office/drawing/2014/main" id="{8DB3BE43-8A22-5F4E-8936-F661BF95C386}"/>
                  </a:ext>
                </a:extLst>
              </p:cNvPr>
              <p:cNvSpPr txBox="1">
                <a:spLocks noChangeArrowheads="1"/>
              </p:cNvSpPr>
              <p:nvPr/>
            </p:nvSpPr>
            <p:spPr bwMode="auto">
              <a:xfrm>
                <a:off x="816" y="2731"/>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2" charset="0"/>
                    <a:ea typeface="ＭＳ Ｐゴシック" panose="020B0600070205080204" pitchFamily="34" charset="-128"/>
                  </a:defRPr>
                </a:lvl1pPr>
                <a:lvl2pPr marL="37931725" indent="-37474525">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1800" b="1">
                    <a:solidFill>
                      <a:schemeClr val="accent2"/>
                    </a:solidFill>
                  </a:rPr>
                  <a:t>1*2</a:t>
                </a:r>
              </a:p>
            </p:txBody>
          </p:sp>
        </p:grpSp>
        <p:sp>
          <p:nvSpPr>
            <p:cNvPr id="28680" name="Oval 9">
              <a:extLst>
                <a:ext uri="{FF2B5EF4-FFF2-40B4-BE49-F238E27FC236}">
                  <a16:creationId xmlns:a16="http://schemas.microsoft.com/office/drawing/2014/main" id="{467E2689-1995-6D44-8763-DCC169357977}"/>
                </a:ext>
              </a:extLst>
            </p:cNvPr>
            <p:cNvSpPr>
              <a:spLocks noChangeArrowheads="1"/>
            </p:cNvSpPr>
            <p:nvPr/>
          </p:nvSpPr>
          <p:spPr bwMode="auto">
            <a:xfrm>
              <a:off x="1248" y="3072"/>
              <a:ext cx="480"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37931725" indent="-37474525">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8681" name="Text Box 10">
              <a:extLst>
                <a:ext uri="{FF2B5EF4-FFF2-40B4-BE49-F238E27FC236}">
                  <a16:creationId xmlns:a16="http://schemas.microsoft.com/office/drawing/2014/main" id="{03178545-A993-244D-943B-BD0991604FD9}"/>
                </a:ext>
              </a:extLst>
            </p:cNvPr>
            <p:cNvSpPr txBox="1">
              <a:spLocks noChangeArrowheads="1"/>
            </p:cNvSpPr>
            <p:nvPr/>
          </p:nvSpPr>
          <p:spPr bwMode="auto">
            <a:xfrm>
              <a:off x="1248" y="3168"/>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2" charset="0"/>
                  <a:ea typeface="ＭＳ Ｐゴシック" panose="020B0600070205080204" pitchFamily="34" charset="-128"/>
                </a:defRPr>
              </a:lvl1pPr>
              <a:lvl2pPr marL="37931725" indent="-37474525">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1800" b="1">
                  <a:solidFill>
                    <a:srgbClr val="942428"/>
                  </a:solidFill>
                </a:rPr>
                <a:t>1*..*4</a:t>
              </a:r>
              <a:endParaRPr lang="en-US" altLang="en-US" b="1">
                <a:solidFill>
                  <a:srgbClr val="942428"/>
                </a:solidFill>
              </a:endParaRPr>
            </a:p>
          </p:txBody>
        </p:sp>
        <p:sp>
          <p:nvSpPr>
            <p:cNvPr id="28682" name="Oval 11">
              <a:extLst>
                <a:ext uri="{FF2B5EF4-FFF2-40B4-BE49-F238E27FC236}">
                  <a16:creationId xmlns:a16="http://schemas.microsoft.com/office/drawing/2014/main" id="{DCBB0D72-AC1E-1247-82B3-E5E5C49AAA3C}"/>
                </a:ext>
              </a:extLst>
            </p:cNvPr>
            <p:cNvSpPr>
              <a:spLocks noChangeArrowheads="1"/>
            </p:cNvSpPr>
            <p:nvPr/>
          </p:nvSpPr>
          <p:spPr bwMode="auto">
            <a:xfrm>
              <a:off x="3024" y="2976"/>
              <a:ext cx="480"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37931725" indent="-37474525">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8683" name="Text Box 12">
              <a:extLst>
                <a:ext uri="{FF2B5EF4-FFF2-40B4-BE49-F238E27FC236}">
                  <a16:creationId xmlns:a16="http://schemas.microsoft.com/office/drawing/2014/main" id="{833FB2C3-4EE7-9442-BB35-38B4092E25BC}"/>
                </a:ext>
              </a:extLst>
            </p:cNvPr>
            <p:cNvSpPr txBox="1">
              <a:spLocks noChangeArrowheads="1"/>
            </p:cNvSpPr>
            <p:nvPr/>
          </p:nvSpPr>
          <p:spPr bwMode="auto">
            <a:xfrm>
              <a:off x="3024" y="3072"/>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2" charset="0"/>
                  <a:ea typeface="ＭＳ Ｐゴシック" panose="020B0600070205080204" pitchFamily="34" charset="-128"/>
                </a:defRPr>
              </a:lvl1pPr>
              <a:lvl2pPr marL="37931725" indent="-37474525">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1800" b="1">
                  <a:solidFill>
                    <a:srgbClr val="942428"/>
                  </a:solidFill>
                </a:rPr>
                <a:t>5*..*8</a:t>
              </a:r>
              <a:endParaRPr lang="en-US" altLang="en-US" b="1">
                <a:solidFill>
                  <a:srgbClr val="942428"/>
                </a:solidFill>
              </a:endParaRPr>
            </a:p>
          </p:txBody>
        </p:sp>
        <p:grpSp>
          <p:nvGrpSpPr>
            <p:cNvPr id="28684" name="Group 13">
              <a:extLst>
                <a:ext uri="{FF2B5EF4-FFF2-40B4-BE49-F238E27FC236}">
                  <a16:creationId xmlns:a16="http://schemas.microsoft.com/office/drawing/2014/main" id="{54770A76-5D61-8F49-A0A1-0B9314B8A27A}"/>
                </a:ext>
              </a:extLst>
            </p:cNvPr>
            <p:cNvGrpSpPr>
              <a:grpSpLocks/>
            </p:cNvGrpSpPr>
            <p:nvPr/>
          </p:nvGrpSpPr>
          <p:grpSpPr bwMode="auto">
            <a:xfrm>
              <a:off x="2208" y="3648"/>
              <a:ext cx="480" cy="432"/>
              <a:chOff x="2304" y="3648"/>
              <a:chExt cx="480" cy="432"/>
            </a:xfrm>
          </p:grpSpPr>
          <p:sp>
            <p:nvSpPr>
              <p:cNvPr id="28700" name="Oval 14">
                <a:extLst>
                  <a:ext uri="{FF2B5EF4-FFF2-40B4-BE49-F238E27FC236}">
                    <a16:creationId xmlns:a16="http://schemas.microsoft.com/office/drawing/2014/main" id="{E3CB1053-494D-EA47-9EF8-C4AF77945C4D}"/>
                  </a:ext>
                </a:extLst>
              </p:cNvPr>
              <p:cNvSpPr>
                <a:spLocks noChangeArrowheads="1"/>
              </p:cNvSpPr>
              <p:nvPr/>
            </p:nvSpPr>
            <p:spPr bwMode="auto">
              <a:xfrm>
                <a:off x="2304" y="3648"/>
                <a:ext cx="480"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37931725" indent="-37474525">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8701" name="Text Box 15">
                <a:extLst>
                  <a:ext uri="{FF2B5EF4-FFF2-40B4-BE49-F238E27FC236}">
                    <a16:creationId xmlns:a16="http://schemas.microsoft.com/office/drawing/2014/main" id="{B3213068-8B26-B344-B8E6-D47E4D5507D8}"/>
                  </a:ext>
                </a:extLst>
              </p:cNvPr>
              <p:cNvSpPr txBox="1">
                <a:spLocks noChangeArrowheads="1"/>
              </p:cNvSpPr>
              <p:nvPr/>
            </p:nvSpPr>
            <p:spPr bwMode="auto">
              <a:xfrm>
                <a:off x="2448" y="3730"/>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2" charset="0"/>
                    <a:ea typeface="ＭＳ Ｐゴシック" panose="020B0600070205080204" pitchFamily="34" charset="-128"/>
                  </a:defRPr>
                </a:lvl1pPr>
                <a:lvl2pPr marL="37931725" indent="-37474525">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2000" b="1">
                    <a:solidFill>
                      <a:srgbClr val="5A0C43"/>
                    </a:solidFill>
                  </a:rPr>
                  <a:t>8!</a:t>
                </a:r>
                <a:endParaRPr lang="en-US" altLang="en-US"/>
              </a:p>
            </p:txBody>
          </p:sp>
        </p:grpSp>
        <p:grpSp>
          <p:nvGrpSpPr>
            <p:cNvPr id="28685" name="Group 16">
              <a:extLst>
                <a:ext uri="{FF2B5EF4-FFF2-40B4-BE49-F238E27FC236}">
                  <a16:creationId xmlns:a16="http://schemas.microsoft.com/office/drawing/2014/main" id="{26FF56EF-C9A6-0D4E-8B32-1173E190505D}"/>
                </a:ext>
              </a:extLst>
            </p:cNvPr>
            <p:cNvGrpSpPr>
              <a:grpSpLocks/>
            </p:cNvGrpSpPr>
            <p:nvPr/>
          </p:nvGrpSpPr>
          <p:grpSpPr bwMode="auto">
            <a:xfrm>
              <a:off x="1680" y="2352"/>
              <a:ext cx="480" cy="432"/>
              <a:chOff x="768" y="2591"/>
              <a:chExt cx="480" cy="432"/>
            </a:xfrm>
          </p:grpSpPr>
          <p:sp>
            <p:nvSpPr>
              <p:cNvPr id="28698" name="Oval 17">
                <a:extLst>
                  <a:ext uri="{FF2B5EF4-FFF2-40B4-BE49-F238E27FC236}">
                    <a16:creationId xmlns:a16="http://schemas.microsoft.com/office/drawing/2014/main" id="{C8C505C1-BE03-6A4D-B032-6CC9ED68A86F}"/>
                  </a:ext>
                </a:extLst>
              </p:cNvPr>
              <p:cNvSpPr>
                <a:spLocks noChangeArrowheads="1"/>
              </p:cNvSpPr>
              <p:nvPr/>
            </p:nvSpPr>
            <p:spPr bwMode="auto">
              <a:xfrm>
                <a:off x="768" y="2591"/>
                <a:ext cx="480"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37931725" indent="-37474525">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8699" name="Text Box 18">
                <a:extLst>
                  <a:ext uri="{FF2B5EF4-FFF2-40B4-BE49-F238E27FC236}">
                    <a16:creationId xmlns:a16="http://schemas.microsoft.com/office/drawing/2014/main" id="{82A6AD77-0CA7-464C-AF51-A168D20AD672}"/>
                  </a:ext>
                </a:extLst>
              </p:cNvPr>
              <p:cNvSpPr txBox="1">
                <a:spLocks noChangeArrowheads="1"/>
              </p:cNvSpPr>
              <p:nvPr/>
            </p:nvSpPr>
            <p:spPr bwMode="auto">
              <a:xfrm>
                <a:off x="816" y="2731"/>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2" charset="0"/>
                    <a:ea typeface="ＭＳ Ｐゴシック" panose="020B0600070205080204" pitchFamily="34" charset="-128"/>
                  </a:defRPr>
                </a:lvl1pPr>
                <a:lvl2pPr marL="37931725" indent="-37474525">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1800" b="1">
                    <a:solidFill>
                      <a:schemeClr val="accent2"/>
                    </a:solidFill>
                  </a:rPr>
                  <a:t>3*4</a:t>
                </a:r>
              </a:p>
            </p:txBody>
          </p:sp>
        </p:grpSp>
        <p:grpSp>
          <p:nvGrpSpPr>
            <p:cNvPr id="28686" name="Group 19">
              <a:extLst>
                <a:ext uri="{FF2B5EF4-FFF2-40B4-BE49-F238E27FC236}">
                  <a16:creationId xmlns:a16="http://schemas.microsoft.com/office/drawing/2014/main" id="{4D9CBDEC-0411-6849-9451-E00F53FFB4C7}"/>
                </a:ext>
              </a:extLst>
            </p:cNvPr>
            <p:cNvGrpSpPr>
              <a:grpSpLocks/>
            </p:cNvGrpSpPr>
            <p:nvPr/>
          </p:nvGrpSpPr>
          <p:grpSpPr bwMode="auto">
            <a:xfrm>
              <a:off x="2544" y="2352"/>
              <a:ext cx="480" cy="432"/>
              <a:chOff x="768" y="2591"/>
              <a:chExt cx="480" cy="432"/>
            </a:xfrm>
          </p:grpSpPr>
          <p:sp>
            <p:nvSpPr>
              <p:cNvPr id="28696" name="Oval 20">
                <a:extLst>
                  <a:ext uri="{FF2B5EF4-FFF2-40B4-BE49-F238E27FC236}">
                    <a16:creationId xmlns:a16="http://schemas.microsoft.com/office/drawing/2014/main" id="{720D9BB1-948A-284A-9A2F-2DFC43BDA964}"/>
                  </a:ext>
                </a:extLst>
              </p:cNvPr>
              <p:cNvSpPr>
                <a:spLocks noChangeArrowheads="1"/>
              </p:cNvSpPr>
              <p:nvPr/>
            </p:nvSpPr>
            <p:spPr bwMode="auto">
              <a:xfrm>
                <a:off x="768" y="2591"/>
                <a:ext cx="480"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37931725" indent="-37474525">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8697" name="Text Box 21">
                <a:extLst>
                  <a:ext uri="{FF2B5EF4-FFF2-40B4-BE49-F238E27FC236}">
                    <a16:creationId xmlns:a16="http://schemas.microsoft.com/office/drawing/2014/main" id="{C8563A79-338D-3145-9BE7-CF7536FEFF0F}"/>
                  </a:ext>
                </a:extLst>
              </p:cNvPr>
              <p:cNvSpPr txBox="1">
                <a:spLocks noChangeArrowheads="1"/>
              </p:cNvSpPr>
              <p:nvPr/>
            </p:nvSpPr>
            <p:spPr bwMode="auto">
              <a:xfrm>
                <a:off x="816" y="2731"/>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2" charset="0"/>
                    <a:ea typeface="ＭＳ Ｐゴシック" panose="020B0600070205080204" pitchFamily="34" charset="-128"/>
                  </a:defRPr>
                </a:lvl1pPr>
                <a:lvl2pPr marL="37931725" indent="-37474525">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1800" b="1">
                    <a:solidFill>
                      <a:schemeClr val="accent2"/>
                    </a:solidFill>
                  </a:rPr>
                  <a:t>5*6</a:t>
                </a:r>
              </a:p>
            </p:txBody>
          </p:sp>
        </p:grpSp>
        <p:grpSp>
          <p:nvGrpSpPr>
            <p:cNvPr id="28687" name="Group 22">
              <a:extLst>
                <a:ext uri="{FF2B5EF4-FFF2-40B4-BE49-F238E27FC236}">
                  <a16:creationId xmlns:a16="http://schemas.microsoft.com/office/drawing/2014/main" id="{45F46B9E-6AE1-C24C-B9AA-EA85803BFF14}"/>
                </a:ext>
              </a:extLst>
            </p:cNvPr>
            <p:cNvGrpSpPr>
              <a:grpSpLocks/>
            </p:cNvGrpSpPr>
            <p:nvPr/>
          </p:nvGrpSpPr>
          <p:grpSpPr bwMode="auto">
            <a:xfrm>
              <a:off x="3504" y="2304"/>
              <a:ext cx="480" cy="432"/>
              <a:chOff x="768" y="2591"/>
              <a:chExt cx="480" cy="432"/>
            </a:xfrm>
          </p:grpSpPr>
          <p:sp>
            <p:nvSpPr>
              <p:cNvPr id="28694" name="Oval 23">
                <a:extLst>
                  <a:ext uri="{FF2B5EF4-FFF2-40B4-BE49-F238E27FC236}">
                    <a16:creationId xmlns:a16="http://schemas.microsoft.com/office/drawing/2014/main" id="{60A7175C-138D-3F4D-882E-6DFA3A93166D}"/>
                  </a:ext>
                </a:extLst>
              </p:cNvPr>
              <p:cNvSpPr>
                <a:spLocks noChangeArrowheads="1"/>
              </p:cNvSpPr>
              <p:nvPr/>
            </p:nvSpPr>
            <p:spPr bwMode="auto">
              <a:xfrm>
                <a:off x="768" y="2591"/>
                <a:ext cx="480"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2" charset="0"/>
                    <a:ea typeface="ＭＳ Ｐゴシック" panose="020B0600070205080204" pitchFamily="34" charset="-128"/>
                  </a:defRPr>
                </a:lvl1pPr>
                <a:lvl2pPr marL="37931725" indent="-37474525">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endParaRPr lang="en-US" altLang="en-US"/>
              </a:p>
            </p:txBody>
          </p:sp>
          <p:sp>
            <p:nvSpPr>
              <p:cNvPr id="28695" name="Text Box 24">
                <a:extLst>
                  <a:ext uri="{FF2B5EF4-FFF2-40B4-BE49-F238E27FC236}">
                    <a16:creationId xmlns:a16="http://schemas.microsoft.com/office/drawing/2014/main" id="{C2C16F3A-0934-AC44-9163-7C94553F8428}"/>
                  </a:ext>
                </a:extLst>
              </p:cNvPr>
              <p:cNvSpPr txBox="1">
                <a:spLocks noChangeArrowheads="1"/>
              </p:cNvSpPr>
              <p:nvPr/>
            </p:nvSpPr>
            <p:spPr bwMode="auto">
              <a:xfrm>
                <a:off x="816" y="2731"/>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2" charset="0"/>
                    <a:ea typeface="ＭＳ Ｐゴシック" panose="020B0600070205080204" pitchFamily="34" charset="-128"/>
                  </a:defRPr>
                </a:lvl1pPr>
                <a:lvl2pPr marL="37931725" indent="-37474525">
                  <a:defRPr sz="2400">
                    <a:solidFill>
                      <a:schemeClr val="tx1"/>
                    </a:solidFill>
                    <a:latin typeface="Times" pitchFamily="2" charset="0"/>
                    <a:ea typeface="ＭＳ Ｐゴシック" panose="020B0600070205080204" pitchFamily="34" charset="-128"/>
                  </a:defRPr>
                </a:lvl2pPr>
                <a:lvl3pPr>
                  <a:defRPr sz="2400">
                    <a:solidFill>
                      <a:schemeClr val="tx1"/>
                    </a:solidFill>
                    <a:latin typeface="Times" pitchFamily="2" charset="0"/>
                    <a:ea typeface="ＭＳ Ｐゴシック" panose="020B0600070205080204" pitchFamily="34" charset="-128"/>
                  </a:defRPr>
                </a:lvl3pPr>
                <a:lvl4pPr>
                  <a:defRPr sz="2400">
                    <a:solidFill>
                      <a:schemeClr val="tx1"/>
                    </a:solidFill>
                    <a:latin typeface="Times" pitchFamily="2" charset="0"/>
                    <a:ea typeface="ＭＳ Ｐゴシック" panose="020B0600070205080204" pitchFamily="34" charset="-128"/>
                  </a:defRPr>
                </a:lvl4pPr>
                <a:lvl5pPr>
                  <a:defRPr sz="24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US" altLang="en-US" sz="1800" b="1">
                    <a:solidFill>
                      <a:schemeClr val="accent2"/>
                    </a:solidFill>
                  </a:rPr>
                  <a:t>7*8</a:t>
                </a:r>
              </a:p>
            </p:txBody>
          </p:sp>
        </p:grpSp>
        <p:sp>
          <p:nvSpPr>
            <p:cNvPr id="28688" name="Line 25">
              <a:extLst>
                <a:ext uri="{FF2B5EF4-FFF2-40B4-BE49-F238E27FC236}">
                  <a16:creationId xmlns:a16="http://schemas.microsoft.com/office/drawing/2014/main" id="{17BFF36A-8C34-DA45-AC5C-F7ADAE5E60AC}"/>
                </a:ext>
              </a:extLst>
            </p:cNvPr>
            <p:cNvSpPr>
              <a:spLocks noChangeShapeType="1"/>
            </p:cNvSpPr>
            <p:nvPr/>
          </p:nvSpPr>
          <p:spPr bwMode="auto">
            <a:xfrm>
              <a:off x="1008" y="2832"/>
              <a:ext cx="2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9" name="Line 26">
              <a:extLst>
                <a:ext uri="{FF2B5EF4-FFF2-40B4-BE49-F238E27FC236}">
                  <a16:creationId xmlns:a16="http://schemas.microsoft.com/office/drawing/2014/main" id="{B2297DE2-79FC-4C49-8F55-25F8E733D518}"/>
                </a:ext>
              </a:extLst>
            </p:cNvPr>
            <p:cNvSpPr>
              <a:spLocks noChangeShapeType="1"/>
            </p:cNvSpPr>
            <p:nvPr/>
          </p:nvSpPr>
          <p:spPr bwMode="auto">
            <a:xfrm flipH="1">
              <a:off x="1632" y="2784"/>
              <a:ext cx="24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0" name="Line 27">
              <a:extLst>
                <a:ext uri="{FF2B5EF4-FFF2-40B4-BE49-F238E27FC236}">
                  <a16:creationId xmlns:a16="http://schemas.microsoft.com/office/drawing/2014/main" id="{C8DAE0A2-54E2-E34A-917F-B86C3DB1BE20}"/>
                </a:ext>
              </a:extLst>
            </p:cNvPr>
            <p:cNvSpPr>
              <a:spLocks noChangeShapeType="1"/>
            </p:cNvSpPr>
            <p:nvPr/>
          </p:nvSpPr>
          <p:spPr bwMode="auto">
            <a:xfrm>
              <a:off x="2832" y="2784"/>
              <a:ext cx="2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1" name="Line 28">
              <a:extLst>
                <a:ext uri="{FF2B5EF4-FFF2-40B4-BE49-F238E27FC236}">
                  <a16:creationId xmlns:a16="http://schemas.microsoft.com/office/drawing/2014/main" id="{D3CFD8B4-348F-EF47-8F73-0226CC36401D}"/>
                </a:ext>
              </a:extLst>
            </p:cNvPr>
            <p:cNvSpPr>
              <a:spLocks noChangeShapeType="1"/>
            </p:cNvSpPr>
            <p:nvPr/>
          </p:nvSpPr>
          <p:spPr bwMode="auto">
            <a:xfrm flipH="1">
              <a:off x="3408" y="2736"/>
              <a:ext cx="2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29">
              <a:extLst>
                <a:ext uri="{FF2B5EF4-FFF2-40B4-BE49-F238E27FC236}">
                  <a16:creationId xmlns:a16="http://schemas.microsoft.com/office/drawing/2014/main" id="{C801DC50-B1B0-B947-A6E0-6B59D676EA3E}"/>
                </a:ext>
              </a:extLst>
            </p:cNvPr>
            <p:cNvSpPr>
              <a:spLocks noChangeShapeType="1"/>
            </p:cNvSpPr>
            <p:nvPr/>
          </p:nvSpPr>
          <p:spPr bwMode="auto">
            <a:xfrm>
              <a:off x="1632" y="3456"/>
              <a:ext cx="62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3" name="Line 30">
              <a:extLst>
                <a:ext uri="{FF2B5EF4-FFF2-40B4-BE49-F238E27FC236}">
                  <a16:creationId xmlns:a16="http://schemas.microsoft.com/office/drawing/2014/main" id="{A69AA56E-96D6-FF43-84D0-5D097966D48A}"/>
                </a:ext>
              </a:extLst>
            </p:cNvPr>
            <p:cNvSpPr>
              <a:spLocks noChangeShapeType="1"/>
            </p:cNvSpPr>
            <p:nvPr/>
          </p:nvSpPr>
          <p:spPr bwMode="auto">
            <a:xfrm flipH="1">
              <a:off x="2640" y="3360"/>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 name="TextBox 2">
            <a:extLst>
              <a:ext uri="{FF2B5EF4-FFF2-40B4-BE49-F238E27FC236}">
                <a16:creationId xmlns:a16="http://schemas.microsoft.com/office/drawing/2014/main" id="{B13C1B44-6103-6345-9E10-11027D54BE56}"/>
              </a:ext>
            </a:extLst>
          </p:cNvPr>
          <p:cNvSpPr txBox="1"/>
          <p:nvPr/>
        </p:nvSpPr>
        <p:spPr>
          <a:xfrm>
            <a:off x="6553200" y="3733800"/>
            <a:ext cx="2209800" cy="2585323"/>
          </a:xfrm>
          <a:prstGeom prst="rect">
            <a:avLst/>
          </a:prstGeom>
          <a:noFill/>
        </p:spPr>
        <p:txBody>
          <a:bodyPr wrap="square" rtlCol="0">
            <a:spAutoFit/>
          </a:bodyPr>
          <a:lstStyle/>
          <a:p>
            <a:r>
              <a:rPr lang="en-US" dirty="0"/>
              <a:t>With p processors  and n entries</a:t>
            </a:r>
          </a:p>
          <a:p>
            <a:endParaRPr lang="en-US" dirty="0"/>
          </a:p>
          <a:p>
            <a:r>
              <a:rPr lang="en-US" dirty="0"/>
              <a:t>Multiplication: n/p</a:t>
            </a:r>
          </a:p>
          <a:p>
            <a:r>
              <a:rPr lang="en-US" dirty="0"/>
              <a:t>Combining log(p)</a:t>
            </a:r>
          </a:p>
          <a:p>
            <a:endParaRPr lang="en-US" dirty="0"/>
          </a:p>
          <a:p>
            <a:r>
              <a:rPr lang="en-US" dirty="0"/>
              <a:t>Total n/</a:t>
            </a:r>
            <a:r>
              <a:rPr lang="en-US" dirty="0" err="1"/>
              <a:t>p+log</a:t>
            </a:r>
            <a:r>
              <a:rPr lang="en-US" dirty="0"/>
              <a:t>(p)</a:t>
            </a:r>
          </a:p>
          <a:p>
            <a:endParaRPr lang="en-US" dirty="0"/>
          </a:p>
          <a:p>
            <a:r>
              <a:rPr lang="en-US" dirty="0"/>
              <a:t>With sequential=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320011" y="347350"/>
            <a:ext cx="6483092" cy="6173313"/>
          </a:xfrm>
          <a:prstGeom prst="rect">
            <a:avLst/>
          </a:prstGeom>
        </p:spPr>
      </p:pic>
    </p:spTree>
    <p:extLst>
      <p:ext uri="{BB962C8B-B14F-4D97-AF65-F5344CB8AC3E}">
        <p14:creationId xmlns:p14="http://schemas.microsoft.com/office/powerpoint/2010/main" val="224021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92500" lnSpcReduction="10000"/>
          </a:bodyPr>
          <a:lstStyle/>
          <a:p>
            <a:r>
              <a:rPr lang="en-US" dirty="0">
                <a:solidFill>
                  <a:srgbClr val="008000"/>
                </a:solidFill>
              </a:rPr>
              <a:t>Dividing the array: </a:t>
            </a:r>
          </a:p>
          <a:p>
            <a:pPr lvl="1"/>
            <a:r>
              <a:rPr lang="en-US" dirty="0"/>
              <a:t>Constant time C1</a:t>
            </a:r>
          </a:p>
          <a:p>
            <a:r>
              <a:rPr lang="en-US" dirty="0">
                <a:solidFill>
                  <a:srgbClr val="008000"/>
                </a:solidFill>
              </a:rPr>
              <a:t>We divide it in two equal size arrays that have to be </a:t>
            </a:r>
            <a:r>
              <a:rPr lang="en-US" dirty="0" err="1">
                <a:solidFill>
                  <a:srgbClr val="008000"/>
                </a:solidFill>
              </a:rPr>
              <a:t>processe</a:t>
            </a:r>
            <a:endParaRPr lang="en-US" dirty="0">
              <a:solidFill>
                <a:srgbClr val="008000"/>
              </a:solidFill>
            </a:endParaRPr>
          </a:p>
          <a:p>
            <a:pPr lvl="1"/>
            <a:r>
              <a:rPr lang="en-US" dirty="0">
                <a:solidFill>
                  <a:schemeClr val="tx1">
                    <a:lumMod val="95000"/>
                    <a:lumOff val="5000"/>
                  </a:schemeClr>
                </a:solidFill>
              </a:rPr>
              <a:t>2T(n/2)</a:t>
            </a:r>
          </a:p>
          <a:p>
            <a:r>
              <a:rPr lang="en-US" dirty="0">
                <a:solidFill>
                  <a:srgbClr val="008000"/>
                </a:solidFill>
              </a:rPr>
              <a:t>Combining two arrays each of size n</a:t>
            </a:r>
          </a:p>
          <a:p>
            <a:pPr lvl="1"/>
            <a:r>
              <a:rPr lang="en-US" dirty="0"/>
              <a:t>C2*2(n/2)=C2*n</a:t>
            </a:r>
          </a:p>
          <a:p>
            <a:pPr lvl="1"/>
            <a:endParaRPr lang="en-US" dirty="0">
              <a:solidFill>
                <a:srgbClr val="008000"/>
              </a:solidFill>
            </a:endParaRPr>
          </a:p>
          <a:p>
            <a:r>
              <a:rPr lang="en-US" dirty="0">
                <a:solidFill>
                  <a:srgbClr val="0D0D0D"/>
                </a:solidFill>
              </a:rPr>
              <a:t>Total Complexity: C1+2T(n/2)+C2*n</a:t>
            </a:r>
          </a:p>
          <a:p>
            <a:r>
              <a:rPr lang="en-US" dirty="0">
                <a:solidFill>
                  <a:srgbClr val="0D0D0D"/>
                </a:solidFill>
              </a:rPr>
              <a:t>We can ignore C1 as it is less than the combining complexity of n</a:t>
            </a:r>
          </a:p>
          <a:p>
            <a:r>
              <a:rPr lang="en-US" dirty="0">
                <a:solidFill>
                  <a:srgbClr val="0D0D0D"/>
                </a:solidFill>
              </a:rPr>
              <a:t>T(1)=1</a:t>
            </a:r>
          </a:p>
          <a:p>
            <a:r>
              <a:rPr lang="en-US" dirty="0">
                <a:solidFill>
                  <a:srgbClr val="0D0D0D"/>
                </a:solidFill>
              </a:rPr>
              <a:t>T(n)= 2T(n/2)+C2*n</a:t>
            </a:r>
          </a:p>
          <a:p>
            <a:pPr marL="365760" lvl="1" indent="0">
              <a:buNone/>
            </a:pPr>
            <a:endParaRPr lang="en-US" dirty="0"/>
          </a:p>
          <a:p>
            <a:pPr marL="365760" lvl="1" indent="0">
              <a:buNone/>
            </a:pPr>
            <a:endParaRPr lang="en-US" dirty="0"/>
          </a:p>
        </p:txBody>
      </p:sp>
    </p:spTree>
    <p:extLst>
      <p:ext uri="{BB962C8B-B14F-4D97-AF65-F5344CB8AC3E}">
        <p14:creationId xmlns:p14="http://schemas.microsoft.com/office/powerpoint/2010/main" val="142012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p:txBody>
          <a:bodyPr/>
          <a:lstStyle/>
          <a:p>
            <a:pPr algn="ctr"/>
            <a:r>
              <a:rPr lang="en-US" dirty="0"/>
              <a:t>Quicksort</a:t>
            </a:r>
          </a:p>
        </p:txBody>
      </p:sp>
      <p:sp>
        <p:nvSpPr>
          <p:cNvPr id="868355" name="Rectangle 3"/>
          <p:cNvSpPr>
            <a:spLocks noGrp="1" noChangeArrowheads="1"/>
          </p:cNvSpPr>
          <p:nvPr>
            <p:ph idx="1"/>
          </p:nvPr>
        </p:nvSpPr>
        <p:spPr>
          <a:xfrm>
            <a:off x="1043492" y="2323652"/>
            <a:ext cx="7206656" cy="3508977"/>
          </a:xfrm>
        </p:spPr>
        <p:txBody>
          <a:bodyPr>
            <a:normAutofit/>
          </a:bodyPr>
          <a:lstStyle/>
          <a:p>
            <a:r>
              <a:rPr lang="en-US" sz="1800" dirty="0">
                <a:latin typeface="+mj-lt"/>
              </a:rPr>
              <a:t>Quicksort is one of  the fastest known sorting algorithm </a:t>
            </a:r>
            <a:r>
              <a:rPr lang="en-US" sz="1800" dirty="0">
                <a:solidFill>
                  <a:schemeClr val="hlink"/>
                </a:solidFill>
                <a:latin typeface="+mj-lt"/>
              </a:rPr>
              <a:t>in practice</a:t>
            </a:r>
            <a:r>
              <a:rPr lang="en-US" sz="1800" dirty="0">
                <a:latin typeface="+mj-lt"/>
              </a:rPr>
              <a:t>.</a:t>
            </a:r>
          </a:p>
          <a:p>
            <a:r>
              <a:rPr lang="en-US" sz="1800" dirty="0">
                <a:latin typeface="+mj-lt"/>
              </a:rPr>
              <a:t>Quicksort is a divide-and-conquer recursive algorithm.</a:t>
            </a:r>
          </a:p>
          <a:p>
            <a:r>
              <a:rPr lang="en-US" sz="1800" dirty="0">
                <a:latin typeface="+mj-lt"/>
              </a:rPr>
              <a:t>Average running time </a:t>
            </a:r>
            <a:r>
              <a:rPr lang="en-US" sz="1800" dirty="0">
                <a:solidFill>
                  <a:schemeClr val="hlink"/>
                </a:solidFill>
                <a:latin typeface="+mj-lt"/>
              </a:rPr>
              <a:t>O(N </a:t>
            </a:r>
            <a:r>
              <a:rPr lang="en-US" sz="1800" dirty="0" err="1">
                <a:solidFill>
                  <a:schemeClr val="hlink"/>
                </a:solidFill>
                <a:latin typeface="+mj-lt"/>
              </a:rPr>
              <a:t>logN</a:t>
            </a:r>
            <a:r>
              <a:rPr lang="en-US" sz="1800" dirty="0">
                <a:solidFill>
                  <a:schemeClr val="hlink"/>
                </a:solidFill>
                <a:latin typeface="+mj-lt"/>
              </a:rPr>
              <a:t>)</a:t>
            </a:r>
            <a:r>
              <a:rPr lang="en-US" sz="1800" dirty="0">
                <a:latin typeface="+mj-lt"/>
              </a:rPr>
              <a:t>.</a:t>
            </a:r>
          </a:p>
          <a:p>
            <a:r>
              <a:rPr lang="en-US" sz="1800" dirty="0">
                <a:solidFill>
                  <a:schemeClr val="hlink"/>
                </a:solidFill>
                <a:latin typeface="+mj-lt"/>
              </a:rPr>
              <a:t>O(N</a:t>
            </a:r>
            <a:r>
              <a:rPr lang="en-US" sz="1800" baseline="30000" dirty="0">
                <a:solidFill>
                  <a:schemeClr val="hlink"/>
                </a:solidFill>
                <a:latin typeface="+mj-lt"/>
              </a:rPr>
              <a:t>2</a:t>
            </a:r>
            <a:r>
              <a:rPr lang="en-US" sz="1800" dirty="0">
                <a:solidFill>
                  <a:schemeClr val="hlink"/>
                </a:solidFill>
                <a:latin typeface="+mj-lt"/>
              </a:rPr>
              <a:t>)</a:t>
            </a:r>
            <a:r>
              <a:rPr lang="en-US" sz="1800" dirty="0">
                <a:latin typeface="+mj-lt"/>
              </a:rPr>
              <a:t> worst-case performance, but this can be made exponentially unlikely with a little effort.</a:t>
            </a:r>
          </a:p>
        </p:txBody>
      </p:sp>
    </p:spTree>
    <p:extLst>
      <p:ext uri="{BB962C8B-B14F-4D97-AF65-F5344CB8AC3E}">
        <p14:creationId xmlns:p14="http://schemas.microsoft.com/office/powerpoint/2010/main" val="128298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pPr algn="ctr"/>
            <a:r>
              <a:rPr lang="en-US" dirty="0"/>
              <a:t>Quicksort Algorithm</a:t>
            </a:r>
          </a:p>
        </p:txBody>
      </p:sp>
      <p:sp>
        <p:nvSpPr>
          <p:cNvPr id="869379" name="Rectangle 3"/>
          <p:cNvSpPr>
            <a:spLocks noGrp="1" noChangeArrowheads="1"/>
          </p:cNvSpPr>
          <p:nvPr>
            <p:ph idx="1"/>
          </p:nvPr>
        </p:nvSpPr>
        <p:spPr/>
        <p:txBody>
          <a:bodyPr>
            <a:normAutofit/>
          </a:bodyPr>
          <a:lstStyle/>
          <a:p>
            <a:pPr marL="609600" indent="-609600">
              <a:lnSpc>
                <a:spcPct val="90000"/>
              </a:lnSpc>
              <a:buFont typeface="Wingdings" pitchFamily="28" charset="2"/>
              <a:buNone/>
            </a:pPr>
            <a:r>
              <a:rPr lang="en-US" sz="2400" dirty="0">
                <a:latin typeface="+mj-lt"/>
              </a:rPr>
              <a:t>quicksort( S ): </a:t>
            </a:r>
          </a:p>
          <a:p>
            <a:pPr marL="609600" indent="-609600">
              <a:lnSpc>
                <a:spcPct val="90000"/>
              </a:lnSpc>
            </a:pPr>
            <a:r>
              <a:rPr lang="en-US" sz="2400" dirty="0">
                <a:latin typeface="+mj-lt"/>
              </a:rPr>
              <a:t>If the number of elements in </a:t>
            </a:r>
            <a:r>
              <a:rPr lang="en-US" sz="2400" dirty="0">
                <a:solidFill>
                  <a:schemeClr val="hlink"/>
                </a:solidFill>
                <a:latin typeface="+mj-lt"/>
              </a:rPr>
              <a:t>S</a:t>
            </a:r>
            <a:r>
              <a:rPr lang="en-US" sz="2400" dirty="0">
                <a:latin typeface="+mj-lt"/>
              </a:rPr>
              <a:t> is </a:t>
            </a:r>
            <a:r>
              <a:rPr lang="en-US" sz="2400" dirty="0">
                <a:solidFill>
                  <a:schemeClr val="hlink"/>
                </a:solidFill>
                <a:latin typeface="+mj-lt"/>
              </a:rPr>
              <a:t>0</a:t>
            </a:r>
            <a:r>
              <a:rPr lang="en-US" sz="2400" dirty="0">
                <a:latin typeface="+mj-lt"/>
              </a:rPr>
              <a:t> or </a:t>
            </a:r>
            <a:r>
              <a:rPr lang="en-US" sz="2400" dirty="0">
                <a:solidFill>
                  <a:schemeClr val="hlink"/>
                </a:solidFill>
                <a:latin typeface="+mj-lt"/>
              </a:rPr>
              <a:t>1</a:t>
            </a:r>
            <a:r>
              <a:rPr lang="en-US" sz="2400" dirty="0">
                <a:latin typeface="+mj-lt"/>
              </a:rPr>
              <a:t>, then return.</a:t>
            </a:r>
          </a:p>
          <a:p>
            <a:pPr marL="609600" indent="-609600">
              <a:lnSpc>
                <a:spcPct val="90000"/>
              </a:lnSpc>
            </a:pPr>
            <a:r>
              <a:rPr lang="en-US" sz="2400" dirty="0">
                <a:latin typeface="+mj-lt"/>
              </a:rPr>
              <a:t>Pick any element </a:t>
            </a:r>
            <a:r>
              <a:rPr lang="en-US" sz="2400" dirty="0">
                <a:solidFill>
                  <a:schemeClr val="hlink"/>
                </a:solidFill>
                <a:latin typeface="+mj-lt"/>
              </a:rPr>
              <a:t>v</a:t>
            </a:r>
            <a:r>
              <a:rPr lang="en-US" sz="2400" dirty="0">
                <a:latin typeface="+mj-lt"/>
              </a:rPr>
              <a:t> in </a:t>
            </a:r>
            <a:r>
              <a:rPr lang="en-US" sz="2400" dirty="0">
                <a:solidFill>
                  <a:schemeClr val="hlink"/>
                </a:solidFill>
                <a:latin typeface="+mj-lt"/>
              </a:rPr>
              <a:t>S</a:t>
            </a:r>
            <a:r>
              <a:rPr lang="en-US" sz="2400" dirty="0">
                <a:latin typeface="+mj-lt"/>
              </a:rPr>
              <a:t>. This is called the </a:t>
            </a:r>
            <a:r>
              <a:rPr lang="en-US" sz="2400" dirty="0">
                <a:solidFill>
                  <a:schemeClr val="hlink"/>
                </a:solidFill>
                <a:latin typeface="+mj-lt"/>
              </a:rPr>
              <a:t>pivot</a:t>
            </a:r>
            <a:r>
              <a:rPr lang="en-US" sz="2400" dirty="0">
                <a:latin typeface="+mj-lt"/>
              </a:rPr>
              <a:t>.</a:t>
            </a:r>
          </a:p>
          <a:p>
            <a:pPr marL="609600" indent="-609600">
              <a:lnSpc>
                <a:spcPct val="90000"/>
              </a:lnSpc>
            </a:pPr>
            <a:r>
              <a:rPr lang="en-US" sz="2400" dirty="0">
                <a:latin typeface="+mj-lt"/>
              </a:rPr>
              <a:t>Partition </a:t>
            </a:r>
            <a:r>
              <a:rPr lang="en-US" sz="2400" dirty="0">
                <a:solidFill>
                  <a:schemeClr val="hlink"/>
                </a:solidFill>
                <a:latin typeface="+mj-lt"/>
              </a:rPr>
              <a:t>S-{v}</a:t>
            </a:r>
            <a:r>
              <a:rPr lang="en-US" sz="2400" dirty="0">
                <a:latin typeface="+mj-lt"/>
              </a:rPr>
              <a:t> (the remaining elements in </a:t>
            </a:r>
            <a:r>
              <a:rPr lang="en-US" sz="2400" dirty="0">
                <a:solidFill>
                  <a:schemeClr val="hlink"/>
                </a:solidFill>
                <a:latin typeface="+mj-lt"/>
              </a:rPr>
              <a:t>S</a:t>
            </a:r>
            <a:r>
              <a:rPr lang="en-US" sz="2400" dirty="0">
                <a:latin typeface="+mj-lt"/>
              </a:rPr>
              <a:t>) into two disjoint groups: </a:t>
            </a:r>
            <a:br>
              <a:rPr lang="en-US" sz="2400" dirty="0">
                <a:latin typeface="+mj-lt"/>
              </a:rPr>
            </a:br>
            <a:r>
              <a:rPr lang="en-US" sz="2400" dirty="0">
                <a:solidFill>
                  <a:schemeClr val="hlink"/>
                </a:solidFill>
                <a:latin typeface="+mj-lt"/>
              </a:rPr>
              <a:t>S</a:t>
            </a:r>
            <a:r>
              <a:rPr lang="en-US" sz="2400" baseline="-25000" dirty="0">
                <a:solidFill>
                  <a:schemeClr val="hlink"/>
                </a:solidFill>
                <a:latin typeface="+mj-lt"/>
              </a:rPr>
              <a:t>1</a:t>
            </a:r>
            <a:r>
              <a:rPr lang="en-US" sz="2400" dirty="0">
                <a:solidFill>
                  <a:schemeClr val="hlink"/>
                </a:solidFill>
                <a:latin typeface="+mj-lt"/>
              </a:rPr>
              <a:t>={</a:t>
            </a:r>
            <a:r>
              <a:rPr lang="en-US" sz="2400" dirty="0" err="1">
                <a:solidFill>
                  <a:schemeClr val="hlink"/>
                </a:solidFill>
                <a:latin typeface="+mj-lt"/>
              </a:rPr>
              <a:t>x</a:t>
            </a:r>
            <a:r>
              <a:rPr lang="en-US" sz="2400" dirty="0" err="1">
                <a:solidFill>
                  <a:schemeClr val="hlink"/>
                </a:solidFill>
                <a:latin typeface="+mj-lt"/>
                <a:sym typeface="Symbol" pitchFamily="28" charset="2"/>
              </a:rPr>
              <a:t></a:t>
            </a:r>
            <a:r>
              <a:rPr lang="en-US" sz="2400" dirty="0" err="1">
                <a:solidFill>
                  <a:schemeClr val="hlink"/>
                </a:solidFill>
                <a:latin typeface="+mj-lt"/>
              </a:rPr>
              <a:t>S</a:t>
            </a:r>
            <a:r>
              <a:rPr lang="en-US" sz="2400" dirty="0">
                <a:solidFill>
                  <a:schemeClr val="hlink"/>
                </a:solidFill>
                <a:latin typeface="+mj-lt"/>
              </a:rPr>
              <a:t>-{v}|</a:t>
            </a:r>
            <a:r>
              <a:rPr lang="en-US" sz="2400" dirty="0" err="1">
                <a:solidFill>
                  <a:schemeClr val="hlink"/>
                </a:solidFill>
                <a:latin typeface="+mj-lt"/>
              </a:rPr>
              <a:t>x</a:t>
            </a:r>
            <a:r>
              <a:rPr lang="en-US" sz="2400" dirty="0" err="1">
                <a:solidFill>
                  <a:schemeClr val="hlink"/>
                </a:solidFill>
                <a:latin typeface="+mj-lt"/>
                <a:sym typeface="Symbol" pitchFamily="28" charset="2"/>
              </a:rPr>
              <a:t></a:t>
            </a:r>
            <a:r>
              <a:rPr lang="en-US" sz="2400" dirty="0" err="1">
                <a:solidFill>
                  <a:schemeClr val="hlink"/>
                </a:solidFill>
                <a:latin typeface="+mj-lt"/>
              </a:rPr>
              <a:t>v</a:t>
            </a:r>
            <a:r>
              <a:rPr lang="en-US" sz="2400" dirty="0">
                <a:solidFill>
                  <a:schemeClr val="hlink"/>
                </a:solidFill>
                <a:latin typeface="+mj-lt"/>
              </a:rPr>
              <a:t>}</a:t>
            </a:r>
            <a:r>
              <a:rPr lang="en-US" sz="2400" dirty="0">
                <a:latin typeface="+mj-lt"/>
              </a:rPr>
              <a:t>, and </a:t>
            </a:r>
            <a:r>
              <a:rPr lang="en-US" sz="2400" dirty="0">
                <a:solidFill>
                  <a:schemeClr val="hlink"/>
                </a:solidFill>
                <a:latin typeface="+mj-lt"/>
              </a:rPr>
              <a:t>S</a:t>
            </a:r>
            <a:r>
              <a:rPr lang="en-US" sz="2400" baseline="-25000" dirty="0">
                <a:solidFill>
                  <a:schemeClr val="hlink"/>
                </a:solidFill>
                <a:latin typeface="+mj-lt"/>
              </a:rPr>
              <a:t>2</a:t>
            </a:r>
            <a:r>
              <a:rPr lang="en-US" sz="2400" dirty="0">
                <a:solidFill>
                  <a:schemeClr val="hlink"/>
                </a:solidFill>
                <a:latin typeface="+mj-lt"/>
              </a:rPr>
              <a:t>={x </a:t>
            </a:r>
            <a:r>
              <a:rPr lang="en-US" sz="2400" dirty="0">
                <a:solidFill>
                  <a:schemeClr val="hlink"/>
                </a:solidFill>
                <a:latin typeface="+mj-lt"/>
                <a:sym typeface="Symbol" pitchFamily="28" charset="2"/>
              </a:rPr>
              <a:t></a:t>
            </a:r>
            <a:r>
              <a:rPr lang="en-US" sz="2400" dirty="0">
                <a:solidFill>
                  <a:schemeClr val="hlink"/>
                </a:solidFill>
                <a:latin typeface="+mj-lt"/>
              </a:rPr>
              <a:t>S-{v}|</a:t>
            </a:r>
            <a:r>
              <a:rPr lang="en-US" sz="2400" dirty="0" err="1">
                <a:solidFill>
                  <a:schemeClr val="hlink"/>
                </a:solidFill>
                <a:latin typeface="+mj-lt"/>
              </a:rPr>
              <a:t>x</a:t>
            </a:r>
            <a:r>
              <a:rPr lang="en-US" sz="2400" dirty="0" err="1">
                <a:solidFill>
                  <a:schemeClr val="hlink"/>
                </a:solidFill>
                <a:latin typeface="+mj-lt"/>
                <a:sym typeface="Symbol" pitchFamily="28" charset="2"/>
              </a:rPr>
              <a:t></a:t>
            </a:r>
            <a:r>
              <a:rPr lang="en-US" sz="2400" dirty="0" err="1">
                <a:solidFill>
                  <a:schemeClr val="hlink"/>
                </a:solidFill>
                <a:latin typeface="+mj-lt"/>
              </a:rPr>
              <a:t>v</a:t>
            </a:r>
            <a:r>
              <a:rPr lang="en-US" sz="2400" dirty="0">
                <a:solidFill>
                  <a:schemeClr val="hlink"/>
                </a:solidFill>
                <a:latin typeface="+mj-lt"/>
              </a:rPr>
              <a:t>}</a:t>
            </a:r>
            <a:r>
              <a:rPr lang="en-US" sz="2400" dirty="0">
                <a:latin typeface="+mj-lt"/>
              </a:rPr>
              <a:t>.</a:t>
            </a:r>
          </a:p>
          <a:p>
            <a:pPr marL="609600" indent="-609600">
              <a:lnSpc>
                <a:spcPct val="90000"/>
              </a:lnSpc>
            </a:pPr>
            <a:r>
              <a:rPr lang="en-US" sz="2400" dirty="0">
                <a:latin typeface="+mj-lt"/>
              </a:rPr>
              <a:t>Return {</a:t>
            </a:r>
            <a:r>
              <a:rPr lang="en-US" sz="2400" dirty="0">
                <a:solidFill>
                  <a:schemeClr val="hlink"/>
                </a:solidFill>
                <a:latin typeface="+mj-lt"/>
              </a:rPr>
              <a:t>quicksort(S</a:t>
            </a:r>
            <a:r>
              <a:rPr lang="en-US" sz="2400" baseline="-25000" dirty="0">
                <a:solidFill>
                  <a:schemeClr val="hlink"/>
                </a:solidFill>
                <a:latin typeface="+mj-lt"/>
              </a:rPr>
              <a:t>1</a:t>
            </a:r>
            <a:r>
              <a:rPr lang="en-US" sz="2400" dirty="0">
                <a:solidFill>
                  <a:schemeClr val="hlink"/>
                </a:solidFill>
                <a:latin typeface="+mj-lt"/>
              </a:rPr>
              <a:t>)</a:t>
            </a:r>
            <a:r>
              <a:rPr lang="en-US" sz="2400" dirty="0">
                <a:latin typeface="+mj-lt"/>
              </a:rPr>
              <a:t> followed by </a:t>
            </a:r>
            <a:r>
              <a:rPr lang="en-US" sz="2400" dirty="0">
                <a:solidFill>
                  <a:schemeClr val="hlink"/>
                </a:solidFill>
                <a:latin typeface="+mj-lt"/>
              </a:rPr>
              <a:t>v</a:t>
            </a:r>
            <a:r>
              <a:rPr lang="en-US" sz="2400" dirty="0">
                <a:latin typeface="+mj-lt"/>
              </a:rPr>
              <a:t> followed by </a:t>
            </a:r>
            <a:r>
              <a:rPr lang="en-US" sz="2400" dirty="0">
                <a:solidFill>
                  <a:schemeClr val="hlink"/>
                </a:solidFill>
                <a:latin typeface="+mj-lt"/>
              </a:rPr>
              <a:t>quicksort(S</a:t>
            </a:r>
            <a:r>
              <a:rPr lang="en-US" sz="2400" baseline="-25000" dirty="0">
                <a:solidFill>
                  <a:schemeClr val="hlink"/>
                </a:solidFill>
                <a:latin typeface="+mj-lt"/>
              </a:rPr>
              <a:t>2</a:t>
            </a:r>
            <a:r>
              <a:rPr lang="en-US" sz="2400" dirty="0">
                <a:solidFill>
                  <a:schemeClr val="hlink"/>
                </a:solidFill>
                <a:latin typeface="+mj-lt"/>
              </a:rPr>
              <a:t>)</a:t>
            </a:r>
            <a:r>
              <a:rPr lang="en-US" sz="2400" dirty="0">
                <a:latin typeface="+mj-lt"/>
              </a:rPr>
              <a:t>}.</a:t>
            </a:r>
          </a:p>
        </p:txBody>
      </p:sp>
    </p:spTree>
    <p:extLst>
      <p:ext uri="{BB962C8B-B14F-4D97-AF65-F5344CB8AC3E}">
        <p14:creationId xmlns:p14="http://schemas.microsoft.com/office/powerpoint/2010/main" val="735928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754828" y="456164"/>
            <a:ext cx="7024744" cy="1143000"/>
          </a:xfrm>
        </p:spPr>
        <p:txBody>
          <a:bodyPr/>
          <a:lstStyle/>
          <a:p>
            <a:pPr algn="ctr"/>
            <a:r>
              <a:rPr lang="en-US" dirty="0"/>
              <a:t>Quicksort </a:t>
            </a:r>
          </a:p>
        </p:txBody>
      </p:sp>
      <p:sp>
        <p:nvSpPr>
          <p:cNvPr id="870403" name="Text Box 3"/>
          <p:cNvSpPr txBox="1">
            <a:spLocks noChangeArrowheads="1"/>
          </p:cNvSpPr>
          <p:nvPr/>
        </p:nvSpPr>
        <p:spPr bwMode="auto">
          <a:xfrm>
            <a:off x="2209800" y="2112963"/>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13</a:t>
            </a:r>
          </a:p>
        </p:txBody>
      </p:sp>
      <p:sp>
        <p:nvSpPr>
          <p:cNvPr id="870404" name="Text Box 4"/>
          <p:cNvSpPr txBox="1">
            <a:spLocks noChangeArrowheads="1"/>
          </p:cNvSpPr>
          <p:nvPr/>
        </p:nvSpPr>
        <p:spPr bwMode="auto">
          <a:xfrm>
            <a:off x="3073400" y="20574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81</a:t>
            </a:r>
          </a:p>
        </p:txBody>
      </p:sp>
      <p:sp>
        <p:nvSpPr>
          <p:cNvPr id="870405" name="Text Box 5"/>
          <p:cNvSpPr txBox="1">
            <a:spLocks noChangeArrowheads="1"/>
          </p:cNvSpPr>
          <p:nvPr/>
        </p:nvSpPr>
        <p:spPr bwMode="auto">
          <a:xfrm>
            <a:off x="3225800" y="26352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92</a:t>
            </a:r>
          </a:p>
        </p:txBody>
      </p:sp>
      <p:sp>
        <p:nvSpPr>
          <p:cNvPr id="870406" name="Text Box 6"/>
          <p:cNvSpPr txBox="1">
            <a:spLocks noChangeArrowheads="1"/>
          </p:cNvSpPr>
          <p:nvPr/>
        </p:nvSpPr>
        <p:spPr bwMode="auto">
          <a:xfrm>
            <a:off x="3759200" y="22542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43</a:t>
            </a:r>
          </a:p>
        </p:txBody>
      </p:sp>
      <p:sp>
        <p:nvSpPr>
          <p:cNvPr id="870407" name="Text Box 7"/>
          <p:cNvSpPr txBox="1">
            <a:spLocks noChangeArrowheads="1"/>
          </p:cNvSpPr>
          <p:nvPr/>
        </p:nvSpPr>
        <p:spPr bwMode="auto">
          <a:xfrm>
            <a:off x="4445000" y="19812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31</a:t>
            </a:r>
          </a:p>
        </p:txBody>
      </p:sp>
      <p:sp>
        <p:nvSpPr>
          <p:cNvPr id="870408" name="Text Box 8"/>
          <p:cNvSpPr txBox="1">
            <a:spLocks noChangeArrowheads="1"/>
          </p:cNvSpPr>
          <p:nvPr/>
        </p:nvSpPr>
        <p:spPr bwMode="auto">
          <a:xfrm>
            <a:off x="4445000" y="25590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65</a:t>
            </a:r>
          </a:p>
        </p:txBody>
      </p:sp>
      <p:sp>
        <p:nvSpPr>
          <p:cNvPr id="870409" name="Text Box 9"/>
          <p:cNvSpPr txBox="1">
            <a:spLocks noChangeArrowheads="1"/>
          </p:cNvSpPr>
          <p:nvPr/>
        </p:nvSpPr>
        <p:spPr bwMode="auto">
          <a:xfrm>
            <a:off x="5207000" y="19812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57</a:t>
            </a:r>
          </a:p>
        </p:txBody>
      </p:sp>
      <p:sp>
        <p:nvSpPr>
          <p:cNvPr id="870410" name="Text Box 10"/>
          <p:cNvSpPr txBox="1">
            <a:spLocks noChangeArrowheads="1"/>
          </p:cNvSpPr>
          <p:nvPr/>
        </p:nvSpPr>
        <p:spPr bwMode="auto">
          <a:xfrm>
            <a:off x="5435600" y="26352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26</a:t>
            </a:r>
          </a:p>
        </p:txBody>
      </p:sp>
      <p:sp>
        <p:nvSpPr>
          <p:cNvPr id="870411" name="Text Box 11"/>
          <p:cNvSpPr txBox="1">
            <a:spLocks noChangeArrowheads="1"/>
          </p:cNvSpPr>
          <p:nvPr/>
        </p:nvSpPr>
        <p:spPr bwMode="auto">
          <a:xfrm>
            <a:off x="5969000" y="21780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75</a:t>
            </a:r>
          </a:p>
        </p:txBody>
      </p:sp>
      <p:sp>
        <p:nvSpPr>
          <p:cNvPr id="870412" name="Text Box 12"/>
          <p:cNvSpPr txBox="1">
            <a:spLocks noChangeArrowheads="1"/>
          </p:cNvSpPr>
          <p:nvPr/>
        </p:nvSpPr>
        <p:spPr bwMode="auto">
          <a:xfrm>
            <a:off x="6659563" y="2406650"/>
            <a:ext cx="295275"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0</a:t>
            </a:r>
          </a:p>
        </p:txBody>
      </p:sp>
      <p:sp>
        <p:nvSpPr>
          <p:cNvPr id="870413" name="Oval 13"/>
          <p:cNvSpPr>
            <a:spLocks noChangeArrowheads="1"/>
          </p:cNvSpPr>
          <p:nvPr/>
        </p:nvSpPr>
        <p:spPr bwMode="auto">
          <a:xfrm>
            <a:off x="1752600" y="1828800"/>
            <a:ext cx="5562600" cy="1219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870414" name="Text Box 14"/>
          <p:cNvSpPr txBox="1">
            <a:spLocks noChangeArrowheads="1"/>
          </p:cNvSpPr>
          <p:nvPr/>
        </p:nvSpPr>
        <p:spPr bwMode="auto">
          <a:xfrm>
            <a:off x="2209800" y="3865563"/>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13</a:t>
            </a:r>
          </a:p>
        </p:txBody>
      </p:sp>
      <p:sp>
        <p:nvSpPr>
          <p:cNvPr id="870415" name="Text Box 15"/>
          <p:cNvSpPr txBox="1">
            <a:spLocks noChangeArrowheads="1"/>
          </p:cNvSpPr>
          <p:nvPr/>
        </p:nvSpPr>
        <p:spPr bwMode="auto">
          <a:xfrm>
            <a:off x="3073400" y="38100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81</a:t>
            </a:r>
          </a:p>
        </p:txBody>
      </p:sp>
      <p:sp>
        <p:nvSpPr>
          <p:cNvPr id="870416" name="Text Box 16"/>
          <p:cNvSpPr txBox="1">
            <a:spLocks noChangeArrowheads="1"/>
          </p:cNvSpPr>
          <p:nvPr/>
        </p:nvSpPr>
        <p:spPr bwMode="auto">
          <a:xfrm>
            <a:off x="3225800" y="43878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92</a:t>
            </a:r>
          </a:p>
        </p:txBody>
      </p:sp>
      <p:sp>
        <p:nvSpPr>
          <p:cNvPr id="870417" name="Text Box 17"/>
          <p:cNvSpPr txBox="1">
            <a:spLocks noChangeArrowheads="1"/>
          </p:cNvSpPr>
          <p:nvPr/>
        </p:nvSpPr>
        <p:spPr bwMode="auto">
          <a:xfrm>
            <a:off x="3759200" y="40068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43</a:t>
            </a:r>
          </a:p>
        </p:txBody>
      </p:sp>
      <p:sp>
        <p:nvSpPr>
          <p:cNvPr id="870418" name="Text Box 18"/>
          <p:cNvSpPr txBox="1">
            <a:spLocks noChangeArrowheads="1"/>
          </p:cNvSpPr>
          <p:nvPr/>
        </p:nvSpPr>
        <p:spPr bwMode="auto">
          <a:xfrm>
            <a:off x="4445000" y="37338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31</a:t>
            </a:r>
          </a:p>
        </p:txBody>
      </p:sp>
      <p:sp>
        <p:nvSpPr>
          <p:cNvPr id="870419" name="Text Box 19"/>
          <p:cNvSpPr txBox="1">
            <a:spLocks noChangeArrowheads="1"/>
          </p:cNvSpPr>
          <p:nvPr/>
        </p:nvSpPr>
        <p:spPr bwMode="auto">
          <a:xfrm>
            <a:off x="4445000" y="43116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solidFill>
                  <a:schemeClr val="hlink"/>
                </a:solidFill>
                <a:latin typeface="Tahoma" pitchFamily="28" charset="0"/>
              </a:rPr>
              <a:t>65</a:t>
            </a:r>
          </a:p>
        </p:txBody>
      </p:sp>
      <p:sp>
        <p:nvSpPr>
          <p:cNvPr id="870420" name="Text Box 20"/>
          <p:cNvSpPr txBox="1">
            <a:spLocks noChangeArrowheads="1"/>
          </p:cNvSpPr>
          <p:nvPr/>
        </p:nvSpPr>
        <p:spPr bwMode="auto">
          <a:xfrm>
            <a:off x="5207000" y="37338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57</a:t>
            </a:r>
          </a:p>
        </p:txBody>
      </p:sp>
      <p:sp>
        <p:nvSpPr>
          <p:cNvPr id="870421" name="Text Box 21"/>
          <p:cNvSpPr txBox="1">
            <a:spLocks noChangeArrowheads="1"/>
          </p:cNvSpPr>
          <p:nvPr/>
        </p:nvSpPr>
        <p:spPr bwMode="auto">
          <a:xfrm>
            <a:off x="5435600" y="43878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26</a:t>
            </a:r>
          </a:p>
        </p:txBody>
      </p:sp>
      <p:sp>
        <p:nvSpPr>
          <p:cNvPr id="870422" name="Text Box 22"/>
          <p:cNvSpPr txBox="1">
            <a:spLocks noChangeArrowheads="1"/>
          </p:cNvSpPr>
          <p:nvPr/>
        </p:nvSpPr>
        <p:spPr bwMode="auto">
          <a:xfrm>
            <a:off x="5969000" y="39306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75</a:t>
            </a:r>
          </a:p>
        </p:txBody>
      </p:sp>
      <p:sp>
        <p:nvSpPr>
          <p:cNvPr id="870423" name="Text Box 23"/>
          <p:cNvSpPr txBox="1">
            <a:spLocks noChangeArrowheads="1"/>
          </p:cNvSpPr>
          <p:nvPr/>
        </p:nvSpPr>
        <p:spPr bwMode="auto">
          <a:xfrm>
            <a:off x="6659563" y="4159250"/>
            <a:ext cx="295275"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0</a:t>
            </a:r>
          </a:p>
        </p:txBody>
      </p:sp>
      <p:sp>
        <p:nvSpPr>
          <p:cNvPr id="870424" name="Oval 24"/>
          <p:cNvSpPr>
            <a:spLocks noChangeArrowheads="1"/>
          </p:cNvSpPr>
          <p:nvPr/>
        </p:nvSpPr>
        <p:spPr bwMode="auto">
          <a:xfrm>
            <a:off x="1752600" y="3581400"/>
            <a:ext cx="5562600" cy="12192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870425" name="AutoShape 25"/>
          <p:cNvSpPr>
            <a:spLocks noChangeArrowheads="1"/>
          </p:cNvSpPr>
          <p:nvPr/>
        </p:nvSpPr>
        <p:spPr bwMode="auto">
          <a:xfrm>
            <a:off x="4267200" y="3352800"/>
            <a:ext cx="457200" cy="1524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0426" name="Text Box 26"/>
          <p:cNvSpPr txBox="1">
            <a:spLocks noChangeArrowheads="1"/>
          </p:cNvSpPr>
          <p:nvPr/>
        </p:nvSpPr>
        <p:spPr bwMode="auto">
          <a:xfrm>
            <a:off x="3973513" y="3016250"/>
            <a:ext cx="1198562"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select pivot</a:t>
            </a:r>
          </a:p>
        </p:txBody>
      </p:sp>
      <p:sp>
        <p:nvSpPr>
          <p:cNvPr id="870427" name="Text Box 27"/>
          <p:cNvSpPr txBox="1">
            <a:spLocks noChangeArrowheads="1"/>
          </p:cNvSpPr>
          <p:nvPr/>
        </p:nvSpPr>
        <p:spPr bwMode="auto">
          <a:xfrm>
            <a:off x="2209800" y="5770563"/>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13</a:t>
            </a:r>
          </a:p>
        </p:txBody>
      </p:sp>
      <p:sp>
        <p:nvSpPr>
          <p:cNvPr id="870428" name="Text Box 28"/>
          <p:cNvSpPr txBox="1">
            <a:spLocks noChangeArrowheads="1"/>
          </p:cNvSpPr>
          <p:nvPr/>
        </p:nvSpPr>
        <p:spPr bwMode="auto">
          <a:xfrm>
            <a:off x="5842000" y="60198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81</a:t>
            </a:r>
          </a:p>
        </p:txBody>
      </p:sp>
      <p:sp>
        <p:nvSpPr>
          <p:cNvPr id="870429" name="Text Box 29"/>
          <p:cNvSpPr txBox="1">
            <a:spLocks noChangeArrowheads="1"/>
          </p:cNvSpPr>
          <p:nvPr/>
        </p:nvSpPr>
        <p:spPr bwMode="auto">
          <a:xfrm>
            <a:off x="5461000" y="57594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92</a:t>
            </a:r>
          </a:p>
        </p:txBody>
      </p:sp>
      <p:sp>
        <p:nvSpPr>
          <p:cNvPr id="870430" name="Text Box 30"/>
          <p:cNvSpPr txBox="1">
            <a:spLocks noChangeArrowheads="1"/>
          </p:cNvSpPr>
          <p:nvPr/>
        </p:nvSpPr>
        <p:spPr bwMode="auto">
          <a:xfrm>
            <a:off x="3860800" y="60642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43</a:t>
            </a:r>
          </a:p>
        </p:txBody>
      </p:sp>
      <p:sp>
        <p:nvSpPr>
          <p:cNvPr id="870431" name="Text Box 31"/>
          <p:cNvSpPr txBox="1">
            <a:spLocks noChangeArrowheads="1"/>
          </p:cNvSpPr>
          <p:nvPr/>
        </p:nvSpPr>
        <p:spPr bwMode="auto">
          <a:xfrm>
            <a:off x="4191000" y="57150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31</a:t>
            </a:r>
          </a:p>
        </p:txBody>
      </p:sp>
      <p:sp>
        <p:nvSpPr>
          <p:cNvPr id="870432" name="Text Box 32"/>
          <p:cNvSpPr txBox="1">
            <a:spLocks noChangeArrowheads="1"/>
          </p:cNvSpPr>
          <p:nvPr/>
        </p:nvSpPr>
        <p:spPr bwMode="auto">
          <a:xfrm>
            <a:off x="4851400" y="556260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solidFill>
                  <a:schemeClr val="hlink"/>
                </a:solidFill>
                <a:latin typeface="Tahoma" pitchFamily="28" charset="0"/>
              </a:rPr>
              <a:t>65</a:t>
            </a:r>
          </a:p>
        </p:txBody>
      </p:sp>
      <p:sp>
        <p:nvSpPr>
          <p:cNvPr id="870433" name="Text Box 33"/>
          <p:cNvSpPr txBox="1">
            <a:spLocks noChangeArrowheads="1"/>
          </p:cNvSpPr>
          <p:nvPr/>
        </p:nvSpPr>
        <p:spPr bwMode="auto">
          <a:xfrm>
            <a:off x="2971800" y="60642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57</a:t>
            </a:r>
          </a:p>
        </p:txBody>
      </p:sp>
      <p:sp>
        <p:nvSpPr>
          <p:cNvPr id="870434" name="Text Box 34"/>
          <p:cNvSpPr txBox="1">
            <a:spLocks noChangeArrowheads="1"/>
          </p:cNvSpPr>
          <p:nvPr/>
        </p:nvSpPr>
        <p:spPr bwMode="auto">
          <a:xfrm>
            <a:off x="3810000" y="56070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26</a:t>
            </a:r>
          </a:p>
        </p:txBody>
      </p:sp>
      <p:sp>
        <p:nvSpPr>
          <p:cNvPr id="870435" name="Text Box 35"/>
          <p:cNvSpPr txBox="1">
            <a:spLocks noChangeArrowheads="1"/>
          </p:cNvSpPr>
          <p:nvPr/>
        </p:nvSpPr>
        <p:spPr bwMode="auto">
          <a:xfrm>
            <a:off x="6146800" y="5835650"/>
            <a:ext cx="406400"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75</a:t>
            </a:r>
          </a:p>
        </p:txBody>
      </p:sp>
      <p:sp>
        <p:nvSpPr>
          <p:cNvPr id="870436" name="Text Box 36"/>
          <p:cNvSpPr txBox="1">
            <a:spLocks noChangeArrowheads="1"/>
          </p:cNvSpPr>
          <p:nvPr/>
        </p:nvSpPr>
        <p:spPr bwMode="auto">
          <a:xfrm>
            <a:off x="3048000" y="5638800"/>
            <a:ext cx="295275"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0</a:t>
            </a:r>
          </a:p>
        </p:txBody>
      </p:sp>
      <p:sp>
        <p:nvSpPr>
          <p:cNvPr id="870437" name="Oval 37"/>
          <p:cNvSpPr>
            <a:spLocks noChangeArrowheads="1"/>
          </p:cNvSpPr>
          <p:nvPr/>
        </p:nvSpPr>
        <p:spPr bwMode="auto">
          <a:xfrm>
            <a:off x="2057400" y="5486400"/>
            <a:ext cx="2819400" cy="9906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870438" name="Oval 38"/>
          <p:cNvSpPr>
            <a:spLocks noChangeArrowheads="1"/>
          </p:cNvSpPr>
          <p:nvPr/>
        </p:nvSpPr>
        <p:spPr bwMode="auto">
          <a:xfrm>
            <a:off x="5257800" y="5638800"/>
            <a:ext cx="1371600" cy="68580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870439" name="AutoShape 39"/>
          <p:cNvSpPr>
            <a:spLocks noChangeArrowheads="1"/>
          </p:cNvSpPr>
          <p:nvPr/>
        </p:nvSpPr>
        <p:spPr bwMode="auto">
          <a:xfrm>
            <a:off x="4341813" y="5213350"/>
            <a:ext cx="457200" cy="1524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870440" name="Text Box 40"/>
          <p:cNvSpPr txBox="1">
            <a:spLocks noChangeArrowheads="1"/>
          </p:cNvSpPr>
          <p:nvPr/>
        </p:nvSpPr>
        <p:spPr bwMode="auto">
          <a:xfrm>
            <a:off x="4114800" y="4876800"/>
            <a:ext cx="928688" cy="336550"/>
          </a:xfrm>
          <a:prstGeom prst="rect">
            <a:avLst/>
          </a:prstGeom>
          <a:noFill/>
          <a:ln w="9525">
            <a:noFill/>
            <a:miter lim="800000"/>
            <a:headEnd/>
            <a:tailEnd/>
          </a:ln>
          <a:effectLst/>
        </p:spPr>
        <p:txBody>
          <a:bodyPr wrap="none">
            <a:prstTxWarp prst="textNoShape">
              <a:avLst/>
            </a:prstTxWarp>
            <a:spAutoFit/>
          </a:bodyPr>
          <a:lstStyle/>
          <a:p>
            <a:pPr algn="ctr" eaLnBrk="1" hangingPunct="1">
              <a:spcBef>
                <a:spcPct val="20000"/>
              </a:spcBef>
              <a:buClr>
                <a:schemeClr val="folHlink"/>
              </a:buClr>
              <a:buSzPct val="60000"/>
              <a:buFont typeface="Wingdings" pitchFamily="28" charset="2"/>
              <a:buNone/>
            </a:pPr>
            <a:r>
              <a:rPr lang="en-US" sz="1600">
                <a:latin typeface="Tahoma" pitchFamily="28" charset="0"/>
              </a:rPr>
              <a:t>partition</a:t>
            </a:r>
          </a:p>
        </p:txBody>
      </p:sp>
    </p:spTree>
    <p:extLst>
      <p:ext uri="{BB962C8B-B14F-4D97-AF65-F5344CB8AC3E}">
        <p14:creationId xmlns:p14="http://schemas.microsoft.com/office/powerpoint/2010/main" val="127293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14"/>
                                        </p:tgtEl>
                                        <p:attrNameLst>
                                          <p:attrName>style.visibility</p:attrName>
                                        </p:attrNameLst>
                                      </p:cBhvr>
                                      <p:to>
                                        <p:strVal val="visible"/>
                                      </p:to>
                                    </p:set>
                                    <p:animEffect transition="in" filter="blinds(horizontal)">
                                      <p:cBhvr>
                                        <p:cTn id="7" dur="500"/>
                                        <p:tgtEl>
                                          <p:spTgt spid="8704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70415"/>
                                        </p:tgtEl>
                                        <p:attrNameLst>
                                          <p:attrName>style.visibility</p:attrName>
                                        </p:attrNameLst>
                                      </p:cBhvr>
                                      <p:to>
                                        <p:strVal val="visible"/>
                                      </p:to>
                                    </p:set>
                                    <p:animEffect transition="in" filter="blinds(horizontal)">
                                      <p:cBhvr>
                                        <p:cTn id="10" dur="500"/>
                                        <p:tgtEl>
                                          <p:spTgt spid="8704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70416"/>
                                        </p:tgtEl>
                                        <p:attrNameLst>
                                          <p:attrName>style.visibility</p:attrName>
                                        </p:attrNameLst>
                                      </p:cBhvr>
                                      <p:to>
                                        <p:strVal val="visible"/>
                                      </p:to>
                                    </p:set>
                                    <p:animEffect transition="in" filter="blinds(horizontal)">
                                      <p:cBhvr>
                                        <p:cTn id="13" dur="500"/>
                                        <p:tgtEl>
                                          <p:spTgt spid="8704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70417"/>
                                        </p:tgtEl>
                                        <p:attrNameLst>
                                          <p:attrName>style.visibility</p:attrName>
                                        </p:attrNameLst>
                                      </p:cBhvr>
                                      <p:to>
                                        <p:strVal val="visible"/>
                                      </p:to>
                                    </p:set>
                                    <p:animEffect transition="in" filter="blinds(horizontal)">
                                      <p:cBhvr>
                                        <p:cTn id="16" dur="500"/>
                                        <p:tgtEl>
                                          <p:spTgt spid="8704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70418"/>
                                        </p:tgtEl>
                                        <p:attrNameLst>
                                          <p:attrName>style.visibility</p:attrName>
                                        </p:attrNameLst>
                                      </p:cBhvr>
                                      <p:to>
                                        <p:strVal val="visible"/>
                                      </p:to>
                                    </p:set>
                                    <p:animEffect transition="in" filter="blinds(horizontal)">
                                      <p:cBhvr>
                                        <p:cTn id="19" dur="500"/>
                                        <p:tgtEl>
                                          <p:spTgt spid="87041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70419"/>
                                        </p:tgtEl>
                                        <p:attrNameLst>
                                          <p:attrName>style.visibility</p:attrName>
                                        </p:attrNameLst>
                                      </p:cBhvr>
                                      <p:to>
                                        <p:strVal val="visible"/>
                                      </p:to>
                                    </p:set>
                                    <p:animEffect transition="in" filter="blinds(horizontal)">
                                      <p:cBhvr>
                                        <p:cTn id="22" dur="500"/>
                                        <p:tgtEl>
                                          <p:spTgt spid="87041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70420"/>
                                        </p:tgtEl>
                                        <p:attrNameLst>
                                          <p:attrName>style.visibility</p:attrName>
                                        </p:attrNameLst>
                                      </p:cBhvr>
                                      <p:to>
                                        <p:strVal val="visible"/>
                                      </p:to>
                                    </p:set>
                                    <p:animEffect transition="in" filter="blinds(horizontal)">
                                      <p:cBhvr>
                                        <p:cTn id="25" dur="500"/>
                                        <p:tgtEl>
                                          <p:spTgt spid="87042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70421"/>
                                        </p:tgtEl>
                                        <p:attrNameLst>
                                          <p:attrName>style.visibility</p:attrName>
                                        </p:attrNameLst>
                                      </p:cBhvr>
                                      <p:to>
                                        <p:strVal val="visible"/>
                                      </p:to>
                                    </p:set>
                                    <p:animEffect transition="in" filter="blinds(horizontal)">
                                      <p:cBhvr>
                                        <p:cTn id="28" dur="500"/>
                                        <p:tgtEl>
                                          <p:spTgt spid="87042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70422"/>
                                        </p:tgtEl>
                                        <p:attrNameLst>
                                          <p:attrName>style.visibility</p:attrName>
                                        </p:attrNameLst>
                                      </p:cBhvr>
                                      <p:to>
                                        <p:strVal val="visible"/>
                                      </p:to>
                                    </p:set>
                                    <p:animEffect transition="in" filter="blinds(horizontal)">
                                      <p:cBhvr>
                                        <p:cTn id="31" dur="500"/>
                                        <p:tgtEl>
                                          <p:spTgt spid="87042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70423"/>
                                        </p:tgtEl>
                                        <p:attrNameLst>
                                          <p:attrName>style.visibility</p:attrName>
                                        </p:attrNameLst>
                                      </p:cBhvr>
                                      <p:to>
                                        <p:strVal val="visible"/>
                                      </p:to>
                                    </p:set>
                                    <p:animEffect transition="in" filter="blinds(horizontal)">
                                      <p:cBhvr>
                                        <p:cTn id="34" dur="500"/>
                                        <p:tgtEl>
                                          <p:spTgt spid="87042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70424"/>
                                        </p:tgtEl>
                                        <p:attrNameLst>
                                          <p:attrName>style.visibility</p:attrName>
                                        </p:attrNameLst>
                                      </p:cBhvr>
                                      <p:to>
                                        <p:strVal val="visible"/>
                                      </p:to>
                                    </p:set>
                                    <p:animEffect transition="in" filter="blinds(horizontal)">
                                      <p:cBhvr>
                                        <p:cTn id="37" dur="500"/>
                                        <p:tgtEl>
                                          <p:spTgt spid="87042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70425"/>
                                        </p:tgtEl>
                                        <p:attrNameLst>
                                          <p:attrName>style.visibility</p:attrName>
                                        </p:attrNameLst>
                                      </p:cBhvr>
                                      <p:to>
                                        <p:strVal val="visible"/>
                                      </p:to>
                                    </p:set>
                                    <p:animEffect transition="in" filter="blinds(horizontal)">
                                      <p:cBhvr>
                                        <p:cTn id="40" dur="500"/>
                                        <p:tgtEl>
                                          <p:spTgt spid="87042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870426"/>
                                        </p:tgtEl>
                                        <p:attrNameLst>
                                          <p:attrName>style.visibility</p:attrName>
                                        </p:attrNameLst>
                                      </p:cBhvr>
                                      <p:to>
                                        <p:strVal val="visible"/>
                                      </p:to>
                                    </p:set>
                                    <p:animEffect transition="in" filter="blinds(horizontal)">
                                      <p:cBhvr>
                                        <p:cTn id="43" dur="500"/>
                                        <p:tgtEl>
                                          <p:spTgt spid="87042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870427"/>
                                        </p:tgtEl>
                                        <p:attrNameLst>
                                          <p:attrName>style.visibility</p:attrName>
                                        </p:attrNameLst>
                                      </p:cBhvr>
                                      <p:to>
                                        <p:strVal val="visible"/>
                                      </p:to>
                                    </p:set>
                                    <p:animEffect transition="in" filter="blinds(horizontal)">
                                      <p:cBhvr>
                                        <p:cTn id="48" dur="500"/>
                                        <p:tgtEl>
                                          <p:spTgt spid="87042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870428"/>
                                        </p:tgtEl>
                                        <p:attrNameLst>
                                          <p:attrName>style.visibility</p:attrName>
                                        </p:attrNameLst>
                                      </p:cBhvr>
                                      <p:to>
                                        <p:strVal val="visible"/>
                                      </p:to>
                                    </p:set>
                                    <p:animEffect transition="in" filter="blinds(horizontal)">
                                      <p:cBhvr>
                                        <p:cTn id="51" dur="500"/>
                                        <p:tgtEl>
                                          <p:spTgt spid="87042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870429"/>
                                        </p:tgtEl>
                                        <p:attrNameLst>
                                          <p:attrName>style.visibility</p:attrName>
                                        </p:attrNameLst>
                                      </p:cBhvr>
                                      <p:to>
                                        <p:strVal val="visible"/>
                                      </p:to>
                                    </p:set>
                                    <p:animEffect transition="in" filter="blinds(horizontal)">
                                      <p:cBhvr>
                                        <p:cTn id="54" dur="500"/>
                                        <p:tgtEl>
                                          <p:spTgt spid="87042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870430"/>
                                        </p:tgtEl>
                                        <p:attrNameLst>
                                          <p:attrName>style.visibility</p:attrName>
                                        </p:attrNameLst>
                                      </p:cBhvr>
                                      <p:to>
                                        <p:strVal val="visible"/>
                                      </p:to>
                                    </p:set>
                                    <p:animEffect transition="in" filter="blinds(horizontal)">
                                      <p:cBhvr>
                                        <p:cTn id="57" dur="500"/>
                                        <p:tgtEl>
                                          <p:spTgt spid="87043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870431"/>
                                        </p:tgtEl>
                                        <p:attrNameLst>
                                          <p:attrName>style.visibility</p:attrName>
                                        </p:attrNameLst>
                                      </p:cBhvr>
                                      <p:to>
                                        <p:strVal val="visible"/>
                                      </p:to>
                                    </p:set>
                                    <p:animEffect transition="in" filter="blinds(horizontal)">
                                      <p:cBhvr>
                                        <p:cTn id="60" dur="500"/>
                                        <p:tgtEl>
                                          <p:spTgt spid="870431"/>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870432"/>
                                        </p:tgtEl>
                                        <p:attrNameLst>
                                          <p:attrName>style.visibility</p:attrName>
                                        </p:attrNameLst>
                                      </p:cBhvr>
                                      <p:to>
                                        <p:strVal val="visible"/>
                                      </p:to>
                                    </p:set>
                                    <p:animEffect transition="in" filter="blinds(horizontal)">
                                      <p:cBhvr>
                                        <p:cTn id="63" dur="500"/>
                                        <p:tgtEl>
                                          <p:spTgt spid="870432"/>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870433"/>
                                        </p:tgtEl>
                                        <p:attrNameLst>
                                          <p:attrName>style.visibility</p:attrName>
                                        </p:attrNameLst>
                                      </p:cBhvr>
                                      <p:to>
                                        <p:strVal val="visible"/>
                                      </p:to>
                                    </p:set>
                                    <p:animEffect transition="in" filter="blinds(horizontal)">
                                      <p:cBhvr>
                                        <p:cTn id="66" dur="500"/>
                                        <p:tgtEl>
                                          <p:spTgt spid="87043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870434"/>
                                        </p:tgtEl>
                                        <p:attrNameLst>
                                          <p:attrName>style.visibility</p:attrName>
                                        </p:attrNameLst>
                                      </p:cBhvr>
                                      <p:to>
                                        <p:strVal val="visible"/>
                                      </p:to>
                                    </p:set>
                                    <p:animEffect transition="in" filter="blinds(horizontal)">
                                      <p:cBhvr>
                                        <p:cTn id="69" dur="500"/>
                                        <p:tgtEl>
                                          <p:spTgt spid="87043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870435"/>
                                        </p:tgtEl>
                                        <p:attrNameLst>
                                          <p:attrName>style.visibility</p:attrName>
                                        </p:attrNameLst>
                                      </p:cBhvr>
                                      <p:to>
                                        <p:strVal val="visible"/>
                                      </p:to>
                                    </p:set>
                                    <p:animEffect transition="in" filter="blinds(horizontal)">
                                      <p:cBhvr>
                                        <p:cTn id="72" dur="500"/>
                                        <p:tgtEl>
                                          <p:spTgt spid="870435"/>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870436"/>
                                        </p:tgtEl>
                                        <p:attrNameLst>
                                          <p:attrName>style.visibility</p:attrName>
                                        </p:attrNameLst>
                                      </p:cBhvr>
                                      <p:to>
                                        <p:strVal val="visible"/>
                                      </p:to>
                                    </p:set>
                                    <p:animEffect transition="in" filter="blinds(horizontal)">
                                      <p:cBhvr>
                                        <p:cTn id="75" dur="500"/>
                                        <p:tgtEl>
                                          <p:spTgt spid="870436"/>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870437"/>
                                        </p:tgtEl>
                                        <p:attrNameLst>
                                          <p:attrName>style.visibility</p:attrName>
                                        </p:attrNameLst>
                                      </p:cBhvr>
                                      <p:to>
                                        <p:strVal val="visible"/>
                                      </p:to>
                                    </p:set>
                                    <p:animEffect transition="in" filter="blinds(horizontal)">
                                      <p:cBhvr>
                                        <p:cTn id="78" dur="500"/>
                                        <p:tgtEl>
                                          <p:spTgt spid="870437"/>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870438"/>
                                        </p:tgtEl>
                                        <p:attrNameLst>
                                          <p:attrName>style.visibility</p:attrName>
                                        </p:attrNameLst>
                                      </p:cBhvr>
                                      <p:to>
                                        <p:strVal val="visible"/>
                                      </p:to>
                                    </p:set>
                                    <p:animEffect transition="in" filter="blinds(horizontal)">
                                      <p:cBhvr>
                                        <p:cTn id="81" dur="500"/>
                                        <p:tgtEl>
                                          <p:spTgt spid="870438"/>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870439"/>
                                        </p:tgtEl>
                                        <p:attrNameLst>
                                          <p:attrName>style.visibility</p:attrName>
                                        </p:attrNameLst>
                                      </p:cBhvr>
                                      <p:to>
                                        <p:strVal val="visible"/>
                                      </p:to>
                                    </p:set>
                                    <p:animEffect transition="in" filter="blinds(horizontal)">
                                      <p:cBhvr>
                                        <p:cTn id="84" dur="500"/>
                                        <p:tgtEl>
                                          <p:spTgt spid="870439"/>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870440"/>
                                        </p:tgtEl>
                                        <p:attrNameLst>
                                          <p:attrName>style.visibility</p:attrName>
                                        </p:attrNameLst>
                                      </p:cBhvr>
                                      <p:to>
                                        <p:strVal val="visible"/>
                                      </p:to>
                                    </p:set>
                                    <p:animEffect transition="in" filter="blinds(horizontal)">
                                      <p:cBhvr>
                                        <p:cTn id="87" dur="500"/>
                                        <p:tgtEl>
                                          <p:spTgt spid="870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14" grpId="0"/>
      <p:bldP spid="870415" grpId="0"/>
      <p:bldP spid="870416" grpId="0"/>
      <p:bldP spid="870417" grpId="0"/>
      <p:bldP spid="870418" grpId="0"/>
      <p:bldP spid="870419" grpId="0"/>
      <p:bldP spid="870420" grpId="0"/>
      <p:bldP spid="870421" grpId="0"/>
      <p:bldP spid="870422" grpId="0"/>
      <p:bldP spid="870423" grpId="0"/>
      <p:bldP spid="870424" grpId="0" animBg="1"/>
      <p:bldP spid="870425" grpId="0" animBg="1"/>
      <p:bldP spid="870426" grpId="0"/>
      <p:bldP spid="870427" grpId="0"/>
      <p:bldP spid="870428" grpId="0"/>
      <p:bldP spid="870429" grpId="0"/>
      <p:bldP spid="870430" grpId="0"/>
      <p:bldP spid="870431" grpId="0"/>
      <p:bldP spid="870432" grpId="0"/>
      <p:bldP spid="870433" grpId="0"/>
      <p:bldP spid="870434" grpId="0"/>
      <p:bldP spid="870435" grpId="0"/>
      <p:bldP spid="870436" grpId="0"/>
      <p:bldP spid="870437" grpId="0" animBg="1"/>
      <p:bldP spid="870438" grpId="0" animBg="1"/>
      <p:bldP spid="870439" grpId="0" animBg="1"/>
      <p:bldP spid="87044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{C5142F0F-4B41-644E-A60F-6177A3D4E3E5}tf10001061</Template>
  <TotalTime>11109</TotalTime>
  <Words>1688</Words>
  <Application>Microsoft Macintosh PowerPoint</Application>
  <PresentationFormat>On-screen Show (4:3)</PresentationFormat>
  <Paragraphs>282</Paragraphs>
  <Slides>25</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Comic Sans MS</vt:lpstr>
      <vt:lpstr>Tahoma</vt:lpstr>
      <vt:lpstr>Times</vt:lpstr>
      <vt:lpstr>Times New Roman</vt:lpstr>
      <vt:lpstr>Tw Cen MT</vt:lpstr>
      <vt:lpstr>Tw Cen MT Condensed</vt:lpstr>
      <vt:lpstr>Wingdings</vt:lpstr>
      <vt:lpstr>Wingdings 3</vt:lpstr>
      <vt:lpstr>Integral</vt:lpstr>
      <vt:lpstr>DIVIDE and CONQUER</vt:lpstr>
      <vt:lpstr>Divide and Conquer</vt:lpstr>
      <vt:lpstr>Some Examples</vt:lpstr>
      <vt:lpstr>Computing the Factorial </vt:lpstr>
      <vt:lpstr>PowerPoint Presentation</vt:lpstr>
      <vt:lpstr>Complexity of Merge Sort</vt:lpstr>
      <vt:lpstr>Quicksort</vt:lpstr>
      <vt:lpstr>Quicksort Algorithm</vt:lpstr>
      <vt:lpstr>Quicksort </vt:lpstr>
      <vt:lpstr>Quicksort </vt:lpstr>
      <vt:lpstr>Why is it faster than mergesort?</vt:lpstr>
      <vt:lpstr>Picking Pivot:  median-of-three</vt:lpstr>
      <vt:lpstr>PowerPoint Presentation</vt:lpstr>
      <vt:lpstr>Partitioning Strategy</vt:lpstr>
      <vt:lpstr>Partitioning</vt:lpstr>
      <vt:lpstr>Partitioning Strategy</vt:lpstr>
      <vt:lpstr>Analysis of Quicksort</vt:lpstr>
      <vt:lpstr>PowerPoint Presentation</vt:lpstr>
      <vt:lpstr>Worst-Case Analysis</vt:lpstr>
      <vt:lpstr>MAXIMUM SUBARRAY SUM</vt:lpstr>
      <vt:lpstr>PowerPoint Presentation</vt:lpstr>
      <vt:lpstr>BINARY SEARCH</vt:lpstr>
      <vt:lpstr>Finding the MINIMUM in A Circularly Sorted ARRAY</vt:lpstr>
      <vt:lpstr>Finding the MINIMUM in A Circularly Sorted ARRAY</vt:lpstr>
      <vt:lpstr>Karatsuba’s Algorithm</vt:lpstr>
    </vt:vector>
  </TitlesOfParts>
  <Company>UNO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Hasing</dc:title>
  <dc:creator>Sanjukta Bhowmick</dc:creator>
  <cp:lastModifiedBy>Microsoft Office User</cp:lastModifiedBy>
  <cp:revision>26</cp:revision>
  <dcterms:created xsi:type="dcterms:W3CDTF">2013-03-05T21:08:02Z</dcterms:created>
  <dcterms:modified xsi:type="dcterms:W3CDTF">2022-10-13T19:40:37Z</dcterms:modified>
</cp:coreProperties>
</file>