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notesMasterIdLst>
    <p:notesMasterId r:id="rId42"/>
  </p:notesMasterIdLst>
  <p:sldIdLst>
    <p:sldId id="256" r:id="rId2"/>
    <p:sldId id="258" r:id="rId3"/>
    <p:sldId id="282" r:id="rId4"/>
    <p:sldId id="283" r:id="rId5"/>
    <p:sldId id="284" r:id="rId6"/>
    <p:sldId id="285" r:id="rId7"/>
    <p:sldId id="261" r:id="rId8"/>
    <p:sldId id="263" r:id="rId9"/>
    <p:sldId id="286" r:id="rId10"/>
    <p:sldId id="287" r:id="rId11"/>
    <p:sldId id="288" r:id="rId12"/>
    <p:sldId id="294" r:id="rId13"/>
    <p:sldId id="295" r:id="rId14"/>
    <p:sldId id="296" r:id="rId15"/>
    <p:sldId id="293" r:id="rId16"/>
    <p:sldId id="257" r:id="rId17"/>
    <p:sldId id="279" r:id="rId18"/>
    <p:sldId id="280" r:id="rId19"/>
    <p:sldId id="281" r:id="rId20"/>
    <p:sldId id="289" r:id="rId21"/>
    <p:sldId id="290" r:id="rId22"/>
    <p:sldId id="291" r:id="rId23"/>
    <p:sldId id="292" r:id="rId24"/>
    <p:sldId id="297" r:id="rId25"/>
    <p:sldId id="269" r:id="rId26"/>
    <p:sldId id="270" r:id="rId27"/>
    <p:sldId id="271" r:id="rId28"/>
    <p:sldId id="272" r:id="rId29"/>
    <p:sldId id="274" r:id="rId30"/>
    <p:sldId id="275" r:id="rId31"/>
    <p:sldId id="273" r:id="rId32"/>
    <p:sldId id="276" r:id="rId33"/>
    <p:sldId id="298" r:id="rId34"/>
    <p:sldId id="299" r:id="rId35"/>
    <p:sldId id="301" r:id="rId36"/>
    <p:sldId id="357" r:id="rId37"/>
    <p:sldId id="379" r:id="rId38"/>
    <p:sldId id="378" r:id="rId39"/>
    <p:sldId id="326" r:id="rId40"/>
    <p:sldId id="300"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1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24" d="100"/>
          <a:sy n="124" d="100"/>
        </p:scale>
        <p:origin x="1824" y="16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9F9DD-C1DB-A547-B02E-C55237D77D7D}" type="datetimeFigureOut">
              <a:rPr lang="en-US" smtClean="0"/>
              <a:t>10/30/23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1270D4-8A05-3B47-8443-3276B7319692}" type="slidenum">
              <a:rPr lang="en-US" smtClean="0"/>
              <a:t>‹#›</a:t>
            </a:fld>
            <a:endParaRPr lang="en-US"/>
          </a:p>
        </p:txBody>
      </p:sp>
    </p:spTree>
    <p:extLst>
      <p:ext uri="{BB962C8B-B14F-4D97-AF65-F5344CB8AC3E}">
        <p14:creationId xmlns:p14="http://schemas.microsoft.com/office/powerpoint/2010/main" val="3365957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0AB93E-679F-4142-AE39-18F17313D9D5}" type="slidenum">
              <a:rPr lang="ko-KR" altLang="en-US"/>
              <a:pPr/>
              <a:t>35</a:t>
            </a:fld>
            <a:endParaRPr lang="en-US" altLang="ko-KR"/>
          </a:p>
        </p:txBody>
      </p:sp>
      <p:sp>
        <p:nvSpPr>
          <p:cNvPr id="1595394" name="Rectangle 2"/>
          <p:cNvSpPr>
            <a:spLocks noGrp="1" noRot="1" noChangeAspect="1" noChangeArrowheads="1" noTextEdit="1"/>
          </p:cNvSpPr>
          <p:nvPr>
            <p:ph type="sldImg"/>
          </p:nvPr>
        </p:nvSpPr>
        <p:spPr>
          <a:ln/>
        </p:spPr>
      </p:sp>
      <p:sp>
        <p:nvSpPr>
          <p:cNvPr id="159539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D0A01E7-54B7-E244-9738-DD4291714386}" type="datetimeFigureOut">
              <a:rPr lang="en-US" smtClean="0"/>
              <a:t>10/30/23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4820E-754B-8642-9406-CDA7611F6756}"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1"/>
            <a:ext cx="9144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53434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0A01E7-54B7-E244-9738-DD4291714386}" type="datetimeFigureOut">
              <a:rPr lang="en-US" smtClean="0"/>
              <a:t>10/30/23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4820E-754B-8642-9406-CDA7611F6756}" type="slidenum">
              <a:rPr lang="en-US" smtClean="0"/>
              <a:t>‹#›</a:t>
            </a:fld>
            <a:endParaRPr lang="en-US"/>
          </a:p>
        </p:txBody>
      </p:sp>
    </p:spTree>
    <p:extLst>
      <p:ext uri="{BB962C8B-B14F-4D97-AF65-F5344CB8AC3E}">
        <p14:creationId xmlns:p14="http://schemas.microsoft.com/office/powerpoint/2010/main" val="2260486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0A01E7-54B7-E244-9738-DD4291714386}" type="datetimeFigureOut">
              <a:rPr lang="en-US" smtClean="0"/>
              <a:t>10/30/23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4820E-754B-8642-9406-CDA7611F6756}"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3378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2D0A01E7-54B7-E244-9738-DD4291714386}" type="datetimeFigureOut">
              <a:rPr lang="en-US" smtClean="0"/>
              <a:t>10/30/23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E4820E-754B-8642-9406-CDA7611F6756}"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2349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0A01E7-54B7-E244-9738-DD4291714386}" type="datetimeFigureOut">
              <a:rPr lang="en-US" smtClean="0"/>
              <a:t>10/30/23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4820E-754B-8642-9406-CDA7611F6756}" type="slidenum">
              <a:rPr lang="en-US" smtClean="0"/>
              <a:t>‹#›</a:t>
            </a:fld>
            <a:endParaRPr lang="en-US"/>
          </a:p>
        </p:txBody>
      </p:sp>
    </p:spTree>
    <p:extLst>
      <p:ext uri="{BB962C8B-B14F-4D97-AF65-F5344CB8AC3E}">
        <p14:creationId xmlns:p14="http://schemas.microsoft.com/office/powerpoint/2010/main" val="3328623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0A01E7-54B7-E244-9738-DD4291714386}" type="datetimeFigureOut">
              <a:rPr lang="en-US" smtClean="0"/>
              <a:t>10/30/23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4820E-754B-8642-9406-CDA7611F6756}" type="slidenum">
              <a:rPr lang="en-US" smtClean="0"/>
              <a:t>‹#›</a:t>
            </a:fld>
            <a:endParaRPr lang="en-US"/>
          </a:p>
        </p:txBody>
      </p:sp>
      <p:sp>
        <p:nvSpPr>
          <p:cNvPr id="10" name="Rectangle 9"/>
          <p:cNvSpPr/>
          <p:nvPr/>
        </p:nvSpPr>
        <p:spPr>
          <a:xfrm>
            <a:off x="0" y="-1"/>
            <a:ext cx="9144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629013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455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0A01E7-54B7-E244-9738-DD4291714386}" type="datetimeFigureOut">
              <a:rPr lang="en-US" smtClean="0"/>
              <a:t>10/30/23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E4820E-754B-8642-9406-CDA7611F6756}" type="slidenum">
              <a:rPr lang="en-US" smtClean="0"/>
              <a:t>‹#›</a:t>
            </a:fld>
            <a:endParaRPr lang="en-US"/>
          </a:p>
        </p:txBody>
      </p:sp>
    </p:spTree>
    <p:extLst>
      <p:ext uri="{BB962C8B-B14F-4D97-AF65-F5344CB8AC3E}">
        <p14:creationId xmlns:p14="http://schemas.microsoft.com/office/powerpoint/2010/main" val="1856963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0A01E7-54B7-E244-9738-DD4291714386}" type="datetimeFigureOut">
              <a:rPr lang="en-US" smtClean="0"/>
              <a:t>10/30/23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E4820E-754B-8642-9406-CDA7611F6756}" type="slidenum">
              <a:rPr lang="en-US" smtClean="0"/>
              <a:t>‹#›</a:t>
            </a:fld>
            <a:endParaRPr lang="en-US"/>
          </a:p>
        </p:txBody>
      </p:sp>
    </p:spTree>
    <p:extLst>
      <p:ext uri="{BB962C8B-B14F-4D97-AF65-F5344CB8AC3E}">
        <p14:creationId xmlns:p14="http://schemas.microsoft.com/office/powerpoint/2010/main" val="3110021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0A01E7-54B7-E244-9738-DD4291714386}" type="datetimeFigureOut">
              <a:rPr lang="en-US" smtClean="0"/>
              <a:t>10/30/23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E4820E-754B-8642-9406-CDA7611F6756}" type="slidenum">
              <a:rPr lang="en-US" smtClean="0"/>
              <a:t>‹#›</a:t>
            </a:fld>
            <a:endParaRPr lang="en-US"/>
          </a:p>
        </p:txBody>
      </p:sp>
    </p:spTree>
    <p:extLst>
      <p:ext uri="{BB962C8B-B14F-4D97-AF65-F5344CB8AC3E}">
        <p14:creationId xmlns:p14="http://schemas.microsoft.com/office/powerpoint/2010/main" val="1406284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0A01E7-54B7-E244-9738-DD4291714386}" type="datetimeFigureOut">
              <a:rPr lang="en-US" smtClean="0"/>
              <a:t>10/30/23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E4820E-754B-8642-9406-CDA7611F6756}" type="slidenum">
              <a:rPr lang="en-US" smtClean="0"/>
              <a:t>‹#›</a:t>
            </a:fld>
            <a:endParaRPr lang="en-US"/>
          </a:p>
        </p:txBody>
      </p:sp>
    </p:spTree>
    <p:extLst>
      <p:ext uri="{BB962C8B-B14F-4D97-AF65-F5344CB8AC3E}">
        <p14:creationId xmlns:p14="http://schemas.microsoft.com/office/powerpoint/2010/main" val="1813545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0A01E7-54B7-E244-9738-DD4291714386}" type="datetimeFigureOut">
              <a:rPr lang="en-US" smtClean="0"/>
              <a:t>10/30/23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E4820E-754B-8642-9406-CDA7611F6756}" type="slidenum">
              <a:rPr lang="en-US" smtClean="0"/>
              <a:t>‹#›</a:t>
            </a:fld>
            <a:endParaRPr lang="en-US"/>
          </a:p>
        </p:txBody>
      </p:sp>
    </p:spTree>
    <p:extLst>
      <p:ext uri="{BB962C8B-B14F-4D97-AF65-F5344CB8AC3E}">
        <p14:creationId xmlns:p14="http://schemas.microsoft.com/office/powerpoint/2010/main" val="1337134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D0A01E7-54B7-E244-9738-DD4291714386}" type="datetimeFigureOut">
              <a:rPr lang="en-US" smtClean="0"/>
              <a:t>10/30/23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E4820E-754B-8642-9406-CDA7611F6756}"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4351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D0A01E7-54B7-E244-9738-DD4291714386}" type="datetimeFigureOut">
              <a:rPr lang="en-US" smtClean="0"/>
              <a:t>10/30/23</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8E4820E-754B-8642-9406-CDA7611F6756}"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269509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researchgate.net/publication/51070594_Ultra-fast_sequence_clustering_from_similarity_networks_with_SiLiX"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mn-lt"/>
              </a:rPr>
              <a:t>Greedy METHOD</a:t>
            </a:r>
            <a:r>
              <a:rPr lang="en-US" dirty="0">
                <a:latin typeface="Comic Sans MS" panose="030F0902030302020204" pitchFamily="66" charset="0"/>
              </a:rPr>
              <a:t> </a:t>
            </a:r>
          </a:p>
        </p:txBody>
      </p:sp>
    </p:spTree>
    <p:extLst>
      <p:ext uri="{BB962C8B-B14F-4D97-AF65-F5344CB8AC3E}">
        <p14:creationId xmlns:p14="http://schemas.microsoft.com/office/powerpoint/2010/main" val="2955650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4693A-17D7-B341-BB94-636CC257D035}"/>
              </a:ext>
            </a:extLst>
          </p:cNvPr>
          <p:cNvSpPr>
            <a:spLocks noGrp="1"/>
          </p:cNvSpPr>
          <p:nvPr>
            <p:ph type="title"/>
          </p:nvPr>
        </p:nvSpPr>
        <p:spPr/>
        <p:txBody>
          <a:bodyPr>
            <a:normAutofit/>
          </a:bodyPr>
          <a:lstStyle/>
          <a:p>
            <a:r>
              <a:rPr lang="en-US" dirty="0"/>
              <a:t>Proof of Correctness of Greedy </a:t>
            </a:r>
            <a:r>
              <a:rPr lang="en-US" dirty="0" err="1"/>
              <a:t>Selection:II</a:t>
            </a:r>
            <a:endParaRPr lang="en-US" dirty="0"/>
          </a:p>
        </p:txBody>
      </p:sp>
      <p:sp>
        <p:nvSpPr>
          <p:cNvPr id="3" name="Content Placeholder 2">
            <a:extLst>
              <a:ext uri="{FF2B5EF4-FFF2-40B4-BE49-F238E27FC236}">
                <a16:creationId xmlns:a16="http://schemas.microsoft.com/office/drawing/2014/main" id="{59E73931-A630-A147-85A5-97E65835EB5F}"/>
              </a:ext>
            </a:extLst>
          </p:cNvPr>
          <p:cNvSpPr>
            <a:spLocks noGrp="1"/>
          </p:cNvSpPr>
          <p:nvPr>
            <p:ph idx="1"/>
          </p:nvPr>
        </p:nvSpPr>
        <p:spPr/>
        <p:txBody>
          <a:bodyPr>
            <a:normAutofit/>
          </a:bodyPr>
          <a:lstStyle/>
          <a:p>
            <a:r>
              <a:rPr lang="en-US" dirty="0">
                <a:solidFill>
                  <a:srgbClr val="E710FF"/>
                </a:solidFill>
              </a:rPr>
              <a:t>S2: There is an optimum set of activities that start with am (the activity with earliest finishing time)</a:t>
            </a:r>
          </a:p>
          <a:p>
            <a:pPr lvl="1"/>
            <a:r>
              <a:rPr lang="en-US" dirty="0">
                <a:solidFill>
                  <a:schemeClr val="tx1"/>
                </a:solidFill>
              </a:rPr>
              <a:t>Suppose </a:t>
            </a:r>
            <a:r>
              <a:rPr lang="en-US" dirty="0" err="1">
                <a:solidFill>
                  <a:schemeClr val="tx1"/>
                </a:solidFill>
              </a:rPr>
              <a:t>Pij</a:t>
            </a:r>
            <a:r>
              <a:rPr lang="en-US" dirty="0">
                <a:solidFill>
                  <a:schemeClr val="tx1"/>
                </a:solidFill>
              </a:rPr>
              <a:t> is an optimum set of activities that does not include am</a:t>
            </a:r>
          </a:p>
          <a:p>
            <a:pPr lvl="1"/>
            <a:r>
              <a:rPr lang="en-US" dirty="0">
                <a:solidFill>
                  <a:schemeClr val="tx1"/>
                </a:solidFill>
              </a:rPr>
              <a:t>Let the first activity in </a:t>
            </a:r>
            <a:r>
              <a:rPr lang="en-US" dirty="0" err="1">
                <a:solidFill>
                  <a:schemeClr val="tx1"/>
                </a:solidFill>
              </a:rPr>
              <a:t>Pij</a:t>
            </a:r>
            <a:r>
              <a:rPr lang="en-US" dirty="0">
                <a:solidFill>
                  <a:schemeClr val="tx1"/>
                </a:solidFill>
              </a:rPr>
              <a:t> be ap</a:t>
            </a:r>
          </a:p>
          <a:p>
            <a:pPr lvl="1"/>
            <a:r>
              <a:rPr lang="en-US" dirty="0">
                <a:solidFill>
                  <a:schemeClr val="tx1"/>
                </a:solidFill>
              </a:rPr>
              <a:t>We can exchange ap with am</a:t>
            </a:r>
          </a:p>
          <a:p>
            <a:pPr lvl="2"/>
            <a:r>
              <a:rPr lang="en-US" dirty="0">
                <a:solidFill>
                  <a:schemeClr val="tx1"/>
                </a:solidFill>
              </a:rPr>
              <a:t>Because </a:t>
            </a:r>
            <a:r>
              <a:rPr lang="en-US" dirty="0" err="1">
                <a:solidFill>
                  <a:schemeClr val="tx1"/>
                </a:solidFill>
              </a:rPr>
              <a:t>fp</a:t>
            </a:r>
            <a:r>
              <a:rPr lang="en-US" dirty="0">
                <a:solidFill>
                  <a:schemeClr val="tx1"/>
                </a:solidFill>
              </a:rPr>
              <a:t> &gt; </a:t>
            </a:r>
            <a:r>
              <a:rPr lang="en-US" dirty="0" err="1">
                <a:solidFill>
                  <a:schemeClr val="tx1"/>
                </a:solidFill>
              </a:rPr>
              <a:t>fm</a:t>
            </a:r>
            <a:r>
              <a:rPr lang="en-US" dirty="0">
                <a:solidFill>
                  <a:schemeClr val="tx1"/>
                </a:solidFill>
              </a:rPr>
              <a:t>, exchanging am will not conflict with other choices</a:t>
            </a:r>
          </a:p>
          <a:p>
            <a:pPr lvl="2"/>
            <a:r>
              <a:rPr lang="en-US" dirty="0">
                <a:solidFill>
                  <a:schemeClr val="tx1"/>
                </a:solidFill>
              </a:rPr>
              <a:t>Thus we have an optimal set that begins with am</a:t>
            </a:r>
          </a:p>
        </p:txBody>
      </p:sp>
    </p:spTree>
    <p:extLst>
      <p:ext uri="{BB962C8B-B14F-4D97-AF65-F5344CB8AC3E}">
        <p14:creationId xmlns:p14="http://schemas.microsoft.com/office/powerpoint/2010/main" val="1827142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8E001-8701-4E40-8039-79D80D6D611C}"/>
              </a:ext>
            </a:extLst>
          </p:cNvPr>
          <p:cNvSpPr>
            <a:spLocks noGrp="1"/>
          </p:cNvSpPr>
          <p:nvPr>
            <p:ph type="title"/>
          </p:nvPr>
        </p:nvSpPr>
        <p:spPr/>
        <p:txBody>
          <a:bodyPr>
            <a:normAutofit/>
          </a:bodyPr>
          <a:lstStyle/>
          <a:p>
            <a:r>
              <a:rPr lang="en-US" dirty="0"/>
              <a:t>Proof of Correctness of Greedy </a:t>
            </a:r>
            <a:r>
              <a:rPr lang="en-US" dirty="0" err="1"/>
              <a:t>Selection:III</a:t>
            </a:r>
            <a:endParaRPr lang="en-US" dirty="0"/>
          </a:p>
        </p:txBody>
      </p:sp>
      <p:sp>
        <p:nvSpPr>
          <p:cNvPr id="3" name="Content Placeholder 2">
            <a:extLst>
              <a:ext uri="{FF2B5EF4-FFF2-40B4-BE49-F238E27FC236}">
                <a16:creationId xmlns:a16="http://schemas.microsoft.com/office/drawing/2014/main" id="{009D99AD-8E56-E34D-897D-B416D6311C74}"/>
              </a:ext>
            </a:extLst>
          </p:cNvPr>
          <p:cNvSpPr>
            <a:spLocks noGrp="1"/>
          </p:cNvSpPr>
          <p:nvPr>
            <p:ph idx="1"/>
          </p:nvPr>
        </p:nvSpPr>
        <p:spPr/>
        <p:txBody>
          <a:bodyPr>
            <a:normAutofit/>
          </a:bodyPr>
          <a:lstStyle/>
          <a:p>
            <a:r>
              <a:rPr lang="en-US" dirty="0"/>
              <a:t>Assume that the set of activities given by the greedy algorithms is Y={y1, y2,….,</a:t>
            </a:r>
            <a:r>
              <a:rPr lang="en-US" dirty="0" err="1"/>
              <a:t>yn</a:t>
            </a:r>
            <a:r>
              <a:rPr lang="en-US" dirty="0"/>
              <a:t>}</a:t>
            </a:r>
          </a:p>
          <a:p>
            <a:endParaRPr lang="en-US" dirty="0"/>
          </a:p>
          <a:p>
            <a:r>
              <a:rPr lang="en-US" dirty="0"/>
              <a:t>Assume that the set of activities given by an optimal algorithm is O={o1, o2,…ok}</a:t>
            </a:r>
          </a:p>
          <a:p>
            <a:endParaRPr lang="en-US" dirty="0"/>
          </a:p>
          <a:p>
            <a:r>
              <a:rPr lang="en-US" dirty="0"/>
              <a:t>We will show |O| (size of set O)=|Y|(size of set Y)</a:t>
            </a:r>
          </a:p>
          <a:p>
            <a:endParaRPr lang="en-US" dirty="0"/>
          </a:p>
          <a:p>
            <a:r>
              <a:rPr lang="en-US" dirty="0"/>
              <a:t>We will do this by showing that all events in O can be replaced  with the events in Y</a:t>
            </a:r>
          </a:p>
          <a:p>
            <a:endParaRPr lang="en-US" dirty="0">
              <a:latin typeface="Comic Sans MS" panose="030F0902030302020204" pitchFamily="66" charset="0"/>
            </a:endParaRPr>
          </a:p>
        </p:txBody>
      </p:sp>
    </p:spTree>
    <p:extLst>
      <p:ext uri="{BB962C8B-B14F-4D97-AF65-F5344CB8AC3E}">
        <p14:creationId xmlns:p14="http://schemas.microsoft.com/office/powerpoint/2010/main" val="4293061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A20DF-12C7-BD4D-A162-B0FB709D216F}"/>
              </a:ext>
            </a:extLst>
          </p:cNvPr>
          <p:cNvSpPr>
            <a:spLocks noGrp="1"/>
          </p:cNvSpPr>
          <p:nvPr>
            <p:ph type="title"/>
          </p:nvPr>
        </p:nvSpPr>
        <p:spPr/>
        <p:txBody>
          <a:bodyPr>
            <a:normAutofit/>
          </a:bodyPr>
          <a:lstStyle/>
          <a:p>
            <a:r>
              <a:rPr lang="en-US" dirty="0"/>
              <a:t>Proof of Correctness of Greedy </a:t>
            </a:r>
            <a:r>
              <a:rPr lang="en-US" dirty="0" err="1"/>
              <a:t>Selection:IV</a:t>
            </a:r>
            <a:endParaRPr lang="en-US" dirty="0"/>
          </a:p>
        </p:txBody>
      </p:sp>
      <p:sp>
        <p:nvSpPr>
          <p:cNvPr id="3" name="Content Placeholder 2">
            <a:extLst>
              <a:ext uri="{FF2B5EF4-FFF2-40B4-BE49-F238E27FC236}">
                <a16:creationId xmlns:a16="http://schemas.microsoft.com/office/drawing/2014/main" id="{9AA156F1-F2E6-E843-8595-4502BC0BE12F}"/>
              </a:ext>
            </a:extLst>
          </p:cNvPr>
          <p:cNvSpPr>
            <a:spLocks noGrp="1"/>
          </p:cNvSpPr>
          <p:nvPr>
            <p:ph idx="1"/>
          </p:nvPr>
        </p:nvSpPr>
        <p:spPr/>
        <p:txBody>
          <a:bodyPr/>
          <a:lstStyle/>
          <a:p>
            <a:r>
              <a:rPr lang="en-US" dirty="0"/>
              <a:t>In both the sets, the events are arranged in increasing order of their finishing time</a:t>
            </a:r>
          </a:p>
          <a:p>
            <a:r>
              <a:rPr lang="en-US" dirty="0"/>
              <a:t>Let for events 1 to I oi=</a:t>
            </a:r>
            <a:r>
              <a:rPr lang="en-US" dirty="0" err="1"/>
              <a:t>yi</a:t>
            </a:r>
            <a:r>
              <a:rPr lang="en-US" dirty="0"/>
              <a:t>, so we do not have to replace</a:t>
            </a:r>
          </a:p>
          <a:p>
            <a:r>
              <a:rPr lang="en-US" dirty="0"/>
              <a:t>So we can consider the set from {yi+1,…</a:t>
            </a:r>
            <a:r>
              <a:rPr lang="en-US" dirty="0" err="1"/>
              <a:t>yn</a:t>
            </a:r>
            <a:r>
              <a:rPr lang="en-US" dirty="0"/>
              <a:t>} and {oi+1,…,ok} (as per S1)</a:t>
            </a:r>
          </a:p>
          <a:p>
            <a:endParaRPr lang="en-US" dirty="0"/>
          </a:p>
        </p:txBody>
      </p:sp>
    </p:spTree>
    <p:extLst>
      <p:ext uri="{BB962C8B-B14F-4D97-AF65-F5344CB8AC3E}">
        <p14:creationId xmlns:p14="http://schemas.microsoft.com/office/powerpoint/2010/main" val="1663542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01202-E62A-5C47-AB6E-633240B03EB0}"/>
              </a:ext>
            </a:extLst>
          </p:cNvPr>
          <p:cNvSpPr>
            <a:spLocks noGrp="1"/>
          </p:cNvSpPr>
          <p:nvPr>
            <p:ph type="title"/>
          </p:nvPr>
        </p:nvSpPr>
        <p:spPr/>
        <p:txBody>
          <a:bodyPr>
            <a:normAutofit/>
          </a:bodyPr>
          <a:lstStyle/>
          <a:p>
            <a:r>
              <a:rPr lang="en-US" dirty="0"/>
              <a:t>Proof of Correctness of Greedy </a:t>
            </a:r>
            <a:r>
              <a:rPr lang="en-US" dirty="0" err="1"/>
              <a:t>Selection:V</a:t>
            </a:r>
            <a:endParaRPr lang="en-US" dirty="0"/>
          </a:p>
        </p:txBody>
      </p:sp>
      <p:sp>
        <p:nvSpPr>
          <p:cNvPr id="3" name="Content Placeholder 2">
            <a:extLst>
              <a:ext uri="{FF2B5EF4-FFF2-40B4-BE49-F238E27FC236}">
                <a16:creationId xmlns:a16="http://schemas.microsoft.com/office/drawing/2014/main" id="{E79A0068-4705-C047-924D-976FE7891743}"/>
              </a:ext>
            </a:extLst>
          </p:cNvPr>
          <p:cNvSpPr>
            <a:spLocks noGrp="1"/>
          </p:cNvSpPr>
          <p:nvPr>
            <p:ph idx="1"/>
          </p:nvPr>
        </p:nvSpPr>
        <p:spPr/>
        <p:txBody>
          <a:bodyPr>
            <a:normAutofit/>
          </a:bodyPr>
          <a:lstStyle/>
          <a:p>
            <a:r>
              <a:rPr lang="en-US" dirty="0"/>
              <a:t>Let the </a:t>
            </a:r>
            <a:r>
              <a:rPr lang="en-US" dirty="0" err="1"/>
              <a:t>jth</a:t>
            </a:r>
            <a:r>
              <a:rPr lang="en-US" dirty="0"/>
              <a:t> event be the first where oi ≠ </a:t>
            </a:r>
            <a:r>
              <a:rPr lang="en-US" dirty="0" err="1"/>
              <a:t>yi</a:t>
            </a:r>
            <a:endParaRPr lang="en-US" dirty="0"/>
          </a:p>
          <a:p>
            <a:r>
              <a:rPr lang="en-US" dirty="0"/>
              <a:t>As per S2 we can replace </a:t>
            </a:r>
            <a:r>
              <a:rPr lang="en-US" dirty="0" err="1"/>
              <a:t>yi</a:t>
            </a:r>
            <a:r>
              <a:rPr lang="en-US" dirty="0"/>
              <a:t> with oi</a:t>
            </a:r>
          </a:p>
          <a:p>
            <a:pPr lvl="1"/>
            <a:r>
              <a:rPr lang="en-US" dirty="0"/>
              <a:t>This is because finishing time of </a:t>
            </a:r>
            <a:r>
              <a:rPr lang="en-US" dirty="0" err="1"/>
              <a:t>yi</a:t>
            </a:r>
            <a:r>
              <a:rPr lang="en-US" dirty="0"/>
              <a:t> has the earliest finishing time among the remaining events</a:t>
            </a:r>
          </a:p>
          <a:p>
            <a:pPr lvl="1"/>
            <a:r>
              <a:rPr lang="en-US" dirty="0"/>
              <a:t>Thus the finishing time is less than equal to oi and will not conflict with the remaining events in O</a:t>
            </a:r>
          </a:p>
          <a:p>
            <a:pPr lvl="1"/>
            <a:r>
              <a:rPr lang="en-US" dirty="0"/>
              <a:t>…Thus we have reduced the sets to be compared to {y(j+1)…</a:t>
            </a:r>
            <a:r>
              <a:rPr lang="en-US" dirty="0" err="1"/>
              <a:t>yn</a:t>
            </a:r>
            <a:r>
              <a:rPr lang="en-US" dirty="0"/>
              <a:t>} and {o(j+1)…ok}</a:t>
            </a:r>
          </a:p>
          <a:p>
            <a:pPr lvl="1"/>
            <a:r>
              <a:rPr lang="en-US" dirty="0"/>
              <a:t>If we continue we will eventually replace on with </a:t>
            </a:r>
            <a:r>
              <a:rPr lang="en-US" dirty="0" err="1"/>
              <a:t>yn</a:t>
            </a:r>
            <a:endParaRPr lang="en-US" dirty="0"/>
          </a:p>
          <a:p>
            <a:pPr lvl="1"/>
            <a:endParaRPr lang="en-US" dirty="0">
              <a:latin typeface="Comic Sans MS" panose="030F0902030302020204" pitchFamily="66" charset="0"/>
            </a:endParaRPr>
          </a:p>
          <a:p>
            <a:endParaRPr lang="en-US" dirty="0"/>
          </a:p>
        </p:txBody>
      </p:sp>
    </p:spTree>
    <p:extLst>
      <p:ext uri="{BB962C8B-B14F-4D97-AF65-F5344CB8AC3E}">
        <p14:creationId xmlns:p14="http://schemas.microsoft.com/office/powerpoint/2010/main" val="3558751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AE9F2-DF84-4A45-95D0-F082FF77023E}"/>
              </a:ext>
            </a:extLst>
          </p:cNvPr>
          <p:cNvSpPr>
            <a:spLocks noGrp="1"/>
          </p:cNvSpPr>
          <p:nvPr>
            <p:ph type="title"/>
          </p:nvPr>
        </p:nvSpPr>
        <p:spPr/>
        <p:txBody>
          <a:bodyPr>
            <a:normAutofit/>
          </a:bodyPr>
          <a:lstStyle/>
          <a:p>
            <a:r>
              <a:rPr lang="en-US" dirty="0"/>
              <a:t>Proof of Correctness of Greedy </a:t>
            </a:r>
            <a:r>
              <a:rPr lang="en-US" dirty="0" err="1"/>
              <a:t>Selection:VI</a:t>
            </a:r>
            <a:endParaRPr lang="en-US" dirty="0"/>
          </a:p>
        </p:txBody>
      </p:sp>
      <p:sp>
        <p:nvSpPr>
          <p:cNvPr id="3" name="Content Placeholder 2">
            <a:extLst>
              <a:ext uri="{FF2B5EF4-FFF2-40B4-BE49-F238E27FC236}">
                <a16:creationId xmlns:a16="http://schemas.microsoft.com/office/drawing/2014/main" id="{559C62D7-225E-7A4B-B1EC-E9A5E271FACE}"/>
              </a:ext>
            </a:extLst>
          </p:cNvPr>
          <p:cNvSpPr>
            <a:spLocks noGrp="1"/>
          </p:cNvSpPr>
          <p:nvPr>
            <p:ph idx="1"/>
          </p:nvPr>
        </p:nvSpPr>
        <p:spPr/>
        <p:txBody>
          <a:bodyPr>
            <a:normAutofit/>
          </a:bodyPr>
          <a:lstStyle/>
          <a:p>
            <a:r>
              <a:rPr lang="en-US" dirty="0"/>
              <a:t>If there are any events left in O={o(n+1),…ok}, they should have been picked up by the greedy algorithm</a:t>
            </a:r>
          </a:p>
          <a:p>
            <a:r>
              <a:rPr lang="en-US" dirty="0"/>
              <a:t>This is because they do not conflict with </a:t>
            </a:r>
            <a:r>
              <a:rPr lang="en-US" dirty="0" err="1"/>
              <a:t>yn</a:t>
            </a:r>
            <a:r>
              <a:rPr lang="en-US" dirty="0"/>
              <a:t>, and are part of the set of activities</a:t>
            </a:r>
          </a:p>
          <a:p>
            <a:r>
              <a:rPr lang="en-US" dirty="0"/>
              <a:t>Since </a:t>
            </a:r>
            <a:r>
              <a:rPr lang="en-US" dirty="0" err="1"/>
              <a:t>yn</a:t>
            </a:r>
            <a:r>
              <a:rPr lang="en-US" dirty="0"/>
              <a:t> is the last event in Y, thus no other activities were selected</a:t>
            </a:r>
          </a:p>
          <a:p>
            <a:r>
              <a:rPr lang="en-US" dirty="0"/>
              <a:t>Thus on is the last element in O</a:t>
            </a:r>
          </a:p>
          <a:p>
            <a:r>
              <a:rPr lang="en-US" dirty="0"/>
              <a:t>Hence all events of O can be replaced in all events in Y</a:t>
            </a:r>
          </a:p>
          <a:p>
            <a:r>
              <a:rPr lang="en-US" dirty="0"/>
              <a:t>|O|=|Y|</a:t>
            </a:r>
          </a:p>
        </p:txBody>
      </p:sp>
    </p:spTree>
    <p:extLst>
      <p:ext uri="{BB962C8B-B14F-4D97-AF65-F5344CB8AC3E}">
        <p14:creationId xmlns:p14="http://schemas.microsoft.com/office/powerpoint/2010/main" val="3831910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F063-BDA0-9442-941C-1C51BC6CDC3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C29EA8DB-C9AD-A343-A03C-7E191BA04C45}"/>
              </a:ext>
            </a:extLst>
          </p:cNvPr>
          <p:cNvSpPr>
            <a:spLocks noGrp="1"/>
          </p:cNvSpPr>
          <p:nvPr>
            <p:ph idx="1"/>
          </p:nvPr>
        </p:nvSpPr>
        <p:spPr/>
        <p:txBody>
          <a:bodyPr>
            <a:normAutofit/>
          </a:bodyPr>
          <a:lstStyle/>
          <a:p>
            <a:r>
              <a:rPr lang="en-US" dirty="0"/>
              <a:t>Y={1,4,8,11}</a:t>
            </a:r>
          </a:p>
          <a:p>
            <a:r>
              <a:rPr lang="en-US" dirty="0"/>
              <a:t>O={2,4,9,11}</a:t>
            </a:r>
          </a:p>
          <a:p>
            <a:endParaRPr lang="en-US" dirty="0"/>
          </a:p>
          <a:p>
            <a:r>
              <a:rPr lang="en-US" dirty="0"/>
              <a:t>Step 1; replace 2 with 1</a:t>
            </a:r>
          </a:p>
          <a:p>
            <a:pPr lvl="1"/>
            <a:r>
              <a:rPr lang="en-US" dirty="0"/>
              <a:t>{1,4,8,11}; {1,4,9,11}</a:t>
            </a:r>
          </a:p>
          <a:p>
            <a:r>
              <a:rPr lang="en-US" dirty="0"/>
              <a:t>Step 2 ; to compare {8,11} and{9,11}; replace 9 with 8</a:t>
            </a:r>
          </a:p>
        </p:txBody>
      </p:sp>
      <p:pic>
        <p:nvPicPr>
          <p:cNvPr id="5" name="Picture 4">
            <a:extLst>
              <a:ext uri="{FF2B5EF4-FFF2-40B4-BE49-F238E27FC236}">
                <a16:creationId xmlns:a16="http://schemas.microsoft.com/office/drawing/2014/main" id="{A5D94F73-3CFD-1947-BCFB-10CC1564E98D}"/>
              </a:ext>
            </a:extLst>
          </p:cNvPr>
          <p:cNvPicPr>
            <a:picLocks noChangeAspect="1"/>
          </p:cNvPicPr>
          <p:nvPr/>
        </p:nvPicPr>
        <p:blipFill>
          <a:blip r:embed="rId2"/>
          <a:stretch>
            <a:fillRect/>
          </a:stretch>
        </p:blipFill>
        <p:spPr>
          <a:xfrm>
            <a:off x="768096" y="5103279"/>
            <a:ext cx="7000336" cy="1035764"/>
          </a:xfrm>
          <a:prstGeom prst="rect">
            <a:avLst/>
          </a:prstGeom>
        </p:spPr>
      </p:pic>
    </p:spTree>
    <p:extLst>
      <p:ext uri="{BB962C8B-B14F-4D97-AF65-F5344CB8AC3E}">
        <p14:creationId xmlns:p14="http://schemas.microsoft.com/office/powerpoint/2010/main" val="2842031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a:t>
            </a:r>
          </a:p>
        </p:txBody>
      </p:sp>
      <p:sp>
        <p:nvSpPr>
          <p:cNvPr id="3" name="Content Placeholder 2"/>
          <p:cNvSpPr>
            <a:spLocks noGrp="1"/>
          </p:cNvSpPr>
          <p:nvPr>
            <p:ph idx="1"/>
          </p:nvPr>
        </p:nvSpPr>
        <p:spPr/>
        <p:txBody>
          <a:bodyPr>
            <a:normAutofit/>
          </a:bodyPr>
          <a:lstStyle/>
          <a:p>
            <a:r>
              <a:rPr lang="en-US" dirty="0"/>
              <a:t>Can be expressed as a recursive problem similar to divide and conquer and dynamic programming</a:t>
            </a:r>
          </a:p>
          <a:p>
            <a:r>
              <a:rPr lang="en-US" dirty="0"/>
              <a:t>However, only one subproblem need to be solved</a:t>
            </a:r>
          </a:p>
          <a:p>
            <a:r>
              <a:rPr lang="en-US" dirty="0"/>
              <a:t>The subproblem selected is the one that gives the optimal value in the current situation</a:t>
            </a:r>
          </a:p>
          <a:p>
            <a:r>
              <a:rPr lang="en-US" dirty="0"/>
              <a:t>Algorithms must be accompanied with proofs to show why greedy selection works</a:t>
            </a:r>
          </a:p>
          <a:p>
            <a:endParaRPr lang="en-US" dirty="0"/>
          </a:p>
        </p:txBody>
      </p:sp>
    </p:spTree>
    <p:extLst>
      <p:ext uri="{BB962C8B-B14F-4D97-AF65-F5344CB8AC3E}">
        <p14:creationId xmlns:p14="http://schemas.microsoft.com/office/powerpoint/2010/main" val="4197189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omic Sans MS" panose="030F0902030302020204" pitchFamily="66" charset="0"/>
              </a:rPr>
              <a:t>Fractional Knapsack Problem</a:t>
            </a:r>
          </a:p>
        </p:txBody>
      </p:sp>
      <p:sp>
        <p:nvSpPr>
          <p:cNvPr id="3" name="Content Placeholder 2"/>
          <p:cNvSpPr>
            <a:spLocks noGrp="1"/>
          </p:cNvSpPr>
          <p:nvPr>
            <p:ph idx="1"/>
          </p:nvPr>
        </p:nvSpPr>
        <p:spPr/>
        <p:txBody>
          <a:bodyPr>
            <a:normAutofit/>
          </a:bodyPr>
          <a:lstStyle/>
          <a:p>
            <a:endParaRPr lang="en-US" dirty="0"/>
          </a:p>
          <a:p>
            <a:pPr marL="342900" lvl="1"/>
            <a:r>
              <a:rPr lang="en-US" dirty="0">
                <a:latin typeface="Comic Sans MS" panose="030F0902030302020204" pitchFamily="66" charset="0"/>
              </a:rPr>
              <a:t>You have a bag that can hold </a:t>
            </a:r>
            <a:r>
              <a:rPr lang="en-US" dirty="0" err="1">
                <a:latin typeface="Comic Sans MS" panose="030F0902030302020204" pitchFamily="66" charset="0"/>
              </a:rPr>
              <a:t>upto</a:t>
            </a:r>
            <a:r>
              <a:rPr lang="en-US" dirty="0">
                <a:latin typeface="Comic Sans MS" panose="030F0902030302020204" pitchFamily="66" charset="0"/>
              </a:rPr>
              <a:t> W pounds.  You have n items , where the value of the </a:t>
            </a:r>
            <a:r>
              <a:rPr lang="en-US" dirty="0" err="1">
                <a:latin typeface="Comic Sans MS" panose="030F0902030302020204" pitchFamily="66" charset="0"/>
              </a:rPr>
              <a:t>ith</a:t>
            </a:r>
            <a:r>
              <a:rPr lang="en-US" dirty="0">
                <a:latin typeface="Comic Sans MS" panose="030F0902030302020204" pitchFamily="66" charset="0"/>
              </a:rPr>
              <a:t> item is v</a:t>
            </a:r>
            <a:r>
              <a:rPr lang="en-US" baseline="-25000" dirty="0">
                <a:latin typeface="Comic Sans MS" panose="030F0902030302020204" pitchFamily="66" charset="0"/>
              </a:rPr>
              <a:t>i</a:t>
            </a:r>
            <a:r>
              <a:rPr lang="en-US" dirty="0">
                <a:latin typeface="Comic Sans MS" panose="030F0902030302020204" pitchFamily="66" charset="0"/>
              </a:rPr>
              <a:t> and the weight is </a:t>
            </a:r>
            <a:r>
              <a:rPr lang="en-US" dirty="0" err="1">
                <a:latin typeface="Comic Sans MS" panose="030F0902030302020204" pitchFamily="66" charset="0"/>
              </a:rPr>
              <a:t>w</a:t>
            </a:r>
            <a:r>
              <a:rPr lang="en-US" baseline="-25000" dirty="0" err="1">
                <a:latin typeface="Comic Sans MS" panose="030F0902030302020204" pitchFamily="66" charset="0"/>
              </a:rPr>
              <a:t>i</a:t>
            </a:r>
            <a:r>
              <a:rPr lang="en-US" dirty="0">
                <a:latin typeface="Comic Sans MS" panose="030F0902030302020204" pitchFamily="66" charset="0"/>
              </a:rPr>
              <a:t>.  How will you fill your bag such that  you maximize your value</a:t>
            </a:r>
          </a:p>
          <a:p>
            <a:pPr marL="342900" lvl="1"/>
            <a:r>
              <a:rPr lang="en-US" dirty="0">
                <a:latin typeface="Comic Sans MS" panose="030F0902030302020204" pitchFamily="66" charset="0"/>
              </a:rPr>
              <a:t>In this case the items can be divided divided---rice,  coffee beans, gold dust, etc.</a:t>
            </a:r>
          </a:p>
          <a:p>
            <a:pPr marL="68580" indent="0">
              <a:buNone/>
            </a:pPr>
            <a:endParaRPr lang="en-US" dirty="0"/>
          </a:p>
        </p:txBody>
      </p:sp>
    </p:spTree>
    <p:extLst>
      <p:ext uri="{BB962C8B-B14F-4D97-AF65-F5344CB8AC3E}">
        <p14:creationId xmlns:p14="http://schemas.microsoft.com/office/powerpoint/2010/main" val="4215930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omic Sans MS" panose="030F0902030302020204" pitchFamily="66" charset="0"/>
              </a:rPr>
              <a:t>Fractional Knapsack Problem</a:t>
            </a:r>
          </a:p>
        </p:txBody>
      </p:sp>
      <p:sp>
        <p:nvSpPr>
          <p:cNvPr id="3" name="Content Placeholder 2"/>
          <p:cNvSpPr>
            <a:spLocks noGrp="1"/>
          </p:cNvSpPr>
          <p:nvPr>
            <p:ph idx="1"/>
          </p:nvPr>
        </p:nvSpPr>
        <p:spPr>
          <a:xfrm>
            <a:off x="1043492" y="2323652"/>
            <a:ext cx="7344842" cy="3508977"/>
          </a:xfrm>
        </p:spPr>
        <p:txBody>
          <a:bodyPr>
            <a:normAutofit fontScale="85000" lnSpcReduction="20000"/>
          </a:bodyPr>
          <a:lstStyle/>
          <a:p>
            <a:r>
              <a:rPr lang="en-US" dirty="0">
                <a:latin typeface="Comic Sans MS" panose="030F0902030302020204" pitchFamily="66" charset="0"/>
              </a:rPr>
              <a:t>We can try the dynamic programming route and recursively select an item or not per subset</a:t>
            </a:r>
          </a:p>
          <a:p>
            <a:pPr lvl="1"/>
            <a:r>
              <a:rPr lang="en-US" dirty="0">
                <a:latin typeface="Comic Sans MS" panose="030F0902030302020204" pitchFamily="66" charset="0"/>
              </a:rPr>
              <a:t>However, since the items can be subdivided we have to consider all possible fractions</a:t>
            </a:r>
          </a:p>
          <a:p>
            <a:pPr lvl="1"/>
            <a:r>
              <a:rPr lang="en-US" dirty="0">
                <a:latin typeface="Comic Sans MS" panose="030F0902030302020204" pitchFamily="66" charset="0"/>
              </a:rPr>
              <a:t>That will be enormously expensive</a:t>
            </a:r>
          </a:p>
          <a:p>
            <a:pPr lvl="1"/>
            <a:endParaRPr lang="en-US" dirty="0">
              <a:latin typeface="Comic Sans MS" panose="030F0902030302020204" pitchFamily="66" charset="0"/>
            </a:endParaRPr>
          </a:p>
          <a:p>
            <a:endParaRPr lang="en-US" dirty="0">
              <a:latin typeface="Comic Sans MS" panose="030F0902030302020204" pitchFamily="66" charset="0"/>
            </a:endParaRPr>
          </a:p>
          <a:p>
            <a:r>
              <a:rPr lang="en-US" dirty="0">
                <a:latin typeface="Comic Sans MS" panose="030F0902030302020204" pitchFamily="66" charset="0"/>
              </a:rPr>
              <a:t>Algorithm</a:t>
            </a:r>
          </a:p>
          <a:p>
            <a:pPr lvl="1"/>
            <a:r>
              <a:rPr lang="en-US" dirty="0">
                <a:latin typeface="Comic Sans MS" panose="030F0902030302020204" pitchFamily="66" charset="0"/>
              </a:rPr>
              <a:t>Find the cost per weight of each item v</a:t>
            </a:r>
            <a:r>
              <a:rPr lang="en-US" baseline="-25000" dirty="0">
                <a:latin typeface="Comic Sans MS" panose="030F0902030302020204" pitchFamily="66" charset="0"/>
              </a:rPr>
              <a:t>i</a:t>
            </a:r>
            <a:r>
              <a:rPr lang="en-US" dirty="0">
                <a:latin typeface="Comic Sans MS" panose="030F0902030302020204" pitchFamily="66" charset="0"/>
              </a:rPr>
              <a:t>/</a:t>
            </a:r>
            <a:r>
              <a:rPr lang="en-US" dirty="0" err="1">
                <a:latin typeface="Comic Sans MS" panose="030F0902030302020204" pitchFamily="66" charset="0"/>
              </a:rPr>
              <a:t>w</a:t>
            </a:r>
            <a:r>
              <a:rPr lang="en-US" baseline="-25000" dirty="0" err="1">
                <a:latin typeface="Comic Sans MS" panose="030F0902030302020204" pitchFamily="66" charset="0"/>
              </a:rPr>
              <a:t>i</a:t>
            </a:r>
            <a:endParaRPr lang="en-US" baseline="-25000" dirty="0">
              <a:latin typeface="Comic Sans MS" panose="030F0902030302020204" pitchFamily="66" charset="0"/>
            </a:endParaRPr>
          </a:p>
          <a:p>
            <a:endParaRPr lang="en-US" baseline="-25000" dirty="0">
              <a:latin typeface="Comic Sans MS" panose="030F0902030302020204" pitchFamily="66" charset="0"/>
            </a:endParaRPr>
          </a:p>
          <a:p>
            <a:pPr lvl="1"/>
            <a:r>
              <a:rPr lang="en-US" dirty="0">
                <a:latin typeface="Comic Sans MS" panose="030F0902030302020204" pitchFamily="66" charset="0"/>
              </a:rPr>
              <a:t>Sort them in decreasing order—highest first (</a:t>
            </a:r>
            <a:r>
              <a:rPr lang="en-US" dirty="0" err="1">
                <a:latin typeface="Comic Sans MS" panose="030F0902030302020204" pitchFamily="66" charset="0"/>
              </a:rPr>
              <a:t>Onlogn</a:t>
            </a:r>
            <a:r>
              <a:rPr lang="en-US" dirty="0">
                <a:latin typeface="Comic Sans MS" panose="030F0902030302020204" pitchFamily="66" charset="0"/>
              </a:rPr>
              <a:t>)</a:t>
            </a:r>
          </a:p>
          <a:p>
            <a:endParaRPr lang="en-US" dirty="0">
              <a:latin typeface="Comic Sans MS" panose="030F0902030302020204" pitchFamily="66" charset="0"/>
            </a:endParaRPr>
          </a:p>
          <a:p>
            <a:pPr lvl="1"/>
            <a:r>
              <a:rPr lang="en-US" dirty="0">
                <a:latin typeface="Comic Sans MS" panose="030F0902030302020204" pitchFamily="66" charset="0"/>
              </a:rPr>
              <a:t>Pick the most valuable item. If all of it is taken and there is space left, pick the next valuable item and so on….</a:t>
            </a:r>
          </a:p>
          <a:p>
            <a:endParaRPr lang="en-US" dirty="0">
              <a:latin typeface="Comic Sans MS" panose="030F0902030302020204" pitchFamily="66" charset="0"/>
            </a:endParaRPr>
          </a:p>
        </p:txBody>
      </p:sp>
    </p:spTree>
    <p:extLst>
      <p:ext uri="{BB962C8B-B14F-4D97-AF65-F5344CB8AC3E}">
        <p14:creationId xmlns:p14="http://schemas.microsoft.com/office/powerpoint/2010/main" val="3815654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43490" y="2549834"/>
            <a:ext cx="7156793" cy="2423166"/>
          </a:xfrm>
          <a:prstGeom prst="rect">
            <a:avLst/>
          </a:prstGeom>
        </p:spPr>
      </p:pic>
      <p:sp>
        <p:nvSpPr>
          <p:cNvPr id="5" name="Title 4"/>
          <p:cNvSpPr>
            <a:spLocks noGrp="1"/>
          </p:cNvSpPr>
          <p:nvPr>
            <p:ph type="title"/>
          </p:nvPr>
        </p:nvSpPr>
        <p:spPr/>
        <p:txBody>
          <a:bodyPr>
            <a:normAutofit/>
          </a:bodyPr>
          <a:lstStyle/>
          <a:p>
            <a:r>
              <a:rPr lang="en-US" dirty="0">
                <a:latin typeface="Comic Sans MS" panose="030F0902030302020204" pitchFamily="66" charset="0"/>
              </a:rPr>
              <a:t>Fractional Knapsack Problem</a:t>
            </a:r>
            <a:endParaRPr lang="en-US" dirty="0"/>
          </a:p>
        </p:txBody>
      </p:sp>
    </p:spTree>
    <p:extLst>
      <p:ext uri="{BB962C8B-B14F-4D97-AF65-F5344CB8AC3E}">
        <p14:creationId xmlns:p14="http://schemas.microsoft.com/office/powerpoint/2010/main" val="1397969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Selection Problem</a:t>
            </a:r>
          </a:p>
        </p:txBody>
      </p:sp>
      <p:sp>
        <p:nvSpPr>
          <p:cNvPr id="3" name="Content Placeholder 2"/>
          <p:cNvSpPr>
            <a:spLocks noGrp="1"/>
          </p:cNvSpPr>
          <p:nvPr>
            <p:ph idx="1"/>
          </p:nvPr>
        </p:nvSpPr>
        <p:spPr/>
        <p:txBody>
          <a:bodyPr>
            <a:normAutofit/>
          </a:bodyPr>
          <a:lstStyle/>
          <a:p>
            <a:r>
              <a:rPr lang="en-US" dirty="0"/>
              <a:t>Suppose you have a series of lectures, all scheduled in one room.</a:t>
            </a:r>
          </a:p>
          <a:p>
            <a:r>
              <a:rPr lang="en-US" dirty="0"/>
              <a:t>Each Lecture is denoted by a start time and an end time.</a:t>
            </a:r>
          </a:p>
          <a:p>
            <a:r>
              <a:rPr lang="en-US" dirty="0"/>
              <a:t>You cannot have two lectures in the room at the same time</a:t>
            </a:r>
          </a:p>
          <a:p>
            <a:pPr lvl="1"/>
            <a:r>
              <a:rPr lang="en-US" dirty="0"/>
              <a:t>Two lectures are compatible if their start and finish time do not overlap</a:t>
            </a:r>
          </a:p>
          <a:p>
            <a:r>
              <a:rPr lang="en-US" dirty="0"/>
              <a:t>What is the maximum number of lectures  you can schedule in a day ?</a:t>
            </a:r>
          </a:p>
        </p:txBody>
      </p:sp>
      <p:pic>
        <p:nvPicPr>
          <p:cNvPr id="4" name="Picture 3">
            <a:extLst>
              <a:ext uri="{FF2B5EF4-FFF2-40B4-BE49-F238E27FC236}">
                <a16:creationId xmlns:a16="http://schemas.microsoft.com/office/drawing/2014/main" id="{D5E1BB19-A901-2545-90C7-5F9884E8BFD7}"/>
              </a:ext>
            </a:extLst>
          </p:cNvPr>
          <p:cNvPicPr>
            <a:picLocks noChangeAspect="1"/>
          </p:cNvPicPr>
          <p:nvPr/>
        </p:nvPicPr>
        <p:blipFill>
          <a:blip r:embed="rId2"/>
          <a:stretch>
            <a:fillRect/>
          </a:stretch>
        </p:blipFill>
        <p:spPr>
          <a:xfrm>
            <a:off x="619769" y="5273596"/>
            <a:ext cx="7000336" cy="1035764"/>
          </a:xfrm>
          <a:prstGeom prst="rect">
            <a:avLst/>
          </a:prstGeom>
        </p:spPr>
      </p:pic>
    </p:spTree>
    <p:extLst>
      <p:ext uri="{BB962C8B-B14F-4D97-AF65-F5344CB8AC3E}">
        <p14:creationId xmlns:p14="http://schemas.microsoft.com/office/powerpoint/2010/main" val="3901450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1686D-B137-A149-A594-DC633AD7234B}"/>
              </a:ext>
            </a:extLst>
          </p:cNvPr>
          <p:cNvSpPr>
            <a:spLocks noGrp="1"/>
          </p:cNvSpPr>
          <p:nvPr>
            <p:ph type="title"/>
          </p:nvPr>
        </p:nvSpPr>
        <p:spPr/>
        <p:txBody>
          <a:bodyPr/>
          <a:lstStyle/>
          <a:p>
            <a:r>
              <a:rPr lang="en-US" dirty="0">
                <a:latin typeface="Comic Sans MS" panose="030F0902030302020204" pitchFamily="66" charset="0"/>
              </a:rPr>
              <a:t>Proof of Correctness-I</a:t>
            </a:r>
          </a:p>
        </p:txBody>
      </p:sp>
      <p:sp>
        <p:nvSpPr>
          <p:cNvPr id="3" name="Content Placeholder 2">
            <a:extLst>
              <a:ext uri="{FF2B5EF4-FFF2-40B4-BE49-F238E27FC236}">
                <a16:creationId xmlns:a16="http://schemas.microsoft.com/office/drawing/2014/main" id="{22FEAAA1-0B53-BD48-B5F6-36EBD2BA51A1}"/>
              </a:ext>
            </a:extLst>
          </p:cNvPr>
          <p:cNvSpPr>
            <a:spLocks noGrp="1"/>
          </p:cNvSpPr>
          <p:nvPr>
            <p:ph idx="1"/>
          </p:nvPr>
        </p:nvSpPr>
        <p:spPr/>
        <p:txBody>
          <a:bodyPr>
            <a:normAutofit fontScale="92500" lnSpcReduction="20000"/>
          </a:bodyPr>
          <a:lstStyle/>
          <a:p>
            <a:r>
              <a:rPr lang="en-US" dirty="0">
                <a:latin typeface="Comic Sans MS" panose="030F0902030302020204" pitchFamily="66" charset="0"/>
              </a:rPr>
              <a:t>Assume the items are numbered 1 to n in decreasing order of their value by weight</a:t>
            </a:r>
          </a:p>
          <a:p>
            <a:pPr lvl="1"/>
            <a:r>
              <a:rPr lang="en-US" dirty="0">
                <a:latin typeface="Comic Sans MS" panose="030F0902030302020204" pitchFamily="66" charset="0"/>
              </a:rPr>
              <a:t>(x1,x2,x3,….,</a:t>
            </a:r>
            <a:r>
              <a:rPr lang="en-US" dirty="0" err="1">
                <a:latin typeface="Comic Sans MS" panose="030F0902030302020204" pitchFamily="66" charset="0"/>
              </a:rPr>
              <a:t>xn</a:t>
            </a:r>
            <a:r>
              <a:rPr lang="en-US" dirty="0">
                <a:latin typeface="Comic Sans MS" panose="030F0902030302020204" pitchFamily="66" charset="0"/>
              </a:rPr>
              <a:t>)</a:t>
            </a:r>
          </a:p>
          <a:p>
            <a:pPr marL="365760" lvl="1" indent="0">
              <a:buNone/>
            </a:pPr>
            <a:endParaRPr lang="en-US" dirty="0">
              <a:latin typeface="Comic Sans MS" panose="030F0902030302020204" pitchFamily="66" charset="0"/>
            </a:endParaRPr>
          </a:p>
          <a:p>
            <a:r>
              <a:rPr lang="en-US" dirty="0">
                <a:latin typeface="Comic Sans MS" panose="030F0902030302020204" pitchFamily="66" charset="0"/>
              </a:rPr>
              <a:t>Let Y be the solution obtained by the greedy algorithm</a:t>
            </a:r>
          </a:p>
          <a:p>
            <a:pPr lvl="1"/>
            <a:r>
              <a:rPr lang="en-US" dirty="0">
                <a:latin typeface="Comic Sans MS" panose="030F0902030302020204" pitchFamily="66" charset="0"/>
              </a:rPr>
              <a:t>(y1,y2,y3,…</a:t>
            </a:r>
            <a:r>
              <a:rPr lang="en-US" dirty="0" err="1">
                <a:latin typeface="Comic Sans MS" panose="030F0902030302020204" pitchFamily="66" charset="0"/>
              </a:rPr>
              <a:t>yk</a:t>
            </a:r>
            <a:r>
              <a:rPr lang="en-US" dirty="0">
                <a:latin typeface="Comic Sans MS" panose="030F0902030302020204" pitchFamily="66" charset="0"/>
              </a:rPr>
              <a:t>,...,</a:t>
            </a:r>
            <a:r>
              <a:rPr lang="en-US" dirty="0" err="1">
                <a:latin typeface="Comic Sans MS" panose="030F0902030302020204" pitchFamily="66" charset="0"/>
              </a:rPr>
              <a:t>yn</a:t>
            </a:r>
            <a:r>
              <a:rPr lang="en-US" dirty="0">
                <a:latin typeface="Comic Sans MS" panose="030F0902030302020204" pitchFamily="66" charset="0"/>
              </a:rPr>
              <a:t>)</a:t>
            </a:r>
          </a:p>
          <a:p>
            <a:pPr lvl="1"/>
            <a:r>
              <a:rPr lang="en-US" dirty="0">
                <a:latin typeface="Comic Sans MS" panose="030F0902030302020204" pitchFamily="66" charset="0"/>
              </a:rPr>
              <a:t> Weight </a:t>
            </a:r>
            <a:r>
              <a:rPr lang="en-US" dirty="0" err="1">
                <a:latin typeface="Comic Sans MS" panose="030F0902030302020204" pitchFamily="66" charset="0"/>
              </a:rPr>
              <a:t>yi</a:t>
            </a:r>
            <a:r>
              <a:rPr lang="en-US" dirty="0">
                <a:latin typeface="Comic Sans MS" panose="030F0902030302020204" pitchFamily="66" charset="0"/>
              </a:rPr>
              <a:t> of item xi is selected</a:t>
            </a:r>
          </a:p>
          <a:p>
            <a:pPr lvl="1"/>
            <a:r>
              <a:rPr lang="en-US" dirty="0">
                <a:latin typeface="Comic Sans MS" panose="030F0902030302020204" pitchFamily="66" charset="0"/>
              </a:rPr>
              <a:t>Considering weight as a percentage, the value of </a:t>
            </a:r>
            <a:r>
              <a:rPr lang="en-US" dirty="0" err="1">
                <a:latin typeface="Comic Sans MS" panose="030F0902030302020204" pitchFamily="66" charset="0"/>
              </a:rPr>
              <a:t>yi</a:t>
            </a:r>
            <a:r>
              <a:rPr lang="en-US" dirty="0">
                <a:latin typeface="Comic Sans MS" panose="030F0902030302020204" pitchFamily="66" charset="0"/>
              </a:rPr>
              <a:t> would be</a:t>
            </a:r>
          </a:p>
          <a:p>
            <a:pPr lvl="2"/>
            <a:r>
              <a:rPr lang="en-US" dirty="0">
                <a:latin typeface="Comic Sans MS" panose="030F0902030302020204" pitchFamily="66" charset="0"/>
              </a:rPr>
              <a:t>1,1,1,…,f,(0,0,..0); where f=</a:t>
            </a:r>
            <a:r>
              <a:rPr lang="en-US" dirty="0" err="1">
                <a:latin typeface="Comic Sans MS" panose="030F0902030302020204" pitchFamily="66" charset="0"/>
              </a:rPr>
              <a:t>yk</a:t>
            </a:r>
            <a:endParaRPr lang="en-US" dirty="0">
              <a:latin typeface="Comic Sans MS" panose="030F0902030302020204" pitchFamily="66" charset="0"/>
            </a:endParaRPr>
          </a:p>
          <a:p>
            <a:pPr lvl="2"/>
            <a:r>
              <a:rPr lang="en-US" dirty="0">
                <a:latin typeface="Comic Sans MS" panose="030F0902030302020204" pitchFamily="66" charset="0"/>
              </a:rPr>
              <a:t>Everything before </a:t>
            </a:r>
            <a:r>
              <a:rPr lang="en-US" dirty="0" err="1">
                <a:latin typeface="Comic Sans MS" panose="030F0902030302020204" pitchFamily="66" charset="0"/>
              </a:rPr>
              <a:t>yk</a:t>
            </a:r>
            <a:r>
              <a:rPr lang="en-US" dirty="0">
                <a:latin typeface="Comic Sans MS" panose="030F0902030302020204" pitchFamily="66" charset="0"/>
              </a:rPr>
              <a:t> is taken completely, then f percentage of </a:t>
            </a:r>
            <a:r>
              <a:rPr lang="en-US" dirty="0" err="1">
                <a:latin typeface="Comic Sans MS" panose="030F0902030302020204" pitchFamily="66" charset="0"/>
              </a:rPr>
              <a:t>yk</a:t>
            </a:r>
            <a:r>
              <a:rPr lang="en-US" dirty="0">
                <a:latin typeface="Comic Sans MS" panose="030F0902030302020204" pitchFamily="66" charset="0"/>
              </a:rPr>
              <a:t> is taken which fills up the weight.</a:t>
            </a:r>
          </a:p>
          <a:p>
            <a:pPr lvl="1"/>
            <a:endParaRPr lang="en-US" b="1" dirty="0">
              <a:latin typeface="Comic Sans MS" panose="030F0902030302020204" pitchFamily="66" charset="0"/>
            </a:endParaRPr>
          </a:p>
          <a:p>
            <a:r>
              <a:rPr lang="en-US" dirty="0">
                <a:latin typeface="Comic Sans MS" panose="030F0902030302020204" pitchFamily="66" charset="0"/>
              </a:rPr>
              <a:t>Let O be the solution obtained by an algorithm that gives the most value</a:t>
            </a:r>
          </a:p>
          <a:p>
            <a:pPr lvl="1"/>
            <a:r>
              <a:rPr lang="en-US" dirty="0">
                <a:latin typeface="Comic Sans MS" panose="030F0902030302020204" pitchFamily="66" charset="0"/>
              </a:rPr>
              <a:t>(o1,o2,o3,…..</a:t>
            </a:r>
            <a:r>
              <a:rPr lang="en-US" dirty="0" err="1">
                <a:latin typeface="Comic Sans MS" panose="030F0902030302020204" pitchFamily="66" charset="0"/>
              </a:rPr>
              <a:t>ok,..,on</a:t>
            </a:r>
            <a:r>
              <a:rPr lang="en-US" dirty="0">
                <a:latin typeface="Comic Sans MS" panose="030F0902030302020204" pitchFamily="66" charset="0"/>
              </a:rPr>
              <a:t>)</a:t>
            </a:r>
          </a:p>
          <a:p>
            <a:pPr lvl="1"/>
            <a:r>
              <a:rPr lang="en-US" dirty="0">
                <a:latin typeface="Comic Sans MS" panose="030F0902030302020204" pitchFamily="66" charset="0"/>
              </a:rPr>
              <a:t> Weight oi of item xi is selected</a:t>
            </a:r>
          </a:p>
          <a:p>
            <a:pPr lvl="1"/>
            <a:endParaRPr lang="en-US" dirty="0"/>
          </a:p>
        </p:txBody>
      </p:sp>
    </p:spTree>
    <p:extLst>
      <p:ext uri="{BB962C8B-B14F-4D97-AF65-F5344CB8AC3E}">
        <p14:creationId xmlns:p14="http://schemas.microsoft.com/office/powerpoint/2010/main" val="2252772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5C189-606F-B246-8A42-707EE28810D3}"/>
              </a:ext>
            </a:extLst>
          </p:cNvPr>
          <p:cNvSpPr>
            <a:spLocks noGrp="1"/>
          </p:cNvSpPr>
          <p:nvPr>
            <p:ph type="title"/>
          </p:nvPr>
        </p:nvSpPr>
        <p:spPr/>
        <p:txBody>
          <a:bodyPr/>
          <a:lstStyle/>
          <a:p>
            <a:r>
              <a:rPr lang="en-US" dirty="0">
                <a:latin typeface="Comic Sans MS" panose="030F0902030302020204" pitchFamily="66" charset="0"/>
              </a:rPr>
              <a:t>Proof of Correctness-II</a:t>
            </a:r>
            <a:endParaRPr lang="en-US" dirty="0"/>
          </a:p>
        </p:txBody>
      </p:sp>
      <p:sp>
        <p:nvSpPr>
          <p:cNvPr id="3" name="Content Placeholder 2">
            <a:extLst>
              <a:ext uri="{FF2B5EF4-FFF2-40B4-BE49-F238E27FC236}">
                <a16:creationId xmlns:a16="http://schemas.microsoft.com/office/drawing/2014/main" id="{AD8A80D4-BB64-884D-B567-62267FB1B4F5}"/>
              </a:ext>
            </a:extLst>
          </p:cNvPr>
          <p:cNvSpPr>
            <a:spLocks noGrp="1"/>
          </p:cNvSpPr>
          <p:nvPr>
            <p:ph idx="1"/>
          </p:nvPr>
        </p:nvSpPr>
        <p:spPr/>
        <p:txBody>
          <a:bodyPr>
            <a:normAutofit fontScale="70000" lnSpcReduction="20000"/>
          </a:bodyPr>
          <a:lstStyle/>
          <a:p>
            <a:r>
              <a:rPr lang="en-US" dirty="0">
                <a:latin typeface="Comic Sans MS" panose="030F0902030302020204" pitchFamily="66" charset="0"/>
              </a:rPr>
              <a:t>If for all items </a:t>
            </a:r>
            <a:r>
              <a:rPr lang="en-US" dirty="0" err="1">
                <a:latin typeface="Comic Sans MS" panose="030F0902030302020204" pitchFamily="66" charset="0"/>
              </a:rPr>
              <a:t>i</a:t>
            </a:r>
            <a:r>
              <a:rPr lang="en-US" dirty="0">
                <a:latin typeface="Comic Sans MS" panose="030F0902030302020204" pitchFamily="66" charset="0"/>
              </a:rPr>
              <a:t> oi=</a:t>
            </a:r>
            <a:r>
              <a:rPr lang="en-US" dirty="0" err="1">
                <a:latin typeface="Comic Sans MS" panose="030F0902030302020204" pitchFamily="66" charset="0"/>
              </a:rPr>
              <a:t>yi</a:t>
            </a:r>
            <a:r>
              <a:rPr lang="en-US" dirty="0">
                <a:latin typeface="Comic Sans MS" panose="030F0902030302020204" pitchFamily="66" charset="0"/>
              </a:rPr>
              <a:t> then we are done</a:t>
            </a:r>
          </a:p>
          <a:p>
            <a:r>
              <a:rPr lang="en-US" dirty="0">
                <a:latin typeface="Comic Sans MS" panose="030F0902030302020204" pitchFamily="66" charset="0"/>
              </a:rPr>
              <a:t>Otherwise let us assume that the first item where the values do not match is the </a:t>
            </a:r>
            <a:r>
              <a:rPr lang="en-US" dirty="0" err="1">
                <a:latin typeface="Comic Sans MS" panose="030F0902030302020204" pitchFamily="66" charset="0"/>
              </a:rPr>
              <a:t>jth</a:t>
            </a:r>
            <a:r>
              <a:rPr lang="en-US" dirty="0">
                <a:latin typeface="Comic Sans MS" panose="030F0902030302020204" pitchFamily="66" charset="0"/>
              </a:rPr>
              <a:t> item</a:t>
            </a:r>
          </a:p>
          <a:p>
            <a:endParaRPr lang="en-US" dirty="0">
              <a:latin typeface="Comic Sans MS" panose="030F0902030302020204" pitchFamily="66" charset="0"/>
            </a:endParaRPr>
          </a:p>
          <a:p>
            <a:r>
              <a:rPr lang="en-US" dirty="0">
                <a:solidFill>
                  <a:srgbClr val="7030A0"/>
                </a:solidFill>
                <a:latin typeface="Comic Sans MS" panose="030F0902030302020204" pitchFamily="66" charset="0"/>
              </a:rPr>
              <a:t>Case I: this is not the kth item then, </a:t>
            </a:r>
            <a:r>
              <a:rPr lang="en-US" dirty="0" err="1">
                <a:solidFill>
                  <a:srgbClr val="7030A0"/>
                </a:solidFill>
                <a:latin typeface="Comic Sans MS" panose="030F0902030302020204" pitchFamily="66" charset="0"/>
              </a:rPr>
              <a:t>yj</a:t>
            </a:r>
            <a:r>
              <a:rPr lang="en-US" dirty="0">
                <a:solidFill>
                  <a:srgbClr val="7030A0"/>
                </a:solidFill>
                <a:latin typeface="Comic Sans MS" panose="030F0902030302020204" pitchFamily="66" charset="0"/>
              </a:rPr>
              <a:t>&gt;</a:t>
            </a:r>
            <a:r>
              <a:rPr lang="en-US" dirty="0" err="1">
                <a:solidFill>
                  <a:srgbClr val="7030A0"/>
                </a:solidFill>
                <a:latin typeface="Comic Sans MS" panose="030F0902030302020204" pitchFamily="66" charset="0"/>
              </a:rPr>
              <a:t>oj</a:t>
            </a:r>
            <a:endParaRPr lang="en-US" dirty="0">
              <a:solidFill>
                <a:srgbClr val="7030A0"/>
              </a:solidFill>
              <a:latin typeface="Comic Sans MS" panose="030F0902030302020204" pitchFamily="66" charset="0"/>
            </a:endParaRPr>
          </a:p>
          <a:p>
            <a:r>
              <a:rPr lang="en-US" dirty="0">
                <a:latin typeface="Comic Sans MS" panose="030F0902030302020204" pitchFamily="66" charset="0"/>
              </a:rPr>
              <a:t>Let </a:t>
            </a:r>
            <a:r>
              <a:rPr lang="en-US" dirty="0" err="1">
                <a:latin typeface="Comic Sans MS" panose="030F0902030302020204" pitchFamily="66" charset="0"/>
              </a:rPr>
              <a:t>oj+dj</a:t>
            </a:r>
            <a:r>
              <a:rPr lang="en-US" dirty="0">
                <a:latin typeface="Comic Sans MS" panose="030F0902030302020204" pitchFamily="66" charset="0"/>
              </a:rPr>
              <a:t>=</a:t>
            </a:r>
            <a:r>
              <a:rPr lang="en-US" dirty="0" err="1">
                <a:latin typeface="Comic Sans MS" panose="030F0902030302020204" pitchFamily="66" charset="0"/>
              </a:rPr>
              <a:t>yj</a:t>
            </a:r>
            <a:endParaRPr lang="en-US" dirty="0">
              <a:latin typeface="Comic Sans MS" panose="030F0902030302020204" pitchFamily="66" charset="0"/>
            </a:endParaRPr>
          </a:p>
          <a:p>
            <a:r>
              <a:rPr lang="en-US" dirty="0">
                <a:latin typeface="Comic Sans MS" panose="030F0902030302020204" pitchFamily="66" charset="0"/>
              </a:rPr>
              <a:t>So we add </a:t>
            </a:r>
            <a:r>
              <a:rPr lang="en-US" dirty="0" err="1">
                <a:latin typeface="Comic Sans MS" panose="030F0902030302020204" pitchFamily="66" charset="0"/>
              </a:rPr>
              <a:t>dj</a:t>
            </a:r>
            <a:r>
              <a:rPr lang="en-US" dirty="0">
                <a:latin typeface="Comic Sans MS" panose="030F0902030302020204" pitchFamily="66" charset="0"/>
              </a:rPr>
              <a:t> to </a:t>
            </a:r>
            <a:r>
              <a:rPr lang="en-US" dirty="0" err="1">
                <a:latin typeface="Comic Sans MS" panose="030F0902030302020204" pitchFamily="66" charset="0"/>
              </a:rPr>
              <a:t>oj</a:t>
            </a:r>
            <a:r>
              <a:rPr lang="en-US" dirty="0">
                <a:latin typeface="Comic Sans MS" panose="030F0902030302020204" pitchFamily="66" charset="0"/>
              </a:rPr>
              <a:t> to make the weight come up to </a:t>
            </a:r>
            <a:r>
              <a:rPr lang="en-US" dirty="0" err="1">
                <a:latin typeface="Comic Sans MS" panose="030F0902030302020204" pitchFamily="66" charset="0"/>
              </a:rPr>
              <a:t>yj</a:t>
            </a:r>
            <a:endParaRPr lang="en-US" dirty="0">
              <a:latin typeface="Comic Sans MS" panose="030F0902030302020204" pitchFamily="66" charset="0"/>
            </a:endParaRPr>
          </a:p>
          <a:p>
            <a:r>
              <a:rPr lang="en-US" dirty="0">
                <a:latin typeface="Comic Sans MS" panose="030F0902030302020204" pitchFamily="66" charset="0"/>
              </a:rPr>
              <a:t>We delete weight d from the remaining items of oj+1…</a:t>
            </a:r>
            <a:r>
              <a:rPr lang="en-US" dirty="0" err="1">
                <a:latin typeface="Comic Sans MS" panose="030F0902030302020204" pitchFamily="66" charset="0"/>
              </a:rPr>
              <a:t>oj</a:t>
            </a:r>
            <a:r>
              <a:rPr lang="en-US" dirty="0">
                <a:latin typeface="Comic Sans MS" panose="030F0902030302020204" pitchFamily="66" charset="0"/>
              </a:rPr>
              <a:t> to make up the extra weight</a:t>
            </a:r>
          </a:p>
          <a:p>
            <a:r>
              <a:rPr lang="en-US" dirty="0">
                <a:latin typeface="Comic Sans MS" panose="030F0902030302020204" pitchFamily="66" charset="0"/>
              </a:rPr>
              <a:t>Since we are </a:t>
            </a:r>
            <a:r>
              <a:rPr lang="en-US" dirty="0" err="1">
                <a:latin typeface="Comic Sans MS" panose="030F0902030302020204" pitchFamily="66" charset="0"/>
              </a:rPr>
              <a:t>deecreasing</a:t>
            </a:r>
            <a:r>
              <a:rPr lang="en-US" dirty="0">
                <a:latin typeface="Comic Sans MS" panose="030F0902030302020204" pitchFamily="66" charset="0"/>
              </a:rPr>
              <a:t> weights of more expensive items and increasing weights of less expensive items, the value is decreased or stays the same.</a:t>
            </a:r>
          </a:p>
          <a:p>
            <a:r>
              <a:rPr lang="en-US" dirty="0">
                <a:latin typeface="Comic Sans MS" panose="030F0902030302020204" pitchFamily="66" charset="0"/>
              </a:rPr>
              <a:t>It should stay the same since we already had optimal value for the max weight</a:t>
            </a:r>
          </a:p>
          <a:p>
            <a:r>
              <a:rPr lang="en-US" dirty="0">
                <a:latin typeface="Comic Sans MS" panose="030F0902030302020204" pitchFamily="66" charset="0"/>
              </a:rPr>
              <a:t>Now weight of items 1 to j, and we can continue the same way.</a:t>
            </a:r>
          </a:p>
          <a:p>
            <a:endParaRPr lang="en-US" dirty="0"/>
          </a:p>
        </p:txBody>
      </p:sp>
    </p:spTree>
    <p:extLst>
      <p:ext uri="{BB962C8B-B14F-4D97-AF65-F5344CB8AC3E}">
        <p14:creationId xmlns:p14="http://schemas.microsoft.com/office/powerpoint/2010/main" val="485497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16E4F-B9A7-7148-B975-65851128C3CA}"/>
              </a:ext>
            </a:extLst>
          </p:cNvPr>
          <p:cNvSpPr>
            <a:spLocks noGrp="1"/>
          </p:cNvSpPr>
          <p:nvPr>
            <p:ph type="title"/>
          </p:nvPr>
        </p:nvSpPr>
        <p:spPr/>
        <p:txBody>
          <a:bodyPr/>
          <a:lstStyle/>
          <a:p>
            <a:r>
              <a:rPr lang="en-US" dirty="0">
                <a:latin typeface="Comic Sans MS" panose="030F0902030302020204" pitchFamily="66" charset="0"/>
              </a:rPr>
              <a:t>Proof of Correctness-III</a:t>
            </a:r>
            <a:endParaRPr lang="en-US" dirty="0"/>
          </a:p>
        </p:txBody>
      </p:sp>
      <p:sp>
        <p:nvSpPr>
          <p:cNvPr id="3" name="Content Placeholder 2">
            <a:extLst>
              <a:ext uri="{FF2B5EF4-FFF2-40B4-BE49-F238E27FC236}">
                <a16:creationId xmlns:a16="http://schemas.microsoft.com/office/drawing/2014/main" id="{C600F7F9-E944-774D-B6DB-40A616FD2D4A}"/>
              </a:ext>
            </a:extLst>
          </p:cNvPr>
          <p:cNvSpPr>
            <a:spLocks noGrp="1"/>
          </p:cNvSpPr>
          <p:nvPr>
            <p:ph idx="1"/>
          </p:nvPr>
        </p:nvSpPr>
        <p:spPr/>
        <p:txBody>
          <a:bodyPr/>
          <a:lstStyle/>
          <a:p>
            <a:r>
              <a:rPr lang="en-US" dirty="0">
                <a:latin typeface="Comic Sans MS" panose="030F0902030302020204" pitchFamily="66" charset="0"/>
              </a:rPr>
              <a:t>The first mismatch is when the item is the kth item</a:t>
            </a:r>
          </a:p>
          <a:p>
            <a:r>
              <a:rPr lang="en-US" dirty="0">
                <a:latin typeface="Comic Sans MS" panose="030F0902030302020204" pitchFamily="66" charset="0"/>
              </a:rPr>
              <a:t>If </a:t>
            </a:r>
            <a:r>
              <a:rPr lang="en-US" dirty="0" err="1">
                <a:latin typeface="Comic Sans MS" panose="030F0902030302020204" pitchFamily="66" charset="0"/>
              </a:rPr>
              <a:t>yk</a:t>
            </a:r>
            <a:r>
              <a:rPr lang="en-US" dirty="0">
                <a:latin typeface="Comic Sans MS" panose="030F0902030302020204" pitchFamily="66" charset="0"/>
              </a:rPr>
              <a:t> &gt; ok, it is case 1</a:t>
            </a:r>
          </a:p>
          <a:p>
            <a:r>
              <a:rPr lang="en-US" dirty="0">
                <a:solidFill>
                  <a:srgbClr val="7030A0"/>
                </a:solidFill>
                <a:latin typeface="Comic Sans MS" panose="030F0902030302020204" pitchFamily="66" charset="0"/>
              </a:rPr>
              <a:t>Case 2: If </a:t>
            </a:r>
            <a:r>
              <a:rPr lang="en-US" dirty="0" err="1">
                <a:solidFill>
                  <a:srgbClr val="7030A0"/>
                </a:solidFill>
                <a:latin typeface="Comic Sans MS" panose="030F0902030302020204" pitchFamily="66" charset="0"/>
              </a:rPr>
              <a:t>yk</a:t>
            </a:r>
            <a:r>
              <a:rPr lang="en-US" dirty="0">
                <a:solidFill>
                  <a:srgbClr val="7030A0"/>
                </a:solidFill>
                <a:latin typeface="Comic Sans MS" panose="030F0902030302020204" pitchFamily="66" charset="0"/>
              </a:rPr>
              <a:t>&lt;ok</a:t>
            </a:r>
          </a:p>
          <a:p>
            <a:r>
              <a:rPr lang="en-US" dirty="0">
                <a:solidFill>
                  <a:schemeClr val="tx1"/>
                </a:solidFill>
                <a:latin typeface="Comic Sans MS" panose="030F0902030302020204" pitchFamily="66" charset="0"/>
              </a:rPr>
              <a:t>Since from 1 to k-1 the weights are equal, therefore the amount of weight left is </a:t>
            </a:r>
            <a:r>
              <a:rPr lang="en-US" dirty="0" err="1">
                <a:solidFill>
                  <a:schemeClr val="tx1"/>
                </a:solidFill>
                <a:latin typeface="Comic Sans MS" panose="030F0902030302020204" pitchFamily="66" charset="0"/>
              </a:rPr>
              <a:t>yk</a:t>
            </a:r>
            <a:r>
              <a:rPr lang="en-US" dirty="0">
                <a:solidFill>
                  <a:schemeClr val="tx1"/>
                </a:solidFill>
                <a:latin typeface="Comic Sans MS" panose="030F0902030302020204" pitchFamily="66" charset="0"/>
              </a:rPr>
              <a:t>. Thus ok has to be equal to </a:t>
            </a:r>
            <a:r>
              <a:rPr lang="en-US" dirty="0" err="1">
                <a:solidFill>
                  <a:schemeClr val="tx1"/>
                </a:solidFill>
                <a:latin typeface="Comic Sans MS" panose="030F0902030302020204" pitchFamily="66" charset="0"/>
              </a:rPr>
              <a:t>yk</a:t>
            </a:r>
            <a:endParaRPr lang="en-US" dirty="0">
              <a:solidFill>
                <a:schemeClr val="tx1"/>
              </a:solidFill>
              <a:latin typeface="Comic Sans MS" panose="030F0902030302020204" pitchFamily="66" charset="0"/>
            </a:endParaRPr>
          </a:p>
        </p:txBody>
      </p:sp>
    </p:spTree>
    <p:extLst>
      <p:ext uri="{BB962C8B-B14F-4D97-AF65-F5344CB8AC3E}">
        <p14:creationId xmlns:p14="http://schemas.microsoft.com/office/powerpoint/2010/main" val="800313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F063-BDA0-9442-941C-1C51BC6CDC33}"/>
              </a:ext>
            </a:extLst>
          </p:cNvPr>
          <p:cNvSpPr>
            <a:spLocks noGrp="1"/>
          </p:cNvSpPr>
          <p:nvPr>
            <p:ph type="title"/>
          </p:nvPr>
        </p:nvSpPr>
        <p:spPr/>
        <p:txBody>
          <a:bodyPr/>
          <a:lstStyle/>
          <a:p>
            <a:r>
              <a:rPr lang="en-US" dirty="0">
                <a:latin typeface="Comic Sans MS" panose="030F0902030302020204" pitchFamily="66" charset="0"/>
              </a:rPr>
              <a:t>Example</a:t>
            </a:r>
          </a:p>
        </p:txBody>
      </p:sp>
      <p:sp>
        <p:nvSpPr>
          <p:cNvPr id="3" name="Content Placeholder 2">
            <a:extLst>
              <a:ext uri="{FF2B5EF4-FFF2-40B4-BE49-F238E27FC236}">
                <a16:creationId xmlns:a16="http://schemas.microsoft.com/office/drawing/2014/main" id="{C29EA8DB-C9AD-A343-A03C-7E191BA04C45}"/>
              </a:ext>
            </a:extLst>
          </p:cNvPr>
          <p:cNvSpPr>
            <a:spLocks noGrp="1"/>
          </p:cNvSpPr>
          <p:nvPr>
            <p:ph idx="1"/>
          </p:nvPr>
        </p:nvSpPr>
        <p:spPr/>
        <p:txBody>
          <a:bodyPr>
            <a:normAutofit/>
          </a:bodyPr>
          <a:lstStyle/>
          <a:p>
            <a:r>
              <a:rPr lang="en-US" dirty="0">
                <a:latin typeface="Comic Sans MS" panose="030F0902030302020204" pitchFamily="66" charset="0"/>
              </a:rPr>
              <a:t>Maximum Weight</a:t>
            </a:r>
          </a:p>
          <a:p>
            <a:pPr lvl="1"/>
            <a:r>
              <a:rPr lang="en-US" dirty="0">
                <a:latin typeface="Comic Sans MS" panose="030F0902030302020204" pitchFamily="66" charset="0"/>
              </a:rPr>
              <a:t>6 pounds</a:t>
            </a:r>
          </a:p>
          <a:p>
            <a:r>
              <a:rPr lang="en-US" dirty="0">
                <a:latin typeface="Comic Sans MS" panose="030F0902030302020204" pitchFamily="66" charset="0"/>
              </a:rPr>
              <a:t>Items :</a:t>
            </a:r>
          </a:p>
          <a:p>
            <a:pPr lvl="1"/>
            <a:r>
              <a:rPr lang="en-US" dirty="0">
                <a:latin typeface="Comic Sans MS" panose="030F0902030302020204" pitchFamily="66" charset="0"/>
              </a:rPr>
              <a:t>1: 1 pounds=&gt;$6 ; v/w=6</a:t>
            </a:r>
          </a:p>
          <a:p>
            <a:pPr lvl="1"/>
            <a:r>
              <a:rPr lang="en-US" dirty="0">
                <a:latin typeface="Comic Sans MS" panose="030F0902030302020204" pitchFamily="66" charset="0"/>
              </a:rPr>
              <a:t>2: 2 pounds=&gt;$10; v/w=5</a:t>
            </a:r>
          </a:p>
          <a:p>
            <a:pPr lvl="1"/>
            <a:r>
              <a:rPr lang="en-US" dirty="0">
                <a:latin typeface="Comic Sans MS" panose="030F0902030302020204" pitchFamily="66" charset="0"/>
              </a:rPr>
              <a:t>3: 5 pounds =&gt;$25; v/w=5</a:t>
            </a:r>
          </a:p>
          <a:p>
            <a:r>
              <a:rPr lang="en-US" dirty="0">
                <a:latin typeface="Comic Sans MS" panose="030F0902030302020204" pitchFamily="66" charset="0"/>
              </a:rPr>
              <a:t>Solution 1 (Greedy)</a:t>
            </a:r>
          </a:p>
          <a:p>
            <a:pPr lvl="1"/>
            <a:r>
              <a:rPr lang="en-US" dirty="0">
                <a:latin typeface="Comic Sans MS" panose="030F0902030302020204" pitchFamily="66" charset="0"/>
              </a:rPr>
              <a:t>Item 1(1), 2(2), 3(3) =$6+$10+$3*5=$31</a:t>
            </a:r>
          </a:p>
          <a:p>
            <a:pPr marL="128016" lvl="1" indent="0">
              <a:buNone/>
            </a:pPr>
            <a:r>
              <a:rPr lang="en-US" dirty="0">
                <a:latin typeface="Comic Sans MS" panose="030F0902030302020204" pitchFamily="66" charset="0"/>
              </a:rPr>
              <a:t>Optimal Solution</a:t>
            </a:r>
          </a:p>
          <a:p>
            <a:pPr lvl="1"/>
            <a:r>
              <a:rPr lang="en-US" dirty="0">
                <a:latin typeface="Comic Sans MS" panose="030F0902030302020204" pitchFamily="66" charset="0"/>
              </a:rPr>
              <a:t>Item 1 (1),2(1), 3(4)=$6+$5+$20=$31</a:t>
            </a:r>
          </a:p>
        </p:txBody>
      </p:sp>
    </p:spTree>
    <p:extLst>
      <p:ext uri="{BB962C8B-B14F-4D97-AF65-F5344CB8AC3E}">
        <p14:creationId xmlns:p14="http://schemas.microsoft.com/office/powerpoint/2010/main" val="3572364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F063-BDA0-9442-941C-1C51BC6CDC33}"/>
              </a:ext>
            </a:extLst>
          </p:cNvPr>
          <p:cNvSpPr>
            <a:spLocks noGrp="1"/>
          </p:cNvSpPr>
          <p:nvPr>
            <p:ph type="title"/>
          </p:nvPr>
        </p:nvSpPr>
        <p:spPr/>
        <p:txBody>
          <a:bodyPr/>
          <a:lstStyle/>
          <a:p>
            <a:r>
              <a:rPr lang="en-US" dirty="0">
                <a:latin typeface="Comic Sans MS" panose="030F0902030302020204" pitchFamily="66" charset="0"/>
              </a:rPr>
              <a:t>Example</a:t>
            </a:r>
          </a:p>
        </p:txBody>
      </p:sp>
      <p:sp>
        <p:nvSpPr>
          <p:cNvPr id="3" name="Content Placeholder 2">
            <a:extLst>
              <a:ext uri="{FF2B5EF4-FFF2-40B4-BE49-F238E27FC236}">
                <a16:creationId xmlns:a16="http://schemas.microsoft.com/office/drawing/2014/main" id="{C29EA8DB-C9AD-A343-A03C-7E191BA04C45}"/>
              </a:ext>
            </a:extLst>
          </p:cNvPr>
          <p:cNvSpPr>
            <a:spLocks noGrp="1"/>
          </p:cNvSpPr>
          <p:nvPr>
            <p:ph idx="1"/>
          </p:nvPr>
        </p:nvSpPr>
        <p:spPr/>
        <p:txBody>
          <a:bodyPr>
            <a:normAutofit/>
          </a:bodyPr>
          <a:lstStyle/>
          <a:p>
            <a:r>
              <a:rPr lang="en-US" dirty="0">
                <a:latin typeface="Comic Sans MS" panose="030F0902030302020204" pitchFamily="66" charset="0"/>
              </a:rPr>
              <a:t>List of items in decreasing order of v/w  {1,2,3}</a:t>
            </a:r>
          </a:p>
          <a:p>
            <a:r>
              <a:rPr lang="en-US" dirty="0">
                <a:latin typeface="Comic Sans MS" panose="030F0902030302020204" pitchFamily="66" charset="0"/>
              </a:rPr>
              <a:t>Y={1,2,3}</a:t>
            </a:r>
          </a:p>
          <a:p>
            <a:r>
              <a:rPr lang="en-US" dirty="0">
                <a:latin typeface="Comic Sans MS" panose="030F0902030302020204" pitchFamily="66" charset="0"/>
              </a:rPr>
              <a:t>O={1,1,4}</a:t>
            </a:r>
          </a:p>
          <a:p>
            <a:r>
              <a:rPr lang="en-US" dirty="0">
                <a:latin typeface="Comic Sans MS" panose="030F0902030302020204" pitchFamily="66" charset="0"/>
              </a:rPr>
              <a:t>Step 1; add 1 to item 2 in O and remove 1 from item 3</a:t>
            </a:r>
          </a:p>
          <a:p>
            <a:pPr lvl="1"/>
            <a:r>
              <a:rPr lang="en-US" dirty="0">
                <a:latin typeface="Comic Sans MS" panose="030F0902030302020204" pitchFamily="66" charset="0"/>
              </a:rPr>
              <a:t>O={1,2,3}=$31</a:t>
            </a:r>
          </a:p>
          <a:p>
            <a:endParaRPr lang="en-US" dirty="0"/>
          </a:p>
          <a:p>
            <a:endParaRPr lang="en-US" dirty="0"/>
          </a:p>
          <a:p>
            <a:endParaRPr lang="en-US" dirty="0"/>
          </a:p>
        </p:txBody>
      </p:sp>
    </p:spTree>
    <p:extLst>
      <p:ext uri="{BB962C8B-B14F-4D97-AF65-F5344CB8AC3E}">
        <p14:creationId xmlns:p14="http://schemas.microsoft.com/office/powerpoint/2010/main" val="2328767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mic Sans MS" panose="030F0902030302020204" pitchFamily="66" charset="0"/>
              </a:rPr>
              <a:t>Huffman Coding</a:t>
            </a:r>
          </a:p>
        </p:txBody>
      </p:sp>
      <p:sp>
        <p:nvSpPr>
          <p:cNvPr id="3" name="Content Placeholder 2"/>
          <p:cNvSpPr>
            <a:spLocks noGrp="1"/>
          </p:cNvSpPr>
          <p:nvPr>
            <p:ph idx="1"/>
          </p:nvPr>
        </p:nvSpPr>
        <p:spPr/>
        <p:txBody>
          <a:bodyPr/>
          <a:lstStyle/>
          <a:p>
            <a:r>
              <a:rPr lang="en-US" dirty="0">
                <a:latin typeface="Comic Sans MS" panose="030F0902030302020204" pitchFamily="66" charset="0"/>
              </a:rPr>
              <a:t>Consider a string that has only six letters, with varying frequencies</a:t>
            </a:r>
          </a:p>
          <a:p>
            <a:pPr lvl="1"/>
            <a:r>
              <a:rPr lang="en-US" dirty="0">
                <a:latin typeface="Comic Sans MS" panose="030F0902030302020204" pitchFamily="66" charset="0"/>
              </a:rPr>
              <a:t>A(45%); B(13%); C(12%); D(16%); E(9%); F(5%)</a:t>
            </a:r>
          </a:p>
          <a:p>
            <a:pPr lvl="1"/>
            <a:endParaRPr lang="en-US" dirty="0">
              <a:latin typeface="Comic Sans MS" panose="030F0902030302020204" pitchFamily="66" charset="0"/>
            </a:endParaRPr>
          </a:p>
          <a:p>
            <a:r>
              <a:rPr lang="en-US" dirty="0">
                <a:latin typeface="Comic Sans MS" panose="030F0902030302020204" pitchFamily="66" charset="0"/>
              </a:rPr>
              <a:t>How would you encode the letters  using binary digits?</a:t>
            </a:r>
          </a:p>
        </p:txBody>
      </p:sp>
    </p:spTree>
    <p:extLst>
      <p:ext uri="{BB962C8B-B14F-4D97-AF65-F5344CB8AC3E}">
        <p14:creationId xmlns:p14="http://schemas.microsoft.com/office/powerpoint/2010/main" val="2564868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mic Sans MS" panose="030F0902030302020204" pitchFamily="66" charset="0"/>
              </a:rPr>
              <a:t>Encoding the Letters</a:t>
            </a:r>
          </a:p>
        </p:txBody>
      </p:sp>
      <p:sp>
        <p:nvSpPr>
          <p:cNvPr id="3" name="Content Placeholder 2"/>
          <p:cNvSpPr>
            <a:spLocks noGrp="1"/>
          </p:cNvSpPr>
          <p:nvPr>
            <p:ph idx="1"/>
          </p:nvPr>
        </p:nvSpPr>
        <p:spPr>
          <a:xfrm>
            <a:off x="1043492" y="2323652"/>
            <a:ext cx="7433349" cy="3508977"/>
          </a:xfrm>
        </p:spPr>
        <p:txBody>
          <a:bodyPr>
            <a:normAutofit fontScale="92500" lnSpcReduction="20000"/>
          </a:bodyPr>
          <a:lstStyle/>
          <a:p>
            <a:r>
              <a:rPr lang="en-US" dirty="0">
                <a:latin typeface="Comic Sans MS" panose="030F0902030302020204" pitchFamily="66" charset="0"/>
              </a:rPr>
              <a:t>A=000; b=001, C=010, D=011, E=100, F=101</a:t>
            </a:r>
          </a:p>
          <a:p>
            <a:r>
              <a:rPr lang="en-US" dirty="0">
                <a:latin typeface="Comic Sans MS" panose="030F0902030302020204" pitchFamily="66" charset="0"/>
              </a:rPr>
              <a:t>If there are 100,000 characters in the string then space taken= 3*100,000=300,000 bits</a:t>
            </a:r>
          </a:p>
          <a:p>
            <a:endParaRPr lang="en-US" dirty="0">
              <a:latin typeface="Comic Sans MS" panose="030F0902030302020204" pitchFamily="66" charset="0"/>
            </a:endParaRPr>
          </a:p>
          <a:p>
            <a:r>
              <a:rPr lang="en-US" dirty="0">
                <a:latin typeface="Comic Sans MS" panose="030F0902030302020204" pitchFamily="66" charset="0"/>
              </a:rPr>
              <a:t>A more efficient coding</a:t>
            </a:r>
          </a:p>
          <a:p>
            <a:r>
              <a:rPr lang="en-US" dirty="0">
                <a:latin typeface="Comic Sans MS" panose="030F0902030302020204" pitchFamily="66" charset="0"/>
              </a:rPr>
              <a:t>A=0, B=101, C=100, D=111, E=1101, F=1100</a:t>
            </a:r>
          </a:p>
          <a:p>
            <a:r>
              <a:rPr lang="en-US" dirty="0">
                <a:latin typeface="Comic Sans MS" panose="030F0902030302020204" pitchFamily="66" charset="0"/>
              </a:rPr>
              <a:t>Going by the frequencies space taken</a:t>
            </a:r>
          </a:p>
          <a:p>
            <a:pPr lvl="1"/>
            <a:r>
              <a:rPr lang="en-US" dirty="0">
                <a:latin typeface="Comic Sans MS" panose="030F0902030302020204" pitchFamily="66" charset="0"/>
              </a:rPr>
              <a:t>(45*1+13*3+12*3+16*3+9*4+5*4)*1000=224,000</a:t>
            </a:r>
          </a:p>
          <a:p>
            <a:pPr marL="365760" lvl="1" indent="0">
              <a:buNone/>
            </a:pPr>
            <a:endParaRPr lang="en-US" dirty="0">
              <a:latin typeface="Comic Sans MS" panose="030F0902030302020204" pitchFamily="66" charset="0"/>
            </a:endParaRPr>
          </a:p>
          <a:p>
            <a:r>
              <a:rPr lang="en-US" dirty="0">
                <a:latin typeface="Comic Sans MS" panose="030F0902030302020204" pitchFamily="66" charset="0"/>
              </a:rPr>
              <a:t>Would this coding be easy to decode ?  How would you do it ?</a:t>
            </a:r>
          </a:p>
        </p:txBody>
      </p:sp>
    </p:spTree>
    <p:extLst>
      <p:ext uri="{BB962C8B-B14F-4D97-AF65-F5344CB8AC3E}">
        <p14:creationId xmlns:p14="http://schemas.microsoft.com/office/powerpoint/2010/main" val="2097292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mic Sans MS" panose="030F0902030302020204" pitchFamily="66" charset="0"/>
              </a:rPr>
              <a:t>Prefix Codes</a:t>
            </a:r>
          </a:p>
        </p:txBody>
      </p:sp>
      <p:sp>
        <p:nvSpPr>
          <p:cNvPr id="3" name="Content Placeholder 2"/>
          <p:cNvSpPr>
            <a:spLocks noGrp="1"/>
          </p:cNvSpPr>
          <p:nvPr>
            <p:ph idx="1"/>
          </p:nvPr>
        </p:nvSpPr>
        <p:spPr>
          <a:xfrm>
            <a:off x="742080" y="2323652"/>
            <a:ext cx="4980501" cy="3508977"/>
          </a:xfrm>
        </p:spPr>
        <p:txBody>
          <a:bodyPr/>
          <a:lstStyle/>
          <a:p>
            <a:r>
              <a:rPr lang="en-US" dirty="0">
                <a:latin typeface="Comic Sans MS" panose="030F0902030302020204" pitchFamily="66" charset="0"/>
              </a:rPr>
              <a:t>Prefix codes are codes in which no code word is also a prefix of some other code word.</a:t>
            </a:r>
          </a:p>
          <a:p>
            <a:r>
              <a:rPr lang="en-US" dirty="0">
                <a:latin typeface="Comic Sans MS" panose="030F0902030302020204" pitchFamily="66" charset="0"/>
              </a:rPr>
              <a:t>If the letters are code using prefix code, we can use a binary tree to decode </a:t>
            </a:r>
          </a:p>
        </p:txBody>
      </p:sp>
      <p:pic>
        <p:nvPicPr>
          <p:cNvPr id="4" name="Picture 3"/>
          <p:cNvPicPr>
            <a:picLocks noChangeAspect="1"/>
          </p:cNvPicPr>
          <p:nvPr/>
        </p:nvPicPr>
        <p:blipFill>
          <a:blip r:embed="rId2"/>
          <a:stretch>
            <a:fillRect/>
          </a:stretch>
        </p:blipFill>
        <p:spPr>
          <a:xfrm>
            <a:off x="5315215" y="3634826"/>
            <a:ext cx="3133085" cy="2857500"/>
          </a:xfrm>
          <a:prstGeom prst="rect">
            <a:avLst/>
          </a:prstGeom>
        </p:spPr>
      </p:pic>
    </p:spTree>
    <p:extLst>
      <p:ext uri="{BB962C8B-B14F-4D97-AF65-F5344CB8AC3E}">
        <p14:creationId xmlns:p14="http://schemas.microsoft.com/office/powerpoint/2010/main" val="2578064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456164"/>
            <a:ext cx="7024744" cy="1143000"/>
          </a:xfrm>
        </p:spPr>
        <p:txBody>
          <a:bodyPr/>
          <a:lstStyle/>
          <a:p>
            <a:r>
              <a:rPr lang="en-US" dirty="0">
                <a:latin typeface="Comic Sans MS" panose="030F0902030302020204" pitchFamily="66" charset="0"/>
              </a:rPr>
              <a:t>Prefix Codes</a:t>
            </a:r>
          </a:p>
        </p:txBody>
      </p:sp>
      <p:sp>
        <p:nvSpPr>
          <p:cNvPr id="3" name="Content Placeholder 2"/>
          <p:cNvSpPr>
            <a:spLocks noGrp="1"/>
          </p:cNvSpPr>
          <p:nvPr>
            <p:ph idx="1"/>
          </p:nvPr>
        </p:nvSpPr>
        <p:spPr>
          <a:xfrm>
            <a:off x="1043492" y="1774031"/>
            <a:ext cx="6777317" cy="3508977"/>
          </a:xfrm>
        </p:spPr>
        <p:txBody>
          <a:bodyPr/>
          <a:lstStyle/>
          <a:p>
            <a:r>
              <a:rPr lang="en-US" dirty="0">
                <a:latin typeface="Comic Sans MS" panose="030F0902030302020204" pitchFamily="66" charset="0"/>
              </a:rPr>
              <a:t>Binary Trees corresponding to prefix codes are always full binary trees.  Every non-leaf node has two children. Not so for fixed length code</a:t>
            </a:r>
          </a:p>
        </p:txBody>
      </p:sp>
      <p:pic>
        <p:nvPicPr>
          <p:cNvPr id="5" name="Picture 4"/>
          <p:cNvPicPr>
            <a:picLocks noChangeAspect="1"/>
          </p:cNvPicPr>
          <p:nvPr/>
        </p:nvPicPr>
        <p:blipFill>
          <a:blip r:embed="rId2"/>
          <a:stretch>
            <a:fillRect/>
          </a:stretch>
        </p:blipFill>
        <p:spPr>
          <a:xfrm>
            <a:off x="850900" y="3528520"/>
            <a:ext cx="7429500" cy="2984500"/>
          </a:xfrm>
          <a:prstGeom prst="rect">
            <a:avLst/>
          </a:prstGeom>
        </p:spPr>
      </p:pic>
    </p:spTree>
    <p:extLst>
      <p:ext uri="{BB962C8B-B14F-4D97-AF65-F5344CB8AC3E}">
        <p14:creationId xmlns:p14="http://schemas.microsoft.com/office/powerpoint/2010/main" val="2498651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628" y="338276"/>
            <a:ext cx="7024744" cy="1143000"/>
          </a:xfrm>
        </p:spPr>
        <p:txBody>
          <a:bodyPr/>
          <a:lstStyle/>
          <a:p>
            <a:r>
              <a:rPr lang="en-US" dirty="0">
                <a:latin typeface="Comic Sans MS" panose="030F0902030302020204" pitchFamily="66" charset="0"/>
              </a:rPr>
              <a:t>Huffman Coding</a:t>
            </a:r>
          </a:p>
        </p:txBody>
      </p:sp>
      <p:pic>
        <p:nvPicPr>
          <p:cNvPr id="4" name="Picture 3"/>
          <p:cNvPicPr>
            <a:picLocks noChangeAspect="1"/>
          </p:cNvPicPr>
          <p:nvPr/>
        </p:nvPicPr>
        <p:blipFill>
          <a:blip r:embed="rId2"/>
          <a:stretch>
            <a:fillRect/>
          </a:stretch>
        </p:blipFill>
        <p:spPr>
          <a:xfrm>
            <a:off x="667628" y="1481276"/>
            <a:ext cx="7690992" cy="4954007"/>
          </a:xfrm>
          <a:prstGeom prst="rect">
            <a:avLst/>
          </a:prstGeom>
        </p:spPr>
      </p:pic>
    </p:spTree>
    <p:extLst>
      <p:ext uri="{BB962C8B-B14F-4D97-AF65-F5344CB8AC3E}">
        <p14:creationId xmlns:p14="http://schemas.microsoft.com/office/powerpoint/2010/main" val="3089444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F099E-F545-2841-AAE5-1B48C1C6BF49}"/>
              </a:ext>
            </a:extLst>
          </p:cNvPr>
          <p:cNvSpPr>
            <a:spLocks noGrp="1"/>
          </p:cNvSpPr>
          <p:nvPr>
            <p:ph type="title"/>
          </p:nvPr>
        </p:nvSpPr>
        <p:spPr/>
        <p:txBody>
          <a:bodyPr/>
          <a:lstStyle/>
          <a:p>
            <a:r>
              <a:rPr lang="en-US" dirty="0"/>
              <a:t>Naïve Solution</a:t>
            </a:r>
          </a:p>
        </p:txBody>
      </p:sp>
      <p:sp>
        <p:nvSpPr>
          <p:cNvPr id="3" name="Content Placeholder 2">
            <a:extLst>
              <a:ext uri="{FF2B5EF4-FFF2-40B4-BE49-F238E27FC236}">
                <a16:creationId xmlns:a16="http://schemas.microsoft.com/office/drawing/2014/main" id="{A8476C7C-C035-1F47-8E18-83084048B6EB}"/>
              </a:ext>
            </a:extLst>
          </p:cNvPr>
          <p:cNvSpPr>
            <a:spLocks noGrp="1"/>
          </p:cNvSpPr>
          <p:nvPr>
            <p:ph idx="1"/>
          </p:nvPr>
        </p:nvSpPr>
        <p:spPr/>
        <p:txBody>
          <a:bodyPr/>
          <a:lstStyle/>
          <a:p>
            <a:r>
              <a:rPr lang="en-US" dirty="0"/>
              <a:t>Select all the possible subsets of the activities</a:t>
            </a:r>
          </a:p>
          <a:p>
            <a:r>
              <a:rPr lang="en-US" dirty="0"/>
              <a:t>Find the most non-overlapping ones to fit within the time frame.</a:t>
            </a:r>
          </a:p>
          <a:p>
            <a:r>
              <a:rPr lang="en-US" dirty="0"/>
              <a:t>Time Complexity O(2</a:t>
            </a:r>
            <a:r>
              <a:rPr lang="en-US" baseline="30000" dirty="0"/>
              <a:t>n</a:t>
            </a:r>
            <a:r>
              <a:rPr lang="en-US" dirty="0"/>
              <a:t>)</a:t>
            </a:r>
          </a:p>
        </p:txBody>
      </p:sp>
    </p:spTree>
    <p:extLst>
      <p:ext uri="{BB962C8B-B14F-4D97-AF65-F5344CB8AC3E}">
        <p14:creationId xmlns:p14="http://schemas.microsoft.com/office/powerpoint/2010/main" val="16081323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mic Sans MS" panose="030F0902030302020204" pitchFamily="66" charset="0"/>
              </a:rPr>
              <a:t>Huffman Coding</a:t>
            </a:r>
          </a:p>
        </p:txBody>
      </p:sp>
      <p:pic>
        <p:nvPicPr>
          <p:cNvPr id="4" name="Picture 3"/>
          <p:cNvPicPr>
            <a:picLocks noChangeAspect="1"/>
          </p:cNvPicPr>
          <p:nvPr/>
        </p:nvPicPr>
        <p:blipFill>
          <a:blip r:embed="rId2"/>
          <a:stretch>
            <a:fillRect/>
          </a:stretch>
        </p:blipFill>
        <p:spPr>
          <a:xfrm>
            <a:off x="1043490" y="2215997"/>
            <a:ext cx="7073900" cy="2971800"/>
          </a:xfrm>
          <a:prstGeom prst="rect">
            <a:avLst/>
          </a:prstGeom>
        </p:spPr>
      </p:pic>
      <p:sp>
        <p:nvSpPr>
          <p:cNvPr id="5" name="TextBox 4"/>
          <p:cNvSpPr txBox="1"/>
          <p:nvPr/>
        </p:nvSpPr>
        <p:spPr>
          <a:xfrm>
            <a:off x="1441348" y="5564879"/>
            <a:ext cx="4809252" cy="369332"/>
          </a:xfrm>
          <a:prstGeom prst="rect">
            <a:avLst/>
          </a:prstGeom>
          <a:noFill/>
        </p:spPr>
        <p:txBody>
          <a:bodyPr wrap="square" rtlCol="0">
            <a:spAutoFit/>
          </a:bodyPr>
          <a:lstStyle/>
          <a:p>
            <a:r>
              <a:rPr lang="en-US" dirty="0"/>
              <a:t>Complexity O(</a:t>
            </a:r>
            <a:r>
              <a:rPr lang="en-US" dirty="0" err="1"/>
              <a:t>nlogn</a:t>
            </a:r>
            <a:r>
              <a:rPr lang="en-US" dirty="0"/>
              <a:t>)</a:t>
            </a:r>
          </a:p>
        </p:txBody>
      </p:sp>
    </p:spTree>
    <p:extLst>
      <p:ext uri="{BB962C8B-B14F-4D97-AF65-F5344CB8AC3E}">
        <p14:creationId xmlns:p14="http://schemas.microsoft.com/office/powerpoint/2010/main" val="1289812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324" y="456164"/>
            <a:ext cx="7024744" cy="1143000"/>
          </a:xfrm>
        </p:spPr>
        <p:txBody>
          <a:bodyPr/>
          <a:lstStyle/>
          <a:p>
            <a:r>
              <a:rPr lang="en-US" dirty="0">
                <a:latin typeface="Comic Sans MS" panose="030F0902030302020204" pitchFamily="66" charset="0"/>
              </a:rPr>
              <a:t>Prefix Code</a:t>
            </a:r>
          </a:p>
        </p:txBody>
      </p:sp>
      <p:sp>
        <p:nvSpPr>
          <p:cNvPr id="3" name="Content Placeholder 2"/>
          <p:cNvSpPr>
            <a:spLocks noGrp="1"/>
          </p:cNvSpPr>
          <p:nvPr>
            <p:ph idx="1"/>
          </p:nvPr>
        </p:nvSpPr>
        <p:spPr>
          <a:xfrm>
            <a:off x="929324" y="1767164"/>
            <a:ext cx="6777317" cy="3508977"/>
          </a:xfrm>
        </p:spPr>
        <p:txBody>
          <a:bodyPr>
            <a:normAutofit fontScale="92500" lnSpcReduction="10000"/>
          </a:bodyPr>
          <a:lstStyle/>
          <a:p>
            <a:r>
              <a:rPr lang="en-US" dirty="0">
                <a:latin typeface="Comic Sans MS" panose="030F0902030302020204" pitchFamily="66" charset="0"/>
              </a:rPr>
              <a:t>If the string has C different characters then the tree will have C leaves</a:t>
            </a:r>
          </a:p>
          <a:p>
            <a:r>
              <a:rPr lang="en-US" dirty="0">
                <a:latin typeface="Comic Sans MS" panose="030F0902030302020204" pitchFamily="66" charset="0"/>
              </a:rPr>
              <a:t>Since it is a full binary tree, therefore it will have C-1 leaves</a:t>
            </a:r>
          </a:p>
          <a:p>
            <a:r>
              <a:rPr lang="en-US" dirty="0">
                <a:latin typeface="Comic Sans MS" panose="030F0902030302020204" pitchFamily="66" charset="0"/>
              </a:rPr>
              <a:t> The length of the code representing a character is equal to the depth of the tree d(T)</a:t>
            </a:r>
          </a:p>
          <a:p>
            <a:r>
              <a:rPr lang="en-US" dirty="0">
                <a:latin typeface="Comic Sans MS" panose="030F0902030302020204" pitchFamily="66" charset="0"/>
              </a:rPr>
              <a:t>Let the frequency of the character be f(C)</a:t>
            </a:r>
          </a:p>
          <a:p>
            <a:r>
              <a:rPr lang="en-US" dirty="0">
                <a:latin typeface="Comic Sans MS" panose="030F0902030302020204" pitchFamily="66" charset="0"/>
              </a:rPr>
              <a:t>Number of bits to store the string (cost of the tree)</a:t>
            </a:r>
          </a:p>
          <a:p>
            <a:pPr lvl="1"/>
            <a:endParaRPr lang="en-US" dirty="0">
              <a:latin typeface="Comic Sans MS" panose="030F0902030302020204" pitchFamily="66" charset="0"/>
            </a:endParaRPr>
          </a:p>
          <a:p>
            <a:pPr lvl="1"/>
            <a:endParaRPr lang="en-US" dirty="0">
              <a:latin typeface="Comic Sans MS" panose="030F0902030302020204" pitchFamily="66" charset="0"/>
            </a:endParaRPr>
          </a:p>
          <a:p>
            <a:pPr lvl="1"/>
            <a:r>
              <a:rPr lang="en-US" dirty="0">
                <a:latin typeface="Comic Sans MS" panose="030F0902030302020204" pitchFamily="66" charset="0"/>
              </a:rPr>
              <a:t>Goal: to minimize this cost</a:t>
            </a:r>
          </a:p>
        </p:txBody>
      </p:sp>
      <p:pic>
        <p:nvPicPr>
          <p:cNvPr id="4" name="Picture 3"/>
          <p:cNvPicPr>
            <a:picLocks noChangeAspect="1"/>
          </p:cNvPicPr>
          <p:nvPr/>
        </p:nvPicPr>
        <p:blipFill>
          <a:blip r:embed="rId2"/>
          <a:stretch>
            <a:fillRect/>
          </a:stretch>
        </p:blipFill>
        <p:spPr>
          <a:xfrm>
            <a:off x="4572000" y="4615741"/>
            <a:ext cx="2895600" cy="660400"/>
          </a:xfrm>
          <a:prstGeom prst="rect">
            <a:avLst/>
          </a:prstGeom>
        </p:spPr>
      </p:pic>
    </p:spTree>
    <p:extLst>
      <p:ext uri="{BB962C8B-B14F-4D97-AF65-F5344CB8AC3E}">
        <p14:creationId xmlns:p14="http://schemas.microsoft.com/office/powerpoint/2010/main" val="11346470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2" y="453871"/>
            <a:ext cx="7024744" cy="1143000"/>
          </a:xfrm>
        </p:spPr>
        <p:txBody>
          <a:bodyPr>
            <a:normAutofit fontScale="90000"/>
          </a:bodyPr>
          <a:lstStyle/>
          <a:p>
            <a:r>
              <a:rPr lang="en-US" dirty="0">
                <a:latin typeface="Comic Sans MS" panose="030F0902030302020204" pitchFamily="66" charset="0"/>
              </a:rPr>
              <a:t>Proof of Correctness-I</a:t>
            </a:r>
          </a:p>
        </p:txBody>
      </p:sp>
      <p:sp>
        <p:nvSpPr>
          <p:cNvPr id="3" name="Content Placeholder 2"/>
          <p:cNvSpPr>
            <a:spLocks noGrp="1"/>
          </p:cNvSpPr>
          <p:nvPr>
            <p:ph idx="1"/>
          </p:nvPr>
        </p:nvSpPr>
        <p:spPr>
          <a:xfrm>
            <a:off x="1043492" y="1596871"/>
            <a:ext cx="6777317" cy="3508977"/>
          </a:xfrm>
        </p:spPr>
        <p:txBody>
          <a:bodyPr>
            <a:normAutofit/>
          </a:bodyPr>
          <a:lstStyle/>
          <a:p>
            <a:r>
              <a:rPr lang="en-US" sz="1600" dirty="0">
                <a:latin typeface="Comic Sans MS" panose="030F0902030302020204" pitchFamily="66" charset="0"/>
              </a:rPr>
              <a:t>Let x and y be two characters of the lowest frequencies.  </a:t>
            </a:r>
          </a:p>
          <a:p>
            <a:r>
              <a:rPr lang="en-US" sz="1600" dirty="0">
                <a:latin typeface="Comic Sans MS" panose="030F0902030302020204" pitchFamily="66" charset="0"/>
              </a:rPr>
              <a:t>Then there exists an optimal prefix code for C in which the code for x and y have the same length and differ only in the last bit</a:t>
            </a:r>
          </a:p>
          <a:p>
            <a:r>
              <a:rPr lang="en-US" sz="1600" dirty="0">
                <a:latin typeface="Comic Sans MS" panose="030F0902030302020204" pitchFamily="66" charset="0"/>
              </a:rPr>
              <a:t>Thus x and y will be leaves with same parent in tree (T’’)</a:t>
            </a:r>
          </a:p>
          <a:p>
            <a:r>
              <a:rPr lang="en-US" sz="1600" dirty="0">
                <a:latin typeface="Comic Sans MS" panose="030F0902030302020204" pitchFamily="66" charset="0"/>
              </a:rPr>
              <a:t>Let there be an optimal Huffman code where x and y are not siblings and not on the lowest branch. </a:t>
            </a:r>
          </a:p>
          <a:p>
            <a:r>
              <a:rPr lang="en-US" sz="1600" dirty="0">
                <a:latin typeface="Comic Sans MS" panose="030F0902030302020204" pitchFamily="66" charset="0"/>
              </a:rPr>
              <a:t>Instead a and b are siblings in the lowest branch(T)</a:t>
            </a:r>
          </a:p>
          <a:p>
            <a:r>
              <a:rPr lang="en-US" sz="1600" dirty="0">
                <a:latin typeface="Comic Sans MS" panose="030F0902030302020204" pitchFamily="66" charset="0"/>
              </a:rPr>
              <a:t>We will transform from T to T’’</a:t>
            </a:r>
          </a:p>
          <a:p>
            <a:r>
              <a:rPr lang="en-US" sz="1600" dirty="0">
                <a:latin typeface="Comic Sans MS" panose="030F0902030302020204" pitchFamily="66" charset="0"/>
              </a:rPr>
              <a:t>We can then remove the parent node of x and y, and recursively transform the rest of the trees</a:t>
            </a:r>
          </a:p>
          <a:p>
            <a:endParaRPr lang="en-US" sz="1800" dirty="0">
              <a:latin typeface="Comic Sans MS" panose="030F0902030302020204" pitchFamily="66" charset="0"/>
            </a:endParaRPr>
          </a:p>
        </p:txBody>
      </p:sp>
      <p:pic>
        <p:nvPicPr>
          <p:cNvPr id="4" name="Picture 3"/>
          <p:cNvPicPr>
            <a:picLocks noChangeAspect="1"/>
          </p:cNvPicPr>
          <p:nvPr/>
        </p:nvPicPr>
        <p:blipFill>
          <a:blip r:embed="rId2"/>
          <a:stretch>
            <a:fillRect/>
          </a:stretch>
        </p:blipFill>
        <p:spPr>
          <a:xfrm>
            <a:off x="364734" y="5190895"/>
            <a:ext cx="8134831" cy="1625600"/>
          </a:xfrm>
          <a:prstGeom prst="rect">
            <a:avLst/>
          </a:prstGeom>
        </p:spPr>
      </p:pic>
    </p:spTree>
    <p:extLst>
      <p:ext uri="{BB962C8B-B14F-4D97-AF65-F5344CB8AC3E}">
        <p14:creationId xmlns:p14="http://schemas.microsoft.com/office/powerpoint/2010/main" val="817664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2280D-F541-AB49-82EC-8B8C22841935}"/>
              </a:ext>
            </a:extLst>
          </p:cNvPr>
          <p:cNvSpPr>
            <a:spLocks noGrp="1"/>
          </p:cNvSpPr>
          <p:nvPr>
            <p:ph type="title"/>
          </p:nvPr>
        </p:nvSpPr>
        <p:spPr/>
        <p:txBody>
          <a:bodyPr/>
          <a:lstStyle/>
          <a:p>
            <a:r>
              <a:rPr lang="en-US" dirty="0">
                <a:latin typeface="Comic Sans MS" panose="030F0902030302020204" pitchFamily="66" charset="0"/>
              </a:rPr>
              <a:t>Proof of Correctness-II</a:t>
            </a:r>
            <a:endParaRPr lang="en-US" dirty="0"/>
          </a:p>
        </p:txBody>
      </p:sp>
      <p:sp>
        <p:nvSpPr>
          <p:cNvPr id="3" name="Content Placeholder 2">
            <a:extLst>
              <a:ext uri="{FF2B5EF4-FFF2-40B4-BE49-F238E27FC236}">
                <a16:creationId xmlns:a16="http://schemas.microsoft.com/office/drawing/2014/main" id="{41730C52-9A25-074C-8596-AC507B06FFEC}"/>
              </a:ext>
            </a:extLst>
          </p:cNvPr>
          <p:cNvSpPr>
            <a:spLocks noGrp="1"/>
          </p:cNvSpPr>
          <p:nvPr>
            <p:ph idx="1"/>
          </p:nvPr>
        </p:nvSpPr>
        <p:spPr/>
        <p:txBody>
          <a:bodyPr>
            <a:normAutofit fontScale="85000" lnSpcReduction="20000"/>
          </a:bodyPr>
          <a:lstStyle/>
          <a:p>
            <a:r>
              <a:rPr lang="en-US" dirty="0">
                <a:latin typeface="Comic Sans MS" panose="030F0902030302020204" pitchFamily="66" charset="0"/>
              </a:rPr>
              <a:t>In the String</a:t>
            </a:r>
          </a:p>
          <a:p>
            <a:pPr lvl="1"/>
            <a:r>
              <a:rPr lang="en-US" dirty="0">
                <a:latin typeface="Comic Sans MS" panose="030F0902030302020204" pitchFamily="66" charset="0"/>
              </a:rPr>
              <a:t>Frequency of a=fa</a:t>
            </a:r>
          </a:p>
          <a:p>
            <a:pPr lvl="1"/>
            <a:r>
              <a:rPr lang="en-US" dirty="0">
                <a:latin typeface="Comic Sans MS" panose="030F0902030302020204" pitchFamily="66" charset="0"/>
              </a:rPr>
              <a:t>Frequency of b=fb</a:t>
            </a:r>
          </a:p>
          <a:p>
            <a:pPr lvl="1"/>
            <a:r>
              <a:rPr lang="en-US" dirty="0">
                <a:latin typeface="Comic Sans MS" panose="030F0902030302020204" pitchFamily="66" charset="0"/>
              </a:rPr>
              <a:t>Frequency of x=</a:t>
            </a:r>
            <a:r>
              <a:rPr lang="en-US" dirty="0" err="1">
                <a:latin typeface="Comic Sans MS" panose="030F0902030302020204" pitchFamily="66" charset="0"/>
              </a:rPr>
              <a:t>fx</a:t>
            </a:r>
            <a:endParaRPr lang="en-US" dirty="0">
              <a:latin typeface="Comic Sans MS" panose="030F0902030302020204" pitchFamily="66" charset="0"/>
            </a:endParaRPr>
          </a:p>
          <a:p>
            <a:pPr lvl="1"/>
            <a:r>
              <a:rPr lang="en-US" dirty="0">
                <a:latin typeface="Comic Sans MS" panose="030F0902030302020204" pitchFamily="66" charset="0"/>
              </a:rPr>
              <a:t>Frequency of y=</a:t>
            </a:r>
            <a:r>
              <a:rPr lang="en-US" dirty="0" err="1">
                <a:latin typeface="Comic Sans MS" panose="030F0902030302020204" pitchFamily="66" charset="0"/>
              </a:rPr>
              <a:t>fy</a:t>
            </a:r>
            <a:endParaRPr lang="en-US" dirty="0">
              <a:latin typeface="Comic Sans MS" panose="030F0902030302020204" pitchFamily="66" charset="0"/>
            </a:endParaRPr>
          </a:p>
          <a:p>
            <a:r>
              <a:rPr lang="en-US" dirty="0">
                <a:latin typeface="Comic Sans MS" panose="030F0902030302020204" pitchFamily="66" charset="0"/>
              </a:rPr>
              <a:t>In T</a:t>
            </a:r>
          </a:p>
          <a:p>
            <a:pPr lvl="1"/>
            <a:r>
              <a:rPr lang="en-US" dirty="0">
                <a:latin typeface="Comic Sans MS" panose="030F0902030302020204" pitchFamily="66" charset="0"/>
              </a:rPr>
              <a:t>Depth of a=da</a:t>
            </a:r>
          </a:p>
          <a:p>
            <a:pPr lvl="1"/>
            <a:r>
              <a:rPr lang="en-US" dirty="0">
                <a:latin typeface="Comic Sans MS" panose="030F0902030302020204" pitchFamily="66" charset="0"/>
              </a:rPr>
              <a:t>Depth of b=</a:t>
            </a:r>
            <a:r>
              <a:rPr lang="en-US" dirty="0" err="1">
                <a:latin typeface="Comic Sans MS" panose="030F0902030302020204" pitchFamily="66" charset="0"/>
              </a:rPr>
              <a:t>db</a:t>
            </a:r>
            <a:endParaRPr lang="en-US" dirty="0">
              <a:latin typeface="Comic Sans MS" panose="030F0902030302020204" pitchFamily="66" charset="0"/>
            </a:endParaRPr>
          </a:p>
          <a:p>
            <a:pPr lvl="1"/>
            <a:r>
              <a:rPr lang="en-US" dirty="0">
                <a:latin typeface="Comic Sans MS" panose="030F0902030302020204" pitchFamily="66" charset="0"/>
              </a:rPr>
              <a:t>Depth of x=dx</a:t>
            </a:r>
          </a:p>
          <a:p>
            <a:pPr lvl="1"/>
            <a:r>
              <a:rPr lang="en-US" dirty="0">
                <a:latin typeface="Comic Sans MS" panose="030F0902030302020204" pitchFamily="66" charset="0"/>
              </a:rPr>
              <a:t>Depth of y=</a:t>
            </a:r>
            <a:r>
              <a:rPr lang="en-US" dirty="0" err="1">
                <a:latin typeface="Comic Sans MS" panose="030F0902030302020204" pitchFamily="66" charset="0"/>
              </a:rPr>
              <a:t>dy</a:t>
            </a:r>
            <a:endParaRPr lang="en-US" dirty="0">
              <a:latin typeface="Comic Sans MS" panose="030F0902030302020204" pitchFamily="66" charset="0"/>
            </a:endParaRPr>
          </a:p>
          <a:p>
            <a:pPr lvl="1"/>
            <a:endParaRPr lang="en-US" dirty="0">
              <a:latin typeface="Comic Sans MS" panose="030F0902030302020204" pitchFamily="66" charset="0"/>
            </a:endParaRPr>
          </a:p>
          <a:p>
            <a:r>
              <a:rPr lang="en-US" dirty="0">
                <a:latin typeface="Comic Sans MS" panose="030F0902030302020204" pitchFamily="66" charset="0"/>
              </a:rPr>
              <a:t>In T” (exchange position of a and x ; y and b</a:t>
            </a:r>
          </a:p>
          <a:p>
            <a:pPr lvl="1"/>
            <a:r>
              <a:rPr lang="en-US" dirty="0">
                <a:latin typeface="Comic Sans MS" panose="030F0902030302020204" pitchFamily="66" charset="0"/>
              </a:rPr>
              <a:t>Depth of a =Depth of x in T=dx</a:t>
            </a:r>
          </a:p>
          <a:p>
            <a:pPr lvl="1"/>
            <a:r>
              <a:rPr lang="en-US" dirty="0">
                <a:latin typeface="Comic Sans MS" panose="030F0902030302020204" pitchFamily="66" charset="0"/>
              </a:rPr>
              <a:t>Depth of b =Depth of y in T=</a:t>
            </a:r>
            <a:r>
              <a:rPr lang="en-US" dirty="0" err="1">
                <a:latin typeface="Comic Sans MS" panose="030F0902030302020204" pitchFamily="66" charset="0"/>
              </a:rPr>
              <a:t>dy</a:t>
            </a:r>
            <a:endParaRPr lang="en-US" dirty="0">
              <a:latin typeface="Comic Sans MS" panose="030F0902030302020204" pitchFamily="66" charset="0"/>
            </a:endParaRPr>
          </a:p>
          <a:p>
            <a:pPr lvl="1"/>
            <a:r>
              <a:rPr lang="en-US" dirty="0">
                <a:latin typeface="Comic Sans MS" panose="030F0902030302020204" pitchFamily="66" charset="0"/>
              </a:rPr>
              <a:t>Depth of x =Depth of a in T=da</a:t>
            </a:r>
          </a:p>
          <a:p>
            <a:pPr lvl="1"/>
            <a:r>
              <a:rPr lang="en-US" dirty="0">
                <a:latin typeface="Comic Sans MS" panose="030F0902030302020204" pitchFamily="66" charset="0"/>
              </a:rPr>
              <a:t>Depth of y =Depth of b in T=</a:t>
            </a:r>
            <a:r>
              <a:rPr lang="en-US" dirty="0" err="1">
                <a:latin typeface="Comic Sans MS" panose="030F0902030302020204" pitchFamily="66" charset="0"/>
              </a:rPr>
              <a:t>db</a:t>
            </a:r>
            <a:endParaRPr lang="en-US" dirty="0">
              <a:latin typeface="Comic Sans MS" panose="030F0902030302020204" pitchFamily="66" charset="0"/>
            </a:endParaRPr>
          </a:p>
          <a:p>
            <a:pPr lvl="1"/>
            <a:endParaRPr lang="en-US" dirty="0">
              <a:latin typeface="Comic Sans MS" panose="030F0902030302020204" pitchFamily="66" charset="0"/>
            </a:endParaRPr>
          </a:p>
          <a:p>
            <a:pPr lvl="1"/>
            <a:endParaRPr lang="en-US" dirty="0">
              <a:latin typeface="Comic Sans MS" panose="030F0902030302020204" pitchFamily="66" charset="0"/>
            </a:endParaRPr>
          </a:p>
          <a:p>
            <a:pPr lvl="1"/>
            <a:endParaRPr lang="en-US" dirty="0">
              <a:latin typeface="Comic Sans MS" panose="030F0902030302020204" pitchFamily="66" charset="0"/>
            </a:endParaRPr>
          </a:p>
          <a:p>
            <a:endParaRPr lang="en-US" dirty="0"/>
          </a:p>
        </p:txBody>
      </p:sp>
      <p:pic>
        <p:nvPicPr>
          <p:cNvPr id="4" name="Picture 3">
            <a:extLst>
              <a:ext uri="{FF2B5EF4-FFF2-40B4-BE49-F238E27FC236}">
                <a16:creationId xmlns:a16="http://schemas.microsoft.com/office/drawing/2014/main" id="{B1C1C141-98C3-2541-BAE5-202C0DB5BE55}"/>
              </a:ext>
            </a:extLst>
          </p:cNvPr>
          <p:cNvPicPr>
            <a:picLocks noChangeAspect="1"/>
          </p:cNvPicPr>
          <p:nvPr/>
        </p:nvPicPr>
        <p:blipFill>
          <a:blip r:embed="rId2"/>
          <a:stretch>
            <a:fillRect/>
          </a:stretch>
        </p:blipFill>
        <p:spPr>
          <a:xfrm>
            <a:off x="158880" y="30841"/>
            <a:ext cx="8134831" cy="1242127"/>
          </a:xfrm>
          <a:prstGeom prst="rect">
            <a:avLst/>
          </a:prstGeom>
        </p:spPr>
      </p:pic>
    </p:spTree>
    <p:extLst>
      <p:ext uri="{BB962C8B-B14F-4D97-AF65-F5344CB8AC3E}">
        <p14:creationId xmlns:p14="http://schemas.microsoft.com/office/powerpoint/2010/main" val="12612287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2280D-F541-AB49-82EC-8B8C22841935}"/>
              </a:ext>
            </a:extLst>
          </p:cNvPr>
          <p:cNvSpPr>
            <a:spLocks noGrp="1"/>
          </p:cNvSpPr>
          <p:nvPr>
            <p:ph type="title"/>
          </p:nvPr>
        </p:nvSpPr>
        <p:spPr/>
        <p:txBody>
          <a:bodyPr/>
          <a:lstStyle/>
          <a:p>
            <a:r>
              <a:rPr lang="en-US" dirty="0">
                <a:latin typeface="Comic Sans MS" panose="030F0902030302020204" pitchFamily="66" charset="0"/>
              </a:rPr>
              <a:t>Proof of Correctness-III</a:t>
            </a:r>
            <a:endParaRPr lang="en-US" dirty="0"/>
          </a:p>
        </p:txBody>
      </p:sp>
      <p:sp>
        <p:nvSpPr>
          <p:cNvPr id="3" name="Content Placeholder 2">
            <a:extLst>
              <a:ext uri="{FF2B5EF4-FFF2-40B4-BE49-F238E27FC236}">
                <a16:creationId xmlns:a16="http://schemas.microsoft.com/office/drawing/2014/main" id="{41730C52-9A25-074C-8596-AC507B06FFEC}"/>
              </a:ext>
            </a:extLst>
          </p:cNvPr>
          <p:cNvSpPr>
            <a:spLocks noGrp="1"/>
          </p:cNvSpPr>
          <p:nvPr>
            <p:ph idx="1"/>
          </p:nvPr>
        </p:nvSpPr>
        <p:spPr/>
        <p:txBody>
          <a:bodyPr>
            <a:normAutofit lnSpcReduction="10000"/>
          </a:bodyPr>
          <a:lstStyle/>
          <a:p>
            <a:r>
              <a:rPr lang="en-US" dirty="0">
                <a:latin typeface="Comic Sans MS" panose="030F0902030302020204" pitchFamily="66" charset="0"/>
              </a:rPr>
              <a:t>Difference in Storage in T and T’’, assuming all other letters are not moved</a:t>
            </a:r>
          </a:p>
          <a:p>
            <a:r>
              <a:rPr lang="en-US" dirty="0">
                <a:latin typeface="Comic Sans MS" panose="030F0902030302020204" pitchFamily="66" charset="0"/>
              </a:rPr>
              <a:t>In T</a:t>
            </a:r>
          </a:p>
          <a:p>
            <a:pPr lvl="1"/>
            <a:r>
              <a:rPr lang="en-US" dirty="0">
                <a:latin typeface="Comic Sans MS" panose="030F0902030302020204" pitchFamily="66" charset="0"/>
              </a:rPr>
              <a:t>fa*</a:t>
            </a:r>
            <a:r>
              <a:rPr lang="en-US" dirty="0" err="1">
                <a:latin typeface="Comic Sans MS" panose="030F0902030302020204" pitchFamily="66" charset="0"/>
              </a:rPr>
              <a:t>da+fb</a:t>
            </a:r>
            <a:r>
              <a:rPr lang="en-US" dirty="0">
                <a:latin typeface="Comic Sans MS" panose="030F0902030302020204" pitchFamily="66" charset="0"/>
              </a:rPr>
              <a:t>*</a:t>
            </a:r>
            <a:r>
              <a:rPr lang="en-US" dirty="0" err="1">
                <a:latin typeface="Comic Sans MS" panose="030F0902030302020204" pitchFamily="66" charset="0"/>
              </a:rPr>
              <a:t>db+fx</a:t>
            </a:r>
            <a:r>
              <a:rPr lang="en-US" dirty="0">
                <a:latin typeface="Comic Sans MS" panose="030F0902030302020204" pitchFamily="66" charset="0"/>
              </a:rPr>
              <a:t>*</a:t>
            </a:r>
            <a:r>
              <a:rPr lang="en-US" dirty="0" err="1">
                <a:latin typeface="Comic Sans MS" panose="030F0902030302020204" pitchFamily="66" charset="0"/>
              </a:rPr>
              <a:t>dx+fy</a:t>
            </a:r>
            <a:r>
              <a:rPr lang="en-US" dirty="0">
                <a:latin typeface="Comic Sans MS" panose="030F0902030302020204" pitchFamily="66" charset="0"/>
              </a:rPr>
              <a:t>*</a:t>
            </a:r>
            <a:r>
              <a:rPr lang="en-US" dirty="0" err="1">
                <a:latin typeface="Comic Sans MS" panose="030F0902030302020204" pitchFamily="66" charset="0"/>
              </a:rPr>
              <a:t>dy</a:t>
            </a:r>
            <a:endParaRPr lang="en-US" dirty="0">
              <a:latin typeface="Comic Sans MS" panose="030F0902030302020204" pitchFamily="66" charset="0"/>
            </a:endParaRPr>
          </a:p>
          <a:p>
            <a:r>
              <a:rPr lang="en-US" dirty="0">
                <a:latin typeface="Comic Sans MS" panose="030F0902030302020204" pitchFamily="66" charset="0"/>
              </a:rPr>
              <a:t>In T”</a:t>
            </a:r>
          </a:p>
          <a:p>
            <a:pPr lvl="1"/>
            <a:r>
              <a:rPr lang="en-US" dirty="0">
                <a:latin typeface="Comic Sans MS" panose="030F0902030302020204" pitchFamily="66" charset="0"/>
              </a:rPr>
              <a:t>fa*</a:t>
            </a:r>
            <a:r>
              <a:rPr lang="en-US" dirty="0" err="1">
                <a:latin typeface="Comic Sans MS" panose="030F0902030302020204" pitchFamily="66" charset="0"/>
              </a:rPr>
              <a:t>dx+fb</a:t>
            </a:r>
            <a:r>
              <a:rPr lang="en-US" dirty="0">
                <a:latin typeface="Comic Sans MS" panose="030F0902030302020204" pitchFamily="66" charset="0"/>
              </a:rPr>
              <a:t>*</a:t>
            </a:r>
            <a:r>
              <a:rPr lang="en-US" dirty="0" err="1">
                <a:latin typeface="Comic Sans MS" panose="030F0902030302020204" pitchFamily="66" charset="0"/>
              </a:rPr>
              <a:t>dy+fx</a:t>
            </a:r>
            <a:r>
              <a:rPr lang="en-US" dirty="0">
                <a:latin typeface="Comic Sans MS" panose="030F0902030302020204" pitchFamily="66" charset="0"/>
              </a:rPr>
              <a:t>*</a:t>
            </a:r>
            <a:r>
              <a:rPr lang="en-US" dirty="0" err="1">
                <a:latin typeface="Comic Sans MS" panose="030F0902030302020204" pitchFamily="66" charset="0"/>
              </a:rPr>
              <a:t>da+fy</a:t>
            </a:r>
            <a:r>
              <a:rPr lang="en-US" dirty="0">
                <a:latin typeface="Comic Sans MS" panose="030F0902030302020204" pitchFamily="66" charset="0"/>
              </a:rPr>
              <a:t>*fb</a:t>
            </a:r>
          </a:p>
          <a:p>
            <a:r>
              <a:rPr lang="en-US" dirty="0">
                <a:latin typeface="Comic Sans MS" panose="030F0902030302020204" pitchFamily="66" charset="0"/>
              </a:rPr>
              <a:t>Difference T-T’’</a:t>
            </a:r>
          </a:p>
          <a:p>
            <a:pPr lvl="1"/>
            <a:r>
              <a:rPr lang="en-US" dirty="0">
                <a:latin typeface="Comic Sans MS" panose="030F0902030302020204" pitchFamily="66" charset="0"/>
              </a:rPr>
              <a:t>(fa-</a:t>
            </a:r>
            <a:r>
              <a:rPr lang="en-US" dirty="0" err="1">
                <a:latin typeface="Comic Sans MS" panose="030F0902030302020204" pitchFamily="66" charset="0"/>
              </a:rPr>
              <a:t>fx</a:t>
            </a:r>
            <a:r>
              <a:rPr lang="en-US" dirty="0">
                <a:latin typeface="Comic Sans MS" panose="030F0902030302020204" pitchFamily="66" charset="0"/>
              </a:rPr>
              <a:t>)(da-dx)+(fb-</a:t>
            </a:r>
            <a:r>
              <a:rPr lang="en-US" dirty="0" err="1">
                <a:latin typeface="Comic Sans MS" panose="030F0902030302020204" pitchFamily="66" charset="0"/>
              </a:rPr>
              <a:t>fy</a:t>
            </a:r>
            <a:r>
              <a:rPr lang="en-US" dirty="0">
                <a:latin typeface="Comic Sans MS" panose="030F0902030302020204" pitchFamily="66" charset="0"/>
              </a:rPr>
              <a:t>)(</a:t>
            </a:r>
            <a:r>
              <a:rPr lang="en-US" dirty="0" err="1">
                <a:latin typeface="Comic Sans MS" panose="030F0902030302020204" pitchFamily="66" charset="0"/>
              </a:rPr>
              <a:t>db-dy</a:t>
            </a:r>
            <a:r>
              <a:rPr lang="en-US" dirty="0">
                <a:latin typeface="Comic Sans MS" panose="030F0902030302020204" pitchFamily="66" charset="0"/>
              </a:rPr>
              <a:t>)</a:t>
            </a:r>
          </a:p>
          <a:p>
            <a:pPr lvl="1"/>
            <a:r>
              <a:rPr lang="en-US" dirty="0">
                <a:latin typeface="Comic Sans MS" panose="030F0902030302020204" pitchFamily="66" charset="0"/>
              </a:rPr>
              <a:t>Since da&gt;=dx; </a:t>
            </a:r>
            <a:r>
              <a:rPr lang="en-US" dirty="0" err="1">
                <a:latin typeface="Comic Sans MS" panose="030F0902030302020204" pitchFamily="66" charset="0"/>
              </a:rPr>
              <a:t>db</a:t>
            </a:r>
            <a:r>
              <a:rPr lang="en-US" dirty="0">
                <a:latin typeface="Comic Sans MS" panose="030F0902030302020204" pitchFamily="66" charset="0"/>
              </a:rPr>
              <a:t>&gt;=</a:t>
            </a:r>
            <a:r>
              <a:rPr lang="en-US" dirty="0" err="1">
                <a:latin typeface="Comic Sans MS" panose="030F0902030302020204" pitchFamily="66" charset="0"/>
              </a:rPr>
              <a:t>dy</a:t>
            </a:r>
            <a:r>
              <a:rPr lang="en-US" dirty="0">
                <a:latin typeface="Comic Sans MS" panose="030F0902030302020204" pitchFamily="66" charset="0"/>
              </a:rPr>
              <a:t>; fa&gt;=</a:t>
            </a:r>
            <a:r>
              <a:rPr lang="en-US" dirty="0" err="1">
                <a:latin typeface="Comic Sans MS" panose="030F0902030302020204" pitchFamily="66" charset="0"/>
              </a:rPr>
              <a:t>fx</a:t>
            </a:r>
            <a:r>
              <a:rPr lang="en-US" dirty="0">
                <a:latin typeface="Comic Sans MS" panose="030F0902030302020204" pitchFamily="66" charset="0"/>
              </a:rPr>
              <a:t>; fb&gt;=</a:t>
            </a:r>
            <a:r>
              <a:rPr lang="en-US" dirty="0" err="1">
                <a:latin typeface="Comic Sans MS" panose="030F0902030302020204" pitchFamily="66" charset="0"/>
              </a:rPr>
              <a:t>fy</a:t>
            </a:r>
            <a:r>
              <a:rPr lang="en-US" dirty="0">
                <a:latin typeface="Comic Sans MS" panose="030F0902030302020204" pitchFamily="66" charset="0"/>
              </a:rPr>
              <a:t> ; difference is &gt;=0</a:t>
            </a:r>
          </a:p>
          <a:p>
            <a:pPr lvl="1"/>
            <a:r>
              <a:rPr lang="en-US" dirty="0">
                <a:latin typeface="Comic Sans MS" panose="030F0902030302020204" pitchFamily="66" charset="0"/>
              </a:rPr>
              <a:t>Which means T&gt;=T’’</a:t>
            </a:r>
          </a:p>
          <a:p>
            <a:pPr lvl="1"/>
            <a:r>
              <a:rPr lang="en-US" dirty="0">
                <a:latin typeface="Comic Sans MS" panose="030F0902030302020204" pitchFamily="66" charset="0"/>
              </a:rPr>
              <a:t>But T has the minimum storage according to assumption</a:t>
            </a:r>
          </a:p>
          <a:p>
            <a:pPr lvl="1"/>
            <a:r>
              <a:rPr lang="en-US" dirty="0">
                <a:latin typeface="Comic Sans MS" panose="030F0902030302020204" pitchFamily="66" charset="0"/>
              </a:rPr>
              <a:t>Thus T=T’’ and Huffman coding also produces minimum storage.</a:t>
            </a:r>
          </a:p>
          <a:p>
            <a:pPr lvl="1"/>
            <a:endParaRPr lang="en-US" dirty="0">
              <a:latin typeface="Comic Sans MS" panose="030F0902030302020204" pitchFamily="66" charset="0"/>
            </a:endParaRPr>
          </a:p>
          <a:p>
            <a:pPr lvl="1"/>
            <a:endParaRPr lang="en-US" dirty="0">
              <a:latin typeface="Comic Sans MS" panose="030F0902030302020204" pitchFamily="66" charset="0"/>
            </a:endParaRPr>
          </a:p>
          <a:p>
            <a:pPr lvl="1"/>
            <a:endParaRPr lang="en-US" dirty="0">
              <a:latin typeface="Comic Sans MS" panose="030F0902030302020204" pitchFamily="66" charset="0"/>
            </a:endParaRPr>
          </a:p>
          <a:p>
            <a:endParaRPr lang="en-US" dirty="0"/>
          </a:p>
        </p:txBody>
      </p:sp>
      <p:pic>
        <p:nvPicPr>
          <p:cNvPr id="4" name="Picture 3">
            <a:extLst>
              <a:ext uri="{FF2B5EF4-FFF2-40B4-BE49-F238E27FC236}">
                <a16:creationId xmlns:a16="http://schemas.microsoft.com/office/drawing/2014/main" id="{B1C1C141-98C3-2541-BAE5-202C0DB5BE55}"/>
              </a:ext>
            </a:extLst>
          </p:cNvPr>
          <p:cNvPicPr>
            <a:picLocks noChangeAspect="1"/>
          </p:cNvPicPr>
          <p:nvPr/>
        </p:nvPicPr>
        <p:blipFill>
          <a:blip r:embed="rId2"/>
          <a:stretch>
            <a:fillRect/>
          </a:stretch>
        </p:blipFill>
        <p:spPr>
          <a:xfrm>
            <a:off x="345707" y="0"/>
            <a:ext cx="8134831" cy="1242127"/>
          </a:xfrm>
          <a:prstGeom prst="rect">
            <a:avLst/>
          </a:prstGeom>
        </p:spPr>
      </p:pic>
    </p:spTree>
    <p:extLst>
      <p:ext uri="{BB962C8B-B14F-4D97-AF65-F5344CB8AC3E}">
        <p14:creationId xmlns:p14="http://schemas.microsoft.com/office/powerpoint/2010/main" val="7411474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3380" name="Rectangle 4"/>
          <p:cNvSpPr>
            <a:spLocks noChangeArrowheads="1"/>
          </p:cNvSpPr>
          <p:nvPr/>
        </p:nvSpPr>
        <p:spPr bwMode="auto">
          <a:xfrm>
            <a:off x="1657350" y="1143000"/>
            <a:ext cx="5829300" cy="514350"/>
          </a:xfrm>
          <a:prstGeom prst="rect">
            <a:avLst/>
          </a:prstGeom>
          <a:noFill/>
          <a:ln w="9525">
            <a:noFill/>
            <a:miter lim="800000"/>
            <a:headEnd/>
            <a:tailEnd/>
          </a:ln>
          <a:effectLst/>
        </p:spPr>
        <p:txBody>
          <a:bodyPr lIns="69056" tIns="34529" rIns="69056" bIns="34529" anchor="ctr">
            <a:prstTxWarp prst="textNoShape">
              <a:avLst/>
            </a:prstTxWarp>
          </a:bodyPr>
          <a:lstStyle/>
          <a:p>
            <a:pPr eaLnBrk="1" hangingPunct="1"/>
            <a:r>
              <a:rPr lang="en-US" altLang="ko-KR" sz="3000">
                <a:ea typeface="굴림" pitchFamily="27" charset="-127"/>
                <a:cs typeface="굴림" pitchFamily="27" charset="-127"/>
              </a:rPr>
              <a:t>Spanning Tree</a:t>
            </a:r>
          </a:p>
        </p:txBody>
      </p:sp>
      <p:sp>
        <p:nvSpPr>
          <p:cNvPr id="1253381" name="Rectangle 5"/>
          <p:cNvSpPr>
            <a:spLocks noChangeArrowheads="1"/>
          </p:cNvSpPr>
          <p:nvPr/>
        </p:nvSpPr>
        <p:spPr bwMode="auto">
          <a:xfrm>
            <a:off x="1657350" y="1771650"/>
            <a:ext cx="5829300" cy="3943350"/>
          </a:xfrm>
          <a:prstGeom prst="rect">
            <a:avLst/>
          </a:prstGeom>
          <a:noFill/>
          <a:ln w="9525">
            <a:noFill/>
            <a:miter lim="800000"/>
            <a:headEnd/>
            <a:tailEnd/>
          </a:ln>
          <a:effectLst/>
        </p:spPr>
        <p:txBody>
          <a:bodyPr lIns="69056" tIns="34529" rIns="69056" bIns="34529">
            <a:prstTxWarp prst="textNoShape">
              <a:avLst/>
            </a:prstTxWarp>
          </a:bodyPr>
          <a:lstStyle/>
          <a:p>
            <a:pPr marL="257175" indent="-257175">
              <a:lnSpc>
                <a:spcPct val="90000"/>
              </a:lnSpc>
              <a:spcBef>
                <a:spcPct val="20000"/>
              </a:spcBef>
              <a:buClr>
                <a:schemeClr val="bg2"/>
              </a:buClr>
              <a:buSzPct val="75000"/>
              <a:buFont typeface="Wingdings" pitchFamily="27" charset="2"/>
              <a:buChar char="n"/>
            </a:pPr>
            <a:r>
              <a:rPr lang="en-US" altLang="ko-KR" dirty="0">
                <a:ea typeface="굴림" pitchFamily="27" charset="-127"/>
                <a:cs typeface="굴림" pitchFamily="27" charset="-127"/>
              </a:rPr>
              <a:t>A </a:t>
            </a:r>
            <a:r>
              <a:rPr lang="en-US" altLang="ko-KR" i="1" dirty="0">
                <a:ea typeface="굴림" pitchFamily="27" charset="-127"/>
                <a:cs typeface="굴림" pitchFamily="27" charset="-127"/>
              </a:rPr>
              <a:t>spanning tree</a:t>
            </a:r>
            <a:r>
              <a:rPr lang="en-US" altLang="ko-KR" dirty="0">
                <a:ea typeface="굴림" pitchFamily="27" charset="-127"/>
                <a:cs typeface="굴림" pitchFamily="27" charset="-127"/>
              </a:rPr>
              <a:t> of a graph G is a tree that contains every vertex of G.</a:t>
            </a:r>
          </a:p>
          <a:p>
            <a:pPr marL="257175" indent="-257175">
              <a:lnSpc>
                <a:spcPct val="90000"/>
              </a:lnSpc>
              <a:spcBef>
                <a:spcPct val="20000"/>
              </a:spcBef>
              <a:buClr>
                <a:schemeClr val="bg2"/>
              </a:buClr>
              <a:buSzPct val="75000"/>
              <a:buFont typeface="Wingdings" pitchFamily="27" charset="2"/>
              <a:buChar char="n"/>
            </a:pPr>
            <a:r>
              <a:rPr lang="en-US" altLang="ko-KR" dirty="0">
                <a:ea typeface="굴림" pitchFamily="27" charset="-127"/>
                <a:cs typeface="굴림" pitchFamily="27" charset="-127"/>
              </a:rPr>
              <a:t>The </a:t>
            </a:r>
            <a:r>
              <a:rPr lang="en-US" altLang="ko-KR" i="1" dirty="0">
                <a:ea typeface="굴림" pitchFamily="27" charset="-127"/>
                <a:cs typeface="굴림" pitchFamily="27" charset="-127"/>
              </a:rPr>
              <a:t>weight</a:t>
            </a:r>
            <a:r>
              <a:rPr lang="en-US" altLang="ko-KR" dirty="0">
                <a:ea typeface="굴림" pitchFamily="27" charset="-127"/>
                <a:cs typeface="굴림" pitchFamily="27" charset="-127"/>
              </a:rPr>
              <a:t> of a tree is the sum of its edges’ weights.</a:t>
            </a:r>
          </a:p>
          <a:p>
            <a:pPr marL="257175" indent="-257175">
              <a:lnSpc>
                <a:spcPct val="90000"/>
              </a:lnSpc>
              <a:spcBef>
                <a:spcPct val="20000"/>
              </a:spcBef>
              <a:buClr>
                <a:schemeClr val="bg2"/>
              </a:buClr>
              <a:buSzPct val="75000"/>
              <a:buFont typeface="Wingdings" pitchFamily="27" charset="2"/>
              <a:buChar char="n"/>
            </a:pPr>
            <a:endParaRPr lang="en-US" altLang="ko-KR" dirty="0">
              <a:ea typeface="굴림" pitchFamily="27" charset="-127"/>
              <a:cs typeface="굴림" pitchFamily="27" charset="-127"/>
            </a:endParaRPr>
          </a:p>
          <a:p>
            <a:pPr marL="257175" indent="-257175">
              <a:lnSpc>
                <a:spcPct val="90000"/>
              </a:lnSpc>
              <a:spcBef>
                <a:spcPct val="20000"/>
              </a:spcBef>
              <a:buClr>
                <a:schemeClr val="bg2"/>
              </a:buClr>
              <a:buSzPct val="75000"/>
              <a:buFont typeface="Wingdings" pitchFamily="27" charset="2"/>
              <a:buChar char="n"/>
            </a:pPr>
            <a:endParaRPr lang="en-US" altLang="ko-KR" sz="2100" dirty="0">
              <a:ea typeface="굴림" pitchFamily="27" charset="-127"/>
              <a:cs typeface="굴림" pitchFamily="27" charset="-127"/>
            </a:endParaRPr>
          </a:p>
          <a:p>
            <a:pPr marL="257175" indent="-257175">
              <a:lnSpc>
                <a:spcPct val="90000"/>
              </a:lnSpc>
              <a:spcBef>
                <a:spcPct val="20000"/>
              </a:spcBef>
              <a:buClr>
                <a:schemeClr val="bg2"/>
              </a:buClr>
              <a:buSzPct val="75000"/>
              <a:buFont typeface="Wingdings" pitchFamily="27" charset="2"/>
              <a:buChar char="n"/>
            </a:pPr>
            <a:endParaRPr lang="en-US" altLang="ko-KR" sz="2100" dirty="0">
              <a:ea typeface="굴림" pitchFamily="27" charset="-127"/>
              <a:cs typeface="굴림" pitchFamily="27" charset="-127"/>
            </a:endParaRPr>
          </a:p>
          <a:p>
            <a:pPr marL="257175" indent="-257175">
              <a:lnSpc>
                <a:spcPct val="90000"/>
              </a:lnSpc>
              <a:spcBef>
                <a:spcPct val="20000"/>
              </a:spcBef>
              <a:buClr>
                <a:schemeClr val="bg2"/>
              </a:buClr>
              <a:buSzPct val="75000"/>
              <a:buFont typeface="Wingdings" pitchFamily="27" charset="2"/>
              <a:buChar char="n"/>
            </a:pPr>
            <a:endParaRPr lang="en-US" altLang="ko-KR" sz="1200" dirty="0">
              <a:ea typeface="굴림" pitchFamily="27" charset="-127"/>
              <a:cs typeface="굴림" pitchFamily="27" charset="-127"/>
            </a:endParaRPr>
          </a:p>
          <a:p>
            <a:pPr marL="257175" indent="-257175">
              <a:lnSpc>
                <a:spcPct val="90000"/>
              </a:lnSpc>
              <a:spcBef>
                <a:spcPct val="20000"/>
              </a:spcBef>
              <a:buClr>
                <a:schemeClr val="bg2"/>
              </a:buClr>
              <a:buSzPct val="75000"/>
              <a:buFont typeface="Wingdings" pitchFamily="27" charset="2"/>
              <a:buChar char="n"/>
            </a:pPr>
            <a:endParaRPr lang="en-US" altLang="ko-KR" sz="2100" dirty="0">
              <a:ea typeface="굴림" pitchFamily="27" charset="-127"/>
              <a:cs typeface="굴림" pitchFamily="27" charset="-127"/>
            </a:endParaRPr>
          </a:p>
          <a:p>
            <a:pPr marL="257175" indent="-257175">
              <a:lnSpc>
                <a:spcPct val="90000"/>
              </a:lnSpc>
              <a:spcBef>
                <a:spcPct val="150000"/>
              </a:spcBef>
              <a:buClr>
                <a:schemeClr val="bg2"/>
              </a:buClr>
              <a:buSzPct val="75000"/>
              <a:buFont typeface="Wingdings" pitchFamily="27" charset="2"/>
              <a:buChar char="n"/>
            </a:pPr>
            <a:r>
              <a:rPr lang="en-US" altLang="ko-KR" sz="2100" dirty="0">
                <a:ea typeface="굴림" pitchFamily="27" charset="-127"/>
                <a:cs typeface="굴림" pitchFamily="27" charset="-127"/>
              </a:rPr>
              <a:t>A </a:t>
            </a:r>
            <a:r>
              <a:rPr lang="en-US" altLang="ko-KR" sz="2100" i="1" dirty="0">
                <a:ea typeface="굴림" pitchFamily="27" charset="-127"/>
                <a:cs typeface="굴림" pitchFamily="27" charset="-127"/>
              </a:rPr>
              <a:t>minimal spanning tree</a:t>
            </a:r>
            <a:r>
              <a:rPr lang="en-US" altLang="ko-KR" sz="2100" dirty="0">
                <a:ea typeface="굴림" pitchFamily="27" charset="-127"/>
                <a:cs typeface="굴림" pitchFamily="27" charset="-127"/>
              </a:rPr>
              <a:t> is a spanning tree with lowest weight.</a:t>
            </a:r>
          </a:p>
        </p:txBody>
      </p:sp>
      <p:sp>
        <p:nvSpPr>
          <p:cNvPr id="1253382" name="Text Box 6"/>
          <p:cNvSpPr txBox="1">
            <a:spLocks noChangeArrowheads="1"/>
          </p:cNvSpPr>
          <p:nvPr/>
        </p:nvSpPr>
        <p:spPr bwMode="auto">
          <a:xfrm>
            <a:off x="2393158" y="4257675"/>
            <a:ext cx="951543" cy="230832"/>
          </a:xfrm>
          <a:prstGeom prst="rect">
            <a:avLst/>
          </a:prstGeom>
          <a:noFill/>
          <a:ln w="12700">
            <a:noFill/>
            <a:miter lim="800000"/>
            <a:headEnd type="none" w="sm" len="sm"/>
            <a:tailEnd type="none" w="sm" len="sm"/>
          </a:ln>
          <a:effectLst/>
        </p:spPr>
        <p:txBody>
          <a:bodyPr wrap="none" lIns="0" tIns="0" rIns="0" bIns="0">
            <a:prstTxWarp prst="textNoShape">
              <a:avLst/>
            </a:prstTxWarp>
            <a:spAutoFit/>
          </a:bodyPr>
          <a:lstStyle/>
          <a:p>
            <a:pPr>
              <a:tabLst>
                <a:tab pos="346472" algn="l"/>
                <a:tab pos="681038" algn="l"/>
                <a:tab pos="1027510" algn="l"/>
                <a:tab pos="1372791" algn="l"/>
              </a:tabLst>
            </a:pPr>
            <a:r>
              <a:rPr lang="en-US" altLang="ko-KR" sz="1500">
                <a:ea typeface="굴림" pitchFamily="27" charset="-127"/>
                <a:cs typeface="굴림" pitchFamily="27" charset="-127"/>
              </a:rPr>
              <a:t>weight = 21</a:t>
            </a:r>
          </a:p>
        </p:txBody>
      </p:sp>
      <p:sp>
        <p:nvSpPr>
          <p:cNvPr id="1253383" name="Text Box 7"/>
          <p:cNvSpPr txBox="1">
            <a:spLocks noChangeArrowheads="1"/>
          </p:cNvSpPr>
          <p:nvPr/>
        </p:nvSpPr>
        <p:spPr bwMode="auto">
          <a:xfrm>
            <a:off x="5772151" y="4257675"/>
            <a:ext cx="951543" cy="230832"/>
          </a:xfrm>
          <a:prstGeom prst="rect">
            <a:avLst/>
          </a:prstGeom>
          <a:noFill/>
          <a:ln w="12700">
            <a:noFill/>
            <a:miter lim="800000"/>
            <a:headEnd type="none" w="sm" len="sm"/>
            <a:tailEnd type="none" w="sm" len="sm"/>
          </a:ln>
          <a:effectLst/>
        </p:spPr>
        <p:txBody>
          <a:bodyPr wrap="none" lIns="0" tIns="0" rIns="0" bIns="0">
            <a:prstTxWarp prst="textNoShape">
              <a:avLst/>
            </a:prstTxWarp>
            <a:spAutoFit/>
          </a:bodyPr>
          <a:lstStyle/>
          <a:p>
            <a:pPr>
              <a:tabLst>
                <a:tab pos="346472" algn="l"/>
                <a:tab pos="681038" algn="l"/>
                <a:tab pos="1027510" algn="l"/>
                <a:tab pos="1372791" algn="l"/>
              </a:tabLst>
            </a:pPr>
            <a:r>
              <a:rPr lang="en-US" altLang="ko-KR" sz="1500">
                <a:ea typeface="굴림" pitchFamily="27" charset="-127"/>
                <a:cs typeface="굴림" pitchFamily="27" charset="-127"/>
              </a:rPr>
              <a:t>weight = 15</a:t>
            </a:r>
          </a:p>
        </p:txBody>
      </p:sp>
      <p:sp>
        <p:nvSpPr>
          <p:cNvPr id="1253384" name="Oval 8"/>
          <p:cNvSpPr>
            <a:spLocks noChangeArrowheads="1"/>
          </p:cNvSpPr>
          <p:nvPr/>
        </p:nvSpPr>
        <p:spPr bwMode="auto">
          <a:xfrm>
            <a:off x="2743201" y="2771775"/>
            <a:ext cx="194072" cy="200025"/>
          </a:xfrm>
          <a:prstGeom prst="ellipse">
            <a:avLst/>
          </a:prstGeom>
          <a:noFill/>
          <a:ln w="9525">
            <a:solidFill>
              <a:schemeClr val="tx1"/>
            </a:solidFill>
            <a:miter lim="800000"/>
            <a:headEnd/>
            <a:tailEnd/>
          </a:ln>
          <a:effectLst/>
        </p:spPr>
        <p:txBody>
          <a:bodyPr wrap="none" anchor="ctr">
            <a:prstTxWarp prst="textNoShape">
              <a:avLst/>
            </a:prstTxWarp>
          </a:bodyPr>
          <a:lstStyle/>
          <a:p>
            <a:pPr algn="ctr">
              <a:tabLst>
                <a:tab pos="346472" algn="l"/>
                <a:tab pos="681038" algn="l"/>
                <a:tab pos="1027510" algn="l"/>
                <a:tab pos="1372791" algn="l"/>
              </a:tabLst>
            </a:pPr>
            <a:endParaRPr lang="ko-KR" altLang="en-US" sz="1350">
              <a:ea typeface="굴림" pitchFamily="27" charset="-127"/>
              <a:cs typeface="굴림" pitchFamily="27" charset="-127"/>
            </a:endParaRPr>
          </a:p>
        </p:txBody>
      </p:sp>
      <p:sp>
        <p:nvSpPr>
          <p:cNvPr id="1253385" name="Oval 9"/>
          <p:cNvSpPr>
            <a:spLocks noChangeArrowheads="1"/>
          </p:cNvSpPr>
          <p:nvPr/>
        </p:nvSpPr>
        <p:spPr bwMode="auto">
          <a:xfrm>
            <a:off x="2171701" y="3200400"/>
            <a:ext cx="194072" cy="200025"/>
          </a:xfrm>
          <a:prstGeom prst="ellipse">
            <a:avLst/>
          </a:prstGeom>
          <a:noFill/>
          <a:ln w="9525">
            <a:solidFill>
              <a:schemeClr val="tx1"/>
            </a:solidFill>
            <a:miter lim="800000"/>
            <a:headEnd/>
            <a:tailEnd/>
          </a:ln>
          <a:effectLst/>
        </p:spPr>
        <p:txBody>
          <a:bodyPr wrap="none" anchor="ctr">
            <a:prstTxWarp prst="textNoShape">
              <a:avLst/>
            </a:prstTxWarp>
          </a:bodyPr>
          <a:lstStyle/>
          <a:p>
            <a:pPr algn="ctr">
              <a:tabLst>
                <a:tab pos="346472" algn="l"/>
                <a:tab pos="681038" algn="l"/>
                <a:tab pos="1027510" algn="l"/>
                <a:tab pos="1372791" algn="l"/>
              </a:tabLst>
            </a:pPr>
            <a:endParaRPr lang="ko-KR" altLang="en-US" sz="1350">
              <a:ea typeface="굴림" pitchFamily="27" charset="-127"/>
              <a:cs typeface="굴림" pitchFamily="27" charset="-127"/>
            </a:endParaRPr>
          </a:p>
        </p:txBody>
      </p:sp>
      <p:sp>
        <p:nvSpPr>
          <p:cNvPr id="1253386" name="Oval 10"/>
          <p:cNvSpPr>
            <a:spLocks noChangeArrowheads="1"/>
          </p:cNvSpPr>
          <p:nvPr/>
        </p:nvSpPr>
        <p:spPr bwMode="auto">
          <a:xfrm>
            <a:off x="2743201" y="3457575"/>
            <a:ext cx="194072" cy="200025"/>
          </a:xfrm>
          <a:prstGeom prst="ellipse">
            <a:avLst/>
          </a:prstGeom>
          <a:noFill/>
          <a:ln w="9525">
            <a:solidFill>
              <a:schemeClr val="tx1"/>
            </a:solidFill>
            <a:miter lim="800000"/>
            <a:headEnd/>
            <a:tailEnd/>
          </a:ln>
          <a:effectLst/>
        </p:spPr>
        <p:txBody>
          <a:bodyPr wrap="none" anchor="ctr">
            <a:prstTxWarp prst="textNoShape">
              <a:avLst/>
            </a:prstTxWarp>
          </a:bodyPr>
          <a:lstStyle/>
          <a:p>
            <a:pPr algn="ctr">
              <a:tabLst>
                <a:tab pos="346472" algn="l"/>
                <a:tab pos="681038" algn="l"/>
                <a:tab pos="1027510" algn="l"/>
                <a:tab pos="1372791" algn="l"/>
              </a:tabLst>
            </a:pPr>
            <a:endParaRPr lang="ko-KR" altLang="en-US" sz="1350">
              <a:ea typeface="굴림" pitchFamily="27" charset="-127"/>
              <a:cs typeface="굴림" pitchFamily="27" charset="-127"/>
            </a:endParaRPr>
          </a:p>
        </p:txBody>
      </p:sp>
      <p:sp>
        <p:nvSpPr>
          <p:cNvPr id="1253387" name="Oval 11"/>
          <p:cNvSpPr>
            <a:spLocks noChangeArrowheads="1"/>
          </p:cNvSpPr>
          <p:nvPr/>
        </p:nvSpPr>
        <p:spPr bwMode="auto">
          <a:xfrm>
            <a:off x="3349228" y="3200400"/>
            <a:ext cx="194072" cy="200025"/>
          </a:xfrm>
          <a:prstGeom prst="ellipse">
            <a:avLst/>
          </a:prstGeom>
          <a:noFill/>
          <a:ln w="9525">
            <a:solidFill>
              <a:schemeClr val="tx1"/>
            </a:solidFill>
            <a:miter lim="800000"/>
            <a:headEnd/>
            <a:tailEnd/>
          </a:ln>
          <a:effectLst/>
        </p:spPr>
        <p:txBody>
          <a:bodyPr wrap="none" anchor="ctr">
            <a:prstTxWarp prst="textNoShape">
              <a:avLst/>
            </a:prstTxWarp>
          </a:bodyPr>
          <a:lstStyle/>
          <a:p>
            <a:pPr algn="ctr">
              <a:tabLst>
                <a:tab pos="346472" algn="l"/>
                <a:tab pos="681038" algn="l"/>
                <a:tab pos="1027510" algn="l"/>
                <a:tab pos="1372791" algn="l"/>
              </a:tabLst>
            </a:pPr>
            <a:endParaRPr lang="ko-KR" altLang="en-US" sz="1350">
              <a:ea typeface="굴림" pitchFamily="27" charset="-127"/>
              <a:cs typeface="굴림" pitchFamily="27" charset="-127"/>
            </a:endParaRPr>
          </a:p>
        </p:txBody>
      </p:sp>
      <p:sp>
        <p:nvSpPr>
          <p:cNvPr id="1253388" name="Oval 12"/>
          <p:cNvSpPr>
            <a:spLocks noChangeArrowheads="1"/>
          </p:cNvSpPr>
          <p:nvPr/>
        </p:nvSpPr>
        <p:spPr bwMode="auto">
          <a:xfrm>
            <a:off x="2171701" y="3943350"/>
            <a:ext cx="194072" cy="200025"/>
          </a:xfrm>
          <a:prstGeom prst="ellipse">
            <a:avLst/>
          </a:prstGeom>
          <a:noFill/>
          <a:ln w="9525">
            <a:solidFill>
              <a:schemeClr val="tx1"/>
            </a:solidFill>
            <a:miter lim="800000"/>
            <a:headEnd/>
            <a:tailEnd/>
          </a:ln>
          <a:effectLst/>
        </p:spPr>
        <p:txBody>
          <a:bodyPr wrap="none" anchor="ctr">
            <a:prstTxWarp prst="textNoShape">
              <a:avLst/>
            </a:prstTxWarp>
          </a:bodyPr>
          <a:lstStyle/>
          <a:p>
            <a:pPr algn="ctr">
              <a:tabLst>
                <a:tab pos="346472" algn="l"/>
                <a:tab pos="681038" algn="l"/>
                <a:tab pos="1027510" algn="l"/>
                <a:tab pos="1372791" algn="l"/>
              </a:tabLst>
            </a:pPr>
            <a:endParaRPr lang="ko-KR" altLang="en-US" sz="1350">
              <a:ea typeface="굴림" pitchFamily="27" charset="-127"/>
              <a:cs typeface="굴림" pitchFamily="27" charset="-127"/>
            </a:endParaRPr>
          </a:p>
        </p:txBody>
      </p:sp>
      <p:sp>
        <p:nvSpPr>
          <p:cNvPr id="1253389" name="Oval 13"/>
          <p:cNvSpPr>
            <a:spLocks noChangeArrowheads="1"/>
          </p:cNvSpPr>
          <p:nvPr/>
        </p:nvSpPr>
        <p:spPr bwMode="auto">
          <a:xfrm>
            <a:off x="3349228" y="3943350"/>
            <a:ext cx="194072" cy="200025"/>
          </a:xfrm>
          <a:prstGeom prst="ellipse">
            <a:avLst/>
          </a:prstGeom>
          <a:noFill/>
          <a:ln w="9525">
            <a:solidFill>
              <a:schemeClr val="tx1"/>
            </a:solidFill>
            <a:miter lim="800000"/>
            <a:headEnd/>
            <a:tailEnd/>
          </a:ln>
          <a:effectLst/>
        </p:spPr>
        <p:txBody>
          <a:bodyPr wrap="none" anchor="ctr">
            <a:prstTxWarp prst="textNoShape">
              <a:avLst/>
            </a:prstTxWarp>
          </a:bodyPr>
          <a:lstStyle/>
          <a:p>
            <a:pPr algn="ctr">
              <a:tabLst>
                <a:tab pos="346472" algn="l"/>
                <a:tab pos="681038" algn="l"/>
                <a:tab pos="1027510" algn="l"/>
                <a:tab pos="1372791" algn="l"/>
              </a:tabLst>
            </a:pPr>
            <a:endParaRPr lang="ko-KR" altLang="en-US" sz="1350">
              <a:ea typeface="굴림" pitchFamily="27" charset="-127"/>
              <a:cs typeface="굴림" pitchFamily="27" charset="-127"/>
            </a:endParaRPr>
          </a:p>
        </p:txBody>
      </p:sp>
      <p:cxnSp>
        <p:nvCxnSpPr>
          <p:cNvPr id="1253390" name="AutoShape 14"/>
          <p:cNvCxnSpPr>
            <a:cxnSpLocks noChangeShapeType="1"/>
            <a:stCxn id="1253384" idx="4"/>
            <a:endCxn id="1253386" idx="0"/>
          </p:cNvCxnSpPr>
          <p:nvPr/>
        </p:nvCxnSpPr>
        <p:spPr bwMode="auto">
          <a:xfrm>
            <a:off x="2840831" y="2971800"/>
            <a:ext cx="0" cy="485775"/>
          </a:xfrm>
          <a:prstGeom prst="straightConnector1">
            <a:avLst/>
          </a:prstGeom>
          <a:noFill/>
          <a:ln w="57150">
            <a:solidFill>
              <a:schemeClr val="tx1"/>
            </a:solidFill>
            <a:miter lim="800000"/>
            <a:headEnd/>
            <a:tailEnd/>
          </a:ln>
          <a:effectLst/>
        </p:spPr>
      </p:cxnSp>
      <p:cxnSp>
        <p:nvCxnSpPr>
          <p:cNvPr id="1253391" name="AutoShape 15"/>
          <p:cNvCxnSpPr>
            <a:cxnSpLocks noChangeShapeType="1"/>
            <a:stCxn id="1253385" idx="5"/>
            <a:endCxn id="1253386" idx="1"/>
          </p:cNvCxnSpPr>
          <p:nvPr/>
        </p:nvCxnSpPr>
        <p:spPr bwMode="auto">
          <a:xfrm>
            <a:off x="2337198" y="3370661"/>
            <a:ext cx="434578" cy="116681"/>
          </a:xfrm>
          <a:prstGeom prst="straightConnector1">
            <a:avLst/>
          </a:prstGeom>
          <a:noFill/>
          <a:ln w="57150">
            <a:solidFill>
              <a:schemeClr val="tx1"/>
            </a:solidFill>
            <a:miter lim="800000"/>
            <a:headEnd/>
            <a:tailEnd/>
          </a:ln>
          <a:effectLst/>
        </p:spPr>
      </p:cxnSp>
      <p:cxnSp>
        <p:nvCxnSpPr>
          <p:cNvPr id="1253392" name="AutoShape 16"/>
          <p:cNvCxnSpPr>
            <a:cxnSpLocks noChangeShapeType="1"/>
            <a:stCxn id="1253386" idx="7"/>
            <a:endCxn id="1253387" idx="3"/>
          </p:cNvCxnSpPr>
          <p:nvPr/>
        </p:nvCxnSpPr>
        <p:spPr bwMode="auto">
          <a:xfrm flipV="1">
            <a:off x="2908699" y="3370661"/>
            <a:ext cx="469106" cy="116681"/>
          </a:xfrm>
          <a:prstGeom prst="straightConnector1">
            <a:avLst/>
          </a:prstGeom>
          <a:noFill/>
          <a:ln w="57150">
            <a:solidFill>
              <a:schemeClr val="tx1"/>
            </a:solidFill>
            <a:miter lim="800000"/>
            <a:headEnd/>
            <a:tailEnd/>
          </a:ln>
          <a:effectLst/>
        </p:spPr>
      </p:cxnSp>
      <p:cxnSp>
        <p:nvCxnSpPr>
          <p:cNvPr id="1253393" name="AutoShape 17"/>
          <p:cNvCxnSpPr>
            <a:cxnSpLocks noChangeShapeType="1"/>
            <a:stCxn id="1253386" idx="3"/>
            <a:endCxn id="1253388" idx="7"/>
          </p:cNvCxnSpPr>
          <p:nvPr/>
        </p:nvCxnSpPr>
        <p:spPr bwMode="auto">
          <a:xfrm flipH="1">
            <a:off x="2337198" y="3627836"/>
            <a:ext cx="434578" cy="345281"/>
          </a:xfrm>
          <a:prstGeom prst="straightConnector1">
            <a:avLst/>
          </a:prstGeom>
          <a:noFill/>
          <a:ln w="57150">
            <a:solidFill>
              <a:schemeClr val="tx1"/>
            </a:solidFill>
            <a:miter lim="800000"/>
            <a:headEnd/>
            <a:tailEnd/>
          </a:ln>
          <a:effectLst/>
        </p:spPr>
      </p:cxnSp>
      <p:cxnSp>
        <p:nvCxnSpPr>
          <p:cNvPr id="1253394" name="AutoShape 18"/>
          <p:cNvCxnSpPr>
            <a:cxnSpLocks noChangeShapeType="1"/>
            <a:stCxn id="1253386" idx="5"/>
            <a:endCxn id="1253389" idx="1"/>
          </p:cNvCxnSpPr>
          <p:nvPr/>
        </p:nvCxnSpPr>
        <p:spPr bwMode="auto">
          <a:xfrm>
            <a:off x="2908699" y="3627836"/>
            <a:ext cx="469106" cy="345281"/>
          </a:xfrm>
          <a:prstGeom prst="straightConnector1">
            <a:avLst/>
          </a:prstGeom>
          <a:noFill/>
          <a:ln w="57150">
            <a:solidFill>
              <a:schemeClr val="tx1"/>
            </a:solidFill>
            <a:miter lim="800000"/>
            <a:headEnd/>
            <a:tailEnd/>
          </a:ln>
          <a:effectLst/>
        </p:spPr>
      </p:cxnSp>
      <p:cxnSp>
        <p:nvCxnSpPr>
          <p:cNvPr id="1253395" name="AutoShape 19"/>
          <p:cNvCxnSpPr>
            <a:cxnSpLocks noChangeShapeType="1"/>
            <a:stCxn id="1253388" idx="6"/>
            <a:endCxn id="1253389" idx="2"/>
          </p:cNvCxnSpPr>
          <p:nvPr/>
        </p:nvCxnSpPr>
        <p:spPr bwMode="auto">
          <a:xfrm>
            <a:off x="2365774" y="4043363"/>
            <a:ext cx="983456" cy="0"/>
          </a:xfrm>
          <a:prstGeom prst="straightConnector1">
            <a:avLst/>
          </a:prstGeom>
          <a:noFill/>
          <a:ln w="9525">
            <a:solidFill>
              <a:schemeClr val="tx1"/>
            </a:solidFill>
            <a:miter lim="800000"/>
            <a:headEnd/>
            <a:tailEnd/>
          </a:ln>
          <a:effectLst/>
        </p:spPr>
      </p:cxnSp>
      <p:cxnSp>
        <p:nvCxnSpPr>
          <p:cNvPr id="1253396" name="AutoShape 20"/>
          <p:cNvCxnSpPr>
            <a:cxnSpLocks noChangeShapeType="1"/>
            <a:stCxn id="1253387" idx="4"/>
            <a:endCxn id="1253389" idx="0"/>
          </p:cNvCxnSpPr>
          <p:nvPr/>
        </p:nvCxnSpPr>
        <p:spPr bwMode="auto">
          <a:xfrm>
            <a:off x="3446860" y="3400425"/>
            <a:ext cx="0" cy="542925"/>
          </a:xfrm>
          <a:prstGeom prst="straightConnector1">
            <a:avLst/>
          </a:prstGeom>
          <a:noFill/>
          <a:ln w="9525">
            <a:solidFill>
              <a:schemeClr val="tx1"/>
            </a:solidFill>
            <a:miter lim="800000"/>
            <a:headEnd/>
            <a:tailEnd/>
          </a:ln>
          <a:effectLst/>
        </p:spPr>
      </p:cxnSp>
      <p:cxnSp>
        <p:nvCxnSpPr>
          <p:cNvPr id="1253397" name="AutoShape 21"/>
          <p:cNvCxnSpPr>
            <a:cxnSpLocks noChangeShapeType="1"/>
            <a:stCxn id="1253387" idx="1"/>
            <a:endCxn id="1253384" idx="6"/>
          </p:cNvCxnSpPr>
          <p:nvPr/>
        </p:nvCxnSpPr>
        <p:spPr bwMode="auto">
          <a:xfrm flipH="1" flipV="1">
            <a:off x="2937274" y="2871787"/>
            <a:ext cx="440531" cy="358379"/>
          </a:xfrm>
          <a:prstGeom prst="straightConnector1">
            <a:avLst/>
          </a:prstGeom>
          <a:noFill/>
          <a:ln w="9525">
            <a:solidFill>
              <a:schemeClr val="tx1"/>
            </a:solidFill>
            <a:miter lim="800000"/>
            <a:headEnd/>
            <a:tailEnd/>
          </a:ln>
          <a:effectLst/>
        </p:spPr>
      </p:cxnSp>
      <p:cxnSp>
        <p:nvCxnSpPr>
          <p:cNvPr id="1253398" name="AutoShape 22"/>
          <p:cNvCxnSpPr>
            <a:cxnSpLocks noChangeShapeType="1"/>
            <a:stCxn id="1253384" idx="2"/>
            <a:endCxn id="1253385" idx="7"/>
          </p:cNvCxnSpPr>
          <p:nvPr/>
        </p:nvCxnSpPr>
        <p:spPr bwMode="auto">
          <a:xfrm flipH="1">
            <a:off x="2337198" y="2871787"/>
            <a:ext cx="406003" cy="358379"/>
          </a:xfrm>
          <a:prstGeom prst="straightConnector1">
            <a:avLst/>
          </a:prstGeom>
          <a:noFill/>
          <a:ln w="9525">
            <a:solidFill>
              <a:schemeClr val="tx1"/>
            </a:solidFill>
            <a:miter lim="800000"/>
            <a:headEnd/>
            <a:tailEnd/>
          </a:ln>
          <a:effectLst/>
        </p:spPr>
      </p:cxnSp>
      <p:cxnSp>
        <p:nvCxnSpPr>
          <p:cNvPr id="1253399" name="AutoShape 23"/>
          <p:cNvCxnSpPr>
            <a:cxnSpLocks noChangeShapeType="1"/>
            <a:stCxn id="1253385" idx="4"/>
            <a:endCxn id="1253388" idx="0"/>
          </p:cNvCxnSpPr>
          <p:nvPr/>
        </p:nvCxnSpPr>
        <p:spPr bwMode="auto">
          <a:xfrm>
            <a:off x="2269331" y="3400425"/>
            <a:ext cx="0" cy="542925"/>
          </a:xfrm>
          <a:prstGeom prst="straightConnector1">
            <a:avLst/>
          </a:prstGeom>
          <a:noFill/>
          <a:ln w="9525">
            <a:solidFill>
              <a:schemeClr val="tx1"/>
            </a:solidFill>
            <a:miter lim="800000"/>
            <a:headEnd/>
            <a:tailEnd/>
          </a:ln>
          <a:effectLst/>
        </p:spPr>
      </p:cxnSp>
      <p:sp>
        <p:nvSpPr>
          <p:cNvPr id="1253400" name="Text Box 24"/>
          <p:cNvSpPr txBox="1">
            <a:spLocks noChangeArrowheads="1"/>
          </p:cNvSpPr>
          <p:nvPr/>
        </p:nvSpPr>
        <p:spPr bwMode="auto">
          <a:xfrm>
            <a:off x="2857585" y="3057525"/>
            <a:ext cx="105798" cy="230832"/>
          </a:xfrm>
          <a:prstGeom prst="rect">
            <a:avLst/>
          </a:prstGeom>
          <a:noFill/>
          <a:ln w="9525">
            <a:noFill/>
            <a:miter lim="800000"/>
            <a:headEnd/>
            <a:tailEnd/>
          </a:ln>
          <a:effectLst/>
        </p:spPr>
        <p:txBody>
          <a:bodyPr wrap="none" lIns="0" tIns="0" rIns="0" bIns="0">
            <a:prstTxWarp prst="textNoShape">
              <a:avLst/>
            </a:prstTxWarp>
            <a:spAutoFit/>
          </a:bodyPr>
          <a:lstStyle/>
          <a:p>
            <a:pPr algn="ctr">
              <a:tabLst>
                <a:tab pos="346472" algn="l"/>
                <a:tab pos="681038" algn="l"/>
                <a:tab pos="1027510" algn="l"/>
                <a:tab pos="1372791" algn="l"/>
              </a:tabLst>
            </a:pPr>
            <a:r>
              <a:rPr lang="en-US" altLang="ko-KR" sz="1500">
                <a:ea typeface="굴림" pitchFamily="27" charset="-127"/>
                <a:cs typeface="굴림" pitchFamily="27" charset="-127"/>
              </a:rPr>
              <a:t>1</a:t>
            </a:r>
          </a:p>
        </p:txBody>
      </p:sp>
      <p:sp>
        <p:nvSpPr>
          <p:cNvPr id="1253401" name="Text Box 25"/>
          <p:cNvSpPr txBox="1">
            <a:spLocks noChangeArrowheads="1"/>
          </p:cNvSpPr>
          <p:nvPr/>
        </p:nvSpPr>
        <p:spPr bwMode="auto">
          <a:xfrm>
            <a:off x="3486235" y="3571875"/>
            <a:ext cx="105798" cy="230832"/>
          </a:xfrm>
          <a:prstGeom prst="rect">
            <a:avLst/>
          </a:prstGeom>
          <a:noFill/>
          <a:ln w="9525">
            <a:noFill/>
            <a:miter lim="800000"/>
            <a:headEnd/>
            <a:tailEnd/>
          </a:ln>
          <a:effectLst/>
        </p:spPr>
        <p:txBody>
          <a:bodyPr wrap="none" lIns="0" tIns="0" rIns="0" bIns="0">
            <a:prstTxWarp prst="textNoShape">
              <a:avLst/>
            </a:prstTxWarp>
            <a:spAutoFit/>
          </a:bodyPr>
          <a:lstStyle/>
          <a:p>
            <a:pPr algn="ctr">
              <a:tabLst>
                <a:tab pos="346472" algn="l"/>
                <a:tab pos="681038" algn="l"/>
                <a:tab pos="1027510" algn="l"/>
                <a:tab pos="1372791" algn="l"/>
              </a:tabLst>
            </a:pPr>
            <a:r>
              <a:rPr lang="en-US" altLang="ko-KR" sz="1500">
                <a:ea typeface="굴림" pitchFamily="27" charset="-127"/>
                <a:cs typeface="굴림" pitchFamily="27" charset="-127"/>
              </a:rPr>
              <a:t>2</a:t>
            </a:r>
          </a:p>
        </p:txBody>
      </p:sp>
      <p:sp>
        <p:nvSpPr>
          <p:cNvPr id="1253402" name="Text Box 26"/>
          <p:cNvSpPr txBox="1">
            <a:spLocks noChangeArrowheads="1"/>
          </p:cNvSpPr>
          <p:nvPr/>
        </p:nvSpPr>
        <p:spPr bwMode="auto">
          <a:xfrm>
            <a:off x="2114635" y="3571875"/>
            <a:ext cx="105798" cy="230832"/>
          </a:xfrm>
          <a:prstGeom prst="rect">
            <a:avLst/>
          </a:prstGeom>
          <a:noFill/>
          <a:ln w="9525">
            <a:noFill/>
            <a:miter lim="800000"/>
            <a:headEnd/>
            <a:tailEnd/>
          </a:ln>
          <a:effectLst/>
        </p:spPr>
        <p:txBody>
          <a:bodyPr wrap="none" lIns="0" tIns="0" rIns="0" bIns="0">
            <a:prstTxWarp prst="textNoShape">
              <a:avLst/>
            </a:prstTxWarp>
            <a:spAutoFit/>
          </a:bodyPr>
          <a:lstStyle/>
          <a:p>
            <a:pPr algn="ctr">
              <a:tabLst>
                <a:tab pos="346472" algn="l"/>
                <a:tab pos="681038" algn="l"/>
                <a:tab pos="1027510" algn="l"/>
                <a:tab pos="1372791" algn="l"/>
              </a:tabLst>
            </a:pPr>
            <a:r>
              <a:rPr lang="en-US" altLang="ko-KR" sz="1500">
                <a:ea typeface="굴림" pitchFamily="27" charset="-127"/>
                <a:cs typeface="굴림" pitchFamily="27" charset="-127"/>
              </a:rPr>
              <a:t>3</a:t>
            </a:r>
          </a:p>
        </p:txBody>
      </p:sp>
      <p:sp>
        <p:nvSpPr>
          <p:cNvPr id="1253403" name="Text Box 27"/>
          <p:cNvSpPr txBox="1">
            <a:spLocks noChangeArrowheads="1"/>
          </p:cNvSpPr>
          <p:nvPr/>
        </p:nvSpPr>
        <p:spPr bwMode="auto">
          <a:xfrm>
            <a:off x="3143335" y="3409950"/>
            <a:ext cx="105798" cy="230832"/>
          </a:xfrm>
          <a:prstGeom prst="rect">
            <a:avLst/>
          </a:prstGeom>
          <a:noFill/>
          <a:ln w="9525">
            <a:noFill/>
            <a:miter lim="800000"/>
            <a:headEnd/>
            <a:tailEnd/>
          </a:ln>
          <a:effectLst/>
        </p:spPr>
        <p:txBody>
          <a:bodyPr wrap="none" lIns="0" tIns="0" rIns="0" bIns="0">
            <a:prstTxWarp prst="textNoShape">
              <a:avLst/>
            </a:prstTxWarp>
            <a:spAutoFit/>
          </a:bodyPr>
          <a:lstStyle/>
          <a:p>
            <a:pPr algn="ctr">
              <a:tabLst>
                <a:tab pos="346472" algn="l"/>
                <a:tab pos="681038" algn="l"/>
                <a:tab pos="1027510" algn="l"/>
                <a:tab pos="1372791" algn="l"/>
              </a:tabLst>
            </a:pPr>
            <a:r>
              <a:rPr lang="en-US" altLang="ko-KR" sz="1500">
                <a:ea typeface="굴림" pitchFamily="27" charset="-127"/>
                <a:cs typeface="굴림" pitchFamily="27" charset="-127"/>
              </a:rPr>
              <a:t>5</a:t>
            </a:r>
          </a:p>
        </p:txBody>
      </p:sp>
      <p:sp>
        <p:nvSpPr>
          <p:cNvPr id="1253404" name="Text Box 28"/>
          <p:cNvSpPr txBox="1">
            <a:spLocks noChangeArrowheads="1"/>
          </p:cNvSpPr>
          <p:nvPr/>
        </p:nvSpPr>
        <p:spPr bwMode="auto">
          <a:xfrm>
            <a:off x="2457535" y="2828925"/>
            <a:ext cx="105798" cy="230832"/>
          </a:xfrm>
          <a:prstGeom prst="rect">
            <a:avLst/>
          </a:prstGeom>
          <a:noFill/>
          <a:ln w="9525">
            <a:noFill/>
            <a:miter lim="800000"/>
            <a:headEnd/>
            <a:tailEnd/>
          </a:ln>
          <a:effectLst/>
        </p:spPr>
        <p:txBody>
          <a:bodyPr wrap="none" lIns="0" tIns="0" rIns="0" bIns="0">
            <a:prstTxWarp prst="textNoShape">
              <a:avLst/>
            </a:prstTxWarp>
            <a:spAutoFit/>
          </a:bodyPr>
          <a:lstStyle/>
          <a:p>
            <a:pPr algn="ctr">
              <a:tabLst>
                <a:tab pos="346472" algn="l"/>
                <a:tab pos="681038" algn="l"/>
                <a:tab pos="1027510" algn="l"/>
                <a:tab pos="1372791" algn="l"/>
              </a:tabLst>
            </a:pPr>
            <a:r>
              <a:rPr lang="en-US" altLang="ko-KR" sz="1500">
                <a:ea typeface="굴림" pitchFamily="27" charset="-127"/>
                <a:cs typeface="굴림" pitchFamily="27" charset="-127"/>
              </a:rPr>
              <a:t>6</a:t>
            </a:r>
          </a:p>
        </p:txBody>
      </p:sp>
      <p:sp>
        <p:nvSpPr>
          <p:cNvPr id="1253405" name="Text Box 29"/>
          <p:cNvSpPr txBox="1">
            <a:spLocks noChangeArrowheads="1"/>
          </p:cNvSpPr>
          <p:nvPr/>
        </p:nvSpPr>
        <p:spPr bwMode="auto">
          <a:xfrm>
            <a:off x="2800435" y="4029075"/>
            <a:ext cx="105798" cy="230832"/>
          </a:xfrm>
          <a:prstGeom prst="rect">
            <a:avLst/>
          </a:prstGeom>
          <a:noFill/>
          <a:ln w="9525">
            <a:noFill/>
            <a:miter lim="800000"/>
            <a:headEnd/>
            <a:tailEnd/>
          </a:ln>
          <a:effectLst/>
        </p:spPr>
        <p:txBody>
          <a:bodyPr wrap="none" lIns="0" tIns="0" rIns="0" bIns="0">
            <a:prstTxWarp prst="textNoShape">
              <a:avLst/>
            </a:prstTxWarp>
            <a:spAutoFit/>
          </a:bodyPr>
          <a:lstStyle/>
          <a:p>
            <a:pPr algn="ctr">
              <a:tabLst>
                <a:tab pos="346472" algn="l"/>
                <a:tab pos="681038" algn="l"/>
                <a:tab pos="1027510" algn="l"/>
                <a:tab pos="1372791" algn="l"/>
              </a:tabLst>
            </a:pPr>
            <a:r>
              <a:rPr lang="en-US" altLang="ko-KR" sz="1500">
                <a:ea typeface="굴림" pitchFamily="27" charset="-127"/>
                <a:cs typeface="굴림" pitchFamily="27" charset="-127"/>
              </a:rPr>
              <a:t>6</a:t>
            </a:r>
          </a:p>
        </p:txBody>
      </p:sp>
      <p:sp>
        <p:nvSpPr>
          <p:cNvPr id="1253406" name="Text Box 30"/>
          <p:cNvSpPr txBox="1">
            <a:spLocks noChangeArrowheads="1"/>
          </p:cNvSpPr>
          <p:nvPr/>
        </p:nvSpPr>
        <p:spPr bwMode="auto">
          <a:xfrm>
            <a:off x="3151669" y="2828925"/>
            <a:ext cx="105798" cy="230832"/>
          </a:xfrm>
          <a:prstGeom prst="rect">
            <a:avLst/>
          </a:prstGeom>
          <a:noFill/>
          <a:ln w="9525">
            <a:noFill/>
            <a:miter lim="800000"/>
            <a:headEnd/>
            <a:tailEnd/>
          </a:ln>
          <a:effectLst/>
        </p:spPr>
        <p:txBody>
          <a:bodyPr wrap="none" lIns="0" tIns="0" rIns="0" bIns="0">
            <a:prstTxWarp prst="textNoShape">
              <a:avLst/>
            </a:prstTxWarp>
            <a:spAutoFit/>
          </a:bodyPr>
          <a:lstStyle/>
          <a:p>
            <a:pPr algn="ctr">
              <a:tabLst>
                <a:tab pos="346472" algn="l"/>
                <a:tab pos="681038" algn="l"/>
                <a:tab pos="1027510" algn="l"/>
                <a:tab pos="1372791" algn="l"/>
              </a:tabLst>
            </a:pPr>
            <a:r>
              <a:rPr lang="en-US" altLang="ko-KR" sz="1500">
                <a:ea typeface="굴림" pitchFamily="27" charset="-127"/>
                <a:cs typeface="굴림" pitchFamily="27" charset="-127"/>
              </a:rPr>
              <a:t>5</a:t>
            </a:r>
          </a:p>
        </p:txBody>
      </p:sp>
      <p:sp>
        <p:nvSpPr>
          <p:cNvPr id="1253407" name="Text Box 31"/>
          <p:cNvSpPr txBox="1">
            <a:spLocks noChangeArrowheads="1"/>
          </p:cNvSpPr>
          <p:nvPr/>
        </p:nvSpPr>
        <p:spPr bwMode="auto">
          <a:xfrm>
            <a:off x="2580169" y="3743325"/>
            <a:ext cx="105798" cy="230832"/>
          </a:xfrm>
          <a:prstGeom prst="rect">
            <a:avLst/>
          </a:prstGeom>
          <a:noFill/>
          <a:ln w="9525">
            <a:noFill/>
            <a:miter lim="800000"/>
            <a:headEnd/>
            <a:tailEnd/>
          </a:ln>
          <a:effectLst/>
        </p:spPr>
        <p:txBody>
          <a:bodyPr wrap="none" lIns="0" tIns="0" rIns="0" bIns="0">
            <a:prstTxWarp prst="textNoShape">
              <a:avLst/>
            </a:prstTxWarp>
            <a:spAutoFit/>
          </a:bodyPr>
          <a:lstStyle/>
          <a:p>
            <a:pPr algn="ctr">
              <a:tabLst>
                <a:tab pos="346472" algn="l"/>
                <a:tab pos="681038" algn="l"/>
                <a:tab pos="1027510" algn="l"/>
                <a:tab pos="1372791" algn="l"/>
              </a:tabLst>
            </a:pPr>
            <a:r>
              <a:rPr lang="en-US" altLang="ko-KR" sz="1500">
                <a:ea typeface="굴림" pitchFamily="27" charset="-127"/>
                <a:cs typeface="굴림" pitchFamily="27" charset="-127"/>
              </a:rPr>
              <a:t>6</a:t>
            </a:r>
          </a:p>
        </p:txBody>
      </p:sp>
      <p:sp>
        <p:nvSpPr>
          <p:cNvPr id="1253408" name="Text Box 32"/>
          <p:cNvSpPr txBox="1">
            <a:spLocks noChangeArrowheads="1"/>
          </p:cNvSpPr>
          <p:nvPr/>
        </p:nvSpPr>
        <p:spPr bwMode="auto">
          <a:xfrm>
            <a:off x="2971885" y="3743325"/>
            <a:ext cx="105798" cy="230832"/>
          </a:xfrm>
          <a:prstGeom prst="rect">
            <a:avLst/>
          </a:prstGeom>
          <a:noFill/>
          <a:ln w="9525">
            <a:noFill/>
            <a:miter lim="800000"/>
            <a:headEnd/>
            <a:tailEnd/>
          </a:ln>
          <a:effectLst/>
        </p:spPr>
        <p:txBody>
          <a:bodyPr wrap="none" lIns="0" tIns="0" rIns="0" bIns="0">
            <a:prstTxWarp prst="textNoShape">
              <a:avLst/>
            </a:prstTxWarp>
            <a:spAutoFit/>
          </a:bodyPr>
          <a:lstStyle/>
          <a:p>
            <a:pPr algn="ctr">
              <a:tabLst>
                <a:tab pos="346472" algn="l"/>
                <a:tab pos="681038" algn="l"/>
                <a:tab pos="1027510" algn="l"/>
                <a:tab pos="1372791" algn="l"/>
              </a:tabLst>
            </a:pPr>
            <a:r>
              <a:rPr lang="en-US" altLang="ko-KR" sz="1500">
                <a:ea typeface="굴림" pitchFamily="27" charset="-127"/>
                <a:cs typeface="굴림" pitchFamily="27" charset="-127"/>
              </a:rPr>
              <a:t>4</a:t>
            </a:r>
          </a:p>
        </p:txBody>
      </p:sp>
      <p:sp>
        <p:nvSpPr>
          <p:cNvPr id="1253409" name="Text Box 33"/>
          <p:cNvSpPr txBox="1">
            <a:spLocks noChangeArrowheads="1"/>
          </p:cNvSpPr>
          <p:nvPr/>
        </p:nvSpPr>
        <p:spPr bwMode="auto">
          <a:xfrm>
            <a:off x="2457535" y="3409950"/>
            <a:ext cx="105798" cy="230832"/>
          </a:xfrm>
          <a:prstGeom prst="rect">
            <a:avLst/>
          </a:prstGeom>
          <a:noFill/>
          <a:ln w="9525">
            <a:noFill/>
            <a:miter lim="800000"/>
            <a:headEnd/>
            <a:tailEnd/>
          </a:ln>
          <a:effectLst/>
        </p:spPr>
        <p:txBody>
          <a:bodyPr wrap="none" lIns="0" tIns="0" rIns="0" bIns="0">
            <a:prstTxWarp prst="textNoShape">
              <a:avLst/>
            </a:prstTxWarp>
            <a:spAutoFit/>
          </a:bodyPr>
          <a:lstStyle/>
          <a:p>
            <a:pPr algn="ctr">
              <a:tabLst>
                <a:tab pos="346472" algn="l"/>
                <a:tab pos="681038" algn="l"/>
                <a:tab pos="1027510" algn="l"/>
                <a:tab pos="1372791" algn="l"/>
              </a:tabLst>
            </a:pPr>
            <a:r>
              <a:rPr lang="en-US" altLang="ko-KR" sz="1500">
                <a:ea typeface="굴림" pitchFamily="27" charset="-127"/>
                <a:cs typeface="굴림" pitchFamily="27" charset="-127"/>
              </a:rPr>
              <a:t>5</a:t>
            </a:r>
          </a:p>
        </p:txBody>
      </p:sp>
      <p:sp>
        <p:nvSpPr>
          <p:cNvPr id="1253410" name="Oval 34"/>
          <p:cNvSpPr>
            <a:spLocks noChangeArrowheads="1"/>
          </p:cNvSpPr>
          <p:nvPr/>
        </p:nvSpPr>
        <p:spPr bwMode="auto">
          <a:xfrm>
            <a:off x="6172201" y="2771775"/>
            <a:ext cx="194072" cy="200025"/>
          </a:xfrm>
          <a:prstGeom prst="ellipse">
            <a:avLst/>
          </a:prstGeom>
          <a:noFill/>
          <a:ln w="9525">
            <a:solidFill>
              <a:schemeClr val="tx1"/>
            </a:solidFill>
            <a:miter lim="800000"/>
            <a:headEnd/>
            <a:tailEnd/>
          </a:ln>
          <a:effectLst/>
        </p:spPr>
        <p:txBody>
          <a:bodyPr wrap="none" anchor="ctr">
            <a:prstTxWarp prst="textNoShape">
              <a:avLst/>
            </a:prstTxWarp>
          </a:bodyPr>
          <a:lstStyle/>
          <a:p>
            <a:pPr algn="ctr">
              <a:tabLst>
                <a:tab pos="346472" algn="l"/>
                <a:tab pos="681038" algn="l"/>
                <a:tab pos="1027510" algn="l"/>
                <a:tab pos="1372791" algn="l"/>
              </a:tabLst>
            </a:pPr>
            <a:endParaRPr lang="ko-KR" altLang="en-US" sz="1350">
              <a:ea typeface="굴림" pitchFamily="27" charset="-127"/>
              <a:cs typeface="굴림" pitchFamily="27" charset="-127"/>
            </a:endParaRPr>
          </a:p>
        </p:txBody>
      </p:sp>
      <p:sp>
        <p:nvSpPr>
          <p:cNvPr id="1253411" name="Oval 35"/>
          <p:cNvSpPr>
            <a:spLocks noChangeArrowheads="1"/>
          </p:cNvSpPr>
          <p:nvPr/>
        </p:nvSpPr>
        <p:spPr bwMode="auto">
          <a:xfrm>
            <a:off x="5600701" y="3200400"/>
            <a:ext cx="194072" cy="200025"/>
          </a:xfrm>
          <a:prstGeom prst="ellipse">
            <a:avLst/>
          </a:prstGeom>
          <a:noFill/>
          <a:ln w="9525">
            <a:solidFill>
              <a:schemeClr val="tx1"/>
            </a:solidFill>
            <a:miter lim="800000"/>
            <a:headEnd/>
            <a:tailEnd/>
          </a:ln>
          <a:effectLst/>
        </p:spPr>
        <p:txBody>
          <a:bodyPr wrap="none" anchor="ctr">
            <a:prstTxWarp prst="textNoShape">
              <a:avLst/>
            </a:prstTxWarp>
          </a:bodyPr>
          <a:lstStyle/>
          <a:p>
            <a:pPr algn="ctr">
              <a:tabLst>
                <a:tab pos="346472" algn="l"/>
                <a:tab pos="681038" algn="l"/>
                <a:tab pos="1027510" algn="l"/>
                <a:tab pos="1372791" algn="l"/>
              </a:tabLst>
            </a:pPr>
            <a:endParaRPr lang="ko-KR" altLang="en-US" sz="1350">
              <a:ea typeface="굴림" pitchFamily="27" charset="-127"/>
              <a:cs typeface="굴림" pitchFamily="27" charset="-127"/>
            </a:endParaRPr>
          </a:p>
        </p:txBody>
      </p:sp>
      <p:sp>
        <p:nvSpPr>
          <p:cNvPr id="1253412" name="Oval 36"/>
          <p:cNvSpPr>
            <a:spLocks noChangeArrowheads="1"/>
          </p:cNvSpPr>
          <p:nvPr/>
        </p:nvSpPr>
        <p:spPr bwMode="auto">
          <a:xfrm>
            <a:off x="6172201" y="3457575"/>
            <a:ext cx="194072" cy="200025"/>
          </a:xfrm>
          <a:prstGeom prst="ellipse">
            <a:avLst/>
          </a:prstGeom>
          <a:noFill/>
          <a:ln w="9525">
            <a:solidFill>
              <a:schemeClr val="tx1"/>
            </a:solidFill>
            <a:miter lim="800000"/>
            <a:headEnd/>
            <a:tailEnd/>
          </a:ln>
          <a:effectLst/>
        </p:spPr>
        <p:txBody>
          <a:bodyPr wrap="none" anchor="ctr">
            <a:prstTxWarp prst="textNoShape">
              <a:avLst/>
            </a:prstTxWarp>
          </a:bodyPr>
          <a:lstStyle/>
          <a:p>
            <a:pPr algn="ctr">
              <a:tabLst>
                <a:tab pos="346472" algn="l"/>
                <a:tab pos="681038" algn="l"/>
                <a:tab pos="1027510" algn="l"/>
                <a:tab pos="1372791" algn="l"/>
              </a:tabLst>
            </a:pPr>
            <a:endParaRPr lang="ko-KR" altLang="en-US" sz="1350">
              <a:ea typeface="굴림" pitchFamily="27" charset="-127"/>
              <a:cs typeface="굴림" pitchFamily="27" charset="-127"/>
            </a:endParaRPr>
          </a:p>
        </p:txBody>
      </p:sp>
      <p:sp>
        <p:nvSpPr>
          <p:cNvPr id="1253413" name="Oval 37"/>
          <p:cNvSpPr>
            <a:spLocks noChangeArrowheads="1"/>
          </p:cNvSpPr>
          <p:nvPr/>
        </p:nvSpPr>
        <p:spPr bwMode="auto">
          <a:xfrm>
            <a:off x="6778228" y="3200400"/>
            <a:ext cx="194072" cy="200025"/>
          </a:xfrm>
          <a:prstGeom prst="ellipse">
            <a:avLst/>
          </a:prstGeom>
          <a:noFill/>
          <a:ln w="9525">
            <a:solidFill>
              <a:schemeClr val="tx1"/>
            </a:solidFill>
            <a:miter lim="800000"/>
            <a:headEnd/>
            <a:tailEnd/>
          </a:ln>
          <a:effectLst/>
        </p:spPr>
        <p:txBody>
          <a:bodyPr wrap="none" anchor="ctr">
            <a:prstTxWarp prst="textNoShape">
              <a:avLst/>
            </a:prstTxWarp>
          </a:bodyPr>
          <a:lstStyle/>
          <a:p>
            <a:pPr algn="ctr">
              <a:tabLst>
                <a:tab pos="346472" algn="l"/>
                <a:tab pos="681038" algn="l"/>
                <a:tab pos="1027510" algn="l"/>
                <a:tab pos="1372791" algn="l"/>
              </a:tabLst>
            </a:pPr>
            <a:endParaRPr lang="ko-KR" altLang="en-US" sz="1350">
              <a:ea typeface="굴림" pitchFamily="27" charset="-127"/>
              <a:cs typeface="굴림" pitchFamily="27" charset="-127"/>
            </a:endParaRPr>
          </a:p>
        </p:txBody>
      </p:sp>
      <p:sp>
        <p:nvSpPr>
          <p:cNvPr id="1253414" name="Oval 38"/>
          <p:cNvSpPr>
            <a:spLocks noChangeArrowheads="1"/>
          </p:cNvSpPr>
          <p:nvPr/>
        </p:nvSpPr>
        <p:spPr bwMode="auto">
          <a:xfrm>
            <a:off x="5600701" y="3943350"/>
            <a:ext cx="194072" cy="200025"/>
          </a:xfrm>
          <a:prstGeom prst="ellipse">
            <a:avLst/>
          </a:prstGeom>
          <a:noFill/>
          <a:ln w="9525">
            <a:solidFill>
              <a:schemeClr val="tx1"/>
            </a:solidFill>
            <a:miter lim="800000"/>
            <a:headEnd/>
            <a:tailEnd/>
          </a:ln>
          <a:effectLst/>
        </p:spPr>
        <p:txBody>
          <a:bodyPr wrap="none" anchor="ctr">
            <a:prstTxWarp prst="textNoShape">
              <a:avLst/>
            </a:prstTxWarp>
          </a:bodyPr>
          <a:lstStyle/>
          <a:p>
            <a:pPr algn="ctr">
              <a:tabLst>
                <a:tab pos="346472" algn="l"/>
                <a:tab pos="681038" algn="l"/>
                <a:tab pos="1027510" algn="l"/>
                <a:tab pos="1372791" algn="l"/>
              </a:tabLst>
            </a:pPr>
            <a:endParaRPr lang="ko-KR" altLang="en-US" sz="1350">
              <a:ea typeface="굴림" pitchFamily="27" charset="-127"/>
              <a:cs typeface="굴림" pitchFamily="27" charset="-127"/>
            </a:endParaRPr>
          </a:p>
        </p:txBody>
      </p:sp>
      <p:sp>
        <p:nvSpPr>
          <p:cNvPr id="1253415" name="Oval 39"/>
          <p:cNvSpPr>
            <a:spLocks noChangeArrowheads="1"/>
          </p:cNvSpPr>
          <p:nvPr/>
        </p:nvSpPr>
        <p:spPr bwMode="auto">
          <a:xfrm>
            <a:off x="6778228" y="3943350"/>
            <a:ext cx="194072" cy="200025"/>
          </a:xfrm>
          <a:prstGeom prst="ellipse">
            <a:avLst/>
          </a:prstGeom>
          <a:noFill/>
          <a:ln w="9525">
            <a:solidFill>
              <a:schemeClr val="tx1"/>
            </a:solidFill>
            <a:miter lim="800000"/>
            <a:headEnd/>
            <a:tailEnd/>
          </a:ln>
          <a:effectLst/>
        </p:spPr>
        <p:txBody>
          <a:bodyPr wrap="none" anchor="ctr">
            <a:prstTxWarp prst="textNoShape">
              <a:avLst/>
            </a:prstTxWarp>
          </a:bodyPr>
          <a:lstStyle/>
          <a:p>
            <a:pPr algn="ctr">
              <a:tabLst>
                <a:tab pos="346472" algn="l"/>
                <a:tab pos="681038" algn="l"/>
                <a:tab pos="1027510" algn="l"/>
                <a:tab pos="1372791" algn="l"/>
              </a:tabLst>
            </a:pPr>
            <a:endParaRPr lang="ko-KR" altLang="en-US" sz="1350">
              <a:ea typeface="굴림" pitchFamily="27" charset="-127"/>
              <a:cs typeface="굴림" pitchFamily="27" charset="-127"/>
            </a:endParaRPr>
          </a:p>
        </p:txBody>
      </p:sp>
      <p:cxnSp>
        <p:nvCxnSpPr>
          <p:cNvPr id="1253416" name="AutoShape 40"/>
          <p:cNvCxnSpPr>
            <a:cxnSpLocks noChangeShapeType="1"/>
            <a:stCxn id="1253410" idx="4"/>
            <a:endCxn id="1253412" idx="0"/>
          </p:cNvCxnSpPr>
          <p:nvPr/>
        </p:nvCxnSpPr>
        <p:spPr bwMode="auto">
          <a:xfrm>
            <a:off x="6269831" y="2971800"/>
            <a:ext cx="0" cy="485775"/>
          </a:xfrm>
          <a:prstGeom prst="straightConnector1">
            <a:avLst/>
          </a:prstGeom>
          <a:noFill/>
          <a:ln w="57150">
            <a:solidFill>
              <a:schemeClr val="tx1"/>
            </a:solidFill>
            <a:miter lim="800000"/>
            <a:headEnd/>
            <a:tailEnd/>
          </a:ln>
          <a:effectLst/>
        </p:spPr>
      </p:cxnSp>
      <p:cxnSp>
        <p:nvCxnSpPr>
          <p:cNvPr id="1253417" name="AutoShape 41"/>
          <p:cNvCxnSpPr>
            <a:cxnSpLocks noChangeShapeType="1"/>
            <a:stCxn id="1253411" idx="5"/>
            <a:endCxn id="1253412" idx="1"/>
          </p:cNvCxnSpPr>
          <p:nvPr/>
        </p:nvCxnSpPr>
        <p:spPr bwMode="auto">
          <a:xfrm>
            <a:off x="5766198" y="3370661"/>
            <a:ext cx="434578" cy="116681"/>
          </a:xfrm>
          <a:prstGeom prst="straightConnector1">
            <a:avLst/>
          </a:prstGeom>
          <a:noFill/>
          <a:ln w="57150">
            <a:solidFill>
              <a:schemeClr val="tx1"/>
            </a:solidFill>
            <a:miter lim="800000"/>
            <a:headEnd/>
            <a:tailEnd/>
          </a:ln>
          <a:effectLst/>
        </p:spPr>
      </p:cxnSp>
      <p:cxnSp>
        <p:nvCxnSpPr>
          <p:cNvPr id="1253418" name="AutoShape 42"/>
          <p:cNvCxnSpPr>
            <a:cxnSpLocks noChangeShapeType="1"/>
            <a:stCxn id="1253412" idx="7"/>
            <a:endCxn id="1253413" idx="3"/>
          </p:cNvCxnSpPr>
          <p:nvPr/>
        </p:nvCxnSpPr>
        <p:spPr bwMode="auto">
          <a:xfrm flipV="1">
            <a:off x="6337699" y="3370661"/>
            <a:ext cx="469106" cy="116681"/>
          </a:xfrm>
          <a:prstGeom prst="straightConnector1">
            <a:avLst/>
          </a:prstGeom>
          <a:noFill/>
          <a:ln w="9525">
            <a:solidFill>
              <a:schemeClr val="tx1"/>
            </a:solidFill>
            <a:miter lim="800000"/>
            <a:headEnd/>
            <a:tailEnd/>
          </a:ln>
          <a:effectLst/>
        </p:spPr>
      </p:cxnSp>
      <p:cxnSp>
        <p:nvCxnSpPr>
          <p:cNvPr id="1253419" name="AutoShape 43"/>
          <p:cNvCxnSpPr>
            <a:cxnSpLocks noChangeShapeType="1"/>
            <a:stCxn id="1253412" idx="3"/>
            <a:endCxn id="1253414" idx="7"/>
          </p:cNvCxnSpPr>
          <p:nvPr/>
        </p:nvCxnSpPr>
        <p:spPr bwMode="auto">
          <a:xfrm flipH="1">
            <a:off x="5766198" y="3627836"/>
            <a:ext cx="434578" cy="345281"/>
          </a:xfrm>
          <a:prstGeom prst="straightConnector1">
            <a:avLst/>
          </a:prstGeom>
          <a:noFill/>
          <a:ln w="9525">
            <a:solidFill>
              <a:schemeClr val="tx1"/>
            </a:solidFill>
            <a:miter lim="800000"/>
            <a:headEnd/>
            <a:tailEnd/>
          </a:ln>
          <a:effectLst/>
        </p:spPr>
      </p:cxnSp>
      <p:cxnSp>
        <p:nvCxnSpPr>
          <p:cNvPr id="1253420" name="AutoShape 44"/>
          <p:cNvCxnSpPr>
            <a:cxnSpLocks noChangeShapeType="1"/>
            <a:stCxn id="1253412" idx="5"/>
            <a:endCxn id="1253415" idx="1"/>
          </p:cNvCxnSpPr>
          <p:nvPr/>
        </p:nvCxnSpPr>
        <p:spPr bwMode="auto">
          <a:xfrm>
            <a:off x="6337699" y="3627836"/>
            <a:ext cx="469106" cy="345281"/>
          </a:xfrm>
          <a:prstGeom prst="straightConnector1">
            <a:avLst/>
          </a:prstGeom>
          <a:noFill/>
          <a:ln w="57150">
            <a:solidFill>
              <a:schemeClr val="tx1"/>
            </a:solidFill>
            <a:miter lim="800000"/>
            <a:headEnd/>
            <a:tailEnd/>
          </a:ln>
          <a:effectLst/>
        </p:spPr>
      </p:cxnSp>
      <p:cxnSp>
        <p:nvCxnSpPr>
          <p:cNvPr id="1253421" name="AutoShape 45"/>
          <p:cNvCxnSpPr>
            <a:cxnSpLocks noChangeShapeType="1"/>
            <a:stCxn id="1253414" idx="6"/>
            <a:endCxn id="1253415" idx="2"/>
          </p:cNvCxnSpPr>
          <p:nvPr/>
        </p:nvCxnSpPr>
        <p:spPr bwMode="auto">
          <a:xfrm>
            <a:off x="5794774" y="4043363"/>
            <a:ext cx="983456" cy="0"/>
          </a:xfrm>
          <a:prstGeom prst="straightConnector1">
            <a:avLst/>
          </a:prstGeom>
          <a:noFill/>
          <a:ln w="9525">
            <a:solidFill>
              <a:schemeClr val="tx1"/>
            </a:solidFill>
            <a:miter lim="800000"/>
            <a:headEnd/>
            <a:tailEnd/>
          </a:ln>
          <a:effectLst/>
        </p:spPr>
      </p:cxnSp>
      <p:cxnSp>
        <p:nvCxnSpPr>
          <p:cNvPr id="1253422" name="AutoShape 46"/>
          <p:cNvCxnSpPr>
            <a:cxnSpLocks noChangeShapeType="1"/>
            <a:stCxn id="1253413" idx="4"/>
            <a:endCxn id="1253415" idx="0"/>
          </p:cNvCxnSpPr>
          <p:nvPr/>
        </p:nvCxnSpPr>
        <p:spPr bwMode="auto">
          <a:xfrm>
            <a:off x="6875860" y="3400425"/>
            <a:ext cx="0" cy="542925"/>
          </a:xfrm>
          <a:prstGeom prst="straightConnector1">
            <a:avLst/>
          </a:prstGeom>
          <a:noFill/>
          <a:ln w="57150">
            <a:solidFill>
              <a:schemeClr val="tx1"/>
            </a:solidFill>
            <a:miter lim="800000"/>
            <a:headEnd/>
            <a:tailEnd/>
          </a:ln>
          <a:effectLst/>
        </p:spPr>
      </p:cxnSp>
      <p:cxnSp>
        <p:nvCxnSpPr>
          <p:cNvPr id="1253423" name="AutoShape 47"/>
          <p:cNvCxnSpPr>
            <a:cxnSpLocks noChangeShapeType="1"/>
            <a:stCxn id="1253413" idx="1"/>
            <a:endCxn id="1253410" idx="6"/>
          </p:cNvCxnSpPr>
          <p:nvPr/>
        </p:nvCxnSpPr>
        <p:spPr bwMode="auto">
          <a:xfrm flipH="1" flipV="1">
            <a:off x="6366274" y="2871787"/>
            <a:ext cx="440531" cy="358379"/>
          </a:xfrm>
          <a:prstGeom prst="straightConnector1">
            <a:avLst/>
          </a:prstGeom>
          <a:noFill/>
          <a:ln w="9525">
            <a:solidFill>
              <a:schemeClr val="tx1"/>
            </a:solidFill>
            <a:miter lim="800000"/>
            <a:headEnd/>
            <a:tailEnd/>
          </a:ln>
          <a:effectLst/>
        </p:spPr>
      </p:cxnSp>
      <p:cxnSp>
        <p:nvCxnSpPr>
          <p:cNvPr id="1253424" name="AutoShape 48"/>
          <p:cNvCxnSpPr>
            <a:cxnSpLocks noChangeShapeType="1"/>
            <a:stCxn id="1253410" idx="2"/>
            <a:endCxn id="1253411" idx="7"/>
          </p:cNvCxnSpPr>
          <p:nvPr/>
        </p:nvCxnSpPr>
        <p:spPr bwMode="auto">
          <a:xfrm flipH="1">
            <a:off x="5766198" y="2871787"/>
            <a:ext cx="406003" cy="358379"/>
          </a:xfrm>
          <a:prstGeom prst="straightConnector1">
            <a:avLst/>
          </a:prstGeom>
          <a:noFill/>
          <a:ln w="9525">
            <a:solidFill>
              <a:schemeClr val="tx1"/>
            </a:solidFill>
            <a:miter lim="800000"/>
            <a:headEnd/>
            <a:tailEnd/>
          </a:ln>
          <a:effectLst/>
        </p:spPr>
      </p:cxnSp>
      <p:cxnSp>
        <p:nvCxnSpPr>
          <p:cNvPr id="1253425" name="AutoShape 49"/>
          <p:cNvCxnSpPr>
            <a:cxnSpLocks noChangeShapeType="1"/>
            <a:stCxn id="1253411" idx="4"/>
            <a:endCxn id="1253414" idx="0"/>
          </p:cNvCxnSpPr>
          <p:nvPr/>
        </p:nvCxnSpPr>
        <p:spPr bwMode="auto">
          <a:xfrm>
            <a:off x="5698331" y="3400425"/>
            <a:ext cx="0" cy="542925"/>
          </a:xfrm>
          <a:prstGeom prst="straightConnector1">
            <a:avLst/>
          </a:prstGeom>
          <a:noFill/>
          <a:ln w="57150">
            <a:solidFill>
              <a:schemeClr val="tx1"/>
            </a:solidFill>
            <a:miter lim="800000"/>
            <a:headEnd/>
            <a:tailEnd/>
          </a:ln>
          <a:effectLst/>
        </p:spPr>
      </p:cxnSp>
      <p:sp>
        <p:nvSpPr>
          <p:cNvPr id="1253426" name="Text Box 50"/>
          <p:cNvSpPr txBox="1">
            <a:spLocks noChangeArrowheads="1"/>
          </p:cNvSpPr>
          <p:nvPr/>
        </p:nvSpPr>
        <p:spPr bwMode="auto">
          <a:xfrm>
            <a:off x="6286585" y="3057525"/>
            <a:ext cx="105798" cy="230832"/>
          </a:xfrm>
          <a:prstGeom prst="rect">
            <a:avLst/>
          </a:prstGeom>
          <a:noFill/>
          <a:ln w="9525">
            <a:noFill/>
            <a:miter lim="800000"/>
            <a:headEnd/>
            <a:tailEnd/>
          </a:ln>
          <a:effectLst/>
        </p:spPr>
        <p:txBody>
          <a:bodyPr wrap="none" lIns="0" tIns="0" rIns="0" bIns="0">
            <a:prstTxWarp prst="textNoShape">
              <a:avLst/>
            </a:prstTxWarp>
            <a:spAutoFit/>
          </a:bodyPr>
          <a:lstStyle/>
          <a:p>
            <a:pPr algn="ctr">
              <a:tabLst>
                <a:tab pos="346472" algn="l"/>
                <a:tab pos="681038" algn="l"/>
                <a:tab pos="1027510" algn="l"/>
                <a:tab pos="1372791" algn="l"/>
              </a:tabLst>
            </a:pPr>
            <a:r>
              <a:rPr lang="en-US" altLang="ko-KR" sz="1500">
                <a:ea typeface="굴림" pitchFamily="27" charset="-127"/>
                <a:cs typeface="굴림" pitchFamily="27" charset="-127"/>
              </a:rPr>
              <a:t>1</a:t>
            </a:r>
          </a:p>
        </p:txBody>
      </p:sp>
      <p:sp>
        <p:nvSpPr>
          <p:cNvPr id="1253427" name="Text Box 51"/>
          <p:cNvSpPr txBox="1">
            <a:spLocks noChangeArrowheads="1"/>
          </p:cNvSpPr>
          <p:nvPr/>
        </p:nvSpPr>
        <p:spPr bwMode="auto">
          <a:xfrm>
            <a:off x="6915235" y="3571875"/>
            <a:ext cx="105798" cy="230832"/>
          </a:xfrm>
          <a:prstGeom prst="rect">
            <a:avLst/>
          </a:prstGeom>
          <a:noFill/>
          <a:ln w="9525">
            <a:noFill/>
            <a:miter lim="800000"/>
            <a:headEnd/>
            <a:tailEnd/>
          </a:ln>
          <a:effectLst/>
        </p:spPr>
        <p:txBody>
          <a:bodyPr wrap="none" lIns="0" tIns="0" rIns="0" bIns="0">
            <a:prstTxWarp prst="textNoShape">
              <a:avLst/>
            </a:prstTxWarp>
            <a:spAutoFit/>
          </a:bodyPr>
          <a:lstStyle/>
          <a:p>
            <a:pPr algn="ctr">
              <a:tabLst>
                <a:tab pos="346472" algn="l"/>
                <a:tab pos="681038" algn="l"/>
                <a:tab pos="1027510" algn="l"/>
                <a:tab pos="1372791" algn="l"/>
              </a:tabLst>
            </a:pPr>
            <a:r>
              <a:rPr lang="en-US" altLang="ko-KR" sz="1500">
                <a:ea typeface="굴림" pitchFamily="27" charset="-127"/>
                <a:cs typeface="굴림" pitchFamily="27" charset="-127"/>
              </a:rPr>
              <a:t>2</a:t>
            </a:r>
          </a:p>
        </p:txBody>
      </p:sp>
      <p:sp>
        <p:nvSpPr>
          <p:cNvPr id="1253428" name="Text Box 52"/>
          <p:cNvSpPr txBox="1">
            <a:spLocks noChangeArrowheads="1"/>
          </p:cNvSpPr>
          <p:nvPr/>
        </p:nvSpPr>
        <p:spPr bwMode="auto">
          <a:xfrm>
            <a:off x="5543635" y="3571875"/>
            <a:ext cx="105798" cy="230832"/>
          </a:xfrm>
          <a:prstGeom prst="rect">
            <a:avLst/>
          </a:prstGeom>
          <a:noFill/>
          <a:ln w="9525">
            <a:noFill/>
            <a:miter lim="800000"/>
            <a:headEnd/>
            <a:tailEnd/>
          </a:ln>
          <a:effectLst/>
        </p:spPr>
        <p:txBody>
          <a:bodyPr wrap="none" lIns="0" tIns="0" rIns="0" bIns="0">
            <a:prstTxWarp prst="textNoShape">
              <a:avLst/>
            </a:prstTxWarp>
            <a:spAutoFit/>
          </a:bodyPr>
          <a:lstStyle/>
          <a:p>
            <a:pPr algn="ctr">
              <a:tabLst>
                <a:tab pos="346472" algn="l"/>
                <a:tab pos="681038" algn="l"/>
                <a:tab pos="1027510" algn="l"/>
                <a:tab pos="1372791" algn="l"/>
              </a:tabLst>
            </a:pPr>
            <a:r>
              <a:rPr lang="en-US" altLang="ko-KR" sz="1500">
                <a:ea typeface="굴림" pitchFamily="27" charset="-127"/>
                <a:cs typeface="굴림" pitchFamily="27" charset="-127"/>
              </a:rPr>
              <a:t>3</a:t>
            </a:r>
          </a:p>
        </p:txBody>
      </p:sp>
      <p:sp>
        <p:nvSpPr>
          <p:cNvPr id="1253429" name="Text Box 53"/>
          <p:cNvSpPr txBox="1">
            <a:spLocks noChangeArrowheads="1"/>
          </p:cNvSpPr>
          <p:nvPr/>
        </p:nvSpPr>
        <p:spPr bwMode="auto">
          <a:xfrm>
            <a:off x="6572335" y="3409950"/>
            <a:ext cx="105798" cy="230832"/>
          </a:xfrm>
          <a:prstGeom prst="rect">
            <a:avLst/>
          </a:prstGeom>
          <a:noFill/>
          <a:ln w="9525">
            <a:noFill/>
            <a:miter lim="800000"/>
            <a:headEnd/>
            <a:tailEnd/>
          </a:ln>
          <a:effectLst/>
        </p:spPr>
        <p:txBody>
          <a:bodyPr wrap="none" lIns="0" tIns="0" rIns="0" bIns="0">
            <a:prstTxWarp prst="textNoShape">
              <a:avLst/>
            </a:prstTxWarp>
            <a:spAutoFit/>
          </a:bodyPr>
          <a:lstStyle/>
          <a:p>
            <a:pPr algn="ctr">
              <a:tabLst>
                <a:tab pos="346472" algn="l"/>
                <a:tab pos="681038" algn="l"/>
                <a:tab pos="1027510" algn="l"/>
                <a:tab pos="1372791" algn="l"/>
              </a:tabLst>
            </a:pPr>
            <a:r>
              <a:rPr lang="en-US" altLang="ko-KR" sz="1500">
                <a:ea typeface="굴림" pitchFamily="27" charset="-127"/>
                <a:cs typeface="굴림" pitchFamily="27" charset="-127"/>
              </a:rPr>
              <a:t>5</a:t>
            </a:r>
          </a:p>
        </p:txBody>
      </p:sp>
      <p:sp>
        <p:nvSpPr>
          <p:cNvPr id="1253430" name="Text Box 54"/>
          <p:cNvSpPr txBox="1">
            <a:spLocks noChangeArrowheads="1"/>
          </p:cNvSpPr>
          <p:nvPr/>
        </p:nvSpPr>
        <p:spPr bwMode="auto">
          <a:xfrm>
            <a:off x="5886535" y="2828925"/>
            <a:ext cx="105798" cy="230832"/>
          </a:xfrm>
          <a:prstGeom prst="rect">
            <a:avLst/>
          </a:prstGeom>
          <a:noFill/>
          <a:ln w="9525">
            <a:noFill/>
            <a:miter lim="800000"/>
            <a:headEnd/>
            <a:tailEnd/>
          </a:ln>
          <a:effectLst/>
        </p:spPr>
        <p:txBody>
          <a:bodyPr wrap="none" lIns="0" tIns="0" rIns="0" bIns="0">
            <a:prstTxWarp prst="textNoShape">
              <a:avLst/>
            </a:prstTxWarp>
            <a:spAutoFit/>
          </a:bodyPr>
          <a:lstStyle/>
          <a:p>
            <a:pPr algn="ctr">
              <a:tabLst>
                <a:tab pos="346472" algn="l"/>
                <a:tab pos="681038" algn="l"/>
                <a:tab pos="1027510" algn="l"/>
                <a:tab pos="1372791" algn="l"/>
              </a:tabLst>
            </a:pPr>
            <a:r>
              <a:rPr lang="en-US" altLang="ko-KR" sz="1500">
                <a:ea typeface="굴림" pitchFamily="27" charset="-127"/>
                <a:cs typeface="굴림" pitchFamily="27" charset="-127"/>
              </a:rPr>
              <a:t>6</a:t>
            </a:r>
          </a:p>
        </p:txBody>
      </p:sp>
      <p:sp>
        <p:nvSpPr>
          <p:cNvPr id="1253431" name="Text Box 55"/>
          <p:cNvSpPr txBox="1">
            <a:spLocks noChangeArrowheads="1"/>
          </p:cNvSpPr>
          <p:nvPr/>
        </p:nvSpPr>
        <p:spPr bwMode="auto">
          <a:xfrm>
            <a:off x="6229435" y="4029075"/>
            <a:ext cx="105798" cy="230832"/>
          </a:xfrm>
          <a:prstGeom prst="rect">
            <a:avLst/>
          </a:prstGeom>
          <a:noFill/>
          <a:ln w="9525">
            <a:noFill/>
            <a:miter lim="800000"/>
            <a:headEnd/>
            <a:tailEnd/>
          </a:ln>
          <a:effectLst/>
        </p:spPr>
        <p:txBody>
          <a:bodyPr wrap="none" lIns="0" tIns="0" rIns="0" bIns="0">
            <a:prstTxWarp prst="textNoShape">
              <a:avLst/>
            </a:prstTxWarp>
            <a:spAutoFit/>
          </a:bodyPr>
          <a:lstStyle/>
          <a:p>
            <a:pPr algn="ctr">
              <a:tabLst>
                <a:tab pos="346472" algn="l"/>
                <a:tab pos="681038" algn="l"/>
                <a:tab pos="1027510" algn="l"/>
                <a:tab pos="1372791" algn="l"/>
              </a:tabLst>
            </a:pPr>
            <a:r>
              <a:rPr lang="en-US" altLang="ko-KR" sz="1500">
                <a:ea typeface="굴림" pitchFamily="27" charset="-127"/>
                <a:cs typeface="굴림" pitchFamily="27" charset="-127"/>
              </a:rPr>
              <a:t>6</a:t>
            </a:r>
          </a:p>
        </p:txBody>
      </p:sp>
      <p:sp>
        <p:nvSpPr>
          <p:cNvPr id="1253432" name="Text Box 56"/>
          <p:cNvSpPr txBox="1">
            <a:spLocks noChangeArrowheads="1"/>
          </p:cNvSpPr>
          <p:nvPr/>
        </p:nvSpPr>
        <p:spPr bwMode="auto">
          <a:xfrm>
            <a:off x="6580669" y="2828925"/>
            <a:ext cx="105798" cy="230832"/>
          </a:xfrm>
          <a:prstGeom prst="rect">
            <a:avLst/>
          </a:prstGeom>
          <a:noFill/>
          <a:ln w="9525">
            <a:noFill/>
            <a:miter lim="800000"/>
            <a:headEnd/>
            <a:tailEnd/>
          </a:ln>
          <a:effectLst/>
        </p:spPr>
        <p:txBody>
          <a:bodyPr wrap="none" lIns="0" tIns="0" rIns="0" bIns="0">
            <a:prstTxWarp prst="textNoShape">
              <a:avLst/>
            </a:prstTxWarp>
            <a:spAutoFit/>
          </a:bodyPr>
          <a:lstStyle/>
          <a:p>
            <a:pPr algn="ctr">
              <a:tabLst>
                <a:tab pos="346472" algn="l"/>
                <a:tab pos="681038" algn="l"/>
                <a:tab pos="1027510" algn="l"/>
                <a:tab pos="1372791" algn="l"/>
              </a:tabLst>
            </a:pPr>
            <a:r>
              <a:rPr lang="en-US" altLang="ko-KR" sz="1500">
                <a:ea typeface="굴림" pitchFamily="27" charset="-127"/>
                <a:cs typeface="굴림" pitchFamily="27" charset="-127"/>
              </a:rPr>
              <a:t>5</a:t>
            </a:r>
          </a:p>
        </p:txBody>
      </p:sp>
      <p:sp>
        <p:nvSpPr>
          <p:cNvPr id="1253433" name="Text Box 57"/>
          <p:cNvSpPr txBox="1">
            <a:spLocks noChangeArrowheads="1"/>
          </p:cNvSpPr>
          <p:nvPr/>
        </p:nvSpPr>
        <p:spPr bwMode="auto">
          <a:xfrm>
            <a:off x="6009169" y="3743325"/>
            <a:ext cx="105798" cy="230832"/>
          </a:xfrm>
          <a:prstGeom prst="rect">
            <a:avLst/>
          </a:prstGeom>
          <a:noFill/>
          <a:ln w="9525">
            <a:noFill/>
            <a:miter lim="800000"/>
            <a:headEnd/>
            <a:tailEnd/>
          </a:ln>
          <a:effectLst/>
        </p:spPr>
        <p:txBody>
          <a:bodyPr wrap="none" lIns="0" tIns="0" rIns="0" bIns="0">
            <a:prstTxWarp prst="textNoShape">
              <a:avLst/>
            </a:prstTxWarp>
            <a:spAutoFit/>
          </a:bodyPr>
          <a:lstStyle/>
          <a:p>
            <a:pPr algn="ctr">
              <a:tabLst>
                <a:tab pos="346472" algn="l"/>
                <a:tab pos="681038" algn="l"/>
                <a:tab pos="1027510" algn="l"/>
                <a:tab pos="1372791" algn="l"/>
              </a:tabLst>
            </a:pPr>
            <a:r>
              <a:rPr lang="en-US" altLang="ko-KR" sz="1500">
                <a:ea typeface="굴림" pitchFamily="27" charset="-127"/>
                <a:cs typeface="굴림" pitchFamily="27" charset="-127"/>
              </a:rPr>
              <a:t>6</a:t>
            </a:r>
          </a:p>
        </p:txBody>
      </p:sp>
      <p:sp>
        <p:nvSpPr>
          <p:cNvPr id="1253434" name="Text Box 58"/>
          <p:cNvSpPr txBox="1">
            <a:spLocks noChangeArrowheads="1"/>
          </p:cNvSpPr>
          <p:nvPr/>
        </p:nvSpPr>
        <p:spPr bwMode="auto">
          <a:xfrm>
            <a:off x="6400885" y="3743325"/>
            <a:ext cx="105798" cy="230832"/>
          </a:xfrm>
          <a:prstGeom prst="rect">
            <a:avLst/>
          </a:prstGeom>
          <a:noFill/>
          <a:ln w="9525">
            <a:noFill/>
            <a:miter lim="800000"/>
            <a:headEnd/>
            <a:tailEnd/>
          </a:ln>
          <a:effectLst/>
        </p:spPr>
        <p:txBody>
          <a:bodyPr wrap="none" lIns="0" tIns="0" rIns="0" bIns="0">
            <a:prstTxWarp prst="textNoShape">
              <a:avLst/>
            </a:prstTxWarp>
            <a:spAutoFit/>
          </a:bodyPr>
          <a:lstStyle/>
          <a:p>
            <a:pPr algn="ctr">
              <a:tabLst>
                <a:tab pos="346472" algn="l"/>
                <a:tab pos="681038" algn="l"/>
                <a:tab pos="1027510" algn="l"/>
                <a:tab pos="1372791" algn="l"/>
              </a:tabLst>
            </a:pPr>
            <a:r>
              <a:rPr lang="en-US" altLang="ko-KR" sz="1500">
                <a:ea typeface="굴림" pitchFamily="27" charset="-127"/>
                <a:cs typeface="굴림" pitchFamily="27" charset="-127"/>
              </a:rPr>
              <a:t>4</a:t>
            </a:r>
          </a:p>
        </p:txBody>
      </p:sp>
      <p:sp>
        <p:nvSpPr>
          <p:cNvPr id="1253435" name="Text Box 59"/>
          <p:cNvSpPr txBox="1">
            <a:spLocks noChangeArrowheads="1"/>
          </p:cNvSpPr>
          <p:nvPr/>
        </p:nvSpPr>
        <p:spPr bwMode="auto">
          <a:xfrm>
            <a:off x="5886535" y="3409950"/>
            <a:ext cx="105798" cy="230832"/>
          </a:xfrm>
          <a:prstGeom prst="rect">
            <a:avLst/>
          </a:prstGeom>
          <a:noFill/>
          <a:ln w="9525">
            <a:noFill/>
            <a:miter lim="800000"/>
            <a:headEnd/>
            <a:tailEnd/>
          </a:ln>
          <a:effectLst/>
        </p:spPr>
        <p:txBody>
          <a:bodyPr wrap="none" lIns="0" tIns="0" rIns="0" bIns="0">
            <a:prstTxWarp prst="textNoShape">
              <a:avLst/>
            </a:prstTxWarp>
            <a:spAutoFit/>
          </a:bodyPr>
          <a:lstStyle/>
          <a:p>
            <a:pPr algn="ctr">
              <a:tabLst>
                <a:tab pos="346472" algn="l"/>
                <a:tab pos="681038" algn="l"/>
                <a:tab pos="1027510" algn="l"/>
                <a:tab pos="1372791" algn="l"/>
              </a:tabLst>
            </a:pPr>
            <a:r>
              <a:rPr lang="en-US" altLang="ko-KR" sz="1500">
                <a:ea typeface="굴림" pitchFamily="27" charset="-127"/>
                <a:cs typeface="굴림" pitchFamily="27" charset="-127"/>
              </a:rPr>
              <a:t>5</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chemeClr val="tx1"/>
                </a:solidFill>
                <a:cs typeface="Comic Sans MS"/>
              </a:rPr>
              <a:t>Minimum Weighted Spanning Tree (MST)</a:t>
            </a:r>
          </a:p>
        </p:txBody>
      </p:sp>
      <p:grpSp>
        <p:nvGrpSpPr>
          <p:cNvPr id="4" name="Group 3"/>
          <p:cNvGrpSpPr/>
          <p:nvPr/>
        </p:nvGrpSpPr>
        <p:grpSpPr>
          <a:xfrm>
            <a:off x="1607074" y="2498773"/>
            <a:ext cx="1779986" cy="1479422"/>
            <a:chOff x="1289434" y="1888704"/>
            <a:chExt cx="2373314" cy="1972562"/>
          </a:xfrm>
        </p:grpSpPr>
        <p:grpSp>
          <p:nvGrpSpPr>
            <p:cNvPr id="5" name="Group 4"/>
            <p:cNvGrpSpPr/>
            <p:nvPr/>
          </p:nvGrpSpPr>
          <p:grpSpPr>
            <a:xfrm>
              <a:off x="1424902" y="1888704"/>
              <a:ext cx="2237846" cy="1972562"/>
              <a:chOff x="1336034" y="404108"/>
              <a:chExt cx="4337988" cy="3274385"/>
            </a:xfrm>
          </p:grpSpPr>
          <p:cxnSp>
            <p:nvCxnSpPr>
              <p:cNvPr id="15" name="Straight Connector 14"/>
              <p:cNvCxnSpPr/>
              <p:nvPr/>
            </p:nvCxnSpPr>
            <p:spPr>
              <a:xfrm flipV="1">
                <a:off x="1632931" y="874261"/>
                <a:ext cx="956666" cy="890756"/>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sp>
            <p:nvSpPr>
              <p:cNvPr id="16" name="Isosceles Triangle 15"/>
              <p:cNvSpPr/>
              <p:nvPr/>
            </p:nvSpPr>
            <p:spPr>
              <a:xfrm rot="5400000">
                <a:off x="3999417" y="1904894"/>
                <a:ext cx="1253606" cy="1501812"/>
              </a:xfrm>
              <a:prstGeom prst="triangle">
                <a:avLst>
                  <a:gd name="adj" fmla="val 44737"/>
                </a:avLst>
              </a:prstGeom>
              <a:noFill/>
              <a:ln w="38100" cmpd="sng">
                <a:solidFill>
                  <a:srgbClr val="FD1CE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7" name="Rectangle 16"/>
              <p:cNvSpPr/>
              <p:nvPr/>
            </p:nvSpPr>
            <p:spPr>
              <a:xfrm>
                <a:off x="1632931" y="1765017"/>
                <a:ext cx="2243218" cy="1633054"/>
              </a:xfrm>
              <a:prstGeom prst="rect">
                <a:avLst/>
              </a:prstGeom>
              <a:noFill/>
              <a:ln w="57150" cmpd="sng">
                <a:solidFill>
                  <a:srgbClr val="FD1CE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8" name="Oval 17"/>
              <p:cNvSpPr/>
              <p:nvPr/>
            </p:nvSpPr>
            <p:spPr>
              <a:xfrm>
                <a:off x="3579252" y="1550576"/>
                <a:ext cx="593793" cy="527855"/>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90"/>
                    </a:solidFill>
                    <a:latin typeface="Comic Sans MS Bold"/>
                    <a:cs typeface="Comic Sans MS Bold"/>
                  </a:rPr>
                  <a:t>C</a:t>
                </a:r>
              </a:p>
            </p:txBody>
          </p:sp>
          <p:sp>
            <p:nvSpPr>
              <p:cNvPr id="19" name="Oval 18"/>
              <p:cNvSpPr/>
              <p:nvPr/>
            </p:nvSpPr>
            <p:spPr>
              <a:xfrm>
                <a:off x="1336034" y="1501089"/>
                <a:ext cx="593793" cy="527855"/>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90"/>
                    </a:solidFill>
                    <a:latin typeface="Comic Sans MS Bold"/>
                    <a:cs typeface="Comic Sans MS Bold"/>
                  </a:rPr>
                  <a:t>B</a:t>
                </a:r>
              </a:p>
            </p:txBody>
          </p:sp>
          <p:sp>
            <p:nvSpPr>
              <p:cNvPr id="20" name="Oval 19"/>
              <p:cNvSpPr/>
              <p:nvPr/>
            </p:nvSpPr>
            <p:spPr>
              <a:xfrm>
                <a:off x="1336034" y="3134143"/>
                <a:ext cx="593793" cy="527855"/>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90"/>
                    </a:solidFill>
                    <a:latin typeface="Comic Sans MS Bold"/>
                    <a:cs typeface="Comic Sans MS Bold"/>
                  </a:rPr>
                  <a:t>D</a:t>
                </a:r>
              </a:p>
            </p:txBody>
          </p:sp>
          <p:sp>
            <p:nvSpPr>
              <p:cNvPr id="21" name="Oval 20"/>
              <p:cNvSpPr/>
              <p:nvPr/>
            </p:nvSpPr>
            <p:spPr>
              <a:xfrm>
                <a:off x="3599700" y="3150638"/>
                <a:ext cx="593793" cy="527855"/>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90"/>
                    </a:solidFill>
                    <a:latin typeface="Comic Sans MS Bold"/>
                    <a:cs typeface="Comic Sans MS Bold"/>
                  </a:rPr>
                  <a:t>E</a:t>
                </a:r>
              </a:p>
            </p:txBody>
          </p:sp>
          <p:sp>
            <p:nvSpPr>
              <p:cNvPr id="22" name="Oval 21"/>
              <p:cNvSpPr/>
              <p:nvPr/>
            </p:nvSpPr>
            <p:spPr>
              <a:xfrm>
                <a:off x="5080229" y="2280318"/>
                <a:ext cx="593793" cy="527855"/>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90"/>
                    </a:solidFill>
                    <a:latin typeface="Comic Sans MS Bold"/>
                    <a:cs typeface="Comic Sans MS Bold"/>
                  </a:rPr>
                  <a:t>F</a:t>
                </a:r>
              </a:p>
            </p:txBody>
          </p:sp>
          <p:sp>
            <p:nvSpPr>
              <p:cNvPr id="23" name="Oval 22"/>
              <p:cNvSpPr/>
              <p:nvPr/>
            </p:nvSpPr>
            <p:spPr>
              <a:xfrm>
                <a:off x="2268851" y="404108"/>
                <a:ext cx="593793" cy="527854"/>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90"/>
                    </a:solidFill>
                    <a:latin typeface="Comic Sans MS Bold"/>
                    <a:cs typeface="Comic Sans MS Bold"/>
                  </a:rPr>
                  <a:t>A</a:t>
                </a:r>
              </a:p>
            </p:txBody>
          </p:sp>
        </p:grpSp>
        <p:cxnSp>
          <p:nvCxnSpPr>
            <p:cNvPr id="6" name="Straight Connector 5"/>
            <p:cNvCxnSpPr/>
            <p:nvPr/>
          </p:nvCxnSpPr>
          <p:spPr>
            <a:xfrm>
              <a:off x="2038068" y="2206695"/>
              <a:ext cx="527553" cy="482178"/>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578063" y="2193709"/>
              <a:ext cx="372533" cy="400109"/>
            </a:xfrm>
            <a:prstGeom prst="rect">
              <a:avLst/>
            </a:prstGeom>
            <a:noFill/>
          </p:spPr>
          <p:txBody>
            <a:bodyPr wrap="square" rtlCol="0">
              <a:spAutoFit/>
            </a:bodyPr>
            <a:lstStyle/>
            <a:p>
              <a:r>
                <a:rPr lang="en-US" sz="1350" b="1" dirty="0"/>
                <a:t>1</a:t>
              </a:r>
            </a:p>
          </p:txBody>
        </p:sp>
        <p:sp>
          <p:nvSpPr>
            <p:cNvPr id="8" name="TextBox 7"/>
            <p:cNvSpPr txBox="1"/>
            <p:nvPr/>
          </p:nvSpPr>
          <p:spPr>
            <a:xfrm>
              <a:off x="2246647" y="2189528"/>
              <a:ext cx="372533" cy="400109"/>
            </a:xfrm>
            <a:prstGeom prst="rect">
              <a:avLst/>
            </a:prstGeom>
            <a:noFill/>
          </p:spPr>
          <p:txBody>
            <a:bodyPr wrap="square" rtlCol="0">
              <a:spAutoFit/>
            </a:bodyPr>
            <a:lstStyle/>
            <a:p>
              <a:r>
                <a:rPr lang="en-US" sz="1350" b="1" dirty="0"/>
                <a:t>3</a:t>
              </a:r>
            </a:p>
          </p:txBody>
        </p:sp>
        <p:sp>
          <p:nvSpPr>
            <p:cNvPr id="9" name="TextBox 8"/>
            <p:cNvSpPr txBox="1"/>
            <p:nvPr/>
          </p:nvSpPr>
          <p:spPr>
            <a:xfrm>
              <a:off x="1906116" y="2394696"/>
              <a:ext cx="372533" cy="400109"/>
            </a:xfrm>
            <a:prstGeom prst="rect">
              <a:avLst/>
            </a:prstGeom>
            <a:noFill/>
          </p:spPr>
          <p:txBody>
            <a:bodyPr wrap="square" rtlCol="0">
              <a:spAutoFit/>
            </a:bodyPr>
            <a:lstStyle/>
            <a:p>
              <a:r>
                <a:rPr lang="en-US" sz="1350" b="1" dirty="0"/>
                <a:t>2</a:t>
              </a:r>
            </a:p>
          </p:txBody>
        </p:sp>
        <p:sp>
          <p:nvSpPr>
            <p:cNvPr id="10" name="TextBox 9"/>
            <p:cNvSpPr txBox="1"/>
            <p:nvPr/>
          </p:nvSpPr>
          <p:spPr>
            <a:xfrm>
              <a:off x="1289434" y="2967228"/>
              <a:ext cx="372533" cy="400109"/>
            </a:xfrm>
            <a:prstGeom prst="rect">
              <a:avLst/>
            </a:prstGeom>
            <a:noFill/>
          </p:spPr>
          <p:txBody>
            <a:bodyPr wrap="square" rtlCol="0">
              <a:spAutoFit/>
            </a:bodyPr>
            <a:lstStyle/>
            <a:p>
              <a:r>
                <a:rPr lang="en-US" sz="1350" b="1" dirty="0"/>
                <a:t>2</a:t>
              </a:r>
            </a:p>
          </p:txBody>
        </p:sp>
        <p:sp>
          <p:nvSpPr>
            <p:cNvPr id="11" name="TextBox 10"/>
            <p:cNvSpPr txBox="1"/>
            <p:nvPr/>
          </p:nvSpPr>
          <p:spPr>
            <a:xfrm>
              <a:off x="1950596" y="3323002"/>
              <a:ext cx="372533" cy="400109"/>
            </a:xfrm>
            <a:prstGeom prst="rect">
              <a:avLst/>
            </a:prstGeom>
            <a:noFill/>
          </p:spPr>
          <p:txBody>
            <a:bodyPr wrap="square" rtlCol="0">
              <a:spAutoFit/>
            </a:bodyPr>
            <a:lstStyle/>
            <a:p>
              <a:r>
                <a:rPr lang="en-US" sz="1350" b="1" dirty="0"/>
                <a:t>1</a:t>
              </a:r>
            </a:p>
          </p:txBody>
        </p:sp>
        <p:sp>
          <p:nvSpPr>
            <p:cNvPr id="12" name="TextBox 11"/>
            <p:cNvSpPr txBox="1"/>
            <p:nvPr/>
          </p:nvSpPr>
          <p:spPr>
            <a:xfrm>
              <a:off x="2432912" y="2988636"/>
              <a:ext cx="372533" cy="400109"/>
            </a:xfrm>
            <a:prstGeom prst="rect">
              <a:avLst/>
            </a:prstGeom>
            <a:noFill/>
          </p:spPr>
          <p:txBody>
            <a:bodyPr wrap="square" rtlCol="0">
              <a:spAutoFit/>
            </a:bodyPr>
            <a:lstStyle/>
            <a:p>
              <a:r>
                <a:rPr lang="en-US" sz="1350" b="1" dirty="0"/>
                <a:t>3</a:t>
              </a:r>
            </a:p>
          </p:txBody>
        </p:sp>
        <p:sp>
          <p:nvSpPr>
            <p:cNvPr id="13" name="TextBox 12"/>
            <p:cNvSpPr txBox="1"/>
            <p:nvPr/>
          </p:nvSpPr>
          <p:spPr>
            <a:xfrm>
              <a:off x="2957846" y="2682906"/>
              <a:ext cx="372533" cy="400109"/>
            </a:xfrm>
            <a:prstGeom prst="rect">
              <a:avLst/>
            </a:prstGeom>
            <a:noFill/>
          </p:spPr>
          <p:txBody>
            <a:bodyPr wrap="square" rtlCol="0">
              <a:spAutoFit/>
            </a:bodyPr>
            <a:lstStyle/>
            <a:p>
              <a:r>
                <a:rPr lang="en-US" sz="1350" b="1" dirty="0"/>
                <a:t>2</a:t>
              </a:r>
            </a:p>
          </p:txBody>
        </p:sp>
        <p:sp>
          <p:nvSpPr>
            <p:cNvPr id="14" name="TextBox 13"/>
            <p:cNvSpPr txBox="1"/>
            <p:nvPr/>
          </p:nvSpPr>
          <p:spPr>
            <a:xfrm>
              <a:off x="3012274" y="3370375"/>
              <a:ext cx="372533" cy="400109"/>
            </a:xfrm>
            <a:prstGeom prst="rect">
              <a:avLst/>
            </a:prstGeom>
            <a:noFill/>
          </p:spPr>
          <p:txBody>
            <a:bodyPr wrap="square" rtlCol="0">
              <a:spAutoFit/>
            </a:bodyPr>
            <a:lstStyle/>
            <a:p>
              <a:r>
                <a:rPr lang="en-US" sz="1350" b="1" dirty="0"/>
                <a:t>2</a:t>
              </a:r>
            </a:p>
          </p:txBody>
        </p:sp>
      </p:grpSp>
      <p:sp>
        <p:nvSpPr>
          <p:cNvPr id="38" name="Oval 37"/>
          <p:cNvSpPr/>
          <p:nvPr/>
        </p:nvSpPr>
        <p:spPr>
          <a:xfrm>
            <a:off x="4633084" y="3074130"/>
            <a:ext cx="229741" cy="238494"/>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90"/>
                </a:solidFill>
                <a:latin typeface="Comic Sans MS Bold"/>
                <a:cs typeface="Comic Sans MS Bold"/>
              </a:rPr>
              <a:t>C</a:t>
            </a:r>
          </a:p>
        </p:txBody>
      </p:sp>
      <p:sp>
        <p:nvSpPr>
          <p:cNvPr id="40" name="Oval 39"/>
          <p:cNvSpPr/>
          <p:nvPr/>
        </p:nvSpPr>
        <p:spPr>
          <a:xfrm>
            <a:off x="3765174" y="3789612"/>
            <a:ext cx="229741" cy="238494"/>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90"/>
                </a:solidFill>
                <a:latin typeface="Comic Sans MS Bold"/>
                <a:cs typeface="Comic Sans MS Bold"/>
              </a:rPr>
              <a:t>D</a:t>
            </a:r>
          </a:p>
        </p:txBody>
      </p:sp>
      <p:sp>
        <p:nvSpPr>
          <p:cNvPr id="41" name="Oval 40"/>
          <p:cNvSpPr/>
          <p:nvPr/>
        </p:nvSpPr>
        <p:spPr>
          <a:xfrm>
            <a:off x="4640996" y="3797064"/>
            <a:ext cx="229741" cy="238494"/>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90"/>
                </a:solidFill>
                <a:latin typeface="Comic Sans MS Bold"/>
                <a:cs typeface="Comic Sans MS Bold"/>
              </a:rPr>
              <a:t>E</a:t>
            </a:r>
          </a:p>
        </p:txBody>
      </p:sp>
      <p:sp>
        <p:nvSpPr>
          <p:cNvPr id="42" name="Oval 41"/>
          <p:cNvSpPr/>
          <p:nvPr/>
        </p:nvSpPr>
        <p:spPr>
          <a:xfrm>
            <a:off x="5213818" y="3403839"/>
            <a:ext cx="229741" cy="238494"/>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90"/>
                </a:solidFill>
                <a:latin typeface="Comic Sans MS Bold"/>
                <a:cs typeface="Comic Sans MS Bold"/>
              </a:rPr>
              <a:t>F</a:t>
            </a:r>
          </a:p>
        </p:txBody>
      </p:sp>
      <p:sp>
        <p:nvSpPr>
          <p:cNvPr id="43" name="Oval 42"/>
          <p:cNvSpPr/>
          <p:nvPr/>
        </p:nvSpPr>
        <p:spPr>
          <a:xfrm>
            <a:off x="4126085" y="2556138"/>
            <a:ext cx="229741" cy="238493"/>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90"/>
                </a:solidFill>
                <a:latin typeface="Comic Sans MS Bold"/>
                <a:cs typeface="Comic Sans MS Bold"/>
              </a:rPr>
              <a:t>A</a:t>
            </a:r>
          </a:p>
        </p:txBody>
      </p:sp>
      <p:grpSp>
        <p:nvGrpSpPr>
          <p:cNvPr id="64" name="Group 63"/>
          <p:cNvGrpSpPr/>
          <p:nvPr/>
        </p:nvGrpSpPr>
        <p:grpSpPr>
          <a:xfrm>
            <a:off x="3816229" y="2768561"/>
            <a:ext cx="433954" cy="402458"/>
            <a:chOff x="3564304" y="2548413"/>
            <a:chExt cx="578605" cy="536611"/>
          </a:xfrm>
        </p:grpSpPr>
        <p:cxnSp>
          <p:nvCxnSpPr>
            <p:cNvPr id="35" name="Straight Connector 34"/>
            <p:cNvCxnSpPr/>
            <p:nvPr/>
          </p:nvCxnSpPr>
          <p:spPr>
            <a:xfrm flipV="1">
              <a:off x="3649392" y="2548413"/>
              <a:ext cx="493517" cy="536611"/>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3564304" y="2570186"/>
              <a:ext cx="372533" cy="400110"/>
            </a:xfrm>
            <a:prstGeom prst="rect">
              <a:avLst/>
            </a:prstGeom>
            <a:noFill/>
          </p:spPr>
          <p:txBody>
            <a:bodyPr wrap="square" rtlCol="0">
              <a:spAutoFit/>
            </a:bodyPr>
            <a:lstStyle/>
            <a:p>
              <a:r>
                <a:rPr lang="en-US" sz="1350" b="1" dirty="0"/>
                <a:t>1</a:t>
              </a:r>
            </a:p>
          </p:txBody>
        </p:sp>
      </p:grpSp>
      <p:sp>
        <p:nvSpPr>
          <p:cNvPr id="39" name="Oval 38"/>
          <p:cNvSpPr/>
          <p:nvPr/>
        </p:nvSpPr>
        <p:spPr>
          <a:xfrm>
            <a:off x="3765174" y="3051771"/>
            <a:ext cx="229741" cy="238494"/>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90"/>
                </a:solidFill>
                <a:latin typeface="Comic Sans MS Bold"/>
                <a:cs typeface="Comic Sans MS Bold"/>
              </a:rPr>
              <a:t>B</a:t>
            </a:r>
          </a:p>
        </p:txBody>
      </p:sp>
      <p:grpSp>
        <p:nvGrpSpPr>
          <p:cNvPr id="68" name="Group 67"/>
          <p:cNvGrpSpPr/>
          <p:nvPr/>
        </p:nvGrpSpPr>
        <p:grpSpPr>
          <a:xfrm>
            <a:off x="3663573" y="3290265"/>
            <a:ext cx="279400" cy="499347"/>
            <a:chOff x="3360763" y="3244020"/>
            <a:chExt cx="372533" cy="665796"/>
          </a:xfrm>
        </p:grpSpPr>
        <p:sp>
          <p:nvSpPr>
            <p:cNvPr id="30" name="TextBox 29"/>
            <p:cNvSpPr txBox="1"/>
            <p:nvPr/>
          </p:nvSpPr>
          <p:spPr>
            <a:xfrm>
              <a:off x="3360763" y="3343705"/>
              <a:ext cx="372533" cy="400109"/>
            </a:xfrm>
            <a:prstGeom prst="rect">
              <a:avLst/>
            </a:prstGeom>
            <a:noFill/>
          </p:spPr>
          <p:txBody>
            <a:bodyPr wrap="square" rtlCol="0">
              <a:spAutoFit/>
            </a:bodyPr>
            <a:lstStyle/>
            <a:p>
              <a:r>
                <a:rPr lang="en-US" sz="1350" b="1" dirty="0"/>
                <a:t>2</a:t>
              </a:r>
            </a:p>
          </p:txBody>
        </p:sp>
        <p:cxnSp>
          <p:nvCxnSpPr>
            <p:cNvPr id="66" name="Straight Connector 65"/>
            <p:cNvCxnSpPr>
              <a:stCxn id="39" idx="4"/>
              <a:endCxn id="40" idx="0"/>
            </p:cNvCxnSpPr>
            <p:nvPr/>
          </p:nvCxnSpPr>
          <p:spPr>
            <a:xfrm>
              <a:off x="3649392" y="3244020"/>
              <a:ext cx="0" cy="665796"/>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3994915" y="3631862"/>
            <a:ext cx="646081" cy="300082"/>
            <a:chOff x="3802552" y="3699480"/>
            <a:chExt cx="861441" cy="400109"/>
          </a:xfrm>
        </p:grpSpPr>
        <p:sp>
          <p:nvSpPr>
            <p:cNvPr id="31" name="TextBox 30"/>
            <p:cNvSpPr txBox="1"/>
            <p:nvPr/>
          </p:nvSpPr>
          <p:spPr>
            <a:xfrm>
              <a:off x="4021925" y="3699480"/>
              <a:ext cx="372533" cy="400109"/>
            </a:xfrm>
            <a:prstGeom prst="rect">
              <a:avLst/>
            </a:prstGeom>
            <a:noFill/>
          </p:spPr>
          <p:txBody>
            <a:bodyPr wrap="square" rtlCol="0">
              <a:spAutoFit/>
            </a:bodyPr>
            <a:lstStyle/>
            <a:p>
              <a:r>
                <a:rPr lang="en-US" sz="1350" b="1" dirty="0"/>
                <a:t>1</a:t>
              </a:r>
            </a:p>
          </p:txBody>
        </p:sp>
        <p:cxnSp>
          <p:nvCxnSpPr>
            <p:cNvPr id="70" name="Straight Connector 69"/>
            <p:cNvCxnSpPr>
              <a:endCxn id="41" idx="2"/>
            </p:cNvCxnSpPr>
            <p:nvPr/>
          </p:nvCxnSpPr>
          <p:spPr>
            <a:xfrm>
              <a:off x="3802552" y="4068812"/>
              <a:ext cx="861441" cy="9936"/>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4837090" y="3607405"/>
            <a:ext cx="410372" cy="360066"/>
            <a:chOff x="4925454" y="3666875"/>
            <a:chExt cx="547162" cy="480088"/>
          </a:xfrm>
        </p:grpSpPr>
        <p:sp>
          <p:nvSpPr>
            <p:cNvPr id="34" name="TextBox 33"/>
            <p:cNvSpPr txBox="1"/>
            <p:nvPr/>
          </p:nvSpPr>
          <p:spPr>
            <a:xfrm>
              <a:off x="5083602" y="3746854"/>
              <a:ext cx="372533" cy="400109"/>
            </a:xfrm>
            <a:prstGeom prst="rect">
              <a:avLst/>
            </a:prstGeom>
            <a:noFill/>
          </p:spPr>
          <p:txBody>
            <a:bodyPr wrap="square" rtlCol="0">
              <a:spAutoFit/>
            </a:bodyPr>
            <a:lstStyle/>
            <a:p>
              <a:r>
                <a:rPr lang="en-US" sz="1350" b="1" dirty="0"/>
                <a:t>2</a:t>
              </a:r>
            </a:p>
          </p:txBody>
        </p:sp>
        <p:cxnSp>
          <p:nvCxnSpPr>
            <p:cNvPr id="73" name="Straight Connector 72"/>
            <p:cNvCxnSpPr>
              <a:stCxn id="41" idx="7"/>
              <a:endCxn id="42" idx="3"/>
            </p:cNvCxnSpPr>
            <p:nvPr/>
          </p:nvCxnSpPr>
          <p:spPr>
            <a:xfrm flipV="1">
              <a:off x="4925454" y="3666875"/>
              <a:ext cx="547162" cy="299446"/>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grpSp>
      <p:grpSp>
        <p:nvGrpSpPr>
          <p:cNvPr id="77" name="Group 76"/>
          <p:cNvGrpSpPr/>
          <p:nvPr/>
        </p:nvGrpSpPr>
        <p:grpSpPr>
          <a:xfrm>
            <a:off x="3994914" y="2925102"/>
            <a:ext cx="638169" cy="300082"/>
            <a:chOff x="3802552" y="2757135"/>
            <a:chExt cx="850892" cy="400109"/>
          </a:xfrm>
        </p:grpSpPr>
        <p:sp>
          <p:nvSpPr>
            <p:cNvPr id="33" name="TextBox 32"/>
            <p:cNvSpPr txBox="1"/>
            <p:nvPr/>
          </p:nvSpPr>
          <p:spPr>
            <a:xfrm>
              <a:off x="4021925" y="2757135"/>
              <a:ext cx="372533" cy="400109"/>
            </a:xfrm>
            <a:prstGeom prst="rect">
              <a:avLst/>
            </a:prstGeom>
            <a:noFill/>
          </p:spPr>
          <p:txBody>
            <a:bodyPr wrap="square" rtlCol="0">
              <a:spAutoFit/>
            </a:bodyPr>
            <a:lstStyle/>
            <a:p>
              <a:r>
                <a:rPr lang="en-US" sz="1350" b="1" dirty="0"/>
                <a:t>2</a:t>
              </a:r>
            </a:p>
          </p:txBody>
        </p:sp>
        <p:cxnSp>
          <p:nvCxnSpPr>
            <p:cNvPr id="76" name="Straight Connector 75"/>
            <p:cNvCxnSpPr>
              <a:stCxn id="39" idx="6"/>
            </p:cNvCxnSpPr>
            <p:nvPr/>
          </p:nvCxnSpPr>
          <p:spPr>
            <a:xfrm flipV="1">
              <a:off x="3802552" y="3064022"/>
              <a:ext cx="850892" cy="21002"/>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grpSp>
      <p:grpSp>
        <p:nvGrpSpPr>
          <p:cNvPr id="78" name="Group 77"/>
          <p:cNvGrpSpPr/>
          <p:nvPr/>
        </p:nvGrpSpPr>
        <p:grpSpPr>
          <a:xfrm>
            <a:off x="5995255" y="2830468"/>
            <a:ext cx="433954" cy="402458"/>
            <a:chOff x="3564304" y="2548413"/>
            <a:chExt cx="578605" cy="536611"/>
          </a:xfrm>
        </p:grpSpPr>
        <p:cxnSp>
          <p:nvCxnSpPr>
            <p:cNvPr id="79" name="Straight Connector 78"/>
            <p:cNvCxnSpPr/>
            <p:nvPr/>
          </p:nvCxnSpPr>
          <p:spPr>
            <a:xfrm flipV="1">
              <a:off x="3649392" y="2548413"/>
              <a:ext cx="493517" cy="536611"/>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3564304" y="2570186"/>
              <a:ext cx="372533" cy="400110"/>
            </a:xfrm>
            <a:prstGeom prst="rect">
              <a:avLst/>
            </a:prstGeom>
            <a:noFill/>
          </p:spPr>
          <p:txBody>
            <a:bodyPr wrap="square" rtlCol="0">
              <a:spAutoFit/>
            </a:bodyPr>
            <a:lstStyle/>
            <a:p>
              <a:r>
                <a:rPr lang="en-US" sz="1350" b="1" dirty="0"/>
                <a:t>1</a:t>
              </a:r>
            </a:p>
          </p:txBody>
        </p:sp>
      </p:grpSp>
      <p:grpSp>
        <p:nvGrpSpPr>
          <p:cNvPr id="94" name="Group 93"/>
          <p:cNvGrpSpPr/>
          <p:nvPr/>
        </p:nvGrpSpPr>
        <p:grpSpPr>
          <a:xfrm>
            <a:off x="5982490" y="2587219"/>
            <a:ext cx="1678385" cy="1479422"/>
            <a:chOff x="6452654" y="2306625"/>
            <a:chExt cx="2237846" cy="1972562"/>
          </a:xfrm>
        </p:grpSpPr>
        <p:sp>
          <p:nvSpPr>
            <p:cNvPr id="58" name="Oval 57"/>
            <p:cNvSpPr/>
            <p:nvPr/>
          </p:nvSpPr>
          <p:spPr>
            <a:xfrm>
              <a:off x="7609867" y="2997283"/>
              <a:ext cx="306321" cy="317992"/>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90"/>
                  </a:solidFill>
                  <a:latin typeface="Comic Sans MS Bold"/>
                  <a:cs typeface="Comic Sans MS Bold"/>
                </a:rPr>
                <a:t>C</a:t>
              </a:r>
            </a:p>
          </p:txBody>
        </p:sp>
        <p:sp>
          <p:nvSpPr>
            <p:cNvPr id="60" name="Oval 59"/>
            <p:cNvSpPr/>
            <p:nvPr/>
          </p:nvSpPr>
          <p:spPr>
            <a:xfrm>
              <a:off x="6452654" y="3951259"/>
              <a:ext cx="306321" cy="317992"/>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90"/>
                  </a:solidFill>
                  <a:latin typeface="Comic Sans MS Bold"/>
                  <a:cs typeface="Comic Sans MS Bold"/>
                </a:rPr>
                <a:t>D</a:t>
              </a:r>
            </a:p>
          </p:txBody>
        </p:sp>
        <p:sp>
          <p:nvSpPr>
            <p:cNvPr id="61" name="Oval 60"/>
            <p:cNvSpPr/>
            <p:nvPr/>
          </p:nvSpPr>
          <p:spPr>
            <a:xfrm>
              <a:off x="7620416" y="3961195"/>
              <a:ext cx="306321" cy="317992"/>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90"/>
                  </a:solidFill>
                  <a:latin typeface="Comic Sans MS Bold"/>
                  <a:cs typeface="Comic Sans MS Bold"/>
                </a:rPr>
                <a:t>E</a:t>
              </a:r>
            </a:p>
          </p:txBody>
        </p:sp>
        <p:sp>
          <p:nvSpPr>
            <p:cNvPr id="62" name="Oval 61"/>
            <p:cNvSpPr/>
            <p:nvPr/>
          </p:nvSpPr>
          <p:spPr>
            <a:xfrm>
              <a:off x="8384179" y="3436895"/>
              <a:ext cx="306321" cy="317992"/>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90"/>
                  </a:solidFill>
                  <a:latin typeface="Comic Sans MS Bold"/>
                  <a:cs typeface="Comic Sans MS Bold"/>
                </a:rPr>
                <a:t>F</a:t>
              </a:r>
            </a:p>
          </p:txBody>
        </p:sp>
        <p:sp>
          <p:nvSpPr>
            <p:cNvPr id="63" name="Oval 62"/>
            <p:cNvSpPr/>
            <p:nvPr/>
          </p:nvSpPr>
          <p:spPr>
            <a:xfrm>
              <a:off x="6933868" y="2306625"/>
              <a:ext cx="306321" cy="317991"/>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90"/>
                  </a:solidFill>
                  <a:latin typeface="Comic Sans MS Bold"/>
                  <a:cs typeface="Comic Sans MS Bold"/>
                </a:rPr>
                <a:t>A</a:t>
              </a:r>
            </a:p>
          </p:txBody>
        </p:sp>
        <p:sp>
          <p:nvSpPr>
            <p:cNvPr id="59" name="Oval 58"/>
            <p:cNvSpPr/>
            <p:nvPr/>
          </p:nvSpPr>
          <p:spPr>
            <a:xfrm>
              <a:off x="6452654" y="2967471"/>
              <a:ext cx="306321" cy="317992"/>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90"/>
                  </a:solidFill>
                  <a:latin typeface="Comic Sans MS Bold"/>
                  <a:cs typeface="Comic Sans MS Bold"/>
                </a:rPr>
                <a:t>B</a:t>
              </a:r>
            </a:p>
          </p:txBody>
        </p:sp>
      </p:grpSp>
      <p:grpSp>
        <p:nvGrpSpPr>
          <p:cNvPr id="84" name="Group 83"/>
          <p:cNvGrpSpPr/>
          <p:nvPr/>
        </p:nvGrpSpPr>
        <p:grpSpPr>
          <a:xfrm>
            <a:off x="6212232" y="3709273"/>
            <a:ext cx="646081" cy="300082"/>
            <a:chOff x="6758975" y="3802694"/>
            <a:chExt cx="861441" cy="400109"/>
          </a:xfrm>
        </p:grpSpPr>
        <p:sp>
          <p:nvSpPr>
            <p:cNvPr id="51" name="TextBox 50"/>
            <p:cNvSpPr txBox="1"/>
            <p:nvPr/>
          </p:nvSpPr>
          <p:spPr>
            <a:xfrm>
              <a:off x="6978348" y="3802694"/>
              <a:ext cx="372533" cy="400109"/>
            </a:xfrm>
            <a:prstGeom prst="rect">
              <a:avLst/>
            </a:prstGeom>
            <a:noFill/>
          </p:spPr>
          <p:txBody>
            <a:bodyPr wrap="square" rtlCol="0">
              <a:spAutoFit/>
            </a:bodyPr>
            <a:lstStyle/>
            <a:p>
              <a:r>
                <a:rPr lang="en-US" sz="1350" b="1" dirty="0"/>
                <a:t>1</a:t>
              </a:r>
            </a:p>
          </p:txBody>
        </p:sp>
        <p:cxnSp>
          <p:nvCxnSpPr>
            <p:cNvPr id="82" name="Straight Connector 81"/>
            <p:cNvCxnSpPr/>
            <p:nvPr/>
          </p:nvCxnSpPr>
          <p:spPr>
            <a:xfrm>
              <a:off x="6758975" y="4116186"/>
              <a:ext cx="861441" cy="9936"/>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grpSp>
      <p:grpSp>
        <p:nvGrpSpPr>
          <p:cNvPr id="85" name="Group 84"/>
          <p:cNvGrpSpPr/>
          <p:nvPr/>
        </p:nvGrpSpPr>
        <p:grpSpPr>
          <a:xfrm>
            <a:off x="5855555" y="3307666"/>
            <a:ext cx="279400" cy="499347"/>
            <a:chOff x="3360763" y="3244020"/>
            <a:chExt cx="372533" cy="665796"/>
          </a:xfrm>
        </p:grpSpPr>
        <p:sp>
          <p:nvSpPr>
            <p:cNvPr id="86" name="TextBox 85"/>
            <p:cNvSpPr txBox="1"/>
            <p:nvPr/>
          </p:nvSpPr>
          <p:spPr>
            <a:xfrm>
              <a:off x="3360763" y="3343705"/>
              <a:ext cx="372533" cy="400109"/>
            </a:xfrm>
            <a:prstGeom prst="rect">
              <a:avLst/>
            </a:prstGeom>
            <a:noFill/>
          </p:spPr>
          <p:txBody>
            <a:bodyPr wrap="square" rtlCol="0">
              <a:spAutoFit/>
            </a:bodyPr>
            <a:lstStyle/>
            <a:p>
              <a:r>
                <a:rPr lang="en-US" sz="1350" b="1" dirty="0"/>
                <a:t>2</a:t>
              </a:r>
            </a:p>
          </p:txBody>
        </p:sp>
        <p:cxnSp>
          <p:nvCxnSpPr>
            <p:cNvPr id="87" name="Straight Connector 86"/>
            <p:cNvCxnSpPr/>
            <p:nvPr/>
          </p:nvCxnSpPr>
          <p:spPr>
            <a:xfrm>
              <a:off x="3649392" y="3244020"/>
              <a:ext cx="0" cy="665796"/>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6212231" y="2978262"/>
            <a:ext cx="638169" cy="300082"/>
            <a:chOff x="3802552" y="2757135"/>
            <a:chExt cx="850892" cy="400109"/>
          </a:xfrm>
        </p:grpSpPr>
        <p:sp>
          <p:nvSpPr>
            <p:cNvPr id="89" name="TextBox 88"/>
            <p:cNvSpPr txBox="1"/>
            <p:nvPr/>
          </p:nvSpPr>
          <p:spPr>
            <a:xfrm>
              <a:off x="4021925" y="2757135"/>
              <a:ext cx="372533" cy="400109"/>
            </a:xfrm>
            <a:prstGeom prst="rect">
              <a:avLst/>
            </a:prstGeom>
            <a:noFill/>
          </p:spPr>
          <p:txBody>
            <a:bodyPr wrap="square" rtlCol="0">
              <a:spAutoFit/>
            </a:bodyPr>
            <a:lstStyle/>
            <a:p>
              <a:r>
                <a:rPr lang="en-US" sz="1350" b="1" dirty="0"/>
                <a:t>2</a:t>
              </a:r>
            </a:p>
          </p:txBody>
        </p:sp>
        <p:cxnSp>
          <p:nvCxnSpPr>
            <p:cNvPr id="90" name="Straight Connector 89"/>
            <p:cNvCxnSpPr/>
            <p:nvPr/>
          </p:nvCxnSpPr>
          <p:spPr>
            <a:xfrm flipV="1">
              <a:off x="3802552" y="3064022"/>
              <a:ext cx="850892" cy="21002"/>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grpSp>
      <p:grpSp>
        <p:nvGrpSpPr>
          <p:cNvPr id="93" name="Group 92"/>
          <p:cNvGrpSpPr/>
          <p:nvPr/>
        </p:nvGrpSpPr>
        <p:grpSpPr>
          <a:xfrm>
            <a:off x="7046497" y="3083901"/>
            <a:ext cx="418283" cy="385947"/>
            <a:chOff x="7871328" y="2968868"/>
            <a:chExt cx="557711" cy="514596"/>
          </a:xfrm>
        </p:grpSpPr>
        <p:sp>
          <p:nvSpPr>
            <p:cNvPr id="53" name="TextBox 52"/>
            <p:cNvSpPr txBox="1"/>
            <p:nvPr/>
          </p:nvSpPr>
          <p:spPr>
            <a:xfrm>
              <a:off x="7985597" y="2968868"/>
              <a:ext cx="372534" cy="400109"/>
            </a:xfrm>
            <a:prstGeom prst="rect">
              <a:avLst/>
            </a:prstGeom>
            <a:noFill/>
          </p:spPr>
          <p:txBody>
            <a:bodyPr wrap="square" rtlCol="0">
              <a:spAutoFit/>
            </a:bodyPr>
            <a:lstStyle/>
            <a:p>
              <a:r>
                <a:rPr lang="en-US" sz="1350" b="1" dirty="0"/>
                <a:t>2</a:t>
              </a:r>
            </a:p>
          </p:txBody>
        </p:sp>
        <p:cxnSp>
          <p:nvCxnSpPr>
            <p:cNvPr id="92" name="Straight Connector 91"/>
            <p:cNvCxnSpPr>
              <a:stCxn id="58" idx="5"/>
              <a:endCxn id="62" idx="1"/>
            </p:cNvCxnSpPr>
            <p:nvPr/>
          </p:nvCxnSpPr>
          <p:spPr>
            <a:xfrm>
              <a:off x="7871328" y="3268706"/>
              <a:ext cx="557711" cy="214758"/>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grpSp>
      <p:sp>
        <p:nvSpPr>
          <p:cNvPr id="95" name="TextBox 94"/>
          <p:cNvSpPr txBox="1"/>
          <p:nvPr/>
        </p:nvSpPr>
        <p:spPr>
          <a:xfrm>
            <a:off x="1545753" y="4257136"/>
            <a:ext cx="3265703" cy="1754326"/>
          </a:xfrm>
          <a:prstGeom prst="rect">
            <a:avLst/>
          </a:prstGeom>
          <a:noFill/>
        </p:spPr>
        <p:txBody>
          <a:bodyPr wrap="square" rtlCol="0">
            <a:spAutoFit/>
          </a:bodyPr>
          <a:lstStyle/>
          <a:p>
            <a:r>
              <a:rPr lang="en-US" sz="1350" b="1" dirty="0">
                <a:solidFill>
                  <a:srgbClr val="660066"/>
                </a:solidFill>
                <a:cs typeface="Comic Sans MS"/>
              </a:rPr>
              <a:t>Prim’s Method (1957): </a:t>
            </a:r>
          </a:p>
          <a:p>
            <a:r>
              <a:rPr lang="en-US" sz="1350" dirty="0">
                <a:cs typeface="Comic Sans MS"/>
              </a:rPr>
              <a:t>Start with a vertex</a:t>
            </a:r>
          </a:p>
          <a:p>
            <a:r>
              <a:rPr lang="en-US" sz="1350" dirty="0">
                <a:cs typeface="Comic Sans MS"/>
              </a:rPr>
              <a:t>Pick the smallest weighted edge</a:t>
            </a:r>
          </a:p>
          <a:p>
            <a:r>
              <a:rPr lang="en-US" sz="1350" dirty="0">
                <a:cs typeface="Comic Sans MS"/>
              </a:rPr>
              <a:t>Keep </a:t>
            </a:r>
            <a:r>
              <a:rPr lang="en-US" sz="1350" dirty="0">
                <a:solidFill>
                  <a:srgbClr val="FF6600"/>
                </a:solidFill>
                <a:cs typeface="Comic Sans MS"/>
              </a:rPr>
              <a:t>picking smallest edge going out of</a:t>
            </a:r>
          </a:p>
          <a:p>
            <a:r>
              <a:rPr lang="en-US" sz="1350" dirty="0">
                <a:solidFill>
                  <a:srgbClr val="FF6600"/>
                </a:solidFill>
                <a:cs typeface="Comic Sans MS"/>
              </a:rPr>
              <a:t> the current tree</a:t>
            </a:r>
          </a:p>
          <a:p>
            <a:r>
              <a:rPr lang="en-US" sz="1350" dirty="0">
                <a:cs typeface="Comic Sans MS"/>
              </a:rPr>
              <a:t>Do not form cycles</a:t>
            </a:r>
          </a:p>
          <a:p>
            <a:r>
              <a:rPr lang="en-US" sz="1350" dirty="0">
                <a:cs typeface="Comic Sans MS"/>
              </a:rPr>
              <a:t>Done when all vertex are connected</a:t>
            </a:r>
          </a:p>
          <a:p>
            <a:endParaRPr lang="en-US" sz="1350" dirty="0"/>
          </a:p>
        </p:txBody>
      </p:sp>
      <p:sp>
        <p:nvSpPr>
          <p:cNvPr id="96" name="TextBox 95"/>
          <p:cNvSpPr txBox="1"/>
          <p:nvPr/>
        </p:nvSpPr>
        <p:spPr>
          <a:xfrm>
            <a:off x="4579381" y="4231842"/>
            <a:ext cx="3265703" cy="1754326"/>
          </a:xfrm>
          <a:prstGeom prst="rect">
            <a:avLst/>
          </a:prstGeom>
          <a:noFill/>
        </p:spPr>
        <p:txBody>
          <a:bodyPr wrap="square" rtlCol="0">
            <a:spAutoFit/>
          </a:bodyPr>
          <a:lstStyle/>
          <a:p>
            <a:r>
              <a:rPr lang="en-US" sz="1350" b="1" dirty="0" err="1">
                <a:solidFill>
                  <a:srgbClr val="000090"/>
                </a:solidFill>
                <a:cs typeface="Comic Sans MS"/>
              </a:rPr>
              <a:t>Kruskal’s</a:t>
            </a:r>
            <a:r>
              <a:rPr lang="en-US" sz="1350" b="1" dirty="0">
                <a:solidFill>
                  <a:srgbClr val="000090"/>
                </a:solidFill>
                <a:cs typeface="Comic Sans MS"/>
              </a:rPr>
              <a:t> Method (1956): </a:t>
            </a:r>
          </a:p>
          <a:p>
            <a:r>
              <a:rPr lang="en-US" sz="1350" dirty="0">
                <a:cs typeface="Comic Sans MS"/>
              </a:rPr>
              <a:t>Start with set of disconnected nodes</a:t>
            </a:r>
          </a:p>
          <a:p>
            <a:r>
              <a:rPr lang="en-US" sz="1350" dirty="0">
                <a:cs typeface="Comic Sans MS"/>
              </a:rPr>
              <a:t>Pick the smallest weighted edge</a:t>
            </a:r>
          </a:p>
          <a:p>
            <a:r>
              <a:rPr lang="en-US" sz="1350" dirty="0">
                <a:solidFill>
                  <a:srgbClr val="FD7119"/>
                </a:solidFill>
                <a:cs typeface="Comic Sans MS"/>
              </a:rPr>
              <a:t>Keep picking smallest edge from the set of all edges</a:t>
            </a:r>
          </a:p>
          <a:p>
            <a:r>
              <a:rPr lang="en-US" sz="1350" dirty="0">
                <a:cs typeface="Comic Sans MS"/>
              </a:rPr>
              <a:t> Do not form cycles</a:t>
            </a:r>
          </a:p>
          <a:p>
            <a:r>
              <a:rPr lang="en-US" sz="1350" dirty="0">
                <a:cs typeface="Comic Sans MS"/>
              </a:rPr>
              <a:t>Done when all vertex are connected</a:t>
            </a:r>
          </a:p>
          <a:p>
            <a:endParaRPr lang="en-US" sz="1350" dirty="0"/>
          </a:p>
        </p:txBody>
      </p:sp>
    </p:spTree>
    <p:extLst>
      <p:ext uri="{BB962C8B-B14F-4D97-AF65-F5344CB8AC3E}">
        <p14:creationId xmlns:p14="http://schemas.microsoft.com/office/powerpoint/2010/main" val="31667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0" grpId="0" animBg="1"/>
      <p:bldP spid="41" grpId="0" animBg="1"/>
      <p:bldP spid="41" grpId="1" animBg="1"/>
      <p:bldP spid="42" grpId="0" animBg="1"/>
      <p:bldP spid="3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93D11-322C-F840-BF75-35B58E955B71}"/>
              </a:ext>
            </a:extLst>
          </p:cNvPr>
          <p:cNvSpPr>
            <a:spLocks noGrp="1"/>
          </p:cNvSpPr>
          <p:nvPr>
            <p:ph type="title"/>
          </p:nvPr>
        </p:nvSpPr>
        <p:spPr/>
        <p:txBody>
          <a:bodyPr/>
          <a:lstStyle/>
          <a:p>
            <a:r>
              <a:rPr lang="en-US" dirty="0"/>
              <a:t>Disjoint Set Union FIND</a:t>
            </a:r>
          </a:p>
        </p:txBody>
      </p:sp>
      <p:pic>
        <p:nvPicPr>
          <p:cNvPr id="27650" name="Picture 2" descr="An example of the steps involved in the algorithm called Union-Find by... |  Download Scientific Diagram">
            <a:extLst>
              <a:ext uri="{FF2B5EF4-FFF2-40B4-BE49-F238E27FC236}">
                <a16:creationId xmlns:a16="http://schemas.microsoft.com/office/drawing/2014/main" id="{18519553-C12A-5749-97DA-D67681FCDA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096" y="2075688"/>
            <a:ext cx="3486150" cy="3486150"/>
          </a:xfrm>
          <a:prstGeom prst="rect">
            <a:avLst/>
          </a:prstGeom>
          <a:noFill/>
          <a:ln>
            <a:solidFill>
              <a:srgbClr val="002060"/>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C04E8FB-E582-1947-B14F-1CC234115500}"/>
              </a:ext>
            </a:extLst>
          </p:cNvPr>
          <p:cNvSpPr txBox="1"/>
          <p:nvPr/>
        </p:nvSpPr>
        <p:spPr>
          <a:xfrm>
            <a:off x="700391" y="5672442"/>
            <a:ext cx="6048173" cy="207749"/>
          </a:xfrm>
          <a:prstGeom prst="rect">
            <a:avLst/>
          </a:prstGeom>
          <a:noFill/>
        </p:spPr>
        <p:txBody>
          <a:bodyPr wrap="square" rtlCol="0">
            <a:spAutoFit/>
          </a:bodyPr>
          <a:lstStyle/>
          <a:p>
            <a:r>
              <a:rPr lang="en-US" sz="750" dirty="0"/>
              <a:t>Image from </a:t>
            </a:r>
            <a:r>
              <a:rPr lang="en-US" sz="750" dirty="0">
                <a:hlinkClick r:id="rId3"/>
              </a:rPr>
              <a:t>Ultra-fast sequence clustering from similarity networks with SiLiX</a:t>
            </a:r>
            <a:endParaRPr lang="en-US" sz="750" dirty="0"/>
          </a:p>
        </p:txBody>
      </p:sp>
    </p:spTree>
    <p:extLst>
      <p:ext uri="{BB962C8B-B14F-4D97-AF65-F5344CB8AC3E}">
        <p14:creationId xmlns:p14="http://schemas.microsoft.com/office/powerpoint/2010/main" val="25112217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9E6AC9-CA92-FF41-AE1B-C50B5484579F}"/>
              </a:ext>
            </a:extLst>
          </p:cNvPr>
          <p:cNvSpPr>
            <a:spLocks noGrp="1"/>
          </p:cNvSpPr>
          <p:nvPr>
            <p:ph type="title"/>
          </p:nvPr>
        </p:nvSpPr>
        <p:spPr/>
        <p:txBody>
          <a:bodyPr/>
          <a:lstStyle/>
          <a:p>
            <a:r>
              <a:rPr lang="en-US" dirty="0"/>
              <a:t>Complexity</a:t>
            </a:r>
          </a:p>
        </p:txBody>
      </p:sp>
      <p:sp>
        <p:nvSpPr>
          <p:cNvPr id="5" name="Content Placeholder 4">
            <a:extLst>
              <a:ext uri="{FF2B5EF4-FFF2-40B4-BE49-F238E27FC236}">
                <a16:creationId xmlns:a16="http://schemas.microsoft.com/office/drawing/2014/main" id="{02E01F32-36AF-1F48-AE53-A679E13AFD9B}"/>
              </a:ext>
            </a:extLst>
          </p:cNvPr>
          <p:cNvSpPr>
            <a:spLocks noGrp="1"/>
          </p:cNvSpPr>
          <p:nvPr>
            <p:ph sz="half" idx="1"/>
          </p:nvPr>
        </p:nvSpPr>
        <p:spPr/>
        <p:txBody>
          <a:bodyPr>
            <a:normAutofit/>
          </a:bodyPr>
          <a:lstStyle/>
          <a:p>
            <a:pPr algn="ctr"/>
            <a:r>
              <a:rPr lang="en-US" dirty="0">
                <a:solidFill>
                  <a:srgbClr val="7030A0"/>
                </a:solidFill>
              </a:rPr>
              <a:t>Prim’s Algorithm</a:t>
            </a:r>
          </a:p>
          <a:p>
            <a:r>
              <a:rPr lang="en-US" sz="1350" dirty="0"/>
              <a:t>Time to sort edges by weight in heap = O(</a:t>
            </a:r>
            <a:r>
              <a:rPr lang="en-US" sz="1350" dirty="0" err="1"/>
              <a:t>ElogE</a:t>
            </a:r>
            <a:r>
              <a:rPr lang="en-US" sz="1350" dirty="0"/>
              <a:t>)</a:t>
            </a:r>
          </a:p>
          <a:p>
            <a:r>
              <a:rPr lang="en-US" sz="1350" dirty="0"/>
              <a:t>Find smallest edge =O(1)</a:t>
            </a:r>
          </a:p>
          <a:p>
            <a:r>
              <a:rPr lang="en-US" sz="1350" dirty="0"/>
              <a:t>Check if new vertex added =O(V)</a:t>
            </a:r>
          </a:p>
          <a:p>
            <a:r>
              <a:rPr lang="en-US" sz="1350" dirty="0"/>
              <a:t>Together it comes to O(</a:t>
            </a:r>
            <a:r>
              <a:rPr lang="en-US" sz="1350" dirty="0" err="1"/>
              <a:t>ElogE</a:t>
            </a:r>
            <a:r>
              <a:rPr lang="en-US" sz="1350" dirty="0"/>
              <a:t>)=</a:t>
            </a:r>
            <a:r>
              <a:rPr lang="en-US" sz="1350" dirty="0">
                <a:solidFill>
                  <a:srgbClr val="7030A0"/>
                </a:solidFill>
              </a:rPr>
              <a:t>O(</a:t>
            </a:r>
            <a:r>
              <a:rPr lang="en-US" sz="1350" dirty="0" err="1">
                <a:solidFill>
                  <a:srgbClr val="7030A0"/>
                </a:solidFill>
              </a:rPr>
              <a:t>ElogV</a:t>
            </a:r>
            <a:r>
              <a:rPr lang="en-US" sz="1350" dirty="0">
                <a:solidFill>
                  <a:srgbClr val="7030A0"/>
                </a:solidFill>
              </a:rPr>
              <a:t>), </a:t>
            </a:r>
            <a:r>
              <a:rPr lang="en-US" sz="1350" dirty="0"/>
              <a:t>since E&lt;=V*V</a:t>
            </a:r>
          </a:p>
          <a:p>
            <a:r>
              <a:rPr lang="en-US" sz="1350" dirty="0"/>
              <a:t>Can go down to </a:t>
            </a:r>
            <a:r>
              <a:rPr lang="en-US" sz="1350" dirty="0">
                <a:solidFill>
                  <a:srgbClr val="7030A0"/>
                </a:solidFill>
              </a:rPr>
              <a:t>O(</a:t>
            </a:r>
            <a:r>
              <a:rPr lang="en-US" sz="1350" dirty="0" err="1">
                <a:solidFill>
                  <a:srgbClr val="7030A0"/>
                </a:solidFill>
              </a:rPr>
              <a:t>VlogV</a:t>
            </a:r>
            <a:r>
              <a:rPr lang="en-US" sz="1350" dirty="0">
                <a:solidFill>
                  <a:srgbClr val="7030A0"/>
                </a:solidFill>
              </a:rPr>
              <a:t>) </a:t>
            </a:r>
            <a:r>
              <a:rPr lang="en-US" sz="1350" dirty="0"/>
              <a:t>when sorted using vertices and using Fibonacci heap.</a:t>
            </a:r>
          </a:p>
          <a:p>
            <a:endParaRPr lang="en-US" dirty="0"/>
          </a:p>
          <a:p>
            <a:endParaRPr lang="en-US" dirty="0"/>
          </a:p>
          <a:p>
            <a:pPr algn="ctr"/>
            <a:endParaRPr lang="en-US" dirty="0">
              <a:solidFill>
                <a:srgbClr val="7030A0"/>
              </a:solidFill>
            </a:endParaRPr>
          </a:p>
          <a:p>
            <a:endParaRPr lang="en-US" dirty="0">
              <a:solidFill>
                <a:srgbClr val="7030A0"/>
              </a:solidFill>
            </a:endParaRPr>
          </a:p>
        </p:txBody>
      </p:sp>
      <p:sp>
        <p:nvSpPr>
          <p:cNvPr id="6" name="Content Placeholder 5">
            <a:extLst>
              <a:ext uri="{FF2B5EF4-FFF2-40B4-BE49-F238E27FC236}">
                <a16:creationId xmlns:a16="http://schemas.microsoft.com/office/drawing/2014/main" id="{9D3E517B-70B4-B14D-A13A-1A0CCC4BA03C}"/>
              </a:ext>
            </a:extLst>
          </p:cNvPr>
          <p:cNvSpPr>
            <a:spLocks noGrp="1"/>
          </p:cNvSpPr>
          <p:nvPr>
            <p:ph sz="half" idx="2"/>
          </p:nvPr>
        </p:nvSpPr>
        <p:spPr>
          <a:xfrm>
            <a:off x="4491990" y="2571750"/>
            <a:ext cx="3992961" cy="3017520"/>
          </a:xfrm>
        </p:spPr>
        <p:txBody>
          <a:bodyPr>
            <a:normAutofit/>
          </a:bodyPr>
          <a:lstStyle/>
          <a:p>
            <a:pPr algn="ctr"/>
            <a:r>
              <a:rPr lang="en-US" sz="1350" dirty="0" err="1">
                <a:solidFill>
                  <a:srgbClr val="7030A0"/>
                </a:solidFill>
              </a:rPr>
              <a:t>Kruskals’s</a:t>
            </a:r>
            <a:r>
              <a:rPr lang="en-US" sz="1350" dirty="0">
                <a:solidFill>
                  <a:srgbClr val="7030A0"/>
                </a:solidFill>
              </a:rPr>
              <a:t> Algorithm</a:t>
            </a:r>
          </a:p>
          <a:p>
            <a:r>
              <a:rPr lang="en-US" sz="1350" dirty="0"/>
              <a:t>Initialization of vertices for Union Join =O(V)</a:t>
            </a:r>
          </a:p>
          <a:p>
            <a:r>
              <a:rPr lang="en-US" sz="1350" dirty="0"/>
              <a:t>Time to sort edges by weight in heap = O(</a:t>
            </a:r>
            <a:r>
              <a:rPr lang="en-US" sz="1350" dirty="0" err="1"/>
              <a:t>ElogE</a:t>
            </a:r>
            <a:r>
              <a:rPr lang="en-US" sz="1350" dirty="0"/>
              <a:t>)</a:t>
            </a:r>
          </a:p>
          <a:p>
            <a:r>
              <a:rPr lang="en-US" sz="1350" dirty="0"/>
              <a:t>Time to extract minimum weighted edge =O(1)</a:t>
            </a:r>
          </a:p>
          <a:p>
            <a:r>
              <a:rPr lang="en-US" sz="1350" dirty="0"/>
              <a:t>Time to check for cycle using union find=O(</a:t>
            </a:r>
            <a:r>
              <a:rPr lang="en-US" sz="1350" dirty="0" err="1"/>
              <a:t>VlogV</a:t>
            </a:r>
            <a:r>
              <a:rPr lang="en-US" sz="1350" dirty="0"/>
              <a:t>)</a:t>
            </a:r>
          </a:p>
          <a:p>
            <a:pPr marL="0" indent="0">
              <a:buNone/>
            </a:pPr>
            <a:r>
              <a:rPr lang="en-US" sz="1350" dirty="0"/>
              <a:t>Together it comes to O(</a:t>
            </a:r>
            <a:r>
              <a:rPr lang="en-US" sz="1350" dirty="0" err="1"/>
              <a:t>ElogE</a:t>
            </a:r>
            <a:r>
              <a:rPr lang="en-US" sz="1350" dirty="0"/>
              <a:t>)=</a:t>
            </a:r>
            <a:r>
              <a:rPr lang="en-US" sz="1350" dirty="0">
                <a:solidFill>
                  <a:srgbClr val="7030A0"/>
                </a:solidFill>
              </a:rPr>
              <a:t>O(</a:t>
            </a:r>
            <a:r>
              <a:rPr lang="en-US" sz="1350" dirty="0" err="1">
                <a:solidFill>
                  <a:srgbClr val="7030A0"/>
                </a:solidFill>
              </a:rPr>
              <a:t>ElogV</a:t>
            </a:r>
            <a:r>
              <a:rPr lang="en-US" sz="1350" dirty="0">
                <a:solidFill>
                  <a:srgbClr val="7030A0"/>
                </a:solidFill>
              </a:rPr>
              <a:t>), </a:t>
            </a:r>
            <a:r>
              <a:rPr lang="en-US" sz="1350" dirty="0"/>
              <a:t>since E&lt;=V*V</a:t>
            </a:r>
          </a:p>
          <a:p>
            <a:endParaRPr lang="en-US" dirty="0"/>
          </a:p>
        </p:txBody>
      </p:sp>
    </p:spTree>
    <p:extLst>
      <p:ext uri="{BB962C8B-B14F-4D97-AF65-F5344CB8AC3E}">
        <p14:creationId xmlns:p14="http://schemas.microsoft.com/office/powerpoint/2010/main" val="1178980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0504" y="1111640"/>
            <a:ext cx="5268558" cy="857250"/>
          </a:xfrm>
        </p:spPr>
        <p:txBody>
          <a:bodyPr/>
          <a:lstStyle/>
          <a:p>
            <a:r>
              <a:rPr lang="en-US" dirty="0"/>
              <a:t>Dijkstra’s </a:t>
            </a:r>
            <a:r>
              <a:rPr lang="en-US" dirty="0" err="1"/>
              <a:t>ALgorithm</a:t>
            </a:r>
            <a:endParaRPr lang="en-US" dirty="0"/>
          </a:p>
        </p:txBody>
      </p:sp>
      <p:pic>
        <p:nvPicPr>
          <p:cNvPr id="5" name="Picture 4"/>
          <p:cNvPicPr>
            <a:picLocks noChangeAspect="1"/>
          </p:cNvPicPr>
          <p:nvPr/>
        </p:nvPicPr>
        <p:blipFill>
          <a:blip r:embed="rId2"/>
          <a:stretch>
            <a:fillRect/>
          </a:stretch>
        </p:blipFill>
        <p:spPr>
          <a:xfrm>
            <a:off x="1546898" y="2010715"/>
            <a:ext cx="2522336" cy="1651259"/>
          </a:xfrm>
          <a:prstGeom prst="rect">
            <a:avLst/>
          </a:prstGeom>
        </p:spPr>
      </p:pic>
      <p:pic>
        <p:nvPicPr>
          <p:cNvPr id="6" name="Picture 5"/>
          <p:cNvPicPr>
            <a:picLocks noChangeAspect="1"/>
          </p:cNvPicPr>
          <p:nvPr/>
        </p:nvPicPr>
        <p:blipFill>
          <a:blip r:embed="rId3"/>
          <a:stretch>
            <a:fillRect/>
          </a:stretch>
        </p:blipFill>
        <p:spPr>
          <a:xfrm>
            <a:off x="3354990" y="3616077"/>
            <a:ext cx="4271504" cy="2106415"/>
          </a:xfrm>
          <a:prstGeom prst="rect">
            <a:avLst/>
          </a:prstGeom>
        </p:spPr>
      </p:pic>
      <p:sp>
        <p:nvSpPr>
          <p:cNvPr id="7" name="TextBox 6">
            <a:extLst>
              <a:ext uri="{FF2B5EF4-FFF2-40B4-BE49-F238E27FC236}">
                <a16:creationId xmlns:a16="http://schemas.microsoft.com/office/drawing/2014/main" id="{F421844F-EBD1-C344-A1B7-D701359E19B2}"/>
              </a:ext>
            </a:extLst>
          </p:cNvPr>
          <p:cNvSpPr txBox="1"/>
          <p:nvPr/>
        </p:nvSpPr>
        <p:spPr>
          <a:xfrm>
            <a:off x="39413" y="2993868"/>
            <a:ext cx="3382181" cy="3254737"/>
          </a:xfrm>
          <a:prstGeom prst="rect">
            <a:avLst/>
          </a:prstGeom>
          <a:noFill/>
        </p:spPr>
        <p:txBody>
          <a:bodyPr wrap="square" rtlCol="0">
            <a:spAutoFit/>
          </a:bodyPr>
          <a:lstStyle/>
          <a:p>
            <a:pPr algn="ctr"/>
            <a:endParaRPr lang="en-US" sz="2100" dirty="0">
              <a:solidFill>
                <a:srgbClr val="000090"/>
              </a:solidFill>
              <a:cs typeface="Comic Sans MS"/>
            </a:endParaRPr>
          </a:p>
          <a:p>
            <a:pPr algn="just"/>
            <a:r>
              <a:rPr lang="en-US" sz="1350" dirty="0">
                <a:cs typeface="Comic Sans MS"/>
              </a:rPr>
              <a:t> </a:t>
            </a:r>
            <a:r>
              <a:rPr lang="en-US" dirty="0">
                <a:cs typeface="Comic Sans MS"/>
              </a:rPr>
              <a:t> </a:t>
            </a:r>
            <a:r>
              <a:rPr lang="en-US" sz="1350" dirty="0">
                <a:cs typeface="Comic Sans MS"/>
              </a:rPr>
              <a:t>Start at a vertex</a:t>
            </a:r>
          </a:p>
          <a:p>
            <a:pPr algn="just"/>
            <a:r>
              <a:rPr lang="en-US" sz="1350" dirty="0">
                <a:cs typeface="Comic Sans MS"/>
              </a:rPr>
              <a:t>  Add vertex to priority queue; </a:t>
            </a:r>
          </a:p>
          <a:p>
            <a:pPr algn="just"/>
            <a:r>
              <a:rPr lang="en-US" sz="1350" dirty="0">
                <a:cs typeface="Comic Sans MS"/>
              </a:rPr>
              <a:t>	priority is lowest weight first</a:t>
            </a:r>
          </a:p>
          <a:p>
            <a:pPr algn="just"/>
            <a:r>
              <a:rPr lang="en-US" sz="1350" dirty="0">
                <a:cs typeface="Comic Sans MS"/>
              </a:rPr>
              <a:t>	While priority queue not empty</a:t>
            </a:r>
          </a:p>
          <a:p>
            <a:pPr algn="just"/>
            <a:r>
              <a:rPr lang="en-US" sz="1350" dirty="0">
                <a:cs typeface="Comic Sans MS"/>
              </a:rPr>
              <a:t>	   Extract first element in queue; element     with lowest distance</a:t>
            </a:r>
          </a:p>
          <a:p>
            <a:pPr algn="just"/>
            <a:r>
              <a:rPr lang="en-US" sz="1350" dirty="0">
                <a:cs typeface="Comic Sans MS"/>
              </a:rPr>
              <a:t>          If not visited</a:t>
            </a:r>
          </a:p>
          <a:p>
            <a:pPr algn="just"/>
            <a:r>
              <a:rPr lang="en-US" sz="1350" dirty="0">
                <a:cs typeface="Comic Sans MS"/>
              </a:rPr>
              <a:t>	   Mark as visited</a:t>
            </a:r>
          </a:p>
          <a:p>
            <a:pPr algn="just"/>
            <a:r>
              <a:rPr lang="en-US" sz="1350" dirty="0">
                <a:cs typeface="Comic Sans MS"/>
              </a:rPr>
              <a:t>          Relax distance to neighbors</a:t>
            </a:r>
          </a:p>
          <a:p>
            <a:pPr algn="just"/>
            <a:r>
              <a:rPr lang="en-US" sz="1350" dirty="0">
                <a:cs typeface="Comic Sans MS"/>
              </a:rPr>
              <a:t>        Add all unvisited neighbors to queue</a:t>
            </a:r>
          </a:p>
          <a:p>
            <a:pPr algn="just"/>
            <a:r>
              <a:rPr lang="en-US" sz="1350" dirty="0">
                <a:cs typeface="Comic Sans MS"/>
              </a:rPr>
              <a:t>        End if</a:t>
            </a:r>
          </a:p>
          <a:p>
            <a:pPr algn="just"/>
            <a:r>
              <a:rPr lang="en-US" sz="1350" dirty="0">
                <a:cs typeface="Comic Sans MS"/>
              </a:rPr>
              <a:t>     End while</a:t>
            </a:r>
          </a:p>
          <a:p>
            <a:pPr algn="just"/>
            <a:r>
              <a:rPr lang="en-US" dirty="0">
                <a:cs typeface="Comic Sans MS"/>
              </a:rPr>
              <a:t> </a:t>
            </a:r>
            <a:endParaRPr lang="en-US" sz="1350" dirty="0"/>
          </a:p>
        </p:txBody>
      </p:sp>
    </p:spTree>
    <p:extLst>
      <p:ext uri="{BB962C8B-B14F-4D97-AF65-F5344CB8AC3E}">
        <p14:creationId xmlns:p14="http://schemas.microsoft.com/office/powerpoint/2010/main" val="1784993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C915D-FC2D-7548-9936-A5802EBF64FC}"/>
              </a:ext>
            </a:extLst>
          </p:cNvPr>
          <p:cNvSpPr>
            <a:spLocks noGrp="1"/>
          </p:cNvSpPr>
          <p:nvPr>
            <p:ph type="title"/>
          </p:nvPr>
        </p:nvSpPr>
        <p:spPr/>
        <p:txBody>
          <a:bodyPr/>
          <a:lstStyle/>
          <a:p>
            <a:r>
              <a:rPr lang="en-US" dirty="0"/>
              <a:t>Recursive Solution</a:t>
            </a:r>
          </a:p>
        </p:txBody>
      </p:sp>
      <p:sp>
        <p:nvSpPr>
          <p:cNvPr id="3" name="Content Placeholder 2">
            <a:extLst>
              <a:ext uri="{FF2B5EF4-FFF2-40B4-BE49-F238E27FC236}">
                <a16:creationId xmlns:a16="http://schemas.microsoft.com/office/drawing/2014/main" id="{BFE0B23D-C84E-EE46-8F92-9BAC1F9B53E2}"/>
              </a:ext>
            </a:extLst>
          </p:cNvPr>
          <p:cNvSpPr>
            <a:spLocks noGrp="1"/>
          </p:cNvSpPr>
          <p:nvPr>
            <p:ph idx="1"/>
          </p:nvPr>
        </p:nvSpPr>
        <p:spPr/>
        <p:txBody>
          <a:bodyPr>
            <a:normAutofit fontScale="92500" lnSpcReduction="10000"/>
          </a:bodyPr>
          <a:lstStyle/>
          <a:p>
            <a:r>
              <a:rPr lang="en-US" dirty="0"/>
              <a:t>Arrange the events by the finishing time</a:t>
            </a:r>
          </a:p>
          <a:p>
            <a:pPr lvl="1"/>
            <a:r>
              <a:rPr lang="en-US" dirty="0"/>
              <a:t>Not start time, because the maximum time allowed is defined by the latest finishing time</a:t>
            </a:r>
          </a:p>
          <a:p>
            <a:endParaRPr lang="en-US" dirty="0"/>
          </a:p>
          <a:p>
            <a:r>
              <a:rPr lang="en-US" dirty="0"/>
              <a:t>Let </a:t>
            </a:r>
            <a:r>
              <a:rPr lang="en-US" dirty="0" err="1"/>
              <a:t>i</a:t>
            </a:r>
            <a:r>
              <a:rPr lang="en-US" dirty="0"/>
              <a:t> be the activity that can be finished before any other activities in the set;</a:t>
            </a:r>
          </a:p>
          <a:p>
            <a:pPr lvl="1"/>
            <a:r>
              <a:rPr lang="en-US" dirty="0"/>
              <a:t>fi is the minimum among all finishing times</a:t>
            </a:r>
          </a:p>
          <a:p>
            <a:pPr lvl="1"/>
            <a:endParaRPr lang="en-US" dirty="0"/>
          </a:p>
          <a:p>
            <a:r>
              <a:rPr lang="en-US" dirty="0"/>
              <a:t>Let j be the activity that will be finished after any other activities in the set;</a:t>
            </a:r>
          </a:p>
          <a:p>
            <a:pPr lvl="1"/>
            <a:r>
              <a:rPr lang="en-US" dirty="0"/>
              <a:t>fj is the maximum among all finishing times</a:t>
            </a:r>
          </a:p>
          <a:p>
            <a:pPr lvl="1"/>
            <a:endParaRPr lang="en-US" dirty="0"/>
          </a:p>
          <a:p>
            <a:r>
              <a:rPr lang="en-US" dirty="0"/>
              <a:t>Let the maximum number of events that can be scheduled between start of event </a:t>
            </a:r>
            <a:r>
              <a:rPr lang="en-US" dirty="0" err="1"/>
              <a:t>i</a:t>
            </a:r>
            <a:r>
              <a:rPr lang="en-US" dirty="0"/>
              <a:t> and end of event j be c[</a:t>
            </a:r>
            <a:r>
              <a:rPr lang="en-US" dirty="0" err="1"/>
              <a:t>i,j</a:t>
            </a:r>
            <a:r>
              <a:rPr lang="en-US" dirty="0"/>
              <a:t>]</a:t>
            </a:r>
          </a:p>
        </p:txBody>
      </p:sp>
    </p:spTree>
    <p:extLst>
      <p:ext uri="{BB962C8B-B14F-4D97-AF65-F5344CB8AC3E}">
        <p14:creationId xmlns:p14="http://schemas.microsoft.com/office/powerpoint/2010/main" val="16136522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0493F-620A-4C4F-A1D0-F053B8A5FA27}"/>
              </a:ext>
            </a:extLst>
          </p:cNvPr>
          <p:cNvSpPr>
            <a:spLocks noGrp="1"/>
          </p:cNvSpPr>
          <p:nvPr>
            <p:ph type="title"/>
          </p:nvPr>
        </p:nvSpPr>
        <p:spPr/>
        <p:txBody>
          <a:bodyPr/>
          <a:lstStyle/>
          <a:p>
            <a:r>
              <a:rPr lang="en-US" dirty="0">
                <a:latin typeface="Comic Sans MS" panose="030F0902030302020204" pitchFamily="66" charset="0"/>
              </a:rPr>
              <a:t>Examples</a:t>
            </a:r>
          </a:p>
        </p:txBody>
      </p:sp>
      <p:sp>
        <p:nvSpPr>
          <p:cNvPr id="3" name="Content Placeholder 2">
            <a:extLst>
              <a:ext uri="{FF2B5EF4-FFF2-40B4-BE49-F238E27FC236}">
                <a16:creationId xmlns:a16="http://schemas.microsoft.com/office/drawing/2014/main" id="{53BB31A3-5524-FF49-BA5D-7B4669018192}"/>
              </a:ext>
            </a:extLst>
          </p:cNvPr>
          <p:cNvSpPr>
            <a:spLocks noGrp="1"/>
          </p:cNvSpPr>
          <p:nvPr>
            <p:ph idx="1"/>
          </p:nvPr>
        </p:nvSpPr>
        <p:spPr/>
        <p:txBody>
          <a:bodyPr>
            <a:normAutofit/>
          </a:bodyPr>
          <a:lstStyle/>
          <a:p>
            <a:r>
              <a:rPr lang="en-US" dirty="0">
                <a:latin typeface="Comic Sans MS" panose="030F0902030302020204" pitchFamily="66" charset="0"/>
              </a:rPr>
              <a:t>For each problem, give the algorithm and the proof</a:t>
            </a:r>
          </a:p>
          <a:p>
            <a:endParaRPr lang="en-US" dirty="0">
              <a:latin typeface="Comic Sans MS" panose="030F0902030302020204" pitchFamily="66" charset="0"/>
            </a:endParaRPr>
          </a:p>
          <a:p>
            <a:r>
              <a:rPr lang="en-US" dirty="0">
                <a:latin typeface="Comic Sans MS" panose="030F0902030302020204" pitchFamily="66" charset="0"/>
              </a:rPr>
              <a:t>Cost of merging two sorted arrays is equal to the sum of their length. If you have more than two sorted arrays in which order would you merge them to minimize the cost</a:t>
            </a:r>
          </a:p>
          <a:p>
            <a:pPr lvl="1"/>
            <a:r>
              <a:rPr lang="en-US" dirty="0">
                <a:latin typeface="Comic Sans MS" panose="030F0902030302020204" pitchFamily="66" charset="0"/>
              </a:rPr>
              <a:t>Example arrays of length 4,2,3,6,5</a:t>
            </a:r>
          </a:p>
          <a:p>
            <a:pPr lvl="1"/>
            <a:endParaRPr lang="en-US" dirty="0">
              <a:latin typeface="Comic Sans MS" panose="030F0902030302020204" pitchFamily="66" charset="0"/>
            </a:endParaRPr>
          </a:p>
          <a:p>
            <a:r>
              <a:rPr lang="en-US" dirty="0">
                <a:latin typeface="Comic Sans MS" panose="030F0902030302020204" pitchFamily="66" charset="0"/>
              </a:rPr>
              <a:t>We want to obtain a given amount V, using the fewest number of dollar bills. We have dollar bills of the following denominations ={1,2,5,10,20,50,100}. We can use as many bills as necessary</a:t>
            </a:r>
          </a:p>
          <a:p>
            <a:pPr lvl="1"/>
            <a:r>
              <a:rPr lang="en-US" dirty="0">
                <a:latin typeface="Comic Sans MS" panose="030F0902030302020204" pitchFamily="66" charset="0"/>
              </a:rPr>
              <a:t>Example what is the fewest number of bills to make up $70</a:t>
            </a:r>
          </a:p>
        </p:txBody>
      </p:sp>
    </p:spTree>
    <p:extLst>
      <p:ext uri="{BB962C8B-B14F-4D97-AF65-F5344CB8AC3E}">
        <p14:creationId xmlns:p14="http://schemas.microsoft.com/office/powerpoint/2010/main" val="1413475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C915D-FC2D-7548-9936-A5802EBF64FC}"/>
              </a:ext>
            </a:extLst>
          </p:cNvPr>
          <p:cNvSpPr>
            <a:spLocks noGrp="1"/>
          </p:cNvSpPr>
          <p:nvPr>
            <p:ph type="title"/>
          </p:nvPr>
        </p:nvSpPr>
        <p:spPr>
          <a:xfrm>
            <a:off x="919778" y="349569"/>
            <a:ext cx="7024744" cy="1143000"/>
          </a:xfrm>
        </p:spPr>
        <p:txBody>
          <a:bodyPr/>
          <a:lstStyle/>
          <a:p>
            <a:r>
              <a:rPr lang="en-US" dirty="0"/>
              <a:t>Recursive Solution</a:t>
            </a:r>
          </a:p>
        </p:txBody>
      </p:sp>
      <p:sp>
        <p:nvSpPr>
          <p:cNvPr id="3" name="Content Placeholder 2">
            <a:extLst>
              <a:ext uri="{FF2B5EF4-FFF2-40B4-BE49-F238E27FC236}">
                <a16:creationId xmlns:a16="http://schemas.microsoft.com/office/drawing/2014/main" id="{BFE0B23D-C84E-EE46-8F92-9BAC1F9B53E2}"/>
              </a:ext>
            </a:extLst>
          </p:cNvPr>
          <p:cNvSpPr>
            <a:spLocks noGrp="1"/>
          </p:cNvSpPr>
          <p:nvPr>
            <p:ph idx="1"/>
          </p:nvPr>
        </p:nvSpPr>
        <p:spPr>
          <a:xfrm>
            <a:off x="919778" y="1674511"/>
            <a:ext cx="6777317" cy="4664644"/>
          </a:xfrm>
        </p:spPr>
        <p:txBody>
          <a:bodyPr>
            <a:normAutofit fontScale="25000" lnSpcReduction="20000"/>
          </a:bodyPr>
          <a:lstStyle/>
          <a:p>
            <a:r>
              <a:rPr lang="en-US" sz="5500" dirty="0"/>
              <a:t>Let </a:t>
            </a:r>
            <a:r>
              <a:rPr lang="en-US" sz="5500" dirty="0" err="1"/>
              <a:t>ak</a:t>
            </a:r>
            <a:r>
              <a:rPr lang="en-US" sz="5500" dirty="0"/>
              <a:t> be an activity between activities </a:t>
            </a:r>
            <a:r>
              <a:rPr lang="en-US" sz="5500" dirty="0" err="1"/>
              <a:t>i</a:t>
            </a:r>
            <a:r>
              <a:rPr lang="en-US" sz="5500" dirty="0"/>
              <a:t> and j</a:t>
            </a:r>
          </a:p>
          <a:p>
            <a:pPr lvl="1"/>
            <a:r>
              <a:rPr lang="en-US" sz="5500" dirty="0"/>
              <a:t>fi &lt;=</a:t>
            </a:r>
            <a:r>
              <a:rPr lang="en-US" sz="5500" dirty="0" err="1"/>
              <a:t>sk</a:t>
            </a:r>
            <a:r>
              <a:rPr lang="en-US" sz="5500" dirty="0"/>
              <a:t> &lt;</a:t>
            </a:r>
            <a:r>
              <a:rPr lang="en-US" sz="5500" dirty="0" err="1"/>
              <a:t>fk</a:t>
            </a:r>
            <a:r>
              <a:rPr lang="en-US" sz="5500" dirty="0"/>
              <a:t>&lt;=fj</a:t>
            </a:r>
          </a:p>
          <a:p>
            <a:endParaRPr lang="en-US" sz="5500" dirty="0"/>
          </a:p>
          <a:p>
            <a:r>
              <a:rPr lang="en-US" sz="5500" dirty="0"/>
              <a:t>Let the maximum number of events that can be scheduled between start of event </a:t>
            </a:r>
            <a:r>
              <a:rPr lang="en-US" sz="5500" dirty="0" err="1"/>
              <a:t>i</a:t>
            </a:r>
            <a:r>
              <a:rPr lang="en-US" sz="5500" dirty="0"/>
              <a:t> and end of event j be c[</a:t>
            </a:r>
            <a:r>
              <a:rPr lang="en-US" sz="5500" dirty="0" err="1"/>
              <a:t>i,j</a:t>
            </a:r>
            <a:r>
              <a:rPr lang="en-US" sz="5500" dirty="0"/>
              <a:t>]</a:t>
            </a:r>
          </a:p>
          <a:p>
            <a:endParaRPr lang="en-US" sz="5500" dirty="0"/>
          </a:p>
          <a:p>
            <a:r>
              <a:rPr lang="en-US" sz="5500" dirty="0" err="1"/>
              <a:t>Sij</a:t>
            </a:r>
            <a:r>
              <a:rPr lang="en-US" sz="5500" dirty="0"/>
              <a:t>=set of events from which the optimum set is to be selected. All events with finishing time between fi and fj</a:t>
            </a:r>
          </a:p>
          <a:p>
            <a:endParaRPr lang="en-US" sz="5500" dirty="0"/>
          </a:p>
          <a:p>
            <a:r>
              <a:rPr lang="en-US" sz="5500" dirty="0" err="1">
                <a:ea typeface="Cambria Math" panose="02040503050406030204" pitchFamily="18" charset="0"/>
              </a:rPr>
              <a:t>Acitivity_Selection</a:t>
            </a:r>
            <a:r>
              <a:rPr lang="en-US" sz="5500" dirty="0">
                <a:ea typeface="Cambria Math" panose="02040503050406030204" pitchFamily="18" charset="0"/>
              </a:rPr>
              <a:t>(</a:t>
            </a:r>
            <a:r>
              <a:rPr lang="en-US" sz="5500" dirty="0" err="1">
                <a:ea typeface="Cambria Math" panose="02040503050406030204" pitchFamily="18" charset="0"/>
              </a:rPr>
              <a:t>Sij</a:t>
            </a:r>
            <a:r>
              <a:rPr lang="en-US" sz="5500" dirty="0">
                <a:ea typeface="Cambria Math" panose="02040503050406030204" pitchFamily="18" charset="0"/>
              </a:rPr>
              <a:t>, c[</a:t>
            </a:r>
            <a:r>
              <a:rPr lang="en-US" sz="5500" dirty="0" err="1">
                <a:ea typeface="Cambria Math" panose="02040503050406030204" pitchFamily="18" charset="0"/>
              </a:rPr>
              <a:t>i,j</a:t>
            </a:r>
            <a:r>
              <a:rPr lang="en-US" sz="5500" dirty="0">
                <a:ea typeface="Cambria Math" panose="02040503050406030204" pitchFamily="18" charset="0"/>
              </a:rPr>
              <a:t>])</a:t>
            </a:r>
          </a:p>
          <a:p>
            <a:pPr lvl="1"/>
            <a:r>
              <a:rPr lang="en-US" sz="5500" dirty="0">
                <a:ea typeface="Cambria Math" panose="02040503050406030204" pitchFamily="18" charset="0"/>
              </a:rPr>
              <a:t>If </a:t>
            </a:r>
            <a:r>
              <a:rPr lang="en-US" sz="5500" dirty="0" err="1">
                <a:ea typeface="Cambria Math" panose="02040503050406030204" pitchFamily="18" charset="0"/>
              </a:rPr>
              <a:t>Sij</a:t>
            </a:r>
            <a:r>
              <a:rPr lang="en-US" sz="5500" dirty="0">
                <a:ea typeface="Cambria Math" panose="02040503050406030204" pitchFamily="18" charset="0"/>
              </a:rPr>
              <a:t> is the null set ; c[</a:t>
            </a:r>
            <a:r>
              <a:rPr lang="en-US" sz="5500" dirty="0" err="1">
                <a:ea typeface="Cambria Math" panose="02040503050406030204" pitchFamily="18" charset="0"/>
              </a:rPr>
              <a:t>i,j</a:t>
            </a:r>
            <a:r>
              <a:rPr lang="en-US" sz="5500" dirty="0">
                <a:ea typeface="Cambria Math" panose="02040503050406030204" pitchFamily="18" charset="0"/>
              </a:rPr>
              <a:t>]=0</a:t>
            </a:r>
          </a:p>
          <a:p>
            <a:pPr lvl="1"/>
            <a:r>
              <a:rPr lang="en-US" sz="5500" dirty="0">
                <a:ea typeface="Cambria Math" panose="02040503050406030204" pitchFamily="18" charset="0"/>
              </a:rPr>
              <a:t>Else</a:t>
            </a:r>
          </a:p>
          <a:p>
            <a:pPr lvl="1"/>
            <a:r>
              <a:rPr lang="en-US" sz="5500" dirty="0">
                <a:ea typeface="Cambria Math" panose="02040503050406030204" pitchFamily="18" charset="0"/>
              </a:rPr>
              <a:t>T[k]=0;</a:t>
            </a:r>
          </a:p>
          <a:p>
            <a:pPr lvl="1"/>
            <a:r>
              <a:rPr lang="en-US" sz="5500" dirty="0">
                <a:ea typeface="Cambria Math" panose="02040503050406030204" pitchFamily="18" charset="0"/>
              </a:rPr>
              <a:t>For every </a:t>
            </a:r>
            <a:r>
              <a:rPr lang="en-US" sz="5500" dirty="0" err="1">
                <a:ea typeface="Cambria Math" panose="02040503050406030204" pitchFamily="18" charset="0"/>
              </a:rPr>
              <a:t>ak</a:t>
            </a:r>
            <a:r>
              <a:rPr lang="en-US" sz="5500" dirty="0">
                <a:ea typeface="Cambria Math" panose="02040503050406030204" pitchFamily="18" charset="0"/>
              </a:rPr>
              <a:t> 𝞊 </a:t>
            </a:r>
            <a:r>
              <a:rPr lang="en-US" sz="5500" dirty="0" err="1">
                <a:ea typeface="Cambria Math" panose="02040503050406030204" pitchFamily="18" charset="0"/>
              </a:rPr>
              <a:t>Sij</a:t>
            </a:r>
            <a:endParaRPr lang="en-US" sz="5500" dirty="0">
              <a:ea typeface="Cambria Math" panose="02040503050406030204" pitchFamily="18" charset="0"/>
            </a:endParaRPr>
          </a:p>
          <a:p>
            <a:pPr lvl="2"/>
            <a:r>
              <a:rPr lang="en-US" sz="5500" dirty="0">
                <a:ea typeface="Cambria Math" panose="02040503050406030204" pitchFamily="18" charset="0"/>
              </a:rPr>
              <a:t>X=</a:t>
            </a:r>
            <a:r>
              <a:rPr lang="en-US" sz="5500" dirty="0" err="1">
                <a:ea typeface="Cambria Math" panose="02040503050406030204" pitchFamily="18" charset="0"/>
              </a:rPr>
              <a:t>Acitvity_Selection</a:t>
            </a:r>
            <a:r>
              <a:rPr lang="en-US" sz="5500" dirty="0">
                <a:ea typeface="Cambria Math" panose="02040503050406030204" pitchFamily="18" charset="0"/>
              </a:rPr>
              <a:t> (</a:t>
            </a:r>
            <a:r>
              <a:rPr lang="en-US" sz="5500" dirty="0" err="1">
                <a:ea typeface="Cambria Math" panose="02040503050406030204" pitchFamily="18" charset="0"/>
              </a:rPr>
              <a:t>Sik</a:t>
            </a:r>
            <a:r>
              <a:rPr lang="en-US" sz="5500" dirty="0">
                <a:ea typeface="Cambria Math" panose="02040503050406030204" pitchFamily="18" charset="0"/>
              </a:rPr>
              <a:t>, c[</a:t>
            </a:r>
            <a:r>
              <a:rPr lang="en-US" sz="5500" dirty="0" err="1">
                <a:ea typeface="Cambria Math" panose="02040503050406030204" pitchFamily="18" charset="0"/>
              </a:rPr>
              <a:t>i,k</a:t>
            </a:r>
            <a:r>
              <a:rPr lang="en-US" sz="5500" dirty="0">
                <a:ea typeface="Cambria Math" panose="02040503050406030204" pitchFamily="18" charset="0"/>
              </a:rPr>
              <a:t>])</a:t>
            </a:r>
          </a:p>
          <a:p>
            <a:pPr lvl="2"/>
            <a:r>
              <a:rPr lang="en-US" sz="5500" dirty="0">
                <a:ea typeface="Cambria Math" panose="02040503050406030204" pitchFamily="18" charset="0"/>
              </a:rPr>
              <a:t>Y=</a:t>
            </a:r>
            <a:r>
              <a:rPr lang="en-US" sz="5500" dirty="0" err="1">
                <a:ea typeface="Cambria Math" panose="02040503050406030204" pitchFamily="18" charset="0"/>
              </a:rPr>
              <a:t>Acitvity_Selection</a:t>
            </a:r>
            <a:r>
              <a:rPr lang="en-US" sz="5500" dirty="0">
                <a:ea typeface="Cambria Math" panose="02040503050406030204" pitchFamily="18" charset="0"/>
              </a:rPr>
              <a:t> (</a:t>
            </a:r>
            <a:r>
              <a:rPr lang="en-US" sz="5500" dirty="0" err="1">
                <a:ea typeface="Cambria Math" panose="02040503050406030204" pitchFamily="18" charset="0"/>
              </a:rPr>
              <a:t>Skj</a:t>
            </a:r>
            <a:r>
              <a:rPr lang="en-US" sz="5500" dirty="0">
                <a:ea typeface="Cambria Math" panose="02040503050406030204" pitchFamily="18" charset="0"/>
              </a:rPr>
              <a:t>, c[</a:t>
            </a:r>
            <a:r>
              <a:rPr lang="en-US" sz="5500" dirty="0" err="1">
                <a:ea typeface="Cambria Math" panose="02040503050406030204" pitchFamily="18" charset="0"/>
              </a:rPr>
              <a:t>k,j</a:t>
            </a:r>
            <a:r>
              <a:rPr lang="en-US" sz="5500" dirty="0">
                <a:ea typeface="Cambria Math" panose="02040503050406030204" pitchFamily="18" charset="0"/>
              </a:rPr>
              <a:t>])</a:t>
            </a:r>
          </a:p>
          <a:p>
            <a:pPr lvl="2"/>
            <a:r>
              <a:rPr lang="en-US" sz="5500" dirty="0">
                <a:ea typeface="Cambria Math" panose="02040503050406030204" pitchFamily="18" charset="0"/>
              </a:rPr>
              <a:t>T[k]=X+Y+1</a:t>
            </a:r>
          </a:p>
          <a:p>
            <a:pPr lvl="1"/>
            <a:r>
              <a:rPr lang="en-US" sz="5500" dirty="0">
                <a:ea typeface="Cambria Math" panose="02040503050406030204" pitchFamily="18" charset="0"/>
              </a:rPr>
              <a:t>C[</a:t>
            </a:r>
            <a:r>
              <a:rPr lang="en-US" sz="5500" dirty="0" err="1">
                <a:ea typeface="Cambria Math" panose="02040503050406030204" pitchFamily="18" charset="0"/>
              </a:rPr>
              <a:t>i,j</a:t>
            </a:r>
            <a:r>
              <a:rPr lang="en-US" sz="5500" dirty="0">
                <a:ea typeface="Cambria Math" panose="02040503050406030204" pitchFamily="18" charset="0"/>
              </a:rPr>
              <a:t>]=max(T[k]) for all </a:t>
            </a:r>
            <a:r>
              <a:rPr lang="en-US" sz="5500" dirty="0" err="1">
                <a:ea typeface="Cambria Math" panose="02040503050406030204" pitchFamily="18" charset="0"/>
              </a:rPr>
              <a:t>ak</a:t>
            </a:r>
            <a:r>
              <a:rPr lang="en-US" sz="5500" dirty="0">
                <a:ea typeface="Cambria Math" panose="02040503050406030204" pitchFamily="18" charset="0"/>
              </a:rPr>
              <a:t> 𝞊 </a:t>
            </a:r>
            <a:r>
              <a:rPr lang="en-US" sz="5500" dirty="0" err="1">
                <a:ea typeface="Cambria Math" panose="02040503050406030204" pitchFamily="18" charset="0"/>
              </a:rPr>
              <a:t>Sij</a:t>
            </a:r>
            <a:endParaRPr lang="en-US" sz="5500" dirty="0">
              <a:ea typeface="Cambria Math" panose="02040503050406030204" pitchFamily="18" charset="0"/>
            </a:endParaRPr>
          </a:p>
          <a:p>
            <a:pPr lvl="2"/>
            <a:endParaRPr lang="en-US" dirty="0"/>
          </a:p>
          <a:p>
            <a:pPr lvl="1"/>
            <a:endParaRPr lang="en-US" dirty="0">
              <a:latin typeface="Comic Sans MS" panose="030F0902030302020204" pitchFamily="66" charset="0"/>
            </a:endParaRPr>
          </a:p>
        </p:txBody>
      </p:sp>
      <p:pic>
        <p:nvPicPr>
          <p:cNvPr id="4" name="Picture 3">
            <a:extLst>
              <a:ext uri="{FF2B5EF4-FFF2-40B4-BE49-F238E27FC236}">
                <a16:creationId xmlns:a16="http://schemas.microsoft.com/office/drawing/2014/main" id="{CE711972-8662-1F48-BDF2-4002FC78498B}"/>
              </a:ext>
            </a:extLst>
          </p:cNvPr>
          <p:cNvPicPr>
            <a:picLocks noChangeAspect="1"/>
          </p:cNvPicPr>
          <p:nvPr/>
        </p:nvPicPr>
        <p:blipFill>
          <a:blip r:embed="rId2"/>
          <a:stretch>
            <a:fillRect/>
          </a:stretch>
        </p:blipFill>
        <p:spPr>
          <a:xfrm>
            <a:off x="4308436" y="5306780"/>
            <a:ext cx="4209271" cy="847442"/>
          </a:xfrm>
          <a:prstGeom prst="rect">
            <a:avLst/>
          </a:prstGeom>
        </p:spPr>
      </p:pic>
      <p:sp>
        <p:nvSpPr>
          <p:cNvPr id="5" name="TextBox 4">
            <a:extLst>
              <a:ext uri="{FF2B5EF4-FFF2-40B4-BE49-F238E27FC236}">
                <a16:creationId xmlns:a16="http://schemas.microsoft.com/office/drawing/2014/main" id="{ADED7952-57E7-ED4D-8599-4BF6B1F71625}"/>
              </a:ext>
            </a:extLst>
          </p:cNvPr>
          <p:cNvSpPr txBox="1"/>
          <p:nvPr/>
        </p:nvSpPr>
        <p:spPr>
          <a:xfrm>
            <a:off x="5404207" y="3626778"/>
            <a:ext cx="3113500" cy="461665"/>
          </a:xfrm>
          <a:prstGeom prst="rect">
            <a:avLst/>
          </a:prstGeom>
          <a:noFill/>
        </p:spPr>
        <p:txBody>
          <a:bodyPr wrap="square" rtlCol="0">
            <a:spAutoFit/>
          </a:bodyPr>
          <a:lstStyle/>
          <a:p>
            <a:r>
              <a:rPr lang="en-US" sz="1200" dirty="0">
                <a:latin typeface="Comic Sans MS" panose="030F0902030302020204" pitchFamily="66" charset="0"/>
              </a:rPr>
              <a:t>This is also very expensive</a:t>
            </a:r>
          </a:p>
          <a:p>
            <a:r>
              <a:rPr lang="en-US" sz="1200" dirty="0">
                <a:latin typeface="Comic Sans MS" panose="030F0902030302020204" pitchFamily="66" charset="0"/>
              </a:rPr>
              <a:t>Can we do better ?</a:t>
            </a:r>
          </a:p>
        </p:txBody>
      </p:sp>
    </p:spTree>
    <p:extLst>
      <p:ext uri="{BB962C8B-B14F-4D97-AF65-F5344CB8AC3E}">
        <p14:creationId xmlns:p14="http://schemas.microsoft.com/office/powerpoint/2010/main" val="3987787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6C636-E5FC-034A-8473-11BC263C37FA}"/>
              </a:ext>
            </a:extLst>
          </p:cNvPr>
          <p:cNvSpPr>
            <a:spLocks noGrp="1"/>
          </p:cNvSpPr>
          <p:nvPr>
            <p:ph type="title"/>
          </p:nvPr>
        </p:nvSpPr>
        <p:spPr/>
        <p:txBody>
          <a:bodyPr/>
          <a:lstStyle/>
          <a:p>
            <a:r>
              <a:rPr lang="en-US" dirty="0"/>
              <a:t>Reducing Recursion</a:t>
            </a:r>
          </a:p>
        </p:txBody>
      </p:sp>
      <p:sp>
        <p:nvSpPr>
          <p:cNvPr id="4" name="Content Placeholder 3">
            <a:extLst>
              <a:ext uri="{FF2B5EF4-FFF2-40B4-BE49-F238E27FC236}">
                <a16:creationId xmlns:a16="http://schemas.microsoft.com/office/drawing/2014/main" id="{78E6A5EB-87CE-D04F-8891-BA2202AC2549}"/>
              </a:ext>
            </a:extLst>
          </p:cNvPr>
          <p:cNvSpPr>
            <a:spLocks noGrp="1"/>
          </p:cNvSpPr>
          <p:nvPr>
            <p:ph sz="quarter" idx="13"/>
          </p:nvPr>
        </p:nvSpPr>
        <p:spPr>
          <a:xfrm>
            <a:off x="565079" y="2313432"/>
            <a:ext cx="4080073" cy="3493008"/>
          </a:xfrm>
        </p:spPr>
        <p:txBody>
          <a:bodyPr>
            <a:normAutofit/>
          </a:bodyPr>
          <a:lstStyle/>
          <a:p>
            <a:r>
              <a:rPr lang="en-US" sz="1400" dirty="0" err="1">
                <a:solidFill>
                  <a:schemeClr val="accent5">
                    <a:lumMod val="75000"/>
                  </a:schemeClr>
                </a:solidFill>
                <a:ea typeface="Cambria Math" panose="02040503050406030204" pitchFamily="18" charset="0"/>
              </a:rPr>
              <a:t>Activity_Selection</a:t>
            </a:r>
            <a:r>
              <a:rPr lang="en-US" sz="1400" dirty="0">
                <a:solidFill>
                  <a:schemeClr val="accent5">
                    <a:lumMod val="75000"/>
                  </a:schemeClr>
                </a:solidFill>
                <a:ea typeface="Cambria Math" panose="02040503050406030204" pitchFamily="18" charset="0"/>
              </a:rPr>
              <a:t>(</a:t>
            </a:r>
            <a:r>
              <a:rPr lang="en-US" sz="1400" dirty="0" err="1">
                <a:solidFill>
                  <a:schemeClr val="accent5">
                    <a:lumMod val="75000"/>
                  </a:schemeClr>
                </a:solidFill>
                <a:ea typeface="Cambria Math" panose="02040503050406030204" pitchFamily="18" charset="0"/>
              </a:rPr>
              <a:t>Sij</a:t>
            </a:r>
            <a:r>
              <a:rPr lang="en-US" sz="1400" dirty="0">
                <a:solidFill>
                  <a:schemeClr val="accent5">
                    <a:lumMod val="75000"/>
                  </a:schemeClr>
                </a:solidFill>
                <a:ea typeface="Cambria Math" panose="02040503050406030204" pitchFamily="18" charset="0"/>
              </a:rPr>
              <a:t>, c[</a:t>
            </a:r>
            <a:r>
              <a:rPr lang="en-US" sz="1400" dirty="0" err="1">
                <a:solidFill>
                  <a:schemeClr val="accent5">
                    <a:lumMod val="75000"/>
                  </a:schemeClr>
                </a:solidFill>
                <a:ea typeface="Cambria Math" panose="02040503050406030204" pitchFamily="18" charset="0"/>
              </a:rPr>
              <a:t>i,j</a:t>
            </a:r>
            <a:r>
              <a:rPr lang="en-US" sz="1400" dirty="0">
                <a:solidFill>
                  <a:schemeClr val="accent5">
                    <a:lumMod val="75000"/>
                  </a:schemeClr>
                </a:solidFill>
                <a:ea typeface="Cambria Math" panose="02040503050406030204" pitchFamily="18" charset="0"/>
              </a:rPr>
              <a:t>])</a:t>
            </a:r>
          </a:p>
          <a:p>
            <a:pPr lvl="1"/>
            <a:r>
              <a:rPr lang="en-US" sz="1400" dirty="0">
                <a:ea typeface="Cambria Math" panose="02040503050406030204" pitchFamily="18" charset="0"/>
              </a:rPr>
              <a:t>If </a:t>
            </a:r>
            <a:r>
              <a:rPr lang="en-US" sz="1400" dirty="0" err="1">
                <a:ea typeface="Cambria Math" panose="02040503050406030204" pitchFamily="18" charset="0"/>
              </a:rPr>
              <a:t>Sij</a:t>
            </a:r>
            <a:r>
              <a:rPr lang="en-US" sz="1400" dirty="0">
                <a:ea typeface="Cambria Math" panose="02040503050406030204" pitchFamily="18" charset="0"/>
              </a:rPr>
              <a:t> is the null set ; c[</a:t>
            </a:r>
            <a:r>
              <a:rPr lang="en-US" sz="1400" dirty="0" err="1">
                <a:ea typeface="Cambria Math" panose="02040503050406030204" pitchFamily="18" charset="0"/>
              </a:rPr>
              <a:t>i,j</a:t>
            </a:r>
            <a:r>
              <a:rPr lang="en-US" sz="1400" dirty="0">
                <a:ea typeface="Cambria Math" panose="02040503050406030204" pitchFamily="18" charset="0"/>
              </a:rPr>
              <a:t>]=0</a:t>
            </a:r>
          </a:p>
          <a:p>
            <a:pPr lvl="1"/>
            <a:r>
              <a:rPr lang="en-US" sz="1400" dirty="0">
                <a:ea typeface="Cambria Math" panose="02040503050406030204" pitchFamily="18" charset="0"/>
              </a:rPr>
              <a:t>Else</a:t>
            </a:r>
          </a:p>
          <a:p>
            <a:pPr lvl="1"/>
            <a:r>
              <a:rPr lang="en-US" sz="1400" dirty="0">
                <a:ea typeface="Cambria Math" panose="02040503050406030204" pitchFamily="18" charset="0"/>
              </a:rPr>
              <a:t>T[k]=0;</a:t>
            </a:r>
          </a:p>
          <a:p>
            <a:pPr lvl="1"/>
            <a:r>
              <a:rPr lang="en-US" sz="1400" dirty="0">
                <a:ea typeface="Cambria Math" panose="02040503050406030204" pitchFamily="18" charset="0"/>
              </a:rPr>
              <a:t>For every </a:t>
            </a:r>
            <a:r>
              <a:rPr lang="en-US" sz="1400" dirty="0" err="1">
                <a:ea typeface="Cambria Math" panose="02040503050406030204" pitchFamily="18" charset="0"/>
              </a:rPr>
              <a:t>ak</a:t>
            </a:r>
            <a:r>
              <a:rPr lang="en-US" sz="1400" dirty="0">
                <a:ea typeface="Cambria Math" panose="02040503050406030204" pitchFamily="18" charset="0"/>
              </a:rPr>
              <a:t> 𝞊 </a:t>
            </a:r>
            <a:r>
              <a:rPr lang="en-US" sz="1400" dirty="0" err="1">
                <a:ea typeface="Cambria Math" panose="02040503050406030204" pitchFamily="18" charset="0"/>
              </a:rPr>
              <a:t>Sij</a:t>
            </a:r>
            <a:endParaRPr lang="en-US" sz="1400" dirty="0">
              <a:ea typeface="Cambria Math" panose="02040503050406030204" pitchFamily="18" charset="0"/>
            </a:endParaRPr>
          </a:p>
          <a:p>
            <a:pPr lvl="2"/>
            <a:r>
              <a:rPr lang="en-US" sz="1400" dirty="0">
                <a:ea typeface="Cambria Math" panose="02040503050406030204" pitchFamily="18" charset="0"/>
              </a:rPr>
              <a:t>X=</a:t>
            </a:r>
            <a:r>
              <a:rPr lang="en-US" sz="1400" dirty="0" err="1">
                <a:ea typeface="Cambria Math" panose="02040503050406030204" pitchFamily="18" charset="0"/>
              </a:rPr>
              <a:t>Acitvity_Selection</a:t>
            </a:r>
            <a:r>
              <a:rPr lang="en-US" sz="1400" dirty="0">
                <a:ea typeface="Cambria Math" panose="02040503050406030204" pitchFamily="18" charset="0"/>
              </a:rPr>
              <a:t> (</a:t>
            </a:r>
            <a:r>
              <a:rPr lang="en-US" sz="1400" dirty="0" err="1">
                <a:ea typeface="Cambria Math" panose="02040503050406030204" pitchFamily="18" charset="0"/>
              </a:rPr>
              <a:t>Sik</a:t>
            </a:r>
            <a:r>
              <a:rPr lang="en-US" sz="1400" dirty="0">
                <a:ea typeface="Cambria Math" panose="02040503050406030204" pitchFamily="18" charset="0"/>
              </a:rPr>
              <a:t>, c[</a:t>
            </a:r>
            <a:r>
              <a:rPr lang="en-US" sz="1400" dirty="0" err="1">
                <a:ea typeface="Cambria Math" panose="02040503050406030204" pitchFamily="18" charset="0"/>
              </a:rPr>
              <a:t>i,k</a:t>
            </a:r>
            <a:r>
              <a:rPr lang="en-US" sz="1400" dirty="0">
                <a:ea typeface="Cambria Math" panose="02040503050406030204" pitchFamily="18" charset="0"/>
              </a:rPr>
              <a:t>])</a:t>
            </a:r>
          </a:p>
          <a:p>
            <a:pPr lvl="2"/>
            <a:r>
              <a:rPr lang="en-US" sz="1400" dirty="0">
                <a:ea typeface="Cambria Math" panose="02040503050406030204" pitchFamily="18" charset="0"/>
              </a:rPr>
              <a:t>Y=</a:t>
            </a:r>
            <a:r>
              <a:rPr lang="en-US" sz="1400" dirty="0" err="1">
                <a:ea typeface="Cambria Math" panose="02040503050406030204" pitchFamily="18" charset="0"/>
              </a:rPr>
              <a:t>Acitvity_Selection</a:t>
            </a:r>
            <a:r>
              <a:rPr lang="en-US" sz="1400" dirty="0">
                <a:ea typeface="Cambria Math" panose="02040503050406030204" pitchFamily="18" charset="0"/>
              </a:rPr>
              <a:t> (</a:t>
            </a:r>
            <a:r>
              <a:rPr lang="en-US" sz="1400" dirty="0" err="1">
                <a:ea typeface="Cambria Math" panose="02040503050406030204" pitchFamily="18" charset="0"/>
              </a:rPr>
              <a:t>Skj</a:t>
            </a:r>
            <a:r>
              <a:rPr lang="en-US" sz="1400" dirty="0">
                <a:ea typeface="Cambria Math" panose="02040503050406030204" pitchFamily="18" charset="0"/>
              </a:rPr>
              <a:t>, c[</a:t>
            </a:r>
            <a:r>
              <a:rPr lang="en-US" sz="1400" dirty="0" err="1">
                <a:ea typeface="Cambria Math" panose="02040503050406030204" pitchFamily="18" charset="0"/>
              </a:rPr>
              <a:t>k,j</a:t>
            </a:r>
            <a:r>
              <a:rPr lang="en-US" sz="1400" dirty="0">
                <a:ea typeface="Cambria Math" panose="02040503050406030204" pitchFamily="18" charset="0"/>
              </a:rPr>
              <a:t>])</a:t>
            </a:r>
          </a:p>
          <a:p>
            <a:pPr lvl="2"/>
            <a:r>
              <a:rPr lang="en-US" sz="1400" dirty="0">
                <a:ea typeface="Cambria Math" panose="02040503050406030204" pitchFamily="18" charset="0"/>
              </a:rPr>
              <a:t>T[k]=X+Y+1</a:t>
            </a:r>
          </a:p>
          <a:p>
            <a:pPr lvl="1"/>
            <a:r>
              <a:rPr lang="en-US" sz="1400" dirty="0">
                <a:ea typeface="Cambria Math" panose="02040503050406030204" pitchFamily="18" charset="0"/>
              </a:rPr>
              <a:t>C[</a:t>
            </a:r>
            <a:r>
              <a:rPr lang="en-US" sz="1400" dirty="0" err="1">
                <a:ea typeface="Cambria Math" panose="02040503050406030204" pitchFamily="18" charset="0"/>
              </a:rPr>
              <a:t>i,j</a:t>
            </a:r>
            <a:r>
              <a:rPr lang="en-US" sz="1400" dirty="0">
                <a:ea typeface="Cambria Math" panose="02040503050406030204" pitchFamily="18" charset="0"/>
              </a:rPr>
              <a:t>]=max(T[k]) for all </a:t>
            </a:r>
            <a:r>
              <a:rPr lang="en-US" sz="1400" dirty="0" err="1">
                <a:ea typeface="Cambria Math" panose="02040503050406030204" pitchFamily="18" charset="0"/>
              </a:rPr>
              <a:t>ak</a:t>
            </a:r>
            <a:r>
              <a:rPr lang="en-US" sz="1400" dirty="0">
                <a:ea typeface="Cambria Math" panose="02040503050406030204" pitchFamily="18" charset="0"/>
              </a:rPr>
              <a:t> 𝞊 </a:t>
            </a:r>
            <a:r>
              <a:rPr lang="en-US" sz="1400" dirty="0" err="1">
                <a:ea typeface="Cambria Math" panose="02040503050406030204" pitchFamily="18" charset="0"/>
              </a:rPr>
              <a:t>Sij</a:t>
            </a:r>
            <a:endParaRPr lang="en-US" sz="1400" dirty="0">
              <a:ea typeface="Cambria Math" panose="02040503050406030204" pitchFamily="18" charset="0"/>
            </a:endParaRPr>
          </a:p>
          <a:p>
            <a:pPr lvl="2"/>
            <a:endParaRPr lang="en-US" dirty="0"/>
          </a:p>
          <a:p>
            <a:endParaRPr lang="en-US" dirty="0"/>
          </a:p>
        </p:txBody>
      </p:sp>
      <p:sp>
        <p:nvSpPr>
          <p:cNvPr id="5" name="Content Placeholder 4">
            <a:extLst>
              <a:ext uri="{FF2B5EF4-FFF2-40B4-BE49-F238E27FC236}">
                <a16:creationId xmlns:a16="http://schemas.microsoft.com/office/drawing/2014/main" id="{0295DCDC-07ED-CF46-81F5-73C1F9FF2D08}"/>
              </a:ext>
            </a:extLst>
          </p:cNvPr>
          <p:cNvSpPr>
            <a:spLocks noGrp="1"/>
          </p:cNvSpPr>
          <p:nvPr>
            <p:ph sz="quarter" idx="14"/>
          </p:nvPr>
        </p:nvSpPr>
        <p:spPr>
          <a:xfrm>
            <a:off x="4645152" y="2313432"/>
            <a:ext cx="3759109" cy="2114731"/>
          </a:xfrm>
        </p:spPr>
        <p:txBody>
          <a:bodyPr>
            <a:normAutofit/>
          </a:bodyPr>
          <a:lstStyle/>
          <a:p>
            <a:r>
              <a:rPr lang="en-US" sz="1400" dirty="0" err="1">
                <a:solidFill>
                  <a:srgbClr val="7030A0"/>
                </a:solidFill>
                <a:ea typeface="Cambria Math" panose="02040503050406030204" pitchFamily="18" charset="0"/>
              </a:rPr>
              <a:t>Activity_SelectionX</a:t>
            </a:r>
            <a:r>
              <a:rPr lang="en-US" sz="1400" dirty="0">
                <a:solidFill>
                  <a:srgbClr val="7030A0"/>
                </a:solidFill>
                <a:ea typeface="Cambria Math" panose="02040503050406030204" pitchFamily="18" charset="0"/>
              </a:rPr>
              <a:t>(</a:t>
            </a:r>
            <a:r>
              <a:rPr lang="en-US" sz="1400" dirty="0" err="1">
                <a:solidFill>
                  <a:srgbClr val="7030A0"/>
                </a:solidFill>
                <a:ea typeface="Cambria Math" panose="02040503050406030204" pitchFamily="18" charset="0"/>
              </a:rPr>
              <a:t>Sij</a:t>
            </a:r>
            <a:r>
              <a:rPr lang="en-US" sz="1400" dirty="0">
                <a:solidFill>
                  <a:srgbClr val="7030A0"/>
                </a:solidFill>
                <a:ea typeface="Cambria Math" panose="02040503050406030204" pitchFamily="18" charset="0"/>
              </a:rPr>
              <a:t>, c[</a:t>
            </a:r>
            <a:r>
              <a:rPr lang="en-US" sz="1400" dirty="0" err="1">
                <a:solidFill>
                  <a:srgbClr val="7030A0"/>
                </a:solidFill>
                <a:ea typeface="Cambria Math" panose="02040503050406030204" pitchFamily="18" charset="0"/>
              </a:rPr>
              <a:t>i,j</a:t>
            </a:r>
            <a:r>
              <a:rPr lang="en-US" sz="1400" dirty="0">
                <a:solidFill>
                  <a:srgbClr val="7030A0"/>
                </a:solidFill>
                <a:ea typeface="Cambria Math" panose="02040503050406030204" pitchFamily="18" charset="0"/>
              </a:rPr>
              <a:t>])</a:t>
            </a:r>
          </a:p>
          <a:p>
            <a:pPr lvl="1"/>
            <a:r>
              <a:rPr lang="en-US" sz="1400" dirty="0">
                <a:ea typeface="Cambria Math" panose="02040503050406030204" pitchFamily="18" charset="0"/>
              </a:rPr>
              <a:t>If </a:t>
            </a:r>
            <a:r>
              <a:rPr lang="en-US" sz="1400" dirty="0" err="1">
                <a:ea typeface="Cambria Math" panose="02040503050406030204" pitchFamily="18" charset="0"/>
              </a:rPr>
              <a:t>Sij</a:t>
            </a:r>
            <a:r>
              <a:rPr lang="en-US" sz="1400" dirty="0">
                <a:ea typeface="Cambria Math" panose="02040503050406030204" pitchFamily="18" charset="0"/>
              </a:rPr>
              <a:t> is the null set ; c[</a:t>
            </a:r>
            <a:r>
              <a:rPr lang="en-US" sz="1400" dirty="0" err="1">
                <a:ea typeface="Cambria Math" panose="02040503050406030204" pitchFamily="18" charset="0"/>
              </a:rPr>
              <a:t>i,j</a:t>
            </a:r>
            <a:r>
              <a:rPr lang="en-US" sz="1400" dirty="0">
                <a:ea typeface="Cambria Math" panose="02040503050406030204" pitchFamily="18" charset="0"/>
              </a:rPr>
              <a:t>]=0</a:t>
            </a:r>
          </a:p>
          <a:p>
            <a:pPr lvl="1"/>
            <a:r>
              <a:rPr lang="en-US" sz="1400" dirty="0">
                <a:ea typeface="Cambria Math" panose="02040503050406030204" pitchFamily="18" charset="0"/>
              </a:rPr>
              <a:t>Else</a:t>
            </a:r>
          </a:p>
          <a:p>
            <a:pPr lvl="1"/>
            <a:r>
              <a:rPr lang="en-US" sz="1400" dirty="0">
                <a:ea typeface="Cambria Math" panose="02040503050406030204" pitchFamily="18" charset="0"/>
              </a:rPr>
              <a:t>T[k]=0;</a:t>
            </a:r>
          </a:p>
          <a:p>
            <a:pPr lvl="1"/>
            <a:r>
              <a:rPr lang="en-US" sz="1400" dirty="0">
                <a:ea typeface="Cambria Math" panose="02040503050406030204" pitchFamily="18" charset="0"/>
              </a:rPr>
              <a:t>Select </a:t>
            </a:r>
            <a:r>
              <a:rPr lang="en-US" sz="1400" dirty="0" err="1">
                <a:ea typeface="Cambria Math" panose="02040503050406030204" pitchFamily="18" charset="0"/>
              </a:rPr>
              <a:t>ak</a:t>
            </a:r>
            <a:r>
              <a:rPr lang="en-US" sz="1400" dirty="0">
                <a:ea typeface="Cambria Math" panose="02040503050406030204" pitchFamily="18" charset="0"/>
              </a:rPr>
              <a:t> with minimum finish time</a:t>
            </a:r>
          </a:p>
          <a:p>
            <a:pPr lvl="1"/>
            <a:r>
              <a:rPr lang="en-US" sz="1400" dirty="0">
                <a:ea typeface="Cambria Math" panose="02040503050406030204" pitchFamily="18" charset="0"/>
              </a:rPr>
              <a:t>X=</a:t>
            </a:r>
            <a:r>
              <a:rPr lang="en-US" sz="1400" dirty="0" err="1">
                <a:ea typeface="Cambria Math" panose="02040503050406030204" pitchFamily="18" charset="0"/>
              </a:rPr>
              <a:t>Acitvity_SelectionX</a:t>
            </a:r>
            <a:r>
              <a:rPr lang="en-US" sz="1400" dirty="0">
                <a:ea typeface="Cambria Math" panose="02040503050406030204" pitchFamily="18" charset="0"/>
              </a:rPr>
              <a:t>(</a:t>
            </a:r>
            <a:r>
              <a:rPr lang="en-US" sz="1400" dirty="0" err="1">
                <a:ea typeface="Cambria Math" panose="02040503050406030204" pitchFamily="18" charset="0"/>
              </a:rPr>
              <a:t>Sik</a:t>
            </a:r>
            <a:r>
              <a:rPr lang="en-US" sz="1400" dirty="0">
                <a:ea typeface="Cambria Math" panose="02040503050406030204" pitchFamily="18" charset="0"/>
              </a:rPr>
              <a:t>, c[</a:t>
            </a:r>
            <a:r>
              <a:rPr lang="en-US" sz="1400" dirty="0" err="1">
                <a:ea typeface="Cambria Math" panose="02040503050406030204" pitchFamily="18" charset="0"/>
              </a:rPr>
              <a:t>i,k</a:t>
            </a:r>
            <a:r>
              <a:rPr lang="en-US" sz="1400" dirty="0">
                <a:ea typeface="Cambria Math" panose="02040503050406030204" pitchFamily="18" charset="0"/>
              </a:rPr>
              <a:t>])</a:t>
            </a:r>
          </a:p>
          <a:p>
            <a:pPr lvl="1"/>
            <a:r>
              <a:rPr lang="en-US" sz="1400" dirty="0">
                <a:ea typeface="Cambria Math" panose="02040503050406030204" pitchFamily="18" charset="0"/>
              </a:rPr>
              <a:t>C[</a:t>
            </a:r>
            <a:r>
              <a:rPr lang="en-US" sz="1400" dirty="0" err="1">
                <a:ea typeface="Cambria Math" panose="02040503050406030204" pitchFamily="18" charset="0"/>
              </a:rPr>
              <a:t>i,j</a:t>
            </a:r>
            <a:r>
              <a:rPr lang="en-US" sz="1400" dirty="0">
                <a:ea typeface="Cambria Math" panose="02040503050406030204" pitchFamily="18" charset="0"/>
              </a:rPr>
              <a:t>]=X+1</a:t>
            </a:r>
          </a:p>
          <a:p>
            <a:endParaRPr lang="en-US" dirty="0"/>
          </a:p>
        </p:txBody>
      </p:sp>
      <p:sp>
        <p:nvSpPr>
          <p:cNvPr id="6" name="TextBox 5">
            <a:extLst>
              <a:ext uri="{FF2B5EF4-FFF2-40B4-BE49-F238E27FC236}">
                <a16:creationId xmlns:a16="http://schemas.microsoft.com/office/drawing/2014/main" id="{D8917DCC-C3A8-D440-96C3-6264B6D5AC8B}"/>
              </a:ext>
            </a:extLst>
          </p:cNvPr>
          <p:cNvSpPr txBox="1"/>
          <p:nvPr/>
        </p:nvSpPr>
        <p:spPr>
          <a:xfrm>
            <a:off x="2605115" y="5713170"/>
            <a:ext cx="5302605" cy="954107"/>
          </a:xfrm>
          <a:prstGeom prst="rect">
            <a:avLst/>
          </a:prstGeom>
          <a:noFill/>
        </p:spPr>
        <p:txBody>
          <a:bodyPr wrap="none" rtlCol="0">
            <a:spAutoFit/>
          </a:bodyPr>
          <a:lstStyle/>
          <a:p>
            <a:r>
              <a:rPr lang="en-US" sz="1400" dirty="0"/>
              <a:t>Take </a:t>
            </a:r>
            <a:r>
              <a:rPr lang="en-US" sz="1400" dirty="0" err="1"/>
              <a:t>ak</a:t>
            </a:r>
            <a:r>
              <a:rPr lang="en-US" sz="1400" dirty="0"/>
              <a:t> as the activity with the earliest finishing time  (greedy selection)</a:t>
            </a:r>
          </a:p>
          <a:p>
            <a:r>
              <a:rPr lang="en-US" sz="1400" dirty="0"/>
              <a:t>Then recursion reduces to a linear problem</a:t>
            </a:r>
          </a:p>
          <a:p>
            <a:endParaRPr lang="en-US" sz="1400" dirty="0"/>
          </a:p>
          <a:p>
            <a:r>
              <a:rPr lang="en-US" sz="1400" dirty="0"/>
              <a:t>Does this guarantee optimum set, i.e. most number of activities ?</a:t>
            </a:r>
          </a:p>
        </p:txBody>
      </p:sp>
    </p:spTree>
    <p:extLst>
      <p:ext uri="{BB962C8B-B14F-4D97-AF65-F5344CB8AC3E}">
        <p14:creationId xmlns:p14="http://schemas.microsoft.com/office/powerpoint/2010/main" val="591608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70000" y="520418"/>
            <a:ext cx="6563881" cy="5835991"/>
          </a:xfrm>
          <a:prstGeom prst="rect">
            <a:avLst/>
          </a:prstGeom>
        </p:spPr>
      </p:pic>
    </p:spTree>
    <p:extLst>
      <p:ext uri="{BB962C8B-B14F-4D97-AF65-F5344CB8AC3E}">
        <p14:creationId xmlns:p14="http://schemas.microsoft.com/office/powerpoint/2010/main" val="1704672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Elements of Greedy Method</a:t>
            </a:r>
          </a:p>
        </p:txBody>
      </p:sp>
      <p:sp>
        <p:nvSpPr>
          <p:cNvPr id="3" name="Content Placeholder 2"/>
          <p:cNvSpPr>
            <a:spLocks noGrp="1"/>
          </p:cNvSpPr>
          <p:nvPr>
            <p:ph idx="1"/>
          </p:nvPr>
        </p:nvSpPr>
        <p:spPr/>
        <p:txBody>
          <a:bodyPr/>
          <a:lstStyle/>
          <a:p>
            <a:r>
              <a:rPr lang="en-US" dirty="0"/>
              <a:t> Determine optimal substructure of the problem</a:t>
            </a:r>
          </a:p>
          <a:p>
            <a:r>
              <a:rPr lang="en-US" dirty="0"/>
              <a:t>Develop a recursive solution</a:t>
            </a:r>
          </a:p>
          <a:p>
            <a:r>
              <a:rPr lang="en-US" dirty="0"/>
              <a:t>Show that at stage of the recursion, only one of the choices  (the greedy choice) is best.</a:t>
            </a:r>
          </a:p>
          <a:p>
            <a:r>
              <a:rPr lang="en-US" dirty="0"/>
              <a:t>Show that if this greedy choice is made, the correct answer is obtained</a:t>
            </a:r>
          </a:p>
        </p:txBody>
      </p:sp>
    </p:spTree>
    <p:extLst>
      <p:ext uri="{BB962C8B-B14F-4D97-AF65-F5344CB8AC3E}">
        <p14:creationId xmlns:p14="http://schemas.microsoft.com/office/powerpoint/2010/main" val="1040993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2E7D3E-A978-AD4D-B861-1A0CEBEA4D53}"/>
              </a:ext>
            </a:extLst>
          </p:cNvPr>
          <p:cNvSpPr>
            <a:spLocks noGrp="1"/>
          </p:cNvSpPr>
          <p:nvPr>
            <p:ph type="title"/>
          </p:nvPr>
        </p:nvSpPr>
        <p:spPr/>
        <p:txBody>
          <a:bodyPr>
            <a:normAutofit/>
          </a:bodyPr>
          <a:lstStyle/>
          <a:p>
            <a:r>
              <a:rPr lang="en-US" dirty="0"/>
              <a:t>Proof of Correctness of Greedy </a:t>
            </a:r>
            <a:r>
              <a:rPr lang="en-US" dirty="0" err="1"/>
              <a:t>Selection:I</a:t>
            </a:r>
            <a:endParaRPr lang="en-US" dirty="0"/>
          </a:p>
        </p:txBody>
      </p:sp>
      <p:sp>
        <p:nvSpPr>
          <p:cNvPr id="6" name="Content Placeholder 5">
            <a:extLst>
              <a:ext uri="{FF2B5EF4-FFF2-40B4-BE49-F238E27FC236}">
                <a16:creationId xmlns:a16="http://schemas.microsoft.com/office/drawing/2014/main" id="{DFF1EC24-7688-7A4A-9193-3ADF491513E1}"/>
              </a:ext>
            </a:extLst>
          </p:cNvPr>
          <p:cNvSpPr>
            <a:spLocks noGrp="1"/>
          </p:cNvSpPr>
          <p:nvPr>
            <p:ph idx="1"/>
          </p:nvPr>
        </p:nvSpPr>
        <p:spPr/>
        <p:txBody>
          <a:bodyPr/>
          <a:lstStyle/>
          <a:p>
            <a:r>
              <a:rPr lang="en-US" dirty="0">
                <a:solidFill>
                  <a:srgbClr val="E710FF"/>
                </a:solidFill>
              </a:rPr>
              <a:t>S1:If am is the activity with the earliest finishing time finishing time, then Sim will be empty</a:t>
            </a:r>
          </a:p>
          <a:p>
            <a:pPr lvl="1"/>
            <a:r>
              <a:rPr lang="en-US" dirty="0"/>
              <a:t>Recall </a:t>
            </a:r>
            <a:r>
              <a:rPr lang="en-US" dirty="0" err="1"/>
              <a:t>recusive</a:t>
            </a:r>
            <a:r>
              <a:rPr lang="en-US" dirty="0"/>
              <a:t> formula</a:t>
            </a:r>
          </a:p>
          <a:p>
            <a:pPr lvl="2"/>
            <a:r>
              <a:rPr lang="en-US" dirty="0"/>
              <a:t>C[</a:t>
            </a:r>
            <a:r>
              <a:rPr lang="en-US" dirty="0" err="1"/>
              <a:t>i,j</a:t>
            </a:r>
            <a:r>
              <a:rPr lang="en-US" dirty="0"/>
              <a:t>]=c[</a:t>
            </a:r>
            <a:r>
              <a:rPr lang="en-US" dirty="0" err="1"/>
              <a:t>i,m</a:t>
            </a:r>
            <a:r>
              <a:rPr lang="en-US" dirty="0"/>
              <a:t>] +c[</a:t>
            </a:r>
            <a:r>
              <a:rPr lang="en-US" dirty="0" err="1"/>
              <a:t>m,j</a:t>
            </a:r>
            <a:r>
              <a:rPr lang="en-US" dirty="0"/>
              <a:t>]+1 (when am is selected)</a:t>
            </a:r>
            <a:endParaRPr lang="en-US" b="1" dirty="0"/>
          </a:p>
          <a:p>
            <a:pPr lvl="1"/>
            <a:r>
              <a:rPr lang="en-US" dirty="0"/>
              <a:t>If am is the activity with earliest finishing time, then there can be no activity scheduled before it.</a:t>
            </a:r>
          </a:p>
        </p:txBody>
      </p:sp>
    </p:spTree>
    <p:extLst>
      <p:ext uri="{BB962C8B-B14F-4D97-AF65-F5344CB8AC3E}">
        <p14:creationId xmlns:p14="http://schemas.microsoft.com/office/powerpoint/2010/main" val="15974368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{C5142F0F-4B41-644E-A60F-6177A3D4E3E5}tf10001061</Template>
  <TotalTime>14463</TotalTime>
  <Words>2967</Words>
  <Application>Microsoft Macintosh PowerPoint</Application>
  <PresentationFormat>On-screen Show (4:3)</PresentationFormat>
  <Paragraphs>376</Paragraphs>
  <Slides>40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Calibri</vt:lpstr>
      <vt:lpstr>Comic Sans MS</vt:lpstr>
      <vt:lpstr>Comic Sans MS Bold</vt:lpstr>
      <vt:lpstr>Tw Cen MT</vt:lpstr>
      <vt:lpstr>Tw Cen MT Condensed</vt:lpstr>
      <vt:lpstr>Wingdings</vt:lpstr>
      <vt:lpstr>Wingdings 3</vt:lpstr>
      <vt:lpstr>Integral</vt:lpstr>
      <vt:lpstr>Greedy METHOD </vt:lpstr>
      <vt:lpstr>Activity Selection Problem</vt:lpstr>
      <vt:lpstr>Naïve Solution</vt:lpstr>
      <vt:lpstr>Recursive Solution</vt:lpstr>
      <vt:lpstr>Recursive Solution</vt:lpstr>
      <vt:lpstr>Reducing Recursion</vt:lpstr>
      <vt:lpstr>PowerPoint Presentation</vt:lpstr>
      <vt:lpstr>Elements of Greedy Method</vt:lpstr>
      <vt:lpstr>Proof of Correctness of Greedy Selection:I</vt:lpstr>
      <vt:lpstr>Proof of Correctness of Greedy Selection:II</vt:lpstr>
      <vt:lpstr>Proof of Correctness of Greedy Selection:III</vt:lpstr>
      <vt:lpstr>Proof of Correctness of Greedy Selection:IV</vt:lpstr>
      <vt:lpstr>Proof of Correctness of Greedy Selection:V</vt:lpstr>
      <vt:lpstr>Proof of Correctness of Greedy Selection:VI</vt:lpstr>
      <vt:lpstr>Example</vt:lpstr>
      <vt:lpstr>Recap</vt:lpstr>
      <vt:lpstr>Fractional Knapsack Problem</vt:lpstr>
      <vt:lpstr>Fractional Knapsack Problem</vt:lpstr>
      <vt:lpstr>Fractional Knapsack Problem</vt:lpstr>
      <vt:lpstr>Proof of Correctness-I</vt:lpstr>
      <vt:lpstr>Proof of Correctness-II</vt:lpstr>
      <vt:lpstr>Proof of Correctness-III</vt:lpstr>
      <vt:lpstr>Example</vt:lpstr>
      <vt:lpstr>Example</vt:lpstr>
      <vt:lpstr>Huffman Coding</vt:lpstr>
      <vt:lpstr>Encoding the Letters</vt:lpstr>
      <vt:lpstr>Prefix Codes</vt:lpstr>
      <vt:lpstr>Prefix Codes</vt:lpstr>
      <vt:lpstr>Huffman Coding</vt:lpstr>
      <vt:lpstr>Huffman Coding</vt:lpstr>
      <vt:lpstr>Prefix Code</vt:lpstr>
      <vt:lpstr>Proof of Correctness-I</vt:lpstr>
      <vt:lpstr>Proof of Correctness-II</vt:lpstr>
      <vt:lpstr>Proof of Correctness-III</vt:lpstr>
      <vt:lpstr>PowerPoint Presentation</vt:lpstr>
      <vt:lpstr>Minimum Weighted Spanning Tree (MST)</vt:lpstr>
      <vt:lpstr>Disjoint Set Union FIND</vt:lpstr>
      <vt:lpstr>Complexity</vt:lpstr>
      <vt:lpstr>Dijkstra’s ALgorithm</vt:lpstr>
      <vt:lpstr>Examples</vt:lpstr>
    </vt:vector>
  </TitlesOfParts>
  <Company>UNO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Greedy Algorithms</dc:title>
  <dc:creator>Sanjukta Bhowmick</dc:creator>
  <cp:lastModifiedBy>Microsoft Office User</cp:lastModifiedBy>
  <cp:revision>69</cp:revision>
  <dcterms:created xsi:type="dcterms:W3CDTF">2016-11-15T15:14:01Z</dcterms:created>
  <dcterms:modified xsi:type="dcterms:W3CDTF">2023-10-30T19:43:33Z</dcterms:modified>
</cp:coreProperties>
</file>