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5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268" r:id="rId11"/>
    <p:sldId id="266" r:id="rId12"/>
    <p:sldId id="287" r:id="rId13"/>
    <p:sldId id="276" r:id="rId14"/>
    <p:sldId id="353" r:id="rId15"/>
    <p:sldId id="354" r:id="rId16"/>
    <p:sldId id="355" r:id="rId17"/>
    <p:sldId id="322" r:id="rId18"/>
    <p:sldId id="326" r:id="rId19"/>
    <p:sldId id="361" r:id="rId20"/>
    <p:sldId id="341" r:id="rId21"/>
    <p:sldId id="342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3061-55F4-2D48-AE01-33E8B844A7DD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05EDD-D205-0948-BB83-7540BDEFE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5EDD-D205-0948-BB83-7540BDEFE7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AB43E-0EEA-954B-BFD2-6960CF6FC92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53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80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8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47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F0FD03-C655-8D40-B0ED-CA631CC448B6}" type="datetimeFigureOut">
              <a:rPr lang="en-US" smtClean="0"/>
              <a:pPr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65819C-0E58-2643-97DF-8EC0F956EE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%C3%B6nigsber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regoly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8:Graph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zh-TW" sz="4000">
                <a:ea typeface="新細明體" pitchFamily="30" charset="-120"/>
                <a:cs typeface="新細明體" pitchFamily="30" charset="-120"/>
              </a:rPr>
              <a:t>Definitions (C</a:t>
            </a:r>
            <a:r>
              <a:rPr lang="en-US" sz="4000"/>
              <a:t>omplete graph</a:t>
            </a:r>
            <a:r>
              <a:rPr lang="en-US" sz="4000" i="1"/>
              <a:t>)</a:t>
            </a:r>
            <a:endParaRPr lang="en-US" altLang="ko-KR" sz="4000" i="1">
              <a:ea typeface="굴림" pitchFamily="30" charset="-127"/>
              <a:cs typeface="굴림" pitchFamily="30" charset="-127"/>
            </a:endParaRPr>
          </a:p>
        </p:txBody>
      </p:sp>
      <p:sp>
        <p:nvSpPr>
          <p:cNvPr id="151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r>
              <a:rPr lang="en-US" altLang="zh-TW" sz="2400" dirty="0"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A </a:t>
            </a:r>
            <a:r>
              <a:rPr lang="en-US" altLang="zh-TW" sz="2400" i="1" dirty="0">
                <a:solidFill>
                  <a:srgbClr val="FF3300"/>
                </a:solidFill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complete graph</a:t>
            </a:r>
            <a:r>
              <a:rPr lang="en-US" altLang="zh-TW" sz="2400" dirty="0"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 is a graph in which there is an edge between every pair of vertices</a:t>
            </a:r>
            <a:r>
              <a:rPr lang="en-US" altLang="zh-TW" dirty="0"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.</a:t>
            </a:r>
          </a:p>
          <a:p>
            <a:r>
              <a:rPr lang="en-US" sz="2400" i="1" dirty="0"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What is the total number of edges in a </a:t>
            </a:r>
            <a:r>
              <a:rPr lang="en-US" i="1" dirty="0">
                <a:latin typeface="Comic Sans MS" panose="030F0902030302020204" pitchFamily="66" charset="0"/>
                <a:ea typeface="新細明體" pitchFamily="30" charset="-120"/>
                <a:cs typeface="新細明體" pitchFamily="30" charset="-120"/>
              </a:rPr>
              <a:t>complete graph ?</a:t>
            </a:r>
            <a:endParaRPr lang="en-US" sz="2400" i="1" dirty="0">
              <a:latin typeface="Comic Sans MS" panose="030F0902030302020204" pitchFamily="66" charset="0"/>
            </a:endParaRPr>
          </a:p>
        </p:txBody>
      </p:sp>
      <p:pic>
        <p:nvPicPr>
          <p:cNvPr id="1517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497004"/>
            <a:ext cx="44958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altLang="zh-TW">
                <a:ea typeface="新細明體" pitchFamily="30" charset="-120"/>
                <a:cs typeface="新細明體" pitchFamily="30" charset="-120"/>
              </a:rPr>
              <a:t>Definitions (DAG)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r>
              <a:rPr lang="en-US" altLang="zh-TW" sz="2800" dirty="0">
                <a:ea typeface="新細明體" pitchFamily="30" charset="-120"/>
                <a:cs typeface="新細明體" pitchFamily="30" charset="-120"/>
              </a:rPr>
              <a:t>A directed graph is </a:t>
            </a:r>
            <a:r>
              <a:rPr lang="en-US" altLang="zh-TW" sz="2800" i="1" dirty="0">
                <a:solidFill>
                  <a:srgbClr val="FF3300"/>
                </a:solidFill>
                <a:ea typeface="新細明體" pitchFamily="30" charset="-120"/>
                <a:cs typeface="新細明體" pitchFamily="30" charset="-120"/>
              </a:rPr>
              <a:t>acyclic</a:t>
            </a:r>
            <a:r>
              <a:rPr lang="en-US" altLang="zh-TW" sz="2800" dirty="0">
                <a:ea typeface="新細明體" pitchFamily="30" charset="-120"/>
                <a:cs typeface="新細明體" pitchFamily="30" charset="-120"/>
              </a:rPr>
              <a:t> if it has no cycles</a:t>
            </a:r>
          </a:p>
          <a:p>
            <a:r>
              <a:rPr lang="en-US" altLang="zh-TW" sz="2800" i="1" dirty="0">
                <a:solidFill>
                  <a:srgbClr val="FF3300"/>
                </a:solidFill>
                <a:ea typeface="新細明體" pitchFamily="30" charset="-120"/>
                <a:cs typeface="新細明體" pitchFamily="30" charset="-120"/>
              </a:rPr>
              <a:t>DAG</a:t>
            </a:r>
            <a:r>
              <a:rPr lang="en-US" altLang="zh-TW" sz="2800" dirty="0">
                <a:ea typeface="新細明體" pitchFamily="30" charset="-120"/>
                <a:cs typeface="新細明體" pitchFamily="30" charset="-120"/>
              </a:rPr>
              <a:t> (directed acyclic graph)</a:t>
            </a:r>
          </a:p>
        </p:txBody>
      </p:sp>
      <p:sp>
        <p:nvSpPr>
          <p:cNvPr id="1532990" name="Line 62"/>
          <p:cNvSpPr>
            <a:spLocks noChangeShapeType="1"/>
          </p:cNvSpPr>
          <p:nvPr/>
        </p:nvSpPr>
        <p:spPr bwMode="auto">
          <a:xfrm flipH="1" flipV="1">
            <a:off x="3352800" y="3886200"/>
            <a:ext cx="1295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2991" name="Oval 63"/>
          <p:cNvSpPr>
            <a:spLocks noChangeArrowheads="1"/>
          </p:cNvSpPr>
          <p:nvPr/>
        </p:nvSpPr>
        <p:spPr bwMode="auto">
          <a:xfrm>
            <a:off x="2895600" y="3429000"/>
            <a:ext cx="533400" cy="533400"/>
          </a:xfrm>
          <a:prstGeom prst="ellipse">
            <a:avLst/>
          </a:prstGeom>
          <a:solidFill>
            <a:srgbClr val="388533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 pitchFamily="30" charset="0"/>
              </a:rPr>
              <a:t>V</a:t>
            </a:r>
            <a:r>
              <a:rPr lang="en-US" sz="2000" b="0" baseline="-25000">
                <a:latin typeface="Times New Roman" pitchFamily="30" charset="0"/>
              </a:rPr>
              <a:t>1</a:t>
            </a:r>
          </a:p>
        </p:txBody>
      </p:sp>
      <p:sp>
        <p:nvSpPr>
          <p:cNvPr id="1532992" name="Oval 64"/>
          <p:cNvSpPr>
            <a:spLocks noChangeArrowheads="1"/>
          </p:cNvSpPr>
          <p:nvPr/>
        </p:nvSpPr>
        <p:spPr bwMode="auto">
          <a:xfrm>
            <a:off x="4648200" y="2743200"/>
            <a:ext cx="533400" cy="533400"/>
          </a:xfrm>
          <a:prstGeom prst="ellipse">
            <a:avLst/>
          </a:prstGeom>
          <a:solidFill>
            <a:srgbClr val="388533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 pitchFamily="30" charset="0"/>
              </a:rPr>
              <a:t>V</a:t>
            </a:r>
            <a:r>
              <a:rPr lang="en-US" sz="2000" b="0" baseline="-25000">
                <a:latin typeface="Times New Roman" pitchFamily="30" charset="0"/>
              </a:rPr>
              <a:t>2</a:t>
            </a:r>
          </a:p>
        </p:txBody>
      </p:sp>
      <p:sp>
        <p:nvSpPr>
          <p:cNvPr id="1532993" name="Oval 65"/>
          <p:cNvSpPr>
            <a:spLocks noChangeArrowheads="1"/>
          </p:cNvSpPr>
          <p:nvPr/>
        </p:nvSpPr>
        <p:spPr bwMode="auto">
          <a:xfrm>
            <a:off x="4648200" y="4419600"/>
            <a:ext cx="533400" cy="533400"/>
          </a:xfrm>
          <a:prstGeom prst="ellipse">
            <a:avLst/>
          </a:prstGeom>
          <a:solidFill>
            <a:srgbClr val="388533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 pitchFamily="30" charset="0"/>
              </a:rPr>
              <a:t>V</a:t>
            </a:r>
            <a:r>
              <a:rPr lang="en-US" sz="2000" b="0" baseline="-25000">
                <a:latin typeface="Times New Roman" pitchFamily="30" charset="0"/>
              </a:rPr>
              <a:t>4</a:t>
            </a:r>
          </a:p>
        </p:txBody>
      </p:sp>
      <p:sp>
        <p:nvSpPr>
          <p:cNvPr id="1532994" name="Oval 66"/>
          <p:cNvSpPr>
            <a:spLocks noChangeArrowheads="1"/>
          </p:cNvSpPr>
          <p:nvPr/>
        </p:nvSpPr>
        <p:spPr bwMode="auto">
          <a:xfrm>
            <a:off x="6477000" y="3581400"/>
            <a:ext cx="533400" cy="533400"/>
          </a:xfrm>
          <a:prstGeom prst="ellipse">
            <a:avLst/>
          </a:prstGeom>
          <a:solidFill>
            <a:srgbClr val="388533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 pitchFamily="30" charset="0"/>
              </a:rPr>
              <a:t>V</a:t>
            </a:r>
            <a:r>
              <a:rPr lang="en-US" sz="2000" b="0" baseline="-25000">
                <a:latin typeface="Times New Roman" pitchFamily="30" charset="0"/>
              </a:rPr>
              <a:t>3</a:t>
            </a:r>
          </a:p>
        </p:txBody>
      </p:sp>
      <p:sp>
        <p:nvSpPr>
          <p:cNvPr id="1532995" name="Oval 67"/>
          <p:cNvSpPr>
            <a:spLocks noChangeArrowheads="1"/>
          </p:cNvSpPr>
          <p:nvPr/>
        </p:nvSpPr>
        <p:spPr bwMode="auto">
          <a:xfrm>
            <a:off x="7162800" y="5410200"/>
            <a:ext cx="533400" cy="533400"/>
          </a:xfrm>
          <a:prstGeom prst="ellipse">
            <a:avLst/>
          </a:prstGeom>
          <a:solidFill>
            <a:srgbClr val="388533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 pitchFamily="30" charset="0"/>
              </a:rPr>
              <a:t>V</a:t>
            </a:r>
            <a:r>
              <a:rPr lang="en-US" sz="2000" b="0" baseline="-25000">
                <a:latin typeface="Times New Roman" pitchFamily="30" charset="0"/>
              </a:rPr>
              <a:t>5</a:t>
            </a:r>
          </a:p>
        </p:txBody>
      </p:sp>
      <p:sp>
        <p:nvSpPr>
          <p:cNvPr id="1532996" name="Line 68"/>
          <p:cNvSpPr>
            <a:spLocks noChangeShapeType="1"/>
          </p:cNvSpPr>
          <p:nvPr/>
        </p:nvSpPr>
        <p:spPr bwMode="auto">
          <a:xfrm flipV="1">
            <a:off x="3424238" y="3122613"/>
            <a:ext cx="1216025" cy="53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2997" name="Line 69"/>
          <p:cNvSpPr>
            <a:spLocks noChangeShapeType="1"/>
          </p:cNvSpPr>
          <p:nvPr/>
        </p:nvSpPr>
        <p:spPr bwMode="auto">
          <a:xfrm>
            <a:off x="3429000" y="3733800"/>
            <a:ext cx="3048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2998" name="Line 70"/>
          <p:cNvSpPr>
            <a:spLocks noChangeShapeType="1"/>
          </p:cNvSpPr>
          <p:nvPr/>
        </p:nvSpPr>
        <p:spPr bwMode="auto">
          <a:xfrm flipH="1">
            <a:off x="4876800" y="3276600"/>
            <a:ext cx="76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2999" name="Line 71"/>
          <p:cNvSpPr>
            <a:spLocks noChangeShapeType="1"/>
          </p:cNvSpPr>
          <p:nvPr/>
        </p:nvSpPr>
        <p:spPr bwMode="auto">
          <a:xfrm flipV="1">
            <a:off x="5181600" y="3962400"/>
            <a:ext cx="1295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3000" name="Line 72"/>
          <p:cNvSpPr>
            <a:spLocks noChangeShapeType="1"/>
          </p:cNvSpPr>
          <p:nvPr/>
        </p:nvSpPr>
        <p:spPr bwMode="auto">
          <a:xfrm>
            <a:off x="5105400" y="3200400"/>
            <a:ext cx="21336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3001" name="Line 73"/>
          <p:cNvSpPr>
            <a:spLocks noChangeShapeType="1"/>
          </p:cNvSpPr>
          <p:nvPr/>
        </p:nvSpPr>
        <p:spPr bwMode="auto">
          <a:xfrm>
            <a:off x="5181600" y="48006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3715" y="5410200"/>
            <a:ext cx="518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 an example of an acyclic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77989"/>
            <a:ext cx="7024744" cy="1143000"/>
          </a:xfrm>
        </p:spPr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61" y="1735138"/>
            <a:ext cx="3724538" cy="4056062"/>
          </a:xfrm>
        </p:spPr>
        <p:txBody>
          <a:bodyPr>
            <a:normAutofit/>
          </a:bodyPr>
          <a:lstStyle/>
          <a:p>
            <a:r>
              <a:rPr lang="en-US" sz="1800" dirty="0"/>
              <a:t>Given a course prerequisite structure</a:t>
            </a:r>
          </a:p>
          <a:p>
            <a:r>
              <a:rPr lang="en-US" sz="1800" dirty="0"/>
              <a:t>Arrange the courses in a sequence such that it does not violate the prerequisite criteria.</a:t>
            </a:r>
          </a:p>
        </p:txBody>
      </p:sp>
      <p:pic>
        <p:nvPicPr>
          <p:cNvPr id="4" name="Picture 27" descr="fig09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1415" y="1613154"/>
            <a:ext cx="4572000" cy="320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3815" y="4783515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3550" marR="0" lvl="0" indent="-46355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An ordering of vertices in a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directed acyclic graph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such that if there is a path from V</a:t>
            </a:r>
            <a:r>
              <a:rPr kumimoji="0" lang="en-US" altLang="zh-TW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i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 to </a:t>
            </a:r>
            <a:r>
              <a:rPr kumimoji="0" lang="en-US" altLang="zh-TW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V</a:t>
            </a:r>
            <a:r>
              <a:rPr kumimoji="0" lang="en-US" altLang="zh-TW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j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 , then </a:t>
            </a:r>
            <a:r>
              <a:rPr kumimoji="0" lang="en-US" altLang="zh-TW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V</a:t>
            </a:r>
            <a:r>
              <a:rPr kumimoji="0" lang="en-US" altLang="zh-TW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j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 appears after V</a:t>
            </a:r>
            <a:r>
              <a:rPr kumimoji="0" lang="en-US" altLang="zh-TW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i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 in the ordering.</a:t>
            </a:r>
          </a:p>
          <a:p>
            <a:pPr marL="914400" marR="0" lvl="1" indent="-4572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A topological ordering is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not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 possible if the graph has a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cycle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.</a:t>
            </a:r>
          </a:p>
          <a:p>
            <a:pPr marL="914400" marR="0" lvl="1" indent="-4572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30" charset="-120"/>
                <a:cs typeface="新細明體" pitchFamily="30" charset="-120"/>
              </a:rPr>
              <a:t>The ordering is not necessarily unique.</a:t>
            </a:r>
            <a:endParaRPr kumimoji="0" lang="en-US" altLang="zh-TW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30" charset="-120"/>
              <a:cs typeface="新細明體" pitchFamily="30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/>
              <a:t>Pseudocode to perform topological sort</a:t>
            </a:r>
          </a:p>
        </p:txBody>
      </p:sp>
      <p:sp>
        <p:nvSpPr>
          <p:cNvPr id="1533957" name="Rectangle 5"/>
          <p:cNvSpPr>
            <a:spLocks noChangeArrowheads="1"/>
          </p:cNvSpPr>
          <p:nvPr/>
        </p:nvSpPr>
        <p:spPr bwMode="auto">
          <a:xfrm>
            <a:off x="4876800" y="1066800"/>
            <a:ext cx="3657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First, the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indegree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is computed for every vertex. Then all vertices of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indegree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0 are placed on an initially empty queue.</a:t>
            </a:r>
            <a:endParaRPr lang="en-US" b="0" dirty="0">
              <a:solidFill>
                <a:srgbClr val="0000FF"/>
              </a:solidFill>
            </a:endParaRPr>
          </a:p>
          <a:p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533960" name="Rectangle 8"/>
          <p:cNvSpPr>
            <a:spLocks noChangeArrowheads="1"/>
          </p:cNvSpPr>
          <p:nvPr/>
        </p:nvSpPr>
        <p:spPr bwMode="auto">
          <a:xfrm>
            <a:off x="4800600" y="3047621"/>
            <a:ext cx="410739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While the queue is not empty, a vertex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v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is removed, and all vertices adjacent to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v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have their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indegrees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decremented</a:t>
            </a:r>
            <a:r>
              <a:rPr lang="en-US" altLang="zh-TW" sz="2400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.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533961" name="Rectangle 9"/>
          <p:cNvSpPr>
            <a:spLocks noChangeArrowheads="1"/>
          </p:cNvSpPr>
          <p:nvPr/>
        </p:nvSpPr>
        <p:spPr bwMode="auto">
          <a:xfrm>
            <a:off x="4876800" y="461728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A vertex is put on the queue as soon as its </a:t>
            </a:r>
            <a:r>
              <a:rPr lang="en-US" altLang="zh-TW" b="0" dirty="0" err="1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indegree</a:t>
            </a:r>
            <a:r>
              <a:rPr lang="en-US" altLang="zh-TW" b="0" dirty="0">
                <a:solidFill>
                  <a:srgbClr val="0000FF"/>
                </a:solidFill>
                <a:ea typeface="新細明體" pitchFamily="30" charset="-120"/>
                <a:cs typeface="新細明體" pitchFamily="30" charset="-120"/>
              </a:rPr>
              <a:t> falls to 0.</a:t>
            </a:r>
            <a:endParaRPr lang="en-US" b="0" dirty="0">
              <a:solidFill>
                <a:srgbClr val="0000FF"/>
              </a:solidFill>
            </a:endParaRPr>
          </a:p>
        </p:txBody>
      </p:sp>
      <p:pic>
        <p:nvPicPr>
          <p:cNvPr id="1533962" name="Picture 10" descr="fig09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4387850" cy="5400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72529" y="5586776"/>
            <a:ext cx="43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Complexity   O( |E|+|V|)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13" y="456164"/>
            <a:ext cx="7024744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Graph Traversal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4902" y="1938189"/>
            <a:ext cx="2237846" cy="1923077"/>
            <a:chOff x="1336034" y="486251"/>
            <a:chExt cx="4337988" cy="31922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632931" y="874261"/>
              <a:ext cx="956666" cy="890756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/>
            <p:cNvSpPr/>
            <p:nvPr/>
          </p:nvSpPr>
          <p:spPr>
            <a:xfrm rot="5400000">
              <a:off x="3999417" y="1904894"/>
              <a:ext cx="1253606" cy="1501812"/>
            </a:xfrm>
            <a:prstGeom prst="triangle">
              <a:avLst>
                <a:gd name="adj" fmla="val 44737"/>
              </a:avLst>
            </a:prstGeom>
            <a:noFill/>
            <a:ln w="38100" cmpd="sng">
              <a:solidFill>
                <a:srgbClr val="FD1C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2931" y="1765017"/>
              <a:ext cx="2243218" cy="1633054"/>
            </a:xfrm>
            <a:prstGeom prst="rect">
              <a:avLst/>
            </a:prstGeom>
            <a:noFill/>
            <a:ln w="57150" cmpd="sng">
              <a:solidFill>
                <a:srgbClr val="FD1C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9252" y="1550576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36034" y="1501089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36034" y="3134143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99700" y="315063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080229" y="228031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56608" y="486251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5962905" y="1707258"/>
            <a:ext cx="306321" cy="317991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388483" y="1948729"/>
            <a:ext cx="1546366" cy="998311"/>
            <a:chOff x="3883569" y="2690162"/>
            <a:chExt cx="1546366" cy="99831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4056201" y="2733692"/>
              <a:ext cx="401791" cy="485356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27647" y="2766682"/>
              <a:ext cx="0" cy="611362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764312" y="2690162"/>
              <a:ext cx="512463" cy="528886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883569" y="3219048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57992" y="3370482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123614" y="3219048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14584" y="2895655"/>
            <a:ext cx="1537042" cy="814179"/>
            <a:chOff x="4009670" y="3637088"/>
            <a:chExt cx="1537042" cy="814179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4162831" y="3688473"/>
              <a:ext cx="401791" cy="485356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4312" y="3637088"/>
              <a:ext cx="512463" cy="53674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009670" y="4133276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5240391" y="4133276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49468" y="4086966"/>
            <a:ext cx="8243002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90"/>
                </a:solidFill>
                <a:latin typeface="Comic Sans MS"/>
                <a:cs typeface="Comic Sans MS"/>
              </a:rPr>
              <a:t>Breadth First Search O(V+E)</a:t>
            </a:r>
          </a:p>
          <a:p>
            <a:pPr algn="just"/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sz="2400" dirty="0">
                <a:latin typeface="Comic Sans MS"/>
                <a:cs typeface="Comic Sans MS"/>
              </a:rPr>
              <a:t>1. Start at a vertex</a:t>
            </a:r>
          </a:p>
          <a:p>
            <a:pPr algn="just"/>
            <a:r>
              <a:rPr lang="en-US" sz="2400" dirty="0">
                <a:latin typeface="Comic Sans MS"/>
                <a:cs typeface="Comic Sans MS"/>
              </a:rPr>
              <a:t> 2. Mark as visited</a:t>
            </a:r>
          </a:p>
          <a:p>
            <a:pPr algn="just"/>
            <a:r>
              <a:rPr lang="en-US" sz="2400" dirty="0">
                <a:latin typeface="Comic Sans MS"/>
                <a:cs typeface="Comic Sans MS"/>
              </a:rPr>
              <a:t> 3. Visit </a:t>
            </a:r>
            <a:r>
              <a:rPr lang="en-US" sz="2400" dirty="0">
                <a:solidFill>
                  <a:srgbClr val="FD1CE8"/>
                </a:solidFill>
                <a:latin typeface="Comic Sans MS"/>
                <a:cs typeface="Comic Sans MS"/>
              </a:rPr>
              <a:t>all</a:t>
            </a:r>
            <a:r>
              <a:rPr lang="en-US" sz="2400" dirty="0">
                <a:latin typeface="Comic Sans MS"/>
                <a:cs typeface="Comic Sans MS"/>
              </a:rPr>
              <a:t> unvisited neighbors</a:t>
            </a:r>
          </a:p>
          <a:p>
            <a:pPr algn="just"/>
            <a:r>
              <a:rPr lang="en-US" sz="2400" dirty="0">
                <a:latin typeface="Comic Sans MS"/>
                <a:cs typeface="Comic Sans MS"/>
              </a:rPr>
              <a:t> 4. Mark neighbors as visited</a:t>
            </a:r>
          </a:p>
          <a:p>
            <a:pPr algn="just"/>
            <a:r>
              <a:rPr lang="en-US" sz="2400" dirty="0">
                <a:latin typeface="Comic Sans MS"/>
                <a:cs typeface="Comic Sans MS"/>
              </a:rPr>
              <a:t> 5. Stop  when all nodes are visited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13" y="456164"/>
            <a:ext cx="7024744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Graph Traversal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6498" y="1885391"/>
            <a:ext cx="2237846" cy="1923077"/>
            <a:chOff x="1336034" y="486251"/>
            <a:chExt cx="4337988" cy="31922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632931" y="874261"/>
              <a:ext cx="956666" cy="890756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/>
            <p:cNvSpPr/>
            <p:nvPr/>
          </p:nvSpPr>
          <p:spPr>
            <a:xfrm rot="5400000">
              <a:off x="3999417" y="1904894"/>
              <a:ext cx="1253606" cy="1501812"/>
            </a:xfrm>
            <a:prstGeom prst="triangle">
              <a:avLst>
                <a:gd name="adj" fmla="val 44737"/>
              </a:avLst>
            </a:prstGeom>
            <a:noFill/>
            <a:ln w="38100" cmpd="sng">
              <a:solidFill>
                <a:srgbClr val="FD1C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32931" y="1765017"/>
              <a:ext cx="2243218" cy="1633054"/>
            </a:xfrm>
            <a:prstGeom prst="rect">
              <a:avLst/>
            </a:prstGeom>
            <a:noFill/>
            <a:ln w="57150" cmpd="sng">
              <a:solidFill>
                <a:srgbClr val="FD1C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9252" y="1550576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36034" y="1501089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36034" y="3134143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99700" y="315063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080229" y="228031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56608" y="486251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6989992" y="1749158"/>
            <a:ext cx="306321" cy="317991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89992" y="2091872"/>
            <a:ext cx="306321" cy="770389"/>
            <a:chOff x="6148860" y="3384054"/>
            <a:chExt cx="306321" cy="77038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252996" y="3384054"/>
              <a:ext cx="22348" cy="45239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148860" y="3836452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34688" y="2853810"/>
            <a:ext cx="306321" cy="770389"/>
            <a:chOff x="7060681" y="3577079"/>
            <a:chExt cx="306321" cy="77038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191494" y="3577079"/>
              <a:ext cx="22348" cy="45239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060681" y="4029477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69346" y="3621757"/>
            <a:ext cx="306321" cy="770389"/>
            <a:chOff x="7095339" y="4345026"/>
            <a:chExt cx="306321" cy="770389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226152" y="4345026"/>
              <a:ext cx="22348" cy="45239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095339" y="4797424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91694" y="4461406"/>
            <a:ext cx="306321" cy="770389"/>
            <a:chOff x="7117687" y="5184675"/>
            <a:chExt cx="306321" cy="77038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248500" y="5184675"/>
              <a:ext cx="22348" cy="45239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117687" y="5637073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65501" y="2067149"/>
            <a:ext cx="665623" cy="568913"/>
            <a:chOff x="7191494" y="2790418"/>
            <a:chExt cx="665623" cy="56891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191494" y="2790418"/>
              <a:ext cx="512463" cy="29337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50796" y="3041340"/>
              <a:ext cx="306321" cy="317991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68855" y="3769546"/>
            <a:ext cx="7144133" cy="283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  <a:latin typeface="Comic Sans MS"/>
                <a:cs typeface="Comic Sans MS"/>
              </a:rPr>
              <a:t>Depth First Search O(V+E)</a:t>
            </a:r>
          </a:p>
          <a:p>
            <a:r>
              <a:rPr lang="en-US" sz="2400" dirty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1. Start at a vertex</a:t>
            </a:r>
          </a:p>
          <a:p>
            <a:r>
              <a:rPr lang="en-US" dirty="0">
                <a:latin typeface="Comic Sans MS"/>
                <a:cs typeface="Comic Sans MS"/>
              </a:rPr>
              <a:t> 2. Mark as visited</a:t>
            </a:r>
          </a:p>
          <a:p>
            <a:r>
              <a:rPr lang="en-US" dirty="0">
                <a:latin typeface="Comic Sans MS"/>
                <a:cs typeface="Comic Sans MS"/>
              </a:rPr>
              <a:t> 3. Visit </a:t>
            </a:r>
            <a:r>
              <a:rPr lang="en-US" dirty="0">
                <a:solidFill>
                  <a:srgbClr val="FD1CE8"/>
                </a:solidFill>
                <a:latin typeface="Comic Sans MS"/>
                <a:cs typeface="Comic Sans MS"/>
              </a:rPr>
              <a:t>any one </a:t>
            </a:r>
            <a:r>
              <a:rPr lang="en-US" dirty="0">
                <a:latin typeface="Comic Sans MS"/>
                <a:cs typeface="Comic Sans MS"/>
              </a:rPr>
              <a:t>of the unvisited neighbors</a:t>
            </a:r>
          </a:p>
          <a:p>
            <a:r>
              <a:rPr lang="en-US" dirty="0">
                <a:latin typeface="Comic Sans MS"/>
                <a:cs typeface="Comic Sans MS"/>
              </a:rPr>
              <a:t> 4. Mark the neighbor as visited</a:t>
            </a:r>
          </a:p>
          <a:p>
            <a:r>
              <a:rPr lang="en-US" dirty="0">
                <a:latin typeface="Comic Sans MS"/>
                <a:cs typeface="Comic Sans MS"/>
              </a:rPr>
              <a:t> 5. Continue until all vertices in a path are visited</a:t>
            </a:r>
          </a:p>
          <a:p>
            <a:r>
              <a:rPr lang="en-US" dirty="0">
                <a:latin typeface="Comic Sans MS"/>
                <a:cs typeface="Comic Sans MS"/>
              </a:rPr>
              <a:t> 6. Return to start with next unvisited vertex</a:t>
            </a:r>
          </a:p>
          <a:p>
            <a:r>
              <a:rPr lang="en-US" dirty="0">
                <a:latin typeface="Comic Sans MS"/>
                <a:cs typeface="Comic Sans MS"/>
              </a:rPr>
              <a:t> 7. Stop  when all nodes are visited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1043490" y="34567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Traversing Weighted Graphs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5259" y="1582471"/>
            <a:ext cx="2373314" cy="1972562"/>
            <a:chOff x="1289434" y="1888704"/>
            <a:chExt cx="2373314" cy="1972562"/>
          </a:xfrm>
        </p:grpSpPr>
        <p:grpSp>
          <p:nvGrpSpPr>
            <p:cNvPr id="30" name="Group 29"/>
            <p:cNvGrpSpPr/>
            <p:nvPr/>
          </p:nvGrpSpPr>
          <p:grpSpPr>
            <a:xfrm>
              <a:off x="1424902" y="1888704"/>
              <a:ext cx="2237846" cy="1972562"/>
              <a:chOff x="1336034" y="404108"/>
              <a:chExt cx="4337988" cy="327438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632931" y="874261"/>
                <a:ext cx="956666" cy="890756"/>
              </a:xfrm>
              <a:prstGeom prst="line">
                <a:avLst/>
              </a:prstGeom>
              <a:ln w="57150" cmpd="sng">
                <a:solidFill>
                  <a:srgbClr val="FD1CE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Isosceles Triangle 31"/>
              <p:cNvSpPr/>
              <p:nvPr/>
            </p:nvSpPr>
            <p:spPr>
              <a:xfrm rot="5400000">
                <a:off x="3999417" y="1904894"/>
                <a:ext cx="1253606" cy="1501812"/>
              </a:xfrm>
              <a:prstGeom prst="triangle">
                <a:avLst>
                  <a:gd name="adj" fmla="val 44737"/>
                </a:avLst>
              </a:prstGeom>
              <a:noFill/>
              <a:ln w="38100" cmpd="sng">
                <a:solidFill>
                  <a:srgbClr val="FD1CE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32931" y="1765017"/>
                <a:ext cx="2243218" cy="1633054"/>
              </a:xfrm>
              <a:prstGeom prst="rect">
                <a:avLst/>
              </a:prstGeom>
              <a:noFill/>
              <a:ln w="57150" cmpd="sng">
                <a:solidFill>
                  <a:srgbClr val="FD1CE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579252" y="1550576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C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36034" y="1501089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336034" y="3134143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D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599700" y="3150638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E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80229" y="2280318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268851" y="404108"/>
                <a:ext cx="593793" cy="527854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A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038068" y="2206695"/>
              <a:ext cx="527553" cy="482178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8063" y="2193709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46647" y="2189528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06116" y="2394696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89434" y="2967227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596" y="3323002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32913" y="2988636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57846" y="2682907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12273" y="3370376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5235990" y="1467835"/>
            <a:ext cx="306321" cy="317991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4800424" y="2208990"/>
            <a:ext cx="306321" cy="317992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B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863457" y="1694122"/>
            <a:ext cx="389466" cy="540507"/>
            <a:chOff x="5226939" y="2470617"/>
            <a:chExt cx="389466" cy="54050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317067" y="2511522"/>
              <a:ext cx="299338" cy="499602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226939" y="2470617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5" name="Oval 64"/>
          <p:cNvSpPr/>
          <p:nvPr/>
        </p:nvSpPr>
        <p:spPr>
          <a:xfrm>
            <a:off x="5774675" y="2214956"/>
            <a:ext cx="306321" cy="317992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C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70637" y="1707108"/>
            <a:ext cx="541103" cy="471876"/>
            <a:chOff x="5834119" y="2483603"/>
            <a:chExt cx="541103" cy="47187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34119" y="2508272"/>
              <a:ext cx="406400" cy="447207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002689" y="2483603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6745" y="2022073"/>
            <a:ext cx="667930" cy="369332"/>
            <a:chOff x="5470227" y="2798568"/>
            <a:chExt cx="667930" cy="369332"/>
          </a:xfrm>
        </p:grpSpPr>
        <p:cxnSp>
          <p:nvCxnSpPr>
            <p:cNvPr id="27" name="Straight Connector 26"/>
            <p:cNvCxnSpPr>
              <a:stCxn id="63" idx="6"/>
            </p:cNvCxnSpPr>
            <p:nvPr/>
          </p:nvCxnSpPr>
          <p:spPr>
            <a:xfrm>
              <a:off x="5470227" y="3144481"/>
              <a:ext cx="667930" cy="0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600995" y="2798568"/>
              <a:ext cx="37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80" name="Oval 79"/>
          <p:cNvSpPr/>
          <p:nvPr/>
        </p:nvSpPr>
        <p:spPr>
          <a:xfrm>
            <a:off x="4800424" y="3148857"/>
            <a:ext cx="306321" cy="317992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639207" y="2548567"/>
            <a:ext cx="372533" cy="701371"/>
            <a:chOff x="4948923" y="3303477"/>
            <a:chExt cx="372533" cy="701371"/>
          </a:xfrm>
        </p:grpSpPr>
        <p:cxnSp>
          <p:nvCxnSpPr>
            <p:cNvPr id="56" name="Straight Connector 55"/>
            <p:cNvCxnSpPr>
              <a:stCxn id="63" idx="4"/>
            </p:cNvCxnSpPr>
            <p:nvPr/>
          </p:nvCxnSpPr>
          <p:spPr>
            <a:xfrm>
              <a:off x="5317067" y="3303477"/>
              <a:ext cx="0" cy="70137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948923" y="3394886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85444" y="2510052"/>
            <a:ext cx="372533" cy="701371"/>
            <a:chOff x="4948923" y="3303477"/>
            <a:chExt cx="372533" cy="70137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17067" y="3303477"/>
              <a:ext cx="0" cy="70137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8923" y="3394886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5877037" y="3218417"/>
            <a:ext cx="306321" cy="317992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E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5106745" y="3001478"/>
            <a:ext cx="770292" cy="369332"/>
            <a:chOff x="5470227" y="3777973"/>
            <a:chExt cx="770292" cy="369332"/>
          </a:xfrm>
        </p:grpSpPr>
        <p:cxnSp>
          <p:nvCxnSpPr>
            <p:cNvPr id="86" name="Straight Connector 85"/>
            <p:cNvCxnSpPr>
              <a:stCxn id="80" idx="6"/>
            </p:cNvCxnSpPr>
            <p:nvPr/>
          </p:nvCxnSpPr>
          <p:spPr>
            <a:xfrm>
              <a:off x="5470227" y="4084348"/>
              <a:ext cx="770292" cy="0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26559" y="3777973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6799318" y="2652801"/>
            <a:ext cx="306321" cy="317992"/>
          </a:xfrm>
          <a:prstGeom prst="ellipse">
            <a:avLst/>
          </a:prstGeom>
          <a:solidFill>
            <a:srgbClr val="FFFFFF"/>
          </a:solidFill>
          <a:ln w="57150" cmpd="sng">
            <a:solidFill>
              <a:srgbClr val="FD71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90"/>
                </a:solidFill>
                <a:latin typeface="Comic Sans MS Bold"/>
                <a:cs typeface="Comic Sans MS Bold"/>
              </a:rPr>
              <a:t>F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6036136" y="2267847"/>
            <a:ext cx="763182" cy="469471"/>
            <a:chOff x="6399618" y="3044342"/>
            <a:chExt cx="763182" cy="469471"/>
          </a:xfrm>
        </p:grpSpPr>
        <p:cxnSp>
          <p:nvCxnSpPr>
            <p:cNvPr id="90" name="Straight Connector 89"/>
            <p:cNvCxnSpPr>
              <a:stCxn id="65" idx="5"/>
            </p:cNvCxnSpPr>
            <p:nvPr/>
          </p:nvCxnSpPr>
          <p:spPr>
            <a:xfrm>
              <a:off x="6399618" y="3262874"/>
              <a:ext cx="763182" cy="250939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46840" y="3044342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030198" y="2811797"/>
            <a:ext cx="769120" cy="501073"/>
            <a:chOff x="6393680" y="3588292"/>
            <a:chExt cx="769120" cy="501073"/>
          </a:xfrm>
        </p:grpSpPr>
        <p:cxnSp>
          <p:nvCxnSpPr>
            <p:cNvPr id="95" name="Straight Connector 94"/>
            <p:cNvCxnSpPr>
              <a:stCxn id="85" idx="0"/>
              <a:endCxn id="91" idx="2"/>
            </p:cNvCxnSpPr>
            <p:nvPr/>
          </p:nvCxnSpPr>
          <p:spPr>
            <a:xfrm flipV="1">
              <a:off x="6393680" y="3588292"/>
              <a:ext cx="769120" cy="406620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733106" y="3720033"/>
              <a:ext cx="37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53278" y="3860801"/>
            <a:ext cx="890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graph is weighted</a:t>
            </a:r>
            <a:r>
              <a:rPr lang="en-US" dirty="0"/>
              <a:t> if the edges have values associated with them</a:t>
            </a:r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The single source shortest path (SSSP) </a:t>
            </a:r>
            <a:r>
              <a:rPr lang="en-US" dirty="0"/>
              <a:t>problem considers the problem of </a:t>
            </a:r>
          </a:p>
          <a:p>
            <a:r>
              <a:rPr lang="en-US" dirty="0"/>
              <a:t>finding the shortest distance from a given vertex to all other vertices.</a:t>
            </a:r>
          </a:p>
          <a:p>
            <a:endParaRPr lang="en-US" dirty="0"/>
          </a:p>
          <a:p>
            <a:r>
              <a:rPr lang="en-US" dirty="0"/>
              <a:t>Solved </a:t>
            </a:r>
            <a:r>
              <a:rPr lang="en-US" dirty="0">
                <a:solidFill>
                  <a:srgbClr val="FF6600"/>
                </a:solidFill>
              </a:rPr>
              <a:t>by </a:t>
            </a:r>
            <a:r>
              <a:rPr lang="en-US" dirty="0" err="1">
                <a:solidFill>
                  <a:srgbClr val="FF6600"/>
                </a:solidFill>
              </a:rPr>
              <a:t>Dijkstra’s</a:t>
            </a:r>
            <a:r>
              <a:rPr lang="en-US" dirty="0">
                <a:solidFill>
                  <a:srgbClr val="FF6600"/>
                </a:solidFill>
              </a:rPr>
              <a:t> algorithm </a:t>
            </a:r>
            <a:r>
              <a:rPr lang="en-US" dirty="0"/>
              <a:t>(</a:t>
            </a:r>
            <a:r>
              <a:rPr lang="en-US" dirty="0" err="1"/>
              <a:t>Edsgar</a:t>
            </a:r>
            <a:r>
              <a:rPr lang="en-US" dirty="0"/>
              <a:t> Dijkstra1956)</a:t>
            </a:r>
          </a:p>
          <a:p>
            <a:r>
              <a:rPr lang="en-US" dirty="0"/>
              <a:t>Similar to BFS, except we also visit previously visited nodes</a:t>
            </a:r>
          </a:p>
          <a:p>
            <a:r>
              <a:rPr lang="en-US" dirty="0"/>
              <a:t>And update the distance as needed</a:t>
            </a:r>
          </a:p>
        </p:txBody>
      </p:sp>
    </p:spTree>
    <p:extLst>
      <p:ext uri="{BB962C8B-B14F-4D97-AF65-F5344CB8AC3E}">
        <p14:creationId xmlns:p14="http://schemas.microsoft.com/office/powerpoint/2010/main" val="256981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80" grpId="0" animBg="1"/>
      <p:bldP spid="85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Negative Weights (Bellman-Ford)</a:t>
            </a:r>
          </a:p>
          <a:p>
            <a:r>
              <a:rPr lang="en-US" dirty="0"/>
              <a:t>Without Negative Weights (</a:t>
            </a:r>
            <a:r>
              <a:rPr lang="en-US" dirty="0" err="1"/>
              <a:t>Djikstra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6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8" y="339186"/>
            <a:ext cx="7024744" cy="1143000"/>
          </a:xfrm>
        </p:spPr>
        <p:txBody>
          <a:bodyPr/>
          <a:lstStyle/>
          <a:p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9" y="1537952"/>
            <a:ext cx="3363115" cy="2201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20" y="3678435"/>
            <a:ext cx="5695338" cy="2808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81CED-7A96-0140-A032-D6B4FD8FBD41}"/>
              </a:ext>
            </a:extLst>
          </p:cNvPr>
          <p:cNvSpPr txBox="1"/>
          <p:nvPr/>
        </p:nvSpPr>
        <p:spPr>
          <a:xfrm>
            <a:off x="4033471" y="25332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Complexity  O(V</a:t>
            </a:r>
            <a:r>
              <a:rPr lang="en-US" baseline="30000" dirty="0"/>
              <a:t>2</a:t>
            </a:r>
            <a:r>
              <a:rPr lang="en-US" dirty="0"/>
              <a:t>+E)  or O(</a:t>
            </a:r>
            <a:r>
              <a:rPr lang="en-US" dirty="0" err="1"/>
              <a:t>VlogV+E</a:t>
            </a:r>
            <a:r>
              <a:rPr lang="en-US" dirty="0"/>
              <a:t>) with better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8499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136049-194E-0347-81D7-F6A5EA9F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with Negative weights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0533-01B3-8B4B-ADC3-EE0A73702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282" y="2210610"/>
            <a:ext cx="3879435" cy="3505606"/>
          </a:xfrm>
        </p:spPr>
        <p:txBody>
          <a:bodyPr>
            <a:normAutofit fontScale="92500" lnSpcReduction="10000"/>
          </a:bodyPr>
          <a:lstStyle/>
          <a:p>
            <a:r>
              <a:rPr lang="en-US" sz="1350" dirty="0"/>
              <a:t>In Dijkstra’s method once a node is extracted from the priority queue, it is not considered again.</a:t>
            </a:r>
          </a:p>
          <a:p>
            <a:r>
              <a:rPr lang="en-US" sz="1350" dirty="0"/>
              <a:t>Thus effect of negative weights not accounted</a:t>
            </a:r>
          </a:p>
          <a:p>
            <a:r>
              <a:rPr lang="en-US" sz="1350" dirty="0">
                <a:solidFill>
                  <a:srgbClr val="7030A0"/>
                </a:solidFill>
              </a:rPr>
              <a:t>Bellman-Ford-Moore Algorithm (1958,1956,1959)</a:t>
            </a:r>
          </a:p>
          <a:p>
            <a:pPr lvl="1"/>
            <a:r>
              <a:rPr lang="en-US" sz="1125" dirty="0"/>
              <a:t>For each vertex (</a:t>
            </a:r>
            <a:r>
              <a:rPr lang="en-US" sz="1125" dirty="0">
                <a:solidFill>
                  <a:srgbClr val="7030A0"/>
                </a:solidFill>
              </a:rPr>
              <a:t>Step 1: Initialize</a:t>
            </a:r>
            <a:r>
              <a:rPr lang="en-US" sz="1125" dirty="0"/>
              <a:t>)</a:t>
            </a:r>
          </a:p>
          <a:p>
            <a:pPr lvl="2"/>
            <a:r>
              <a:rPr lang="en-US" sz="1125" dirty="0"/>
              <a:t>Distance d[v]=INF; </a:t>
            </a:r>
            <a:r>
              <a:rPr lang="en-US" sz="1125" dirty="0" err="1"/>
              <a:t>pred</a:t>
            </a:r>
            <a:r>
              <a:rPr lang="en-US" sz="1125" dirty="0"/>
              <a:t>[v]=NULL</a:t>
            </a:r>
          </a:p>
          <a:p>
            <a:pPr lvl="1"/>
            <a:r>
              <a:rPr lang="en-US" sz="1125" dirty="0"/>
              <a:t>Repeat V-1 times (</a:t>
            </a:r>
            <a:r>
              <a:rPr lang="en-US" sz="1125" dirty="0">
                <a:solidFill>
                  <a:srgbClr val="7030A0"/>
                </a:solidFill>
              </a:rPr>
              <a:t>Step 2: Update repeatedly</a:t>
            </a:r>
            <a:r>
              <a:rPr lang="en-US" sz="1125" dirty="0"/>
              <a:t>)</a:t>
            </a:r>
          </a:p>
          <a:p>
            <a:pPr lvl="2"/>
            <a:r>
              <a:rPr lang="en-US" sz="1125" dirty="0"/>
              <a:t>For each edge (</a:t>
            </a:r>
            <a:r>
              <a:rPr lang="en-US" sz="1125" dirty="0" err="1"/>
              <a:t>u,v</a:t>
            </a:r>
            <a:r>
              <a:rPr lang="en-US" sz="1125" dirty="0"/>
              <a:t>)</a:t>
            </a:r>
          </a:p>
          <a:p>
            <a:pPr lvl="3"/>
            <a:r>
              <a:rPr lang="en-US" sz="1125" dirty="0"/>
              <a:t>If d[v]&gt;d[u]+weight(</a:t>
            </a:r>
            <a:r>
              <a:rPr lang="en-US" sz="1125" dirty="0" err="1"/>
              <a:t>u,v</a:t>
            </a:r>
            <a:r>
              <a:rPr lang="en-US" sz="1125" dirty="0"/>
              <a:t>)</a:t>
            </a:r>
          </a:p>
          <a:p>
            <a:pPr lvl="3"/>
            <a:r>
              <a:rPr lang="en-US" sz="1125" dirty="0"/>
              <a:t>d[v]=d[u]+weight(</a:t>
            </a:r>
            <a:r>
              <a:rPr lang="en-US" sz="1125" dirty="0" err="1"/>
              <a:t>u,v</a:t>
            </a:r>
            <a:r>
              <a:rPr lang="en-US" sz="1125" dirty="0"/>
              <a:t>) [update distance]</a:t>
            </a:r>
          </a:p>
          <a:p>
            <a:pPr lvl="3"/>
            <a:r>
              <a:rPr lang="en-US" sz="1125" dirty="0" err="1"/>
              <a:t>pred</a:t>
            </a:r>
            <a:r>
              <a:rPr lang="en-US" sz="1125" dirty="0"/>
              <a:t>[v]=u;</a:t>
            </a:r>
          </a:p>
          <a:p>
            <a:pPr lvl="1"/>
            <a:r>
              <a:rPr lang="en-US" sz="1125" dirty="0"/>
              <a:t>For each edge (</a:t>
            </a:r>
            <a:r>
              <a:rPr lang="en-US" sz="1125" dirty="0" err="1"/>
              <a:t>u,v</a:t>
            </a:r>
            <a:r>
              <a:rPr lang="en-US" sz="1125" dirty="0"/>
              <a:t>) (</a:t>
            </a:r>
            <a:r>
              <a:rPr lang="en-US" sz="1125" dirty="0">
                <a:solidFill>
                  <a:srgbClr val="7030A0"/>
                </a:solidFill>
              </a:rPr>
              <a:t>Step 3: Check for negative cycle</a:t>
            </a:r>
            <a:r>
              <a:rPr lang="en-US" sz="1125" dirty="0"/>
              <a:t>)</a:t>
            </a:r>
          </a:p>
          <a:p>
            <a:pPr lvl="2"/>
            <a:r>
              <a:rPr lang="en-US" sz="1125" dirty="0"/>
              <a:t>If d[v]&gt;d[u]+weight(</a:t>
            </a:r>
            <a:r>
              <a:rPr lang="en-US" sz="1125" dirty="0" err="1"/>
              <a:t>u,v</a:t>
            </a:r>
            <a:r>
              <a:rPr lang="en-US" sz="1125" dirty="0"/>
              <a:t>)</a:t>
            </a:r>
          </a:p>
          <a:p>
            <a:pPr lvl="2"/>
            <a:r>
              <a:rPr lang="en-US" sz="1125" dirty="0"/>
              <a:t>Report negative cycle</a:t>
            </a:r>
          </a:p>
          <a:p>
            <a:r>
              <a:rPr lang="en-US" sz="1350" dirty="0">
                <a:solidFill>
                  <a:srgbClr val="7030A0"/>
                </a:solidFill>
              </a:rPr>
              <a:t>Total complexity O(|V|+|V|*|E|)</a:t>
            </a:r>
          </a:p>
          <a:p>
            <a:endParaRPr lang="en-US" sz="1725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010AC6-4C01-874A-A3DA-A23A14C3F77F}"/>
              </a:ext>
            </a:extLst>
          </p:cNvPr>
          <p:cNvGrpSpPr/>
          <p:nvPr/>
        </p:nvGrpSpPr>
        <p:grpSpPr>
          <a:xfrm>
            <a:off x="4180767" y="3109513"/>
            <a:ext cx="2101782" cy="1556985"/>
            <a:chOff x="7102811" y="1804480"/>
            <a:chExt cx="2802376" cy="2075980"/>
          </a:xfrm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6FEFEA7A-3250-6E40-907D-948EE312497D}"/>
                </a:ext>
              </a:extLst>
            </p:cNvPr>
            <p:cNvSpPr/>
            <p:nvPr/>
          </p:nvSpPr>
          <p:spPr>
            <a:xfrm>
              <a:off x="7256832" y="2076855"/>
              <a:ext cx="2354095" cy="1571017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AEC750-26E7-E64D-9ED9-043FD01D6262}"/>
                </a:ext>
              </a:extLst>
            </p:cNvPr>
            <p:cNvSpPr/>
            <p:nvPr/>
          </p:nvSpPr>
          <p:spPr>
            <a:xfrm>
              <a:off x="8185823" y="1804480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2313938-FC24-AB46-B160-126C30018D72}"/>
                </a:ext>
              </a:extLst>
            </p:cNvPr>
            <p:cNvSpPr/>
            <p:nvPr/>
          </p:nvSpPr>
          <p:spPr>
            <a:xfrm>
              <a:off x="7102811" y="3335711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CB2E6E1-C819-944B-A0A9-69E127F7E415}"/>
                </a:ext>
              </a:extLst>
            </p:cNvPr>
            <p:cNvSpPr/>
            <p:nvPr/>
          </p:nvSpPr>
          <p:spPr>
            <a:xfrm>
              <a:off x="9409076" y="3276469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E8217A-FAB6-9E46-B604-F995DCBBC690}"/>
                </a:ext>
              </a:extLst>
            </p:cNvPr>
            <p:cNvSpPr txBox="1"/>
            <p:nvPr/>
          </p:nvSpPr>
          <p:spPr>
            <a:xfrm>
              <a:off x="7490296" y="2583575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440F8-C280-9E43-85DD-948B7C86ED80}"/>
                </a:ext>
              </a:extLst>
            </p:cNvPr>
            <p:cNvSpPr txBox="1"/>
            <p:nvPr/>
          </p:nvSpPr>
          <p:spPr>
            <a:xfrm>
              <a:off x="9013891" y="2674549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6E81AD-F34D-9E4C-8E9E-39BB9A93EB45}"/>
                </a:ext>
              </a:extLst>
            </p:cNvPr>
            <p:cNvSpPr txBox="1"/>
            <p:nvPr/>
          </p:nvSpPr>
          <p:spPr>
            <a:xfrm>
              <a:off x="8275803" y="3278540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-6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6972098-6D62-F640-9731-E9CE8BCF6CC2}"/>
              </a:ext>
            </a:extLst>
          </p:cNvPr>
          <p:cNvSpPr txBox="1"/>
          <p:nvPr/>
        </p:nvSpPr>
        <p:spPr>
          <a:xfrm>
            <a:off x="5246553" y="2404997"/>
            <a:ext cx="2900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Shortest distance A-B is  (A-C-B)</a:t>
            </a:r>
          </a:p>
          <a:p>
            <a:r>
              <a:rPr lang="en-US" sz="1350" dirty="0"/>
              <a:t>Dijkstra’s algorithm will find 2 (A-B)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D97457-46C1-3749-8F88-98E5C29091DC}"/>
              </a:ext>
            </a:extLst>
          </p:cNvPr>
          <p:cNvGrpSpPr/>
          <p:nvPr/>
        </p:nvGrpSpPr>
        <p:grpSpPr>
          <a:xfrm>
            <a:off x="6790210" y="2983572"/>
            <a:ext cx="2101782" cy="1556985"/>
            <a:chOff x="7102811" y="1804480"/>
            <a:chExt cx="2802376" cy="2075980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E8A2B002-C391-2943-9FED-73588C60150D}"/>
                </a:ext>
              </a:extLst>
            </p:cNvPr>
            <p:cNvSpPr/>
            <p:nvPr/>
          </p:nvSpPr>
          <p:spPr>
            <a:xfrm>
              <a:off x="7256832" y="2076855"/>
              <a:ext cx="2354095" cy="1571017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1364E1-42D8-0142-B3B1-C55F5E1F139D}"/>
                </a:ext>
              </a:extLst>
            </p:cNvPr>
            <p:cNvSpPr/>
            <p:nvPr/>
          </p:nvSpPr>
          <p:spPr>
            <a:xfrm>
              <a:off x="8185823" y="1804480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E5598A-02C2-5046-9131-6703279AF806}"/>
                </a:ext>
              </a:extLst>
            </p:cNvPr>
            <p:cNvSpPr/>
            <p:nvPr/>
          </p:nvSpPr>
          <p:spPr>
            <a:xfrm>
              <a:off x="7102811" y="3335711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1FC04E-3D28-5C47-9044-9E292D323BE5}"/>
                </a:ext>
              </a:extLst>
            </p:cNvPr>
            <p:cNvSpPr/>
            <p:nvPr/>
          </p:nvSpPr>
          <p:spPr>
            <a:xfrm>
              <a:off x="9409076" y="3276469"/>
              <a:ext cx="496111" cy="5447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B64AB9-4F24-E44D-9B85-542EA882CB7D}"/>
                </a:ext>
              </a:extLst>
            </p:cNvPr>
            <p:cNvSpPr txBox="1"/>
            <p:nvPr/>
          </p:nvSpPr>
          <p:spPr>
            <a:xfrm>
              <a:off x="7490296" y="2583575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A88575-EDFC-8540-8EBC-1AC675FD15C4}"/>
                </a:ext>
              </a:extLst>
            </p:cNvPr>
            <p:cNvSpPr txBox="1"/>
            <p:nvPr/>
          </p:nvSpPr>
          <p:spPr>
            <a:xfrm>
              <a:off x="9013891" y="2674549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B4D1D8-0D9C-5D4B-9A42-D65623E36A89}"/>
                </a:ext>
              </a:extLst>
            </p:cNvPr>
            <p:cNvSpPr txBox="1"/>
            <p:nvPr/>
          </p:nvSpPr>
          <p:spPr>
            <a:xfrm>
              <a:off x="8275803" y="3278540"/>
              <a:ext cx="4961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-4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564AB8C-3E48-EA41-B47F-47A7F440E77A}"/>
              </a:ext>
            </a:extLst>
          </p:cNvPr>
          <p:cNvSpPr txBox="1"/>
          <p:nvPr/>
        </p:nvSpPr>
        <p:spPr>
          <a:xfrm>
            <a:off x="4631717" y="4614169"/>
            <a:ext cx="1328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 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A82B31-FEBF-3047-92EA-F0FBB3288038}"/>
              </a:ext>
            </a:extLst>
          </p:cNvPr>
          <p:cNvSpPr txBox="1"/>
          <p:nvPr/>
        </p:nvSpPr>
        <p:spPr>
          <a:xfrm>
            <a:off x="7304256" y="4618510"/>
            <a:ext cx="1587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30045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425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Seven Bridges of </a:t>
            </a:r>
            <a:r>
              <a:rPr lang="en-US" dirty="0" err="1">
                <a:solidFill>
                  <a:srgbClr val="008000"/>
                </a:solidFill>
                <a:latin typeface="Comic Sans MS"/>
                <a:cs typeface="Comic Sans MS"/>
              </a:rPr>
              <a:t>Konigsburg</a:t>
            </a:r>
            <a:endParaRPr lang="en-US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 descr="Konigsberg_brid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11" y="1862904"/>
            <a:ext cx="4732018" cy="2814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828" y="4549676"/>
            <a:ext cx="82270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The city of </a:t>
            </a:r>
            <a:r>
              <a:rPr lang="en-US" dirty="0">
                <a:latin typeface="Comic Sans MS"/>
                <a:cs typeface="Comic Sans MS"/>
                <a:hlinkClick r:id="rId3" tooltip="Königsberg"/>
              </a:rPr>
              <a:t>Königsberg</a:t>
            </a:r>
            <a:r>
              <a:rPr lang="en-US" dirty="0">
                <a:latin typeface="Comic Sans MS"/>
                <a:cs typeface="Comic Sans MS"/>
              </a:rPr>
              <a:t> was set on both sides of the </a:t>
            </a:r>
            <a:r>
              <a:rPr lang="en-US" dirty="0">
                <a:latin typeface="Comic Sans MS"/>
                <a:cs typeface="Comic Sans MS"/>
                <a:hlinkClick r:id="rId4" tooltip="Pregolya"/>
              </a:rPr>
              <a:t>Pregel River</a:t>
            </a:r>
            <a:r>
              <a:rPr lang="en-US" dirty="0">
                <a:latin typeface="Comic Sans MS"/>
                <a:cs typeface="Comic Sans MS"/>
              </a:rPr>
              <a:t>, and included two large islands which were connected to each other and the mainland by seven bridges.</a:t>
            </a:r>
          </a:p>
          <a:p>
            <a:r>
              <a:rPr lang="en-US" b="1" dirty="0">
                <a:solidFill>
                  <a:srgbClr val="4A6300"/>
                </a:solidFill>
                <a:latin typeface="Comic Sans MS"/>
                <a:cs typeface="Comic Sans MS"/>
              </a:rPr>
              <a:t>Is there a walk through the city that would cross each bridge once and only once. 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>
                <a:latin typeface="Comic Sans MS"/>
                <a:cs typeface="Comic Sans MS"/>
              </a:rPr>
              <a:t>The islands could not be reached by any route other than the bridges, and every bridge must have been crossed completely every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5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the maximum  flow through a set of pipes/routes,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8" y="3263333"/>
            <a:ext cx="7303206" cy="25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network is a directed graph where each edge has a non negative capacity</a:t>
            </a:r>
          </a:p>
          <a:p>
            <a:r>
              <a:rPr lang="en-US" dirty="0"/>
              <a:t>Follows the three properties;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749829"/>
            <a:ext cx="7493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2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Algorithmic Step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Path from Source to Sink </a:t>
            </a:r>
          </a:p>
          <a:p>
            <a:pPr lvl="1"/>
            <a:r>
              <a:rPr lang="en-US" dirty="0"/>
              <a:t>Depth First from Source until we hit Sink</a:t>
            </a:r>
          </a:p>
          <a:p>
            <a:r>
              <a:rPr lang="en-US" dirty="0"/>
              <a:t>Update the flow along the path</a:t>
            </a:r>
          </a:p>
          <a:p>
            <a:r>
              <a:rPr lang="en-US" dirty="0"/>
              <a:t>Remove the edges with 0 flow</a:t>
            </a:r>
          </a:p>
          <a:p>
            <a:r>
              <a:rPr lang="en-US" dirty="0"/>
              <a:t>Continue until there are no paths from Source to Sink</a:t>
            </a:r>
          </a:p>
        </p:txBody>
      </p:sp>
    </p:spTree>
    <p:extLst>
      <p:ext uri="{BB962C8B-B14F-4D97-AF65-F5344CB8AC3E}">
        <p14:creationId xmlns:p14="http://schemas.microsoft.com/office/powerpoint/2010/main" val="232462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4774" y="461556"/>
            <a:ext cx="7024744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93854" y="1586659"/>
            <a:ext cx="2881440" cy="4316698"/>
            <a:chOff x="5303605" y="1184114"/>
            <a:chExt cx="2881440" cy="4316698"/>
          </a:xfrm>
        </p:grpSpPr>
        <p:grpSp>
          <p:nvGrpSpPr>
            <p:cNvPr id="3" name="Group 7"/>
            <p:cNvGrpSpPr/>
            <p:nvPr/>
          </p:nvGrpSpPr>
          <p:grpSpPr>
            <a:xfrm>
              <a:off x="6384926" y="1184114"/>
              <a:ext cx="463422" cy="471611"/>
              <a:chOff x="6384926" y="1184114"/>
              <a:chExt cx="463422" cy="471611"/>
            </a:xfrm>
          </p:grpSpPr>
          <p:sp>
            <p:nvSpPr>
              <p:cNvPr id="43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4" name="Group 8"/>
            <p:cNvGrpSpPr/>
            <p:nvPr/>
          </p:nvGrpSpPr>
          <p:grpSpPr>
            <a:xfrm>
              <a:off x="7644385" y="2265325"/>
              <a:ext cx="463422" cy="471611"/>
              <a:chOff x="6384926" y="1184114"/>
              <a:chExt cx="463422" cy="47161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" name="Group 14"/>
            <p:cNvGrpSpPr/>
            <p:nvPr/>
          </p:nvGrpSpPr>
          <p:grpSpPr>
            <a:xfrm>
              <a:off x="7584314" y="4054817"/>
              <a:ext cx="463422" cy="471611"/>
              <a:chOff x="6384926" y="1184114"/>
              <a:chExt cx="463422" cy="47161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6" name="Group 17"/>
            <p:cNvGrpSpPr/>
            <p:nvPr/>
          </p:nvGrpSpPr>
          <p:grpSpPr>
            <a:xfrm>
              <a:off x="5303608" y="4054817"/>
              <a:ext cx="463422" cy="471611"/>
              <a:chOff x="6384926" y="1184114"/>
              <a:chExt cx="463422" cy="47161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5303608" y="2265325"/>
              <a:ext cx="463422" cy="471611"/>
              <a:chOff x="6384926" y="1184114"/>
              <a:chExt cx="463422" cy="47161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>
            <a:xfrm>
              <a:off x="6384926" y="5029201"/>
              <a:ext cx="463422" cy="471611"/>
              <a:chOff x="6384926" y="1184114"/>
              <a:chExt cx="463422" cy="47161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17" name="Straight Arrow Connector 16"/>
            <p:cNvCxnSpPr>
              <a:endCxn id="35" idx="7"/>
            </p:cNvCxnSpPr>
            <p:nvPr/>
          </p:nvCxnSpPr>
          <p:spPr>
            <a:xfrm rot="5400000">
              <a:off x="5702112" y="1583710"/>
              <a:ext cx="747732" cy="753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41" idx="2"/>
            </p:cNvCxnSpPr>
            <p:nvPr/>
          </p:nvCxnSpPr>
          <p:spPr>
            <a:xfrm rot="16200000" flipH="1">
              <a:off x="6755197" y="1611943"/>
              <a:ext cx="914472" cy="863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5" idx="6"/>
              <a:endCxn id="41" idx="2"/>
            </p:cNvCxnSpPr>
            <p:nvPr/>
          </p:nvCxnSpPr>
          <p:spPr>
            <a:xfrm>
              <a:off x="5767030" y="2501131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5" idx="4"/>
              <a:endCxn id="37" idx="0"/>
            </p:cNvCxnSpPr>
            <p:nvPr/>
          </p:nvCxnSpPr>
          <p:spPr>
            <a:xfrm rot="5400000">
              <a:off x="4876379" y="3395876"/>
              <a:ext cx="13178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5" idx="4"/>
              <a:endCxn id="39" idx="1"/>
            </p:cNvCxnSpPr>
            <p:nvPr/>
          </p:nvCxnSpPr>
          <p:spPr>
            <a:xfrm rot="16200000" flipH="1">
              <a:off x="5900277" y="2371978"/>
              <a:ext cx="1386947" cy="211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4"/>
              <a:endCxn id="39" idx="0"/>
            </p:cNvCxnSpPr>
            <p:nvPr/>
          </p:nvCxnSpPr>
          <p:spPr>
            <a:xfrm rot="5400000">
              <a:off x="7187121" y="3365841"/>
              <a:ext cx="1317881" cy="6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7" idx="5"/>
              <a:endCxn id="33" idx="1"/>
            </p:cNvCxnSpPr>
            <p:nvPr/>
          </p:nvCxnSpPr>
          <p:spPr>
            <a:xfrm rot="16200000" flipH="1">
              <a:off x="5755526" y="4400999"/>
              <a:ext cx="640905" cy="753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9" idx="3"/>
              <a:endCxn id="33" idx="7"/>
            </p:cNvCxnSpPr>
            <p:nvPr/>
          </p:nvCxnSpPr>
          <p:spPr>
            <a:xfrm rot="5400000">
              <a:off x="6895879" y="4341964"/>
              <a:ext cx="640905" cy="871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67030" y="1690048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2793" y="211498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43234" y="1745650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03605" y="3323083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6495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7536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2793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76097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0" name="Group 7"/>
          <p:cNvGrpSpPr/>
          <p:nvPr/>
        </p:nvGrpSpPr>
        <p:grpSpPr>
          <a:xfrm>
            <a:off x="4481818" y="1519901"/>
            <a:ext cx="463422" cy="471611"/>
            <a:chOff x="6384926" y="1184114"/>
            <a:chExt cx="463422" cy="471611"/>
          </a:xfrm>
        </p:grpSpPr>
        <p:sp>
          <p:nvSpPr>
            <p:cNvPr id="78" name="Oval 5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6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1" name="Group 8"/>
          <p:cNvGrpSpPr/>
          <p:nvPr/>
        </p:nvGrpSpPr>
        <p:grpSpPr>
          <a:xfrm>
            <a:off x="5741277" y="2601112"/>
            <a:ext cx="463422" cy="471611"/>
            <a:chOff x="6384926" y="1184114"/>
            <a:chExt cx="463422" cy="471611"/>
          </a:xfrm>
        </p:grpSpPr>
        <p:sp>
          <p:nvSpPr>
            <p:cNvPr id="76" name="Oval 75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681206" y="4390604"/>
            <a:ext cx="463422" cy="471611"/>
            <a:chOff x="6384926" y="1184114"/>
            <a:chExt cx="463422" cy="471611"/>
          </a:xfrm>
        </p:grpSpPr>
        <p:sp>
          <p:nvSpPr>
            <p:cNvPr id="74" name="Oval 73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3" name="Group 17"/>
          <p:cNvGrpSpPr/>
          <p:nvPr/>
        </p:nvGrpSpPr>
        <p:grpSpPr>
          <a:xfrm>
            <a:off x="3400500" y="4390604"/>
            <a:ext cx="463422" cy="471611"/>
            <a:chOff x="6384926" y="1184114"/>
            <a:chExt cx="463422" cy="471611"/>
          </a:xfrm>
        </p:grpSpPr>
        <p:sp>
          <p:nvSpPr>
            <p:cNvPr id="72" name="Oval 71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4" name="Group 20"/>
          <p:cNvGrpSpPr/>
          <p:nvPr/>
        </p:nvGrpSpPr>
        <p:grpSpPr>
          <a:xfrm>
            <a:off x="3400500" y="2601112"/>
            <a:ext cx="463422" cy="471611"/>
            <a:chOff x="6384926" y="1184114"/>
            <a:chExt cx="463422" cy="471611"/>
          </a:xfrm>
        </p:grpSpPr>
        <p:sp>
          <p:nvSpPr>
            <p:cNvPr id="70" name="Oval 69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5" name="Group 23"/>
          <p:cNvGrpSpPr/>
          <p:nvPr/>
        </p:nvGrpSpPr>
        <p:grpSpPr>
          <a:xfrm>
            <a:off x="4481818" y="5364988"/>
            <a:ext cx="463422" cy="471611"/>
            <a:chOff x="6384926" y="1184114"/>
            <a:chExt cx="463422" cy="471611"/>
          </a:xfrm>
        </p:grpSpPr>
        <p:sp>
          <p:nvSpPr>
            <p:cNvPr id="68" name="Oval 67"/>
            <p:cNvSpPr/>
            <p:nvPr/>
          </p:nvSpPr>
          <p:spPr>
            <a:xfrm>
              <a:off x="6384926" y="1184114"/>
              <a:ext cx="463422" cy="47161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39397" y="1218437"/>
              <a:ext cx="13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cxnSp>
        <p:nvCxnSpPr>
          <p:cNvPr id="52" name="Straight Arrow Connector 51"/>
          <p:cNvCxnSpPr>
            <a:endCxn id="70" idx="7"/>
          </p:cNvCxnSpPr>
          <p:nvPr/>
        </p:nvCxnSpPr>
        <p:spPr>
          <a:xfrm rot="5400000">
            <a:off x="3799004" y="1919497"/>
            <a:ext cx="747732" cy="753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76" idx="2"/>
          </p:cNvCxnSpPr>
          <p:nvPr/>
        </p:nvCxnSpPr>
        <p:spPr>
          <a:xfrm rot="16200000" flipH="1">
            <a:off x="4852089" y="1947730"/>
            <a:ext cx="914472" cy="86390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0" idx="6"/>
            <a:endCxn id="76" idx="2"/>
          </p:cNvCxnSpPr>
          <p:nvPr/>
        </p:nvCxnSpPr>
        <p:spPr>
          <a:xfrm>
            <a:off x="3863922" y="2836918"/>
            <a:ext cx="18773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0" idx="4"/>
            <a:endCxn id="72" idx="0"/>
          </p:cNvCxnSpPr>
          <p:nvPr/>
        </p:nvCxnSpPr>
        <p:spPr>
          <a:xfrm rot="5400000">
            <a:off x="2973271" y="3731663"/>
            <a:ext cx="13178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0" idx="4"/>
            <a:endCxn id="74" idx="1"/>
          </p:cNvCxnSpPr>
          <p:nvPr/>
        </p:nvCxnSpPr>
        <p:spPr>
          <a:xfrm rot="16200000" flipH="1">
            <a:off x="3997169" y="2707765"/>
            <a:ext cx="1386947" cy="21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6" idx="4"/>
            <a:endCxn id="74" idx="0"/>
          </p:cNvCxnSpPr>
          <p:nvPr/>
        </p:nvCxnSpPr>
        <p:spPr>
          <a:xfrm rot="5400000">
            <a:off x="5284013" y="3701628"/>
            <a:ext cx="1317881" cy="6007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2" idx="5"/>
            <a:endCxn id="68" idx="1"/>
          </p:cNvCxnSpPr>
          <p:nvPr/>
        </p:nvCxnSpPr>
        <p:spPr>
          <a:xfrm rot="16200000" flipH="1">
            <a:off x="3852418" y="4736786"/>
            <a:ext cx="640905" cy="753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7"/>
          </p:cNvCxnSpPr>
          <p:nvPr/>
        </p:nvCxnSpPr>
        <p:spPr>
          <a:xfrm rot="5400000">
            <a:off x="4992771" y="4677751"/>
            <a:ext cx="640905" cy="8717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63922" y="2025835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49685" y="2450769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72258" y="2081437"/>
            <a:ext cx="7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00497" y="3658870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61848" y="4995656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72257" y="4995656"/>
            <a:ext cx="70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49685" y="3474204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41276" y="3474204"/>
            <a:ext cx="66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2/2</a:t>
            </a:r>
          </a:p>
        </p:txBody>
      </p:sp>
      <p:grpSp>
        <p:nvGrpSpPr>
          <p:cNvPr id="16" name="Group 79"/>
          <p:cNvGrpSpPr/>
          <p:nvPr/>
        </p:nvGrpSpPr>
        <p:grpSpPr>
          <a:xfrm>
            <a:off x="6262559" y="1535864"/>
            <a:ext cx="2881441" cy="4316698"/>
            <a:chOff x="5303604" y="1184114"/>
            <a:chExt cx="2881441" cy="4316698"/>
          </a:xfrm>
        </p:grpSpPr>
        <p:grpSp>
          <p:nvGrpSpPr>
            <p:cNvPr id="45" name="Group 7"/>
            <p:cNvGrpSpPr/>
            <p:nvPr/>
          </p:nvGrpSpPr>
          <p:grpSpPr>
            <a:xfrm>
              <a:off x="6384926" y="1184114"/>
              <a:ext cx="463422" cy="471611"/>
              <a:chOff x="6384926" y="1184114"/>
              <a:chExt cx="463422" cy="471611"/>
            </a:xfrm>
          </p:grpSpPr>
          <p:sp>
            <p:nvSpPr>
              <p:cNvPr id="113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46" name="Group 8"/>
            <p:cNvGrpSpPr/>
            <p:nvPr/>
          </p:nvGrpSpPr>
          <p:grpSpPr>
            <a:xfrm>
              <a:off x="7644385" y="2265325"/>
              <a:ext cx="463422" cy="471611"/>
              <a:chOff x="6384926" y="1184114"/>
              <a:chExt cx="463422" cy="471611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47" name="Group 14"/>
            <p:cNvGrpSpPr/>
            <p:nvPr/>
          </p:nvGrpSpPr>
          <p:grpSpPr>
            <a:xfrm>
              <a:off x="7584314" y="4054817"/>
              <a:ext cx="463422" cy="471611"/>
              <a:chOff x="6384926" y="1184114"/>
              <a:chExt cx="463422" cy="471611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48" name="Group 17"/>
            <p:cNvGrpSpPr/>
            <p:nvPr/>
          </p:nvGrpSpPr>
          <p:grpSpPr>
            <a:xfrm>
              <a:off x="5303608" y="4054817"/>
              <a:ext cx="463422" cy="471611"/>
              <a:chOff x="6384926" y="1184114"/>
              <a:chExt cx="463422" cy="47161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49" name="Group 20"/>
            <p:cNvGrpSpPr/>
            <p:nvPr/>
          </p:nvGrpSpPr>
          <p:grpSpPr>
            <a:xfrm>
              <a:off x="5303608" y="2265325"/>
              <a:ext cx="463422" cy="471611"/>
              <a:chOff x="6384926" y="1184114"/>
              <a:chExt cx="463422" cy="471611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23"/>
            <p:cNvGrpSpPr/>
            <p:nvPr/>
          </p:nvGrpSpPr>
          <p:grpSpPr>
            <a:xfrm>
              <a:off x="6384926" y="5029201"/>
              <a:ext cx="463422" cy="471611"/>
              <a:chOff x="6384926" y="1184114"/>
              <a:chExt cx="463422" cy="471611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87" name="Straight Arrow Connector 86"/>
            <p:cNvCxnSpPr>
              <a:endCxn id="105" idx="7"/>
            </p:cNvCxnSpPr>
            <p:nvPr/>
          </p:nvCxnSpPr>
          <p:spPr>
            <a:xfrm rot="5400000">
              <a:off x="5702112" y="1583710"/>
              <a:ext cx="747732" cy="75363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11" idx="2"/>
            </p:cNvCxnSpPr>
            <p:nvPr/>
          </p:nvCxnSpPr>
          <p:spPr>
            <a:xfrm rot="16200000" flipH="1">
              <a:off x="6755197" y="1611943"/>
              <a:ext cx="914472" cy="863904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5" idx="6"/>
              <a:endCxn id="111" idx="2"/>
            </p:cNvCxnSpPr>
            <p:nvPr/>
          </p:nvCxnSpPr>
          <p:spPr>
            <a:xfrm>
              <a:off x="5767030" y="2501131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5" idx="4"/>
              <a:endCxn id="107" idx="0"/>
            </p:cNvCxnSpPr>
            <p:nvPr/>
          </p:nvCxnSpPr>
          <p:spPr>
            <a:xfrm rot="5400000">
              <a:off x="4876379" y="3395876"/>
              <a:ext cx="1317881" cy="1588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5" idx="4"/>
              <a:endCxn id="109" idx="1"/>
            </p:cNvCxnSpPr>
            <p:nvPr/>
          </p:nvCxnSpPr>
          <p:spPr>
            <a:xfrm rot="16200000" flipH="1">
              <a:off x="5900277" y="2371978"/>
              <a:ext cx="1386947" cy="211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11" idx="4"/>
              <a:endCxn id="109" idx="0"/>
            </p:cNvCxnSpPr>
            <p:nvPr/>
          </p:nvCxnSpPr>
          <p:spPr>
            <a:xfrm rot="5400000">
              <a:off x="7187121" y="3365841"/>
              <a:ext cx="1317881" cy="60071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07" idx="5"/>
              <a:endCxn id="103" idx="1"/>
            </p:cNvCxnSpPr>
            <p:nvPr/>
          </p:nvCxnSpPr>
          <p:spPr>
            <a:xfrm rot="16200000" flipH="1">
              <a:off x="5755526" y="4400999"/>
              <a:ext cx="640905" cy="75363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09" idx="3"/>
              <a:endCxn id="103" idx="7"/>
            </p:cNvCxnSpPr>
            <p:nvPr/>
          </p:nvCxnSpPr>
          <p:spPr>
            <a:xfrm rot="5400000">
              <a:off x="6895879" y="4341964"/>
              <a:ext cx="640905" cy="871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536114" y="1690048"/>
              <a:ext cx="63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2/3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452793" y="211498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60398" y="1745650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03604" y="3323083"/>
              <a:ext cx="77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2/3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34525" y="4659869"/>
              <a:ext cx="53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2/2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7536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52793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876097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3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6164"/>
            <a:ext cx="7024744" cy="1143000"/>
          </a:xfrm>
        </p:spPr>
        <p:txBody>
          <a:bodyPr/>
          <a:lstStyle/>
          <a:p>
            <a:r>
              <a:rPr lang="en-US" dirty="0"/>
              <a:t>Example -Continued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701150"/>
            <a:ext cx="2881441" cy="4316698"/>
            <a:chOff x="5303604" y="1184114"/>
            <a:chExt cx="2881441" cy="4316698"/>
          </a:xfrm>
        </p:grpSpPr>
        <p:grpSp>
          <p:nvGrpSpPr>
            <p:cNvPr id="4" name="Group 7"/>
            <p:cNvGrpSpPr/>
            <p:nvPr/>
          </p:nvGrpSpPr>
          <p:grpSpPr>
            <a:xfrm>
              <a:off x="6384926" y="1184114"/>
              <a:ext cx="463422" cy="471611"/>
              <a:chOff x="6384926" y="1184114"/>
              <a:chExt cx="463422" cy="471611"/>
            </a:xfrm>
          </p:grpSpPr>
          <p:sp>
            <p:nvSpPr>
              <p:cNvPr id="36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5" name="Group 8"/>
            <p:cNvGrpSpPr/>
            <p:nvPr/>
          </p:nvGrpSpPr>
          <p:grpSpPr>
            <a:xfrm>
              <a:off x="7644385" y="2265325"/>
              <a:ext cx="463422" cy="471611"/>
              <a:chOff x="6384926" y="1184114"/>
              <a:chExt cx="463422" cy="47161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6" name="Group 14"/>
            <p:cNvGrpSpPr/>
            <p:nvPr/>
          </p:nvGrpSpPr>
          <p:grpSpPr>
            <a:xfrm>
              <a:off x="7584314" y="4054817"/>
              <a:ext cx="463422" cy="471611"/>
              <a:chOff x="6384926" y="1184114"/>
              <a:chExt cx="463422" cy="47161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7" name="Group 17"/>
            <p:cNvGrpSpPr/>
            <p:nvPr/>
          </p:nvGrpSpPr>
          <p:grpSpPr>
            <a:xfrm>
              <a:off x="5303608" y="4054817"/>
              <a:ext cx="463422" cy="471611"/>
              <a:chOff x="6384926" y="1184114"/>
              <a:chExt cx="463422" cy="47161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8" name="Group 20"/>
            <p:cNvGrpSpPr/>
            <p:nvPr/>
          </p:nvGrpSpPr>
          <p:grpSpPr>
            <a:xfrm>
              <a:off x="5303608" y="2265325"/>
              <a:ext cx="463422" cy="471611"/>
              <a:chOff x="6384926" y="1184114"/>
              <a:chExt cx="463422" cy="47161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9" name="Group 23"/>
            <p:cNvGrpSpPr/>
            <p:nvPr/>
          </p:nvGrpSpPr>
          <p:grpSpPr>
            <a:xfrm>
              <a:off x="6384926" y="5029201"/>
              <a:ext cx="463422" cy="471611"/>
              <a:chOff x="6384926" y="1184114"/>
              <a:chExt cx="463422" cy="47161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10" name="Straight Arrow Connector 9"/>
            <p:cNvCxnSpPr>
              <a:endCxn id="28" idx="7"/>
            </p:cNvCxnSpPr>
            <p:nvPr/>
          </p:nvCxnSpPr>
          <p:spPr>
            <a:xfrm rot="5400000">
              <a:off x="5702112" y="1583710"/>
              <a:ext cx="747732" cy="7536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34" idx="2"/>
            </p:cNvCxnSpPr>
            <p:nvPr/>
          </p:nvCxnSpPr>
          <p:spPr>
            <a:xfrm rot="16200000" flipH="1">
              <a:off x="6755197" y="1611943"/>
              <a:ext cx="914472" cy="863904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8" idx="6"/>
              <a:endCxn id="34" idx="2"/>
            </p:cNvCxnSpPr>
            <p:nvPr/>
          </p:nvCxnSpPr>
          <p:spPr>
            <a:xfrm>
              <a:off x="5767030" y="2501131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4"/>
              <a:endCxn id="30" idx="0"/>
            </p:cNvCxnSpPr>
            <p:nvPr/>
          </p:nvCxnSpPr>
          <p:spPr>
            <a:xfrm rot="5400000">
              <a:off x="4876379" y="3395876"/>
              <a:ext cx="1317881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8" idx="4"/>
              <a:endCxn id="32" idx="1"/>
            </p:cNvCxnSpPr>
            <p:nvPr/>
          </p:nvCxnSpPr>
          <p:spPr>
            <a:xfrm rot="16200000" flipH="1">
              <a:off x="5900277" y="2371978"/>
              <a:ext cx="1386947" cy="211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4" idx="4"/>
              <a:endCxn id="32" idx="0"/>
            </p:cNvCxnSpPr>
            <p:nvPr/>
          </p:nvCxnSpPr>
          <p:spPr>
            <a:xfrm rot="5400000">
              <a:off x="7187121" y="3365841"/>
              <a:ext cx="1317881" cy="60071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5"/>
              <a:endCxn id="26" idx="1"/>
            </p:cNvCxnSpPr>
            <p:nvPr/>
          </p:nvCxnSpPr>
          <p:spPr>
            <a:xfrm rot="16200000" flipH="1">
              <a:off x="5755526" y="4400999"/>
              <a:ext cx="640905" cy="753630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2" idx="3"/>
              <a:endCxn id="26" idx="7"/>
            </p:cNvCxnSpPr>
            <p:nvPr/>
          </p:nvCxnSpPr>
          <p:spPr>
            <a:xfrm rot="5400000">
              <a:off x="6895879" y="4341964"/>
              <a:ext cx="640905" cy="871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536114" y="1690048"/>
              <a:ext cx="53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2793" y="211498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60398" y="1745650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3604" y="3323083"/>
              <a:ext cx="77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7536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52793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76097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2" name="Group 72"/>
          <p:cNvGrpSpPr/>
          <p:nvPr/>
        </p:nvGrpSpPr>
        <p:grpSpPr>
          <a:xfrm>
            <a:off x="4720822" y="1649504"/>
            <a:ext cx="2881441" cy="4316698"/>
            <a:chOff x="5303604" y="1184114"/>
            <a:chExt cx="2881441" cy="4316698"/>
          </a:xfrm>
        </p:grpSpPr>
        <p:grpSp>
          <p:nvGrpSpPr>
            <p:cNvPr id="38" name="Group 7"/>
            <p:cNvGrpSpPr/>
            <p:nvPr/>
          </p:nvGrpSpPr>
          <p:grpSpPr>
            <a:xfrm>
              <a:off x="6384926" y="1184114"/>
              <a:ext cx="463422" cy="471611"/>
              <a:chOff x="6384926" y="1184114"/>
              <a:chExt cx="463422" cy="471611"/>
            </a:xfrm>
          </p:grpSpPr>
          <p:sp>
            <p:nvSpPr>
              <p:cNvPr id="105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39" name="Group 8"/>
            <p:cNvGrpSpPr/>
            <p:nvPr/>
          </p:nvGrpSpPr>
          <p:grpSpPr>
            <a:xfrm>
              <a:off x="7644385" y="2265325"/>
              <a:ext cx="463422" cy="471611"/>
              <a:chOff x="6384926" y="1184114"/>
              <a:chExt cx="463422" cy="471611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40" name="Group 14"/>
            <p:cNvGrpSpPr/>
            <p:nvPr/>
          </p:nvGrpSpPr>
          <p:grpSpPr>
            <a:xfrm>
              <a:off x="7584314" y="4054817"/>
              <a:ext cx="463422" cy="471611"/>
              <a:chOff x="6384926" y="1184114"/>
              <a:chExt cx="463422" cy="47161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41" name="Group 17"/>
            <p:cNvGrpSpPr/>
            <p:nvPr/>
          </p:nvGrpSpPr>
          <p:grpSpPr>
            <a:xfrm>
              <a:off x="5303608" y="4054817"/>
              <a:ext cx="463422" cy="471611"/>
              <a:chOff x="6384926" y="1184114"/>
              <a:chExt cx="463422" cy="47161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42" name="Group 20"/>
            <p:cNvGrpSpPr/>
            <p:nvPr/>
          </p:nvGrpSpPr>
          <p:grpSpPr>
            <a:xfrm>
              <a:off x="5303608" y="2265325"/>
              <a:ext cx="463422" cy="471611"/>
              <a:chOff x="6384926" y="1184114"/>
              <a:chExt cx="463422" cy="47161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43" name="Group 23"/>
            <p:cNvGrpSpPr/>
            <p:nvPr/>
          </p:nvGrpSpPr>
          <p:grpSpPr>
            <a:xfrm>
              <a:off x="6384926" y="5029201"/>
              <a:ext cx="463422" cy="471611"/>
              <a:chOff x="6384926" y="1184114"/>
              <a:chExt cx="463422" cy="471611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80" name="Straight Arrow Connector 79"/>
            <p:cNvCxnSpPr>
              <a:endCxn id="97" idx="7"/>
            </p:cNvCxnSpPr>
            <p:nvPr/>
          </p:nvCxnSpPr>
          <p:spPr>
            <a:xfrm rot="5400000">
              <a:off x="5702112" y="1583710"/>
              <a:ext cx="747732" cy="75363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103" idx="2"/>
            </p:cNvCxnSpPr>
            <p:nvPr/>
          </p:nvCxnSpPr>
          <p:spPr>
            <a:xfrm rot="16200000" flipH="1">
              <a:off x="6755197" y="1611943"/>
              <a:ext cx="914472" cy="863904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97" idx="6"/>
              <a:endCxn id="103" idx="2"/>
            </p:cNvCxnSpPr>
            <p:nvPr/>
          </p:nvCxnSpPr>
          <p:spPr>
            <a:xfrm>
              <a:off x="5767030" y="2501131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97" idx="4"/>
              <a:endCxn id="99" idx="0"/>
            </p:cNvCxnSpPr>
            <p:nvPr/>
          </p:nvCxnSpPr>
          <p:spPr>
            <a:xfrm rot="5400000">
              <a:off x="4876379" y="3395876"/>
              <a:ext cx="1317881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97" idx="4"/>
              <a:endCxn id="101" idx="1"/>
            </p:cNvCxnSpPr>
            <p:nvPr/>
          </p:nvCxnSpPr>
          <p:spPr>
            <a:xfrm rot="16200000" flipH="1">
              <a:off x="5900277" y="2371978"/>
              <a:ext cx="1386947" cy="2116862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03" idx="4"/>
              <a:endCxn id="101" idx="0"/>
            </p:cNvCxnSpPr>
            <p:nvPr/>
          </p:nvCxnSpPr>
          <p:spPr>
            <a:xfrm rot="5400000">
              <a:off x="7187121" y="3365841"/>
              <a:ext cx="1317881" cy="60071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9" idx="5"/>
              <a:endCxn id="95" idx="1"/>
            </p:cNvCxnSpPr>
            <p:nvPr/>
          </p:nvCxnSpPr>
          <p:spPr>
            <a:xfrm rot="16200000" flipH="1">
              <a:off x="5755526" y="4400999"/>
              <a:ext cx="640905" cy="753630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01" idx="3"/>
              <a:endCxn id="95" idx="7"/>
            </p:cNvCxnSpPr>
            <p:nvPr/>
          </p:nvCxnSpPr>
          <p:spPr>
            <a:xfrm rot="5400000">
              <a:off x="6895879" y="4341964"/>
              <a:ext cx="640905" cy="87170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494052" y="1338560"/>
              <a:ext cx="579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1/1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52793" y="211498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60398" y="1745650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03604" y="3323083"/>
              <a:ext cx="77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75366" y="4659869"/>
              <a:ext cx="60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52792" y="3138417"/>
              <a:ext cx="822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76097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146910" y="6096292"/>
            <a:ext cx="733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Flow 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97088" y="5932569"/>
            <a:ext cx="43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problem with this algorithm ?</a:t>
            </a:r>
          </a:p>
        </p:txBody>
      </p:sp>
    </p:spTree>
    <p:extLst>
      <p:ext uri="{BB962C8B-B14F-4D97-AF65-F5344CB8AC3E}">
        <p14:creationId xmlns:p14="http://schemas.microsoft.com/office/powerpoint/2010/main" val="874244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guaranteed to find  maximum flow if we start from the  wrong edge</a:t>
            </a:r>
          </a:p>
          <a:p>
            <a:r>
              <a:rPr lang="en-US" dirty="0"/>
              <a:t>Need provision to retrace our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874" y="477982"/>
            <a:ext cx="7024744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93854" y="1586659"/>
            <a:ext cx="2881440" cy="4316698"/>
            <a:chOff x="5303605" y="1184114"/>
            <a:chExt cx="2881440" cy="4316698"/>
          </a:xfrm>
        </p:grpSpPr>
        <p:grpSp>
          <p:nvGrpSpPr>
            <p:cNvPr id="3" name="Group 7"/>
            <p:cNvGrpSpPr/>
            <p:nvPr/>
          </p:nvGrpSpPr>
          <p:grpSpPr>
            <a:xfrm>
              <a:off x="6384926" y="1184114"/>
              <a:ext cx="463422" cy="471611"/>
              <a:chOff x="6384926" y="1184114"/>
              <a:chExt cx="463422" cy="471611"/>
            </a:xfrm>
          </p:grpSpPr>
          <p:sp>
            <p:nvSpPr>
              <p:cNvPr id="38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5" name="Group 8"/>
            <p:cNvGrpSpPr/>
            <p:nvPr/>
          </p:nvGrpSpPr>
          <p:grpSpPr>
            <a:xfrm>
              <a:off x="7644385" y="2265325"/>
              <a:ext cx="463422" cy="471611"/>
              <a:chOff x="6384926" y="1184114"/>
              <a:chExt cx="463422" cy="47161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6" name="Group 14"/>
            <p:cNvGrpSpPr/>
            <p:nvPr/>
          </p:nvGrpSpPr>
          <p:grpSpPr>
            <a:xfrm>
              <a:off x="7584314" y="4054817"/>
              <a:ext cx="463422" cy="471611"/>
              <a:chOff x="6384926" y="1184114"/>
              <a:chExt cx="463422" cy="47161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7" name="Group 17"/>
            <p:cNvGrpSpPr/>
            <p:nvPr/>
          </p:nvGrpSpPr>
          <p:grpSpPr>
            <a:xfrm>
              <a:off x="5303608" y="4054817"/>
              <a:ext cx="463422" cy="471611"/>
              <a:chOff x="6384926" y="1184114"/>
              <a:chExt cx="463422" cy="47161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8" name="Group 20"/>
            <p:cNvGrpSpPr/>
            <p:nvPr/>
          </p:nvGrpSpPr>
          <p:grpSpPr>
            <a:xfrm>
              <a:off x="5303608" y="2265325"/>
              <a:ext cx="463422" cy="471611"/>
              <a:chOff x="6384926" y="1184114"/>
              <a:chExt cx="463422" cy="47161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9" name="Group 23"/>
            <p:cNvGrpSpPr/>
            <p:nvPr/>
          </p:nvGrpSpPr>
          <p:grpSpPr>
            <a:xfrm>
              <a:off x="6384926" y="5029201"/>
              <a:ext cx="463422" cy="471611"/>
              <a:chOff x="6384926" y="1184114"/>
              <a:chExt cx="463422" cy="47161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12" name="Straight Arrow Connector 11"/>
            <p:cNvCxnSpPr>
              <a:endCxn id="30" idx="7"/>
            </p:cNvCxnSpPr>
            <p:nvPr/>
          </p:nvCxnSpPr>
          <p:spPr>
            <a:xfrm rot="5400000">
              <a:off x="5702112" y="1583710"/>
              <a:ext cx="747732" cy="753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36" idx="2"/>
            </p:cNvCxnSpPr>
            <p:nvPr/>
          </p:nvCxnSpPr>
          <p:spPr>
            <a:xfrm rot="16200000" flipH="1">
              <a:off x="6755197" y="1611943"/>
              <a:ext cx="914472" cy="863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0" idx="6"/>
              <a:endCxn id="36" idx="2"/>
            </p:cNvCxnSpPr>
            <p:nvPr/>
          </p:nvCxnSpPr>
          <p:spPr>
            <a:xfrm>
              <a:off x="5767030" y="2501131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0" idx="4"/>
              <a:endCxn id="32" idx="0"/>
            </p:cNvCxnSpPr>
            <p:nvPr/>
          </p:nvCxnSpPr>
          <p:spPr>
            <a:xfrm rot="5400000">
              <a:off x="4876379" y="3395876"/>
              <a:ext cx="13178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4"/>
              <a:endCxn id="34" idx="1"/>
            </p:cNvCxnSpPr>
            <p:nvPr/>
          </p:nvCxnSpPr>
          <p:spPr>
            <a:xfrm rot="16200000" flipH="1">
              <a:off x="5900277" y="2371978"/>
              <a:ext cx="1386947" cy="211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6" idx="4"/>
              <a:endCxn id="34" idx="0"/>
            </p:cNvCxnSpPr>
            <p:nvPr/>
          </p:nvCxnSpPr>
          <p:spPr>
            <a:xfrm rot="5400000">
              <a:off x="7187121" y="3365841"/>
              <a:ext cx="1317881" cy="6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5"/>
              <a:endCxn id="28" idx="1"/>
            </p:cNvCxnSpPr>
            <p:nvPr/>
          </p:nvCxnSpPr>
          <p:spPr>
            <a:xfrm rot="16200000" flipH="1">
              <a:off x="5755526" y="4400999"/>
              <a:ext cx="640905" cy="753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4" idx="3"/>
              <a:endCxn id="28" idx="7"/>
            </p:cNvCxnSpPr>
            <p:nvPr/>
          </p:nvCxnSpPr>
          <p:spPr>
            <a:xfrm rot="5400000">
              <a:off x="6895879" y="4341964"/>
              <a:ext cx="640905" cy="871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67030" y="1690048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2793" y="211498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43234" y="1745650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3605" y="3323083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495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5366" y="465986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2793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6097" y="313841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0" name="Group 84"/>
          <p:cNvGrpSpPr/>
          <p:nvPr/>
        </p:nvGrpSpPr>
        <p:grpSpPr>
          <a:xfrm>
            <a:off x="3975737" y="1553026"/>
            <a:ext cx="2881440" cy="4316698"/>
            <a:chOff x="3958321" y="1518703"/>
            <a:chExt cx="2881440" cy="4316698"/>
          </a:xfrm>
        </p:grpSpPr>
        <p:grpSp>
          <p:nvGrpSpPr>
            <p:cNvPr id="11" name="Group 7"/>
            <p:cNvGrpSpPr/>
            <p:nvPr/>
          </p:nvGrpSpPr>
          <p:grpSpPr>
            <a:xfrm>
              <a:off x="5039642" y="1518703"/>
              <a:ext cx="463422" cy="471611"/>
              <a:chOff x="6384926" y="1184114"/>
              <a:chExt cx="463422" cy="471611"/>
            </a:xfrm>
          </p:grpSpPr>
          <p:sp>
            <p:nvSpPr>
              <p:cNvPr id="73" name="Oval 5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6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grpSp>
          <p:nvGrpSpPr>
            <p:cNvPr id="40" name="Group 8"/>
            <p:cNvGrpSpPr/>
            <p:nvPr/>
          </p:nvGrpSpPr>
          <p:grpSpPr>
            <a:xfrm>
              <a:off x="6299101" y="2599914"/>
              <a:ext cx="463422" cy="471611"/>
              <a:chOff x="6384926" y="1184114"/>
              <a:chExt cx="463422" cy="47161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41" name="Group 14"/>
            <p:cNvGrpSpPr/>
            <p:nvPr/>
          </p:nvGrpSpPr>
          <p:grpSpPr>
            <a:xfrm>
              <a:off x="6239030" y="4389406"/>
              <a:ext cx="463422" cy="471611"/>
              <a:chOff x="6384926" y="1184114"/>
              <a:chExt cx="463422" cy="47161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42" name="Group 17"/>
            <p:cNvGrpSpPr/>
            <p:nvPr/>
          </p:nvGrpSpPr>
          <p:grpSpPr>
            <a:xfrm>
              <a:off x="3958324" y="4389406"/>
              <a:ext cx="463422" cy="471611"/>
              <a:chOff x="6384926" y="1184114"/>
              <a:chExt cx="463422" cy="47161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43" name="Group 20"/>
            <p:cNvGrpSpPr/>
            <p:nvPr/>
          </p:nvGrpSpPr>
          <p:grpSpPr>
            <a:xfrm>
              <a:off x="3958324" y="2599914"/>
              <a:ext cx="463422" cy="471611"/>
              <a:chOff x="6384926" y="1184114"/>
              <a:chExt cx="463422" cy="47161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44" name="Group 23"/>
            <p:cNvGrpSpPr/>
            <p:nvPr/>
          </p:nvGrpSpPr>
          <p:grpSpPr>
            <a:xfrm>
              <a:off x="5039642" y="5363790"/>
              <a:ext cx="463422" cy="471611"/>
              <a:chOff x="6384926" y="1184114"/>
              <a:chExt cx="463422" cy="47161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384926" y="1184114"/>
                <a:ext cx="463422" cy="4716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39397" y="1218437"/>
                <a:ext cx="13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47" name="Straight Arrow Connector 46"/>
            <p:cNvCxnSpPr>
              <a:endCxn id="65" idx="7"/>
            </p:cNvCxnSpPr>
            <p:nvPr/>
          </p:nvCxnSpPr>
          <p:spPr>
            <a:xfrm rot="5400000">
              <a:off x="4356828" y="1918299"/>
              <a:ext cx="747732" cy="753630"/>
            </a:xfrm>
            <a:prstGeom prst="straightConnector1">
              <a:avLst/>
            </a:prstGeom>
            <a:ln>
              <a:noFill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71" idx="2"/>
            </p:cNvCxnSpPr>
            <p:nvPr/>
          </p:nvCxnSpPr>
          <p:spPr>
            <a:xfrm rot="16200000" flipH="1">
              <a:off x="5409913" y="1946532"/>
              <a:ext cx="914472" cy="863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5" idx="6"/>
              <a:endCxn id="71" idx="2"/>
            </p:cNvCxnSpPr>
            <p:nvPr/>
          </p:nvCxnSpPr>
          <p:spPr>
            <a:xfrm>
              <a:off x="4421746" y="2835720"/>
              <a:ext cx="18773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5" idx="4"/>
              <a:endCxn id="67" idx="0"/>
            </p:cNvCxnSpPr>
            <p:nvPr/>
          </p:nvCxnSpPr>
          <p:spPr>
            <a:xfrm rot="5400000">
              <a:off x="3531095" y="3730465"/>
              <a:ext cx="13178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5" idx="4"/>
              <a:endCxn id="69" idx="1"/>
            </p:cNvCxnSpPr>
            <p:nvPr/>
          </p:nvCxnSpPr>
          <p:spPr>
            <a:xfrm rot="16200000" flipH="1">
              <a:off x="4554993" y="2706567"/>
              <a:ext cx="1386947" cy="211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1" idx="4"/>
              <a:endCxn id="69" idx="0"/>
            </p:cNvCxnSpPr>
            <p:nvPr/>
          </p:nvCxnSpPr>
          <p:spPr>
            <a:xfrm rot="5400000">
              <a:off x="5841837" y="3700430"/>
              <a:ext cx="1317881" cy="60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7" idx="5"/>
              <a:endCxn id="63" idx="1"/>
            </p:cNvCxnSpPr>
            <p:nvPr/>
          </p:nvCxnSpPr>
          <p:spPr>
            <a:xfrm rot="16200000" flipH="1">
              <a:off x="4410242" y="4735588"/>
              <a:ext cx="640905" cy="7536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1746" y="2024637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07509" y="2449571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7950" y="2080239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58321" y="365767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0082" y="4994458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36" y="3657672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30813" y="3473006"/>
              <a:ext cx="30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45" name="Group 83"/>
            <p:cNvGrpSpPr/>
            <p:nvPr/>
          </p:nvGrpSpPr>
          <p:grpSpPr>
            <a:xfrm>
              <a:off x="4275853" y="1990314"/>
              <a:ext cx="977154" cy="3054258"/>
              <a:chOff x="4275853" y="1990314"/>
              <a:chExt cx="977154" cy="305425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4798562" y="4675240"/>
                <a:ext cx="308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75853" y="3657672"/>
                <a:ext cx="308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rot="5400000" flipH="1" flipV="1">
                <a:off x="4425251" y="1909180"/>
                <a:ext cx="746622" cy="90889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885168" y="2177037"/>
                <a:ext cx="308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16200000" flipV="1">
            <a:off x="4741723" y="2637500"/>
            <a:ext cx="1386947" cy="21168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16457" y="3356296"/>
            <a:ext cx="30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0" name="Straight Arrow Connector 89"/>
          <p:cNvCxnSpPr>
            <a:stCxn id="63" idx="7"/>
            <a:endCxn id="69" idx="3"/>
          </p:cNvCxnSpPr>
          <p:nvPr/>
        </p:nvCxnSpPr>
        <p:spPr>
          <a:xfrm rot="5400000" flipH="1" flipV="1">
            <a:off x="5568011" y="4710877"/>
            <a:ext cx="640905" cy="871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4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282223"/>
            <a:ext cx="6777317" cy="3508977"/>
          </a:xfrm>
        </p:spPr>
        <p:txBody>
          <a:bodyPr/>
          <a:lstStyle/>
          <a:p>
            <a:pPr lvl="1"/>
            <a:r>
              <a:rPr lang="en-US" sz="1800" dirty="0"/>
              <a:t>Find a Path from Source to Sink </a:t>
            </a:r>
          </a:p>
          <a:p>
            <a:pPr lvl="1"/>
            <a:r>
              <a:rPr lang="en-US" sz="1800" dirty="0"/>
              <a:t>Depth First from Source until we hit Sink</a:t>
            </a:r>
          </a:p>
          <a:p>
            <a:pPr lvl="1"/>
            <a:r>
              <a:rPr lang="en-US" sz="1800" dirty="0"/>
              <a:t>Update the flow along the path</a:t>
            </a:r>
          </a:p>
          <a:p>
            <a:pPr lvl="1"/>
            <a:r>
              <a:rPr lang="en-US" sz="1800" dirty="0"/>
              <a:t>Remove edges with 0 flow</a:t>
            </a:r>
          </a:p>
          <a:p>
            <a:pPr lvl="1"/>
            <a:r>
              <a:rPr lang="en-US" sz="1800" dirty="0"/>
              <a:t>Add edges in opposite direction for </a:t>
            </a:r>
            <a:r>
              <a:rPr lang="en-US" sz="1800" dirty="0">
                <a:solidFill>
                  <a:srgbClr val="FF0000"/>
                </a:solidFill>
              </a:rPr>
              <a:t>reverse flow</a:t>
            </a:r>
          </a:p>
          <a:p>
            <a:pPr lvl="1"/>
            <a:r>
              <a:rPr lang="en-US" sz="1800" dirty="0"/>
              <a:t>Continue until there are no paths from Source to Sink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621" y="4812032"/>
            <a:ext cx="731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Guaranteed to find maximum flow if the capacities are rational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931" y="4350367"/>
            <a:ext cx="706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 increases by at most 1 for each new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643029"/>
            <a:ext cx="659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Execution time O(E *</a:t>
            </a:r>
            <a:r>
              <a:rPr lang="en-US" sz="2400" dirty="0" err="1"/>
              <a:t>max_flow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980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25" y="658914"/>
            <a:ext cx="7024744" cy="1143000"/>
          </a:xfrm>
        </p:spPr>
        <p:txBody>
          <a:bodyPr/>
          <a:lstStyle/>
          <a:p>
            <a:r>
              <a:rPr lang="en-US" dirty="0"/>
              <a:t>A Bad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170797" y="1801914"/>
            <a:ext cx="703714" cy="7036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1016" y="1951521"/>
            <a:ext cx="3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4170797" y="4908071"/>
            <a:ext cx="703714" cy="703605"/>
            <a:chOff x="4323197" y="2503466"/>
            <a:chExt cx="703714" cy="703605"/>
          </a:xfrm>
        </p:grpSpPr>
        <p:sp>
          <p:nvSpPr>
            <p:cNvPr id="6" name="Oval 5"/>
            <p:cNvSpPr/>
            <p:nvPr/>
          </p:nvSpPr>
          <p:spPr>
            <a:xfrm>
              <a:off x="4323197" y="2503466"/>
              <a:ext cx="703714" cy="70360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03416" y="2653073"/>
              <a:ext cx="36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676708" y="3128161"/>
            <a:ext cx="703714" cy="7036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6927" y="3277768"/>
            <a:ext cx="3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229218" y="3213966"/>
            <a:ext cx="703714" cy="7036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5255" y="3295298"/>
            <a:ext cx="7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847113" y="2320852"/>
            <a:ext cx="1323685" cy="95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2847112" y="3831766"/>
            <a:ext cx="1426742" cy="1179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4874511" y="2320852"/>
            <a:ext cx="1905254" cy="91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 rot="5400000">
            <a:off x="5162662" y="3440574"/>
            <a:ext cx="1328953" cy="190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>
            <a:off x="2847112" y="3277768"/>
            <a:ext cx="3829596" cy="202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1016" y="3479964"/>
            <a:ext cx="3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8969" y="2505519"/>
            <a:ext cx="7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62337" y="2473253"/>
            <a:ext cx="7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32932" y="4257999"/>
            <a:ext cx="7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2337" y="4257999"/>
            <a:ext cx="7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35792" y="5659526"/>
            <a:ext cx="736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always choose the edge (</a:t>
            </a:r>
            <a:r>
              <a:rPr lang="en-US" sz="2400" dirty="0" err="1"/>
              <a:t>a,b</a:t>
            </a:r>
            <a:r>
              <a:rPr lang="en-US" sz="2400" dirty="0"/>
              <a:t>) or  (</a:t>
            </a:r>
            <a:r>
              <a:rPr lang="en-US" sz="2400" dirty="0" err="1"/>
              <a:t>b,a</a:t>
            </a:r>
            <a:r>
              <a:rPr lang="en-US" sz="2400" dirty="0"/>
              <a:t>) we will need 100 steps to terminate</a:t>
            </a:r>
          </a:p>
        </p:txBody>
      </p:sp>
    </p:spTree>
    <p:extLst>
      <p:ext uri="{BB962C8B-B14F-4D97-AF65-F5344CB8AC3E}">
        <p14:creationId xmlns:p14="http://schemas.microsoft.com/office/powerpoint/2010/main" val="1311218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choose the augmenting path that allows largest increase to flow.</a:t>
            </a:r>
          </a:p>
          <a:p>
            <a:r>
              <a:rPr lang="en-US" dirty="0"/>
              <a:t>Like weighted shortest-paths (other way round)</a:t>
            </a:r>
          </a:p>
          <a:p>
            <a:r>
              <a:rPr lang="en-US" dirty="0"/>
              <a:t>Modification of </a:t>
            </a:r>
            <a:r>
              <a:rPr lang="en-US" dirty="0" err="1"/>
              <a:t>Dijkstra’s</a:t>
            </a:r>
            <a:r>
              <a:rPr lang="en-US" dirty="0"/>
              <a:t> algorithm (Breadth First)</a:t>
            </a:r>
          </a:p>
          <a:p>
            <a:r>
              <a:rPr lang="en-US" dirty="0">
                <a:solidFill>
                  <a:srgbClr val="FF0000"/>
                </a:solidFill>
              </a:rPr>
              <a:t>Edmond’s-Karp Algorithm</a:t>
            </a:r>
          </a:p>
        </p:txBody>
      </p:sp>
    </p:spTree>
    <p:extLst>
      <p:ext uri="{BB962C8B-B14F-4D97-AF65-F5344CB8AC3E}">
        <p14:creationId xmlns:p14="http://schemas.microsoft.com/office/powerpoint/2010/main" val="20332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nigsberg_brid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5" y="324999"/>
            <a:ext cx="3102720" cy="1845665"/>
          </a:xfrm>
          <a:prstGeom prst="rect">
            <a:avLst/>
          </a:prstGeom>
        </p:spPr>
      </p:pic>
      <p:pic>
        <p:nvPicPr>
          <p:cNvPr id="5" name="Picture 4" descr="179px-7_bridges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5" y="2588685"/>
            <a:ext cx="2982207" cy="18161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830861" y="2170664"/>
            <a:ext cx="445345" cy="4675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851309" y="4384939"/>
            <a:ext cx="445345" cy="4675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05000" y="1747832"/>
            <a:ext cx="402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Can you draw the final figure without retracing the lines and not lifting the pencil from the paper 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950BE7-E3AB-724E-9B38-00E2A7CA820A}"/>
              </a:ext>
            </a:extLst>
          </p:cNvPr>
          <p:cNvGrpSpPr/>
          <p:nvPr/>
        </p:nvGrpSpPr>
        <p:grpSpPr>
          <a:xfrm>
            <a:off x="784930" y="4569604"/>
            <a:ext cx="6251722" cy="1929615"/>
            <a:chOff x="784930" y="4569604"/>
            <a:chExt cx="6251722" cy="1929615"/>
          </a:xfrm>
        </p:grpSpPr>
        <p:pic>
          <p:nvPicPr>
            <p:cNvPr id="7" name="Picture 6" descr="180px-Konigsburg_graph.svg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930" y="4817716"/>
              <a:ext cx="2101879" cy="1681503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2592635" y="4569604"/>
              <a:ext cx="4176157" cy="805578"/>
              <a:chOff x="2592635" y="4569604"/>
              <a:chExt cx="4176157" cy="80557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69942" y="4569604"/>
                <a:ext cx="329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This is a GRAPH 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3473702">
                <a:off x="2787523" y="4745294"/>
                <a:ext cx="435000" cy="824775"/>
              </a:xfrm>
              <a:prstGeom prst="downArrow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86810" y="5376427"/>
              <a:ext cx="4149842" cy="369332"/>
              <a:chOff x="2886810" y="5376427"/>
              <a:chExt cx="4149842" cy="369332"/>
            </a:xfrm>
          </p:grpSpPr>
          <p:sp>
            <p:nvSpPr>
              <p:cNvPr id="17" name="Left Arrow 16"/>
              <p:cNvSpPr/>
              <p:nvPr/>
            </p:nvSpPr>
            <p:spPr>
              <a:xfrm>
                <a:off x="2886810" y="5561093"/>
                <a:ext cx="715096" cy="162842"/>
              </a:xfrm>
              <a:prstGeom prst="leftArrow">
                <a:avLst/>
              </a:prstGeom>
              <a:solidFill>
                <a:srgbClr val="000090"/>
              </a:solidFill>
              <a:ln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37802" y="5376427"/>
                <a:ext cx="329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3366FF"/>
                    </a:solidFill>
                    <a:latin typeface="Comic Sans MS"/>
                    <a:cs typeface="Comic Sans MS"/>
                  </a:rPr>
                  <a:t>Points: Vertices or Nodes 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79755" y="5917492"/>
              <a:ext cx="4182515" cy="369332"/>
              <a:chOff x="2379755" y="5917492"/>
              <a:chExt cx="4182515" cy="369332"/>
            </a:xfrm>
          </p:grpSpPr>
          <p:sp>
            <p:nvSpPr>
              <p:cNvPr id="19" name="Left Arrow 18"/>
              <p:cNvSpPr/>
              <p:nvPr/>
            </p:nvSpPr>
            <p:spPr>
              <a:xfrm>
                <a:off x="2379755" y="6043403"/>
                <a:ext cx="715096" cy="162842"/>
              </a:xfrm>
              <a:prstGeom prst="leftArrow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A63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3420" y="5917492"/>
                <a:ext cx="329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  <a:latin typeface="Comic Sans MS"/>
                    <a:cs typeface="Comic Sans MS"/>
                  </a:rPr>
                  <a:t>Lines: Edges or Links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0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Biconnected</a:t>
            </a:r>
            <a:r>
              <a:rPr lang="en-US" dirty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undirected graph is </a:t>
            </a:r>
            <a:r>
              <a:rPr lang="en-US" dirty="0" err="1">
                <a:solidFill>
                  <a:srgbClr val="FF0000"/>
                </a:solidFill>
              </a:rPr>
              <a:t>biconnected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if there are no vertices whose removal disconnects the rest of the graph</a:t>
            </a:r>
          </a:p>
          <a:p>
            <a:r>
              <a:rPr lang="en-US" dirty="0">
                <a:solidFill>
                  <a:srgbClr val="000000"/>
                </a:solidFill>
              </a:rPr>
              <a:t>Vertices whose removal disconnects graphs are known as </a:t>
            </a:r>
            <a:r>
              <a:rPr lang="en-US" dirty="0">
                <a:solidFill>
                  <a:srgbClr val="FF0000"/>
                </a:solidFill>
              </a:rPr>
              <a:t>articulation points</a:t>
            </a:r>
          </a:p>
          <a:p>
            <a:r>
              <a:rPr lang="en-US" dirty="0"/>
              <a:t>Used in detecting crucial points in  networks</a:t>
            </a:r>
          </a:p>
        </p:txBody>
      </p:sp>
    </p:spTree>
    <p:extLst>
      <p:ext uri="{BB962C8B-B14F-4D97-AF65-F5344CB8AC3E}">
        <p14:creationId xmlns:p14="http://schemas.microsoft.com/office/powerpoint/2010/main" val="12545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476084" y="1990686"/>
            <a:ext cx="772370" cy="737927"/>
            <a:chOff x="1476084" y="1990686"/>
            <a:chExt cx="772370" cy="737927"/>
          </a:xfrm>
        </p:grpSpPr>
        <p:sp>
          <p:nvSpPr>
            <p:cNvPr id="4" name="Oval 3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06765" y="1990686"/>
            <a:ext cx="772370" cy="737927"/>
            <a:chOff x="1476084" y="1990686"/>
            <a:chExt cx="772370" cy="737927"/>
          </a:xfrm>
        </p:grpSpPr>
        <p:sp>
          <p:nvSpPr>
            <p:cNvPr id="8" name="Oval 7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1499755" y="4442672"/>
            <a:ext cx="772370" cy="737927"/>
            <a:chOff x="1476084" y="1990686"/>
            <a:chExt cx="772370" cy="737927"/>
          </a:xfrm>
        </p:grpSpPr>
        <p:sp>
          <p:nvSpPr>
            <p:cNvPr id="11" name="Oval 10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5086985" y="4442672"/>
            <a:ext cx="772370" cy="737927"/>
            <a:chOff x="1476084" y="1990686"/>
            <a:chExt cx="772370" cy="737927"/>
          </a:xfrm>
        </p:grpSpPr>
        <p:sp>
          <p:nvSpPr>
            <p:cNvPr id="14" name="Oval 13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7841828" y="4442672"/>
            <a:ext cx="772370" cy="737927"/>
            <a:chOff x="1476084" y="1990686"/>
            <a:chExt cx="772370" cy="737927"/>
          </a:xfrm>
        </p:grpSpPr>
        <p:sp>
          <p:nvSpPr>
            <p:cNvPr id="17" name="Oval 16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3540" y="2082282"/>
              <a:ext cx="30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668126" y="5901365"/>
            <a:ext cx="772370" cy="737927"/>
            <a:chOff x="1476084" y="1990686"/>
            <a:chExt cx="772370" cy="737927"/>
          </a:xfrm>
        </p:grpSpPr>
        <p:sp>
          <p:nvSpPr>
            <p:cNvPr id="20" name="Oval 19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2634640" y="5623997"/>
            <a:ext cx="772370" cy="737927"/>
            <a:chOff x="1476084" y="1990686"/>
            <a:chExt cx="772370" cy="737927"/>
          </a:xfrm>
        </p:grpSpPr>
        <p:sp>
          <p:nvSpPr>
            <p:cNvPr id="23" name="Oval 22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cxnSp>
        <p:nvCxnSpPr>
          <p:cNvPr id="26" name="Straight Connector 25"/>
          <p:cNvCxnSpPr>
            <a:stCxn id="4" idx="6"/>
            <a:endCxn id="8" idx="2"/>
          </p:cNvCxnSpPr>
          <p:nvPr/>
        </p:nvCxnSpPr>
        <p:spPr>
          <a:xfrm>
            <a:off x="2248454" y="2359650"/>
            <a:ext cx="265831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42549" y="3619605"/>
            <a:ext cx="1805655" cy="23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</p:cNvCxnSpPr>
          <p:nvPr/>
        </p:nvCxnSpPr>
        <p:spPr>
          <a:xfrm rot="16200000" flipH="1">
            <a:off x="4474540" y="3572769"/>
            <a:ext cx="1714057" cy="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14" idx="2"/>
          </p:cNvCxnSpPr>
          <p:nvPr/>
        </p:nvCxnSpPr>
        <p:spPr>
          <a:xfrm>
            <a:off x="2272125" y="4811636"/>
            <a:ext cx="281486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5"/>
            <a:endCxn id="23" idx="1"/>
          </p:cNvCxnSpPr>
          <p:nvPr/>
        </p:nvCxnSpPr>
        <p:spPr>
          <a:xfrm rot="16200000" flipH="1">
            <a:off x="2123616" y="5107929"/>
            <a:ext cx="659532" cy="588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6"/>
            <a:endCxn id="17" idx="2"/>
          </p:cNvCxnSpPr>
          <p:nvPr/>
        </p:nvCxnSpPr>
        <p:spPr>
          <a:xfrm>
            <a:off x="5859355" y="4811636"/>
            <a:ext cx="19824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5"/>
            <a:endCxn id="20" idx="1"/>
          </p:cNvCxnSpPr>
          <p:nvPr/>
        </p:nvCxnSpPr>
        <p:spPr>
          <a:xfrm rot="16200000" flipH="1">
            <a:off x="5795290" y="5023485"/>
            <a:ext cx="936900" cy="1034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7"/>
            <a:endCxn id="17" idx="3"/>
          </p:cNvCxnSpPr>
          <p:nvPr/>
        </p:nvCxnSpPr>
        <p:spPr>
          <a:xfrm rot="5400000" flipH="1" flipV="1">
            <a:off x="7172712" y="5227205"/>
            <a:ext cx="936900" cy="627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9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Articulation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 depth First Traversal of the Graph</a:t>
            </a:r>
          </a:p>
          <a:p>
            <a:r>
              <a:rPr lang="en-US" dirty="0"/>
              <a:t>Create a tree with directed edges showing order of traversal</a:t>
            </a:r>
          </a:p>
          <a:p>
            <a:r>
              <a:rPr lang="en-US" dirty="0"/>
              <a:t>Set </a:t>
            </a:r>
            <a:r>
              <a:rPr lang="en-US" dirty="0" err="1"/>
              <a:t>Num(v</a:t>
            </a:r>
            <a:r>
              <a:rPr lang="en-US" dirty="0"/>
              <a:t>)=the order in which graphs are </a:t>
            </a:r>
            <a:r>
              <a:rPr lang="en-US" dirty="0" err="1"/>
              <a:t>visted</a:t>
            </a:r>
            <a:endParaRPr lang="en-US" dirty="0"/>
          </a:p>
          <a:p>
            <a:r>
              <a:rPr lang="en-US" dirty="0"/>
              <a:t>Add remaining edges to the tree as back edges</a:t>
            </a:r>
          </a:p>
          <a:p>
            <a:r>
              <a:rPr lang="en-US" dirty="0"/>
              <a:t>Set </a:t>
            </a:r>
            <a:r>
              <a:rPr lang="en-US" dirty="0" err="1"/>
              <a:t>Low(v</a:t>
            </a:r>
            <a:r>
              <a:rPr lang="en-US" dirty="0"/>
              <a:t>) as the lowest vertex that can be reached using  tree edges and at most one back edge</a:t>
            </a:r>
          </a:p>
          <a:p>
            <a:r>
              <a:rPr lang="en-US" dirty="0"/>
              <a:t>If for any vertex (other than root) </a:t>
            </a:r>
            <a:r>
              <a:rPr lang="en-US" dirty="0" err="1"/>
              <a:t>v</a:t>
            </a:r>
            <a:r>
              <a:rPr lang="en-US" dirty="0"/>
              <a:t> with child </a:t>
            </a:r>
            <a:r>
              <a:rPr lang="en-US" dirty="0" err="1"/>
              <a:t>w</a:t>
            </a:r>
            <a:r>
              <a:rPr lang="en-US" dirty="0"/>
              <a:t> </a:t>
            </a:r>
            <a:r>
              <a:rPr lang="en-US" dirty="0" err="1"/>
              <a:t>Low(w</a:t>
            </a:r>
            <a:r>
              <a:rPr lang="en-US" dirty="0"/>
              <a:t>) &gt;= </a:t>
            </a:r>
            <a:r>
              <a:rPr lang="en-US" dirty="0" err="1"/>
              <a:t>Num(v</a:t>
            </a:r>
            <a:r>
              <a:rPr lang="en-US" dirty="0"/>
              <a:t>) , then </a:t>
            </a:r>
            <a:r>
              <a:rPr lang="en-US" dirty="0" err="1"/>
              <a:t>v</a:t>
            </a:r>
            <a:r>
              <a:rPr lang="en-US" dirty="0"/>
              <a:t> is an articulation point</a:t>
            </a:r>
          </a:p>
          <a:p>
            <a:r>
              <a:rPr lang="en-US" dirty="0"/>
              <a:t>If root has more than one child root is an articulation point  </a:t>
            </a:r>
          </a:p>
        </p:txBody>
      </p:sp>
    </p:spTree>
    <p:extLst>
      <p:ext uri="{BB962C8B-B14F-4D97-AF65-F5344CB8AC3E}">
        <p14:creationId xmlns:p14="http://schemas.microsoft.com/office/powerpoint/2010/main" val="736344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6164"/>
            <a:ext cx="7024744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76084" y="1700005"/>
            <a:ext cx="772370" cy="737927"/>
            <a:chOff x="1476084" y="1990686"/>
            <a:chExt cx="772370" cy="737927"/>
          </a:xfrm>
        </p:grpSpPr>
        <p:sp>
          <p:nvSpPr>
            <p:cNvPr id="5" name="Oval 4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4906765" y="1700005"/>
            <a:ext cx="772370" cy="737927"/>
            <a:chOff x="1476084" y="1990686"/>
            <a:chExt cx="772370" cy="737927"/>
          </a:xfrm>
        </p:grpSpPr>
        <p:sp>
          <p:nvSpPr>
            <p:cNvPr id="8" name="Oval 7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1499755" y="4151991"/>
            <a:ext cx="772370" cy="737927"/>
            <a:chOff x="1476084" y="1990686"/>
            <a:chExt cx="772370" cy="737927"/>
          </a:xfrm>
        </p:grpSpPr>
        <p:sp>
          <p:nvSpPr>
            <p:cNvPr id="11" name="Oval 10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5086985" y="4151991"/>
            <a:ext cx="772370" cy="737927"/>
            <a:chOff x="1476084" y="1990686"/>
            <a:chExt cx="772370" cy="737927"/>
          </a:xfrm>
        </p:grpSpPr>
        <p:sp>
          <p:nvSpPr>
            <p:cNvPr id="14" name="Oval 13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7841828" y="4151991"/>
            <a:ext cx="772370" cy="737927"/>
            <a:chOff x="1476084" y="1990686"/>
            <a:chExt cx="772370" cy="737927"/>
          </a:xfrm>
        </p:grpSpPr>
        <p:sp>
          <p:nvSpPr>
            <p:cNvPr id="17" name="Oval 16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3540" y="2082282"/>
              <a:ext cx="30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668126" y="5610684"/>
            <a:ext cx="772370" cy="737927"/>
            <a:chOff x="1476084" y="1990686"/>
            <a:chExt cx="772370" cy="737927"/>
          </a:xfrm>
        </p:grpSpPr>
        <p:sp>
          <p:nvSpPr>
            <p:cNvPr id="20" name="Oval 19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2634640" y="5333316"/>
            <a:ext cx="772370" cy="737927"/>
            <a:chOff x="1476084" y="1990686"/>
            <a:chExt cx="772370" cy="737927"/>
          </a:xfrm>
        </p:grpSpPr>
        <p:sp>
          <p:nvSpPr>
            <p:cNvPr id="23" name="Oval 22"/>
            <p:cNvSpPr/>
            <p:nvPr/>
          </p:nvSpPr>
          <p:spPr>
            <a:xfrm>
              <a:off x="1476084" y="1990686"/>
              <a:ext cx="772370" cy="73792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3540" y="2082282"/>
              <a:ext cx="30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231290" y="2068969"/>
            <a:ext cx="2658311" cy="1588"/>
          </a:xfrm>
          <a:prstGeom prst="line">
            <a:avLst/>
          </a:prstGeom>
          <a:ln>
            <a:tailEnd type="arrow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842549" y="3328924"/>
            <a:ext cx="1805655" cy="2367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</p:cNvCxnSpPr>
          <p:nvPr/>
        </p:nvCxnSpPr>
        <p:spPr>
          <a:xfrm rot="16200000" flipH="1">
            <a:off x="4474540" y="3282088"/>
            <a:ext cx="1714057" cy="25744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14" idx="2"/>
          </p:cNvCxnSpPr>
          <p:nvPr/>
        </p:nvCxnSpPr>
        <p:spPr>
          <a:xfrm>
            <a:off x="2272125" y="4520955"/>
            <a:ext cx="281486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23" idx="1"/>
          </p:cNvCxnSpPr>
          <p:nvPr/>
        </p:nvCxnSpPr>
        <p:spPr>
          <a:xfrm rot="16200000" flipH="1">
            <a:off x="2123616" y="4817248"/>
            <a:ext cx="659532" cy="58873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6"/>
            <a:endCxn id="17" idx="2"/>
          </p:cNvCxnSpPr>
          <p:nvPr/>
        </p:nvCxnSpPr>
        <p:spPr>
          <a:xfrm>
            <a:off x="5859355" y="4520955"/>
            <a:ext cx="1982473" cy="1588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5"/>
            <a:endCxn id="20" idx="1"/>
          </p:cNvCxnSpPr>
          <p:nvPr/>
        </p:nvCxnSpPr>
        <p:spPr>
          <a:xfrm rot="16200000" flipH="1">
            <a:off x="5795290" y="4732804"/>
            <a:ext cx="936900" cy="1034993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7"/>
            <a:endCxn id="17" idx="3"/>
          </p:cNvCxnSpPr>
          <p:nvPr/>
        </p:nvCxnSpPr>
        <p:spPr>
          <a:xfrm rot="5400000" flipH="1" flipV="1">
            <a:off x="7172712" y="4936524"/>
            <a:ext cx="936900" cy="62755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59355" y="1791601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1884303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9859" y="4243587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74744" y="5534085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79135" y="3967325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48065" y="3782659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8230" y="5979279"/>
            <a:ext cx="5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5/4</a:t>
            </a:r>
          </a:p>
        </p:txBody>
      </p:sp>
    </p:spTree>
    <p:extLst>
      <p:ext uri="{BB962C8B-B14F-4D97-AF65-F5344CB8AC3E}">
        <p14:creationId xmlns:p14="http://schemas.microsoft.com/office/powerpoint/2010/main" val="373906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Seven Bridges of </a:t>
            </a:r>
            <a:r>
              <a:rPr lang="en-US" dirty="0" err="1">
                <a:solidFill>
                  <a:srgbClr val="008000"/>
                </a:solidFill>
                <a:latin typeface="Comic Sans MS"/>
                <a:cs typeface="Comic Sans MS"/>
              </a:rPr>
              <a:t>Konigsburg</a:t>
            </a:r>
            <a:endParaRPr lang="en-US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The </a:t>
            </a:r>
            <a:r>
              <a:rPr lang="en-US" dirty="0" err="1">
                <a:latin typeface="Comic Sans MS"/>
                <a:cs typeface="Comic Sans MS"/>
              </a:rPr>
              <a:t>Konigsburg</a:t>
            </a:r>
            <a:r>
              <a:rPr lang="en-US" dirty="0">
                <a:latin typeface="Comic Sans MS"/>
                <a:cs typeface="Comic Sans MS"/>
              </a:rPr>
              <a:t> bridge problem is one of the first problem to be solved using graph theory</a:t>
            </a:r>
          </a:p>
          <a:p>
            <a:r>
              <a:rPr lang="en-US" dirty="0">
                <a:latin typeface="Comic Sans MS"/>
                <a:cs typeface="Comic Sans MS"/>
              </a:rPr>
              <a:t>Solved by Euler in 1735</a:t>
            </a:r>
          </a:p>
          <a:p>
            <a:r>
              <a:rPr lang="en-US" dirty="0">
                <a:latin typeface="Comic Sans MS"/>
                <a:cs typeface="Comic Sans MS"/>
              </a:rPr>
              <a:t>Mathematically showed that such a walk cannot exist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413" y="4649005"/>
            <a:ext cx="550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6300"/>
                </a:solidFill>
                <a:latin typeface="Comic Sans MS"/>
                <a:cs typeface="Comic Sans MS"/>
              </a:rPr>
              <a:t>For a solution to exist, no more than two vertices can have odd number of edges coming out of them. Why ?</a:t>
            </a:r>
            <a:endParaRPr lang="en-US" dirty="0">
              <a:solidFill>
                <a:srgbClr val="4A63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7413" y="5612402"/>
            <a:ext cx="550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Can you add or subtract a bridge to make the problem solvable ?</a:t>
            </a:r>
          </a:p>
        </p:txBody>
      </p:sp>
    </p:spTree>
    <p:extLst>
      <p:ext uri="{BB962C8B-B14F-4D97-AF65-F5344CB8AC3E}">
        <p14:creationId xmlns:p14="http://schemas.microsoft.com/office/powerpoint/2010/main" val="30194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3914"/>
            <a:ext cx="7024744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1342842"/>
            <a:ext cx="3257149" cy="244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34" y="1366914"/>
            <a:ext cx="3276600" cy="247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099" y="3843414"/>
            <a:ext cx="3175335" cy="2596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50" y="3843414"/>
            <a:ext cx="3372589" cy="25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0711" y="2313431"/>
            <a:ext cx="3224627" cy="2747487"/>
            <a:chOff x="1336034" y="486251"/>
            <a:chExt cx="4337988" cy="319224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632931" y="874261"/>
              <a:ext cx="956666" cy="890756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 rot="5400000">
              <a:off x="3999417" y="1904894"/>
              <a:ext cx="1253606" cy="1501812"/>
            </a:xfrm>
            <a:prstGeom prst="triangle">
              <a:avLst>
                <a:gd name="adj" fmla="val 44737"/>
              </a:avLst>
            </a:prstGeom>
            <a:noFill/>
            <a:ln w="38100" cmpd="sng">
              <a:solidFill>
                <a:srgbClr val="FD1C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32931" y="1765017"/>
              <a:ext cx="2243218" cy="1633054"/>
            </a:xfrm>
            <a:prstGeom prst="rect">
              <a:avLst/>
            </a:prstGeom>
            <a:noFill/>
            <a:ln w="57150" cmpd="sng">
              <a:solidFill>
                <a:srgbClr val="FD1C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79252" y="1550576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36034" y="1501089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36034" y="3134143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99700" y="315063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80229" y="228031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56608" y="486251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91687" y="400835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Properties of Graphs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984718" y="1235547"/>
            <a:ext cx="4558684" cy="398784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Vertex Set</a:t>
            </a:r>
            <a:r>
              <a:rPr lang="en-US" sz="7200" dirty="0">
                <a:latin typeface="Comic Sans MS"/>
                <a:cs typeface="Comic Sans MS"/>
              </a:rPr>
              <a:t>={A,B,C,D,E}</a:t>
            </a:r>
          </a:p>
          <a:p>
            <a:endParaRPr lang="en-US" sz="7200" dirty="0"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Edge Set</a:t>
            </a:r>
            <a:r>
              <a:rPr lang="en-US" sz="7200" dirty="0">
                <a:latin typeface="Comic Sans MS"/>
                <a:cs typeface="Comic Sans MS"/>
              </a:rPr>
              <a:t>={ (A,B), (B,A), (B,C), (B,D),(C,B), (C,E), (C,F),(D,B),(D,E), (E,C),(E,D),(E,F), (F,C),(F,E)}</a:t>
            </a:r>
          </a:p>
          <a:p>
            <a:endParaRPr lang="en-US" sz="7200" dirty="0">
              <a:latin typeface="Comic Sans MS"/>
              <a:cs typeface="Comic Sans MS"/>
            </a:endParaRPr>
          </a:p>
          <a:p>
            <a:r>
              <a:rPr lang="en-US" sz="7200" dirty="0">
                <a:latin typeface="Comic Sans MS"/>
                <a:cs typeface="Comic Sans MS"/>
              </a:rPr>
              <a:t>An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undirected graph </a:t>
            </a:r>
            <a:r>
              <a:rPr lang="en-US" sz="7200" dirty="0">
                <a:latin typeface="Comic Sans MS"/>
                <a:cs typeface="Comic Sans MS"/>
              </a:rPr>
              <a:t>is a graph where if there is an edges (A,B) there will also be an edge (B,A)</a:t>
            </a:r>
          </a:p>
          <a:p>
            <a:endParaRPr lang="en-US" sz="5500" dirty="0">
              <a:latin typeface="Comic Sans MS"/>
              <a:cs typeface="Comic Sans MS"/>
            </a:endParaRPr>
          </a:p>
          <a:p>
            <a:r>
              <a:rPr lang="en-US" sz="7200" dirty="0">
                <a:latin typeface="Comic Sans MS"/>
                <a:cs typeface="Comic Sans MS"/>
              </a:rPr>
              <a:t>Vertex v is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a neighbor</a:t>
            </a:r>
            <a:r>
              <a:rPr lang="en-US" sz="72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7200" dirty="0">
                <a:latin typeface="Comic Sans MS"/>
                <a:cs typeface="Comic Sans MS"/>
              </a:rPr>
              <a:t>of vertex w if (</a:t>
            </a:r>
            <a:r>
              <a:rPr lang="en-US" sz="7200" dirty="0" err="1">
                <a:latin typeface="Comic Sans MS"/>
                <a:cs typeface="Comic Sans MS"/>
              </a:rPr>
              <a:t>v,w</a:t>
            </a:r>
            <a:r>
              <a:rPr lang="en-US" sz="7200" dirty="0">
                <a:latin typeface="Comic Sans MS"/>
                <a:cs typeface="Comic Sans MS"/>
              </a:rPr>
              <a:t>) is an edge  in the list</a:t>
            </a:r>
          </a:p>
          <a:p>
            <a:pPr lvl="1"/>
            <a:r>
              <a:rPr lang="en-US" sz="5600" dirty="0">
                <a:latin typeface="Comic Sans MS"/>
                <a:cs typeface="Comic Sans MS"/>
              </a:rPr>
              <a:t>C is a neighbor of B, but not of D</a:t>
            </a:r>
          </a:p>
          <a:p>
            <a:pPr lvl="1"/>
            <a:endParaRPr lang="en-US" sz="4500" dirty="0"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Degree</a:t>
            </a:r>
            <a:r>
              <a:rPr lang="en-US" sz="7200" dirty="0">
                <a:latin typeface="Comic Sans MS"/>
                <a:cs typeface="Comic Sans MS"/>
              </a:rPr>
              <a:t> of a vertex is its number of neighbors--</a:t>
            </a:r>
            <a:r>
              <a:rPr lang="en-US" sz="5600" dirty="0">
                <a:latin typeface="Comic Sans MS"/>
                <a:cs typeface="Comic Sans MS"/>
              </a:rPr>
              <a:t>Degree of C is 3</a:t>
            </a:r>
          </a:p>
          <a:p>
            <a:endParaRPr lang="en-US" sz="7200" dirty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Degree distribution 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is the degree of the vertices in increasing order</a:t>
            </a:r>
          </a:p>
          <a:p>
            <a:pPr lvl="1"/>
            <a:r>
              <a:rPr lang="en-US" sz="7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1(A), 2(D), 2(F),3(B),3(C), 3(D)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0711" y="2313431"/>
            <a:ext cx="3224627" cy="2747487"/>
            <a:chOff x="1336034" y="486251"/>
            <a:chExt cx="4337988" cy="319224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632931" y="874261"/>
              <a:ext cx="956666" cy="890756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 rot="5400000">
              <a:off x="3999417" y="1904894"/>
              <a:ext cx="1253606" cy="1501812"/>
            </a:xfrm>
            <a:prstGeom prst="triangle">
              <a:avLst>
                <a:gd name="adj" fmla="val 44737"/>
              </a:avLst>
            </a:prstGeom>
            <a:noFill/>
            <a:ln w="38100" cmpd="sng">
              <a:solidFill>
                <a:srgbClr val="FD1C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32931" y="1765017"/>
              <a:ext cx="2243218" cy="1633054"/>
            </a:xfrm>
            <a:prstGeom prst="rect">
              <a:avLst/>
            </a:prstGeom>
            <a:noFill/>
            <a:ln w="57150" cmpd="sng">
              <a:solidFill>
                <a:srgbClr val="FD1C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79252" y="1550576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36034" y="1501089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36034" y="3134143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99700" y="315063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80229" y="228031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56608" y="486251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Properties of Graphs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4239022" y="2313431"/>
            <a:ext cx="4305000" cy="3493008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>
                <a:latin typeface="Comic Sans MS"/>
                <a:cs typeface="Comic Sans MS"/>
              </a:rPr>
              <a:t>A </a:t>
            </a:r>
            <a:r>
              <a:rPr lang="en-US" sz="3800" dirty="0">
                <a:solidFill>
                  <a:srgbClr val="FF6600"/>
                </a:solidFill>
                <a:latin typeface="Comic Sans MS"/>
                <a:cs typeface="Comic Sans MS"/>
              </a:rPr>
              <a:t>path </a:t>
            </a:r>
            <a:r>
              <a:rPr lang="en-US" sz="3800" dirty="0">
                <a:latin typeface="Comic Sans MS"/>
                <a:cs typeface="Comic Sans MS"/>
              </a:rPr>
              <a:t>is a sequence of vertices (v1,v2, ..,</a:t>
            </a:r>
            <a:r>
              <a:rPr lang="en-US" sz="3800" dirty="0" err="1">
                <a:latin typeface="Comic Sans MS"/>
                <a:cs typeface="Comic Sans MS"/>
              </a:rPr>
              <a:t>vn</a:t>
            </a:r>
            <a:r>
              <a:rPr lang="en-US" sz="3800" dirty="0">
                <a:latin typeface="Comic Sans MS"/>
                <a:cs typeface="Comic Sans MS"/>
              </a:rPr>
              <a:t>), such that (v1, v2) is an edge  </a:t>
            </a:r>
          </a:p>
          <a:p>
            <a:pPr lvl="1"/>
            <a:r>
              <a:rPr lang="en-US" sz="2900" dirty="0">
                <a:latin typeface="Comic Sans MS"/>
                <a:cs typeface="Comic Sans MS"/>
              </a:rPr>
              <a:t>(A,B,C,E) is a path</a:t>
            </a:r>
          </a:p>
          <a:p>
            <a:pPr lvl="1"/>
            <a:r>
              <a:rPr lang="en-US" sz="2900" dirty="0">
                <a:latin typeface="Comic Sans MS"/>
                <a:cs typeface="Comic Sans MS"/>
              </a:rPr>
              <a:t>(A,B,C,D) is NOT a path—just a sequence of vertices</a:t>
            </a:r>
          </a:p>
          <a:p>
            <a:pPr lvl="1"/>
            <a:endParaRPr lang="en-US" dirty="0">
              <a:latin typeface="Comic Sans MS"/>
              <a:cs typeface="Comic Sans MS"/>
            </a:endParaRPr>
          </a:p>
          <a:p>
            <a:r>
              <a:rPr lang="en-US" sz="3300" dirty="0">
                <a:latin typeface="Comic Sans MS"/>
                <a:cs typeface="Comic Sans MS"/>
              </a:rPr>
              <a:t>The </a:t>
            </a:r>
            <a:r>
              <a:rPr lang="en-US" sz="3300" dirty="0">
                <a:solidFill>
                  <a:srgbClr val="FF6600"/>
                </a:solidFill>
                <a:latin typeface="Comic Sans MS"/>
                <a:cs typeface="Comic Sans MS"/>
              </a:rPr>
              <a:t>length of a path </a:t>
            </a:r>
            <a:r>
              <a:rPr lang="en-US" sz="3300" dirty="0">
                <a:latin typeface="Comic Sans MS"/>
                <a:cs typeface="Comic Sans MS"/>
              </a:rPr>
              <a:t>is the number of edges in the path</a:t>
            </a:r>
          </a:p>
          <a:p>
            <a:pPr lvl="1"/>
            <a:r>
              <a:rPr lang="en-US" sz="2500" dirty="0">
                <a:latin typeface="Comic Sans MS"/>
                <a:cs typeface="Comic Sans MS"/>
              </a:rPr>
              <a:t> </a:t>
            </a:r>
            <a:r>
              <a:rPr lang="en-US" sz="2900" dirty="0">
                <a:latin typeface="Comic Sans MS"/>
                <a:cs typeface="Comic Sans MS"/>
              </a:rPr>
              <a:t>Length of path (A,B, C,E) is 3</a:t>
            </a:r>
          </a:p>
          <a:p>
            <a:pPr lvl="1"/>
            <a:endParaRPr lang="en-US" sz="2900" dirty="0">
              <a:latin typeface="Comic Sans MS"/>
              <a:cs typeface="Comic Sans MS"/>
            </a:endParaRPr>
          </a:p>
          <a:p>
            <a:r>
              <a:rPr lang="en-US" sz="3300" dirty="0">
                <a:latin typeface="Comic Sans MS"/>
                <a:cs typeface="Comic Sans MS"/>
              </a:rPr>
              <a:t>A </a:t>
            </a:r>
            <a:r>
              <a:rPr lang="en-US" sz="3300" dirty="0">
                <a:solidFill>
                  <a:srgbClr val="FF6600"/>
                </a:solidFill>
                <a:latin typeface="Comic Sans MS"/>
                <a:cs typeface="Comic Sans MS"/>
              </a:rPr>
              <a:t>cycle</a:t>
            </a:r>
            <a:r>
              <a:rPr lang="en-US" sz="3300" dirty="0">
                <a:latin typeface="Comic Sans MS"/>
                <a:cs typeface="Comic Sans MS"/>
              </a:rPr>
              <a:t> is a path where the beginning and the end vertices are the same; v1=</a:t>
            </a:r>
            <a:r>
              <a:rPr lang="en-US" sz="3300" dirty="0" err="1">
                <a:latin typeface="Comic Sans MS"/>
                <a:cs typeface="Comic Sans MS"/>
              </a:rPr>
              <a:t>vn</a:t>
            </a:r>
            <a:endParaRPr lang="en-US" sz="3300" dirty="0">
              <a:latin typeface="Comic Sans MS"/>
              <a:cs typeface="Comic Sans MS"/>
            </a:endParaRPr>
          </a:p>
          <a:p>
            <a:pPr lvl="1"/>
            <a:r>
              <a:rPr lang="en-US" sz="2900" dirty="0">
                <a:latin typeface="Comic Sans MS"/>
                <a:cs typeface="Comic Sans MS"/>
              </a:rPr>
              <a:t>(B,C,E,D,B) is a cycle of length 4</a:t>
            </a:r>
          </a:p>
          <a:p>
            <a:pPr lvl="1"/>
            <a:r>
              <a:rPr lang="en-US" sz="2900" dirty="0">
                <a:latin typeface="Comic Sans MS"/>
                <a:cs typeface="Comic Sans MS"/>
              </a:rPr>
              <a:t>(C,E,F,C) is a cycle of length 3</a:t>
            </a:r>
          </a:p>
          <a:p>
            <a:pPr lvl="1"/>
            <a:endParaRPr lang="en-US" dirty="0">
              <a:latin typeface="Comic Sans MS"/>
              <a:cs typeface="Comic Sans MS"/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0711" y="2313431"/>
            <a:ext cx="3224627" cy="2747487"/>
            <a:chOff x="1336034" y="486251"/>
            <a:chExt cx="4337988" cy="319224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632931" y="874261"/>
              <a:ext cx="956666" cy="890756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579252" y="1550576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36034" y="1501089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36034" y="3134143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99700" y="315063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80229" y="2280318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56608" y="486251"/>
              <a:ext cx="593793" cy="52785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A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81408" y="155748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Properties of Graphs</a:t>
            </a:r>
          </a:p>
        </p:txBody>
      </p:sp>
      <p:sp>
        <p:nvSpPr>
          <p:cNvPr id="31" name="Content Placeholder 20"/>
          <p:cNvSpPr>
            <a:spLocks noGrp="1"/>
          </p:cNvSpPr>
          <p:nvPr>
            <p:ph sz="quarter" idx="13"/>
          </p:nvPr>
        </p:nvSpPr>
        <p:spPr>
          <a:xfrm>
            <a:off x="3985338" y="1235547"/>
            <a:ext cx="4558684" cy="398784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Vertex Set</a:t>
            </a:r>
            <a:r>
              <a:rPr lang="en-US" sz="7200" dirty="0">
                <a:latin typeface="Comic Sans MS"/>
                <a:cs typeface="Comic Sans MS"/>
              </a:rPr>
              <a:t>={A,B,C,D,E}</a:t>
            </a:r>
          </a:p>
          <a:p>
            <a:endParaRPr lang="en-US" sz="7200" dirty="0"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Edge Set</a:t>
            </a:r>
            <a:r>
              <a:rPr lang="en-US" sz="7200" dirty="0">
                <a:latin typeface="Comic Sans MS"/>
                <a:cs typeface="Comic Sans MS"/>
              </a:rPr>
              <a:t>={ (B,A), (B,C), (B,D), (C,E), (D,E), (D,F),(F,C)}</a:t>
            </a:r>
          </a:p>
          <a:p>
            <a:endParaRPr lang="en-US" sz="7200" dirty="0">
              <a:latin typeface="Comic Sans MS"/>
              <a:cs typeface="Comic Sans MS"/>
            </a:endParaRPr>
          </a:p>
          <a:p>
            <a:r>
              <a:rPr lang="en-US" sz="7200" dirty="0">
                <a:latin typeface="Comic Sans MS"/>
                <a:cs typeface="Comic Sans MS"/>
              </a:rPr>
              <a:t>A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directed graph </a:t>
            </a:r>
            <a:r>
              <a:rPr lang="en-US" sz="7200" dirty="0">
                <a:latin typeface="Comic Sans MS"/>
                <a:cs typeface="Comic Sans MS"/>
              </a:rPr>
              <a:t>is a graph where if there is an edges (A,B) there may NOT be an edge (B,A)</a:t>
            </a:r>
          </a:p>
          <a:p>
            <a:endParaRPr lang="en-US" sz="7200" dirty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In-Degree</a:t>
            </a:r>
            <a:r>
              <a:rPr lang="en-US" sz="7200" dirty="0">
                <a:latin typeface="Comic Sans MS"/>
                <a:cs typeface="Comic Sans MS"/>
              </a:rPr>
              <a:t> of a vertex is the number of edges pointing to it. Vertex with only in-degrees is a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sink </a:t>
            </a:r>
          </a:p>
          <a:p>
            <a:pPr lvl="1"/>
            <a:r>
              <a:rPr lang="en-US" sz="5600" dirty="0">
                <a:latin typeface="Comic Sans MS"/>
                <a:cs typeface="Comic Sans MS"/>
              </a:rPr>
              <a:t>In-degree of C is 2</a:t>
            </a:r>
          </a:p>
          <a:p>
            <a:pPr lvl="1"/>
            <a:r>
              <a:rPr lang="en-US" sz="5600" dirty="0">
                <a:latin typeface="Comic Sans MS"/>
                <a:cs typeface="Comic Sans MS"/>
              </a:rPr>
              <a:t>A is a sink</a:t>
            </a:r>
          </a:p>
          <a:p>
            <a:pPr marL="68580" indent="0">
              <a:buNone/>
            </a:pPr>
            <a:endParaRPr lang="en-US" sz="7200" dirty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Out-Degree</a:t>
            </a:r>
            <a:r>
              <a:rPr lang="en-US" sz="7200" dirty="0">
                <a:latin typeface="Comic Sans MS"/>
                <a:cs typeface="Comic Sans MS"/>
              </a:rPr>
              <a:t> of a vertex is the number of edges going out from it</a:t>
            </a:r>
          </a:p>
          <a:p>
            <a:r>
              <a:rPr lang="en-US" sz="7200" dirty="0">
                <a:latin typeface="Comic Sans MS"/>
                <a:cs typeface="Comic Sans MS"/>
              </a:rPr>
              <a:t>Vertex with only out-degrees is a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source</a:t>
            </a:r>
          </a:p>
          <a:p>
            <a:pPr lvl="1"/>
            <a:r>
              <a:rPr lang="en-US" sz="5600" dirty="0">
                <a:latin typeface="Comic Sans MS"/>
                <a:cs typeface="Comic Sans MS"/>
              </a:rPr>
              <a:t>Out-degree of C </a:t>
            </a:r>
            <a:r>
              <a:rPr lang="en-US" sz="5600">
                <a:latin typeface="Comic Sans MS"/>
                <a:cs typeface="Comic Sans MS"/>
              </a:rPr>
              <a:t>is 2 </a:t>
            </a:r>
            <a:endParaRPr lang="en-US" sz="5600" dirty="0">
              <a:latin typeface="Comic Sans MS"/>
              <a:cs typeface="Comic Sans MS"/>
            </a:endParaRPr>
          </a:p>
          <a:p>
            <a:pPr lvl="1"/>
            <a:r>
              <a:rPr lang="en-US" sz="5600" dirty="0">
                <a:latin typeface="Comic Sans MS"/>
                <a:cs typeface="Comic Sans MS"/>
              </a:rPr>
              <a:t>B is a source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cxnSp>
        <p:nvCxnSpPr>
          <p:cNvPr id="18" name="Straight Connector 17"/>
          <p:cNvCxnSpPr>
            <a:stCxn id="6" idx="6"/>
          </p:cNvCxnSpPr>
          <p:nvPr/>
        </p:nvCxnSpPr>
        <p:spPr>
          <a:xfrm>
            <a:off x="1202105" y="3414034"/>
            <a:ext cx="1226094" cy="1"/>
          </a:xfrm>
          <a:prstGeom prst="line">
            <a:avLst/>
          </a:prstGeom>
          <a:ln w="57150" cmpd="sng">
            <a:solidFill>
              <a:srgbClr val="FD1CE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</p:cNvCxnSpPr>
          <p:nvPr/>
        </p:nvCxnSpPr>
        <p:spPr>
          <a:xfrm>
            <a:off x="981408" y="3641190"/>
            <a:ext cx="0" cy="951219"/>
          </a:xfrm>
          <a:prstGeom prst="line">
            <a:avLst/>
          </a:prstGeom>
          <a:ln w="57150" cmpd="sng">
            <a:solidFill>
              <a:srgbClr val="FD1CE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8" idx="2"/>
          </p:cNvCxnSpPr>
          <p:nvPr/>
        </p:nvCxnSpPr>
        <p:spPr>
          <a:xfrm>
            <a:off x="1202105" y="4819565"/>
            <a:ext cx="1241294" cy="14197"/>
          </a:xfrm>
          <a:prstGeom prst="line">
            <a:avLst/>
          </a:prstGeom>
          <a:ln w="57150" cmpd="sng">
            <a:solidFill>
              <a:srgbClr val="FD1CE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  <a:endCxn id="8" idx="0"/>
          </p:cNvCxnSpPr>
          <p:nvPr/>
        </p:nvCxnSpPr>
        <p:spPr>
          <a:xfrm>
            <a:off x="2648896" y="3683782"/>
            <a:ext cx="15200" cy="922824"/>
          </a:xfrm>
          <a:prstGeom prst="line">
            <a:avLst/>
          </a:prstGeom>
          <a:ln w="57150" cmpd="sng">
            <a:solidFill>
              <a:srgbClr val="FD1CE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11" idx="1"/>
          </p:cNvCxnSpPr>
          <p:nvPr/>
        </p:nvCxnSpPr>
        <p:spPr>
          <a:xfrm>
            <a:off x="2869593" y="3456626"/>
            <a:ext cx="738992" cy="467448"/>
          </a:xfrm>
          <a:prstGeom prst="line">
            <a:avLst/>
          </a:prstGeom>
          <a:ln w="57150" cmpd="sng">
            <a:solidFill>
              <a:srgbClr val="FD1CE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6"/>
            <a:endCxn id="11" idx="3"/>
          </p:cNvCxnSpPr>
          <p:nvPr/>
        </p:nvCxnSpPr>
        <p:spPr>
          <a:xfrm flipV="1">
            <a:off x="2884793" y="4245322"/>
            <a:ext cx="723792" cy="588440"/>
          </a:xfrm>
          <a:prstGeom prst="line">
            <a:avLst/>
          </a:prstGeom>
          <a:ln w="57150" cmpd="sng">
            <a:solidFill>
              <a:srgbClr val="FD1CE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7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92480" y="754545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41" name="Content Placeholder 20"/>
          <p:cNvSpPr>
            <a:spLocks noGrp="1"/>
          </p:cNvSpPr>
          <p:nvPr>
            <p:ph sz="quarter" idx="13"/>
          </p:nvPr>
        </p:nvSpPr>
        <p:spPr>
          <a:xfrm>
            <a:off x="3611611" y="2164976"/>
            <a:ext cx="4804256" cy="398784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A graph is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connected</a:t>
            </a:r>
            <a:r>
              <a:rPr lang="en-US" sz="7200" dirty="0">
                <a:latin typeface="Comic Sans MS"/>
                <a:cs typeface="Comic Sans MS"/>
              </a:rPr>
              <a:t> if  there is a path from every vertex to every other vertex</a:t>
            </a:r>
          </a:p>
          <a:p>
            <a:endParaRPr lang="en-US" sz="7200" dirty="0">
              <a:latin typeface="Comic Sans MS"/>
              <a:cs typeface="Comic Sans MS"/>
            </a:endParaRPr>
          </a:p>
          <a:p>
            <a:r>
              <a:rPr lang="en-US" sz="7200" dirty="0">
                <a:latin typeface="Comic Sans MS"/>
                <a:cs typeface="Comic Sans MS"/>
              </a:rPr>
              <a:t>A </a:t>
            </a:r>
            <a:r>
              <a:rPr lang="en-US" sz="7200" dirty="0">
                <a:solidFill>
                  <a:schemeClr val="tx1"/>
                </a:solidFill>
                <a:latin typeface="Comic Sans MS"/>
                <a:cs typeface="Comic Sans MS"/>
              </a:rPr>
              <a:t>directed graph  is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strongly connected</a:t>
            </a:r>
            <a:r>
              <a:rPr lang="en-US" sz="7200" dirty="0">
                <a:solidFill>
                  <a:schemeClr val="tx1"/>
                </a:solidFill>
                <a:latin typeface="Comic Sans MS"/>
                <a:cs typeface="Comic Sans MS"/>
              </a:rPr>
              <a:t> if there is a path from every vertex to every other vertex while maintaining the direction of the edges</a:t>
            </a:r>
          </a:p>
          <a:p>
            <a:endParaRPr lang="en-US" sz="72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7200" dirty="0">
                <a:latin typeface="Comic Sans MS"/>
                <a:cs typeface="Comic Sans MS"/>
              </a:rPr>
              <a:t>A </a:t>
            </a:r>
            <a:r>
              <a:rPr lang="en-US" sz="7200" dirty="0">
                <a:solidFill>
                  <a:schemeClr val="tx1"/>
                </a:solidFill>
                <a:latin typeface="Comic Sans MS"/>
                <a:cs typeface="Comic Sans MS"/>
              </a:rPr>
              <a:t>directed graph  is </a:t>
            </a:r>
            <a:r>
              <a:rPr lang="en-US" sz="7200" dirty="0">
                <a:solidFill>
                  <a:srgbClr val="FF6600"/>
                </a:solidFill>
                <a:latin typeface="Comic Sans MS"/>
                <a:cs typeface="Comic Sans MS"/>
              </a:rPr>
              <a:t>weakly connected</a:t>
            </a:r>
            <a:r>
              <a:rPr lang="en-US" sz="7200" dirty="0">
                <a:solidFill>
                  <a:schemeClr val="tx1"/>
                </a:solidFill>
                <a:latin typeface="Comic Sans MS"/>
                <a:cs typeface="Comic Sans MS"/>
              </a:rPr>
              <a:t> if there is a path from every vertex to every other vertex while ignoring the direction of the edges</a:t>
            </a:r>
          </a:p>
          <a:p>
            <a:pPr lvl="1"/>
            <a:r>
              <a:rPr lang="en-US" sz="7000" dirty="0">
                <a:solidFill>
                  <a:schemeClr val="tx1"/>
                </a:solidFill>
                <a:latin typeface="Comic Sans MS"/>
                <a:cs typeface="Comic Sans MS"/>
              </a:rPr>
              <a:t>The directed graph (b) is weakly connected</a:t>
            </a:r>
          </a:p>
          <a:p>
            <a:pPr lvl="1"/>
            <a:r>
              <a:rPr lang="en-US" sz="7000" dirty="0">
                <a:solidFill>
                  <a:schemeClr val="tx1"/>
                </a:solidFill>
                <a:latin typeface="Comic Sans MS"/>
                <a:cs typeface="Comic Sans MS"/>
              </a:rPr>
              <a:t>The </a:t>
            </a:r>
            <a:r>
              <a:rPr lang="en-US" sz="7000" dirty="0" err="1">
                <a:solidFill>
                  <a:schemeClr val="tx1"/>
                </a:solidFill>
                <a:latin typeface="Comic Sans MS"/>
                <a:cs typeface="Comic Sans MS"/>
              </a:rPr>
              <a:t>subgraph</a:t>
            </a:r>
            <a:r>
              <a:rPr lang="en-US" sz="7000" dirty="0">
                <a:solidFill>
                  <a:schemeClr val="tx1"/>
                </a:solidFill>
                <a:latin typeface="Comic Sans MS"/>
                <a:cs typeface="Comic Sans MS"/>
              </a:rPr>
              <a:t> with purple nodes is strongly connected</a:t>
            </a:r>
          </a:p>
          <a:p>
            <a:pPr lvl="1"/>
            <a:endParaRPr lang="en-US" sz="70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endParaRPr lang="en-US" sz="72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endParaRPr lang="en-US" sz="72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0711" y="4350005"/>
            <a:ext cx="1888185" cy="1610643"/>
            <a:chOff x="760711" y="2313431"/>
            <a:chExt cx="3224627" cy="2747487"/>
          </a:xfrm>
        </p:grpSpPr>
        <p:grpSp>
          <p:nvGrpSpPr>
            <p:cNvPr id="15" name="Group 14"/>
            <p:cNvGrpSpPr/>
            <p:nvPr/>
          </p:nvGrpSpPr>
          <p:grpSpPr>
            <a:xfrm>
              <a:off x="760711" y="2313431"/>
              <a:ext cx="3224627" cy="2747487"/>
              <a:chOff x="1336034" y="486251"/>
              <a:chExt cx="4337988" cy="319224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1632931" y="874261"/>
                <a:ext cx="956666" cy="890756"/>
              </a:xfrm>
              <a:prstGeom prst="line">
                <a:avLst/>
              </a:prstGeom>
              <a:ln w="57150" cmpd="sng">
                <a:solidFill>
                  <a:srgbClr val="FD1CE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3579252" y="1550576"/>
                <a:ext cx="593793" cy="527855"/>
              </a:xfrm>
              <a:prstGeom prst="ellipse">
                <a:avLst/>
              </a:prstGeom>
              <a:solidFill>
                <a:srgbClr val="660066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C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336034" y="1501089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36034" y="3134143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D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99700" y="3150638"/>
                <a:ext cx="593793" cy="527855"/>
              </a:xfrm>
              <a:prstGeom prst="ellipse">
                <a:avLst/>
              </a:prstGeom>
              <a:solidFill>
                <a:srgbClr val="660066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80229" y="2280318"/>
                <a:ext cx="593793" cy="527855"/>
              </a:xfrm>
              <a:prstGeom prst="ellipse">
                <a:avLst/>
              </a:prstGeom>
              <a:solidFill>
                <a:srgbClr val="660066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F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56608" y="486251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A</a:t>
                </a:r>
              </a:p>
            </p:txBody>
          </p:sp>
        </p:grpSp>
        <p:cxnSp>
          <p:nvCxnSpPr>
            <p:cNvPr id="18" name="Straight Connector 17"/>
            <p:cNvCxnSpPr>
              <a:stCxn id="6" idx="6"/>
            </p:cNvCxnSpPr>
            <p:nvPr/>
          </p:nvCxnSpPr>
          <p:spPr>
            <a:xfrm>
              <a:off x="1202105" y="3414034"/>
              <a:ext cx="1226094" cy="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</p:cNvCxnSpPr>
            <p:nvPr/>
          </p:nvCxnSpPr>
          <p:spPr>
            <a:xfrm>
              <a:off x="981408" y="3641190"/>
              <a:ext cx="0" cy="951219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6"/>
              <a:endCxn id="8" idx="2"/>
            </p:cNvCxnSpPr>
            <p:nvPr/>
          </p:nvCxnSpPr>
          <p:spPr>
            <a:xfrm>
              <a:off x="1202105" y="4819565"/>
              <a:ext cx="1241294" cy="14197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4"/>
              <a:endCxn id="8" idx="0"/>
            </p:cNvCxnSpPr>
            <p:nvPr/>
          </p:nvCxnSpPr>
          <p:spPr>
            <a:xfrm>
              <a:off x="2648896" y="3683782"/>
              <a:ext cx="15200" cy="922824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6"/>
              <a:endCxn id="11" idx="1"/>
            </p:cNvCxnSpPr>
            <p:nvPr/>
          </p:nvCxnSpPr>
          <p:spPr>
            <a:xfrm>
              <a:off x="2869593" y="3456626"/>
              <a:ext cx="738992" cy="46744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11" idx="3"/>
            </p:cNvCxnSpPr>
            <p:nvPr/>
          </p:nvCxnSpPr>
          <p:spPr>
            <a:xfrm flipV="1">
              <a:off x="2884793" y="4245322"/>
              <a:ext cx="723792" cy="588440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2503" y="2201200"/>
            <a:ext cx="1888185" cy="1610643"/>
            <a:chOff x="760711" y="2313431"/>
            <a:chExt cx="3224627" cy="2747487"/>
          </a:xfrm>
        </p:grpSpPr>
        <p:grpSp>
          <p:nvGrpSpPr>
            <p:cNvPr id="21" name="Group 20"/>
            <p:cNvGrpSpPr/>
            <p:nvPr/>
          </p:nvGrpSpPr>
          <p:grpSpPr>
            <a:xfrm>
              <a:off x="760711" y="2313431"/>
              <a:ext cx="3224627" cy="2747487"/>
              <a:chOff x="1336034" y="486251"/>
              <a:chExt cx="4337988" cy="319224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1632931" y="874261"/>
                <a:ext cx="956666" cy="890756"/>
              </a:xfrm>
              <a:prstGeom prst="line">
                <a:avLst/>
              </a:prstGeom>
              <a:ln w="57150" cmpd="sng">
                <a:solidFill>
                  <a:srgbClr val="FD1CE8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579252" y="1550576"/>
                <a:ext cx="593793" cy="527855"/>
              </a:xfrm>
              <a:prstGeom prst="ellipse">
                <a:avLst/>
              </a:prstGeom>
              <a:solidFill>
                <a:schemeClr val="bg1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C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336034" y="1501089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6034" y="3134143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D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599700" y="3150638"/>
                <a:ext cx="593793" cy="527855"/>
              </a:xfrm>
              <a:prstGeom prst="ellipse">
                <a:avLst/>
              </a:prstGeom>
              <a:solidFill>
                <a:schemeClr val="bg1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E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80229" y="2280318"/>
                <a:ext cx="593793" cy="527855"/>
              </a:xfrm>
              <a:prstGeom prst="ellipse">
                <a:avLst/>
              </a:prstGeom>
              <a:solidFill>
                <a:schemeClr val="bg1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F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556608" y="486251"/>
                <a:ext cx="593793" cy="527855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FD711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90"/>
                    </a:solidFill>
                    <a:latin typeface="Comic Sans MS Bold"/>
                    <a:cs typeface="Comic Sans MS Bold"/>
                  </a:rPr>
                  <a:t>A</a:t>
                </a:r>
              </a:p>
            </p:txBody>
          </p:sp>
        </p:grpSp>
        <p:cxnSp>
          <p:nvCxnSpPr>
            <p:cNvPr id="23" name="Straight Connector 22"/>
            <p:cNvCxnSpPr>
              <a:stCxn id="36" idx="6"/>
            </p:cNvCxnSpPr>
            <p:nvPr/>
          </p:nvCxnSpPr>
          <p:spPr>
            <a:xfrm>
              <a:off x="1202105" y="3414034"/>
              <a:ext cx="1226094" cy="1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4"/>
            </p:cNvCxnSpPr>
            <p:nvPr/>
          </p:nvCxnSpPr>
          <p:spPr>
            <a:xfrm>
              <a:off x="981408" y="3641190"/>
              <a:ext cx="0" cy="951219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6"/>
              <a:endCxn id="38" idx="2"/>
            </p:cNvCxnSpPr>
            <p:nvPr/>
          </p:nvCxnSpPr>
          <p:spPr>
            <a:xfrm>
              <a:off x="1202105" y="4819565"/>
              <a:ext cx="1241294" cy="14197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4"/>
              <a:endCxn id="38" idx="0"/>
            </p:cNvCxnSpPr>
            <p:nvPr/>
          </p:nvCxnSpPr>
          <p:spPr>
            <a:xfrm>
              <a:off x="2648896" y="3683782"/>
              <a:ext cx="15200" cy="922824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5" idx="6"/>
              <a:endCxn id="39" idx="1"/>
            </p:cNvCxnSpPr>
            <p:nvPr/>
          </p:nvCxnSpPr>
          <p:spPr>
            <a:xfrm>
              <a:off x="2869593" y="3456626"/>
              <a:ext cx="738992" cy="467448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8" idx="6"/>
              <a:endCxn id="39" idx="3"/>
            </p:cNvCxnSpPr>
            <p:nvPr/>
          </p:nvCxnSpPr>
          <p:spPr>
            <a:xfrm flipV="1">
              <a:off x="2884793" y="4245322"/>
              <a:ext cx="723792" cy="588440"/>
            </a:xfrm>
            <a:prstGeom prst="line">
              <a:avLst/>
            </a:prstGeom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0852" y="3803521"/>
            <a:ext cx="41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(a) Undirected Graph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852" y="5988036"/>
            <a:ext cx="41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(b)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295770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9087</TotalTime>
  <Words>1990</Words>
  <Application>Microsoft Macintosh PowerPoint</Application>
  <PresentationFormat>On-screen Show (4:3)</PresentationFormat>
  <Paragraphs>414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Comic Sans MS</vt:lpstr>
      <vt:lpstr>Comic Sans MS Bold</vt:lpstr>
      <vt:lpstr>Times New Roman</vt:lpstr>
      <vt:lpstr>Tw Cen MT</vt:lpstr>
      <vt:lpstr>Tw Cen MT Condensed</vt:lpstr>
      <vt:lpstr>Wingdings 3</vt:lpstr>
      <vt:lpstr>Integral</vt:lpstr>
      <vt:lpstr>Lecture 8:Graph Theory</vt:lpstr>
      <vt:lpstr>Seven Bridges of Konigsburg</vt:lpstr>
      <vt:lpstr>PowerPoint Presentation</vt:lpstr>
      <vt:lpstr>Seven Bridges of Konigsburg</vt:lpstr>
      <vt:lpstr>Examples</vt:lpstr>
      <vt:lpstr>  Properties of Graphs</vt:lpstr>
      <vt:lpstr>  Properties of Graphs</vt:lpstr>
      <vt:lpstr>  Properties of Graphs</vt:lpstr>
      <vt:lpstr>  Connectivity</vt:lpstr>
      <vt:lpstr>Definitions (Complete graph)</vt:lpstr>
      <vt:lpstr>Definitions (DAG)</vt:lpstr>
      <vt:lpstr>Topological Sort</vt:lpstr>
      <vt:lpstr>Pseudocode to perform topological sort</vt:lpstr>
      <vt:lpstr>Graph Traversal</vt:lpstr>
      <vt:lpstr>Graph Traversal</vt:lpstr>
      <vt:lpstr>Traversing Weighted Graphs</vt:lpstr>
      <vt:lpstr>Single Source Shortest Path</vt:lpstr>
      <vt:lpstr>Dijkstra</vt:lpstr>
      <vt:lpstr>Graphs with Negative weights</vt:lpstr>
      <vt:lpstr>Max Flow Algorithm</vt:lpstr>
      <vt:lpstr>Flow Networks</vt:lpstr>
      <vt:lpstr>Basic Algorithmic Step</vt:lpstr>
      <vt:lpstr>Example</vt:lpstr>
      <vt:lpstr>Example -Continued</vt:lpstr>
      <vt:lpstr>Problem</vt:lpstr>
      <vt:lpstr>Example</vt:lpstr>
      <vt:lpstr>Ford-Fulkerson Algorithm</vt:lpstr>
      <vt:lpstr>A Bad Example</vt:lpstr>
      <vt:lpstr>Modification</vt:lpstr>
      <vt:lpstr>Biconnected Graphs</vt:lpstr>
      <vt:lpstr>Example</vt:lpstr>
      <vt:lpstr>Finding Articulation Point</vt:lpstr>
      <vt:lpstr>Example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Sanjukta Bhowmick</dc:creator>
  <cp:lastModifiedBy>Microsoft Office User</cp:lastModifiedBy>
  <cp:revision>39</cp:revision>
  <dcterms:created xsi:type="dcterms:W3CDTF">2011-01-10T19:46:55Z</dcterms:created>
  <dcterms:modified xsi:type="dcterms:W3CDTF">2022-11-22T16:50:49Z</dcterms:modified>
</cp:coreProperties>
</file>