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8"/>
  </p:notes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0" r:id="rId9"/>
    <p:sldId id="265" r:id="rId10"/>
    <p:sldId id="259" r:id="rId11"/>
    <p:sldId id="272" r:id="rId12"/>
    <p:sldId id="267" r:id="rId13"/>
    <p:sldId id="270" r:id="rId14"/>
    <p:sldId id="268" r:id="rId15"/>
    <p:sldId id="269" r:id="rId16"/>
    <p:sldId id="271" r:id="rId17"/>
    <p:sldId id="276" r:id="rId18"/>
    <p:sldId id="284" r:id="rId19"/>
    <p:sldId id="274" r:id="rId20"/>
    <p:sldId id="275" r:id="rId21"/>
    <p:sldId id="278" r:id="rId22"/>
    <p:sldId id="279" r:id="rId23"/>
    <p:sldId id="280" r:id="rId24"/>
    <p:sldId id="1776" r:id="rId25"/>
    <p:sldId id="266" r:id="rId26"/>
    <p:sldId id="1777" r:id="rId27"/>
    <p:sldId id="1778" r:id="rId28"/>
    <p:sldId id="288" r:id="rId29"/>
    <p:sldId id="1770" r:id="rId30"/>
    <p:sldId id="1771" r:id="rId31"/>
    <p:sldId id="1772" r:id="rId32"/>
    <p:sldId id="1773" r:id="rId33"/>
    <p:sldId id="1774" r:id="rId34"/>
    <p:sldId id="285" r:id="rId35"/>
    <p:sldId id="286" r:id="rId36"/>
    <p:sldId id="177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58AFA-346B-D04F-81D0-F81B67B76D12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70D3-7EFF-3647-BCDB-EA2839D3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3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5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70D3-7EFF-3647-BCDB-EA2839D317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70D3-7EFF-3647-BCDB-EA2839D317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A98AF03-7270-45C2-A683-C5E353EF01A5}" type="datetime4">
              <a:rPr lang="en-US" smtClean="0"/>
              <a:pPr/>
              <a:t>December 11,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92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December 11,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December 11,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6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December 11,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1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December 11,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0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December 11,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344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December 11,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December 11,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December 11,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December 11,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December 11,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06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C01193-8287-4834-A286-6B880643E934}" type="datetime4">
              <a:rPr lang="en-US" smtClean="0"/>
              <a:pPr/>
              <a:t>December 11,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88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NP problems, BACKTRACKING and Approximate Algorithms</a:t>
            </a:r>
          </a:p>
        </p:txBody>
      </p:sp>
    </p:spTree>
    <p:extLst>
      <p:ext uri="{BB962C8B-B14F-4D97-AF65-F5344CB8AC3E}">
        <p14:creationId xmlns:p14="http://schemas.microsoft.com/office/powerpoint/2010/main" val="407696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69" y="456164"/>
            <a:ext cx="7024744" cy="1143000"/>
          </a:xfrm>
        </p:spPr>
        <p:txBody>
          <a:bodyPr/>
          <a:lstStyle/>
          <a:p>
            <a:r>
              <a:rPr lang="en-US" dirty="0"/>
              <a:t>NP, NP-complete, NP-hard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98" y="2836764"/>
            <a:ext cx="6144631" cy="3840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5498" y="2045441"/>
            <a:ext cx="776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NP-hard:  The problem is at least as hard as NP</a:t>
            </a:r>
          </a:p>
          <a:p>
            <a:r>
              <a:rPr lang="en-US" dirty="0"/>
              <a:t>Every problem in NP can be reduced to a problem in NP-hard set</a:t>
            </a:r>
          </a:p>
        </p:txBody>
      </p:sp>
    </p:spTree>
    <p:extLst>
      <p:ext uri="{BB962C8B-B14F-4D97-AF65-F5344CB8AC3E}">
        <p14:creationId xmlns:p14="http://schemas.microsoft.com/office/powerpoint/2010/main" val="275603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5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SAT=&gt;3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Circuit </a:t>
            </a:r>
            <a:r>
              <a:rPr lang="en-US" dirty="0" err="1">
                <a:solidFill>
                  <a:srgbClr val="FF0000"/>
                </a:solidFill>
              </a:rPr>
              <a:t>Satisfiability</a:t>
            </a:r>
            <a:r>
              <a:rPr lang="en-US" dirty="0">
                <a:solidFill>
                  <a:srgbClr val="FF0000"/>
                </a:solidFill>
              </a:rPr>
              <a:t> (SAT)</a:t>
            </a:r>
            <a:r>
              <a:rPr lang="en-US" dirty="0"/>
              <a:t>: </a:t>
            </a:r>
          </a:p>
          <a:p>
            <a:r>
              <a:rPr lang="en-US" dirty="0"/>
              <a:t>Can be written as  set of  Boolean Clauses of any length</a:t>
            </a:r>
          </a:p>
          <a:p>
            <a:pPr lvl="1"/>
            <a:r>
              <a:rPr lang="en-US" sz="1600" dirty="0"/>
              <a:t>(x1 OR x2) AND (x3 OR x4 OR x5) AND (x6 OR x7 OR x8 OR x9) </a:t>
            </a:r>
          </a:p>
          <a:p>
            <a:r>
              <a:rPr lang="en-US" dirty="0">
                <a:solidFill>
                  <a:srgbClr val="FF0000"/>
                </a:solidFill>
              </a:rPr>
              <a:t>3SAT: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Clauses should be of length 3</a:t>
            </a:r>
          </a:p>
        </p:txBody>
      </p:sp>
    </p:spTree>
    <p:extLst>
      <p:ext uri="{BB962C8B-B14F-4D97-AF65-F5344CB8AC3E}">
        <p14:creationId xmlns:p14="http://schemas.microsoft.com/office/powerpoint/2010/main" val="22368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SAT=&gt; 3SAT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60" y="2323652"/>
            <a:ext cx="8049809" cy="3508977"/>
          </a:xfrm>
        </p:spPr>
        <p:txBody>
          <a:bodyPr>
            <a:normAutofit/>
          </a:bodyPr>
          <a:lstStyle/>
          <a:p>
            <a:r>
              <a:rPr lang="en-US" dirty="0"/>
              <a:t>Convert clauses of size &lt; 3</a:t>
            </a:r>
          </a:p>
          <a:p>
            <a:pPr lvl="1"/>
            <a:r>
              <a:rPr lang="en-US" dirty="0"/>
              <a:t>(x1OR x2) =&gt; (x1 OR x1 OR x2)</a:t>
            </a:r>
          </a:p>
          <a:p>
            <a:r>
              <a:rPr lang="en-US" dirty="0"/>
              <a:t>Convert clauses of size &gt;3</a:t>
            </a:r>
          </a:p>
          <a:p>
            <a:pPr lvl="1"/>
            <a:r>
              <a:rPr lang="en-US" dirty="0"/>
              <a:t>(x6 OR x7 OR x8 OR x9)</a:t>
            </a:r>
          </a:p>
          <a:p>
            <a:pPr lvl="2"/>
            <a:r>
              <a:rPr lang="en-US" dirty="0"/>
              <a:t>=&gt; (x6 Or x7 OR z1) AND (!z1 OR x8 OR x9)</a:t>
            </a:r>
          </a:p>
          <a:p>
            <a:pPr lvl="1"/>
            <a:r>
              <a:rPr lang="en-US" dirty="0"/>
              <a:t>(x1 OR x2 OR x3 …. OR </a:t>
            </a:r>
            <a:r>
              <a:rPr lang="en-US" dirty="0" err="1"/>
              <a:t>xk</a:t>
            </a:r>
            <a:r>
              <a:rPr lang="en-US" dirty="0"/>
              <a:t>)</a:t>
            </a:r>
          </a:p>
          <a:p>
            <a:pPr lvl="2"/>
            <a:r>
              <a:rPr lang="en-US" sz="1600" dirty="0"/>
              <a:t>=&gt; (x1 OR x2 OR z1) AND (!z1 OR x3 OR z2) AND … (!</a:t>
            </a:r>
            <a:r>
              <a:rPr lang="en-US" sz="1600" dirty="0" err="1"/>
              <a:t>zk</a:t>
            </a:r>
            <a:r>
              <a:rPr lang="en-US" sz="1600" dirty="0"/>
              <a:t> OR x(k-1) OR </a:t>
            </a:r>
            <a:r>
              <a:rPr lang="en-US" sz="1600" dirty="0" err="1"/>
              <a:t>xk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43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Independent Set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independent set in a graph is a set of vertices no two of which are adjacent to each other</a:t>
            </a:r>
          </a:p>
          <a:p>
            <a:r>
              <a:rPr lang="en-US" dirty="0"/>
              <a:t>Does a given graph have an independent set of size &gt;= 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4618903"/>
            <a:ext cx="62103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3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880" y="456164"/>
            <a:ext cx="7024744" cy="1143000"/>
          </a:xfrm>
        </p:spPr>
        <p:txBody>
          <a:bodyPr/>
          <a:lstStyle/>
          <a:p>
            <a:r>
              <a:rPr lang="en-US" dirty="0"/>
              <a:t>3 SAT to Independent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834" y="1877464"/>
            <a:ext cx="7486903" cy="2550097"/>
          </a:xfrm>
        </p:spPr>
        <p:txBody>
          <a:bodyPr>
            <a:normAutofit/>
          </a:bodyPr>
          <a:lstStyle/>
          <a:p>
            <a:r>
              <a:rPr lang="en-US" dirty="0"/>
              <a:t>3SAT instance with K clauses</a:t>
            </a:r>
          </a:p>
          <a:p>
            <a:pPr lvl="1"/>
            <a:r>
              <a:rPr lang="en-US" sz="1600" dirty="0"/>
              <a:t>(x1 OR x2 OR x3) AND (!x1 OR x2 OR !x3) AND (!x1 OR !x2 OR x3)</a:t>
            </a:r>
            <a:endParaRPr lang="en-US" dirty="0"/>
          </a:p>
          <a:p>
            <a:r>
              <a:rPr lang="en-US" dirty="0"/>
              <a:t>Create a triangle for each clause</a:t>
            </a:r>
          </a:p>
          <a:p>
            <a:r>
              <a:rPr lang="en-US" dirty="0"/>
              <a:t>Across triangles connect to negations of the same variables</a:t>
            </a:r>
          </a:p>
          <a:p>
            <a:r>
              <a:rPr lang="en-US" dirty="0"/>
              <a:t>The graph will have an independent set of size K if the given 3SAT formula is </a:t>
            </a:r>
            <a:r>
              <a:rPr lang="en-US" dirty="0" err="1"/>
              <a:t>satisfiable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476083" y="4759692"/>
            <a:ext cx="6125392" cy="1515019"/>
            <a:chOff x="1476083" y="4759692"/>
            <a:chExt cx="6125392" cy="1515019"/>
          </a:xfrm>
        </p:grpSpPr>
        <p:sp>
          <p:nvSpPr>
            <p:cNvPr id="4" name="Isosceles Triangle 3"/>
            <p:cNvSpPr/>
            <p:nvPr/>
          </p:nvSpPr>
          <p:spPr>
            <a:xfrm>
              <a:off x="1785032" y="5180507"/>
              <a:ext cx="1218628" cy="943860"/>
            </a:xfrm>
            <a:prstGeom prst="triangle">
              <a:avLst/>
            </a:prstGeom>
            <a:noFill/>
            <a:ln w="38100" cmpd="sng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4127" y="4892875"/>
              <a:ext cx="514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76083" y="5905379"/>
              <a:ext cx="514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52166" y="5871057"/>
              <a:ext cx="514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x3</a:t>
              </a: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3827520" y="5096758"/>
              <a:ext cx="1218628" cy="943860"/>
            </a:xfrm>
            <a:prstGeom prst="triangle">
              <a:avLst/>
            </a:prstGeom>
            <a:noFill/>
            <a:ln w="38100" cmpd="sng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56615" y="4809126"/>
              <a:ext cx="514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!x1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18571" y="5821630"/>
              <a:ext cx="514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94654" y="5787308"/>
              <a:ext cx="514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!x3</a:t>
              </a:r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5919428" y="5047324"/>
              <a:ext cx="1218628" cy="943860"/>
            </a:xfrm>
            <a:prstGeom prst="triangle">
              <a:avLst/>
            </a:prstGeom>
            <a:noFill/>
            <a:ln w="38100" cmpd="sng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48523" y="4759692"/>
              <a:ext cx="514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!x1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10479" y="5772196"/>
              <a:ext cx="514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!x2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86562" y="5737874"/>
              <a:ext cx="514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x3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85764" y="5126975"/>
              <a:ext cx="2042488" cy="83749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5" idx="2"/>
            </p:cNvCxnSpPr>
            <p:nvPr/>
          </p:nvCxnSpPr>
          <p:spPr>
            <a:xfrm rot="5400000" flipH="1" flipV="1">
              <a:off x="4389467" y="3129441"/>
              <a:ext cx="214883" cy="4050650"/>
            </a:xfrm>
            <a:prstGeom prst="curvedConnector4">
              <a:avLst>
                <a:gd name="adj1" fmla="val -106383"/>
                <a:gd name="adj2" fmla="val 56144"/>
              </a:avLst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7" idx="1"/>
            </p:cNvCxnSpPr>
            <p:nvPr/>
          </p:nvCxnSpPr>
          <p:spPr>
            <a:xfrm rot="10800000" flipH="1">
              <a:off x="2952166" y="6040619"/>
              <a:ext cx="2093982" cy="15105"/>
            </a:xfrm>
            <a:prstGeom prst="curvedConnector5">
              <a:avLst>
                <a:gd name="adj1" fmla="val -10917"/>
                <a:gd name="adj2" fmla="val 2735955"/>
                <a:gd name="adj3" fmla="val 62295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11" idx="1"/>
            </p:cNvCxnSpPr>
            <p:nvPr/>
          </p:nvCxnSpPr>
          <p:spPr>
            <a:xfrm rot="10800000" flipH="1" flipV="1">
              <a:off x="4994654" y="5971974"/>
              <a:ext cx="2143402" cy="19210"/>
            </a:xfrm>
            <a:prstGeom prst="curvedConnector5">
              <a:avLst>
                <a:gd name="adj1" fmla="val -10665"/>
                <a:gd name="adj2" fmla="val -2151307"/>
                <a:gd name="adj3" fmla="val 62012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endCxn id="14" idx="2"/>
            </p:cNvCxnSpPr>
            <p:nvPr/>
          </p:nvCxnSpPr>
          <p:spPr>
            <a:xfrm>
              <a:off x="1785032" y="6124367"/>
              <a:ext cx="4082904" cy="17161"/>
            </a:xfrm>
            <a:prstGeom prst="curvedConnector4">
              <a:avLst>
                <a:gd name="adj1" fmla="val 46847"/>
                <a:gd name="adj2" fmla="val 1432090"/>
              </a:avLst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>
              <a:endCxn id="14" idx="2"/>
            </p:cNvCxnSpPr>
            <p:nvPr/>
          </p:nvCxnSpPr>
          <p:spPr>
            <a:xfrm>
              <a:off x="3827520" y="6040618"/>
              <a:ext cx="2040416" cy="100910"/>
            </a:xfrm>
            <a:prstGeom prst="curvedConnector4">
              <a:avLst>
                <a:gd name="adj1" fmla="val 43691"/>
                <a:gd name="adj2" fmla="val 326538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3759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Independent Set to Max Clique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a clique of size &gt;=K in a graph</a:t>
            </a:r>
          </a:p>
          <a:p>
            <a:r>
              <a:rPr lang="en-US" dirty="0"/>
              <a:t>Take a graph</a:t>
            </a:r>
          </a:p>
          <a:p>
            <a:r>
              <a:rPr lang="en-US" dirty="0"/>
              <a:t>Take the complement of the graph (connect vertices that were not connected; remove connections between vertices that were connected)</a:t>
            </a:r>
          </a:p>
          <a:p>
            <a:r>
              <a:rPr lang="en-US" dirty="0"/>
              <a:t>Find the independent set of the complement graph</a:t>
            </a:r>
          </a:p>
          <a:p>
            <a:r>
              <a:rPr lang="en-US" dirty="0"/>
              <a:t>The vertices that form the independent set in the complement graph form the clique in the original graph</a:t>
            </a:r>
          </a:p>
          <a:p>
            <a:r>
              <a:rPr lang="en-US" dirty="0">
                <a:solidFill>
                  <a:srgbClr val="FF0000"/>
                </a:solidFill>
              </a:rPr>
              <a:t>Independent set in the original graph=max clique in the complement graph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7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Cover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394168"/>
            <a:ext cx="6515100" cy="157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4219179"/>
            <a:ext cx="7899400" cy="749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26120A-7504-FA44-A1C9-9A95144FB658}"/>
              </a:ext>
            </a:extLst>
          </p:cNvPr>
          <p:cNvSpPr txBox="1"/>
          <p:nvPr/>
        </p:nvSpPr>
        <p:spPr>
          <a:xfrm>
            <a:off x="924674" y="5506948"/>
            <a:ext cx="70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K is an independent set in G (V,E), then V-K is a vertex cover in G’</a:t>
            </a:r>
          </a:p>
        </p:txBody>
      </p:sp>
    </p:spTree>
    <p:extLst>
      <p:ext uri="{BB962C8B-B14F-4D97-AF65-F5344CB8AC3E}">
        <p14:creationId xmlns:p14="http://schemas.microsoft.com/office/powerpoint/2010/main" val="415632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22F9-0F53-6E4F-9C6F-5D774EF3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</a:t>
            </a:r>
            <a:r>
              <a:rPr lang="en-US" dirty="0" err="1"/>
              <a:t>ClIQUE</a:t>
            </a:r>
            <a:r>
              <a:rPr lang="en-US" dirty="0"/>
              <a:t> to VERTEX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C8FC-ABEB-B14A-924B-711CE705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 G,  with V vertices, let the max clique be formed of the set of vertices C</a:t>
            </a:r>
          </a:p>
          <a:p>
            <a:r>
              <a:rPr lang="en-US" dirty="0"/>
              <a:t>Now create the complement of the graph, say G’.</a:t>
            </a:r>
          </a:p>
          <a:p>
            <a:r>
              <a:rPr lang="en-US" dirty="0"/>
              <a:t>Any edge in G’ will have at least one end point not in C. </a:t>
            </a:r>
          </a:p>
          <a:p>
            <a:r>
              <a:rPr lang="en-US" dirty="0"/>
              <a:t>Thus the size of the independent set is at least |V|-|C|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3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find a close near-optimal solution to many NP-complete problems with polynomial time algorithms.</a:t>
            </a:r>
          </a:p>
          <a:p>
            <a:endParaRPr lang="en-US" dirty="0"/>
          </a:p>
          <a:p>
            <a:r>
              <a:rPr lang="en-US" dirty="0"/>
              <a:t>Approximation algorithms provide performance ratios of the obtained solution (C) to the optimal solution (C*)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15" y="5172229"/>
            <a:ext cx="25908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decision problem whose answer is yes or no</a:t>
            </a:r>
          </a:p>
          <a:p>
            <a:r>
              <a:rPr lang="en-US" dirty="0"/>
              <a:t>Problems for which there exist algorithms to find the answer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are decidable</a:t>
            </a:r>
          </a:p>
          <a:p>
            <a:r>
              <a:rPr lang="en-US" dirty="0"/>
              <a:t>Problems for which no algorithms exist to find the answer </a:t>
            </a:r>
            <a:r>
              <a:rPr lang="en-US" b="1" dirty="0">
                <a:solidFill>
                  <a:srgbClr val="4A6300"/>
                </a:solidFill>
              </a:rPr>
              <a:t>are </a:t>
            </a:r>
            <a:r>
              <a:rPr lang="en-US" b="1" dirty="0" err="1">
                <a:solidFill>
                  <a:srgbClr val="4A6300"/>
                </a:solidFill>
              </a:rPr>
              <a:t>undecidable</a:t>
            </a:r>
            <a:endParaRPr lang="en-US" b="1" dirty="0">
              <a:solidFill>
                <a:srgbClr val="4A63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What is an example of an undecidable  problem?</a:t>
            </a:r>
          </a:p>
          <a:p>
            <a:pPr lvl="1"/>
            <a:r>
              <a:rPr lang="en-US" b="1" dirty="0">
                <a:solidFill>
                  <a:srgbClr val="4A6300"/>
                </a:solidFill>
              </a:rPr>
              <a:t>Halting Problem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6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Approximation Algorithms </a:t>
            </a:r>
            <a:r>
              <a:rPr lang="en-US" dirty="0" err="1"/>
              <a:t>vs</a:t>
            </a:r>
            <a:r>
              <a:rPr lang="en-US" dirty="0"/>
              <a:t>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Approximation algorithms provide an approximation ratio of how close the solution is</a:t>
            </a:r>
          </a:p>
          <a:p>
            <a:r>
              <a:rPr lang="en-US" dirty="0"/>
              <a:t>Heuristics do not provide any such ratio</a:t>
            </a:r>
          </a:p>
          <a:p>
            <a:r>
              <a:rPr lang="en-US" dirty="0"/>
              <a:t>Not all NP-complete problems can be approximated within a polynomial factor—e.g. Independent Set problem</a:t>
            </a:r>
          </a:p>
        </p:txBody>
      </p:sp>
    </p:spTree>
    <p:extLst>
      <p:ext uri="{BB962C8B-B14F-4D97-AF65-F5344CB8AC3E}">
        <p14:creationId xmlns:p14="http://schemas.microsoft.com/office/powerpoint/2010/main" val="1262232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Approximation Algorithm for Vertex Cover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0" y="2580291"/>
            <a:ext cx="67437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68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10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70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Vertex cover is a polynomial time 2-approximation algorithm</a:t>
            </a:r>
          </a:p>
          <a:p>
            <a:r>
              <a:rPr lang="en-US" dirty="0"/>
              <a:t>Let A be the set of edges selected by the algorithm</a:t>
            </a:r>
          </a:p>
          <a:p>
            <a:r>
              <a:rPr lang="en-US" dirty="0"/>
              <a:t>Then no two edges in A share an end-point</a:t>
            </a:r>
          </a:p>
          <a:p>
            <a:r>
              <a:rPr lang="en-US" dirty="0"/>
              <a:t>The optimal solution C* includes at least one end point to each edge</a:t>
            </a:r>
          </a:p>
          <a:p>
            <a:r>
              <a:rPr lang="en-US" dirty="0"/>
              <a:t>Therefore no two edges in A are covered by the same vertex in C*;  </a:t>
            </a:r>
            <a:r>
              <a:rPr lang="en-US" dirty="0">
                <a:solidFill>
                  <a:srgbClr val="FF0000"/>
                </a:solidFill>
              </a:rPr>
              <a:t>|C*|  &gt;= |A|</a:t>
            </a:r>
          </a:p>
          <a:p>
            <a:r>
              <a:rPr lang="en-US" dirty="0"/>
              <a:t>In the algorithm  we pick the vertex  cover C, by taking the two end points of  A; </a:t>
            </a:r>
            <a:r>
              <a:rPr lang="en-US" dirty="0">
                <a:solidFill>
                  <a:srgbClr val="FF0000"/>
                </a:solidFill>
              </a:rPr>
              <a:t>|C|=2|A|</a:t>
            </a:r>
          </a:p>
          <a:p>
            <a:r>
              <a:rPr lang="en-US" dirty="0">
                <a:solidFill>
                  <a:srgbClr val="FF0000"/>
                </a:solidFill>
              </a:rPr>
              <a:t>Together  |C| &lt;= 2|C*|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24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Travelling Salesman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32699"/>
            <a:ext cx="792480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47" y="3352074"/>
            <a:ext cx="2463800" cy="62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490" y="4651728"/>
            <a:ext cx="477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assume triangle inequality, i.e.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679" y="4572740"/>
            <a:ext cx="3060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66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Travelling Salesmen Problem with Triangle Inequality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349500"/>
            <a:ext cx="72009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10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69" y="505778"/>
            <a:ext cx="7455401" cy="58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18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given algorithm is a </a:t>
            </a:r>
            <a:r>
              <a:rPr lang="en-US" dirty="0" err="1"/>
              <a:t>ploynomial</a:t>
            </a:r>
            <a:r>
              <a:rPr lang="en-US" dirty="0"/>
              <a:t> time 2-approximation algorithm for TSP with triangle inequality.</a:t>
            </a:r>
          </a:p>
          <a:p>
            <a:r>
              <a:rPr lang="en-US" dirty="0"/>
              <a:t>Let H* be the optimal cycle</a:t>
            </a:r>
          </a:p>
          <a:p>
            <a:r>
              <a:rPr lang="en-US" dirty="0"/>
              <a:t>A minimum spanning tree is an acyclic graph with total least edge cost. Let the cost of MST be T  </a:t>
            </a:r>
            <a:r>
              <a:rPr lang="en-US" dirty="0">
                <a:solidFill>
                  <a:srgbClr val="FF0000"/>
                </a:solidFill>
              </a:rPr>
              <a:t>c(T) &lt;=c(H*)</a:t>
            </a:r>
          </a:p>
          <a:p>
            <a:r>
              <a:rPr lang="en-US" dirty="0"/>
              <a:t>A full walk, W, of T visits every edge in T twice, </a:t>
            </a:r>
            <a:r>
              <a:rPr lang="en-US" dirty="0">
                <a:solidFill>
                  <a:srgbClr val="FF0000"/>
                </a:solidFill>
              </a:rPr>
              <a:t>c(W)=2c(T)</a:t>
            </a:r>
          </a:p>
          <a:p>
            <a:r>
              <a:rPr lang="en-US" dirty="0">
                <a:solidFill>
                  <a:srgbClr val="FF0000"/>
                </a:solidFill>
              </a:rPr>
              <a:t>Together c(W) &lt;= 2c(H*)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12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0DA9-18AB-A444-9686-C4C3BA86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05CA-943B-1C47-A63B-DC65100C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buNone/>
            </a:pPr>
            <a:r>
              <a:rPr lang="en-CA" dirty="0"/>
              <a:t>Backtracking is a systematic method for generating </a:t>
            </a:r>
            <a:r>
              <a:rPr lang="en-CA" i="1" dirty="0">
                <a:solidFill>
                  <a:srgbClr val="FF0000"/>
                </a:solidFill>
              </a:rPr>
              <a:t>all (or subsets of) combinatorial objects</a:t>
            </a:r>
            <a:r>
              <a:rPr lang="en-CA" dirty="0"/>
              <a:t>. </a:t>
            </a:r>
          </a:p>
          <a:p>
            <a:pPr lvl="1"/>
            <a:r>
              <a:rPr lang="en-US" sz="1600" i="1" dirty="0">
                <a:solidFill>
                  <a:srgbClr val="0432FF"/>
                </a:solidFill>
              </a:rPr>
              <a:t>Each object is a solution</a:t>
            </a:r>
          </a:p>
          <a:p>
            <a:pPr lvl="1"/>
            <a:r>
              <a:rPr lang="en-US" sz="1600" i="1" dirty="0">
                <a:solidFill>
                  <a:srgbClr val="0432FF"/>
                </a:solidFill>
              </a:rPr>
              <a:t>Constructing &amp; traversing a search tree</a:t>
            </a:r>
          </a:p>
          <a:p>
            <a:r>
              <a:rPr lang="en-US" dirty="0"/>
              <a:t>If the number of solutions expand </a:t>
            </a:r>
            <a:r>
              <a:rPr lang="en-US" dirty="0" err="1"/>
              <a:t>combinatorially</a:t>
            </a:r>
            <a:r>
              <a:rPr lang="en-US" dirty="0"/>
              <a:t>, then  we can  recursively branch to alternative solutions to find the ones that fulfill the constraints</a:t>
            </a:r>
          </a:p>
          <a:p>
            <a:pPr lvl="1"/>
            <a:endParaRPr lang="en-US" i="1" dirty="0">
              <a:solidFill>
                <a:srgbClr val="0432FF"/>
              </a:solidFill>
            </a:endParaRPr>
          </a:p>
          <a:p>
            <a:pPr lvl="1" algn="r"/>
            <a:endParaRPr lang="en-US" sz="1600" i="1" dirty="0">
              <a:solidFill>
                <a:srgbClr val="0432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12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84" y="718631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Backtracking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016" y="1861631"/>
            <a:ext cx="8856984" cy="5530626"/>
          </a:xfrm>
        </p:spPr>
        <p:txBody>
          <a:bodyPr>
            <a:noAutofit/>
          </a:bodyPr>
          <a:lstStyle/>
          <a:p>
            <a:r>
              <a:rPr lang="en-US" sz="1800" dirty="0"/>
              <a:t>The algorithm will generate all valid arrays X[1:N] whose elements come from domain S= {a</a:t>
            </a:r>
            <a:r>
              <a:rPr lang="en-US" sz="1800" baseline="-25000" dirty="0"/>
              <a:t>1</a:t>
            </a:r>
            <a:r>
              <a:rPr lang="en-US" sz="1800" dirty="0"/>
              <a:t>,a</a:t>
            </a:r>
            <a:r>
              <a:rPr lang="en-US" sz="1800" baseline="-25000" dirty="0"/>
              <a:t>2</a:t>
            </a:r>
            <a:r>
              <a:rPr lang="en-US" sz="1800" dirty="0"/>
              <a:t>,...,a</a:t>
            </a:r>
            <a:r>
              <a:rPr lang="en-US" sz="1800" baseline="-25000" dirty="0"/>
              <a:t>m</a:t>
            </a:r>
            <a:r>
              <a:rPr lang="en-US" sz="1800" dirty="0"/>
              <a:t>} of successive integers, such that the constraints C are satisfied.</a:t>
            </a:r>
          </a:p>
          <a:p>
            <a:r>
              <a:rPr lang="en-US" sz="1800" dirty="0"/>
              <a:t>The algorithm is generates a </a:t>
            </a:r>
            <a:r>
              <a:rPr lang="en-US" sz="1800" i="1" dirty="0">
                <a:solidFill>
                  <a:srgbClr val="0432FF"/>
                </a:solidFill>
              </a:rPr>
              <a:t>tree</a:t>
            </a:r>
            <a:r>
              <a:rPr lang="en-US" sz="1800" dirty="0"/>
              <a:t> that represents the entire </a:t>
            </a:r>
            <a:r>
              <a:rPr lang="en-US" sz="1800" i="1" dirty="0">
                <a:solidFill>
                  <a:srgbClr val="0432FF"/>
                </a:solidFill>
              </a:rPr>
              <a:t>solution space</a:t>
            </a:r>
            <a:r>
              <a:rPr lang="en-US" sz="1800" dirty="0"/>
              <a:t>. </a:t>
            </a:r>
          </a:p>
          <a:p>
            <a:r>
              <a:rPr lang="en-US" sz="1800" dirty="0"/>
              <a:t>In the tree, the </a:t>
            </a:r>
            <a:r>
              <a:rPr lang="en-US" sz="1800" i="1" dirty="0">
                <a:solidFill>
                  <a:srgbClr val="0432FF"/>
                </a:solidFill>
              </a:rPr>
              <a:t>root</a:t>
            </a:r>
            <a:r>
              <a:rPr lang="en-US" sz="1800" dirty="0"/>
              <a:t> designates the starting point, and every </a:t>
            </a:r>
            <a:r>
              <a:rPr lang="en-US" sz="1800" i="1" dirty="0">
                <a:solidFill>
                  <a:srgbClr val="0432FF"/>
                </a:solidFill>
              </a:rPr>
              <a:t>path</a:t>
            </a:r>
            <a:r>
              <a:rPr lang="en-US" sz="1800" dirty="0"/>
              <a:t> from the root to a leaf is of length N, where the </a:t>
            </a:r>
            <a:r>
              <a:rPr lang="en-US" sz="1800" dirty="0" err="1"/>
              <a:t>i-th</a:t>
            </a:r>
            <a:r>
              <a:rPr lang="en-US" sz="1800" dirty="0"/>
              <a:t> node specifies a value for element X[</a:t>
            </a:r>
            <a:r>
              <a:rPr lang="en-US" sz="1800" dirty="0" err="1"/>
              <a:t>i</a:t>
            </a:r>
            <a:r>
              <a:rPr lang="en-US" sz="1800" dirty="0"/>
              <a:t>]. The whole path represents a single solution, that is, a single object.</a:t>
            </a:r>
          </a:p>
          <a:p>
            <a:pPr lvl="1"/>
            <a:r>
              <a:rPr lang="en-US" sz="1600" dirty="0"/>
              <a:t>During tree generation, when we are to create a new node corresponding to X[</a:t>
            </a:r>
            <a:r>
              <a:rPr lang="en-US" sz="1600" dirty="0" err="1"/>
              <a:t>i</a:t>
            </a:r>
            <a:r>
              <a:rPr lang="en-US" sz="1600" dirty="0"/>
              <a:t>], we try to assign X[</a:t>
            </a:r>
            <a:r>
              <a:rPr lang="en-US" sz="1600" dirty="0" err="1"/>
              <a:t>i</a:t>
            </a:r>
            <a:r>
              <a:rPr lang="en-US" sz="1600" dirty="0"/>
              <a:t>] a new </a:t>
            </a:r>
            <a:r>
              <a:rPr lang="en-US" sz="1600" i="1" dirty="0">
                <a:solidFill>
                  <a:srgbClr val="0432FF"/>
                </a:solidFill>
              </a:rPr>
              <a:t>next domain value </a:t>
            </a:r>
            <a:r>
              <a:rPr lang="en-US" sz="1600" dirty="0"/>
              <a:t>(given the current value of X[</a:t>
            </a:r>
            <a:r>
              <a:rPr lang="en-US" sz="1600" dirty="0" err="1"/>
              <a:t>i</a:t>
            </a:r>
            <a:r>
              <a:rPr lang="en-US" sz="1600" dirty="0"/>
              <a:t>] as reference). </a:t>
            </a:r>
          </a:p>
          <a:p>
            <a:pPr lvl="1"/>
            <a:r>
              <a:rPr lang="en-US" sz="1600" dirty="0"/>
              <a:t>If that value does not violate the </a:t>
            </a:r>
            <a:r>
              <a:rPr lang="en-US" sz="1600" i="1" dirty="0">
                <a:solidFill>
                  <a:srgbClr val="0432FF"/>
                </a:solidFill>
              </a:rPr>
              <a:t>constraints C</a:t>
            </a:r>
            <a:r>
              <a:rPr lang="en-US" sz="1600" dirty="0"/>
              <a:t>, it is assigned. </a:t>
            </a:r>
          </a:p>
          <a:p>
            <a:pPr lvl="1"/>
            <a:r>
              <a:rPr lang="en-US" sz="1600" dirty="0"/>
              <a:t>If that value violates C, the next value after that will be tried, and so on, until either a C-compliant value is found or all remaining values are exhausted. </a:t>
            </a:r>
          </a:p>
          <a:p>
            <a:pPr lvl="1"/>
            <a:r>
              <a:rPr lang="en-US" sz="1600" dirty="0"/>
              <a:t>If a C-compliant value is found and assigned to X[</a:t>
            </a:r>
            <a:r>
              <a:rPr lang="en-US" sz="1600" dirty="0" err="1"/>
              <a:t>i</a:t>
            </a:r>
            <a:r>
              <a:rPr lang="en-US" sz="1600" dirty="0"/>
              <a:t>], we move to the next level for </a:t>
            </a:r>
            <a:r>
              <a:rPr lang="en-US" sz="1600" i="1" dirty="0">
                <a:solidFill>
                  <a:srgbClr val="0432FF"/>
                </a:solidFill>
              </a:rPr>
              <a:t>X[i+1]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If no C-compliant value is found for X[</a:t>
            </a:r>
            <a:r>
              <a:rPr lang="en-US" sz="1600" dirty="0" err="1"/>
              <a:t>i</a:t>
            </a:r>
            <a:r>
              <a:rPr lang="en-US" sz="1600" dirty="0"/>
              <a:t>], we </a:t>
            </a:r>
            <a:r>
              <a:rPr lang="en-US" sz="1600" i="1" dirty="0">
                <a:solidFill>
                  <a:srgbClr val="0432FF"/>
                </a:solidFill>
              </a:rPr>
              <a:t>backtrack</a:t>
            </a:r>
            <a:r>
              <a:rPr lang="en-US" sz="1600" dirty="0"/>
              <a:t> to the previous level for </a:t>
            </a:r>
            <a:r>
              <a:rPr lang="en-US" sz="1600" i="1" dirty="0">
                <a:solidFill>
                  <a:srgbClr val="0432FF"/>
                </a:solidFill>
              </a:rPr>
              <a:t>X[i-1]. </a:t>
            </a:r>
          </a:p>
          <a:p>
            <a:pPr lvl="1"/>
            <a:r>
              <a:rPr lang="en-US" sz="1600" dirty="0"/>
              <a:t>When we backtrack to the root, the whole tree has been searched, and the algorithm stops.</a:t>
            </a:r>
          </a:p>
        </p:txBody>
      </p:sp>
    </p:spTree>
    <p:extLst>
      <p:ext uri="{BB962C8B-B14F-4D97-AF65-F5344CB8AC3E}">
        <p14:creationId xmlns:p14="http://schemas.microsoft.com/office/powerpoint/2010/main" val="125485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Decidable problems that can be solved in polynomial time; T(n)=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are tractable</a:t>
            </a:r>
          </a:p>
          <a:p>
            <a:endParaRPr lang="en-US" dirty="0"/>
          </a:p>
          <a:p>
            <a:r>
              <a:rPr lang="en-US" dirty="0"/>
              <a:t>Others that take more than polynomial time are intractable</a:t>
            </a:r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74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C419-2313-C74D-B155-80F3CABB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F9E95-6D77-F247-991C-5B23EAB825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chessboard and N queens. Can you place the Queens on the board such that they do not attack each other.</a:t>
            </a:r>
          </a:p>
        </p:txBody>
      </p:sp>
      <p:pic>
        <p:nvPicPr>
          <p:cNvPr id="1026" name="Picture 2" descr="Solving the n-queens problem. The “eight queens puzzle” is a… | by Paul  Brown | Medium">
            <a:extLst>
              <a:ext uri="{FF2B5EF4-FFF2-40B4-BE49-F238E27FC236}">
                <a16:creationId xmlns:a16="http://schemas.microsoft.com/office/drawing/2014/main" id="{A0349CB1-7EB7-3148-B3C9-E35153C43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94" y="2174639"/>
            <a:ext cx="4246081" cy="424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65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B8AF-33F3-174E-AB06-F6801520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D89272-C64F-EC4D-ABDE-064A3E7A56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88520" y="1788634"/>
            <a:ext cx="4355480" cy="2984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C8C41-291C-FC48-9EA9-FD2036CF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59" y="4109956"/>
            <a:ext cx="4804715" cy="2357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3F08F-5D6A-CF47-8843-7FD1112B7265}"/>
              </a:ext>
            </a:extLst>
          </p:cNvPr>
          <p:cNvSpPr txBox="1"/>
          <p:nvPr/>
        </p:nvSpPr>
        <p:spPr>
          <a:xfrm>
            <a:off x="573943" y="2819236"/>
            <a:ext cx="4408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Queen to first free spot.</a:t>
            </a:r>
          </a:p>
          <a:p>
            <a:r>
              <a:rPr lang="en-US" dirty="0"/>
              <a:t>  If spot is not free move to the next spot</a:t>
            </a:r>
          </a:p>
          <a:p>
            <a:r>
              <a:rPr lang="en-US" dirty="0"/>
              <a:t>Continue until spot is selected</a:t>
            </a:r>
          </a:p>
        </p:txBody>
      </p:sp>
    </p:spTree>
    <p:extLst>
      <p:ext uri="{BB962C8B-B14F-4D97-AF65-F5344CB8AC3E}">
        <p14:creationId xmlns:p14="http://schemas.microsoft.com/office/powerpoint/2010/main" val="1106129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EC88-78A3-9148-8A83-18E6DC0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BAD19B-B2BE-C64A-AA25-5A555A36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numbers, find the longest subsequence such that the numbers are in increasing order.</a:t>
            </a:r>
          </a:p>
          <a:p>
            <a:r>
              <a:rPr lang="en-US" dirty="0"/>
              <a:t>Example ={3, 10,2,1,20,15}</a:t>
            </a:r>
          </a:p>
          <a:p>
            <a:r>
              <a:rPr lang="en-US" dirty="0"/>
              <a:t>Longest increasing subsequence is: {3,10,20} or {2,20,15} or {1,20,15}</a:t>
            </a:r>
          </a:p>
        </p:txBody>
      </p:sp>
    </p:spTree>
    <p:extLst>
      <p:ext uri="{BB962C8B-B14F-4D97-AF65-F5344CB8AC3E}">
        <p14:creationId xmlns:p14="http://schemas.microsoft.com/office/powerpoint/2010/main" val="4090149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E08C-8C7F-2744-A41C-F7825E38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3DDFD-1684-C140-A229-B3CBB6E65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2086" y="2249424"/>
            <a:ext cx="2088120" cy="4023360"/>
          </a:xfrm>
        </p:spPr>
        <p:txBody>
          <a:bodyPr/>
          <a:lstStyle/>
          <a:p>
            <a:r>
              <a:rPr lang="en-US" dirty="0"/>
              <a:t>Branching solution</a:t>
            </a:r>
          </a:p>
          <a:p>
            <a:r>
              <a:rPr lang="en-US" dirty="0"/>
              <a:t>From root create branch with each element.</a:t>
            </a:r>
          </a:p>
          <a:p>
            <a:r>
              <a:rPr lang="en-US" dirty="0"/>
              <a:t>Build the tree for each possible candidate</a:t>
            </a:r>
          </a:p>
        </p:txBody>
      </p:sp>
      <p:pic>
        <p:nvPicPr>
          <p:cNvPr id="2050" name="Picture 2" descr="Longest Increasing Subsequence | (DP-41)- Tutorial">
            <a:extLst>
              <a:ext uri="{FF2B5EF4-FFF2-40B4-BE49-F238E27FC236}">
                <a16:creationId xmlns:a16="http://schemas.microsoft.com/office/drawing/2014/main" id="{59BD1BF1-9B9B-8A46-B4B7-94197E57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06" y="1969249"/>
            <a:ext cx="6411326" cy="3434957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1C94F-1C9A-0845-8C2A-3FE1E77EF556}"/>
              </a:ext>
            </a:extLst>
          </p:cNvPr>
          <p:cNvSpPr txBox="1"/>
          <p:nvPr/>
        </p:nvSpPr>
        <p:spPr>
          <a:xfrm>
            <a:off x="996593" y="5856270"/>
            <a:ext cx="68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this remind you of something ?</a:t>
            </a:r>
          </a:p>
        </p:txBody>
      </p:sp>
    </p:spTree>
    <p:extLst>
      <p:ext uri="{BB962C8B-B14F-4D97-AF65-F5344CB8AC3E}">
        <p14:creationId xmlns:p14="http://schemas.microsoft.com/office/powerpoint/2010/main" val="1430134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41DA-F129-AF48-AC61-1E6824F5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46A7-98E2-FE48-9B5B-483D4CAD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a color to each vertex of a graph, such that two adjacent vertices do not have the same color (</a:t>
            </a:r>
            <a:r>
              <a:rPr lang="en-US" dirty="0">
                <a:solidFill>
                  <a:srgbClr val="FF0000"/>
                </a:solidFill>
              </a:rPr>
              <a:t>vertex coloring</a:t>
            </a:r>
            <a:r>
              <a:rPr lang="en-US" dirty="0"/>
              <a:t>)</a:t>
            </a:r>
          </a:p>
          <a:p>
            <a:r>
              <a:rPr lang="en-US" dirty="0"/>
              <a:t>The minimum number of colors with which the vertices of a graph can be colored is called the chromatic number of the graph, 𝜒(G).</a:t>
            </a:r>
          </a:p>
          <a:p>
            <a:r>
              <a:rPr lang="en-US" dirty="0"/>
              <a:t>Graph coloring is used for resources allocation</a:t>
            </a:r>
          </a:p>
          <a:p>
            <a:pPr lvl="1"/>
            <a:r>
              <a:rPr lang="en-US" dirty="0"/>
              <a:t>Least number registers in computing</a:t>
            </a:r>
          </a:p>
          <a:p>
            <a:pPr lvl="1"/>
            <a:r>
              <a:rPr lang="en-US" dirty="0"/>
              <a:t>Fewest rooms to be allocated</a:t>
            </a:r>
          </a:p>
          <a:p>
            <a:pPr lvl="1"/>
            <a:r>
              <a:rPr lang="en-US" dirty="0"/>
              <a:t>Fewest channels in mobile transmission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05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AB4D-1B96-354E-8912-9206A7B0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</a:t>
            </a:r>
            <a:r>
              <a:rPr lang="en-US" dirty="0"/>
              <a:t> Coloring </a:t>
            </a:r>
            <a:r>
              <a:rPr lang="en-US" dirty="0" err="1"/>
              <a:t>iS</a:t>
            </a:r>
            <a:r>
              <a:rPr lang="en-US" dirty="0"/>
              <a:t> NP-Complete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FED7-E9D6-4346-8A89-5EA5F2241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" y="1941816"/>
            <a:ext cx="4153225" cy="4439463"/>
          </a:xfrm>
        </p:spPr>
        <p:txBody>
          <a:bodyPr>
            <a:normAutofit/>
          </a:bodyPr>
          <a:lstStyle/>
          <a:p>
            <a:r>
              <a:rPr lang="en-US" dirty="0"/>
              <a:t>Reduce from 3-SAT coloring to prove for 3 colors.</a:t>
            </a:r>
          </a:p>
          <a:p>
            <a:r>
              <a:rPr lang="en-US" dirty="0"/>
              <a:t>Create a triangle of 3 colors T,F,B</a:t>
            </a:r>
          </a:p>
          <a:p>
            <a:r>
              <a:rPr lang="en-US" dirty="0"/>
              <a:t>Connect every variable and its inverse with B</a:t>
            </a:r>
          </a:p>
          <a:p>
            <a:pPr lvl="1"/>
            <a:r>
              <a:rPr lang="en-US" dirty="0"/>
              <a:t>If v1 is T, then v1’ is F. Thus this is the truth assignment of the variables</a:t>
            </a:r>
          </a:p>
          <a:p>
            <a:r>
              <a:rPr lang="en-US" dirty="0"/>
              <a:t>For every clause create the gadget graph and connect final node to B and F.</a:t>
            </a:r>
          </a:p>
          <a:p>
            <a:pPr lvl="1"/>
            <a:r>
              <a:rPr lang="en-US" dirty="0"/>
              <a:t>This means that the final output has to be true</a:t>
            </a:r>
          </a:p>
          <a:p>
            <a:r>
              <a:rPr lang="en-US" dirty="0"/>
              <a:t>If all the clauses are true, then this graph is 3-colorable</a:t>
            </a:r>
          </a:p>
        </p:txBody>
      </p:sp>
      <p:pic>
        <p:nvPicPr>
          <p:cNvPr id="1026" name="Picture 2" descr="Introduction to Complexity Theory: 3-Colouring is NP-complete">
            <a:extLst>
              <a:ext uri="{FF2B5EF4-FFF2-40B4-BE49-F238E27FC236}">
                <a16:creationId xmlns:a16="http://schemas.microsoft.com/office/drawing/2014/main" id="{187A9BA2-7EF7-0E4B-9621-6CA4F842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992" y="5080411"/>
            <a:ext cx="3988257" cy="155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 K coloring NP complete? - Quora">
            <a:extLst>
              <a:ext uri="{FF2B5EF4-FFF2-40B4-BE49-F238E27FC236}">
                <a16:creationId xmlns:a16="http://schemas.microsoft.com/office/drawing/2014/main" id="{9C6BA83C-881B-FF41-8838-C542015B6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057" y="2260608"/>
            <a:ext cx="3299478" cy="264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686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9132-056F-BB4D-A2CA-FE56E4C1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</a:t>
            </a:r>
            <a:r>
              <a:rPr lang="en-US" dirty="0"/>
              <a:t> Coloring Using </a:t>
            </a:r>
            <a:r>
              <a:rPr lang="en-US" dirty="0" err="1"/>
              <a:t>BackTracking</a:t>
            </a:r>
            <a:endParaRPr lang="en-US" dirty="0"/>
          </a:p>
        </p:txBody>
      </p:sp>
      <p:pic>
        <p:nvPicPr>
          <p:cNvPr id="3074" name="Picture 2" descr="Graph Coloring Algorithm using Backtracking – Pencil Programmer">
            <a:extLst>
              <a:ext uri="{FF2B5EF4-FFF2-40B4-BE49-F238E27FC236}">
                <a16:creationId xmlns:a16="http://schemas.microsoft.com/office/drawing/2014/main" id="{6EAFB1AE-9E4C-104D-9BBA-601ADDA94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63" y="2125107"/>
            <a:ext cx="5918537" cy="44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aph coloring problem">
            <a:extLst>
              <a:ext uri="{FF2B5EF4-FFF2-40B4-BE49-F238E27FC236}">
                <a16:creationId xmlns:a16="http://schemas.microsoft.com/office/drawing/2014/main" id="{118D6D63-D988-3542-8E21-F6B9CAB03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27" y="2417923"/>
            <a:ext cx="24638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49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Expressing as Decision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express many problems, particularly optimization ones as decision problems</a:t>
            </a:r>
          </a:p>
          <a:p>
            <a:r>
              <a:rPr lang="en-US" dirty="0"/>
              <a:t>Instead of saying find the minimum value, we rephrase it as is there a solution whose size is less than equal to n</a:t>
            </a:r>
          </a:p>
        </p:txBody>
      </p:sp>
    </p:spTree>
    <p:extLst>
      <p:ext uri="{BB962C8B-B14F-4D97-AF65-F5344CB8AC3E}">
        <p14:creationId xmlns:p14="http://schemas.microsoft.com/office/powerpoint/2010/main" val="341537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Circuit-SAT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1" y="2583362"/>
            <a:ext cx="7636838" cy="34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8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Circuit-SAT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steps</a:t>
            </a:r>
          </a:p>
          <a:p>
            <a:pPr lvl="1"/>
            <a:r>
              <a:rPr lang="en-US" dirty="0"/>
              <a:t>1. Guess the answer</a:t>
            </a:r>
          </a:p>
          <a:p>
            <a:pPr lvl="1"/>
            <a:r>
              <a:rPr lang="en-US" dirty="0"/>
              <a:t>2. Verify the answer</a:t>
            </a:r>
          </a:p>
          <a:p>
            <a:r>
              <a:rPr lang="en-US" dirty="0"/>
              <a:t>For all possible combination of the inputs, check whether the answer satisfies the circuit.</a:t>
            </a:r>
          </a:p>
          <a:p>
            <a:r>
              <a:rPr lang="en-US" dirty="0"/>
              <a:t>Checking the answer is polynomial time.</a:t>
            </a:r>
          </a:p>
          <a:p>
            <a:r>
              <a:rPr lang="en-US" dirty="0"/>
              <a:t>How many possible combinations to check 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3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NP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Verification can be done in polynomial time</a:t>
            </a:r>
          </a:p>
          <a:p>
            <a:r>
              <a:rPr lang="en-US" dirty="0">
                <a:solidFill>
                  <a:srgbClr val="FF0000"/>
                </a:solidFill>
              </a:rPr>
              <a:t>Number of instances to check is larger than polynomial</a:t>
            </a:r>
          </a:p>
          <a:p>
            <a:r>
              <a:rPr lang="en-US" dirty="0"/>
              <a:t>If we could check all the instances non-deterministically, then problem is polynomial</a:t>
            </a:r>
          </a:p>
          <a:p>
            <a:r>
              <a:rPr lang="en-US" dirty="0"/>
              <a:t>NP=Non-deterministic Polynomial</a:t>
            </a:r>
          </a:p>
        </p:txBody>
      </p:sp>
    </p:spTree>
    <p:extLst>
      <p:ext uri="{BB962C8B-B14F-4D97-AF65-F5344CB8AC3E}">
        <p14:creationId xmlns:p14="http://schemas.microsoft.com/office/powerpoint/2010/main" val="30498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upper bound is larger than polynomial time</a:t>
            </a:r>
          </a:p>
          <a:p>
            <a:r>
              <a:rPr lang="en-US" dirty="0"/>
              <a:t>Is the lower bound polynomial ?</a:t>
            </a:r>
          </a:p>
          <a:p>
            <a:r>
              <a:rPr lang="en-US" dirty="0"/>
              <a:t> If yes then we can show P=NP</a:t>
            </a:r>
          </a:p>
          <a:p>
            <a:r>
              <a:rPr lang="en-US" dirty="0"/>
              <a:t>Answer is no known yet!</a:t>
            </a:r>
          </a:p>
        </p:txBody>
      </p:sp>
    </p:spTree>
    <p:extLst>
      <p:ext uri="{BB962C8B-B14F-4D97-AF65-F5344CB8AC3E}">
        <p14:creationId xmlns:p14="http://schemas.microsoft.com/office/powerpoint/2010/main" val="100246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Complete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set of NP problems : S</a:t>
            </a:r>
          </a:p>
          <a:p>
            <a:r>
              <a:rPr lang="en-US" dirty="0"/>
              <a:t>Let x is an element (a problem) in S</a:t>
            </a:r>
          </a:p>
          <a:p>
            <a:r>
              <a:rPr lang="en-US" dirty="0"/>
              <a:t>There is a polynomial time algorithm to transform any element in S to x</a:t>
            </a:r>
          </a:p>
          <a:p>
            <a:r>
              <a:rPr lang="en-US" dirty="0"/>
              <a:t>Then the problems in set S are NP-complete</a:t>
            </a:r>
          </a:p>
          <a:p>
            <a:r>
              <a:rPr lang="en-US" dirty="0">
                <a:solidFill>
                  <a:srgbClr val="FF0000"/>
                </a:solidFill>
              </a:rPr>
              <a:t>So if we can solve one problem in the NP-complete set in polynomial time, we can solve all problems in the NP-complete set in polynomial time.</a:t>
            </a:r>
          </a:p>
        </p:txBody>
      </p:sp>
    </p:spTree>
    <p:extLst>
      <p:ext uri="{BB962C8B-B14F-4D97-AF65-F5344CB8AC3E}">
        <p14:creationId xmlns:p14="http://schemas.microsoft.com/office/powerpoint/2010/main" val="1902791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{C5142F0F-4B41-644E-A60F-6177A3D4E3E5}tf10001061</Template>
  <TotalTime>28467</TotalTime>
  <Words>1674</Words>
  <Application>Microsoft Macintosh PowerPoint</Application>
  <PresentationFormat>On-screen Show (4:3)</PresentationFormat>
  <Paragraphs>165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Tw Cen MT</vt:lpstr>
      <vt:lpstr>Tw Cen MT Condensed</vt:lpstr>
      <vt:lpstr>Wingdings 3</vt:lpstr>
      <vt:lpstr>Integral</vt:lpstr>
      <vt:lpstr>NP problems, BACKTRACKING and Approximate Algorithms</vt:lpstr>
      <vt:lpstr>Decidability</vt:lpstr>
      <vt:lpstr>Tractable</vt:lpstr>
      <vt:lpstr>Expressing as Decision Problems</vt:lpstr>
      <vt:lpstr>Circuit-SAT</vt:lpstr>
      <vt:lpstr>Solving Circuit-SAT</vt:lpstr>
      <vt:lpstr>Characteristics of NP Problems</vt:lpstr>
      <vt:lpstr>NP Problems</vt:lpstr>
      <vt:lpstr>NP Complete Problem</vt:lpstr>
      <vt:lpstr>NP, NP-complete, NP-hard</vt:lpstr>
      <vt:lpstr>PowerPoint Presentation</vt:lpstr>
      <vt:lpstr>SAT=&gt;3 SAT</vt:lpstr>
      <vt:lpstr>SAT=&gt; 3SAT</vt:lpstr>
      <vt:lpstr> Independent Set</vt:lpstr>
      <vt:lpstr>3 SAT to Independent Set</vt:lpstr>
      <vt:lpstr>Independent Set to Max Clique </vt:lpstr>
      <vt:lpstr>Vertex Cover</vt:lpstr>
      <vt:lpstr>Max ClIQUE to VERTEX COVER</vt:lpstr>
      <vt:lpstr>Approximation Algorithms</vt:lpstr>
      <vt:lpstr>Approximation Algorithms vs Heuristics</vt:lpstr>
      <vt:lpstr>Approximation Algorithm for Vertex Cover</vt:lpstr>
      <vt:lpstr>PowerPoint Presentation</vt:lpstr>
      <vt:lpstr>Approximation Factor</vt:lpstr>
      <vt:lpstr>Travelling Salesman Problem</vt:lpstr>
      <vt:lpstr>Travelling Salesmen Problem with Triangle Inequality</vt:lpstr>
      <vt:lpstr>PowerPoint Presentation</vt:lpstr>
      <vt:lpstr>Approximation Factor</vt:lpstr>
      <vt:lpstr>BACKTRACKING</vt:lpstr>
      <vt:lpstr>Backtracking Algorithm</vt:lpstr>
      <vt:lpstr>N Queens Problem</vt:lpstr>
      <vt:lpstr>N Queens Problem</vt:lpstr>
      <vt:lpstr>Longest INCREASING SUBSEQUENCE</vt:lpstr>
      <vt:lpstr>Longest INCREASING SUBSEQUENCE</vt:lpstr>
      <vt:lpstr>Graph Coloring</vt:lpstr>
      <vt:lpstr>GrapH Coloring iS NP-Complete</vt:lpstr>
      <vt:lpstr>GrapH Coloring Using BackTracking</vt:lpstr>
    </vt:vector>
  </TitlesOfParts>
  <Company>UNO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 problems</dc:title>
  <dc:creator>Sanjukta Bhowmick</dc:creator>
  <cp:lastModifiedBy>Kishan Kumar Zalavadia</cp:lastModifiedBy>
  <cp:revision>31</cp:revision>
  <dcterms:created xsi:type="dcterms:W3CDTF">2016-11-21T16:50:34Z</dcterms:created>
  <dcterms:modified xsi:type="dcterms:W3CDTF">2023-12-11T15:04:56Z</dcterms:modified>
</cp:coreProperties>
</file>