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37" r:id="rId2"/>
    <p:sldId id="338" r:id="rId3"/>
    <p:sldId id="339" r:id="rId4"/>
    <p:sldId id="340" r:id="rId5"/>
    <p:sldId id="264" r:id="rId6"/>
    <p:sldId id="265" r:id="rId7"/>
    <p:sldId id="266" r:id="rId8"/>
    <p:sldId id="341" r:id="rId9"/>
    <p:sldId id="342" r:id="rId10"/>
    <p:sldId id="270" r:id="rId11"/>
    <p:sldId id="331" r:id="rId12"/>
    <p:sldId id="333" r:id="rId13"/>
    <p:sldId id="334" r:id="rId14"/>
    <p:sldId id="332" r:id="rId15"/>
    <p:sldId id="344" r:id="rId16"/>
    <p:sldId id="347" r:id="rId17"/>
    <p:sldId id="349" r:id="rId18"/>
    <p:sldId id="346" r:id="rId19"/>
    <p:sldId id="343" r:id="rId20"/>
    <p:sldId id="348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67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948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4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7055C-8A82-1E43-AADF-396B26E07F2B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632A1-E96B-D240-A8CB-6EE7FCFAC9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71CA6-DDE3-BD41-A149-F9C0D24AC3A1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3E0A2-0798-9745-87DA-7E77F2F38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3FA63-2FD4-ED40-AA09-0FF67DD9B210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A154E-9DB1-494A-8AF2-8A9764AB27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28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9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87C51-A7E8-E041-9BD1-9BCA697A5811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DDE94-1FC3-7840-BAE2-EB57978533F4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FF1E1-6940-BA49-963A-85FADE0EAF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5A006-5C58-2B4C-917D-DC522223A38A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AEA27-515E-094A-842B-7E18C3B587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4EF3D-88D6-7744-A172-8368A7C6913D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38100-995D-D845-AEB2-0A3B47AC4C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67EE4-B3D2-0E43-92EA-AF9BDEBF847C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3AA34-E435-CB43-B1EC-D16A672B40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8FE08-9159-5F4F-AA60-5E481B75A42B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CC7AD-8559-7E43-A1EB-295EC20609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82ED7-CE03-0249-AD06-B17D70FBB114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F4E67-007C-EC49-A171-0CCACA5728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2171E-7F5B-1645-A3F1-E3F76AA76B1C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98F28-1EFD-694F-A2AA-842B889490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272B022-BC72-0B43-A9D0-138C93EE97D0}" type="datetime1">
              <a:rPr lang="en-US" smtClean="0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1 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0CE10A-1ABB-4B47-8A20-2A1E99C99C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over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mini@louisiana.edu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s05web.zoom.us/j/6392319494?pwd=YWu6z0jhfyy5Q17iXbpwlAlLYnEWHh.1" TargetMode="External"/><Relationship Id="rId2" Type="http://schemas.openxmlformats.org/officeDocument/2006/relationships/hyperlink" Target="mailto:minseokim@my.unt.edu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aminafirdousefirdouse@my.unt.edu" TargetMode="External"/><Relationship Id="rId5" Type="http://schemas.openxmlformats.org/officeDocument/2006/relationships/hyperlink" Target="https://us05web.zoom.us/j/7270459225?pwd=MGdFV3hWL0src1p0QlBBbGxQOVladz09" TargetMode="External"/><Relationship Id="rId4" Type="http://schemas.openxmlformats.org/officeDocument/2006/relationships/hyperlink" Target="mailto:akiharuesashi@my.unt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Software Engineering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8B8B8B"/>
                </a:solidFill>
                <a:latin typeface="Arial"/>
              </a:rPr>
              <a:t>Mohsen Amini Salehi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Attendance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Taking part in the classes is encouraged but not compulsory!</a:t>
            </a: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However: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Students are responsible for all missed works, or any announcements in the class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The absence reason could be anything  (including) university sponsored events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My belief:</a:t>
            </a:r>
          </a:p>
          <a:p>
            <a:pPr lvl="1"/>
            <a:r>
              <a:rPr lang="en-US" dirty="0"/>
              <a:t>For the major part, Software Engineering organizes things you already know </a:t>
            </a:r>
          </a:p>
          <a:p>
            <a:pPr lvl="1"/>
            <a:r>
              <a:rPr lang="en-US" dirty="0"/>
              <a:t>Formalizes what we had been doing awkwardly!</a:t>
            </a:r>
          </a:p>
          <a:p>
            <a:r>
              <a:rPr lang="en-US" dirty="0"/>
              <a:t>Understanding with the software lifecycle</a:t>
            </a:r>
          </a:p>
          <a:p>
            <a:r>
              <a:rPr lang="en-US" dirty="0"/>
              <a:t>Obtaining the knowledge of software engineering for various scales and domains</a:t>
            </a:r>
          </a:p>
          <a:p>
            <a:r>
              <a:rPr lang="en-US" dirty="0"/>
              <a:t>Learning responsibilities &amp; ethics of a software engineer</a:t>
            </a:r>
          </a:p>
          <a:p>
            <a:r>
              <a:rPr lang="en-US" dirty="0"/>
              <a:t>Ability to design a software</a:t>
            </a:r>
          </a:p>
          <a:p>
            <a:r>
              <a:rPr lang="en-US" i="1" dirty="0">
                <a:solidFill>
                  <a:srgbClr val="0070C0"/>
                </a:solidFill>
              </a:rPr>
              <a:t>Don’t forget: All companies are software companies!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</a:t>
            </a:r>
          </a:p>
        </p:txBody>
      </p:sp>
      <p:pic>
        <p:nvPicPr>
          <p:cNvPr id="6" name="Content Placeholder 5" descr="borj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927" y="1419558"/>
            <a:ext cx="2861745" cy="50080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6" descr="oldhou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133599"/>
            <a:ext cx="4065459" cy="2699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During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Take part in the Academic Integrity quiz on Canvas</a:t>
            </a:r>
          </a:p>
          <a:p>
            <a:pPr>
              <a:lnSpc>
                <a:spcPct val="150000"/>
              </a:lnSpc>
            </a:pPr>
            <a:r>
              <a:rPr lang="en-US" dirty="0"/>
              <a:t>Form your group</a:t>
            </a:r>
          </a:p>
          <a:p>
            <a:pPr>
              <a:lnSpc>
                <a:spcPct val="150000"/>
              </a:lnSpc>
            </a:pPr>
            <a:r>
              <a:rPr lang="en-US" dirty="0"/>
              <a:t>Choose your project topic</a:t>
            </a:r>
          </a:p>
          <a:p>
            <a:pPr>
              <a:lnSpc>
                <a:spcPct val="150000"/>
              </a:lnSpc>
            </a:pPr>
            <a:r>
              <a:rPr lang="en-US" dirty="0"/>
              <a:t>Perform requirement engineering and design</a:t>
            </a:r>
          </a:p>
          <a:p>
            <a:pPr>
              <a:lnSpc>
                <a:spcPct val="150000"/>
              </a:lnSpc>
            </a:pPr>
            <a:r>
              <a:rPr lang="en-US" dirty="0"/>
              <a:t>Develop the project</a:t>
            </a:r>
          </a:p>
          <a:p>
            <a:pPr>
              <a:lnSpc>
                <a:spcPct val="150000"/>
              </a:lnSpc>
            </a:pPr>
            <a:r>
              <a:rPr lang="en-US" dirty="0"/>
              <a:t>Test and deploy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400" dirty="0"/>
              <a:t>Evolution of Software Engineering Approaches </a:t>
            </a:r>
          </a:p>
          <a:p>
            <a:r>
              <a:rPr lang="en-US" dirty="0"/>
              <a:t>Requirement Engineering</a:t>
            </a:r>
          </a:p>
          <a:p>
            <a:r>
              <a:rPr lang="en-US" dirty="0"/>
              <a:t>Software Design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Software Evolution</a:t>
            </a:r>
          </a:p>
          <a:p>
            <a:r>
              <a:rPr lang="en-US" dirty="0"/>
              <a:t>Cloud-based software deployment</a:t>
            </a:r>
          </a:p>
          <a:p>
            <a:r>
              <a:rPr lang="en-US" dirty="0"/>
              <a:t>Dependability and Security</a:t>
            </a:r>
          </a:p>
          <a:p>
            <a:r>
              <a:rPr lang="en-US" dirty="0"/>
              <a:t>Reusability and version management</a:t>
            </a:r>
          </a:p>
          <a:p>
            <a:r>
              <a:rPr lang="en-US" dirty="0"/>
              <a:t>SOA</a:t>
            </a:r>
          </a:p>
          <a:p>
            <a:r>
              <a:rPr lang="en-US" dirty="0"/>
              <a:t>Project Management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1862-05B6-3014-B04E-99745E5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Engineering: A Retrospective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7E8F-EBBC-0FE7-CB56-892627F6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“Engineering” emerged in 1960s</a:t>
            </a:r>
          </a:p>
          <a:p>
            <a:pPr lvl="1"/>
            <a:r>
              <a:rPr lang="en-US" dirty="0"/>
              <a:t>As part of Apollo project the essence of SE was felt</a:t>
            </a:r>
          </a:p>
          <a:p>
            <a:pPr lvl="1"/>
            <a:r>
              <a:rPr lang="en-US" dirty="0"/>
              <a:t>People were impressed by hardware development at that time</a:t>
            </a:r>
          </a:p>
          <a:p>
            <a:pPr lvl="1"/>
            <a:r>
              <a:rPr lang="en-US" dirty="0"/>
              <a:t>Software had to be designed for the specific hardware</a:t>
            </a:r>
          </a:p>
          <a:p>
            <a:r>
              <a:rPr lang="en-US" i="1" dirty="0"/>
              <a:t>Margaret Hamilton</a:t>
            </a:r>
            <a:r>
              <a:rPr lang="en-US" dirty="0"/>
              <a:t>, a lead engineer on Apollo program, responsible for on-board software development used the term around 1966. </a:t>
            </a:r>
          </a:p>
          <a:p>
            <a:r>
              <a:rPr lang="en-US" dirty="0"/>
              <a:t>In </a:t>
            </a:r>
            <a:r>
              <a:rPr lang="en-US" b="1" dirty="0"/>
              <a:t>1968</a:t>
            </a:r>
            <a:r>
              <a:rPr lang="en-US" dirty="0"/>
              <a:t>,the first conference on software engineering was held, sponsored by NATO.</a:t>
            </a:r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A discipline was born.</a:t>
            </a:r>
          </a:p>
          <a:p>
            <a:r>
              <a:rPr lang="en-US" dirty="0"/>
              <a:t>The phased model of developing hardware was used as a basis for the so-called software life cycle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85B70-0E5B-E9C8-276C-6AC1EE39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0EED-E7B1-EF1B-0BE2-7AD0BE03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lifecycle: waterfall model!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EEF43-6598-547A-9A57-6E036E44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4331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85983-152A-56D3-B893-4F167060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10551" y="6434657"/>
            <a:ext cx="2133600" cy="365125"/>
          </a:xfrm>
        </p:spPr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23FF9D-DDB1-3F48-6795-DD8C75478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9" y="1771286"/>
            <a:ext cx="8383286" cy="47676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C68D31-A988-2807-3EB4-9162AB4192E2}"/>
              </a:ext>
            </a:extLst>
          </p:cNvPr>
          <p:cNvSpPr txBox="1"/>
          <p:nvPr/>
        </p:nvSpPr>
        <p:spPr>
          <a:xfrm>
            <a:off x="3872419" y="1467626"/>
            <a:ext cx="5361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approach is hardware-inspired, however, software is more </a:t>
            </a:r>
            <a:r>
              <a:rPr lang="en-US" b="1" i="1" dirty="0"/>
              <a:t>malleable</a:t>
            </a:r>
            <a:r>
              <a:rPr lang="en-US" dirty="0"/>
              <a:t>!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changed during the development and after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Softwares</a:t>
            </a:r>
            <a:r>
              <a:rPr lang="en-US" dirty="0"/>
              <a:t> can be developed in increments</a:t>
            </a:r>
          </a:p>
        </p:txBody>
      </p:sp>
    </p:spTree>
    <p:extLst>
      <p:ext uri="{BB962C8B-B14F-4D97-AF65-F5344CB8AC3E}">
        <p14:creationId xmlns:p14="http://schemas.microsoft.com/office/powerpoint/2010/main" val="318345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77C2-D5B0-E3C0-1F38-CEA75B8D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Software Development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8E3F-3179-A6F4-12B3-A7AA68D0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 does not prescribe any software tool</a:t>
            </a:r>
          </a:p>
          <a:p>
            <a:r>
              <a:rPr lang="en-US" dirty="0"/>
              <a:t>However, over time many software tools emerged around this dominant software engineering paradigm</a:t>
            </a:r>
          </a:p>
          <a:p>
            <a:pPr lvl="1"/>
            <a:r>
              <a:rPr lang="en-US" dirty="0"/>
              <a:t>Structured programming in high-level languages (1960)</a:t>
            </a:r>
          </a:p>
          <a:p>
            <a:pPr lvl="1"/>
            <a:r>
              <a:rPr lang="en-US" dirty="0"/>
              <a:t>Graphical system modelling (1990)</a:t>
            </a:r>
          </a:p>
          <a:p>
            <a:pPr lvl="1"/>
            <a:r>
              <a:rPr lang="en-US" dirty="0"/>
              <a:t>Object-oriented development (1960 came back in 90’s)</a:t>
            </a:r>
          </a:p>
          <a:p>
            <a:pPr lvl="1"/>
            <a:r>
              <a:rPr lang="en-US" dirty="0"/>
              <a:t>Programming environments (1970)</a:t>
            </a:r>
          </a:p>
          <a:p>
            <a:pPr lvl="1"/>
            <a:r>
              <a:rPr lang="en-US" dirty="0"/>
              <a:t>Parallel programming (practically in 80’s)</a:t>
            </a:r>
          </a:p>
          <a:p>
            <a:pPr lvl="1"/>
            <a:r>
              <a:rPr lang="en-US" dirty="0"/>
              <a:t>Application </a:t>
            </a:r>
            <a:r>
              <a:rPr lang="en-US"/>
              <a:t>program interfaces (API’s) (1990)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2919D-A051-C479-C81F-CFB3211C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B65CB-139F-ED43-F24D-D3CA4109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1862-05B6-3014-B04E-99745E5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7E8F-EBBC-0FE7-CB56-892627F6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conventional Software Engineering:</a:t>
            </a:r>
          </a:p>
          <a:p>
            <a:pPr lvl="1"/>
            <a:r>
              <a:rPr lang="en-US" dirty="0"/>
              <a:t>The customer has a problem </a:t>
            </a:r>
          </a:p>
          <a:p>
            <a:pPr lvl="1"/>
            <a:r>
              <a:rPr lang="en-US" dirty="0" err="1"/>
              <a:t>He/She</a:t>
            </a:r>
            <a:r>
              <a:rPr lang="en-US" dirty="0"/>
              <a:t> specifies the characteristics of the software to be developed (software requirements)</a:t>
            </a:r>
          </a:p>
          <a:p>
            <a:pPr lvl="1"/>
            <a:r>
              <a:rPr lang="en-US" dirty="0"/>
              <a:t>Changes to the requirements are suggested by the customer and must be agreed with the developing company </a:t>
            </a:r>
          </a:p>
          <a:p>
            <a:endParaRPr lang="en-US" dirty="0"/>
          </a:p>
          <a:p>
            <a:r>
              <a:rPr lang="en-US" dirty="0"/>
              <a:t>Waterfall better fits software engineering, whereas agile fits to software products better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F935A-197B-9873-E1BB-F348578E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85B70-0E5B-E9C8-276C-6AC1EE39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5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E5AE-8028-D3D3-C7DB-C414BE1E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Product vs Software System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F86F-E579-5C9E-375A-4A9AA3A8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designed to support the business activities of the purchaser of the software system</a:t>
            </a:r>
          </a:p>
          <a:p>
            <a:pPr lvl="1"/>
            <a:r>
              <a:rPr lang="en-US" dirty="0"/>
              <a:t>Aka project-based software engineering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customer</a:t>
            </a:r>
            <a:r>
              <a:rPr lang="en-US" dirty="0"/>
              <a:t> is involved in software systems engineering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368D4-78DA-4F66-C99C-62F5482C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72128-6A6F-840F-417B-3C360CD0D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702" y="3429000"/>
            <a:ext cx="4424108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0FDECE-058C-C020-2B91-461CC3D62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61" y="3429000"/>
            <a:ext cx="4319439" cy="33860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5ABBB7-2C29-474D-E811-51CAFAAC7035}"/>
              </a:ext>
            </a:extLst>
          </p:cNvPr>
          <p:cNvSpPr/>
          <p:nvPr/>
        </p:nvSpPr>
        <p:spPr>
          <a:xfrm>
            <a:off x="730469" y="2548758"/>
            <a:ext cx="7683061" cy="16921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paradigm shift in Software Industry: </a:t>
            </a:r>
          </a:p>
          <a:p>
            <a:pPr algn="ctr"/>
            <a:r>
              <a:rPr lang="en-US" sz="2400" dirty="0"/>
              <a:t>Software product engineering is by far the biggest sector of the software market today!</a:t>
            </a:r>
          </a:p>
        </p:txBody>
      </p:sp>
    </p:spTree>
    <p:extLst>
      <p:ext uri="{BB962C8B-B14F-4D97-AF65-F5344CB8AC3E}">
        <p14:creationId xmlns:p14="http://schemas.microsoft.com/office/powerpoint/2010/main" val="353232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6424D"/>
                </a:solidFill>
                <a:latin typeface="Arial"/>
                <a:ea typeface="ＭＳ Ｐゴシック"/>
              </a:rPr>
              <a:t>Introduction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Mohsen Amini Salehi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Born in 1980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Associate Professor 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Prof at UL Lafayette from 2014</a:t>
            </a:r>
            <a:r>
              <a:rPr lang="en-US" sz="2000" spc="-1" dirty="0">
                <a:solidFill>
                  <a:srgbClr val="46424D"/>
                </a:solidFill>
                <a:latin typeface="Arial"/>
                <a:ea typeface="ＭＳ Ｐゴシック"/>
              </a:rPr>
              <a:t> — </a:t>
            </a:r>
            <a:r>
              <a:rPr lang="en-US" sz="20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2023</a:t>
            </a: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rgbClr val="46424D"/>
                </a:solidFill>
                <a:latin typeface="Arial"/>
                <a:ea typeface="ＭＳ Ｐゴシック"/>
              </a:rPr>
              <a:t>Professor at UNT from 2023 — Now!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PhD from Melbourne University, Australia </a:t>
            </a:r>
            <a:br>
              <a:rPr dirty="0"/>
            </a:br>
            <a:r>
              <a:rPr lang="en-US" sz="20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(2008-2012)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360"/>
              </a:spcBef>
              <a:buClr>
                <a:srgbClr val="46424D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Director of the High Performance Cloud Computing (HPCC) lab.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360"/>
              </a:spcBef>
              <a:buClr>
                <a:srgbClr val="46424D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Research interests: 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360"/>
              </a:spcBef>
              <a:buClr>
                <a:srgbClr val="46424D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Distributed and Cloud Computing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5B3C-65FB-70DD-34D1-46F2EDD3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Product vs Software System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874A-1EE2-A765-9877-9A93D9D9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software products and systems have a long lifetime</a:t>
            </a:r>
          </a:p>
          <a:p>
            <a:r>
              <a:rPr lang="en-US" dirty="0"/>
              <a:t>Example: banking systems and Ms. Excel (1985)</a:t>
            </a:r>
          </a:p>
          <a:p>
            <a:r>
              <a:rPr lang="en-US" dirty="0"/>
              <a:t>Software systems still use the same code</a:t>
            </a:r>
          </a:p>
          <a:p>
            <a:pPr lvl="1"/>
            <a:r>
              <a:rPr lang="en-US" dirty="0"/>
              <a:t>Because owner should decide for the change</a:t>
            </a:r>
          </a:p>
          <a:p>
            <a:pPr lvl="1"/>
            <a:r>
              <a:rPr lang="en-US" dirty="0"/>
              <a:t>The non-tech owners generally do not understand when the software change is needed!</a:t>
            </a:r>
          </a:p>
          <a:p>
            <a:pPr lvl="1"/>
            <a:r>
              <a:rPr lang="en-US" dirty="0"/>
              <a:t>Sometimes they change the same system, and it becomes even more difficult to understand and maintain!</a:t>
            </a:r>
          </a:p>
          <a:p>
            <a:r>
              <a:rPr lang="en-US" dirty="0"/>
              <a:t>Software products, however, rarely use the same code</a:t>
            </a:r>
          </a:p>
          <a:p>
            <a:pPr lvl="1"/>
            <a:r>
              <a:rPr lang="en-US" dirty="0"/>
              <a:t>They update more frequently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08ACA-2646-66E0-0B3D-CDE34D76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B1E05-E5E5-299D-B75C-09635109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1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Introducing the Course: Text Books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287640" y="1600200"/>
            <a:ext cx="869832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Course Title: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2400" b="1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Software Engineering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endParaRPr lang="en-US" sz="2400" b="0" strike="noStrike" spc="-1" dirty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Reference Book: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800280" lvl="1" indent="-342720">
              <a:spcBef>
                <a:spcPts val="601"/>
              </a:spcBef>
              <a:spcAft>
                <a:spcPts val="601"/>
              </a:spcAft>
            </a:pPr>
            <a:r>
              <a:rPr lang="en-US" sz="2400" dirty="0"/>
              <a:t>Software Engineering (Edition 10)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200240" lvl="1" indent="-285480"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Author: Ian Sommerville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800280" lvl="1" indent="-342720">
              <a:spcBef>
                <a:spcPts val="601"/>
              </a:spcBef>
              <a:spcAft>
                <a:spcPts val="601"/>
              </a:spcAft>
            </a:pPr>
            <a:r>
              <a:rPr lang="en-US" sz="2400" dirty="0"/>
              <a:t>Engineering Software Products</a:t>
            </a: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200240" lvl="1" indent="-285480"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Author: Ian Sommerville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Other online resources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292752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Chapter 1  Introduction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C2CA63-BF3E-4F8D-8ED4-0FF43A55F1F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6246B0-7055-7B93-344A-DFBCE18AB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86" y="2092679"/>
            <a:ext cx="2032714" cy="268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F04CC4-B495-1D2B-6CC9-178795CFB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03" y="4317751"/>
            <a:ext cx="2032714" cy="252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6424D"/>
                </a:solidFill>
                <a:latin typeface="Arial"/>
                <a:ea typeface="ＭＳ Ｐゴシック"/>
              </a:rPr>
              <a:t>Introducing the Course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Recent research papers as another source for the class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This is a practical</a:t>
            </a:r>
            <a:r>
              <a:rPr lang="en-US" sz="2400" b="1" i="1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course!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Office Hours: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Office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360"/>
              </a:spcBef>
              <a:buClr>
                <a:srgbClr val="46424D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Thursdays 3:30 – 5:30pm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360"/>
              </a:spcBef>
              <a:buClr>
                <a:srgbClr val="46424D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Contact beforehand if the question will take more than 10min!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Email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360"/>
              </a:spcBef>
              <a:buClr>
                <a:srgbClr val="46424D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24/7 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360"/>
              </a:spcBef>
              <a:buClr>
                <a:srgbClr val="46424D"/>
              </a:buClr>
              <a:buFont typeface="Arial"/>
              <a:buChar char="•"/>
            </a:pP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Arial"/>
                <a:ea typeface="ＭＳ Ｐゴシック"/>
                <a:hlinkClick r:id="rId2"/>
              </a:rPr>
              <a:t>mohsen.aminisalehi@louisiana.edu</a:t>
            </a:r>
            <a:r>
              <a:rPr lang="en-US" sz="18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Chapter 1  Introduction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5F2E0A-2FA0-4929-A1F6-4CBF6E408CB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696960"/>
            <a:ext cx="7292880" cy="720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6424D"/>
                </a:solidFill>
                <a:latin typeface="Arial"/>
                <a:ea typeface="ＭＳ Ｐゴシック"/>
              </a:rPr>
              <a:t>Introducing the Course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I upload slides, samples, etc. through Canvas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US" sz="1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TAs: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4"/>
          <p:cNvSpPr txBox="1"/>
          <p:nvPr/>
        </p:nvSpPr>
        <p:spPr>
          <a:xfrm>
            <a:off x="6884160" y="6477389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FCE78DD-E849-49E6-AEC4-29BB9D57F5E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550AF2-D0E5-804E-6CBB-7AD9BAE4D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6707"/>
              </p:ext>
            </p:extLst>
          </p:nvPr>
        </p:nvGraphicFramePr>
        <p:xfrm>
          <a:off x="788276" y="2882340"/>
          <a:ext cx="7898168" cy="3656520"/>
        </p:xfrm>
        <a:graphic>
          <a:graphicData uri="http://schemas.openxmlformats.org/drawingml/2006/table">
            <a:tbl>
              <a:tblPr/>
              <a:tblGrid>
                <a:gridCol w="1608083">
                  <a:extLst>
                    <a:ext uri="{9D8B030D-6E8A-4147-A177-3AD203B41FA5}">
                      <a16:colId xmlns:a16="http://schemas.microsoft.com/office/drawing/2014/main" val="3796616847"/>
                    </a:ext>
                  </a:extLst>
                </a:gridCol>
                <a:gridCol w="1870841">
                  <a:extLst>
                    <a:ext uri="{9D8B030D-6E8A-4147-A177-3AD203B41FA5}">
                      <a16:colId xmlns:a16="http://schemas.microsoft.com/office/drawing/2014/main" val="2314827213"/>
                    </a:ext>
                  </a:extLst>
                </a:gridCol>
                <a:gridCol w="2175641">
                  <a:extLst>
                    <a:ext uri="{9D8B030D-6E8A-4147-A177-3AD203B41FA5}">
                      <a16:colId xmlns:a16="http://schemas.microsoft.com/office/drawing/2014/main" val="3623588918"/>
                    </a:ext>
                  </a:extLst>
                </a:gridCol>
                <a:gridCol w="2243603">
                  <a:extLst>
                    <a:ext uri="{9D8B030D-6E8A-4147-A177-3AD203B41FA5}">
                      <a16:colId xmlns:a16="http://schemas.microsoft.com/office/drawing/2014/main" val="79267969"/>
                    </a:ext>
                  </a:extLst>
                </a:gridCol>
              </a:tblGrid>
              <a:tr h="851087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Arial" panose="020B0604020202020204" pitchFamily="34" charset="0"/>
                        </a:rPr>
                        <a:t>TA Name</a:t>
                      </a:r>
                      <a:r>
                        <a:rPr lang="en-US" sz="1400" b="0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Arial" panose="020B0604020202020204" pitchFamily="34" charset="0"/>
                        </a:rPr>
                        <a:t>In-person office hours</a:t>
                      </a:r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Arial" panose="020B0604020202020204" pitchFamily="34" charset="0"/>
                        </a:rPr>
                        <a:t>Online office hours</a:t>
                      </a:r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Arial" panose="020B0604020202020204" pitchFamily="34" charset="0"/>
                        </a:rPr>
                        <a:t>Contact</a:t>
                      </a:r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533018"/>
                  </a:ext>
                </a:extLst>
              </a:tr>
              <a:tr h="914130"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Arial" panose="020B0604020202020204" pitchFamily="34" charset="0"/>
                        </a:rPr>
                        <a:t>Minseo Kim  </a:t>
                      </a:r>
                      <a:endParaRPr lang="en-US" sz="2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4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Mon. 12:00 to 2:00pm </a:t>
                      </a:r>
                      <a:endParaRPr lang="en-US" sz="2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Wed 10:00am to 12:00 pm (link) </a:t>
                      </a:r>
                      <a:endParaRPr lang="en-US" sz="20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minseokim@my.unt.edu</a:t>
                      </a:r>
                      <a:r>
                        <a:rPr lang="en-US" sz="1400" b="0" i="0" u="none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US" sz="1400" b="0" i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971317"/>
                  </a:ext>
                </a:extLst>
              </a:tr>
              <a:tr h="914130"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0" i="0" dirty="0" err="1">
                          <a:effectLst/>
                          <a:latin typeface="Arial" panose="020B0604020202020204" pitchFamily="34" charset="0"/>
                        </a:rPr>
                        <a:t>Akiharu</a:t>
                      </a:r>
                      <a:r>
                        <a:rPr lang="en-US" sz="1600" b="0" i="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effectLst/>
                          <a:latin typeface="Arial" panose="020B0604020202020204" pitchFamily="34" charset="0"/>
                        </a:rPr>
                        <a:t>Esashi</a:t>
                      </a:r>
                      <a:r>
                        <a:rPr lang="en-US" sz="1600" b="0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2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4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Arial" panose="020B0604020202020204" pitchFamily="34" charset="0"/>
                        </a:rPr>
                        <a:t>Wed.12:00 to 2:00pm </a:t>
                      </a:r>
                      <a:endParaRPr lang="en-US" sz="2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Thur 12:00pm to 2:00pm (</a:t>
                      </a:r>
                      <a:r>
                        <a:rPr 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Aptos" panose="020B0004020202020204" pitchFamily="34" charset="0"/>
                          <a:hlinkClick r:id="rId3"/>
                        </a:rPr>
                        <a:t>link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) </a:t>
                      </a:r>
                      <a:endParaRPr lang="en-US" sz="20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4"/>
                        </a:rPr>
                        <a:t>akiharuesashi@my.unt.edu</a:t>
                      </a:r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983892"/>
                  </a:ext>
                </a:extLst>
              </a:tr>
              <a:tr h="977173"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Arial" panose="020B0604020202020204" pitchFamily="34" charset="0"/>
                        </a:rPr>
                        <a:t>Amina </a:t>
                      </a:r>
                      <a:r>
                        <a:rPr lang="en-US" sz="1600" b="0" i="0" dirty="0" err="1">
                          <a:effectLst/>
                          <a:latin typeface="Arial" panose="020B0604020202020204" pitchFamily="34" charset="0"/>
                        </a:rPr>
                        <a:t>Firdouse</a:t>
                      </a:r>
                      <a:r>
                        <a:rPr lang="en-US" sz="1600" b="0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2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Fri. 2:00 to 4:00pm </a:t>
                      </a:r>
                      <a:endParaRPr lang="en-US" sz="2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Arial" panose="020B0604020202020204" pitchFamily="34" charset="0"/>
                        </a:rPr>
                        <a:t>Tues 2:00 to 4:00pm (</a:t>
                      </a:r>
                      <a:r>
                        <a:rPr 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link</a:t>
                      </a:r>
                      <a:r>
                        <a:rPr lang="en-US" sz="1400" b="0" i="0" dirty="0">
                          <a:effectLst/>
                          <a:latin typeface="Arial" panose="020B0604020202020204" pitchFamily="34" charset="0"/>
                        </a:rPr>
                        <a:t>) </a:t>
                      </a:r>
                      <a:endParaRPr lang="en-US" sz="20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6"/>
                        </a:rPr>
                        <a:t>aminafirdousefirdouse@my.unt.edu</a:t>
                      </a:r>
                      <a:r>
                        <a:rPr lang="en-US" sz="14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0746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6424D"/>
                </a:solidFill>
                <a:latin typeface="Arial"/>
                <a:ea typeface="ＭＳ Ｐゴシック"/>
              </a:rPr>
              <a:t>Course Plan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Group-based Projects/Assignments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2000" b="1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Groups of 5—8 students (start today!)</a:t>
            </a: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2000" b="1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60% of the final grade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Assignments can also be submitted within 24 hours after the due date unless otherwise advised (with 20% penalty!)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Assignments will be announced through Canvas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Just one week time to question </a:t>
            </a:r>
            <a:r>
              <a:rPr lang="en-US" sz="2000" b="0" u="sng" strike="noStrike" spc="-1" dirty="0">
                <a:solidFill>
                  <a:srgbClr val="46424D"/>
                </a:solidFill>
                <a:uFillTx/>
                <a:latin typeface="Arial"/>
                <a:ea typeface="ＭＳ Ｐゴシック"/>
              </a:rPr>
              <a:t>any grade</a:t>
            </a:r>
            <a:r>
              <a:rPr lang="en-US" sz="20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!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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Bonus point for extra class/assignment activities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Chapter 1  Introduction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19FDD3-1F23-46A2-B2AD-0D58B67CEDA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6424D"/>
                </a:solidFill>
                <a:latin typeface="Arial"/>
                <a:ea typeface="ＭＳ Ｐゴシック"/>
              </a:rPr>
              <a:t>Course Plan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Midterm and Final Exams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In total 40% of the final grade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ODS students should do the appropriate arrangements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Grading standard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A: 90-100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B: 80-89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C: 70-79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D: 60-69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F: 0-59 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Chapter 1  Introduction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304579A-47A9-4D59-831E-3E619B2F56D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6424D"/>
                </a:solidFill>
                <a:latin typeface="Arial"/>
                <a:ea typeface="ＭＳ Ｐゴシック"/>
              </a:rPr>
              <a:t>Academic Honesty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Academic honesty is expected from all students in the class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Any cheating and/or plagiarism will be treated based on the University academic honesty policy</a:t>
            </a: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endParaRPr lang="en-US" sz="2400" spc="-1" dirty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spc="-1" dirty="0">
                <a:solidFill>
                  <a:srgbClr val="46424D"/>
                </a:solidFill>
                <a:latin typeface="Arial"/>
                <a:ea typeface="ＭＳ Ｐゴシック"/>
              </a:rPr>
              <a:t>First violation zero in that activity; second violation F for the course and report to the University </a:t>
            </a:r>
            <a:endParaRPr lang="en-US" sz="2400" spc="-1" dirty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Collaboration: A Tricky Issue!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57200" y="1600200"/>
            <a:ext cx="8229240" cy="51579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2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It is encouraged! if it means: discussing the problem and solution with others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It is </a:t>
            </a:r>
            <a:r>
              <a:rPr lang="en-US" sz="2400" b="1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STRICTLY</a:t>
            </a:r>
            <a:r>
              <a:rPr lang="en-US" sz="24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 prohibited if it means: inclusion of any code/text in the program/document that was not done by yourself!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6424D"/>
                </a:solidFill>
                <a:latin typeface="Arial"/>
                <a:ea typeface="ＭＳ Ｐゴシック"/>
              </a:rPr>
              <a:t>This is in fact called cheating!</a:t>
            </a: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endParaRPr lang="en-US" sz="2000" spc="-1" dirty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spc="-1" dirty="0">
                <a:solidFill>
                  <a:srgbClr val="46424D"/>
                </a:solidFill>
                <a:ea typeface="ＭＳ Ｐゴシック"/>
              </a:rPr>
              <a:t>Complete the integrity quiz on Canvas TODAY!</a:t>
            </a: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endParaRPr lang="en-US" sz="2400" spc="-1" dirty="0">
              <a:solidFill>
                <a:srgbClr val="46424D"/>
              </a:solidFill>
              <a:ea typeface="ＭＳ Ｐゴシック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6424D"/>
              </a:buClr>
              <a:buFont typeface="Wingdings" charset="2"/>
              <a:buChar char=""/>
            </a:pPr>
            <a:r>
              <a:rPr lang="en-US" sz="2400" spc="-1" dirty="0">
                <a:solidFill>
                  <a:srgbClr val="46424D"/>
                </a:solidFill>
                <a:ea typeface="ＭＳ Ｐゴシック"/>
              </a:rPr>
              <a:t>Please include either of the following statements at the beginning of any </a:t>
            </a:r>
            <a:r>
              <a:rPr lang="en-US" sz="2400" u="sng" spc="-1" dirty="0">
                <a:solidFill>
                  <a:srgbClr val="46424D"/>
                </a:solidFill>
                <a:ea typeface="ＭＳ Ｐゴシック"/>
              </a:rPr>
              <a:t>assignment report </a:t>
            </a:r>
            <a:r>
              <a:rPr lang="en-US" sz="2400" spc="-1" dirty="0">
                <a:solidFill>
                  <a:srgbClr val="46424D"/>
                </a:solidFill>
                <a:ea typeface="ＭＳ Ｐゴシック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6424D"/>
              </a:buClr>
              <a:buFont typeface="Wingdings" charset="2"/>
              <a:buChar char=""/>
            </a:pPr>
            <a:r>
              <a:rPr lang="en-US" sz="2000" i="1" spc="-1" dirty="0">
                <a:solidFill>
                  <a:srgbClr val="46424D"/>
                </a:solidFill>
                <a:ea typeface="ＭＳ Ｐゴシック"/>
              </a:rPr>
              <a:t>I certify this assignment is completely done by myself. However, I received help in the following senses. Explain the help here…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" dur="2000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2000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2000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2000"/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2327</TotalTime>
  <Words>1096</Words>
  <Application>Microsoft Office PowerPoint</Application>
  <PresentationFormat>On-screen Show (4:3)</PresentationFormat>
  <Paragraphs>213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Times New Roman</vt:lpstr>
      <vt:lpstr>Wingdings</vt:lpstr>
      <vt:lpstr>SE9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Goal</vt:lpstr>
      <vt:lpstr>Course Goal</vt:lpstr>
      <vt:lpstr>Activities During this Course</vt:lpstr>
      <vt:lpstr>Roadmap</vt:lpstr>
      <vt:lpstr>Software Engineering: A Retrospective View</vt:lpstr>
      <vt:lpstr>The software lifecycle: waterfall model!</vt:lpstr>
      <vt:lpstr> Software Development Ecosystem</vt:lpstr>
      <vt:lpstr>Conventional Software Engineering</vt:lpstr>
      <vt:lpstr>Software Product vs Software System Engineering</vt:lpstr>
      <vt:lpstr>Software Product vs Software System Engineering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Mokarram dorri, Bahareh</cp:lastModifiedBy>
  <cp:revision>160</cp:revision>
  <dcterms:created xsi:type="dcterms:W3CDTF">2014-09-03T04:52:08Z</dcterms:created>
  <dcterms:modified xsi:type="dcterms:W3CDTF">2023-08-24T22:16:52Z</dcterms:modified>
</cp:coreProperties>
</file>