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369" r:id="rId6"/>
    <p:sldId id="370" r:id="rId7"/>
    <p:sldId id="372" r:id="rId8"/>
    <p:sldId id="371" r:id="rId9"/>
    <p:sldId id="319" r:id="rId10"/>
    <p:sldId id="320" r:id="rId11"/>
    <p:sldId id="326" r:id="rId12"/>
    <p:sldId id="321" r:id="rId13"/>
    <p:sldId id="373" r:id="rId14"/>
    <p:sldId id="374" r:id="rId15"/>
    <p:sldId id="377" r:id="rId16"/>
    <p:sldId id="378" r:id="rId17"/>
    <p:sldId id="375" r:id="rId18"/>
    <p:sldId id="379" r:id="rId19"/>
    <p:sldId id="380" r:id="rId20"/>
    <p:sldId id="381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38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81439-9B8F-E244-A6FB-B14A9C9C283F}" type="datetimeFigureOut">
              <a:rPr lang="en-US" smtClean="0"/>
              <a:t>9/15/22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4E068-9923-8648-A631-47F740527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91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398F68-B4C8-EF40-84DD-312007629043}" type="slidenum">
              <a:rPr lang="ko-KR" altLang="en-US"/>
              <a:pPr/>
              <a:t>10</a:t>
            </a:fld>
            <a:endParaRPr lang="en-US" altLang="ko-KR"/>
          </a:p>
        </p:txBody>
      </p:sp>
      <p:sp>
        <p:nvSpPr>
          <p:cNvPr id="86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06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51D162A-0262-D74C-98E1-34CB5AEA5F75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717E-BAE3-3849-B1E3-09106FDA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559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162A-0262-D74C-98E1-34CB5AEA5F75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717E-BAE3-3849-B1E3-09106FDA8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4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162A-0262-D74C-98E1-34CB5AEA5F75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717E-BAE3-3849-B1E3-09106FDA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151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CSCI3320/8325 Data Structures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 smtClean="0"/>
            </a:lvl1pPr>
          </a:lstStyle>
          <a:p>
            <a:fld id="{A301B841-4192-B149-8836-23C8241B1C70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FFA61666-2290-0D40-8DA9-AA40B41514EE}" type="datetime1">
              <a:rPr lang="ko-KR" altLang="en-US"/>
              <a:pPr/>
              <a:t>2022. 9. 18.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391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162A-0262-D74C-98E1-34CB5AEA5F75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717E-BAE3-3849-B1E3-09106FDA8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0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162A-0262-D74C-98E1-34CB5AEA5F75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717E-BAE3-3849-B1E3-09106FDA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040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162A-0262-D74C-98E1-34CB5AEA5F75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717E-BAE3-3849-B1E3-09106FDA8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7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162A-0262-D74C-98E1-34CB5AEA5F75}" type="datetimeFigureOut">
              <a:rPr lang="en-US" smtClean="0"/>
              <a:t>9/15/22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717E-BAE3-3849-B1E3-09106FDA8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6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162A-0262-D74C-98E1-34CB5AEA5F75}" type="datetimeFigureOut">
              <a:rPr lang="en-US" smtClean="0"/>
              <a:t>9/15/22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717E-BAE3-3849-B1E3-09106FDA8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5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162A-0262-D74C-98E1-34CB5AEA5F75}" type="datetimeFigureOut">
              <a:rPr lang="en-US" smtClean="0"/>
              <a:t>9/15/22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717E-BAE3-3849-B1E3-09106FDA8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8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162A-0262-D74C-98E1-34CB5AEA5F75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717E-BAE3-3849-B1E3-09106FDA8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3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162A-0262-D74C-98E1-34CB5AEA5F75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717E-BAE3-3849-B1E3-09106FDA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11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51D162A-0262-D74C-98E1-34CB5AEA5F75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F1B717E-BAE3-3849-B1E3-09106FDA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36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EB8B-220F-E045-8F22-978201B79D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 2a</a:t>
            </a:r>
            <a:br>
              <a:rPr lang="en-US" dirty="0"/>
            </a:br>
            <a:r>
              <a:rPr lang="en-US" dirty="0"/>
              <a:t>Data Structures: HEAPS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19D89-B41B-6A4E-B4C2-061A4F37D6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14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0" y="871644"/>
            <a:ext cx="8229600" cy="838200"/>
          </a:xfrm>
        </p:spPr>
        <p:txBody>
          <a:bodyPr/>
          <a:lstStyle/>
          <a:p>
            <a:r>
              <a:rPr lang="en-US" sz="3600" dirty="0"/>
              <a:t>Tighter Build-Heap </a:t>
            </a:r>
            <a:r>
              <a:rPr lang="en-US" dirty="0"/>
              <a:t>T</a:t>
            </a:r>
            <a:r>
              <a:rPr lang="en-US" sz="3600" dirty="0"/>
              <a:t>ime</a:t>
            </a:r>
            <a:endParaRPr lang="en-US" altLang="ko-KR" sz="3600" dirty="0"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64931" name="Rectangle 3"/>
          <p:cNvSpPr>
            <a:spLocks noGrp="1" noChangeArrowheads="1"/>
          </p:cNvSpPr>
          <p:nvPr>
            <p:ph idx="1"/>
          </p:nvPr>
        </p:nvSpPr>
        <p:spPr>
          <a:xfrm>
            <a:off x="958850" y="1888490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ea typeface="굴림" pitchFamily="-112" charset="-127"/>
              <a:cs typeface="굴림" pitchFamily="-112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ea typeface="굴림" pitchFamily="-112" charset="-127"/>
                <a:cs typeface="굴림" pitchFamily="-112" charset="-127"/>
              </a:rPr>
              <a:t>Each node does not traverse any more than its height. </a:t>
            </a:r>
          </a:p>
          <a:p>
            <a:r>
              <a:rPr lang="en-US" altLang="ko-KR" dirty="0">
                <a:ea typeface="굴림" pitchFamily="-112" charset="-127"/>
                <a:cs typeface="굴림" pitchFamily="-112" charset="-127"/>
              </a:rPr>
              <a:t>There are at most  ceil(n/2</a:t>
            </a:r>
            <a:r>
              <a:rPr lang="en-US" altLang="ko-KR" baseline="30000" dirty="0">
                <a:ea typeface="굴림" pitchFamily="-112" charset="-127"/>
                <a:cs typeface="굴림" pitchFamily="-112" charset="-127"/>
              </a:rPr>
              <a:t>h+1</a:t>
            </a:r>
            <a:r>
              <a:rPr lang="en-US" altLang="ko-KR" dirty="0">
                <a:ea typeface="굴림" pitchFamily="-112" charset="-127"/>
                <a:cs typeface="굴림" pitchFamily="-112" charset="-127"/>
              </a:rPr>
              <a:t>) nodes at height</a:t>
            </a:r>
            <a:r>
              <a:rPr lang="en-US" altLang="ko-KR" dirty="0">
                <a:solidFill>
                  <a:srgbClr val="000000"/>
                </a:solidFill>
                <a:ea typeface="굴림" pitchFamily="-112" charset="-127"/>
                <a:cs typeface="굴림" pitchFamily="-112" charset="-127"/>
              </a:rPr>
              <a:t> h.</a:t>
            </a:r>
          </a:p>
          <a:p>
            <a:r>
              <a:rPr lang="en-US" altLang="ko-KR" dirty="0">
                <a:solidFill>
                  <a:srgbClr val="000000"/>
                </a:solidFill>
                <a:ea typeface="굴림" pitchFamily="-112" charset="-127"/>
                <a:cs typeface="굴림" pitchFamily="-112" charset="-127"/>
              </a:rPr>
              <a:t> Therefore total number of traversals</a:t>
            </a:r>
          </a:p>
          <a:p>
            <a:endParaRPr lang="en-US" altLang="ko-KR" dirty="0">
              <a:solidFill>
                <a:srgbClr val="000000"/>
              </a:solidFill>
              <a:ea typeface="굴림" pitchFamily="-112" charset="-127"/>
              <a:cs typeface="굴림" pitchFamily="-112" charset="-127"/>
            </a:endParaRPr>
          </a:p>
          <a:p>
            <a:pPr marL="68580" indent="0">
              <a:buNone/>
            </a:pPr>
            <a:r>
              <a:rPr lang="en-US" altLang="ko-KR" dirty="0">
                <a:solidFill>
                  <a:srgbClr val="000000"/>
                </a:solidFill>
                <a:ea typeface="굴림" pitchFamily="-112" charset="-127"/>
                <a:cs typeface="굴림" pitchFamily="-112" charset="-127"/>
              </a:rPr>
              <a:t>	</a:t>
            </a:r>
          </a:p>
          <a:p>
            <a:endParaRPr lang="en-US" altLang="ko-KR" dirty="0">
              <a:ea typeface="굴림" pitchFamily="-112" charset="-127"/>
              <a:cs typeface="굴림" pitchFamily="-112" charset="-127"/>
            </a:endParaRPr>
          </a:p>
          <a:p>
            <a:pPr marL="68580" indent="0">
              <a:buNone/>
            </a:pPr>
            <a:endParaRPr lang="en-US" altLang="ko-KR" dirty="0">
              <a:ea typeface="굴림" pitchFamily="-112" charset="-127"/>
              <a:cs typeface="굴림" pitchFamily="-112" charset="-127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6038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4383" y="4071197"/>
            <a:ext cx="4550679" cy="107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39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838" y="2857213"/>
            <a:ext cx="6777317" cy="3508977"/>
          </a:xfrm>
        </p:spPr>
        <p:txBody>
          <a:bodyPr>
            <a:normAutofit/>
          </a:bodyPr>
          <a:lstStyle/>
          <a:p>
            <a:r>
              <a:rPr lang="en-US" dirty="0"/>
              <a:t>Geometric Series</a:t>
            </a:r>
          </a:p>
          <a:p>
            <a:endParaRPr lang="en-US" dirty="0"/>
          </a:p>
          <a:p>
            <a:r>
              <a:rPr lang="en-US" dirty="0"/>
              <a:t>If x&lt;1 and n tends to </a:t>
            </a:r>
            <a:r>
              <a:rPr lang="en-US" dirty="0" err="1"/>
              <a:t>inf</a:t>
            </a:r>
            <a:endParaRPr lang="en-US" dirty="0"/>
          </a:p>
          <a:p>
            <a:endParaRPr lang="en-US" dirty="0"/>
          </a:p>
          <a:p>
            <a:r>
              <a:rPr lang="en-US" dirty="0"/>
              <a:t>Taking the derivative on each side</a:t>
            </a:r>
          </a:p>
          <a:p>
            <a:endParaRPr lang="en-US" dirty="0"/>
          </a:p>
          <a:p>
            <a:r>
              <a:rPr lang="en-US" dirty="0"/>
              <a:t>Set x=1/2 to compute bound on build heap to be O(n)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035" y="2637604"/>
            <a:ext cx="2222500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200" y="3510148"/>
            <a:ext cx="1955800" cy="88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643" y="4474264"/>
            <a:ext cx="2261476" cy="817266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0E57A856-4F3A-674E-9CCD-287293289419}"/>
              </a:ext>
            </a:extLst>
          </p:cNvPr>
          <p:cNvSpPr txBox="1">
            <a:spLocks noChangeArrowheads="1"/>
          </p:cNvSpPr>
          <p:nvPr/>
        </p:nvSpPr>
        <p:spPr>
          <a:xfrm>
            <a:off x="1136843" y="944353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Tighter Build-Heap Time</a:t>
            </a:r>
            <a:endParaRPr lang="en-US" altLang="ko-KR" dirty="0">
              <a:solidFill>
                <a:schemeClr val="tx1"/>
              </a:solidFill>
              <a:ea typeface="굴림" pitchFamily="-112" charset="-127"/>
              <a:cs typeface="굴림" pitchFamily="-11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683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902" y="456164"/>
            <a:ext cx="7024744" cy="1143000"/>
          </a:xfrm>
        </p:spPr>
        <p:txBody>
          <a:bodyPr/>
          <a:lstStyle/>
          <a:p>
            <a:r>
              <a:rPr lang="en-US" dirty="0" err="1"/>
              <a:t>HeapSort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137" y="1473148"/>
            <a:ext cx="3334762" cy="1258024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618FE0-9CEA-F649-A912-9A1C9816A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1473148"/>
            <a:ext cx="6155917" cy="4906611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590CA-EE49-E646-A93B-AF68D465C267}"/>
              </a:ext>
            </a:extLst>
          </p:cNvPr>
          <p:cNvSpPr txBox="1"/>
          <p:nvPr/>
        </p:nvSpPr>
        <p:spPr>
          <a:xfrm>
            <a:off x="7555480" y="4736715"/>
            <a:ext cx="438252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Deleting elements takes O(</a:t>
            </a:r>
            <a:r>
              <a:rPr lang="en-US" sz="1600" dirty="0" err="1"/>
              <a:t>logn</a:t>
            </a:r>
            <a:r>
              <a:rPr lang="en-US" sz="1600" dirty="0"/>
              <a:t>)</a:t>
            </a:r>
          </a:p>
          <a:p>
            <a:r>
              <a:rPr lang="en-US" sz="1600" dirty="0"/>
              <a:t>Heapsort=Deleting n elements</a:t>
            </a:r>
          </a:p>
          <a:p>
            <a:r>
              <a:rPr lang="en-US" sz="1600" dirty="0"/>
              <a:t>O(log(n))+ log(n-1) +… 1) =O(</a:t>
            </a:r>
            <a:r>
              <a:rPr lang="en-US" sz="1600" dirty="0" err="1"/>
              <a:t>logn</a:t>
            </a:r>
            <a:r>
              <a:rPr lang="en-US" sz="1600" dirty="0"/>
              <a:t>!)=O(</a:t>
            </a:r>
            <a:r>
              <a:rPr lang="en-US" sz="1600" dirty="0" err="1"/>
              <a:t>nlogn</a:t>
            </a:r>
            <a:r>
              <a:rPr lang="en-US" sz="16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D91A59-F0B5-C446-8DCE-E03499B0E5EB}"/>
              </a:ext>
            </a:extLst>
          </p:cNvPr>
          <p:cNvSpPr txBox="1"/>
          <p:nvPr/>
        </p:nvSpPr>
        <p:spPr>
          <a:xfrm>
            <a:off x="7979067" y="3073400"/>
            <a:ext cx="3131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Replace element to be deleted by the last in array.</a:t>
            </a:r>
          </a:p>
          <a:p>
            <a:r>
              <a:rPr lang="en-US" dirty="0"/>
              <a:t>Delete the last element </a:t>
            </a:r>
          </a:p>
          <a:p>
            <a:r>
              <a:rPr lang="en-US" dirty="0"/>
              <a:t>Update heap to maintain heap property</a:t>
            </a:r>
          </a:p>
        </p:txBody>
      </p:sp>
    </p:spTree>
    <p:extLst>
      <p:ext uri="{BB962C8B-B14F-4D97-AF65-F5344CB8AC3E}">
        <p14:creationId xmlns:p14="http://schemas.microsoft.com/office/powerpoint/2010/main" val="445437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0DB7-44DF-5845-A7EE-D652F519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Complexities of </a:t>
            </a:r>
            <a:r>
              <a:rPr lang="en-US" dirty="0" err="1"/>
              <a:t>HEAp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B2D53-7A2A-F741-8452-D1F33DBAA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: O(1)</a:t>
            </a:r>
          </a:p>
          <a:p>
            <a:r>
              <a:rPr lang="en-US" dirty="0"/>
              <a:t>Peak:  O(1)</a:t>
            </a:r>
          </a:p>
          <a:p>
            <a:r>
              <a:rPr lang="en-US" dirty="0"/>
              <a:t>Insert: O(</a:t>
            </a:r>
            <a:r>
              <a:rPr lang="en-US" dirty="0" err="1"/>
              <a:t>logh</a:t>
            </a:r>
            <a:r>
              <a:rPr lang="en-US" dirty="0"/>
              <a:t>), worst case 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r>
              <a:rPr lang="en-US" dirty="0"/>
              <a:t>Delete: O(</a:t>
            </a:r>
            <a:r>
              <a:rPr lang="en-US" dirty="0" err="1"/>
              <a:t>logh</a:t>
            </a:r>
            <a:r>
              <a:rPr lang="en-US" dirty="0"/>
              <a:t>), worst case 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r>
              <a:rPr lang="en-US" dirty="0"/>
              <a:t>Update: O(log h), worst case 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87E80-529B-AE4C-A6F8-3455D5F57A78}"/>
              </a:ext>
            </a:extLst>
          </p:cNvPr>
          <p:cNvSpPr txBox="1"/>
          <p:nvPr/>
        </p:nvSpPr>
        <p:spPr>
          <a:xfrm>
            <a:off x="1272032" y="5078337"/>
            <a:ext cx="568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we do Insert and Update in O(1)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6B1A7-3D64-2F4C-88EB-D9EA0654A664}"/>
              </a:ext>
            </a:extLst>
          </p:cNvPr>
          <p:cNvSpPr txBox="1"/>
          <p:nvPr/>
        </p:nvSpPr>
        <p:spPr>
          <a:xfrm>
            <a:off x="1272032" y="4709005"/>
            <a:ext cx="568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we combine two heaps ?</a:t>
            </a:r>
          </a:p>
        </p:txBody>
      </p:sp>
    </p:spTree>
    <p:extLst>
      <p:ext uri="{BB962C8B-B14F-4D97-AF65-F5344CB8AC3E}">
        <p14:creationId xmlns:p14="http://schemas.microsoft.com/office/powerpoint/2010/main" val="3883417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F6D8F-4D3A-1446-B36C-F9BB53A5D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TWO HEAPS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2708F3A0-60BF-6D4B-94D2-D63884410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625" y="183917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39AAFA2B-6E1B-F64E-8F40-CBA1C3231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825" y="282977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8091C18-921D-D142-B91F-566F16C220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1425" y="2220174"/>
            <a:ext cx="5334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99EC9AC4-E819-7C43-8E76-7A0096636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25" y="374417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239E4F03-EB2F-0A48-BD1C-47259286BE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425" y="3210774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FB16E525-0468-034B-A2B9-C8C7459DF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025" y="374417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83CF63C7-F9EA-374A-BF6D-10F59D012A4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63825" y="3210774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0533FDAD-F22F-D149-99BB-9B3AB0F21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2025" y="282977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02162257-75C7-FA4A-85CD-ACEE4761D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425" y="374417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C552C4BA-D5C5-3241-BF91-67115EF95F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2025" y="3286974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96B9A4BE-AEA9-5E44-B457-F3DCBA15272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49625" y="2220174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26297881-2E01-F742-BA8F-70E0F84B8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946" y="1888387"/>
            <a:ext cx="3802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20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52A241B5-0D3A-D443-9FAA-6F33FB224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146" y="2878987"/>
            <a:ext cx="3802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30</a:t>
            </a:r>
          </a:p>
        </p:txBody>
      </p:sp>
      <p:sp>
        <p:nvSpPr>
          <p:cNvPr id="20" name="Text Box 20">
            <a:extLst>
              <a:ext uri="{FF2B5EF4-FFF2-40B4-BE49-F238E27FC236}">
                <a16:creationId xmlns:a16="http://schemas.microsoft.com/office/drawing/2014/main" id="{F196BDB4-7639-214C-BF7C-1CD7EC652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0346" y="2878987"/>
            <a:ext cx="3802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60</a:t>
            </a:r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C097B6E5-43E5-6141-84CD-804E420EC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746" y="3793387"/>
            <a:ext cx="3802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90</a:t>
            </a:r>
          </a:p>
        </p:txBody>
      </p:sp>
      <p:sp>
        <p:nvSpPr>
          <p:cNvPr id="22" name="Text Box 22">
            <a:extLst>
              <a:ext uri="{FF2B5EF4-FFF2-40B4-BE49-F238E27FC236}">
                <a16:creationId xmlns:a16="http://schemas.microsoft.com/office/drawing/2014/main" id="{399878CF-9C31-DA4A-B180-EAD6A3E65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249" y="3793387"/>
            <a:ext cx="4780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150</a:t>
            </a:r>
          </a:p>
        </p:txBody>
      </p:sp>
      <p:sp>
        <p:nvSpPr>
          <p:cNvPr id="23" name="Text Box 23">
            <a:extLst>
              <a:ext uri="{FF2B5EF4-FFF2-40B4-BE49-F238E27FC236}">
                <a16:creationId xmlns:a16="http://schemas.microsoft.com/office/drawing/2014/main" id="{8E6EE44F-942A-1445-B7F1-2906B7DBF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049" y="3793387"/>
            <a:ext cx="4780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100</a:t>
            </a:r>
          </a:p>
        </p:txBody>
      </p:sp>
      <p:sp>
        <p:nvSpPr>
          <p:cNvPr id="24" name="Oval 24">
            <a:extLst>
              <a:ext uri="{FF2B5EF4-FFF2-40B4-BE49-F238E27FC236}">
                <a16:creationId xmlns:a16="http://schemas.microsoft.com/office/drawing/2014/main" id="{C9EFAEB8-9E13-9B48-9824-4EDB3A75C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225" y="374417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E7E374C0-DC2C-9049-B0D9-1BB71FDEC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3421" y="3793387"/>
            <a:ext cx="3802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80</a:t>
            </a:r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B6613EE0-BB3E-384C-8087-2048B970285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8900" y="3210774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30" name="Oval 27">
            <a:extLst>
              <a:ext uri="{FF2B5EF4-FFF2-40B4-BE49-F238E27FC236}">
                <a16:creationId xmlns:a16="http://schemas.microsoft.com/office/drawing/2014/main" id="{97139E24-5445-4042-B4CC-2E02F0338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83917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31" name="Oval 28">
            <a:extLst>
              <a:ext uri="{FF2B5EF4-FFF2-40B4-BE49-F238E27FC236}">
                <a16:creationId xmlns:a16="http://schemas.microsoft.com/office/drawing/2014/main" id="{8B5C471C-58A5-DD45-B2F0-3DAB5D174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82977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32" name="Line 29">
            <a:extLst>
              <a:ext uri="{FF2B5EF4-FFF2-40B4-BE49-F238E27FC236}">
                <a16:creationId xmlns:a16="http://schemas.microsoft.com/office/drawing/2014/main" id="{6A7C4283-41F9-AC48-A67C-8A3E8EE49A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2220174"/>
            <a:ext cx="5334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33" name="Oval 30">
            <a:extLst>
              <a:ext uri="{FF2B5EF4-FFF2-40B4-BE49-F238E27FC236}">
                <a16:creationId xmlns:a16="http://schemas.microsoft.com/office/drawing/2014/main" id="{DB4767E4-3B7E-F640-A07A-381039A18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5477" y="374417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34" name="Line 31">
            <a:extLst>
              <a:ext uri="{FF2B5EF4-FFF2-40B4-BE49-F238E27FC236}">
                <a16:creationId xmlns:a16="http://schemas.microsoft.com/office/drawing/2014/main" id="{466906F1-B28B-2249-93F6-F50B4C6567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3210774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35" name="Oval 32">
            <a:extLst>
              <a:ext uri="{FF2B5EF4-FFF2-40B4-BE49-F238E27FC236}">
                <a16:creationId xmlns:a16="http://schemas.microsoft.com/office/drawing/2014/main" id="{0C9E7E7E-BFCE-4C49-B829-91C0A651B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74417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36" name="Line 33">
            <a:extLst>
              <a:ext uri="{FF2B5EF4-FFF2-40B4-BE49-F238E27FC236}">
                <a16:creationId xmlns:a16="http://schemas.microsoft.com/office/drawing/2014/main" id="{46819670-72A9-FB48-AED9-BDF16181DFF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05400" y="3210774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37" name="Oval 34">
            <a:extLst>
              <a:ext uri="{FF2B5EF4-FFF2-40B4-BE49-F238E27FC236}">
                <a16:creationId xmlns:a16="http://schemas.microsoft.com/office/drawing/2014/main" id="{C2A1F406-69DA-C748-9B20-2BC580570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82977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38" name="Oval 35">
            <a:extLst>
              <a:ext uri="{FF2B5EF4-FFF2-40B4-BE49-F238E27FC236}">
                <a16:creationId xmlns:a16="http://schemas.microsoft.com/office/drawing/2014/main" id="{80E39F7C-2035-F141-866A-9715EE7A7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74417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39" name="Line 36">
            <a:extLst>
              <a:ext uri="{FF2B5EF4-FFF2-40B4-BE49-F238E27FC236}">
                <a16:creationId xmlns:a16="http://schemas.microsoft.com/office/drawing/2014/main" id="{9F13100D-0A8A-BB4E-A976-13E1000E14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93276" y="3275862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D99BBA93-B813-8F41-86CB-8DE7569BCB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91200" y="2220174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41" name="Text Box 38">
            <a:extLst>
              <a:ext uri="{FF2B5EF4-FFF2-40B4-BE49-F238E27FC236}">
                <a16:creationId xmlns:a16="http://schemas.microsoft.com/office/drawing/2014/main" id="{4C8F99C5-FC42-A648-822C-E5EB2E003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521" y="1888387"/>
            <a:ext cx="3802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40</a:t>
            </a:r>
          </a:p>
        </p:txBody>
      </p:sp>
      <p:sp>
        <p:nvSpPr>
          <p:cNvPr id="42" name="Text Box 39">
            <a:extLst>
              <a:ext uri="{FF2B5EF4-FFF2-40B4-BE49-F238E27FC236}">
                <a16:creationId xmlns:a16="http://schemas.microsoft.com/office/drawing/2014/main" id="{F3B1E992-1018-5543-85B7-7FCC1951E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721" y="2878987"/>
            <a:ext cx="3802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50</a:t>
            </a:r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33A6DD25-A8C8-DA4B-86AD-8B1B3FC9F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3824" y="2878987"/>
            <a:ext cx="4780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400" b="0" dirty="0">
                <a:latin typeface="Tahoma" pitchFamily="-112" charset="0"/>
                <a:ea typeface="굴림" pitchFamily="-112" charset="-127"/>
                <a:cs typeface="굴림" pitchFamily="-112" charset="-127"/>
              </a:rPr>
              <a:t>110</a:t>
            </a:r>
          </a:p>
        </p:txBody>
      </p:sp>
      <p:sp>
        <p:nvSpPr>
          <p:cNvPr id="44" name="Text Box 41">
            <a:extLst>
              <a:ext uri="{FF2B5EF4-FFF2-40B4-BE49-F238E27FC236}">
                <a16:creationId xmlns:a16="http://schemas.microsoft.com/office/drawing/2014/main" id="{B958CB79-39AB-914D-88CB-232964B49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5224" y="3793387"/>
            <a:ext cx="4780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400" b="0" dirty="0">
                <a:latin typeface="Tahoma" pitchFamily="-112" charset="0"/>
                <a:ea typeface="굴림" pitchFamily="-112" charset="-127"/>
                <a:cs typeface="굴림" pitchFamily="-112" charset="-127"/>
              </a:rPr>
              <a:t>140</a:t>
            </a:r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94769149-C45F-694F-A1B2-AC2431F8B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824" y="3793387"/>
            <a:ext cx="4780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120</a:t>
            </a:r>
          </a:p>
        </p:txBody>
      </p:sp>
      <p:sp>
        <p:nvSpPr>
          <p:cNvPr id="46" name="Text Box 43">
            <a:extLst>
              <a:ext uri="{FF2B5EF4-FFF2-40B4-BE49-F238E27FC236}">
                <a16:creationId xmlns:a16="http://schemas.microsoft.com/office/drawing/2014/main" id="{99EF8A88-4C98-DA4E-A197-DD479FD8E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798" y="3793387"/>
            <a:ext cx="3802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70</a:t>
            </a:r>
          </a:p>
        </p:txBody>
      </p:sp>
      <p:sp>
        <p:nvSpPr>
          <p:cNvPr id="47" name="Oval 44">
            <a:extLst>
              <a:ext uri="{FF2B5EF4-FFF2-40B4-BE49-F238E27FC236}">
                <a16:creationId xmlns:a16="http://schemas.microsoft.com/office/drawing/2014/main" id="{C20F9190-32E2-3640-ACF3-EEEA45C15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74417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48" name="Text Box 45">
            <a:extLst>
              <a:ext uri="{FF2B5EF4-FFF2-40B4-BE49-F238E27FC236}">
                <a16:creationId xmlns:a16="http://schemas.microsoft.com/office/drawing/2014/main" id="{85AF5766-06EF-4741-8055-41DE91F0A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6899" y="3793387"/>
            <a:ext cx="4780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112" charset="2"/>
              <a:buNone/>
            </a:pPr>
            <a:r>
              <a:rPr lang="en-US" altLang="ko-KR" sz="1400" b="0">
                <a:latin typeface="Tahoma" pitchFamily="-112" charset="0"/>
                <a:ea typeface="굴림" pitchFamily="-112" charset="-127"/>
                <a:cs typeface="굴림" pitchFamily="-112" charset="-127"/>
              </a:rPr>
              <a:t>130</a:t>
            </a:r>
          </a:p>
        </p:txBody>
      </p:sp>
      <p:sp>
        <p:nvSpPr>
          <p:cNvPr id="49" name="Line 46">
            <a:extLst>
              <a:ext uri="{FF2B5EF4-FFF2-40B4-BE49-F238E27FC236}">
                <a16:creationId xmlns:a16="http://schemas.microsoft.com/office/drawing/2014/main" id="{665280C5-F6A9-5040-9EC7-B166F5489AA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40475" y="3210774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CDAD545-C679-9645-B978-137FE967E7DB}"/>
              </a:ext>
            </a:extLst>
          </p:cNvPr>
          <p:cNvSpPr txBox="1"/>
          <p:nvPr/>
        </p:nvSpPr>
        <p:spPr>
          <a:xfrm>
            <a:off x="467360" y="4846106"/>
            <a:ext cx="6789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concatenate the arrays and recreate the heap O(</a:t>
            </a:r>
            <a:r>
              <a:rPr lang="en-US" dirty="0" err="1"/>
              <a:t>m+n</a:t>
            </a:r>
            <a:r>
              <a:rPr lang="en-US" dirty="0"/>
              <a:t>)</a:t>
            </a:r>
          </a:p>
          <a:p>
            <a:r>
              <a:rPr lang="en-US" dirty="0"/>
              <a:t>If smaller heap has n elements, and we just insert these elements, then total cost is O(n)</a:t>
            </a:r>
          </a:p>
          <a:p>
            <a:r>
              <a:rPr lang="en-US" dirty="0"/>
              <a:t>Can we do better ?</a:t>
            </a:r>
          </a:p>
        </p:txBody>
      </p:sp>
    </p:spTree>
    <p:extLst>
      <p:ext uri="{BB962C8B-B14F-4D97-AF65-F5344CB8AC3E}">
        <p14:creationId xmlns:p14="http://schemas.microsoft.com/office/powerpoint/2010/main" val="1206634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39754-5105-6C4A-9CE8-C3AF5C17D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Leftist Heap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500BE-558F-424E-B305-24BB671BF7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leftist heap is a binary heap where</a:t>
            </a:r>
          </a:p>
          <a:p>
            <a:pPr lvl="1"/>
            <a:r>
              <a:rPr lang="en-US" dirty="0"/>
              <a:t>Element of highest priority (max/min) is at top</a:t>
            </a:r>
          </a:p>
          <a:p>
            <a:pPr lvl="1"/>
            <a:r>
              <a:rPr lang="en-US" dirty="0"/>
              <a:t>Left(</a:t>
            </a:r>
            <a:r>
              <a:rPr lang="en-US" dirty="0" err="1"/>
              <a:t>S_value</a:t>
            </a:r>
            <a:r>
              <a:rPr lang="en-US" dirty="0"/>
              <a:t>)&gt;= Right(</a:t>
            </a:r>
            <a:r>
              <a:rPr lang="en-US" dirty="0" err="1"/>
              <a:t>S_value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S_value</a:t>
            </a:r>
            <a:r>
              <a:rPr lang="en-US" dirty="0"/>
              <a:t>=distance to leaf</a:t>
            </a:r>
          </a:p>
          <a:p>
            <a:pPr lvl="1"/>
            <a:r>
              <a:rPr lang="en-US" dirty="0" err="1"/>
              <a:t>S_value</a:t>
            </a:r>
            <a:r>
              <a:rPr lang="en-US" dirty="0"/>
              <a:t> of leaf =0</a:t>
            </a:r>
          </a:p>
          <a:p>
            <a:pPr lvl="1"/>
            <a:r>
              <a:rPr lang="en-US" dirty="0" err="1"/>
              <a:t>S_value</a:t>
            </a:r>
            <a:r>
              <a:rPr lang="en-US" dirty="0"/>
              <a:t> of node with one child=0</a:t>
            </a:r>
          </a:p>
        </p:txBody>
      </p:sp>
      <p:pic>
        <p:nvPicPr>
          <p:cNvPr id="2050" name="Picture 2" descr="Leftist Tree / Leftist Heap - GeeksforGeeks">
            <a:extLst>
              <a:ext uri="{FF2B5EF4-FFF2-40B4-BE49-F238E27FC236}">
                <a16:creationId xmlns:a16="http://schemas.microsoft.com/office/drawing/2014/main" id="{8853909D-7B1B-9248-BFA7-996FC90FA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007" y="1795848"/>
            <a:ext cx="6312586" cy="35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B8B856-56E6-1C4A-8269-42F2A93A6165}"/>
              </a:ext>
            </a:extLst>
          </p:cNvPr>
          <p:cNvSpPr txBox="1"/>
          <p:nvPr/>
        </p:nvSpPr>
        <p:spPr>
          <a:xfrm>
            <a:off x="5177481" y="6536724"/>
            <a:ext cx="658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from https://</a:t>
            </a:r>
            <a:r>
              <a:rPr lang="en-US" dirty="0" err="1"/>
              <a:t>www.geeksforgeeks.org</a:t>
            </a:r>
            <a:r>
              <a:rPr lang="en-US" dirty="0"/>
              <a:t>/leftist-tree-leftist-heap/</a:t>
            </a:r>
          </a:p>
        </p:txBody>
      </p:sp>
    </p:spTree>
    <p:extLst>
      <p:ext uri="{BB962C8B-B14F-4D97-AF65-F5344CB8AC3E}">
        <p14:creationId xmlns:p14="http://schemas.microsoft.com/office/powerpoint/2010/main" val="2275225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8E93-776D-5749-A0A1-AEB7B9A9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Leftist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B9AE4-6C0B-6F4F-AAFC-7CA96546B7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Insert new node as rightmost leaf</a:t>
            </a:r>
          </a:p>
          <a:p>
            <a:r>
              <a:rPr lang="en-US" dirty="0"/>
              <a:t>Check if </a:t>
            </a:r>
            <a:r>
              <a:rPr lang="en-US" dirty="0" err="1"/>
              <a:t>S_value</a:t>
            </a:r>
            <a:r>
              <a:rPr lang="en-US" dirty="0"/>
              <a:t> criteria is maintained</a:t>
            </a:r>
          </a:p>
          <a:p>
            <a:r>
              <a:rPr lang="en-US" dirty="0"/>
              <a:t>Otherwise swap the left and right subtrees to maintain the criteria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3BB92-928D-9140-BD62-C15344E06265}"/>
              </a:ext>
            </a:extLst>
          </p:cNvPr>
          <p:cNvSpPr txBox="1"/>
          <p:nvPr/>
        </p:nvSpPr>
        <p:spPr>
          <a:xfrm>
            <a:off x="1258330" y="4771686"/>
            <a:ext cx="846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www.cs.usfca.edu</a:t>
            </a:r>
            <a:r>
              <a:rPr lang="en-US" dirty="0"/>
              <a:t>/~</a:t>
            </a:r>
            <a:r>
              <a:rPr lang="en-US" dirty="0" err="1"/>
              <a:t>galles</a:t>
            </a:r>
            <a:r>
              <a:rPr lang="en-US" dirty="0"/>
              <a:t>/visualization/</a:t>
            </a:r>
            <a:r>
              <a:rPr lang="en-US" dirty="0" err="1"/>
              <a:t>LeftistHeap.html</a:t>
            </a:r>
            <a:endParaRPr lang="en-US" dirty="0"/>
          </a:p>
        </p:txBody>
      </p:sp>
      <p:pic>
        <p:nvPicPr>
          <p:cNvPr id="3074" name="Picture 2" descr="Leftist Heap">
            <a:extLst>
              <a:ext uri="{FF2B5EF4-FFF2-40B4-BE49-F238E27FC236}">
                <a16:creationId xmlns:a16="http://schemas.microsoft.com/office/drawing/2014/main" id="{ABEF211A-DEDC-2F44-8A74-3A3964261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995" y="1535218"/>
            <a:ext cx="5016500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295EB2-EB14-2E45-AE8A-0911D62936EF}"/>
              </a:ext>
            </a:extLst>
          </p:cNvPr>
          <p:cNvSpPr txBox="1"/>
          <p:nvPr/>
        </p:nvSpPr>
        <p:spPr>
          <a:xfrm>
            <a:off x="6536724" y="6536724"/>
            <a:ext cx="522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from https://</a:t>
            </a:r>
            <a:r>
              <a:rPr lang="en-US" dirty="0" err="1"/>
              <a:t>iq.opengenus.org</a:t>
            </a:r>
            <a:r>
              <a:rPr lang="en-US" dirty="0"/>
              <a:t>/leftist-heap/</a:t>
            </a:r>
          </a:p>
        </p:txBody>
      </p:sp>
    </p:spTree>
    <p:extLst>
      <p:ext uri="{BB962C8B-B14F-4D97-AF65-F5344CB8AC3E}">
        <p14:creationId xmlns:p14="http://schemas.microsoft.com/office/powerpoint/2010/main" val="3357963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7C7C-CCE6-F742-BDA1-0C910055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Leftist Heaps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38DE2E-A5F4-194C-B5F4-DFD20AD9D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952" y="1715859"/>
            <a:ext cx="10162939" cy="4932076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Merge(H1, H2)</a:t>
            </a:r>
          </a:p>
          <a:p>
            <a:pPr lvl="1"/>
            <a:r>
              <a:rPr lang="en-US" sz="2000" dirty="0"/>
              <a:t>If H1 or H2 contains one node, insert as usual</a:t>
            </a:r>
          </a:p>
          <a:p>
            <a:pPr lvl="1"/>
            <a:r>
              <a:rPr lang="en-US" sz="2000" dirty="0"/>
              <a:t>If  root(H1)&lt;root(H2)</a:t>
            </a:r>
          </a:p>
          <a:p>
            <a:pPr lvl="2"/>
            <a:r>
              <a:rPr lang="en-US" sz="2000" dirty="0">
                <a:solidFill>
                  <a:srgbClr val="430404"/>
                </a:solidFill>
              </a:rPr>
              <a:t>right_subtree(H1)=new_H2</a:t>
            </a:r>
          </a:p>
          <a:p>
            <a:pPr lvl="2"/>
            <a:r>
              <a:rPr lang="en-US" sz="2000" dirty="0">
                <a:solidFill>
                  <a:srgbClr val="430404"/>
                </a:solidFill>
              </a:rPr>
              <a:t>H2=new_H1</a:t>
            </a:r>
          </a:p>
          <a:p>
            <a:pPr lvl="1"/>
            <a:r>
              <a:rPr lang="en-US" sz="2000" dirty="0"/>
              <a:t>Else</a:t>
            </a:r>
          </a:p>
          <a:p>
            <a:pPr lvl="2"/>
            <a:r>
              <a:rPr lang="en-US" sz="2000" dirty="0">
                <a:solidFill>
                  <a:srgbClr val="430404"/>
                </a:solidFill>
              </a:rPr>
              <a:t>right_subtree(H2)=new_H2</a:t>
            </a:r>
          </a:p>
          <a:p>
            <a:pPr lvl="2"/>
            <a:r>
              <a:rPr lang="en-US" sz="2000" dirty="0">
                <a:solidFill>
                  <a:srgbClr val="430404"/>
                </a:solidFill>
              </a:rPr>
              <a:t>H1=new_H1</a:t>
            </a:r>
          </a:p>
          <a:p>
            <a:pPr marL="310896" lvl="2" indent="0">
              <a:buNone/>
            </a:pPr>
            <a:r>
              <a:rPr lang="en-US" sz="2000" dirty="0"/>
              <a:t>Swap to maintain </a:t>
            </a:r>
            <a:r>
              <a:rPr lang="en-US" sz="2000" dirty="0" err="1"/>
              <a:t>S_value</a:t>
            </a:r>
            <a:r>
              <a:rPr lang="en-US" sz="2000" dirty="0"/>
              <a:t> criteria </a:t>
            </a:r>
          </a:p>
          <a:p>
            <a:pPr marL="310896" lvl="2" indent="0">
              <a:buNone/>
            </a:pPr>
            <a:r>
              <a:rPr lang="en-US" sz="2000" dirty="0"/>
              <a:t>as needed</a:t>
            </a:r>
          </a:p>
          <a:p>
            <a:pPr lvl="1"/>
            <a:r>
              <a:rPr lang="en-US" sz="2000" dirty="0"/>
              <a:t>Merge(new_H1, new_H2)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3F0436F-E5CC-6F4D-821D-A09B684ADD0A}"/>
              </a:ext>
            </a:extLst>
          </p:cNvPr>
          <p:cNvSpPr txBox="1"/>
          <p:nvPr/>
        </p:nvSpPr>
        <p:spPr>
          <a:xfrm>
            <a:off x="0" y="6428614"/>
            <a:ext cx="8751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www.geeksforgeeks.org</a:t>
            </a:r>
            <a:r>
              <a:rPr lang="en-US" dirty="0"/>
              <a:t>/leftist-tree-leftist-heap/</a:t>
            </a:r>
          </a:p>
        </p:txBody>
      </p:sp>
      <p:pic>
        <p:nvPicPr>
          <p:cNvPr id="4098" name="Picture 2" descr="Leftist Tree / Leftist Heap - GeeksforGeeks">
            <a:extLst>
              <a:ext uri="{FF2B5EF4-FFF2-40B4-BE49-F238E27FC236}">
                <a16:creationId xmlns:a16="http://schemas.microsoft.com/office/drawing/2014/main" id="{0DF5D605-E21B-074B-BD20-292B6BACE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886" y="704202"/>
            <a:ext cx="6123266" cy="572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411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870C-03D4-D249-8778-8AB0BA76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C8DD9-2446-9246-A2D9-261C54515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Root</a:t>
            </a:r>
          </a:p>
          <a:p>
            <a:r>
              <a:rPr lang="en-US" dirty="0"/>
              <a:t>This will create two trees</a:t>
            </a:r>
          </a:p>
          <a:p>
            <a:r>
              <a:rPr lang="en-US" dirty="0"/>
              <a:t>Merge them</a:t>
            </a:r>
          </a:p>
          <a:p>
            <a:endParaRPr lang="en-US" dirty="0"/>
          </a:p>
          <a:p>
            <a:r>
              <a:rPr lang="en-US" dirty="0"/>
              <a:t>Complexity of Insertion (one element), Deletion (one element) and Merging (smallest tree has n elements) are all 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r>
              <a:rPr lang="en-US" dirty="0"/>
              <a:t>Why do we get O(</a:t>
            </a:r>
            <a:r>
              <a:rPr lang="en-US" dirty="0" err="1"/>
              <a:t>logn</a:t>
            </a:r>
            <a:r>
              <a:rPr lang="en-US" dirty="0"/>
              <a:t>), given that the tree is not balanced ?</a:t>
            </a:r>
          </a:p>
        </p:txBody>
      </p:sp>
    </p:spTree>
    <p:extLst>
      <p:ext uri="{BB962C8B-B14F-4D97-AF65-F5344CB8AC3E}">
        <p14:creationId xmlns:p14="http://schemas.microsoft.com/office/powerpoint/2010/main" val="187170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D091-3C33-174A-B07A-965B46CFF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of Leftist </a:t>
            </a:r>
            <a:r>
              <a:rPr lang="en-US" dirty="0" err="1"/>
              <a:t>HEAp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6F11E-18DD-394E-A9A0-658C66555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 a heap with n elements, the shortest path from root to a leaf is 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Since Right(</a:t>
            </a:r>
            <a:r>
              <a:rPr lang="en-US" dirty="0" err="1"/>
              <a:t>S_value</a:t>
            </a:r>
            <a:r>
              <a:rPr lang="en-US" dirty="0"/>
              <a:t>)&lt;=Left(</a:t>
            </a:r>
            <a:r>
              <a:rPr lang="en-US" dirty="0" err="1"/>
              <a:t>S_value</a:t>
            </a:r>
            <a:r>
              <a:rPr lang="en-US" dirty="0"/>
              <a:t>); therefore one of the shortest path will to the rightmost leaf</a:t>
            </a:r>
          </a:p>
          <a:p>
            <a:pPr lvl="1"/>
            <a:r>
              <a:rPr lang="en-US" dirty="0"/>
              <a:t>Let the Right(</a:t>
            </a:r>
            <a:r>
              <a:rPr lang="en-US" dirty="0" err="1"/>
              <a:t>S_value</a:t>
            </a:r>
            <a:r>
              <a:rPr lang="en-US" dirty="0"/>
              <a:t>) of root be x</a:t>
            </a:r>
          </a:p>
          <a:p>
            <a:pPr lvl="1"/>
            <a:r>
              <a:rPr lang="en-US" dirty="0"/>
              <a:t>That means there are at least x nodes from root to leaf.</a:t>
            </a:r>
          </a:p>
          <a:p>
            <a:pPr lvl="1"/>
            <a:r>
              <a:rPr lang="en-US" dirty="0"/>
              <a:t>Since nodes without two children have </a:t>
            </a:r>
            <a:r>
              <a:rPr lang="en-US" dirty="0" err="1"/>
              <a:t>S_value</a:t>
            </a:r>
            <a:r>
              <a:rPr lang="en-US" dirty="0"/>
              <a:t> 0, therefore all nodes with </a:t>
            </a:r>
            <a:r>
              <a:rPr lang="en-US" dirty="0" err="1"/>
              <a:t>S_value</a:t>
            </a:r>
            <a:r>
              <a:rPr lang="en-US" dirty="0"/>
              <a:t> &gt;1 in the path will have two children.</a:t>
            </a:r>
          </a:p>
          <a:p>
            <a:pPr lvl="1"/>
            <a:r>
              <a:rPr lang="en-US" dirty="0"/>
              <a:t>Thus there are at least 2</a:t>
            </a:r>
            <a:r>
              <a:rPr lang="en-US" baseline="30000" dirty="0"/>
              <a:t>x</a:t>
            </a:r>
            <a:r>
              <a:rPr lang="en-US" dirty="0"/>
              <a:t>-1 nodes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x</a:t>
            </a:r>
            <a:r>
              <a:rPr lang="en-US" dirty="0"/>
              <a:t>-1 &lt;=n (n is total number of nodes)</a:t>
            </a:r>
          </a:p>
          <a:p>
            <a:pPr lvl="1"/>
            <a:r>
              <a:rPr lang="en-US" dirty="0"/>
              <a:t>x&lt;=O(log(n))</a:t>
            </a:r>
          </a:p>
          <a:p>
            <a:pPr lvl="1"/>
            <a:endParaRPr lang="en-US" dirty="0"/>
          </a:p>
          <a:p>
            <a:r>
              <a:rPr lang="en-US" dirty="0"/>
              <a:t>Since we are prioritizing new insertions in the right subtree, therefore complexity if 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8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E1C2-3AE3-BA4A-BE2C-0305B0D5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E541C-BA18-D444-B1E7-84C7C045E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91360"/>
            <a:ext cx="9720073" cy="40233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Data structures are used for organizing data in memory. </a:t>
            </a:r>
          </a:p>
          <a:p>
            <a:r>
              <a:rPr lang="en-US" dirty="0"/>
              <a:t>Algorithms and Data structure go hand in hand</a:t>
            </a:r>
          </a:p>
          <a:p>
            <a:pPr lvl="1"/>
            <a:r>
              <a:rPr lang="en-US" dirty="0"/>
              <a:t> Without appropriate data structures algorithms would be slow</a:t>
            </a:r>
          </a:p>
          <a:p>
            <a:pPr lvl="1"/>
            <a:r>
              <a:rPr lang="en-US" dirty="0"/>
              <a:t>Without algorithms data cannot be manipulated</a:t>
            </a:r>
          </a:p>
          <a:p>
            <a:r>
              <a:rPr lang="en-US" dirty="0"/>
              <a:t>Data Structures defined by their operations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For dynamic sets: </a:t>
            </a:r>
            <a:r>
              <a:rPr lang="en-US" dirty="0"/>
              <a:t>Insert, Delete, Search, Minimum, Maximum, Predecessor (in a sorted list), Successor (in a sorted list)</a:t>
            </a:r>
          </a:p>
          <a:p>
            <a:pPr lvl="1"/>
            <a:r>
              <a:rPr lang="en-US" dirty="0"/>
              <a:t>More complicated operations for complex data types</a:t>
            </a:r>
          </a:p>
          <a:p>
            <a:r>
              <a:rPr lang="en-US" dirty="0"/>
              <a:t>Abstract Data Type (ADT)</a:t>
            </a:r>
          </a:p>
          <a:p>
            <a:pPr lvl="1"/>
            <a:r>
              <a:rPr lang="en-US" dirty="0"/>
              <a:t>Operations that can be performed on the data structure and the complexities of the operations</a:t>
            </a:r>
          </a:p>
          <a:p>
            <a:pPr lvl="1"/>
            <a:r>
              <a:rPr lang="en-US" dirty="0"/>
              <a:t>Example: Heaps</a:t>
            </a:r>
          </a:p>
          <a:p>
            <a:r>
              <a:rPr lang="en-US" dirty="0"/>
              <a:t>Data Structure </a:t>
            </a:r>
          </a:p>
          <a:p>
            <a:pPr lvl="1"/>
            <a:r>
              <a:rPr lang="en-US" dirty="0"/>
              <a:t>The implementation of the  ADT, depends on the language, the platform, etc.</a:t>
            </a:r>
          </a:p>
          <a:p>
            <a:pPr lvl="1"/>
            <a:r>
              <a:rPr lang="en-US" dirty="0"/>
              <a:t>Example: Heaps implemented as arrays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09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>
                <a:ea typeface="굴림" pitchFamily="-112" charset="-127"/>
                <a:cs typeface="굴림" pitchFamily="-112" charset="-127"/>
              </a:rPr>
              <a:t>Binomial Queues</a:t>
            </a:r>
          </a:p>
        </p:txBody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Binomial queues support all three operations (insertion, </a:t>
            </a:r>
            <a:r>
              <a:rPr lang="en-US" altLang="ko-KR" sz="2800" dirty="0" err="1">
                <a:ea typeface="굴림" pitchFamily="-112" charset="-127"/>
                <a:cs typeface="굴림" pitchFamily="-112" charset="-127"/>
              </a:rPr>
              <a:t>deleteMin</a:t>
            </a:r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, and merge) in </a:t>
            </a:r>
            <a:r>
              <a:rPr lang="en-US" altLang="ko-KR" sz="2800" dirty="0" err="1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O(log</a:t>
            </a:r>
            <a:r>
              <a:rPr lang="en-US" altLang="ko-KR" sz="2800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 N)</a:t>
            </a:r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 </a:t>
            </a:r>
            <a:r>
              <a:rPr lang="en-US" altLang="ko-KR" sz="2800" dirty="0">
                <a:solidFill>
                  <a:srgbClr val="430404"/>
                </a:solidFill>
                <a:ea typeface="굴림" pitchFamily="-112" charset="-127"/>
                <a:cs typeface="굴림" pitchFamily="-112" charset="-127"/>
              </a:rPr>
              <a:t>worst-case time </a:t>
            </a:r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per operation, but insertions take </a:t>
            </a:r>
            <a:r>
              <a:rPr lang="en-US" altLang="ko-KR" sz="2800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constant</a:t>
            </a:r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 time on average.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>
                <a:ea typeface="굴림" pitchFamily="-112" charset="-127"/>
                <a:cs typeface="굴림" pitchFamily="-112" charset="-127"/>
              </a:rPr>
              <a:t>Binomial Queue Structure</a:t>
            </a:r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-112" charset="-127"/>
                <a:cs typeface="굴림" pitchFamily="-112" charset="-127"/>
              </a:rPr>
              <a:t>Binomial queue is not a heap-ordered tree but rather </a:t>
            </a:r>
            <a:r>
              <a:rPr lang="en-US" altLang="ko-KR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a collection of heap-ordered trees</a:t>
            </a:r>
            <a:r>
              <a:rPr lang="en-US" altLang="ko-KR">
                <a:ea typeface="굴림" pitchFamily="-112" charset="-127"/>
                <a:cs typeface="굴림" pitchFamily="-112" charset="-127"/>
              </a:rPr>
              <a:t>, known as a </a:t>
            </a:r>
            <a:r>
              <a:rPr lang="en-US" altLang="ko-KR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forest</a:t>
            </a:r>
            <a:r>
              <a:rPr lang="en-US" altLang="ko-KR">
                <a:ea typeface="굴림" pitchFamily="-112" charset="-127"/>
                <a:cs typeface="굴림" pitchFamily="-112" charset="-127"/>
              </a:rPr>
              <a:t>.</a:t>
            </a:r>
          </a:p>
          <a:p>
            <a:r>
              <a:rPr lang="en-US" altLang="ko-KR">
                <a:ea typeface="굴림" pitchFamily="-112" charset="-127"/>
                <a:cs typeface="굴림" pitchFamily="-112" charset="-127"/>
              </a:rPr>
              <a:t>Each of the heap-ordered trees is of a constrained form known as a </a:t>
            </a:r>
            <a:r>
              <a:rPr lang="en-US" altLang="ko-KR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binomial tree</a:t>
            </a:r>
            <a:r>
              <a:rPr lang="en-US" altLang="ko-KR">
                <a:ea typeface="굴림" pitchFamily="-112" charset="-127"/>
                <a:cs typeface="굴림" pitchFamily="-112" charset="-127"/>
              </a:rPr>
              <a:t>.</a:t>
            </a:r>
          </a:p>
          <a:p>
            <a:pPr>
              <a:buFont typeface="Wingdings" pitchFamily="-112" charset="2"/>
              <a:buNone/>
            </a:pPr>
            <a:endParaRPr lang="ko-KR" altLang="en-US">
              <a:ea typeface="굴림" pitchFamily="-112" charset="-127"/>
              <a:cs typeface="굴림" pitchFamily="-112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>
                <a:ea typeface="굴림" pitchFamily="-112" charset="-127"/>
                <a:cs typeface="굴림" pitchFamily="-112" charset="-127"/>
              </a:rPr>
              <a:t>How to construct a binomial tree?</a:t>
            </a:r>
          </a:p>
        </p:txBody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-112" charset="2"/>
              <a:buAutoNum type="arabicPeriod"/>
            </a:pPr>
            <a:r>
              <a:rPr lang="en-US" altLang="ko-KR">
                <a:ea typeface="굴림" pitchFamily="-112" charset="-127"/>
                <a:cs typeface="굴림" pitchFamily="-112" charset="-127"/>
              </a:rPr>
              <a:t>A binomial tree </a:t>
            </a:r>
            <a:r>
              <a:rPr lang="en-US" altLang="ko-KR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B</a:t>
            </a:r>
            <a:r>
              <a:rPr lang="en-US" altLang="ko-KR" baseline="-2500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0</a:t>
            </a:r>
            <a:r>
              <a:rPr lang="en-US" altLang="ko-KR">
                <a:ea typeface="굴림" pitchFamily="-112" charset="-127"/>
                <a:cs typeface="굴림" pitchFamily="-112" charset="-127"/>
              </a:rPr>
              <a:t> of height </a:t>
            </a:r>
            <a:r>
              <a:rPr lang="en-US" altLang="ko-KR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0</a:t>
            </a:r>
            <a:r>
              <a:rPr lang="en-US" altLang="ko-KR">
                <a:ea typeface="굴림" pitchFamily="-112" charset="-127"/>
                <a:cs typeface="굴림" pitchFamily="-112" charset="-127"/>
              </a:rPr>
              <a:t> is a one-node tree;</a:t>
            </a:r>
          </a:p>
          <a:p>
            <a:pPr marL="609600" indent="-609600">
              <a:buFont typeface="Wingdings" pitchFamily="-112" charset="2"/>
              <a:buAutoNum type="arabicPeriod"/>
            </a:pPr>
            <a:r>
              <a:rPr lang="en-US" altLang="ko-KR">
                <a:ea typeface="굴림" pitchFamily="-112" charset="-127"/>
                <a:cs typeface="굴림" pitchFamily="-112" charset="-127"/>
              </a:rPr>
              <a:t>A binomial tree, </a:t>
            </a:r>
            <a:r>
              <a:rPr lang="en-US" altLang="ko-KR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B</a:t>
            </a:r>
            <a:r>
              <a:rPr lang="en-US" altLang="ko-KR" baseline="-2500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k</a:t>
            </a:r>
            <a:r>
              <a:rPr lang="en-US" altLang="ko-KR">
                <a:ea typeface="굴림" pitchFamily="-112" charset="-127"/>
                <a:cs typeface="굴림" pitchFamily="-112" charset="-127"/>
              </a:rPr>
              <a:t>, of height </a:t>
            </a:r>
            <a:r>
              <a:rPr lang="en-US" altLang="ko-KR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k</a:t>
            </a:r>
            <a:r>
              <a:rPr lang="en-US" altLang="ko-KR">
                <a:ea typeface="굴림" pitchFamily="-112" charset="-127"/>
                <a:cs typeface="굴림" pitchFamily="-112" charset="-127"/>
              </a:rPr>
              <a:t> is formed by attaching a binomial tree, </a:t>
            </a:r>
            <a:r>
              <a:rPr lang="en-US" altLang="ko-KR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B</a:t>
            </a:r>
            <a:r>
              <a:rPr lang="en-US" altLang="ko-KR" baseline="-2500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k-1</a:t>
            </a:r>
            <a:r>
              <a:rPr lang="en-US" altLang="ko-KR">
                <a:ea typeface="굴림" pitchFamily="-112" charset="-127"/>
                <a:cs typeface="굴림" pitchFamily="-112" charset="-127"/>
              </a:rPr>
              <a:t>, to the root of another binomial tree, </a:t>
            </a:r>
            <a:r>
              <a:rPr lang="en-US" altLang="ko-KR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B</a:t>
            </a:r>
            <a:r>
              <a:rPr lang="en-US" altLang="ko-KR" baseline="-2500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k-1</a:t>
            </a:r>
            <a:r>
              <a:rPr lang="en-US" altLang="ko-KR">
                <a:ea typeface="굴림" pitchFamily="-112" charset="-127"/>
                <a:cs typeface="굴림" pitchFamily="-112" charset="-127"/>
              </a:rPr>
              <a:t>.  </a:t>
            </a:r>
          </a:p>
          <a:p>
            <a:pPr marL="609600" indent="-609600"/>
            <a:endParaRPr lang="ko-KR" altLang="en-US">
              <a:ea typeface="굴림" pitchFamily="-112" charset="-127"/>
              <a:cs typeface="굴림" pitchFamily="-112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914400"/>
          </a:xfrm>
        </p:spPr>
        <p:txBody>
          <a:bodyPr/>
          <a:lstStyle/>
          <a:p>
            <a:pPr algn="ctr"/>
            <a:r>
              <a:rPr lang="en-US" altLang="ko-KR">
                <a:ea typeface="굴림" pitchFamily="-112" charset="-127"/>
                <a:cs typeface="굴림" pitchFamily="-112" charset="-127"/>
              </a:rPr>
              <a:t>Binomial Trees B</a:t>
            </a:r>
            <a:r>
              <a:rPr lang="en-US" altLang="ko-KR" baseline="-25000">
                <a:ea typeface="굴림" pitchFamily="-112" charset="-127"/>
                <a:cs typeface="굴림" pitchFamily="-112" charset="-127"/>
              </a:rPr>
              <a:t>0</a:t>
            </a:r>
            <a:r>
              <a:rPr lang="en-US" altLang="ko-KR">
                <a:ea typeface="굴림" pitchFamily="-112" charset="-127"/>
                <a:cs typeface="굴림" pitchFamily="-112" charset="-127"/>
              </a:rPr>
              <a:t>, B</a:t>
            </a:r>
            <a:r>
              <a:rPr lang="en-US" altLang="ko-KR" baseline="-25000">
                <a:ea typeface="굴림" pitchFamily="-112" charset="-127"/>
                <a:cs typeface="굴림" pitchFamily="-112" charset="-127"/>
              </a:rPr>
              <a:t>1</a:t>
            </a:r>
            <a:r>
              <a:rPr lang="en-US" altLang="ko-KR">
                <a:ea typeface="굴림" pitchFamily="-112" charset="-127"/>
                <a:cs typeface="굴림" pitchFamily="-112" charset="-127"/>
              </a:rPr>
              <a:t>, B</a:t>
            </a:r>
            <a:r>
              <a:rPr lang="en-US" altLang="ko-KR" baseline="-25000">
                <a:ea typeface="굴림" pitchFamily="-112" charset="-127"/>
                <a:cs typeface="굴림" pitchFamily="-112" charset="-127"/>
              </a:rPr>
              <a:t>2</a:t>
            </a:r>
            <a:r>
              <a:rPr lang="en-US" altLang="ko-KR">
                <a:ea typeface="굴림" pitchFamily="-112" charset="-127"/>
                <a:cs typeface="굴림" pitchFamily="-112" charset="-127"/>
              </a:rPr>
              <a:t>, …</a:t>
            </a:r>
          </a:p>
        </p:txBody>
      </p:sp>
      <p:sp>
        <p:nvSpPr>
          <p:cNvPr id="771075" name="Oval 3"/>
          <p:cNvSpPr>
            <a:spLocks noChangeArrowheads="1"/>
          </p:cNvSpPr>
          <p:nvPr/>
        </p:nvSpPr>
        <p:spPr bwMode="auto">
          <a:xfrm>
            <a:off x="1981200" y="24384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ko-KR" altLang="en-US" sz="280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1912938" y="1690688"/>
            <a:ext cx="5254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 sz="2800">
                <a:solidFill>
                  <a:schemeClr val="tx2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B</a:t>
            </a:r>
            <a:r>
              <a:rPr lang="en-US" altLang="ko-KR" sz="2800" baseline="-25000">
                <a:solidFill>
                  <a:schemeClr val="tx2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0</a:t>
            </a:r>
          </a:p>
        </p:txBody>
      </p:sp>
      <p:sp>
        <p:nvSpPr>
          <p:cNvPr id="771077" name="Oval 5"/>
          <p:cNvSpPr>
            <a:spLocks noChangeArrowheads="1"/>
          </p:cNvSpPr>
          <p:nvPr/>
        </p:nvSpPr>
        <p:spPr bwMode="auto">
          <a:xfrm>
            <a:off x="2963863" y="24384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ko-KR" altLang="en-US" sz="280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71078" name="Text Box 6"/>
          <p:cNvSpPr txBox="1">
            <a:spLocks noChangeArrowheads="1"/>
          </p:cNvSpPr>
          <p:nvPr/>
        </p:nvSpPr>
        <p:spPr bwMode="auto">
          <a:xfrm>
            <a:off x="2895601" y="1690688"/>
            <a:ext cx="525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 sz="2800">
                <a:solidFill>
                  <a:schemeClr val="tx2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B</a:t>
            </a:r>
            <a:r>
              <a:rPr lang="en-US" altLang="ko-KR" sz="2800" baseline="-25000">
                <a:solidFill>
                  <a:schemeClr val="tx2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1</a:t>
            </a:r>
          </a:p>
        </p:txBody>
      </p:sp>
      <p:sp>
        <p:nvSpPr>
          <p:cNvPr id="771079" name="Oval 7"/>
          <p:cNvSpPr>
            <a:spLocks noChangeArrowheads="1"/>
          </p:cNvSpPr>
          <p:nvPr/>
        </p:nvSpPr>
        <p:spPr bwMode="auto">
          <a:xfrm>
            <a:off x="3536950" y="30480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ko-KR" altLang="en-US" sz="280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71080" name="Line 8"/>
          <p:cNvSpPr>
            <a:spLocks noChangeShapeType="1"/>
          </p:cNvSpPr>
          <p:nvPr/>
        </p:nvSpPr>
        <p:spPr bwMode="auto">
          <a:xfrm>
            <a:off x="3276600" y="2743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1081" name="Oval 9"/>
          <p:cNvSpPr>
            <a:spLocks noChangeArrowheads="1"/>
          </p:cNvSpPr>
          <p:nvPr/>
        </p:nvSpPr>
        <p:spPr bwMode="auto">
          <a:xfrm>
            <a:off x="4259263" y="2424113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ko-KR" altLang="en-US" sz="280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71082" name="Text Box 10"/>
          <p:cNvSpPr txBox="1">
            <a:spLocks noChangeArrowheads="1"/>
          </p:cNvSpPr>
          <p:nvPr/>
        </p:nvSpPr>
        <p:spPr bwMode="auto">
          <a:xfrm>
            <a:off x="4191001" y="1676401"/>
            <a:ext cx="525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 sz="2800">
                <a:solidFill>
                  <a:schemeClr val="tx2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B</a:t>
            </a:r>
            <a:r>
              <a:rPr lang="en-US" altLang="ko-KR" sz="2800" baseline="-25000">
                <a:solidFill>
                  <a:schemeClr val="tx2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2</a:t>
            </a:r>
          </a:p>
        </p:txBody>
      </p:sp>
      <p:sp>
        <p:nvSpPr>
          <p:cNvPr id="771083" name="Oval 11"/>
          <p:cNvSpPr>
            <a:spLocks noChangeArrowheads="1"/>
          </p:cNvSpPr>
          <p:nvPr/>
        </p:nvSpPr>
        <p:spPr bwMode="auto">
          <a:xfrm>
            <a:off x="4832350" y="3033713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ko-KR" altLang="en-US" sz="280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71084" name="Line 12"/>
          <p:cNvSpPr>
            <a:spLocks noChangeShapeType="1"/>
          </p:cNvSpPr>
          <p:nvPr/>
        </p:nvSpPr>
        <p:spPr bwMode="auto">
          <a:xfrm>
            <a:off x="4572000" y="2728913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1085" name="Oval 13"/>
          <p:cNvSpPr>
            <a:spLocks noChangeArrowheads="1"/>
          </p:cNvSpPr>
          <p:nvPr/>
        </p:nvSpPr>
        <p:spPr bwMode="auto">
          <a:xfrm>
            <a:off x="5554663" y="29718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ko-KR" altLang="en-US" sz="280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71086" name="Oval 14"/>
          <p:cNvSpPr>
            <a:spLocks noChangeArrowheads="1"/>
          </p:cNvSpPr>
          <p:nvPr/>
        </p:nvSpPr>
        <p:spPr bwMode="auto">
          <a:xfrm>
            <a:off x="6127750" y="35814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ko-KR" altLang="en-US" sz="280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71087" name="Line 15"/>
          <p:cNvSpPr>
            <a:spLocks noChangeShapeType="1"/>
          </p:cNvSpPr>
          <p:nvPr/>
        </p:nvSpPr>
        <p:spPr bwMode="auto">
          <a:xfrm>
            <a:off x="5867400" y="3276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1088" name="Line 16"/>
          <p:cNvSpPr>
            <a:spLocks noChangeShapeType="1"/>
          </p:cNvSpPr>
          <p:nvPr/>
        </p:nvSpPr>
        <p:spPr bwMode="auto">
          <a:xfrm>
            <a:off x="4648200" y="25908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1089" name="Oval 17"/>
          <p:cNvSpPr>
            <a:spLocks noChangeArrowheads="1"/>
          </p:cNvSpPr>
          <p:nvPr/>
        </p:nvSpPr>
        <p:spPr bwMode="auto">
          <a:xfrm>
            <a:off x="6256338" y="2500313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ko-KR" altLang="en-US" sz="280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71090" name="Text Box 18"/>
          <p:cNvSpPr txBox="1">
            <a:spLocks noChangeArrowheads="1"/>
          </p:cNvSpPr>
          <p:nvPr/>
        </p:nvSpPr>
        <p:spPr bwMode="auto">
          <a:xfrm>
            <a:off x="6561138" y="1600201"/>
            <a:ext cx="5254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 sz="2800">
                <a:solidFill>
                  <a:schemeClr val="tx2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B</a:t>
            </a:r>
            <a:r>
              <a:rPr lang="en-US" altLang="ko-KR" sz="2800" baseline="-25000">
                <a:solidFill>
                  <a:schemeClr val="tx2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3</a:t>
            </a:r>
          </a:p>
        </p:txBody>
      </p:sp>
      <p:sp>
        <p:nvSpPr>
          <p:cNvPr id="771091" name="Oval 19"/>
          <p:cNvSpPr>
            <a:spLocks noChangeArrowheads="1"/>
          </p:cNvSpPr>
          <p:nvPr/>
        </p:nvSpPr>
        <p:spPr bwMode="auto">
          <a:xfrm>
            <a:off x="6829425" y="3109913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ko-KR" altLang="en-US" sz="280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71092" name="Line 20"/>
          <p:cNvSpPr>
            <a:spLocks noChangeShapeType="1"/>
          </p:cNvSpPr>
          <p:nvPr/>
        </p:nvSpPr>
        <p:spPr bwMode="auto">
          <a:xfrm>
            <a:off x="6569075" y="2805113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1093" name="Oval 21"/>
          <p:cNvSpPr>
            <a:spLocks noChangeArrowheads="1"/>
          </p:cNvSpPr>
          <p:nvPr/>
        </p:nvSpPr>
        <p:spPr bwMode="auto">
          <a:xfrm>
            <a:off x="7543800" y="31242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ko-KR" altLang="en-US" sz="280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71094" name="Oval 22"/>
          <p:cNvSpPr>
            <a:spLocks noChangeArrowheads="1"/>
          </p:cNvSpPr>
          <p:nvPr/>
        </p:nvSpPr>
        <p:spPr bwMode="auto">
          <a:xfrm>
            <a:off x="8116888" y="37338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ko-KR" altLang="en-US" sz="280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71095" name="Line 23"/>
          <p:cNvSpPr>
            <a:spLocks noChangeShapeType="1"/>
          </p:cNvSpPr>
          <p:nvPr/>
        </p:nvSpPr>
        <p:spPr bwMode="auto">
          <a:xfrm>
            <a:off x="7856538" y="3429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1096" name="Line 24"/>
          <p:cNvSpPr>
            <a:spLocks noChangeShapeType="1"/>
          </p:cNvSpPr>
          <p:nvPr/>
        </p:nvSpPr>
        <p:spPr bwMode="auto">
          <a:xfrm>
            <a:off x="6637338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1097" name="Oval 25"/>
          <p:cNvSpPr>
            <a:spLocks noChangeArrowheads="1"/>
          </p:cNvSpPr>
          <p:nvPr/>
        </p:nvSpPr>
        <p:spPr bwMode="auto">
          <a:xfrm>
            <a:off x="8161338" y="3033713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ko-KR" altLang="en-US" sz="280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71098" name="Oval 26"/>
          <p:cNvSpPr>
            <a:spLocks noChangeArrowheads="1"/>
          </p:cNvSpPr>
          <p:nvPr/>
        </p:nvSpPr>
        <p:spPr bwMode="auto">
          <a:xfrm>
            <a:off x="8734425" y="3643313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ko-KR" altLang="en-US" sz="280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71099" name="Line 27"/>
          <p:cNvSpPr>
            <a:spLocks noChangeShapeType="1"/>
          </p:cNvSpPr>
          <p:nvPr/>
        </p:nvSpPr>
        <p:spPr bwMode="auto">
          <a:xfrm>
            <a:off x="8474075" y="3338513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1100" name="Oval 28"/>
          <p:cNvSpPr>
            <a:spLocks noChangeArrowheads="1"/>
          </p:cNvSpPr>
          <p:nvPr/>
        </p:nvSpPr>
        <p:spPr bwMode="auto">
          <a:xfrm>
            <a:off x="9456738" y="35814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ko-KR" altLang="en-US" sz="280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71101" name="Oval 29"/>
          <p:cNvSpPr>
            <a:spLocks noChangeArrowheads="1"/>
          </p:cNvSpPr>
          <p:nvPr/>
        </p:nvSpPr>
        <p:spPr bwMode="auto">
          <a:xfrm>
            <a:off x="10029825" y="41910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ko-KR" altLang="en-US" sz="280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71102" name="Line 30"/>
          <p:cNvSpPr>
            <a:spLocks noChangeShapeType="1"/>
          </p:cNvSpPr>
          <p:nvPr/>
        </p:nvSpPr>
        <p:spPr bwMode="auto">
          <a:xfrm>
            <a:off x="9769475" y="3886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1103" name="Line 31"/>
          <p:cNvSpPr>
            <a:spLocks noChangeShapeType="1"/>
          </p:cNvSpPr>
          <p:nvPr/>
        </p:nvSpPr>
        <p:spPr bwMode="auto">
          <a:xfrm>
            <a:off x="8550275" y="32004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1104" name="Line 32"/>
          <p:cNvSpPr>
            <a:spLocks noChangeShapeType="1"/>
          </p:cNvSpPr>
          <p:nvPr/>
        </p:nvSpPr>
        <p:spPr bwMode="auto">
          <a:xfrm>
            <a:off x="6561138" y="25908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1105" name="Oval 33"/>
          <p:cNvSpPr>
            <a:spLocks noChangeArrowheads="1"/>
          </p:cNvSpPr>
          <p:nvPr/>
        </p:nvSpPr>
        <p:spPr bwMode="auto">
          <a:xfrm>
            <a:off x="1989138" y="39624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ko-KR" altLang="en-US" sz="280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71106" name="Oval 34"/>
          <p:cNvSpPr>
            <a:spLocks noChangeArrowheads="1"/>
          </p:cNvSpPr>
          <p:nvPr/>
        </p:nvSpPr>
        <p:spPr bwMode="auto">
          <a:xfrm>
            <a:off x="2562225" y="4633913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ko-KR" altLang="en-US" sz="280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71107" name="Line 35"/>
          <p:cNvSpPr>
            <a:spLocks noChangeShapeType="1"/>
          </p:cNvSpPr>
          <p:nvPr/>
        </p:nvSpPr>
        <p:spPr bwMode="auto">
          <a:xfrm>
            <a:off x="2301875" y="4329113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1108" name="Oval 36"/>
          <p:cNvSpPr>
            <a:spLocks noChangeArrowheads="1"/>
          </p:cNvSpPr>
          <p:nvPr/>
        </p:nvSpPr>
        <p:spPr bwMode="auto">
          <a:xfrm>
            <a:off x="3276600" y="46482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ko-KR" altLang="en-US" sz="280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71109" name="Oval 37"/>
          <p:cNvSpPr>
            <a:spLocks noChangeArrowheads="1"/>
          </p:cNvSpPr>
          <p:nvPr/>
        </p:nvSpPr>
        <p:spPr bwMode="auto">
          <a:xfrm>
            <a:off x="3849688" y="52578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ko-KR" altLang="en-US" sz="280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71110" name="Line 38"/>
          <p:cNvSpPr>
            <a:spLocks noChangeShapeType="1"/>
          </p:cNvSpPr>
          <p:nvPr/>
        </p:nvSpPr>
        <p:spPr bwMode="auto">
          <a:xfrm>
            <a:off x="3589338" y="4953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1111" name="Line 39"/>
          <p:cNvSpPr>
            <a:spLocks noChangeShapeType="1"/>
          </p:cNvSpPr>
          <p:nvPr/>
        </p:nvSpPr>
        <p:spPr bwMode="auto">
          <a:xfrm>
            <a:off x="2370138" y="4267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1112" name="Oval 40"/>
          <p:cNvSpPr>
            <a:spLocks noChangeArrowheads="1"/>
          </p:cNvSpPr>
          <p:nvPr/>
        </p:nvSpPr>
        <p:spPr bwMode="auto">
          <a:xfrm>
            <a:off x="3894138" y="4557713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ko-KR" altLang="en-US" sz="280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71113" name="Oval 41"/>
          <p:cNvSpPr>
            <a:spLocks noChangeArrowheads="1"/>
          </p:cNvSpPr>
          <p:nvPr/>
        </p:nvSpPr>
        <p:spPr bwMode="auto">
          <a:xfrm>
            <a:off x="4467225" y="5167313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ko-KR" altLang="en-US" sz="280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71114" name="Line 42"/>
          <p:cNvSpPr>
            <a:spLocks noChangeShapeType="1"/>
          </p:cNvSpPr>
          <p:nvPr/>
        </p:nvSpPr>
        <p:spPr bwMode="auto">
          <a:xfrm>
            <a:off x="4206875" y="4862513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1115" name="Oval 43"/>
          <p:cNvSpPr>
            <a:spLocks noChangeArrowheads="1"/>
          </p:cNvSpPr>
          <p:nvPr/>
        </p:nvSpPr>
        <p:spPr bwMode="auto">
          <a:xfrm>
            <a:off x="5189538" y="51054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ko-KR" altLang="en-US" sz="280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71116" name="Oval 44"/>
          <p:cNvSpPr>
            <a:spLocks noChangeArrowheads="1"/>
          </p:cNvSpPr>
          <p:nvPr/>
        </p:nvSpPr>
        <p:spPr bwMode="auto">
          <a:xfrm>
            <a:off x="5762625" y="57150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ko-KR" altLang="en-US" sz="280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71117" name="Line 45"/>
          <p:cNvSpPr>
            <a:spLocks noChangeShapeType="1"/>
          </p:cNvSpPr>
          <p:nvPr/>
        </p:nvSpPr>
        <p:spPr bwMode="auto">
          <a:xfrm>
            <a:off x="5502275" y="5410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1118" name="Line 46"/>
          <p:cNvSpPr>
            <a:spLocks noChangeShapeType="1"/>
          </p:cNvSpPr>
          <p:nvPr/>
        </p:nvSpPr>
        <p:spPr bwMode="auto">
          <a:xfrm>
            <a:off x="4283075" y="47244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1119" name="Line 47"/>
          <p:cNvSpPr>
            <a:spLocks noChangeShapeType="1"/>
          </p:cNvSpPr>
          <p:nvPr/>
        </p:nvSpPr>
        <p:spPr bwMode="auto">
          <a:xfrm>
            <a:off x="2293938" y="41148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1120" name="Oval 48"/>
          <p:cNvSpPr>
            <a:spLocks noChangeArrowheads="1"/>
          </p:cNvSpPr>
          <p:nvPr/>
        </p:nvSpPr>
        <p:spPr bwMode="auto">
          <a:xfrm>
            <a:off x="5257800" y="4329113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ko-KR" altLang="en-US" sz="280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71121" name="Oval 49"/>
          <p:cNvSpPr>
            <a:spLocks noChangeArrowheads="1"/>
          </p:cNvSpPr>
          <p:nvPr/>
        </p:nvSpPr>
        <p:spPr bwMode="auto">
          <a:xfrm>
            <a:off x="5830888" y="4938713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ko-KR" altLang="en-US" sz="280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71122" name="Line 50"/>
          <p:cNvSpPr>
            <a:spLocks noChangeShapeType="1"/>
          </p:cNvSpPr>
          <p:nvPr/>
        </p:nvSpPr>
        <p:spPr bwMode="auto">
          <a:xfrm>
            <a:off x="5570538" y="4633913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1123" name="Oval 51"/>
          <p:cNvSpPr>
            <a:spLocks noChangeArrowheads="1"/>
          </p:cNvSpPr>
          <p:nvPr/>
        </p:nvSpPr>
        <p:spPr bwMode="auto">
          <a:xfrm>
            <a:off x="6545263" y="49530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ko-KR" altLang="en-US" sz="280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71124" name="Oval 52"/>
          <p:cNvSpPr>
            <a:spLocks noChangeArrowheads="1"/>
          </p:cNvSpPr>
          <p:nvPr/>
        </p:nvSpPr>
        <p:spPr bwMode="auto">
          <a:xfrm>
            <a:off x="7118350" y="55626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ko-KR" altLang="en-US" sz="280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71125" name="Line 53"/>
          <p:cNvSpPr>
            <a:spLocks noChangeShapeType="1"/>
          </p:cNvSpPr>
          <p:nvPr/>
        </p:nvSpPr>
        <p:spPr bwMode="auto">
          <a:xfrm>
            <a:off x="68580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1126" name="Line 54"/>
          <p:cNvSpPr>
            <a:spLocks noChangeShapeType="1"/>
          </p:cNvSpPr>
          <p:nvPr/>
        </p:nvSpPr>
        <p:spPr bwMode="auto">
          <a:xfrm>
            <a:off x="5638800" y="45720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1127" name="Oval 55"/>
          <p:cNvSpPr>
            <a:spLocks noChangeArrowheads="1"/>
          </p:cNvSpPr>
          <p:nvPr/>
        </p:nvSpPr>
        <p:spPr bwMode="auto">
          <a:xfrm>
            <a:off x="7162800" y="4862513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ko-KR" altLang="en-US" sz="280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71128" name="Oval 56"/>
          <p:cNvSpPr>
            <a:spLocks noChangeArrowheads="1"/>
          </p:cNvSpPr>
          <p:nvPr/>
        </p:nvSpPr>
        <p:spPr bwMode="auto">
          <a:xfrm>
            <a:off x="7735888" y="5472113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ko-KR" altLang="en-US" sz="280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71129" name="Line 57"/>
          <p:cNvSpPr>
            <a:spLocks noChangeShapeType="1"/>
          </p:cNvSpPr>
          <p:nvPr/>
        </p:nvSpPr>
        <p:spPr bwMode="auto">
          <a:xfrm>
            <a:off x="7475538" y="5167313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1130" name="Oval 58"/>
          <p:cNvSpPr>
            <a:spLocks noChangeArrowheads="1"/>
          </p:cNvSpPr>
          <p:nvPr/>
        </p:nvSpPr>
        <p:spPr bwMode="auto">
          <a:xfrm>
            <a:off x="8458200" y="54102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ko-KR" altLang="en-US" sz="280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71131" name="Oval 59"/>
          <p:cNvSpPr>
            <a:spLocks noChangeArrowheads="1"/>
          </p:cNvSpPr>
          <p:nvPr/>
        </p:nvSpPr>
        <p:spPr bwMode="auto">
          <a:xfrm>
            <a:off x="9031288" y="60198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ko-KR" altLang="en-US" sz="280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71132" name="Line 60"/>
          <p:cNvSpPr>
            <a:spLocks noChangeShapeType="1"/>
          </p:cNvSpPr>
          <p:nvPr/>
        </p:nvSpPr>
        <p:spPr bwMode="auto">
          <a:xfrm>
            <a:off x="8770938" y="5715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1133" name="Line 61"/>
          <p:cNvSpPr>
            <a:spLocks noChangeShapeType="1"/>
          </p:cNvSpPr>
          <p:nvPr/>
        </p:nvSpPr>
        <p:spPr bwMode="auto">
          <a:xfrm>
            <a:off x="7551738" y="5029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1134" name="Line 62"/>
          <p:cNvSpPr>
            <a:spLocks noChangeShapeType="1"/>
          </p:cNvSpPr>
          <p:nvPr/>
        </p:nvSpPr>
        <p:spPr bwMode="auto">
          <a:xfrm>
            <a:off x="5562600" y="44196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1135" name="Line 63"/>
          <p:cNvSpPr>
            <a:spLocks noChangeShapeType="1"/>
          </p:cNvSpPr>
          <p:nvPr/>
        </p:nvSpPr>
        <p:spPr bwMode="auto">
          <a:xfrm>
            <a:off x="2293938" y="4038600"/>
            <a:ext cx="2971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1136" name="Text Box 64"/>
          <p:cNvSpPr txBox="1">
            <a:spLocks noChangeArrowheads="1"/>
          </p:cNvSpPr>
          <p:nvPr/>
        </p:nvSpPr>
        <p:spPr bwMode="auto">
          <a:xfrm>
            <a:off x="2073276" y="3352801"/>
            <a:ext cx="525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 sz="2800">
                <a:solidFill>
                  <a:schemeClr val="tx2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B</a:t>
            </a:r>
            <a:r>
              <a:rPr lang="en-US" altLang="ko-KR" sz="2800" baseline="-25000">
                <a:solidFill>
                  <a:schemeClr val="tx2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7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7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7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7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7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7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7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7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7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7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7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7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7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7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7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7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7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7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7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7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7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7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77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77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77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7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7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77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77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77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77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7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77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77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77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77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77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77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77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77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77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77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77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77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77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77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77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77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77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77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77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77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77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77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77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77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77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77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077" grpId="0" animBg="1"/>
      <p:bldP spid="771078" grpId="0"/>
      <p:bldP spid="771079" grpId="0" animBg="1"/>
      <p:bldP spid="771080" grpId="0" animBg="1"/>
      <p:bldP spid="771081" grpId="0" animBg="1"/>
      <p:bldP spid="771082" grpId="0"/>
      <p:bldP spid="771083" grpId="0" animBg="1"/>
      <p:bldP spid="771084" grpId="0" animBg="1"/>
      <p:bldP spid="771085" grpId="0" animBg="1"/>
      <p:bldP spid="771086" grpId="0" animBg="1"/>
      <p:bldP spid="771087" grpId="0" animBg="1"/>
      <p:bldP spid="771088" grpId="0" animBg="1"/>
      <p:bldP spid="771089" grpId="0" animBg="1"/>
      <p:bldP spid="771090" grpId="0"/>
      <p:bldP spid="771091" grpId="0" animBg="1"/>
      <p:bldP spid="771092" grpId="0" animBg="1"/>
      <p:bldP spid="771093" grpId="0" animBg="1"/>
      <p:bldP spid="771094" grpId="0" animBg="1"/>
      <p:bldP spid="771095" grpId="0" animBg="1"/>
      <p:bldP spid="771096" grpId="0" animBg="1"/>
      <p:bldP spid="771097" grpId="0" animBg="1"/>
      <p:bldP spid="771098" grpId="0" animBg="1"/>
      <p:bldP spid="771099" grpId="0" animBg="1"/>
      <p:bldP spid="771100" grpId="0" animBg="1"/>
      <p:bldP spid="771101" grpId="0" animBg="1"/>
      <p:bldP spid="771102" grpId="0" animBg="1"/>
      <p:bldP spid="771103" grpId="0" animBg="1"/>
      <p:bldP spid="771104" grpId="0" animBg="1"/>
      <p:bldP spid="771105" grpId="0" animBg="1"/>
      <p:bldP spid="771106" grpId="0" animBg="1"/>
      <p:bldP spid="771107" grpId="0" animBg="1"/>
      <p:bldP spid="771108" grpId="0" animBg="1"/>
      <p:bldP spid="771109" grpId="0" animBg="1"/>
      <p:bldP spid="771110" grpId="0" animBg="1"/>
      <p:bldP spid="771111" grpId="0" animBg="1"/>
      <p:bldP spid="771112" grpId="0" animBg="1"/>
      <p:bldP spid="771113" grpId="0" animBg="1"/>
      <p:bldP spid="771114" grpId="0" animBg="1"/>
      <p:bldP spid="771115" grpId="0" animBg="1"/>
      <p:bldP spid="771116" grpId="0" animBg="1"/>
      <p:bldP spid="771117" grpId="0" animBg="1"/>
      <p:bldP spid="771118" grpId="0" animBg="1"/>
      <p:bldP spid="771119" grpId="0" animBg="1"/>
      <p:bldP spid="771120" grpId="0" animBg="1"/>
      <p:bldP spid="771121" grpId="0" animBg="1"/>
      <p:bldP spid="771122" grpId="0" animBg="1"/>
      <p:bldP spid="771123" grpId="0" animBg="1"/>
      <p:bldP spid="771124" grpId="0" animBg="1"/>
      <p:bldP spid="771125" grpId="0" animBg="1"/>
      <p:bldP spid="771126" grpId="0" animBg="1"/>
      <p:bldP spid="771127" grpId="0" animBg="1"/>
      <p:bldP spid="771128" grpId="0" animBg="1"/>
      <p:bldP spid="771129" grpId="0" animBg="1"/>
      <p:bldP spid="771130" grpId="0" animBg="1"/>
      <p:bldP spid="771131" grpId="0" animBg="1"/>
      <p:bldP spid="771132" grpId="0" animBg="1"/>
      <p:bldP spid="771133" grpId="0" animBg="1"/>
      <p:bldP spid="771134" grpId="0" animBg="1"/>
      <p:bldP spid="771135" grpId="0" animBg="1"/>
      <p:bldP spid="7711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>
                <a:ea typeface="굴림" pitchFamily="-112" charset="-127"/>
                <a:cs typeface="굴림" pitchFamily="-112" charset="-127"/>
              </a:rPr>
              <a:t>Properties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981200"/>
            <a:ext cx="8026400" cy="3886200"/>
          </a:xfrm>
        </p:spPr>
        <p:txBody>
          <a:bodyPr/>
          <a:lstStyle/>
          <a:p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A binomial tree, </a:t>
            </a:r>
            <a:r>
              <a:rPr lang="en-US" altLang="ko-KR" sz="2800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B</a:t>
            </a:r>
            <a:r>
              <a:rPr lang="en-US" altLang="ko-KR" sz="2800" baseline="-25000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k</a:t>
            </a:r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, consists of a root with children </a:t>
            </a:r>
            <a:r>
              <a:rPr lang="en-US" altLang="ko-KR" sz="2800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B</a:t>
            </a:r>
            <a:r>
              <a:rPr lang="en-US" altLang="ko-KR" sz="2800" baseline="-25000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0</a:t>
            </a:r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, </a:t>
            </a:r>
            <a:r>
              <a:rPr lang="en-US" altLang="ko-KR" sz="2800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B</a:t>
            </a:r>
            <a:r>
              <a:rPr lang="en-US" altLang="ko-KR" sz="2800" baseline="-25000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1</a:t>
            </a:r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, …, </a:t>
            </a:r>
            <a:r>
              <a:rPr lang="en-US" altLang="ko-KR" sz="2800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B</a:t>
            </a:r>
            <a:r>
              <a:rPr lang="en-US" altLang="ko-KR" sz="2800" baseline="-25000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k-1</a:t>
            </a:r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.</a:t>
            </a:r>
          </a:p>
          <a:p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The height of a binomial tree, </a:t>
            </a:r>
            <a:r>
              <a:rPr lang="en-US" altLang="ko-KR" sz="2800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B</a:t>
            </a:r>
            <a:r>
              <a:rPr lang="en-US" altLang="ko-KR" sz="2800" baseline="-25000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k</a:t>
            </a:r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, is </a:t>
            </a:r>
            <a:r>
              <a:rPr lang="en-US" altLang="ko-KR" sz="2800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k</a:t>
            </a:r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.</a:t>
            </a:r>
          </a:p>
          <a:p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Binomial trees of height </a:t>
            </a:r>
            <a:r>
              <a:rPr lang="en-US" altLang="ko-KR" sz="2800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k</a:t>
            </a:r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 have exactly </a:t>
            </a:r>
            <a:r>
              <a:rPr lang="en-US" altLang="ko-KR" sz="2800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2</a:t>
            </a:r>
            <a:r>
              <a:rPr lang="en-US" altLang="ko-KR" sz="2800" baseline="30000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k</a:t>
            </a:r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 nodes.</a:t>
            </a:r>
          </a:p>
          <a:p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The number of nodes at depth </a:t>
            </a:r>
            <a:r>
              <a:rPr lang="en-US" altLang="ko-KR" sz="2800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d</a:t>
            </a:r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 is the binomial coefficient (root has depth 0 and height k) </a:t>
            </a:r>
          </a:p>
          <a:p>
            <a:pPr lvl="2"/>
            <a:r>
              <a:rPr lang="en-US" altLang="ko-KR" sz="2000" dirty="0">
                <a:ea typeface="굴림" pitchFamily="-112" charset="-127"/>
                <a:cs typeface="굴림" pitchFamily="-112" charset="-127"/>
              </a:rPr>
              <a:t>= k! / ((k-d)!</a:t>
            </a:r>
            <a:r>
              <a:rPr lang="en-US" altLang="ko-KR" sz="2000" dirty="0">
                <a:ea typeface="굴림" pitchFamily="-112" charset="-127"/>
                <a:cs typeface="Arial" pitchFamily="-112" charset="0"/>
              </a:rPr>
              <a:t>·</a:t>
            </a:r>
            <a:r>
              <a:rPr lang="en-US" altLang="ko-KR" sz="2000" dirty="0">
                <a:ea typeface="굴림" pitchFamily="-112" charset="-127"/>
                <a:cs typeface="굴림" pitchFamily="-112" charset="-127"/>
              </a:rPr>
              <a:t>d!).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>
                <a:ea typeface="굴림" pitchFamily="-112" charset="-127"/>
                <a:cs typeface="굴림" pitchFamily="-112" charset="-127"/>
              </a:rPr>
              <a:t>Priority Queue using </a:t>
            </a:r>
            <a:br>
              <a:rPr lang="en-US" altLang="ko-KR">
                <a:ea typeface="굴림" pitchFamily="-112" charset="-127"/>
                <a:cs typeface="굴림" pitchFamily="-112" charset="-127"/>
              </a:rPr>
            </a:br>
            <a:r>
              <a:rPr lang="en-US" altLang="ko-KR">
                <a:ea typeface="굴림" pitchFamily="-112" charset="-127"/>
                <a:cs typeface="굴림" pitchFamily="-112" charset="-127"/>
              </a:rPr>
              <a:t>binomial trees</a:t>
            </a:r>
          </a:p>
        </p:txBody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ko-KR" sz="3200" dirty="0">
                <a:ea typeface="굴림" pitchFamily="-112" charset="-127"/>
                <a:cs typeface="굴림" pitchFamily="-112" charset="-127"/>
              </a:rPr>
              <a:t>Impose heap order on the binomial trees</a:t>
            </a:r>
          </a:p>
          <a:p>
            <a:r>
              <a:rPr lang="en-US" altLang="ko-KR" sz="3200" dirty="0">
                <a:ea typeface="굴림" pitchFamily="-112" charset="-127"/>
                <a:cs typeface="굴림" pitchFamily="-112" charset="-127"/>
              </a:rPr>
              <a:t>Allow </a:t>
            </a:r>
            <a:r>
              <a:rPr lang="en-US" altLang="ko-KR" sz="3200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at most one</a:t>
            </a:r>
            <a:r>
              <a:rPr lang="en-US" altLang="ko-KR" sz="3200" dirty="0">
                <a:ea typeface="굴림" pitchFamily="-112" charset="-127"/>
                <a:cs typeface="굴림" pitchFamily="-112" charset="-127"/>
              </a:rPr>
              <a:t> binomial tree of any height</a:t>
            </a:r>
          </a:p>
          <a:p>
            <a:pPr>
              <a:buFont typeface="Wingdings" pitchFamily="-112" charset="2"/>
              <a:buNone/>
            </a:pPr>
            <a:r>
              <a:rPr lang="en-US" altLang="ko-KR" sz="3200" dirty="0">
                <a:ea typeface="굴림" pitchFamily="-112" charset="-127"/>
                <a:cs typeface="굴림" pitchFamily="-112" charset="-127"/>
              </a:rPr>
              <a:t>Then, we can </a:t>
            </a:r>
            <a:r>
              <a:rPr lang="en-US" altLang="ko-KR" sz="3200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uniquely</a:t>
            </a:r>
            <a:r>
              <a:rPr lang="en-US" altLang="ko-KR" sz="3200" dirty="0">
                <a:ea typeface="굴림" pitchFamily="-112" charset="-127"/>
                <a:cs typeface="굴림" pitchFamily="-112" charset="-127"/>
              </a:rPr>
              <a:t> represent a priority queue of any size by a collection of binomial trees.</a:t>
            </a:r>
          </a:p>
          <a:p>
            <a:pPr>
              <a:buFont typeface="Wingdings" pitchFamily="-112" charset="2"/>
              <a:buNone/>
            </a:pPr>
            <a:r>
              <a:rPr lang="en-US" altLang="ko-KR" sz="3200" dirty="0">
                <a:ea typeface="굴림" pitchFamily="-112" charset="-127"/>
                <a:cs typeface="굴림" pitchFamily="-112" charset="-127"/>
              </a:rPr>
              <a:t>HOW 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>
                <a:ea typeface="굴림" pitchFamily="-112" charset="-127"/>
                <a:cs typeface="굴림" pitchFamily="-112" charset="-127"/>
              </a:rPr>
              <a:t>A Priority Queue of size 13</a:t>
            </a:r>
          </a:p>
        </p:txBody>
      </p:sp>
      <p:sp>
        <p:nvSpPr>
          <p:cNvPr id="774147" name="Oval 3"/>
          <p:cNvSpPr>
            <a:spLocks noChangeArrowheads="1"/>
          </p:cNvSpPr>
          <p:nvPr/>
        </p:nvSpPr>
        <p:spPr bwMode="auto">
          <a:xfrm>
            <a:off x="9372600" y="2881313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ko-KR" altLang="en-US" sz="280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74148" name="Text Box 4"/>
          <p:cNvSpPr txBox="1">
            <a:spLocks noChangeArrowheads="1"/>
          </p:cNvSpPr>
          <p:nvPr/>
        </p:nvSpPr>
        <p:spPr bwMode="auto">
          <a:xfrm>
            <a:off x="9304338" y="2133601"/>
            <a:ext cx="5254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 sz="2800">
                <a:solidFill>
                  <a:schemeClr val="tx2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B</a:t>
            </a:r>
            <a:r>
              <a:rPr lang="en-US" altLang="ko-KR" sz="2800" baseline="-25000">
                <a:solidFill>
                  <a:schemeClr val="tx2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0</a:t>
            </a:r>
          </a:p>
        </p:txBody>
      </p:sp>
      <p:sp>
        <p:nvSpPr>
          <p:cNvPr id="774149" name="Text Box 5"/>
          <p:cNvSpPr txBox="1">
            <a:spLocks noChangeArrowheads="1"/>
          </p:cNvSpPr>
          <p:nvPr/>
        </p:nvSpPr>
        <p:spPr bwMode="auto">
          <a:xfrm>
            <a:off x="1981201" y="2147888"/>
            <a:ext cx="525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 sz="2800">
                <a:solidFill>
                  <a:schemeClr val="tx2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B</a:t>
            </a:r>
            <a:r>
              <a:rPr lang="en-US" altLang="ko-KR" sz="2800" baseline="-25000">
                <a:solidFill>
                  <a:schemeClr val="tx2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3</a:t>
            </a:r>
          </a:p>
        </p:txBody>
      </p:sp>
      <p:sp>
        <p:nvSpPr>
          <p:cNvPr id="774150" name="Oval 6"/>
          <p:cNvSpPr>
            <a:spLocks noChangeArrowheads="1"/>
          </p:cNvSpPr>
          <p:nvPr/>
        </p:nvSpPr>
        <p:spPr bwMode="auto">
          <a:xfrm>
            <a:off x="5554663" y="2957513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ko-KR" altLang="en-US" sz="280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74151" name="Text Box 7"/>
          <p:cNvSpPr txBox="1">
            <a:spLocks noChangeArrowheads="1"/>
          </p:cNvSpPr>
          <p:nvPr/>
        </p:nvSpPr>
        <p:spPr bwMode="auto">
          <a:xfrm>
            <a:off x="5875338" y="2133601"/>
            <a:ext cx="5254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 sz="2800">
                <a:solidFill>
                  <a:schemeClr val="tx2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B</a:t>
            </a:r>
            <a:r>
              <a:rPr lang="en-US" altLang="ko-KR" sz="2800" baseline="-25000">
                <a:solidFill>
                  <a:schemeClr val="tx2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2</a:t>
            </a:r>
          </a:p>
        </p:txBody>
      </p:sp>
      <p:sp>
        <p:nvSpPr>
          <p:cNvPr id="774152" name="Oval 8"/>
          <p:cNvSpPr>
            <a:spLocks noChangeArrowheads="1"/>
          </p:cNvSpPr>
          <p:nvPr/>
        </p:nvSpPr>
        <p:spPr bwMode="auto">
          <a:xfrm>
            <a:off x="6127750" y="3567113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ko-KR" altLang="en-US" sz="280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74153" name="Line 9"/>
          <p:cNvSpPr>
            <a:spLocks noChangeShapeType="1"/>
          </p:cNvSpPr>
          <p:nvPr/>
        </p:nvSpPr>
        <p:spPr bwMode="auto">
          <a:xfrm>
            <a:off x="5867400" y="3262313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4154" name="Oval 10"/>
          <p:cNvSpPr>
            <a:spLocks noChangeArrowheads="1"/>
          </p:cNvSpPr>
          <p:nvPr/>
        </p:nvSpPr>
        <p:spPr bwMode="auto">
          <a:xfrm>
            <a:off x="6850063" y="35052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ko-KR" altLang="en-US" sz="280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74155" name="Oval 11"/>
          <p:cNvSpPr>
            <a:spLocks noChangeArrowheads="1"/>
          </p:cNvSpPr>
          <p:nvPr/>
        </p:nvSpPr>
        <p:spPr bwMode="auto">
          <a:xfrm>
            <a:off x="7423150" y="41148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ko-KR" altLang="en-US" sz="280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74156" name="Line 12"/>
          <p:cNvSpPr>
            <a:spLocks noChangeShapeType="1"/>
          </p:cNvSpPr>
          <p:nvPr/>
        </p:nvSpPr>
        <p:spPr bwMode="auto">
          <a:xfrm>
            <a:off x="7162800" y="3810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4157" name="Line 13"/>
          <p:cNvSpPr>
            <a:spLocks noChangeShapeType="1"/>
          </p:cNvSpPr>
          <p:nvPr/>
        </p:nvSpPr>
        <p:spPr bwMode="auto">
          <a:xfrm>
            <a:off x="5943600" y="3124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4158" name="Oval 14"/>
          <p:cNvSpPr>
            <a:spLocks noChangeArrowheads="1"/>
          </p:cNvSpPr>
          <p:nvPr/>
        </p:nvSpPr>
        <p:spPr bwMode="auto">
          <a:xfrm>
            <a:off x="2125663" y="2957513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ko-KR" altLang="en-US" sz="280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74159" name="Oval 15"/>
          <p:cNvSpPr>
            <a:spLocks noChangeArrowheads="1"/>
          </p:cNvSpPr>
          <p:nvPr/>
        </p:nvSpPr>
        <p:spPr bwMode="auto">
          <a:xfrm>
            <a:off x="2698750" y="3567113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ko-KR" altLang="en-US" sz="280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74160" name="Line 16"/>
          <p:cNvSpPr>
            <a:spLocks noChangeShapeType="1"/>
          </p:cNvSpPr>
          <p:nvPr/>
        </p:nvSpPr>
        <p:spPr bwMode="auto">
          <a:xfrm>
            <a:off x="2438400" y="3262313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4161" name="Oval 17"/>
          <p:cNvSpPr>
            <a:spLocks noChangeArrowheads="1"/>
          </p:cNvSpPr>
          <p:nvPr/>
        </p:nvSpPr>
        <p:spPr bwMode="auto">
          <a:xfrm>
            <a:off x="3413125" y="35814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ko-KR" altLang="en-US" sz="280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74162" name="Oval 18"/>
          <p:cNvSpPr>
            <a:spLocks noChangeArrowheads="1"/>
          </p:cNvSpPr>
          <p:nvPr/>
        </p:nvSpPr>
        <p:spPr bwMode="auto">
          <a:xfrm>
            <a:off x="3986213" y="41910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ko-KR" altLang="en-US" sz="280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74163" name="Line 19"/>
          <p:cNvSpPr>
            <a:spLocks noChangeShapeType="1"/>
          </p:cNvSpPr>
          <p:nvPr/>
        </p:nvSpPr>
        <p:spPr bwMode="auto">
          <a:xfrm>
            <a:off x="3725863" y="3886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4164" name="Line 20"/>
          <p:cNvSpPr>
            <a:spLocks noChangeShapeType="1"/>
          </p:cNvSpPr>
          <p:nvPr/>
        </p:nvSpPr>
        <p:spPr bwMode="auto">
          <a:xfrm>
            <a:off x="2506663" y="32004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4165" name="Oval 21"/>
          <p:cNvSpPr>
            <a:spLocks noChangeArrowheads="1"/>
          </p:cNvSpPr>
          <p:nvPr/>
        </p:nvSpPr>
        <p:spPr bwMode="auto">
          <a:xfrm>
            <a:off x="4030663" y="3490913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ko-KR" altLang="en-US" sz="280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74166" name="Oval 22"/>
          <p:cNvSpPr>
            <a:spLocks noChangeArrowheads="1"/>
          </p:cNvSpPr>
          <p:nvPr/>
        </p:nvSpPr>
        <p:spPr bwMode="auto">
          <a:xfrm>
            <a:off x="4603750" y="4100513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ko-KR" altLang="en-US" sz="280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74167" name="Line 23"/>
          <p:cNvSpPr>
            <a:spLocks noChangeShapeType="1"/>
          </p:cNvSpPr>
          <p:nvPr/>
        </p:nvSpPr>
        <p:spPr bwMode="auto">
          <a:xfrm>
            <a:off x="4343400" y="3795713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4168" name="Oval 24"/>
          <p:cNvSpPr>
            <a:spLocks noChangeArrowheads="1"/>
          </p:cNvSpPr>
          <p:nvPr/>
        </p:nvSpPr>
        <p:spPr bwMode="auto">
          <a:xfrm>
            <a:off x="5326063" y="40386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ko-KR" altLang="en-US" sz="280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74169" name="Oval 25"/>
          <p:cNvSpPr>
            <a:spLocks noChangeArrowheads="1"/>
          </p:cNvSpPr>
          <p:nvPr/>
        </p:nvSpPr>
        <p:spPr bwMode="auto">
          <a:xfrm>
            <a:off x="5899150" y="46482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ko-KR" altLang="en-US" sz="280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74170" name="Line 26"/>
          <p:cNvSpPr>
            <a:spLocks noChangeShapeType="1"/>
          </p:cNvSpPr>
          <p:nvPr/>
        </p:nvSpPr>
        <p:spPr bwMode="auto">
          <a:xfrm>
            <a:off x="5638800" y="4343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4171" name="Line 27"/>
          <p:cNvSpPr>
            <a:spLocks noChangeShapeType="1"/>
          </p:cNvSpPr>
          <p:nvPr/>
        </p:nvSpPr>
        <p:spPr bwMode="auto">
          <a:xfrm>
            <a:off x="4419600" y="36576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4172" name="Line 28"/>
          <p:cNvSpPr>
            <a:spLocks noChangeShapeType="1"/>
          </p:cNvSpPr>
          <p:nvPr/>
        </p:nvSpPr>
        <p:spPr bwMode="auto">
          <a:xfrm>
            <a:off x="2430463" y="30480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4173" name="Text Box 29"/>
          <p:cNvSpPr txBox="1">
            <a:spLocks noChangeArrowheads="1"/>
          </p:cNvSpPr>
          <p:nvPr/>
        </p:nvSpPr>
        <p:spPr bwMode="auto">
          <a:xfrm>
            <a:off x="4953001" y="5715000"/>
            <a:ext cx="206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 sz="3200">
                <a:solidFill>
                  <a:schemeClr val="hlink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13 = 1101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7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>
                <a:ea typeface="굴림" pitchFamily="-112" charset="-127"/>
                <a:cs typeface="굴림" pitchFamily="-112" charset="-127"/>
              </a:rPr>
              <a:t>A Priority Queue of size 6</a:t>
            </a:r>
          </a:p>
        </p:txBody>
      </p:sp>
      <p:sp>
        <p:nvSpPr>
          <p:cNvPr id="775171" name="Text Box 3"/>
          <p:cNvSpPr txBox="1">
            <a:spLocks noChangeArrowheads="1"/>
          </p:cNvSpPr>
          <p:nvPr/>
        </p:nvSpPr>
        <p:spPr bwMode="auto">
          <a:xfrm>
            <a:off x="6858001" y="2147888"/>
            <a:ext cx="525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 sz="2800">
                <a:solidFill>
                  <a:schemeClr val="tx2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B</a:t>
            </a:r>
            <a:r>
              <a:rPr lang="en-US" altLang="ko-KR" sz="2800" baseline="-25000">
                <a:solidFill>
                  <a:schemeClr val="tx2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1</a:t>
            </a:r>
          </a:p>
        </p:txBody>
      </p:sp>
      <p:sp>
        <p:nvSpPr>
          <p:cNvPr id="775172" name="Oval 4"/>
          <p:cNvSpPr>
            <a:spLocks noChangeArrowheads="1"/>
          </p:cNvSpPr>
          <p:nvPr/>
        </p:nvSpPr>
        <p:spPr bwMode="auto">
          <a:xfrm>
            <a:off x="4495800" y="2957513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ko-KR" altLang="en-US" sz="280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75173" name="Text Box 5"/>
          <p:cNvSpPr txBox="1">
            <a:spLocks noChangeArrowheads="1"/>
          </p:cNvSpPr>
          <p:nvPr/>
        </p:nvSpPr>
        <p:spPr bwMode="auto">
          <a:xfrm>
            <a:off x="4816476" y="2133601"/>
            <a:ext cx="525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 sz="2800">
                <a:solidFill>
                  <a:schemeClr val="tx2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B</a:t>
            </a:r>
            <a:r>
              <a:rPr lang="en-US" altLang="ko-KR" sz="2800" baseline="-25000">
                <a:solidFill>
                  <a:schemeClr val="tx2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2</a:t>
            </a:r>
          </a:p>
        </p:txBody>
      </p:sp>
      <p:sp>
        <p:nvSpPr>
          <p:cNvPr id="775174" name="Oval 6"/>
          <p:cNvSpPr>
            <a:spLocks noChangeArrowheads="1"/>
          </p:cNvSpPr>
          <p:nvPr/>
        </p:nvSpPr>
        <p:spPr bwMode="auto">
          <a:xfrm>
            <a:off x="5068888" y="3567113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ko-KR" altLang="en-US" sz="280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75175" name="Line 7"/>
          <p:cNvSpPr>
            <a:spLocks noChangeShapeType="1"/>
          </p:cNvSpPr>
          <p:nvPr/>
        </p:nvSpPr>
        <p:spPr bwMode="auto">
          <a:xfrm>
            <a:off x="4808538" y="3262313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5176" name="Oval 8"/>
          <p:cNvSpPr>
            <a:spLocks noChangeArrowheads="1"/>
          </p:cNvSpPr>
          <p:nvPr/>
        </p:nvSpPr>
        <p:spPr bwMode="auto">
          <a:xfrm>
            <a:off x="5791200" y="35052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ko-KR" altLang="en-US" sz="280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75177" name="Oval 9"/>
          <p:cNvSpPr>
            <a:spLocks noChangeArrowheads="1"/>
          </p:cNvSpPr>
          <p:nvPr/>
        </p:nvSpPr>
        <p:spPr bwMode="auto">
          <a:xfrm>
            <a:off x="6364288" y="41148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ko-KR" altLang="en-US" sz="280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75178" name="Line 10"/>
          <p:cNvSpPr>
            <a:spLocks noChangeShapeType="1"/>
          </p:cNvSpPr>
          <p:nvPr/>
        </p:nvSpPr>
        <p:spPr bwMode="auto">
          <a:xfrm>
            <a:off x="6103938" y="3810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5179" name="Line 11"/>
          <p:cNvSpPr>
            <a:spLocks noChangeShapeType="1"/>
          </p:cNvSpPr>
          <p:nvPr/>
        </p:nvSpPr>
        <p:spPr bwMode="auto">
          <a:xfrm>
            <a:off x="4884738" y="3124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5180" name="Oval 12"/>
          <p:cNvSpPr>
            <a:spLocks noChangeArrowheads="1"/>
          </p:cNvSpPr>
          <p:nvPr/>
        </p:nvSpPr>
        <p:spPr bwMode="auto">
          <a:xfrm>
            <a:off x="7002463" y="2957513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ko-KR" altLang="en-US" sz="280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75181" name="Oval 13"/>
          <p:cNvSpPr>
            <a:spLocks noChangeArrowheads="1"/>
          </p:cNvSpPr>
          <p:nvPr/>
        </p:nvSpPr>
        <p:spPr bwMode="auto">
          <a:xfrm>
            <a:off x="7575550" y="3567113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ko-KR" altLang="en-US" sz="2800">
              <a:latin typeface="Tahoma" pitchFamily="-112" charset="0"/>
              <a:ea typeface="굴림" pitchFamily="-112" charset="-127"/>
              <a:cs typeface="굴림" pitchFamily="-112" charset="-127"/>
            </a:endParaRPr>
          </a:p>
        </p:txBody>
      </p:sp>
      <p:sp>
        <p:nvSpPr>
          <p:cNvPr id="775182" name="Line 14"/>
          <p:cNvSpPr>
            <a:spLocks noChangeShapeType="1"/>
          </p:cNvSpPr>
          <p:nvPr/>
        </p:nvSpPr>
        <p:spPr bwMode="auto">
          <a:xfrm>
            <a:off x="7315200" y="3262313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5183" name="Text Box 15"/>
          <p:cNvSpPr txBox="1">
            <a:spLocks noChangeArrowheads="1"/>
          </p:cNvSpPr>
          <p:nvPr/>
        </p:nvSpPr>
        <p:spPr bwMode="auto">
          <a:xfrm>
            <a:off x="5429251" y="5181600"/>
            <a:ext cx="1622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 sz="3200">
                <a:solidFill>
                  <a:schemeClr val="hlink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6 = 110</a:t>
            </a:r>
          </a:p>
        </p:txBody>
      </p:sp>
      <p:sp>
        <p:nvSpPr>
          <p:cNvPr id="775184" name="Text Box 16"/>
          <p:cNvSpPr txBox="1">
            <a:spLocks noChangeArrowheads="1"/>
          </p:cNvSpPr>
          <p:nvPr/>
        </p:nvSpPr>
        <p:spPr bwMode="auto">
          <a:xfrm>
            <a:off x="4470400" y="297180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 sz="1600">
                <a:latin typeface="Tahoma" pitchFamily="-112" charset="0"/>
                <a:ea typeface="굴림" pitchFamily="-112" charset="-127"/>
                <a:cs typeface="굴림" pitchFamily="-112" charset="-127"/>
              </a:rPr>
              <a:t>12</a:t>
            </a:r>
          </a:p>
        </p:txBody>
      </p:sp>
      <p:sp>
        <p:nvSpPr>
          <p:cNvPr id="775185" name="Text Box 17"/>
          <p:cNvSpPr txBox="1">
            <a:spLocks noChangeArrowheads="1"/>
          </p:cNvSpPr>
          <p:nvPr/>
        </p:nvSpPr>
        <p:spPr bwMode="auto">
          <a:xfrm>
            <a:off x="5003800" y="358140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 sz="1600">
                <a:latin typeface="Tahoma" pitchFamily="-112" charset="0"/>
                <a:ea typeface="굴림" pitchFamily="-112" charset="-127"/>
                <a:cs typeface="굴림" pitchFamily="-112" charset="-127"/>
              </a:rPr>
              <a:t>21</a:t>
            </a:r>
          </a:p>
        </p:txBody>
      </p:sp>
      <p:sp>
        <p:nvSpPr>
          <p:cNvPr id="775186" name="Text Box 18"/>
          <p:cNvSpPr txBox="1">
            <a:spLocks noChangeArrowheads="1"/>
          </p:cNvSpPr>
          <p:nvPr/>
        </p:nvSpPr>
        <p:spPr bwMode="auto">
          <a:xfrm>
            <a:off x="5765800" y="350520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 sz="1600">
                <a:latin typeface="Tahoma" pitchFamily="-112" charset="0"/>
                <a:ea typeface="굴림" pitchFamily="-112" charset="-127"/>
                <a:cs typeface="굴림" pitchFamily="-112" charset="-127"/>
              </a:rPr>
              <a:t>24</a:t>
            </a:r>
          </a:p>
        </p:txBody>
      </p:sp>
      <p:sp>
        <p:nvSpPr>
          <p:cNvPr id="775187" name="Text Box 19"/>
          <p:cNvSpPr txBox="1">
            <a:spLocks noChangeArrowheads="1"/>
          </p:cNvSpPr>
          <p:nvPr/>
        </p:nvSpPr>
        <p:spPr bwMode="auto">
          <a:xfrm>
            <a:off x="6324600" y="415925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 sz="1600">
                <a:latin typeface="Tahoma" pitchFamily="-112" charset="0"/>
                <a:ea typeface="굴림" pitchFamily="-112" charset="-127"/>
                <a:cs typeface="굴림" pitchFamily="-112" charset="-127"/>
              </a:rPr>
              <a:t>65</a:t>
            </a:r>
          </a:p>
        </p:txBody>
      </p:sp>
      <p:sp>
        <p:nvSpPr>
          <p:cNvPr id="775188" name="Text Box 20"/>
          <p:cNvSpPr txBox="1">
            <a:spLocks noChangeArrowheads="1"/>
          </p:cNvSpPr>
          <p:nvPr/>
        </p:nvSpPr>
        <p:spPr bwMode="auto">
          <a:xfrm>
            <a:off x="6934200" y="297180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 sz="1600">
                <a:latin typeface="Tahoma" pitchFamily="-112" charset="0"/>
                <a:ea typeface="굴림" pitchFamily="-112" charset="-127"/>
                <a:cs typeface="굴림" pitchFamily="-112" charset="-127"/>
              </a:rPr>
              <a:t>16</a:t>
            </a:r>
          </a:p>
        </p:txBody>
      </p:sp>
      <p:sp>
        <p:nvSpPr>
          <p:cNvPr id="775189" name="Text Box 21"/>
          <p:cNvSpPr txBox="1">
            <a:spLocks noChangeArrowheads="1"/>
          </p:cNvSpPr>
          <p:nvPr/>
        </p:nvSpPr>
        <p:spPr bwMode="auto">
          <a:xfrm>
            <a:off x="7543800" y="358140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 sz="1600">
                <a:latin typeface="Tahoma" pitchFamily="-112" charset="0"/>
                <a:ea typeface="굴림" pitchFamily="-112" charset="-127"/>
                <a:cs typeface="굴림" pitchFamily="-112" charset="-127"/>
              </a:rPr>
              <a:t>18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>
                <a:ea typeface="굴림" pitchFamily="-112" charset="-127"/>
                <a:cs typeface="굴림" pitchFamily="-112" charset="-127"/>
              </a:rPr>
              <a:t>Binomial Queue Operations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Find the minimum element: </a:t>
            </a:r>
            <a:r>
              <a:rPr lang="en-US" altLang="ko-KR" sz="2800" dirty="0" err="1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O(log</a:t>
            </a:r>
            <a:r>
              <a:rPr lang="en-US" altLang="ko-KR" sz="2800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 N)</a:t>
            </a:r>
          </a:p>
          <a:p>
            <a:pPr lvl="1">
              <a:lnSpc>
                <a:spcPct val="90000"/>
              </a:lnSpc>
            </a:pPr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The minimum element can be found by scanning the roots of all the trees. Since there are at most log N different trees, the minimum can be found in </a:t>
            </a:r>
            <a:r>
              <a:rPr lang="en-US" altLang="ko-KR" sz="2800" dirty="0" err="1">
                <a:ea typeface="굴림" pitchFamily="-112" charset="-127"/>
                <a:cs typeface="굴림" pitchFamily="-112" charset="-127"/>
              </a:rPr>
              <a:t>O(log</a:t>
            </a:r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 N) time.</a:t>
            </a:r>
          </a:p>
          <a:p>
            <a:pPr>
              <a:lnSpc>
                <a:spcPct val="90000"/>
              </a:lnSpc>
            </a:pPr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We can maintain knowledge of the minimum and perform the operation in </a:t>
            </a:r>
            <a:r>
              <a:rPr lang="en-US" altLang="ko-KR" sz="2800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O(1)</a:t>
            </a:r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 time.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914400"/>
          </a:xfrm>
        </p:spPr>
        <p:txBody>
          <a:bodyPr/>
          <a:lstStyle/>
          <a:p>
            <a:pPr algn="ctr"/>
            <a:r>
              <a:rPr lang="en-US" altLang="ko-KR">
                <a:ea typeface="굴림" pitchFamily="-112" charset="-127"/>
                <a:cs typeface="굴림" pitchFamily="-112" charset="-127"/>
              </a:rPr>
              <a:t>Merging two binomial queues</a:t>
            </a:r>
          </a:p>
        </p:txBody>
      </p:sp>
      <p:sp>
        <p:nvSpPr>
          <p:cNvPr id="819203" name="Oval 3"/>
          <p:cNvSpPr>
            <a:spLocks noChangeArrowheads="1"/>
          </p:cNvSpPr>
          <p:nvPr/>
        </p:nvSpPr>
        <p:spPr bwMode="auto">
          <a:xfrm>
            <a:off x="6096000" y="20574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13</a:t>
            </a:r>
          </a:p>
        </p:txBody>
      </p:sp>
      <p:sp>
        <p:nvSpPr>
          <p:cNvPr id="819204" name="Oval 4"/>
          <p:cNvSpPr>
            <a:spLocks noChangeArrowheads="1"/>
          </p:cNvSpPr>
          <p:nvPr/>
        </p:nvSpPr>
        <p:spPr bwMode="auto">
          <a:xfrm>
            <a:off x="3352800" y="21336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12</a:t>
            </a:r>
          </a:p>
        </p:txBody>
      </p:sp>
      <p:sp>
        <p:nvSpPr>
          <p:cNvPr id="819205" name="Oval 5"/>
          <p:cNvSpPr>
            <a:spLocks noChangeArrowheads="1"/>
          </p:cNvSpPr>
          <p:nvPr/>
        </p:nvSpPr>
        <p:spPr bwMode="auto">
          <a:xfrm>
            <a:off x="3925888" y="27432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21</a:t>
            </a:r>
          </a:p>
        </p:txBody>
      </p:sp>
      <p:sp>
        <p:nvSpPr>
          <p:cNvPr id="819206" name="Line 6"/>
          <p:cNvSpPr>
            <a:spLocks noChangeShapeType="1"/>
          </p:cNvSpPr>
          <p:nvPr/>
        </p:nvSpPr>
        <p:spPr bwMode="auto">
          <a:xfrm>
            <a:off x="3665538" y="2438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207" name="Oval 7"/>
          <p:cNvSpPr>
            <a:spLocks noChangeArrowheads="1"/>
          </p:cNvSpPr>
          <p:nvPr/>
        </p:nvSpPr>
        <p:spPr bwMode="auto">
          <a:xfrm>
            <a:off x="4648200" y="2681288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24</a:t>
            </a:r>
          </a:p>
        </p:txBody>
      </p:sp>
      <p:sp>
        <p:nvSpPr>
          <p:cNvPr id="819208" name="Oval 8"/>
          <p:cNvSpPr>
            <a:spLocks noChangeArrowheads="1"/>
          </p:cNvSpPr>
          <p:nvPr/>
        </p:nvSpPr>
        <p:spPr bwMode="auto">
          <a:xfrm>
            <a:off x="5221288" y="3290888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65</a:t>
            </a:r>
          </a:p>
        </p:txBody>
      </p:sp>
      <p:sp>
        <p:nvSpPr>
          <p:cNvPr id="819209" name="Line 9"/>
          <p:cNvSpPr>
            <a:spLocks noChangeShapeType="1"/>
          </p:cNvSpPr>
          <p:nvPr/>
        </p:nvSpPr>
        <p:spPr bwMode="auto">
          <a:xfrm>
            <a:off x="4960938" y="2986088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210" name="Line 10"/>
          <p:cNvSpPr>
            <a:spLocks noChangeShapeType="1"/>
          </p:cNvSpPr>
          <p:nvPr/>
        </p:nvSpPr>
        <p:spPr bwMode="auto">
          <a:xfrm>
            <a:off x="3741738" y="2300288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211" name="Oval 11"/>
          <p:cNvSpPr>
            <a:spLocks noChangeArrowheads="1"/>
          </p:cNvSpPr>
          <p:nvPr/>
        </p:nvSpPr>
        <p:spPr bwMode="auto">
          <a:xfrm>
            <a:off x="6934200" y="20574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14</a:t>
            </a:r>
          </a:p>
        </p:txBody>
      </p:sp>
      <p:sp>
        <p:nvSpPr>
          <p:cNvPr id="819212" name="Oval 12"/>
          <p:cNvSpPr>
            <a:spLocks noChangeArrowheads="1"/>
          </p:cNvSpPr>
          <p:nvPr/>
        </p:nvSpPr>
        <p:spPr bwMode="auto">
          <a:xfrm>
            <a:off x="7507288" y="26670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26</a:t>
            </a:r>
          </a:p>
        </p:txBody>
      </p:sp>
      <p:sp>
        <p:nvSpPr>
          <p:cNvPr id="819213" name="Line 13"/>
          <p:cNvSpPr>
            <a:spLocks noChangeShapeType="1"/>
          </p:cNvSpPr>
          <p:nvPr/>
        </p:nvSpPr>
        <p:spPr bwMode="auto">
          <a:xfrm>
            <a:off x="7246938" y="2362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214" name="Oval 14"/>
          <p:cNvSpPr>
            <a:spLocks noChangeArrowheads="1"/>
          </p:cNvSpPr>
          <p:nvPr/>
        </p:nvSpPr>
        <p:spPr bwMode="auto">
          <a:xfrm>
            <a:off x="8077200" y="19812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23</a:t>
            </a:r>
          </a:p>
        </p:txBody>
      </p:sp>
      <p:sp>
        <p:nvSpPr>
          <p:cNvPr id="819215" name="Oval 15"/>
          <p:cNvSpPr>
            <a:spLocks noChangeArrowheads="1"/>
          </p:cNvSpPr>
          <p:nvPr/>
        </p:nvSpPr>
        <p:spPr bwMode="auto">
          <a:xfrm>
            <a:off x="8650288" y="25908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51</a:t>
            </a:r>
          </a:p>
        </p:txBody>
      </p:sp>
      <p:sp>
        <p:nvSpPr>
          <p:cNvPr id="819216" name="Line 16"/>
          <p:cNvSpPr>
            <a:spLocks noChangeShapeType="1"/>
          </p:cNvSpPr>
          <p:nvPr/>
        </p:nvSpPr>
        <p:spPr bwMode="auto">
          <a:xfrm>
            <a:off x="8389938" y="2286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217" name="Oval 17"/>
          <p:cNvSpPr>
            <a:spLocks noChangeArrowheads="1"/>
          </p:cNvSpPr>
          <p:nvPr/>
        </p:nvSpPr>
        <p:spPr bwMode="auto">
          <a:xfrm>
            <a:off x="9372600" y="2528888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24</a:t>
            </a:r>
          </a:p>
        </p:txBody>
      </p:sp>
      <p:sp>
        <p:nvSpPr>
          <p:cNvPr id="819218" name="Oval 18"/>
          <p:cNvSpPr>
            <a:spLocks noChangeArrowheads="1"/>
          </p:cNvSpPr>
          <p:nvPr/>
        </p:nvSpPr>
        <p:spPr bwMode="auto">
          <a:xfrm>
            <a:off x="9945688" y="3138488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65</a:t>
            </a:r>
          </a:p>
        </p:txBody>
      </p:sp>
      <p:sp>
        <p:nvSpPr>
          <p:cNvPr id="819219" name="Line 19"/>
          <p:cNvSpPr>
            <a:spLocks noChangeShapeType="1"/>
          </p:cNvSpPr>
          <p:nvPr/>
        </p:nvSpPr>
        <p:spPr bwMode="auto">
          <a:xfrm>
            <a:off x="9685338" y="2833688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220" name="Line 20"/>
          <p:cNvSpPr>
            <a:spLocks noChangeShapeType="1"/>
          </p:cNvSpPr>
          <p:nvPr/>
        </p:nvSpPr>
        <p:spPr bwMode="auto">
          <a:xfrm>
            <a:off x="8466138" y="2147888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221" name="Text Box 21"/>
          <p:cNvSpPr txBox="1">
            <a:spLocks noChangeArrowheads="1"/>
          </p:cNvSpPr>
          <p:nvPr/>
        </p:nvSpPr>
        <p:spPr bwMode="auto">
          <a:xfrm>
            <a:off x="1748781" y="1447801"/>
            <a:ext cx="7569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 sz="3200">
                <a:latin typeface="Tahoma" pitchFamily="-112" charset="0"/>
                <a:ea typeface="굴림" pitchFamily="-112" charset="-127"/>
                <a:cs typeface="굴림" pitchFamily="-112" charset="-127"/>
              </a:rPr>
              <a:t>H</a:t>
            </a:r>
            <a:r>
              <a:rPr lang="en-US" altLang="ko-KR" sz="3200" baseline="-25000">
                <a:latin typeface="Tahoma" pitchFamily="-112" charset="0"/>
                <a:ea typeface="굴림" pitchFamily="-112" charset="-127"/>
                <a:cs typeface="굴림" pitchFamily="-112" charset="-127"/>
              </a:rPr>
              <a:t>1</a:t>
            </a:r>
            <a:r>
              <a:rPr lang="en-US" altLang="ko-KR" sz="3200">
                <a:latin typeface="Tahoma" pitchFamily="-112" charset="0"/>
                <a:ea typeface="굴림" pitchFamily="-112" charset="-127"/>
                <a:cs typeface="굴림" pitchFamily="-112" charset="-127"/>
              </a:rPr>
              <a:t>:</a:t>
            </a:r>
          </a:p>
        </p:txBody>
      </p:sp>
      <p:sp>
        <p:nvSpPr>
          <p:cNvPr id="819222" name="Oval 22"/>
          <p:cNvSpPr>
            <a:spLocks noChangeArrowheads="1"/>
          </p:cNvSpPr>
          <p:nvPr/>
        </p:nvSpPr>
        <p:spPr bwMode="auto">
          <a:xfrm>
            <a:off x="2057400" y="21336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16</a:t>
            </a:r>
          </a:p>
        </p:txBody>
      </p:sp>
      <p:sp>
        <p:nvSpPr>
          <p:cNvPr id="819223" name="Oval 23"/>
          <p:cNvSpPr>
            <a:spLocks noChangeArrowheads="1"/>
          </p:cNvSpPr>
          <p:nvPr/>
        </p:nvSpPr>
        <p:spPr bwMode="auto">
          <a:xfrm>
            <a:off x="2630488" y="27432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18</a:t>
            </a:r>
          </a:p>
        </p:txBody>
      </p:sp>
      <p:sp>
        <p:nvSpPr>
          <p:cNvPr id="819224" name="Line 24"/>
          <p:cNvSpPr>
            <a:spLocks noChangeShapeType="1"/>
          </p:cNvSpPr>
          <p:nvPr/>
        </p:nvSpPr>
        <p:spPr bwMode="auto">
          <a:xfrm>
            <a:off x="2370138" y="2438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225" name="Text Box 25"/>
          <p:cNvSpPr txBox="1">
            <a:spLocks noChangeArrowheads="1"/>
          </p:cNvSpPr>
          <p:nvPr/>
        </p:nvSpPr>
        <p:spPr bwMode="auto">
          <a:xfrm>
            <a:off x="5482581" y="1371601"/>
            <a:ext cx="7569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 sz="3200">
                <a:latin typeface="Tahoma" pitchFamily="-112" charset="0"/>
                <a:ea typeface="굴림" pitchFamily="-112" charset="-127"/>
                <a:cs typeface="굴림" pitchFamily="-112" charset="-127"/>
              </a:rPr>
              <a:t>H</a:t>
            </a:r>
            <a:r>
              <a:rPr lang="en-US" altLang="ko-KR" sz="3200" baseline="-25000">
                <a:latin typeface="Tahoma" pitchFamily="-112" charset="0"/>
                <a:ea typeface="굴림" pitchFamily="-112" charset="-127"/>
                <a:cs typeface="굴림" pitchFamily="-112" charset="-127"/>
              </a:rPr>
              <a:t>2</a:t>
            </a:r>
            <a:r>
              <a:rPr lang="en-US" altLang="ko-KR" sz="3200">
                <a:latin typeface="Tahoma" pitchFamily="-112" charset="0"/>
                <a:ea typeface="굴림" pitchFamily="-112" charset="-127"/>
                <a:cs typeface="굴림" pitchFamily="-112" charset="-127"/>
              </a:rPr>
              <a:t>:</a:t>
            </a:r>
          </a:p>
        </p:txBody>
      </p:sp>
      <p:sp>
        <p:nvSpPr>
          <p:cNvPr id="819226" name="Text Box 26"/>
          <p:cNvSpPr txBox="1">
            <a:spLocks noChangeArrowheads="1"/>
          </p:cNvSpPr>
          <p:nvPr/>
        </p:nvSpPr>
        <p:spPr bwMode="auto">
          <a:xfrm>
            <a:off x="6075364" y="3062288"/>
            <a:ext cx="4016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B</a:t>
            </a:r>
            <a:r>
              <a:rPr lang="en-US" altLang="ko-KR" baseline="-25000">
                <a:latin typeface="Tahoma" pitchFamily="-112" charset="0"/>
                <a:ea typeface="굴림" pitchFamily="-112" charset="-127"/>
                <a:cs typeface="굴림" pitchFamily="-112" charset="-127"/>
              </a:rPr>
              <a:t>0</a:t>
            </a:r>
          </a:p>
        </p:txBody>
      </p:sp>
      <p:sp>
        <p:nvSpPr>
          <p:cNvPr id="819227" name="Text Box 27"/>
          <p:cNvSpPr txBox="1">
            <a:spLocks noChangeArrowheads="1"/>
          </p:cNvSpPr>
          <p:nvPr/>
        </p:nvSpPr>
        <p:spPr bwMode="auto">
          <a:xfrm>
            <a:off x="7150100" y="3124201"/>
            <a:ext cx="401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B</a:t>
            </a:r>
            <a:r>
              <a:rPr lang="en-US" altLang="ko-KR" baseline="-25000">
                <a:latin typeface="Tahoma" pitchFamily="-112" charset="0"/>
                <a:ea typeface="굴림" pitchFamily="-112" charset="-127"/>
                <a:cs typeface="굴림" pitchFamily="-112" charset="-127"/>
              </a:rPr>
              <a:t>1</a:t>
            </a:r>
          </a:p>
        </p:txBody>
      </p:sp>
      <p:sp>
        <p:nvSpPr>
          <p:cNvPr id="819228" name="Text Box 28"/>
          <p:cNvSpPr txBox="1">
            <a:spLocks noChangeArrowheads="1"/>
          </p:cNvSpPr>
          <p:nvPr/>
        </p:nvSpPr>
        <p:spPr bwMode="auto">
          <a:xfrm>
            <a:off x="8826500" y="3062288"/>
            <a:ext cx="4016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B</a:t>
            </a:r>
            <a:r>
              <a:rPr lang="en-US" altLang="ko-KR" baseline="-25000">
                <a:latin typeface="Tahoma" pitchFamily="-112" charset="0"/>
                <a:ea typeface="굴림" pitchFamily="-112" charset="-127"/>
                <a:cs typeface="굴림" pitchFamily="-112" charset="-127"/>
              </a:rPr>
              <a:t>2</a:t>
            </a:r>
          </a:p>
        </p:txBody>
      </p:sp>
      <p:sp>
        <p:nvSpPr>
          <p:cNvPr id="819229" name="Text Box 29"/>
          <p:cNvSpPr txBox="1">
            <a:spLocks noChangeArrowheads="1"/>
          </p:cNvSpPr>
          <p:nvPr/>
        </p:nvSpPr>
        <p:spPr bwMode="auto">
          <a:xfrm>
            <a:off x="2438400" y="3276601"/>
            <a:ext cx="401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B</a:t>
            </a:r>
            <a:r>
              <a:rPr lang="en-US" altLang="ko-KR" baseline="-25000">
                <a:latin typeface="Tahoma" pitchFamily="-112" charset="0"/>
                <a:ea typeface="굴림" pitchFamily="-112" charset="-127"/>
                <a:cs typeface="굴림" pitchFamily="-112" charset="-127"/>
              </a:rPr>
              <a:t>1</a:t>
            </a:r>
          </a:p>
        </p:txBody>
      </p:sp>
      <p:sp>
        <p:nvSpPr>
          <p:cNvPr id="819230" name="Text Box 30"/>
          <p:cNvSpPr txBox="1">
            <a:spLocks noChangeArrowheads="1"/>
          </p:cNvSpPr>
          <p:nvPr/>
        </p:nvSpPr>
        <p:spPr bwMode="auto">
          <a:xfrm>
            <a:off x="4122739" y="3352801"/>
            <a:ext cx="4016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B</a:t>
            </a:r>
            <a:r>
              <a:rPr lang="en-US" altLang="ko-KR" baseline="-25000">
                <a:latin typeface="Tahoma" pitchFamily="-112" charset="0"/>
                <a:ea typeface="굴림" pitchFamily="-112" charset="-127"/>
                <a:cs typeface="굴림" pitchFamily="-112" charset="-127"/>
              </a:rPr>
              <a:t>2</a:t>
            </a:r>
          </a:p>
        </p:txBody>
      </p:sp>
      <p:sp>
        <p:nvSpPr>
          <p:cNvPr id="819233" name="Text Box 33"/>
          <p:cNvSpPr txBox="1">
            <a:spLocks noChangeArrowheads="1"/>
          </p:cNvSpPr>
          <p:nvPr/>
        </p:nvSpPr>
        <p:spPr bwMode="auto">
          <a:xfrm>
            <a:off x="1824981" y="3810001"/>
            <a:ext cx="7569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 sz="3200">
                <a:latin typeface="Tahoma" pitchFamily="-112" charset="0"/>
                <a:ea typeface="굴림" pitchFamily="-112" charset="-127"/>
                <a:cs typeface="굴림" pitchFamily="-112" charset="-127"/>
              </a:rPr>
              <a:t>H</a:t>
            </a:r>
            <a:r>
              <a:rPr lang="en-US" altLang="ko-KR" sz="3200" baseline="-25000">
                <a:latin typeface="Tahoma" pitchFamily="-112" charset="0"/>
                <a:ea typeface="굴림" pitchFamily="-112" charset="-127"/>
                <a:cs typeface="굴림" pitchFamily="-112" charset="-127"/>
              </a:rPr>
              <a:t>3</a:t>
            </a:r>
            <a:r>
              <a:rPr lang="en-US" altLang="ko-KR" sz="3200">
                <a:latin typeface="Tahoma" pitchFamily="-112" charset="0"/>
                <a:ea typeface="굴림" pitchFamily="-112" charset="-127"/>
                <a:cs typeface="굴림" pitchFamily="-112" charset="-127"/>
              </a:rPr>
              <a:t>:</a:t>
            </a:r>
          </a:p>
        </p:txBody>
      </p:sp>
      <p:sp>
        <p:nvSpPr>
          <p:cNvPr id="819259" name="Text Box 59"/>
          <p:cNvSpPr txBox="1">
            <a:spLocks noChangeArrowheads="1"/>
          </p:cNvSpPr>
          <p:nvPr/>
        </p:nvSpPr>
        <p:spPr bwMode="auto">
          <a:xfrm>
            <a:off x="2590800" y="6034088"/>
            <a:ext cx="4016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B</a:t>
            </a:r>
            <a:r>
              <a:rPr lang="en-US" altLang="ko-KR" baseline="-25000">
                <a:latin typeface="Tahoma" pitchFamily="-112" charset="0"/>
                <a:ea typeface="굴림" pitchFamily="-112" charset="-127"/>
                <a:cs typeface="굴림" pitchFamily="-112" charset="-127"/>
              </a:rPr>
              <a:t>0</a:t>
            </a:r>
          </a:p>
        </p:txBody>
      </p:sp>
      <p:sp>
        <p:nvSpPr>
          <p:cNvPr id="819265" name="Oval 65"/>
          <p:cNvSpPr>
            <a:spLocks noChangeArrowheads="1"/>
          </p:cNvSpPr>
          <p:nvPr/>
        </p:nvSpPr>
        <p:spPr bwMode="auto">
          <a:xfrm>
            <a:off x="2514600" y="41148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13</a:t>
            </a:r>
          </a:p>
        </p:txBody>
      </p:sp>
      <p:sp>
        <p:nvSpPr>
          <p:cNvPr id="819266" name="Oval 66"/>
          <p:cNvSpPr>
            <a:spLocks noChangeArrowheads="1"/>
          </p:cNvSpPr>
          <p:nvPr/>
        </p:nvSpPr>
        <p:spPr bwMode="auto">
          <a:xfrm>
            <a:off x="6019800" y="4281488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12</a:t>
            </a:r>
          </a:p>
        </p:txBody>
      </p:sp>
      <p:sp>
        <p:nvSpPr>
          <p:cNvPr id="819267" name="Oval 67"/>
          <p:cNvSpPr>
            <a:spLocks noChangeArrowheads="1"/>
          </p:cNvSpPr>
          <p:nvPr/>
        </p:nvSpPr>
        <p:spPr bwMode="auto">
          <a:xfrm>
            <a:off x="6592888" y="4891088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21</a:t>
            </a:r>
          </a:p>
        </p:txBody>
      </p:sp>
      <p:sp>
        <p:nvSpPr>
          <p:cNvPr id="819268" name="Line 68"/>
          <p:cNvSpPr>
            <a:spLocks noChangeShapeType="1"/>
          </p:cNvSpPr>
          <p:nvPr/>
        </p:nvSpPr>
        <p:spPr bwMode="auto">
          <a:xfrm>
            <a:off x="6332538" y="4586288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269" name="Oval 69"/>
          <p:cNvSpPr>
            <a:spLocks noChangeArrowheads="1"/>
          </p:cNvSpPr>
          <p:nvPr/>
        </p:nvSpPr>
        <p:spPr bwMode="auto">
          <a:xfrm>
            <a:off x="7315200" y="4829175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24</a:t>
            </a:r>
          </a:p>
        </p:txBody>
      </p:sp>
      <p:sp>
        <p:nvSpPr>
          <p:cNvPr id="819270" name="Oval 70"/>
          <p:cNvSpPr>
            <a:spLocks noChangeArrowheads="1"/>
          </p:cNvSpPr>
          <p:nvPr/>
        </p:nvSpPr>
        <p:spPr bwMode="auto">
          <a:xfrm>
            <a:off x="7888288" y="5438775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65</a:t>
            </a:r>
          </a:p>
        </p:txBody>
      </p:sp>
      <p:sp>
        <p:nvSpPr>
          <p:cNvPr id="819271" name="Line 71"/>
          <p:cNvSpPr>
            <a:spLocks noChangeShapeType="1"/>
          </p:cNvSpPr>
          <p:nvPr/>
        </p:nvSpPr>
        <p:spPr bwMode="auto">
          <a:xfrm>
            <a:off x="7627938" y="51339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272" name="Line 72"/>
          <p:cNvSpPr>
            <a:spLocks noChangeShapeType="1"/>
          </p:cNvSpPr>
          <p:nvPr/>
        </p:nvSpPr>
        <p:spPr bwMode="auto">
          <a:xfrm>
            <a:off x="6408738" y="4448175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273" name="Oval 73"/>
          <p:cNvSpPr>
            <a:spLocks noChangeArrowheads="1"/>
          </p:cNvSpPr>
          <p:nvPr/>
        </p:nvSpPr>
        <p:spPr bwMode="auto">
          <a:xfrm>
            <a:off x="8077200" y="4814888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14</a:t>
            </a:r>
          </a:p>
        </p:txBody>
      </p:sp>
      <p:sp>
        <p:nvSpPr>
          <p:cNvPr id="819274" name="Oval 74"/>
          <p:cNvSpPr>
            <a:spLocks noChangeArrowheads="1"/>
          </p:cNvSpPr>
          <p:nvPr/>
        </p:nvSpPr>
        <p:spPr bwMode="auto">
          <a:xfrm>
            <a:off x="8650288" y="5424488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26</a:t>
            </a:r>
          </a:p>
        </p:txBody>
      </p:sp>
      <p:sp>
        <p:nvSpPr>
          <p:cNvPr id="819275" name="Line 75"/>
          <p:cNvSpPr>
            <a:spLocks noChangeShapeType="1"/>
          </p:cNvSpPr>
          <p:nvPr/>
        </p:nvSpPr>
        <p:spPr bwMode="auto">
          <a:xfrm>
            <a:off x="8389938" y="5119688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276" name="Oval 76"/>
          <p:cNvSpPr>
            <a:spLocks noChangeArrowheads="1"/>
          </p:cNvSpPr>
          <p:nvPr/>
        </p:nvSpPr>
        <p:spPr bwMode="auto">
          <a:xfrm>
            <a:off x="3505200" y="41148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23</a:t>
            </a:r>
          </a:p>
        </p:txBody>
      </p:sp>
      <p:sp>
        <p:nvSpPr>
          <p:cNvPr id="819277" name="Oval 77"/>
          <p:cNvSpPr>
            <a:spLocks noChangeArrowheads="1"/>
          </p:cNvSpPr>
          <p:nvPr/>
        </p:nvSpPr>
        <p:spPr bwMode="auto">
          <a:xfrm>
            <a:off x="4078288" y="47244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51</a:t>
            </a:r>
          </a:p>
        </p:txBody>
      </p:sp>
      <p:sp>
        <p:nvSpPr>
          <p:cNvPr id="819278" name="Line 78"/>
          <p:cNvSpPr>
            <a:spLocks noChangeShapeType="1"/>
          </p:cNvSpPr>
          <p:nvPr/>
        </p:nvSpPr>
        <p:spPr bwMode="auto">
          <a:xfrm>
            <a:off x="3817938" y="4419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279" name="Oval 79"/>
          <p:cNvSpPr>
            <a:spLocks noChangeArrowheads="1"/>
          </p:cNvSpPr>
          <p:nvPr/>
        </p:nvSpPr>
        <p:spPr bwMode="auto">
          <a:xfrm>
            <a:off x="4800600" y="4662488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24</a:t>
            </a:r>
          </a:p>
        </p:txBody>
      </p:sp>
      <p:sp>
        <p:nvSpPr>
          <p:cNvPr id="819280" name="Oval 80"/>
          <p:cNvSpPr>
            <a:spLocks noChangeArrowheads="1"/>
          </p:cNvSpPr>
          <p:nvPr/>
        </p:nvSpPr>
        <p:spPr bwMode="auto">
          <a:xfrm>
            <a:off x="5373688" y="5272088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65</a:t>
            </a:r>
          </a:p>
        </p:txBody>
      </p:sp>
      <p:sp>
        <p:nvSpPr>
          <p:cNvPr id="819281" name="Line 81"/>
          <p:cNvSpPr>
            <a:spLocks noChangeShapeType="1"/>
          </p:cNvSpPr>
          <p:nvPr/>
        </p:nvSpPr>
        <p:spPr bwMode="auto">
          <a:xfrm>
            <a:off x="5113338" y="4967288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282" name="Line 82"/>
          <p:cNvSpPr>
            <a:spLocks noChangeShapeType="1"/>
          </p:cNvSpPr>
          <p:nvPr/>
        </p:nvSpPr>
        <p:spPr bwMode="auto">
          <a:xfrm>
            <a:off x="3894138" y="4281488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283" name="Oval 83"/>
          <p:cNvSpPr>
            <a:spLocks noChangeArrowheads="1"/>
          </p:cNvSpPr>
          <p:nvPr/>
        </p:nvSpPr>
        <p:spPr bwMode="auto">
          <a:xfrm>
            <a:off x="9372600" y="5424488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16</a:t>
            </a:r>
          </a:p>
        </p:txBody>
      </p:sp>
      <p:sp>
        <p:nvSpPr>
          <p:cNvPr id="819284" name="Oval 84"/>
          <p:cNvSpPr>
            <a:spLocks noChangeArrowheads="1"/>
          </p:cNvSpPr>
          <p:nvPr/>
        </p:nvSpPr>
        <p:spPr bwMode="auto">
          <a:xfrm>
            <a:off x="9945688" y="6034088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18</a:t>
            </a:r>
          </a:p>
        </p:txBody>
      </p:sp>
      <p:sp>
        <p:nvSpPr>
          <p:cNvPr id="819285" name="Line 85"/>
          <p:cNvSpPr>
            <a:spLocks noChangeShapeType="1"/>
          </p:cNvSpPr>
          <p:nvPr/>
        </p:nvSpPr>
        <p:spPr bwMode="auto">
          <a:xfrm>
            <a:off x="9685338" y="5729288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286" name="Line 86"/>
          <p:cNvSpPr>
            <a:spLocks noChangeShapeType="1"/>
          </p:cNvSpPr>
          <p:nvPr/>
        </p:nvSpPr>
        <p:spPr bwMode="auto">
          <a:xfrm>
            <a:off x="8458200" y="4967288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287" name="Line 87"/>
          <p:cNvSpPr>
            <a:spLocks noChangeShapeType="1"/>
          </p:cNvSpPr>
          <p:nvPr/>
        </p:nvSpPr>
        <p:spPr bwMode="auto">
          <a:xfrm>
            <a:off x="6324600" y="4357688"/>
            <a:ext cx="1828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288" name="Text Box 88"/>
          <p:cNvSpPr txBox="1">
            <a:spLocks noChangeArrowheads="1"/>
          </p:cNvSpPr>
          <p:nvPr/>
        </p:nvSpPr>
        <p:spPr bwMode="auto">
          <a:xfrm>
            <a:off x="2590800" y="6034088"/>
            <a:ext cx="4016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B</a:t>
            </a:r>
            <a:r>
              <a:rPr lang="en-US" altLang="ko-KR" baseline="-25000">
                <a:latin typeface="Tahoma" pitchFamily="-112" charset="0"/>
                <a:ea typeface="굴림" pitchFamily="-112" charset="-127"/>
                <a:cs typeface="굴림" pitchFamily="-112" charset="-127"/>
              </a:rPr>
              <a:t>0</a:t>
            </a:r>
          </a:p>
        </p:txBody>
      </p:sp>
      <p:sp>
        <p:nvSpPr>
          <p:cNvPr id="819289" name="Text Box 89"/>
          <p:cNvSpPr txBox="1">
            <a:spLocks noChangeArrowheads="1"/>
          </p:cNvSpPr>
          <p:nvPr/>
        </p:nvSpPr>
        <p:spPr bwMode="auto">
          <a:xfrm>
            <a:off x="4343400" y="6034088"/>
            <a:ext cx="4016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B</a:t>
            </a:r>
            <a:r>
              <a:rPr lang="en-US" altLang="ko-KR" baseline="-25000">
                <a:latin typeface="Tahoma" pitchFamily="-112" charset="0"/>
                <a:ea typeface="굴림" pitchFamily="-112" charset="-127"/>
                <a:cs typeface="굴림" pitchFamily="-112" charset="-127"/>
              </a:rPr>
              <a:t>2</a:t>
            </a:r>
          </a:p>
        </p:txBody>
      </p:sp>
      <p:sp>
        <p:nvSpPr>
          <p:cNvPr id="819290" name="Text Box 90"/>
          <p:cNvSpPr txBox="1">
            <a:spLocks noChangeArrowheads="1"/>
          </p:cNvSpPr>
          <p:nvPr/>
        </p:nvSpPr>
        <p:spPr bwMode="auto">
          <a:xfrm>
            <a:off x="7827964" y="6034088"/>
            <a:ext cx="4016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B</a:t>
            </a:r>
            <a:r>
              <a:rPr lang="en-US" altLang="ko-KR" baseline="-25000">
                <a:latin typeface="Tahoma" pitchFamily="-112" charset="0"/>
                <a:ea typeface="굴림" pitchFamily="-112" charset="-127"/>
                <a:cs typeface="굴림" pitchFamily="-112" charset="-127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5607E-6 L -0.3691 0.305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19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00" y="15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03" grpId="0" animBg="1"/>
      <p:bldP spid="8192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9557C-A66F-B24E-9708-39D94ABE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A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24CC8-E4AF-2344-A4E2-5E30924D58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API (Application Programming Interface):</a:t>
            </a:r>
          </a:p>
          <a:p>
            <a:pPr lvl="1"/>
            <a:r>
              <a:rPr lang="en-US" dirty="0"/>
              <a:t>Functions provided by the data structure and their complexities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Properties that hold true during the lifetime of the data structure</a:t>
            </a:r>
          </a:p>
          <a:p>
            <a:r>
              <a:rPr lang="en-US" dirty="0"/>
              <a:t>Data Model</a:t>
            </a:r>
          </a:p>
          <a:p>
            <a:pPr lvl="1"/>
            <a:r>
              <a:rPr lang="en-US" dirty="0"/>
              <a:t>How is the data stored; list, array, etc.</a:t>
            </a:r>
          </a:p>
          <a:p>
            <a:r>
              <a:rPr lang="en-US" dirty="0"/>
              <a:t>Algorithms</a:t>
            </a:r>
          </a:p>
          <a:p>
            <a:pPr lvl="1"/>
            <a:r>
              <a:rPr lang="en-US" dirty="0"/>
              <a:t>Algorithms to support the API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845E2B-011C-9D4A-9A4B-FAA3D6C37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314" y="743966"/>
            <a:ext cx="4612640" cy="288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95D2D7-9121-0446-863A-9E1658AE9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315" y="3785616"/>
            <a:ext cx="4612639" cy="288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69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685800"/>
          </a:xfrm>
        </p:spPr>
        <p:txBody>
          <a:bodyPr/>
          <a:lstStyle/>
          <a:p>
            <a:r>
              <a:rPr lang="en-US" altLang="ko-KR" sz="3600">
                <a:ea typeface="굴림" pitchFamily="-112" charset="-127"/>
                <a:cs typeface="굴림" pitchFamily="-112" charset="-127"/>
              </a:rPr>
              <a:t>Exercise: Merging two binomial queues</a:t>
            </a:r>
          </a:p>
        </p:txBody>
      </p:sp>
      <p:sp>
        <p:nvSpPr>
          <p:cNvPr id="828420" name="Oval 4"/>
          <p:cNvSpPr>
            <a:spLocks noChangeArrowheads="1"/>
          </p:cNvSpPr>
          <p:nvPr/>
        </p:nvSpPr>
        <p:spPr bwMode="auto">
          <a:xfrm>
            <a:off x="2514600" y="15240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13</a:t>
            </a:r>
          </a:p>
        </p:txBody>
      </p:sp>
      <p:sp>
        <p:nvSpPr>
          <p:cNvPr id="828421" name="Oval 5"/>
          <p:cNvSpPr>
            <a:spLocks noChangeArrowheads="1"/>
          </p:cNvSpPr>
          <p:nvPr/>
        </p:nvSpPr>
        <p:spPr bwMode="auto">
          <a:xfrm>
            <a:off x="6019800" y="1690688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12</a:t>
            </a:r>
          </a:p>
        </p:txBody>
      </p:sp>
      <p:sp>
        <p:nvSpPr>
          <p:cNvPr id="828422" name="Oval 6"/>
          <p:cNvSpPr>
            <a:spLocks noChangeArrowheads="1"/>
          </p:cNvSpPr>
          <p:nvPr/>
        </p:nvSpPr>
        <p:spPr bwMode="auto">
          <a:xfrm>
            <a:off x="6592888" y="2300288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21</a:t>
            </a:r>
          </a:p>
        </p:txBody>
      </p:sp>
      <p:sp>
        <p:nvSpPr>
          <p:cNvPr id="828423" name="Line 7"/>
          <p:cNvSpPr>
            <a:spLocks noChangeShapeType="1"/>
          </p:cNvSpPr>
          <p:nvPr/>
        </p:nvSpPr>
        <p:spPr bwMode="auto">
          <a:xfrm>
            <a:off x="6332538" y="1995488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8424" name="Oval 8"/>
          <p:cNvSpPr>
            <a:spLocks noChangeArrowheads="1"/>
          </p:cNvSpPr>
          <p:nvPr/>
        </p:nvSpPr>
        <p:spPr bwMode="auto">
          <a:xfrm>
            <a:off x="7315200" y="2238375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24</a:t>
            </a:r>
          </a:p>
        </p:txBody>
      </p:sp>
      <p:sp>
        <p:nvSpPr>
          <p:cNvPr id="828425" name="Oval 9"/>
          <p:cNvSpPr>
            <a:spLocks noChangeArrowheads="1"/>
          </p:cNvSpPr>
          <p:nvPr/>
        </p:nvSpPr>
        <p:spPr bwMode="auto">
          <a:xfrm>
            <a:off x="7888288" y="2847975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65</a:t>
            </a:r>
          </a:p>
        </p:txBody>
      </p:sp>
      <p:sp>
        <p:nvSpPr>
          <p:cNvPr id="828426" name="Line 10"/>
          <p:cNvSpPr>
            <a:spLocks noChangeShapeType="1"/>
          </p:cNvSpPr>
          <p:nvPr/>
        </p:nvSpPr>
        <p:spPr bwMode="auto">
          <a:xfrm>
            <a:off x="7627938" y="25431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8427" name="Line 11"/>
          <p:cNvSpPr>
            <a:spLocks noChangeShapeType="1"/>
          </p:cNvSpPr>
          <p:nvPr/>
        </p:nvSpPr>
        <p:spPr bwMode="auto">
          <a:xfrm>
            <a:off x="6408738" y="1857375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8428" name="Oval 12"/>
          <p:cNvSpPr>
            <a:spLocks noChangeArrowheads="1"/>
          </p:cNvSpPr>
          <p:nvPr/>
        </p:nvSpPr>
        <p:spPr bwMode="auto">
          <a:xfrm>
            <a:off x="8077200" y="2224088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14</a:t>
            </a:r>
          </a:p>
        </p:txBody>
      </p:sp>
      <p:sp>
        <p:nvSpPr>
          <p:cNvPr id="828429" name="Oval 13"/>
          <p:cNvSpPr>
            <a:spLocks noChangeArrowheads="1"/>
          </p:cNvSpPr>
          <p:nvPr/>
        </p:nvSpPr>
        <p:spPr bwMode="auto">
          <a:xfrm>
            <a:off x="8650288" y="2833688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26</a:t>
            </a:r>
          </a:p>
        </p:txBody>
      </p:sp>
      <p:sp>
        <p:nvSpPr>
          <p:cNvPr id="828430" name="Line 14"/>
          <p:cNvSpPr>
            <a:spLocks noChangeShapeType="1"/>
          </p:cNvSpPr>
          <p:nvPr/>
        </p:nvSpPr>
        <p:spPr bwMode="auto">
          <a:xfrm>
            <a:off x="8389938" y="2528888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8431" name="Oval 15"/>
          <p:cNvSpPr>
            <a:spLocks noChangeArrowheads="1"/>
          </p:cNvSpPr>
          <p:nvPr/>
        </p:nvSpPr>
        <p:spPr bwMode="auto">
          <a:xfrm>
            <a:off x="3505200" y="15240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23</a:t>
            </a:r>
          </a:p>
        </p:txBody>
      </p:sp>
      <p:sp>
        <p:nvSpPr>
          <p:cNvPr id="828432" name="Oval 16"/>
          <p:cNvSpPr>
            <a:spLocks noChangeArrowheads="1"/>
          </p:cNvSpPr>
          <p:nvPr/>
        </p:nvSpPr>
        <p:spPr bwMode="auto">
          <a:xfrm>
            <a:off x="4078288" y="21336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51</a:t>
            </a:r>
          </a:p>
        </p:txBody>
      </p:sp>
      <p:sp>
        <p:nvSpPr>
          <p:cNvPr id="828433" name="Line 17"/>
          <p:cNvSpPr>
            <a:spLocks noChangeShapeType="1"/>
          </p:cNvSpPr>
          <p:nvPr/>
        </p:nvSpPr>
        <p:spPr bwMode="auto">
          <a:xfrm>
            <a:off x="3817938" y="1828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8434" name="Oval 18"/>
          <p:cNvSpPr>
            <a:spLocks noChangeArrowheads="1"/>
          </p:cNvSpPr>
          <p:nvPr/>
        </p:nvSpPr>
        <p:spPr bwMode="auto">
          <a:xfrm>
            <a:off x="4800600" y="2071688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24</a:t>
            </a:r>
          </a:p>
        </p:txBody>
      </p:sp>
      <p:sp>
        <p:nvSpPr>
          <p:cNvPr id="828435" name="Oval 19"/>
          <p:cNvSpPr>
            <a:spLocks noChangeArrowheads="1"/>
          </p:cNvSpPr>
          <p:nvPr/>
        </p:nvSpPr>
        <p:spPr bwMode="auto">
          <a:xfrm>
            <a:off x="5373688" y="2681288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65</a:t>
            </a:r>
          </a:p>
        </p:txBody>
      </p:sp>
      <p:sp>
        <p:nvSpPr>
          <p:cNvPr id="828436" name="Line 20"/>
          <p:cNvSpPr>
            <a:spLocks noChangeShapeType="1"/>
          </p:cNvSpPr>
          <p:nvPr/>
        </p:nvSpPr>
        <p:spPr bwMode="auto">
          <a:xfrm>
            <a:off x="5113338" y="2376488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8437" name="Line 21"/>
          <p:cNvSpPr>
            <a:spLocks noChangeShapeType="1"/>
          </p:cNvSpPr>
          <p:nvPr/>
        </p:nvSpPr>
        <p:spPr bwMode="auto">
          <a:xfrm>
            <a:off x="3894138" y="1690688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8438" name="Oval 22"/>
          <p:cNvSpPr>
            <a:spLocks noChangeArrowheads="1"/>
          </p:cNvSpPr>
          <p:nvPr/>
        </p:nvSpPr>
        <p:spPr bwMode="auto">
          <a:xfrm>
            <a:off x="9372600" y="2833688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16</a:t>
            </a:r>
          </a:p>
        </p:txBody>
      </p:sp>
      <p:sp>
        <p:nvSpPr>
          <p:cNvPr id="828439" name="Oval 23"/>
          <p:cNvSpPr>
            <a:spLocks noChangeArrowheads="1"/>
          </p:cNvSpPr>
          <p:nvPr/>
        </p:nvSpPr>
        <p:spPr bwMode="auto">
          <a:xfrm>
            <a:off x="9945688" y="3443288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18</a:t>
            </a:r>
          </a:p>
        </p:txBody>
      </p:sp>
      <p:sp>
        <p:nvSpPr>
          <p:cNvPr id="828440" name="Line 24"/>
          <p:cNvSpPr>
            <a:spLocks noChangeShapeType="1"/>
          </p:cNvSpPr>
          <p:nvPr/>
        </p:nvSpPr>
        <p:spPr bwMode="auto">
          <a:xfrm>
            <a:off x="9685338" y="3138488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8441" name="Text Box 25"/>
          <p:cNvSpPr txBox="1">
            <a:spLocks noChangeArrowheads="1"/>
          </p:cNvSpPr>
          <p:nvPr/>
        </p:nvSpPr>
        <p:spPr bwMode="auto">
          <a:xfrm>
            <a:off x="1748781" y="1143001"/>
            <a:ext cx="7569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 sz="3200">
                <a:latin typeface="Tahoma" pitchFamily="-112" charset="0"/>
                <a:ea typeface="굴림" pitchFamily="-112" charset="-127"/>
                <a:cs typeface="굴림" pitchFamily="-112" charset="-127"/>
              </a:rPr>
              <a:t>H</a:t>
            </a:r>
            <a:r>
              <a:rPr lang="en-US" altLang="ko-KR" sz="3200" baseline="-25000">
                <a:latin typeface="Tahoma" pitchFamily="-112" charset="0"/>
                <a:ea typeface="굴림" pitchFamily="-112" charset="-127"/>
                <a:cs typeface="굴림" pitchFamily="-112" charset="-127"/>
              </a:rPr>
              <a:t>1</a:t>
            </a:r>
            <a:r>
              <a:rPr lang="en-US" altLang="ko-KR" sz="3200">
                <a:latin typeface="Tahoma" pitchFamily="-112" charset="0"/>
                <a:ea typeface="굴림" pitchFamily="-112" charset="-127"/>
                <a:cs typeface="굴림" pitchFamily="-112" charset="-127"/>
              </a:rPr>
              <a:t>:</a:t>
            </a:r>
          </a:p>
        </p:txBody>
      </p:sp>
      <p:sp>
        <p:nvSpPr>
          <p:cNvPr id="828442" name="Line 26"/>
          <p:cNvSpPr>
            <a:spLocks noChangeShapeType="1"/>
          </p:cNvSpPr>
          <p:nvPr/>
        </p:nvSpPr>
        <p:spPr bwMode="auto">
          <a:xfrm>
            <a:off x="8458200" y="2376488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8443" name="Line 27"/>
          <p:cNvSpPr>
            <a:spLocks noChangeShapeType="1"/>
          </p:cNvSpPr>
          <p:nvPr/>
        </p:nvSpPr>
        <p:spPr bwMode="auto">
          <a:xfrm>
            <a:off x="6324600" y="1766888"/>
            <a:ext cx="1828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8449" name="Oval 33"/>
          <p:cNvSpPr>
            <a:spLocks noChangeArrowheads="1"/>
          </p:cNvSpPr>
          <p:nvPr/>
        </p:nvSpPr>
        <p:spPr bwMode="auto">
          <a:xfrm>
            <a:off x="2514600" y="44958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4</a:t>
            </a:r>
          </a:p>
        </p:txBody>
      </p:sp>
      <p:sp>
        <p:nvSpPr>
          <p:cNvPr id="828450" name="Oval 34"/>
          <p:cNvSpPr>
            <a:spLocks noChangeArrowheads="1"/>
          </p:cNvSpPr>
          <p:nvPr/>
        </p:nvSpPr>
        <p:spPr bwMode="auto">
          <a:xfrm>
            <a:off x="3352800" y="44958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15</a:t>
            </a:r>
          </a:p>
        </p:txBody>
      </p:sp>
      <p:sp>
        <p:nvSpPr>
          <p:cNvPr id="828451" name="Oval 35"/>
          <p:cNvSpPr>
            <a:spLocks noChangeArrowheads="1"/>
          </p:cNvSpPr>
          <p:nvPr/>
        </p:nvSpPr>
        <p:spPr bwMode="auto">
          <a:xfrm>
            <a:off x="3925888" y="51054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18</a:t>
            </a:r>
          </a:p>
        </p:txBody>
      </p:sp>
      <p:sp>
        <p:nvSpPr>
          <p:cNvPr id="828452" name="Line 36"/>
          <p:cNvSpPr>
            <a:spLocks noChangeShapeType="1"/>
          </p:cNvSpPr>
          <p:nvPr/>
        </p:nvSpPr>
        <p:spPr bwMode="auto">
          <a:xfrm>
            <a:off x="3665538" y="4800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8453" name="Oval 37"/>
          <p:cNvSpPr>
            <a:spLocks noChangeArrowheads="1"/>
          </p:cNvSpPr>
          <p:nvPr/>
        </p:nvSpPr>
        <p:spPr bwMode="auto">
          <a:xfrm>
            <a:off x="4495800" y="44196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2</a:t>
            </a:r>
          </a:p>
        </p:txBody>
      </p:sp>
      <p:sp>
        <p:nvSpPr>
          <p:cNvPr id="828454" name="Oval 38"/>
          <p:cNvSpPr>
            <a:spLocks noChangeArrowheads="1"/>
          </p:cNvSpPr>
          <p:nvPr/>
        </p:nvSpPr>
        <p:spPr bwMode="auto">
          <a:xfrm>
            <a:off x="5068888" y="50292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11</a:t>
            </a:r>
          </a:p>
        </p:txBody>
      </p:sp>
      <p:sp>
        <p:nvSpPr>
          <p:cNvPr id="828455" name="Line 39"/>
          <p:cNvSpPr>
            <a:spLocks noChangeShapeType="1"/>
          </p:cNvSpPr>
          <p:nvPr/>
        </p:nvSpPr>
        <p:spPr bwMode="auto">
          <a:xfrm>
            <a:off x="4808538" y="4724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8456" name="Oval 40"/>
          <p:cNvSpPr>
            <a:spLocks noChangeArrowheads="1"/>
          </p:cNvSpPr>
          <p:nvPr/>
        </p:nvSpPr>
        <p:spPr bwMode="auto">
          <a:xfrm>
            <a:off x="5791200" y="4967288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29</a:t>
            </a:r>
          </a:p>
        </p:txBody>
      </p:sp>
      <p:sp>
        <p:nvSpPr>
          <p:cNvPr id="828457" name="Oval 41"/>
          <p:cNvSpPr>
            <a:spLocks noChangeArrowheads="1"/>
          </p:cNvSpPr>
          <p:nvPr/>
        </p:nvSpPr>
        <p:spPr bwMode="auto">
          <a:xfrm>
            <a:off x="6364288" y="5576888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55</a:t>
            </a:r>
          </a:p>
        </p:txBody>
      </p:sp>
      <p:sp>
        <p:nvSpPr>
          <p:cNvPr id="828458" name="Line 42"/>
          <p:cNvSpPr>
            <a:spLocks noChangeShapeType="1"/>
          </p:cNvSpPr>
          <p:nvPr/>
        </p:nvSpPr>
        <p:spPr bwMode="auto">
          <a:xfrm>
            <a:off x="6103938" y="5272088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8459" name="Line 43"/>
          <p:cNvSpPr>
            <a:spLocks noChangeShapeType="1"/>
          </p:cNvSpPr>
          <p:nvPr/>
        </p:nvSpPr>
        <p:spPr bwMode="auto">
          <a:xfrm>
            <a:off x="4884738" y="4586288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8460" name="Text Box 44"/>
          <p:cNvSpPr txBox="1">
            <a:spLocks noChangeArrowheads="1"/>
          </p:cNvSpPr>
          <p:nvPr/>
        </p:nvSpPr>
        <p:spPr bwMode="auto">
          <a:xfrm>
            <a:off x="1769419" y="3795714"/>
            <a:ext cx="7569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 sz="3200">
                <a:latin typeface="Tahoma" pitchFamily="-112" charset="0"/>
                <a:ea typeface="굴림" pitchFamily="-112" charset="-127"/>
                <a:cs typeface="굴림" pitchFamily="-112" charset="-127"/>
              </a:rPr>
              <a:t>H</a:t>
            </a:r>
            <a:r>
              <a:rPr lang="en-US" altLang="ko-KR" sz="3200" baseline="-25000">
                <a:latin typeface="Tahoma" pitchFamily="-112" charset="0"/>
                <a:ea typeface="굴림" pitchFamily="-112" charset="-127"/>
                <a:cs typeface="굴림" pitchFamily="-112" charset="-127"/>
              </a:rPr>
              <a:t>2</a:t>
            </a:r>
            <a:r>
              <a:rPr lang="en-US" altLang="ko-KR" sz="3200">
                <a:latin typeface="Tahoma" pitchFamily="-112" charset="0"/>
                <a:ea typeface="굴림" pitchFamily="-112" charset="-127"/>
                <a:cs typeface="굴림" pitchFamily="-112" charset="-127"/>
              </a:rPr>
              <a:t>: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>
                <a:ea typeface="굴림" pitchFamily="-112" charset="-127"/>
                <a:cs typeface="굴림" pitchFamily="-112" charset="-127"/>
              </a:rPr>
              <a:t>Complexity on merge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Merging two binomial trees takes constant time.</a:t>
            </a:r>
          </a:p>
          <a:p>
            <a:pPr>
              <a:lnSpc>
                <a:spcPct val="90000"/>
              </a:lnSpc>
            </a:pPr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There are </a:t>
            </a:r>
            <a:r>
              <a:rPr lang="en-US" altLang="ko-KR" sz="2800" dirty="0" err="1">
                <a:ea typeface="굴림" pitchFamily="-112" charset="-127"/>
                <a:cs typeface="굴림" pitchFamily="-112" charset="-127"/>
              </a:rPr>
              <a:t>O(log</a:t>
            </a:r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 N) binomial trees.</a:t>
            </a:r>
          </a:p>
          <a:p>
            <a:pPr>
              <a:lnSpc>
                <a:spcPct val="90000"/>
              </a:lnSpc>
            </a:pPr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So merge two binomial queues take </a:t>
            </a:r>
            <a:r>
              <a:rPr lang="en-US" altLang="ko-KR" sz="2800" dirty="0" err="1">
                <a:ea typeface="굴림" pitchFamily="-112" charset="-127"/>
                <a:cs typeface="굴림" pitchFamily="-112" charset="-127"/>
              </a:rPr>
              <a:t>O(log</a:t>
            </a:r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 N) time in the worst case.</a:t>
            </a:r>
          </a:p>
          <a:p>
            <a:pPr>
              <a:lnSpc>
                <a:spcPct val="90000"/>
              </a:lnSpc>
            </a:pPr>
            <a:r>
              <a:rPr lang="en-US" altLang="ko-KR" sz="2800" dirty="0">
                <a:ea typeface="굴림" pitchFamily="-112" charset="-127"/>
                <a:cs typeface="굴림" pitchFamily="-112" charset="-127"/>
              </a:rPr>
              <a:t>To make this operation efficient, we need to keep the trees in the binomial queue sorted by height.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>
                <a:ea typeface="굴림" pitchFamily="-112" charset="-127"/>
                <a:cs typeface="굴림" pitchFamily="-112" charset="-127"/>
              </a:rPr>
              <a:t>Representation of binomial queue</a:t>
            </a:r>
          </a:p>
        </p:txBody>
      </p:sp>
      <p:sp>
        <p:nvSpPr>
          <p:cNvPr id="780291" name="Oval 3"/>
          <p:cNvSpPr>
            <a:spLocks noChangeArrowheads="1"/>
          </p:cNvSpPr>
          <p:nvPr/>
        </p:nvSpPr>
        <p:spPr bwMode="auto">
          <a:xfrm>
            <a:off x="2438400" y="31242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13</a:t>
            </a:r>
          </a:p>
        </p:txBody>
      </p:sp>
      <p:sp>
        <p:nvSpPr>
          <p:cNvPr id="780292" name="Oval 4"/>
          <p:cNvSpPr>
            <a:spLocks noChangeArrowheads="1"/>
          </p:cNvSpPr>
          <p:nvPr/>
        </p:nvSpPr>
        <p:spPr bwMode="auto">
          <a:xfrm>
            <a:off x="6248400" y="3290888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12</a:t>
            </a:r>
          </a:p>
        </p:txBody>
      </p:sp>
      <p:sp>
        <p:nvSpPr>
          <p:cNvPr id="780293" name="Oval 5"/>
          <p:cNvSpPr>
            <a:spLocks noChangeArrowheads="1"/>
          </p:cNvSpPr>
          <p:nvPr/>
        </p:nvSpPr>
        <p:spPr bwMode="auto">
          <a:xfrm>
            <a:off x="6821488" y="3900488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21</a:t>
            </a:r>
          </a:p>
        </p:txBody>
      </p:sp>
      <p:sp>
        <p:nvSpPr>
          <p:cNvPr id="780294" name="Line 6"/>
          <p:cNvSpPr>
            <a:spLocks noChangeShapeType="1"/>
          </p:cNvSpPr>
          <p:nvPr/>
        </p:nvSpPr>
        <p:spPr bwMode="auto">
          <a:xfrm>
            <a:off x="6561138" y="3595688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0295" name="Oval 7"/>
          <p:cNvSpPr>
            <a:spLocks noChangeArrowheads="1"/>
          </p:cNvSpPr>
          <p:nvPr/>
        </p:nvSpPr>
        <p:spPr bwMode="auto">
          <a:xfrm>
            <a:off x="7543800" y="3838575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24</a:t>
            </a:r>
          </a:p>
        </p:txBody>
      </p:sp>
      <p:sp>
        <p:nvSpPr>
          <p:cNvPr id="780296" name="Oval 8"/>
          <p:cNvSpPr>
            <a:spLocks noChangeArrowheads="1"/>
          </p:cNvSpPr>
          <p:nvPr/>
        </p:nvSpPr>
        <p:spPr bwMode="auto">
          <a:xfrm>
            <a:off x="8116888" y="4448175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65</a:t>
            </a:r>
          </a:p>
        </p:txBody>
      </p:sp>
      <p:sp>
        <p:nvSpPr>
          <p:cNvPr id="780297" name="Oval 9"/>
          <p:cNvSpPr>
            <a:spLocks noChangeArrowheads="1"/>
          </p:cNvSpPr>
          <p:nvPr/>
        </p:nvSpPr>
        <p:spPr bwMode="auto">
          <a:xfrm>
            <a:off x="8305800" y="3824288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14</a:t>
            </a:r>
          </a:p>
        </p:txBody>
      </p:sp>
      <p:sp>
        <p:nvSpPr>
          <p:cNvPr id="780298" name="Oval 10"/>
          <p:cNvSpPr>
            <a:spLocks noChangeArrowheads="1"/>
          </p:cNvSpPr>
          <p:nvPr/>
        </p:nvSpPr>
        <p:spPr bwMode="auto">
          <a:xfrm>
            <a:off x="8878888" y="4433888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26</a:t>
            </a:r>
          </a:p>
        </p:txBody>
      </p:sp>
      <p:sp>
        <p:nvSpPr>
          <p:cNvPr id="780299" name="Oval 11"/>
          <p:cNvSpPr>
            <a:spLocks noChangeArrowheads="1"/>
          </p:cNvSpPr>
          <p:nvPr/>
        </p:nvSpPr>
        <p:spPr bwMode="auto">
          <a:xfrm>
            <a:off x="4038600" y="3262313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23</a:t>
            </a:r>
          </a:p>
        </p:txBody>
      </p:sp>
      <p:sp>
        <p:nvSpPr>
          <p:cNvPr id="780300" name="Oval 12"/>
          <p:cNvSpPr>
            <a:spLocks noChangeArrowheads="1"/>
          </p:cNvSpPr>
          <p:nvPr/>
        </p:nvSpPr>
        <p:spPr bwMode="auto">
          <a:xfrm>
            <a:off x="4572000" y="3871913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51</a:t>
            </a:r>
          </a:p>
        </p:txBody>
      </p:sp>
      <p:sp>
        <p:nvSpPr>
          <p:cNvPr id="780301" name="Line 13"/>
          <p:cNvSpPr>
            <a:spLocks noChangeShapeType="1"/>
          </p:cNvSpPr>
          <p:nvPr/>
        </p:nvSpPr>
        <p:spPr bwMode="auto">
          <a:xfrm>
            <a:off x="4351338" y="3567113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0302" name="Oval 14"/>
          <p:cNvSpPr>
            <a:spLocks noChangeArrowheads="1"/>
          </p:cNvSpPr>
          <p:nvPr/>
        </p:nvSpPr>
        <p:spPr bwMode="auto">
          <a:xfrm>
            <a:off x="5294313" y="38100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24</a:t>
            </a:r>
          </a:p>
        </p:txBody>
      </p:sp>
      <p:sp>
        <p:nvSpPr>
          <p:cNvPr id="780303" name="Oval 15"/>
          <p:cNvSpPr>
            <a:spLocks noChangeArrowheads="1"/>
          </p:cNvSpPr>
          <p:nvPr/>
        </p:nvSpPr>
        <p:spPr bwMode="auto">
          <a:xfrm>
            <a:off x="5867400" y="44196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65</a:t>
            </a:r>
          </a:p>
        </p:txBody>
      </p:sp>
      <p:sp>
        <p:nvSpPr>
          <p:cNvPr id="780304" name="Line 16"/>
          <p:cNvSpPr>
            <a:spLocks noChangeShapeType="1"/>
          </p:cNvSpPr>
          <p:nvPr/>
        </p:nvSpPr>
        <p:spPr bwMode="auto">
          <a:xfrm>
            <a:off x="5607050" y="4114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0305" name="Line 17"/>
          <p:cNvSpPr>
            <a:spLocks noChangeShapeType="1"/>
          </p:cNvSpPr>
          <p:nvPr/>
        </p:nvSpPr>
        <p:spPr bwMode="auto">
          <a:xfrm>
            <a:off x="4953000" y="4038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0306" name="Oval 18"/>
          <p:cNvSpPr>
            <a:spLocks noChangeArrowheads="1"/>
          </p:cNvSpPr>
          <p:nvPr/>
        </p:nvSpPr>
        <p:spPr bwMode="auto">
          <a:xfrm>
            <a:off x="9601200" y="4433888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16</a:t>
            </a:r>
          </a:p>
        </p:txBody>
      </p:sp>
      <p:sp>
        <p:nvSpPr>
          <p:cNvPr id="780307" name="Oval 19"/>
          <p:cNvSpPr>
            <a:spLocks noChangeArrowheads="1"/>
          </p:cNvSpPr>
          <p:nvPr/>
        </p:nvSpPr>
        <p:spPr bwMode="auto">
          <a:xfrm>
            <a:off x="10174288" y="5043488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18</a:t>
            </a:r>
          </a:p>
        </p:txBody>
      </p:sp>
      <p:sp>
        <p:nvSpPr>
          <p:cNvPr id="780308" name="Rectangle 20"/>
          <p:cNvSpPr>
            <a:spLocks noChangeArrowheads="1"/>
          </p:cNvSpPr>
          <p:nvPr/>
        </p:nvSpPr>
        <p:spPr bwMode="auto">
          <a:xfrm>
            <a:off x="2133600" y="22860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0309" name="Rectangle 21"/>
          <p:cNvSpPr>
            <a:spLocks noChangeArrowheads="1"/>
          </p:cNvSpPr>
          <p:nvPr/>
        </p:nvSpPr>
        <p:spPr bwMode="auto">
          <a:xfrm>
            <a:off x="3124200" y="22860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0310" name="Rectangle 22"/>
          <p:cNvSpPr>
            <a:spLocks noChangeArrowheads="1"/>
          </p:cNvSpPr>
          <p:nvPr/>
        </p:nvSpPr>
        <p:spPr bwMode="auto">
          <a:xfrm>
            <a:off x="4114800" y="22860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0311" name="Rectangle 23"/>
          <p:cNvSpPr>
            <a:spLocks noChangeArrowheads="1"/>
          </p:cNvSpPr>
          <p:nvPr/>
        </p:nvSpPr>
        <p:spPr bwMode="auto">
          <a:xfrm>
            <a:off x="5105400" y="22860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0312" name="Rectangle 24"/>
          <p:cNvSpPr>
            <a:spLocks noChangeArrowheads="1"/>
          </p:cNvSpPr>
          <p:nvPr/>
        </p:nvSpPr>
        <p:spPr bwMode="auto">
          <a:xfrm>
            <a:off x="6096000" y="22860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0313" name="Rectangle 25"/>
          <p:cNvSpPr>
            <a:spLocks noChangeArrowheads="1"/>
          </p:cNvSpPr>
          <p:nvPr/>
        </p:nvSpPr>
        <p:spPr bwMode="auto">
          <a:xfrm>
            <a:off x="7086600" y="22860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0314" name="Rectangle 26"/>
          <p:cNvSpPr>
            <a:spLocks noChangeArrowheads="1"/>
          </p:cNvSpPr>
          <p:nvPr/>
        </p:nvSpPr>
        <p:spPr bwMode="auto">
          <a:xfrm>
            <a:off x="8077200" y="22860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0315" name="Rectangle 27"/>
          <p:cNvSpPr>
            <a:spLocks noChangeArrowheads="1"/>
          </p:cNvSpPr>
          <p:nvPr/>
        </p:nvSpPr>
        <p:spPr bwMode="auto">
          <a:xfrm>
            <a:off x="9067800" y="22860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0316" name="Line 28"/>
          <p:cNvSpPr>
            <a:spLocks noChangeShapeType="1"/>
          </p:cNvSpPr>
          <p:nvPr/>
        </p:nvSpPr>
        <p:spPr bwMode="auto">
          <a:xfrm>
            <a:off x="25908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0317" name="Line 29"/>
          <p:cNvSpPr>
            <a:spLocks noChangeShapeType="1"/>
          </p:cNvSpPr>
          <p:nvPr/>
        </p:nvSpPr>
        <p:spPr bwMode="auto">
          <a:xfrm flipH="1">
            <a:off x="4267200" y="25146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0318" name="Line 30"/>
          <p:cNvSpPr>
            <a:spLocks noChangeShapeType="1"/>
          </p:cNvSpPr>
          <p:nvPr/>
        </p:nvSpPr>
        <p:spPr bwMode="auto">
          <a:xfrm>
            <a:off x="5562600" y="24384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0319" name="Line 31"/>
          <p:cNvSpPr>
            <a:spLocks noChangeShapeType="1"/>
          </p:cNvSpPr>
          <p:nvPr/>
        </p:nvSpPr>
        <p:spPr bwMode="auto">
          <a:xfrm>
            <a:off x="7162800" y="4038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0320" name="Line 32"/>
          <p:cNvSpPr>
            <a:spLocks noChangeShapeType="1"/>
          </p:cNvSpPr>
          <p:nvPr/>
        </p:nvSpPr>
        <p:spPr bwMode="auto">
          <a:xfrm>
            <a:off x="7924800" y="4038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0321" name="Line 33"/>
          <p:cNvSpPr>
            <a:spLocks noChangeShapeType="1"/>
          </p:cNvSpPr>
          <p:nvPr/>
        </p:nvSpPr>
        <p:spPr bwMode="auto">
          <a:xfrm>
            <a:off x="7848600" y="4114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0322" name="Line 34"/>
          <p:cNvSpPr>
            <a:spLocks noChangeShapeType="1"/>
          </p:cNvSpPr>
          <p:nvPr/>
        </p:nvSpPr>
        <p:spPr bwMode="auto">
          <a:xfrm>
            <a:off x="8610600" y="4114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0323" name="Line 35"/>
          <p:cNvSpPr>
            <a:spLocks noChangeShapeType="1"/>
          </p:cNvSpPr>
          <p:nvPr/>
        </p:nvSpPr>
        <p:spPr bwMode="auto">
          <a:xfrm>
            <a:off x="92202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0324" name="Line 36"/>
          <p:cNvSpPr>
            <a:spLocks noChangeShapeType="1"/>
          </p:cNvSpPr>
          <p:nvPr/>
        </p:nvSpPr>
        <p:spPr bwMode="auto">
          <a:xfrm>
            <a:off x="9906000" y="4724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>
                <a:ea typeface="굴림" pitchFamily="-112" charset="-127"/>
                <a:cs typeface="굴림" pitchFamily="-112" charset="-127"/>
              </a:rPr>
              <a:t>Insertion</a:t>
            </a:r>
          </a:p>
        </p:txBody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28800"/>
            <a:ext cx="8229600" cy="403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pitchFamily="-112" charset="-127"/>
                <a:cs typeface="굴림" pitchFamily="-112" charset="-127"/>
              </a:rPr>
              <a:t>Insertion is just a special case of merging: create a one-node tree and perform a merge.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pitchFamily="-112" charset="-127"/>
                <a:cs typeface="굴림" pitchFamily="-112" charset="-127"/>
              </a:rPr>
              <a:t>Worst case: </a:t>
            </a:r>
            <a:r>
              <a:rPr lang="en-US" altLang="ko-KR" dirty="0" err="1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O(log</a:t>
            </a:r>
            <a:r>
              <a:rPr lang="en-US" altLang="ko-KR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 N)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pitchFamily="-112" charset="-127"/>
                <a:cs typeface="굴림" pitchFamily="-112" charset="-127"/>
              </a:rPr>
              <a:t>Averagely: </a:t>
            </a:r>
            <a:r>
              <a:rPr lang="en-US" altLang="ko-KR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O(1)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pitchFamily="-112" charset="-127"/>
                <a:cs typeface="굴림" pitchFamily="-112" charset="-127"/>
              </a:rPr>
              <a:t>Performing </a:t>
            </a:r>
            <a:r>
              <a:rPr lang="en-US" altLang="ko-KR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N</a:t>
            </a:r>
            <a:r>
              <a:rPr lang="en-US" altLang="ko-KR" dirty="0">
                <a:ea typeface="굴림" pitchFamily="-112" charset="-127"/>
                <a:cs typeface="굴림" pitchFamily="-112" charset="-127"/>
              </a:rPr>
              <a:t> inserts on an initially empty binomial queue will take </a:t>
            </a:r>
            <a:r>
              <a:rPr lang="en-US" altLang="ko-KR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O(N)</a:t>
            </a:r>
            <a:r>
              <a:rPr lang="en-US" altLang="ko-KR" dirty="0">
                <a:ea typeface="굴림" pitchFamily="-112" charset="-127"/>
                <a:cs typeface="굴림" pitchFamily="-112" charset="-127"/>
              </a:rPr>
              <a:t> worst-case time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>
                <a:ea typeface="굴림" pitchFamily="-112" charset="-127"/>
                <a:cs typeface="굴림" pitchFamily="-112" charset="-127"/>
              </a:rPr>
              <a:t>DeleteMin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33400" indent="-533400">
              <a:buFont typeface="Wingdings" pitchFamily="-112" charset="2"/>
              <a:buAutoNum type="arabicPeriod"/>
            </a:pPr>
            <a:r>
              <a:rPr lang="en-US" altLang="ko-KR" sz="2800">
                <a:ea typeface="굴림" pitchFamily="-112" charset="-127"/>
                <a:cs typeface="굴림" pitchFamily="-112" charset="-127"/>
              </a:rPr>
              <a:t>Find the binomial tree with the smallest root. Let this tree be </a:t>
            </a:r>
            <a:r>
              <a:rPr lang="en-US" altLang="ko-KR" sz="280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B</a:t>
            </a:r>
            <a:r>
              <a:rPr lang="en-US" altLang="ko-KR" sz="2800" baseline="-2500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k</a:t>
            </a:r>
            <a:r>
              <a:rPr lang="en-US" altLang="ko-KR" sz="2800">
                <a:ea typeface="굴림" pitchFamily="-112" charset="-127"/>
                <a:cs typeface="굴림" pitchFamily="-112" charset="-127"/>
              </a:rPr>
              <a:t>, and let the original binomial queue be </a:t>
            </a:r>
            <a:r>
              <a:rPr lang="en-US" altLang="ko-KR" sz="280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H</a:t>
            </a:r>
            <a:r>
              <a:rPr lang="en-US" altLang="ko-KR" sz="2800">
                <a:ea typeface="굴림" pitchFamily="-112" charset="-127"/>
                <a:cs typeface="굴림" pitchFamily="-112" charset="-127"/>
              </a:rPr>
              <a:t>.</a:t>
            </a:r>
          </a:p>
          <a:p>
            <a:pPr marL="533400" indent="-533400">
              <a:buFont typeface="Wingdings" pitchFamily="-112" charset="2"/>
              <a:buAutoNum type="arabicPeriod"/>
            </a:pPr>
            <a:r>
              <a:rPr lang="en-US" altLang="ko-KR" sz="2800">
                <a:ea typeface="굴림" pitchFamily="-112" charset="-127"/>
                <a:cs typeface="굴림" pitchFamily="-112" charset="-127"/>
              </a:rPr>
              <a:t>Remove the binomial tree </a:t>
            </a:r>
            <a:r>
              <a:rPr lang="en-US" altLang="ko-KR" sz="280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B</a:t>
            </a:r>
            <a:r>
              <a:rPr lang="en-US" altLang="ko-KR" sz="2800" baseline="-2500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k</a:t>
            </a:r>
            <a:r>
              <a:rPr lang="en-US" altLang="ko-KR" sz="2800">
                <a:ea typeface="굴림" pitchFamily="-112" charset="-127"/>
                <a:cs typeface="굴림" pitchFamily="-112" charset="-127"/>
              </a:rPr>
              <a:t> from </a:t>
            </a:r>
            <a:r>
              <a:rPr lang="en-US" altLang="ko-KR" sz="280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H</a:t>
            </a:r>
            <a:r>
              <a:rPr lang="en-US" altLang="ko-KR" sz="2800">
                <a:ea typeface="굴림" pitchFamily="-112" charset="-127"/>
                <a:cs typeface="굴림" pitchFamily="-112" charset="-127"/>
              </a:rPr>
              <a:t>, and form a new binomial queue </a:t>
            </a:r>
            <a:r>
              <a:rPr lang="en-US" altLang="ko-KR" sz="280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H’</a:t>
            </a:r>
            <a:r>
              <a:rPr lang="en-US" altLang="ko-KR" sz="2800">
                <a:ea typeface="굴림" pitchFamily="-112" charset="-127"/>
                <a:cs typeface="굴림" pitchFamily="-112" charset="-127"/>
              </a:rPr>
              <a:t>.</a:t>
            </a:r>
          </a:p>
          <a:p>
            <a:pPr marL="533400" indent="-533400">
              <a:buFont typeface="Wingdings" pitchFamily="-112" charset="2"/>
              <a:buAutoNum type="arabicPeriod"/>
            </a:pPr>
            <a:r>
              <a:rPr lang="en-US" altLang="ko-KR" sz="2800">
                <a:ea typeface="굴림" pitchFamily="-112" charset="-127"/>
                <a:cs typeface="굴림" pitchFamily="-112" charset="-127"/>
              </a:rPr>
              <a:t>Remove the root of </a:t>
            </a:r>
            <a:r>
              <a:rPr lang="en-US" altLang="ko-KR" sz="280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B</a:t>
            </a:r>
            <a:r>
              <a:rPr lang="en-US" altLang="ko-KR" sz="2800" baseline="-2500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k</a:t>
            </a:r>
            <a:r>
              <a:rPr lang="en-US" altLang="ko-KR" sz="2800">
                <a:ea typeface="굴림" pitchFamily="-112" charset="-127"/>
                <a:cs typeface="굴림" pitchFamily="-112" charset="-127"/>
              </a:rPr>
              <a:t>, create binomial trees </a:t>
            </a:r>
            <a:r>
              <a:rPr lang="en-US" altLang="ko-KR" sz="280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B</a:t>
            </a:r>
            <a:r>
              <a:rPr lang="en-US" altLang="ko-KR" sz="2800" baseline="-2500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0</a:t>
            </a:r>
            <a:r>
              <a:rPr lang="en-US" altLang="ko-KR" sz="2800">
                <a:ea typeface="굴림" pitchFamily="-112" charset="-127"/>
                <a:cs typeface="굴림" pitchFamily="-112" charset="-127"/>
              </a:rPr>
              <a:t>, </a:t>
            </a:r>
            <a:r>
              <a:rPr lang="en-US" altLang="ko-KR" sz="280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B</a:t>
            </a:r>
            <a:r>
              <a:rPr lang="en-US" altLang="ko-KR" sz="2800" baseline="-2500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1</a:t>
            </a:r>
            <a:r>
              <a:rPr lang="en-US" altLang="ko-KR" sz="2800">
                <a:ea typeface="굴림" pitchFamily="-112" charset="-127"/>
                <a:cs typeface="굴림" pitchFamily="-112" charset="-127"/>
              </a:rPr>
              <a:t>, </a:t>
            </a:r>
            <a:r>
              <a:rPr lang="en-US" altLang="ko-KR" sz="280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…</a:t>
            </a:r>
            <a:r>
              <a:rPr lang="en-US" altLang="ko-KR" sz="2800">
                <a:ea typeface="굴림" pitchFamily="-112" charset="-127"/>
                <a:cs typeface="굴림" pitchFamily="-112" charset="-127"/>
              </a:rPr>
              <a:t>, </a:t>
            </a:r>
            <a:r>
              <a:rPr lang="en-US" altLang="ko-KR" sz="280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B</a:t>
            </a:r>
            <a:r>
              <a:rPr lang="en-US" altLang="ko-KR" sz="2800" baseline="-2500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k-1</a:t>
            </a:r>
            <a:r>
              <a:rPr lang="en-US" altLang="ko-KR" sz="2800">
                <a:ea typeface="굴림" pitchFamily="-112" charset="-127"/>
                <a:cs typeface="굴림" pitchFamily="-112" charset="-127"/>
              </a:rPr>
              <a:t>, and form another new binomial queue </a:t>
            </a:r>
            <a:r>
              <a:rPr lang="en-US" altLang="ko-KR" sz="280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H’’</a:t>
            </a:r>
            <a:r>
              <a:rPr lang="en-US" altLang="ko-KR" sz="2800">
                <a:ea typeface="굴림" pitchFamily="-112" charset="-127"/>
                <a:cs typeface="굴림" pitchFamily="-112" charset="-127"/>
              </a:rPr>
              <a:t>.</a:t>
            </a:r>
          </a:p>
          <a:p>
            <a:pPr marL="533400" indent="-533400">
              <a:buFont typeface="Wingdings" pitchFamily="-112" charset="2"/>
              <a:buAutoNum type="arabicPeriod"/>
            </a:pPr>
            <a:r>
              <a:rPr lang="en-US" altLang="ko-KR" sz="2800">
                <a:ea typeface="굴림" pitchFamily="-112" charset="-127"/>
                <a:cs typeface="굴림" pitchFamily="-112" charset="-127"/>
              </a:rPr>
              <a:t>Merge </a:t>
            </a:r>
            <a:r>
              <a:rPr lang="en-US" altLang="ko-KR" sz="280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H’</a:t>
            </a:r>
            <a:r>
              <a:rPr lang="en-US" altLang="ko-KR" sz="2800">
                <a:ea typeface="굴림" pitchFamily="-112" charset="-127"/>
                <a:cs typeface="굴림" pitchFamily="-112" charset="-127"/>
              </a:rPr>
              <a:t> and </a:t>
            </a:r>
            <a:r>
              <a:rPr lang="en-US" altLang="ko-KR" sz="280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H’’</a:t>
            </a:r>
            <a:r>
              <a:rPr lang="en-US" altLang="ko-KR" sz="2800">
                <a:ea typeface="굴림" pitchFamily="-112" charset="-127"/>
                <a:cs typeface="굴림" pitchFamily="-112" charset="-127"/>
              </a:rPr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838200"/>
          </a:xfrm>
        </p:spPr>
        <p:txBody>
          <a:bodyPr/>
          <a:lstStyle/>
          <a:p>
            <a:pPr algn="ctr"/>
            <a:r>
              <a:rPr lang="en-US" altLang="ko-KR">
                <a:ea typeface="굴림" pitchFamily="-112" charset="-127"/>
                <a:cs typeface="굴림" pitchFamily="-112" charset="-127"/>
              </a:rPr>
              <a:t>DeleteMin Operation</a:t>
            </a:r>
          </a:p>
        </p:txBody>
      </p:sp>
      <p:sp>
        <p:nvSpPr>
          <p:cNvPr id="784387" name="Oval 3"/>
          <p:cNvSpPr>
            <a:spLocks noChangeArrowheads="1"/>
          </p:cNvSpPr>
          <p:nvPr/>
        </p:nvSpPr>
        <p:spPr bwMode="auto">
          <a:xfrm>
            <a:off x="2743200" y="14478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13</a:t>
            </a:r>
          </a:p>
        </p:txBody>
      </p:sp>
      <p:sp>
        <p:nvSpPr>
          <p:cNvPr id="784388" name="Oval 4"/>
          <p:cNvSpPr>
            <a:spLocks noChangeArrowheads="1"/>
          </p:cNvSpPr>
          <p:nvPr/>
        </p:nvSpPr>
        <p:spPr bwMode="auto">
          <a:xfrm>
            <a:off x="6172200" y="14478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12</a:t>
            </a:r>
          </a:p>
        </p:txBody>
      </p:sp>
      <p:sp>
        <p:nvSpPr>
          <p:cNvPr id="784389" name="Oval 5"/>
          <p:cNvSpPr>
            <a:spLocks noChangeArrowheads="1"/>
          </p:cNvSpPr>
          <p:nvPr/>
        </p:nvSpPr>
        <p:spPr bwMode="auto">
          <a:xfrm>
            <a:off x="6745288" y="20574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21</a:t>
            </a:r>
          </a:p>
        </p:txBody>
      </p:sp>
      <p:sp>
        <p:nvSpPr>
          <p:cNvPr id="784390" name="Line 6"/>
          <p:cNvSpPr>
            <a:spLocks noChangeShapeType="1"/>
          </p:cNvSpPr>
          <p:nvPr/>
        </p:nvSpPr>
        <p:spPr bwMode="auto">
          <a:xfrm>
            <a:off x="6484938" y="1752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4391" name="Oval 7"/>
          <p:cNvSpPr>
            <a:spLocks noChangeArrowheads="1"/>
          </p:cNvSpPr>
          <p:nvPr/>
        </p:nvSpPr>
        <p:spPr bwMode="auto">
          <a:xfrm>
            <a:off x="7467600" y="1995488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24</a:t>
            </a:r>
          </a:p>
        </p:txBody>
      </p:sp>
      <p:sp>
        <p:nvSpPr>
          <p:cNvPr id="784392" name="Oval 8"/>
          <p:cNvSpPr>
            <a:spLocks noChangeArrowheads="1"/>
          </p:cNvSpPr>
          <p:nvPr/>
        </p:nvSpPr>
        <p:spPr bwMode="auto">
          <a:xfrm>
            <a:off x="8040688" y="2605088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65</a:t>
            </a:r>
          </a:p>
        </p:txBody>
      </p:sp>
      <p:sp>
        <p:nvSpPr>
          <p:cNvPr id="784393" name="Line 9"/>
          <p:cNvSpPr>
            <a:spLocks noChangeShapeType="1"/>
          </p:cNvSpPr>
          <p:nvPr/>
        </p:nvSpPr>
        <p:spPr bwMode="auto">
          <a:xfrm>
            <a:off x="7780338" y="2300288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4394" name="Line 10"/>
          <p:cNvSpPr>
            <a:spLocks noChangeShapeType="1"/>
          </p:cNvSpPr>
          <p:nvPr/>
        </p:nvSpPr>
        <p:spPr bwMode="auto">
          <a:xfrm>
            <a:off x="6561138" y="1614488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4395" name="Oval 11"/>
          <p:cNvSpPr>
            <a:spLocks noChangeArrowheads="1"/>
          </p:cNvSpPr>
          <p:nvPr/>
        </p:nvSpPr>
        <p:spPr bwMode="auto">
          <a:xfrm>
            <a:off x="8229600" y="19812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14</a:t>
            </a:r>
          </a:p>
        </p:txBody>
      </p:sp>
      <p:sp>
        <p:nvSpPr>
          <p:cNvPr id="784396" name="Oval 12"/>
          <p:cNvSpPr>
            <a:spLocks noChangeArrowheads="1"/>
          </p:cNvSpPr>
          <p:nvPr/>
        </p:nvSpPr>
        <p:spPr bwMode="auto">
          <a:xfrm>
            <a:off x="8802688" y="25908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26</a:t>
            </a:r>
          </a:p>
        </p:txBody>
      </p:sp>
      <p:sp>
        <p:nvSpPr>
          <p:cNvPr id="784397" name="Line 13"/>
          <p:cNvSpPr>
            <a:spLocks noChangeShapeType="1"/>
          </p:cNvSpPr>
          <p:nvPr/>
        </p:nvSpPr>
        <p:spPr bwMode="auto">
          <a:xfrm>
            <a:off x="8542338" y="2286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4398" name="Oval 14"/>
          <p:cNvSpPr>
            <a:spLocks noChangeArrowheads="1"/>
          </p:cNvSpPr>
          <p:nvPr/>
        </p:nvSpPr>
        <p:spPr bwMode="auto">
          <a:xfrm>
            <a:off x="3733800" y="14478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23</a:t>
            </a:r>
          </a:p>
        </p:txBody>
      </p:sp>
      <p:sp>
        <p:nvSpPr>
          <p:cNvPr id="784399" name="Oval 15"/>
          <p:cNvSpPr>
            <a:spLocks noChangeArrowheads="1"/>
          </p:cNvSpPr>
          <p:nvPr/>
        </p:nvSpPr>
        <p:spPr bwMode="auto">
          <a:xfrm>
            <a:off x="4306888" y="20574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51</a:t>
            </a:r>
          </a:p>
        </p:txBody>
      </p:sp>
      <p:sp>
        <p:nvSpPr>
          <p:cNvPr id="784400" name="Line 16"/>
          <p:cNvSpPr>
            <a:spLocks noChangeShapeType="1"/>
          </p:cNvSpPr>
          <p:nvPr/>
        </p:nvSpPr>
        <p:spPr bwMode="auto">
          <a:xfrm>
            <a:off x="4046538" y="1752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4401" name="Oval 17"/>
          <p:cNvSpPr>
            <a:spLocks noChangeArrowheads="1"/>
          </p:cNvSpPr>
          <p:nvPr/>
        </p:nvSpPr>
        <p:spPr bwMode="auto">
          <a:xfrm>
            <a:off x="5029200" y="1995488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24</a:t>
            </a:r>
          </a:p>
        </p:txBody>
      </p:sp>
      <p:sp>
        <p:nvSpPr>
          <p:cNvPr id="784402" name="Oval 18"/>
          <p:cNvSpPr>
            <a:spLocks noChangeArrowheads="1"/>
          </p:cNvSpPr>
          <p:nvPr/>
        </p:nvSpPr>
        <p:spPr bwMode="auto">
          <a:xfrm>
            <a:off x="5602288" y="2605088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65</a:t>
            </a:r>
          </a:p>
        </p:txBody>
      </p:sp>
      <p:sp>
        <p:nvSpPr>
          <p:cNvPr id="784403" name="Line 19"/>
          <p:cNvSpPr>
            <a:spLocks noChangeShapeType="1"/>
          </p:cNvSpPr>
          <p:nvPr/>
        </p:nvSpPr>
        <p:spPr bwMode="auto">
          <a:xfrm>
            <a:off x="5341938" y="2300288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4404" name="Line 20"/>
          <p:cNvSpPr>
            <a:spLocks noChangeShapeType="1"/>
          </p:cNvSpPr>
          <p:nvPr/>
        </p:nvSpPr>
        <p:spPr bwMode="auto">
          <a:xfrm>
            <a:off x="4122738" y="1614488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4405" name="Oval 21"/>
          <p:cNvSpPr>
            <a:spLocks noChangeArrowheads="1"/>
          </p:cNvSpPr>
          <p:nvPr/>
        </p:nvSpPr>
        <p:spPr bwMode="auto">
          <a:xfrm>
            <a:off x="9525000" y="25908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16</a:t>
            </a:r>
          </a:p>
        </p:txBody>
      </p:sp>
      <p:sp>
        <p:nvSpPr>
          <p:cNvPr id="784406" name="Oval 22"/>
          <p:cNvSpPr>
            <a:spLocks noChangeArrowheads="1"/>
          </p:cNvSpPr>
          <p:nvPr/>
        </p:nvSpPr>
        <p:spPr bwMode="auto">
          <a:xfrm>
            <a:off x="10098088" y="32004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18</a:t>
            </a:r>
          </a:p>
        </p:txBody>
      </p:sp>
      <p:sp>
        <p:nvSpPr>
          <p:cNvPr id="784407" name="Line 23"/>
          <p:cNvSpPr>
            <a:spLocks noChangeShapeType="1"/>
          </p:cNvSpPr>
          <p:nvPr/>
        </p:nvSpPr>
        <p:spPr bwMode="auto">
          <a:xfrm>
            <a:off x="9837738" y="2895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4408" name="Text Box 24"/>
          <p:cNvSpPr txBox="1">
            <a:spLocks noChangeArrowheads="1"/>
          </p:cNvSpPr>
          <p:nvPr/>
        </p:nvSpPr>
        <p:spPr bwMode="auto">
          <a:xfrm>
            <a:off x="1748781" y="1371601"/>
            <a:ext cx="7569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 sz="3200">
                <a:latin typeface="Tahoma" pitchFamily="-112" charset="0"/>
                <a:ea typeface="굴림" pitchFamily="-112" charset="-127"/>
                <a:cs typeface="굴림" pitchFamily="-112" charset="-127"/>
              </a:rPr>
              <a:t>H</a:t>
            </a:r>
            <a:r>
              <a:rPr lang="en-US" altLang="ko-KR" sz="3200" baseline="-25000">
                <a:latin typeface="Tahoma" pitchFamily="-112" charset="0"/>
                <a:ea typeface="굴림" pitchFamily="-112" charset="-127"/>
                <a:cs typeface="굴림" pitchFamily="-112" charset="-127"/>
              </a:rPr>
              <a:t>3</a:t>
            </a:r>
            <a:r>
              <a:rPr lang="en-US" altLang="ko-KR" sz="3200">
                <a:latin typeface="Tahoma" pitchFamily="-112" charset="0"/>
                <a:ea typeface="굴림" pitchFamily="-112" charset="-127"/>
                <a:cs typeface="굴림" pitchFamily="-112" charset="-127"/>
              </a:rPr>
              <a:t>:</a:t>
            </a:r>
          </a:p>
        </p:txBody>
      </p:sp>
      <p:sp>
        <p:nvSpPr>
          <p:cNvPr id="784409" name="Line 25"/>
          <p:cNvSpPr>
            <a:spLocks noChangeShapeType="1"/>
          </p:cNvSpPr>
          <p:nvPr/>
        </p:nvSpPr>
        <p:spPr bwMode="auto">
          <a:xfrm>
            <a:off x="8610600" y="2133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4410" name="Line 26"/>
          <p:cNvSpPr>
            <a:spLocks noChangeShapeType="1"/>
          </p:cNvSpPr>
          <p:nvPr/>
        </p:nvSpPr>
        <p:spPr bwMode="auto">
          <a:xfrm>
            <a:off x="6477000" y="1524000"/>
            <a:ext cx="1828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4411" name="Oval 27"/>
          <p:cNvSpPr>
            <a:spLocks noChangeArrowheads="1"/>
          </p:cNvSpPr>
          <p:nvPr/>
        </p:nvSpPr>
        <p:spPr bwMode="auto">
          <a:xfrm>
            <a:off x="3500438" y="32004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13</a:t>
            </a:r>
          </a:p>
        </p:txBody>
      </p:sp>
      <p:sp>
        <p:nvSpPr>
          <p:cNvPr id="784412" name="Oval 28"/>
          <p:cNvSpPr>
            <a:spLocks noChangeArrowheads="1"/>
          </p:cNvSpPr>
          <p:nvPr/>
        </p:nvSpPr>
        <p:spPr bwMode="auto">
          <a:xfrm>
            <a:off x="3657600" y="47244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21</a:t>
            </a:r>
          </a:p>
        </p:txBody>
      </p:sp>
      <p:sp>
        <p:nvSpPr>
          <p:cNvPr id="784413" name="Oval 29"/>
          <p:cNvSpPr>
            <a:spLocks noChangeArrowheads="1"/>
          </p:cNvSpPr>
          <p:nvPr/>
        </p:nvSpPr>
        <p:spPr bwMode="auto">
          <a:xfrm>
            <a:off x="4456113" y="4738688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24</a:t>
            </a:r>
          </a:p>
        </p:txBody>
      </p:sp>
      <p:sp>
        <p:nvSpPr>
          <p:cNvPr id="784414" name="Oval 30"/>
          <p:cNvSpPr>
            <a:spLocks noChangeArrowheads="1"/>
          </p:cNvSpPr>
          <p:nvPr/>
        </p:nvSpPr>
        <p:spPr bwMode="auto">
          <a:xfrm>
            <a:off x="5029200" y="5348288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65</a:t>
            </a:r>
          </a:p>
        </p:txBody>
      </p:sp>
      <p:sp>
        <p:nvSpPr>
          <p:cNvPr id="784415" name="Line 31"/>
          <p:cNvSpPr>
            <a:spLocks noChangeShapeType="1"/>
          </p:cNvSpPr>
          <p:nvPr/>
        </p:nvSpPr>
        <p:spPr bwMode="auto">
          <a:xfrm>
            <a:off x="4768850" y="5043488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4416" name="Oval 32"/>
          <p:cNvSpPr>
            <a:spLocks noChangeArrowheads="1"/>
          </p:cNvSpPr>
          <p:nvPr/>
        </p:nvSpPr>
        <p:spPr bwMode="auto">
          <a:xfrm>
            <a:off x="5218113" y="47244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14</a:t>
            </a:r>
          </a:p>
        </p:txBody>
      </p:sp>
      <p:sp>
        <p:nvSpPr>
          <p:cNvPr id="784417" name="Oval 33"/>
          <p:cNvSpPr>
            <a:spLocks noChangeArrowheads="1"/>
          </p:cNvSpPr>
          <p:nvPr/>
        </p:nvSpPr>
        <p:spPr bwMode="auto">
          <a:xfrm>
            <a:off x="5791200" y="53340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26</a:t>
            </a:r>
          </a:p>
        </p:txBody>
      </p:sp>
      <p:sp>
        <p:nvSpPr>
          <p:cNvPr id="784418" name="Line 34"/>
          <p:cNvSpPr>
            <a:spLocks noChangeShapeType="1"/>
          </p:cNvSpPr>
          <p:nvPr/>
        </p:nvSpPr>
        <p:spPr bwMode="auto">
          <a:xfrm>
            <a:off x="5530850" y="5029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4419" name="Oval 35"/>
          <p:cNvSpPr>
            <a:spLocks noChangeArrowheads="1"/>
          </p:cNvSpPr>
          <p:nvPr/>
        </p:nvSpPr>
        <p:spPr bwMode="auto">
          <a:xfrm>
            <a:off x="4491038" y="32004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23</a:t>
            </a:r>
          </a:p>
        </p:txBody>
      </p:sp>
      <p:sp>
        <p:nvSpPr>
          <p:cNvPr id="784420" name="Oval 36"/>
          <p:cNvSpPr>
            <a:spLocks noChangeArrowheads="1"/>
          </p:cNvSpPr>
          <p:nvPr/>
        </p:nvSpPr>
        <p:spPr bwMode="auto">
          <a:xfrm>
            <a:off x="5064125" y="38100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51</a:t>
            </a:r>
          </a:p>
        </p:txBody>
      </p:sp>
      <p:sp>
        <p:nvSpPr>
          <p:cNvPr id="784421" name="Line 37"/>
          <p:cNvSpPr>
            <a:spLocks noChangeShapeType="1"/>
          </p:cNvSpPr>
          <p:nvPr/>
        </p:nvSpPr>
        <p:spPr bwMode="auto">
          <a:xfrm>
            <a:off x="4803775" y="3505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4422" name="Oval 38"/>
          <p:cNvSpPr>
            <a:spLocks noChangeArrowheads="1"/>
          </p:cNvSpPr>
          <p:nvPr/>
        </p:nvSpPr>
        <p:spPr bwMode="auto">
          <a:xfrm>
            <a:off x="5786438" y="3748088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24</a:t>
            </a:r>
          </a:p>
        </p:txBody>
      </p:sp>
      <p:sp>
        <p:nvSpPr>
          <p:cNvPr id="784423" name="Oval 39"/>
          <p:cNvSpPr>
            <a:spLocks noChangeArrowheads="1"/>
          </p:cNvSpPr>
          <p:nvPr/>
        </p:nvSpPr>
        <p:spPr bwMode="auto">
          <a:xfrm>
            <a:off x="6359525" y="4357688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65</a:t>
            </a:r>
          </a:p>
        </p:txBody>
      </p:sp>
      <p:sp>
        <p:nvSpPr>
          <p:cNvPr id="784424" name="Line 40"/>
          <p:cNvSpPr>
            <a:spLocks noChangeShapeType="1"/>
          </p:cNvSpPr>
          <p:nvPr/>
        </p:nvSpPr>
        <p:spPr bwMode="auto">
          <a:xfrm>
            <a:off x="6099175" y="4052888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4425" name="Line 41"/>
          <p:cNvSpPr>
            <a:spLocks noChangeShapeType="1"/>
          </p:cNvSpPr>
          <p:nvPr/>
        </p:nvSpPr>
        <p:spPr bwMode="auto">
          <a:xfrm>
            <a:off x="4879975" y="3367088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4426" name="Oval 42"/>
          <p:cNvSpPr>
            <a:spLocks noChangeArrowheads="1"/>
          </p:cNvSpPr>
          <p:nvPr/>
        </p:nvSpPr>
        <p:spPr bwMode="auto">
          <a:xfrm>
            <a:off x="6513513" y="53340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16</a:t>
            </a:r>
          </a:p>
        </p:txBody>
      </p:sp>
      <p:sp>
        <p:nvSpPr>
          <p:cNvPr id="784427" name="Oval 43"/>
          <p:cNvSpPr>
            <a:spLocks noChangeArrowheads="1"/>
          </p:cNvSpPr>
          <p:nvPr/>
        </p:nvSpPr>
        <p:spPr bwMode="auto">
          <a:xfrm>
            <a:off x="7086600" y="5943600"/>
            <a:ext cx="3492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>
                <a:latin typeface="Tahoma" pitchFamily="-112" charset="0"/>
                <a:ea typeface="굴림" pitchFamily="-112" charset="-127"/>
                <a:cs typeface="굴림" pitchFamily="-112" charset="-127"/>
              </a:rPr>
              <a:t>18</a:t>
            </a:r>
          </a:p>
        </p:txBody>
      </p:sp>
      <p:sp>
        <p:nvSpPr>
          <p:cNvPr id="784428" name="Line 44"/>
          <p:cNvSpPr>
            <a:spLocks noChangeShapeType="1"/>
          </p:cNvSpPr>
          <p:nvPr/>
        </p:nvSpPr>
        <p:spPr bwMode="auto">
          <a:xfrm>
            <a:off x="6826250" y="5638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4429" name="Text Box 45"/>
          <p:cNvSpPr txBox="1">
            <a:spLocks noChangeArrowheads="1"/>
          </p:cNvSpPr>
          <p:nvPr/>
        </p:nvSpPr>
        <p:spPr bwMode="auto">
          <a:xfrm>
            <a:off x="2057401" y="3429000"/>
            <a:ext cx="688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 sz="3200">
                <a:latin typeface="Tahoma" pitchFamily="-112" charset="0"/>
                <a:ea typeface="굴림" pitchFamily="-112" charset="-127"/>
                <a:cs typeface="굴림" pitchFamily="-112" charset="-127"/>
              </a:rPr>
              <a:t>H’:</a:t>
            </a:r>
          </a:p>
        </p:txBody>
      </p:sp>
      <p:sp>
        <p:nvSpPr>
          <p:cNvPr id="784430" name="Line 46"/>
          <p:cNvSpPr>
            <a:spLocks noChangeShapeType="1"/>
          </p:cNvSpPr>
          <p:nvPr/>
        </p:nvSpPr>
        <p:spPr bwMode="auto">
          <a:xfrm>
            <a:off x="5599113" y="48768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4431" name="Text Box 47"/>
          <p:cNvSpPr txBox="1">
            <a:spLocks noChangeArrowheads="1"/>
          </p:cNvSpPr>
          <p:nvPr/>
        </p:nvSpPr>
        <p:spPr bwMode="auto">
          <a:xfrm>
            <a:off x="2243138" y="4648200"/>
            <a:ext cx="774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 sz="3200">
                <a:latin typeface="Tahoma" pitchFamily="-112" charset="0"/>
                <a:ea typeface="굴림" pitchFamily="-112" charset="-127"/>
                <a:cs typeface="굴림" pitchFamily="-112" charset="-127"/>
              </a:rPr>
              <a:t>H’’:</a:t>
            </a:r>
          </a:p>
        </p:txBody>
      </p:sp>
      <p:sp>
        <p:nvSpPr>
          <p:cNvPr id="784432" name="Rectangle 48"/>
          <p:cNvSpPr>
            <a:spLocks noChangeArrowheads="1"/>
          </p:cNvSpPr>
          <p:nvPr/>
        </p:nvSpPr>
        <p:spPr bwMode="auto">
          <a:xfrm>
            <a:off x="7696201" y="4211638"/>
            <a:ext cx="2886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ko-KR" sz="2800">
                <a:solidFill>
                  <a:srgbClr val="0000FF"/>
                </a:solidFill>
                <a:latin typeface="Tahoma" pitchFamily="-112" charset="0"/>
                <a:ea typeface="굴림" pitchFamily="-112" charset="-127"/>
                <a:cs typeface="굴림" pitchFamily="-112" charset="-127"/>
              </a:rPr>
              <a:t>Merge H’ and H’’.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>
                <a:ea typeface="굴림" pitchFamily="-112" charset="-127"/>
                <a:cs typeface="굴림" pitchFamily="-112" charset="-127"/>
              </a:rPr>
              <a:t>Complexity on deleteMin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800">
                <a:ea typeface="굴림" pitchFamily="-112" charset="-127"/>
                <a:cs typeface="굴림" pitchFamily="-112" charset="-127"/>
              </a:rPr>
              <a:t>It takes O(log N) time to find the tree containing the minimum element.</a:t>
            </a:r>
          </a:p>
          <a:p>
            <a:r>
              <a:rPr lang="en-US" altLang="ko-KR" sz="2800">
                <a:ea typeface="굴림" pitchFamily="-112" charset="-127"/>
                <a:cs typeface="굴림" pitchFamily="-112" charset="-127"/>
              </a:rPr>
              <a:t>Constant time to create the queues H’ and H’’.</a:t>
            </a:r>
          </a:p>
          <a:p>
            <a:r>
              <a:rPr lang="en-US" altLang="ko-KR" sz="2800">
                <a:ea typeface="굴림" pitchFamily="-112" charset="-127"/>
                <a:cs typeface="굴림" pitchFamily="-112" charset="-127"/>
              </a:rPr>
              <a:t>Merging these two queues takes O(log N) time.</a:t>
            </a:r>
          </a:p>
          <a:p>
            <a:endParaRPr lang="en-US" altLang="ko-KR" sz="2800">
              <a:ea typeface="굴림" pitchFamily="-112" charset="-127"/>
              <a:cs typeface="굴림" pitchFamily="-112" charset="-127"/>
            </a:endParaRPr>
          </a:p>
          <a:p>
            <a:pPr algn="ctr">
              <a:buFont typeface="Wingdings" pitchFamily="-112" charset="2"/>
              <a:buNone/>
            </a:pPr>
            <a:r>
              <a:rPr lang="en-US" altLang="ko-KR">
                <a:ea typeface="굴림" pitchFamily="-112" charset="-127"/>
                <a:cs typeface="굴림" pitchFamily="-112" charset="-127"/>
              </a:rPr>
              <a:t>Entirely O(log N) time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8047-589D-6E43-8A41-98B9AD3F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F683E-798C-024F-A7C2-628747B8B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45234" cy="402336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Binary Heaps: </a:t>
            </a:r>
            <a:r>
              <a:rPr lang="en-US" dirty="0"/>
              <a:t>Find minimum is constant; Insertion, Delete in O(</a:t>
            </a:r>
            <a:r>
              <a:rPr lang="en-US" dirty="0" err="1"/>
              <a:t>logN</a:t>
            </a:r>
            <a:r>
              <a:rPr lang="en-US" dirty="0"/>
              <a:t>); Merge is O(</a:t>
            </a:r>
            <a:r>
              <a:rPr lang="en-US" dirty="0" err="1"/>
              <a:t>n+m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tx2"/>
                </a:solidFill>
              </a:rPr>
              <a:t>Leftist heaps: </a:t>
            </a:r>
            <a:r>
              <a:rPr lang="en-US" dirty="0"/>
              <a:t>Merge is O(</a:t>
            </a:r>
            <a:r>
              <a:rPr lang="en-US" dirty="0" err="1"/>
              <a:t>logn</a:t>
            </a:r>
            <a:r>
              <a:rPr lang="en-US" dirty="0"/>
              <a:t>). Not balanced</a:t>
            </a:r>
          </a:p>
          <a:p>
            <a:r>
              <a:rPr lang="en-US" dirty="0">
                <a:solidFill>
                  <a:schemeClr val="tx2"/>
                </a:solidFill>
              </a:rPr>
              <a:t>Binomial Heap: </a:t>
            </a:r>
            <a:r>
              <a:rPr lang="en-US" dirty="0"/>
              <a:t>Insertion is constant on average. A forest of multiple binomial trees</a:t>
            </a:r>
          </a:p>
          <a:p>
            <a:r>
              <a:rPr lang="en-US" dirty="0"/>
              <a:t>Other types of heaps:</a:t>
            </a:r>
          </a:p>
          <a:p>
            <a:r>
              <a:rPr lang="en-US" dirty="0"/>
              <a:t>D-way heaps, Fibonacci heaps, 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5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0A3BD9-1EFD-614A-BF37-E8B2C3A6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306187-F29B-E343-987F-36C46EF41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927" y="1899920"/>
            <a:ext cx="10466833" cy="4521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a dynamic data set, enable access to element with highest priority</a:t>
            </a:r>
          </a:p>
          <a:p>
            <a:pPr lvl="1"/>
            <a:r>
              <a:rPr lang="en-US" dirty="0"/>
              <a:t>Queue: First in First out (Priority: highest time stamp)</a:t>
            </a:r>
          </a:p>
          <a:p>
            <a:pPr lvl="1"/>
            <a:r>
              <a:rPr lang="en-US" dirty="0"/>
              <a:t>Stack: Last in First out (Priority: lowest time stamp)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Used in scheduling, shortest paths, efficient routing, etc.</a:t>
            </a:r>
          </a:p>
          <a:p>
            <a:r>
              <a:rPr lang="en-US" dirty="0"/>
              <a:t>More general: heaps</a:t>
            </a:r>
          </a:p>
          <a:p>
            <a:pPr lvl="1"/>
            <a:r>
              <a:rPr lang="en-US" dirty="0"/>
              <a:t>Max heap: Element with highest value</a:t>
            </a:r>
          </a:p>
          <a:p>
            <a:pPr lvl="1"/>
            <a:r>
              <a:rPr lang="en-US" dirty="0"/>
              <a:t>Min heap: Element with lowest value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Top:</a:t>
            </a:r>
            <a:r>
              <a:rPr lang="en-US" dirty="0"/>
              <a:t> remove element with highest priority from top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Peek: </a:t>
            </a:r>
            <a:r>
              <a:rPr lang="en-US" dirty="0"/>
              <a:t>check what is the element with the highest priority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Insert: </a:t>
            </a:r>
            <a:r>
              <a:rPr lang="en-US" dirty="0"/>
              <a:t>insert an element, along with its priority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Delete: </a:t>
            </a:r>
            <a:r>
              <a:rPr lang="en-US" dirty="0"/>
              <a:t>remove an element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Update: </a:t>
            </a:r>
            <a:r>
              <a:rPr lang="en-US" dirty="0"/>
              <a:t>update the priority of an element</a:t>
            </a:r>
          </a:p>
        </p:txBody>
      </p:sp>
    </p:spTree>
    <p:extLst>
      <p:ext uri="{BB962C8B-B14F-4D97-AF65-F5344CB8AC3E}">
        <p14:creationId xmlns:p14="http://schemas.microsoft.com/office/powerpoint/2010/main" val="389975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D76E-53B5-124B-ACA4-87C7CE6D1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808" y="545570"/>
            <a:ext cx="9720072" cy="1499616"/>
          </a:xfrm>
        </p:spPr>
        <p:txBody>
          <a:bodyPr/>
          <a:lstStyle/>
          <a:p>
            <a:r>
              <a:rPr lang="en-US" dirty="0"/>
              <a:t>Binary Heap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1DB614-56A6-DA47-9997-0AE9CEBEE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1245" y="1951246"/>
            <a:ext cx="4485287" cy="4110769"/>
          </a:xfrm>
        </p:spPr>
        <p:txBody>
          <a:bodyPr>
            <a:normAutofit/>
          </a:bodyPr>
          <a:lstStyle/>
          <a:p>
            <a:r>
              <a:rPr lang="en-US" sz="2000" dirty="0"/>
              <a:t>Invariant Properties</a:t>
            </a:r>
          </a:p>
          <a:p>
            <a:pPr lvl="1"/>
            <a:r>
              <a:rPr lang="en-US" sz="2000" dirty="0"/>
              <a:t>Is a complete binary tree</a:t>
            </a:r>
          </a:p>
          <a:p>
            <a:pPr lvl="2"/>
            <a:r>
              <a:rPr lang="en-US" sz="2000" dirty="0"/>
              <a:t>Every level except possibly the last is filled and the leaves are as far left as possible (fill from left to right)</a:t>
            </a:r>
          </a:p>
          <a:p>
            <a:pPr lvl="2"/>
            <a:r>
              <a:rPr lang="en-US" sz="2000" dirty="0"/>
              <a:t>What is the benefit ?</a:t>
            </a:r>
          </a:p>
          <a:p>
            <a:pPr lvl="1">
              <a:lnSpc>
                <a:spcPct val="85000"/>
              </a:lnSpc>
            </a:pPr>
            <a:r>
              <a:rPr lang="en-US" altLang="ko-KR" sz="2000" dirty="0">
                <a:ea typeface="굴림" pitchFamily="-112" charset="-127"/>
                <a:cs typeface="굴림" pitchFamily="-112" charset="-127"/>
              </a:rPr>
              <a:t>For a maxheap: every node </a:t>
            </a:r>
            <a:r>
              <a:rPr lang="en-US" altLang="ko-KR" sz="2000" dirty="0" err="1">
                <a:ea typeface="굴림" pitchFamily="-112" charset="-127"/>
                <a:cs typeface="굴림" pitchFamily="-112" charset="-127"/>
              </a:rPr>
              <a:t>i</a:t>
            </a:r>
            <a:r>
              <a:rPr lang="en-US" altLang="ko-KR" sz="2000" dirty="0">
                <a:ea typeface="굴림" pitchFamily="-112" charset="-127"/>
                <a:cs typeface="굴림" pitchFamily="-112" charset="-127"/>
              </a:rPr>
              <a:t> other than the root, A[parent(</a:t>
            </a:r>
            <a:r>
              <a:rPr lang="en-US" altLang="ko-KR" sz="2000" dirty="0" err="1">
                <a:ea typeface="굴림" pitchFamily="-112" charset="-127"/>
                <a:cs typeface="굴림" pitchFamily="-112" charset="-127"/>
              </a:rPr>
              <a:t>i</a:t>
            </a:r>
            <a:r>
              <a:rPr lang="en-US" altLang="ko-KR" sz="2000" dirty="0">
                <a:ea typeface="굴림" pitchFamily="-112" charset="-127"/>
                <a:cs typeface="굴림" pitchFamily="-112" charset="-127"/>
              </a:rPr>
              <a:t>)] </a:t>
            </a:r>
            <a:r>
              <a:rPr lang="en-US" altLang="ko-KR" sz="2000" dirty="0">
                <a:ea typeface="굴림" pitchFamily="-112" charset="-127"/>
                <a:cs typeface="Arial" pitchFamily="-112" charset="0"/>
              </a:rPr>
              <a:t>&gt; A[</a:t>
            </a:r>
            <a:r>
              <a:rPr lang="en-US" altLang="ko-KR" sz="2000" dirty="0" err="1">
                <a:ea typeface="굴림" pitchFamily="-112" charset="-127"/>
                <a:cs typeface="Arial" pitchFamily="-112" charset="0"/>
              </a:rPr>
              <a:t>i</a:t>
            </a:r>
            <a:r>
              <a:rPr lang="en-US" altLang="ko-KR" sz="2000" dirty="0">
                <a:ea typeface="굴림" pitchFamily="-112" charset="-127"/>
                <a:cs typeface="Arial" pitchFamily="-112" charset="0"/>
              </a:rPr>
              <a:t>]</a:t>
            </a:r>
          </a:p>
          <a:p>
            <a:pPr lvl="2">
              <a:lnSpc>
                <a:spcPct val="85000"/>
              </a:lnSpc>
            </a:pPr>
            <a:r>
              <a:rPr lang="en-US" altLang="ko-KR" sz="2000" dirty="0">
                <a:ea typeface="굴림" pitchFamily="-112" charset="-127"/>
                <a:cs typeface="Arial" pitchFamily="-112" charset="0"/>
              </a:rPr>
              <a:t>Parents are greater than children</a:t>
            </a:r>
          </a:p>
          <a:p>
            <a:pPr lvl="2">
              <a:lnSpc>
                <a:spcPct val="85000"/>
              </a:lnSpc>
            </a:pPr>
            <a:r>
              <a:rPr lang="en-US" altLang="ko-KR" sz="2000" dirty="0">
                <a:ea typeface="굴림" pitchFamily="-112" charset="-127"/>
                <a:cs typeface="Arial" pitchFamily="-112" charset="0"/>
              </a:rPr>
              <a:t>Reverse if minheap</a:t>
            </a:r>
          </a:p>
          <a:p>
            <a:pPr lvl="2">
              <a:lnSpc>
                <a:spcPct val="85000"/>
              </a:lnSpc>
            </a:pPr>
            <a:r>
              <a:rPr lang="en-US" altLang="ko-KR" sz="2000" dirty="0">
                <a:ea typeface="굴림" pitchFamily="-112" charset="-127"/>
                <a:cs typeface="Arial" pitchFamily="-112" charset="0"/>
              </a:rPr>
              <a:t>What does that imply about the root ?</a:t>
            </a:r>
          </a:p>
          <a:p>
            <a:pPr lvl="2">
              <a:lnSpc>
                <a:spcPct val="85000"/>
              </a:lnSpc>
            </a:pPr>
            <a:endParaRPr lang="en-US" altLang="ko-KR" dirty="0">
              <a:ea typeface="굴림" pitchFamily="-112" charset="-127"/>
              <a:cs typeface="Arial" pitchFamily="-112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B1452-F45C-6A47-A813-065FAF1D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E062-01E9-2E49-88FA-7973291641E0}" type="slidenum">
              <a:rPr lang="en-US" smtClean="0"/>
              <a:t>5</a:t>
            </a:fld>
            <a:endParaRPr lang="en-US"/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A25E6003-E4F6-AD49-ABB5-9DECE5408CD5}"/>
              </a:ext>
            </a:extLst>
          </p:cNvPr>
          <p:cNvGrpSpPr/>
          <p:nvPr/>
        </p:nvGrpSpPr>
        <p:grpSpPr>
          <a:xfrm>
            <a:off x="6481085" y="4257059"/>
            <a:ext cx="3873126" cy="1804957"/>
            <a:chOff x="3479407" y="4196284"/>
            <a:chExt cx="3873126" cy="180495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2D01E3A-15FF-1046-A730-BCC63F9DD02A}"/>
                </a:ext>
              </a:extLst>
            </p:cNvPr>
            <p:cNvGrpSpPr/>
            <p:nvPr/>
          </p:nvGrpSpPr>
          <p:grpSpPr>
            <a:xfrm>
              <a:off x="3479407" y="4196284"/>
              <a:ext cx="3654681" cy="1653713"/>
              <a:chOff x="798098" y="1066800"/>
              <a:chExt cx="7027103" cy="331261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DB3B4D4-9B4C-5345-AFE7-1269A0EF107E}"/>
                  </a:ext>
                </a:extLst>
              </p:cNvPr>
              <p:cNvGrpSpPr/>
              <p:nvPr/>
            </p:nvGrpSpPr>
            <p:grpSpPr>
              <a:xfrm>
                <a:off x="914400" y="1066800"/>
                <a:ext cx="6910801" cy="3312615"/>
                <a:chOff x="914400" y="1066800"/>
                <a:chExt cx="6910801" cy="3312615"/>
              </a:xfrm>
            </p:grpSpPr>
            <p:sp>
              <p:nvSpPr>
                <p:cNvPr id="39" name="Oval 3">
                  <a:extLst>
                    <a:ext uri="{FF2B5EF4-FFF2-40B4-BE49-F238E27FC236}">
                      <a16:creationId xmlns:a16="http://schemas.microsoft.com/office/drawing/2014/main" id="{88B58323-71FB-2B49-8021-60548A6765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72000" y="1066800"/>
                  <a:ext cx="457200" cy="4572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40" name="Oval 4">
                  <a:extLst>
                    <a:ext uri="{FF2B5EF4-FFF2-40B4-BE49-F238E27FC236}">
                      <a16:creationId xmlns:a16="http://schemas.microsoft.com/office/drawing/2014/main" id="{632BFBA7-883F-414C-86E8-151ABE5A39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6000" y="1981200"/>
                  <a:ext cx="457200" cy="4572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41" name="Line 5">
                  <a:extLst>
                    <a:ext uri="{FF2B5EF4-FFF2-40B4-BE49-F238E27FC236}">
                      <a16:creationId xmlns:a16="http://schemas.microsoft.com/office/drawing/2014/main" id="{61A0A4A2-4AD6-1D4C-9B52-016F224008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90800" y="1371600"/>
                  <a:ext cx="1981200" cy="609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42" name="Oval 6">
                  <a:extLst>
                    <a:ext uri="{FF2B5EF4-FFF2-40B4-BE49-F238E27FC236}">
                      <a16:creationId xmlns:a16="http://schemas.microsoft.com/office/drawing/2014/main" id="{8C1D5D5F-D267-DC4A-9A8B-2562E65838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2971800"/>
                  <a:ext cx="457200" cy="4572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43" name="Line 7">
                  <a:extLst>
                    <a:ext uri="{FF2B5EF4-FFF2-40B4-BE49-F238E27FC236}">
                      <a16:creationId xmlns:a16="http://schemas.microsoft.com/office/drawing/2014/main" id="{C502709D-39BA-B94A-ABA5-C236868755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676400" y="2362200"/>
                  <a:ext cx="685800" cy="609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44" name="Oval 8">
                  <a:extLst>
                    <a:ext uri="{FF2B5EF4-FFF2-40B4-BE49-F238E27FC236}">
                      <a16:creationId xmlns:a16="http://schemas.microsoft.com/office/drawing/2014/main" id="{5F7EDCF4-8C4F-794B-8810-1CAF7D6816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4400" y="3886200"/>
                  <a:ext cx="457200" cy="4572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45" name="Line 9">
                  <a:extLst>
                    <a:ext uri="{FF2B5EF4-FFF2-40B4-BE49-F238E27FC236}">
                      <a16:creationId xmlns:a16="http://schemas.microsoft.com/office/drawing/2014/main" id="{8EDC62C5-7099-D346-B093-269A5D1832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143000" y="3352800"/>
                  <a:ext cx="381000" cy="533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46" name="Oval 10">
                  <a:extLst>
                    <a:ext uri="{FF2B5EF4-FFF2-40B4-BE49-F238E27FC236}">
                      <a16:creationId xmlns:a16="http://schemas.microsoft.com/office/drawing/2014/main" id="{B4FFDEC4-37A5-A549-8487-AF41B4A211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1200" y="3886200"/>
                  <a:ext cx="457200" cy="4572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47" name="Line 11">
                  <a:extLst>
                    <a:ext uri="{FF2B5EF4-FFF2-40B4-BE49-F238E27FC236}">
                      <a16:creationId xmlns:a16="http://schemas.microsoft.com/office/drawing/2014/main" id="{263E2587-E4A1-4943-AA0C-852C2921F1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828800" y="3352800"/>
                  <a:ext cx="304800" cy="533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48" name="Oval 12">
                  <a:extLst>
                    <a:ext uri="{FF2B5EF4-FFF2-40B4-BE49-F238E27FC236}">
                      <a16:creationId xmlns:a16="http://schemas.microsoft.com/office/drawing/2014/main" id="{4FBD455F-FC82-B64A-925F-E516742E7C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4200" y="2971800"/>
                  <a:ext cx="457200" cy="4572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49" name="Oval 13">
                  <a:extLst>
                    <a:ext uri="{FF2B5EF4-FFF2-40B4-BE49-F238E27FC236}">
                      <a16:creationId xmlns:a16="http://schemas.microsoft.com/office/drawing/2014/main" id="{B406D618-D1E2-244A-8813-8C4395460C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0800" y="3886200"/>
                  <a:ext cx="457200" cy="4572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0" name="Line 14">
                  <a:extLst>
                    <a:ext uri="{FF2B5EF4-FFF2-40B4-BE49-F238E27FC236}">
                      <a16:creationId xmlns:a16="http://schemas.microsoft.com/office/drawing/2014/main" id="{199E33EF-311C-2C41-8F09-6401607802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19400" y="3352800"/>
                  <a:ext cx="381000" cy="533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1" name="Line 15">
                  <a:extLst>
                    <a:ext uri="{FF2B5EF4-FFF2-40B4-BE49-F238E27FC236}">
                      <a16:creationId xmlns:a16="http://schemas.microsoft.com/office/drawing/2014/main" id="{88B0949B-35C1-CD4D-9E4A-B99F04F505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667000" y="2362200"/>
                  <a:ext cx="533400" cy="685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2" name="Oval 16">
                  <a:extLst>
                    <a:ext uri="{FF2B5EF4-FFF2-40B4-BE49-F238E27FC236}">
                      <a16:creationId xmlns:a16="http://schemas.microsoft.com/office/drawing/2014/main" id="{99A53617-B8A0-F548-9BC7-0DC9429359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77000" y="1981200"/>
                  <a:ext cx="457200" cy="4572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3" name="Oval 17">
                  <a:extLst>
                    <a:ext uri="{FF2B5EF4-FFF2-40B4-BE49-F238E27FC236}">
                      <a16:creationId xmlns:a16="http://schemas.microsoft.com/office/drawing/2014/main" id="{A8843399-7A13-554A-B053-E7A7E3EE75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38800" y="2971800"/>
                  <a:ext cx="457200" cy="4572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4" name="Line 18">
                  <a:extLst>
                    <a:ext uri="{FF2B5EF4-FFF2-40B4-BE49-F238E27FC236}">
                      <a16:creationId xmlns:a16="http://schemas.microsoft.com/office/drawing/2014/main" id="{01EEE0FC-C5BF-0D46-B397-629B1BF810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67400" y="2362200"/>
                  <a:ext cx="685800" cy="609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5" name="Oval 19">
                  <a:extLst>
                    <a:ext uri="{FF2B5EF4-FFF2-40B4-BE49-F238E27FC236}">
                      <a16:creationId xmlns:a16="http://schemas.microsoft.com/office/drawing/2014/main" id="{FC6AE03E-1724-B348-B293-BD5BAC0D7A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5200" y="2971800"/>
                  <a:ext cx="457200" cy="4572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6" name="Line 20">
                  <a:extLst>
                    <a:ext uri="{FF2B5EF4-FFF2-40B4-BE49-F238E27FC236}">
                      <a16:creationId xmlns:a16="http://schemas.microsoft.com/office/drawing/2014/main" id="{DDB9FAD6-3EA4-4248-A930-64A2D88CB3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858000" y="2362200"/>
                  <a:ext cx="533400" cy="685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7" name="Line 21">
                  <a:extLst>
                    <a:ext uri="{FF2B5EF4-FFF2-40B4-BE49-F238E27FC236}">
                      <a16:creationId xmlns:a16="http://schemas.microsoft.com/office/drawing/2014/main" id="{14B74766-A572-B64C-9887-58267CBE64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5029200" y="1371600"/>
                  <a:ext cx="1524000" cy="685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8" name="Text Box 22">
                  <a:extLst>
                    <a:ext uri="{FF2B5EF4-FFF2-40B4-BE49-F238E27FC236}">
                      <a16:creationId xmlns:a16="http://schemas.microsoft.com/office/drawing/2014/main" id="{DBE7C569-B7CB-8041-81DD-7583290EFA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57286" y="1066800"/>
                  <a:ext cx="626305" cy="493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342900" indent="-342900" algn="ctr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</a:pPr>
                  <a:r>
                    <a:rPr lang="en-US" altLang="ko-KR" sz="1000" dirty="0">
                      <a:solidFill>
                        <a:srgbClr val="0070C0"/>
                      </a:solidFill>
                      <a:latin typeface="Tahoma" pitchFamily="-112" charset="0"/>
                      <a:ea typeface="굴림" pitchFamily="-112" charset="-127"/>
                      <a:cs typeface="굴림" pitchFamily="-112" charset="-127"/>
                    </a:rPr>
                    <a:t>32</a:t>
                  </a:r>
                </a:p>
              </p:txBody>
            </p:sp>
            <p:sp>
              <p:nvSpPr>
                <p:cNvPr id="59" name="Text Box 23">
                  <a:extLst>
                    <a:ext uri="{FF2B5EF4-FFF2-40B4-BE49-F238E27FC236}">
                      <a16:creationId xmlns:a16="http://schemas.microsoft.com/office/drawing/2014/main" id="{D32CD891-C906-5B49-959F-98AE39D0DD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71287" y="1981200"/>
                  <a:ext cx="626305" cy="493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342900" indent="-342900" algn="ctr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</a:pPr>
                  <a:r>
                    <a:rPr lang="en-US" altLang="ko-KR" sz="1000">
                      <a:solidFill>
                        <a:srgbClr val="0070C0"/>
                      </a:solidFill>
                      <a:latin typeface="Tahoma" pitchFamily="-112" charset="0"/>
                      <a:ea typeface="굴림" pitchFamily="-112" charset="-127"/>
                      <a:cs typeface="굴림" pitchFamily="-112" charset="-127"/>
                    </a:rPr>
                    <a:t>21</a:t>
                  </a:r>
                </a:p>
              </p:txBody>
            </p:sp>
            <p:sp>
              <p:nvSpPr>
                <p:cNvPr id="60" name="Text Box 24">
                  <a:extLst>
                    <a:ext uri="{FF2B5EF4-FFF2-40B4-BE49-F238E27FC236}">
                      <a16:creationId xmlns:a16="http://schemas.microsoft.com/office/drawing/2014/main" id="{315F1637-C22F-9848-91E9-4567CD1860B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62286" y="1981200"/>
                  <a:ext cx="626305" cy="493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342900" indent="-342900" algn="ctr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</a:pPr>
                  <a:r>
                    <a:rPr lang="en-US" altLang="ko-KR" sz="1000" dirty="0">
                      <a:solidFill>
                        <a:srgbClr val="0070C0"/>
                      </a:solidFill>
                      <a:latin typeface="Tahoma" pitchFamily="-112" charset="0"/>
                      <a:ea typeface="굴림" pitchFamily="-112" charset="-127"/>
                      <a:cs typeface="굴림" pitchFamily="-112" charset="-127"/>
                    </a:rPr>
                    <a:t>16</a:t>
                  </a:r>
                </a:p>
              </p:txBody>
            </p:sp>
            <p:sp>
              <p:nvSpPr>
                <p:cNvPr id="61" name="Text Box 25">
                  <a:extLst>
                    <a:ext uri="{FF2B5EF4-FFF2-40B4-BE49-F238E27FC236}">
                      <a16:creationId xmlns:a16="http://schemas.microsoft.com/office/drawing/2014/main" id="{10A818D1-FC93-8A4C-AC86-039143B0D3B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91895" y="2971800"/>
                  <a:ext cx="490687" cy="493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342900" indent="-342900" algn="ctr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</a:pPr>
                  <a:r>
                    <a:rPr lang="en-US" altLang="ko-KR" sz="1000" dirty="0">
                      <a:solidFill>
                        <a:srgbClr val="0070C0"/>
                      </a:solidFill>
                      <a:latin typeface="Tahoma" pitchFamily="-112" charset="0"/>
                      <a:ea typeface="굴림" pitchFamily="-112" charset="-127"/>
                      <a:cs typeface="굴림" pitchFamily="-112" charset="-127"/>
                    </a:rPr>
                    <a:t>9</a:t>
                  </a:r>
                </a:p>
              </p:txBody>
            </p:sp>
            <p:sp>
              <p:nvSpPr>
                <p:cNvPr id="62" name="Text Box 26">
                  <a:extLst>
                    <a:ext uri="{FF2B5EF4-FFF2-40B4-BE49-F238E27FC236}">
                      <a16:creationId xmlns:a16="http://schemas.microsoft.com/office/drawing/2014/main" id="{4518677B-5C2D-9B46-8495-3CC7B8D6137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98896" y="2971800"/>
                  <a:ext cx="626305" cy="493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342900" indent="-342900" algn="ctr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</a:pPr>
                  <a:r>
                    <a:rPr lang="en-US" altLang="ko-KR" sz="1000" dirty="0">
                      <a:solidFill>
                        <a:srgbClr val="0070C0"/>
                      </a:solidFill>
                      <a:latin typeface="Tahoma" pitchFamily="-112" charset="0"/>
                      <a:ea typeface="굴림" pitchFamily="-112" charset="-127"/>
                      <a:cs typeface="굴림" pitchFamily="-112" charset="-127"/>
                    </a:rPr>
                    <a:t>15</a:t>
                  </a:r>
                </a:p>
              </p:txBody>
            </p:sp>
            <p:sp>
              <p:nvSpPr>
                <p:cNvPr id="63" name="Text Box 27">
                  <a:extLst>
                    <a:ext uri="{FF2B5EF4-FFF2-40B4-BE49-F238E27FC236}">
                      <a16:creationId xmlns:a16="http://schemas.microsoft.com/office/drawing/2014/main" id="{AD517BC2-E016-D747-9280-ED035ED554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31498" y="2971800"/>
                  <a:ext cx="626305" cy="493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342900" indent="-342900" algn="ctr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</a:pPr>
                  <a:r>
                    <a:rPr lang="en-US" altLang="ko-KR" sz="1000" dirty="0">
                      <a:solidFill>
                        <a:srgbClr val="0070C0"/>
                      </a:solidFill>
                      <a:latin typeface="Tahoma" pitchFamily="-112" charset="0"/>
                      <a:ea typeface="굴림" pitchFamily="-112" charset="-127"/>
                      <a:cs typeface="굴림" pitchFamily="-112" charset="-127"/>
                    </a:rPr>
                    <a:t>20</a:t>
                  </a:r>
                </a:p>
              </p:txBody>
            </p:sp>
            <p:sp>
              <p:nvSpPr>
                <p:cNvPr id="64" name="Text Box 28">
                  <a:extLst>
                    <a:ext uri="{FF2B5EF4-FFF2-40B4-BE49-F238E27FC236}">
                      <a16:creationId xmlns:a16="http://schemas.microsoft.com/office/drawing/2014/main" id="{5CCB1ADD-2471-9D4A-9B9F-F1143B267B5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07898" y="2971800"/>
                  <a:ext cx="626305" cy="493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342900" indent="-342900" algn="ctr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</a:pPr>
                  <a:r>
                    <a:rPr lang="en-US" altLang="ko-KR" sz="1000">
                      <a:solidFill>
                        <a:srgbClr val="0070C0"/>
                      </a:solidFill>
                      <a:latin typeface="Tahoma" pitchFamily="-112" charset="0"/>
                      <a:ea typeface="굴림" pitchFamily="-112" charset="-127"/>
                      <a:cs typeface="굴림" pitchFamily="-112" charset="-127"/>
                    </a:rPr>
                    <a:t>31</a:t>
                  </a:r>
                </a:p>
              </p:txBody>
            </p:sp>
            <p:sp>
              <p:nvSpPr>
                <p:cNvPr id="65" name="Text Box 29">
                  <a:extLst>
                    <a:ext uri="{FF2B5EF4-FFF2-40B4-BE49-F238E27FC236}">
                      <a16:creationId xmlns:a16="http://schemas.microsoft.com/office/drawing/2014/main" id="{F73C0D6C-5755-5944-B58C-9335F60B1B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3894" y="3886200"/>
                  <a:ext cx="490687" cy="493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342900" indent="-342900" algn="ctr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</a:pPr>
                  <a:r>
                    <a:rPr lang="en-US" altLang="ko-KR" sz="1000" dirty="0">
                      <a:solidFill>
                        <a:srgbClr val="0070C0"/>
                      </a:solidFill>
                      <a:latin typeface="Tahoma" pitchFamily="-112" charset="0"/>
                      <a:ea typeface="굴림" pitchFamily="-112" charset="-127"/>
                      <a:cs typeface="굴림" pitchFamily="-112" charset="-127"/>
                    </a:rPr>
                    <a:t>3</a:t>
                  </a:r>
                </a:p>
              </p:txBody>
            </p:sp>
            <p:sp>
              <p:nvSpPr>
                <p:cNvPr id="66" name="Text Box 30">
                  <a:extLst>
                    <a:ext uri="{FF2B5EF4-FFF2-40B4-BE49-F238E27FC236}">
                      <a16:creationId xmlns:a16="http://schemas.microsoft.com/office/drawing/2014/main" id="{259737FE-83A7-2D43-A5EF-C233A11198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66484" y="3886200"/>
                  <a:ext cx="626305" cy="493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342900" indent="-342900" algn="ctr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</a:pPr>
                  <a:r>
                    <a:rPr lang="en-US" altLang="ko-KR" sz="1000" dirty="0">
                      <a:solidFill>
                        <a:srgbClr val="0070C0"/>
                      </a:solidFill>
                      <a:latin typeface="Tahoma" pitchFamily="-112" charset="0"/>
                      <a:ea typeface="굴림" pitchFamily="-112" charset="-127"/>
                      <a:cs typeface="굴림" pitchFamily="-112" charset="-127"/>
                    </a:rPr>
                    <a:t>12</a:t>
                  </a:r>
                </a:p>
              </p:txBody>
            </p:sp>
          </p:grpSp>
          <p:sp>
            <p:nvSpPr>
              <p:cNvPr id="38" name="Text Box 31">
                <a:extLst>
                  <a:ext uri="{FF2B5EF4-FFF2-40B4-BE49-F238E27FC236}">
                    <a16:creationId xmlns:a16="http://schemas.microsoft.com/office/drawing/2014/main" id="{D1B6ED0E-EF52-3644-AC10-ED91FB0EE2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8098" y="3886200"/>
                <a:ext cx="626305" cy="493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342900" indent="-342900"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ko-KR" sz="1000" dirty="0">
                    <a:solidFill>
                      <a:srgbClr val="0070C0"/>
                    </a:solidFill>
                    <a:latin typeface="Tahoma" pitchFamily="-112" charset="0"/>
                    <a:ea typeface="굴림" pitchFamily="-112" charset="-127"/>
                    <a:cs typeface="굴림" pitchFamily="-112" charset="-127"/>
                  </a:rPr>
                  <a:t>10</a:t>
                </a:r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98AAA63B-4FE1-8A4C-8878-74F2884590B4}"/>
                </a:ext>
              </a:extLst>
            </p:cNvPr>
            <p:cNvSpPr txBox="1"/>
            <p:nvPr/>
          </p:nvSpPr>
          <p:spPr>
            <a:xfrm>
              <a:off x="5045279" y="5755020"/>
              <a:ext cx="23072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Binary Heap</a:t>
              </a: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304F6E8-F4BD-BC48-94A7-2FF4E2A603EA}"/>
              </a:ext>
            </a:extLst>
          </p:cNvPr>
          <p:cNvGrpSpPr/>
          <p:nvPr/>
        </p:nvGrpSpPr>
        <p:grpSpPr>
          <a:xfrm>
            <a:off x="6218282" y="2524603"/>
            <a:ext cx="3750457" cy="1653713"/>
            <a:chOff x="3669699" y="2135790"/>
            <a:chExt cx="3750457" cy="1653713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C49058B-FA8B-E84C-BFED-EE89DEDB3F82}"/>
                </a:ext>
              </a:extLst>
            </p:cNvPr>
            <p:cNvSpPr txBox="1"/>
            <p:nvPr/>
          </p:nvSpPr>
          <p:spPr>
            <a:xfrm>
              <a:off x="5112902" y="3514230"/>
              <a:ext cx="23072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A[parent(</a:t>
              </a:r>
              <a:r>
                <a:rPr lang="en-US" sz="1000" dirty="0" err="1"/>
                <a:t>i</a:t>
              </a:r>
              <a:r>
                <a:rPr lang="en-US" sz="1000" dirty="0"/>
                <a:t>)] not more than  A[</a:t>
              </a:r>
              <a:r>
                <a:rPr lang="en-US" sz="1000" dirty="0" err="1"/>
                <a:t>i</a:t>
              </a:r>
              <a:r>
                <a:rPr lang="en-US" sz="1000" dirty="0"/>
                <a:t>]</a:t>
              </a: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321AAAE3-DDE5-D445-9E88-B09CA277CDE2}"/>
                </a:ext>
              </a:extLst>
            </p:cNvPr>
            <p:cNvGrpSpPr/>
            <p:nvPr/>
          </p:nvGrpSpPr>
          <p:grpSpPr>
            <a:xfrm>
              <a:off x="3669699" y="2135790"/>
              <a:ext cx="3654681" cy="1653713"/>
              <a:chOff x="798098" y="1066800"/>
              <a:chExt cx="7027103" cy="3312615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951FC102-0554-7649-8788-A19318B0FC68}"/>
                  </a:ext>
                </a:extLst>
              </p:cNvPr>
              <p:cNvGrpSpPr/>
              <p:nvPr/>
            </p:nvGrpSpPr>
            <p:grpSpPr>
              <a:xfrm>
                <a:off x="914400" y="1066800"/>
                <a:ext cx="6910801" cy="3276600"/>
                <a:chOff x="914400" y="1066800"/>
                <a:chExt cx="6910801" cy="3276600"/>
              </a:xfrm>
            </p:grpSpPr>
            <p:sp>
              <p:nvSpPr>
                <p:cNvPr id="135" name="Oval 3">
                  <a:extLst>
                    <a:ext uri="{FF2B5EF4-FFF2-40B4-BE49-F238E27FC236}">
                      <a16:creationId xmlns:a16="http://schemas.microsoft.com/office/drawing/2014/main" id="{7A8DE19A-9E5B-1349-8EE3-6C06FD6403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72000" y="1066800"/>
                  <a:ext cx="457200" cy="4572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36" name="Oval 4">
                  <a:extLst>
                    <a:ext uri="{FF2B5EF4-FFF2-40B4-BE49-F238E27FC236}">
                      <a16:creationId xmlns:a16="http://schemas.microsoft.com/office/drawing/2014/main" id="{408192F7-6A9B-034B-9C52-936BAD9EE8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6000" y="1981200"/>
                  <a:ext cx="457200" cy="4572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37" name="Line 5">
                  <a:extLst>
                    <a:ext uri="{FF2B5EF4-FFF2-40B4-BE49-F238E27FC236}">
                      <a16:creationId xmlns:a16="http://schemas.microsoft.com/office/drawing/2014/main" id="{7D13C102-C596-D84E-84E2-C5A9EFA7B2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90800" y="1371600"/>
                  <a:ext cx="1981200" cy="609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38" name="Oval 6">
                  <a:extLst>
                    <a:ext uri="{FF2B5EF4-FFF2-40B4-BE49-F238E27FC236}">
                      <a16:creationId xmlns:a16="http://schemas.microsoft.com/office/drawing/2014/main" id="{B74C4C78-B0A1-8043-9367-B1B627279C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2971800"/>
                  <a:ext cx="457200" cy="4572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39" name="Line 7">
                  <a:extLst>
                    <a:ext uri="{FF2B5EF4-FFF2-40B4-BE49-F238E27FC236}">
                      <a16:creationId xmlns:a16="http://schemas.microsoft.com/office/drawing/2014/main" id="{B7ADF3C8-3927-F749-BC6C-A633B5F2A0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676400" y="2362200"/>
                  <a:ext cx="685800" cy="609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40" name="Oval 8">
                  <a:extLst>
                    <a:ext uri="{FF2B5EF4-FFF2-40B4-BE49-F238E27FC236}">
                      <a16:creationId xmlns:a16="http://schemas.microsoft.com/office/drawing/2014/main" id="{9D54E73F-B78C-3F4D-A74E-D0B30F20EA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4400" y="3886200"/>
                  <a:ext cx="457200" cy="4572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41" name="Line 9">
                  <a:extLst>
                    <a:ext uri="{FF2B5EF4-FFF2-40B4-BE49-F238E27FC236}">
                      <a16:creationId xmlns:a16="http://schemas.microsoft.com/office/drawing/2014/main" id="{7CB7AB50-40A5-0E4C-914A-3D32271B94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143000" y="3352800"/>
                  <a:ext cx="381000" cy="533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42" name="Oval 12">
                  <a:extLst>
                    <a:ext uri="{FF2B5EF4-FFF2-40B4-BE49-F238E27FC236}">
                      <a16:creationId xmlns:a16="http://schemas.microsoft.com/office/drawing/2014/main" id="{05C205E6-A483-514F-AD99-F897068048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4200" y="2971800"/>
                  <a:ext cx="457200" cy="4572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45" name="Line 15">
                  <a:extLst>
                    <a:ext uri="{FF2B5EF4-FFF2-40B4-BE49-F238E27FC236}">
                      <a16:creationId xmlns:a16="http://schemas.microsoft.com/office/drawing/2014/main" id="{07084D74-2D99-E341-914A-8029923273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667000" y="2362200"/>
                  <a:ext cx="533400" cy="685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46" name="Oval 16">
                  <a:extLst>
                    <a:ext uri="{FF2B5EF4-FFF2-40B4-BE49-F238E27FC236}">
                      <a16:creationId xmlns:a16="http://schemas.microsoft.com/office/drawing/2014/main" id="{58C4A544-5C4B-7D43-96D7-765D6EBAFE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77000" y="1981200"/>
                  <a:ext cx="457200" cy="4572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47" name="Oval 17">
                  <a:extLst>
                    <a:ext uri="{FF2B5EF4-FFF2-40B4-BE49-F238E27FC236}">
                      <a16:creationId xmlns:a16="http://schemas.microsoft.com/office/drawing/2014/main" id="{67317BF3-4110-F247-9D55-ECA6246FAB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38800" y="2971800"/>
                  <a:ext cx="457200" cy="4572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48" name="Line 18">
                  <a:extLst>
                    <a:ext uri="{FF2B5EF4-FFF2-40B4-BE49-F238E27FC236}">
                      <a16:creationId xmlns:a16="http://schemas.microsoft.com/office/drawing/2014/main" id="{64564964-3C91-D945-A4C7-7E6EC477E5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67400" y="2362200"/>
                  <a:ext cx="685800" cy="609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49" name="Oval 19">
                  <a:extLst>
                    <a:ext uri="{FF2B5EF4-FFF2-40B4-BE49-F238E27FC236}">
                      <a16:creationId xmlns:a16="http://schemas.microsoft.com/office/drawing/2014/main" id="{BBBE99AE-241D-B74D-8F64-768260F997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5200" y="2971800"/>
                  <a:ext cx="457200" cy="4572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50" name="Line 20">
                  <a:extLst>
                    <a:ext uri="{FF2B5EF4-FFF2-40B4-BE49-F238E27FC236}">
                      <a16:creationId xmlns:a16="http://schemas.microsoft.com/office/drawing/2014/main" id="{7703C676-0F7E-E44C-9BC2-4EC3FCF99A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858000" y="2362200"/>
                  <a:ext cx="533400" cy="685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51" name="Line 21">
                  <a:extLst>
                    <a:ext uri="{FF2B5EF4-FFF2-40B4-BE49-F238E27FC236}">
                      <a16:creationId xmlns:a16="http://schemas.microsoft.com/office/drawing/2014/main" id="{083C059E-26B0-1F4C-B950-A96722B191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5029200" y="1371600"/>
                  <a:ext cx="1524000" cy="685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52" name="Text Box 22">
                  <a:extLst>
                    <a:ext uri="{FF2B5EF4-FFF2-40B4-BE49-F238E27FC236}">
                      <a16:creationId xmlns:a16="http://schemas.microsoft.com/office/drawing/2014/main" id="{4360C957-88D0-C04F-979C-109FB40E98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57286" y="1066800"/>
                  <a:ext cx="626305" cy="493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342900" indent="-342900" algn="ctr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</a:pPr>
                  <a:r>
                    <a:rPr lang="en-US" altLang="ko-KR" sz="1000" dirty="0">
                      <a:solidFill>
                        <a:srgbClr val="0070C0"/>
                      </a:solidFill>
                      <a:latin typeface="Tahoma" pitchFamily="-112" charset="0"/>
                      <a:ea typeface="굴림" pitchFamily="-112" charset="-127"/>
                      <a:cs typeface="굴림" pitchFamily="-112" charset="-127"/>
                    </a:rPr>
                    <a:t>32</a:t>
                  </a:r>
                </a:p>
              </p:txBody>
            </p:sp>
            <p:sp>
              <p:nvSpPr>
                <p:cNvPr id="153" name="Text Box 23">
                  <a:extLst>
                    <a:ext uri="{FF2B5EF4-FFF2-40B4-BE49-F238E27FC236}">
                      <a16:creationId xmlns:a16="http://schemas.microsoft.com/office/drawing/2014/main" id="{096159E8-5F24-9740-B20D-13BDAB637B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71286" y="1981200"/>
                  <a:ext cx="626305" cy="493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342900" indent="-342900" algn="ctr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</a:pPr>
                  <a:r>
                    <a:rPr lang="en-US" altLang="ko-KR" sz="1000" dirty="0">
                      <a:solidFill>
                        <a:srgbClr val="0070C0"/>
                      </a:solidFill>
                      <a:latin typeface="Tahoma" pitchFamily="-112" charset="0"/>
                      <a:ea typeface="굴림" pitchFamily="-112" charset="-127"/>
                      <a:cs typeface="굴림" pitchFamily="-112" charset="-127"/>
                    </a:rPr>
                    <a:t>19</a:t>
                  </a:r>
                </a:p>
              </p:txBody>
            </p:sp>
            <p:sp>
              <p:nvSpPr>
                <p:cNvPr id="154" name="Text Box 24">
                  <a:extLst>
                    <a:ext uri="{FF2B5EF4-FFF2-40B4-BE49-F238E27FC236}">
                      <a16:creationId xmlns:a16="http://schemas.microsoft.com/office/drawing/2014/main" id="{C9BA08C5-4CB6-A442-B7C3-9B21FB6D8F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62286" y="1981200"/>
                  <a:ext cx="626305" cy="493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342900" indent="-342900" algn="ctr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</a:pPr>
                  <a:r>
                    <a:rPr lang="en-US" altLang="ko-KR" sz="1000">
                      <a:solidFill>
                        <a:srgbClr val="0070C0"/>
                      </a:solidFill>
                      <a:latin typeface="Tahoma" pitchFamily="-112" charset="0"/>
                      <a:ea typeface="굴림" pitchFamily="-112" charset="-127"/>
                      <a:cs typeface="굴림" pitchFamily="-112" charset="-127"/>
                    </a:rPr>
                    <a:t>16</a:t>
                  </a:r>
                </a:p>
              </p:txBody>
            </p:sp>
            <p:sp>
              <p:nvSpPr>
                <p:cNvPr id="155" name="Text Box 25">
                  <a:extLst>
                    <a:ext uri="{FF2B5EF4-FFF2-40B4-BE49-F238E27FC236}">
                      <a16:creationId xmlns:a16="http://schemas.microsoft.com/office/drawing/2014/main" id="{47A5836A-CF2F-F74E-98CD-C4B1C8838C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91895" y="2971800"/>
                  <a:ext cx="490687" cy="493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342900" indent="-342900" algn="ctr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</a:pPr>
                  <a:r>
                    <a:rPr lang="en-US" altLang="ko-KR" sz="1000" dirty="0">
                      <a:solidFill>
                        <a:srgbClr val="0070C0"/>
                      </a:solidFill>
                      <a:latin typeface="Tahoma" pitchFamily="-112" charset="0"/>
                      <a:ea typeface="굴림" pitchFamily="-112" charset="-127"/>
                      <a:cs typeface="굴림" pitchFamily="-112" charset="-127"/>
                    </a:rPr>
                    <a:t>9</a:t>
                  </a:r>
                </a:p>
              </p:txBody>
            </p:sp>
            <p:sp>
              <p:nvSpPr>
                <p:cNvPr id="156" name="Text Box 26">
                  <a:extLst>
                    <a:ext uri="{FF2B5EF4-FFF2-40B4-BE49-F238E27FC236}">
                      <a16:creationId xmlns:a16="http://schemas.microsoft.com/office/drawing/2014/main" id="{657A10A3-C8C0-8248-82F5-7107789F82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98896" y="2971800"/>
                  <a:ext cx="626305" cy="493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342900" indent="-342900" algn="ctr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</a:pPr>
                  <a:r>
                    <a:rPr lang="en-US" altLang="ko-KR" sz="1000" dirty="0">
                      <a:solidFill>
                        <a:srgbClr val="0070C0"/>
                      </a:solidFill>
                      <a:latin typeface="Tahoma" pitchFamily="-112" charset="0"/>
                      <a:ea typeface="굴림" pitchFamily="-112" charset="-127"/>
                      <a:cs typeface="굴림" pitchFamily="-112" charset="-127"/>
                    </a:rPr>
                    <a:t>15</a:t>
                  </a:r>
                </a:p>
              </p:txBody>
            </p:sp>
            <p:sp>
              <p:nvSpPr>
                <p:cNvPr id="157" name="Text Box 27">
                  <a:extLst>
                    <a:ext uri="{FF2B5EF4-FFF2-40B4-BE49-F238E27FC236}">
                      <a16:creationId xmlns:a16="http://schemas.microsoft.com/office/drawing/2014/main" id="{4ED12606-9DE0-704B-81D1-2D13B62F62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31498" y="2971800"/>
                  <a:ext cx="626305" cy="493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342900" indent="-342900" algn="ctr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</a:pPr>
                  <a:r>
                    <a:rPr lang="en-US" altLang="ko-KR" sz="1000" dirty="0">
                      <a:solidFill>
                        <a:srgbClr val="0070C0"/>
                      </a:solidFill>
                      <a:latin typeface="Tahoma" pitchFamily="-112" charset="0"/>
                      <a:ea typeface="굴림" pitchFamily="-112" charset="-127"/>
                      <a:cs typeface="굴림" pitchFamily="-112" charset="-127"/>
                    </a:rPr>
                    <a:t>20</a:t>
                  </a:r>
                </a:p>
              </p:txBody>
            </p:sp>
            <p:sp>
              <p:nvSpPr>
                <p:cNvPr id="158" name="Text Box 28">
                  <a:extLst>
                    <a:ext uri="{FF2B5EF4-FFF2-40B4-BE49-F238E27FC236}">
                      <a16:creationId xmlns:a16="http://schemas.microsoft.com/office/drawing/2014/main" id="{2D5B6BC2-67AD-4349-8F9A-C040D6FA96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07896" y="2971800"/>
                  <a:ext cx="626305" cy="493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342900" indent="-342900" algn="ctr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</a:pPr>
                  <a:r>
                    <a:rPr lang="en-US" altLang="ko-KR" sz="1000" dirty="0">
                      <a:solidFill>
                        <a:srgbClr val="0070C0"/>
                      </a:solidFill>
                      <a:latin typeface="Tahoma" pitchFamily="-112" charset="0"/>
                      <a:ea typeface="굴림" pitchFamily="-112" charset="-127"/>
                      <a:cs typeface="굴림" pitchFamily="-112" charset="-127"/>
                    </a:rPr>
                    <a:t>13</a:t>
                  </a:r>
                </a:p>
              </p:txBody>
            </p:sp>
          </p:grpSp>
          <p:sp>
            <p:nvSpPr>
              <p:cNvPr id="134" name="Text Box 31">
                <a:extLst>
                  <a:ext uri="{FF2B5EF4-FFF2-40B4-BE49-F238E27FC236}">
                    <a16:creationId xmlns:a16="http://schemas.microsoft.com/office/drawing/2014/main" id="{C7441AE6-5328-6F46-BAF5-53CC08688A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8098" y="3886200"/>
                <a:ext cx="626305" cy="493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342900" indent="-342900"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ko-KR" sz="1000" dirty="0">
                    <a:solidFill>
                      <a:srgbClr val="0070C0"/>
                    </a:solidFill>
                    <a:latin typeface="Tahoma" pitchFamily="-112" charset="0"/>
                    <a:ea typeface="굴림" pitchFamily="-112" charset="-127"/>
                    <a:cs typeface="굴림" pitchFamily="-112" charset="-127"/>
                  </a:rPr>
                  <a:t>10</a:t>
                </a: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A41BD38-2F34-B847-9CAB-4AA0FE537A7A}"/>
              </a:ext>
            </a:extLst>
          </p:cNvPr>
          <p:cNvGrpSpPr/>
          <p:nvPr/>
        </p:nvGrpSpPr>
        <p:grpSpPr>
          <a:xfrm>
            <a:off x="6495695" y="694581"/>
            <a:ext cx="3654681" cy="1653713"/>
            <a:chOff x="3812878" y="326056"/>
            <a:chExt cx="3654681" cy="1653713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BEC90AF-D18F-4046-99B3-3CE9FBA70A3C}"/>
                </a:ext>
              </a:extLst>
            </p:cNvPr>
            <p:cNvSpPr txBox="1"/>
            <p:nvPr/>
          </p:nvSpPr>
          <p:spPr>
            <a:xfrm>
              <a:off x="5270893" y="1581148"/>
              <a:ext cx="18979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Not complete binary tree</a:t>
              </a:r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9C9AB4DA-FD16-014F-9833-CD6EABA30979}"/>
                </a:ext>
              </a:extLst>
            </p:cNvPr>
            <p:cNvGrpSpPr/>
            <p:nvPr/>
          </p:nvGrpSpPr>
          <p:grpSpPr>
            <a:xfrm>
              <a:off x="3812878" y="326056"/>
              <a:ext cx="3654681" cy="1653713"/>
              <a:chOff x="798098" y="1066800"/>
              <a:chExt cx="7027103" cy="3312616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22E8BC89-85B5-8343-8A1F-9B7D317BCA21}"/>
                  </a:ext>
                </a:extLst>
              </p:cNvPr>
              <p:cNvGrpSpPr/>
              <p:nvPr/>
            </p:nvGrpSpPr>
            <p:grpSpPr>
              <a:xfrm>
                <a:off x="914400" y="1066800"/>
                <a:ext cx="6910801" cy="3312616"/>
                <a:chOff x="914400" y="1066800"/>
                <a:chExt cx="6910801" cy="3312616"/>
              </a:xfrm>
            </p:grpSpPr>
            <p:sp>
              <p:nvSpPr>
                <p:cNvPr id="163" name="Oval 3">
                  <a:extLst>
                    <a:ext uri="{FF2B5EF4-FFF2-40B4-BE49-F238E27FC236}">
                      <a16:creationId xmlns:a16="http://schemas.microsoft.com/office/drawing/2014/main" id="{7569B4CB-ED11-6A41-B8FD-BC5AC422E7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72000" y="1066800"/>
                  <a:ext cx="457200" cy="4572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64" name="Oval 4">
                  <a:extLst>
                    <a:ext uri="{FF2B5EF4-FFF2-40B4-BE49-F238E27FC236}">
                      <a16:creationId xmlns:a16="http://schemas.microsoft.com/office/drawing/2014/main" id="{A3B4DA8C-0C5F-964F-9072-EEEF41F838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6000" y="1981200"/>
                  <a:ext cx="457200" cy="4572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65" name="Line 5">
                  <a:extLst>
                    <a:ext uri="{FF2B5EF4-FFF2-40B4-BE49-F238E27FC236}">
                      <a16:creationId xmlns:a16="http://schemas.microsoft.com/office/drawing/2014/main" id="{51DD2469-264A-1B47-AA3B-47BEFD6B0C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90800" y="1371600"/>
                  <a:ext cx="1981200" cy="609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66" name="Oval 6">
                  <a:extLst>
                    <a:ext uri="{FF2B5EF4-FFF2-40B4-BE49-F238E27FC236}">
                      <a16:creationId xmlns:a16="http://schemas.microsoft.com/office/drawing/2014/main" id="{72160C70-6DEE-3D4F-8B8E-17EDF321F5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2971800"/>
                  <a:ext cx="457200" cy="4572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67" name="Line 7">
                  <a:extLst>
                    <a:ext uri="{FF2B5EF4-FFF2-40B4-BE49-F238E27FC236}">
                      <a16:creationId xmlns:a16="http://schemas.microsoft.com/office/drawing/2014/main" id="{6D78FF16-725F-8C40-87FB-D6ED109FEC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676400" y="2362200"/>
                  <a:ext cx="685800" cy="609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68" name="Oval 8">
                  <a:extLst>
                    <a:ext uri="{FF2B5EF4-FFF2-40B4-BE49-F238E27FC236}">
                      <a16:creationId xmlns:a16="http://schemas.microsoft.com/office/drawing/2014/main" id="{69522CC3-2676-3242-9A08-F13BD68363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4400" y="3886200"/>
                  <a:ext cx="457200" cy="4572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69" name="Line 9">
                  <a:extLst>
                    <a:ext uri="{FF2B5EF4-FFF2-40B4-BE49-F238E27FC236}">
                      <a16:creationId xmlns:a16="http://schemas.microsoft.com/office/drawing/2014/main" id="{C772C76B-0406-7A45-80DB-BCA66E3A55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143000" y="3352800"/>
                  <a:ext cx="381000" cy="533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70" name="Oval 12">
                  <a:extLst>
                    <a:ext uri="{FF2B5EF4-FFF2-40B4-BE49-F238E27FC236}">
                      <a16:creationId xmlns:a16="http://schemas.microsoft.com/office/drawing/2014/main" id="{7B15BC49-6E7A-4649-8B3F-E5A5B84D04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4200" y="2971800"/>
                  <a:ext cx="457200" cy="4572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71" name="Oval 13">
                  <a:extLst>
                    <a:ext uri="{FF2B5EF4-FFF2-40B4-BE49-F238E27FC236}">
                      <a16:creationId xmlns:a16="http://schemas.microsoft.com/office/drawing/2014/main" id="{B55A5EFF-0506-234A-B724-2086E39AFF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0800" y="3886200"/>
                  <a:ext cx="457200" cy="4572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72" name="Line 14">
                  <a:extLst>
                    <a:ext uri="{FF2B5EF4-FFF2-40B4-BE49-F238E27FC236}">
                      <a16:creationId xmlns:a16="http://schemas.microsoft.com/office/drawing/2014/main" id="{8E02B184-2CBE-E347-AE20-6B58270829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19400" y="3352800"/>
                  <a:ext cx="381000" cy="533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73" name="Line 15">
                  <a:extLst>
                    <a:ext uri="{FF2B5EF4-FFF2-40B4-BE49-F238E27FC236}">
                      <a16:creationId xmlns:a16="http://schemas.microsoft.com/office/drawing/2014/main" id="{152F6380-B3FD-534F-A2E2-AE82414388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667000" y="2362200"/>
                  <a:ext cx="533400" cy="685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74" name="Oval 16">
                  <a:extLst>
                    <a:ext uri="{FF2B5EF4-FFF2-40B4-BE49-F238E27FC236}">
                      <a16:creationId xmlns:a16="http://schemas.microsoft.com/office/drawing/2014/main" id="{09EE32AE-9971-7B44-981A-991E2B4BC4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77000" y="1981200"/>
                  <a:ext cx="457200" cy="4572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75" name="Oval 17">
                  <a:extLst>
                    <a:ext uri="{FF2B5EF4-FFF2-40B4-BE49-F238E27FC236}">
                      <a16:creationId xmlns:a16="http://schemas.microsoft.com/office/drawing/2014/main" id="{5B79205B-F505-D545-8845-1E48A0FD2C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38800" y="2971800"/>
                  <a:ext cx="457200" cy="4572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76" name="Line 18">
                  <a:extLst>
                    <a:ext uri="{FF2B5EF4-FFF2-40B4-BE49-F238E27FC236}">
                      <a16:creationId xmlns:a16="http://schemas.microsoft.com/office/drawing/2014/main" id="{4D39269E-1ECC-5745-9C6F-E86D26577E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67400" y="2362200"/>
                  <a:ext cx="685800" cy="609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77" name="Oval 19">
                  <a:extLst>
                    <a:ext uri="{FF2B5EF4-FFF2-40B4-BE49-F238E27FC236}">
                      <a16:creationId xmlns:a16="http://schemas.microsoft.com/office/drawing/2014/main" id="{8BF0C114-073E-6044-9C39-80EA1781AF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5200" y="2971800"/>
                  <a:ext cx="457200" cy="4572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78" name="Line 20">
                  <a:extLst>
                    <a:ext uri="{FF2B5EF4-FFF2-40B4-BE49-F238E27FC236}">
                      <a16:creationId xmlns:a16="http://schemas.microsoft.com/office/drawing/2014/main" id="{FD0160B7-FEBC-1744-8D01-9A2520F101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858000" y="2362200"/>
                  <a:ext cx="533400" cy="685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79" name="Line 21">
                  <a:extLst>
                    <a:ext uri="{FF2B5EF4-FFF2-40B4-BE49-F238E27FC236}">
                      <a16:creationId xmlns:a16="http://schemas.microsoft.com/office/drawing/2014/main" id="{8F8F1555-1323-434A-9014-1447F113DA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5029200" y="1371600"/>
                  <a:ext cx="1524000" cy="685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00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80" name="Text Box 22">
                  <a:extLst>
                    <a:ext uri="{FF2B5EF4-FFF2-40B4-BE49-F238E27FC236}">
                      <a16:creationId xmlns:a16="http://schemas.microsoft.com/office/drawing/2014/main" id="{BA1C6967-CAC3-CC41-8E78-0605517C79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57286" y="1066800"/>
                  <a:ext cx="626305" cy="493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342900" indent="-342900" algn="ctr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</a:pPr>
                  <a:r>
                    <a:rPr lang="en-US" altLang="ko-KR" sz="1000" dirty="0">
                      <a:solidFill>
                        <a:srgbClr val="0070C0"/>
                      </a:solidFill>
                      <a:latin typeface="Tahoma" pitchFamily="-112" charset="0"/>
                      <a:ea typeface="굴림" pitchFamily="-112" charset="-127"/>
                      <a:cs typeface="굴림" pitchFamily="-112" charset="-127"/>
                    </a:rPr>
                    <a:t>32</a:t>
                  </a:r>
                </a:p>
              </p:txBody>
            </p:sp>
            <p:sp>
              <p:nvSpPr>
                <p:cNvPr id="181" name="Text Box 23">
                  <a:extLst>
                    <a:ext uri="{FF2B5EF4-FFF2-40B4-BE49-F238E27FC236}">
                      <a16:creationId xmlns:a16="http://schemas.microsoft.com/office/drawing/2014/main" id="{9C500E72-05D6-3442-8B68-AC58EDC326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71287" y="1981200"/>
                  <a:ext cx="626305" cy="493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342900" indent="-342900" algn="ctr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</a:pPr>
                  <a:r>
                    <a:rPr lang="en-US" altLang="ko-KR" sz="1000" dirty="0">
                      <a:solidFill>
                        <a:srgbClr val="0070C0"/>
                      </a:solidFill>
                      <a:latin typeface="Tahoma" pitchFamily="-112" charset="0"/>
                      <a:ea typeface="굴림" pitchFamily="-112" charset="-127"/>
                      <a:cs typeface="굴림" pitchFamily="-112" charset="-127"/>
                    </a:rPr>
                    <a:t>21</a:t>
                  </a:r>
                </a:p>
              </p:txBody>
            </p:sp>
            <p:sp>
              <p:nvSpPr>
                <p:cNvPr id="182" name="Text Box 24">
                  <a:extLst>
                    <a:ext uri="{FF2B5EF4-FFF2-40B4-BE49-F238E27FC236}">
                      <a16:creationId xmlns:a16="http://schemas.microsoft.com/office/drawing/2014/main" id="{E6D1F0C3-0E0B-E746-BFB5-FE6C182E158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62286" y="1981200"/>
                  <a:ext cx="626305" cy="493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342900" indent="-342900" algn="ctr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</a:pPr>
                  <a:r>
                    <a:rPr lang="en-US" altLang="ko-KR" sz="1000">
                      <a:solidFill>
                        <a:srgbClr val="0070C0"/>
                      </a:solidFill>
                      <a:latin typeface="Tahoma" pitchFamily="-112" charset="0"/>
                      <a:ea typeface="굴림" pitchFamily="-112" charset="-127"/>
                      <a:cs typeface="굴림" pitchFamily="-112" charset="-127"/>
                    </a:rPr>
                    <a:t>16</a:t>
                  </a:r>
                </a:p>
              </p:txBody>
            </p:sp>
            <p:sp>
              <p:nvSpPr>
                <p:cNvPr id="183" name="Text Box 25">
                  <a:extLst>
                    <a:ext uri="{FF2B5EF4-FFF2-40B4-BE49-F238E27FC236}">
                      <a16:creationId xmlns:a16="http://schemas.microsoft.com/office/drawing/2014/main" id="{4BAD4F0D-95B4-C346-B3C4-5B785E0F77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91895" y="2971800"/>
                  <a:ext cx="490687" cy="493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342900" indent="-342900" algn="ctr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</a:pPr>
                  <a:r>
                    <a:rPr lang="en-US" altLang="ko-KR" sz="1000" dirty="0">
                      <a:solidFill>
                        <a:srgbClr val="0070C0"/>
                      </a:solidFill>
                      <a:latin typeface="Tahoma" pitchFamily="-112" charset="0"/>
                      <a:ea typeface="굴림" pitchFamily="-112" charset="-127"/>
                      <a:cs typeface="굴림" pitchFamily="-112" charset="-127"/>
                    </a:rPr>
                    <a:t>9</a:t>
                  </a:r>
                </a:p>
              </p:txBody>
            </p:sp>
            <p:sp>
              <p:nvSpPr>
                <p:cNvPr id="184" name="Text Box 26">
                  <a:extLst>
                    <a:ext uri="{FF2B5EF4-FFF2-40B4-BE49-F238E27FC236}">
                      <a16:creationId xmlns:a16="http://schemas.microsoft.com/office/drawing/2014/main" id="{7DAB1622-5282-9F4F-8A24-8ABDAB44B9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98896" y="2971800"/>
                  <a:ext cx="626305" cy="493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342900" indent="-342900" algn="ctr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</a:pPr>
                  <a:r>
                    <a:rPr lang="en-US" altLang="ko-KR" sz="1000" dirty="0">
                      <a:solidFill>
                        <a:srgbClr val="0070C0"/>
                      </a:solidFill>
                      <a:latin typeface="Tahoma" pitchFamily="-112" charset="0"/>
                      <a:ea typeface="굴림" pitchFamily="-112" charset="-127"/>
                      <a:cs typeface="굴림" pitchFamily="-112" charset="-127"/>
                    </a:rPr>
                    <a:t>15</a:t>
                  </a:r>
                </a:p>
              </p:txBody>
            </p:sp>
            <p:sp>
              <p:nvSpPr>
                <p:cNvPr id="185" name="Text Box 27">
                  <a:extLst>
                    <a:ext uri="{FF2B5EF4-FFF2-40B4-BE49-F238E27FC236}">
                      <a16:creationId xmlns:a16="http://schemas.microsoft.com/office/drawing/2014/main" id="{2C793F77-4CF1-C249-893C-C37D03B05A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31498" y="2971800"/>
                  <a:ext cx="626305" cy="493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342900" indent="-342900" algn="ctr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</a:pPr>
                  <a:r>
                    <a:rPr lang="en-US" altLang="ko-KR" sz="1000" dirty="0">
                      <a:solidFill>
                        <a:srgbClr val="0070C0"/>
                      </a:solidFill>
                      <a:latin typeface="Tahoma" pitchFamily="-112" charset="0"/>
                      <a:ea typeface="굴림" pitchFamily="-112" charset="-127"/>
                      <a:cs typeface="굴림" pitchFamily="-112" charset="-127"/>
                    </a:rPr>
                    <a:t>20</a:t>
                  </a:r>
                </a:p>
              </p:txBody>
            </p:sp>
            <p:sp>
              <p:nvSpPr>
                <p:cNvPr id="186" name="Text Box 28">
                  <a:extLst>
                    <a:ext uri="{FF2B5EF4-FFF2-40B4-BE49-F238E27FC236}">
                      <a16:creationId xmlns:a16="http://schemas.microsoft.com/office/drawing/2014/main" id="{57B36FA3-D3B2-AD40-9966-240DE7FDB5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07896" y="2971801"/>
                  <a:ext cx="626305" cy="493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342900" indent="-342900" algn="ctr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</a:pPr>
                  <a:r>
                    <a:rPr lang="en-US" altLang="ko-KR" sz="1000" dirty="0">
                      <a:solidFill>
                        <a:srgbClr val="0070C0"/>
                      </a:solidFill>
                      <a:latin typeface="Tahoma" pitchFamily="-112" charset="0"/>
                      <a:ea typeface="굴림" pitchFamily="-112" charset="-127"/>
                      <a:cs typeface="굴림" pitchFamily="-112" charset="-127"/>
                    </a:rPr>
                    <a:t>13</a:t>
                  </a:r>
                </a:p>
              </p:txBody>
            </p:sp>
            <p:sp>
              <p:nvSpPr>
                <p:cNvPr id="187" name="Text Box 29">
                  <a:extLst>
                    <a:ext uri="{FF2B5EF4-FFF2-40B4-BE49-F238E27FC236}">
                      <a16:creationId xmlns:a16="http://schemas.microsoft.com/office/drawing/2014/main" id="{4B109D68-86BD-0246-8C37-5E35F66DB3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3894" y="3886201"/>
                  <a:ext cx="490687" cy="493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342900" indent="-342900" algn="ctr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</a:pPr>
                  <a:r>
                    <a:rPr lang="en-US" altLang="ko-KR" sz="1000" dirty="0">
                      <a:solidFill>
                        <a:srgbClr val="0070C0"/>
                      </a:solidFill>
                      <a:latin typeface="Tahoma" pitchFamily="-112" charset="0"/>
                      <a:ea typeface="굴림" pitchFamily="-112" charset="-127"/>
                      <a:cs typeface="굴림" pitchFamily="-112" charset="-127"/>
                    </a:rPr>
                    <a:t>3</a:t>
                  </a:r>
                </a:p>
              </p:txBody>
            </p:sp>
          </p:grpSp>
          <p:sp>
            <p:nvSpPr>
              <p:cNvPr id="162" name="Text Box 31">
                <a:extLst>
                  <a:ext uri="{FF2B5EF4-FFF2-40B4-BE49-F238E27FC236}">
                    <a16:creationId xmlns:a16="http://schemas.microsoft.com/office/drawing/2014/main" id="{A6E0A378-1D22-0B48-9306-9695157F51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8098" y="3886200"/>
                <a:ext cx="626305" cy="493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342900" indent="-342900"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ko-KR" sz="1000" dirty="0">
                    <a:solidFill>
                      <a:srgbClr val="0070C0"/>
                    </a:solidFill>
                    <a:latin typeface="Tahoma" pitchFamily="-112" charset="0"/>
                    <a:ea typeface="굴림" pitchFamily="-112" charset="-127"/>
                    <a:cs typeface="굴림" pitchFamily="-112" charset="-127"/>
                  </a:rPr>
                  <a:t>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712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1FFF8-BCB1-1A4B-BCE1-A66CC2B1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DCA9F-7056-7E48-B099-230C63506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8166" y="1887227"/>
            <a:ext cx="9220333" cy="3880772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itchFamily="-112" charset="-127"/>
                <a:cs typeface="굴림" pitchFamily="-112" charset="-127"/>
              </a:rPr>
              <a:t>For any element in array position </a:t>
            </a:r>
            <a:r>
              <a:rPr lang="en-US" altLang="ko-KR" dirty="0" err="1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i</a:t>
            </a:r>
            <a:r>
              <a:rPr lang="en-US" altLang="ko-KR" dirty="0">
                <a:ea typeface="굴림" pitchFamily="-112" charset="-127"/>
                <a:cs typeface="굴림" pitchFamily="-112" charset="-127"/>
              </a:rPr>
              <a:t>, the left child is in position </a:t>
            </a:r>
            <a:r>
              <a:rPr lang="en-US" altLang="ko-KR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2i</a:t>
            </a:r>
            <a:r>
              <a:rPr lang="en-US" altLang="ko-KR" dirty="0">
                <a:ea typeface="굴림" pitchFamily="-112" charset="-127"/>
                <a:cs typeface="굴림" pitchFamily="-112" charset="-127"/>
              </a:rPr>
              <a:t>, the right child is in the cell after the left child </a:t>
            </a:r>
            <a:r>
              <a:rPr lang="en-US" altLang="ko-KR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(2i+1)</a:t>
            </a:r>
            <a:r>
              <a:rPr lang="en-US" altLang="ko-KR" dirty="0">
                <a:ea typeface="굴림" pitchFamily="-112" charset="-127"/>
                <a:cs typeface="굴림" pitchFamily="-112" charset="-127"/>
              </a:rPr>
              <a:t>, and the parent is in position </a:t>
            </a:r>
            <a:r>
              <a:rPr lang="en-US" altLang="ko-KR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  <a:sym typeface="Symbol" pitchFamily="-112" charset="2"/>
              </a:rPr>
              <a:t></a:t>
            </a:r>
            <a:r>
              <a:rPr lang="en-US" altLang="ko-KR" dirty="0" err="1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i</a:t>
            </a:r>
            <a:r>
              <a:rPr lang="en-US" altLang="ko-KR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</a:rPr>
              <a:t>/2</a:t>
            </a:r>
            <a:r>
              <a:rPr lang="en-US" altLang="ko-KR" dirty="0">
                <a:solidFill>
                  <a:schemeClr val="hlink"/>
                </a:solidFill>
                <a:ea typeface="굴림" pitchFamily="-112" charset="-127"/>
                <a:cs typeface="굴림" pitchFamily="-112" charset="-127"/>
                <a:sym typeface="Symbol" pitchFamily="-112" charset="2"/>
              </a:rPr>
              <a:t></a:t>
            </a:r>
            <a:endParaRPr lang="en-US" altLang="ko-KR" dirty="0">
              <a:ea typeface="굴림" pitchFamily="-112" charset="-127"/>
              <a:cs typeface="굴림" pitchFamily="-112" charset="-127"/>
              <a:sym typeface="Symbol" pitchFamily="-112" charset="2"/>
            </a:endParaRPr>
          </a:p>
          <a:p>
            <a:r>
              <a:rPr lang="en-US" altLang="ko-KR" dirty="0">
                <a:ea typeface="굴림" pitchFamily="-112" charset="-127"/>
                <a:cs typeface="굴림" pitchFamily="-112" charset="-127"/>
                <a:sym typeface="Symbol" pitchFamily="-112" charset="2"/>
              </a:rPr>
              <a:t>The operations required to traverse the tree are extremely simple and very fast on most computers.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4B9AF-05AC-0A46-A53F-D81B957E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E062-01E9-2E49-88FA-7973291641E0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Group 34">
            <a:extLst>
              <a:ext uri="{FF2B5EF4-FFF2-40B4-BE49-F238E27FC236}">
                <a16:creationId xmlns:a16="http://schemas.microsoft.com/office/drawing/2014/main" id="{665CD5FF-DA4B-AE4F-B9D2-766B8AE1D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590468"/>
              </p:ext>
            </p:extLst>
          </p:nvPr>
        </p:nvGraphicFramePr>
        <p:xfrm>
          <a:off x="2808250" y="4151371"/>
          <a:ext cx="4584650" cy="609600"/>
        </p:xfrm>
        <a:graphic>
          <a:graphicData uri="http://schemas.openxmlformats.org/drawingml/2006/table">
            <a:tbl>
              <a:tblPr/>
              <a:tblGrid>
                <a:gridCol w="458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8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84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84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84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84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84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24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64D"/>
                          </a:solidFill>
                          <a:effectLst/>
                          <a:latin typeface="Arial" pitchFamily="-112" charset="0"/>
                          <a:ea typeface="굴림" pitchFamily="-112" charset="-127"/>
                          <a:cs typeface="굴림" pitchFamily="-112" charset="-127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64D"/>
                          </a:solidFill>
                          <a:effectLst/>
                          <a:latin typeface="Arial" pitchFamily="-112" charset="0"/>
                          <a:ea typeface="굴림" pitchFamily="-112" charset="-127"/>
                          <a:cs typeface="굴림" pitchFamily="-112" charset="-127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64D"/>
                          </a:solidFill>
                          <a:effectLst/>
                          <a:latin typeface="Arial" pitchFamily="-112" charset="0"/>
                          <a:ea typeface="굴림" pitchFamily="-112" charset="-127"/>
                          <a:cs typeface="굴림" pitchFamily="-112" charset="-127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64D"/>
                          </a:solidFill>
                          <a:effectLst/>
                          <a:latin typeface="Arial" pitchFamily="-112" charset="0"/>
                          <a:ea typeface="굴림" pitchFamily="-112" charset="-127"/>
                          <a:cs typeface="굴림" pitchFamily="-112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64D"/>
                          </a:solidFill>
                          <a:effectLst/>
                          <a:latin typeface="Arial" pitchFamily="-112" charset="0"/>
                          <a:ea typeface="굴림" pitchFamily="-112" charset="-127"/>
                          <a:cs typeface="굴림" pitchFamily="-112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64D"/>
                          </a:solidFill>
                          <a:effectLst/>
                          <a:latin typeface="Arial" pitchFamily="-112" charset="0"/>
                          <a:ea typeface="굴림" pitchFamily="-112" charset="-127"/>
                          <a:cs typeface="굴림" pitchFamily="-112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64D"/>
                          </a:solidFill>
                          <a:effectLst/>
                          <a:latin typeface="Arial" pitchFamily="-112" charset="0"/>
                          <a:ea typeface="굴림" pitchFamily="-112" charset="-127"/>
                          <a:cs typeface="굴림" pitchFamily="-112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64D"/>
                          </a:solidFill>
                          <a:effectLst/>
                          <a:latin typeface="Arial" pitchFamily="-112" charset="0"/>
                          <a:ea typeface="굴림" pitchFamily="-112" charset="-127"/>
                          <a:cs typeface="굴림" pitchFamily="-112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64D"/>
                          </a:solidFill>
                          <a:effectLst/>
                          <a:latin typeface="Arial" pitchFamily="-112" charset="0"/>
                          <a:ea typeface="굴림" pitchFamily="-112" charset="-127"/>
                          <a:cs typeface="굴림" pitchFamily="-112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64D"/>
                          </a:solidFill>
                          <a:effectLst/>
                          <a:latin typeface="Arial" pitchFamily="-112" charset="0"/>
                          <a:ea typeface="굴림" pitchFamily="-112" charset="-127"/>
                          <a:cs typeface="굴림" pitchFamily="-112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r>
                        <a:rPr kumimoji="0" lang="en-US" altLang="ko-KR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264D"/>
                          </a:solidFill>
                          <a:effectLst/>
                          <a:latin typeface="Arial" pitchFamily="-112" charset="0"/>
                          <a:ea typeface="굴림" pitchFamily="-112" charset="-127"/>
                          <a:cs typeface="굴림" pitchFamily="-112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r>
                        <a:rPr kumimoji="0" lang="en-US" altLang="ko-KR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00264D"/>
                          </a:solidFill>
                          <a:effectLst/>
                          <a:latin typeface="Arial" pitchFamily="-112" charset="0"/>
                          <a:ea typeface="굴림" pitchFamily="-112" charset="-127"/>
                          <a:cs typeface="굴림" pitchFamily="-112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r>
                        <a:rPr kumimoji="0" lang="en-US" altLang="ko-KR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00264D"/>
                          </a:solidFill>
                          <a:effectLst/>
                          <a:latin typeface="Arial" pitchFamily="-112" charset="0"/>
                          <a:ea typeface="굴림" pitchFamily="-112" charset="-127"/>
                          <a:cs typeface="굴림" pitchFamily="-112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r>
                        <a:rPr kumimoji="0" lang="en-US" altLang="ko-KR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00264D"/>
                          </a:solidFill>
                          <a:effectLst/>
                          <a:latin typeface="Arial" pitchFamily="-112" charset="0"/>
                          <a:ea typeface="굴림" pitchFamily="-112" charset="-127"/>
                          <a:cs typeface="굴림" pitchFamily="-112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r>
                        <a:rPr kumimoji="0" lang="en-US" altLang="ko-KR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264D"/>
                          </a:solidFill>
                          <a:effectLst/>
                          <a:latin typeface="Arial" pitchFamily="-112" charset="0"/>
                          <a:ea typeface="굴림" pitchFamily="-112" charset="-127"/>
                          <a:cs typeface="굴림" pitchFamily="-112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r>
                        <a:rPr kumimoji="0" lang="en-US" altLang="ko-KR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264D"/>
                          </a:solidFill>
                          <a:effectLst/>
                          <a:latin typeface="Arial" pitchFamily="-112" charset="0"/>
                          <a:ea typeface="굴림" pitchFamily="-112" charset="-127"/>
                          <a:cs typeface="굴림" pitchFamily="-112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r>
                        <a:rPr kumimoji="0" lang="en-US" altLang="ko-KR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264D"/>
                          </a:solidFill>
                          <a:effectLst/>
                          <a:latin typeface="Arial" pitchFamily="-112" charset="0"/>
                          <a:ea typeface="굴림" pitchFamily="-112" charset="-127"/>
                          <a:cs typeface="굴림" pitchFamily="-112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r>
                        <a:rPr kumimoji="0" lang="en-US" altLang="ko-KR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264D"/>
                          </a:solidFill>
                          <a:effectLst/>
                          <a:latin typeface="Arial" pitchFamily="-112" charset="0"/>
                          <a:ea typeface="굴림" pitchFamily="-112" charset="-127"/>
                          <a:cs typeface="굴림" pitchFamily="-112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r>
                        <a:rPr kumimoji="0" lang="en-US" altLang="ko-KR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264D"/>
                          </a:solidFill>
                          <a:effectLst/>
                          <a:latin typeface="Arial" pitchFamily="-112" charset="0"/>
                          <a:ea typeface="굴림" pitchFamily="-112" charset="-127"/>
                          <a:cs typeface="굴림" pitchFamily="-112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12" charset="2"/>
                        <a:buNone/>
                        <a:tabLst/>
                      </a:pPr>
                      <a:r>
                        <a:rPr kumimoji="0" lang="en-US" altLang="ko-KR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264D"/>
                          </a:solidFill>
                          <a:effectLst/>
                          <a:latin typeface="Arial" pitchFamily="-112" charset="0"/>
                          <a:ea typeface="굴림" pitchFamily="-112" charset="-127"/>
                          <a:cs typeface="굴림" pitchFamily="-112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69">
            <a:extLst>
              <a:ext uri="{FF2B5EF4-FFF2-40B4-BE49-F238E27FC236}">
                <a16:creationId xmlns:a16="http://schemas.microsoft.com/office/drawing/2014/main" id="{6D594034-1BC6-2B42-894E-C6EA4EFFC6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7909" y="2249156"/>
            <a:ext cx="229232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9" name="Line 70">
            <a:extLst>
              <a:ext uri="{FF2B5EF4-FFF2-40B4-BE49-F238E27FC236}">
                <a16:creationId xmlns:a16="http://schemas.microsoft.com/office/drawing/2014/main" id="{3847E553-C3A5-6E49-9099-6823B3706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7510" y="2249156"/>
            <a:ext cx="745005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10" name="Line 71">
            <a:extLst>
              <a:ext uri="{FF2B5EF4-FFF2-40B4-BE49-F238E27FC236}">
                <a16:creationId xmlns:a16="http://schemas.microsoft.com/office/drawing/2014/main" id="{0AE90F3A-FB4F-4340-A7A5-4427C74FB3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6710" y="2249156"/>
            <a:ext cx="1719243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11" name="Line 72">
            <a:extLst>
              <a:ext uri="{FF2B5EF4-FFF2-40B4-BE49-F238E27FC236}">
                <a16:creationId xmlns:a16="http://schemas.microsoft.com/office/drawing/2014/main" id="{07549FC0-B9CA-C749-8F44-CDEB915847B4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5109" y="2249156"/>
            <a:ext cx="120347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40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D9EB2A2-0D5F-8B4B-91CF-FEBE5D84A883}"/>
              </a:ext>
            </a:extLst>
          </p:cNvPr>
          <p:cNvGrpSpPr/>
          <p:nvPr/>
        </p:nvGrpSpPr>
        <p:grpSpPr>
          <a:xfrm>
            <a:off x="7640149" y="3505163"/>
            <a:ext cx="3654681" cy="1653713"/>
            <a:chOff x="798098" y="1066800"/>
            <a:chExt cx="7027103" cy="3312615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1605A4D-0C99-4B4B-B90B-52530EC63E67}"/>
                </a:ext>
              </a:extLst>
            </p:cNvPr>
            <p:cNvGrpSpPr/>
            <p:nvPr/>
          </p:nvGrpSpPr>
          <p:grpSpPr>
            <a:xfrm>
              <a:off x="914400" y="1066800"/>
              <a:ext cx="6910801" cy="3312615"/>
              <a:chOff x="914400" y="1066800"/>
              <a:chExt cx="6910801" cy="3312615"/>
            </a:xfrm>
          </p:grpSpPr>
          <p:sp>
            <p:nvSpPr>
              <p:cNvPr id="48" name="Oval 3">
                <a:extLst>
                  <a:ext uri="{FF2B5EF4-FFF2-40B4-BE49-F238E27FC236}">
                    <a16:creationId xmlns:a16="http://schemas.microsoft.com/office/drawing/2014/main" id="{76F22664-7038-4645-BCAF-FD4F68F44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0" y="1066800"/>
                <a:ext cx="4572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000">
                  <a:solidFill>
                    <a:srgbClr val="0070C0"/>
                  </a:solidFill>
                </a:endParaRPr>
              </a:p>
            </p:txBody>
          </p:sp>
          <p:sp>
            <p:nvSpPr>
              <p:cNvPr id="49" name="Oval 4">
                <a:extLst>
                  <a:ext uri="{FF2B5EF4-FFF2-40B4-BE49-F238E27FC236}">
                    <a16:creationId xmlns:a16="http://schemas.microsoft.com/office/drawing/2014/main" id="{7A785C09-56D6-5346-97B6-10F3E6DB1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000" y="1981200"/>
                <a:ext cx="4572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000">
                  <a:solidFill>
                    <a:srgbClr val="0070C0"/>
                  </a:solidFill>
                </a:endParaRPr>
              </a:p>
            </p:txBody>
          </p:sp>
          <p:sp>
            <p:nvSpPr>
              <p:cNvPr id="50" name="Line 5">
                <a:extLst>
                  <a:ext uri="{FF2B5EF4-FFF2-40B4-BE49-F238E27FC236}">
                    <a16:creationId xmlns:a16="http://schemas.microsoft.com/office/drawing/2014/main" id="{39F6608C-36A1-C141-837D-B9AE153BFE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90800" y="1371600"/>
                <a:ext cx="1981200" cy="609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000">
                  <a:solidFill>
                    <a:srgbClr val="0070C0"/>
                  </a:solidFill>
                </a:endParaRPr>
              </a:p>
            </p:txBody>
          </p:sp>
          <p:sp>
            <p:nvSpPr>
              <p:cNvPr id="51" name="Oval 6">
                <a:extLst>
                  <a:ext uri="{FF2B5EF4-FFF2-40B4-BE49-F238E27FC236}">
                    <a16:creationId xmlns:a16="http://schemas.microsoft.com/office/drawing/2014/main" id="{C3DD1181-DC86-5A44-8734-85DE0919A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7800" y="2971800"/>
                <a:ext cx="4572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000">
                  <a:solidFill>
                    <a:srgbClr val="0070C0"/>
                  </a:solidFill>
                </a:endParaRPr>
              </a:p>
            </p:txBody>
          </p:sp>
          <p:sp>
            <p:nvSpPr>
              <p:cNvPr id="52" name="Line 7">
                <a:extLst>
                  <a:ext uri="{FF2B5EF4-FFF2-40B4-BE49-F238E27FC236}">
                    <a16:creationId xmlns:a16="http://schemas.microsoft.com/office/drawing/2014/main" id="{6BD5812A-9E79-B24E-90D9-59BEAE025A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76400" y="2362200"/>
                <a:ext cx="685800" cy="609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000">
                  <a:solidFill>
                    <a:srgbClr val="0070C0"/>
                  </a:solidFill>
                </a:endParaRPr>
              </a:p>
            </p:txBody>
          </p:sp>
          <p:sp>
            <p:nvSpPr>
              <p:cNvPr id="53" name="Oval 8">
                <a:extLst>
                  <a:ext uri="{FF2B5EF4-FFF2-40B4-BE49-F238E27FC236}">
                    <a16:creationId xmlns:a16="http://schemas.microsoft.com/office/drawing/2014/main" id="{64B541E7-B3FE-A147-B70B-229E36325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4572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000">
                  <a:solidFill>
                    <a:srgbClr val="0070C0"/>
                  </a:solidFill>
                </a:endParaRPr>
              </a:p>
            </p:txBody>
          </p:sp>
          <p:sp>
            <p:nvSpPr>
              <p:cNvPr id="54" name="Line 9">
                <a:extLst>
                  <a:ext uri="{FF2B5EF4-FFF2-40B4-BE49-F238E27FC236}">
                    <a16:creationId xmlns:a16="http://schemas.microsoft.com/office/drawing/2014/main" id="{5C3516AF-D65F-804D-859D-B8165BAC1F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43000" y="3352800"/>
                <a:ext cx="3810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000">
                  <a:solidFill>
                    <a:srgbClr val="0070C0"/>
                  </a:solidFill>
                </a:endParaRPr>
              </a:p>
            </p:txBody>
          </p:sp>
          <p:sp>
            <p:nvSpPr>
              <p:cNvPr id="55" name="Oval 10">
                <a:extLst>
                  <a:ext uri="{FF2B5EF4-FFF2-40B4-BE49-F238E27FC236}">
                    <a16:creationId xmlns:a16="http://schemas.microsoft.com/office/drawing/2014/main" id="{FE77C76B-5454-DA47-954C-3738232A5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1200" y="3886200"/>
                <a:ext cx="4572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000">
                  <a:solidFill>
                    <a:srgbClr val="0070C0"/>
                  </a:solidFill>
                </a:endParaRPr>
              </a:p>
            </p:txBody>
          </p:sp>
          <p:sp>
            <p:nvSpPr>
              <p:cNvPr id="56" name="Line 11">
                <a:extLst>
                  <a:ext uri="{FF2B5EF4-FFF2-40B4-BE49-F238E27FC236}">
                    <a16:creationId xmlns:a16="http://schemas.microsoft.com/office/drawing/2014/main" id="{98008F72-165D-FE45-B313-40C7F240F7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828800" y="3352800"/>
                <a:ext cx="3048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000">
                  <a:solidFill>
                    <a:srgbClr val="0070C0"/>
                  </a:solidFill>
                </a:endParaRPr>
              </a:p>
            </p:txBody>
          </p:sp>
          <p:sp>
            <p:nvSpPr>
              <p:cNvPr id="57" name="Oval 12">
                <a:extLst>
                  <a:ext uri="{FF2B5EF4-FFF2-40B4-BE49-F238E27FC236}">
                    <a16:creationId xmlns:a16="http://schemas.microsoft.com/office/drawing/2014/main" id="{E721FA1B-D812-E34A-8038-9FB8CEE23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4200" y="2971800"/>
                <a:ext cx="4572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000">
                  <a:solidFill>
                    <a:srgbClr val="0070C0"/>
                  </a:solidFill>
                </a:endParaRPr>
              </a:p>
            </p:txBody>
          </p:sp>
          <p:sp>
            <p:nvSpPr>
              <p:cNvPr id="58" name="Oval 13">
                <a:extLst>
                  <a:ext uri="{FF2B5EF4-FFF2-40B4-BE49-F238E27FC236}">
                    <a16:creationId xmlns:a16="http://schemas.microsoft.com/office/drawing/2014/main" id="{B921CD2B-48A4-0B40-8123-E9ADE563B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800" y="3886200"/>
                <a:ext cx="4572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000">
                  <a:solidFill>
                    <a:srgbClr val="0070C0"/>
                  </a:solidFill>
                </a:endParaRPr>
              </a:p>
            </p:txBody>
          </p:sp>
          <p:sp>
            <p:nvSpPr>
              <p:cNvPr id="59" name="Line 14">
                <a:extLst>
                  <a:ext uri="{FF2B5EF4-FFF2-40B4-BE49-F238E27FC236}">
                    <a16:creationId xmlns:a16="http://schemas.microsoft.com/office/drawing/2014/main" id="{7BE4BB9C-9865-7F43-90AB-4BF3B6AD39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19400" y="3352800"/>
                <a:ext cx="3810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000">
                  <a:solidFill>
                    <a:srgbClr val="0070C0"/>
                  </a:solidFill>
                </a:endParaRPr>
              </a:p>
            </p:txBody>
          </p:sp>
          <p:sp>
            <p:nvSpPr>
              <p:cNvPr id="60" name="Line 15">
                <a:extLst>
                  <a:ext uri="{FF2B5EF4-FFF2-40B4-BE49-F238E27FC236}">
                    <a16:creationId xmlns:a16="http://schemas.microsoft.com/office/drawing/2014/main" id="{CED0328A-6859-C245-B804-5DFAC676D5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67000" y="2362200"/>
                <a:ext cx="533400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000">
                  <a:solidFill>
                    <a:srgbClr val="0070C0"/>
                  </a:solidFill>
                </a:endParaRPr>
              </a:p>
            </p:txBody>
          </p:sp>
          <p:sp>
            <p:nvSpPr>
              <p:cNvPr id="61" name="Oval 16">
                <a:extLst>
                  <a:ext uri="{FF2B5EF4-FFF2-40B4-BE49-F238E27FC236}">
                    <a16:creationId xmlns:a16="http://schemas.microsoft.com/office/drawing/2014/main" id="{0719404B-94DD-DD4E-AB63-42A086D0E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7000" y="1981200"/>
                <a:ext cx="4572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000">
                  <a:solidFill>
                    <a:srgbClr val="0070C0"/>
                  </a:solidFill>
                </a:endParaRPr>
              </a:p>
            </p:txBody>
          </p:sp>
          <p:sp>
            <p:nvSpPr>
              <p:cNvPr id="62" name="Oval 17">
                <a:extLst>
                  <a:ext uri="{FF2B5EF4-FFF2-40B4-BE49-F238E27FC236}">
                    <a16:creationId xmlns:a16="http://schemas.microsoft.com/office/drawing/2014/main" id="{74F08AA4-9697-0541-B48C-7C9E7B024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8800" y="2971800"/>
                <a:ext cx="4572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000">
                  <a:solidFill>
                    <a:srgbClr val="0070C0"/>
                  </a:solidFill>
                </a:endParaRPr>
              </a:p>
            </p:txBody>
          </p:sp>
          <p:sp>
            <p:nvSpPr>
              <p:cNvPr id="63" name="Line 18">
                <a:extLst>
                  <a:ext uri="{FF2B5EF4-FFF2-40B4-BE49-F238E27FC236}">
                    <a16:creationId xmlns:a16="http://schemas.microsoft.com/office/drawing/2014/main" id="{BCFA5869-D675-1E4F-883A-C33096FA20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67400" y="2362200"/>
                <a:ext cx="685800" cy="609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000">
                  <a:solidFill>
                    <a:srgbClr val="0070C0"/>
                  </a:solidFill>
                </a:endParaRPr>
              </a:p>
            </p:txBody>
          </p:sp>
          <p:sp>
            <p:nvSpPr>
              <p:cNvPr id="64" name="Oval 19">
                <a:extLst>
                  <a:ext uri="{FF2B5EF4-FFF2-40B4-BE49-F238E27FC236}">
                    <a16:creationId xmlns:a16="http://schemas.microsoft.com/office/drawing/2014/main" id="{4F609D8B-51BD-C64D-A0BE-5A8906592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5200" y="2971800"/>
                <a:ext cx="4572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000">
                  <a:solidFill>
                    <a:srgbClr val="0070C0"/>
                  </a:solidFill>
                </a:endParaRPr>
              </a:p>
            </p:txBody>
          </p:sp>
          <p:sp>
            <p:nvSpPr>
              <p:cNvPr id="65" name="Line 20">
                <a:extLst>
                  <a:ext uri="{FF2B5EF4-FFF2-40B4-BE49-F238E27FC236}">
                    <a16:creationId xmlns:a16="http://schemas.microsoft.com/office/drawing/2014/main" id="{83B693AF-5C83-0744-B85A-9B256E25A6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858000" y="2362200"/>
                <a:ext cx="533400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000">
                  <a:solidFill>
                    <a:srgbClr val="0070C0"/>
                  </a:solidFill>
                </a:endParaRPr>
              </a:p>
            </p:txBody>
          </p:sp>
          <p:sp>
            <p:nvSpPr>
              <p:cNvPr id="66" name="Line 21">
                <a:extLst>
                  <a:ext uri="{FF2B5EF4-FFF2-40B4-BE49-F238E27FC236}">
                    <a16:creationId xmlns:a16="http://schemas.microsoft.com/office/drawing/2014/main" id="{DF1B02B6-C3D3-884F-B7B0-AFAF014671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029200" y="1371600"/>
                <a:ext cx="1524000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000">
                  <a:solidFill>
                    <a:srgbClr val="0070C0"/>
                  </a:solidFill>
                </a:endParaRPr>
              </a:p>
            </p:txBody>
          </p:sp>
          <p:sp>
            <p:nvSpPr>
              <p:cNvPr id="67" name="Text Box 22">
                <a:extLst>
                  <a:ext uri="{FF2B5EF4-FFF2-40B4-BE49-F238E27FC236}">
                    <a16:creationId xmlns:a16="http://schemas.microsoft.com/office/drawing/2014/main" id="{4F4319A0-254B-854B-BA2B-47B794E383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7286" y="1066800"/>
                <a:ext cx="626305" cy="493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342900" indent="-342900"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ko-KR" sz="1000" dirty="0">
                    <a:solidFill>
                      <a:srgbClr val="0070C0"/>
                    </a:solidFill>
                    <a:latin typeface="Tahoma" pitchFamily="-112" charset="0"/>
                    <a:ea typeface="굴림" pitchFamily="-112" charset="-127"/>
                    <a:cs typeface="굴림" pitchFamily="-112" charset="-127"/>
                  </a:rPr>
                  <a:t>32</a:t>
                </a:r>
              </a:p>
            </p:txBody>
          </p:sp>
          <p:sp>
            <p:nvSpPr>
              <p:cNvPr id="68" name="Text Box 23">
                <a:extLst>
                  <a:ext uri="{FF2B5EF4-FFF2-40B4-BE49-F238E27FC236}">
                    <a16:creationId xmlns:a16="http://schemas.microsoft.com/office/drawing/2014/main" id="{239FD9F4-068C-6745-8DF5-BC35BBE772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71287" y="1981200"/>
                <a:ext cx="626305" cy="493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342900" indent="-342900"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ko-KR" sz="1000">
                    <a:solidFill>
                      <a:srgbClr val="0070C0"/>
                    </a:solidFill>
                    <a:latin typeface="Tahoma" pitchFamily="-112" charset="0"/>
                    <a:ea typeface="굴림" pitchFamily="-112" charset="-127"/>
                    <a:cs typeface="굴림" pitchFamily="-112" charset="-127"/>
                  </a:rPr>
                  <a:t>21</a:t>
                </a:r>
              </a:p>
            </p:txBody>
          </p:sp>
          <p:sp>
            <p:nvSpPr>
              <p:cNvPr id="69" name="Text Box 24">
                <a:extLst>
                  <a:ext uri="{FF2B5EF4-FFF2-40B4-BE49-F238E27FC236}">
                    <a16:creationId xmlns:a16="http://schemas.microsoft.com/office/drawing/2014/main" id="{D3FB5420-9D48-3D4D-A97D-D11F89D279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62286" y="1981200"/>
                <a:ext cx="626305" cy="493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342900" indent="-342900"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ko-KR" sz="1000" dirty="0">
                    <a:solidFill>
                      <a:srgbClr val="0070C0"/>
                    </a:solidFill>
                    <a:latin typeface="Tahoma" pitchFamily="-112" charset="0"/>
                    <a:ea typeface="굴림" pitchFamily="-112" charset="-127"/>
                    <a:cs typeface="굴림" pitchFamily="-112" charset="-127"/>
                  </a:rPr>
                  <a:t>16</a:t>
                </a:r>
              </a:p>
            </p:txBody>
          </p:sp>
          <p:sp>
            <p:nvSpPr>
              <p:cNvPr id="70" name="Text Box 25">
                <a:extLst>
                  <a:ext uri="{FF2B5EF4-FFF2-40B4-BE49-F238E27FC236}">
                    <a16:creationId xmlns:a16="http://schemas.microsoft.com/office/drawing/2014/main" id="{FF70627E-996F-AA45-AFB8-9519420D1B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91895" y="2971800"/>
                <a:ext cx="490687" cy="493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342900" indent="-342900"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ko-KR" sz="1000" dirty="0">
                    <a:solidFill>
                      <a:srgbClr val="0070C0"/>
                    </a:solidFill>
                    <a:latin typeface="Tahoma" pitchFamily="-112" charset="0"/>
                    <a:ea typeface="굴림" pitchFamily="-112" charset="-127"/>
                    <a:cs typeface="굴림" pitchFamily="-112" charset="-127"/>
                  </a:rPr>
                  <a:t>9</a:t>
                </a:r>
              </a:p>
            </p:txBody>
          </p:sp>
          <p:sp>
            <p:nvSpPr>
              <p:cNvPr id="71" name="Text Box 26">
                <a:extLst>
                  <a:ext uri="{FF2B5EF4-FFF2-40B4-BE49-F238E27FC236}">
                    <a16:creationId xmlns:a16="http://schemas.microsoft.com/office/drawing/2014/main" id="{744F956D-890E-274E-A114-1D51C4660A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98896" y="2971800"/>
                <a:ext cx="626305" cy="493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342900" indent="-342900"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ko-KR" sz="1000" dirty="0">
                    <a:solidFill>
                      <a:srgbClr val="0070C0"/>
                    </a:solidFill>
                    <a:latin typeface="Tahoma" pitchFamily="-112" charset="0"/>
                    <a:ea typeface="굴림" pitchFamily="-112" charset="-127"/>
                    <a:cs typeface="굴림" pitchFamily="-112" charset="-127"/>
                  </a:rPr>
                  <a:t>15</a:t>
                </a:r>
              </a:p>
            </p:txBody>
          </p:sp>
          <p:sp>
            <p:nvSpPr>
              <p:cNvPr id="72" name="Text Box 27">
                <a:extLst>
                  <a:ext uri="{FF2B5EF4-FFF2-40B4-BE49-F238E27FC236}">
                    <a16:creationId xmlns:a16="http://schemas.microsoft.com/office/drawing/2014/main" id="{443608D3-1329-E543-A1AF-B0ECC50F8A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1498" y="2971800"/>
                <a:ext cx="626305" cy="493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342900" indent="-342900"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ko-KR" sz="1000" dirty="0">
                    <a:solidFill>
                      <a:srgbClr val="0070C0"/>
                    </a:solidFill>
                    <a:latin typeface="Tahoma" pitchFamily="-112" charset="0"/>
                    <a:ea typeface="굴림" pitchFamily="-112" charset="-127"/>
                    <a:cs typeface="굴림" pitchFamily="-112" charset="-127"/>
                  </a:rPr>
                  <a:t>20</a:t>
                </a:r>
              </a:p>
            </p:txBody>
          </p:sp>
          <p:sp>
            <p:nvSpPr>
              <p:cNvPr id="73" name="Text Box 28">
                <a:extLst>
                  <a:ext uri="{FF2B5EF4-FFF2-40B4-BE49-F238E27FC236}">
                    <a16:creationId xmlns:a16="http://schemas.microsoft.com/office/drawing/2014/main" id="{4D6FA30F-A2AE-D246-9597-D9B4B1523F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7898" y="2971800"/>
                <a:ext cx="626305" cy="493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342900" indent="-342900"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ko-KR" sz="1000">
                    <a:solidFill>
                      <a:srgbClr val="0070C0"/>
                    </a:solidFill>
                    <a:latin typeface="Tahoma" pitchFamily="-112" charset="0"/>
                    <a:ea typeface="굴림" pitchFamily="-112" charset="-127"/>
                    <a:cs typeface="굴림" pitchFamily="-112" charset="-127"/>
                  </a:rPr>
                  <a:t>31</a:t>
                </a:r>
              </a:p>
            </p:txBody>
          </p:sp>
          <p:sp>
            <p:nvSpPr>
              <p:cNvPr id="74" name="Text Box 29">
                <a:extLst>
                  <a:ext uri="{FF2B5EF4-FFF2-40B4-BE49-F238E27FC236}">
                    <a16:creationId xmlns:a16="http://schemas.microsoft.com/office/drawing/2014/main" id="{35AA78C6-4222-064A-964F-C22BBC6CF5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3894" y="3886200"/>
                <a:ext cx="490687" cy="493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342900" indent="-342900"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ko-KR" sz="1000" dirty="0">
                    <a:solidFill>
                      <a:srgbClr val="0070C0"/>
                    </a:solidFill>
                    <a:latin typeface="Tahoma" pitchFamily="-112" charset="0"/>
                    <a:ea typeface="굴림" pitchFamily="-112" charset="-127"/>
                    <a:cs typeface="굴림" pitchFamily="-112" charset="-127"/>
                  </a:rPr>
                  <a:t>3</a:t>
                </a:r>
              </a:p>
            </p:txBody>
          </p:sp>
          <p:sp>
            <p:nvSpPr>
              <p:cNvPr id="75" name="Text Box 30">
                <a:extLst>
                  <a:ext uri="{FF2B5EF4-FFF2-40B4-BE49-F238E27FC236}">
                    <a16:creationId xmlns:a16="http://schemas.microsoft.com/office/drawing/2014/main" id="{A5A5375F-B65F-9D4B-9906-458141235D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6484" y="3886200"/>
                <a:ext cx="626305" cy="493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342900" indent="-342900"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ko-KR" sz="1000" dirty="0">
                    <a:solidFill>
                      <a:srgbClr val="0070C0"/>
                    </a:solidFill>
                    <a:latin typeface="Tahoma" pitchFamily="-112" charset="0"/>
                    <a:ea typeface="굴림" pitchFamily="-112" charset="-127"/>
                    <a:cs typeface="굴림" pitchFamily="-112" charset="-127"/>
                  </a:rPr>
                  <a:t>12</a:t>
                </a:r>
              </a:p>
            </p:txBody>
          </p:sp>
        </p:grpSp>
        <p:sp>
          <p:nvSpPr>
            <p:cNvPr id="47" name="Text Box 31">
              <a:extLst>
                <a:ext uri="{FF2B5EF4-FFF2-40B4-BE49-F238E27FC236}">
                  <a16:creationId xmlns:a16="http://schemas.microsoft.com/office/drawing/2014/main" id="{10C505F5-7AFC-534D-A049-D53D61FFEE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098" y="3886200"/>
              <a:ext cx="626305" cy="493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ko-KR" sz="1000" dirty="0">
                  <a:solidFill>
                    <a:srgbClr val="0070C0"/>
                  </a:solidFill>
                  <a:latin typeface="Tahoma" pitchFamily="-112" charset="0"/>
                  <a:ea typeface="굴림" pitchFamily="-112" charset="-127"/>
                  <a:cs typeface="굴림" pitchFamily="-112" charset="-127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816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A860-60D6-8E40-A474-7149BB08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Updating—Increase KEY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DB351-E6F5-6945-B978-C591BEA81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1996440"/>
            <a:ext cx="5791200" cy="457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85D5CB-D59A-7A4A-A043-42574EFB2B48}"/>
              </a:ext>
            </a:extLst>
          </p:cNvPr>
          <p:cNvSpPr txBox="1"/>
          <p:nvPr/>
        </p:nvSpPr>
        <p:spPr>
          <a:xfrm>
            <a:off x="6715760" y="4773169"/>
            <a:ext cx="229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Complexity: 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7832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7D239-82D9-2A42-AA92-C4DE7A8C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Heap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EF326-287C-8A4E-A8FC-D3C064513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400" y="2085884"/>
            <a:ext cx="4314426" cy="3880773"/>
          </a:xfrm>
        </p:spPr>
        <p:txBody>
          <a:bodyPr/>
          <a:lstStyle/>
          <a:p>
            <a:r>
              <a:rPr lang="en-US" dirty="0"/>
              <a:t>Fill the heap  in order the numbers appear in the array A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=length[A]/2 to 1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Start with the rightmost </a:t>
            </a:r>
            <a:r>
              <a:rPr lang="en-US" dirty="0" err="1">
                <a:solidFill>
                  <a:srgbClr val="0070C0"/>
                </a:solidFill>
              </a:rPr>
              <a:t>nonleaf</a:t>
            </a:r>
            <a:r>
              <a:rPr lang="en-US" dirty="0">
                <a:solidFill>
                  <a:srgbClr val="0070C0"/>
                </a:solidFill>
              </a:rPr>
              <a:t> node to root</a:t>
            </a:r>
          </a:p>
          <a:p>
            <a:pPr lvl="1"/>
            <a:r>
              <a:rPr lang="en-US" dirty="0"/>
              <a:t>Percolate down until heap property is achieved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A[parent[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]]&gt;A[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/>
              <a:t>]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A9903-8773-2D47-BA07-4203E990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E062-01E9-2E49-88FA-7973291641E0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734DA7-C94E-ED44-AA60-FB60CFC67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164" y="1153097"/>
            <a:ext cx="5567436" cy="5084616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AB9FEA-3138-554E-8558-5A105EDE3F09}"/>
              </a:ext>
            </a:extLst>
          </p:cNvPr>
          <p:cNvSpPr txBox="1"/>
          <p:nvPr/>
        </p:nvSpPr>
        <p:spPr>
          <a:xfrm>
            <a:off x="10149840" y="802640"/>
            <a:ext cx="141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Heap</a:t>
            </a:r>
          </a:p>
        </p:txBody>
      </p:sp>
    </p:spTree>
    <p:extLst>
      <p:ext uri="{BB962C8B-B14F-4D97-AF65-F5344CB8AC3E}">
        <p14:creationId xmlns:p14="http://schemas.microsoft.com/office/powerpoint/2010/main" val="1954504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Complexity of building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392011"/>
            <a:ext cx="8678672" cy="3880773"/>
          </a:xfrm>
        </p:spPr>
        <p:txBody>
          <a:bodyPr/>
          <a:lstStyle/>
          <a:p>
            <a:r>
              <a:rPr lang="en-US" dirty="0"/>
              <a:t>To build the heap, we have to </a:t>
            </a:r>
            <a:r>
              <a:rPr lang="en-US" dirty="0" err="1"/>
              <a:t>heapify</a:t>
            </a:r>
            <a:r>
              <a:rPr lang="en-US" dirty="0"/>
              <a:t> n elements</a:t>
            </a:r>
          </a:p>
          <a:p>
            <a:r>
              <a:rPr lang="en-US" dirty="0"/>
              <a:t>Each element takes O(log n) time = height of the tree</a:t>
            </a:r>
          </a:p>
          <a:p>
            <a:r>
              <a:rPr lang="en-US" dirty="0"/>
              <a:t>What is the total time to build the heap</a:t>
            </a:r>
          </a:p>
          <a:p>
            <a:pPr lvl="1"/>
            <a:r>
              <a:rPr lang="en-US" dirty="0"/>
              <a:t>n*O(</a:t>
            </a:r>
            <a:r>
              <a:rPr lang="en-US" dirty="0" err="1"/>
              <a:t>logn</a:t>
            </a:r>
            <a:r>
              <a:rPr lang="en-US" dirty="0"/>
              <a:t>)=O(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However, by creating a max heap we can only know the element with the maximum value</a:t>
            </a:r>
          </a:p>
          <a:p>
            <a:pPr lvl="1"/>
            <a:r>
              <a:rPr lang="en-US" dirty="0"/>
              <a:t>We could have had the information in O(n) time by just going through the array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Why is build heap more expensive ?</a:t>
            </a:r>
          </a:p>
        </p:txBody>
      </p:sp>
    </p:spTree>
    <p:extLst>
      <p:ext uri="{BB962C8B-B14F-4D97-AF65-F5344CB8AC3E}">
        <p14:creationId xmlns:p14="http://schemas.microsoft.com/office/powerpoint/2010/main" val="3321693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{C5142F0F-4B41-644E-A60F-6177A3D4E3E5}tf10001061</Template>
  <TotalTime>10064</TotalTime>
  <Words>2113</Words>
  <Application>Microsoft Macintosh PowerPoint</Application>
  <PresentationFormat>Widescreen</PresentationFormat>
  <Paragraphs>403</Paragraphs>
  <Slides>37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Tahoma</vt:lpstr>
      <vt:lpstr>Tw Cen MT</vt:lpstr>
      <vt:lpstr>Tw Cen MT Condensed</vt:lpstr>
      <vt:lpstr>Wingdings</vt:lpstr>
      <vt:lpstr>Wingdings 3</vt:lpstr>
      <vt:lpstr>Integral</vt:lpstr>
      <vt:lpstr>Equation</vt:lpstr>
      <vt:lpstr>TOPIC 2a Data Structures: HEAPS</vt:lpstr>
      <vt:lpstr>Data STRUCTURES</vt:lpstr>
      <vt:lpstr>Describing A DATA STRUCTURE</vt:lpstr>
      <vt:lpstr>Priority Queues</vt:lpstr>
      <vt:lpstr>Binary Heap</vt:lpstr>
      <vt:lpstr>Binary heap</vt:lpstr>
      <vt:lpstr>Updating—Increase KEY</vt:lpstr>
      <vt:lpstr>Build Heap</vt:lpstr>
      <vt:lpstr>Complexity of building heap</vt:lpstr>
      <vt:lpstr>Tighter Build-Heap Time</vt:lpstr>
      <vt:lpstr>PowerPoint Presentation</vt:lpstr>
      <vt:lpstr>HeapSort</vt:lpstr>
      <vt:lpstr>Complexities of HEAp OPERATIONS</vt:lpstr>
      <vt:lpstr>MERGING TWO HEAPS</vt:lpstr>
      <vt:lpstr>Leftist Heap</vt:lpstr>
      <vt:lpstr>Building Leftist Heap</vt:lpstr>
      <vt:lpstr>Merging Leftist Heaps</vt:lpstr>
      <vt:lpstr>Deletion</vt:lpstr>
      <vt:lpstr>Property of Leftist HEAp</vt:lpstr>
      <vt:lpstr>Binomial Queues</vt:lpstr>
      <vt:lpstr>Binomial Queue Structure</vt:lpstr>
      <vt:lpstr>How to construct a binomial tree?</vt:lpstr>
      <vt:lpstr>Binomial Trees B0, B1, B2, …</vt:lpstr>
      <vt:lpstr>Properties</vt:lpstr>
      <vt:lpstr>Priority Queue using  binomial trees</vt:lpstr>
      <vt:lpstr>A Priority Queue of size 13</vt:lpstr>
      <vt:lpstr>A Priority Queue of size 6</vt:lpstr>
      <vt:lpstr>Binomial Queue Operations</vt:lpstr>
      <vt:lpstr>Merging two binomial queues</vt:lpstr>
      <vt:lpstr>Exercise: Merging two binomial queues</vt:lpstr>
      <vt:lpstr>Complexity on merge</vt:lpstr>
      <vt:lpstr>Representation of binomial queue</vt:lpstr>
      <vt:lpstr>Insertion</vt:lpstr>
      <vt:lpstr>DeleteMin</vt:lpstr>
      <vt:lpstr>DeleteMin Operation</vt:lpstr>
      <vt:lpstr>Complexity on deleteMin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2 Data Structures</dc:title>
  <dc:creator>Microsoft Office User</dc:creator>
  <cp:lastModifiedBy>Microsoft Office User</cp:lastModifiedBy>
  <cp:revision>7</cp:revision>
  <dcterms:created xsi:type="dcterms:W3CDTF">2022-09-15T18:26:59Z</dcterms:created>
  <dcterms:modified xsi:type="dcterms:W3CDTF">2022-09-22T18:11:32Z</dcterms:modified>
</cp:coreProperties>
</file>