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0E54856-4A49-204E-B4CE-5D308A2C29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CF352CE-5489-6D4F-B64A-FC24E974BB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Black </a:t>
            </a:r>
            <a:r>
              <a:rPr lang="en-US" dirty="0" err="1" smtClean="0"/>
              <a:t>Trees:Insertion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p</a:t>
            </a:r>
            <a:r>
              <a:rPr lang="en-US" dirty="0" smtClean="0"/>
              <a:t>roper position of the node in the binary tree</a:t>
            </a:r>
          </a:p>
          <a:p>
            <a:pPr lvl="1"/>
            <a:r>
              <a:rPr lang="en-US" dirty="0" smtClean="0"/>
              <a:t>Insert and color it red</a:t>
            </a:r>
          </a:p>
          <a:p>
            <a:pPr lvl="1"/>
            <a:r>
              <a:rPr lang="en-US" dirty="0" smtClean="0"/>
              <a:t>If there is conflict then parent node is red</a:t>
            </a:r>
          </a:p>
          <a:p>
            <a:pPr lvl="1"/>
            <a:r>
              <a:rPr lang="en-US" dirty="0" smtClean="0"/>
              <a:t>Fix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Case 3b</a:t>
            </a:r>
          </a:p>
          <a:p>
            <a:pPr lvl="1"/>
            <a:r>
              <a:rPr lang="en-US" dirty="0"/>
              <a:t>Sibling is </a:t>
            </a:r>
            <a:r>
              <a:rPr lang="en-US" dirty="0" smtClean="0"/>
              <a:t>black</a:t>
            </a:r>
            <a:endParaRPr lang="en-US" dirty="0"/>
          </a:p>
          <a:p>
            <a:pPr lvl="1"/>
            <a:r>
              <a:rPr lang="en-US" dirty="0"/>
              <a:t>If  sibling is left (right) child of grand parent then </a:t>
            </a:r>
            <a:r>
              <a:rPr lang="en-US" dirty="0" smtClean="0"/>
              <a:t>right(left) </a:t>
            </a:r>
            <a:r>
              <a:rPr lang="en-US" dirty="0"/>
              <a:t>child of sibling is </a:t>
            </a:r>
            <a:r>
              <a:rPr lang="en-US" dirty="0" smtClean="0"/>
              <a:t>red (</a:t>
            </a:r>
            <a:r>
              <a:rPr lang="en-US" dirty="0" err="1" smtClean="0"/>
              <a:t>zig-zag</a:t>
            </a:r>
            <a:r>
              <a:rPr lang="en-US" dirty="0" smtClean="0"/>
              <a:t> line)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Rotate </a:t>
            </a:r>
            <a:r>
              <a:rPr lang="en-US" dirty="0" smtClean="0"/>
              <a:t>to make sibling and its child to obtain straight </a:t>
            </a:r>
            <a:r>
              <a:rPr lang="en-US" dirty="0" smtClean="0"/>
              <a:t>line</a:t>
            </a:r>
            <a:endParaRPr lang="en-US" dirty="0" smtClean="0"/>
          </a:p>
          <a:p>
            <a:r>
              <a:rPr lang="en-US" dirty="0" smtClean="0"/>
              <a:t>It now becomes Case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(ii) If after rotation tree is unbalanced, then switch color of A and S</a:t>
            </a:r>
          </a:p>
          <a:p>
            <a:r>
              <a:rPr lang="en-US" dirty="0" smtClean="0"/>
              <a:t>It now becomes Case 3a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4" y="1822824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5871886" y="2722282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6122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664640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  <a:endCxn id="5" idx="0"/>
          </p:cNvCxnSpPr>
          <p:nvPr/>
        </p:nvCxnSpPr>
        <p:spPr>
          <a:xfrm>
            <a:off x="5255233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  <a:endCxn id="6" idx="0"/>
          </p:cNvCxnSpPr>
          <p:nvPr/>
        </p:nvCxnSpPr>
        <p:spPr>
          <a:xfrm>
            <a:off x="5793115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</p:cNvCxnSpPr>
          <p:nvPr/>
        </p:nvCxnSpPr>
        <p:spPr>
          <a:xfrm flipH="1">
            <a:off x="5334005" y="2375647"/>
            <a:ext cx="268940" cy="7754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65064" y="2977775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59262" y="1870637"/>
            <a:ext cx="373793" cy="430310"/>
            <a:chOff x="2928207" y="3499215"/>
            <a:chExt cx="373793" cy="430310"/>
          </a:xfrm>
        </p:grpSpPr>
        <p:sp>
          <p:nvSpPr>
            <p:cNvPr id="14" name="Rectangle 13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6140827" y="1822824"/>
            <a:ext cx="522938" cy="39288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7816" y="1822824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205698" y="2722282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Oval 31"/>
          <p:cNvSpPr/>
          <p:nvPr/>
        </p:nvSpPr>
        <p:spPr>
          <a:xfrm>
            <a:off x="7129934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33" name="Straight Connector 32"/>
          <p:cNvCxnSpPr>
            <a:stCxn id="32" idx="3"/>
          </p:cNvCxnSpPr>
          <p:nvPr/>
        </p:nvCxnSpPr>
        <p:spPr>
          <a:xfrm flipH="1">
            <a:off x="6998452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5"/>
            <a:endCxn id="29" idx="0"/>
          </p:cNvCxnSpPr>
          <p:nvPr/>
        </p:nvCxnSpPr>
        <p:spPr>
          <a:xfrm>
            <a:off x="7589045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5"/>
            <a:endCxn id="31" idx="0"/>
          </p:cNvCxnSpPr>
          <p:nvPr/>
        </p:nvCxnSpPr>
        <p:spPr>
          <a:xfrm>
            <a:off x="8126927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793074" y="1870637"/>
            <a:ext cx="373793" cy="430310"/>
            <a:chOff x="2928207" y="3499215"/>
            <a:chExt cx="373793" cy="430310"/>
          </a:xfrm>
        </p:grpSpPr>
        <p:sp>
          <p:nvSpPr>
            <p:cNvPr id="39" name="Rectangle 38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8474639" y="3692239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Connector 41"/>
          <p:cNvCxnSpPr>
            <a:stCxn id="31" idx="4"/>
            <a:endCxn id="41" idx="0"/>
          </p:cNvCxnSpPr>
          <p:nvPr/>
        </p:nvCxnSpPr>
        <p:spPr>
          <a:xfrm>
            <a:off x="8474639" y="3275105"/>
            <a:ext cx="268941" cy="4171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7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Case 3c</a:t>
            </a:r>
          </a:p>
          <a:p>
            <a:pPr lvl="1"/>
            <a:r>
              <a:rPr lang="en-US" dirty="0"/>
              <a:t>Sibling is </a:t>
            </a:r>
            <a:r>
              <a:rPr lang="en-US" dirty="0" smtClean="0"/>
              <a:t>black</a:t>
            </a:r>
          </a:p>
          <a:p>
            <a:pPr lvl="1"/>
            <a:r>
              <a:rPr lang="en-US" dirty="0" smtClean="0"/>
              <a:t>Parent black</a:t>
            </a:r>
          </a:p>
          <a:p>
            <a:pPr lvl="1"/>
            <a:r>
              <a:rPr lang="en-US" dirty="0" smtClean="0"/>
              <a:t>Both children of sibling are black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ake sibling red, and push the double node up</a:t>
            </a:r>
          </a:p>
          <a:p>
            <a:r>
              <a:rPr lang="en-US" dirty="0" smtClean="0"/>
              <a:t>Transforms to one of the other cases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4" y="1822824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5871886" y="2722282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6122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664640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  <a:endCxn id="5" idx="0"/>
          </p:cNvCxnSpPr>
          <p:nvPr/>
        </p:nvCxnSpPr>
        <p:spPr>
          <a:xfrm>
            <a:off x="5255233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  <a:endCxn id="6" idx="0"/>
          </p:cNvCxnSpPr>
          <p:nvPr/>
        </p:nvCxnSpPr>
        <p:spPr>
          <a:xfrm>
            <a:off x="5793115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</p:cNvCxnSpPr>
          <p:nvPr/>
        </p:nvCxnSpPr>
        <p:spPr>
          <a:xfrm flipH="1">
            <a:off x="5334005" y="2375647"/>
            <a:ext cx="268940" cy="7754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65064" y="2977775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59262" y="1870637"/>
            <a:ext cx="373793" cy="430310"/>
            <a:chOff x="2928207" y="3499215"/>
            <a:chExt cx="373793" cy="430310"/>
          </a:xfrm>
        </p:grpSpPr>
        <p:sp>
          <p:nvSpPr>
            <p:cNvPr id="14" name="Rectangle 13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6140827" y="1822824"/>
            <a:ext cx="522938" cy="39288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14243" y="1822824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8" name="Oval 27"/>
          <p:cNvSpPr/>
          <p:nvPr/>
        </p:nvSpPr>
        <p:spPr>
          <a:xfrm>
            <a:off x="8352125" y="2722282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865348" y="1741865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>
            <a:stCxn id="27" idx="5"/>
            <a:endCxn id="28" idx="0"/>
          </p:cNvCxnSpPr>
          <p:nvPr/>
        </p:nvCxnSpPr>
        <p:spPr>
          <a:xfrm>
            <a:off x="8273354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4"/>
          </p:cNvCxnSpPr>
          <p:nvPr/>
        </p:nvCxnSpPr>
        <p:spPr>
          <a:xfrm flipH="1">
            <a:off x="7814244" y="2375647"/>
            <a:ext cx="268940" cy="7754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45303" y="2977775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58406" y="978641"/>
            <a:ext cx="373793" cy="430310"/>
            <a:chOff x="2928207" y="3499215"/>
            <a:chExt cx="373793" cy="430310"/>
          </a:xfrm>
        </p:grpSpPr>
        <p:sp>
          <p:nvSpPr>
            <p:cNvPr id="47" name="Rectangle 46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656420" y="1399157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253279" y="1408951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9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Case 1:</a:t>
            </a:r>
          </a:p>
          <a:p>
            <a:pPr lvl="1"/>
            <a:r>
              <a:rPr lang="en-US" dirty="0" smtClean="0"/>
              <a:t>Parent Red, Uncle Red, Grandparent Black</a:t>
            </a:r>
          </a:p>
          <a:p>
            <a:pPr lvl="1"/>
            <a:r>
              <a:rPr lang="en-US" dirty="0" smtClean="0"/>
              <a:t>Make Grandparent Red and Parent and Uncle Black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67293" y="1822824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28988" y="1870637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05175" y="2722282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Oval 8"/>
          <p:cNvSpPr/>
          <p:nvPr/>
        </p:nvSpPr>
        <p:spPr>
          <a:xfrm>
            <a:off x="5229411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  <a:endCxn id="7" idx="0"/>
          </p:cNvCxnSpPr>
          <p:nvPr/>
        </p:nvCxnSpPr>
        <p:spPr>
          <a:xfrm flipH="1">
            <a:off x="5097929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6" idx="0"/>
          </p:cNvCxnSpPr>
          <p:nvPr/>
        </p:nvCxnSpPr>
        <p:spPr>
          <a:xfrm>
            <a:off x="5688522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8" idx="0"/>
          </p:cNvCxnSpPr>
          <p:nvPr/>
        </p:nvCxnSpPr>
        <p:spPr>
          <a:xfrm>
            <a:off x="6226404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933761" y="1698812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95456" y="1746625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471643" y="2598270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Oval 18"/>
          <p:cNvSpPr/>
          <p:nvPr/>
        </p:nvSpPr>
        <p:spPr>
          <a:xfrm>
            <a:off x="7395879" y="800846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3"/>
            <a:endCxn id="17" idx="0"/>
          </p:cNvCxnSpPr>
          <p:nvPr/>
        </p:nvCxnSpPr>
        <p:spPr>
          <a:xfrm flipH="1">
            <a:off x="7264397" y="1272710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6" idx="0"/>
          </p:cNvCxnSpPr>
          <p:nvPr/>
        </p:nvCxnSpPr>
        <p:spPr>
          <a:xfrm>
            <a:off x="7854990" y="1272710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5"/>
            <a:endCxn id="18" idx="0"/>
          </p:cNvCxnSpPr>
          <p:nvPr/>
        </p:nvCxnSpPr>
        <p:spPr>
          <a:xfrm>
            <a:off x="8392872" y="2170676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574116" y="1396722"/>
            <a:ext cx="421340" cy="30209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Case 2a:</a:t>
            </a:r>
          </a:p>
          <a:p>
            <a:pPr lvl="1"/>
            <a:r>
              <a:rPr lang="en-US" dirty="0" smtClean="0"/>
              <a:t>Parent Red, Uncle Black, Grandparent Black</a:t>
            </a:r>
          </a:p>
          <a:p>
            <a:pPr lvl="2"/>
            <a:r>
              <a:rPr lang="en-US" dirty="0" smtClean="0"/>
              <a:t>Straight Line among grandparent, parent and child</a:t>
            </a:r>
          </a:p>
          <a:p>
            <a:pPr lvl="2"/>
            <a:r>
              <a:rPr lang="en-US" dirty="0" smtClean="0"/>
              <a:t>If parent is left  (right) child of grandparent, child is left(right) child of parent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Rotate such that parent is new parent, and grandparent is child</a:t>
            </a:r>
          </a:p>
          <a:p>
            <a:pPr lvl="1"/>
            <a:r>
              <a:rPr lang="en-US" dirty="0" smtClean="0"/>
              <a:t>Exchange color of parent and grandparent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4" y="1822824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95699" y="1870637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71886" y="2722282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Oval 8"/>
          <p:cNvSpPr/>
          <p:nvPr/>
        </p:nvSpPr>
        <p:spPr>
          <a:xfrm>
            <a:off x="4796122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  <a:endCxn id="7" idx="0"/>
          </p:cNvCxnSpPr>
          <p:nvPr/>
        </p:nvCxnSpPr>
        <p:spPr>
          <a:xfrm flipH="1">
            <a:off x="4664640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6" idx="0"/>
          </p:cNvCxnSpPr>
          <p:nvPr/>
        </p:nvCxnSpPr>
        <p:spPr>
          <a:xfrm>
            <a:off x="5255233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8" idx="0"/>
          </p:cNvCxnSpPr>
          <p:nvPr/>
        </p:nvCxnSpPr>
        <p:spPr>
          <a:xfrm>
            <a:off x="5793115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933761" y="1698812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Oval 16"/>
          <p:cNvSpPr/>
          <p:nvPr/>
        </p:nvSpPr>
        <p:spPr>
          <a:xfrm>
            <a:off x="6995456" y="1746625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9" name="Oval 18"/>
          <p:cNvSpPr/>
          <p:nvPr/>
        </p:nvSpPr>
        <p:spPr>
          <a:xfrm>
            <a:off x="7395879" y="800846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3"/>
            <a:endCxn id="17" idx="0"/>
          </p:cNvCxnSpPr>
          <p:nvPr/>
        </p:nvCxnSpPr>
        <p:spPr>
          <a:xfrm flipH="1">
            <a:off x="7264397" y="1272710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6" idx="0"/>
          </p:cNvCxnSpPr>
          <p:nvPr/>
        </p:nvCxnSpPr>
        <p:spPr>
          <a:xfrm>
            <a:off x="7854990" y="1272710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59482" y="2236694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140827" y="1396722"/>
            <a:ext cx="421340" cy="30209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>
          <a:xfrm flipH="1">
            <a:off x="5334005" y="2294688"/>
            <a:ext cx="78770" cy="8564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5064" y="2977775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890329" y="2264806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62700" y="2701363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543800" y="2598270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9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Case 2b:</a:t>
            </a:r>
          </a:p>
          <a:p>
            <a:pPr lvl="1"/>
            <a:r>
              <a:rPr lang="en-US" dirty="0" smtClean="0"/>
              <a:t>Parent Red, Uncle Black, Grandparent Black</a:t>
            </a:r>
          </a:p>
          <a:p>
            <a:pPr lvl="2"/>
            <a:r>
              <a:rPr lang="en-US" dirty="0" smtClean="0"/>
              <a:t>Zigzag among grandparent, parent and child</a:t>
            </a:r>
          </a:p>
          <a:p>
            <a:pPr lvl="2"/>
            <a:r>
              <a:rPr lang="en-US" dirty="0" smtClean="0"/>
              <a:t>If parent is left  (right) child of grandparent, child is right(left) child of parent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Rotate such that child is new parent, and parent is child</a:t>
            </a:r>
          </a:p>
          <a:p>
            <a:pPr lvl="1"/>
            <a:r>
              <a:rPr lang="en-US" dirty="0" smtClean="0"/>
              <a:t>Becomes Case 2a</a:t>
            </a:r>
          </a:p>
        </p:txBody>
      </p:sp>
      <p:sp>
        <p:nvSpPr>
          <p:cNvPr id="6" name="Oval 5"/>
          <p:cNvSpPr/>
          <p:nvPr/>
        </p:nvSpPr>
        <p:spPr>
          <a:xfrm>
            <a:off x="5334004" y="1822824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95699" y="1870637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71886" y="2722282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96122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  <a:endCxn id="7" idx="0"/>
          </p:cNvCxnSpPr>
          <p:nvPr/>
        </p:nvCxnSpPr>
        <p:spPr>
          <a:xfrm flipH="1">
            <a:off x="4664640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6" idx="0"/>
          </p:cNvCxnSpPr>
          <p:nvPr/>
        </p:nvCxnSpPr>
        <p:spPr>
          <a:xfrm>
            <a:off x="5255233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8" idx="0"/>
          </p:cNvCxnSpPr>
          <p:nvPr/>
        </p:nvCxnSpPr>
        <p:spPr>
          <a:xfrm>
            <a:off x="5793115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140827" y="1396722"/>
            <a:ext cx="421340" cy="30209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74345" y="2744973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392693" y="2356224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38036" y="1822824"/>
            <a:ext cx="537882" cy="552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0" name="Oval 29"/>
          <p:cNvSpPr/>
          <p:nvPr/>
        </p:nvSpPr>
        <p:spPr>
          <a:xfrm>
            <a:off x="6799731" y="1870637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275918" y="2722282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200154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3"/>
            <a:endCxn id="30" idx="0"/>
          </p:cNvCxnSpPr>
          <p:nvPr/>
        </p:nvCxnSpPr>
        <p:spPr>
          <a:xfrm flipH="1">
            <a:off x="7068672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5"/>
            <a:endCxn id="29" idx="0"/>
          </p:cNvCxnSpPr>
          <p:nvPr/>
        </p:nvCxnSpPr>
        <p:spPr>
          <a:xfrm>
            <a:off x="7659265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5"/>
            <a:endCxn id="31" idx="0"/>
          </p:cNvCxnSpPr>
          <p:nvPr/>
        </p:nvCxnSpPr>
        <p:spPr>
          <a:xfrm>
            <a:off x="8197147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411885" y="3552073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521909" y="3275105"/>
            <a:ext cx="84209" cy="3289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0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If red node deleted –nothing further to be done</a:t>
            </a:r>
          </a:p>
          <a:p>
            <a:pPr lvl="1"/>
            <a:r>
              <a:rPr lang="en-US" dirty="0" smtClean="0"/>
              <a:t>If black node deleted—there is imbalance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2865"/>
            <a:ext cx="7543800" cy="3886200"/>
          </a:xfrm>
        </p:spPr>
        <p:txBody>
          <a:bodyPr/>
          <a:lstStyle/>
          <a:p>
            <a:r>
              <a:rPr lang="en-US" dirty="0" smtClean="0"/>
              <a:t>As per binary tree deletion rules, node to be deleted is either leaf or has one child</a:t>
            </a:r>
          </a:p>
          <a:p>
            <a:r>
              <a:rPr lang="en-US" dirty="0" smtClean="0"/>
              <a:t>In terms of R-B tree two situations can occur</a:t>
            </a:r>
          </a:p>
          <a:p>
            <a:r>
              <a:rPr lang="en-US" dirty="0" smtClean="0"/>
              <a:t>We only need to fix when double black occurs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70000" y="3511173"/>
            <a:ext cx="283882" cy="3436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1090706" y="3804494"/>
            <a:ext cx="220868" cy="438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1512308" y="3804494"/>
            <a:ext cx="280633" cy="438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86115" y="4243290"/>
            <a:ext cx="209176" cy="26894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8353" y="4243290"/>
            <a:ext cx="209176" cy="26894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46165" y="3478775"/>
            <a:ext cx="283882" cy="3436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5366871" y="3772096"/>
            <a:ext cx="220868" cy="438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5"/>
          </p:cNvCxnSpPr>
          <p:nvPr/>
        </p:nvCxnSpPr>
        <p:spPr>
          <a:xfrm>
            <a:off x="5788473" y="3772096"/>
            <a:ext cx="280633" cy="438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62280" y="4210892"/>
            <a:ext cx="209176" cy="26894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82447" y="4202875"/>
            <a:ext cx="283882" cy="34364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151529" y="3541059"/>
            <a:ext cx="433295" cy="3032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4" idx="7"/>
          </p:cNvCxnSpPr>
          <p:nvPr/>
        </p:nvCxnSpPr>
        <p:spPr>
          <a:xfrm flipV="1">
            <a:off x="1512308" y="3120191"/>
            <a:ext cx="385221" cy="4413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58591" y="3120191"/>
            <a:ext cx="477856" cy="3585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928207" y="3499215"/>
            <a:ext cx="373793" cy="430310"/>
            <a:chOff x="2928207" y="3499215"/>
            <a:chExt cx="373793" cy="430310"/>
          </a:xfrm>
        </p:grpSpPr>
        <p:sp>
          <p:nvSpPr>
            <p:cNvPr id="26" name="Rectangle 25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3230279" y="3037467"/>
            <a:ext cx="385221" cy="4413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1529" y="4225829"/>
            <a:ext cx="265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Black= Mismatch of black height by 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331374" y="3434420"/>
            <a:ext cx="283882" cy="3436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 flipH="1">
            <a:off x="7152080" y="3727741"/>
            <a:ext cx="220868" cy="438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47489" y="4166537"/>
            <a:ext cx="209176" cy="26894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543800" y="3075836"/>
            <a:ext cx="477856" cy="3585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26899" y="4587405"/>
            <a:ext cx="265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N with X and color X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Case 1: Parent </a:t>
            </a:r>
            <a:r>
              <a:rPr lang="en-US" dirty="0" smtClean="0"/>
              <a:t>red</a:t>
            </a:r>
          </a:p>
          <a:p>
            <a:r>
              <a:rPr lang="en-US" dirty="0" smtClean="0"/>
              <a:t>Sibling children black</a:t>
            </a:r>
            <a:endParaRPr lang="en-US" dirty="0" smtClean="0"/>
          </a:p>
          <a:p>
            <a:r>
              <a:rPr lang="en-US" dirty="0" smtClean="0"/>
              <a:t>Change color of sibling and parent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4" y="1822824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5871886" y="2722282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96122" y="924858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H="1">
            <a:off x="4664640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  <a:endCxn id="5" idx="0"/>
          </p:cNvCxnSpPr>
          <p:nvPr/>
        </p:nvCxnSpPr>
        <p:spPr>
          <a:xfrm>
            <a:off x="5255233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  <a:endCxn id="7" idx="0"/>
          </p:cNvCxnSpPr>
          <p:nvPr/>
        </p:nvCxnSpPr>
        <p:spPr>
          <a:xfrm>
            <a:off x="5793115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 flipH="1">
            <a:off x="5334005" y="2294688"/>
            <a:ext cx="78770" cy="8564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65064" y="2977775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59262" y="1870637"/>
            <a:ext cx="373793" cy="430310"/>
            <a:chOff x="2928207" y="3499215"/>
            <a:chExt cx="373793" cy="430310"/>
          </a:xfrm>
        </p:grpSpPr>
        <p:sp>
          <p:nvSpPr>
            <p:cNvPr id="15" name="Rectangle 14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6140827" y="1822824"/>
            <a:ext cx="522938" cy="39288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75971" y="1741865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8213853" y="2641323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138089" y="843899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 flipH="1">
            <a:off x="7006607" y="1315763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5"/>
            <a:endCxn id="18" idx="0"/>
          </p:cNvCxnSpPr>
          <p:nvPr/>
        </p:nvCxnSpPr>
        <p:spPr>
          <a:xfrm>
            <a:off x="7597200" y="1315763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5"/>
            <a:endCxn id="19" idx="0"/>
          </p:cNvCxnSpPr>
          <p:nvPr/>
        </p:nvCxnSpPr>
        <p:spPr>
          <a:xfrm>
            <a:off x="8135082" y="2213729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3"/>
          </p:cNvCxnSpPr>
          <p:nvPr/>
        </p:nvCxnSpPr>
        <p:spPr>
          <a:xfrm flipH="1">
            <a:off x="7675972" y="2213729"/>
            <a:ext cx="78770" cy="8564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07031" y="2896816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737666" y="1770459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106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Case 2</a:t>
            </a:r>
          </a:p>
          <a:p>
            <a:pPr lvl="1"/>
            <a:r>
              <a:rPr lang="en-US" dirty="0" smtClean="0"/>
              <a:t>Parent Black</a:t>
            </a:r>
          </a:p>
          <a:p>
            <a:pPr lvl="1"/>
            <a:r>
              <a:rPr lang="en-US" dirty="0" smtClean="0"/>
              <a:t>Sibling Red</a:t>
            </a:r>
          </a:p>
          <a:p>
            <a:r>
              <a:rPr lang="en-US" dirty="0" smtClean="0"/>
              <a:t>Rotate such that sibling is parent, and parent is child of sibling</a:t>
            </a:r>
          </a:p>
          <a:p>
            <a:r>
              <a:rPr lang="en-US" dirty="0" smtClean="0"/>
              <a:t>Exchange  color of parent and sibling</a:t>
            </a:r>
          </a:p>
          <a:p>
            <a:r>
              <a:rPr lang="en-US" dirty="0" smtClean="0"/>
              <a:t>Now it is Case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4" y="1822824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5871886" y="2722282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6122" y="924858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664640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  <a:endCxn id="5" idx="0"/>
          </p:cNvCxnSpPr>
          <p:nvPr/>
        </p:nvCxnSpPr>
        <p:spPr>
          <a:xfrm>
            <a:off x="5255233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  <a:endCxn id="6" idx="0"/>
          </p:cNvCxnSpPr>
          <p:nvPr/>
        </p:nvCxnSpPr>
        <p:spPr>
          <a:xfrm>
            <a:off x="5793115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 flipH="1">
            <a:off x="5334005" y="2294688"/>
            <a:ext cx="78770" cy="8564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65064" y="2977775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59262" y="1870637"/>
            <a:ext cx="373793" cy="430310"/>
            <a:chOff x="2928207" y="3499215"/>
            <a:chExt cx="373793" cy="430310"/>
          </a:xfrm>
        </p:grpSpPr>
        <p:sp>
          <p:nvSpPr>
            <p:cNvPr id="14" name="Rectangle 13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6140827" y="1822824"/>
            <a:ext cx="522938" cy="39288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43800" y="648446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438673" y="1093414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67590" y="1111343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081685" y="1526985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111044" y="1526985"/>
            <a:ext cx="537882" cy="552823"/>
          </a:xfrm>
          <a:prstGeom prst="ellipse">
            <a:avLst/>
          </a:prstGeom>
          <a:solidFill>
            <a:srgbClr val="AD0101"/>
          </a:solidFill>
          <a:ln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475070" y="2002654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05917" y="2002654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48926" y="2375647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819020" y="2487639"/>
            <a:ext cx="373793" cy="430310"/>
            <a:chOff x="2928207" y="3499215"/>
            <a:chExt cx="373793" cy="430310"/>
          </a:xfrm>
        </p:grpSpPr>
        <p:sp>
          <p:nvSpPr>
            <p:cNvPr id="35" name="Rectangle 34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61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Case 3a</a:t>
            </a:r>
          </a:p>
          <a:p>
            <a:pPr lvl="1"/>
            <a:r>
              <a:rPr lang="en-US" dirty="0"/>
              <a:t>Sibling is </a:t>
            </a:r>
            <a:r>
              <a:rPr lang="en-US" dirty="0" smtClean="0"/>
              <a:t>black</a:t>
            </a:r>
            <a:endParaRPr lang="en-US" dirty="0"/>
          </a:p>
          <a:p>
            <a:pPr lvl="1"/>
            <a:r>
              <a:rPr lang="en-US" dirty="0"/>
              <a:t>If  sibling is left (right) child of grand parent then left (right) child of sibling is </a:t>
            </a:r>
            <a:r>
              <a:rPr lang="en-US" dirty="0" smtClean="0"/>
              <a:t>red (Straight line)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Rotate to make sibling parent of grand parent.</a:t>
            </a:r>
          </a:p>
          <a:p>
            <a:r>
              <a:rPr lang="en-US" dirty="0" smtClean="0"/>
              <a:t>Color left child of sibling black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4" y="1822824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5871886" y="2722282"/>
            <a:ext cx="537882" cy="5528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6122" y="924858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664640" y="1396722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  <a:endCxn id="5" idx="0"/>
          </p:cNvCxnSpPr>
          <p:nvPr/>
        </p:nvCxnSpPr>
        <p:spPr>
          <a:xfrm>
            <a:off x="5255233" y="1396722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  <a:endCxn id="6" idx="0"/>
          </p:cNvCxnSpPr>
          <p:nvPr/>
        </p:nvCxnSpPr>
        <p:spPr>
          <a:xfrm>
            <a:off x="5793115" y="2294688"/>
            <a:ext cx="347712" cy="427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 flipH="1">
            <a:off x="5334005" y="2294688"/>
            <a:ext cx="78770" cy="8564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65064" y="2977775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59262" y="1870637"/>
            <a:ext cx="373793" cy="430310"/>
            <a:chOff x="2928207" y="3499215"/>
            <a:chExt cx="373793" cy="430310"/>
          </a:xfrm>
        </p:grpSpPr>
        <p:sp>
          <p:nvSpPr>
            <p:cNvPr id="14" name="Rectangle 13"/>
            <p:cNvSpPr/>
            <p:nvPr/>
          </p:nvSpPr>
          <p:spPr>
            <a:xfrm>
              <a:off x="3021103" y="3575341"/>
              <a:ext cx="209176" cy="26894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28207" y="3499215"/>
              <a:ext cx="373793" cy="4303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6140827" y="1822824"/>
            <a:ext cx="522938" cy="39288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43800" y="648446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438673" y="1093414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67590" y="1111343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81685" y="1526985"/>
            <a:ext cx="537882" cy="552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111044" y="1526985"/>
            <a:ext cx="537882" cy="552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475070" y="2002654"/>
            <a:ext cx="347712" cy="4261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005917" y="2002654"/>
            <a:ext cx="210253" cy="473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48926" y="2375647"/>
            <a:ext cx="537882" cy="552823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11916" y="2489060"/>
            <a:ext cx="209176" cy="26894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7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3897</TotalTime>
  <Words>508</Words>
  <Application>Microsoft Macintosh PowerPoint</Application>
  <PresentationFormat>On-screen Show (4:3)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Red Black Trees:Insertion</vt:lpstr>
      <vt:lpstr>Insertion </vt:lpstr>
      <vt:lpstr>Insertion </vt:lpstr>
      <vt:lpstr>Insertion </vt:lpstr>
      <vt:lpstr>Deletion</vt:lpstr>
      <vt:lpstr>Deletion</vt:lpstr>
      <vt:lpstr>Deletion</vt:lpstr>
      <vt:lpstr>Deletion</vt:lpstr>
      <vt:lpstr>Deletion</vt:lpstr>
      <vt:lpstr>Deletion</vt:lpstr>
      <vt:lpstr>Deletion</vt:lpstr>
    </vt:vector>
  </TitlesOfParts>
  <Company>UNO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Bhowmick</dc:creator>
  <cp:lastModifiedBy>Sanjukta Bhowmick</cp:lastModifiedBy>
  <cp:revision>16</cp:revision>
  <dcterms:created xsi:type="dcterms:W3CDTF">2019-02-22T05:02:09Z</dcterms:created>
  <dcterms:modified xsi:type="dcterms:W3CDTF">2019-03-05T07:56:10Z</dcterms:modified>
</cp:coreProperties>
</file>