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303" r:id="rId27"/>
    <p:sldId id="304" r:id="rId28"/>
    <p:sldId id="305" r:id="rId29"/>
    <p:sldId id="306" r:id="rId30"/>
    <p:sldId id="307" r:id="rId31"/>
    <p:sldId id="308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B6ACB-75D2-4E4A-A939-F080FA8E990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F39DE-4893-BD43-9F16-9D8088A7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88243-27D9-2641-9B85-58162BD89528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F39DE-4893-BD43-9F16-9D8088A7D8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F39DE-4893-BD43-9F16-9D8088A7D8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F39DE-4893-BD43-9F16-9D8088A7D8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F39DE-4893-BD43-9F16-9D8088A7D8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A36CF-EDD1-FD43-9EC1-89D59664C5FE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16FD5-93D4-4C4C-ACEB-11240FC1B583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3BF7C-383F-7A4F-B882-16D079A49BB3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64CA5-7FE8-304B-92C2-E5605B098A95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DA996-7BA4-D74D-BDBE-E73BB11C8734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76F0F-F071-DD4D-862B-DD7FA59F8B42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94781-BC71-5F48-9FD4-228084230B53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5B81F-B5D6-8E41-BABE-C31E9AC60552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B7BA5CB-EB07-D449-8208-15DEB15817B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F2196F6-8EF6-8C4E-A77C-25B4C10F0A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8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Delete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  <a:cs typeface="PMingLiU" pitchFamily="18" charset="-120"/>
              </a:rPr>
              <a:t>The </a:t>
            </a:r>
            <a:r>
              <a:rPr lang="en-US" altLang="zh-TW" dirty="0">
                <a:ea typeface="PMingLiU" pitchFamily="18" charset="-120"/>
                <a:cs typeface="PMingLiU" pitchFamily="18" charset="-120"/>
              </a:rPr>
              <a:t>node to be deleted has three conditions</a:t>
            </a:r>
          </a:p>
          <a:p>
            <a:pPr lvl="1"/>
            <a:r>
              <a:rPr lang="en-US" altLang="zh-TW" dirty="0">
                <a:ea typeface="PMingLiU" pitchFamily="18" charset="-120"/>
                <a:cs typeface="PMingLiU" pitchFamily="18" charset="-120"/>
              </a:rPr>
              <a:t>The node is a leaf</a:t>
            </a:r>
          </a:p>
          <a:p>
            <a:pPr lvl="1"/>
            <a:r>
              <a:rPr lang="en-US" altLang="zh-TW" dirty="0">
                <a:ea typeface="PMingLiU" pitchFamily="18" charset="-120"/>
                <a:cs typeface="PMingLiU" pitchFamily="18" charset="-120"/>
              </a:rPr>
              <a:t>The node has one child</a:t>
            </a:r>
          </a:p>
          <a:p>
            <a:pPr lvl="1"/>
            <a:r>
              <a:rPr lang="en-US" altLang="zh-TW" dirty="0">
                <a:ea typeface="PMingLiU" pitchFamily="18" charset="-120"/>
                <a:cs typeface="PMingLiU" pitchFamily="18" charset="-120"/>
              </a:rPr>
              <a:t>The node has two children</a:t>
            </a:r>
            <a:endParaRPr lang="en-US" altLang="ko-KR" dirty="0">
              <a:ea typeface="굴림" pitchFamily="-112" charset="-127"/>
              <a:cs typeface="굴림" pitchFamily="-11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33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7A418E-2423-1E49-99FB-89F09590B047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>
                <a:ea typeface="굴림" pitchFamily="-112" charset="-127"/>
                <a:cs typeface="굴림" pitchFamily="-112" charset="-127"/>
              </a:rPr>
              <a:t>How to Remove a Node?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What if the node is a leaf? </a:t>
            </a:r>
          </a:p>
          <a:p>
            <a:pPr lvl="1"/>
            <a:r>
              <a:rPr lang="en-US" altLang="zh-TW" dirty="0">
                <a:ea typeface="PMingLiU" pitchFamily="18" charset="-120"/>
                <a:cs typeface="PMingLiU" pitchFamily="18" charset="-120"/>
              </a:rPr>
              <a:t>It can be deleted immediately.</a:t>
            </a:r>
            <a:endParaRPr lang="en-US" altLang="ko-KR" dirty="0"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850948" name="Oval 4"/>
          <p:cNvSpPr>
            <a:spLocks noChangeAspect="1" noChangeArrowheads="1"/>
          </p:cNvSpPr>
          <p:nvPr/>
        </p:nvSpPr>
        <p:spPr bwMode="auto">
          <a:xfrm>
            <a:off x="2813050" y="3141663"/>
            <a:ext cx="514350" cy="514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49" name="Text Box 5"/>
          <p:cNvSpPr txBox="1">
            <a:spLocks noChangeAspect="1" noChangeArrowheads="1"/>
          </p:cNvSpPr>
          <p:nvPr/>
        </p:nvSpPr>
        <p:spPr bwMode="auto">
          <a:xfrm>
            <a:off x="2813050" y="3141663"/>
            <a:ext cx="51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8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51</a:t>
            </a:r>
          </a:p>
        </p:txBody>
      </p:sp>
      <p:sp>
        <p:nvSpPr>
          <p:cNvPr id="850950" name="Oval 6"/>
          <p:cNvSpPr>
            <a:spLocks noChangeAspect="1" noChangeArrowheads="1"/>
          </p:cNvSpPr>
          <p:nvPr/>
        </p:nvSpPr>
        <p:spPr bwMode="auto">
          <a:xfrm>
            <a:off x="2243138" y="3727450"/>
            <a:ext cx="512762" cy="514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1" name="Text Box 7"/>
          <p:cNvSpPr txBox="1">
            <a:spLocks noChangeAspect="1" noChangeArrowheads="1"/>
          </p:cNvSpPr>
          <p:nvPr/>
        </p:nvSpPr>
        <p:spPr bwMode="auto">
          <a:xfrm>
            <a:off x="2243138" y="3727450"/>
            <a:ext cx="5127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800" b="0" dirty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39</a:t>
            </a:r>
          </a:p>
        </p:txBody>
      </p:sp>
      <p:sp>
        <p:nvSpPr>
          <p:cNvPr id="850952" name="Oval 8"/>
          <p:cNvSpPr>
            <a:spLocks noChangeAspect="1" noChangeArrowheads="1"/>
          </p:cNvSpPr>
          <p:nvPr/>
        </p:nvSpPr>
        <p:spPr bwMode="auto">
          <a:xfrm>
            <a:off x="1728788" y="4413250"/>
            <a:ext cx="514350" cy="512763"/>
          </a:xfrm>
          <a:prstGeom prst="ellipse">
            <a:avLst/>
          </a:prstGeom>
          <a:solidFill>
            <a:srgbClr val="FFFF66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3" name="Text Box 9"/>
          <p:cNvSpPr txBox="1">
            <a:spLocks noChangeAspect="1" noChangeArrowheads="1"/>
          </p:cNvSpPr>
          <p:nvPr/>
        </p:nvSpPr>
        <p:spPr bwMode="auto">
          <a:xfrm>
            <a:off x="1728788" y="4413250"/>
            <a:ext cx="51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8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20</a:t>
            </a:r>
          </a:p>
        </p:txBody>
      </p:sp>
      <p:sp>
        <p:nvSpPr>
          <p:cNvPr id="850954" name="Oval 10"/>
          <p:cNvSpPr>
            <a:spLocks noChangeAspect="1" noChangeArrowheads="1"/>
          </p:cNvSpPr>
          <p:nvPr/>
        </p:nvSpPr>
        <p:spPr bwMode="auto">
          <a:xfrm>
            <a:off x="2586038" y="4413250"/>
            <a:ext cx="512762" cy="512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5" name="Line 11"/>
          <p:cNvSpPr>
            <a:spLocks noChangeAspect="1" noChangeShapeType="1"/>
          </p:cNvSpPr>
          <p:nvPr/>
        </p:nvSpPr>
        <p:spPr bwMode="auto">
          <a:xfrm flipH="1">
            <a:off x="2700338" y="3598863"/>
            <a:ext cx="169862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6" name="Line 12"/>
          <p:cNvSpPr>
            <a:spLocks noChangeAspect="1" noChangeShapeType="1"/>
          </p:cNvSpPr>
          <p:nvPr/>
        </p:nvSpPr>
        <p:spPr bwMode="auto">
          <a:xfrm flipH="1">
            <a:off x="2071688" y="4241800"/>
            <a:ext cx="1714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7" name="Line 13"/>
          <p:cNvSpPr>
            <a:spLocks noChangeAspect="1" noChangeShapeType="1"/>
          </p:cNvSpPr>
          <p:nvPr/>
        </p:nvSpPr>
        <p:spPr bwMode="auto">
          <a:xfrm>
            <a:off x="2586038" y="4241800"/>
            <a:ext cx="169862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8" name="Text Box 14"/>
          <p:cNvSpPr txBox="1">
            <a:spLocks noChangeAspect="1" noChangeArrowheads="1"/>
          </p:cNvSpPr>
          <p:nvPr/>
        </p:nvSpPr>
        <p:spPr bwMode="auto">
          <a:xfrm>
            <a:off x="2586038" y="4413250"/>
            <a:ext cx="512762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8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45</a:t>
            </a:r>
          </a:p>
        </p:txBody>
      </p:sp>
      <p:sp>
        <p:nvSpPr>
          <p:cNvPr id="850959" name="Oval 15"/>
          <p:cNvSpPr>
            <a:spLocks noChangeAspect="1" noChangeArrowheads="1"/>
          </p:cNvSpPr>
          <p:nvPr/>
        </p:nvSpPr>
        <p:spPr bwMode="auto">
          <a:xfrm>
            <a:off x="3098800" y="5097463"/>
            <a:ext cx="514350" cy="514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60" name="Text Box 16"/>
          <p:cNvSpPr txBox="1">
            <a:spLocks noChangeAspect="1" noChangeArrowheads="1"/>
          </p:cNvSpPr>
          <p:nvPr/>
        </p:nvSpPr>
        <p:spPr bwMode="auto">
          <a:xfrm>
            <a:off x="3098800" y="5097463"/>
            <a:ext cx="51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8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49</a:t>
            </a:r>
          </a:p>
        </p:txBody>
      </p:sp>
      <p:sp>
        <p:nvSpPr>
          <p:cNvPr id="850961" name="Line 17"/>
          <p:cNvSpPr>
            <a:spLocks noChangeAspect="1" noChangeShapeType="1"/>
          </p:cNvSpPr>
          <p:nvPr/>
        </p:nvSpPr>
        <p:spPr bwMode="auto">
          <a:xfrm>
            <a:off x="3098800" y="4926013"/>
            <a:ext cx="1714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62" name="AutoShape 18"/>
          <p:cNvSpPr>
            <a:spLocks noChangeAspect="1" noChangeArrowheads="1"/>
          </p:cNvSpPr>
          <p:nvPr/>
        </p:nvSpPr>
        <p:spPr bwMode="auto">
          <a:xfrm>
            <a:off x="3956050" y="4070350"/>
            <a:ext cx="514350" cy="512763"/>
          </a:xfrm>
          <a:prstGeom prst="rightArrow">
            <a:avLst>
              <a:gd name="adj1" fmla="val 50000"/>
              <a:gd name="adj2" fmla="val 2507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153025" y="3313113"/>
            <a:ext cx="2227263" cy="2470150"/>
            <a:chOff x="3246" y="2087"/>
            <a:chExt cx="1403" cy="1556"/>
          </a:xfrm>
        </p:grpSpPr>
        <p:sp>
          <p:nvSpPr>
            <p:cNvPr id="850964" name="Oval 20"/>
            <p:cNvSpPr>
              <a:spLocks noChangeAspect="1" noChangeArrowheads="1"/>
            </p:cNvSpPr>
            <p:nvPr/>
          </p:nvSpPr>
          <p:spPr bwMode="auto">
            <a:xfrm>
              <a:off x="4145" y="2087"/>
              <a:ext cx="324" cy="3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965" name="Text Box 21"/>
            <p:cNvSpPr txBox="1">
              <a:spLocks noChangeAspect="1" noChangeArrowheads="1"/>
            </p:cNvSpPr>
            <p:nvPr/>
          </p:nvSpPr>
          <p:spPr bwMode="auto">
            <a:xfrm>
              <a:off x="4145" y="2087"/>
              <a:ext cx="3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51</a:t>
              </a:r>
            </a:p>
          </p:txBody>
        </p:sp>
        <p:sp>
          <p:nvSpPr>
            <p:cNvPr id="850966" name="Oval 22"/>
            <p:cNvSpPr>
              <a:spLocks noChangeAspect="1" noChangeArrowheads="1"/>
            </p:cNvSpPr>
            <p:nvPr/>
          </p:nvSpPr>
          <p:spPr bwMode="auto">
            <a:xfrm>
              <a:off x="3785" y="2456"/>
              <a:ext cx="324" cy="3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967" name="Text Box 23"/>
            <p:cNvSpPr txBox="1">
              <a:spLocks noChangeAspect="1" noChangeArrowheads="1"/>
            </p:cNvSpPr>
            <p:nvPr/>
          </p:nvSpPr>
          <p:spPr bwMode="auto">
            <a:xfrm>
              <a:off x="3785" y="2456"/>
              <a:ext cx="3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39</a:t>
              </a:r>
            </a:p>
          </p:txBody>
        </p:sp>
        <p:sp>
          <p:nvSpPr>
            <p:cNvPr id="850968" name="Oval 24"/>
            <p:cNvSpPr>
              <a:spLocks noChangeAspect="1" noChangeArrowheads="1"/>
            </p:cNvSpPr>
            <p:nvPr/>
          </p:nvSpPr>
          <p:spPr bwMode="auto">
            <a:xfrm>
              <a:off x="4001" y="2887"/>
              <a:ext cx="324" cy="3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969" name="Line 25"/>
            <p:cNvSpPr>
              <a:spLocks noChangeAspect="1" noChangeShapeType="1"/>
            </p:cNvSpPr>
            <p:nvPr/>
          </p:nvSpPr>
          <p:spPr bwMode="auto">
            <a:xfrm flipH="1">
              <a:off x="4073" y="2375"/>
              <a:ext cx="108" cy="1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970" name="Line 26"/>
            <p:cNvSpPr>
              <a:spLocks noChangeAspect="1" noChangeShapeType="1"/>
            </p:cNvSpPr>
            <p:nvPr/>
          </p:nvSpPr>
          <p:spPr bwMode="auto">
            <a:xfrm>
              <a:off x="4001" y="2780"/>
              <a:ext cx="108" cy="1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971" name="Text Box 27"/>
            <p:cNvSpPr txBox="1">
              <a:spLocks noChangeAspect="1" noChangeArrowheads="1"/>
            </p:cNvSpPr>
            <p:nvPr/>
          </p:nvSpPr>
          <p:spPr bwMode="auto">
            <a:xfrm>
              <a:off x="4001" y="2887"/>
              <a:ext cx="3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45</a:t>
              </a:r>
            </a:p>
          </p:txBody>
        </p:sp>
        <p:sp>
          <p:nvSpPr>
            <p:cNvPr id="850972" name="Oval 28"/>
            <p:cNvSpPr>
              <a:spLocks noChangeAspect="1" noChangeArrowheads="1"/>
            </p:cNvSpPr>
            <p:nvPr/>
          </p:nvSpPr>
          <p:spPr bwMode="auto">
            <a:xfrm>
              <a:off x="4325" y="3319"/>
              <a:ext cx="324" cy="3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973" name="Text Box 29"/>
            <p:cNvSpPr txBox="1">
              <a:spLocks noChangeAspect="1" noChangeArrowheads="1"/>
            </p:cNvSpPr>
            <p:nvPr/>
          </p:nvSpPr>
          <p:spPr bwMode="auto">
            <a:xfrm>
              <a:off x="4325" y="3319"/>
              <a:ext cx="3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49</a:t>
              </a:r>
            </a:p>
          </p:txBody>
        </p:sp>
        <p:sp>
          <p:nvSpPr>
            <p:cNvPr id="850974" name="Line 30"/>
            <p:cNvSpPr>
              <a:spLocks noChangeAspect="1" noChangeShapeType="1"/>
            </p:cNvSpPr>
            <p:nvPr/>
          </p:nvSpPr>
          <p:spPr bwMode="auto">
            <a:xfrm>
              <a:off x="4325" y="3211"/>
              <a:ext cx="108" cy="1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975" name="Text Box 31"/>
            <p:cNvSpPr txBox="1">
              <a:spLocks noChangeAspect="1" noChangeArrowheads="1"/>
            </p:cNvSpPr>
            <p:nvPr/>
          </p:nvSpPr>
          <p:spPr bwMode="auto">
            <a:xfrm>
              <a:off x="3246" y="2240"/>
              <a:ext cx="3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endParaRPr lang="en-US" altLang="zh-TW" sz="2800" b="0">
                <a:solidFill>
                  <a:srgbClr val="0033CC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endParaRPr>
            </a:p>
          </p:txBody>
        </p:sp>
        <p:sp>
          <p:nvSpPr>
            <p:cNvPr id="850976" name="Line 32"/>
            <p:cNvSpPr>
              <a:spLocks noChangeAspect="1" noChangeShapeType="1"/>
            </p:cNvSpPr>
            <p:nvPr/>
          </p:nvSpPr>
          <p:spPr bwMode="auto">
            <a:xfrm>
              <a:off x="3570" y="2348"/>
              <a:ext cx="215" cy="108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54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>
                <a:ea typeface="굴림" pitchFamily="-112" charset="-127"/>
                <a:cs typeface="굴림" pitchFamily="-112" charset="-127"/>
              </a:rPr>
              <a:t>How to Remove a Node?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82000" cy="4724400"/>
          </a:xfrm>
        </p:spPr>
        <p:txBody>
          <a:bodyPr/>
          <a:lstStyle/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What if the node has one child? </a:t>
            </a:r>
            <a:endParaRPr lang="en-US" altLang="ko-KR" sz="2800">
              <a:ea typeface="굴림" pitchFamily="-112" charset="-127"/>
              <a:cs typeface="굴림" pitchFamily="-112" charset="-127"/>
            </a:endParaRPr>
          </a:p>
          <a:p>
            <a:pPr lvl="1"/>
            <a:r>
              <a:rPr lang="en-US" altLang="zh-TW">
                <a:ea typeface="PMingLiU" pitchFamily="18" charset="-120"/>
                <a:cs typeface="PMingLiU" pitchFamily="18" charset="-120"/>
              </a:rPr>
              <a:t>It can be deleted after its parent adjusts a pointer to bypass the node</a:t>
            </a:r>
          </a:p>
          <a:p>
            <a:pPr lvl="1">
              <a:buFont typeface="Wingdings" pitchFamily="-112" charset="2"/>
              <a:buNone/>
            </a:pPr>
            <a:endParaRPr lang="ko-KR" altLang="en-US" sz="2400"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852996" name="Oval 4"/>
          <p:cNvSpPr>
            <a:spLocks noChangeAspect="1" noChangeArrowheads="1"/>
          </p:cNvSpPr>
          <p:nvPr/>
        </p:nvSpPr>
        <p:spPr bwMode="auto">
          <a:xfrm>
            <a:off x="2889250" y="3284538"/>
            <a:ext cx="514350" cy="514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2997" name="Text Box 5"/>
          <p:cNvSpPr txBox="1">
            <a:spLocks noChangeAspect="1" noChangeArrowheads="1"/>
          </p:cNvSpPr>
          <p:nvPr/>
        </p:nvSpPr>
        <p:spPr bwMode="auto">
          <a:xfrm>
            <a:off x="2889250" y="3284538"/>
            <a:ext cx="51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4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51</a:t>
            </a:r>
          </a:p>
        </p:txBody>
      </p:sp>
      <p:sp>
        <p:nvSpPr>
          <p:cNvPr id="852998" name="Oval 6"/>
          <p:cNvSpPr>
            <a:spLocks noChangeAspect="1" noChangeArrowheads="1"/>
          </p:cNvSpPr>
          <p:nvPr/>
        </p:nvSpPr>
        <p:spPr bwMode="auto">
          <a:xfrm>
            <a:off x="2316163" y="3870325"/>
            <a:ext cx="515937" cy="514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2999" name="Text Box 7"/>
          <p:cNvSpPr txBox="1">
            <a:spLocks noChangeAspect="1" noChangeArrowheads="1"/>
          </p:cNvSpPr>
          <p:nvPr/>
        </p:nvSpPr>
        <p:spPr bwMode="auto">
          <a:xfrm>
            <a:off x="2316163" y="3870325"/>
            <a:ext cx="5159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4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39</a:t>
            </a:r>
          </a:p>
        </p:txBody>
      </p:sp>
      <p:sp>
        <p:nvSpPr>
          <p:cNvPr id="853000" name="Oval 8"/>
          <p:cNvSpPr>
            <a:spLocks noChangeAspect="1" noChangeArrowheads="1"/>
          </p:cNvSpPr>
          <p:nvPr/>
        </p:nvSpPr>
        <p:spPr bwMode="auto">
          <a:xfrm>
            <a:off x="1801813" y="4556125"/>
            <a:ext cx="514350" cy="515938"/>
          </a:xfrm>
          <a:prstGeom prst="ellipse">
            <a:avLst/>
          </a:prstGeom>
          <a:solidFill>
            <a:srgbClr val="FFFF66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01" name="Text Box 9"/>
          <p:cNvSpPr txBox="1">
            <a:spLocks noChangeAspect="1" noChangeArrowheads="1"/>
          </p:cNvSpPr>
          <p:nvPr/>
        </p:nvSpPr>
        <p:spPr bwMode="auto">
          <a:xfrm>
            <a:off x="1801813" y="4556125"/>
            <a:ext cx="51435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4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20</a:t>
            </a:r>
          </a:p>
        </p:txBody>
      </p:sp>
      <p:sp>
        <p:nvSpPr>
          <p:cNvPr id="853002" name="Oval 10"/>
          <p:cNvSpPr>
            <a:spLocks noChangeAspect="1" noChangeArrowheads="1"/>
          </p:cNvSpPr>
          <p:nvPr/>
        </p:nvSpPr>
        <p:spPr bwMode="auto">
          <a:xfrm>
            <a:off x="2659063" y="4556125"/>
            <a:ext cx="515937" cy="5159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03" name="Line 11"/>
          <p:cNvSpPr>
            <a:spLocks noChangeAspect="1" noChangeShapeType="1"/>
          </p:cNvSpPr>
          <p:nvPr/>
        </p:nvSpPr>
        <p:spPr bwMode="auto">
          <a:xfrm flipH="1">
            <a:off x="2774950" y="3741738"/>
            <a:ext cx="1714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04" name="Line 12"/>
          <p:cNvSpPr>
            <a:spLocks noChangeAspect="1" noChangeShapeType="1"/>
          </p:cNvSpPr>
          <p:nvPr/>
        </p:nvSpPr>
        <p:spPr bwMode="auto">
          <a:xfrm flipH="1">
            <a:off x="2144713" y="4384675"/>
            <a:ext cx="1714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05" name="Line 13"/>
          <p:cNvSpPr>
            <a:spLocks noChangeAspect="1" noChangeShapeType="1"/>
          </p:cNvSpPr>
          <p:nvPr/>
        </p:nvSpPr>
        <p:spPr bwMode="auto">
          <a:xfrm>
            <a:off x="2659063" y="4384675"/>
            <a:ext cx="173037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06" name="Text Box 14"/>
          <p:cNvSpPr txBox="1">
            <a:spLocks noChangeAspect="1" noChangeArrowheads="1"/>
          </p:cNvSpPr>
          <p:nvPr/>
        </p:nvSpPr>
        <p:spPr bwMode="auto">
          <a:xfrm>
            <a:off x="2659063" y="4556125"/>
            <a:ext cx="515937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4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45</a:t>
            </a:r>
          </a:p>
        </p:txBody>
      </p:sp>
      <p:sp>
        <p:nvSpPr>
          <p:cNvPr id="853007" name="Oval 15"/>
          <p:cNvSpPr>
            <a:spLocks noChangeAspect="1" noChangeArrowheads="1"/>
          </p:cNvSpPr>
          <p:nvPr/>
        </p:nvSpPr>
        <p:spPr bwMode="auto">
          <a:xfrm>
            <a:off x="3175000" y="5243513"/>
            <a:ext cx="514350" cy="514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08" name="Text Box 16"/>
          <p:cNvSpPr txBox="1">
            <a:spLocks noChangeAspect="1" noChangeArrowheads="1"/>
          </p:cNvSpPr>
          <p:nvPr/>
        </p:nvSpPr>
        <p:spPr bwMode="auto">
          <a:xfrm>
            <a:off x="3175000" y="5243513"/>
            <a:ext cx="51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4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49</a:t>
            </a:r>
          </a:p>
        </p:txBody>
      </p:sp>
      <p:sp>
        <p:nvSpPr>
          <p:cNvPr id="853009" name="Line 17"/>
          <p:cNvSpPr>
            <a:spLocks noChangeAspect="1" noChangeShapeType="1"/>
          </p:cNvSpPr>
          <p:nvPr/>
        </p:nvSpPr>
        <p:spPr bwMode="auto">
          <a:xfrm>
            <a:off x="3175000" y="5072063"/>
            <a:ext cx="1714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10" name="AutoShape 18"/>
          <p:cNvSpPr>
            <a:spLocks noChangeAspect="1" noChangeArrowheads="1"/>
          </p:cNvSpPr>
          <p:nvPr/>
        </p:nvSpPr>
        <p:spPr bwMode="auto">
          <a:xfrm>
            <a:off x="4273550" y="4213225"/>
            <a:ext cx="514350" cy="5143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11" name="Oval 19"/>
          <p:cNvSpPr>
            <a:spLocks noChangeAspect="1" noChangeArrowheads="1"/>
          </p:cNvSpPr>
          <p:nvPr/>
        </p:nvSpPr>
        <p:spPr bwMode="auto">
          <a:xfrm>
            <a:off x="2200275" y="5172075"/>
            <a:ext cx="514350" cy="514350"/>
          </a:xfrm>
          <a:prstGeom prst="ellipse">
            <a:avLst/>
          </a:prstGeom>
          <a:solidFill>
            <a:srgbClr val="FFFFFF"/>
          </a:solidFill>
          <a:ln w="190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12" name="Text Box 20"/>
          <p:cNvSpPr txBox="1">
            <a:spLocks noChangeAspect="1" noChangeArrowheads="1"/>
          </p:cNvSpPr>
          <p:nvPr/>
        </p:nvSpPr>
        <p:spPr bwMode="auto">
          <a:xfrm>
            <a:off x="2201863" y="5172075"/>
            <a:ext cx="51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4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30</a:t>
            </a:r>
          </a:p>
        </p:txBody>
      </p:sp>
      <p:sp>
        <p:nvSpPr>
          <p:cNvPr id="853013" name="Oval 21"/>
          <p:cNvSpPr>
            <a:spLocks noChangeAspect="1" noChangeArrowheads="1"/>
          </p:cNvSpPr>
          <p:nvPr/>
        </p:nvSpPr>
        <p:spPr bwMode="auto">
          <a:xfrm>
            <a:off x="2716213" y="5686425"/>
            <a:ext cx="515937" cy="514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14" name="Text Box 22"/>
          <p:cNvSpPr txBox="1">
            <a:spLocks noChangeAspect="1" noChangeArrowheads="1"/>
          </p:cNvSpPr>
          <p:nvPr/>
        </p:nvSpPr>
        <p:spPr bwMode="auto">
          <a:xfrm>
            <a:off x="2716213" y="5686425"/>
            <a:ext cx="5159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4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31</a:t>
            </a:r>
          </a:p>
        </p:txBody>
      </p:sp>
      <p:sp>
        <p:nvSpPr>
          <p:cNvPr id="853015" name="Line 23"/>
          <p:cNvSpPr>
            <a:spLocks noChangeAspect="1" noChangeShapeType="1"/>
          </p:cNvSpPr>
          <p:nvPr/>
        </p:nvSpPr>
        <p:spPr bwMode="auto">
          <a:xfrm>
            <a:off x="2716213" y="5514975"/>
            <a:ext cx="173037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16" name="Oval 24"/>
          <p:cNvSpPr>
            <a:spLocks noChangeAspect="1" noChangeArrowheads="1"/>
          </p:cNvSpPr>
          <p:nvPr/>
        </p:nvSpPr>
        <p:spPr bwMode="auto">
          <a:xfrm>
            <a:off x="1516063" y="5686425"/>
            <a:ext cx="514350" cy="514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17" name="Text Box 25"/>
          <p:cNvSpPr txBox="1">
            <a:spLocks noChangeAspect="1" noChangeArrowheads="1"/>
          </p:cNvSpPr>
          <p:nvPr/>
        </p:nvSpPr>
        <p:spPr bwMode="auto">
          <a:xfrm>
            <a:off x="1516063" y="5686425"/>
            <a:ext cx="51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r>
              <a:rPr lang="en-US" altLang="zh-TW" sz="24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25</a:t>
            </a:r>
          </a:p>
        </p:txBody>
      </p:sp>
      <p:sp>
        <p:nvSpPr>
          <p:cNvPr id="853018" name="Line 26"/>
          <p:cNvSpPr>
            <a:spLocks noChangeAspect="1" noChangeShapeType="1"/>
          </p:cNvSpPr>
          <p:nvPr/>
        </p:nvSpPr>
        <p:spPr bwMode="auto">
          <a:xfrm flipH="1">
            <a:off x="1973263" y="5557838"/>
            <a:ext cx="1714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019" name="Line 27"/>
          <p:cNvSpPr>
            <a:spLocks noChangeAspect="1" noChangeShapeType="1"/>
          </p:cNvSpPr>
          <p:nvPr/>
        </p:nvSpPr>
        <p:spPr bwMode="auto">
          <a:xfrm>
            <a:off x="2201863" y="5000625"/>
            <a:ext cx="17145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946650" y="3384550"/>
            <a:ext cx="2744788" cy="2473325"/>
            <a:chOff x="3116" y="2132"/>
            <a:chExt cx="1729" cy="1558"/>
          </a:xfrm>
        </p:grpSpPr>
        <p:sp>
          <p:nvSpPr>
            <p:cNvPr id="853021" name="Oval 29"/>
            <p:cNvSpPr>
              <a:spLocks noChangeAspect="1" noChangeArrowheads="1"/>
            </p:cNvSpPr>
            <p:nvPr/>
          </p:nvSpPr>
          <p:spPr bwMode="auto">
            <a:xfrm>
              <a:off x="4341" y="2132"/>
              <a:ext cx="324" cy="3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22" name="Text Box 30"/>
            <p:cNvSpPr txBox="1">
              <a:spLocks noChangeAspect="1" noChangeArrowheads="1"/>
            </p:cNvSpPr>
            <p:nvPr/>
          </p:nvSpPr>
          <p:spPr bwMode="auto">
            <a:xfrm>
              <a:off x="4341" y="2132"/>
              <a:ext cx="3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4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51</a:t>
              </a:r>
            </a:p>
          </p:txBody>
        </p:sp>
        <p:sp>
          <p:nvSpPr>
            <p:cNvPr id="853023" name="Oval 31"/>
            <p:cNvSpPr>
              <a:spLocks noChangeAspect="1" noChangeArrowheads="1"/>
            </p:cNvSpPr>
            <p:nvPr/>
          </p:nvSpPr>
          <p:spPr bwMode="auto">
            <a:xfrm>
              <a:off x="3981" y="2501"/>
              <a:ext cx="324" cy="3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24" name="Text Box 32"/>
            <p:cNvSpPr txBox="1">
              <a:spLocks noChangeAspect="1" noChangeArrowheads="1"/>
            </p:cNvSpPr>
            <p:nvPr/>
          </p:nvSpPr>
          <p:spPr bwMode="auto">
            <a:xfrm>
              <a:off x="3981" y="2501"/>
              <a:ext cx="3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4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39</a:t>
              </a:r>
            </a:p>
          </p:txBody>
        </p:sp>
        <p:sp>
          <p:nvSpPr>
            <p:cNvPr id="853025" name="Oval 33"/>
            <p:cNvSpPr>
              <a:spLocks noChangeAspect="1" noChangeArrowheads="1"/>
            </p:cNvSpPr>
            <p:nvPr/>
          </p:nvSpPr>
          <p:spPr bwMode="auto">
            <a:xfrm>
              <a:off x="4197" y="2933"/>
              <a:ext cx="324" cy="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26" name="Line 34"/>
            <p:cNvSpPr>
              <a:spLocks noChangeAspect="1" noChangeShapeType="1"/>
            </p:cNvSpPr>
            <p:nvPr/>
          </p:nvSpPr>
          <p:spPr bwMode="auto">
            <a:xfrm flipH="1">
              <a:off x="4269" y="2420"/>
              <a:ext cx="108" cy="1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27" name="Line 35"/>
            <p:cNvSpPr>
              <a:spLocks noChangeAspect="1" noChangeShapeType="1"/>
            </p:cNvSpPr>
            <p:nvPr/>
          </p:nvSpPr>
          <p:spPr bwMode="auto">
            <a:xfrm>
              <a:off x="4197" y="2825"/>
              <a:ext cx="108" cy="1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28" name="Text Box 36"/>
            <p:cNvSpPr txBox="1">
              <a:spLocks noChangeAspect="1" noChangeArrowheads="1"/>
            </p:cNvSpPr>
            <p:nvPr/>
          </p:nvSpPr>
          <p:spPr bwMode="auto">
            <a:xfrm>
              <a:off x="4197" y="2933"/>
              <a:ext cx="32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4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45</a:t>
              </a:r>
            </a:p>
          </p:txBody>
        </p:sp>
        <p:sp>
          <p:nvSpPr>
            <p:cNvPr id="853029" name="Oval 37"/>
            <p:cNvSpPr>
              <a:spLocks noChangeAspect="1" noChangeArrowheads="1"/>
            </p:cNvSpPr>
            <p:nvPr/>
          </p:nvSpPr>
          <p:spPr bwMode="auto">
            <a:xfrm>
              <a:off x="4521" y="3366"/>
              <a:ext cx="324" cy="3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30" name="Text Box 38"/>
            <p:cNvSpPr txBox="1">
              <a:spLocks noChangeAspect="1" noChangeArrowheads="1"/>
            </p:cNvSpPr>
            <p:nvPr/>
          </p:nvSpPr>
          <p:spPr bwMode="auto">
            <a:xfrm>
              <a:off x="4521" y="3366"/>
              <a:ext cx="3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4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49</a:t>
              </a:r>
            </a:p>
          </p:txBody>
        </p:sp>
        <p:sp>
          <p:nvSpPr>
            <p:cNvPr id="853031" name="Line 39"/>
            <p:cNvSpPr>
              <a:spLocks noChangeAspect="1" noChangeShapeType="1"/>
            </p:cNvSpPr>
            <p:nvPr/>
          </p:nvSpPr>
          <p:spPr bwMode="auto">
            <a:xfrm>
              <a:off x="4521" y="3258"/>
              <a:ext cx="108" cy="1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32" name="Text Box 40"/>
            <p:cNvSpPr txBox="1">
              <a:spLocks noChangeAspect="1" noChangeArrowheads="1"/>
            </p:cNvSpPr>
            <p:nvPr/>
          </p:nvSpPr>
          <p:spPr bwMode="auto">
            <a:xfrm>
              <a:off x="3440" y="2285"/>
              <a:ext cx="3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endParaRPr lang="en-US" altLang="zh-TW" sz="2400" b="0">
                <a:solidFill>
                  <a:srgbClr val="0033CC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endParaRPr>
            </a:p>
          </p:txBody>
        </p:sp>
        <p:sp>
          <p:nvSpPr>
            <p:cNvPr id="853033" name="Line 41"/>
            <p:cNvSpPr>
              <a:spLocks noChangeAspect="1" noChangeShapeType="1"/>
            </p:cNvSpPr>
            <p:nvPr/>
          </p:nvSpPr>
          <p:spPr bwMode="auto">
            <a:xfrm>
              <a:off x="3764" y="2393"/>
              <a:ext cx="217" cy="108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34" name="Oval 42"/>
            <p:cNvSpPr>
              <a:spLocks noChangeAspect="1" noChangeArrowheads="1"/>
            </p:cNvSpPr>
            <p:nvPr/>
          </p:nvSpPr>
          <p:spPr bwMode="auto">
            <a:xfrm>
              <a:off x="3548" y="2933"/>
              <a:ext cx="325" cy="325"/>
            </a:xfrm>
            <a:prstGeom prst="ellipse">
              <a:avLst/>
            </a:prstGeom>
            <a:solidFill>
              <a:srgbClr val="FFFFFF"/>
            </a:solidFill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35" name="Text Box 43"/>
            <p:cNvSpPr txBox="1">
              <a:spLocks noChangeAspect="1" noChangeArrowheads="1"/>
            </p:cNvSpPr>
            <p:nvPr/>
          </p:nvSpPr>
          <p:spPr bwMode="auto">
            <a:xfrm>
              <a:off x="3548" y="2933"/>
              <a:ext cx="32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4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30</a:t>
              </a:r>
            </a:p>
          </p:txBody>
        </p:sp>
        <p:sp>
          <p:nvSpPr>
            <p:cNvPr id="853036" name="Oval 44"/>
            <p:cNvSpPr>
              <a:spLocks noChangeAspect="1" noChangeArrowheads="1"/>
            </p:cNvSpPr>
            <p:nvPr/>
          </p:nvSpPr>
          <p:spPr bwMode="auto">
            <a:xfrm>
              <a:off x="3873" y="3258"/>
              <a:ext cx="324" cy="3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37" name="Text Box 45"/>
            <p:cNvSpPr txBox="1">
              <a:spLocks noChangeAspect="1" noChangeArrowheads="1"/>
            </p:cNvSpPr>
            <p:nvPr/>
          </p:nvSpPr>
          <p:spPr bwMode="auto">
            <a:xfrm>
              <a:off x="3873" y="3258"/>
              <a:ext cx="3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4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31</a:t>
              </a:r>
            </a:p>
          </p:txBody>
        </p:sp>
        <p:sp>
          <p:nvSpPr>
            <p:cNvPr id="853038" name="Line 46"/>
            <p:cNvSpPr>
              <a:spLocks noChangeAspect="1" noChangeShapeType="1"/>
            </p:cNvSpPr>
            <p:nvPr/>
          </p:nvSpPr>
          <p:spPr bwMode="auto">
            <a:xfrm>
              <a:off x="3873" y="3150"/>
              <a:ext cx="108" cy="1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39" name="Oval 47"/>
            <p:cNvSpPr>
              <a:spLocks noChangeAspect="1" noChangeArrowheads="1"/>
            </p:cNvSpPr>
            <p:nvPr/>
          </p:nvSpPr>
          <p:spPr bwMode="auto">
            <a:xfrm>
              <a:off x="3116" y="3258"/>
              <a:ext cx="324" cy="3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40" name="Text Box 48"/>
            <p:cNvSpPr txBox="1">
              <a:spLocks noChangeAspect="1" noChangeArrowheads="1"/>
            </p:cNvSpPr>
            <p:nvPr/>
          </p:nvSpPr>
          <p:spPr bwMode="auto">
            <a:xfrm>
              <a:off x="3116" y="3258"/>
              <a:ext cx="3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4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25</a:t>
              </a:r>
            </a:p>
          </p:txBody>
        </p:sp>
        <p:sp>
          <p:nvSpPr>
            <p:cNvPr id="853041" name="Line 49"/>
            <p:cNvSpPr>
              <a:spLocks noChangeAspect="1" noChangeShapeType="1"/>
            </p:cNvSpPr>
            <p:nvPr/>
          </p:nvSpPr>
          <p:spPr bwMode="auto">
            <a:xfrm flipH="1">
              <a:off x="3404" y="3177"/>
              <a:ext cx="108" cy="1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042" name="Line 50"/>
            <p:cNvSpPr>
              <a:spLocks noChangeAspect="1" noChangeShapeType="1"/>
            </p:cNvSpPr>
            <p:nvPr/>
          </p:nvSpPr>
          <p:spPr bwMode="auto">
            <a:xfrm flipH="1">
              <a:off x="3764" y="2717"/>
              <a:ext cx="217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24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159" y="591566"/>
            <a:ext cx="8229600" cy="4648200"/>
          </a:xfrm>
        </p:spPr>
        <p:txBody>
          <a:bodyPr/>
          <a:lstStyle/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What if the node has two children?</a:t>
            </a:r>
          </a:p>
          <a:p>
            <a:pPr lvl="1"/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The general strategy is to replace the data of this node with the </a:t>
            </a:r>
            <a:r>
              <a:rPr lang="en-US" altLang="ko-KR" sz="2400" dirty="0">
                <a:solidFill>
                  <a:srgbClr val="FF0000"/>
                </a:solidFill>
                <a:ea typeface="굴림" pitchFamily="-112" charset="-127"/>
                <a:cs typeface="굴림" pitchFamily="-112" charset="-127"/>
              </a:rPr>
              <a:t>smallest data 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of the right </a:t>
            </a: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subtree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, and recursively delete the node.</a:t>
            </a:r>
          </a:p>
        </p:txBody>
      </p:sp>
      <p:sp>
        <p:nvSpPr>
          <p:cNvPr id="855044" name="Oval 4"/>
          <p:cNvSpPr>
            <a:spLocks noChangeAspect="1" noChangeArrowheads="1"/>
          </p:cNvSpPr>
          <p:nvPr/>
        </p:nvSpPr>
        <p:spPr bwMode="auto">
          <a:xfrm>
            <a:off x="3630523" y="2723532"/>
            <a:ext cx="576262" cy="576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TW" sz="28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6</a:t>
            </a:r>
          </a:p>
        </p:txBody>
      </p:sp>
      <p:sp>
        <p:nvSpPr>
          <p:cNvPr id="855045" name="Line 5"/>
          <p:cNvSpPr>
            <a:spLocks noChangeAspect="1" noChangeShapeType="1"/>
          </p:cNvSpPr>
          <p:nvPr/>
        </p:nvSpPr>
        <p:spPr bwMode="auto">
          <a:xfrm flipH="1">
            <a:off x="3486060" y="3226770"/>
            <a:ext cx="242888" cy="24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5046" name="Oval 6"/>
          <p:cNvSpPr>
            <a:spLocks noChangeAspect="1" noChangeArrowheads="1"/>
          </p:cNvSpPr>
          <p:nvPr/>
        </p:nvSpPr>
        <p:spPr bwMode="auto">
          <a:xfrm>
            <a:off x="3054260" y="3444257"/>
            <a:ext cx="57626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TW" sz="28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2</a:t>
            </a:r>
          </a:p>
        </p:txBody>
      </p:sp>
      <p:sp>
        <p:nvSpPr>
          <p:cNvPr id="855047" name="Oval 7"/>
          <p:cNvSpPr>
            <a:spLocks noChangeAspect="1" noChangeArrowheads="1"/>
          </p:cNvSpPr>
          <p:nvPr/>
        </p:nvSpPr>
        <p:spPr bwMode="auto">
          <a:xfrm>
            <a:off x="4206785" y="3444257"/>
            <a:ext cx="576263" cy="576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TW" sz="28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8</a:t>
            </a:r>
          </a:p>
        </p:txBody>
      </p:sp>
      <p:sp>
        <p:nvSpPr>
          <p:cNvPr id="855048" name="Line 8"/>
          <p:cNvSpPr>
            <a:spLocks noChangeAspect="1" noChangeShapeType="1"/>
          </p:cNvSpPr>
          <p:nvPr/>
        </p:nvSpPr>
        <p:spPr bwMode="auto">
          <a:xfrm>
            <a:off x="4133760" y="3226770"/>
            <a:ext cx="242888" cy="24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5049" name="Line 9"/>
          <p:cNvSpPr>
            <a:spLocks noChangeAspect="1" noChangeShapeType="1"/>
          </p:cNvSpPr>
          <p:nvPr/>
        </p:nvSpPr>
        <p:spPr bwMode="auto">
          <a:xfrm flipH="1">
            <a:off x="2909798" y="3945907"/>
            <a:ext cx="242887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5050" name="Oval 10"/>
          <p:cNvSpPr>
            <a:spLocks noChangeAspect="1" noChangeArrowheads="1"/>
          </p:cNvSpPr>
          <p:nvPr/>
        </p:nvSpPr>
        <p:spPr bwMode="auto">
          <a:xfrm>
            <a:off x="2477998" y="4163395"/>
            <a:ext cx="576262" cy="576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TW" sz="28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1</a:t>
            </a:r>
          </a:p>
        </p:txBody>
      </p:sp>
      <p:sp>
        <p:nvSpPr>
          <p:cNvPr id="855051" name="Oval 11"/>
          <p:cNvSpPr>
            <a:spLocks noChangeAspect="1" noChangeArrowheads="1"/>
          </p:cNvSpPr>
          <p:nvPr/>
        </p:nvSpPr>
        <p:spPr bwMode="auto">
          <a:xfrm>
            <a:off x="3630523" y="4163395"/>
            <a:ext cx="576262" cy="576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TW" sz="28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5</a:t>
            </a:r>
          </a:p>
        </p:txBody>
      </p:sp>
      <p:sp>
        <p:nvSpPr>
          <p:cNvPr id="855052" name="Line 12"/>
          <p:cNvSpPr>
            <a:spLocks noChangeAspect="1" noChangeShapeType="1"/>
          </p:cNvSpPr>
          <p:nvPr/>
        </p:nvSpPr>
        <p:spPr bwMode="auto">
          <a:xfrm>
            <a:off x="3557498" y="3945907"/>
            <a:ext cx="242887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5053" name="Line 13"/>
          <p:cNvSpPr>
            <a:spLocks noChangeAspect="1" noChangeShapeType="1"/>
          </p:cNvSpPr>
          <p:nvPr/>
        </p:nvSpPr>
        <p:spPr bwMode="auto">
          <a:xfrm flipH="1">
            <a:off x="3486060" y="4666632"/>
            <a:ext cx="242888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5054" name="Oval 14"/>
          <p:cNvSpPr>
            <a:spLocks noChangeAspect="1" noChangeArrowheads="1"/>
          </p:cNvSpPr>
          <p:nvPr/>
        </p:nvSpPr>
        <p:spPr bwMode="auto">
          <a:xfrm>
            <a:off x="3054260" y="4884120"/>
            <a:ext cx="576263" cy="576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TW" sz="28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3</a:t>
            </a:r>
          </a:p>
        </p:txBody>
      </p:sp>
      <p:sp>
        <p:nvSpPr>
          <p:cNvPr id="855055" name="Oval 15"/>
          <p:cNvSpPr>
            <a:spLocks noChangeAspect="1" noChangeArrowheads="1"/>
          </p:cNvSpPr>
          <p:nvPr/>
        </p:nvSpPr>
        <p:spPr bwMode="auto">
          <a:xfrm>
            <a:off x="3630523" y="5603257"/>
            <a:ext cx="576262" cy="576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TW" sz="2800" b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rPr>
              <a:t>4</a:t>
            </a:r>
          </a:p>
        </p:txBody>
      </p:sp>
      <p:sp>
        <p:nvSpPr>
          <p:cNvPr id="855056" name="Line 16"/>
          <p:cNvSpPr>
            <a:spLocks noChangeAspect="1" noChangeShapeType="1"/>
          </p:cNvSpPr>
          <p:nvPr/>
        </p:nvSpPr>
        <p:spPr bwMode="auto">
          <a:xfrm>
            <a:off x="3557498" y="5385770"/>
            <a:ext cx="242887" cy="24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5057" name="AutoShape 17"/>
          <p:cNvSpPr>
            <a:spLocks noChangeArrowheads="1"/>
          </p:cNvSpPr>
          <p:nvPr/>
        </p:nvSpPr>
        <p:spPr bwMode="auto">
          <a:xfrm>
            <a:off x="5214848" y="4018932"/>
            <a:ext cx="647700" cy="6492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294348" y="2723532"/>
            <a:ext cx="2305050" cy="2736850"/>
            <a:chOff x="3379" y="2024"/>
            <a:chExt cx="1452" cy="1724"/>
          </a:xfrm>
        </p:grpSpPr>
        <p:sp>
          <p:nvSpPr>
            <p:cNvPr id="855059" name="Oval 19"/>
            <p:cNvSpPr>
              <a:spLocks noChangeAspect="1" noChangeArrowheads="1"/>
            </p:cNvSpPr>
            <p:nvPr/>
          </p:nvSpPr>
          <p:spPr bwMode="auto">
            <a:xfrm>
              <a:off x="4105" y="2024"/>
              <a:ext cx="363" cy="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6</a:t>
              </a:r>
            </a:p>
          </p:txBody>
        </p:sp>
        <p:sp>
          <p:nvSpPr>
            <p:cNvPr id="855060" name="Line 20"/>
            <p:cNvSpPr>
              <a:spLocks noChangeAspect="1" noChangeShapeType="1"/>
            </p:cNvSpPr>
            <p:nvPr/>
          </p:nvSpPr>
          <p:spPr bwMode="auto">
            <a:xfrm flipH="1">
              <a:off x="4014" y="2341"/>
              <a:ext cx="153" cy="1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061" name="Oval 21"/>
            <p:cNvSpPr>
              <a:spLocks noChangeAspect="1" noChangeArrowheads="1"/>
            </p:cNvSpPr>
            <p:nvPr/>
          </p:nvSpPr>
          <p:spPr bwMode="auto">
            <a:xfrm>
              <a:off x="3742" y="2478"/>
              <a:ext cx="363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3</a:t>
              </a:r>
            </a:p>
          </p:txBody>
        </p:sp>
        <p:sp>
          <p:nvSpPr>
            <p:cNvPr id="855062" name="Oval 22"/>
            <p:cNvSpPr>
              <a:spLocks noChangeAspect="1" noChangeArrowheads="1"/>
            </p:cNvSpPr>
            <p:nvPr/>
          </p:nvSpPr>
          <p:spPr bwMode="auto">
            <a:xfrm>
              <a:off x="4468" y="2478"/>
              <a:ext cx="363" cy="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8</a:t>
              </a:r>
            </a:p>
          </p:txBody>
        </p:sp>
        <p:sp>
          <p:nvSpPr>
            <p:cNvPr id="855063" name="Line 23"/>
            <p:cNvSpPr>
              <a:spLocks noChangeAspect="1" noChangeShapeType="1"/>
            </p:cNvSpPr>
            <p:nvPr/>
          </p:nvSpPr>
          <p:spPr bwMode="auto">
            <a:xfrm>
              <a:off x="4422" y="2341"/>
              <a:ext cx="153" cy="1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064" name="Line 24"/>
            <p:cNvSpPr>
              <a:spLocks noChangeAspect="1" noChangeShapeType="1"/>
            </p:cNvSpPr>
            <p:nvPr/>
          </p:nvSpPr>
          <p:spPr bwMode="auto">
            <a:xfrm flipH="1">
              <a:off x="3651" y="2794"/>
              <a:ext cx="153" cy="1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065" name="Oval 25"/>
            <p:cNvSpPr>
              <a:spLocks noChangeAspect="1" noChangeArrowheads="1"/>
            </p:cNvSpPr>
            <p:nvPr/>
          </p:nvSpPr>
          <p:spPr bwMode="auto">
            <a:xfrm>
              <a:off x="3379" y="2931"/>
              <a:ext cx="363" cy="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1</a:t>
              </a:r>
            </a:p>
          </p:txBody>
        </p:sp>
        <p:sp>
          <p:nvSpPr>
            <p:cNvPr id="855066" name="Oval 26"/>
            <p:cNvSpPr>
              <a:spLocks noChangeAspect="1" noChangeArrowheads="1"/>
            </p:cNvSpPr>
            <p:nvPr/>
          </p:nvSpPr>
          <p:spPr bwMode="auto">
            <a:xfrm>
              <a:off x="4105" y="2931"/>
              <a:ext cx="363" cy="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5</a:t>
              </a:r>
            </a:p>
          </p:txBody>
        </p:sp>
        <p:sp>
          <p:nvSpPr>
            <p:cNvPr id="855067" name="Line 27"/>
            <p:cNvSpPr>
              <a:spLocks noChangeAspect="1" noChangeShapeType="1"/>
            </p:cNvSpPr>
            <p:nvPr/>
          </p:nvSpPr>
          <p:spPr bwMode="auto">
            <a:xfrm>
              <a:off x="4059" y="2794"/>
              <a:ext cx="153" cy="1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068" name="Line 28"/>
            <p:cNvSpPr>
              <a:spLocks noChangeAspect="1" noChangeShapeType="1"/>
            </p:cNvSpPr>
            <p:nvPr/>
          </p:nvSpPr>
          <p:spPr bwMode="auto">
            <a:xfrm flipH="1">
              <a:off x="4014" y="3248"/>
              <a:ext cx="153" cy="1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069" name="Oval 29"/>
            <p:cNvSpPr>
              <a:spLocks noChangeAspect="1" noChangeArrowheads="1"/>
            </p:cNvSpPr>
            <p:nvPr/>
          </p:nvSpPr>
          <p:spPr bwMode="auto">
            <a:xfrm>
              <a:off x="3742" y="3385"/>
              <a:ext cx="363" cy="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4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0159" y="2310772"/>
            <a:ext cx="24087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A0505"/>
                </a:solidFill>
              </a:rPr>
              <a:t>Find smallest data in right tree</a:t>
            </a:r>
          </a:p>
          <a:p>
            <a:endParaRPr lang="en-US" sz="2400" dirty="0" smtClean="0">
              <a:solidFill>
                <a:srgbClr val="4A0505"/>
              </a:solidFill>
            </a:endParaRPr>
          </a:p>
          <a:p>
            <a:r>
              <a:rPr lang="en-US" sz="2400" dirty="0" smtClean="0">
                <a:solidFill>
                  <a:srgbClr val="4A0505"/>
                </a:solidFill>
              </a:rPr>
              <a:t>Replace this value in the node</a:t>
            </a:r>
          </a:p>
          <a:p>
            <a:endParaRPr lang="en-US" sz="2400" dirty="0" smtClean="0">
              <a:solidFill>
                <a:srgbClr val="4A0505"/>
              </a:solidFill>
            </a:endParaRPr>
          </a:p>
          <a:p>
            <a:r>
              <a:rPr lang="en-US" sz="2400" dirty="0" smtClean="0">
                <a:solidFill>
                  <a:srgbClr val="4A0505"/>
                </a:solidFill>
              </a:rPr>
              <a:t>Delete smallest data</a:t>
            </a:r>
            <a:endParaRPr lang="en-US" sz="2400" dirty="0">
              <a:solidFill>
                <a:srgbClr val="4A050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46426" y="5628657"/>
            <a:ext cx="41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A0505"/>
                </a:solidFill>
              </a:rPr>
              <a:t>How about using the left </a:t>
            </a:r>
            <a:r>
              <a:rPr lang="en-US" sz="2400" dirty="0" err="1" smtClean="0">
                <a:solidFill>
                  <a:srgbClr val="4A0505"/>
                </a:solidFill>
              </a:rPr>
              <a:t>subtree</a:t>
            </a:r>
            <a:endParaRPr lang="en-US" sz="2400" dirty="0">
              <a:solidFill>
                <a:srgbClr val="4A0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0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complexity for addition/deletion and search in binary trees is O(</a:t>
            </a:r>
            <a:r>
              <a:rPr lang="en-US" dirty="0" err="1" smtClean="0"/>
              <a:t>logn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This is true only if the tree is balanced---nearly equal height on each side.</a:t>
            </a:r>
          </a:p>
          <a:p>
            <a:r>
              <a:rPr lang="en-US" dirty="0" smtClean="0"/>
              <a:t>Different types of balanced trees proposed</a:t>
            </a:r>
          </a:p>
          <a:p>
            <a:pPr lvl="1"/>
            <a:r>
              <a:rPr lang="en-US" dirty="0" smtClean="0"/>
              <a:t>AVL, B-Trees, Red-Black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6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binary search tree where…</a:t>
            </a:r>
          </a:p>
          <a:p>
            <a:r>
              <a:rPr lang="en-US" dirty="0" smtClean="0"/>
              <a:t>Every node is either red or black</a:t>
            </a:r>
          </a:p>
          <a:p>
            <a:r>
              <a:rPr lang="en-US" dirty="0" smtClean="0"/>
              <a:t>The root is black</a:t>
            </a:r>
          </a:p>
          <a:p>
            <a:r>
              <a:rPr lang="en-US" dirty="0" smtClean="0"/>
              <a:t>Every leaf (NIL) is black</a:t>
            </a:r>
          </a:p>
          <a:p>
            <a:r>
              <a:rPr lang="en-US" dirty="0" smtClean="0"/>
              <a:t>If a node is red then both its children are black</a:t>
            </a:r>
          </a:p>
          <a:p>
            <a:r>
              <a:rPr lang="en-US" dirty="0" smtClean="0"/>
              <a:t>For each node, all paths from the node to descendant leaves contain the same number of black nodes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Black height </a:t>
            </a:r>
            <a:r>
              <a:rPr lang="en-US" dirty="0" smtClean="0"/>
              <a:t>of a node is the number of black nodes from the node to the leaf. The node itself is not counted in the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8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27" y="2247899"/>
            <a:ext cx="7696184" cy="3015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5247" y="5813809"/>
            <a:ext cx="538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nodes colored black</a:t>
            </a:r>
          </a:p>
          <a:p>
            <a:r>
              <a:rPr lang="en-US" dirty="0" smtClean="0"/>
              <a:t>Red nodes colored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3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Red Black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9" y="2323652"/>
            <a:ext cx="8063398" cy="350897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R_B tree with n internal nodes has height at most 2(log n+1)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subtree</a:t>
            </a:r>
            <a:r>
              <a:rPr lang="en-US" dirty="0" smtClean="0"/>
              <a:t> rooted at node x contains at least  2</a:t>
            </a:r>
            <a:r>
              <a:rPr lang="en-US" baseline="30000" dirty="0" smtClean="0"/>
              <a:t>bh(x)</a:t>
            </a:r>
            <a:r>
              <a:rPr lang="en-US" dirty="0" smtClean="0"/>
              <a:t>-1 internal nodes. Proof by Induction</a:t>
            </a:r>
          </a:p>
          <a:p>
            <a:pPr lvl="1"/>
            <a:r>
              <a:rPr lang="en-US" dirty="0" smtClean="0"/>
              <a:t>Let the height of the tree be h</a:t>
            </a:r>
          </a:p>
          <a:p>
            <a:pPr lvl="1"/>
            <a:r>
              <a:rPr lang="en-US" dirty="0" smtClean="0"/>
              <a:t>At least half the nodes from the root to leaf (not counting the root) are black</a:t>
            </a:r>
          </a:p>
          <a:p>
            <a:pPr lvl="1"/>
            <a:r>
              <a:rPr lang="en-US" dirty="0" smtClean="0"/>
              <a:t>Thus the black height of the tree must be at least  h/2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3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Red-Black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&gt;=2 </a:t>
            </a:r>
            <a:r>
              <a:rPr lang="en-US" baseline="30000" dirty="0" smtClean="0"/>
              <a:t>h/2</a:t>
            </a:r>
            <a:r>
              <a:rPr lang="en-US" dirty="0" smtClean="0"/>
              <a:t>-1</a:t>
            </a:r>
          </a:p>
          <a:p>
            <a:r>
              <a:rPr lang="en-US" dirty="0"/>
              <a:t>h</a:t>
            </a:r>
            <a:r>
              <a:rPr lang="en-US" dirty="0" smtClean="0"/>
              <a:t>&lt;= 2lg(n+1)</a:t>
            </a:r>
          </a:p>
          <a:p>
            <a:r>
              <a:rPr lang="en-US" dirty="0" smtClean="0"/>
              <a:t>Thus search, finding maximum, finding minimum can all be done in O(</a:t>
            </a:r>
            <a:r>
              <a:rPr lang="en-US" dirty="0" err="1" smtClean="0"/>
              <a:t>lgn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Insertion and Deletion can also be run in </a:t>
            </a:r>
            <a:r>
              <a:rPr lang="en-US" dirty="0"/>
              <a:t>O(</a:t>
            </a:r>
            <a:r>
              <a:rPr lang="en-US" dirty="0" err="1"/>
              <a:t>lgn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rotate newly inserted nodes to preserve red-black property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64" y="3472377"/>
            <a:ext cx="6432017" cy="21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0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A Tree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91000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Why Trees</a:t>
            </a:r>
            <a:r>
              <a:rPr lang="en-US" altLang="ko-KR" sz="2800" dirty="0" smtClean="0">
                <a:ea typeface="굴림" pitchFamily="-112" charset="-127"/>
                <a:cs typeface="굴림" pitchFamily="-112" charset="-127"/>
              </a:rPr>
              <a:t>? </a:t>
            </a:r>
            <a:r>
              <a:rPr lang="en-US" altLang="ko-KR" sz="2800" dirty="0" err="1" smtClean="0">
                <a:ea typeface="굴림" pitchFamily="-112" charset="-127"/>
                <a:cs typeface="굴림" pitchFamily="-112" charset="-127"/>
              </a:rPr>
              <a:t>O(logN</a:t>
            </a:r>
            <a:r>
              <a:rPr lang="en-US" altLang="ko-KR" sz="2800" dirty="0" smtClean="0">
                <a:ea typeface="굴림" pitchFamily="-112" charset="-127"/>
                <a:cs typeface="굴림" pitchFamily="-112" charset="-127"/>
              </a:rPr>
              <a:t>) operations</a:t>
            </a:r>
          </a:p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A tree is a collection of nodes:</a:t>
            </a:r>
          </a:p>
          <a:p>
            <a:pPr lvl="1"/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The collection can be empty;</a:t>
            </a:r>
          </a:p>
          <a:p>
            <a:pPr lvl="1"/>
            <a:r>
              <a:rPr lang="en-US" altLang="ko-KR" sz="2400" dirty="0" smtClean="0">
                <a:ea typeface="굴림" pitchFamily="-112" charset="-127"/>
                <a:cs typeface="굴림" pitchFamily="-112" charset="-127"/>
              </a:rPr>
              <a:t>Otherwise consists of, </a:t>
            </a:r>
          </a:p>
          <a:p>
            <a:pPr lvl="1"/>
            <a:r>
              <a:rPr lang="en-US" altLang="ko-KR" sz="2400" dirty="0" smtClean="0">
                <a:solidFill>
                  <a:schemeClr val="accent2"/>
                </a:solidFill>
                <a:ea typeface="굴림" pitchFamily="-112" charset="-127"/>
                <a:cs typeface="굴림" pitchFamily="-112" charset="-127"/>
              </a:rPr>
              <a:t>a </a:t>
            </a:r>
            <a:r>
              <a:rPr lang="en-US" altLang="ko-KR" sz="2400" dirty="0">
                <a:solidFill>
                  <a:schemeClr val="accent2"/>
                </a:solidFill>
                <a:ea typeface="굴림" pitchFamily="-112" charset="-127"/>
                <a:cs typeface="굴림" pitchFamily="-112" charset="-127"/>
              </a:rPr>
              <a:t>distinguished node </a:t>
            </a:r>
            <a:r>
              <a:rPr lang="en-US" altLang="ko-KR" sz="2400" dirty="0" err="1">
                <a:solidFill>
                  <a:schemeClr val="accent2"/>
                </a:solidFill>
                <a:ea typeface="굴림" pitchFamily="-112" charset="-127"/>
                <a:cs typeface="굴림" pitchFamily="-112" charset="-127"/>
              </a:rPr>
              <a:t>r</a:t>
            </a:r>
            <a:r>
              <a:rPr lang="en-US" altLang="ko-KR" sz="2400" dirty="0">
                <a:solidFill>
                  <a:schemeClr val="accent2"/>
                </a:solidFill>
                <a:ea typeface="굴림" pitchFamily="-112" charset="-127"/>
                <a:cs typeface="굴림" pitchFamily="-112" charset="-127"/>
              </a:rPr>
              <a:t>, called the </a:t>
            </a:r>
            <a:r>
              <a:rPr lang="en-US" altLang="ko-KR" sz="2400" dirty="0" smtClean="0">
                <a:solidFill>
                  <a:schemeClr val="accent2"/>
                </a:solidFill>
                <a:ea typeface="굴림" pitchFamily="-112" charset="-127"/>
                <a:cs typeface="굴림" pitchFamily="-112" charset="-127"/>
              </a:rPr>
              <a:t>root</a:t>
            </a:r>
            <a:endParaRPr lang="en-US" altLang="ko-KR" sz="2400" dirty="0" smtClean="0">
              <a:ea typeface="굴림" pitchFamily="-112" charset="-127"/>
              <a:cs typeface="굴림" pitchFamily="-112" charset="-127"/>
            </a:endParaRPr>
          </a:p>
          <a:p>
            <a:pPr lvl="1"/>
            <a:r>
              <a:rPr lang="en-US" altLang="ko-KR" sz="2400" dirty="0" smtClean="0">
                <a:ea typeface="굴림" pitchFamily="-112" charset="-127"/>
                <a:cs typeface="굴림" pitchFamily="-112" charset="-127"/>
              </a:rPr>
              <a:t> zero 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or more</a:t>
            </a:r>
            <a:r>
              <a:rPr lang="en-US" altLang="ko-KR" sz="2400" dirty="0" smtClean="0">
                <a:ea typeface="굴림" pitchFamily="-112" charset="-127"/>
                <a:cs typeface="굴림" pitchFamily="-112" charset="-127"/>
              </a:rPr>
              <a:t> (</a:t>
            </a: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sub)trees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T</a:t>
            </a:r>
            <a:r>
              <a:rPr lang="en-US" altLang="ko-KR" sz="2400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T</a:t>
            </a:r>
            <a:r>
              <a:rPr lang="en-US" altLang="ko-KR" sz="2400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, …, </a:t>
            </a:r>
            <a:r>
              <a:rPr lang="en-US" altLang="ko-KR" sz="2400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T</a:t>
            </a:r>
            <a:r>
              <a:rPr lang="en-US" altLang="ko-KR" sz="2400" baseline="-25000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, each of whose roots are connected by </a:t>
            </a:r>
            <a:r>
              <a:rPr lang="en-US" altLang="ko-KR" sz="2400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a directed edge from </a:t>
            </a:r>
            <a:r>
              <a:rPr lang="en-US" altLang="ko-KR" sz="2400" dirty="0" err="1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r</a:t>
            </a:r>
            <a:r>
              <a:rPr lang="en-US" altLang="ko-KR" sz="2400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.</a:t>
            </a:r>
          </a:p>
          <a:p>
            <a:pPr lvl="1"/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The root of each </a:t>
            </a: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subtree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is said to be a </a:t>
            </a:r>
            <a:r>
              <a:rPr lang="en-US" altLang="ko-KR" sz="2400" dirty="0">
                <a:solidFill>
                  <a:schemeClr val="accent2"/>
                </a:solidFill>
                <a:ea typeface="굴림" pitchFamily="-112" charset="-127"/>
                <a:cs typeface="굴림" pitchFamily="-112" charset="-127"/>
              </a:rPr>
              <a:t>child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of </a:t>
            </a: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r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, and </a:t>
            </a: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r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is the </a:t>
            </a:r>
            <a:r>
              <a:rPr lang="en-US" altLang="ko-KR" sz="2400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parent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of each </a:t>
            </a: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subtree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root.</a:t>
            </a:r>
          </a:p>
        </p:txBody>
      </p:sp>
    </p:spTree>
    <p:extLst>
      <p:ext uri="{BB962C8B-B14F-4D97-AF65-F5344CB8AC3E}">
        <p14:creationId xmlns:p14="http://schemas.microsoft.com/office/powerpoint/2010/main" val="226256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5" y="2342672"/>
            <a:ext cx="76454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9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find the position of the node in the R-B Tree</a:t>
            </a:r>
          </a:p>
          <a:p>
            <a:r>
              <a:rPr lang="en-US" dirty="0" smtClean="0"/>
              <a:t>Color new node red</a:t>
            </a:r>
          </a:p>
          <a:p>
            <a:endParaRPr lang="en-US" dirty="0"/>
          </a:p>
          <a:p>
            <a:r>
              <a:rPr lang="en-US" dirty="0" smtClean="0"/>
              <a:t>Adjust the tree to maintain R-B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2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Adjusting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726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z</a:t>
            </a:r>
            <a:r>
              <a:rPr lang="en-US" dirty="0" smtClean="0"/>
              <a:t> is the instance where a red node has a red parent</a:t>
            </a:r>
          </a:p>
          <a:p>
            <a:r>
              <a:rPr lang="en-US" dirty="0" smtClean="0"/>
              <a:t>If parent is root then make parent black</a:t>
            </a:r>
          </a:p>
          <a:p>
            <a:endParaRPr lang="en-US" dirty="0" smtClean="0"/>
          </a:p>
          <a:p>
            <a:r>
              <a:rPr lang="en-US" dirty="0" smtClean="0"/>
              <a:t>Case 1: Parent and uncle of z also red</a:t>
            </a:r>
          </a:p>
          <a:p>
            <a:pPr lvl="1"/>
            <a:r>
              <a:rPr lang="en-US" dirty="0" smtClean="0"/>
              <a:t>Make grandparent red</a:t>
            </a:r>
          </a:p>
          <a:p>
            <a:pPr lvl="1"/>
            <a:r>
              <a:rPr lang="en-US" dirty="0" smtClean="0"/>
              <a:t>Make parent and uncle black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Case 2</a:t>
            </a:r>
            <a:r>
              <a:rPr lang="en-US" dirty="0" smtClean="0"/>
              <a:t>: </a:t>
            </a:r>
            <a:r>
              <a:rPr lang="en-US" dirty="0" smtClean="0"/>
              <a:t>Uncle is </a:t>
            </a:r>
            <a:r>
              <a:rPr lang="en-US" dirty="0" smtClean="0"/>
              <a:t>black</a:t>
            </a:r>
          </a:p>
          <a:p>
            <a:pPr lvl="1"/>
            <a:r>
              <a:rPr lang="en-US" dirty="0"/>
              <a:t>Color parent black</a:t>
            </a:r>
          </a:p>
          <a:p>
            <a:pPr lvl="1"/>
            <a:r>
              <a:rPr lang="en-US" dirty="0"/>
              <a:t>Color grandparent </a:t>
            </a:r>
            <a:r>
              <a:rPr lang="en-US" dirty="0" smtClean="0"/>
              <a:t>red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 smtClean="0"/>
              <a:t> </a:t>
            </a:r>
            <a:r>
              <a:rPr lang="en-US" dirty="0" smtClean="0"/>
              <a:t>rotation</a:t>
            </a:r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Complexity of Insertion is O(</a:t>
            </a:r>
            <a:r>
              <a:rPr lang="en-US" dirty="0" err="1" smtClean="0"/>
              <a:t>lgn</a:t>
            </a:r>
            <a:r>
              <a:rPr lang="en-US" dirty="0" smtClean="0"/>
              <a:t>)—why 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35" y="749300"/>
            <a:ext cx="6915855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5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deleting in binary search trees</a:t>
            </a:r>
          </a:p>
          <a:p>
            <a:r>
              <a:rPr lang="en-US" dirty="0" smtClean="0"/>
              <a:t>Except---</a:t>
            </a:r>
          </a:p>
          <a:p>
            <a:r>
              <a:rPr lang="en-US" dirty="0" smtClean="0"/>
              <a:t>Leaves are NIL nodes, so we do not delete at leaves, and adjust NIL nodes accordingly</a:t>
            </a:r>
          </a:p>
          <a:p>
            <a:r>
              <a:rPr lang="en-US" dirty="0" smtClean="0"/>
              <a:t>If we delete a red node—no problem</a:t>
            </a:r>
          </a:p>
          <a:p>
            <a:r>
              <a:rPr lang="en-US" dirty="0" smtClean="0"/>
              <a:t>If we delete a black node, then we will reduce the number of  black nodes in a path.  Have to fix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7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859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Deletion—Double Black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677" y="1394636"/>
            <a:ext cx="6777317" cy="3508977"/>
          </a:xfrm>
        </p:spPr>
        <p:txBody>
          <a:bodyPr/>
          <a:lstStyle/>
          <a:p>
            <a:r>
              <a:rPr lang="en-US" dirty="0" smtClean="0"/>
              <a:t>Recall that you are deleting either a  node with NILs or node with one child</a:t>
            </a:r>
          </a:p>
          <a:p>
            <a:r>
              <a:rPr lang="en-US" dirty="0" smtClean="0"/>
              <a:t>The NIL node will be 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double black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Has to stand for two blacks to keep black height same in all paths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Fix by adjusting the black nodes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89546" y="4176568"/>
            <a:ext cx="1767918" cy="1605489"/>
            <a:chOff x="1330882" y="3727450"/>
            <a:chExt cx="1767918" cy="1605489"/>
          </a:xfrm>
        </p:grpSpPr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2243138" y="3727450"/>
              <a:ext cx="512762" cy="51435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spect="1" noChangeArrowheads="1"/>
            </p:cNvSpPr>
            <p:nvPr/>
          </p:nvSpPr>
          <p:spPr bwMode="auto">
            <a:xfrm>
              <a:off x="2243138" y="3727450"/>
              <a:ext cx="512762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800" b="0" dirty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39</a:t>
              </a:r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1759390" y="4321456"/>
              <a:ext cx="514350" cy="512763"/>
            </a:xfrm>
            <a:prstGeom prst="ellipse">
              <a:avLst/>
            </a:prstGeom>
            <a:solidFill>
              <a:srgbClr val="0D0D0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1759390" y="4321456"/>
              <a:ext cx="514350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800" b="0" dirty="0">
                  <a:solidFill>
                    <a:schemeClr val="bg1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20</a:t>
              </a:r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2586038" y="4413250"/>
              <a:ext cx="512762" cy="512763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Aspect="1" noChangeShapeType="1"/>
            </p:cNvSpPr>
            <p:nvPr/>
          </p:nvSpPr>
          <p:spPr bwMode="auto">
            <a:xfrm flipH="1">
              <a:off x="2102290" y="4150006"/>
              <a:ext cx="171450" cy="17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Aspect="1" noChangeShapeType="1"/>
            </p:cNvSpPr>
            <p:nvPr/>
          </p:nvSpPr>
          <p:spPr bwMode="auto">
            <a:xfrm>
              <a:off x="2586038" y="4241800"/>
              <a:ext cx="169862" cy="17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spect="1" noChangeArrowheads="1"/>
            </p:cNvSpPr>
            <p:nvPr/>
          </p:nvSpPr>
          <p:spPr bwMode="auto">
            <a:xfrm>
              <a:off x="2586038" y="4413250"/>
              <a:ext cx="512762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45</a:t>
              </a:r>
            </a:p>
          </p:txBody>
        </p:sp>
        <p:sp>
          <p:nvSpPr>
            <p:cNvPr id="34" name="Line 12"/>
            <p:cNvSpPr>
              <a:spLocks noChangeAspect="1" noChangeShapeType="1"/>
            </p:cNvSpPr>
            <p:nvPr/>
          </p:nvSpPr>
          <p:spPr bwMode="auto">
            <a:xfrm flipH="1">
              <a:off x="1673665" y="4792157"/>
              <a:ext cx="171450" cy="17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30882" y="4936528"/>
              <a:ext cx="51423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NIL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8" name="Line 13"/>
            <p:cNvSpPr>
              <a:spLocks noChangeAspect="1" noChangeShapeType="1"/>
            </p:cNvSpPr>
            <p:nvPr/>
          </p:nvSpPr>
          <p:spPr bwMode="auto">
            <a:xfrm>
              <a:off x="2187602" y="4776675"/>
              <a:ext cx="169862" cy="17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0251" y="4963607"/>
              <a:ext cx="51423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NIL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562753" y="4233497"/>
            <a:ext cx="1334691" cy="1198563"/>
            <a:chOff x="3075515" y="3659747"/>
            <a:chExt cx="1334691" cy="1198563"/>
          </a:xfrm>
        </p:grpSpPr>
        <p:sp>
          <p:nvSpPr>
            <p:cNvPr id="54" name="Rectangle 53"/>
            <p:cNvSpPr/>
            <p:nvPr/>
          </p:nvSpPr>
          <p:spPr>
            <a:xfrm>
              <a:off x="3075515" y="4124855"/>
              <a:ext cx="627221" cy="53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21418" y="3659747"/>
              <a:ext cx="1288788" cy="1198563"/>
              <a:chOff x="1810012" y="3727450"/>
              <a:chExt cx="1288788" cy="1198563"/>
            </a:xfrm>
          </p:grpSpPr>
          <p:sp>
            <p:nvSpPr>
              <p:cNvPr id="42" name="Oval 41"/>
              <p:cNvSpPr>
                <a:spLocks noChangeAspect="1" noChangeArrowheads="1"/>
              </p:cNvSpPr>
              <p:nvPr/>
            </p:nvSpPr>
            <p:spPr bwMode="auto">
              <a:xfrm>
                <a:off x="2243138" y="3727450"/>
                <a:ext cx="512762" cy="51435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2243138" y="3727450"/>
                <a:ext cx="512762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2800" b="0" dirty="0">
                    <a:solidFill>
                      <a:srgbClr val="000000"/>
                    </a:solidFill>
                    <a:latin typeface="Times New Roman" pitchFamily="-112" charset="0"/>
                    <a:ea typeface="PMingLiU" pitchFamily="18" charset="-120"/>
                    <a:cs typeface="PMingLiU" pitchFamily="18" charset="-120"/>
                  </a:rPr>
                  <a:t>39</a:t>
                </a:r>
              </a:p>
            </p:txBody>
          </p:sp>
          <p:sp>
            <p:nvSpPr>
              <p:cNvPr id="46" name="Oval 45"/>
              <p:cNvSpPr>
                <a:spLocks noChangeAspect="1" noChangeArrowheads="1"/>
              </p:cNvSpPr>
              <p:nvPr/>
            </p:nvSpPr>
            <p:spPr bwMode="auto">
              <a:xfrm>
                <a:off x="2586038" y="4413250"/>
                <a:ext cx="512762" cy="512763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2102290" y="4150006"/>
                <a:ext cx="171450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13"/>
              <p:cNvSpPr>
                <a:spLocks noChangeAspect="1" noChangeShapeType="1"/>
              </p:cNvSpPr>
              <p:nvPr/>
            </p:nvSpPr>
            <p:spPr bwMode="auto">
              <a:xfrm>
                <a:off x="2586038" y="4241800"/>
                <a:ext cx="169862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2586038" y="4413250"/>
                <a:ext cx="512762" cy="341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2800" b="0">
                    <a:solidFill>
                      <a:srgbClr val="000000"/>
                    </a:solidFill>
                    <a:latin typeface="Times New Roman" pitchFamily="-112" charset="0"/>
                    <a:ea typeface="PMingLiU" pitchFamily="18" charset="-120"/>
                    <a:cs typeface="PMingLiU" pitchFamily="18" charset="-120"/>
                  </a:rPr>
                  <a:t>45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810012" y="4272214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727550" y="4061961"/>
            <a:ext cx="1767918" cy="1720096"/>
            <a:chOff x="5240312" y="3382716"/>
            <a:chExt cx="1767918" cy="1720096"/>
          </a:xfrm>
        </p:grpSpPr>
        <p:grpSp>
          <p:nvGrpSpPr>
            <p:cNvPr id="55" name="Group 54"/>
            <p:cNvGrpSpPr/>
            <p:nvPr/>
          </p:nvGrpSpPr>
          <p:grpSpPr>
            <a:xfrm>
              <a:off x="5240312" y="3382716"/>
              <a:ext cx="1767918" cy="1578410"/>
              <a:chOff x="1330882" y="3727450"/>
              <a:chExt cx="1767918" cy="1578410"/>
            </a:xfrm>
          </p:grpSpPr>
          <p:sp>
            <p:nvSpPr>
              <p:cNvPr id="56" name="Oval 55"/>
              <p:cNvSpPr>
                <a:spLocks noChangeAspect="1" noChangeArrowheads="1"/>
              </p:cNvSpPr>
              <p:nvPr/>
            </p:nvSpPr>
            <p:spPr bwMode="auto">
              <a:xfrm>
                <a:off x="2243138" y="3727450"/>
                <a:ext cx="512762" cy="51435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2243138" y="3727450"/>
                <a:ext cx="512762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2800" b="0" dirty="0">
                    <a:solidFill>
                      <a:srgbClr val="000000"/>
                    </a:solidFill>
                    <a:latin typeface="Times New Roman" pitchFamily="-112" charset="0"/>
                    <a:ea typeface="PMingLiU" pitchFamily="18" charset="-120"/>
                    <a:cs typeface="PMingLiU" pitchFamily="18" charset="-120"/>
                  </a:rPr>
                  <a:t>39</a:t>
                </a:r>
              </a:p>
            </p:txBody>
          </p:sp>
          <p:sp>
            <p:nvSpPr>
              <p:cNvPr id="58" name="Oval 57"/>
              <p:cNvSpPr>
                <a:spLocks noChangeAspect="1" noChangeArrowheads="1"/>
              </p:cNvSpPr>
              <p:nvPr/>
            </p:nvSpPr>
            <p:spPr bwMode="auto">
              <a:xfrm>
                <a:off x="1759390" y="4321456"/>
                <a:ext cx="514350" cy="512763"/>
              </a:xfrm>
              <a:prstGeom prst="ellipse">
                <a:avLst/>
              </a:prstGeom>
              <a:solidFill>
                <a:srgbClr val="0D0D0D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1759390" y="4321456"/>
                <a:ext cx="514350" cy="341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2800" b="0" dirty="0">
                    <a:solidFill>
                      <a:schemeClr val="bg1"/>
                    </a:solidFill>
                    <a:latin typeface="Times New Roman" pitchFamily="-112" charset="0"/>
                    <a:ea typeface="PMingLiU" pitchFamily="18" charset="-120"/>
                    <a:cs typeface="PMingLiU" pitchFamily="18" charset="-120"/>
                  </a:rPr>
                  <a:t>20</a:t>
                </a:r>
              </a:p>
            </p:txBody>
          </p:sp>
          <p:sp>
            <p:nvSpPr>
              <p:cNvPr id="60" name="Oval 59"/>
              <p:cNvSpPr>
                <a:spLocks noChangeAspect="1" noChangeArrowheads="1"/>
              </p:cNvSpPr>
              <p:nvPr/>
            </p:nvSpPr>
            <p:spPr bwMode="auto">
              <a:xfrm>
                <a:off x="2586038" y="4413250"/>
                <a:ext cx="512762" cy="512763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2102290" y="4150006"/>
                <a:ext cx="171450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3"/>
              <p:cNvSpPr>
                <a:spLocks noChangeAspect="1" noChangeShapeType="1"/>
              </p:cNvSpPr>
              <p:nvPr/>
            </p:nvSpPr>
            <p:spPr bwMode="auto">
              <a:xfrm>
                <a:off x="2586038" y="4241800"/>
                <a:ext cx="169862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2586038" y="4413250"/>
                <a:ext cx="512762" cy="341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2800" b="0" dirty="0">
                    <a:solidFill>
                      <a:srgbClr val="000000"/>
                    </a:solidFill>
                    <a:latin typeface="Times New Roman" pitchFamily="-112" charset="0"/>
                    <a:ea typeface="PMingLiU" pitchFamily="18" charset="-120"/>
                    <a:cs typeface="PMingLiU" pitchFamily="18" charset="-120"/>
                  </a:rPr>
                  <a:t>45</a:t>
                </a:r>
              </a:p>
            </p:txBody>
          </p:sp>
          <p:sp>
            <p:nvSpPr>
              <p:cNvPr id="64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1673665" y="4792157"/>
                <a:ext cx="171450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30882" y="4936528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Line 13"/>
              <p:cNvSpPr>
                <a:spLocks noChangeAspect="1" noChangeShapeType="1"/>
              </p:cNvSpPr>
              <p:nvPr/>
            </p:nvSpPr>
            <p:spPr bwMode="auto">
              <a:xfrm>
                <a:off x="2187602" y="4776675"/>
                <a:ext cx="169862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Oval 67"/>
            <p:cNvSpPr>
              <a:spLocks noChangeAspect="1" noChangeArrowheads="1"/>
            </p:cNvSpPr>
            <p:nvPr/>
          </p:nvSpPr>
          <p:spPr bwMode="auto">
            <a:xfrm>
              <a:off x="6012291" y="4590049"/>
              <a:ext cx="512762" cy="5127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Text Box 14"/>
            <p:cNvSpPr txBox="1">
              <a:spLocks noChangeAspect="1" noChangeArrowheads="1"/>
            </p:cNvSpPr>
            <p:nvPr/>
          </p:nvSpPr>
          <p:spPr bwMode="auto">
            <a:xfrm>
              <a:off x="6012291" y="4590049"/>
              <a:ext cx="512762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800" dirty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3</a:t>
              </a:r>
              <a:r>
                <a:rPr lang="en-US" altLang="zh-TW" sz="2800" b="0" dirty="0" smtClean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5</a:t>
              </a:r>
              <a:endParaRPr lang="en-US" altLang="zh-TW" sz="2800" b="0" dirty="0">
                <a:solidFill>
                  <a:srgbClr val="000000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65330" y="4034882"/>
            <a:ext cx="1767918" cy="1578410"/>
            <a:chOff x="1330882" y="3727450"/>
            <a:chExt cx="1767918" cy="1578410"/>
          </a:xfrm>
        </p:grpSpPr>
        <p:sp>
          <p:nvSpPr>
            <p:cNvPr id="75" name="Oval 74"/>
            <p:cNvSpPr>
              <a:spLocks noChangeAspect="1" noChangeArrowheads="1"/>
            </p:cNvSpPr>
            <p:nvPr/>
          </p:nvSpPr>
          <p:spPr bwMode="auto">
            <a:xfrm>
              <a:off x="2243138" y="3727450"/>
              <a:ext cx="512762" cy="51435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Text Box 7"/>
            <p:cNvSpPr txBox="1">
              <a:spLocks noChangeAspect="1" noChangeArrowheads="1"/>
            </p:cNvSpPr>
            <p:nvPr/>
          </p:nvSpPr>
          <p:spPr bwMode="auto">
            <a:xfrm>
              <a:off x="2243138" y="3727450"/>
              <a:ext cx="512762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800" b="0" dirty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39</a:t>
              </a:r>
            </a:p>
          </p:txBody>
        </p:sp>
        <p:sp>
          <p:nvSpPr>
            <p:cNvPr id="77" name="Oval 76"/>
            <p:cNvSpPr>
              <a:spLocks noChangeAspect="1" noChangeArrowheads="1"/>
            </p:cNvSpPr>
            <p:nvPr/>
          </p:nvSpPr>
          <p:spPr bwMode="auto">
            <a:xfrm>
              <a:off x="1759390" y="4321456"/>
              <a:ext cx="514350" cy="512763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Text Box 9"/>
            <p:cNvSpPr txBox="1">
              <a:spLocks noChangeAspect="1" noChangeArrowheads="1"/>
            </p:cNvSpPr>
            <p:nvPr/>
          </p:nvSpPr>
          <p:spPr bwMode="auto">
            <a:xfrm>
              <a:off x="1759390" y="4321456"/>
              <a:ext cx="514350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800" dirty="0" smtClean="0">
                  <a:solidFill>
                    <a:schemeClr val="bg1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35</a:t>
              </a:r>
              <a:endParaRPr lang="en-US" altLang="zh-TW" sz="2800" b="0" dirty="0">
                <a:solidFill>
                  <a:schemeClr val="bg1"/>
                </a:solidFill>
                <a:latin typeface="Times New Roman" pitchFamily="-112" charset="0"/>
                <a:ea typeface="PMingLiU" pitchFamily="18" charset="-120"/>
                <a:cs typeface="PMingLiU" pitchFamily="18" charset="-120"/>
              </a:endParaRPr>
            </a:p>
          </p:txBody>
        </p:sp>
        <p:sp>
          <p:nvSpPr>
            <p:cNvPr id="79" name="Oval 78"/>
            <p:cNvSpPr>
              <a:spLocks noChangeAspect="1" noChangeArrowheads="1"/>
            </p:cNvSpPr>
            <p:nvPr/>
          </p:nvSpPr>
          <p:spPr bwMode="auto">
            <a:xfrm>
              <a:off x="2586038" y="4413250"/>
              <a:ext cx="512762" cy="512763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2"/>
            <p:cNvSpPr>
              <a:spLocks noChangeAspect="1" noChangeShapeType="1"/>
            </p:cNvSpPr>
            <p:nvPr/>
          </p:nvSpPr>
          <p:spPr bwMode="auto">
            <a:xfrm flipH="1">
              <a:off x="2102290" y="4150006"/>
              <a:ext cx="171450" cy="17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3"/>
            <p:cNvSpPr>
              <a:spLocks noChangeAspect="1" noChangeShapeType="1"/>
            </p:cNvSpPr>
            <p:nvPr/>
          </p:nvSpPr>
          <p:spPr bwMode="auto">
            <a:xfrm>
              <a:off x="2586038" y="4241800"/>
              <a:ext cx="169862" cy="17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Text Box 14"/>
            <p:cNvSpPr txBox="1">
              <a:spLocks noChangeAspect="1" noChangeArrowheads="1"/>
            </p:cNvSpPr>
            <p:nvPr/>
          </p:nvSpPr>
          <p:spPr bwMode="auto">
            <a:xfrm>
              <a:off x="2586038" y="4413250"/>
              <a:ext cx="512762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800" b="0">
                  <a:solidFill>
                    <a:srgbClr val="000000"/>
                  </a:solidFill>
                  <a:latin typeface="Times New Roman" pitchFamily="-112" charset="0"/>
                  <a:ea typeface="PMingLiU" pitchFamily="18" charset="-120"/>
                  <a:cs typeface="PMingLiU" pitchFamily="18" charset="-120"/>
                </a:rPr>
                <a:t>45</a:t>
              </a:r>
            </a:p>
          </p:txBody>
        </p:sp>
        <p:sp>
          <p:nvSpPr>
            <p:cNvPr id="83" name="Line 12"/>
            <p:cNvSpPr>
              <a:spLocks noChangeAspect="1" noChangeShapeType="1"/>
            </p:cNvSpPr>
            <p:nvPr/>
          </p:nvSpPr>
          <p:spPr bwMode="auto">
            <a:xfrm flipH="1">
              <a:off x="1673665" y="4792157"/>
              <a:ext cx="171450" cy="17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30882" y="4936528"/>
              <a:ext cx="51423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NIL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357464" y="4285988"/>
            <a:ext cx="543470" cy="251106"/>
          </a:xfrm>
          <a:prstGeom prst="rightArrow">
            <a:avLst/>
          </a:prstGeom>
          <a:solidFill>
            <a:srgbClr val="000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6574796" y="4107944"/>
            <a:ext cx="543470" cy="251106"/>
          </a:xfrm>
          <a:prstGeom prst="rightArrow">
            <a:avLst/>
          </a:prstGeom>
          <a:solidFill>
            <a:srgbClr val="000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5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1</a:t>
            </a:r>
            <a:br>
              <a:rPr lang="en-US" dirty="0" smtClean="0"/>
            </a:br>
            <a:r>
              <a:rPr lang="en-US" dirty="0" smtClean="0">
                <a:solidFill>
                  <a:srgbClr val="0D0D0D"/>
                </a:solidFill>
              </a:rPr>
              <a:t>Either child or parent is red</a:t>
            </a:r>
            <a:endParaRPr lang="en-US" dirty="0">
              <a:solidFill>
                <a:srgbClr val="0D0D0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0" y="2425796"/>
            <a:ext cx="7325833" cy="2613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6562" y="5863887"/>
            <a:ext cx="640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Images from :http</a:t>
            </a:r>
            <a:r>
              <a:rPr lang="en-US" sz="1400" dirty="0"/>
              <a:t>://</a:t>
            </a:r>
            <a:r>
              <a:rPr lang="en-US" sz="1400" dirty="0" err="1"/>
              <a:t>www.geeksforgeeks.org</a:t>
            </a:r>
            <a:r>
              <a:rPr lang="en-US" sz="1400" dirty="0"/>
              <a:t>/red-black-tree-set-3-delete-2/</a:t>
            </a:r>
          </a:p>
        </p:txBody>
      </p:sp>
    </p:spTree>
    <p:extLst>
      <p:ext uri="{BB962C8B-B14F-4D97-AF65-F5344CB8AC3E}">
        <p14:creationId xmlns:p14="http://schemas.microsoft.com/office/powerpoint/2010/main" val="297197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1" y="3432699"/>
            <a:ext cx="7763822" cy="2319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8801" y="5752619"/>
            <a:ext cx="403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with right child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3581" y="1293881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Case 2:</a:t>
            </a:r>
            <a:br>
              <a:rPr lang="en-US" dirty="0" smtClean="0"/>
            </a:br>
            <a:r>
              <a:rPr lang="en-US" sz="2200" dirty="0" smtClean="0">
                <a:solidFill>
                  <a:srgbClr val="0D0D0D"/>
                </a:solidFill>
              </a:rPr>
              <a:t>Node and parent are black. Sibling of node is black . At least one child of sibling is  red </a:t>
            </a:r>
          </a:p>
          <a:p>
            <a:r>
              <a:rPr lang="en-US" sz="2200" b="1" dirty="0">
                <a:solidFill>
                  <a:srgbClr val="008000"/>
                </a:solidFill>
              </a:rPr>
              <a:t>Rotate sibling branch</a:t>
            </a:r>
            <a:endParaRPr lang="en-US" sz="2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19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14" y="1048151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2:</a:t>
            </a:r>
            <a:br>
              <a:rPr lang="en-US" dirty="0" smtClean="0"/>
            </a:br>
            <a:r>
              <a:rPr lang="en-US" sz="2200" dirty="0" smtClean="0">
                <a:solidFill>
                  <a:srgbClr val="0D0D0D"/>
                </a:solidFill>
              </a:rPr>
              <a:t>Node and parent are black. Sibling of node is black . At least one child of sibling is  red </a:t>
            </a:r>
            <a:br>
              <a:rPr lang="en-US" sz="2200" dirty="0" smtClean="0">
                <a:solidFill>
                  <a:srgbClr val="0D0D0D"/>
                </a:solidFill>
              </a:rPr>
            </a:br>
            <a:r>
              <a:rPr lang="en-US" sz="2200" b="1" dirty="0">
                <a:solidFill>
                  <a:srgbClr val="008000"/>
                </a:solidFill>
              </a:rPr>
              <a:t>Rotate sibling branch</a:t>
            </a:r>
            <a:endParaRPr lang="en-US" sz="2200" dirty="0">
              <a:solidFill>
                <a:srgbClr val="0D0D0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8801" y="5752619"/>
            <a:ext cx="403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with left child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94" y="2955286"/>
            <a:ext cx="5882064" cy="27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90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14" y="1048151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3:</a:t>
            </a:r>
            <a:br>
              <a:rPr lang="en-US" dirty="0" smtClean="0"/>
            </a:br>
            <a:r>
              <a:rPr lang="en-US" sz="2200" dirty="0" smtClean="0">
                <a:solidFill>
                  <a:srgbClr val="0D0D0D"/>
                </a:solidFill>
              </a:rPr>
              <a:t>Node and parent are black. Sibling of node is black . Both children are black. </a:t>
            </a:r>
            <a:br>
              <a:rPr lang="en-US" sz="2200" dirty="0" smtClean="0">
                <a:solidFill>
                  <a:srgbClr val="0D0D0D"/>
                </a:solidFill>
              </a:rPr>
            </a:br>
            <a:r>
              <a:rPr lang="en-US" sz="2200" b="1" dirty="0" smtClean="0">
                <a:solidFill>
                  <a:srgbClr val="008000"/>
                </a:solidFill>
              </a:rPr>
              <a:t>Move double black </a:t>
            </a:r>
            <a:r>
              <a:rPr lang="en-US" sz="2200" b="1" dirty="0" err="1" smtClean="0">
                <a:solidFill>
                  <a:srgbClr val="008000"/>
                </a:solidFill>
              </a:rPr>
              <a:t>upto</a:t>
            </a:r>
            <a:r>
              <a:rPr lang="en-US" sz="2200" b="1" dirty="0" smtClean="0">
                <a:solidFill>
                  <a:srgbClr val="008000"/>
                </a:solidFill>
              </a:rPr>
              <a:t> parent—and continue</a:t>
            </a:r>
            <a:endParaRPr lang="en-US" sz="2200" b="1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96" y="2428299"/>
            <a:ext cx="7958765" cy="33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9883" y="323887"/>
            <a:ext cx="7024744" cy="1143000"/>
          </a:xfrm>
        </p:spPr>
        <p:txBody>
          <a:bodyPr/>
          <a:lstStyle/>
          <a:p>
            <a:pPr algn="ctr"/>
            <a:r>
              <a:rPr lang="en-US" altLang="ko-KR" dirty="0">
                <a:ea typeface="굴림" pitchFamily="-112" charset="-127"/>
                <a:cs typeface="굴림" pitchFamily="-112" charset="-127"/>
              </a:rPr>
              <a:t>Concepts on Trees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4306"/>
            <a:ext cx="8229600" cy="4419600"/>
          </a:xfrm>
        </p:spPr>
        <p:txBody>
          <a:bodyPr>
            <a:noAutofit/>
          </a:bodyPr>
          <a:lstStyle/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The root is the only node without parent.</a:t>
            </a: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Nodes with no children are known as 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leaves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.</a:t>
            </a: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Nodes with the same parent are 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siblings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.</a:t>
            </a: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A 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path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from node 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n</a:t>
            </a:r>
            <a:r>
              <a:rPr lang="en-US" altLang="ko-KR" baseline="-25000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to </a:t>
            </a:r>
            <a:r>
              <a:rPr lang="en-US" altLang="ko-KR" dirty="0" err="1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n</a:t>
            </a:r>
            <a:r>
              <a:rPr lang="en-US" altLang="ko-KR" baseline="-25000" dirty="0" err="1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is defined as a sequence of node 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n</a:t>
            </a:r>
            <a:r>
              <a:rPr lang="en-US" altLang="ko-KR" baseline="-25000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, n</a:t>
            </a:r>
            <a:r>
              <a:rPr lang="en-US" altLang="ko-KR" baseline="-25000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, …, </a:t>
            </a:r>
            <a:r>
              <a:rPr lang="en-US" altLang="ko-KR" dirty="0" err="1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n</a:t>
            </a:r>
            <a:r>
              <a:rPr lang="en-US" altLang="ko-KR" baseline="-25000" dirty="0" err="1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 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such that </a:t>
            </a:r>
            <a:r>
              <a:rPr lang="en-US" altLang="ko-KR" dirty="0" err="1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n</a:t>
            </a:r>
            <a:r>
              <a:rPr lang="en-US" altLang="ko-KR" baseline="-25000" dirty="0" err="1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is the parent of 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n</a:t>
            </a:r>
            <a:r>
              <a:rPr lang="en-US" altLang="ko-KR" baseline="-25000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i+1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for 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1 </a:t>
            </a:r>
            <a:r>
              <a:rPr lang="en-US" altLang="ko-KR" dirty="0" err="1">
                <a:solidFill>
                  <a:srgbClr val="4A0505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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 </a:t>
            </a:r>
            <a:r>
              <a:rPr lang="en-US" altLang="ko-KR" dirty="0" err="1">
                <a:solidFill>
                  <a:srgbClr val="4A0505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i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 &lt; </a:t>
            </a:r>
            <a:r>
              <a:rPr lang="en-US" altLang="ko-KR" dirty="0" err="1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dirty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.</a:t>
            </a:r>
            <a:r>
              <a:rPr lang="en-US" altLang="ko-KR" dirty="0" smtClean="0">
                <a:solidFill>
                  <a:srgbClr val="4A0505"/>
                </a:solidFill>
                <a:ea typeface="굴림" pitchFamily="-112" charset="-127"/>
                <a:cs typeface="굴림" pitchFamily="-112" charset="-127"/>
              </a:rPr>
              <a:t> </a:t>
            </a:r>
          </a:p>
          <a:p>
            <a:r>
              <a:rPr lang="en-US" altLang="ko-KR" dirty="0" smtClean="0">
                <a:ea typeface="굴림" pitchFamily="-112" charset="-127"/>
                <a:cs typeface="굴림" pitchFamily="-112" charset="-127"/>
              </a:rPr>
              <a:t>The 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length of </a:t>
            </a:r>
            <a:r>
              <a:rPr lang="en-US" altLang="ko-KR" dirty="0" smtClean="0">
                <a:ea typeface="굴림" pitchFamily="-112" charset="-127"/>
                <a:cs typeface="굴림" pitchFamily="-112" charset="-127"/>
              </a:rPr>
              <a:t>the 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path is the number of edges on the </a:t>
            </a:r>
            <a:r>
              <a:rPr lang="en-US" altLang="ko-KR" dirty="0" smtClean="0">
                <a:ea typeface="굴림" pitchFamily="-112" charset="-127"/>
                <a:cs typeface="굴림" pitchFamily="-112" charset="-127"/>
              </a:rPr>
              <a:t>path</a:t>
            </a:r>
          </a:p>
          <a:p>
            <a:r>
              <a:rPr lang="en-US" altLang="ko-KR" dirty="0" smtClean="0">
                <a:ea typeface="굴림" pitchFamily="-112" charset="-127"/>
                <a:cs typeface="굴림" pitchFamily="-112" charset="-127"/>
              </a:rPr>
              <a:t>There 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is a path of length zero from every node to itself.</a:t>
            </a:r>
            <a:endParaRPr lang="en-US" altLang="ko-KR" dirty="0" smtClean="0">
              <a:ea typeface="굴림" pitchFamily="-112" charset="-127"/>
              <a:cs typeface="굴림" pitchFamily="-112" charset="-127"/>
            </a:endParaRPr>
          </a:p>
          <a:p>
            <a:r>
              <a:rPr lang="en-US" altLang="ko-KR" dirty="0" smtClean="0">
                <a:ea typeface="굴림" pitchFamily="-112" charset="-127"/>
                <a:cs typeface="굴림" pitchFamily="-112" charset="-127"/>
              </a:rPr>
              <a:t>In 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a tree there is exactly one path from the root to each node.</a:t>
            </a:r>
          </a:p>
        </p:txBody>
      </p:sp>
    </p:spTree>
    <p:extLst>
      <p:ext uri="{BB962C8B-B14F-4D97-AF65-F5344CB8AC3E}">
        <p14:creationId xmlns:p14="http://schemas.microsoft.com/office/powerpoint/2010/main" val="197122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14" y="1048151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4:</a:t>
            </a:r>
            <a:br>
              <a:rPr lang="en-US" dirty="0" smtClean="0"/>
            </a:br>
            <a:r>
              <a:rPr lang="en-US" sz="2200" dirty="0" smtClean="0">
                <a:solidFill>
                  <a:srgbClr val="0D0D0D"/>
                </a:solidFill>
              </a:rPr>
              <a:t>Node and parent are black. Sibling of node is red. </a:t>
            </a:r>
            <a:r>
              <a:rPr lang="en-US" sz="2200" b="1" dirty="0" smtClean="0">
                <a:solidFill>
                  <a:srgbClr val="008000"/>
                </a:solidFill>
              </a:rPr>
              <a:t>Rotate to move sibling up. Change color of sibling and parent. </a:t>
            </a:r>
            <a:endParaRPr lang="en-US" sz="2200" b="1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70" y="1934990"/>
            <a:ext cx="6452781" cy="44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11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Insertion and Deletion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problem at root-color root black</a:t>
            </a:r>
          </a:p>
          <a:p>
            <a:r>
              <a:rPr lang="en-US" dirty="0" smtClean="0"/>
              <a:t>Insertion can cause change in black height, rotate tree to maintain black height after each insertion</a:t>
            </a:r>
          </a:p>
          <a:p>
            <a:r>
              <a:rPr lang="en-US" dirty="0" smtClean="0"/>
              <a:t>Deletion will cause double black nodes</a:t>
            </a:r>
          </a:p>
          <a:p>
            <a:pPr lvl="1"/>
            <a:r>
              <a:rPr lang="en-US" dirty="0" smtClean="0"/>
              <a:t>Find appropriate red node (parent / sibling/ child of sibling) to make it 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05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41016" y="2100547"/>
            <a:ext cx="2901128" cy="2853656"/>
            <a:chOff x="308996" y="1590871"/>
            <a:chExt cx="2901128" cy="2853656"/>
          </a:xfrm>
        </p:grpSpPr>
        <p:sp>
          <p:nvSpPr>
            <p:cNvPr id="14" name="Oval 13"/>
            <p:cNvSpPr/>
            <p:nvPr/>
          </p:nvSpPr>
          <p:spPr>
            <a:xfrm>
              <a:off x="566113" y="2478837"/>
              <a:ext cx="550820" cy="48958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879773" y="1958655"/>
              <a:ext cx="351912" cy="5201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5348" y="1958655"/>
              <a:ext cx="371377" cy="5612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606548" y="2448239"/>
              <a:ext cx="719137" cy="48958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55729" y="1590871"/>
              <a:ext cx="680268" cy="48958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384085" y="2937823"/>
              <a:ext cx="351912" cy="5201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69125" y="2896723"/>
              <a:ext cx="371377" cy="5612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16933" y="3411512"/>
              <a:ext cx="619064" cy="48958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172665" y="3440922"/>
              <a:ext cx="780343" cy="48958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</a:t>
              </a:r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08996" y="2968421"/>
              <a:ext cx="514233" cy="513703"/>
              <a:chOff x="589546" y="5241275"/>
              <a:chExt cx="514233" cy="513703"/>
            </a:xfrm>
          </p:grpSpPr>
          <p:sp>
            <p:nvSpPr>
              <p:cNvPr id="29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932329" y="5241275"/>
                <a:ext cx="171450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9546" y="5385646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13845" y="3901096"/>
              <a:ext cx="514233" cy="513703"/>
              <a:chOff x="589546" y="5241275"/>
              <a:chExt cx="514233" cy="513703"/>
            </a:xfrm>
          </p:grpSpPr>
          <p:sp>
            <p:nvSpPr>
              <p:cNvPr id="35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932329" y="5241275"/>
                <a:ext cx="171450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9546" y="5385646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834393" y="3930824"/>
              <a:ext cx="514233" cy="513703"/>
              <a:chOff x="589546" y="5241275"/>
              <a:chExt cx="514233" cy="513703"/>
            </a:xfrm>
          </p:grpSpPr>
          <p:sp>
            <p:nvSpPr>
              <p:cNvPr id="38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932329" y="5241275"/>
                <a:ext cx="171450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9546" y="5385646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695891" y="3869628"/>
              <a:ext cx="514233" cy="556264"/>
              <a:chOff x="1308915" y="5225793"/>
              <a:chExt cx="514233" cy="556264"/>
            </a:xfrm>
          </p:grpSpPr>
          <p:sp>
            <p:nvSpPr>
              <p:cNvPr id="40" name="Line 13"/>
              <p:cNvSpPr>
                <a:spLocks noChangeAspect="1" noChangeShapeType="1"/>
              </p:cNvSpPr>
              <p:nvPr/>
            </p:nvSpPr>
            <p:spPr bwMode="auto">
              <a:xfrm>
                <a:off x="1446266" y="5225793"/>
                <a:ext cx="169862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308915" y="5412725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349431" y="3887118"/>
              <a:ext cx="514233" cy="556264"/>
              <a:chOff x="1308915" y="5225793"/>
              <a:chExt cx="514233" cy="556264"/>
            </a:xfrm>
          </p:grpSpPr>
          <p:sp>
            <p:nvSpPr>
              <p:cNvPr id="44" name="Line 13"/>
              <p:cNvSpPr>
                <a:spLocks noChangeAspect="1" noChangeShapeType="1"/>
              </p:cNvSpPr>
              <p:nvPr/>
            </p:nvSpPr>
            <p:spPr bwMode="auto">
              <a:xfrm>
                <a:off x="1446266" y="5225793"/>
                <a:ext cx="169862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08915" y="5412725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69852" y="2937823"/>
              <a:ext cx="514233" cy="556264"/>
              <a:chOff x="1308915" y="5225793"/>
              <a:chExt cx="514233" cy="556264"/>
            </a:xfrm>
          </p:grpSpPr>
          <p:sp>
            <p:nvSpPr>
              <p:cNvPr id="47" name="Line 13"/>
              <p:cNvSpPr>
                <a:spLocks noChangeAspect="1" noChangeShapeType="1"/>
              </p:cNvSpPr>
              <p:nvPr/>
            </p:nvSpPr>
            <p:spPr bwMode="auto">
              <a:xfrm>
                <a:off x="1446266" y="5225793"/>
                <a:ext cx="169862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08915" y="5412725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3437428" y="1979571"/>
            <a:ext cx="2901128" cy="2853656"/>
            <a:chOff x="308996" y="1590871"/>
            <a:chExt cx="2901128" cy="2853656"/>
          </a:xfrm>
        </p:grpSpPr>
        <p:sp>
          <p:nvSpPr>
            <p:cNvPr id="51" name="Oval 50"/>
            <p:cNvSpPr/>
            <p:nvPr/>
          </p:nvSpPr>
          <p:spPr>
            <a:xfrm>
              <a:off x="566113" y="2478837"/>
              <a:ext cx="550820" cy="48958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879773" y="1958655"/>
              <a:ext cx="351912" cy="5201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5348" y="1958655"/>
              <a:ext cx="371377" cy="5612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606548" y="2448239"/>
              <a:ext cx="719137" cy="489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055729" y="1590871"/>
              <a:ext cx="680268" cy="48958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1384085" y="2937823"/>
              <a:ext cx="351912" cy="5201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69125" y="2896723"/>
              <a:ext cx="371377" cy="5612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116933" y="3411512"/>
              <a:ext cx="619064" cy="4895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172665" y="3440922"/>
              <a:ext cx="780343" cy="4895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</a:t>
              </a:r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08996" y="2968421"/>
              <a:ext cx="514233" cy="513703"/>
              <a:chOff x="589546" y="5241275"/>
              <a:chExt cx="514233" cy="513703"/>
            </a:xfrm>
          </p:grpSpPr>
          <p:sp>
            <p:nvSpPr>
              <p:cNvPr id="76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932329" y="5241275"/>
                <a:ext cx="171450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89546" y="5385646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13845" y="3901096"/>
              <a:ext cx="514233" cy="513703"/>
              <a:chOff x="589546" y="5241275"/>
              <a:chExt cx="514233" cy="513703"/>
            </a:xfrm>
          </p:grpSpPr>
          <p:sp>
            <p:nvSpPr>
              <p:cNvPr id="74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932329" y="5241275"/>
                <a:ext cx="171450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89546" y="5385646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834393" y="3930824"/>
              <a:ext cx="514233" cy="513703"/>
              <a:chOff x="589546" y="5241275"/>
              <a:chExt cx="514233" cy="513703"/>
            </a:xfrm>
          </p:grpSpPr>
          <p:sp>
            <p:nvSpPr>
              <p:cNvPr id="72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932329" y="5241275"/>
                <a:ext cx="171450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89546" y="5385646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695891" y="3869628"/>
              <a:ext cx="514233" cy="556264"/>
              <a:chOff x="1308915" y="5225793"/>
              <a:chExt cx="514233" cy="556264"/>
            </a:xfrm>
          </p:grpSpPr>
          <p:sp>
            <p:nvSpPr>
              <p:cNvPr id="70" name="Line 13"/>
              <p:cNvSpPr>
                <a:spLocks noChangeAspect="1" noChangeShapeType="1"/>
              </p:cNvSpPr>
              <p:nvPr/>
            </p:nvSpPr>
            <p:spPr bwMode="auto">
              <a:xfrm>
                <a:off x="1446266" y="5225793"/>
                <a:ext cx="169862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308915" y="5412725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349431" y="3887118"/>
              <a:ext cx="514233" cy="556264"/>
              <a:chOff x="1308915" y="5225793"/>
              <a:chExt cx="514233" cy="556264"/>
            </a:xfrm>
          </p:grpSpPr>
          <p:sp>
            <p:nvSpPr>
              <p:cNvPr id="68" name="Line 13"/>
              <p:cNvSpPr>
                <a:spLocks noChangeAspect="1" noChangeShapeType="1"/>
              </p:cNvSpPr>
              <p:nvPr/>
            </p:nvSpPr>
            <p:spPr bwMode="auto">
              <a:xfrm>
                <a:off x="1446266" y="5225793"/>
                <a:ext cx="169862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308915" y="5412725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69852" y="2937823"/>
              <a:ext cx="514233" cy="556264"/>
              <a:chOff x="1308915" y="5225793"/>
              <a:chExt cx="514233" cy="556264"/>
            </a:xfrm>
          </p:grpSpPr>
          <p:sp>
            <p:nvSpPr>
              <p:cNvPr id="66" name="Line 13"/>
              <p:cNvSpPr>
                <a:spLocks noChangeAspect="1" noChangeShapeType="1"/>
              </p:cNvSpPr>
              <p:nvPr/>
            </p:nvSpPr>
            <p:spPr bwMode="auto">
              <a:xfrm>
                <a:off x="1446266" y="5225793"/>
                <a:ext cx="169862" cy="171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308915" y="5412725"/>
                <a:ext cx="514233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NIL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1509085" y="5383547"/>
            <a:ext cx="592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9 in all the tree</a:t>
            </a:r>
          </a:p>
          <a:p>
            <a:r>
              <a:rPr lang="en-US" dirty="0" smtClean="0"/>
              <a:t>Delete 10 in all the trees</a:t>
            </a:r>
            <a:endParaRPr lang="en-US" dirty="0"/>
          </a:p>
        </p:txBody>
      </p:sp>
      <p:sp>
        <p:nvSpPr>
          <p:cNvPr id="107" name="Title 1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660476"/>
            <a:ext cx="7024744" cy="1143000"/>
          </a:xfrm>
        </p:spPr>
        <p:txBody>
          <a:bodyPr/>
          <a:lstStyle/>
          <a:p>
            <a:pPr algn="ctr"/>
            <a:r>
              <a:rPr lang="en-US" altLang="ko-KR" dirty="0">
                <a:ea typeface="굴림" pitchFamily="-112" charset="-127"/>
                <a:cs typeface="굴림" pitchFamily="-112" charset="-127"/>
              </a:rPr>
              <a:t>Binary Search Trees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2293054"/>
            <a:ext cx="6777317" cy="3508977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Assumptions:</a:t>
            </a:r>
          </a:p>
          <a:p>
            <a:pPr lvl="1"/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each node in the tree stores an item.</a:t>
            </a:r>
          </a:p>
          <a:p>
            <a:pPr lvl="1"/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those items are integers.</a:t>
            </a:r>
          </a:p>
          <a:p>
            <a:pPr lvl="1"/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all the items are distinct</a:t>
            </a:r>
            <a:r>
              <a:rPr lang="en-US" altLang="ko-KR" sz="2400" dirty="0" smtClean="0">
                <a:ea typeface="굴림" pitchFamily="-112" charset="-127"/>
                <a:cs typeface="굴림" pitchFamily="-112" charset="-127"/>
              </a:rPr>
              <a:t>.</a:t>
            </a:r>
          </a:p>
          <a:p>
            <a:pPr marL="365760" lvl="1" indent="0">
              <a:buNone/>
            </a:pPr>
            <a:endParaRPr lang="en-US" altLang="ko-KR" sz="2400" dirty="0">
              <a:ea typeface="굴림" pitchFamily="-112" charset="-127"/>
              <a:cs typeface="굴림" pitchFamily="-112" charset="-127"/>
            </a:endParaRPr>
          </a:p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The properties:</a:t>
            </a:r>
          </a:p>
          <a:p>
            <a:pPr lvl="1"/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For every node, 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X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, in the tree, the values of all the items in its left </a:t>
            </a: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subtree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are smaller than the item in 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X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, and the values of all the items in its right </a:t>
            </a:r>
            <a:r>
              <a:rPr lang="en-US" altLang="ko-KR" sz="2400" dirty="0" err="1">
                <a:ea typeface="굴림" pitchFamily="-112" charset="-127"/>
                <a:cs typeface="굴림" pitchFamily="-112" charset="-127"/>
              </a:rPr>
              <a:t>subtree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 are larger than the item in </a:t>
            </a:r>
            <a:r>
              <a:rPr lang="en-US" altLang="ko-KR" sz="24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X</a:t>
            </a:r>
            <a:r>
              <a:rPr lang="en-US" altLang="ko-KR" sz="2400" dirty="0">
                <a:ea typeface="굴림" pitchFamily="-112" charset="-127"/>
                <a:cs typeface="굴림" pitchFamily="-11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53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Which one is a Binary Search Tree?</a:t>
            </a:r>
          </a:p>
        </p:txBody>
      </p:sp>
      <p:sp>
        <p:nvSpPr>
          <p:cNvPr id="473091" name="Oval 3"/>
          <p:cNvSpPr>
            <a:spLocks noChangeArrowheads="1"/>
          </p:cNvSpPr>
          <p:nvPr/>
        </p:nvSpPr>
        <p:spPr bwMode="auto">
          <a:xfrm>
            <a:off x="24384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2497138" y="2498725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473093" name="Oval 5"/>
          <p:cNvSpPr>
            <a:spLocks noChangeArrowheads="1"/>
          </p:cNvSpPr>
          <p:nvPr/>
        </p:nvSpPr>
        <p:spPr bwMode="auto">
          <a:xfrm>
            <a:off x="16002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094" name="Text Box 6"/>
          <p:cNvSpPr txBox="1">
            <a:spLocks noChangeArrowheads="1"/>
          </p:cNvSpPr>
          <p:nvPr/>
        </p:nvSpPr>
        <p:spPr bwMode="auto">
          <a:xfrm>
            <a:off x="1658938" y="3260725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473095" name="Oval 7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096" name="Text Box 8"/>
          <p:cNvSpPr txBox="1">
            <a:spLocks noChangeArrowheads="1"/>
          </p:cNvSpPr>
          <p:nvPr/>
        </p:nvSpPr>
        <p:spPr bwMode="auto">
          <a:xfrm>
            <a:off x="3335338" y="3260725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473097" name="Oval 9"/>
          <p:cNvSpPr>
            <a:spLocks noChangeArrowheads="1"/>
          </p:cNvSpPr>
          <p:nvPr/>
        </p:nvSpPr>
        <p:spPr bwMode="auto">
          <a:xfrm>
            <a:off x="10668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098" name="Text Box 10"/>
          <p:cNvSpPr txBox="1">
            <a:spLocks noChangeArrowheads="1"/>
          </p:cNvSpPr>
          <p:nvPr/>
        </p:nvSpPr>
        <p:spPr bwMode="auto">
          <a:xfrm>
            <a:off x="1143000" y="4022725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473099" name="Oval 11"/>
          <p:cNvSpPr>
            <a:spLocks noChangeArrowheads="1"/>
          </p:cNvSpPr>
          <p:nvPr/>
        </p:nvSpPr>
        <p:spPr bwMode="auto">
          <a:xfrm>
            <a:off x="20574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00" name="Text Box 12"/>
          <p:cNvSpPr txBox="1">
            <a:spLocks noChangeArrowheads="1"/>
          </p:cNvSpPr>
          <p:nvPr/>
        </p:nvSpPr>
        <p:spPr bwMode="auto">
          <a:xfrm>
            <a:off x="2136775" y="39624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473101" name="Oval 13"/>
          <p:cNvSpPr>
            <a:spLocks noChangeArrowheads="1"/>
          </p:cNvSpPr>
          <p:nvPr/>
        </p:nvSpPr>
        <p:spPr bwMode="auto">
          <a:xfrm>
            <a:off x="68580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02" name="Text Box 14"/>
          <p:cNvSpPr txBox="1">
            <a:spLocks noChangeArrowheads="1"/>
          </p:cNvSpPr>
          <p:nvPr/>
        </p:nvSpPr>
        <p:spPr bwMode="auto">
          <a:xfrm>
            <a:off x="6916738" y="2498725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</a:t>
            </a:r>
          </a:p>
        </p:txBody>
      </p:sp>
      <p:sp>
        <p:nvSpPr>
          <p:cNvPr id="473103" name="Oval 1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7524750" y="32004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</a:t>
            </a:r>
          </a:p>
        </p:txBody>
      </p:sp>
      <p:sp>
        <p:nvSpPr>
          <p:cNvPr id="473105" name="Oval 17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5956300" y="32004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473107" name="Oval 19"/>
          <p:cNvSpPr>
            <a:spLocks noChangeArrowheads="1"/>
          </p:cNvSpPr>
          <p:nvPr/>
        </p:nvSpPr>
        <p:spPr bwMode="auto">
          <a:xfrm>
            <a:off x="65532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08" name="Text Box 20"/>
          <p:cNvSpPr txBox="1">
            <a:spLocks noChangeArrowheads="1"/>
          </p:cNvSpPr>
          <p:nvPr/>
        </p:nvSpPr>
        <p:spPr bwMode="auto">
          <a:xfrm>
            <a:off x="6629400" y="4022725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473109" name="Oval 21"/>
          <p:cNvSpPr>
            <a:spLocks noChangeArrowheads="1"/>
          </p:cNvSpPr>
          <p:nvPr/>
        </p:nvSpPr>
        <p:spPr bwMode="auto">
          <a:xfrm>
            <a:off x="49530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10" name="Text Box 22"/>
          <p:cNvSpPr txBox="1">
            <a:spLocks noChangeArrowheads="1"/>
          </p:cNvSpPr>
          <p:nvPr/>
        </p:nvSpPr>
        <p:spPr bwMode="auto">
          <a:xfrm>
            <a:off x="5011738" y="40386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473111" name="Oval 23"/>
          <p:cNvSpPr>
            <a:spLocks noChangeArrowheads="1"/>
          </p:cNvSpPr>
          <p:nvPr/>
        </p:nvSpPr>
        <p:spPr bwMode="auto">
          <a:xfrm>
            <a:off x="6019800" y="480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12" name="Text Box 24"/>
          <p:cNvSpPr txBox="1">
            <a:spLocks noChangeArrowheads="1"/>
          </p:cNvSpPr>
          <p:nvPr/>
        </p:nvSpPr>
        <p:spPr bwMode="auto">
          <a:xfrm>
            <a:off x="6076950" y="4860925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473113" name="Oval 25"/>
          <p:cNvSpPr>
            <a:spLocks noChangeArrowheads="1"/>
          </p:cNvSpPr>
          <p:nvPr/>
        </p:nvSpPr>
        <p:spPr bwMode="auto">
          <a:xfrm>
            <a:off x="7086600" y="480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14" name="Text Box 26"/>
          <p:cNvSpPr txBox="1">
            <a:spLocks noChangeArrowheads="1"/>
          </p:cNvSpPr>
          <p:nvPr/>
        </p:nvSpPr>
        <p:spPr bwMode="auto">
          <a:xfrm>
            <a:off x="7162800" y="48006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</a:t>
            </a:r>
          </a:p>
        </p:txBody>
      </p:sp>
      <p:sp>
        <p:nvSpPr>
          <p:cNvPr id="473115" name="Line 27"/>
          <p:cNvSpPr>
            <a:spLocks noChangeShapeType="1"/>
          </p:cNvSpPr>
          <p:nvPr/>
        </p:nvSpPr>
        <p:spPr bwMode="auto">
          <a:xfrm flipH="1">
            <a:off x="1981200" y="2819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16" name="Line 28"/>
          <p:cNvSpPr>
            <a:spLocks noChangeShapeType="1"/>
          </p:cNvSpPr>
          <p:nvPr/>
        </p:nvSpPr>
        <p:spPr bwMode="auto">
          <a:xfrm>
            <a:off x="2819400" y="2819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17" name="Line 29"/>
          <p:cNvSpPr>
            <a:spLocks noChangeShapeType="1"/>
          </p:cNvSpPr>
          <p:nvPr/>
        </p:nvSpPr>
        <p:spPr bwMode="auto">
          <a:xfrm flipH="1">
            <a:off x="1371600" y="3505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18" name="Line 30"/>
          <p:cNvSpPr>
            <a:spLocks noChangeShapeType="1"/>
          </p:cNvSpPr>
          <p:nvPr/>
        </p:nvSpPr>
        <p:spPr bwMode="auto">
          <a:xfrm>
            <a:off x="2057400" y="3505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19" name="Line 31"/>
          <p:cNvSpPr>
            <a:spLocks noChangeShapeType="1"/>
          </p:cNvSpPr>
          <p:nvPr/>
        </p:nvSpPr>
        <p:spPr bwMode="auto">
          <a:xfrm flipH="1">
            <a:off x="632460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20" name="Line 32"/>
          <p:cNvSpPr>
            <a:spLocks noChangeShapeType="1"/>
          </p:cNvSpPr>
          <p:nvPr/>
        </p:nvSpPr>
        <p:spPr bwMode="auto">
          <a:xfrm flipH="1">
            <a:off x="5334000" y="3505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21" name="Line 33"/>
          <p:cNvSpPr>
            <a:spLocks noChangeShapeType="1"/>
          </p:cNvSpPr>
          <p:nvPr/>
        </p:nvSpPr>
        <p:spPr bwMode="auto">
          <a:xfrm flipH="1">
            <a:off x="6324600" y="42672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22" name="Line 34"/>
          <p:cNvSpPr>
            <a:spLocks noChangeShapeType="1"/>
          </p:cNvSpPr>
          <p:nvPr/>
        </p:nvSpPr>
        <p:spPr bwMode="auto">
          <a:xfrm>
            <a:off x="7010400" y="4191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23" name="Line 35"/>
          <p:cNvSpPr>
            <a:spLocks noChangeShapeType="1"/>
          </p:cNvSpPr>
          <p:nvPr/>
        </p:nvSpPr>
        <p:spPr bwMode="auto">
          <a:xfrm>
            <a:off x="6400800" y="3429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24" name="Line 36"/>
          <p:cNvSpPr>
            <a:spLocks noChangeShapeType="1"/>
          </p:cNvSpPr>
          <p:nvPr/>
        </p:nvSpPr>
        <p:spPr bwMode="auto">
          <a:xfrm>
            <a:off x="73152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25" name="Oval 37"/>
          <p:cNvSpPr>
            <a:spLocks noChangeArrowheads="1"/>
          </p:cNvSpPr>
          <p:nvPr/>
        </p:nvSpPr>
        <p:spPr bwMode="auto">
          <a:xfrm>
            <a:off x="16764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126" name="Text Box 38"/>
          <p:cNvSpPr txBox="1">
            <a:spLocks noChangeArrowheads="1"/>
          </p:cNvSpPr>
          <p:nvPr/>
        </p:nvSpPr>
        <p:spPr bwMode="auto">
          <a:xfrm>
            <a:off x="1752600" y="4937125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20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473127" name="Line 39"/>
          <p:cNvSpPr>
            <a:spLocks noChangeShapeType="1"/>
          </p:cNvSpPr>
          <p:nvPr/>
        </p:nvSpPr>
        <p:spPr bwMode="auto">
          <a:xfrm flipH="1">
            <a:off x="1981200" y="4419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on a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): Is </a:t>
            </a:r>
            <a:r>
              <a:rPr lang="en-US" dirty="0" err="1" smtClean="0"/>
              <a:t>x</a:t>
            </a:r>
            <a:r>
              <a:rPr lang="en-US" dirty="0" smtClean="0"/>
              <a:t> an element of BST</a:t>
            </a:r>
          </a:p>
          <a:p>
            <a:r>
              <a:rPr lang="en-US" dirty="0" err="1" smtClean="0"/>
              <a:t>FindMax</a:t>
            </a:r>
            <a:r>
              <a:rPr lang="en-US" dirty="0" smtClean="0"/>
              <a:t>() find the maximum values</a:t>
            </a:r>
          </a:p>
          <a:p>
            <a:r>
              <a:rPr lang="en-US" dirty="0" err="1" smtClean="0"/>
              <a:t>FindMin</a:t>
            </a:r>
            <a:r>
              <a:rPr lang="en-US" dirty="0" smtClean="0"/>
              <a:t>(): find the </a:t>
            </a:r>
            <a:r>
              <a:rPr lang="en-US" smtClean="0"/>
              <a:t>minimum value</a:t>
            </a:r>
          </a:p>
          <a:p>
            <a:r>
              <a:rPr lang="en-US" dirty="0" smtClean="0"/>
              <a:t>Adding and deleting elements</a:t>
            </a:r>
          </a:p>
          <a:p>
            <a:r>
              <a:rPr lang="en-US" dirty="0" smtClean="0"/>
              <a:t>Keep the tree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8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altLang="ko-KR" dirty="0" smtClean="0"/>
              <a:t>Find Minimum Element</a:t>
            </a:r>
            <a:endParaRPr lang="en-US" altLang="ko-KR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43492" y="1987063"/>
            <a:ext cx="6777317" cy="3508977"/>
          </a:xfrm>
        </p:spPr>
        <p:txBody>
          <a:bodyPr>
            <a:noAutofit/>
          </a:bodyPr>
          <a:lstStyle/>
          <a:p>
            <a:r>
              <a:rPr lang="en-US" dirty="0" smtClean="0"/>
              <a:t>private </a:t>
            </a:r>
            <a:r>
              <a:rPr lang="en-US" dirty="0" err="1" smtClean="0"/>
              <a:t>BinaryNode</a:t>
            </a:r>
            <a:r>
              <a:rPr lang="en-US" dirty="0" smtClean="0"/>
              <a:t>&lt;</a:t>
            </a:r>
            <a:r>
              <a:rPr lang="en-US" dirty="0" err="1" smtClean="0"/>
              <a:t>AnyType</a:t>
            </a:r>
            <a:r>
              <a:rPr lang="en-US" dirty="0" smtClean="0"/>
              <a:t>&gt; </a:t>
            </a:r>
            <a:r>
              <a:rPr lang="en-US" dirty="0" err="1" smtClean="0"/>
              <a:t>findMin</a:t>
            </a:r>
            <a:r>
              <a:rPr lang="en-US" dirty="0" smtClean="0"/>
              <a:t> (</a:t>
            </a:r>
            <a:r>
              <a:rPr lang="en-US" dirty="0" err="1" smtClean="0"/>
              <a:t>BinaryNode</a:t>
            </a:r>
            <a:r>
              <a:rPr lang="en-US" dirty="0" smtClean="0"/>
              <a:t>&lt;</a:t>
            </a:r>
            <a:r>
              <a:rPr lang="en-US" dirty="0" err="1" smtClean="0"/>
              <a:t>AnyType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{ </a:t>
            </a:r>
          </a:p>
          <a:p>
            <a:pPr lvl="1"/>
            <a:r>
              <a:rPr lang="en-US" sz="2400" dirty="0" smtClean="0"/>
              <a:t>if (</a:t>
            </a:r>
            <a:r>
              <a:rPr lang="en-US" sz="2400" dirty="0" err="1" smtClean="0"/>
              <a:t>t</a:t>
            </a:r>
            <a:r>
              <a:rPr lang="en-US" sz="2400" dirty="0" smtClean="0"/>
              <a:t>==null)  </a:t>
            </a:r>
          </a:p>
          <a:p>
            <a:pPr lvl="2"/>
            <a:r>
              <a:rPr lang="en-US" sz="2400" dirty="0" smtClean="0"/>
              <a:t>return null;</a:t>
            </a:r>
          </a:p>
          <a:p>
            <a:pPr lvl="1"/>
            <a:r>
              <a:rPr lang="en-US" sz="2400" dirty="0" smtClean="0"/>
              <a:t>else </a:t>
            </a:r>
          </a:p>
          <a:p>
            <a:pPr lvl="2"/>
            <a:r>
              <a:rPr lang="en-US" sz="2400" dirty="0" smtClean="0"/>
              <a:t>if (</a:t>
            </a:r>
            <a:r>
              <a:rPr lang="en-US" sz="2400" dirty="0" err="1" smtClean="0"/>
              <a:t>t.left</a:t>
            </a:r>
            <a:r>
              <a:rPr lang="en-US" sz="2400" dirty="0" smtClean="0"/>
              <a:t>==null) </a:t>
            </a:r>
          </a:p>
          <a:p>
            <a:pPr lvl="2"/>
            <a:r>
              <a:rPr lang="en-US" sz="2400" dirty="0" smtClean="0"/>
              <a:t>return </a:t>
            </a:r>
            <a:r>
              <a:rPr lang="en-US" sz="2400" dirty="0" err="1" smtClean="0"/>
              <a:t>t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return </a:t>
            </a:r>
            <a:r>
              <a:rPr lang="en-US" sz="2400" dirty="0" err="1" smtClean="0"/>
              <a:t>findMin(t.left</a:t>
            </a:r>
            <a:r>
              <a:rPr lang="en-US" sz="2400" dirty="0" smtClean="0"/>
              <a:t>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789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Search for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094160"/>
            <a:ext cx="6777317" cy="3508977"/>
          </a:xfrm>
        </p:spPr>
        <p:txBody>
          <a:bodyPr>
            <a:noAutofit/>
          </a:bodyPr>
          <a:lstStyle/>
          <a:p>
            <a:r>
              <a:rPr lang="en-US" dirty="0" smtClean="0"/>
              <a:t>private </a:t>
            </a:r>
            <a:r>
              <a:rPr lang="en-US" dirty="0" err="1" smtClean="0"/>
              <a:t>boolean</a:t>
            </a:r>
            <a:r>
              <a:rPr lang="en-US" dirty="0" smtClean="0"/>
              <a:t> contains (</a:t>
            </a:r>
            <a:r>
              <a:rPr lang="en-US" dirty="0" err="1" smtClean="0"/>
              <a:t>AnyType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BinaryNode</a:t>
            </a:r>
            <a:r>
              <a:rPr lang="en-US" dirty="0" smtClean="0"/>
              <a:t>&lt;</a:t>
            </a:r>
            <a:r>
              <a:rPr lang="en-US" dirty="0" err="1" smtClean="0"/>
              <a:t>AnyType</a:t>
            </a:r>
            <a:r>
              <a:rPr lang="en-US" dirty="0" smtClean="0"/>
              <a:t>&gt;) {</a:t>
            </a:r>
          </a:p>
          <a:p>
            <a:r>
              <a:rPr lang="en-US" dirty="0" err="1" smtClean="0">
                <a:solidFill>
                  <a:srgbClr val="640706"/>
                </a:solidFill>
              </a:rPr>
              <a:t>If(t</a:t>
            </a:r>
            <a:r>
              <a:rPr lang="en-US" dirty="0" smtClean="0">
                <a:solidFill>
                  <a:srgbClr val="640706"/>
                </a:solidFill>
              </a:rPr>
              <a:t>==null) return false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compareresults</a:t>
            </a:r>
            <a:r>
              <a:rPr lang="en-US" dirty="0" smtClean="0"/>
              <a:t>=</a:t>
            </a:r>
            <a:r>
              <a:rPr lang="en-US" dirty="0" err="1" smtClean="0"/>
              <a:t>myCompare(x</a:t>
            </a:r>
            <a:r>
              <a:rPr lang="en-US" dirty="0" smtClean="0"/>
              <a:t>, </a:t>
            </a:r>
            <a:r>
              <a:rPr lang="en-US" dirty="0" err="1" smtClean="0"/>
              <a:t>t.element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If( </a:t>
            </a:r>
            <a:r>
              <a:rPr lang="en-US" dirty="0" err="1" smtClean="0">
                <a:solidFill>
                  <a:srgbClr val="000090"/>
                </a:solidFill>
              </a:rPr>
              <a:t>compareResult</a:t>
            </a:r>
            <a:r>
              <a:rPr lang="en-US" dirty="0" smtClean="0">
                <a:solidFill>
                  <a:srgbClr val="000090"/>
                </a:solidFill>
              </a:rPr>
              <a:t> &lt;0)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 return </a:t>
            </a:r>
            <a:r>
              <a:rPr lang="en-US" sz="2400" dirty="0" err="1" smtClean="0">
                <a:solidFill>
                  <a:srgbClr val="000090"/>
                </a:solidFill>
              </a:rPr>
              <a:t>contains(x,t.left</a:t>
            </a:r>
            <a:r>
              <a:rPr lang="en-US" sz="2400" dirty="0" smtClean="0">
                <a:solidFill>
                  <a:srgbClr val="00009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Else if (</a:t>
            </a:r>
            <a:r>
              <a:rPr lang="en-US" dirty="0" err="1" smtClean="0">
                <a:solidFill>
                  <a:srgbClr val="000090"/>
                </a:solidFill>
              </a:rPr>
              <a:t>compareResut</a:t>
            </a:r>
            <a:r>
              <a:rPr lang="en-US" dirty="0" smtClean="0">
                <a:solidFill>
                  <a:srgbClr val="000090"/>
                </a:solidFill>
              </a:rPr>
              <a:t> &gt;0) 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return </a:t>
            </a:r>
            <a:r>
              <a:rPr lang="en-US" sz="2400" dirty="0" err="1" smtClean="0">
                <a:solidFill>
                  <a:srgbClr val="000090"/>
                </a:solidFill>
              </a:rPr>
              <a:t>contains(x,t.right</a:t>
            </a:r>
            <a:r>
              <a:rPr lang="en-US" sz="2400" dirty="0" smtClean="0">
                <a:solidFill>
                  <a:srgbClr val="00009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Else return true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2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Insert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32962"/>
            <a:ext cx="6777317" cy="3508977"/>
          </a:xfrm>
        </p:spPr>
        <p:txBody>
          <a:bodyPr>
            <a:noAutofit/>
          </a:bodyPr>
          <a:lstStyle/>
          <a:p>
            <a:r>
              <a:rPr lang="en-US" dirty="0" smtClean="0"/>
              <a:t>private </a:t>
            </a:r>
            <a:r>
              <a:rPr lang="en-US" dirty="0" err="1" smtClean="0"/>
              <a:t>boolean</a:t>
            </a:r>
            <a:r>
              <a:rPr lang="en-US" dirty="0" smtClean="0"/>
              <a:t> contains (</a:t>
            </a:r>
            <a:r>
              <a:rPr lang="en-US" dirty="0" err="1" smtClean="0"/>
              <a:t>AnyType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BinaryNode</a:t>
            </a:r>
            <a:r>
              <a:rPr lang="en-US" dirty="0" smtClean="0"/>
              <a:t>&lt;</a:t>
            </a:r>
            <a:r>
              <a:rPr lang="en-US" dirty="0" err="1" smtClean="0"/>
              <a:t>AnyType</a:t>
            </a:r>
            <a:r>
              <a:rPr lang="en-US" dirty="0" smtClean="0"/>
              <a:t>&gt;) {</a:t>
            </a:r>
          </a:p>
          <a:p>
            <a:r>
              <a:rPr lang="en-US" dirty="0" err="1" smtClean="0">
                <a:solidFill>
                  <a:srgbClr val="640706"/>
                </a:solidFill>
              </a:rPr>
              <a:t>If(t</a:t>
            </a:r>
            <a:r>
              <a:rPr lang="en-US" dirty="0" smtClean="0">
                <a:solidFill>
                  <a:srgbClr val="640706"/>
                </a:solidFill>
              </a:rPr>
              <a:t>==null) return new </a:t>
            </a:r>
            <a:r>
              <a:rPr lang="en-US" dirty="0" err="1" smtClean="0">
                <a:solidFill>
                  <a:srgbClr val="640706"/>
                </a:solidFill>
              </a:rPr>
              <a:t>BinaryNode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compareresults</a:t>
            </a:r>
            <a:r>
              <a:rPr lang="en-US" dirty="0" smtClean="0"/>
              <a:t>=</a:t>
            </a:r>
            <a:r>
              <a:rPr lang="en-US" dirty="0" err="1" smtClean="0"/>
              <a:t>myCompare(x</a:t>
            </a:r>
            <a:r>
              <a:rPr lang="en-US" dirty="0" smtClean="0"/>
              <a:t>, </a:t>
            </a:r>
            <a:r>
              <a:rPr lang="en-US" dirty="0" err="1" smtClean="0"/>
              <a:t>t.element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If( </a:t>
            </a:r>
            <a:r>
              <a:rPr lang="en-US" dirty="0" err="1" smtClean="0">
                <a:solidFill>
                  <a:srgbClr val="000090"/>
                </a:solidFill>
              </a:rPr>
              <a:t>compareResult</a:t>
            </a:r>
            <a:r>
              <a:rPr lang="en-US" dirty="0" smtClean="0">
                <a:solidFill>
                  <a:srgbClr val="000090"/>
                </a:solidFill>
              </a:rPr>
              <a:t> &lt;0)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err="1" smtClean="0">
                <a:solidFill>
                  <a:srgbClr val="000090"/>
                </a:solidFill>
              </a:rPr>
              <a:t>t.left</a:t>
            </a:r>
            <a:r>
              <a:rPr lang="en-US" sz="2400" dirty="0" smtClean="0">
                <a:solidFill>
                  <a:srgbClr val="000090"/>
                </a:solidFill>
              </a:rPr>
              <a:t>= </a:t>
            </a:r>
            <a:r>
              <a:rPr lang="en-US" sz="2400" dirty="0" err="1" smtClean="0">
                <a:solidFill>
                  <a:srgbClr val="000090"/>
                </a:solidFill>
              </a:rPr>
              <a:t>insert(x,t.left</a:t>
            </a:r>
            <a:r>
              <a:rPr lang="en-US" sz="2400" dirty="0" smtClean="0">
                <a:solidFill>
                  <a:srgbClr val="00009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Else if (</a:t>
            </a:r>
            <a:r>
              <a:rPr lang="en-US" dirty="0" err="1" smtClean="0">
                <a:solidFill>
                  <a:srgbClr val="000090"/>
                </a:solidFill>
              </a:rPr>
              <a:t>compareResut</a:t>
            </a:r>
            <a:r>
              <a:rPr lang="en-US" dirty="0" smtClean="0">
                <a:solidFill>
                  <a:srgbClr val="000090"/>
                </a:solidFill>
              </a:rPr>
              <a:t> &gt;0) </a:t>
            </a:r>
          </a:p>
          <a:p>
            <a:pPr lvl="1"/>
            <a:r>
              <a:rPr lang="en-US" sz="2400" dirty="0" err="1" smtClean="0">
                <a:solidFill>
                  <a:srgbClr val="000090"/>
                </a:solidFill>
              </a:rPr>
              <a:t>t.right</a:t>
            </a:r>
            <a:r>
              <a:rPr lang="en-US" sz="2400" dirty="0" smtClean="0">
                <a:solidFill>
                  <a:srgbClr val="000090"/>
                </a:solidFill>
              </a:rPr>
              <a:t>= </a:t>
            </a:r>
            <a:r>
              <a:rPr lang="en-US" sz="2400" dirty="0" err="1" smtClean="0">
                <a:solidFill>
                  <a:srgbClr val="000090"/>
                </a:solidFill>
              </a:rPr>
              <a:t>insert(x,t.right</a:t>
            </a:r>
            <a:r>
              <a:rPr lang="en-US" sz="2400" dirty="0" smtClean="0">
                <a:solidFill>
                  <a:srgbClr val="00009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Else Do nothing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12890</TotalTime>
  <Words>1352</Words>
  <Application>Microsoft Macintosh PowerPoint</Application>
  <PresentationFormat>On-screen Show (4:3)</PresentationFormat>
  <Paragraphs>260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Austin</vt:lpstr>
      <vt:lpstr>Red-Black Trees</vt:lpstr>
      <vt:lpstr>A Tree</vt:lpstr>
      <vt:lpstr>Concepts on Trees</vt:lpstr>
      <vt:lpstr>Binary Search Trees</vt:lpstr>
      <vt:lpstr>Which one is a Binary Search Tree?</vt:lpstr>
      <vt:lpstr>Operations on a Binary Search Tree</vt:lpstr>
      <vt:lpstr>Find Minimum Element</vt:lpstr>
      <vt:lpstr>Search for An Element</vt:lpstr>
      <vt:lpstr>Insert An Element</vt:lpstr>
      <vt:lpstr>Delete</vt:lpstr>
      <vt:lpstr>How to Remove a Node?</vt:lpstr>
      <vt:lpstr>How to Remove a Node?</vt:lpstr>
      <vt:lpstr>PowerPoint Presentation</vt:lpstr>
      <vt:lpstr>Balanced Trees</vt:lpstr>
      <vt:lpstr>Red-Black Trees</vt:lpstr>
      <vt:lpstr>Example</vt:lpstr>
      <vt:lpstr>Height of Red Black Tree</vt:lpstr>
      <vt:lpstr>Height of Red-Black tree</vt:lpstr>
      <vt:lpstr>Rotation</vt:lpstr>
      <vt:lpstr>Rotation Example</vt:lpstr>
      <vt:lpstr>Insertion </vt:lpstr>
      <vt:lpstr>Tree Adjusting </vt:lpstr>
      <vt:lpstr>PowerPoint Presentation</vt:lpstr>
      <vt:lpstr>Deletion</vt:lpstr>
      <vt:lpstr>Deletion—Double Black Node</vt:lpstr>
      <vt:lpstr>Case 1 Either child or parent is red</vt:lpstr>
      <vt:lpstr>PowerPoint Presentation</vt:lpstr>
      <vt:lpstr>Case 2: Node and parent are black. Sibling of node is black . At least one child of sibling is  red  Rotate sibling branch</vt:lpstr>
      <vt:lpstr>Case 3: Node and parent are black. Sibling of node is black . Both children are black.  Move double black upto parent—and continue</vt:lpstr>
      <vt:lpstr>Case 4: Node and parent are black. Sibling of node is red. Rotate to move sibling up. Change color of sibling and parent. </vt:lpstr>
      <vt:lpstr>Summary of Insertion and Deletion Rules</vt:lpstr>
      <vt:lpstr>Exercise</vt:lpstr>
    </vt:vector>
  </TitlesOfParts>
  <Company>UNO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dc:creator>Sanjukta Bhowmick</dc:creator>
  <cp:lastModifiedBy>Sanjukta Bhowmick</cp:lastModifiedBy>
  <cp:revision>45</cp:revision>
  <dcterms:created xsi:type="dcterms:W3CDTF">2016-10-03T20:50:37Z</dcterms:created>
  <dcterms:modified xsi:type="dcterms:W3CDTF">2019-02-20T15:36:05Z</dcterms:modified>
</cp:coreProperties>
</file>