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43"/>
  </p:notesMasterIdLst>
  <p:sldIdLst>
    <p:sldId id="256" r:id="rId2"/>
    <p:sldId id="257" r:id="rId3"/>
    <p:sldId id="311" r:id="rId4"/>
    <p:sldId id="313" r:id="rId5"/>
    <p:sldId id="324" r:id="rId6"/>
    <p:sldId id="355" r:id="rId7"/>
    <p:sldId id="325" r:id="rId8"/>
    <p:sldId id="327" r:id="rId9"/>
    <p:sldId id="328" r:id="rId10"/>
    <p:sldId id="282" r:id="rId11"/>
    <p:sldId id="283" r:id="rId12"/>
    <p:sldId id="333" r:id="rId13"/>
    <p:sldId id="340" r:id="rId14"/>
    <p:sldId id="334" r:id="rId15"/>
    <p:sldId id="335" r:id="rId16"/>
    <p:sldId id="336" r:id="rId17"/>
    <p:sldId id="337" r:id="rId18"/>
    <p:sldId id="338" r:id="rId19"/>
    <p:sldId id="342" r:id="rId20"/>
    <p:sldId id="344" r:id="rId21"/>
    <p:sldId id="343" r:id="rId22"/>
    <p:sldId id="345" r:id="rId23"/>
    <p:sldId id="346" r:id="rId24"/>
    <p:sldId id="347" r:id="rId25"/>
    <p:sldId id="352" r:id="rId26"/>
    <p:sldId id="360" r:id="rId27"/>
    <p:sldId id="351" r:id="rId28"/>
    <p:sldId id="353" r:id="rId29"/>
    <p:sldId id="358" r:id="rId30"/>
    <p:sldId id="272" r:id="rId31"/>
    <p:sldId id="356" r:id="rId32"/>
    <p:sldId id="260" r:id="rId33"/>
    <p:sldId id="261" r:id="rId34"/>
    <p:sldId id="262" r:id="rId35"/>
    <p:sldId id="263" r:id="rId36"/>
    <p:sldId id="264" r:id="rId37"/>
    <p:sldId id="268" r:id="rId38"/>
    <p:sldId id="269" r:id="rId39"/>
    <p:sldId id="270" r:id="rId40"/>
    <p:sldId id="359" r:id="rId41"/>
    <p:sldId id="36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08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D7204-3EB4-BB41-A4C4-C821736CDEC1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C5499-2E9C-1147-BEC7-A3215BE5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3522-6804-144A-9F72-39208E27D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28111-D825-B84F-BAEB-060C8886D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5499-2E9C-1147-BEC7-A3215BE5F2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5499-2E9C-1147-BEC7-A3215BE5F2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B704B76-5616-A440-8442-57654E1AD4D5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13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9CF6-2FE5-124E-88BB-6B265F223A08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3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9241-CFB4-7A48-8CD7-1A013B61FFF8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24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31D-257C-B549-B82A-1F7EB6FE199D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D790-A6BB-1B4F-AA37-15F88FA65249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0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3242-7F7B-AE42-A8BC-1F2AD5E66ACC}" type="datetime1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6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64A-DE6E-2C4A-A241-9A3DBBB6353E}" type="datetime1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706D-8631-774D-9555-89A5BE408020}" type="datetime1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3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40E8-4B03-5341-ADD8-CC60DB8532DD}" type="datetime1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4891-0CCC-E143-B732-74EE18F83301}" type="datetime1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7CCE-65B8-5F4C-8771-410EEB8B4538}" type="datetime1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444590-8DF2-5447-AFDD-6657047AB63F}" type="datetime1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C3E062-01E9-2E49-88FA-79732916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2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Topic 1:</a:t>
            </a:r>
            <a:br>
              <a:rPr lang="en-US" dirty="0"/>
            </a:br>
            <a:r>
              <a:rPr lang="en-US" dirty="0"/>
              <a:t>Algorithm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C8408-9945-6141-9F09-D7AE7CE4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Proof by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629" y="2242383"/>
            <a:ext cx="7024742" cy="3508977"/>
          </a:xfrm>
        </p:spPr>
        <p:txBody>
          <a:bodyPr>
            <a:normAutofit/>
          </a:bodyPr>
          <a:lstStyle/>
          <a:p>
            <a:r>
              <a:rPr lang="en-US" sz="2000" dirty="0"/>
              <a:t>To show the statement is true for all </a:t>
            </a:r>
            <a:r>
              <a:rPr lang="en-US" sz="2000" dirty="0" err="1"/>
              <a:t>n≥k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6F9500"/>
                </a:solidFill>
              </a:rPr>
              <a:t>Basis Case</a:t>
            </a:r>
            <a:r>
              <a:rPr lang="en-US" sz="2000" dirty="0"/>
              <a:t>: Show that the statement is true for the base value of k. </a:t>
            </a:r>
          </a:p>
          <a:p>
            <a:pPr lvl="1"/>
            <a:r>
              <a:rPr lang="en-US" sz="2000" dirty="0">
                <a:solidFill>
                  <a:srgbClr val="6F9500"/>
                </a:solidFill>
              </a:rPr>
              <a:t>Inductive Hypothesis:  </a:t>
            </a:r>
            <a:r>
              <a:rPr lang="en-US" sz="2000" dirty="0"/>
              <a:t>Assume that the statement S(n) will be true for all consecutive n ≤k</a:t>
            </a:r>
          </a:p>
          <a:p>
            <a:pPr lvl="1"/>
            <a:r>
              <a:rPr lang="en-US" sz="2000" dirty="0">
                <a:solidFill>
                  <a:srgbClr val="6F9500"/>
                </a:solidFill>
              </a:rPr>
              <a:t>Inductive Step: </a:t>
            </a:r>
            <a:r>
              <a:rPr lang="en-US" sz="2000" dirty="0"/>
              <a:t>Show that if the statement is true for n then it is true for n+1; S(n)=&gt; S(n+1)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67CC-3C0E-6D4D-BF33-FBF7BB9F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304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/>
              <a:t>Prove that summation of the powers of 2 from 0 to n is 2</a:t>
            </a:r>
            <a:r>
              <a:rPr lang="en-US" baseline="30000" dirty="0"/>
              <a:t>n+1</a:t>
            </a:r>
            <a:r>
              <a:rPr lang="en-US" dirty="0"/>
              <a:t>-1 for n≥0</a:t>
            </a:r>
          </a:p>
          <a:p>
            <a:endParaRPr lang="en-US" baseline="30000" dirty="0"/>
          </a:p>
          <a:p>
            <a:r>
              <a:rPr lang="en-US" dirty="0"/>
              <a:t>For any positive integer n, 6^n-1 is divisible by 5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Given that r</a:t>
            </a:r>
            <a:r>
              <a:rPr lang="en-US" baseline="30000" dirty="0"/>
              <a:t>2</a:t>
            </a:r>
            <a:r>
              <a:rPr lang="en-US" dirty="0"/>
              <a:t>=r+1. Show that F(</a:t>
            </a:r>
            <a:r>
              <a:rPr lang="en-US" dirty="0" err="1"/>
              <a:t>i</a:t>
            </a:r>
            <a:r>
              <a:rPr lang="en-US" dirty="0"/>
              <a:t>) ≥ r </a:t>
            </a:r>
            <a:r>
              <a:rPr lang="en-US" baseline="30000" dirty="0"/>
              <a:t>n-2, </a:t>
            </a:r>
            <a:r>
              <a:rPr lang="en-US" dirty="0"/>
              <a:t>where F(</a:t>
            </a:r>
            <a:r>
              <a:rPr lang="en-US" dirty="0" err="1"/>
              <a:t>i</a:t>
            </a:r>
            <a:r>
              <a:rPr lang="en-US" dirty="0"/>
              <a:t>) is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element in the Fibonacci sequence given in the previous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420C5-F5F1-3B42-8F0B-E29EFC06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8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Find the Complexity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T1(n)=5n+6n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T2(n)=4nlog(n)+5(n)</a:t>
            </a:r>
          </a:p>
          <a:p>
            <a:r>
              <a:rPr lang="en-US" dirty="0"/>
              <a:t>T3(n)=T1(n)+T2(n)</a:t>
            </a:r>
          </a:p>
          <a:p>
            <a:r>
              <a:rPr lang="en-US" dirty="0"/>
              <a:t>T4(n)=n</a:t>
            </a:r>
            <a:r>
              <a:rPr lang="en-US" baseline="30000" dirty="0"/>
              <a:t>4</a:t>
            </a:r>
            <a:r>
              <a:rPr lang="en-US" dirty="0"/>
              <a:t>+n</a:t>
            </a:r>
            <a:r>
              <a:rPr lang="en-US" baseline="30000" dirty="0"/>
              <a:t>2</a:t>
            </a:r>
            <a:r>
              <a:rPr lang="en-US" dirty="0"/>
              <a:t>+1</a:t>
            </a:r>
          </a:p>
          <a:p>
            <a:r>
              <a:rPr lang="en-US" dirty="0"/>
              <a:t>T5(n)=2</a:t>
            </a:r>
            <a:r>
              <a:rPr lang="en-US" baseline="30000" dirty="0"/>
              <a:t>n</a:t>
            </a:r>
          </a:p>
          <a:p>
            <a:endParaRPr lang="en-US" baseline="30000" dirty="0"/>
          </a:p>
          <a:p>
            <a:r>
              <a:rPr lang="en-US" dirty="0"/>
              <a:t>What are the n0 and c terms for each case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0B2AC-C279-854D-9DAF-ED4D2F28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Bounds that are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NOT</a:t>
            </a:r>
            <a:r>
              <a:rPr lang="en-US" dirty="0"/>
              <a:t> Asymptotically Tight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02562"/>
            <a:ext cx="7585277" cy="413880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Asymptotically tight bounds is the best function that can fit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T(n)=n2+2n+1;  O(n3) is an upper bound, as is O(n2)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However, O(n2) is the more close fit so it is asymptotically tight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O(n3) is NOT asymptotically tight</a:t>
            </a:r>
            <a:endParaRPr lang="en-US" i="1" dirty="0">
              <a:solidFill>
                <a:srgbClr val="4A0505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Not asymptotically tight upper bound (small o)</a:t>
            </a:r>
          </a:p>
          <a:p>
            <a:r>
              <a:rPr lang="en-US" sz="1600" dirty="0">
                <a:solidFill>
                  <a:schemeClr val="tx1"/>
                </a:solidFill>
              </a:rPr>
              <a:t>Note use of any positive constant as opposed to there exists a positive constant </a:t>
            </a:r>
          </a:p>
          <a:p>
            <a:pPr lvl="1"/>
            <a:r>
              <a:rPr lang="en-US" i="1" dirty="0">
                <a:solidFill>
                  <a:srgbClr val="4A0505"/>
                </a:solidFill>
              </a:rPr>
              <a:t>T(n)=o (g(n)):  for </a:t>
            </a:r>
            <a:r>
              <a:rPr lang="en-US" i="1" dirty="0">
                <a:solidFill>
                  <a:srgbClr val="FF0000"/>
                </a:solidFill>
              </a:rPr>
              <a:t>any positive constants</a:t>
            </a:r>
            <a:r>
              <a:rPr lang="en-US" i="1" dirty="0">
                <a:solidFill>
                  <a:srgbClr val="4A0505"/>
                </a:solidFill>
              </a:rPr>
              <a:t>  c&gt;0  such that  0≤T(n)&lt; cg(n), when n≥n0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T(n) becomes insignificant relative to g(n) as n approaches infinity</a:t>
            </a:r>
            <a:endParaRPr lang="en-US" sz="1600" i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>
                <a:solidFill>
                  <a:srgbClr val="4A0505"/>
                </a:solidFill>
              </a:rPr>
              <a:t>T(n)=</a:t>
            </a:r>
            <a:r>
              <a:rPr lang="en-US" i="1" dirty="0" err="1">
                <a:solidFill>
                  <a:srgbClr val="4A0505"/>
                </a:solidFill>
              </a:rPr>
              <a:t>ω</a:t>
            </a:r>
            <a:r>
              <a:rPr lang="en-US" i="1" dirty="0">
                <a:solidFill>
                  <a:srgbClr val="4A0505"/>
                </a:solidFill>
              </a:rPr>
              <a:t> (g(n)):  </a:t>
            </a:r>
            <a:r>
              <a:rPr lang="en-US" i="1" dirty="0">
                <a:solidFill>
                  <a:srgbClr val="FF0000"/>
                </a:solidFill>
              </a:rPr>
              <a:t>for any positive constants  </a:t>
            </a:r>
            <a:r>
              <a:rPr lang="en-US" i="1" dirty="0">
                <a:solidFill>
                  <a:srgbClr val="4A0505"/>
                </a:solidFill>
              </a:rPr>
              <a:t>c&gt;0  such that  0 ≤cg(n)&lt; T(n), when n≥n0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T(n) becomes arbitrarily large  relative to g(n) as n approaches infinity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065C4-3666-A141-99AB-222C6088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Recursive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recursive functions can be written using a recurrence relation.</a:t>
            </a:r>
          </a:p>
          <a:p>
            <a:endParaRPr lang="en-US" dirty="0"/>
          </a:p>
          <a:p>
            <a:r>
              <a:rPr lang="en-US" dirty="0"/>
              <a:t>Recall for the factorial</a:t>
            </a:r>
          </a:p>
          <a:p>
            <a:pPr lvl="1"/>
            <a:r>
              <a:rPr lang="en-US" dirty="0"/>
              <a:t>Constant time for multiplication plus time for factorial of n-1</a:t>
            </a:r>
          </a:p>
          <a:p>
            <a:pPr lvl="1"/>
            <a:r>
              <a:rPr lang="en-US" dirty="0"/>
              <a:t>T(n)=C+T(n-1)</a:t>
            </a:r>
          </a:p>
        </p:txBody>
      </p:sp>
    </p:spTree>
    <p:extLst>
      <p:ext uri="{BB962C8B-B14F-4D97-AF65-F5344CB8AC3E}">
        <p14:creationId xmlns:p14="http://schemas.microsoft.com/office/powerpoint/2010/main" val="199418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71" y="2084832"/>
            <a:ext cx="6777317" cy="402738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To compute the complexity for recursive functions</a:t>
            </a:r>
          </a:p>
          <a:p>
            <a:pPr>
              <a:buFont typeface="Arial"/>
              <a:buChar char="•"/>
            </a:pPr>
            <a:r>
              <a:rPr lang="en-US" sz="1800" dirty="0"/>
              <a:t> T(n)=</a:t>
            </a:r>
            <a:r>
              <a:rPr lang="en-US" sz="1800" dirty="0" err="1"/>
              <a:t>aT</a:t>
            </a:r>
            <a:r>
              <a:rPr lang="en-US" sz="1800" dirty="0"/>
              <a:t>(n/b)+f(n)</a:t>
            </a:r>
          </a:p>
          <a:p>
            <a:pPr>
              <a:buFont typeface="Arial"/>
              <a:buChar char="•"/>
            </a:pPr>
            <a:r>
              <a:rPr lang="en-US" sz="1800" dirty="0"/>
              <a:t>Methods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Iterative Method </a:t>
            </a:r>
            <a:r>
              <a:rPr lang="en-US" sz="1800" dirty="0"/>
              <a:t>( Expand the form and express it as a summation of terms) –use recursion trees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Master’s Theorem</a:t>
            </a:r>
            <a:r>
              <a:rPr lang="en-US" sz="1800" dirty="0"/>
              <a:t>—cookbook method</a:t>
            </a:r>
          </a:p>
          <a:p>
            <a:pPr lvl="1">
              <a:buFont typeface="Arial"/>
              <a:buChar char="•"/>
            </a:pPr>
            <a:endParaRPr lang="en-US" sz="1800" dirty="0"/>
          </a:p>
          <a:p>
            <a:pPr marL="365760" lvl="1" indent="0">
              <a:buNone/>
            </a:pPr>
            <a:r>
              <a:rPr lang="en-US" sz="1800" dirty="0"/>
              <a:t>Solve T(n)=3T(n/4)+Cn</a:t>
            </a:r>
            <a:r>
              <a:rPr lang="en-US" sz="18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21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7" y="378848"/>
            <a:ext cx="7843284" cy="610030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397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595594"/>
          </a:xfrm>
        </p:spPr>
        <p:txBody>
          <a:bodyPr/>
          <a:lstStyle/>
          <a:p>
            <a:r>
              <a:rPr lang="en-US" dirty="0"/>
              <a:t>T(n)=3T(n/4)+cn</a:t>
            </a:r>
            <a:r>
              <a:rPr lang="en-US" baseline="30000" dirty="0"/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5" y="2919247"/>
            <a:ext cx="7377039" cy="18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4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322569"/>
            <a:ext cx="7290054" cy="1499616"/>
          </a:xfrm>
        </p:spPr>
        <p:txBody>
          <a:bodyPr/>
          <a:lstStyle/>
          <a:p>
            <a:r>
              <a:rPr lang="en-US" dirty="0"/>
              <a:t>Master’s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39" y="1736927"/>
            <a:ext cx="7834011" cy="3880773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T(n)=</a:t>
            </a:r>
            <a:r>
              <a:rPr lang="en-US" sz="7200" b="1" dirty="0" err="1"/>
              <a:t>aT</a:t>
            </a:r>
            <a:r>
              <a:rPr lang="en-US" sz="7200" b="1" dirty="0"/>
              <a:t>(n/b)+f(n) a &gt;0; b&gt;1</a:t>
            </a:r>
          </a:p>
          <a:p>
            <a:r>
              <a:rPr lang="en-US" sz="7200" b="1" dirty="0"/>
              <a:t>Case1:</a:t>
            </a:r>
            <a:r>
              <a:rPr lang="en-US" sz="7200" dirty="0"/>
              <a:t> If f(n)is O(</a:t>
            </a:r>
            <a:r>
              <a:rPr lang="en-US" sz="7200" dirty="0" err="1"/>
              <a:t>n</a:t>
            </a:r>
            <a:r>
              <a:rPr lang="en-US" sz="7200" baseline="30000" dirty="0" err="1"/>
              <a:t>log</a:t>
            </a:r>
            <a:r>
              <a:rPr lang="en-US" sz="7200" baseline="-25000" dirty="0" err="1"/>
              <a:t>b</a:t>
            </a:r>
            <a:r>
              <a:rPr lang="en-US" sz="7200" baseline="30000" dirty="0" err="1"/>
              <a:t>a-ε</a:t>
            </a:r>
            <a:r>
              <a:rPr lang="en-US" sz="7200" dirty="0"/>
              <a:t>); where </a:t>
            </a:r>
            <a:r>
              <a:rPr lang="en-US" sz="7200" dirty="0" err="1"/>
              <a:t>ε</a:t>
            </a:r>
            <a:r>
              <a:rPr lang="en-US" sz="7200" dirty="0"/>
              <a:t>&gt;0 then 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T(n) is </a:t>
            </a:r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θ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7200" baseline="30000" dirty="0" err="1">
                <a:solidFill>
                  <a:schemeClr val="accent2">
                    <a:lumMod val="75000"/>
                  </a:schemeClr>
                </a:solidFill>
              </a:rPr>
              <a:t>log</a:t>
            </a:r>
            <a:r>
              <a:rPr lang="en-US" sz="7200" baseline="-25000" dirty="0" err="1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7200" baseline="30000" dirty="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  <a:p>
            <a:r>
              <a:rPr lang="en-US" sz="7200" u="sng" dirty="0">
                <a:solidFill>
                  <a:srgbClr val="C00000"/>
                </a:solidFill>
              </a:rPr>
              <a:t>If f(n) is  smaller O(</a:t>
            </a:r>
            <a:r>
              <a:rPr lang="en-US" sz="7200" u="sng" dirty="0" err="1">
                <a:solidFill>
                  <a:srgbClr val="C00000"/>
                </a:solidFill>
              </a:rPr>
              <a:t>n</a:t>
            </a:r>
            <a:r>
              <a:rPr lang="en-US" sz="7200" u="sng" baseline="30000" dirty="0" err="1">
                <a:solidFill>
                  <a:srgbClr val="C00000"/>
                </a:solidFill>
              </a:rPr>
              <a:t>log</a:t>
            </a:r>
            <a:r>
              <a:rPr lang="en-US" sz="7200" u="sng" baseline="-25000" dirty="0" err="1">
                <a:solidFill>
                  <a:srgbClr val="C00000"/>
                </a:solidFill>
              </a:rPr>
              <a:t>b</a:t>
            </a:r>
            <a:r>
              <a:rPr lang="en-US" sz="7200" u="sng" baseline="30000" dirty="0" err="1">
                <a:solidFill>
                  <a:srgbClr val="C00000"/>
                </a:solidFill>
              </a:rPr>
              <a:t>a</a:t>
            </a:r>
            <a:r>
              <a:rPr lang="en-US" sz="7200" u="sng" dirty="0">
                <a:solidFill>
                  <a:srgbClr val="C00000"/>
                </a:solidFill>
              </a:rPr>
              <a:t>) then T(n)= </a:t>
            </a:r>
            <a:r>
              <a:rPr lang="en-US" sz="7200" u="sng" dirty="0" err="1">
                <a:solidFill>
                  <a:srgbClr val="C00000"/>
                </a:solidFill>
              </a:rPr>
              <a:t>θ</a:t>
            </a:r>
            <a:r>
              <a:rPr lang="en-US" sz="7200" u="sng" dirty="0">
                <a:solidFill>
                  <a:srgbClr val="C00000"/>
                </a:solidFill>
              </a:rPr>
              <a:t>(</a:t>
            </a:r>
            <a:r>
              <a:rPr lang="en-US" sz="7200" u="sng" dirty="0" err="1">
                <a:solidFill>
                  <a:srgbClr val="C00000"/>
                </a:solidFill>
              </a:rPr>
              <a:t>n</a:t>
            </a:r>
            <a:r>
              <a:rPr lang="en-US" sz="7200" u="sng" baseline="30000" dirty="0" err="1">
                <a:solidFill>
                  <a:srgbClr val="C00000"/>
                </a:solidFill>
              </a:rPr>
              <a:t>log</a:t>
            </a:r>
            <a:r>
              <a:rPr lang="en-US" sz="7200" u="sng" baseline="-25000" dirty="0" err="1">
                <a:solidFill>
                  <a:srgbClr val="C00000"/>
                </a:solidFill>
              </a:rPr>
              <a:t>b</a:t>
            </a:r>
            <a:r>
              <a:rPr lang="en-US" sz="7200" u="sng" baseline="30000" dirty="0" err="1">
                <a:solidFill>
                  <a:srgbClr val="C00000"/>
                </a:solidFill>
              </a:rPr>
              <a:t>a</a:t>
            </a:r>
            <a:r>
              <a:rPr lang="en-US" sz="7200" u="sng" dirty="0">
                <a:solidFill>
                  <a:srgbClr val="C00000"/>
                </a:solidFill>
              </a:rPr>
              <a:t>).</a:t>
            </a:r>
          </a:p>
          <a:p>
            <a:pPr lvl="1"/>
            <a:r>
              <a:rPr lang="en-US" sz="7200" dirty="0"/>
              <a:t>Example: T(n)=2T(n/2)+1</a:t>
            </a:r>
          </a:p>
          <a:p>
            <a:pPr lvl="1"/>
            <a:endParaRPr lang="en-US" sz="7200" dirty="0"/>
          </a:p>
          <a:p>
            <a:r>
              <a:rPr lang="en-US" sz="7200" b="1" dirty="0"/>
              <a:t>Case 2:</a:t>
            </a:r>
            <a:r>
              <a:rPr lang="en-US" sz="7200" dirty="0"/>
              <a:t> If f(n)is O(</a:t>
            </a:r>
            <a:r>
              <a:rPr lang="en-US" sz="7200" dirty="0" err="1"/>
              <a:t>n</a:t>
            </a:r>
            <a:r>
              <a:rPr lang="en-US" sz="7200" baseline="30000" dirty="0" err="1"/>
              <a:t>log</a:t>
            </a:r>
            <a:r>
              <a:rPr lang="en-US" sz="7200" baseline="-25000" dirty="0" err="1"/>
              <a:t>b</a:t>
            </a:r>
            <a:r>
              <a:rPr lang="en-US" sz="7200" baseline="30000" dirty="0" err="1"/>
              <a:t>a</a:t>
            </a:r>
            <a:r>
              <a:rPr lang="en-US" sz="7200" dirty="0"/>
              <a:t>);  then 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T(n) is </a:t>
            </a:r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θ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7200" baseline="30000" dirty="0" err="1">
                <a:solidFill>
                  <a:schemeClr val="accent2">
                    <a:lumMod val="75000"/>
                  </a:schemeClr>
                </a:solidFill>
              </a:rPr>
              <a:t>log</a:t>
            </a:r>
            <a:r>
              <a:rPr lang="en-US" sz="7200" baseline="-25000" dirty="0" err="1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7200" baseline="30000" dirty="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lgn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  <a:p>
            <a:r>
              <a:rPr lang="en-US" sz="7200" u="sng" dirty="0">
                <a:solidFill>
                  <a:srgbClr val="C00000"/>
                </a:solidFill>
              </a:rPr>
              <a:t>If f(n) is  equal to O(</a:t>
            </a:r>
            <a:r>
              <a:rPr lang="en-US" sz="7200" u="sng" dirty="0" err="1">
                <a:solidFill>
                  <a:srgbClr val="C00000"/>
                </a:solidFill>
              </a:rPr>
              <a:t>n</a:t>
            </a:r>
            <a:r>
              <a:rPr lang="en-US" sz="7200" u="sng" baseline="30000" dirty="0" err="1">
                <a:solidFill>
                  <a:srgbClr val="C00000"/>
                </a:solidFill>
              </a:rPr>
              <a:t>log</a:t>
            </a:r>
            <a:r>
              <a:rPr lang="en-US" sz="7200" u="sng" baseline="-25000" dirty="0" err="1">
                <a:solidFill>
                  <a:srgbClr val="C00000"/>
                </a:solidFill>
              </a:rPr>
              <a:t>b</a:t>
            </a:r>
            <a:r>
              <a:rPr lang="en-US" sz="7200" u="sng" baseline="30000" dirty="0" err="1">
                <a:solidFill>
                  <a:srgbClr val="C00000"/>
                </a:solidFill>
              </a:rPr>
              <a:t>a</a:t>
            </a:r>
            <a:r>
              <a:rPr lang="en-US" sz="7200" u="sng" dirty="0">
                <a:solidFill>
                  <a:srgbClr val="C00000"/>
                </a:solidFill>
              </a:rPr>
              <a:t>) then T(n)= </a:t>
            </a:r>
            <a:r>
              <a:rPr lang="en-US" sz="7200" u="sng" dirty="0" err="1">
                <a:solidFill>
                  <a:srgbClr val="C00000"/>
                </a:solidFill>
              </a:rPr>
              <a:t>θ</a:t>
            </a:r>
            <a:r>
              <a:rPr lang="en-US" sz="7200" u="sng" dirty="0">
                <a:solidFill>
                  <a:srgbClr val="C00000"/>
                </a:solidFill>
              </a:rPr>
              <a:t>(</a:t>
            </a:r>
            <a:r>
              <a:rPr lang="en-US" sz="7200" u="sng" dirty="0" err="1">
                <a:solidFill>
                  <a:srgbClr val="C00000"/>
                </a:solidFill>
              </a:rPr>
              <a:t>n</a:t>
            </a:r>
            <a:r>
              <a:rPr lang="en-US" sz="7200" u="sng" baseline="30000" dirty="0" err="1">
                <a:solidFill>
                  <a:srgbClr val="C00000"/>
                </a:solidFill>
              </a:rPr>
              <a:t>log</a:t>
            </a:r>
            <a:r>
              <a:rPr lang="en-US" sz="7200" u="sng" baseline="-25000" dirty="0" err="1">
                <a:solidFill>
                  <a:srgbClr val="C00000"/>
                </a:solidFill>
              </a:rPr>
              <a:t>b</a:t>
            </a:r>
            <a:r>
              <a:rPr lang="en-US" sz="7200" u="sng" baseline="30000" dirty="0" err="1">
                <a:solidFill>
                  <a:srgbClr val="C00000"/>
                </a:solidFill>
              </a:rPr>
              <a:t>a</a:t>
            </a:r>
            <a:r>
              <a:rPr lang="en-US" sz="7200" u="sng" dirty="0"/>
              <a:t> </a:t>
            </a:r>
            <a:r>
              <a:rPr lang="en-US" sz="7200" u="sng" dirty="0" err="1">
                <a:solidFill>
                  <a:srgbClr val="C00000"/>
                </a:solidFill>
              </a:rPr>
              <a:t>lg</a:t>
            </a:r>
            <a:r>
              <a:rPr lang="en-US" sz="7200" u="sng" baseline="-25000" dirty="0" err="1">
                <a:solidFill>
                  <a:srgbClr val="C00000"/>
                </a:solidFill>
              </a:rPr>
              <a:t>b</a:t>
            </a:r>
            <a:r>
              <a:rPr lang="en-US" sz="7200" u="sng" dirty="0" err="1">
                <a:solidFill>
                  <a:srgbClr val="C00000"/>
                </a:solidFill>
              </a:rPr>
              <a:t>n</a:t>
            </a:r>
            <a:r>
              <a:rPr lang="en-US" sz="7200" u="sng" dirty="0">
                <a:solidFill>
                  <a:srgbClr val="C00000"/>
                </a:solidFill>
              </a:rPr>
              <a:t>).</a:t>
            </a:r>
            <a:endParaRPr lang="en-US" sz="7200" u="sng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7200" dirty="0">
                <a:solidFill>
                  <a:schemeClr val="tx1"/>
                </a:solidFill>
              </a:rPr>
              <a:t>Example: T(n)=2T(n/2)+n</a:t>
            </a:r>
          </a:p>
          <a:p>
            <a:pPr lvl="1"/>
            <a:r>
              <a:rPr lang="en-US" sz="7200" dirty="0">
                <a:solidFill>
                  <a:schemeClr val="tx1"/>
                </a:solidFill>
              </a:rPr>
              <a:t>General Case</a:t>
            </a:r>
            <a:r>
              <a:rPr lang="en-US" sz="7200" dirty="0">
                <a:solidFill>
                  <a:srgbClr val="7030A0"/>
                </a:solidFill>
              </a:rPr>
              <a:t>: </a:t>
            </a:r>
            <a:r>
              <a:rPr lang="en-US" sz="7200" u="sng" dirty="0">
                <a:solidFill>
                  <a:srgbClr val="7030A0"/>
                </a:solidFill>
              </a:rPr>
              <a:t>f(n)is O(</a:t>
            </a:r>
            <a:r>
              <a:rPr lang="en-US" sz="7200" u="sng" dirty="0" err="1">
                <a:solidFill>
                  <a:srgbClr val="7030A0"/>
                </a:solidFill>
              </a:rPr>
              <a:t>n</a:t>
            </a:r>
            <a:r>
              <a:rPr lang="en-US" sz="7200" u="sng" baseline="30000" dirty="0" err="1">
                <a:solidFill>
                  <a:srgbClr val="7030A0"/>
                </a:solidFill>
              </a:rPr>
              <a:t>log</a:t>
            </a:r>
            <a:r>
              <a:rPr lang="en-US" sz="7200" u="sng" baseline="-25000" dirty="0" err="1">
                <a:solidFill>
                  <a:srgbClr val="7030A0"/>
                </a:solidFill>
              </a:rPr>
              <a:t>b</a:t>
            </a:r>
            <a:r>
              <a:rPr lang="en-US" sz="7200" u="sng" baseline="30000" dirty="0" err="1">
                <a:solidFill>
                  <a:srgbClr val="7030A0"/>
                </a:solidFill>
              </a:rPr>
              <a:t>a</a:t>
            </a:r>
            <a:r>
              <a:rPr lang="en-US" sz="7200" u="sng" baseline="30000" dirty="0">
                <a:solidFill>
                  <a:srgbClr val="7030A0"/>
                </a:solidFill>
              </a:rPr>
              <a:t> </a:t>
            </a:r>
            <a:r>
              <a:rPr lang="en-US" sz="7200" u="sng" dirty="0">
                <a:solidFill>
                  <a:srgbClr val="7030A0"/>
                </a:solidFill>
              </a:rPr>
              <a:t>(</a:t>
            </a:r>
            <a:r>
              <a:rPr lang="en-US" sz="7200" u="sng" dirty="0" err="1">
                <a:solidFill>
                  <a:srgbClr val="7030A0"/>
                </a:solidFill>
              </a:rPr>
              <a:t>lg</a:t>
            </a:r>
            <a:r>
              <a:rPr lang="en-US" sz="7200" u="sng" baseline="-25000" dirty="0" err="1">
                <a:solidFill>
                  <a:srgbClr val="7030A0"/>
                </a:solidFill>
              </a:rPr>
              <a:t>b</a:t>
            </a:r>
            <a:r>
              <a:rPr lang="en-US" sz="7200" u="sng" dirty="0" err="1">
                <a:solidFill>
                  <a:srgbClr val="7030A0"/>
                </a:solidFill>
              </a:rPr>
              <a:t>n</a:t>
            </a:r>
            <a:r>
              <a:rPr lang="en-US" sz="7200" u="sng" dirty="0">
                <a:solidFill>
                  <a:srgbClr val="7030A0"/>
                </a:solidFill>
              </a:rPr>
              <a:t>)</a:t>
            </a:r>
            <a:r>
              <a:rPr lang="en-US" sz="7200" u="sng" baseline="30000" dirty="0">
                <a:solidFill>
                  <a:srgbClr val="7030A0"/>
                </a:solidFill>
              </a:rPr>
              <a:t>p</a:t>
            </a:r>
            <a:r>
              <a:rPr lang="en-US" sz="7200" u="sng" dirty="0">
                <a:solidFill>
                  <a:srgbClr val="7030A0"/>
                </a:solidFill>
              </a:rPr>
              <a:t>); p&gt;-1  T(n)= O(</a:t>
            </a:r>
            <a:r>
              <a:rPr lang="en-US" sz="7200" u="sng" dirty="0" err="1">
                <a:solidFill>
                  <a:srgbClr val="7030A0"/>
                </a:solidFill>
              </a:rPr>
              <a:t>n</a:t>
            </a:r>
            <a:r>
              <a:rPr lang="en-US" sz="7200" u="sng" baseline="30000" dirty="0" err="1">
                <a:solidFill>
                  <a:srgbClr val="7030A0"/>
                </a:solidFill>
              </a:rPr>
              <a:t>log</a:t>
            </a:r>
            <a:r>
              <a:rPr lang="en-US" sz="7200" u="sng" baseline="-25000" dirty="0" err="1">
                <a:solidFill>
                  <a:srgbClr val="7030A0"/>
                </a:solidFill>
              </a:rPr>
              <a:t>b</a:t>
            </a:r>
            <a:r>
              <a:rPr lang="en-US" sz="7200" u="sng" baseline="30000" dirty="0" err="1">
                <a:solidFill>
                  <a:srgbClr val="7030A0"/>
                </a:solidFill>
              </a:rPr>
              <a:t>a</a:t>
            </a:r>
            <a:r>
              <a:rPr lang="en-US" sz="7200" u="sng" baseline="30000" dirty="0">
                <a:solidFill>
                  <a:srgbClr val="7030A0"/>
                </a:solidFill>
              </a:rPr>
              <a:t> </a:t>
            </a:r>
            <a:r>
              <a:rPr lang="en-US" sz="7200" u="sng" dirty="0">
                <a:solidFill>
                  <a:srgbClr val="7030A0"/>
                </a:solidFill>
              </a:rPr>
              <a:t>(</a:t>
            </a:r>
            <a:r>
              <a:rPr lang="en-US" sz="7200" u="sng" dirty="0" err="1">
                <a:solidFill>
                  <a:srgbClr val="7030A0"/>
                </a:solidFill>
              </a:rPr>
              <a:t>lg</a:t>
            </a:r>
            <a:r>
              <a:rPr lang="en-US" sz="7200" u="sng" baseline="-25000" dirty="0" err="1">
                <a:solidFill>
                  <a:srgbClr val="7030A0"/>
                </a:solidFill>
              </a:rPr>
              <a:t>b</a:t>
            </a:r>
            <a:r>
              <a:rPr lang="en-US" sz="7200" u="sng" dirty="0" err="1">
                <a:solidFill>
                  <a:srgbClr val="7030A0"/>
                </a:solidFill>
              </a:rPr>
              <a:t>n</a:t>
            </a:r>
            <a:r>
              <a:rPr lang="en-US" sz="7200" u="sng" dirty="0">
                <a:solidFill>
                  <a:srgbClr val="7030A0"/>
                </a:solidFill>
              </a:rPr>
              <a:t>)</a:t>
            </a:r>
            <a:r>
              <a:rPr lang="en-US" sz="7200" u="sng" baseline="30000" dirty="0">
                <a:solidFill>
                  <a:srgbClr val="7030A0"/>
                </a:solidFill>
              </a:rPr>
              <a:t>p+1</a:t>
            </a:r>
            <a:r>
              <a:rPr lang="en-US" sz="7200" u="sng" dirty="0">
                <a:solidFill>
                  <a:srgbClr val="7030A0"/>
                </a:solidFill>
              </a:rPr>
              <a:t>); </a:t>
            </a:r>
          </a:p>
          <a:p>
            <a:pPr lvl="1"/>
            <a:r>
              <a:rPr lang="en-US" sz="7200" u="sng" dirty="0">
                <a:solidFill>
                  <a:srgbClr val="7030A0"/>
                </a:solidFill>
              </a:rPr>
              <a:t>f(n)is O(</a:t>
            </a:r>
            <a:r>
              <a:rPr lang="en-US" sz="7200" u="sng" dirty="0" err="1">
                <a:solidFill>
                  <a:srgbClr val="7030A0"/>
                </a:solidFill>
              </a:rPr>
              <a:t>n</a:t>
            </a:r>
            <a:r>
              <a:rPr lang="en-US" sz="7200" u="sng" baseline="30000" dirty="0" err="1">
                <a:solidFill>
                  <a:srgbClr val="7030A0"/>
                </a:solidFill>
              </a:rPr>
              <a:t>log</a:t>
            </a:r>
            <a:r>
              <a:rPr lang="en-US" sz="7200" u="sng" baseline="-25000" dirty="0" err="1">
                <a:solidFill>
                  <a:srgbClr val="7030A0"/>
                </a:solidFill>
              </a:rPr>
              <a:t>b</a:t>
            </a:r>
            <a:r>
              <a:rPr lang="en-US" sz="7200" u="sng" baseline="30000" dirty="0" err="1">
                <a:solidFill>
                  <a:srgbClr val="7030A0"/>
                </a:solidFill>
              </a:rPr>
              <a:t>a</a:t>
            </a:r>
            <a:r>
              <a:rPr lang="en-US" sz="7200" u="sng" baseline="30000" dirty="0">
                <a:solidFill>
                  <a:srgbClr val="7030A0"/>
                </a:solidFill>
              </a:rPr>
              <a:t> </a:t>
            </a:r>
            <a:r>
              <a:rPr lang="en-US" sz="7200" u="sng" dirty="0">
                <a:solidFill>
                  <a:srgbClr val="7030A0"/>
                </a:solidFill>
              </a:rPr>
              <a:t>(</a:t>
            </a:r>
            <a:r>
              <a:rPr lang="en-US" sz="7200" u="sng" dirty="0" err="1">
                <a:solidFill>
                  <a:srgbClr val="7030A0"/>
                </a:solidFill>
              </a:rPr>
              <a:t>lg</a:t>
            </a:r>
            <a:r>
              <a:rPr lang="en-US" sz="7200" u="sng" baseline="-25000" dirty="0" err="1">
                <a:solidFill>
                  <a:srgbClr val="7030A0"/>
                </a:solidFill>
              </a:rPr>
              <a:t>b</a:t>
            </a:r>
            <a:r>
              <a:rPr lang="en-US" sz="7200" u="sng" dirty="0" err="1">
                <a:solidFill>
                  <a:srgbClr val="7030A0"/>
                </a:solidFill>
              </a:rPr>
              <a:t>n</a:t>
            </a:r>
            <a:r>
              <a:rPr lang="en-US" sz="7200" u="sng" dirty="0">
                <a:solidFill>
                  <a:srgbClr val="7030A0"/>
                </a:solidFill>
              </a:rPr>
              <a:t>)</a:t>
            </a:r>
            <a:r>
              <a:rPr lang="en-US" sz="7200" u="sng" baseline="30000" dirty="0">
                <a:solidFill>
                  <a:srgbClr val="7030A0"/>
                </a:solidFill>
              </a:rPr>
              <a:t>p</a:t>
            </a:r>
            <a:r>
              <a:rPr lang="en-US" sz="7200" u="sng" dirty="0">
                <a:solidFill>
                  <a:srgbClr val="7030A0"/>
                </a:solidFill>
              </a:rPr>
              <a:t>); p==-1  T(n)= O(</a:t>
            </a:r>
            <a:r>
              <a:rPr lang="en-US" sz="7200" u="sng" dirty="0" err="1">
                <a:solidFill>
                  <a:srgbClr val="7030A0"/>
                </a:solidFill>
              </a:rPr>
              <a:t>n</a:t>
            </a:r>
            <a:r>
              <a:rPr lang="en-US" sz="7200" u="sng" baseline="30000" dirty="0" err="1">
                <a:solidFill>
                  <a:srgbClr val="7030A0"/>
                </a:solidFill>
              </a:rPr>
              <a:t>log</a:t>
            </a:r>
            <a:r>
              <a:rPr lang="en-US" sz="7200" u="sng" baseline="-25000" dirty="0" err="1">
                <a:solidFill>
                  <a:srgbClr val="7030A0"/>
                </a:solidFill>
              </a:rPr>
              <a:t>b</a:t>
            </a:r>
            <a:r>
              <a:rPr lang="en-US" sz="7200" u="sng" baseline="30000" dirty="0" err="1">
                <a:solidFill>
                  <a:srgbClr val="7030A0"/>
                </a:solidFill>
              </a:rPr>
              <a:t>a</a:t>
            </a:r>
            <a:r>
              <a:rPr lang="en-US" sz="7200" u="sng" baseline="30000" dirty="0">
                <a:solidFill>
                  <a:srgbClr val="7030A0"/>
                </a:solidFill>
              </a:rPr>
              <a:t> </a:t>
            </a:r>
            <a:r>
              <a:rPr lang="en-US" sz="7200" u="sng" dirty="0">
                <a:solidFill>
                  <a:srgbClr val="7030A0"/>
                </a:solidFill>
              </a:rPr>
              <a:t>(</a:t>
            </a:r>
            <a:r>
              <a:rPr lang="en-US" sz="7200" u="sng" dirty="0" err="1">
                <a:solidFill>
                  <a:srgbClr val="7030A0"/>
                </a:solidFill>
              </a:rPr>
              <a:t>lg</a:t>
            </a:r>
            <a:r>
              <a:rPr lang="en-US" sz="7200" u="sng" baseline="-25000" dirty="0" err="1">
                <a:solidFill>
                  <a:srgbClr val="7030A0"/>
                </a:solidFill>
              </a:rPr>
              <a:t>b</a:t>
            </a:r>
            <a:r>
              <a:rPr lang="en-US" sz="7200" u="sng" dirty="0" err="1">
                <a:solidFill>
                  <a:srgbClr val="7030A0"/>
                </a:solidFill>
              </a:rPr>
              <a:t>lg</a:t>
            </a:r>
            <a:r>
              <a:rPr lang="en-US" sz="7200" u="sng" baseline="-25000" dirty="0" err="1">
                <a:solidFill>
                  <a:srgbClr val="7030A0"/>
                </a:solidFill>
              </a:rPr>
              <a:t>b</a:t>
            </a:r>
            <a:r>
              <a:rPr lang="en-US" sz="7200" u="sng" dirty="0" err="1">
                <a:solidFill>
                  <a:srgbClr val="7030A0"/>
                </a:solidFill>
              </a:rPr>
              <a:t>n</a:t>
            </a:r>
            <a:r>
              <a:rPr lang="en-US" sz="7200" u="sng" dirty="0">
                <a:solidFill>
                  <a:srgbClr val="7030A0"/>
                </a:solidFill>
              </a:rPr>
              <a:t>)); </a:t>
            </a:r>
          </a:p>
          <a:p>
            <a:pPr marL="365760" lvl="1" indent="0">
              <a:buNone/>
            </a:pPr>
            <a:endParaRPr lang="en-US" sz="7200" dirty="0"/>
          </a:p>
          <a:p>
            <a:r>
              <a:rPr lang="en-US" sz="7200" b="1" dirty="0"/>
              <a:t>Case 3:</a:t>
            </a:r>
            <a:r>
              <a:rPr lang="en-US" sz="7200" dirty="0"/>
              <a:t> If f(n)is </a:t>
            </a:r>
            <a:r>
              <a:rPr lang="en-US" sz="7200" dirty="0" err="1"/>
              <a:t>Ω</a:t>
            </a:r>
            <a:r>
              <a:rPr lang="en-US" sz="7200" dirty="0"/>
              <a:t>(</a:t>
            </a:r>
            <a:r>
              <a:rPr lang="en-US" sz="7200" dirty="0" err="1"/>
              <a:t>n</a:t>
            </a:r>
            <a:r>
              <a:rPr lang="en-US" sz="7200" baseline="30000" dirty="0" err="1"/>
              <a:t>log</a:t>
            </a:r>
            <a:r>
              <a:rPr lang="en-US" sz="7200" baseline="-25000" dirty="0" err="1"/>
              <a:t>b</a:t>
            </a:r>
            <a:r>
              <a:rPr lang="en-US" sz="7200" baseline="30000" dirty="0" err="1"/>
              <a:t>a+ε</a:t>
            </a:r>
            <a:r>
              <a:rPr lang="en-US" sz="7200" dirty="0"/>
              <a:t>); where </a:t>
            </a:r>
            <a:r>
              <a:rPr lang="en-US" sz="7200" dirty="0" err="1"/>
              <a:t>ε</a:t>
            </a:r>
            <a:r>
              <a:rPr lang="en-US" sz="7200" dirty="0"/>
              <a:t>&gt;0 and if  </a:t>
            </a:r>
            <a:r>
              <a:rPr lang="en-US" sz="7200" dirty="0" err="1"/>
              <a:t>af</a:t>
            </a:r>
            <a:r>
              <a:rPr lang="en-US" sz="7200" dirty="0"/>
              <a:t>(n/b)≤ </a:t>
            </a:r>
            <a:r>
              <a:rPr lang="en-US" sz="7200" dirty="0" err="1"/>
              <a:t>cf</a:t>
            </a:r>
            <a:r>
              <a:rPr lang="en-US" sz="7200" dirty="0"/>
              <a:t>(n) for c &lt;1and sufficiently large  n (regularity condition)  then T(n) is 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(f(n))</a:t>
            </a:r>
          </a:p>
          <a:p>
            <a:r>
              <a:rPr lang="en-US" sz="7200" u="sng" dirty="0">
                <a:solidFill>
                  <a:srgbClr val="C00000"/>
                </a:solidFill>
              </a:rPr>
              <a:t>If f(n) is  greater than O(</a:t>
            </a:r>
            <a:r>
              <a:rPr lang="en-US" sz="7200" u="sng" dirty="0" err="1">
                <a:solidFill>
                  <a:srgbClr val="C00000"/>
                </a:solidFill>
              </a:rPr>
              <a:t>n</a:t>
            </a:r>
            <a:r>
              <a:rPr lang="en-US" sz="7200" u="sng" baseline="30000" dirty="0" err="1">
                <a:solidFill>
                  <a:srgbClr val="C00000"/>
                </a:solidFill>
              </a:rPr>
              <a:t>log</a:t>
            </a:r>
            <a:r>
              <a:rPr lang="en-US" sz="7200" u="sng" baseline="-25000" dirty="0" err="1">
                <a:solidFill>
                  <a:srgbClr val="C00000"/>
                </a:solidFill>
              </a:rPr>
              <a:t>b</a:t>
            </a:r>
            <a:r>
              <a:rPr lang="en-US" sz="7200" u="sng" baseline="30000" dirty="0" err="1">
                <a:solidFill>
                  <a:srgbClr val="C00000"/>
                </a:solidFill>
              </a:rPr>
              <a:t>a</a:t>
            </a:r>
            <a:r>
              <a:rPr lang="en-US" sz="7200" u="sng" dirty="0">
                <a:solidFill>
                  <a:srgbClr val="C00000"/>
                </a:solidFill>
              </a:rPr>
              <a:t>) AND f(n) grows faster than </a:t>
            </a:r>
            <a:r>
              <a:rPr lang="en-US" sz="7200" u="sng" dirty="0" err="1">
                <a:solidFill>
                  <a:srgbClr val="C00000"/>
                </a:solidFill>
              </a:rPr>
              <a:t>af</a:t>
            </a:r>
            <a:r>
              <a:rPr lang="en-US" sz="7200" u="sng" dirty="0">
                <a:solidFill>
                  <a:srgbClr val="C00000"/>
                </a:solidFill>
              </a:rPr>
              <a:t>(n/b) then T(n) is  </a:t>
            </a:r>
            <a:r>
              <a:rPr lang="en-US" sz="7200" u="sng" dirty="0" err="1">
                <a:solidFill>
                  <a:srgbClr val="C00000"/>
                </a:solidFill>
              </a:rPr>
              <a:t>θ</a:t>
            </a:r>
            <a:r>
              <a:rPr lang="en-US" sz="7200" u="sng" dirty="0">
                <a:solidFill>
                  <a:srgbClr val="C00000"/>
                </a:solidFill>
              </a:rPr>
              <a:t>(f(n))</a:t>
            </a:r>
            <a:endParaRPr lang="en-US" sz="7200" dirty="0"/>
          </a:p>
          <a:p>
            <a:pPr lvl="1"/>
            <a:r>
              <a:rPr lang="en-US" sz="7200" dirty="0"/>
              <a:t>Example: T(n)=2T(n/2)+n</a:t>
            </a:r>
            <a:r>
              <a:rPr lang="en-US" sz="7200" baseline="30000" dirty="0"/>
              <a:t>2</a:t>
            </a: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1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of Master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only prove when n is an exact power of 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46" y="2899161"/>
            <a:ext cx="7871885" cy="2403629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969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2229E-6363-D742-ADD0-E11F19E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09281B-1B23-8F47-8E9E-70F25B906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41993"/>
              </p:ext>
            </p:extLst>
          </p:nvPr>
        </p:nvGraphicFramePr>
        <p:xfrm>
          <a:off x="254812" y="1689100"/>
          <a:ext cx="8190689" cy="437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44">
                  <a:extLst>
                    <a:ext uri="{9D8B030D-6E8A-4147-A177-3AD203B41FA5}">
                      <a16:colId xmlns:a16="http://schemas.microsoft.com/office/drawing/2014/main" val="2005255820"/>
                    </a:ext>
                  </a:extLst>
                </a:gridCol>
                <a:gridCol w="3511685">
                  <a:extLst>
                    <a:ext uri="{9D8B030D-6E8A-4147-A177-3AD203B41FA5}">
                      <a16:colId xmlns:a16="http://schemas.microsoft.com/office/drawing/2014/main" val="4211215574"/>
                    </a:ext>
                  </a:extLst>
                </a:gridCol>
                <a:gridCol w="3784060">
                  <a:extLst>
                    <a:ext uri="{9D8B030D-6E8A-4147-A177-3AD203B41FA5}">
                      <a16:colId xmlns:a16="http://schemas.microsoft.com/office/drawing/2014/main" val="376665292"/>
                    </a:ext>
                  </a:extLst>
                </a:gridCol>
              </a:tblGrid>
              <a:tr h="5393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902030302020204" pitchFamily="66" charset="0"/>
                        </a:rPr>
                        <a:t>Empirically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902030302020204" pitchFamily="66" charset="0"/>
                        </a:rPr>
                        <a:t>Analytically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4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mic Sans MS" panose="030F0902030302020204" pitchFamily="66" charset="0"/>
                        </a:rPr>
                        <a:t>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mic Sans MS" panose="030F0902030302020204" pitchFamily="66" charset="0"/>
                        </a:rPr>
                        <a:t>Execute the implementation multiple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mic Sans MS" panose="030F0902030302020204" pitchFamily="66" charset="0"/>
                        </a:rPr>
                        <a:t>Analyzing the data flow of the algorithm/pseudocode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1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mic Sans MS" panose="030F0902030302020204" pitchFamily="66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mic Sans MS" panose="030F0902030302020204" pitchFamily="66" charset="0"/>
                        </a:rPr>
                        <a:t>Representative of real world performance</a:t>
                      </a:r>
                    </a:p>
                    <a:p>
                      <a:endParaRPr lang="en-US" dirty="0">
                        <a:latin typeface="Comic Sans MS" panose="030F0902030302020204" pitchFamily="66" charset="0"/>
                      </a:endParaRPr>
                    </a:p>
                    <a:p>
                      <a:r>
                        <a:rPr lang="en-US" dirty="0">
                          <a:latin typeface="Comic Sans MS" panose="030F0902030302020204" pitchFamily="66" charset="0"/>
                        </a:rPr>
                        <a:t>Useful when algorithm is 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mic Sans MS" panose="030F0902030302020204" pitchFamily="66" charset="0"/>
                        </a:rPr>
                        <a:t>Independent of implementation details, programming language, machine, etc.</a:t>
                      </a:r>
                    </a:p>
                    <a:p>
                      <a:endParaRPr lang="en-US" dirty="0">
                        <a:latin typeface="Comic Sans MS" panose="030F0902030302020204" pitchFamily="66" charset="0"/>
                      </a:endParaRPr>
                    </a:p>
                    <a:p>
                      <a:r>
                        <a:rPr lang="en-US" dirty="0">
                          <a:latin typeface="Comic Sans MS" panose="030F0902030302020204" pitchFamily="66" charset="0"/>
                        </a:rPr>
                        <a:t>Asymptotically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mic Sans MS" panose="030F0902030302020204" pitchFamily="66" charset="0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mic Sans MS" panose="030F0902030302020204" pitchFamily="66" charset="0"/>
                        </a:rPr>
                        <a:t>Requires time to test</a:t>
                      </a:r>
                    </a:p>
                    <a:p>
                      <a:endParaRPr lang="en-US" dirty="0">
                        <a:latin typeface="Comic Sans MS" panose="030F0902030302020204" pitchFamily="66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902030302020204" pitchFamily="66" charset="0"/>
                        </a:rPr>
                        <a:t>Results dependent on implementation details, programming language, machine,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mic Sans MS" panose="030F0902030302020204" pitchFamily="66" charset="0"/>
                        </a:rPr>
                        <a:t>Does not take into account I/O or memory operations</a:t>
                      </a:r>
                    </a:p>
                    <a:p>
                      <a:endParaRPr lang="en-US" dirty="0">
                        <a:latin typeface="Comic Sans MS" panose="030F0902030302020204" pitchFamily="66" charset="0"/>
                      </a:endParaRPr>
                    </a:p>
                    <a:p>
                      <a:r>
                        <a:rPr lang="en-US" dirty="0">
                          <a:latin typeface="Comic Sans MS" panose="030F0902030302020204" pitchFamily="66" charset="0"/>
                        </a:rPr>
                        <a:t>Not always reflective of practical settings (such as large constants)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168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B006C9-3197-E744-9C23-F44A3643F6B6}"/>
              </a:ext>
            </a:extLst>
          </p:cNvPr>
          <p:cNvSpPr txBox="1"/>
          <p:nvPr/>
        </p:nvSpPr>
        <p:spPr>
          <a:xfrm>
            <a:off x="3751557" y="6211669"/>
            <a:ext cx="384574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are methods to compare algorithms ? How do we measure them ?</a:t>
            </a:r>
          </a:p>
        </p:txBody>
      </p:sp>
    </p:spTree>
    <p:extLst>
      <p:ext uri="{BB962C8B-B14F-4D97-AF65-F5344CB8AC3E}">
        <p14:creationId xmlns:p14="http://schemas.microsoft.com/office/powerpoint/2010/main" val="285890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2" y="832191"/>
            <a:ext cx="7618921" cy="482600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59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of Master Theorem, Continued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9" y="2473527"/>
            <a:ext cx="7708636" cy="307937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7952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57" y="1998589"/>
            <a:ext cx="6829395" cy="3602318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383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930400"/>
            <a:ext cx="5948783" cy="326526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6313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af</a:t>
            </a:r>
            <a:r>
              <a:rPr lang="en-US" dirty="0"/>
              <a:t>(n/b) ≤ </a:t>
            </a:r>
            <a:r>
              <a:rPr lang="en-US" dirty="0" err="1"/>
              <a:t>cf</a:t>
            </a:r>
            <a:r>
              <a:rPr lang="en-US" dirty="0"/>
              <a:t>(n), for some c &lt;1 and n≥ 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52" y="2630631"/>
            <a:ext cx="5978860" cy="2940689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1756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0F57-B10B-3F42-86CB-2D0396D2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for 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2CB1-6833-8344-8984-9351B0FA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500" dirty="0">
                <a:solidFill>
                  <a:schemeClr val="tx1"/>
                </a:solidFill>
              </a:rPr>
              <a:t>f(n)is O(</a:t>
            </a:r>
            <a:r>
              <a:rPr lang="en-US" sz="2500" dirty="0" err="1">
                <a:solidFill>
                  <a:schemeClr val="tx1"/>
                </a:solidFill>
              </a:rPr>
              <a:t>n</a:t>
            </a:r>
            <a:r>
              <a:rPr lang="en-US" sz="2500" baseline="30000" dirty="0" err="1">
                <a:solidFill>
                  <a:schemeClr val="tx1"/>
                </a:solidFill>
              </a:rPr>
              <a:t>log</a:t>
            </a:r>
            <a:r>
              <a:rPr lang="en-US" sz="2500" baseline="-25000" dirty="0" err="1">
                <a:solidFill>
                  <a:schemeClr val="tx1"/>
                </a:solidFill>
              </a:rPr>
              <a:t>b</a:t>
            </a:r>
            <a:r>
              <a:rPr lang="en-US" sz="2500" baseline="30000" dirty="0" err="1">
                <a:solidFill>
                  <a:schemeClr val="tx1"/>
                </a:solidFill>
              </a:rPr>
              <a:t>a</a:t>
            </a:r>
            <a:r>
              <a:rPr lang="en-US" sz="2500" baseline="30000" dirty="0">
                <a:solidFill>
                  <a:schemeClr val="tx1"/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(</a:t>
            </a:r>
            <a:r>
              <a:rPr lang="en-US" sz="2500" dirty="0" err="1">
                <a:solidFill>
                  <a:schemeClr val="tx1"/>
                </a:solidFill>
              </a:rPr>
              <a:t>lg</a:t>
            </a:r>
            <a:r>
              <a:rPr lang="en-US" sz="2500" baseline="-25000" dirty="0" err="1">
                <a:solidFill>
                  <a:schemeClr val="tx1"/>
                </a:solidFill>
              </a:rPr>
              <a:t>b</a:t>
            </a:r>
            <a:r>
              <a:rPr lang="en-US" sz="2500" dirty="0" err="1">
                <a:solidFill>
                  <a:schemeClr val="tx1"/>
                </a:solidFill>
              </a:rPr>
              <a:t>n</a:t>
            </a:r>
            <a:r>
              <a:rPr lang="en-US" sz="2500" dirty="0">
                <a:solidFill>
                  <a:schemeClr val="tx1"/>
                </a:solidFill>
              </a:rPr>
              <a:t>)</a:t>
            </a:r>
            <a:r>
              <a:rPr lang="en-US" sz="2500" baseline="30000" dirty="0">
                <a:solidFill>
                  <a:schemeClr val="tx1"/>
                </a:solidFill>
              </a:rPr>
              <a:t>p</a:t>
            </a:r>
            <a:r>
              <a:rPr lang="en-US" sz="2500" dirty="0">
                <a:solidFill>
                  <a:schemeClr val="tx1"/>
                </a:solidFill>
              </a:rPr>
              <a:t>);</a:t>
            </a:r>
          </a:p>
          <a:p>
            <a:pPr lvl="2"/>
            <a:r>
              <a:rPr lang="en-US" sz="2500" dirty="0">
                <a:solidFill>
                  <a:schemeClr val="tx1"/>
                </a:solidFill>
              </a:rPr>
              <a:t> (</a:t>
            </a:r>
            <a:r>
              <a:rPr lang="en-US" sz="2500" dirty="0" err="1">
                <a:solidFill>
                  <a:schemeClr val="tx1"/>
                </a:solidFill>
              </a:rPr>
              <a:t>i</a:t>
            </a:r>
            <a:r>
              <a:rPr lang="en-US" sz="2500" dirty="0">
                <a:solidFill>
                  <a:schemeClr val="tx1"/>
                </a:solidFill>
              </a:rPr>
              <a:t>) p&gt;-1  T(n)= O(</a:t>
            </a:r>
            <a:r>
              <a:rPr lang="en-US" sz="2500" dirty="0" err="1">
                <a:solidFill>
                  <a:schemeClr val="tx1"/>
                </a:solidFill>
              </a:rPr>
              <a:t>n</a:t>
            </a:r>
            <a:r>
              <a:rPr lang="en-US" sz="2500" baseline="30000" dirty="0" err="1">
                <a:solidFill>
                  <a:schemeClr val="tx1"/>
                </a:solidFill>
              </a:rPr>
              <a:t>log</a:t>
            </a:r>
            <a:r>
              <a:rPr lang="en-US" sz="2500" baseline="-25000" dirty="0" err="1">
                <a:solidFill>
                  <a:schemeClr val="tx1"/>
                </a:solidFill>
              </a:rPr>
              <a:t>b</a:t>
            </a:r>
            <a:r>
              <a:rPr lang="en-US" sz="2500" baseline="30000" dirty="0" err="1">
                <a:solidFill>
                  <a:schemeClr val="tx1"/>
                </a:solidFill>
              </a:rPr>
              <a:t>a</a:t>
            </a:r>
            <a:r>
              <a:rPr lang="en-US" sz="2500" baseline="30000" dirty="0">
                <a:solidFill>
                  <a:schemeClr val="tx1"/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(</a:t>
            </a:r>
            <a:r>
              <a:rPr lang="en-US" sz="2500" dirty="0" err="1">
                <a:solidFill>
                  <a:schemeClr val="tx1"/>
                </a:solidFill>
              </a:rPr>
              <a:t>lg</a:t>
            </a:r>
            <a:r>
              <a:rPr lang="en-US" sz="2500" baseline="-25000" dirty="0" err="1">
                <a:solidFill>
                  <a:schemeClr val="tx1"/>
                </a:solidFill>
              </a:rPr>
              <a:t>b</a:t>
            </a:r>
            <a:r>
              <a:rPr lang="en-US" sz="2500" dirty="0" err="1">
                <a:solidFill>
                  <a:schemeClr val="tx1"/>
                </a:solidFill>
              </a:rPr>
              <a:t>n</a:t>
            </a:r>
            <a:r>
              <a:rPr lang="en-US" sz="2500" dirty="0">
                <a:solidFill>
                  <a:schemeClr val="tx1"/>
                </a:solidFill>
              </a:rPr>
              <a:t>)</a:t>
            </a:r>
            <a:r>
              <a:rPr lang="en-US" sz="2500" baseline="30000" dirty="0">
                <a:solidFill>
                  <a:schemeClr val="tx1"/>
                </a:solidFill>
              </a:rPr>
              <a:t>p+1</a:t>
            </a:r>
            <a:r>
              <a:rPr lang="en-US" sz="2500" dirty="0">
                <a:solidFill>
                  <a:schemeClr val="tx1"/>
                </a:solidFill>
              </a:rPr>
              <a:t>);</a:t>
            </a:r>
          </a:p>
          <a:p>
            <a:pPr lvl="2"/>
            <a:r>
              <a:rPr lang="en-US" sz="2500" dirty="0">
                <a:solidFill>
                  <a:schemeClr val="tx1"/>
                </a:solidFill>
              </a:rPr>
              <a:t>(ii) p==-1  T(n)= O(</a:t>
            </a:r>
            <a:r>
              <a:rPr lang="en-US" sz="2500" dirty="0" err="1">
                <a:solidFill>
                  <a:schemeClr val="tx1"/>
                </a:solidFill>
              </a:rPr>
              <a:t>n</a:t>
            </a:r>
            <a:r>
              <a:rPr lang="en-US" sz="2500" baseline="30000" dirty="0" err="1">
                <a:solidFill>
                  <a:schemeClr val="tx1"/>
                </a:solidFill>
              </a:rPr>
              <a:t>log</a:t>
            </a:r>
            <a:r>
              <a:rPr lang="en-US" sz="2500" baseline="-25000" dirty="0" err="1">
                <a:solidFill>
                  <a:schemeClr val="tx1"/>
                </a:solidFill>
              </a:rPr>
              <a:t>b</a:t>
            </a:r>
            <a:r>
              <a:rPr lang="en-US" sz="2500" baseline="30000" dirty="0" err="1">
                <a:solidFill>
                  <a:schemeClr val="tx1"/>
                </a:solidFill>
              </a:rPr>
              <a:t>a</a:t>
            </a:r>
            <a:r>
              <a:rPr lang="en-US" sz="2500" baseline="30000" dirty="0">
                <a:solidFill>
                  <a:schemeClr val="tx1"/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(</a:t>
            </a:r>
            <a:r>
              <a:rPr lang="en-US" sz="2500" dirty="0" err="1">
                <a:solidFill>
                  <a:schemeClr val="tx1"/>
                </a:solidFill>
              </a:rPr>
              <a:t>lg</a:t>
            </a:r>
            <a:r>
              <a:rPr lang="en-US" sz="2500" baseline="-25000" dirty="0" err="1">
                <a:solidFill>
                  <a:schemeClr val="tx1"/>
                </a:solidFill>
              </a:rPr>
              <a:t>b</a:t>
            </a:r>
            <a:r>
              <a:rPr lang="en-US" sz="2500" dirty="0" err="1">
                <a:solidFill>
                  <a:schemeClr val="tx1"/>
                </a:solidFill>
              </a:rPr>
              <a:t>lg</a:t>
            </a:r>
            <a:r>
              <a:rPr lang="en-US" sz="2500" baseline="-25000" dirty="0" err="1">
                <a:solidFill>
                  <a:schemeClr val="tx1"/>
                </a:solidFill>
              </a:rPr>
              <a:t>b</a:t>
            </a:r>
            <a:r>
              <a:rPr lang="en-US" sz="2500" dirty="0" err="1">
                <a:solidFill>
                  <a:schemeClr val="tx1"/>
                </a:solidFill>
              </a:rPr>
              <a:t>n</a:t>
            </a:r>
            <a:r>
              <a:rPr lang="en-US" sz="2500" dirty="0">
                <a:solidFill>
                  <a:schemeClr val="tx1"/>
                </a:solidFill>
              </a:rPr>
              <a:t>)); </a:t>
            </a:r>
          </a:p>
          <a:p>
            <a:pPr lvl="2"/>
            <a:r>
              <a:rPr lang="en-US" sz="2500" dirty="0">
                <a:solidFill>
                  <a:schemeClr val="tx1"/>
                </a:solidFill>
              </a:rPr>
              <a:t>(iii) p&lt;-1  T(n)= O(</a:t>
            </a:r>
            <a:r>
              <a:rPr lang="en-US" sz="2500" dirty="0" err="1">
                <a:solidFill>
                  <a:schemeClr val="tx1"/>
                </a:solidFill>
              </a:rPr>
              <a:t>n</a:t>
            </a:r>
            <a:r>
              <a:rPr lang="en-US" sz="2500" baseline="30000" dirty="0" err="1">
                <a:solidFill>
                  <a:schemeClr val="tx1"/>
                </a:solidFill>
              </a:rPr>
              <a:t>log</a:t>
            </a:r>
            <a:r>
              <a:rPr lang="en-US" sz="2500" baseline="-25000" dirty="0" err="1">
                <a:solidFill>
                  <a:schemeClr val="tx1"/>
                </a:solidFill>
              </a:rPr>
              <a:t>b</a:t>
            </a:r>
            <a:r>
              <a:rPr lang="en-US" sz="2500" baseline="30000" dirty="0" err="1">
                <a:solidFill>
                  <a:schemeClr val="tx1"/>
                </a:solidFill>
              </a:rPr>
              <a:t>a</a:t>
            </a:r>
            <a:r>
              <a:rPr lang="en-US" sz="2500" baseline="30000" dirty="0">
                <a:solidFill>
                  <a:schemeClr val="tx1"/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);</a:t>
            </a:r>
          </a:p>
          <a:p>
            <a:pPr lvl="2"/>
            <a:endParaRPr lang="en-US" sz="25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8FCE-2058-0743-AF4A-6D34189E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1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D14D-10CD-664A-ADF9-8703CBCE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for Extension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CA0FE-653D-B84A-8620-FB3181FC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3E07F6-3CA6-404D-8205-D41E95D58210}"/>
                  </a:ext>
                </a:extLst>
              </p:cNvPr>
              <p:cNvSpPr txBox="1"/>
              <p:nvPr/>
            </p:nvSpPr>
            <p:spPr>
              <a:xfrm>
                <a:off x="6083435" y="5139871"/>
                <a:ext cx="2665379" cy="55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&gt;-1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3E07F6-3CA6-404D-8205-D41E95D58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435" y="5139871"/>
                <a:ext cx="2665379" cy="559256"/>
              </a:xfrm>
              <a:prstGeom prst="rect">
                <a:avLst/>
              </a:prstGeom>
              <a:blipFill>
                <a:blip r:embed="rId2"/>
                <a:stretch>
                  <a:fillRect l="-11905" t="-57778" b="-9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284F5B-5189-A84F-AE0E-E3C4D06E1AEB}"/>
                  </a:ext>
                </a:extLst>
              </p:cNvPr>
              <p:cNvSpPr txBox="1"/>
              <p:nvPr/>
            </p:nvSpPr>
            <p:spPr>
              <a:xfrm>
                <a:off x="5931829" y="5680606"/>
                <a:ext cx="2816985" cy="647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-1 (harmonic series)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284F5B-5189-A84F-AE0E-E3C4D06E1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29" y="5680606"/>
                <a:ext cx="2816985" cy="647357"/>
              </a:xfrm>
              <a:prstGeom prst="rect">
                <a:avLst/>
              </a:prstGeom>
              <a:blipFill>
                <a:blip r:embed="rId3"/>
                <a:stretch>
                  <a:fillRect l="-11261" t="-65385" r="-3153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6F6397-D64E-B44D-B37D-D7A0FC90D809}"/>
                  </a:ext>
                </a:extLst>
              </p:cNvPr>
              <p:cNvSpPr txBox="1"/>
              <p:nvPr/>
            </p:nvSpPr>
            <p:spPr>
              <a:xfrm>
                <a:off x="5931829" y="6227362"/>
                <a:ext cx="2816985" cy="3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b="0" dirty="0"/>
                  <a:t>-1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6F6397-D64E-B44D-B37D-D7A0FC90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29" y="6227362"/>
                <a:ext cx="2816985" cy="370358"/>
              </a:xfrm>
              <a:prstGeom prst="rect">
                <a:avLst/>
              </a:prstGeom>
              <a:blipFill>
                <a:blip r:embed="rId4"/>
                <a:stretch>
                  <a:fillRect l="-11261" t="-11333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3E81493-2C45-B747-B3FC-9ACF0C827C07}"/>
              </a:ext>
            </a:extLst>
          </p:cNvPr>
          <p:cNvSpPr txBox="1"/>
          <p:nvPr/>
        </p:nvSpPr>
        <p:spPr>
          <a:xfrm>
            <a:off x="107004" y="1988889"/>
            <a:ext cx="7101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mic Sans MS" panose="030F0902030302020204" pitchFamily="66" charset="0"/>
              </a:rPr>
              <a:t>1. </a:t>
            </a:r>
            <a:r>
              <a:rPr lang="en-US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T(n)=</a:t>
            </a:r>
            <a:r>
              <a:rPr lang="en-US" dirty="0" err="1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aT</a:t>
            </a:r>
            <a:r>
              <a:rPr lang="en-US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(n/b)+f(n)</a:t>
            </a:r>
          </a:p>
          <a:p>
            <a:r>
              <a:rPr lang="en-US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T(n) = f (n) + </a:t>
            </a:r>
            <a:r>
              <a:rPr lang="en-US" dirty="0" err="1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af</a:t>
            </a:r>
            <a:r>
              <a:rPr lang="en-US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 (n/b) + a</a:t>
            </a:r>
            <a:r>
              <a:rPr lang="en-US" baseline="30000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2</a:t>
            </a:r>
            <a:r>
              <a:rPr lang="en-US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f (n/b</a:t>
            </a:r>
            <a:r>
              <a:rPr lang="en-US" baseline="30000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2</a:t>
            </a:r>
            <a:r>
              <a:rPr lang="en-US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 ) + ... + a </a:t>
            </a:r>
            <a:r>
              <a:rPr lang="en-US" baseline="30000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(k−1)</a:t>
            </a:r>
            <a:r>
              <a:rPr lang="en-US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f (n/b</a:t>
            </a:r>
            <a:r>
              <a:rPr lang="en-US" baseline="30000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(k−1) </a:t>
            </a:r>
            <a:r>
              <a:rPr lang="en-US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) + </a:t>
            </a:r>
            <a:r>
              <a:rPr lang="en-US" dirty="0" err="1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a</a:t>
            </a:r>
            <a:r>
              <a:rPr lang="en-US" baseline="30000" dirty="0" err="1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k</a:t>
            </a:r>
            <a:r>
              <a:rPr lang="en-US" dirty="0">
                <a:solidFill>
                  <a:srgbClr val="C00000"/>
                </a:solidFill>
                <a:effectLst/>
                <a:latin typeface="Comic Sans MS" panose="030F0902030302020204" pitchFamily="66" charset="0"/>
              </a:rPr>
              <a:t> T(1).</a:t>
            </a:r>
            <a:endParaRPr lang="en-US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639DF-0C07-F445-A2D6-3215539FB339}"/>
              </a:ext>
            </a:extLst>
          </p:cNvPr>
          <p:cNvSpPr txBox="1"/>
          <p:nvPr/>
        </p:nvSpPr>
        <p:spPr>
          <a:xfrm>
            <a:off x="972767" y="2829682"/>
            <a:ext cx="623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omic Sans MS" panose="030F0902030302020204" pitchFamily="66" charset="0"/>
              </a:rPr>
              <a:t>f(n)=O(</a:t>
            </a:r>
            <a:r>
              <a:rPr lang="en-US" dirty="0" err="1">
                <a:latin typeface="Comic Sans MS" panose="030F0902030302020204" pitchFamily="66" charset="0"/>
              </a:rPr>
              <a:t>n</a:t>
            </a:r>
            <a:r>
              <a:rPr lang="en-US" baseline="30000" dirty="0" err="1">
                <a:latin typeface="Comic Sans MS" panose="030F0902030302020204" pitchFamily="66" charset="0"/>
              </a:rPr>
              <a:t>log</a:t>
            </a:r>
            <a:r>
              <a:rPr lang="en-US" baseline="-25000" dirty="0" err="1">
                <a:latin typeface="Comic Sans MS" panose="030F0902030302020204" pitchFamily="66" charset="0"/>
              </a:rPr>
              <a:t>b</a:t>
            </a:r>
            <a:r>
              <a:rPr lang="en-US" baseline="30000" dirty="0" err="1">
                <a:latin typeface="Comic Sans MS" panose="030F0902030302020204" pitchFamily="66" charset="0"/>
              </a:rPr>
              <a:t>a</a:t>
            </a:r>
            <a:r>
              <a:rPr lang="en-US" baseline="30000" dirty="0">
                <a:latin typeface="Comic Sans MS" panose="030F0902030302020204" pitchFamily="66" charset="0"/>
              </a:rPr>
              <a:t> </a:t>
            </a:r>
            <a:r>
              <a:rPr lang="en-US" dirty="0">
                <a:latin typeface="Comic Sans MS" panose="030F0902030302020204" pitchFamily="66" charset="0"/>
              </a:rPr>
              <a:t>(</a:t>
            </a:r>
            <a:r>
              <a:rPr lang="en-US" dirty="0" err="1">
                <a:latin typeface="Comic Sans MS" panose="030F0902030302020204" pitchFamily="66" charset="0"/>
              </a:rPr>
              <a:t>lg</a:t>
            </a:r>
            <a:r>
              <a:rPr lang="en-US" baseline="-25000" dirty="0" err="1">
                <a:latin typeface="Comic Sans MS" panose="030F0902030302020204" pitchFamily="66" charset="0"/>
              </a:rPr>
              <a:t>b</a:t>
            </a:r>
            <a:r>
              <a:rPr lang="en-US" dirty="0" err="1">
                <a:latin typeface="Comic Sans MS" panose="030F0902030302020204" pitchFamily="66" charset="0"/>
              </a:rPr>
              <a:t>n</a:t>
            </a:r>
            <a:r>
              <a:rPr lang="en-US" dirty="0">
                <a:latin typeface="Comic Sans MS" panose="030F0902030302020204" pitchFamily="66" charset="0"/>
              </a:rPr>
              <a:t>)</a:t>
            </a:r>
            <a:r>
              <a:rPr lang="en-US" baseline="30000" dirty="0">
                <a:latin typeface="Comic Sans MS" panose="030F0902030302020204" pitchFamily="66" charset="0"/>
              </a:rPr>
              <a:t>p</a:t>
            </a:r>
            <a:r>
              <a:rPr lang="en-US" dirty="0">
                <a:latin typeface="Comic Sans MS" panose="030F0902030302020204" pitchFamily="66" charset="0"/>
              </a:rPr>
              <a:t>)= </a:t>
            </a:r>
            <a:r>
              <a:rPr lang="en-US" dirty="0" err="1">
                <a:latin typeface="Comic Sans MS" panose="030F0902030302020204" pitchFamily="66" charset="0"/>
              </a:rPr>
              <a:t>cn</a:t>
            </a:r>
            <a:r>
              <a:rPr lang="en-US" baseline="30000" dirty="0" err="1">
                <a:latin typeface="Comic Sans MS" panose="030F0902030302020204" pitchFamily="66" charset="0"/>
              </a:rPr>
              <a:t>E</a:t>
            </a:r>
            <a:r>
              <a:rPr lang="en-US" baseline="30000" dirty="0">
                <a:latin typeface="Comic Sans MS" panose="030F0902030302020204" pitchFamily="66" charset="0"/>
              </a:rPr>
              <a:t> </a:t>
            </a:r>
            <a:r>
              <a:rPr lang="en-US" dirty="0">
                <a:latin typeface="Comic Sans MS" panose="030F0902030302020204" pitchFamily="66" charset="0"/>
              </a:rPr>
              <a:t>(</a:t>
            </a:r>
            <a:r>
              <a:rPr lang="en-US" dirty="0" err="1">
                <a:latin typeface="Comic Sans MS" panose="030F0902030302020204" pitchFamily="66" charset="0"/>
              </a:rPr>
              <a:t>lg</a:t>
            </a:r>
            <a:r>
              <a:rPr lang="en-US" baseline="-25000" dirty="0" err="1">
                <a:latin typeface="Comic Sans MS" panose="030F0902030302020204" pitchFamily="66" charset="0"/>
              </a:rPr>
              <a:t>b</a:t>
            </a:r>
            <a:r>
              <a:rPr lang="en-US" dirty="0" err="1">
                <a:latin typeface="Comic Sans MS" panose="030F0902030302020204" pitchFamily="66" charset="0"/>
              </a:rPr>
              <a:t>n</a:t>
            </a:r>
            <a:r>
              <a:rPr lang="en-US" dirty="0">
                <a:latin typeface="Comic Sans MS" panose="030F0902030302020204" pitchFamily="66" charset="0"/>
              </a:rPr>
              <a:t>)</a:t>
            </a:r>
            <a:r>
              <a:rPr lang="en-US" baseline="30000" dirty="0">
                <a:latin typeface="Comic Sans MS" panose="030F0902030302020204" pitchFamily="66" charset="0"/>
              </a:rPr>
              <a:t>p</a:t>
            </a:r>
            <a:r>
              <a:rPr lang="en-US" dirty="0">
                <a:latin typeface="Comic Sans MS" panose="030F0902030302020204" pitchFamily="66" charset="0"/>
              </a:rPr>
              <a:t>;</a:t>
            </a:r>
            <a:r>
              <a:rPr lang="en-US" baseline="30000" dirty="0">
                <a:latin typeface="Comic Sans MS" panose="030F0902030302020204" pitchFamily="66" charset="0"/>
              </a:rPr>
              <a:t>  </a:t>
            </a:r>
            <a:r>
              <a:rPr lang="en-US" dirty="0">
                <a:latin typeface="Comic Sans MS" panose="030F0902030302020204" pitchFamily="66" charset="0"/>
              </a:rPr>
              <a:t>E= </a:t>
            </a:r>
            <a:r>
              <a:rPr lang="en-US" baseline="30000" dirty="0" err="1">
                <a:latin typeface="Comic Sans MS" panose="030F0902030302020204" pitchFamily="66" charset="0"/>
              </a:rPr>
              <a:t>log</a:t>
            </a:r>
            <a:r>
              <a:rPr lang="en-US" baseline="-25000" dirty="0" err="1">
                <a:latin typeface="Comic Sans MS" panose="030F0902030302020204" pitchFamily="66" charset="0"/>
              </a:rPr>
              <a:t>b</a:t>
            </a:r>
            <a:r>
              <a:rPr lang="en-US" baseline="30000" dirty="0" err="1">
                <a:latin typeface="Comic Sans MS" panose="030F0902030302020204" pitchFamily="66" charset="0"/>
              </a:rPr>
              <a:t>a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4725A-EE12-F24A-99A7-97E7AB2A1B40}"/>
              </a:ext>
            </a:extLst>
          </p:cNvPr>
          <p:cNvSpPr txBox="1"/>
          <p:nvPr/>
        </p:nvSpPr>
        <p:spPr>
          <a:xfrm>
            <a:off x="107004" y="3429000"/>
            <a:ext cx="820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2. 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T(n) ≈ </a:t>
            </a:r>
            <a:r>
              <a:rPr lang="en-US" dirty="0" err="1">
                <a:solidFill>
                  <a:srgbClr val="7030A0"/>
                </a:solidFill>
                <a:latin typeface="Comic Sans MS" panose="030F0902030302020204" pitchFamily="66" charset="0"/>
              </a:rPr>
              <a:t>cn</a:t>
            </a:r>
            <a:r>
              <a:rPr lang="en-US" baseline="30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E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mic Sans MS" panose="030F0902030302020204" pitchFamily="66" charset="0"/>
              </a:rPr>
              <a:t>log</a:t>
            </a:r>
            <a:r>
              <a:rPr lang="en-US" baseline="-25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b</a:t>
            </a:r>
            <a:r>
              <a:rPr lang="en-US" dirty="0" err="1">
                <a:solidFill>
                  <a:srgbClr val="7030A0"/>
                </a:solidFill>
                <a:latin typeface="Comic Sans MS" panose="030F0902030302020204" pitchFamily="66" charset="0"/>
              </a:rPr>
              <a:t>n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)</a:t>
            </a:r>
            <a:r>
              <a:rPr lang="en-US" baseline="30000" dirty="0">
                <a:solidFill>
                  <a:srgbClr val="7030A0"/>
                </a:solidFill>
                <a:latin typeface="Comic Sans MS" panose="030F0902030302020204" pitchFamily="66" charset="0"/>
              </a:rPr>
              <a:t>p </a:t>
            </a:r>
            <a:r>
              <a:rPr lang="el-GR" dirty="0">
                <a:solidFill>
                  <a:srgbClr val="7030A0"/>
                </a:solidFill>
              </a:rPr>
              <a:t>+ 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ac(n/b)</a:t>
            </a:r>
            <a:r>
              <a:rPr lang="en-US" baseline="30000" dirty="0">
                <a:solidFill>
                  <a:srgbClr val="7030A0"/>
                </a:solidFill>
                <a:latin typeface="Comic Sans MS" panose="030F0902030302020204" pitchFamily="66" charset="0"/>
              </a:rPr>
              <a:t>E 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mic Sans MS" panose="030F0902030302020204" pitchFamily="66" charset="0"/>
              </a:rPr>
              <a:t>log</a:t>
            </a:r>
            <a:r>
              <a:rPr lang="en-US" baseline="-25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b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(n/b))</a:t>
            </a:r>
            <a:r>
              <a:rPr lang="en-US" baseline="30000" dirty="0">
                <a:solidFill>
                  <a:srgbClr val="7030A0"/>
                </a:solidFill>
                <a:latin typeface="Comic Sans MS" panose="030F0902030302020204" pitchFamily="66" charset="0"/>
              </a:rPr>
              <a:t>p</a:t>
            </a:r>
            <a:r>
              <a:rPr lang="el-GR" dirty="0">
                <a:solidFill>
                  <a:srgbClr val="7030A0"/>
                </a:solidFill>
              </a:rPr>
              <a:t>+ 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a</a:t>
            </a:r>
            <a:r>
              <a:rPr lang="en-US" baseline="30000" dirty="0">
                <a:solidFill>
                  <a:srgbClr val="7030A0"/>
                </a:solidFill>
                <a:latin typeface="Comic Sans MS" panose="030F0902030302020204" pitchFamily="66" charset="0"/>
              </a:rPr>
              <a:t>2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c(n/b</a:t>
            </a:r>
            <a:r>
              <a:rPr lang="en-US" baseline="30000" dirty="0">
                <a:solidFill>
                  <a:srgbClr val="7030A0"/>
                </a:solidFill>
                <a:latin typeface="Comic Sans MS" panose="030F0902030302020204" pitchFamily="66" charset="0"/>
              </a:rPr>
              <a:t>2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 )</a:t>
            </a:r>
            <a:r>
              <a:rPr lang="en-US" baseline="30000" dirty="0">
                <a:solidFill>
                  <a:srgbClr val="7030A0"/>
                </a:solidFill>
                <a:latin typeface="Comic Sans MS" panose="030F0902030302020204" pitchFamily="66" charset="0"/>
              </a:rPr>
              <a:t>E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mic Sans MS" panose="030F0902030302020204" pitchFamily="66" charset="0"/>
              </a:rPr>
              <a:t>log</a:t>
            </a:r>
            <a:r>
              <a:rPr lang="en-US" baseline="-25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b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(n/b</a:t>
            </a:r>
            <a:r>
              <a:rPr lang="en-US" baseline="30000" dirty="0">
                <a:solidFill>
                  <a:srgbClr val="7030A0"/>
                </a:solidFill>
                <a:latin typeface="Comic Sans MS" panose="030F0902030302020204" pitchFamily="66" charset="0"/>
              </a:rPr>
              <a:t>2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 ))</a:t>
            </a:r>
            <a:r>
              <a:rPr lang="en-US" baseline="30000" dirty="0">
                <a:solidFill>
                  <a:srgbClr val="7030A0"/>
                </a:solidFill>
                <a:latin typeface="Comic Sans MS" panose="030F0902030302020204" pitchFamily="66" charset="0"/>
              </a:rPr>
              <a:t>p </a:t>
            </a:r>
            <a:r>
              <a:rPr lang="el-GR" dirty="0">
                <a:solidFill>
                  <a:srgbClr val="7030A0"/>
                </a:solidFill>
              </a:rPr>
              <a:t>+ ...+ </a:t>
            </a:r>
            <a:r>
              <a:rPr lang="en-US" dirty="0" err="1">
                <a:solidFill>
                  <a:srgbClr val="7030A0"/>
                </a:solidFill>
                <a:latin typeface="Comic Sans MS" panose="030F0902030302020204" pitchFamily="66" charset="0"/>
              </a:rPr>
              <a:t>a</a:t>
            </a:r>
            <a:r>
              <a:rPr lang="en-US" baseline="30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k</a:t>
            </a:r>
            <a:r>
              <a:rPr lang="en-US" dirty="0" err="1">
                <a:solidFill>
                  <a:srgbClr val="7030A0"/>
                </a:solidFill>
                <a:latin typeface="Comic Sans MS" panose="030F0902030302020204" pitchFamily="66" charset="0"/>
              </a:rPr>
              <a:t>T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065722-5570-1844-9084-214EE6A10481}"/>
                  </a:ext>
                </a:extLst>
              </p:cNvPr>
              <p:cNvSpPr txBox="1"/>
              <p:nvPr/>
            </p:nvSpPr>
            <p:spPr>
              <a:xfrm>
                <a:off x="107004" y="4904636"/>
                <a:ext cx="6400800" cy="647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>
                    <a:latin typeface="Comic Sans MS" panose="030F0902030302020204" pitchFamily="66" charset="0"/>
                  </a:rPr>
                  <a:t>.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T(n) ≈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cn</a:t>
                </a:r>
                <a:r>
                  <a:rPr lang="en-US" baseline="30000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 E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k</a:t>
                </a:r>
                <a:r>
                  <a:rPr lang="en-US" baseline="30000" dirty="0" err="1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l-GR" dirty="0">
                    <a:solidFill>
                      <a:schemeClr val="accent2">
                        <a:lumMod val="75000"/>
                      </a:schemeClr>
                    </a:solidFill>
                  </a:rPr>
                  <a:t> +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cn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baseline="30000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E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 (k−1)</a:t>
                </a:r>
                <a:r>
                  <a:rPr lang="en-US" baseline="30000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l-GR" dirty="0">
                    <a:solidFill>
                      <a:schemeClr val="accent2">
                        <a:lumMod val="75000"/>
                      </a:schemeClr>
                    </a:solidFill>
                  </a:rPr>
                  <a:t> +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cn</a:t>
                </a:r>
                <a:r>
                  <a:rPr lang="en-US" baseline="30000" dirty="0" err="1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E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 (k−2)</a:t>
                </a:r>
                <a:r>
                  <a:rPr lang="en-US" baseline="30000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l-GR" dirty="0">
                    <a:solidFill>
                      <a:schemeClr val="accent2">
                        <a:lumMod val="75000"/>
                      </a:schemeClr>
                    </a:solidFill>
                  </a:rPr>
                  <a:t> + ... +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cn</a:t>
                </a:r>
                <a:r>
                  <a:rPr lang="en-US" baseline="30000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E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1</a:t>
                </a:r>
                <a:r>
                  <a:rPr lang="en-US" baseline="30000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p</a:t>
                </a:r>
                <a:r>
                  <a:rPr lang="el-GR" dirty="0">
                    <a:solidFill>
                      <a:schemeClr val="accent2">
                        <a:lumMod val="75000"/>
                      </a:schemeClr>
                    </a:solidFill>
                  </a:rPr>
                  <a:t> +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T(1)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n</a:t>
                </a:r>
                <a:r>
                  <a:rPr lang="en-US" baseline="30000" dirty="0" err="1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E</a:t>
                </a:r>
                <a:b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</a:b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=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cn</a:t>
                </a:r>
                <a:r>
                  <a:rPr lang="en-US" baseline="30000" dirty="0" err="1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E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</m:oMath>
                </a14:m>
                <a:r>
                  <a:rPr lang="el-GR" dirty="0">
                    <a:solidFill>
                      <a:schemeClr val="accent2">
                        <a:lumMod val="75000"/>
                      </a:schemeClr>
                    </a:solidFill>
                  </a:rPr>
                  <a:t>+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T(1)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n</a:t>
                </a:r>
                <a:r>
                  <a:rPr lang="en-US" baseline="30000" dirty="0" err="1">
                    <a:solidFill>
                      <a:schemeClr val="accent2">
                        <a:lumMod val="75000"/>
                      </a:schemeClr>
                    </a:solidFill>
                    <a:latin typeface="Comic Sans MS" panose="030F0902030302020204" pitchFamily="66" charset="0"/>
                  </a:rPr>
                  <a:t>E</a:t>
                </a:r>
                <a:endParaRPr lang="en-US" baseline="300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065722-5570-1844-9084-214EE6A1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4" y="4904636"/>
                <a:ext cx="6400800" cy="647357"/>
              </a:xfrm>
              <a:prstGeom prst="rect">
                <a:avLst/>
              </a:prstGeom>
              <a:blipFill>
                <a:blip r:embed="rId5"/>
                <a:stretch>
                  <a:fillRect l="-792" t="-23077" b="-9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6F1A036-47C8-2044-B369-2E2352DEE836}"/>
              </a:ext>
            </a:extLst>
          </p:cNvPr>
          <p:cNvSpPr txBox="1"/>
          <p:nvPr/>
        </p:nvSpPr>
        <p:spPr>
          <a:xfrm>
            <a:off x="441780" y="4191286"/>
            <a:ext cx="606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n = b</a:t>
            </a:r>
            <a:r>
              <a:rPr lang="en-US" baseline="30000" dirty="0">
                <a:latin typeface="Comic Sans MS" panose="030F0902030302020204" pitchFamily="66" charset="0"/>
              </a:rPr>
              <a:t>k</a:t>
            </a:r>
            <a:r>
              <a:rPr lang="en-US" dirty="0">
                <a:latin typeface="Comic Sans MS" panose="030F0902030302020204" pitchFamily="66" charset="0"/>
              </a:rPr>
              <a:t>, =&gt;  </a:t>
            </a:r>
            <a:r>
              <a:rPr lang="en-US" dirty="0" err="1">
                <a:latin typeface="Comic Sans MS" panose="030F0902030302020204" pitchFamily="66" charset="0"/>
              </a:rPr>
              <a:t>log</a:t>
            </a:r>
            <a:r>
              <a:rPr lang="en-US" baseline="-25000" dirty="0" err="1">
                <a:latin typeface="Comic Sans MS" panose="030F0902030302020204" pitchFamily="66" charset="0"/>
              </a:rPr>
              <a:t>b</a:t>
            </a:r>
            <a:r>
              <a:rPr lang="en-US" dirty="0">
                <a:latin typeface="Comic Sans MS" panose="030F0902030302020204" pitchFamily="66" charset="0"/>
              </a:rPr>
              <a:t>(n/b</a:t>
            </a:r>
            <a:r>
              <a:rPr lang="en-US" baseline="30000" dirty="0">
                <a:latin typeface="Comic Sans MS" panose="030F0902030302020204" pitchFamily="66" charset="0"/>
              </a:rPr>
              <a:t>i</a:t>
            </a:r>
            <a:r>
              <a:rPr lang="en-US" dirty="0">
                <a:latin typeface="Comic Sans MS" panose="030F0902030302020204" pitchFamily="66" charset="0"/>
              </a:rPr>
              <a:t>) = </a:t>
            </a:r>
            <a:r>
              <a:rPr lang="en-US" dirty="0" err="1">
                <a:latin typeface="Comic Sans MS" panose="030F0902030302020204" pitchFamily="66" charset="0"/>
              </a:rPr>
              <a:t>log</a:t>
            </a:r>
            <a:r>
              <a:rPr lang="en-US" baseline="-25000" dirty="0" err="1">
                <a:latin typeface="Comic Sans MS" panose="030F0902030302020204" pitchFamily="66" charset="0"/>
              </a:rPr>
              <a:t>b</a:t>
            </a:r>
            <a:r>
              <a:rPr lang="en-US" dirty="0" err="1">
                <a:latin typeface="Comic Sans MS" panose="030F0902030302020204" pitchFamily="66" charset="0"/>
              </a:rPr>
              <a:t>b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baseline="30000" dirty="0">
                <a:latin typeface="Comic Sans MS" panose="030F0902030302020204" pitchFamily="66" charset="0"/>
              </a:rPr>
              <a:t>(k−</a:t>
            </a:r>
            <a:r>
              <a:rPr lang="en-US" baseline="30000" dirty="0" err="1">
                <a:latin typeface="Comic Sans MS" panose="030F0902030302020204" pitchFamily="66" charset="0"/>
              </a:rPr>
              <a:t>i</a:t>
            </a:r>
            <a:r>
              <a:rPr lang="en-US" baseline="30000" dirty="0">
                <a:latin typeface="Comic Sans MS" panose="030F0902030302020204" pitchFamily="66" charset="0"/>
              </a:rPr>
              <a:t>)</a:t>
            </a:r>
            <a:r>
              <a:rPr lang="en-US" dirty="0">
                <a:latin typeface="Comic Sans MS" panose="030F0902030302020204" pitchFamily="66" charset="0"/>
              </a:rPr>
              <a:t> = k-</a:t>
            </a:r>
            <a:r>
              <a:rPr lang="en-US" dirty="0" err="1">
                <a:latin typeface="Comic Sans MS" panose="030F0902030302020204" pitchFamily="66" charset="0"/>
              </a:rPr>
              <a:t>i</a:t>
            </a:r>
            <a:br>
              <a:rPr lang="en-US" dirty="0">
                <a:latin typeface="Comic Sans MS" panose="030F0902030302020204" pitchFamily="66" charset="0"/>
              </a:rPr>
            </a:br>
            <a:r>
              <a:rPr lang="en-US" dirty="0" err="1">
                <a:latin typeface="Comic Sans MS" panose="030F0902030302020204" pitchFamily="66" charset="0"/>
              </a:rPr>
              <a:t>a</a:t>
            </a:r>
            <a:r>
              <a:rPr lang="en-US" baseline="30000" dirty="0" err="1">
                <a:latin typeface="Comic Sans MS" panose="030F0902030302020204" pitchFamily="66" charset="0"/>
              </a:rPr>
              <a:t>k</a:t>
            </a:r>
            <a:r>
              <a:rPr lang="en-US" dirty="0">
                <a:latin typeface="Comic Sans MS" panose="030F0902030302020204" pitchFamily="66" charset="0"/>
              </a:rPr>
              <a:t>=</a:t>
            </a:r>
            <a:r>
              <a:rPr lang="en-US" dirty="0" err="1">
                <a:latin typeface="Comic Sans MS" panose="030F0902030302020204" pitchFamily="66" charset="0"/>
              </a:rPr>
              <a:t>n</a:t>
            </a:r>
            <a:r>
              <a:rPr lang="en-US" baseline="30000" dirty="0" err="1">
                <a:latin typeface="Comic Sans MS" panose="030F0902030302020204" pitchFamily="66" charset="0"/>
              </a:rPr>
              <a:t>E.</a:t>
            </a:r>
            <a:r>
              <a:rPr lang="en-US" baseline="30000" dirty="0">
                <a:latin typeface="Comic Sans MS" panose="030F0902030302020204" pitchFamily="66" charset="0"/>
              </a:rPr>
              <a:t>   </a:t>
            </a:r>
            <a:r>
              <a:rPr lang="en-US" dirty="0">
                <a:latin typeface="Comic Sans MS" panose="030F0902030302020204" pitchFamily="66" charset="0"/>
              </a:rPr>
              <a:t>a=</a:t>
            </a:r>
            <a:r>
              <a:rPr lang="en-US" dirty="0" err="1">
                <a:latin typeface="Comic Sans MS" panose="030F0902030302020204" pitchFamily="66" charset="0"/>
              </a:rPr>
              <a:t>b</a:t>
            </a:r>
            <a:r>
              <a:rPr lang="en-US" baseline="30000" dirty="0" err="1">
                <a:latin typeface="Comic Sans MS" panose="030F0902030302020204" pitchFamily="66" charset="0"/>
              </a:rPr>
              <a:t>E</a:t>
            </a:r>
            <a:r>
              <a:rPr lang="en-US" baseline="30000" dirty="0">
                <a:latin typeface="Comic Sans MS" panose="030F0902030302020204" pitchFamily="66" charset="0"/>
              </a:rPr>
              <a:t>.    </a:t>
            </a:r>
            <a:r>
              <a:rPr lang="en-US" dirty="0">
                <a:latin typeface="Comic Sans MS" panose="030F0902030302020204" pitchFamily="66" charset="0"/>
              </a:rPr>
              <a:t>a</a:t>
            </a:r>
            <a:r>
              <a:rPr lang="en-US" baseline="30000" dirty="0">
                <a:latin typeface="Comic Sans MS" panose="030F0902030302020204" pitchFamily="66" charset="0"/>
              </a:rPr>
              <a:t>i</a:t>
            </a:r>
            <a:r>
              <a:rPr lang="en-US" dirty="0">
                <a:latin typeface="Comic Sans MS" panose="030F0902030302020204" pitchFamily="66" charset="0"/>
              </a:rPr>
              <a:t> / </a:t>
            </a:r>
            <a:r>
              <a:rPr lang="en-US" dirty="0" err="1">
                <a:latin typeface="Comic Sans MS" panose="030F0902030302020204" pitchFamily="66" charset="0"/>
              </a:rPr>
              <a:t>b</a:t>
            </a:r>
            <a:r>
              <a:rPr lang="en-US" baseline="30000" dirty="0" err="1">
                <a:latin typeface="Comic Sans MS" panose="030F0902030302020204" pitchFamily="66" charset="0"/>
              </a:rPr>
              <a:t>iE</a:t>
            </a:r>
            <a:r>
              <a:rPr lang="en-US" dirty="0">
                <a:latin typeface="Comic Sans MS" panose="030F0902030302020204" pitchFamily="66" charset="0"/>
              </a:rPr>
              <a:t> = 1</a:t>
            </a:r>
            <a:endParaRPr lang="en-US" baseline="30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92B4-6EBF-C949-91CE-55AC9F4D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Master’s Theorem Cannot Be Applied When…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39DA-B87F-CF45-BD7D-B3BDD49D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Recursion Relation: T(n)=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(n/b)+f(n)</a:t>
            </a:r>
          </a:p>
          <a:p>
            <a:r>
              <a:rPr lang="en-US" dirty="0">
                <a:solidFill>
                  <a:srgbClr val="C00000"/>
                </a:solidFill>
              </a:rPr>
              <a:t>a is not a constant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T(n)=2</a:t>
            </a:r>
            <a:r>
              <a:rPr lang="en-US" baseline="30000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T(n/2)+n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  <a:p>
            <a:r>
              <a:rPr lang="en-US" dirty="0">
                <a:solidFill>
                  <a:srgbClr val="C00000"/>
                </a:solidFill>
              </a:rPr>
              <a:t>a&lt;1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T(n)=.5T(n/2)+n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  <a:p>
            <a:r>
              <a:rPr lang="en-US" dirty="0">
                <a:solidFill>
                  <a:srgbClr val="C00000"/>
                </a:solidFill>
              </a:rPr>
              <a:t>f(n)&gt; </a:t>
            </a:r>
            <a:r>
              <a:rPr lang="en-US" dirty="0" err="1">
                <a:solidFill>
                  <a:srgbClr val="C00000"/>
                </a:solidFill>
              </a:rPr>
              <a:t>n</a:t>
            </a:r>
            <a:r>
              <a:rPr lang="en-US" baseline="30000" dirty="0" err="1">
                <a:solidFill>
                  <a:srgbClr val="C00000"/>
                </a:solidFill>
              </a:rPr>
              <a:t>log</a:t>
            </a:r>
            <a:r>
              <a:rPr lang="en-US" baseline="-25000" dirty="0" err="1">
                <a:solidFill>
                  <a:srgbClr val="C00000"/>
                </a:solidFill>
              </a:rPr>
              <a:t>b</a:t>
            </a:r>
            <a:r>
              <a:rPr lang="en-US" baseline="30000" dirty="0" err="1">
                <a:solidFill>
                  <a:srgbClr val="C00000"/>
                </a:solidFill>
              </a:rPr>
              <a:t>a</a:t>
            </a:r>
            <a:r>
              <a:rPr lang="en-US" baseline="300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but regularity condition not violated; there is no c&lt; 1 for which </a:t>
            </a:r>
            <a:r>
              <a:rPr lang="en-US" dirty="0" err="1">
                <a:solidFill>
                  <a:srgbClr val="C00000"/>
                </a:solidFill>
              </a:rPr>
              <a:t>af</a:t>
            </a:r>
            <a:r>
              <a:rPr lang="en-US" dirty="0">
                <a:solidFill>
                  <a:srgbClr val="C00000"/>
                </a:solidFill>
              </a:rPr>
              <a:t>(n/b)&lt;</a:t>
            </a:r>
            <a:r>
              <a:rPr lang="en-US" dirty="0" err="1">
                <a:solidFill>
                  <a:srgbClr val="C00000"/>
                </a:solidFill>
              </a:rPr>
              <a:t>cf</a:t>
            </a:r>
            <a:r>
              <a:rPr lang="en-US" dirty="0">
                <a:solidFill>
                  <a:srgbClr val="C00000"/>
                </a:solidFill>
              </a:rPr>
              <a:t>(n)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T(n)=T(n/2)+n(2-cosn) </a:t>
            </a:r>
          </a:p>
          <a:p>
            <a:r>
              <a:rPr lang="en-US" dirty="0">
                <a:solidFill>
                  <a:srgbClr val="C00000"/>
                </a:solidFill>
              </a:rPr>
              <a:t>f(n) is not positive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T(n)=2T(n/2)-n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  <a:p>
            <a:endParaRPr lang="en-US" baseline="30000" dirty="0"/>
          </a:p>
          <a:p>
            <a:endParaRPr lang="en-US" dirty="0"/>
          </a:p>
          <a:p>
            <a:pPr marL="0" indent="0">
              <a:buNone/>
            </a:pPr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5902C-FFD5-BE4A-810A-92891A30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1B87-1BE3-214A-9131-95194110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28E9-A8AE-7044-A034-F7BC6898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84" y="2189004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/>
              <a:t>T(n)=3T(n/2)+n</a:t>
            </a:r>
            <a:r>
              <a:rPr lang="en-US" baseline="30000" dirty="0"/>
              <a:t>2</a:t>
            </a:r>
          </a:p>
          <a:p>
            <a:r>
              <a:rPr lang="en-US" dirty="0"/>
              <a:t>T(n)=4T(n/2)+n</a:t>
            </a:r>
            <a:r>
              <a:rPr lang="en-US" baseline="30000" dirty="0"/>
              <a:t>2</a:t>
            </a:r>
          </a:p>
          <a:p>
            <a:r>
              <a:rPr lang="en-US" dirty="0"/>
              <a:t>T(n)=T(n/2)+2</a:t>
            </a:r>
            <a:r>
              <a:rPr lang="en-US" baseline="30000" dirty="0"/>
              <a:t>n√√</a:t>
            </a:r>
          </a:p>
          <a:p>
            <a:r>
              <a:rPr lang="en-US" dirty="0"/>
              <a:t>T(n)=16T(n/4)+n</a:t>
            </a:r>
          </a:p>
          <a:p>
            <a:pPr marL="0" indent="0">
              <a:buNone/>
            </a:pPr>
            <a:r>
              <a:rPr lang="en-US" baseline="30000" dirty="0"/>
              <a:t>  </a:t>
            </a:r>
            <a:r>
              <a:rPr lang="en-US" dirty="0"/>
              <a:t>T(n)=2T(n/2)+</a:t>
            </a:r>
            <a:r>
              <a:rPr lang="en-US" dirty="0" err="1"/>
              <a:t>nlogn</a:t>
            </a:r>
            <a:endParaRPr lang="en-US" dirty="0"/>
          </a:p>
          <a:p>
            <a:r>
              <a:rPr lang="en-US" dirty="0"/>
              <a:t>T(n)=3T(n/3)+√n</a:t>
            </a:r>
          </a:p>
          <a:p>
            <a:r>
              <a:rPr lang="en-US" dirty="0"/>
              <a:t>T(n)=2T(n/2)+n/</a:t>
            </a:r>
            <a:r>
              <a:rPr lang="en-US" dirty="0" err="1"/>
              <a:t>logn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394CA-073E-E648-86B7-E3626F7B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42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29AEAEF-B7DB-5142-8A63-5507959AD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Why Parallel Programming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DDACF76-7902-DB45-9535-4CD707490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Faster and Larger Computations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Solve computing-intensive problems faster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Solve larger problems in same amount of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Reduce design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Improve solution precision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Many divide and conquer problems can be expressed as parallel programs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75" y="456164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902030302020204" pitchFamily="66" charset="0"/>
              </a:rPr>
              <a:t>General Rules for Computing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640" y="1767204"/>
            <a:ext cx="7313613" cy="4634632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Comic Sans MS" panose="030F0902030302020204" pitchFamily="66" charset="0"/>
              </a:rPr>
              <a:t>Rule 1 Consecutive Statements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Comic Sans MS" panose="030F0902030302020204" pitchFamily="66" charset="0"/>
              </a:rPr>
              <a:t>Add the time of each statement</a:t>
            </a:r>
          </a:p>
          <a:p>
            <a:pPr marL="68580" indent="0">
              <a:buNone/>
            </a:pPr>
            <a:endParaRPr lang="en-US" sz="26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600" dirty="0">
                <a:solidFill>
                  <a:schemeClr val="accent1"/>
                </a:solidFill>
                <a:latin typeface="Comic Sans MS" panose="030F0902030302020204" pitchFamily="66" charset="0"/>
              </a:rPr>
              <a:t>Rule 2  Loops</a:t>
            </a:r>
          </a:p>
          <a:p>
            <a:pPr lvl="1"/>
            <a:r>
              <a:rPr lang="en-US" sz="2600" dirty="0">
                <a:latin typeface="Comic Sans MS" panose="030F0902030302020204" pitchFamily="66" charset="0"/>
              </a:rPr>
              <a:t>The running time of the statements inside the loop times number of iterations</a:t>
            </a:r>
          </a:p>
          <a:p>
            <a:pPr lvl="1"/>
            <a:endParaRPr lang="en-US" sz="2600" dirty="0">
              <a:latin typeface="Comic Sans MS" panose="030F0902030302020204" pitchFamily="66" charset="0"/>
            </a:endParaRPr>
          </a:p>
          <a:p>
            <a:r>
              <a:rPr lang="en-US" sz="2600" dirty="0">
                <a:solidFill>
                  <a:schemeClr val="accent1"/>
                </a:solidFill>
                <a:latin typeface="Comic Sans MS" panose="030F0902030302020204" pitchFamily="66" charset="0"/>
              </a:rPr>
              <a:t>Rule 3  Nested Loops</a:t>
            </a:r>
          </a:p>
          <a:p>
            <a:pPr lvl="1"/>
            <a:r>
              <a:rPr lang="en-US" sz="2600" dirty="0">
                <a:latin typeface="Comic Sans MS" panose="030F0902030302020204" pitchFamily="66" charset="0"/>
              </a:rPr>
              <a:t>Analyze from the inner most loop</a:t>
            </a:r>
          </a:p>
          <a:p>
            <a:pPr lvl="1"/>
            <a:r>
              <a:rPr lang="en-US" sz="2600" dirty="0">
                <a:latin typeface="Comic Sans MS" panose="030F0902030302020204" pitchFamily="66" charset="0"/>
                <a:ea typeface="ＭＳ Ｐゴシック" pitchFamily="-112" charset="-128"/>
              </a:rPr>
              <a:t>The total running time inside a group of nested loops is the product of time per loop </a:t>
            </a:r>
          </a:p>
          <a:p>
            <a:pPr marL="68580" indent="0">
              <a:buNone/>
            </a:pPr>
            <a:endParaRPr lang="en-US" sz="2600" dirty="0">
              <a:solidFill>
                <a:schemeClr val="accent1"/>
              </a:solidFill>
              <a:latin typeface="Comic Sans MS" panose="030F0902030302020204" pitchFamily="66" charset="0"/>
            </a:endParaRPr>
          </a:p>
          <a:p>
            <a:r>
              <a:rPr lang="en-US" sz="2600" dirty="0">
                <a:solidFill>
                  <a:schemeClr val="accent1"/>
                </a:solidFill>
                <a:latin typeface="Comic Sans MS" panose="030F0902030302020204" pitchFamily="66" charset="0"/>
              </a:rPr>
              <a:t>Rule 4  If/Else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Comic Sans MS" panose="030F0902030302020204" pitchFamily="66" charset="0"/>
              </a:rPr>
              <a:t>Take the section with the larger time</a:t>
            </a:r>
            <a:r>
              <a:rPr lang="en-US" sz="2600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</a:p>
          <a:p>
            <a:pPr marL="365760" lvl="1" indent="0">
              <a:buNone/>
            </a:pPr>
            <a:endParaRPr lang="en-US" altLang="zh-TW" sz="2400" dirty="0">
              <a:ea typeface="新細明體" pitchFamily="-112" charset="-120"/>
              <a:cs typeface="新細明體" pitchFamily="-112" charset="-120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A28EF-B999-994F-873E-DADB5E68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2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34E6-957C-E546-A794-5AA2102B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Parallel Computing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9CFA128-5250-2843-8F1A-3E49ED96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7581900" cy="9366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Using many computers all together to  solve large problems, faster</a:t>
            </a:r>
          </a:p>
        </p:txBody>
      </p:sp>
      <p:pic>
        <p:nvPicPr>
          <p:cNvPr id="4" name="Picture 94" descr="ideal_1">
            <a:extLst>
              <a:ext uri="{FF2B5EF4-FFF2-40B4-BE49-F238E27FC236}">
                <a16:creationId xmlns:a16="http://schemas.microsoft.com/office/drawing/2014/main" id="{BD212AAC-AEBE-BA48-A38B-9931DB75D59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0" r="14400"/>
          <a:stretch>
            <a:fillRect/>
          </a:stretch>
        </p:blipFill>
        <p:spPr bwMode="auto">
          <a:xfrm>
            <a:off x="6248400" y="2057400"/>
            <a:ext cx="26670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5" descr="cfd_butterfly.jpg                                              002F81DEMacintosh HD                   C1D24047:">
            <a:extLst>
              <a:ext uri="{FF2B5EF4-FFF2-40B4-BE49-F238E27FC236}">
                <a16:creationId xmlns:a16="http://schemas.microsoft.com/office/drawing/2014/main" id="{880EC02C-8455-F440-8F23-59FF100E081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2514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2" descr="snet.jpg                                                       002F81DEMacintosh HD                   C1D24047:">
            <a:extLst>
              <a:ext uri="{FF2B5EF4-FFF2-40B4-BE49-F238E27FC236}">
                <a16:creationId xmlns:a16="http://schemas.microsoft.com/office/drawing/2014/main" id="{3B375B43-F285-094F-ADA6-786794C3055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24384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volcano">
            <a:extLst>
              <a:ext uri="{FF2B5EF4-FFF2-40B4-BE49-F238E27FC236}">
                <a16:creationId xmlns:a16="http://schemas.microsoft.com/office/drawing/2014/main" id="{0758FD9C-B3B8-F14B-B2D0-63B8192D9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24400"/>
            <a:ext cx="2971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aeroplane.jpg">
            <a:extLst>
              <a:ext uri="{FF2B5EF4-FFF2-40B4-BE49-F238E27FC236}">
                <a16:creationId xmlns:a16="http://schemas.microsoft.com/office/drawing/2014/main" id="{32890F5B-5806-4148-BDC6-F3A78A4AC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257800"/>
            <a:ext cx="4572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218AE1F3-FDF8-2948-B3EA-04A2C3135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09073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</a:t>
            </a:r>
            <a:r>
              <a:rPr lang="en-US" dirty="0">
                <a:ea typeface="+mj-ea"/>
                <a:cs typeface="+mj-cs"/>
              </a:rPr>
              <a:t> 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5CF2410-EE10-BC41-8C3C-1A09F9546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Find n!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F070501-3952-B64D-BAC9-71DD5526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814387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en-US">
                <a:latin typeface="Times New Roman" panose="02020603050405020304" pitchFamily="18" charset="0"/>
              </a:rPr>
              <a:t>Divide the numbers into k processors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en-US">
                <a:latin typeface="Times New Roman" panose="02020603050405020304" pitchFamily="18" charset="0"/>
              </a:rPr>
              <a:t>Compute sequential products on elements in each processor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en-US">
                <a:latin typeface="Times New Roman" panose="02020603050405020304" pitchFamily="18" charset="0"/>
              </a:rPr>
              <a:t>Multiply the results from each processor</a:t>
            </a:r>
          </a:p>
          <a:p>
            <a:endParaRPr lang="en-US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15EE9EE-A007-8F41-96EE-63F06B2D4EA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5105400" cy="2819400"/>
            <a:chOff x="768" y="2304"/>
            <a:chExt cx="3216" cy="1776"/>
          </a:xfrm>
        </p:grpSpPr>
        <p:grpSp>
          <p:nvGrpSpPr>
            <p:cNvPr id="28679" name="Group 6">
              <a:extLst>
                <a:ext uri="{FF2B5EF4-FFF2-40B4-BE49-F238E27FC236}">
                  <a16:creationId xmlns:a16="http://schemas.microsoft.com/office/drawing/2014/main" id="{B559A13F-9B95-FF4D-811F-AC87FB5AB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0"/>
              <a:ext cx="480" cy="432"/>
              <a:chOff x="768" y="2591"/>
              <a:chExt cx="480" cy="432"/>
            </a:xfrm>
          </p:grpSpPr>
          <p:sp>
            <p:nvSpPr>
              <p:cNvPr id="28702" name="Oval 7">
                <a:extLst>
                  <a:ext uri="{FF2B5EF4-FFF2-40B4-BE49-F238E27FC236}">
                    <a16:creationId xmlns:a16="http://schemas.microsoft.com/office/drawing/2014/main" id="{AF4B877B-C56B-7A48-91A6-77884EE17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591"/>
                <a:ext cx="480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03" name="Text Box 8">
                <a:extLst>
                  <a:ext uri="{FF2B5EF4-FFF2-40B4-BE49-F238E27FC236}">
                    <a16:creationId xmlns:a16="http://schemas.microsoft.com/office/drawing/2014/main" id="{8DB3BE43-8A22-5F4E-8936-F661BF95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731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b="1">
                    <a:solidFill>
                      <a:schemeClr val="accent2"/>
                    </a:solidFill>
                  </a:rPr>
                  <a:t>1*2</a:t>
                </a:r>
              </a:p>
            </p:txBody>
          </p:sp>
        </p:grpSp>
        <p:sp>
          <p:nvSpPr>
            <p:cNvPr id="28680" name="Oval 9">
              <a:extLst>
                <a:ext uri="{FF2B5EF4-FFF2-40B4-BE49-F238E27FC236}">
                  <a16:creationId xmlns:a16="http://schemas.microsoft.com/office/drawing/2014/main" id="{467E2689-1995-6D44-8763-DCC169357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72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1" name="Text Box 10">
              <a:extLst>
                <a:ext uri="{FF2B5EF4-FFF2-40B4-BE49-F238E27FC236}">
                  <a16:creationId xmlns:a16="http://schemas.microsoft.com/office/drawing/2014/main" id="{03178545-A993-244D-943B-BD099160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68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="1">
                  <a:solidFill>
                    <a:srgbClr val="942428"/>
                  </a:solidFill>
                </a:rPr>
                <a:t>1*..*4</a:t>
              </a:r>
              <a:endParaRPr lang="en-US" altLang="en-US" b="1">
                <a:solidFill>
                  <a:srgbClr val="942428"/>
                </a:solidFill>
              </a:endParaRPr>
            </a:p>
          </p:txBody>
        </p:sp>
        <p:sp>
          <p:nvSpPr>
            <p:cNvPr id="28682" name="Oval 11">
              <a:extLst>
                <a:ext uri="{FF2B5EF4-FFF2-40B4-BE49-F238E27FC236}">
                  <a16:creationId xmlns:a16="http://schemas.microsoft.com/office/drawing/2014/main" id="{DCBB0D72-AC1E-1247-82B3-E5E5C49AA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76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3" name="Text Box 12">
              <a:extLst>
                <a:ext uri="{FF2B5EF4-FFF2-40B4-BE49-F238E27FC236}">
                  <a16:creationId xmlns:a16="http://schemas.microsoft.com/office/drawing/2014/main" id="{833FB2C3-4EE7-9442-BB35-38B4092E2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="1">
                  <a:solidFill>
                    <a:srgbClr val="942428"/>
                  </a:solidFill>
                </a:rPr>
                <a:t>5*..*8</a:t>
              </a:r>
              <a:endParaRPr lang="en-US" altLang="en-US" b="1">
                <a:solidFill>
                  <a:srgbClr val="942428"/>
                </a:solidFill>
              </a:endParaRPr>
            </a:p>
          </p:txBody>
        </p:sp>
        <p:grpSp>
          <p:nvGrpSpPr>
            <p:cNvPr id="28684" name="Group 13">
              <a:extLst>
                <a:ext uri="{FF2B5EF4-FFF2-40B4-BE49-F238E27FC236}">
                  <a16:creationId xmlns:a16="http://schemas.microsoft.com/office/drawing/2014/main" id="{54770A76-5D61-8F49-A0A1-0B9314B8A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3648"/>
              <a:ext cx="480" cy="432"/>
              <a:chOff x="2304" y="3648"/>
              <a:chExt cx="480" cy="432"/>
            </a:xfrm>
          </p:grpSpPr>
          <p:sp>
            <p:nvSpPr>
              <p:cNvPr id="28700" name="Oval 14">
                <a:extLst>
                  <a:ext uri="{FF2B5EF4-FFF2-40B4-BE49-F238E27FC236}">
                    <a16:creationId xmlns:a16="http://schemas.microsoft.com/office/drawing/2014/main" id="{E3CB1053-494D-EA47-9EF8-C4AF77945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648"/>
                <a:ext cx="480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01" name="Text Box 15">
                <a:extLst>
                  <a:ext uri="{FF2B5EF4-FFF2-40B4-BE49-F238E27FC236}">
                    <a16:creationId xmlns:a16="http://schemas.microsoft.com/office/drawing/2014/main" id="{B3213068-8B26-B344-B8E6-D47E4D5507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730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b="1">
                    <a:solidFill>
                      <a:srgbClr val="5A0C43"/>
                    </a:solidFill>
                  </a:rPr>
                  <a:t>8!</a:t>
                </a:r>
                <a:endParaRPr lang="en-US" altLang="en-US"/>
              </a:p>
            </p:txBody>
          </p:sp>
        </p:grpSp>
        <p:grpSp>
          <p:nvGrpSpPr>
            <p:cNvPr id="28685" name="Group 16">
              <a:extLst>
                <a:ext uri="{FF2B5EF4-FFF2-40B4-BE49-F238E27FC236}">
                  <a16:creationId xmlns:a16="http://schemas.microsoft.com/office/drawing/2014/main" id="{26FF56EF-C9A6-0D4E-8B32-1173E1905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352"/>
              <a:ext cx="480" cy="432"/>
              <a:chOff x="768" y="2591"/>
              <a:chExt cx="480" cy="432"/>
            </a:xfrm>
          </p:grpSpPr>
          <p:sp>
            <p:nvSpPr>
              <p:cNvPr id="28698" name="Oval 17">
                <a:extLst>
                  <a:ext uri="{FF2B5EF4-FFF2-40B4-BE49-F238E27FC236}">
                    <a16:creationId xmlns:a16="http://schemas.microsoft.com/office/drawing/2014/main" id="{C8C505C1-BE03-6A4D-B032-6CC9ED68A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591"/>
                <a:ext cx="480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9" name="Text Box 18">
                <a:extLst>
                  <a:ext uri="{FF2B5EF4-FFF2-40B4-BE49-F238E27FC236}">
                    <a16:creationId xmlns:a16="http://schemas.microsoft.com/office/drawing/2014/main" id="{82A6AD77-0CA7-464C-AF51-A168D20AD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731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b="1">
                    <a:solidFill>
                      <a:schemeClr val="accent2"/>
                    </a:solidFill>
                  </a:rPr>
                  <a:t>3*4</a:t>
                </a:r>
              </a:p>
            </p:txBody>
          </p:sp>
        </p:grpSp>
        <p:grpSp>
          <p:nvGrpSpPr>
            <p:cNvPr id="28686" name="Group 19">
              <a:extLst>
                <a:ext uri="{FF2B5EF4-FFF2-40B4-BE49-F238E27FC236}">
                  <a16:creationId xmlns:a16="http://schemas.microsoft.com/office/drawing/2014/main" id="{4D9CBDEC-0411-6849-9451-E00F53FFB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352"/>
              <a:ext cx="480" cy="432"/>
              <a:chOff x="768" y="2591"/>
              <a:chExt cx="480" cy="432"/>
            </a:xfrm>
          </p:grpSpPr>
          <p:sp>
            <p:nvSpPr>
              <p:cNvPr id="28696" name="Oval 20">
                <a:extLst>
                  <a:ext uri="{FF2B5EF4-FFF2-40B4-BE49-F238E27FC236}">
                    <a16:creationId xmlns:a16="http://schemas.microsoft.com/office/drawing/2014/main" id="{720D9BB1-948A-284A-9A2F-2DFC43BDA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591"/>
                <a:ext cx="480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7" name="Text Box 21">
                <a:extLst>
                  <a:ext uri="{FF2B5EF4-FFF2-40B4-BE49-F238E27FC236}">
                    <a16:creationId xmlns:a16="http://schemas.microsoft.com/office/drawing/2014/main" id="{C8563A79-338D-3145-9BE7-CF7536FEF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731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b="1">
                    <a:solidFill>
                      <a:schemeClr val="accent2"/>
                    </a:solidFill>
                  </a:rPr>
                  <a:t>5*6</a:t>
                </a:r>
              </a:p>
            </p:txBody>
          </p:sp>
        </p:grpSp>
        <p:grpSp>
          <p:nvGrpSpPr>
            <p:cNvPr id="28687" name="Group 22">
              <a:extLst>
                <a:ext uri="{FF2B5EF4-FFF2-40B4-BE49-F238E27FC236}">
                  <a16:creationId xmlns:a16="http://schemas.microsoft.com/office/drawing/2014/main" id="{45F46B9E-6AE1-C24C-B9AA-EA85803BF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304"/>
              <a:ext cx="480" cy="432"/>
              <a:chOff x="768" y="2591"/>
              <a:chExt cx="480" cy="432"/>
            </a:xfrm>
          </p:grpSpPr>
          <p:sp>
            <p:nvSpPr>
              <p:cNvPr id="28694" name="Oval 23">
                <a:extLst>
                  <a:ext uri="{FF2B5EF4-FFF2-40B4-BE49-F238E27FC236}">
                    <a16:creationId xmlns:a16="http://schemas.microsoft.com/office/drawing/2014/main" id="{60A7175C-138D-3F4D-882E-6DFA3A931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591"/>
                <a:ext cx="480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5" name="Text Box 24">
                <a:extLst>
                  <a:ext uri="{FF2B5EF4-FFF2-40B4-BE49-F238E27FC236}">
                    <a16:creationId xmlns:a16="http://schemas.microsoft.com/office/drawing/2014/main" id="{C2C16F3A-0934-AC44-9163-7C94553F84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731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b="1">
                    <a:solidFill>
                      <a:schemeClr val="accent2"/>
                    </a:solidFill>
                  </a:rPr>
                  <a:t>7*8</a:t>
                </a:r>
              </a:p>
            </p:txBody>
          </p:sp>
        </p:grpSp>
        <p:sp>
          <p:nvSpPr>
            <p:cNvPr id="28688" name="Line 25">
              <a:extLst>
                <a:ext uri="{FF2B5EF4-FFF2-40B4-BE49-F238E27FC236}">
                  <a16:creationId xmlns:a16="http://schemas.microsoft.com/office/drawing/2014/main" id="{17BFF36A-8C34-DA45-AC5C-F7ADAE5E6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26">
              <a:extLst>
                <a:ext uri="{FF2B5EF4-FFF2-40B4-BE49-F238E27FC236}">
                  <a16:creationId xmlns:a16="http://schemas.microsoft.com/office/drawing/2014/main" id="{B2297DE2-79FC-4C49-8F55-25F8E733D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78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27">
              <a:extLst>
                <a:ext uri="{FF2B5EF4-FFF2-40B4-BE49-F238E27FC236}">
                  <a16:creationId xmlns:a16="http://schemas.microsoft.com/office/drawing/2014/main" id="{C8DAE0A2-54E2-E34A-917F-B86C3DB1B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8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28">
              <a:extLst>
                <a:ext uri="{FF2B5EF4-FFF2-40B4-BE49-F238E27FC236}">
                  <a16:creationId xmlns:a16="http://schemas.microsoft.com/office/drawing/2014/main" id="{D3CFD8B4-348F-EF47-8F73-0226CC364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73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29">
              <a:extLst>
                <a:ext uri="{FF2B5EF4-FFF2-40B4-BE49-F238E27FC236}">
                  <a16:creationId xmlns:a16="http://schemas.microsoft.com/office/drawing/2014/main" id="{C801DC50-B1B0-B947-A6E0-6B59D676E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30">
              <a:extLst>
                <a:ext uri="{FF2B5EF4-FFF2-40B4-BE49-F238E27FC236}">
                  <a16:creationId xmlns:a16="http://schemas.microsoft.com/office/drawing/2014/main" id="{A69AA56E-96D6-FF43-84D0-5D097966D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36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8E00DA1-8B43-A943-A79F-2C238334E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+mj-ea"/>
              </a:rPr>
              <a:t>Execution Time Components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572A4D4-E27F-0742-90FE-EC2B5FD30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8035" y="1496377"/>
            <a:ext cx="7290055" cy="4023360"/>
          </a:xfrm>
        </p:spPr>
        <p:txBody>
          <a:bodyPr/>
          <a:lstStyle/>
          <a:p>
            <a:r>
              <a:rPr lang="en-US" altLang="en-US" dirty="0"/>
              <a:t>Inherently sequential computations:  </a:t>
            </a:r>
            <a:r>
              <a:rPr lang="en-US" altLang="en-US" dirty="0">
                <a:sym typeface="Symbol" pitchFamily="2" charset="2"/>
              </a:rPr>
              <a:t>(</a:t>
            </a:r>
            <a:r>
              <a:rPr lang="en-US" altLang="en-US" i="1" dirty="0">
                <a:sym typeface="Symbol" pitchFamily="2" charset="2"/>
              </a:rPr>
              <a:t>n</a:t>
            </a:r>
            <a:r>
              <a:rPr lang="en-US" altLang="en-US" dirty="0">
                <a:sym typeface="Symbol" pitchFamily="2" charset="2"/>
              </a:rPr>
              <a:t>)</a:t>
            </a:r>
            <a:endParaRPr lang="en-US" altLang="en-US" dirty="0"/>
          </a:p>
          <a:p>
            <a:r>
              <a:rPr lang="en-US" altLang="en-US" dirty="0"/>
              <a:t>Potentially parallel computations: </a:t>
            </a:r>
            <a:r>
              <a:rPr lang="en-US" altLang="en-US" dirty="0">
                <a:sym typeface="Symbol" pitchFamily="2" charset="2"/>
              </a:rPr>
              <a:t>(</a:t>
            </a:r>
            <a:r>
              <a:rPr lang="en-US" altLang="en-US" i="1" dirty="0">
                <a:sym typeface="Symbol" pitchFamily="2" charset="2"/>
              </a:rPr>
              <a:t>n</a:t>
            </a:r>
            <a:r>
              <a:rPr lang="en-US" altLang="en-US" dirty="0">
                <a:sym typeface="Symbol" pitchFamily="2" charset="2"/>
              </a:rPr>
              <a:t>)</a:t>
            </a:r>
            <a:endParaRPr lang="en-US" altLang="en-US" dirty="0"/>
          </a:p>
          <a:p>
            <a:r>
              <a:rPr lang="en-US" altLang="en-US" dirty="0"/>
              <a:t>Communication operations: </a:t>
            </a:r>
            <a:r>
              <a:rPr lang="en-US" altLang="en-US" dirty="0">
                <a:sym typeface="Symbol" pitchFamily="2" charset="2"/>
              </a:rPr>
              <a:t>(</a:t>
            </a:r>
            <a:r>
              <a:rPr lang="en-US" altLang="en-US" i="1" dirty="0" err="1">
                <a:sym typeface="Symbol" pitchFamily="2" charset="2"/>
              </a:rPr>
              <a:t>n,p</a:t>
            </a:r>
            <a:r>
              <a:rPr lang="en-US" altLang="en-US" dirty="0">
                <a:sym typeface="Symbol" pitchFamily="2" charset="2"/>
              </a:rPr>
              <a:t>)</a:t>
            </a: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AE8E6-83A5-EC41-B08E-FFA791F6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868988"/>
            <a:ext cx="2505075" cy="617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1430">
            <a:solidFill>
              <a:schemeClr val="accent1"/>
            </a:solidFill>
            <a:miter lim="800000"/>
            <a:headEnd/>
            <a:tailEnd/>
          </a:ln>
          <a:effectLst>
            <a:outerShdw blurRad="39000" dist="25400" dir="5400000" rotWithShape="0">
              <a:srgbClr val="6F213C">
                <a:alpha val="8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413" name="TextBox 4">
            <a:extLst>
              <a:ext uri="{FF2B5EF4-FFF2-40B4-BE49-F238E27FC236}">
                <a16:creationId xmlns:a16="http://schemas.microsoft.com/office/drawing/2014/main" id="{3B0781AD-F835-5948-AA5F-988335F7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6018213"/>
            <a:ext cx="2557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Inherently Sequential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5A606-C424-9346-9D1A-9D349513B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5851525"/>
            <a:ext cx="2505075" cy="617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1430">
            <a:solidFill>
              <a:schemeClr val="accent1"/>
            </a:solidFill>
            <a:miter lim="800000"/>
            <a:headEnd/>
            <a:tailEnd/>
          </a:ln>
          <a:effectLst>
            <a:outerShdw blurRad="39000" dist="25400" dir="5400000" rotWithShape="0">
              <a:srgbClr val="6F213C">
                <a:alpha val="8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415" name="TextBox 6">
            <a:extLst>
              <a:ext uri="{FF2B5EF4-FFF2-40B4-BE49-F238E27FC236}">
                <a16:creationId xmlns:a16="http://schemas.microsoft.com/office/drawing/2014/main" id="{8AD081AB-3253-D743-BDCE-864F8F340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5972175"/>
            <a:ext cx="2557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Inherently Sequential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7F2CA-1E4B-1A41-9462-1056D02F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5199063"/>
            <a:ext cx="654050" cy="619125"/>
          </a:xfrm>
          <a:prstGeom prst="rect">
            <a:avLst/>
          </a:prstGeom>
          <a:solidFill>
            <a:srgbClr val="F9B639"/>
          </a:solidFill>
          <a:ln w="11430">
            <a:solidFill>
              <a:schemeClr val="accent1"/>
            </a:solidFill>
            <a:miter lim="800000"/>
            <a:headEnd/>
            <a:tailEnd/>
          </a:ln>
          <a:effectLst>
            <a:outerShdw blurRad="39000" dist="25400" dir="5400000" rotWithShape="0">
              <a:srgbClr val="6F213C">
                <a:alpha val="8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573AA-62C1-C548-9971-A6F14B7D1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8" y="5199063"/>
            <a:ext cx="654050" cy="619125"/>
          </a:xfrm>
          <a:prstGeom prst="rect">
            <a:avLst/>
          </a:prstGeom>
          <a:solidFill>
            <a:srgbClr val="F9B639"/>
          </a:solidFill>
          <a:ln w="11430">
            <a:solidFill>
              <a:schemeClr val="accent1"/>
            </a:solidFill>
            <a:miter lim="800000"/>
            <a:headEnd/>
            <a:tailEnd/>
          </a:ln>
          <a:effectLst>
            <a:outerShdw blurRad="39000" dist="25400" dir="5400000" rotWithShape="0">
              <a:srgbClr val="6F213C">
                <a:alpha val="8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89610F-9A87-D44F-BAE3-6366450A5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032250"/>
            <a:ext cx="654050" cy="619125"/>
          </a:xfrm>
          <a:prstGeom prst="rect">
            <a:avLst/>
          </a:prstGeom>
          <a:solidFill>
            <a:srgbClr val="F9B639"/>
          </a:solidFill>
          <a:ln w="11430">
            <a:solidFill>
              <a:schemeClr val="accent1"/>
            </a:solidFill>
            <a:miter lim="800000"/>
            <a:headEnd/>
            <a:tailEnd/>
          </a:ln>
          <a:effectLst>
            <a:outerShdw blurRad="39000" dist="25400" dir="5400000" rotWithShape="0">
              <a:srgbClr val="6F213C">
                <a:alpha val="8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C567D-C250-1A4C-B174-128BB77D5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8" y="4032250"/>
            <a:ext cx="654050" cy="619125"/>
          </a:xfrm>
          <a:prstGeom prst="rect">
            <a:avLst/>
          </a:prstGeom>
          <a:solidFill>
            <a:srgbClr val="F9B639"/>
          </a:solidFill>
          <a:ln w="11430">
            <a:solidFill>
              <a:schemeClr val="accent1"/>
            </a:solidFill>
            <a:miter lim="800000"/>
            <a:headEnd/>
            <a:tailEnd/>
          </a:ln>
          <a:effectLst>
            <a:outerShdw blurRad="39000" dist="25400" dir="5400000" rotWithShape="0">
              <a:srgbClr val="6F213C">
                <a:alpha val="8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59502D-E907-D34E-B4C4-757592DE9895}"/>
              </a:ext>
            </a:extLst>
          </p:cNvPr>
          <p:cNvCxnSpPr>
            <a:cxnSpLocks noChangeShapeType="1"/>
            <a:stCxn id="14" idx="2"/>
            <a:endCxn id="12" idx="0"/>
          </p:cNvCxnSpPr>
          <p:nvPr/>
        </p:nvCxnSpPr>
        <p:spPr bwMode="auto">
          <a:xfrm rot="16200000" flipH="1">
            <a:off x="5484019" y="4455319"/>
            <a:ext cx="547688" cy="939800"/>
          </a:xfrm>
          <a:prstGeom prst="line">
            <a:avLst/>
          </a:prstGeom>
          <a:noFill/>
          <a:ln w="40000">
            <a:solidFill>
              <a:schemeClr val="accent1"/>
            </a:solidFill>
            <a:round/>
            <a:headEnd/>
            <a:tailEnd/>
          </a:ln>
          <a:effectLst>
            <a:outerShdw blurRad="50800" dist="25000" dir="5400000" rotWithShape="0">
              <a:srgbClr val="7D0D34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A12B69-FE3C-BE43-9227-791A5C281F1C}"/>
              </a:ext>
            </a:extLst>
          </p:cNvPr>
          <p:cNvCxnSpPr>
            <a:cxnSpLocks noChangeShapeType="1"/>
            <a:stCxn id="11" idx="0"/>
          </p:cNvCxnSpPr>
          <p:nvPr/>
        </p:nvCxnSpPr>
        <p:spPr bwMode="auto">
          <a:xfrm rot="5400000" flipH="1" flipV="1">
            <a:off x="5484019" y="4455319"/>
            <a:ext cx="547688" cy="939800"/>
          </a:xfrm>
          <a:prstGeom prst="line">
            <a:avLst/>
          </a:prstGeom>
          <a:noFill/>
          <a:ln w="40000">
            <a:solidFill>
              <a:schemeClr val="accent1"/>
            </a:solidFill>
            <a:round/>
            <a:headEnd/>
            <a:tailEnd/>
          </a:ln>
          <a:effectLst>
            <a:outerShdw blurRad="50800" dist="25000" dir="5400000" rotWithShape="0">
              <a:srgbClr val="7D0D34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1E64EC0-536E-0244-8260-1ABD5875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5251450"/>
            <a:ext cx="654050" cy="617538"/>
          </a:xfrm>
          <a:prstGeom prst="rect">
            <a:avLst/>
          </a:prstGeom>
          <a:solidFill>
            <a:srgbClr val="F9B639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39000" dist="25400" dir="5400000" rotWithShape="0">
              <a:srgbClr val="6F213C">
                <a:alpha val="8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647B3-A07F-9248-9327-773841C7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3381375"/>
            <a:ext cx="654050" cy="617538"/>
          </a:xfrm>
          <a:prstGeom prst="rect">
            <a:avLst/>
          </a:prstGeom>
          <a:solidFill>
            <a:srgbClr val="F9B639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39000" dist="25400" dir="5400000" rotWithShape="0">
              <a:srgbClr val="6F213C">
                <a:alpha val="8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6AF114-035E-7A42-A494-3EBBD8EA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3998913"/>
            <a:ext cx="654050" cy="617537"/>
          </a:xfrm>
          <a:prstGeom prst="rect">
            <a:avLst/>
          </a:prstGeom>
          <a:solidFill>
            <a:srgbClr val="F9B639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39000" dist="25400" dir="5400000" rotWithShape="0">
              <a:srgbClr val="6F213C">
                <a:alpha val="8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C3996B-9D5E-AF4A-84AD-9439745C6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4633913"/>
            <a:ext cx="654050" cy="617537"/>
          </a:xfrm>
          <a:prstGeom prst="rect">
            <a:avLst/>
          </a:prstGeom>
          <a:solidFill>
            <a:srgbClr val="F9B639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39000" dist="25400" dir="5400000" rotWithShape="0">
              <a:srgbClr val="6F213C">
                <a:alpha val="8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426" name="TextBox 30">
            <a:extLst>
              <a:ext uri="{FF2B5EF4-FFF2-40B4-BE49-F238E27FC236}">
                <a16:creationId xmlns:a16="http://schemas.microsoft.com/office/drawing/2014/main" id="{66E5D015-37E8-9444-8F68-2E91270E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4310063"/>
            <a:ext cx="1490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Potentially</a:t>
            </a:r>
          </a:p>
          <a:p>
            <a:r>
              <a:rPr lang="en-US" altLang="en-US"/>
              <a:t>parallel</a:t>
            </a:r>
          </a:p>
        </p:txBody>
      </p:sp>
      <p:sp>
        <p:nvSpPr>
          <p:cNvPr id="17427" name="TextBox 31">
            <a:extLst>
              <a:ext uri="{FF2B5EF4-FFF2-40B4-BE49-F238E27FC236}">
                <a16:creationId xmlns:a16="http://schemas.microsoft.com/office/drawing/2014/main" id="{0E6B63CA-EED6-E54C-8D19-C10D14FF2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4140200"/>
            <a:ext cx="1489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Parallel on</a:t>
            </a:r>
          </a:p>
          <a:p>
            <a:r>
              <a:rPr lang="en-US" altLang="en-US"/>
              <a:t>P processors</a:t>
            </a:r>
          </a:p>
        </p:txBody>
      </p:sp>
      <p:sp>
        <p:nvSpPr>
          <p:cNvPr id="17428" name="TextBox 33">
            <a:extLst>
              <a:ext uri="{FF2B5EF4-FFF2-40B4-BE49-F238E27FC236}">
                <a16:creationId xmlns:a16="http://schemas.microsoft.com/office/drawing/2014/main" id="{A139FF6A-6649-164B-8C62-9B98F0D44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51375"/>
            <a:ext cx="2109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Extra time for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9C405F4-45B1-3746-AC26-1F0D2FB45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+mj-ea"/>
              </a:rPr>
              <a:t>Speedup Expression</a:t>
            </a:r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5179442B-9C57-914D-BA6B-C6D90D6E1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575755"/>
              </p:ext>
            </p:extLst>
          </p:nvPr>
        </p:nvGraphicFramePr>
        <p:xfrm>
          <a:off x="457200" y="3198813"/>
          <a:ext cx="7016750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17170400" imgH="3352800" progId="Equation.3">
                  <p:embed/>
                </p:oleObj>
              </mc:Choice>
              <mc:Fallback>
                <p:oleObj name="Equation" r:id="rId3" imgW="17170400" imgH="3352800" progId="Equation.3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5179442B-9C57-914D-BA6B-C6D90D6E1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98813"/>
                        <a:ext cx="7016750" cy="13700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B826CB6-6724-1040-A2D6-397356DAD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+mj-ea"/>
                <a:sym typeface="Symbol" pitchFamily="-110" charset="2"/>
              </a:rPr>
              <a:t>(</a:t>
            </a:r>
            <a:r>
              <a:rPr lang="en-US" i="1">
                <a:ea typeface="+mj-ea"/>
                <a:sym typeface="Symbol" pitchFamily="-110" charset="2"/>
              </a:rPr>
              <a:t>n</a:t>
            </a:r>
            <a:r>
              <a:rPr lang="en-US">
                <a:ea typeface="+mj-ea"/>
                <a:sym typeface="Symbol" pitchFamily="-110" charset="2"/>
              </a:rPr>
              <a:t>)/</a:t>
            </a:r>
            <a:r>
              <a:rPr lang="en-US" i="1">
                <a:ea typeface="+mj-ea"/>
                <a:sym typeface="Symbol" pitchFamily="-110" charset="2"/>
              </a:rPr>
              <a:t>p</a:t>
            </a:r>
            <a:endParaRPr lang="en-US" i="1">
              <a:ea typeface="+mj-ea"/>
            </a:endParaRPr>
          </a:p>
        </p:txBody>
      </p:sp>
      <p:graphicFrame>
        <p:nvGraphicFramePr>
          <p:cNvPr id="11267" name="Object 2">
            <a:extLst>
              <a:ext uri="{FF2B5EF4-FFF2-40B4-BE49-F238E27FC236}">
                <a16:creationId xmlns:a16="http://schemas.microsoft.com/office/drawing/2014/main" id="{5266C349-9590-494B-AFF9-346169E97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8" y="2057400"/>
          <a:ext cx="7467600" cy="431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Chart" r:id="rId3" imgW="12725400" imgH="7340600" progId="Excel.Sheet.8">
                  <p:embed/>
                </p:oleObj>
              </mc:Choice>
              <mc:Fallback>
                <p:oleObj name="Chart" r:id="rId3" imgW="12725400" imgH="7340600" progId="Excel.Sheet.8">
                  <p:embed/>
                  <p:pic>
                    <p:nvPicPr>
                      <p:cNvPr id="11267" name="Object 2">
                        <a:extLst>
                          <a:ext uri="{FF2B5EF4-FFF2-40B4-BE49-F238E27FC236}">
                            <a16:creationId xmlns:a16="http://schemas.microsoft.com/office/drawing/2014/main" id="{5266C349-9590-494B-AFF9-346169E978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2057400"/>
                        <a:ext cx="7467600" cy="431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1267" grpId="0" bld="seriesEl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C13B53F-7AB6-5347-A615-5D3056EEB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+mj-ea"/>
                <a:sym typeface="Symbol" pitchFamily="-110" charset="2"/>
              </a:rPr>
              <a:t>(</a:t>
            </a:r>
            <a:r>
              <a:rPr lang="en-US" i="1">
                <a:ea typeface="+mj-ea"/>
                <a:sym typeface="Symbol" pitchFamily="-110" charset="2"/>
              </a:rPr>
              <a:t>n</a:t>
            </a:r>
            <a:r>
              <a:rPr lang="en-US">
                <a:ea typeface="+mj-ea"/>
                <a:sym typeface="Symbol" pitchFamily="-110" charset="2"/>
              </a:rPr>
              <a:t>,</a:t>
            </a:r>
            <a:r>
              <a:rPr lang="en-US" i="1">
                <a:ea typeface="+mj-ea"/>
                <a:sym typeface="Symbol" pitchFamily="-110" charset="2"/>
              </a:rPr>
              <a:t>p</a:t>
            </a:r>
            <a:r>
              <a:rPr lang="en-US">
                <a:ea typeface="+mj-ea"/>
                <a:sym typeface="Symbol" pitchFamily="-110" charset="2"/>
              </a:rPr>
              <a:t>)</a:t>
            </a:r>
            <a:endParaRPr lang="en-US">
              <a:ea typeface="+mj-ea"/>
            </a:endParaRPr>
          </a:p>
        </p:txBody>
      </p:sp>
      <p:graphicFrame>
        <p:nvGraphicFramePr>
          <p:cNvPr id="12291" name="Object 2">
            <a:extLst>
              <a:ext uri="{FF2B5EF4-FFF2-40B4-BE49-F238E27FC236}">
                <a16:creationId xmlns:a16="http://schemas.microsoft.com/office/drawing/2014/main" id="{EDEF3DB6-3CE7-4C41-868C-320648510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" y="2511425"/>
          <a:ext cx="74676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Chart" r:id="rId3" imgW="12725400" imgH="7340600" progId="Excel.Sheet.8">
                  <p:embed/>
                </p:oleObj>
              </mc:Choice>
              <mc:Fallback>
                <p:oleObj name="Chart" r:id="rId3" imgW="12725400" imgH="7340600" progId="Excel.Sheet.8">
                  <p:embed/>
                  <p:pic>
                    <p:nvPicPr>
                      <p:cNvPr id="12291" name="Object 2">
                        <a:extLst>
                          <a:ext uri="{FF2B5EF4-FFF2-40B4-BE49-F238E27FC236}">
                            <a16:creationId xmlns:a16="http://schemas.microsoft.com/office/drawing/2014/main" id="{EDEF3DB6-3CE7-4C41-868C-3206485107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511425"/>
                        <a:ext cx="746760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2291" grpId="0" bld="seriesEl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9361F86-1EA6-284B-9E48-B7913E97D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+mj-ea"/>
                <a:sym typeface="Symbol" pitchFamily="-110" charset="2"/>
              </a:rPr>
              <a:t>(</a:t>
            </a:r>
            <a:r>
              <a:rPr lang="en-US" i="1">
                <a:ea typeface="+mj-ea"/>
                <a:sym typeface="Symbol" pitchFamily="-110" charset="2"/>
              </a:rPr>
              <a:t>n</a:t>
            </a:r>
            <a:r>
              <a:rPr lang="en-US">
                <a:ea typeface="+mj-ea"/>
                <a:sym typeface="Symbol" pitchFamily="-110" charset="2"/>
              </a:rPr>
              <a:t>)/</a:t>
            </a:r>
            <a:r>
              <a:rPr lang="en-US" i="1">
                <a:ea typeface="+mj-ea"/>
                <a:sym typeface="Symbol" pitchFamily="-110" charset="2"/>
              </a:rPr>
              <a:t>p</a:t>
            </a:r>
            <a:r>
              <a:rPr lang="en-US">
                <a:ea typeface="+mj-ea"/>
                <a:sym typeface="Symbol" pitchFamily="-110" charset="2"/>
              </a:rPr>
              <a:t> + (</a:t>
            </a:r>
            <a:r>
              <a:rPr lang="en-US" i="1">
                <a:ea typeface="+mj-ea"/>
                <a:sym typeface="Symbol" pitchFamily="-110" charset="2"/>
              </a:rPr>
              <a:t>n</a:t>
            </a:r>
            <a:r>
              <a:rPr lang="en-US">
                <a:ea typeface="+mj-ea"/>
                <a:sym typeface="Symbol" pitchFamily="-110" charset="2"/>
              </a:rPr>
              <a:t>,</a:t>
            </a:r>
            <a:r>
              <a:rPr lang="en-US" i="1">
                <a:ea typeface="+mj-ea"/>
                <a:sym typeface="Symbol" pitchFamily="-110" charset="2"/>
              </a:rPr>
              <a:t>p</a:t>
            </a:r>
            <a:r>
              <a:rPr lang="en-US">
                <a:ea typeface="+mj-ea"/>
                <a:sym typeface="Symbol" pitchFamily="-110" charset="2"/>
              </a:rPr>
              <a:t>)</a:t>
            </a:r>
            <a:endParaRPr lang="en-US">
              <a:ea typeface="+mj-ea"/>
            </a:endParaRPr>
          </a:p>
        </p:txBody>
      </p:sp>
      <p:graphicFrame>
        <p:nvGraphicFramePr>
          <p:cNvPr id="13315" name="Object 2">
            <a:extLst>
              <a:ext uri="{FF2B5EF4-FFF2-40B4-BE49-F238E27FC236}">
                <a16:creationId xmlns:a16="http://schemas.microsoft.com/office/drawing/2014/main" id="{02DF39A3-1282-9E4F-BEA3-7CD0536C7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828800"/>
          <a:ext cx="754380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Chart" r:id="rId3" imgW="12725400" imgH="7340600" progId="Excel.Sheet.8">
                  <p:embed/>
                </p:oleObj>
              </mc:Choice>
              <mc:Fallback>
                <p:oleObj name="Chart" r:id="rId3" imgW="12725400" imgH="7340600" progId="Excel.Sheet.8">
                  <p:embed/>
                  <p:pic>
                    <p:nvPicPr>
                      <p:cNvPr id="13315" name="Object 2">
                        <a:extLst>
                          <a:ext uri="{FF2B5EF4-FFF2-40B4-BE49-F238E27FC236}">
                            <a16:creationId xmlns:a16="http://schemas.microsoft.com/office/drawing/2014/main" id="{02DF39A3-1282-9E4F-BEA3-7CD0536C7C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7543800" cy="435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315" grpId="0" bld="category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822D658-09B9-E040-868C-799ED8F5D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+mj-ea"/>
              </a:rPr>
              <a:t>Amdahl’s Law</a:t>
            </a:r>
          </a:p>
        </p:txBody>
      </p:sp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3F45F850-A4CB-6C43-8A10-8B68A830DE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651100"/>
              </p:ext>
            </p:extLst>
          </p:nvPr>
        </p:nvGraphicFramePr>
        <p:xfrm>
          <a:off x="1295400" y="1514475"/>
          <a:ext cx="50292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17170400" imgH="6908800" progId="Equation.3">
                  <p:embed/>
                </p:oleObj>
              </mc:Choice>
              <mc:Fallback>
                <p:oleObj name="Equation" r:id="rId3" imgW="17170400" imgH="6908800" progId="Equation.3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3F45F850-A4CB-6C43-8A10-8B68A830D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14475"/>
                        <a:ext cx="5029200" cy="20224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4">
            <a:extLst>
              <a:ext uri="{FF2B5EF4-FFF2-40B4-BE49-F238E27FC236}">
                <a16:creationId xmlns:a16="http://schemas.microsoft.com/office/drawing/2014/main" id="{60E2B1E8-0FC2-ED4C-89AD-08B30C3B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82988"/>
            <a:ext cx="3827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Let </a:t>
            </a:r>
            <a:r>
              <a:rPr lang="en-US" altLang="en-US" sz="2800" i="1">
                <a:latin typeface="Times New Roman" panose="02020603050405020304" pitchFamily="18" charset="0"/>
              </a:rPr>
              <a:t>f </a:t>
            </a:r>
            <a:r>
              <a:rPr lang="en-US" altLang="en-US" sz="2800">
                <a:latin typeface="Times New Roman" panose="02020603050405020304" pitchFamily="18" charset="0"/>
              </a:rPr>
              <a:t>= 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(</a:t>
            </a:r>
            <a:r>
              <a:rPr lang="en-US" altLang="en-US" sz="2800" i="1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)/((</a:t>
            </a:r>
            <a:r>
              <a:rPr lang="en-US" altLang="en-US" sz="2800" i="1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) + (</a:t>
            </a:r>
            <a:r>
              <a:rPr lang="en-US" altLang="en-US" sz="2800" i="1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))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15873158-819F-5A46-881A-1C1030073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81716"/>
              </p:ext>
            </p:extLst>
          </p:nvPr>
        </p:nvGraphicFramePr>
        <p:xfrm>
          <a:off x="4564063" y="5346700"/>
          <a:ext cx="2895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5" imgW="2311400" imgH="838200" progId="Equation.3">
                  <p:embed/>
                </p:oleObj>
              </mc:Choice>
              <mc:Fallback>
                <p:oleObj name="Equation" r:id="rId5" imgW="2311400" imgH="838200" progId="Equation.3">
                  <p:embed/>
                  <p:pic>
                    <p:nvPicPr>
                      <p:cNvPr id="24579" name="Object 3">
                        <a:extLst>
                          <a:ext uri="{FF2B5EF4-FFF2-40B4-BE49-F238E27FC236}">
                            <a16:creationId xmlns:a16="http://schemas.microsoft.com/office/drawing/2014/main" id="{15873158-819F-5A46-881A-1C1030073B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5346700"/>
                        <a:ext cx="2895600" cy="10509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Box 5">
            <a:extLst>
              <a:ext uri="{FF2B5EF4-FFF2-40B4-BE49-F238E27FC236}">
                <a16:creationId xmlns:a16="http://schemas.microsoft.com/office/drawing/2014/main" id="{91AEC1BC-0A7C-4243-842A-9E4AA6ECE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3565525"/>
            <a:ext cx="2327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Percentage of sequential time</a:t>
            </a:r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3C1761DF-D932-5F41-B615-2324D5A3D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57713"/>
            <a:ext cx="723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rgbClr val="FF0000"/>
                </a:solidFill>
              </a:rPr>
              <a:t>Let f be the fraction of operations that must be performed  sequentially. The maximum speedup achievable by a parallel computer with p processors is given by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3B51959-3CFB-3244-B02D-F39CDD2C5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+mj-ea"/>
              </a:rPr>
              <a:t>Example 1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20CA41C-8D98-4B4F-947C-41ED251FE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95% of a program’s execution time occurs inside a loop that can be executed in parallel. What is the maximum speedup we should expect from a parallel version of the program executing on 8 CPUs?</a:t>
            </a:r>
          </a:p>
        </p:txBody>
      </p:sp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A5C68BA8-5265-024D-82AE-A2B9731C5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512304"/>
              </p:ext>
            </p:extLst>
          </p:nvPr>
        </p:nvGraphicFramePr>
        <p:xfrm>
          <a:off x="1295400" y="4800600"/>
          <a:ext cx="4800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3" imgW="17780000" imgH="4191000" progId="Equation.3">
                  <p:embed/>
                </p:oleObj>
              </mc:Choice>
              <mc:Fallback>
                <p:oleObj name="Equation" r:id="rId3" imgW="17780000" imgH="4191000" progId="Equation.3">
                  <p:embed/>
                  <p:pic>
                    <p:nvPicPr>
                      <p:cNvPr id="18436" name="Object 2">
                        <a:extLst>
                          <a:ext uri="{FF2B5EF4-FFF2-40B4-BE49-F238E27FC236}">
                            <a16:creationId xmlns:a16="http://schemas.microsoft.com/office/drawing/2014/main" id="{A5C68BA8-5265-024D-82AE-A2B9731C5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4800600" cy="1238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CB32288-E32A-4C4D-BAB4-AA01EE11B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+mj-ea"/>
              </a:rPr>
              <a:t>Example 2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9F2531B-1621-C645-BEE0-FB724F6BA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20% of a program’s execution time is spent within inherently sequential code. What is the limit to the speedup achievable by a parallel version of the program?</a:t>
            </a:r>
          </a:p>
        </p:txBody>
      </p:sp>
      <p:graphicFrame>
        <p:nvGraphicFramePr>
          <p:cNvPr id="19460" name="Object 2">
            <a:extLst>
              <a:ext uri="{FF2B5EF4-FFF2-40B4-BE49-F238E27FC236}">
                <a16:creationId xmlns:a16="http://schemas.microsoft.com/office/drawing/2014/main" id="{F24670E2-04E9-964F-BF1D-169CB1113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098514"/>
              </p:ext>
            </p:extLst>
          </p:nvPr>
        </p:nvGraphicFramePr>
        <p:xfrm>
          <a:off x="1295400" y="4267200"/>
          <a:ext cx="4876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18923000" imgH="4191000" progId="Equation.3">
                  <p:embed/>
                </p:oleObj>
              </mc:Choice>
              <mc:Fallback>
                <p:oleObj name="Equation" r:id="rId3" imgW="18923000" imgH="4191000" progId="Equation.3">
                  <p:embed/>
                  <p:pic>
                    <p:nvPicPr>
                      <p:cNvPr id="19460" name="Object 2">
                        <a:extLst>
                          <a:ext uri="{FF2B5EF4-FFF2-40B4-BE49-F238E27FC236}">
                            <a16:creationId xmlns:a16="http://schemas.microsoft.com/office/drawing/2014/main" id="{F24670E2-04E9-964F-BF1D-169CB1113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67200"/>
                        <a:ext cx="4876800" cy="1079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902030302020204" pitchFamily="66" charset="0"/>
              </a:rPr>
              <a:t>Examples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</a:pPr>
            <a:r>
              <a:rPr lang="en-US" sz="2200" dirty="0">
                <a:latin typeface="Comic Sans MS" panose="030F0902030302020204" pitchFamily="66" charset="0"/>
              </a:rPr>
              <a:t>for ( int </a:t>
            </a:r>
            <a:r>
              <a:rPr lang="en-US" sz="2200" dirty="0" err="1">
                <a:latin typeface="Comic Sans MS" panose="030F0902030302020204" pitchFamily="66" charset="0"/>
              </a:rPr>
              <a:t>i</a:t>
            </a:r>
            <a:r>
              <a:rPr lang="en-US" sz="2200" dirty="0">
                <a:latin typeface="Comic Sans MS" panose="030F0902030302020204" pitchFamily="66" charset="0"/>
              </a:rPr>
              <a:t> = 0; </a:t>
            </a:r>
            <a:r>
              <a:rPr lang="en-US" sz="2200" dirty="0" err="1">
                <a:latin typeface="Comic Sans MS" panose="030F0902030302020204" pitchFamily="66" charset="0"/>
              </a:rPr>
              <a:t>i</a:t>
            </a:r>
            <a:r>
              <a:rPr lang="en-US" sz="2200" dirty="0">
                <a:latin typeface="Comic Sans MS" panose="030F0902030302020204" pitchFamily="66" charset="0"/>
              </a:rPr>
              <a:t> &lt; n; </a:t>
            </a:r>
            <a:r>
              <a:rPr lang="en-US" sz="2200" dirty="0" err="1">
                <a:latin typeface="Comic Sans MS" panose="030F0902030302020204" pitchFamily="66" charset="0"/>
              </a:rPr>
              <a:t>i</a:t>
            </a:r>
            <a:r>
              <a:rPr lang="en-US" sz="2200" dirty="0">
                <a:latin typeface="Comic Sans MS" panose="030F0902030302020204" pitchFamily="66" charset="0"/>
              </a:rPr>
              <a:t> ++) </a:t>
            </a:r>
            <a:br>
              <a:rPr lang="en-US" sz="2200" dirty="0">
                <a:latin typeface="Comic Sans MS" panose="030F0902030302020204" pitchFamily="66" charset="0"/>
              </a:rPr>
            </a:br>
            <a:r>
              <a:rPr lang="en-US" sz="2200" dirty="0">
                <a:latin typeface="Comic Sans MS" panose="030F0902030302020204" pitchFamily="66" charset="0"/>
              </a:rPr>
              <a:t>    for ( int j = 0; j &lt; n; j ++) </a:t>
            </a:r>
            <a:br>
              <a:rPr lang="en-US" sz="2200" dirty="0">
                <a:latin typeface="Comic Sans MS" panose="030F0902030302020204" pitchFamily="66" charset="0"/>
              </a:rPr>
            </a:br>
            <a:r>
              <a:rPr lang="en-US" sz="2200" dirty="0">
                <a:latin typeface="Comic Sans MS" panose="030F0902030302020204" pitchFamily="66" charset="0"/>
              </a:rPr>
              <a:t>        sum++; </a:t>
            </a:r>
          </a:p>
          <a:p>
            <a:pPr lvl="1">
              <a:lnSpc>
                <a:spcPct val="80000"/>
              </a:lnSpc>
            </a:pPr>
            <a:endParaRPr lang="en-US" sz="1900" dirty="0">
              <a:latin typeface="Comic Sans MS" panose="030F0902030302020204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omic Sans MS" panose="030F0902030302020204" pitchFamily="66" charset="0"/>
              </a:rPr>
              <a:t>for ( int </a:t>
            </a:r>
            <a:r>
              <a:rPr lang="en-US" sz="2200" dirty="0" err="1">
                <a:latin typeface="Comic Sans MS" panose="030F0902030302020204" pitchFamily="66" charset="0"/>
              </a:rPr>
              <a:t>i</a:t>
            </a:r>
            <a:r>
              <a:rPr lang="en-US" sz="2200" dirty="0">
                <a:latin typeface="Comic Sans MS" panose="030F0902030302020204" pitchFamily="66" charset="0"/>
              </a:rPr>
              <a:t> = 0; </a:t>
            </a:r>
            <a:r>
              <a:rPr lang="en-US" sz="2200" dirty="0" err="1">
                <a:latin typeface="Comic Sans MS" panose="030F0902030302020204" pitchFamily="66" charset="0"/>
              </a:rPr>
              <a:t>i</a:t>
            </a:r>
            <a:r>
              <a:rPr lang="en-US" sz="2200" dirty="0">
                <a:latin typeface="Comic Sans MS" panose="030F0902030302020204" pitchFamily="66" charset="0"/>
              </a:rPr>
              <a:t> &lt; n; </a:t>
            </a:r>
            <a:r>
              <a:rPr lang="en-US" sz="2200" dirty="0" err="1">
                <a:latin typeface="Comic Sans MS" panose="030F0902030302020204" pitchFamily="66" charset="0"/>
              </a:rPr>
              <a:t>i</a:t>
            </a:r>
            <a:r>
              <a:rPr lang="en-US" sz="2200" dirty="0">
                <a:latin typeface="Comic Sans MS" panose="030F0902030302020204" pitchFamily="66" charset="0"/>
              </a:rPr>
              <a:t> ++)  </a:t>
            </a:r>
            <a:br>
              <a:rPr lang="en-US" sz="2200" dirty="0">
                <a:latin typeface="Comic Sans MS" panose="030F0902030302020204" pitchFamily="66" charset="0"/>
              </a:rPr>
            </a:br>
            <a:r>
              <a:rPr lang="en-US" sz="2200" dirty="0">
                <a:latin typeface="Comic Sans MS" panose="030F0902030302020204" pitchFamily="66" charset="0"/>
              </a:rPr>
              <a:t>    for ( int j = 0; j &lt; n*n; j ++) </a:t>
            </a:r>
            <a:br>
              <a:rPr lang="en-US" sz="2200" dirty="0">
                <a:latin typeface="Comic Sans MS" panose="030F0902030302020204" pitchFamily="66" charset="0"/>
              </a:rPr>
            </a:br>
            <a:r>
              <a:rPr lang="en-US" sz="2200" dirty="0">
                <a:latin typeface="Comic Sans MS" panose="030F0902030302020204" pitchFamily="66" charset="0"/>
              </a:rPr>
              <a:t>        sum ++; </a:t>
            </a:r>
          </a:p>
          <a:p>
            <a:pPr lvl="1">
              <a:lnSpc>
                <a:spcPct val="80000"/>
              </a:lnSpc>
            </a:pPr>
            <a:endParaRPr lang="en-US" sz="1900" dirty="0">
              <a:latin typeface="Comic Sans MS" panose="030F0902030302020204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omic Sans MS" panose="030F0902030302020204" pitchFamily="66" charset="0"/>
              </a:rPr>
              <a:t>for ( </a:t>
            </a:r>
            <a:r>
              <a:rPr lang="en-US" sz="2200" dirty="0" err="1">
                <a:latin typeface="Comic Sans MS" panose="030F0902030302020204" pitchFamily="66" charset="0"/>
              </a:rPr>
              <a:t>int</a:t>
            </a:r>
            <a:r>
              <a:rPr lang="en-US" sz="2200" dirty="0">
                <a:latin typeface="Comic Sans MS" panose="030F0902030302020204" pitchFamily="66" charset="0"/>
              </a:rPr>
              <a:t> </a:t>
            </a:r>
            <a:r>
              <a:rPr lang="en-US" sz="2200" dirty="0" err="1">
                <a:latin typeface="Comic Sans MS" panose="030F0902030302020204" pitchFamily="66" charset="0"/>
              </a:rPr>
              <a:t>i</a:t>
            </a:r>
            <a:r>
              <a:rPr lang="en-US" sz="2200" dirty="0">
                <a:latin typeface="Comic Sans MS" panose="030F0902030302020204" pitchFamily="66" charset="0"/>
              </a:rPr>
              <a:t> = 0; </a:t>
            </a:r>
            <a:r>
              <a:rPr lang="en-US" sz="2200" dirty="0" err="1">
                <a:latin typeface="Comic Sans MS" panose="030F0902030302020204" pitchFamily="66" charset="0"/>
              </a:rPr>
              <a:t>i</a:t>
            </a:r>
            <a:r>
              <a:rPr lang="en-US" sz="2200" dirty="0">
                <a:latin typeface="Comic Sans MS" panose="030F0902030302020204" pitchFamily="66" charset="0"/>
              </a:rPr>
              <a:t> &lt; </a:t>
            </a:r>
            <a:r>
              <a:rPr lang="en-US" sz="2200" dirty="0" err="1">
                <a:latin typeface="Comic Sans MS" panose="030F0902030302020204" pitchFamily="66" charset="0"/>
              </a:rPr>
              <a:t>n</a:t>
            </a:r>
            <a:r>
              <a:rPr lang="en-US" sz="2200" dirty="0">
                <a:latin typeface="Comic Sans MS" panose="030F0902030302020204" pitchFamily="66" charset="0"/>
              </a:rPr>
              <a:t>; </a:t>
            </a:r>
            <a:r>
              <a:rPr lang="en-US" sz="2200" dirty="0" err="1">
                <a:latin typeface="Comic Sans MS" panose="030F0902030302020204" pitchFamily="66" charset="0"/>
              </a:rPr>
              <a:t>i</a:t>
            </a:r>
            <a:r>
              <a:rPr lang="en-US" sz="2200" dirty="0">
                <a:latin typeface="Comic Sans MS" panose="030F0902030302020204" pitchFamily="66" charset="0"/>
              </a:rPr>
              <a:t> ++) </a:t>
            </a:r>
            <a:br>
              <a:rPr lang="en-US" sz="2200" dirty="0">
                <a:latin typeface="Comic Sans MS" panose="030F0902030302020204" pitchFamily="66" charset="0"/>
              </a:rPr>
            </a:br>
            <a:r>
              <a:rPr lang="en-US" sz="2200" dirty="0">
                <a:latin typeface="Comic Sans MS" panose="030F0902030302020204" pitchFamily="66" charset="0"/>
              </a:rPr>
              <a:t>    for ( </a:t>
            </a:r>
            <a:r>
              <a:rPr lang="en-US" sz="2200" dirty="0" err="1">
                <a:latin typeface="Comic Sans MS" panose="030F0902030302020204" pitchFamily="66" charset="0"/>
              </a:rPr>
              <a:t>int</a:t>
            </a:r>
            <a:r>
              <a:rPr lang="en-US" sz="2200" dirty="0">
                <a:latin typeface="Comic Sans MS" panose="030F0902030302020204" pitchFamily="66" charset="0"/>
              </a:rPr>
              <a:t> </a:t>
            </a:r>
            <a:r>
              <a:rPr lang="en-US" sz="2200" dirty="0" err="1">
                <a:latin typeface="Comic Sans MS" panose="030F0902030302020204" pitchFamily="66" charset="0"/>
              </a:rPr>
              <a:t>j</a:t>
            </a:r>
            <a:r>
              <a:rPr lang="en-US" sz="2200" dirty="0">
                <a:latin typeface="Comic Sans MS" panose="030F0902030302020204" pitchFamily="66" charset="0"/>
              </a:rPr>
              <a:t> = 0; </a:t>
            </a:r>
            <a:r>
              <a:rPr lang="en-US" sz="2200" dirty="0" err="1">
                <a:latin typeface="Comic Sans MS" panose="030F0902030302020204" pitchFamily="66" charset="0"/>
              </a:rPr>
              <a:t>j</a:t>
            </a:r>
            <a:r>
              <a:rPr lang="en-US" sz="2200" dirty="0">
                <a:latin typeface="Comic Sans MS" panose="030F0902030302020204" pitchFamily="66" charset="0"/>
              </a:rPr>
              <a:t> &lt; </a:t>
            </a:r>
            <a:r>
              <a:rPr lang="en-US" sz="2200" dirty="0" err="1">
                <a:latin typeface="Comic Sans MS" panose="030F0902030302020204" pitchFamily="66" charset="0"/>
              </a:rPr>
              <a:t>i</a:t>
            </a:r>
            <a:r>
              <a:rPr lang="en-US" sz="2200" dirty="0">
                <a:latin typeface="Comic Sans MS" panose="030F0902030302020204" pitchFamily="66" charset="0"/>
              </a:rPr>
              <a:t>; </a:t>
            </a:r>
            <a:r>
              <a:rPr lang="en-US" sz="2200" dirty="0" err="1">
                <a:latin typeface="Comic Sans MS" panose="030F0902030302020204" pitchFamily="66" charset="0"/>
              </a:rPr>
              <a:t>j</a:t>
            </a:r>
            <a:r>
              <a:rPr lang="en-US" sz="2200" dirty="0">
                <a:latin typeface="Comic Sans MS" panose="030F0902030302020204" pitchFamily="66" charset="0"/>
              </a:rPr>
              <a:t> ++) </a:t>
            </a:r>
            <a:br>
              <a:rPr lang="en-US" sz="2200" dirty="0">
                <a:latin typeface="Comic Sans MS" panose="030F0902030302020204" pitchFamily="66" charset="0"/>
              </a:rPr>
            </a:br>
            <a:r>
              <a:rPr lang="en-US" sz="2200" dirty="0">
                <a:latin typeface="Comic Sans MS" panose="030F0902030302020204" pitchFamily="66" charset="0"/>
              </a:rPr>
              <a:t>        sum++;</a:t>
            </a:r>
          </a:p>
          <a:p>
            <a:pPr lvl="1">
              <a:lnSpc>
                <a:spcPct val="80000"/>
              </a:lnSpc>
            </a:pPr>
            <a:endParaRPr lang="en-US" sz="1900" dirty="0">
              <a:latin typeface="Comic Sans MS" panose="030F0902030302020204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omic Sans MS" panose="030F0902030302020204" pitchFamily="66" charset="0"/>
              </a:rPr>
              <a:t>for ( </a:t>
            </a:r>
            <a:r>
              <a:rPr lang="en-US" sz="2400" dirty="0" err="1">
                <a:latin typeface="Comic Sans MS" panose="030F0902030302020204" pitchFamily="66" charset="0"/>
              </a:rPr>
              <a:t>int</a:t>
            </a:r>
            <a:r>
              <a:rPr lang="en-US" sz="2400" dirty="0">
                <a:latin typeface="Comic Sans MS" panose="030F0902030302020204" pitchFamily="66" charset="0"/>
              </a:rPr>
              <a:t> </a:t>
            </a:r>
            <a:r>
              <a:rPr lang="en-US" sz="2400" dirty="0" err="1">
                <a:latin typeface="Comic Sans MS" panose="030F0902030302020204" pitchFamily="66" charset="0"/>
              </a:rPr>
              <a:t>i</a:t>
            </a:r>
            <a:r>
              <a:rPr lang="en-US" sz="2400" dirty="0">
                <a:latin typeface="Comic Sans MS" panose="030F0902030302020204" pitchFamily="66" charset="0"/>
              </a:rPr>
              <a:t> = 0; </a:t>
            </a:r>
            <a:r>
              <a:rPr lang="en-US" sz="2400" dirty="0" err="1">
                <a:latin typeface="Comic Sans MS" panose="030F0902030302020204" pitchFamily="66" charset="0"/>
              </a:rPr>
              <a:t>i</a:t>
            </a:r>
            <a:r>
              <a:rPr lang="en-US" sz="2400" dirty="0">
                <a:latin typeface="Comic Sans MS" panose="030F0902030302020204" pitchFamily="66" charset="0"/>
              </a:rPr>
              <a:t> &lt; n; </a:t>
            </a:r>
            <a:r>
              <a:rPr lang="en-US" sz="2400" dirty="0" err="1">
                <a:latin typeface="Comic Sans MS" panose="030F0902030302020204" pitchFamily="66" charset="0"/>
              </a:rPr>
              <a:t>i</a:t>
            </a:r>
            <a:r>
              <a:rPr lang="en-US" sz="2400" dirty="0">
                <a:latin typeface="Comic Sans MS" panose="030F0902030302020204" pitchFamily="66" charset="0"/>
              </a:rPr>
              <a:t> ++) </a:t>
            </a:r>
            <a:br>
              <a:rPr lang="en-US" sz="2400" dirty="0">
                <a:latin typeface="Comic Sans MS" panose="030F0902030302020204" pitchFamily="66" charset="0"/>
              </a:rPr>
            </a:br>
            <a:r>
              <a:rPr lang="en-US" sz="2400" dirty="0">
                <a:latin typeface="Comic Sans MS" panose="030F0902030302020204" pitchFamily="66" charset="0"/>
              </a:rPr>
              <a:t>    for ( </a:t>
            </a:r>
            <a:r>
              <a:rPr lang="en-US" sz="2400" dirty="0" err="1">
                <a:latin typeface="Comic Sans MS" panose="030F0902030302020204" pitchFamily="66" charset="0"/>
              </a:rPr>
              <a:t>int</a:t>
            </a:r>
            <a:r>
              <a:rPr lang="en-US" sz="2400" dirty="0">
                <a:latin typeface="Comic Sans MS" panose="030F0902030302020204" pitchFamily="66" charset="0"/>
              </a:rPr>
              <a:t> j = 0; j &lt; </a:t>
            </a:r>
            <a:r>
              <a:rPr lang="en-US" sz="2400" dirty="0" err="1">
                <a:latin typeface="Comic Sans MS" panose="030F0902030302020204" pitchFamily="66" charset="0"/>
              </a:rPr>
              <a:t>i</a:t>
            </a:r>
            <a:r>
              <a:rPr lang="en-US" sz="2400" dirty="0">
                <a:latin typeface="Comic Sans MS" panose="030F0902030302020204" pitchFamily="66" charset="0"/>
              </a:rPr>
              <a:t>; j ++) </a:t>
            </a:r>
            <a:br>
              <a:rPr lang="en-US" sz="2400" dirty="0">
                <a:latin typeface="Comic Sans MS" panose="030F0902030302020204" pitchFamily="66" charset="0"/>
              </a:rPr>
            </a:br>
            <a:r>
              <a:rPr lang="en-US" sz="2400" dirty="0">
                <a:latin typeface="Comic Sans MS" panose="030F0902030302020204" pitchFamily="66" charset="0"/>
              </a:rPr>
              <a:t>         for (</a:t>
            </a:r>
            <a:r>
              <a:rPr lang="en-US" sz="2400" dirty="0" err="1">
                <a:latin typeface="Comic Sans MS" panose="030F0902030302020204" pitchFamily="66" charset="0"/>
              </a:rPr>
              <a:t>int</a:t>
            </a:r>
            <a:r>
              <a:rPr lang="en-US" sz="2400" dirty="0">
                <a:latin typeface="Comic Sans MS" panose="030F0902030302020204" pitchFamily="66" charset="0"/>
              </a:rPr>
              <a:t> k = 0; k &lt; j; k++) </a:t>
            </a:r>
            <a:br>
              <a:rPr lang="en-US" sz="2400" dirty="0">
                <a:latin typeface="Comic Sans MS" panose="030F0902030302020204" pitchFamily="66" charset="0"/>
              </a:rPr>
            </a:br>
            <a:r>
              <a:rPr lang="en-US" sz="2400" dirty="0">
                <a:latin typeface="Comic Sans MS" panose="030F0902030302020204" pitchFamily="66" charset="0"/>
              </a:rPr>
              <a:t>               sum++;</a:t>
            </a:r>
          </a:p>
          <a:p>
            <a:pPr lvl="1"/>
            <a:r>
              <a:rPr lang="en-US" sz="1900" dirty="0">
                <a:latin typeface="Comic Sans MS" panose="030F0902030302020204" pitchFamily="66" charset="0"/>
              </a:rPr>
              <a:t>If(n &lt;=1)</a:t>
            </a:r>
          </a:p>
          <a:p>
            <a:pPr marL="685800" lvl="2" indent="0">
              <a:buNone/>
            </a:pPr>
            <a:r>
              <a:rPr lang="en-US" sz="1900" dirty="0">
                <a:latin typeface="Comic Sans MS" panose="030F0902030302020204" pitchFamily="66" charset="0"/>
              </a:rPr>
              <a:t>return 1</a:t>
            </a:r>
          </a:p>
          <a:p>
            <a:pPr marL="365760" lvl="1" indent="0">
              <a:buNone/>
            </a:pPr>
            <a:r>
              <a:rPr lang="en-US" sz="1900" dirty="0">
                <a:latin typeface="Comic Sans MS" panose="030F0902030302020204" pitchFamily="66" charset="0"/>
              </a:rPr>
              <a:t>   Else</a:t>
            </a:r>
          </a:p>
          <a:p>
            <a:pPr marL="685800" lvl="2" indent="0">
              <a:buNone/>
            </a:pPr>
            <a:r>
              <a:rPr lang="en-US" sz="1900" dirty="0">
                <a:latin typeface="Comic Sans MS" panose="030F0902030302020204" pitchFamily="66" charset="0"/>
              </a:rPr>
              <a:t>return n*fact(n-1</a:t>
            </a:r>
            <a:r>
              <a:rPr lang="en-US" sz="1900" dirty="0"/>
              <a:t>)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41F0F4-4280-5241-A1C3-BE9D86F4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1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C39C-561B-474F-8AB2-9525D9D0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and SPEEDUP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8C36-1C0B-EE43-A987-6BD5A195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parallel program of size n can run in x seconds. If the speed of the computer is made 4 times faster, what is the size of the program that can run in the same time (x seconds) in the new machine. Given the complexities of the algorithms are;</a:t>
            </a:r>
          </a:p>
          <a:p>
            <a:r>
              <a:rPr lang="en-US" dirty="0"/>
              <a:t>𝛳(n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  <a:p>
            <a:r>
              <a:rPr lang="en-US" dirty="0"/>
              <a:t>𝛳(n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𝛳(n)</a:t>
            </a:r>
          </a:p>
          <a:p>
            <a:r>
              <a:rPr lang="en-US" dirty="0"/>
              <a:t>𝛳(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D6A63-AD21-D640-88C6-88F6B14E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49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FD87-B2D8-9F41-BCD2-178A290A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73DD-226E-5E42-99E8-9E7AF513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Balanced Binary Trees (recap)</a:t>
            </a:r>
          </a:p>
          <a:p>
            <a:pPr lvl="1"/>
            <a:r>
              <a:rPr lang="en-US" dirty="0"/>
              <a:t>B-Trees</a:t>
            </a:r>
          </a:p>
          <a:p>
            <a:pPr lvl="1"/>
            <a:r>
              <a:rPr lang="en-US" dirty="0"/>
              <a:t>Splay tree</a:t>
            </a:r>
          </a:p>
          <a:p>
            <a:pPr lvl="1"/>
            <a:r>
              <a:rPr lang="en-US" dirty="0"/>
              <a:t>Heaps, Priority Queues (recap)</a:t>
            </a:r>
          </a:p>
          <a:p>
            <a:pPr lvl="1"/>
            <a:r>
              <a:rPr lang="en-US" dirty="0"/>
              <a:t>Bloom Filters</a:t>
            </a:r>
          </a:p>
          <a:p>
            <a:pPr lvl="1"/>
            <a:r>
              <a:rPr lang="en-US" dirty="0"/>
              <a:t>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9BEE9-1A1B-2246-8EFC-4A2B8566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Asymptotic Computational Complexity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CCB61-E5DB-7443-A59D-EB99A18C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9164"/>
            <a:ext cx="6347714" cy="388077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When computing the complexity analytically, we should factor out the effect of implementation details</a:t>
            </a:r>
          </a:p>
          <a:p>
            <a:r>
              <a:rPr lang="en-US" sz="1600" dirty="0">
                <a:latin typeface="Comic Sans MS" panose="030F0902030302020204" pitchFamily="66" charset="0"/>
              </a:rPr>
              <a:t>We assume if the size of the problem is large enough, then the variation in time due to the implementation details can be folded into constants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C</a:t>
            </a:r>
            <a:r>
              <a:rPr lang="en-US" baseline="-25000" dirty="0">
                <a:latin typeface="Comic Sans MS" panose="030F0902030302020204" pitchFamily="66" charset="0"/>
              </a:rPr>
              <a:t>1</a:t>
            </a:r>
            <a:r>
              <a:rPr lang="en-US" dirty="0">
                <a:latin typeface="Comic Sans MS" panose="030F0902030302020204" pitchFamily="66" charset="0"/>
              </a:rPr>
              <a:t>f</a:t>
            </a:r>
            <a:r>
              <a:rPr lang="en-US" baseline="-25000" dirty="0">
                <a:latin typeface="Comic Sans MS" panose="030F0902030302020204" pitchFamily="66" charset="0"/>
              </a:rPr>
              <a:t>1</a:t>
            </a:r>
            <a:r>
              <a:rPr lang="en-US" dirty="0">
                <a:latin typeface="Comic Sans MS" panose="030F0902030302020204" pitchFamily="66" charset="0"/>
              </a:rPr>
              <a:t>(n)+C</a:t>
            </a:r>
            <a:r>
              <a:rPr lang="en-US" baseline="-25000" dirty="0">
                <a:latin typeface="Comic Sans MS" panose="030F0902030302020204" pitchFamily="66" charset="0"/>
              </a:rPr>
              <a:t>2</a:t>
            </a:r>
            <a:r>
              <a:rPr lang="en-US" dirty="0">
                <a:latin typeface="Comic Sans MS" panose="030F0902030302020204" pitchFamily="66" charset="0"/>
              </a:rPr>
              <a:t>f</a:t>
            </a:r>
            <a:r>
              <a:rPr lang="en-US" baseline="-25000" dirty="0">
                <a:latin typeface="Comic Sans MS" panose="030F0902030302020204" pitchFamily="66" charset="0"/>
              </a:rPr>
              <a:t>2</a:t>
            </a:r>
            <a:r>
              <a:rPr lang="en-US" dirty="0">
                <a:latin typeface="Comic Sans MS" panose="030F0902030302020204" pitchFamily="66" charset="0"/>
              </a:rPr>
              <a:t>(n)+….+</a:t>
            </a:r>
            <a:r>
              <a:rPr lang="en-US" dirty="0" err="1">
                <a:latin typeface="Comic Sans MS" panose="030F0902030302020204" pitchFamily="66" charset="0"/>
              </a:rPr>
              <a:t>C</a:t>
            </a:r>
            <a:r>
              <a:rPr lang="en-US" baseline="-25000" dirty="0" err="1">
                <a:latin typeface="Comic Sans MS" panose="030F0902030302020204" pitchFamily="66" charset="0"/>
              </a:rPr>
              <a:t>x</a:t>
            </a:r>
            <a:r>
              <a:rPr lang="en-US" dirty="0" err="1">
                <a:latin typeface="Comic Sans MS" panose="030F0902030302020204" pitchFamily="66" charset="0"/>
              </a:rPr>
              <a:t>f</a:t>
            </a:r>
            <a:r>
              <a:rPr lang="en-US" baseline="-25000" dirty="0" err="1">
                <a:latin typeface="Comic Sans MS" panose="030F0902030302020204" pitchFamily="66" charset="0"/>
              </a:rPr>
              <a:t>x</a:t>
            </a:r>
            <a:r>
              <a:rPr lang="en-US" dirty="0">
                <a:latin typeface="Comic Sans MS" panose="030F0902030302020204" pitchFamily="66" charset="0"/>
              </a:rPr>
              <a:t>(n)</a:t>
            </a:r>
          </a:p>
          <a:p>
            <a:pPr lvl="1"/>
            <a:endParaRPr lang="en-US" dirty="0">
              <a:latin typeface="Comic Sans MS" panose="030F0902030302020204" pitchFamily="66" charset="0"/>
            </a:endParaRPr>
          </a:p>
          <a:p>
            <a:r>
              <a:rPr lang="en-US" sz="1600" dirty="0">
                <a:latin typeface="Comic Sans MS" panose="030F0902030302020204" pitchFamily="66" charset="0"/>
              </a:rPr>
              <a:t>As the value of n increases n-&gt;∝, the higher value function dominates, i.e. n</a:t>
            </a:r>
            <a:r>
              <a:rPr lang="en-US" sz="1600" baseline="30000" dirty="0">
                <a:latin typeface="Comic Sans MS" panose="030F0902030302020204" pitchFamily="66" charset="0"/>
              </a:rPr>
              <a:t>2</a:t>
            </a:r>
            <a:r>
              <a:rPr lang="en-US" sz="1600" dirty="0">
                <a:latin typeface="Comic Sans MS" panose="030F0902030302020204" pitchFamily="66" charset="0"/>
              </a:rPr>
              <a:t> grows faster than n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</a:rPr>
              <a:t>Asymptotic </a:t>
            </a:r>
            <a:r>
              <a:rPr lang="en-US" sz="1600" dirty="0">
                <a:solidFill>
                  <a:schemeClr val="tx1"/>
                </a:solidFill>
                <a:latin typeface="Comic Sans MS" panose="030F0902030302020204" pitchFamily="66" charset="0"/>
              </a:rPr>
              <a:t>means going to very high values</a:t>
            </a:r>
          </a:p>
          <a:p>
            <a:r>
              <a:rPr lang="en-US" sz="1600" dirty="0">
                <a:solidFill>
                  <a:schemeClr val="tx1"/>
                </a:solidFill>
                <a:latin typeface="Comic Sans MS" panose="030F0902030302020204" pitchFamily="66" charset="0"/>
              </a:rPr>
              <a:t>Thus when computing the complexity asymptotically, we can ignore the constants and the lower valued functions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3CD10-2B44-2647-A928-AA4812FA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7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34" y="1163472"/>
            <a:ext cx="7429150" cy="5456833"/>
          </a:xfrm>
        </p:spPr>
        <p:txBody>
          <a:bodyPr>
            <a:normAutofit/>
          </a:bodyPr>
          <a:lstStyle/>
          <a:p>
            <a:r>
              <a:rPr lang="en-US" dirty="0"/>
              <a:t>T(N) time to execute a program with input of size N 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800" i="1" dirty="0">
              <a:solidFill>
                <a:srgbClr val="4A050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3CD10-2B44-2647-A928-AA4812FA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DB224E-874D-AE40-9135-E8B3BA4B9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97747"/>
              </p:ext>
            </p:extLst>
          </p:nvPr>
        </p:nvGraphicFramePr>
        <p:xfrm>
          <a:off x="30609" y="1599164"/>
          <a:ext cx="7747000" cy="4864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750">
                  <a:extLst>
                    <a:ext uri="{9D8B030D-6E8A-4147-A177-3AD203B41FA5}">
                      <a16:colId xmlns:a16="http://schemas.microsoft.com/office/drawing/2014/main" val="3165909422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4125124625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1756762168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1943929147"/>
                    </a:ext>
                  </a:extLst>
                </a:gridCol>
              </a:tblGrid>
              <a:tr h="1024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O </a:t>
                      </a:r>
                    </a:p>
                    <a:p>
                      <a:r>
                        <a:rPr lang="en-US" dirty="0"/>
                        <a:t>(Upper Bound)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Omega</a:t>
                      </a:r>
                    </a:p>
                    <a:p>
                      <a:r>
                        <a:rPr lang="en-US" dirty="0"/>
                        <a:t>(Lower Bound)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  <a:p>
                      <a:r>
                        <a:rPr lang="en-US" dirty="0"/>
                        <a:t>(Upper and Lower Bound)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95528"/>
                  </a:ext>
                </a:extLst>
              </a:tr>
              <a:tr h="1024467">
                <a:tc>
                  <a:txBody>
                    <a:bodyPr/>
                    <a:lstStyle/>
                    <a:p>
                      <a:r>
                        <a:rPr lang="en-US" sz="1600" dirty="0"/>
                        <a:t>Definition</a:t>
                      </a:r>
                    </a:p>
                    <a:p>
                      <a:r>
                        <a:rPr lang="en-US" sz="1600" dirty="0"/>
                        <a:t>(remember this)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4A0505"/>
                          </a:solidFill>
                        </a:rPr>
                        <a:t>T(N)=O(f(n)) if there are positive constants c and n0 such that T(N)≤</a:t>
                      </a:r>
                      <a:r>
                        <a:rPr lang="en-US" sz="1600" i="1" dirty="0" err="1">
                          <a:solidFill>
                            <a:srgbClr val="4A0505"/>
                          </a:solidFill>
                        </a:rPr>
                        <a:t>cf</a:t>
                      </a:r>
                      <a:r>
                        <a:rPr lang="en-US" sz="1600" i="1" dirty="0">
                          <a:solidFill>
                            <a:srgbClr val="4A0505"/>
                          </a:solidFill>
                        </a:rPr>
                        <a:t>(N), when N≥n0</a:t>
                      </a:r>
                      <a:endParaRPr lang="en-US" sz="1600" i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4A0505"/>
                          </a:solidFill>
                        </a:rPr>
                        <a:t>T(N)=</a:t>
                      </a:r>
                      <a:r>
                        <a:rPr lang="en-US" sz="1600" i="1" dirty="0" err="1">
                          <a:solidFill>
                            <a:srgbClr val="4A0505"/>
                          </a:solidFill>
                        </a:rPr>
                        <a:t>Ω</a:t>
                      </a:r>
                      <a:r>
                        <a:rPr lang="en-US" sz="1600" i="1" dirty="0">
                          <a:solidFill>
                            <a:srgbClr val="4A0505"/>
                          </a:solidFill>
                        </a:rPr>
                        <a:t>(g(n)) if there are positive constants c and n0 such that T(N)≥cg(N), when N≥n0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4A0505"/>
                          </a:solidFill>
                        </a:rPr>
                        <a:t>T(N)=</a:t>
                      </a:r>
                      <a:r>
                        <a:rPr lang="en-US" sz="1600" i="1" dirty="0" err="1">
                          <a:solidFill>
                            <a:srgbClr val="4A0505"/>
                          </a:solidFill>
                        </a:rPr>
                        <a:t>Θ</a:t>
                      </a:r>
                      <a:r>
                        <a:rPr lang="en-US" sz="1600" i="1" dirty="0">
                          <a:solidFill>
                            <a:srgbClr val="4A0505"/>
                          </a:solidFill>
                        </a:rPr>
                        <a:t> (h(n)) if and only if T(N)=O(h(n)) and T(N)=</a:t>
                      </a:r>
                      <a:r>
                        <a:rPr lang="en-US" sz="1600" i="1" dirty="0" err="1">
                          <a:solidFill>
                            <a:srgbClr val="4A0505"/>
                          </a:solidFill>
                        </a:rPr>
                        <a:t>Ω</a:t>
                      </a:r>
                      <a:r>
                        <a:rPr lang="en-US" sz="1600" i="1" dirty="0">
                          <a:solidFill>
                            <a:srgbClr val="4A0505"/>
                          </a:solidFill>
                        </a:rPr>
                        <a:t> (h(n)), when N≥n0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48387"/>
                  </a:ext>
                </a:extLst>
              </a:tr>
              <a:tr h="1024467">
                <a:tc>
                  <a:txBody>
                    <a:bodyPr/>
                    <a:lstStyle/>
                    <a:p>
                      <a:r>
                        <a:rPr lang="en-US" sz="1600" dirty="0"/>
                        <a:t>Meaning</a:t>
                      </a:r>
                    </a:p>
                    <a:p>
                      <a:r>
                        <a:rPr lang="en-US" sz="1600" dirty="0"/>
                        <a:t>(understand this)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time taken by the program will be </a:t>
                      </a:r>
                      <a:r>
                        <a:rPr lang="en-US" sz="1600" i="1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 more 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than a constant </a:t>
                      </a:r>
                      <a:r>
                        <a:rPr lang="en-US" sz="1600" i="1" u="none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 times </a:t>
                      </a:r>
                      <a:r>
                        <a:rPr lang="en-US" sz="1600" i="1" u="none" dirty="0">
                          <a:solidFill>
                            <a:schemeClr val="tx1"/>
                          </a:solidFill>
                        </a:rPr>
                        <a:t>f(n)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 for all input sizes larger or equal to </a:t>
                      </a:r>
                      <a:r>
                        <a:rPr lang="en-US" sz="1600" i="1" u="none" dirty="0">
                          <a:solidFill>
                            <a:schemeClr val="tx1"/>
                          </a:solidFill>
                        </a:rPr>
                        <a:t>n0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The time taken by the program will be </a:t>
                      </a:r>
                      <a:r>
                        <a:rPr lang="en-US" sz="1600" i="1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 less 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than a constant </a:t>
                      </a:r>
                      <a:r>
                        <a:rPr lang="en-US" sz="1600" i="1" u="none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 times </a:t>
                      </a:r>
                      <a:r>
                        <a:rPr lang="en-US" sz="1600" i="1" u="none" dirty="0">
                          <a:solidFill>
                            <a:schemeClr val="tx1"/>
                          </a:solidFill>
                        </a:rPr>
                        <a:t>g(n)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 for all input sizes larger or equal to </a:t>
                      </a:r>
                      <a:r>
                        <a:rPr lang="en-US" sz="1600" i="1" u="none" dirty="0">
                          <a:solidFill>
                            <a:schemeClr val="tx1"/>
                          </a:solidFill>
                        </a:rPr>
                        <a:t>n0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The time taken by the program will be </a:t>
                      </a:r>
                      <a:r>
                        <a:rPr lang="en-US" sz="1600" i="1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 more 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than a constant </a:t>
                      </a:r>
                      <a:r>
                        <a:rPr lang="en-US" sz="1600" i="1" u="none" dirty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 times </a:t>
                      </a:r>
                      <a:r>
                        <a:rPr lang="en-US" sz="1600" i="1" u="none" dirty="0">
                          <a:solidFill>
                            <a:schemeClr val="tx1"/>
                          </a:solidFill>
                        </a:rPr>
                        <a:t>h(n) and 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i="1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 less 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than a constant </a:t>
                      </a:r>
                      <a:r>
                        <a:rPr lang="en-US" sz="1600" i="1" u="none" dirty="0">
                          <a:solidFill>
                            <a:schemeClr val="tx1"/>
                          </a:solidFill>
                        </a:rPr>
                        <a:t>C2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 times </a:t>
                      </a:r>
                      <a:r>
                        <a:rPr lang="en-US" sz="1600" i="1" u="none" dirty="0">
                          <a:solidFill>
                            <a:schemeClr val="tx1"/>
                          </a:solidFill>
                        </a:rPr>
                        <a:t>h(n) 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for all input sizes larger or equal to </a:t>
                      </a:r>
                      <a:r>
                        <a:rPr lang="en-US" sz="1600" i="1" u="none" dirty="0">
                          <a:solidFill>
                            <a:schemeClr val="tx1"/>
                          </a:solidFill>
                        </a:rPr>
                        <a:t>n0</a:t>
                      </a:r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655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A0FB970-3A5B-0247-B2EE-7F5621E190FC}"/>
              </a:ext>
            </a:extLst>
          </p:cNvPr>
          <p:cNvSpPr/>
          <p:nvPr/>
        </p:nvSpPr>
        <p:spPr>
          <a:xfrm>
            <a:off x="1994170" y="2655286"/>
            <a:ext cx="1909939" cy="4280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AB388E-5371-BE47-95C0-3786B856134D}"/>
              </a:ext>
            </a:extLst>
          </p:cNvPr>
          <p:cNvSpPr/>
          <p:nvPr/>
        </p:nvSpPr>
        <p:spPr>
          <a:xfrm>
            <a:off x="3910697" y="2655286"/>
            <a:ext cx="1909939" cy="4280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EEA7C3-BDD7-9048-88EE-5D0AE410CA41}"/>
              </a:ext>
            </a:extLst>
          </p:cNvPr>
          <p:cNvSpPr/>
          <p:nvPr/>
        </p:nvSpPr>
        <p:spPr>
          <a:xfrm>
            <a:off x="5845773" y="2655651"/>
            <a:ext cx="1909939" cy="4280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3" y="357070"/>
            <a:ext cx="4194982" cy="2409280"/>
          </a:xfrm>
          <a:prstGeom prst="rect">
            <a:avLst/>
          </a:prstGeom>
          <a:ln>
            <a:solidFill>
              <a:srgbClr val="74A51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576" y="3556601"/>
            <a:ext cx="5069891" cy="2939630"/>
          </a:xfrm>
          <a:prstGeom prst="rect">
            <a:avLst/>
          </a:prstGeom>
          <a:ln>
            <a:solidFill>
              <a:srgbClr val="74A51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701565" y="1483392"/>
            <a:ext cx="28629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time f(n) </a:t>
            </a:r>
          </a:p>
          <a:p>
            <a:r>
              <a:rPr lang="en-US" dirty="0"/>
              <a:t>Big O complexity O(g(n))</a:t>
            </a:r>
          </a:p>
          <a:p>
            <a:r>
              <a:rPr lang="en-US" sz="1000" dirty="0"/>
              <a:t>Image from </a:t>
            </a:r>
            <a:r>
              <a:rPr lang="en-US" sz="1000" dirty="0" err="1"/>
              <a:t>quora.com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593080" y="3073862"/>
            <a:ext cx="428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Big-O complexity of different functions</a:t>
            </a:r>
          </a:p>
          <a:p>
            <a:r>
              <a:rPr lang="en-US" sz="1000" dirty="0"/>
              <a:t>Image from </a:t>
            </a:r>
            <a:r>
              <a:rPr lang="en-US" sz="1000" dirty="0" err="1"/>
              <a:t>bigocheatsheet.com</a:t>
            </a:r>
            <a:endParaRPr lang="en-US" sz="1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7B1E02-E19B-C643-91B3-9E3ABFFF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35" y="3375310"/>
            <a:ext cx="2985775" cy="2666053"/>
          </a:xfrm>
        </p:spPr>
        <p:txBody>
          <a:bodyPr>
            <a:noAutofit/>
          </a:bodyPr>
          <a:lstStyle/>
          <a:p>
            <a:r>
              <a:rPr lang="en-US" b="1" i="1" dirty="0"/>
              <a:t>Common Functions used for Complexity</a:t>
            </a:r>
          </a:p>
          <a:p>
            <a:r>
              <a:rPr lang="en-US" i="1" dirty="0"/>
              <a:t>C</a:t>
            </a:r>
            <a:r>
              <a:rPr lang="en-US" dirty="0"/>
              <a:t>   constant</a:t>
            </a:r>
          </a:p>
          <a:p>
            <a:r>
              <a:rPr lang="en-US" i="1" dirty="0"/>
              <a:t>Log(n)</a:t>
            </a:r>
            <a:r>
              <a:rPr lang="en-US" dirty="0"/>
              <a:t> logarithmic</a:t>
            </a:r>
          </a:p>
          <a:p>
            <a:r>
              <a:rPr lang="en-US" i="1" dirty="0"/>
              <a:t>N</a:t>
            </a:r>
            <a:r>
              <a:rPr lang="en-US" dirty="0"/>
              <a:t> linear</a:t>
            </a:r>
          </a:p>
          <a:p>
            <a:r>
              <a:rPr lang="en-US" i="1" dirty="0"/>
              <a:t>N log(N)</a:t>
            </a:r>
          </a:p>
          <a:p>
            <a:r>
              <a:rPr lang="en-US" i="1" dirty="0" err="1"/>
              <a:t>N</a:t>
            </a:r>
            <a:r>
              <a:rPr lang="en-US" i="1" baseline="30000" dirty="0" err="1"/>
              <a:t>k</a:t>
            </a:r>
            <a:r>
              <a:rPr lang="en-US" dirty="0"/>
              <a:t> polynomial (k=2 Quadratic, k=3 Cubic)</a:t>
            </a:r>
          </a:p>
          <a:p>
            <a:r>
              <a:rPr lang="en-US" i="1" dirty="0"/>
              <a:t>C</a:t>
            </a:r>
            <a:r>
              <a:rPr lang="en-US" i="1" baseline="30000" dirty="0"/>
              <a:t>N</a:t>
            </a:r>
            <a:r>
              <a:rPr lang="en-US" dirty="0"/>
              <a:t> Exponential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4E74F4-7383-0D45-A3CD-BB197EBE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02" y="816637"/>
            <a:ext cx="7678961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902030302020204" pitchFamily="66" charset="0"/>
              </a:rPr>
              <a:t>Computing Complexity in 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latin typeface="Comic Sans MS" panose="030F0902030302020204" pitchFamily="66" charset="0"/>
              </a:rPr>
              <a:t>Given the function of the running time it is generally easy to determine the Big Oh function</a:t>
            </a:r>
          </a:p>
          <a:p>
            <a:r>
              <a:rPr lang="en-US" dirty="0">
                <a:latin typeface="Comic Sans MS" panose="030F0902030302020204" pitchFamily="66" charset="0"/>
              </a:rPr>
              <a:t>How do we determine the n0 (initial point) and c (constant)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n0 ≥ 0 (nonnegative integer)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 c≥ 1 (positive integer)</a:t>
            </a:r>
          </a:p>
          <a:p>
            <a:pPr marL="365760" lvl="1" indent="0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By appropriate  algebraic manipulation show that if n ≥ n0 then T(n)≤ </a:t>
            </a:r>
            <a:r>
              <a:rPr lang="en-US" dirty="0" err="1">
                <a:latin typeface="Comic Sans MS" panose="030F0902030302020204" pitchFamily="66" charset="0"/>
              </a:rPr>
              <a:t>cf</a:t>
            </a:r>
            <a:r>
              <a:rPr lang="en-US" dirty="0">
                <a:latin typeface="Comic Sans MS" panose="030F0902030302020204" pitchFamily="66" charset="0"/>
              </a:rPr>
              <a:t>(n) for the n0 and c selected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CC3A8-5A1B-EB4F-8CF0-7FA4CFCF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143" y="1795294"/>
            <a:ext cx="6347714" cy="38807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Let T(n)=(n+1)</a:t>
            </a:r>
            <a:r>
              <a:rPr lang="en-US" baseline="30000" dirty="0"/>
              <a:t>2</a:t>
            </a:r>
          </a:p>
          <a:p>
            <a:r>
              <a:rPr lang="en-US" dirty="0"/>
              <a:t>T(n)=n</a:t>
            </a:r>
            <a:r>
              <a:rPr lang="en-US" baseline="30000" dirty="0"/>
              <a:t>2</a:t>
            </a:r>
            <a:r>
              <a:rPr lang="en-US" dirty="0"/>
              <a:t>+2n+1</a:t>
            </a:r>
          </a:p>
          <a:p>
            <a:endParaRPr lang="en-US" dirty="0"/>
          </a:p>
          <a:p>
            <a:r>
              <a:rPr lang="en-US" dirty="0">
                <a:latin typeface="Comic Sans MS" panose="030F0902030302020204" pitchFamily="66" charset="0"/>
              </a:rPr>
              <a:t>Rule of thumb: Add the constants to get c. Set n0 to the constant of n</a:t>
            </a:r>
            <a:r>
              <a:rPr lang="en-US" baseline="30000" dirty="0">
                <a:latin typeface="Comic Sans MS" panose="030F0902030302020204" pitchFamily="66" charset="0"/>
              </a:rPr>
              <a:t>0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Here  n0=1and c=4 we can state that T(n)=O(n</a:t>
            </a:r>
            <a:r>
              <a:rPr lang="en-US" baseline="30000" dirty="0">
                <a:latin typeface="Comic Sans MS" panose="030F0902030302020204" pitchFamily="66" charset="0"/>
              </a:rPr>
              <a:t>2</a:t>
            </a:r>
            <a:r>
              <a:rPr lang="en-US" dirty="0">
                <a:latin typeface="Comic Sans MS" panose="030F0902030302020204" pitchFamily="66" charset="0"/>
              </a:rPr>
              <a:t>)</a:t>
            </a:r>
          </a:p>
          <a:p>
            <a:r>
              <a:rPr lang="en-US" dirty="0">
                <a:latin typeface="Comic Sans MS" panose="030F0902030302020204" pitchFamily="66" charset="0"/>
              </a:rPr>
              <a:t>Other c and n0 can also apply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Lower n0 allows us to start from a lower cut-off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Higher C allows for a larger envelope</a:t>
            </a:r>
          </a:p>
          <a:p>
            <a:pPr lvl="1"/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How about n0=3and c=2 ?</a:t>
            </a:r>
          </a:p>
          <a:p>
            <a:r>
              <a:rPr lang="en-US" dirty="0">
                <a:latin typeface="Comic Sans MS" panose="030F0902030302020204" pitchFamily="66" charset="0"/>
              </a:rPr>
              <a:t>How about selecting n0=0?</a:t>
            </a:r>
          </a:p>
          <a:p>
            <a:r>
              <a:rPr lang="en-US" dirty="0">
                <a:latin typeface="Comic Sans MS" panose="030F0902030302020204" pitchFamily="66" charset="0"/>
              </a:rPr>
              <a:t>We can use induction to prove these statements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186B6-CE96-4345-851F-C94A69F7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8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{C5142F0F-4B41-644E-A60F-6177A3D4E3E5}tf10001061</Template>
  <TotalTime>10227</TotalTime>
  <Words>2690</Words>
  <Application>Microsoft Macintosh PowerPoint</Application>
  <PresentationFormat>On-screen Show (4:3)</PresentationFormat>
  <Paragraphs>299</Paragraphs>
  <Slides>41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Arial</vt:lpstr>
      <vt:lpstr>Calibri</vt:lpstr>
      <vt:lpstr>Cambria Math</vt:lpstr>
      <vt:lpstr>Comic Sans MS</vt:lpstr>
      <vt:lpstr>Times</vt:lpstr>
      <vt:lpstr>Times New Roman</vt:lpstr>
      <vt:lpstr>Trebuchet MS</vt:lpstr>
      <vt:lpstr>Tw Cen MT</vt:lpstr>
      <vt:lpstr>Tw Cen MT Condensed</vt:lpstr>
      <vt:lpstr>Wingdings</vt:lpstr>
      <vt:lpstr>Wingdings 3</vt:lpstr>
      <vt:lpstr>Integral</vt:lpstr>
      <vt:lpstr>Equation</vt:lpstr>
      <vt:lpstr>Chart</vt:lpstr>
      <vt:lpstr>Topic 1: Algorithm Analysis</vt:lpstr>
      <vt:lpstr>Performance of Algorithms</vt:lpstr>
      <vt:lpstr>General Rules for Computing Performance</vt:lpstr>
      <vt:lpstr>Examples</vt:lpstr>
      <vt:lpstr>Asymptotic Computational Complexity</vt:lpstr>
      <vt:lpstr>Computational Complexity</vt:lpstr>
      <vt:lpstr>PowerPoint Presentation</vt:lpstr>
      <vt:lpstr>Computing Complexity in Big-Oh</vt:lpstr>
      <vt:lpstr>Example</vt:lpstr>
      <vt:lpstr>Proof by Induction</vt:lpstr>
      <vt:lpstr>Examples</vt:lpstr>
      <vt:lpstr>Find the Complexity </vt:lpstr>
      <vt:lpstr>Bounds that are NOT Asymptotically Tight</vt:lpstr>
      <vt:lpstr>Recursive Functions </vt:lpstr>
      <vt:lpstr>Solving Recursive Functions</vt:lpstr>
      <vt:lpstr>PowerPoint Presentation</vt:lpstr>
      <vt:lpstr>Iteration Method Example</vt:lpstr>
      <vt:lpstr>Master’s Theorem</vt:lpstr>
      <vt:lpstr>Proof of Master Theorem</vt:lpstr>
      <vt:lpstr>PowerPoint Presentation</vt:lpstr>
      <vt:lpstr>Proof of Master Theorem, Continued</vt:lpstr>
      <vt:lpstr>Case 1</vt:lpstr>
      <vt:lpstr>Case 2</vt:lpstr>
      <vt:lpstr>Case 3</vt:lpstr>
      <vt:lpstr>Extension for Case 2</vt:lpstr>
      <vt:lpstr>Proofs for Extension</vt:lpstr>
      <vt:lpstr>Master’s Theorem Cannot Be Applied When…</vt:lpstr>
      <vt:lpstr>Examples</vt:lpstr>
      <vt:lpstr>Why Parallel Programming</vt:lpstr>
      <vt:lpstr>Parallel Computing</vt:lpstr>
      <vt:lpstr>EXAMPLE </vt:lpstr>
      <vt:lpstr>Execution Time Components</vt:lpstr>
      <vt:lpstr>Speedup Expression</vt:lpstr>
      <vt:lpstr>(n)/p</vt:lpstr>
      <vt:lpstr>(n,p)</vt:lpstr>
      <vt:lpstr>(n)/p + (n,p)</vt:lpstr>
      <vt:lpstr>Amdahl’s Law</vt:lpstr>
      <vt:lpstr>Example 1</vt:lpstr>
      <vt:lpstr>Example 2</vt:lpstr>
      <vt:lpstr>Complexity and SPEEDUP</vt:lpstr>
      <vt:lpstr>Next Class</vt:lpstr>
    </vt:vector>
  </TitlesOfParts>
  <Company>UNO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Sanjukta Bhowmick</dc:creator>
  <cp:lastModifiedBy>Microsoft Office User</cp:lastModifiedBy>
  <cp:revision>64</cp:revision>
  <dcterms:created xsi:type="dcterms:W3CDTF">2016-08-27T17:49:35Z</dcterms:created>
  <dcterms:modified xsi:type="dcterms:W3CDTF">2022-09-15T18:26:38Z</dcterms:modified>
</cp:coreProperties>
</file>