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6" r:id="rId2"/>
    <p:sldId id="258" r:id="rId3"/>
    <p:sldId id="259" r:id="rId4"/>
    <p:sldId id="260" r:id="rId5"/>
    <p:sldId id="273" r:id="rId6"/>
    <p:sldId id="261" r:id="rId7"/>
    <p:sldId id="274" r:id="rId8"/>
    <p:sldId id="275" r:id="rId9"/>
    <p:sldId id="276" r:id="rId10"/>
    <p:sldId id="277" r:id="rId11"/>
    <p:sldId id="284" r:id="rId12"/>
    <p:sldId id="278" r:id="rId13"/>
    <p:sldId id="285" r:id="rId14"/>
    <p:sldId id="279" r:id="rId15"/>
    <p:sldId id="283"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1224"/>
  </p:normalViewPr>
  <p:slideViewPr>
    <p:cSldViewPr snapToGrid="0">
      <p:cViewPr varScale="1">
        <p:scale>
          <a:sx n="75" d="100"/>
          <a:sy n="75" d="100"/>
        </p:scale>
        <p:origin x="1456" y="17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FE316-A4F2-074B-8199-CDCFDE03515D}" type="datetimeFigureOut">
              <a:rPr lang="en-US" smtClean="0"/>
              <a:t>2/14/24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DA612-126C-284B-BAA9-EA6E29CE75FB}" type="slidenum">
              <a:rPr lang="en-US" smtClean="0"/>
              <a:t>‹#›</a:t>
            </a:fld>
            <a:endParaRPr lang="en-US"/>
          </a:p>
        </p:txBody>
      </p:sp>
    </p:spTree>
    <p:extLst>
      <p:ext uri="{BB962C8B-B14F-4D97-AF65-F5344CB8AC3E}">
        <p14:creationId xmlns:p14="http://schemas.microsoft.com/office/powerpoint/2010/main" val="857598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t>
            </a:r>
            <a:r>
              <a:rPr lang="en-US" dirty="0" err="1"/>
              <a:t>Zeenat</a:t>
            </a:r>
            <a:r>
              <a:rPr lang="en-US" dirty="0"/>
              <a:t> Tariq, your instructor for this course. I am pleased to have you enrolled in my natural language processing course, and I hope you learn from all lectures.</a:t>
            </a:r>
          </a:p>
          <a:p>
            <a:endParaRPr lang="en-US" dirty="0"/>
          </a:p>
        </p:txBody>
      </p:sp>
      <p:sp>
        <p:nvSpPr>
          <p:cNvPr id="4" name="Slide Number Placeholder 3"/>
          <p:cNvSpPr>
            <a:spLocks noGrp="1"/>
          </p:cNvSpPr>
          <p:nvPr>
            <p:ph type="sldNum" sz="quarter" idx="5"/>
          </p:nvPr>
        </p:nvSpPr>
        <p:spPr/>
        <p:txBody>
          <a:bodyPr/>
          <a:lstStyle/>
          <a:p>
            <a:fld id="{E77DA612-126C-284B-BAA9-EA6E29CE75FB}" type="slidenum">
              <a:rPr lang="en-US" smtClean="0"/>
              <a:t>1</a:t>
            </a:fld>
            <a:endParaRPr lang="en-US"/>
          </a:p>
        </p:txBody>
      </p:sp>
    </p:spTree>
    <p:extLst>
      <p:ext uri="{BB962C8B-B14F-4D97-AF65-F5344CB8AC3E}">
        <p14:creationId xmlns:p14="http://schemas.microsoft.com/office/powerpoint/2010/main" val="312030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the language technology which is </a:t>
            </a:r>
            <a:r>
              <a:rPr lang="en-US" b="0" i="0" dirty="0">
                <a:effectLst/>
              </a:rPr>
              <a:t>often called human language technology, studies methods of how computer programs or electronic devices can analyze, produce, modify or respond to human texts and speech. </a:t>
            </a:r>
            <a:endParaRPr lang="en-US" dirty="0"/>
          </a:p>
          <a:p>
            <a:endParaRPr lang="en-US" dirty="0"/>
          </a:p>
        </p:txBody>
      </p:sp>
      <p:sp>
        <p:nvSpPr>
          <p:cNvPr id="4" name="Slide Number Placeholder 3"/>
          <p:cNvSpPr>
            <a:spLocks noGrp="1"/>
          </p:cNvSpPr>
          <p:nvPr>
            <p:ph type="sldNum" sz="quarter" idx="5"/>
          </p:nvPr>
        </p:nvSpPr>
        <p:spPr/>
        <p:txBody>
          <a:bodyPr/>
          <a:lstStyle/>
          <a:p>
            <a:fld id="{E77DA612-126C-284B-BAA9-EA6E29CE75FB}" type="slidenum">
              <a:rPr lang="en-US" smtClean="0"/>
              <a:t>11</a:t>
            </a:fld>
            <a:endParaRPr lang="en-US"/>
          </a:p>
        </p:txBody>
      </p:sp>
    </p:spTree>
    <p:extLst>
      <p:ext uri="{BB962C8B-B14F-4D97-AF65-F5344CB8AC3E}">
        <p14:creationId xmlns:p14="http://schemas.microsoft.com/office/powerpoint/2010/main" val="1057290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NLP is organized into specialties and subspecialties, just like any other field. Many of these issues are practically resolved. For instance, while 99% of the emails we receive contain spam, it can be difficult to identify all of the spam. This is because spam detection is a relatively simple classification task. Named entity tagging and part of speech tagging are two crucial component tasks. Later in the course, we'll discuss those in more detail. They operate at fairly high accuracy levels; we'll achieve 97% accuracy on part of speech tagging and see how crucial that is for parsing. We are making good progress on other tasks. </a:t>
            </a:r>
          </a:p>
        </p:txBody>
      </p:sp>
      <p:sp>
        <p:nvSpPr>
          <p:cNvPr id="4" name="Slide Number Placeholder 3"/>
          <p:cNvSpPr>
            <a:spLocks noGrp="1"/>
          </p:cNvSpPr>
          <p:nvPr>
            <p:ph type="sldNum" sz="quarter" idx="5"/>
          </p:nvPr>
        </p:nvSpPr>
        <p:spPr/>
        <p:txBody>
          <a:bodyPr/>
          <a:lstStyle/>
          <a:p>
            <a:fld id="{E77DA612-126C-284B-BAA9-EA6E29CE75FB}" type="slidenum">
              <a:rPr lang="en-US" smtClean="0"/>
              <a:t>12</a:t>
            </a:fld>
            <a:endParaRPr lang="en-US"/>
          </a:p>
        </p:txBody>
      </p:sp>
    </p:spTree>
    <p:extLst>
      <p:ext uri="{BB962C8B-B14F-4D97-AF65-F5344CB8AC3E}">
        <p14:creationId xmlns:p14="http://schemas.microsoft.com/office/powerpoint/2010/main" val="218388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2C40"/>
                </a:solidFill>
                <a:effectLst/>
                <a:latin typeface="ABCDiatype"/>
              </a:rPr>
              <a:t>Why is natural language processing so difficult?</a:t>
            </a:r>
            <a:endParaRPr lang="en-US" dirty="0"/>
          </a:p>
        </p:txBody>
      </p:sp>
      <p:sp>
        <p:nvSpPr>
          <p:cNvPr id="4" name="Slide Number Placeholder 3"/>
          <p:cNvSpPr>
            <a:spLocks noGrp="1"/>
          </p:cNvSpPr>
          <p:nvPr>
            <p:ph type="sldNum" sz="quarter" idx="5"/>
          </p:nvPr>
        </p:nvSpPr>
        <p:spPr/>
        <p:txBody>
          <a:bodyPr/>
          <a:lstStyle/>
          <a:p>
            <a:fld id="{E77DA612-126C-284B-BAA9-EA6E29CE75FB}" type="slidenum">
              <a:rPr lang="en-US" smtClean="0"/>
              <a:t>13</a:t>
            </a:fld>
            <a:endParaRPr lang="en-US"/>
          </a:p>
        </p:txBody>
      </p:sp>
    </p:spTree>
    <p:extLst>
      <p:ext uri="{BB962C8B-B14F-4D97-AF65-F5344CB8AC3E}">
        <p14:creationId xmlns:p14="http://schemas.microsoft.com/office/powerpoint/2010/main" val="1521629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amazing example of this would be the ambiguity problems known as crash blossoms. Therefore, ambiguity is any situation in which there are possible interpretations for a surface form. An example of a headline with two meanings that lend themselves to a humorous interpretation is called a crash blossom. When you read the first headline, "Violinist Linked to JAL Crash Blossoms," you might assume that the violinist is being linked to something, but what exactly is the main verb linked to? He is associated with the crash blossoms of Japan Airlines. Then tell me about crash blossoms. The fact that blossoms was the primary verb in the headline writer's intended interpretation gave rise to the name of this phenomenon. A violinist is the one who blossoms. And the violinist was a modifier of the fact that they were connected to the JAL crash.</a:t>
            </a:r>
          </a:p>
          <a:p>
            <a:endParaRPr lang="en-US" dirty="0"/>
          </a:p>
          <a:p>
            <a:r>
              <a:rPr lang="en-US" dirty="0"/>
              <a:t>Teacher Strikes Idle Kids has similar syntactic ambiguities. The primary verb in the sentence was meant to be idle; the strikes made the kids idle. Naturally, the ironic reading is that the instructor is on strike, the verb "strike" is used, and the students are being struck by the teacher. </a:t>
            </a:r>
          </a:p>
          <a:p>
            <a:r>
              <a:rPr lang="en-US" dirty="0"/>
              <a:t>Word sense ambiguity is another significant type of ambiguity. We will refer to the author's intended meaning of "holds up" in our third example, Red Tape Holds Up New Bridges, as meaning "delay." The second meaning of holds up, which we could record as supporting, is the humorous interpretation, though.</a:t>
            </a:r>
          </a:p>
          <a:p>
            <a:endParaRPr lang="en-US" dirty="0"/>
          </a:p>
          <a:p>
            <a:r>
              <a:rPr lang="en-US" dirty="0"/>
              <a:t>Likewise, there are numerous other types of ambiguities in the given headlines. </a:t>
            </a:r>
          </a:p>
        </p:txBody>
      </p:sp>
      <p:sp>
        <p:nvSpPr>
          <p:cNvPr id="4" name="Slide Number Placeholder 3"/>
          <p:cNvSpPr>
            <a:spLocks noGrp="1"/>
          </p:cNvSpPr>
          <p:nvPr>
            <p:ph type="sldNum" sz="quarter" idx="5"/>
          </p:nvPr>
        </p:nvSpPr>
        <p:spPr/>
        <p:txBody>
          <a:bodyPr/>
          <a:lstStyle/>
          <a:p>
            <a:fld id="{E77DA612-126C-284B-BAA9-EA6E29CE75FB}" type="slidenum">
              <a:rPr lang="en-US" smtClean="0"/>
              <a:t>14</a:t>
            </a:fld>
            <a:endParaRPr lang="en-US"/>
          </a:p>
        </p:txBody>
      </p:sp>
    </p:spTree>
    <p:extLst>
      <p:ext uri="{BB962C8B-B14F-4D97-AF65-F5344CB8AC3E}">
        <p14:creationId xmlns:p14="http://schemas.microsoft.com/office/powerpoint/2010/main" val="237337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additional factors that complicate natural language. One of them is the nonstandard English that we commonly have in text, such as Twitter feeds, where words, hashtags, user IDs, and other information are spelled differently and capitalized. Because of this, all of our parsers and some of the speech taggers that we will use are frequently trained on very clean newspaper text English, but we will have a lot of issues with real English in the real world. There will be numerous segmentation issues. For example, if we see the string Y-O-R-K dash N-E-W is part of New York-New Haven, how do we know the correct segmentation is New York and New Haven? Therefore, it is the New York-New Haven railroad and not York dash New. This word is not the same as the word in dash (-) law. The segmentation problem must be properly solved. We struggle with idioms and novel words that we never came across before. Also, entity names will cause issues for us, similar to the English words in the film A Bug's Life. And as a result, it’s also frequently challenging to determine when the film title begins and ends.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7DA612-126C-284B-BAA9-EA6E29CE75FB}" type="slidenum">
              <a:rPr lang="en-US" smtClean="0"/>
              <a:t>15</a:t>
            </a:fld>
            <a:endParaRPr lang="en-US"/>
          </a:p>
        </p:txBody>
      </p:sp>
    </p:spTree>
    <p:extLst>
      <p:ext uri="{BB962C8B-B14F-4D97-AF65-F5344CB8AC3E}">
        <p14:creationId xmlns:p14="http://schemas.microsoft.com/office/powerpoint/2010/main" val="419274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Natural </a:t>
            </a:r>
            <a:r>
              <a:rPr lang="en-US" dirty="0"/>
              <a:t>language understanding is an extremely challenging task. What resources/tools are necessary? We therefore require knowledge of the world, language, and how to integrate these knowledge bases. Therefore, using probabilistic models built from linguistic data is typically how we go about doing this. Thus, for instance, we are very likely to translate the French word </a:t>
            </a:r>
            <a:r>
              <a:rPr lang="en-US" dirty="0" err="1"/>
              <a:t>maison</a:t>
            </a:r>
            <a:r>
              <a:rPr lang="en-US" dirty="0"/>
              <a:t> as "house" in English. However, we are extremely unlikely to interpret the French term </a:t>
            </a:r>
            <a:r>
              <a:rPr lang="en-US" dirty="0" err="1"/>
              <a:t>L'avocat</a:t>
            </a:r>
            <a:r>
              <a:rPr lang="en-US" dirty="0"/>
              <a:t> general as the general avocado. Moreover, it can be quite challenging to train these probabilistic models generally. However, it turns out that with rough text features, we can create approximate probabilistic models, which we will introduce along the way.</a:t>
            </a:r>
          </a:p>
        </p:txBody>
      </p:sp>
      <p:sp>
        <p:nvSpPr>
          <p:cNvPr id="4" name="Slide Number Placeholder 3"/>
          <p:cNvSpPr>
            <a:spLocks noGrp="1"/>
          </p:cNvSpPr>
          <p:nvPr>
            <p:ph type="sldNum" sz="quarter" idx="5"/>
          </p:nvPr>
        </p:nvSpPr>
        <p:spPr/>
        <p:txBody>
          <a:bodyPr/>
          <a:lstStyle/>
          <a:p>
            <a:fld id="{E77DA612-126C-284B-BAA9-EA6E29CE75FB}" type="slidenum">
              <a:rPr lang="en-US" smtClean="0"/>
              <a:t>16</a:t>
            </a:fld>
            <a:endParaRPr lang="en-US"/>
          </a:p>
        </p:txBody>
      </p:sp>
    </p:spTree>
    <p:extLst>
      <p:ext uri="{BB962C8B-B14F-4D97-AF65-F5344CB8AC3E}">
        <p14:creationId xmlns:p14="http://schemas.microsoft.com/office/powerpoint/2010/main" val="194416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main objective of this course is to teach fundamental theories and techniques for statistical natural language processing. We will discuss Maxent classifiers, Naive Bayes, and the Viterbi algorithm. We'll cover statistical parsing and n-gram language modeling. We will discuss vector models of meaning, </a:t>
            </a:r>
            <a:r>
              <a:rPr lang="en-US" dirty="0" err="1"/>
              <a:t>tf-idf</a:t>
            </a:r>
            <a:r>
              <a:rPr lang="en-US" dirty="0"/>
              <a:t>, and the inverted index, which are crucial to information retrieval. Also, we'll use this for solid, real-world applications. We'll discuss information retrieval, spelling correction, and information extraction.</a:t>
            </a:r>
          </a:p>
        </p:txBody>
      </p:sp>
      <p:sp>
        <p:nvSpPr>
          <p:cNvPr id="4" name="Slide Number Placeholder 3"/>
          <p:cNvSpPr>
            <a:spLocks noGrp="1"/>
          </p:cNvSpPr>
          <p:nvPr>
            <p:ph type="sldNum" sz="quarter" idx="5"/>
          </p:nvPr>
        </p:nvSpPr>
        <p:spPr/>
        <p:txBody>
          <a:bodyPr/>
          <a:lstStyle/>
          <a:p>
            <a:fld id="{E77DA612-126C-284B-BAA9-EA6E29CE75FB}" type="slidenum">
              <a:rPr lang="en-US" smtClean="0"/>
              <a:t>2</a:t>
            </a:fld>
            <a:endParaRPr lang="en-US"/>
          </a:p>
        </p:txBody>
      </p:sp>
    </p:spTree>
    <p:extLst>
      <p:ext uri="{BB962C8B-B14F-4D97-AF65-F5344CB8AC3E}">
        <p14:creationId xmlns:p14="http://schemas.microsoft.com/office/powerpoint/2010/main" val="74310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need basic linear algebraic skills for this task, so you should be familiar with vectors and matrices. You should be familiar with some basic probability theory, and since there will be programming tutorials and assignments, you must be familiar with Python. </a:t>
            </a:r>
          </a:p>
          <a:p>
            <a:endParaRPr lang="en-US" dirty="0"/>
          </a:p>
        </p:txBody>
      </p:sp>
      <p:sp>
        <p:nvSpPr>
          <p:cNvPr id="4" name="Slide Number Placeholder 3"/>
          <p:cNvSpPr>
            <a:spLocks noGrp="1"/>
          </p:cNvSpPr>
          <p:nvPr>
            <p:ph type="sldNum" sz="quarter" idx="5"/>
          </p:nvPr>
        </p:nvSpPr>
        <p:spPr/>
        <p:txBody>
          <a:bodyPr/>
          <a:lstStyle/>
          <a:p>
            <a:fld id="{E77DA612-126C-284B-BAA9-EA6E29CE75FB}" type="slidenum">
              <a:rPr lang="en-US" smtClean="0"/>
              <a:t>3</a:t>
            </a:fld>
            <a:endParaRPr lang="en-US"/>
          </a:p>
        </p:txBody>
      </p:sp>
    </p:spTree>
    <p:extLst>
      <p:ext uri="{BB962C8B-B14F-4D97-AF65-F5344CB8AC3E}">
        <p14:creationId xmlns:p14="http://schemas.microsoft.com/office/powerpoint/2010/main" val="66214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What is meant by natural language processing? You're listening to the words and sentences that I'm forming right now, and you're developing some kind of comprehension as a result. And natural language processing, or NLP, is what happens when we ask a computer to perform that task.</a:t>
            </a:r>
          </a:p>
          <a:p>
            <a:endParaRPr lang="en-US" dirty="0"/>
          </a:p>
          <a:p>
            <a:r>
              <a:rPr lang="en-US" dirty="0"/>
              <a:t>In this case, natural language processing (NLP) bridges the gap between unstructured and structured data. And this process of moving from this unstructured state to this structured one is known as natural language understanding, or NLU. Additionally, this process of transitioning from structured to unstructured data is known as natural language generation, or NLG. </a:t>
            </a:r>
          </a:p>
          <a:p>
            <a:endParaRPr lang="en-US" dirty="0"/>
          </a:p>
          <a:p>
            <a:r>
              <a:rPr lang="en-US" dirty="0"/>
              <a:t>We now need to comprehend the sentence's context when translating from one language to another. Translation involves more than just taking a word, say, from English and translating it into another language. What is being said needs to be understood in its overall context and structure.</a:t>
            </a:r>
          </a:p>
        </p:txBody>
      </p:sp>
      <p:sp>
        <p:nvSpPr>
          <p:cNvPr id="4" name="Slide Number Placeholder 3"/>
          <p:cNvSpPr>
            <a:spLocks noGrp="1"/>
          </p:cNvSpPr>
          <p:nvPr>
            <p:ph type="sldNum" sz="quarter" idx="5"/>
          </p:nvPr>
        </p:nvSpPr>
        <p:spPr/>
        <p:txBody>
          <a:bodyPr/>
          <a:lstStyle/>
          <a:p>
            <a:fld id="{E77DA612-126C-284B-BAA9-EA6E29CE75FB}" type="slidenum">
              <a:rPr lang="en-US" smtClean="0"/>
              <a:t>4</a:t>
            </a:fld>
            <a:endParaRPr lang="en-US"/>
          </a:p>
        </p:txBody>
      </p:sp>
    </p:spTree>
    <p:extLst>
      <p:ext uri="{BB962C8B-B14F-4D97-AF65-F5344CB8AC3E}">
        <p14:creationId xmlns:p14="http://schemas.microsoft.com/office/powerpoint/2010/main" val="48187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huge amount of data available on social media and the web has enabled the creation of amazing new applications. Let's examine some of the applications. </a:t>
            </a:r>
          </a:p>
        </p:txBody>
      </p:sp>
      <p:sp>
        <p:nvSpPr>
          <p:cNvPr id="4" name="Slide Number Placeholder 3"/>
          <p:cNvSpPr>
            <a:spLocks noGrp="1"/>
          </p:cNvSpPr>
          <p:nvPr>
            <p:ph type="sldNum" sz="quarter" idx="5"/>
          </p:nvPr>
        </p:nvSpPr>
        <p:spPr/>
        <p:txBody>
          <a:bodyPr/>
          <a:lstStyle/>
          <a:p>
            <a:fld id="{E77DA612-126C-284B-BAA9-EA6E29CE75FB}" type="slidenum">
              <a:rPr lang="en-US" smtClean="0"/>
              <a:t>5</a:t>
            </a:fld>
            <a:endParaRPr lang="en-US"/>
          </a:p>
        </p:txBody>
      </p:sp>
    </p:spTree>
    <p:extLst>
      <p:ext uri="{BB962C8B-B14F-4D97-AF65-F5344CB8AC3E}">
        <p14:creationId xmlns:p14="http://schemas.microsoft.com/office/powerpoint/2010/main" val="393541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answering is one of those applications. As you may be aware, on February 16th, IBM's Watson won the Jeopardy challenge. In 2011, responding to inquiries such as "This author's most famous novel was inspired by William Wilkinson's book" You may already be aware that the author of Dracula, Bram Stoker, is the answer.</a:t>
            </a:r>
          </a:p>
        </p:txBody>
      </p:sp>
      <p:sp>
        <p:nvSpPr>
          <p:cNvPr id="4" name="Slide Number Placeholder 3"/>
          <p:cNvSpPr>
            <a:spLocks noGrp="1"/>
          </p:cNvSpPr>
          <p:nvPr>
            <p:ph type="sldNum" sz="quarter" idx="5"/>
          </p:nvPr>
        </p:nvSpPr>
        <p:spPr/>
        <p:txBody>
          <a:bodyPr/>
          <a:lstStyle/>
          <a:p>
            <a:fld id="{E77DA612-126C-284B-BAA9-EA6E29CE75FB}" type="slidenum">
              <a:rPr lang="en-US" smtClean="0"/>
              <a:t>6</a:t>
            </a:fld>
            <a:endParaRPr lang="en-US"/>
          </a:p>
        </p:txBody>
      </p:sp>
    </p:spTree>
    <p:extLst>
      <p:ext uri="{BB962C8B-B14F-4D97-AF65-F5344CB8AC3E}">
        <p14:creationId xmlns:p14="http://schemas.microsoft.com/office/powerpoint/2010/main" val="2774167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extraction of information is a further essential task. Let's take an example about an email regarding setting up a meeting. Software or a calendar should be able to automatically identify events such as tomorrow, times between 10 and 11:30, and rooms like Gates 159. It should then be able to extract that information, create a new calendar entry, and then fill in the calendar with this type of structured data for a calendar program. Additionally, most current calendar and email apps can accomplish this from text. </a:t>
            </a:r>
          </a:p>
        </p:txBody>
      </p:sp>
      <p:sp>
        <p:nvSpPr>
          <p:cNvPr id="4" name="Slide Number Placeholder 3"/>
          <p:cNvSpPr>
            <a:spLocks noGrp="1"/>
          </p:cNvSpPr>
          <p:nvPr>
            <p:ph type="sldNum" sz="quarter" idx="5"/>
          </p:nvPr>
        </p:nvSpPr>
        <p:spPr/>
        <p:txBody>
          <a:bodyPr/>
          <a:lstStyle/>
          <a:p>
            <a:fld id="{E77DA612-126C-284B-BAA9-EA6E29CE75FB}" type="slidenum">
              <a:rPr lang="en-US" smtClean="0"/>
              <a:t>7</a:t>
            </a:fld>
            <a:endParaRPr lang="en-US"/>
          </a:p>
        </p:txBody>
      </p:sp>
    </p:spTree>
    <p:extLst>
      <p:ext uri="{BB962C8B-B14F-4D97-AF65-F5344CB8AC3E}">
        <p14:creationId xmlns:p14="http://schemas.microsoft.com/office/powerpoint/2010/main" val="350841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like to check out online reviews of cameras. The objective is to automatically determine what features, such as zoom, price, or size, people find important in cameras. We want the system to automatically recognize these attributes. We also try to ascertain the opinion that reviews have for each attribute. A review mentioning "nice and compact," for example, would be positive; however, a term like "flimsy" would indicate a negative opinion. The aim is to automatically identify the sentiment present in every sentence and combine it with other features, such as affordability or zoom.</a:t>
            </a:r>
          </a:p>
        </p:txBody>
      </p:sp>
      <p:sp>
        <p:nvSpPr>
          <p:cNvPr id="4" name="Slide Number Placeholder 3"/>
          <p:cNvSpPr>
            <a:spLocks noGrp="1"/>
          </p:cNvSpPr>
          <p:nvPr>
            <p:ph type="sldNum" sz="quarter" idx="5"/>
          </p:nvPr>
        </p:nvSpPr>
        <p:spPr/>
        <p:txBody>
          <a:bodyPr/>
          <a:lstStyle/>
          <a:p>
            <a:fld id="{E77DA612-126C-284B-BAA9-EA6E29CE75FB}" type="slidenum">
              <a:rPr lang="en-US" smtClean="0"/>
              <a:t>8</a:t>
            </a:fld>
            <a:endParaRPr lang="en-US"/>
          </a:p>
        </p:txBody>
      </p:sp>
    </p:spTree>
    <p:extLst>
      <p:ext uri="{BB962C8B-B14F-4D97-AF65-F5344CB8AC3E}">
        <p14:creationId xmlns:p14="http://schemas.microsoft.com/office/powerpoint/2010/main" val="215986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significant new application is machine translation, which has the capability to be entirely automated. For instance, the Machine Translation  system can translate a Chinese source sentence into English. This text may be Arabic, but machine translation (MT) can also be used to support human translators. Additionally, the machine translation (MT) system may provide assistance to the human translator in translating it into English. For instance, the MT system may automatically generate a list of potential next words to aid the human translator. Let's examine language technology as it stands today.</a:t>
            </a:r>
          </a:p>
        </p:txBody>
      </p:sp>
      <p:sp>
        <p:nvSpPr>
          <p:cNvPr id="4" name="Slide Number Placeholder 3"/>
          <p:cNvSpPr>
            <a:spLocks noGrp="1"/>
          </p:cNvSpPr>
          <p:nvPr>
            <p:ph type="sldNum" sz="quarter" idx="5"/>
          </p:nvPr>
        </p:nvSpPr>
        <p:spPr/>
        <p:txBody>
          <a:bodyPr/>
          <a:lstStyle/>
          <a:p>
            <a:fld id="{E77DA612-126C-284B-BAA9-EA6E29CE75FB}" type="slidenum">
              <a:rPr lang="en-US" smtClean="0"/>
              <a:t>10</a:t>
            </a:fld>
            <a:endParaRPr lang="en-US"/>
          </a:p>
        </p:txBody>
      </p:sp>
    </p:spTree>
    <p:extLst>
      <p:ext uri="{BB962C8B-B14F-4D97-AF65-F5344CB8AC3E}">
        <p14:creationId xmlns:p14="http://schemas.microsoft.com/office/powerpoint/2010/main" val="382651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E23F-EE84-6E2A-8FB7-41D4ED685B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7D3B35-429C-B178-C682-A0D79B707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B2592-432F-8604-1412-8DED5716FA26}"/>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5" name="Footer Placeholder 4">
            <a:extLst>
              <a:ext uri="{FF2B5EF4-FFF2-40B4-BE49-F238E27FC236}">
                <a16:creationId xmlns:a16="http://schemas.microsoft.com/office/drawing/2014/main" id="{84E3D673-D8DE-F8EC-C2C1-3E023F6DF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45F85-6073-782F-6899-ED941E11632B}"/>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42875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E205-2932-8BC2-6312-1720100FF7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85EDB4-BB60-D54E-B9EC-7E5C1B3513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1DF19-7521-D77E-C79F-E854190D6877}"/>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5" name="Footer Placeholder 4">
            <a:extLst>
              <a:ext uri="{FF2B5EF4-FFF2-40B4-BE49-F238E27FC236}">
                <a16:creationId xmlns:a16="http://schemas.microsoft.com/office/drawing/2014/main" id="{08638EDC-A49F-D559-339D-375A1EE9E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7F98F-DF05-9DBB-451D-6A75BA6EDF97}"/>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254408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D20D1D-C176-B57D-FE92-24A495068C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C49BF-A737-D5A1-320C-04B11DB6D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13F63-5719-40D6-74C9-4D8C968E2628}"/>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5" name="Footer Placeholder 4">
            <a:extLst>
              <a:ext uri="{FF2B5EF4-FFF2-40B4-BE49-F238E27FC236}">
                <a16:creationId xmlns:a16="http://schemas.microsoft.com/office/drawing/2014/main" id="{7741E5C2-CFCD-EBA9-B32B-46393F9C3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63BDB-33EA-0D95-366E-CD83BA50F380}"/>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34508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26A6-935E-1241-BBD4-63E24BE37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178C6-C3D2-9F37-A2FB-864969712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E5704-59C8-8C9D-8714-D652E72031C7}"/>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5" name="Footer Placeholder 4">
            <a:extLst>
              <a:ext uri="{FF2B5EF4-FFF2-40B4-BE49-F238E27FC236}">
                <a16:creationId xmlns:a16="http://schemas.microsoft.com/office/drawing/2014/main" id="{76363F2C-5D0A-68C5-B91B-72F5B9310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4A14C-60E4-0541-AAC4-B34C09B122BC}"/>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79381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ADDB-6286-D1D8-8318-225E4A8F0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949FF2-20C8-A495-2368-FB729B2DF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60414-AA2A-178B-94EE-8C2000A9687A}"/>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5" name="Footer Placeholder 4">
            <a:extLst>
              <a:ext uri="{FF2B5EF4-FFF2-40B4-BE49-F238E27FC236}">
                <a16:creationId xmlns:a16="http://schemas.microsoft.com/office/drawing/2014/main" id="{105DCF52-9457-3A6A-84E9-071EF27D3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2CF37-8835-14CC-31BB-A1AA9404DA8E}"/>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175506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2CD7-E0B8-6462-69E7-B690A7540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1D83F3-D413-7008-E545-5F103ABE6C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3D4E24-BB79-4D2D-0ADB-A9C7DDB3A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B5B0EE-6CF7-5B4D-9285-B19D03D96893}"/>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6" name="Footer Placeholder 5">
            <a:extLst>
              <a:ext uri="{FF2B5EF4-FFF2-40B4-BE49-F238E27FC236}">
                <a16:creationId xmlns:a16="http://schemas.microsoft.com/office/drawing/2014/main" id="{EAFEAE97-36E2-AD52-69B0-CEB8FB11F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09355-4FB8-81C7-DE19-07670C8C71EA}"/>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394954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2B92-9199-DC3C-808C-7A55ADE063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917E6D-F54E-55A2-15E4-A66F796E1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61D66-59BB-B175-CB86-D979AE0B1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D39A48-F499-DBCC-71F0-8BB40FD0A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B5C6EC-E789-8E80-D6EF-41FB0F95B0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F51966-A44E-F859-083D-BE0C7AFECC43}"/>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8" name="Footer Placeholder 7">
            <a:extLst>
              <a:ext uri="{FF2B5EF4-FFF2-40B4-BE49-F238E27FC236}">
                <a16:creationId xmlns:a16="http://schemas.microsoft.com/office/drawing/2014/main" id="{DD14E507-D4B4-D724-1E11-BF1C3606BC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3D0A40-CD8C-208F-CF25-FB9C8817AEE1}"/>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139183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603E-9014-0F9F-4F31-5A59BFB843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48E7AC-F9A5-9098-05A5-0FA5C1443747}"/>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4" name="Footer Placeholder 3">
            <a:extLst>
              <a:ext uri="{FF2B5EF4-FFF2-40B4-BE49-F238E27FC236}">
                <a16:creationId xmlns:a16="http://schemas.microsoft.com/office/drawing/2014/main" id="{7299AC6A-5E96-A16E-470B-9B89BE9A7D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2FCDCF-7F15-B89F-92FE-5A203AA38E88}"/>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265624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C4945-15B4-EB59-2572-F673548115E7}"/>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3" name="Footer Placeholder 2">
            <a:extLst>
              <a:ext uri="{FF2B5EF4-FFF2-40B4-BE49-F238E27FC236}">
                <a16:creationId xmlns:a16="http://schemas.microsoft.com/office/drawing/2014/main" id="{F517FB35-27E5-6C7B-67B6-9B22D9A3CD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DA5F6-90C1-F881-CDFC-F0BABDBA0FEC}"/>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11820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DEE8-C4D3-B11C-71FB-F492B1E3D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4903B-B6DB-A3F3-3999-CDF564ED80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5AE7FD-9238-06A0-687D-0D43601CA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CB1A6-C5CD-E5AA-D937-BD96BC5A61FB}"/>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6" name="Footer Placeholder 5">
            <a:extLst>
              <a:ext uri="{FF2B5EF4-FFF2-40B4-BE49-F238E27FC236}">
                <a16:creationId xmlns:a16="http://schemas.microsoft.com/office/drawing/2014/main" id="{961A892E-F248-8B8A-7AC9-203513ED8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8CA67-0950-D6AC-2D91-FB9908B33309}"/>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207908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7F50-FB90-D6AF-A42E-5415E066D0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5DD3A8-E2B4-B483-6EE7-EC9727C1B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66FF9E-4D92-3768-6322-C82EF17E5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ACA8E-211F-0545-EF59-6760116A3507}"/>
              </a:ext>
            </a:extLst>
          </p:cNvPr>
          <p:cNvSpPr>
            <a:spLocks noGrp="1"/>
          </p:cNvSpPr>
          <p:nvPr>
            <p:ph type="dt" sz="half" idx="10"/>
          </p:nvPr>
        </p:nvSpPr>
        <p:spPr/>
        <p:txBody>
          <a:bodyPr/>
          <a:lstStyle/>
          <a:p>
            <a:fld id="{6804E97A-D350-4813-AD76-253577F03DE7}" type="datetimeFigureOut">
              <a:rPr lang="en-US" smtClean="0"/>
              <a:t>2/14/24</a:t>
            </a:fld>
            <a:endParaRPr lang="en-US"/>
          </a:p>
        </p:txBody>
      </p:sp>
      <p:sp>
        <p:nvSpPr>
          <p:cNvPr id="6" name="Footer Placeholder 5">
            <a:extLst>
              <a:ext uri="{FF2B5EF4-FFF2-40B4-BE49-F238E27FC236}">
                <a16:creationId xmlns:a16="http://schemas.microsoft.com/office/drawing/2014/main" id="{F842827C-BDDE-8F9B-7BA8-3805E6DD5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06C99-9B94-8D24-6086-5CBC6246DA68}"/>
              </a:ext>
            </a:extLst>
          </p:cNvPr>
          <p:cNvSpPr>
            <a:spLocks noGrp="1"/>
          </p:cNvSpPr>
          <p:nvPr>
            <p:ph type="sldNum" sz="quarter" idx="12"/>
          </p:nvPr>
        </p:nvSpPr>
        <p:spPr/>
        <p:txBody>
          <a:bodyPr/>
          <a:lstStyle/>
          <a:p>
            <a:fld id="{F45AD938-D502-4FF4-BC73-5773B492C142}" type="slidenum">
              <a:rPr lang="en-US" smtClean="0"/>
              <a:t>‹#›</a:t>
            </a:fld>
            <a:endParaRPr lang="en-US"/>
          </a:p>
        </p:txBody>
      </p:sp>
    </p:spTree>
    <p:extLst>
      <p:ext uri="{BB962C8B-B14F-4D97-AF65-F5344CB8AC3E}">
        <p14:creationId xmlns:p14="http://schemas.microsoft.com/office/powerpoint/2010/main" val="395188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C436FF-2C4F-9DC0-8C8D-2AC0D23EA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C27A43-F777-313C-10F4-DEA246816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564F3-CC9E-CE51-CCBB-010657B53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4E97A-D350-4813-AD76-253577F03DE7}" type="datetimeFigureOut">
              <a:rPr lang="en-US" smtClean="0"/>
              <a:t>2/14/24</a:t>
            </a:fld>
            <a:endParaRPr lang="en-US"/>
          </a:p>
        </p:txBody>
      </p:sp>
      <p:sp>
        <p:nvSpPr>
          <p:cNvPr id="5" name="Footer Placeholder 4">
            <a:extLst>
              <a:ext uri="{FF2B5EF4-FFF2-40B4-BE49-F238E27FC236}">
                <a16:creationId xmlns:a16="http://schemas.microsoft.com/office/drawing/2014/main" id="{4B7789E1-975E-1722-5A08-2E8631937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5111F5-6A23-8215-BA0D-B086FF6EA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AD938-D502-4FF4-BC73-5773B492C142}" type="slidenum">
              <a:rPr lang="en-US" smtClean="0"/>
              <a:t>‹#›</a:t>
            </a:fld>
            <a:endParaRPr lang="en-US"/>
          </a:p>
        </p:txBody>
      </p:sp>
    </p:spTree>
    <p:extLst>
      <p:ext uri="{BB962C8B-B14F-4D97-AF65-F5344CB8AC3E}">
        <p14:creationId xmlns:p14="http://schemas.microsoft.com/office/powerpoint/2010/main" val="3227565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elcome Vector Art, Icons, and Graphics for Free Download">
            <a:extLst>
              <a:ext uri="{FF2B5EF4-FFF2-40B4-BE49-F238E27FC236}">
                <a16:creationId xmlns:a16="http://schemas.microsoft.com/office/drawing/2014/main" id="{057682CA-B37C-3D37-7920-2F3EC3546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412" y="92449"/>
            <a:ext cx="2697816" cy="1319493"/>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D385CBCF-22EA-FD62-7435-0C3EC2B82501}"/>
              </a:ext>
            </a:extLst>
          </p:cNvPr>
          <p:cNvSpPr txBox="1"/>
          <p:nvPr/>
        </p:nvSpPr>
        <p:spPr>
          <a:xfrm>
            <a:off x="5020235" y="1411942"/>
            <a:ext cx="5244353" cy="1043800"/>
          </a:xfrm>
          <a:prstGeom prst="rect">
            <a:avLst/>
          </a:prstGeom>
        </p:spPr>
        <p:txBody>
          <a:bodyPr vert="horz" wrap="square" lIns="0" tIns="29135" rIns="0" bIns="0" rtlCol="0">
            <a:spAutoFit/>
          </a:bodyPr>
          <a:lstStyle/>
          <a:p>
            <a:pPr marL="11206" marR="4483" indent="436492" algn="ctr">
              <a:lnSpc>
                <a:spcPts val="2471"/>
              </a:lnSpc>
              <a:spcBef>
                <a:spcPts val="229"/>
              </a:spcBef>
            </a:pPr>
            <a:r>
              <a:rPr lang="en-US" sz="2118" b="1" dirty="0">
                <a:latin typeface="Lucida Sans Unicode"/>
                <a:cs typeface="Lucida Sans Unicode"/>
              </a:rPr>
              <a:t>CSCE 5290</a:t>
            </a:r>
          </a:p>
          <a:p>
            <a:pPr marL="11206" marR="4483" indent="436492" algn="ctr">
              <a:lnSpc>
                <a:spcPts val="2471"/>
              </a:lnSpc>
              <a:spcBef>
                <a:spcPts val="229"/>
              </a:spcBef>
            </a:pPr>
            <a:r>
              <a:rPr lang="en-US" sz="2118" b="1" dirty="0">
                <a:latin typeface="Lucida Sans Unicode"/>
                <a:cs typeface="Lucida Sans Unicode"/>
              </a:rPr>
              <a:t>Natural Language Processing</a:t>
            </a:r>
          </a:p>
          <a:p>
            <a:pPr marL="11206" marR="4483" indent="436492">
              <a:lnSpc>
                <a:spcPts val="2471"/>
              </a:lnSpc>
              <a:spcBef>
                <a:spcPts val="229"/>
              </a:spcBef>
            </a:pPr>
            <a:endParaRPr lang="en-US" sz="2118" dirty="0">
              <a:latin typeface="Lucida Sans Unicode"/>
              <a:cs typeface="Lucida Sans Unicode"/>
            </a:endParaRPr>
          </a:p>
        </p:txBody>
      </p:sp>
      <p:sp>
        <p:nvSpPr>
          <p:cNvPr id="4" name="object 2">
            <a:extLst>
              <a:ext uri="{FF2B5EF4-FFF2-40B4-BE49-F238E27FC236}">
                <a16:creationId xmlns:a16="http://schemas.microsoft.com/office/drawing/2014/main" id="{7A529EED-D9E5-74D1-FCF3-8DE7E80B03A2}"/>
              </a:ext>
            </a:extLst>
          </p:cNvPr>
          <p:cNvSpPr txBox="1">
            <a:spLocks/>
          </p:cNvSpPr>
          <p:nvPr/>
        </p:nvSpPr>
        <p:spPr>
          <a:xfrm>
            <a:off x="3070412" y="3212991"/>
            <a:ext cx="7463118" cy="2150174"/>
          </a:xfrm>
          <a:prstGeom prst="rect">
            <a:avLst/>
          </a:prstGeom>
        </p:spPr>
        <p:txBody>
          <a:bodyPr vert="horz" wrap="square" lIns="0" tIns="26894"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483152" marR="4483" indent="-1033798">
              <a:lnSpc>
                <a:spcPts val="3353"/>
              </a:lnSpc>
              <a:spcBef>
                <a:spcPts val="212"/>
              </a:spcBef>
            </a:pPr>
            <a:r>
              <a:rPr lang="en-US" spc="132" dirty="0"/>
              <a:t>Introduction</a:t>
            </a:r>
            <a:r>
              <a:rPr lang="en-US" spc="-35" dirty="0"/>
              <a:t> </a:t>
            </a:r>
            <a:r>
              <a:rPr lang="en-US" spc="115" dirty="0"/>
              <a:t>to </a:t>
            </a:r>
            <a:r>
              <a:rPr lang="en-US" spc="-838" dirty="0"/>
              <a:t> </a:t>
            </a:r>
            <a:r>
              <a:rPr lang="en-US" spc="146" dirty="0"/>
              <a:t>NLP</a:t>
            </a:r>
            <a:br>
              <a:rPr lang="en-US" spc="146" dirty="0"/>
            </a:br>
            <a:br>
              <a:rPr lang="en-US" spc="146" dirty="0"/>
            </a:br>
            <a:br>
              <a:rPr lang="en-US" spc="146" dirty="0"/>
            </a:br>
            <a:r>
              <a:rPr lang="en-US" sz="1765" spc="146" dirty="0"/>
              <a:t>Course Instructor:</a:t>
            </a:r>
            <a:br>
              <a:rPr lang="en-US" sz="1765" spc="146" dirty="0"/>
            </a:br>
            <a:r>
              <a:rPr lang="en-US" sz="1765" spc="146" dirty="0" err="1"/>
              <a:t>Zeenat</a:t>
            </a:r>
            <a:r>
              <a:rPr lang="en-US" sz="1765" spc="146" dirty="0"/>
              <a:t> Tariq</a:t>
            </a:r>
          </a:p>
        </p:txBody>
      </p:sp>
      <p:pic>
        <p:nvPicPr>
          <p:cNvPr id="1026" name="Picture 2" descr="NLP: Don't Reinvent the Wheel! | Towards Data Science">
            <a:extLst>
              <a:ext uri="{FF2B5EF4-FFF2-40B4-BE49-F238E27FC236}">
                <a16:creationId xmlns:a16="http://schemas.microsoft.com/office/drawing/2014/main" id="{B4456D4C-24BB-3F18-827C-2391AEB6F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42" y="2106966"/>
            <a:ext cx="5764101" cy="289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559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56ED6F65-5E4C-933A-398F-15057D2DE8D9}"/>
              </a:ext>
            </a:extLst>
          </p:cNvPr>
          <p:cNvSpPr txBox="1">
            <a:spLocks/>
          </p:cNvSpPr>
          <p:nvPr/>
        </p:nvSpPr>
        <p:spPr>
          <a:xfrm>
            <a:off x="1137679" y="369942"/>
            <a:ext cx="5626736"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latin typeface="Calibri"/>
                <a:cs typeface="Calibri"/>
              </a:rPr>
              <a:t>Machine</a:t>
            </a:r>
            <a:r>
              <a:rPr lang="en-US" spc="-60">
                <a:latin typeface="Calibri"/>
                <a:cs typeface="Calibri"/>
              </a:rPr>
              <a:t> </a:t>
            </a:r>
            <a:r>
              <a:rPr lang="en-US" spc="-5">
                <a:latin typeface="Calibri"/>
                <a:cs typeface="Calibri"/>
              </a:rPr>
              <a:t>Translation</a:t>
            </a:r>
            <a:endParaRPr lang="en-US" spc="-5" dirty="0">
              <a:latin typeface="Calibri"/>
              <a:cs typeface="Calibri"/>
            </a:endParaRPr>
          </a:p>
        </p:txBody>
      </p:sp>
      <p:sp>
        <p:nvSpPr>
          <p:cNvPr id="4" name="object 9">
            <a:extLst>
              <a:ext uri="{FF2B5EF4-FFF2-40B4-BE49-F238E27FC236}">
                <a16:creationId xmlns:a16="http://schemas.microsoft.com/office/drawing/2014/main" id="{9A68C129-FD01-963B-AD05-348655E31983}"/>
              </a:ext>
            </a:extLst>
          </p:cNvPr>
          <p:cNvSpPr txBox="1"/>
          <p:nvPr/>
        </p:nvSpPr>
        <p:spPr>
          <a:xfrm>
            <a:off x="764539" y="2394180"/>
            <a:ext cx="8399145" cy="1290320"/>
          </a:xfrm>
          <a:prstGeom prst="rect">
            <a:avLst/>
          </a:prstGeom>
        </p:spPr>
        <p:txBody>
          <a:bodyPr vert="horz" wrap="square" lIns="0" tIns="12700" rIns="0" bIns="0" rtlCol="0">
            <a:spAutoFit/>
          </a:bodyPr>
          <a:lstStyle/>
          <a:p>
            <a:pPr marL="4546600" indent="-342900">
              <a:lnSpc>
                <a:spcPts val="2880"/>
              </a:lnSpc>
              <a:spcBef>
                <a:spcPts val="100"/>
              </a:spcBef>
              <a:buClr>
                <a:srgbClr val="CC0000"/>
              </a:buClr>
              <a:buFont typeface="Times New Roman"/>
              <a:buChar char="•"/>
              <a:tabLst>
                <a:tab pos="4545965" algn="l"/>
                <a:tab pos="4546600" algn="l"/>
              </a:tabLst>
            </a:pPr>
            <a:r>
              <a:rPr sz="2800" spc="-5" dirty="0">
                <a:latin typeface="Calibri"/>
                <a:cs typeface="Calibri"/>
              </a:rPr>
              <a:t>Helping human translators</a:t>
            </a:r>
            <a:endParaRPr sz="2800" dirty="0">
              <a:latin typeface="Calibri"/>
              <a:cs typeface="Calibri"/>
            </a:endParaRPr>
          </a:p>
          <a:p>
            <a:pPr marL="965200" indent="-342900">
              <a:lnSpc>
                <a:spcPts val="2880"/>
              </a:lnSpc>
              <a:buClr>
                <a:srgbClr val="CC0000"/>
              </a:buClr>
              <a:buFont typeface="Times New Roman"/>
              <a:buChar char="•"/>
              <a:tabLst>
                <a:tab pos="964565" algn="l"/>
                <a:tab pos="965200" algn="l"/>
              </a:tabLst>
            </a:pPr>
            <a:r>
              <a:rPr sz="2800" dirty="0">
                <a:latin typeface="Calibri"/>
                <a:cs typeface="Calibri"/>
              </a:rPr>
              <a:t>Fully</a:t>
            </a:r>
            <a:r>
              <a:rPr sz="2800" spc="-35" dirty="0">
                <a:latin typeface="Calibri"/>
                <a:cs typeface="Calibri"/>
              </a:rPr>
              <a:t> </a:t>
            </a:r>
            <a:r>
              <a:rPr sz="2800" spc="-5" dirty="0">
                <a:latin typeface="Calibri"/>
                <a:cs typeface="Calibri"/>
              </a:rPr>
              <a:t>automatic</a:t>
            </a:r>
            <a:endParaRPr sz="2800" dirty="0">
              <a:latin typeface="Calibri"/>
              <a:cs typeface="Calibri"/>
            </a:endParaRPr>
          </a:p>
          <a:p>
            <a:pPr marL="12700">
              <a:lnSpc>
                <a:spcPct val="100000"/>
              </a:lnSpc>
              <a:spcBef>
                <a:spcPts val="2040"/>
              </a:spcBef>
            </a:pPr>
            <a:r>
              <a:rPr sz="1800" spc="-5" dirty="0">
                <a:latin typeface="Calibri"/>
                <a:cs typeface="Calibri"/>
              </a:rPr>
              <a:t>Enter</a:t>
            </a:r>
            <a:r>
              <a:rPr sz="1800" spc="-20" dirty="0">
                <a:latin typeface="Calibri"/>
                <a:cs typeface="Calibri"/>
              </a:rPr>
              <a:t> </a:t>
            </a:r>
            <a:r>
              <a:rPr sz="1800" spc="-5" dirty="0">
                <a:latin typeface="Calibri"/>
                <a:cs typeface="Calibri"/>
              </a:rPr>
              <a:t>Source</a:t>
            </a:r>
            <a:r>
              <a:rPr sz="1800" spc="-15" dirty="0">
                <a:latin typeface="Calibri"/>
                <a:cs typeface="Calibri"/>
              </a:rPr>
              <a:t> </a:t>
            </a:r>
            <a:r>
              <a:rPr sz="1800" dirty="0">
                <a:latin typeface="Calibri"/>
                <a:cs typeface="Calibri"/>
              </a:rPr>
              <a:t>Text:</a:t>
            </a:r>
          </a:p>
        </p:txBody>
      </p:sp>
      <p:pic>
        <p:nvPicPr>
          <p:cNvPr id="6" name="object 8">
            <a:extLst>
              <a:ext uri="{FF2B5EF4-FFF2-40B4-BE49-F238E27FC236}">
                <a16:creationId xmlns:a16="http://schemas.microsoft.com/office/drawing/2014/main" id="{361B0B2F-FC00-1955-2D67-D0FEACB8EFCE}"/>
              </a:ext>
            </a:extLst>
          </p:cNvPr>
          <p:cNvPicPr/>
          <p:nvPr/>
        </p:nvPicPr>
        <p:blipFill>
          <a:blip r:embed="rId3" cstate="print"/>
          <a:stretch>
            <a:fillRect/>
          </a:stretch>
        </p:blipFill>
        <p:spPr>
          <a:xfrm>
            <a:off x="5392943" y="2970761"/>
            <a:ext cx="4208256" cy="3488227"/>
          </a:xfrm>
          <a:prstGeom prst="rect">
            <a:avLst/>
          </a:prstGeom>
        </p:spPr>
      </p:pic>
      <p:sp>
        <p:nvSpPr>
          <p:cNvPr id="7" name="object 16">
            <a:extLst>
              <a:ext uri="{FF2B5EF4-FFF2-40B4-BE49-F238E27FC236}">
                <a16:creationId xmlns:a16="http://schemas.microsoft.com/office/drawing/2014/main" id="{4BE4F1CB-BEDB-4CEE-E985-A20AE3465CA6}"/>
              </a:ext>
            </a:extLst>
          </p:cNvPr>
          <p:cNvSpPr txBox="1"/>
          <p:nvPr/>
        </p:nvSpPr>
        <p:spPr>
          <a:xfrm>
            <a:off x="764539" y="4615650"/>
            <a:ext cx="33731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Translation</a:t>
            </a:r>
            <a:r>
              <a:rPr sz="1800" dirty="0">
                <a:latin typeface="Calibri"/>
                <a:cs typeface="Calibri"/>
              </a:rPr>
              <a:t> </a:t>
            </a:r>
            <a:r>
              <a:rPr lang="en-US" sz="1800" spc="-5" dirty="0">
                <a:latin typeface="Calibri"/>
                <a:cs typeface="Calibri"/>
              </a:rPr>
              <a:t>to English</a:t>
            </a:r>
            <a:r>
              <a:rPr sz="1800" spc="-5" dirty="0">
                <a:latin typeface="Calibri"/>
                <a:cs typeface="Calibri"/>
              </a:rPr>
              <a:t>:</a:t>
            </a:r>
            <a:endParaRPr sz="1800" dirty="0">
              <a:latin typeface="Calibri"/>
              <a:cs typeface="Calibri"/>
            </a:endParaRPr>
          </a:p>
        </p:txBody>
      </p:sp>
      <p:grpSp>
        <p:nvGrpSpPr>
          <p:cNvPr id="8" name="object 13">
            <a:extLst>
              <a:ext uri="{FF2B5EF4-FFF2-40B4-BE49-F238E27FC236}">
                <a16:creationId xmlns:a16="http://schemas.microsoft.com/office/drawing/2014/main" id="{D1F50AFE-B5E0-D253-D8E7-721D10BF1379}"/>
              </a:ext>
            </a:extLst>
          </p:cNvPr>
          <p:cNvGrpSpPr/>
          <p:nvPr/>
        </p:nvGrpSpPr>
        <p:grpSpPr>
          <a:xfrm>
            <a:off x="806334" y="5149734"/>
            <a:ext cx="4306570" cy="648970"/>
            <a:chOff x="806334" y="5149734"/>
            <a:chExt cx="4306570" cy="648970"/>
          </a:xfrm>
        </p:grpSpPr>
        <p:pic>
          <p:nvPicPr>
            <p:cNvPr id="9" name="object 14">
              <a:extLst>
                <a:ext uri="{FF2B5EF4-FFF2-40B4-BE49-F238E27FC236}">
                  <a16:creationId xmlns:a16="http://schemas.microsoft.com/office/drawing/2014/main" id="{67551697-E131-0884-C65F-636635F03F1B}"/>
                </a:ext>
              </a:extLst>
            </p:cNvPr>
            <p:cNvPicPr/>
            <p:nvPr/>
          </p:nvPicPr>
          <p:blipFill>
            <a:blip r:embed="rId4" cstate="print"/>
            <a:stretch>
              <a:fillRect/>
            </a:stretch>
          </p:blipFill>
          <p:spPr>
            <a:xfrm>
              <a:off x="806334" y="5149734"/>
              <a:ext cx="4305992" cy="648392"/>
            </a:xfrm>
            <a:prstGeom prst="rect">
              <a:avLst/>
            </a:prstGeom>
          </p:spPr>
        </p:pic>
        <p:sp>
          <p:nvSpPr>
            <p:cNvPr id="10" name="object 15">
              <a:extLst>
                <a:ext uri="{FF2B5EF4-FFF2-40B4-BE49-F238E27FC236}">
                  <a16:creationId xmlns:a16="http://schemas.microsoft.com/office/drawing/2014/main" id="{85B97329-2C16-EA3D-E0B3-0208DD97657C}"/>
                </a:ext>
              </a:extLst>
            </p:cNvPr>
            <p:cNvSpPr/>
            <p:nvPr/>
          </p:nvSpPr>
          <p:spPr>
            <a:xfrm>
              <a:off x="838199" y="5180561"/>
              <a:ext cx="4191000" cy="533400"/>
            </a:xfrm>
            <a:custGeom>
              <a:avLst/>
              <a:gdLst/>
              <a:ahLst/>
              <a:cxnLst/>
              <a:rect l="l" t="t" r="r" b="b"/>
              <a:pathLst>
                <a:path w="4191000" h="533400">
                  <a:moveTo>
                    <a:pt x="4102097" y="0"/>
                  </a:moveTo>
                  <a:lnTo>
                    <a:pt x="88901" y="0"/>
                  </a:lnTo>
                  <a:lnTo>
                    <a:pt x="54297" y="6986"/>
                  </a:lnTo>
                  <a:lnTo>
                    <a:pt x="26038" y="26038"/>
                  </a:lnTo>
                  <a:lnTo>
                    <a:pt x="6986" y="54297"/>
                  </a:lnTo>
                  <a:lnTo>
                    <a:pt x="0" y="88902"/>
                  </a:lnTo>
                  <a:lnTo>
                    <a:pt x="0" y="444497"/>
                  </a:lnTo>
                  <a:lnTo>
                    <a:pt x="6986" y="479102"/>
                  </a:lnTo>
                  <a:lnTo>
                    <a:pt x="26038" y="507361"/>
                  </a:lnTo>
                  <a:lnTo>
                    <a:pt x="54297" y="526413"/>
                  </a:lnTo>
                  <a:lnTo>
                    <a:pt x="88901" y="533400"/>
                  </a:lnTo>
                  <a:lnTo>
                    <a:pt x="4102097" y="533400"/>
                  </a:lnTo>
                  <a:lnTo>
                    <a:pt x="4136702" y="526413"/>
                  </a:lnTo>
                  <a:lnTo>
                    <a:pt x="4164960" y="507361"/>
                  </a:lnTo>
                  <a:lnTo>
                    <a:pt x="4184012" y="479102"/>
                  </a:lnTo>
                  <a:lnTo>
                    <a:pt x="4190998" y="444497"/>
                  </a:lnTo>
                  <a:lnTo>
                    <a:pt x="4190998" y="88902"/>
                  </a:lnTo>
                  <a:lnTo>
                    <a:pt x="4184012" y="54297"/>
                  </a:lnTo>
                  <a:lnTo>
                    <a:pt x="4164960" y="26038"/>
                  </a:lnTo>
                  <a:lnTo>
                    <a:pt x="4136702" y="6986"/>
                  </a:lnTo>
                  <a:lnTo>
                    <a:pt x="4102097" y="0"/>
                  </a:lnTo>
                  <a:close/>
                </a:path>
              </a:pathLst>
            </a:custGeom>
            <a:solidFill>
              <a:srgbClr val="F7F0DF"/>
            </a:solidFill>
          </p:spPr>
          <p:txBody>
            <a:bodyPr wrap="square" lIns="0" tIns="0" rIns="0" bIns="0" rtlCol="0"/>
            <a:lstStyle/>
            <a:p>
              <a:endParaRPr/>
            </a:p>
          </p:txBody>
        </p:sp>
      </p:grpSp>
      <p:sp>
        <p:nvSpPr>
          <p:cNvPr id="11" name="object 18">
            <a:extLst>
              <a:ext uri="{FF2B5EF4-FFF2-40B4-BE49-F238E27FC236}">
                <a16:creationId xmlns:a16="http://schemas.microsoft.com/office/drawing/2014/main" id="{1D62400B-0E29-8AC9-5338-37E0BD48524C}"/>
              </a:ext>
            </a:extLst>
          </p:cNvPr>
          <p:cNvSpPr txBox="1"/>
          <p:nvPr/>
        </p:nvSpPr>
        <p:spPr>
          <a:xfrm>
            <a:off x="993139" y="5276272"/>
            <a:ext cx="353758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This</a:t>
            </a:r>
            <a:r>
              <a:rPr sz="2400" spc="-5" dirty="0">
                <a:latin typeface="Calibri"/>
                <a:cs typeface="Calibri"/>
              </a:rPr>
              <a:t> </a:t>
            </a:r>
            <a:r>
              <a:rPr sz="2400" dirty="0">
                <a:latin typeface="Calibri"/>
                <a:cs typeface="Calibri"/>
              </a:rPr>
              <a:t>is</a:t>
            </a:r>
            <a:r>
              <a:rPr sz="2400" spc="-5" dirty="0">
                <a:latin typeface="Calibri"/>
                <a:cs typeface="Calibri"/>
              </a:rPr>
              <a:t> only </a:t>
            </a:r>
            <a:r>
              <a:rPr sz="2400" dirty="0">
                <a:latin typeface="Calibri"/>
                <a:cs typeface="Calibri"/>
              </a:rPr>
              <a:t>a</a:t>
            </a:r>
            <a:r>
              <a:rPr sz="2400" spc="-5" dirty="0">
                <a:latin typeface="Calibri"/>
                <a:cs typeface="Calibri"/>
              </a:rPr>
              <a:t> </a:t>
            </a:r>
            <a:r>
              <a:rPr sz="2400" spc="-20" dirty="0">
                <a:latin typeface="Calibri"/>
                <a:cs typeface="Calibri"/>
              </a:rPr>
              <a:t>matter</a:t>
            </a:r>
            <a:r>
              <a:rPr sz="2400" spc="-5" dirty="0">
                <a:latin typeface="Calibri"/>
                <a:cs typeface="Calibri"/>
              </a:rPr>
              <a:t> of </a:t>
            </a:r>
            <a:r>
              <a:rPr sz="2400" spc="-10" dirty="0">
                <a:latin typeface="Calibri"/>
                <a:cs typeface="Calibri"/>
              </a:rPr>
              <a:t>time.</a:t>
            </a:r>
            <a:endParaRPr sz="2400" dirty="0">
              <a:latin typeface="Calibri"/>
              <a:cs typeface="Calibri"/>
            </a:endParaRPr>
          </a:p>
        </p:txBody>
      </p:sp>
      <p:grpSp>
        <p:nvGrpSpPr>
          <p:cNvPr id="12" name="object 10">
            <a:extLst>
              <a:ext uri="{FF2B5EF4-FFF2-40B4-BE49-F238E27FC236}">
                <a16:creationId xmlns:a16="http://schemas.microsoft.com/office/drawing/2014/main" id="{83D15FF6-5970-95E3-065C-CD6FF800C055}"/>
              </a:ext>
            </a:extLst>
          </p:cNvPr>
          <p:cNvGrpSpPr/>
          <p:nvPr/>
        </p:nvGrpSpPr>
        <p:grpSpPr>
          <a:xfrm>
            <a:off x="806334" y="3778134"/>
            <a:ext cx="4385310" cy="648970"/>
            <a:chOff x="806334" y="3778134"/>
            <a:chExt cx="4385310" cy="648970"/>
          </a:xfrm>
        </p:grpSpPr>
        <p:pic>
          <p:nvPicPr>
            <p:cNvPr id="13" name="object 11">
              <a:extLst>
                <a:ext uri="{FF2B5EF4-FFF2-40B4-BE49-F238E27FC236}">
                  <a16:creationId xmlns:a16="http://schemas.microsoft.com/office/drawing/2014/main" id="{C85B033D-F11B-A12F-0684-4761612CC07B}"/>
                </a:ext>
              </a:extLst>
            </p:cNvPr>
            <p:cNvPicPr/>
            <p:nvPr/>
          </p:nvPicPr>
          <p:blipFill>
            <a:blip r:embed="rId5" cstate="print"/>
            <a:stretch>
              <a:fillRect/>
            </a:stretch>
          </p:blipFill>
          <p:spPr>
            <a:xfrm>
              <a:off x="806334" y="3778134"/>
              <a:ext cx="4384963" cy="648392"/>
            </a:xfrm>
            <a:prstGeom prst="rect">
              <a:avLst/>
            </a:prstGeom>
          </p:spPr>
        </p:pic>
        <p:sp>
          <p:nvSpPr>
            <p:cNvPr id="14" name="object 12">
              <a:extLst>
                <a:ext uri="{FF2B5EF4-FFF2-40B4-BE49-F238E27FC236}">
                  <a16:creationId xmlns:a16="http://schemas.microsoft.com/office/drawing/2014/main" id="{1815BEAB-E3AE-C4F4-43C1-A7DBE5E995E3}"/>
                </a:ext>
              </a:extLst>
            </p:cNvPr>
            <p:cNvSpPr/>
            <p:nvPr/>
          </p:nvSpPr>
          <p:spPr>
            <a:xfrm>
              <a:off x="838199" y="3808961"/>
              <a:ext cx="4267200" cy="533400"/>
            </a:xfrm>
            <a:custGeom>
              <a:avLst/>
              <a:gdLst/>
              <a:ahLst/>
              <a:cxnLst/>
              <a:rect l="l" t="t" r="r" b="b"/>
              <a:pathLst>
                <a:path w="4267200" h="533400">
                  <a:moveTo>
                    <a:pt x="4178297" y="0"/>
                  </a:moveTo>
                  <a:lnTo>
                    <a:pt x="88901" y="0"/>
                  </a:lnTo>
                  <a:lnTo>
                    <a:pt x="54297" y="6986"/>
                  </a:lnTo>
                  <a:lnTo>
                    <a:pt x="26038" y="26038"/>
                  </a:lnTo>
                  <a:lnTo>
                    <a:pt x="6986" y="54297"/>
                  </a:lnTo>
                  <a:lnTo>
                    <a:pt x="0" y="88902"/>
                  </a:lnTo>
                  <a:lnTo>
                    <a:pt x="0" y="444498"/>
                  </a:lnTo>
                  <a:lnTo>
                    <a:pt x="6986" y="479102"/>
                  </a:lnTo>
                  <a:lnTo>
                    <a:pt x="26038" y="507361"/>
                  </a:lnTo>
                  <a:lnTo>
                    <a:pt x="54297" y="526413"/>
                  </a:lnTo>
                  <a:lnTo>
                    <a:pt x="88901" y="533400"/>
                  </a:lnTo>
                  <a:lnTo>
                    <a:pt x="4178297" y="533400"/>
                  </a:lnTo>
                  <a:lnTo>
                    <a:pt x="4212901" y="526413"/>
                  </a:lnTo>
                  <a:lnTo>
                    <a:pt x="4241160" y="507361"/>
                  </a:lnTo>
                  <a:lnTo>
                    <a:pt x="4260212" y="479102"/>
                  </a:lnTo>
                  <a:lnTo>
                    <a:pt x="4267198" y="444498"/>
                  </a:lnTo>
                  <a:lnTo>
                    <a:pt x="4267198" y="88902"/>
                  </a:lnTo>
                  <a:lnTo>
                    <a:pt x="4260212" y="54297"/>
                  </a:lnTo>
                  <a:lnTo>
                    <a:pt x="4241160" y="26038"/>
                  </a:lnTo>
                  <a:lnTo>
                    <a:pt x="4212901" y="6986"/>
                  </a:lnTo>
                  <a:lnTo>
                    <a:pt x="4178297" y="0"/>
                  </a:lnTo>
                  <a:close/>
                </a:path>
              </a:pathLst>
            </a:custGeom>
            <a:solidFill>
              <a:srgbClr val="F7F0DF"/>
            </a:solidFill>
          </p:spPr>
          <p:txBody>
            <a:bodyPr wrap="square" lIns="0" tIns="0" rIns="0" bIns="0" rtlCol="0"/>
            <a:lstStyle/>
            <a:p>
              <a:endParaRPr/>
            </a:p>
          </p:txBody>
        </p:sp>
      </p:grpSp>
      <p:sp>
        <p:nvSpPr>
          <p:cNvPr id="15" name="object 17">
            <a:extLst>
              <a:ext uri="{FF2B5EF4-FFF2-40B4-BE49-F238E27FC236}">
                <a16:creationId xmlns:a16="http://schemas.microsoft.com/office/drawing/2014/main" id="{6F076952-37FF-F8DD-C5E2-1C28873EE564}"/>
              </a:ext>
            </a:extLst>
          </p:cNvPr>
          <p:cNvSpPr txBox="1"/>
          <p:nvPr/>
        </p:nvSpPr>
        <p:spPr>
          <a:xfrm>
            <a:off x="916939" y="3904672"/>
            <a:ext cx="40551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SimSun"/>
                <a:cs typeface="SimSun"/>
              </a:rPr>
              <a:t>这</a:t>
            </a:r>
            <a:r>
              <a:rPr sz="2400" spc="-600" dirty="0">
                <a:latin typeface="SimSun"/>
                <a:cs typeface="SimSun"/>
              </a:rPr>
              <a:t> </a:t>
            </a:r>
            <a:r>
              <a:rPr sz="2400" dirty="0">
                <a:latin typeface="SimSun"/>
                <a:cs typeface="SimSun"/>
              </a:rPr>
              <a:t>不过</a:t>
            </a:r>
            <a:r>
              <a:rPr sz="2400" spc="-600" dirty="0">
                <a:latin typeface="SimSun"/>
                <a:cs typeface="SimSun"/>
              </a:rPr>
              <a:t> </a:t>
            </a:r>
            <a:r>
              <a:rPr sz="2400" dirty="0">
                <a:latin typeface="SimSun"/>
                <a:cs typeface="SimSun"/>
              </a:rPr>
              <a:t>是</a:t>
            </a:r>
            <a:r>
              <a:rPr sz="2400" spc="-600" dirty="0">
                <a:latin typeface="SimSun"/>
                <a:cs typeface="SimSun"/>
              </a:rPr>
              <a:t> </a:t>
            </a:r>
            <a:r>
              <a:rPr sz="2400" dirty="0">
                <a:latin typeface="SimSun"/>
                <a:cs typeface="SimSun"/>
              </a:rPr>
              <a:t>一</a:t>
            </a:r>
            <a:r>
              <a:rPr sz="2400" spc="-600" dirty="0">
                <a:latin typeface="SimSun"/>
                <a:cs typeface="SimSun"/>
              </a:rPr>
              <a:t> </a:t>
            </a:r>
            <a:r>
              <a:rPr sz="2400" dirty="0">
                <a:latin typeface="SimSun"/>
                <a:cs typeface="SimSun"/>
              </a:rPr>
              <a:t>个</a:t>
            </a:r>
            <a:r>
              <a:rPr sz="2400" spc="-600" dirty="0">
                <a:latin typeface="SimSun"/>
                <a:cs typeface="SimSun"/>
              </a:rPr>
              <a:t> </a:t>
            </a:r>
            <a:r>
              <a:rPr sz="2400" dirty="0">
                <a:latin typeface="SimSun"/>
                <a:cs typeface="SimSun"/>
              </a:rPr>
              <a:t>时间</a:t>
            </a:r>
            <a:r>
              <a:rPr sz="2400" spc="-600" dirty="0">
                <a:latin typeface="SimSun"/>
                <a:cs typeface="SimSun"/>
              </a:rPr>
              <a:t> </a:t>
            </a:r>
            <a:r>
              <a:rPr sz="2400" dirty="0">
                <a:latin typeface="SimSun"/>
                <a:cs typeface="SimSun"/>
              </a:rPr>
              <a:t>的</a:t>
            </a:r>
            <a:r>
              <a:rPr sz="2400" spc="-600" dirty="0">
                <a:latin typeface="SimSun"/>
                <a:cs typeface="SimSun"/>
              </a:rPr>
              <a:t> </a:t>
            </a:r>
            <a:r>
              <a:rPr sz="2400" dirty="0">
                <a:latin typeface="SimSun"/>
                <a:cs typeface="SimSun"/>
              </a:rPr>
              <a:t>问题</a:t>
            </a:r>
            <a:r>
              <a:rPr sz="2400" spc="-600" dirty="0">
                <a:latin typeface="SimSun"/>
                <a:cs typeface="SimSun"/>
              </a:rPr>
              <a:t> </a:t>
            </a:r>
            <a:r>
              <a:rPr sz="2400" spc="-675" dirty="0">
                <a:latin typeface="SimSun"/>
                <a:cs typeface="SimSun"/>
              </a:rPr>
              <a:t>.</a:t>
            </a:r>
            <a:endParaRPr sz="2400" dirty="0">
              <a:latin typeface="SimSun"/>
              <a:cs typeface="SimSun"/>
            </a:endParaRPr>
          </a:p>
        </p:txBody>
      </p:sp>
      <p:sp>
        <p:nvSpPr>
          <p:cNvPr id="2" name="object 6">
            <a:extLst>
              <a:ext uri="{FF2B5EF4-FFF2-40B4-BE49-F238E27FC236}">
                <a16:creationId xmlns:a16="http://schemas.microsoft.com/office/drawing/2014/main" id="{34ED4817-9AEE-8ECB-B174-466F9407E5D7}"/>
              </a:ext>
            </a:extLst>
          </p:cNvPr>
          <p:cNvSpPr txBox="1">
            <a:spLocks/>
          </p:cNvSpPr>
          <p:nvPr/>
        </p:nvSpPr>
        <p:spPr>
          <a:xfrm>
            <a:off x="1239632" y="1190568"/>
            <a:ext cx="8306622" cy="62837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000" b="0" i="0" dirty="0">
                <a:solidFill>
                  <a:srgbClr val="202124"/>
                </a:solidFill>
                <a:effectLst/>
                <a:latin typeface="Google Sans"/>
              </a:rPr>
              <a:t>Machine translation is </a:t>
            </a:r>
            <a:r>
              <a:rPr lang="en-US" sz="2000" b="0" i="0" dirty="0">
                <a:solidFill>
                  <a:srgbClr val="040C28"/>
                </a:solidFill>
                <a:effectLst/>
                <a:latin typeface="Google Sans"/>
              </a:rPr>
              <a:t>the process of using artificial intelligence to automatically translate text from one language to another without human involvement</a:t>
            </a:r>
            <a:r>
              <a:rPr lang="en-US" sz="2000" b="0" i="0" dirty="0">
                <a:solidFill>
                  <a:srgbClr val="202124"/>
                </a:solidFill>
                <a:effectLst/>
                <a:latin typeface="Google Sans"/>
              </a:rPr>
              <a:t>.</a:t>
            </a:r>
            <a:endParaRPr lang="en-US" sz="2000" spc="-5" dirty="0">
              <a:latin typeface="Calibri"/>
              <a:cs typeface="Calibri"/>
            </a:endParaRPr>
          </a:p>
        </p:txBody>
      </p:sp>
    </p:spTree>
    <p:extLst>
      <p:ext uri="{BB962C8B-B14F-4D97-AF65-F5344CB8AC3E}">
        <p14:creationId xmlns:p14="http://schemas.microsoft.com/office/powerpoint/2010/main" val="238417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bject 6">
            <a:extLst>
              <a:ext uri="{FF2B5EF4-FFF2-40B4-BE49-F238E27FC236}">
                <a16:creationId xmlns:a16="http://schemas.microsoft.com/office/drawing/2014/main" id="{EAA0812E-B2D1-37D8-907F-1AD69598CD23}"/>
              </a:ext>
            </a:extLst>
          </p:cNvPr>
          <p:cNvSpPr txBox="1">
            <a:spLocks/>
          </p:cNvSpPr>
          <p:nvPr/>
        </p:nvSpPr>
        <p:spPr>
          <a:xfrm>
            <a:off x="1051560" y="4495466"/>
            <a:ext cx="3611880" cy="1536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3200"/>
              <a:t>Language</a:t>
            </a:r>
            <a:r>
              <a:rPr lang="en-US" sz="3200" spc="-50"/>
              <a:t> </a:t>
            </a:r>
            <a:r>
              <a:rPr lang="en-US" sz="3200" spc="-5"/>
              <a:t>Technology</a:t>
            </a:r>
          </a:p>
        </p:txBody>
      </p:sp>
      <p:pic>
        <p:nvPicPr>
          <p:cNvPr id="1026" name="Picture 2" descr="Master Human Language Technology | CLTL">
            <a:extLst>
              <a:ext uri="{FF2B5EF4-FFF2-40B4-BE49-F238E27FC236}">
                <a16:creationId xmlns:a16="http://schemas.microsoft.com/office/drawing/2014/main" id="{5C282FC2-E780-6D61-EF43-07E38A0EB5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55"/>
          <a:stretch/>
        </p:blipFill>
        <p:spPr bwMode="auto">
          <a:xfrm>
            <a:off x="20" y="10"/>
            <a:ext cx="12191980" cy="3994473"/>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A6AF1DE-3E6E-AB63-4883-492650912227}"/>
              </a:ext>
            </a:extLst>
          </p:cNvPr>
          <p:cNvSpPr txBox="1"/>
          <p:nvPr/>
        </p:nvSpPr>
        <p:spPr>
          <a:xfrm>
            <a:off x="5295826" y="4495466"/>
            <a:ext cx="6061022" cy="153619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Language technology, often called human language technology, studies methods of how computer programs or electronic devices can analyze, produce, modify or respond to human texts and speech. </a:t>
            </a:r>
            <a:endParaRPr lang="en-US" dirty="0"/>
          </a:p>
        </p:txBody>
      </p:sp>
    </p:spTree>
    <p:extLst>
      <p:ext uri="{BB962C8B-B14F-4D97-AF65-F5344CB8AC3E}">
        <p14:creationId xmlns:p14="http://schemas.microsoft.com/office/powerpoint/2010/main" val="103076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2842B24-4AC8-1F0B-8C41-90875E562F7A}"/>
              </a:ext>
            </a:extLst>
          </p:cNvPr>
          <p:cNvPicPr>
            <a:picLocks noChangeAspect="1"/>
          </p:cNvPicPr>
          <p:nvPr/>
        </p:nvPicPr>
        <p:blipFill>
          <a:blip r:embed="rId3"/>
          <a:stretch>
            <a:fillRect/>
          </a:stretch>
        </p:blipFill>
        <p:spPr>
          <a:xfrm>
            <a:off x="1154113" y="1844675"/>
            <a:ext cx="3827463" cy="4449763"/>
          </a:xfrm>
          <a:prstGeom prst="rect">
            <a:avLst/>
          </a:prstGeom>
        </p:spPr>
      </p:pic>
      <p:pic>
        <p:nvPicPr>
          <p:cNvPr id="21" name="Picture 20">
            <a:extLst>
              <a:ext uri="{FF2B5EF4-FFF2-40B4-BE49-F238E27FC236}">
                <a16:creationId xmlns:a16="http://schemas.microsoft.com/office/drawing/2014/main" id="{DE4DFF93-CDB5-69B1-B55D-B3E4B0DC6184}"/>
              </a:ext>
            </a:extLst>
          </p:cNvPr>
          <p:cNvPicPr>
            <a:picLocks noChangeAspect="1"/>
          </p:cNvPicPr>
          <p:nvPr/>
        </p:nvPicPr>
        <p:blipFill>
          <a:blip r:embed="rId4"/>
          <a:stretch>
            <a:fillRect/>
          </a:stretch>
        </p:blipFill>
        <p:spPr>
          <a:xfrm>
            <a:off x="5049838" y="1844675"/>
            <a:ext cx="5986463" cy="4449763"/>
          </a:xfrm>
          <a:prstGeom prst="rect">
            <a:avLst/>
          </a:prstGeom>
        </p:spPr>
      </p:pic>
      <p:sp>
        <p:nvSpPr>
          <p:cNvPr id="3" name="object 6">
            <a:extLst>
              <a:ext uri="{FF2B5EF4-FFF2-40B4-BE49-F238E27FC236}">
                <a16:creationId xmlns:a16="http://schemas.microsoft.com/office/drawing/2014/main" id="{CD4A1755-71B6-0855-FA7C-C36C53DFCBA5}"/>
              </a:ext>
            </a:extLst>
          </p:cNvPr>
          <p:cNvSpPr txBox="1">
            <a:spLocks noGrp="1"/>
          </p:cNvSpPr>
          <p:nvPr>
            <p:ph type="title"/>
          </p:nvPr>
        </p:nvSpPr>
        <p:spPr>
          <a:xfrm>
            <a:off x="838200" y="184805"/>
            <a:ext cx="10515600" cy="1505883"/>
          </a:xfrm>
          <a:prstGeom prst="rect">
            <a:avLst/>
          </a:prstGeom>
        </p:spPr>
        <p:txBody>
          <a:bodyPr vert="horz" lIns="0" tIns="12700" rIns="0" bIns="0" rtlCol="0" anchor="ctr">
            <a:normAutofit/>
          </a:bodyPr>
          <a:lstStyle/>
          <a:p>
            <a:pPr marL="12700">
              <a:spcBef>
                <a:spcPts val="100"/>
              </a:spcBef>
            </a:pPr>
            <a:r>
              <a:rPr lang="en-US" sz="5200" dirty="0">
                <a:latin typeface="Calibri"/>
                <a:cs typeface="Calibri"/>
              </a:rPr>
              <a:t>Language</a:t>
            </a:r>
            <a:r>
              <a:rPr lang="en-US" sz="5200" spc="-50" dirty="0">
                <a:latin typeface="Calibri"/>
                <a:cs typeface="Calibri"/>
              </a:rPr>
              <a:t> </a:t>
            </a:r>
            <a:r>
              <a:rPr lang="en-US" sz="5200" spc="-5" dirty="0">
                <a:latin typeface="Calibri"/>
                <a:cs typeface="Calibri"/>
              </a:rPr>
              <a:t>Technology</a:t>
            </a:r>
          </a:p>
        </p:txBody>
      </p:sp>
    </p:spTree>
    <p:extLst>
      <p:ext uri="{BB962C8B-B14F-4D97-AF65-F5344CB8AC3E}">
        <p14:creationId xmlns:p14="http://schemas.microsoft.com/office/powerpoint/2010/main" val="165527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Freeform: Shape 2063">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052" name="Picture 4" descr="Hands-on Feature Engineering for Natural Language Processing">
            <a:extLst>
              <a:ext uri="{FF2B5EF4-FFF2-40B4-BE49-F238E27FC236}">
                <a16:creationId xmlns:a16="http://schemas.microsoft.com/office/drawing/2014/main" id="{2DACD467-26D4-0541-ED23-D43DCE79D61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41844" y="1919740"/>
            <a:ext cx="4768755" cy="267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50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5E18E186-BFD0-B9D9-7546-799A5CDAF87B}"/>
              </a:ext>
            </a:extLst>
          </p:cNvPr>
          <p:cNvSpPr txBox="1">
            <a:spLocks/>
          </p:cNvSpPr>
          <p:nvPr/>
        </p:nvSpPr>
        <p:spPr>
          <a:xfrm>
            <a:off x="1421764" y="1402541"/>
            <a:ext cx="6243320" cy="995680"/>
          </a:xfrm>
          <a:prstGeom prst="rect">
            <a:avLst/>
          </a:prstGeom>
        </p:spPr>
        <p:txBody>
          <a:bodyPr vert="horz" wrap="square" lIns="0" tIns="3048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8900" marR="5080">
              <a:lnSpc>
                <a:spcPts val="3800"/>
              </a:lnSpc>
              <a:spcBef>
                <a:spcPts val="240"/>
              </a:spcBef>
            </a:pPr>
            <a:r>
              <a:rPr lang="en-US" spc="220" dirty="0"/>
              <a:t>Ambiguity</a:t>
            </a:r>
            <a:r>
              <a:rPr lang="en-US" spc="35" dirty="0"/>
              <a:t> </a:t>
            </a:r>
            <a:r>
              <a:rPr lang="en-US" spc="250" dirty="0"/>
              <a:t>makes</a:t>
            </a:r>
            <a:r>
              <a:rPr lang="en-US" spc="35" dirty="0"/>
              <a:t> </a:t>
            </a:r>
            <a:r>
              <a:rPr lang="en-US" spc="165" dirty="0"/>
              <a:t>NLP</a:t>
            </a:r>
            <a:r>
              <a:rPr lang="en-US" spc="40" dirty="0"/>
              <a:t> </a:t>
            </a:r>
            <a:r>
              <a:rPr lang="en-US" spc="65" dirty="0"/>
              <a:t>hard: </a:t>
            </a:r>
            <a:r>
              <a:rPr lang="en-US" spc="-950" dirty="0"/>
              <a:t> </a:t>
            </a:r>
            <a:r>
              <a:rPr lang="en-US" spc="130" dirty="0"/>
              <a:t>“Crash</a:t>
            </a:r>
            <a:r>
              <a:rPr lang="en-US" spc="50" dirty="0"/>
              <a:t> </a:t>
            </a:r>
            <a:r>
              <a:rPr lang="en-US" spc="225" dirty="0"/>
              <a:t>blossoms”</a:t>
            </a:r>
          </a:p>
        </p:txBody>
      </p:sp>
      <p:grpSp>
        <p:nvGrpSpPr>
          <p:cNvPr id="4" name="object 8">
            <a:extLst>
              <a:ext uri="{FF2B5EF4-FFF2-40B4-BE49-F238E27FC236}">
                <a16:creationId xmlns:a16="http://schemas.microsoft.com/office/drawing/2014/main" id="{683750C0-16CA-4EDF-74D6-B9879C2C18EE}"/>
              </a:ext>
            </a:extLst>
          </p:cNvPr>
          <p:cNvGrpSpPr/>
          <p:nvPr/>
        </p:nvGrpSpPr>
        <p:grpSpPr>
          <a:xfrm>
            <a:off x="7464828" y="1645920"/>
            <a:ext cx="1986742" cy="1504603"/>
            <a:chOff x="7464828" y="1645920"/>
            <a:chExt cx="1986742" cy="1504603"/>
          </a:xfrm>
        </p:grpSpPr>
        <p:pic>
          <p:nvPicPr>
            <p:cNvPr id="5" name="object 9">
              <a:extLst>
                <a:ext uri="{FF2B5EF4-FFF2-40B4-BE49-F238E27FC236}">
                  <a16:creationId xmlns:a16="http://schemas.microsoft.com/office/drawing/2014/main" id="{942D18D4-352D-5B0E-4F69-D75B49E5F6EC}"/>
                </a:ext>
              </a:extLst>
            </p:cNvPr>
            <p:cNvPicPr/>
            <p:nvPr/>
          </p:nvPicPr>
          <p:blipFill>
            <a:blip r:embed="rId3" cstate="print"/>
            <a:stretch>
              <a:fillRect/>
            </a:stretch>
          </p:blipFill>
          <p:spPr>
            <a:xfrm>
              <a:off x="7464828" y="1645920"/>
              <a:ext cx="1986742" cy="1504603"/>
            </a:xfrm>
            <a:prstGeom prst="rect">
              <a:avLst/>
            </a:prstGeom>
          </p:spPr>
        </p:pic>
        <p:pic>
          <p:nvPicPr>
            <p:cNvPr id="6" name="object 10">
              <a:extLst>
                <a:ext uri="{FF2B5EF4-FFF2-40B4-BE49-F238E27FC236}">
                  <a16:creationId xmlns:a16="http://schemas.microsoft.com/office/drawing/2014/main" id="{848730B2-C5DA-6D75-1A1E-8378ED98E035}"/>
                </a:ext>
              </a:extLst>
            </p:cNvPr>
            <p:cNvPicPr/>
            <p:nvPr/>
          </p:nvPicPr>
          <p:blipFill>
            <a:blip r:embed="rId4" cstate="print"/>
            <a:stretch>
              <a:fillRect/>
            </a:stretch>
          </p:blipFill>
          <p:spPr>
            <a:xfrm>
              <a:off x="7531098" y="1662661"/>
              <a:ext cx="1854199" cy="1396999"/>
            </a:xfrm>
            <a:prstGeom prst="rect">
              <a:avLst/>
            </a:prstGeom>
          </p:spPr>
        </p:pic>
      </p:grpSp>
      <p:sp>
        <p:nvSpPr>
          <p:cNvPr id="7" name="object 7">
            <a:extLst>
              <a:ext uri="{FF2B5EF4-FFF2-40B4-BE49-F238E27FC236}">
                <a16:creationId xmlns:a16="http://schemas.microsoft.com/office/drawing/2014/main" id="{0CA72C2E-EB7F-F306-EF41-43538DAD1263}"/>
              </a:ext>
            </a:extLst>
          </p:cNvPr>
          <p:cNvSpPr txBox="1"/>
          <p:nvPr/>
        </p:nvSpPr>
        <p:spPr>
          <a:xfrm>
            <a:off x="1602739" y="3039341"/>
            <a:ext cx="5123815" cy="2514600"/>
          </a:xfrm>
          <a:prstGeom prst="rect">
            <a:avLst/>
          </a:prstGeom>
        </p:spPr>
        <p:txBody>
          <a:bodyPr vert="horz" wrap="square" lIns="0" tIns="12700" rIns="0" bIns="0" rtlCol="0">
            <a:spAutoFit/>
          </a:bodyPr>
          <a:lstStyle/>
          <a:p>
            <a:pPr marL="12700" marR="437515">
              <a:lnSpc>
                <a:spcPct val="111100"/>
              </a:lnSpc>
              <a:spcBef>
                <a:spcPts val="100"/>
              </a:spcBef>
            </a:pPr>
            <a:r>
              <a:rPr lang="en-US" sz="2400" spc="-5" dirty="0">
                <a:latin typeface="Calibri"/>
                <a:cs typeface="Calibri"/>
              </a:rPr>
              <a:t>Violinist </a:t>
            </a:r>
            <a:r>
              <a:rPr lang="en-US" sz="2400" dirty="0">
                <a:latin typeface="Calibri"/>
                <a:cs typeface="Calibri"/>
              </a:rPr>
              <a:t>Linked to</a:t>
            </a:r>
            <a:r>
              <a:rPr lang="en-US" sz="2400" spc="-5" dirty="0">
                <a:latin typeface="Calibri"/>
                <a:cs typeface="Calibri"/>
              </a:rPr>
              <a:t> JAL</a:t>
            </a:r>
            <a:r>
              <a:rPr lang="en-US" sz="2400" dirty="0">
                <a:latin typeface="Calibri"/>
                <a:cs typeface="Calibri"/>
              </a:rPr>
              <a:t> </a:t>
            </a:r>
            <a:r>
              <a:rPr lang="en-US" sz="2400" spc="-5" dirty="0">
                <a:latin typeface="Calibri"/>
                <a:cs typeface="Calibri"/>
              </a:rPr>
              <a:t>Crash</a:t>
            </a:r>
            <a:r>
              <a:rPr lang="en-US" sz="2400" dirty="0">
                <a:latin typeface="Calibri"/>
                <a:cs typeface="Calibri"/>
              </a:rPr>
              <a:t> </a:t>
            </a:r>
            <a:r>
              <a:rPr lang="en-US" sz="2400" spc="-5" dirty="0">
                <a:latin typeface="Calibri"/>
                <a:cs typeface="Calibri"/>
              </a:rPr>
              <a:t>Blossoms </a:t>
            </a:r>
            <a:r>
              <a:rPr lang="en-US" sz="2400" spc="-530" dirty="0">
                <a:latin typeface="Calibri"/>
                <a:cs typeface="Calibri"/>
              </a:rPr>
              <a:t> </a:t>
            </a:r>
            <a:r>
              <a:rPr lang="en-US" sz="2400" spc="-5" dirty="0">
                <a:latin typeface="Calibri"/>
                <a:cs typeface="Calibri"/>
              </a:rPr>
              <a:t>Teacher Strikes</a:t>
            </a:r>
            <a:r>
              <a:rPr lang="en-US" sz="2400" dirty="0">
                <a:latin typeface="Calibri"/>
                <a:cs typeface="Calibri"/>
              </a:rPr>
              <a:t> Idle </a:t>
            </a:r>
            <a:r>
              <a:rPr lang="en-US" sz="2400" spc="-5" dirty="0">
                <a:latin typeface="Calibri"/>
                <a:cs typeface="Calibri"/>
              </a:rPr>
              <a:t>Kids</a:t>
            </a:r>
            <a:endParaRPr lang="en-US" sz="2400" dirty="0">
              <a:latin typeface="Calibri"/>
              <a:cs typeface="Calibri"/>
            </a:endParaRPr>
          </a:p>
          <a:p>
            <a:pPr marL="12700" marR="5080">
              <a:lnSpc>
                <a:spcPct val="114599"/>
              </a:lnSpc>
            </a:pPr>
            <a:r>
              <a:rPr lang="en-US" sz="2400" spc="-5" dirty="0">
                <a:latin typeface="Calibri"/>
                <a:cs typeface="Calibri"/>
              </a:rPr>
              <a:t>Red</a:t>
            </a:r>
            <a:r>
              <a:rPr lang="en-US" sz="2400" spc="15" dirty="0">
                <a:latin typeface="Calibri"/>
                <a:cs typeface="Calibri"/>
              </a:rPr>
              <a:t> </a:t>
            </a:r>
            <a:r>
              <a:rPr lang="en-US" sz="2400" dirty="0">
                <a:latin typeface="Calibri"/>
                <a:cs typeface="Calibri"/>
              </a:rPr>
              <a:t>Tape</a:t>
            </a:r>
            <a:r>
              <a:rPr lang="en-US" sz="2400" spc="20" dirty="0">
                <a:latin typeface="Calibri"/>
                <a:cs typeface="Calibri"/>
              </a:rPr>
              <a:t> </a:t>
            </a:r>
            <a:r>
              <a:rPr lang="en-US" sz="2400" spc="-5" dirty="0">
                <a:latin typeface="Calibri"/>
                <a:cs typeface="Calibri"/>
              </a:rPr>
              <a:t>Holds</a:t>
            </a:r>
            <a:r>
              <a:rPr lang="en-US" sz="2400" spc="15" dirty="0">
                <a:latin typeface="Calibri"/>
                <a:cs typeface="Calibri"/>
              </a:rPr>
              <a:t> </a:t>
            </a:r>
            <a:r>
              <a:rPr lang="en-US" sz="2400" dirty="0">
                <a:latin typeface="Calibri"/>
                <a:cs typeface="Calibri"/>
              </a:rPr>
              <a:t>Up</a:t>
            </a:r>
            <a:r>
              <a:rPr lang="en-US" sz="2400" spc="20" dirty="0">
                <a:latin typeface="Calibri"/>
                <a:cs typeface="Calibri"/>
              </a:rPr>
              <a:t> </a:t>
            </a:r>
            <a:r>
              <a:rPr lang="en-US" sz="2400" dirty="0">
                <a:latin typeface="Calibri"/>
                <a:cs typeface="Calibri"/>
              </a:rPr>
              <a:t>New</a:t>
            </a:r>
            <a:r>
              <a:rPr lang="en-US" sz="2400" spc="15" dirty="0">
                <a:latin typeface="Calibri"/>
                <a:cs typeface="Calibri"/>
              </a:rPr>
              <a:t> </a:t>
            </a:r>
            <a:r>
              <a:rPr lang="en-US" sz="2400" spc="-5" dirty="0">
                <a:latin typeface="Calibri"/>
                <a:cs typeface="Calibri"/>
              </a:rPr>
              <a:t>Bridges </a:t>
            </a:r>
            <a:r>
              <a:rPr lang="en-US" sz="2400" dirty="0">
                <a:latin typeface="Calibri"/>
                <a:cs typeface="Calibri"/>
              </a:rPr>
              <a:t> </a:t>
            </a:r>
            <a:r>
              <a:rPr lang="en-US" sz="2400" spc="-5" dirty="0">
                <a:latin typeface="Calibri"/>
                <a:cs typeface="Calibri"/>
              </a:rPr>
              <a:t>Hospitals Are</a:t>
            </a:r>
            <a:r>
              <a:rPr lang="en-US" sz="2400" dirty="0">
                <a:latin typeface="Calibri"/>
                <a:cs typeface="Calibri"/>
              </a:rPr>
              <a:t> Sued by</a:t>
            </a:r>
            <a:r>
              <a:rPr lang="en-US" sz="2400" spc="-5" dirty="0">
                <a:latin typeface="Calibri"/>
                <a:cs typeface="Calibri"/>
              </a:rPr>
              <a:t> </a:t>
            </a:r>
            <a:r>
              <a:rPr lang="en-US" sz="2400" dirty="0">
                <a:latin typeface="Calibri"/>
                <a:cs typeface="Calibri"/>
              </a:rPr>
              <a:t>7 </a:t>
            </a:r>
            <a:r>
              <a:rPr lang="en-US" sz="2400" spc="-5" dirty="0">
                <a:latin typeface="Calibri"/>
                <a:cs typeface="Calibri"/>
              </a:rPr>
              <a:t>Foot</a:t>
            </a:r>
            <a:r>
              <a:rPr lang="en-US" sz="2400" dirty="0">
                <a:latin typeface="Calibri"/>
                <a:cs typeface="Calibri"/>
              </a:rPr>
              <a:t> </a:t>
            </a:r>
            <a:r>
              <a:rPr lang="en-US" sz="2400" spc="-5" dirty="0">
                <a:latin typeface="Calibri"/>
                <a:cs typeface="Calibri"/>
              </a:rPr>
              <a:t>Doctors </a:t>
            </a:r>
            <a:r>
              <a:rPr lang="en-US" sz="2400" dirty="0">
                <a:latin typeface="Calibri"/>
                <a:cs typeface="Calibri"/>
              </a:rPr>
              <a:t> </a:t>
            </a:r>
            <a:r>
              <a:rPr lang="en-US" sz="2400" spc="-5" dirty="0">
                <a:latin typeface="Calibri"/>
                <a:cs typeface="Calibri"/>
              </a:rPr>
              <a:t>Juvenile</a:t>
            </a:r>
            <a:r>
              <a:rPr lang="en-US" sz="2400" dirty="0">
                <a:latin typeface="Calibri"/>
                <a:cs typeface="Calibri"/>
              </a:rPr>
              <a:t> </a:t>
            </a:r>
            <a:r>
              <a:rPr lang="en-US" sz="2400" spc="-5" dirty="0">
                <a:latin typeface="Calibri"/>
                <a:cs typeface="Calibri"/>
              </a:rPr>
              <a:t>Court</a:t>
            </a:r>
            <a:r>
              <a:rPr lang="en-US" sz="2400" dirty="0">
                <a:latin typeface="Calibri"/>
                <a:cs typeface="Calibri"/>
              </a:rPr>
              <a:t> to </a:t>
            </a:r>
            <a:r>
              <a:rPr lang="en-US" sz="2400" spc="-5" dirty="0">
                <a:latin typeface="Calibri"/>
                <a:cs typeface="Calibri"/>
              </a:rPr>
              <a:t>Try</a:t>
            </a:r>
            <a:r>
              <a:rPr lang="en-US" sz="2400" spc="5" dirty="0">
                <a:latin typeface="Calibri"/>
                <a:cs typeface="Calibri"/>
              </a:rPr>
              <a:t> </a:t>
            </a:r>
            <a:r>
              <a:rPr lang="en-US" sz="2400" spc="-5" dirty="0">
                <a:latin typeface="Calibri"/>
                <a:cs typeface="Calibri"/>
              </a:rPr>
              <a:t>Shooting</a:t>
            </a:r>
            <a:r>
              <a:rPr lang="en-US" sz="2400" dirty="0">
                <a:latin typeface="Calibri"/>
                <a:cs typeface="Calibri"/>
              </a:rPr>
              <a:t> </a:t>
            </a:r>
            <a:r>
              <a:rPr lang="en-US" sz="2400" spc="-5" dirty="0">
                <a:latin typeface="Calibri"/>
                <a:cs typeface="Calibri"/>
              </a:rPr>
              <a:t>Defendant </a:t>
            </a:r>
            <a:r>
              <a:rPr lang="en-US" sz="2400" spc="-530" dirty="0">
                <a:latin typeface="Calibri"/>
                <a:cs typeface="Calibri"/>
              </a:rPr>
              <a:t> </a:t>
            </a:r>
            <a:r>
              <a:rPr lang="en-US" sz="2400" spc="-5" dirty="0">
                <a:latin typeface="Calibri"/>
                <a:cs typeface="Calibri"/>
              </a:rPr>
              <a:t>Local High</a:t>
            </a:r>
            <a:r>
              <a:rPr lang="en-US" sz="2400" dirty="0">
                <a:latin typeface="Calibri"/>
                <a:cs typeface="Calibri"/>
              </a:rPr>
              <a:t> </a:t>
            </a:r>
            <a:r>
              <a:rPr lang="en-US" sz="2400" spc="-5" dirty="0">
                <a:latin typeface="Calibri"/>
                <a:cs typeface="Calibri"/>
              </a:rPr>
              <a:t>School</a:t>
            </a:r>
            <a:r>
              <a:rPr lang="en-US" sz="2400" dirty="0">
                <a:latin typeface="Calibri"/>
                <a:cs typeface="Calibri"/>
              </a:rPr>
              <a:t> </a:t>
            </a:r>
            <a:r>
              <a:rPr lang="en-US" sz="2400" spc="-5" dirty="0">
                <a:latin typeface="Calibri"/>
                <a:cs typeface="Calibri"/>
              </a:rPr>
              <a:t>Dropouts </a:t>
            </a:r>
            <a:r>
              <a:rPr lang="en-US" sz="2400" dirty="0">
                <a:latin typeface="Calibri"/>
                <a:cs typeface="Calibri"/>
              </a:rPr>
              <a:t>Cut in </a:t>
            </a:r>
            <a:r>
              <a:rPr lang="en-US" sz="2400" spc="-5" dirty="0">
                <a:latin typeface="Calibri"/>
                <a:cs typeface="Calibri"/>
              </a:rPr>
              <a:t>Half</a:t>
            </a:r>
            <a:endParaRPr lang="en-US" sz="2400" dirty="0">
              <a:latin typeface="Calibri"/>
              <a:cs typeface="Calibri"/>
            </a:endParaRPr>
          </a:p>
        </p:txBody>
      </p:sp>
      <p:pic>
        <p:nvPicPr>
          <p:cNvPr id="3074" name="Picture 2" descr="Premium Vector | Two children fighting with each other boy and girl arguing  vector cartoon characters">
            <a:extLst>
              <a:ext uri="{FF2B5EF4-FFF2-40B4-BE49-F238E27FC236}">
                <a16:creationId xmlns:a16="http://schemas.microsoft.com/office/drawing/2014/main" id="{78780EB6-AC1A-1E2C-AA56-C7CB298A2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2172" y="3080614"/>
            <a:ext cx="2492378" cy="249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47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54">
            <a:extLst>
              <a:ext uri="{FF2B5EF4-FFF2-40B4-BE49-F238E27FC236}">
                <a16:creationId xmlns:a16="http://schemas.microsoft.com/office/drawing/2014/main" id="{444F20A9-ADB7-E241-8F87-C453DA2A4D56}"/>
              </a:ext>
            </a:extLst>
          </p:cNvPr>
          <p:cNvSpPr txBox="1">
            <a:spLocks/>
          </p:cNvSpPr>
          <p:nvPr/>
        </p:nvSpPr>
        <p:spPr>
          <a:xfrm>
            <a:off x="841248" y="251312"/>
            <a:ext cx="10506456" cy="10102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spcAft>
                <a:spcPts val="600"/>
              </a:spcAft>
            </a:pPr>
            <a:r>
              <a:rPr lang="en-US" sz="3400" kern="1200" spc="140">
                <a:solidFill>
                  <a:schemeClr val="tx1"/>
                </a:solidFill>
                <a:latin typeface="+mj-lt"/>
                <a:ea typeface="+mj-ea"/>
                <a:cs typeface="+mj-cs"/>
              </a:rPr>
              <a:t>Why</a:t>
            </a:r>
            <a:r>
              <a:rPr lang="en-US" sz="3400" kern="1200" spc="50">
                <a:solidFill>
                  <a:schemeClr val="tx1"/>
                </a:solidFill>
                <a:latin typeface="+mj-lt"/>
                <a:ea typeface="+mj-ea"/>
                <a:cs typeface="+mj-cs"/>
              </a:rPr>
              <a:t> </a:t>
            </a:r>
            <a:r>
              <a:rPr lang="en-US" sz="3400" kern="1200" spc="145">
                <a:solidFill>
                  <a:schemeClr val="tx1"/>
                </a:solidFill>
                <a:latin typeface="+mj-lt"/>
                <a:ea typeface="+mj-ea"/>
                <a:cs typeface="+mj-cs"/>
              </a:rPr>
              <a:t>else</a:t>
            </a:r>
            <a:r>
              <a:rPr lang="en-US" sz="3400" kern="1200" spc="50">
                <a:solidFill>
                  <a:schemeClr val="tx1"/>
                </a:solidFill>
                <a:latin typeface="+mj-lt"/>
                <a:ea typeface="+mj-ea"/>
                <a:cs typeface="+mj-cs"/>
              </a:rPr>
              <a:t> </a:t>
            </a:r>
            <a:r>
              <a:rPr lang="en-US" sz="3400" kern="1200" spc="254">
                <a:solidFill>
                  <a:schemeClr val="tx1"/>
                </a:solidFill>
                <a:latin typeface="+mj-lt"/>
                <a:ea typeface="+mj-ea"/>
                <a:cs typeface="+mj-cs"/>
              </a:rPr>
              <a:t>is</a:t>
            </a:r>
            <a:r>
              <a:rPr lang="en-US" sz="3400" kern="1200" spc="50">
                <a:solidFill>
                  <a:schemeClr val="tx1"/>
                </a:solidFill>
                <a:latin typeface="+mj-lt"/>
                <a:ea typeface="+mj-ea"/>
                <a:cs typeface="+mj-cs"/>
              </a:rPr>
              <a:t> </a:t>
            </a:r>
            <a:r>
              <a:rPr lang="en-US" sz="3400" kern="1200" spc="135">
                <a:solidFill>
                  <a:schemeClr val="tx1"/>
                </a:solidFill>
                <a:latin typeface="+mj-lt"/>
                <a:ea typeface="+mj-ea"/>
                <a:cs typeface="+mj-cs"/>
              </a:rPr>
              <a:t>natural</a:t>
            </a:r>
            <a:r>
              <a:rPr lang="en-US" sz="3400" kern="1200" spc="50">
                <a:solidFill>
                  <a:schemeClr val="tx1"/>
                </a:solidFill>
                <a:latin typeface="+mj-lt"/>
                <a:ea typeface="+mj-ea"/>
                <a:cs typeface="+mj-cs"/>
              </a:rPr>
              <a:t> </a:t>
            </a:r>
            <a:r>
              <a:rPr lang="en-US" sz="3400" kern="1200" spc="235">
                <a:solidFill>
                  <a:schemeClr val="tx1"/>
                </a:solidFill>
                <a:latin typeface="+mj-lt"/>
                <a:ea typeface="+mj-ea"/>
                <a:cs typeface="+mj-cs"/>
              </a:rPr>
              <a:t>language </a:t>
            </a:r>
            <a:r>
              <a:rPr lang="en-US" sz="3400" kern="1200" spc="-950">
                <a:solidFill>
                  <a:schemeClr val="tx1"/>
                </a:solidFill>
                <a:latin typeface="+mj-lt"/>
                <a:ea typeface="+mj-ea"/>
                <a:cs typeface="+mj-cs"/>
              </a:rPr>
              <a:t> </a:t>
            </a:r>
            <a:r>
              <a:rPr lang="en-US" sz="3400" kern="1200" spc="204">
                <a:solidFill>
                  <a:schemeClr val="tx1"/>
                </a:solidFill>
                <a:latin typeface="+mj-lt"/>
                <a:ea typeface="+mj-ea"/>
                <a:cs typeface="+mj-cs"/>
              </a:rPr>
              <a:t>understanding</a:t>
            </a:r>
            <a:r>
              <a:rPr lang="en-US" sz="3400" kern="1200" spc="45">
                <a:solidFill>
                  <a:schemeClr val="tx1"/>
                </a:solidFill>
                <a:latin typeface="+mj-lt"/>
                <a:ea typeface="+mj-ea"/>
                <a:cs typeface="+mj-cs"/>
              </a:rPr>
              <a:t> </a:t>
            </a:r>
            <a:r>
              <a:rPr lang="en-US" sz="3400" kern="1200" spc="130">
                <a:solidFill>
                  <a:schemeClr val="tx1"/>
                </a:solidFill>
                <a:latin typeface="+mj-lt"/>
                <a:ea typeface="+mj-ea"/>
                <a:cs typeface="+mj-cs"/>
              </a:rPr>
              <a:t>difficult?</a:t>
            </a:r>
          </a:p>
        </p:txBody>
      </p:sp>
      <p:sp>
        <p:nvSpPr>
          <p:cNvPr id="21" name="Rectangle 2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33">
            <a:extLst>
              <a:ext uri="{FF2B5EF4-FFF2-40B4-BE49-F238E27FC236}">
                <a16:creationId xmlns:a16="http://schemas.microsoft.com/office/drawing/2014/main" id="{606C2F97-7AFA-BAB3-144D-4E6A1A6C27C2}"/>
              </a:ext>
            </a:extLst>
          </p:cNvPr>
          <p:cNvSpPr txBox="1"/>
          <p:nvPr/>
        </p:nvSpPr>
        <p:spPr>
          <a:xfrm>
            <a:off x="1847256" y="5758850"/>
            <a:ext cx="4399754" cy="476318"/>
          </a:xfrm>
          <a:prstGeom prst="rect">
            <a:avLst/>
          </a:prstGeom>
        </p:spPr>
        <p:txBody>
          <a:bodyPr vert="horz" wrap="square" lIns="0" tIns="12700" rIns="0" bIns="0" rtlCol="0">
            <a:spAutoFit/>
          </a:bodyPr>
          <a:lstStyle/>
          <a:p>
            <a:pPr marL="15367" defTabSz="1106424">
              <a:spcBef>
                <a:spcPts val="121"/>
              </a:spcBef>
            </a:pPr>
            <a:r>
              <a:rPr lang="en-US" sz="2904" kern="1200" spc="-6">
                <a:solidFill>
                  <a:schemeClr val="tx1"/>
                </a:solidFill>
                <a:latin typeface="Calibri"/>
                <a:ea typeface="+mn-ea"/>
                <a:cs typeface="Calibri"/>
              </a:rPr>
              <a:t>But</a:t>
            </a:r>
            <a:r>
              <a:rPr lang="en-US" sz="2904" kern="1200" spc="-12">
                <a:solidFill>
                  <a:schemeClr val="tx1"/>
                </a:solidFill>
                <a:latin typeface="Calibri"/>
                <a:ea typeface="+mn-ea"/>
                <a:cs typeface="Calibri"/>
              </a:rPr>
              <a:t> </a:t>
            </a:r>
            <a:r>
              <a:rPr lang="en-US" sz="2904" kern="1200" spc="-6">
                <a:solidFill>
                  <a:schemeClr val="tx1"/>
                </a:solidFill>
                <a:latin typeface="Calibri"/>
                <a:ea typeface="+mn-ea"/>
                <a:cs typeface="Calibri"/>
              </a:rPr>
              <a:t>that’s what</a:t>
            </a:r>
            <a:r>
              <a:rPr lang="en-US" sz="2904" kern="1200" spc="-12">
                <a:solidFill>
                  <a:schemeClr val="tx1"/>
                </a:solidFill>
                <a:latin typeface="Calibri"/>
                <a:ea typeface="+mn-ea"/>
                <a:cs typeface="Calibri"/>
              </a:rPr>
              <a:t> </a:t>
            </a:r>
            <a:r>
              <a:rPr lang="en-US" sz="2904" kern="1200" spc="-6">
                <a:solidFill>
                  <a:schemeClr val="tx1"/>
                </a:solidFill>
                <a:latin typeface="Calibri"/>
                <a:ea typeface="+mn-ea"/>
                <a:cs typeface="Calibri"/>
              </a:rPr>
              <a:t>makes </a:t>
            </a:r>
            <a:r>
              <a:rPr lang="en-US" sz="2904" kern="1200">
                <a:solidFill>
                  <a:schemeClr val="tx1"/>
                </a:solidFill>
                <a:latin typeface="Calibri"/>
                <a:ea typeface="+mn-ea"/>
                <a:cs typeface="Calibri"/>
              </a:rPr>
              <a:t>it</a:t>
            </a:r>
            <a:r>
              <a:rPr lang="en-US" sz="2904" kern="1200" spc="-6">
                <a:solidFill>
                  <a:schemeClr val="tx1"/>
                </a:solidFill>
                <a:latin typeface="Calibri"/>
                <a:ea typeface="+mn-ea"/>
                <a:cs typeface="Calibri"/>
              </a:rPr>
              <a:t> </a:t>
            </a:r>
            <a:r>
              <a:rPr lang="en-US" sz="2904" kern="1200">
                <a:solidFill>
                  <a:schemeClr val="tx1"/>
                </a:solidFill>
                <a:latin typeface="Calibri"/>
                <a:ea typeface="+mn-ea"/>
                <a:cs typeface="Calibri"/>
              </a:rPr>
              <a:t>fun!</a:t>
            </a:r>
            <a:endParaRPr lang="en-US" sz="2400">
              <a:latin typeface="Calibri"/>
              <a:cs typeface="Calibri"/>
            </a:endParaRPr>
          </a:p>
        </p:txBody>
      </p:sp>
      <p:pic>
        <p:nvPicPr>
          <p:cNvPr id="14" name="Picture 13" descr="A close-up of a few words&#10;&#10;Description automatically generated">
            <a:extLst>
              <a:ext uri="{FF2B5EF4-FFF2-40B4-BE49-F238E27FC236}">
                <a16:creationId xmlns:a16="http://schemas.microsoft.com/office/drawing/2014/main" id="{0D65E7E6-4B7A-2379-F32A-5DE69EF39416}"/>
              </a:ext>
            </a:extLst>
          </p:cNvPr>
          <p:cNvPicPr>
            <a:picLocks noChangeAspect="1"/>
          </p:cNvPicPr>
          <p:nvPr/>
        </p:nvPicPr>
        <p:blipFill>
          <a:blip r:embed="rId3"/>
          <a:stretch>
            <a:fillRect/>
          </a:stretch>
        </p:blipFill>
        <p:spPr>
          <a:xfrm>
            <a:off x="1651305" y="1650222"/>
            <a:ext cx="8880246" cy="3456515"/>
          </a:xfrm>
          <a:prstGeom prst="rect">
            <a:avLst/>
          </a:prstGeom>
        </p:spPr>
      </p:pic>
    </p:spTree>
    <p:extLst>
      <p:ext uri="{BB962C8B-B14F-4D97-AF65-F5344CB8AC3E}">
        <p14:creationId xmlns:p14="http://schemas.microsoft.com/office/powerpoint/2010/main" val="4241907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6">
            <a:extLst>
              <a:ext uri="{FF2B5EF4-FFF2-40B4-BE49-F238E27FC236}">
                <a16:creationId xmlns:a16="http://schemas.microsoft.com/office/drawing/2014/main" id="{6BED4EC4-4BD0-B52E-091C-148466014D36}"/>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4000" kern="1200" spc="-5">
                <a:solidFill>
                  <a:schemeClr val="tx1"/>
                </a:solidFill>
                <a:latin typeface="+mj-lt"/>
                <a:ea typeface="+mj-ea"/>
                <a:cs typeface="+mj-cs"/>
              </a:rPr>
              <a:t>Making</a:t>
            </a:r>
            <a:r>
              <a:rPr lang="en-US" sz="4000" kern="1200" spc="-10">
                <a:solidFill>
                  <a:schemeClr val="tx1"/>
                </a:solidFill>
                <a:latin typeface="+mj-lt"/>
                <a:ea typeface="+mj-ea"/>
                <a:cs typeface="+mj-cs"/>
              </a:rPr>
              <a:t> </a:t>
            </a:r>
            <a:r>
              <a:rPr lang="en-US" sz="4000" kern="1200" spc="-5">
                <a:solidFill>
                  <a:schemeClr val="tx1"/>
                </a:solidFill>
                <a:latin typeface="+mj-lt"/>
                <a:ea typeface="+mj-ea"/>
                <a:cs typeface="+mj-cs"/>
              </a:rPr>
              <a:t>progress </a:t>
            </a:r>
            <a:r>
              <a:rPr lang="en-US" sz="4000" kern="1200">
                <a:solidFill>
                  <a:schemeClr val="tx1"/>
                </a:solidFill>
                <a:latin typeface="+mj-lt"/>
                <a:ea typeface="+mj-ea"/>
                <a:cs typeface="+mj-cs"/>
              </a:rPr>
              <a:t>on</a:t>
            </a:r>
            <a:r>
              <a:rPr lang="en-US" sz="4000" kern="1200" spc="-10">
                <a:solidFill>
                  <a:schemeClr val="tx1"/>
                </a:solidFill>
                <a:latin typeface="+mj-lt"/>
                <a:ea typeface="+mj-ea"/>
                <a:cs typeface="+mj-cs"/>
              </a:rPr>
              <a:t> </a:t>
            </a:r>
            <a:r>
              <a:rPr lang="en-US" sz="4000" kern="1200" spc="-5">
                <a:solidFill>
                  <a:schemeClr val="tx1"/>
                </a:solidFill>
                <a:latin typeface="+mj-lt"/>
                <a:ea typeface="+mj-ea"/>
                <a:cs typeface="+mj-cs"/>
              </a:rPr>
              <a:t>this problem…</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7">
            <a:extLst>
              <a:ext uri="{FF2B5EF4-FFF2-40B4-BE49-F238E27FC236}">
                <a16:creationId xmlns:a16="http://schemas.microsoft.com/office/drawing/2014/main" id="{1B5F71AE-599A-0982-7176-6A69AB45B5E7}"/>
              </a:ext>
            </a:extLst>
          </p:cNvPr>
          <p:cNvSpPr txBox="1"/>
          <p:nvPr/>
        </p:nvSpPr>
        <p:spPr>
          <a:xfrm>
            <a:off x="1115568" y="2481943"/>
            <a:ext cx="10168128" cy="3695020"/>
          </a:xfrm>
          <a:prstGeom prst="rect">
            <a:avLst/>
          </a:prstGeom>
        </p:spPr>
        <p:txBody>
          <a:bodyPr vert="horz" lIns="91440" tIns="45720" rIns="91440" bIns="45720" rtlCol="0">
            <a:normAutofit/>
          </a:bodyPr>
          <a:lstStyle/>
          <a:p>
            <a:pPr marL="355600" indent="-228600">
              <a:lnSpc>
                <a:spcPct val="90000"/>
              </a:lnSpc>
              <a:spcBef>
                <a:spcPts val="580"/>
              </a:spcBef>
              <a:buClr>
                <a:srgbClr val="CC0000"/>
              </a:buClr>
              <a:buFont typeface="Arial" panose="020B0604020202020204" pitchFamily="34" charset="0"/>
              <a:buChar char="•"/>
              <a:tabLst>
                <a:tab pos="354965" algn="l"/>
                <a:tab pos="355600" algn="l"/>
                <a:tab pos="2891790" algn="l"/>
              </a:tabLst>
            </a:pPr>
            <a:r>
              <a:rPr lang="en-US" sz="2200" dirty="0"/>
              <a:t>The task</a:t>
            </a:r>
            <a:r>
              <a:rPr lang="en-US" sz="2200" spc="5" dirty="0"/>
              <a:t> </a:t>
            </a:r>
            <a:r>
              <a:rPr lang="en-US" sz="2200" dirty="0"/>
              <a:t>is</a:t>
            </a:r>
            <a:r>
              <a:rPr lang="en-US" sz="2200" spc="5" dirty="0"/>
              <a:t> </a:t>
            </a:r>
            <a:r>
              <a:rPr lang="en-US" sz="2200" spc="-10" dirty="0"/>
              <a:t>difficult! </a:t>
            </a:r>
            <a:r>
              <a:rPr lang="en-US" sz="2200" spc="-5" dirty="0"/>
              <a:t>What</a:t>
            </a:r>
            <a:r>
              <a:rPr lang="en-US" sz="2200" spc="-10" dirty="0"/>
              <a:t> </a:t>
            </a:r>
            <a:r>
              <a:rPr lang="en-US" sz="2200" spc="-5" dirty="0"/>
              <a:t>tools</a:t>
            </a:r>
            <a:r>
              <a:rPr lang="en-US" sz="2200" spc="-10" dirty="0"/>
              <a:t> </a:t>
            </a:r>
            <a:r>
              <a:rPr lang="en-US" sz="2200" dirty="0"/>
              <a:t>do</a:t>
            </a:r>
            <a:r>
              <a:rPr lang="en-US" sz="2200" spc="-10" dirty="0"/>
              <a:t> </a:t>
            </a:r>
            <a:r>
              <a:rPr lang="en-US" sz="2200" spc="-5" dirty="0"/>
              <a:t>we</a:t>
            </a:r>
            <a:r>
              <a:rPr lang="en-US" sz="2200" spc="-15" dirty="0"/>
              <a:t> </a:t>
            </a:r>
            <a:r>
              <a:rPr lang="en-US" sz="2200" dirty="0"/>
              <a:t>need?</a:t>
            </a:r>
          </a:p>
          <a:p>
            <a:pPr marL="698500" lvl="1" indent="-228600">
              <a:lnSpc>
                <a:spcPct val="90000"/>
              </a:lnSpc>
              <a:spcBef>
                <a:spcPts val="400"/>
              </a:spcBef>
              <a:buFont typeface="Arial" panose="020B0604020202020204" pitchFamily="34" charset="0"/>
              <a:buChar char="•"/>
              <a:tabLst>
                <a:tab pos="697865" algn="l"/>
                <a:tab pos="698500" algn="l"/>
              </a:tabLst>
            </a:pPr>
            <a:r>
              <a:rPr lang="en-US" sz="2200" spc="-5" dirty="0"/>
              <a:t>Knowledge about language</a:t>
            </a:r>
            <a:endParaRPr lang="en-US" sz="2200" dirty="0"/>
          </a:p>
          <a:p>
            <a:pPr marL="698500" lvl="1" indent="-228600">
              <a:lnSpc>
                <a:spcPct val="90000"/>
              </a:lnSpc>
              <a:spcBef>
                <a:spcPts val="500"/>
              </a:spcBef>
              <a:buFont typeface="Arial" panose="020B0604020202020204" pitchFamily="34" charset="0"/>
              <a:buChar char="•"/>
              <a:tabLst>
                <a:tab pos="697865" algn="l"/>
                <a:tab pos="698500" algn="l"/>
              </a:tabLst>
            </a:pPr>
            <a:r>
              <a:rPr lang="en-US" sz="2200" spc="-5" dirty="0"/>
              <a:t>Knowledge</a:t>
            </a:r>
            <a:r>
              <a:rPr lang="en-US" sz="2200" spc="-10" dirty="0"/>
              <a:t> </a:t>
            </a:r>
            <a:r>
              <a:rPr lang="en-US" sz="2200" spc="-5" dirty="0"/>
              <a:t>about</a:t>
            </a:r>
            <a:r>
              <a:rPr lang="en-US" sz="2200" spc="-10" dirty="0"/>
              <a:t> </a:t>
            </a:r>
            <a:r>
              <a:rPr lang="en-US" sz="2200" dirty="0"/>
              <a:t>the</a:t>
            </a:r>
            <a:r>
              <a:rPr lang="en-US" sz="2200" spc="-10" dirty="0"/>
              <a:t> </a:t>
            </a:r>
            <a:r>
              <a:rPr lang="en-US" sz="2200" spc="-5" dirty="0"/>
              <a:t>world</a:t>
            </a:r>
            <a:endParaRPr lang="en-US" sz="2200" dirty="0"/>
          </a:p>
          <a:p>
            <a:pPr marL="698500" lvl="1" indent="-228600">
              <a:lnSpc>
                <a:spcPct val="90000"/>
              </a:lnSpc>
              <a:spcBef>
                <a:spcPts val="500"/>
              </a:spcBef>
              <a:buFont typeface="Arial" panose="020B0604020202020204" pitchFamily="34" charset="0"/>
              <a:buChar char="•"/>
              <a:tabLst>
                <a:tab pos="697865" algn="l"/>
                <a:tab pos="698500" algn="l"/>
              </a:tabLst>
            </a:pPr>
            <a:r>
              <a:rPr lang="en-US" sz="2200" dirty="0"/>
              <a:t>A</a:t>
            </a:r>
            <a:r>
              <a:rPr lang="en-US" sz="2200" spc="-5" dirty="0"/>
              <a:t> way </a:t>
            </a:r>
            <a:r>
              <a:rPr lang="en-US" sz="2200" dirty="0"/>
              <a:t>to </a:t>
            </a:r>
            <a:r>
              <a:rPr lang="en-US" sz="2200" spc="-5" dirty="0"/>
              <a:t>combine</a:t>
            </a:r>
            <a:r>
              <a:rPr lang="en-US" sz="2200" dirty="0"/>
              <a:t> </a:t>
            </a:r>
            <a:r>
              <a:rPr lang="en-US" sz="2200" spc="-5" dirty="0"/>
              <a:t>knowledge</a:t>
            </a:r>
            <a:r>
              <a:rPr lang="en-US" sz="2200" dirty="0"/>
              <a:t> </a:t>
            </a:r>
            <a:r>
              <a:rPr lang="en-US" sz="2200" spc="-5" dirty="0"/>
              <a:t>sources</a:t>
            </a:r>
            <a:endParaRPr lang="en-US" sz="2200" dirty="0"/>
          </a:p>
          <a:p>
            <a:pPr marL="355600" indent="-228600">
              <a:lnSpc>
                <a:spcPct val="90000"/>
              </a:lnSpc>
              <a:spcBef>
                <a:spcPts val="595"/>
              </a:spcBef>
              <a:buClr>
                <a:srgbClr val="CC0000"/>
              </a:buClr>
              <a:buFont typeface="Arial" panose="020B0604020202020204" pitchFamily="34" charset="0"/>
              <a:buChar char="•"/>
              <a:tabLst>
                <a:tab pos="354965" algn="l"/>
                <a:tab pos="355600" algn="l"/>
              </a:tabLst>
            </a:pPr>
            <a:r>
              <a:rPr lang="en-US" sz="2200" spc="-5" dirty="0"/>
              <a:t>How</a:t>
            </a:r>
            <a:r>
              <a:rPr lang="en-US" sz="2200" spc="-10" dirty="0"/>
              <a:t> </a:t>
            </a:r>
            <a:r>
              <a:rPr lang="en-US" sz="2200" spc="-5" dirty="0"/>
              <a:t>we</a:t>
            </a:r>
            <a:r>
              <a:rPr lang="en-US" sz="2200" spc="-10" dirty="0"/>
              <a:t> </a:t>
            </a:r>
            <a:r>
              <a:rPr lang="en-US" sz="2200" spc="-5" dirty="0"/>
              <a:t>generally </a:t>
            </a:r>
            <a:r>
              <a:rPr lang="en-US" sz="2200" dirty="0"/>
              <a:t>do</a:t>
            </a:r>
            <a:r>
              <a:rPr lang="en-US" sz="2200" spc="-10" dirty="0"/>
              <a:t> </a:t>
            </a:r>
            <a:r>
              <a:rPr lang="en-US" sz="2200" dirty="0"/>
              <a:t>this:</a:t>
            </a:r>
          </a:p>
          <a:p>
            <a:pPr marL="698500" lvl="1" indent="-228600">
              <a:lnSpc>
                <a:spcPct val="90000"/>
              </a:lnSpc>
              <a:spcBef>
                <a:spcPts val="425"/>
              </a:spcBef>
              <a:buFont typeface="Arial" panose="020B0604020202020204" pitchFamily="34" charset="0"/>
              <a:buChar char="•"/>
              <a:tabLst>
                <a:tab pos="697865" algn="l"/>
                <a:tab pos="698500" algn="l"/>
              </a:tabLst>
            </a:pPr>
            <a:r>
              <a:rPr lang="en-US" sz="2200" spc="-5" dirty="0"/>
              <a:t>probabilistic</a:t>
            </a:r>
            <a:r>
              <a:rPr lang="en-US" sz="2200" dirty="0"/>
              <a:t> </a:t>
            </a:r>
            <a:r>
              <a:rPr lang="en-US" sz="2200" spc="-5" dirty="0"/>
              <a:t>models</a:t>
            </a:r>
            <a:r>
              <a:rPr lang="en-US" sz="2200" dirty="0"/>
              <a:t> built </a:t>
            </a:r>
            <a:r>
              <a:rPr lang="en-US" sz="2200" spc="-5" dirty="0"/>
              <a:t>from</a:t>
            </a:r>
            <a:r>
              <a:rPr lang="en-US" sz="2200" dirty="0"/>
              <a:t> </a:t>
            </a:r>
            <a:r>
              <a:rPr lang="en-US" sz="2200" spc="-5" dirty="0"/>
              <a:t>language</a:t>
            </a:r>
            <a:r>
              <a:rPr lang="en-US" sz="2200" dirty="0"/>
              <a:t> data</a:t>
            </a:r>
          </a:p>
          <a:p>
            <a:pPr marL="1041400" lvl="2" indent="-228600">
              <a:lnSpc>
                <a:spcPct val="90000"/>
              </a:lnSpc>
              <a:spcBef>
                <a:spcPts val="500"/>
              </a:spcBef>
              <a:buClr>
                <a:srgbClr val="CC0000"/>
              </a:buClr>
              <a:buFont typeface="Arial" panose="020B0604020202020204" pitchFamily="34" charset="0"/>
              <a:buChar char="•"/>
              <a:tabLst>
                <a:tab pos="1040765" algn="l"/>
                <a:tab pos="1041400" algn="l"/>
                <a:tab pos="3665220" algn="l"/>
              </a:tabLst>
            </a:pPr>
            <a:r>
              <a:rPr lang="en-US" sz="2200" spc="-5" dirty="0"/>
              <a:t>P(“</a:t>
            </a:r>
            <a:r>
              <a:rPr lang="en-US" sz="2200" spc="-5" dirty="0" err="1"/>
              <a:t>maison</a:t>
            </a:r>
            <a:r>
              <a:rPr lang="en-US" sz="2200" spc="-5" dirty="0"/>
              <a:t>”</a:t>
            </a:r>
            <a:r>
              <a:rPr lang="en-US" sz="2200" spc="5" dirty="0"/>
              <a:t> </a:t>
            </a:r>
            <a:r>
              <a:rPr lang="en-US" sz="2200" dirty="0"/>
              <a:t></a:t>
            </a:r>
            <a:r>
              <a:rPr lang="en-US" sz="2200" spc="-45" dirty="0"/>
              <a:t> </a:t>
            </a:r>
            <a:r>
              <a:rPr lang="en-US" sz="2200" spc="-5" dirty="0"/>
              <a:t>“house”)	high</a:t>
            </a:r>
            <a:endParaRPr lang="en-US" sz="2200" dirty="0"/>
          </a:p>
          <a:p>
            <a:pPr marL="1041400" lvl="2" indent="-228600">
              <a:lnSpc>
                <a:spcPct val="90000"/>
              </a:lnSpc>
              <a:spcBef>
                <a:spcPts val="500"/>
              </a:spcBef>
              <a:buClr>
                <a:srgbClr val="CC0000"/>
              </a:buClr>
              <a:buFont typeface="Arial" panose="020B0604020202020204" pitchFamily="34" charset="0"/>
              <a:buChar char="•"/>
              <a:tabLst>
                <a:tab pos="1040765" algn="l"/>
                <a:tab pos="1041400" algn="l"/>
                <a:tab pos="6076315" algn="l"/>
              </a:tabLst>
            </a:pPr>
            <a:r>
              <a:rPr lang="en-US" sz="2200" dirty="0"/>
              <a:t>P(</a:t>
            </a:r>
            <a:r>
              <a:rPr lang="en-US" sz="2200" spc="-5" dirty="0"/>
              <a:t>“</a:t>
            </a:r>
            <a:r>
              <a:rPr lang="en-US" sz="2200" dirty="0" err="1"/>
              <a:t>L’a</a:t>
            </a:r>
            <a:r>
              <a:rPr lang="en-US" sz="2200" spc="-5" dirty="0" err="1"/>
              <a:t>vo</a:t>
            </a:r>
            <a:r>
              <a:rPr lang="en-US" sz="2200" dirty="0" err="1"/>
              <a:t>cat</a:t>
            </a:r>
            <a:r>
              <a:rPr lang="en-US" sz="2200" dirty="0"/>
              <a:t> </a:t>
            </a:r>
            <a:r>
              <a:rPr lang="en-US" sz="2200" dirty="0" err="1"/>
              <a:t>géné</a:t>
            </a:r>
            <a:r>
              <a:rPr lang="en-US" sz="2200" spc="-5" dirty="0" err="1"/>
              <a:t>r</a:t>
            </a:r>
            <a:r>
              <a:rPr lang="en-US" sz="2200" dirty="0" err="1"/>
              <a:t>a</a:t>
            </a:r>
            <a:r>
              <a:rPr lang="en-US" sz="2200" spc="-5" dirty="0" err="1"/>
              <a:t>l</a:t>
            </a:r>
            <a:r>
              <a:rPr lang="en-US" sz="2200" dirty="0"/>
              <a:t>” </a:t>
            </a:r>
            <a:r>
              <a:rPr lang="en-US" sz="2200" spc="-50" dirty="0"/>
              <a:t> </a:t>
            </a:r>
            <a:r>
              <a:rPr lang="en-US" sz="2200" dirty="0"/>
              <a:t>“the gene</a:t>
            </a:r>
            <a:r>
              <a:rPr lang="en-US" sz="2200" spc="-5" dirty="0"/>
              <a:t>r</a:t>
            </a:r>
            <a:r>
              <a:rPr lang="en-US" sz="2200" dirty="0"/>
              <a:t>al a</a:t>
            </a:r>
            <a:r>
              <a:rPr lang="en-US" sz="2200" spc="-5" dirty="0"/>
              <a:t>vo</a:t>
            </a:r>
            <a:r>
              <a:rPr lang="en-US" sz="2200" dirty="0"/>
              <a:t>cad</a:t>
            </a:r>
            <a:r>
              <a:rPr lang="en-US" sz="2200" spc="-5" dirty="0"/>
              <a:t>o</a:t>
            </a:r>
            <a:r>
              <a:rPr lang="en-US" sz="2200" dirty="0"/>
              <a:t>”)	low</a:t>
            </a:r>
          </a:p>
          <a:p>
            <a:pPr marL="698500" lvl="1" indent="-228600">
              <a:lnSpc>
                <a:spcPct val="90000"/>
              </a:lnSpc>
              <a:spcBef>
                <a:spcPts val="500"/>
              </a:spcBef>
              <a:buFont typeface="Arial" panose="020B0604020202020204" pitchFamily="34" charset="0"/>
              <a:buChar char="•"/>
              <a:tabLst>
                <a:tab pos="697865" algn="l"/>
                <a:tab pos="698500" algn="l"/>
              </a:tabLst>
            </a:pPr>
            <a:r>
              <a:rPr lang="en-US" sz="2200" spc="-5" dirty="0"/>
              <a:t>Luckily,</a:t>
            </a:r>
            <a:r>
              <a:rPr lang="en-US" sz="2200" dirty="0"/>
              <a:t> </a:t>
            </a:r>
            <a:r>
              <a:rPr lang="en-US" sz="2200" spc="-5" dirty="0"/>
              <a:t>rough</a:t>
            </a:r>
            <a:r>
              <a:rPr lang="en-US" sz="2200" spc="5" dirty="0"/>
              <a:t> </a:t>
            </a:r>
            <a:r>
              <a:rPr lang="en-US" sz="2200" spc="-5" dirty="0"/>
              <a:t>text</a:t>
            </a:r>
            <a:r>
              <a:rPr lang="en-US" sz="2200" spc="5" dirty="0"/>
              <a:t> </a:t>
            </a:r>
            <a:r>
              <a:rPr lang="en-US" sz="2200" spc="-5" dirty="0"/>
              <a:t>features</a:t>
            </a:r>
            <a:r>
              <a:rPr lang="en-US" sz="2200" dirty="0"/>
              <a:t> can</a:t>
            </a:r>
            <a:r>
              <a:rPr lang="en-US" sz="2200" spc="5" dirty="0"/>
              <a:t> </a:t>
            </a:r>
            <a:r>
              <a:rPr lang="en-US" sz="2200" spc="-15" dirty="0"/>
              <a:t>often</a:t>
            </a:r>
            <a:r>
              <a:rPr lang="en-US" sz="2200" spc="5" dirty="0"/>
              <a:t> </a:t>
            </a:r>
            <a:r>
              <a:rPr lang="en-US" sz="2200" dirty="0"/>
              <a:t>do half</a:t>
            </a:r>
            <a:r>
              <a:rPr lang="en-US" sz="2200" spc="5" dirty="0"/>
              <a:t> </a:t>
            </a:r>
            <a:r>
              <a:rPr lang="en-US" sz="2200" dirty="0"/>
              <a:t>the</a:t>
            </a:r>
            <a:r>
              <a:rPr lang="en-US" sz="2200" spc="5" dirty="0"/>
              <a:t> </a:t>
            </a:r>
            <a:r>
              <a:rPr lang="en-US" sz="2200" spc="-5" dirty="0"/>
              <a:t>job.</a:t>
            </a:r>
            <a:endParaRPr lang="en-US" sz="2200" dirty="0"/>
          </a:p>
        </p:txBody>
      </p:sp>
    </p:spTree>
    <p:extLst>
      <p:ext uri="{BB962C8B-B14F-4D97-AF65-F5344CB8AC3E}">
        <p14:creationId xmlns:p14="http://schemas.microsoft.com/office/powerpoint/2010/main" val="87524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Images – Browse 254,986 Stock Photos, Vectors, and Video | Adobe  Stock">
            <a:extLst>
              <a:ext uri="{FF2B5EF4-FFF2-40B4-BE49-F238E27FC236}">
                <a16:creationId xmlns:a16="http://schemas.microsoft.com/office/drawing/2014/main" id="{9B648437-DDD4-32EE-60AE-7C3C213BE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9" y="2362200"/>
            <a:ext cx="3994759"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5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esks in empty classroom">
            <a:extLst>
              <a:ext uri="{FF2B5EF4-FFF2-40B4-BE49-F238E27FC236}">
                <a16:creationId xmlns:a16="http://schemas.microsoft.com/office/drawing/2014/main" id="{E9958943-C500-EB96-4035-3F6E701F251B}"/>
              </a:ext>
            </a:extLst>
          </p:cNvPr>
          <p:cNvPicPr>
            <a:picLocks noChangeAspect="1"/>
          </p:cNvPicPr>
          <p:nvPr/>
        </p:nvPicPr>
        <p:blipFill rotWithShape="1">
          <a:blip r:embed="rId3"/>
          <a:srcRect t="4215" b="1221"/>
          <a:stretch/>
        </p:blipFill>
        <p:spPr>
          <a:xfrm>
            <a:off x="2522356"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a:extLst>
              <a:ext uri="{FF2B5EF4-FFF2-40B4-BE49-F238E27FC236}">
                <a16:creationId xmlns:a16="http://schemas.microsoft.com/office/drawing/2014/main" id="{F2E492F1-8378-BABE-A7EA-57CC7F206267}"/>
              </a:ext>
            </a:extLst>
          </p:cNvPr>
          <p:cNvSpPr txBox="1">
            <a:spLocks/>
          </p:cNvSpPr>
          <p:nvPr/>
        </p:nvSpPr>
        <p:spPr>
          <a:xfrm>
            <a:off x="838200" y="365125"/>
            <a:ext cx="3822189"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4000" spc="-5"/>
              <a:t>This</a:t>
            </a:r>
            <a:r>
              <a:rPr lang="en-US" sz="4000" spc="-70"/>
              <a:t> </a:t>
            </a:r>
            <a:r>
              <a:rPr lang="en-US" sz="4000" spc="-5"/>
              <a:t>class</a:t>
            </a:r>
          </a:p>
        </p:txBody>
      </p:sp>
      <p:sp>
        <p:nvSpPr>
          <p:cNvPr id="7" name="object 7">
            <a:extLst>
              <a:ext uri="{FF2B5EF4-FFF2-40B4-BE49-F238E27FC236}">
                <a16:creationId xmlns:a16="http://schemas.microsoft.com/office/drawing/2014/main" id="{69AF38A3-AA65-83A7-EC14-0FDE74256C93}"/>
              </a:ext>
            </a:extLst>
          </p:cNvPr>
          <p:cNvSpPr txBox="1"/>
          <p:nvPr/>
        </p:nvSpPr>
        <p:spPr>
          <a:xfrm>
            <a:off x="541176" y="2062065"/>
            <a:ext cx="4376057" cy="4114898"/>
          </a:xfrm>
          <a:prstGeom prst="rect">
            <a:avLst/>
          </a:prstGeom>
        </p:spPr>
        <p:txBody>
          <a:bodyPr vert="horz" lIns="91440" tIns="45720" rIns="91440" bIns="45720" rtlCol="0">
            <a:noAutofit/>
          </a:bodyPr>
          <a:lstStyle/>
          <a:p>
            <a:pPr marL="355600" indent="-228600">
              <a:lnSpc>
                <a:spcPct val="90000"/>
              </a:lnSpc>
              <a:spcBef>
                <a:spcPts val="580"/>
              </a:spcBef>
              <a:buClr>
                <a:srgbClr val="CC0000"/>
              </a:buClr>
              <a:buFont typeface="Arial" panose="020B0604020202020204" pitchFamily="34" charset="0"/>
              <a:buChar char="•"/>
              <a:tabLst>
                <a:tab pos="354965" algn="l"/>
                <a:tab pos="355600" algn="l"/>
              </a:tabLst>
            </a:pPr>
            <a:r>
              <a:rPr lang="en-US" sz="2000" spc="-5" dirty="0"/>
              <a:t>Teaches</a:t>
            </a:r>
            <a:r>
              <a:rPr lang="en-US" sz="2000" dirty="0"/>
              <a:t> key </a:t>
            </a:r>
            <a:r>
              <a:rPr lang="en-US" sz="2000" spc="-5" dirty="0"/>
              <a:t>theory</a:t>
            </a:r>
            <a:r>
              <a:rPr lang="en-US" sz="2000" dirty="0"/>
              <a:t> and </a:t>
            </a:r>
            <a:r>
              <a:rPr lang="en-US" sz="2000" spc="-5" dirty="0"/>
              <a:t>methods</a:t>
            </a:r>
            <a:r>
              <a:rPr lang="en-US" sz="2000" dirty="0"/>
              <a:t> </a:t>
            </a:r>
            <a:r>
              <a:rPr lang="en-US" sz="2000" spc="-5" dirty="0"/>
              <a:t>for</a:t>
            </a:r>
            <a:r>
              <a:rPr lang="en-US" sz="2000" dirty="0"/>
              <a:t> </a:t>
            </a:r>
            <a:r>
              <a:rPr lang="en-US" sz="2000" spc="-5" dirty="0"/>
              <a:t>statistical</a:t>
            </a:r>
            <a:r>
              <a:rPr lang="en-US" sz="2000" spc="5" dirty="0"/>
              <a:t> </a:t>
            </a:r>
            <a:r>
              <a:rPr lang="en-US" sz="2000" dirty="0"/>
              <a:t>NLP:</a:t>
            </a:r>
          </a:p>
          <a:p>
            <a:pPr marL="698500" lvl="1" indent="-228600">
              <a:lnSpc>
                <a:spcPct val="90000"/>
              </a:lnSpc>
              <a:spcBef>
                <a:spcPts val="430"/>
              </a:spcBef>
              <a:buFont typeface="Arial" panose="020B0604020202020204" pitchFamily="34" charset="0"/>
              <a:buChar char="•"/>
              <a:tabLst>
                <a:tab pos="697865" algn="l"/>
                <a:tab pos="698500" algn="l"/>
              </a:tabLst>
            </a:pPr>
            <a:r>
              <a:rPr lang="en-US" sz="2000" spc="-5" dirty="0"/>
              <a:t>Viterbi</a:t>
            </a:r>
            <a:endParaRPr lang="en-US" sz="2000" dirty="0"/>
          </a:p>
          <a:p>
            <a:pPr marL="698500" lvl="1" indent="-228600">
              <a:lnSpc>
                <a:spcPct val="90000"/>
              </a:lnSpc>
              <a:spcBef>
                <a:spcPts val="340"/>
              </a:spcBef>
              <a:buFont typeface="Arial" panose="020B0604020202020204" pitchFamily="34" charset="0"/>
              <a:buChar char="•"/>
              <a:tabLst>
                <a:tab pos="697865" algn="l"/>
                <a:tab pos="698500" algn="l"/>
              </a:tabLst>
            </a:pPr>
            <a:r>
              <a:rPr lang="en-US" sz="2000" dirty="0"/>
              <a:t>Naïve</a:t>
            </a:r>
            <a:r>
              <a:rPr lang="en-US" sz="2000" spc="-10" dirty="0"/>
              <a:t> </a:t>
            </a:r>
            <a:r>
              <a:rPr lang="en-US" sz="2000" spc="-5" dirty="0"/>
              <a:t>Bayes,</a:t>
            </a:r>
            <a:r>
              <a:rPr lang="en-US" sz="2000" spc="-10" dirty="0"/>
              <a:t> </a:t>
            </a:r>
            <a:r>
              <a:rPr lang="en-US" sz="2000" dirty="0"/>
              <a:t>Maxent</a:t>
            </a:r>
            <a:r>
              <a:rPr lang="en-US" sz="2000" spc="-15" dirty="0"/>
              <a:t> </a:t>
            </a:r>
            <a:r>
              <a:rPr lang="en-US" sz="2000" spc="-5" dirty="0"/>
              <a:t>classifiers</a:t>
            </a:r>
            <a:endParaRPr lang="en-US" sz="2000" dirty="0"/>
          </a:p>
          <a:p>
            <a:pPr marL="698500" lvl="1" indent="-228600">
              <a:lnSpc>
                <a:spcPct val="90000"/>
              </a:lnSpc>
              <a:spcBef>
                <a:spcPts val="440"/>
              </a:spcBef>
              <a:buFont typeface="Arial" panose="020B0604020202020204" pitchFamily="34" charset="0"/>
              <a:buChar char="•"/>
              <a:tabLst>
                <a:tab pos="697865" algn="l"/>
                <a:tab pos="698500" algn="l"/>
              </a:tabLst>
            </a:pPr>
            <a:r>
              <a:rPr lang="en-US" sz="2000" dirty="0"/>
              <a:t>N</a:t>
            </a:r>
            <a:r>
              <a:rPr lang="en-US" sz="2000" spc="-370" dirty="0"/>
              <a:t>-­‐g</a:t>
            </a:r>
            <a:r>
              <a:rPr lang="en-US" sz="2000" spc="-5" dirty="0"/>
              <a:t>r</a:t>
            </a:r>
            <a:r>
              <a:rPr lang="en-US" sz="2000" dirty="0"/>
              <a:t>am</a:t>
            </a:r>
            <a:r>
              <a:rPr lang="en-US" sz="2000" spc="-5" dirty="0"/>
              <a:t> </a:t>
            </a:r>
            <a:r>
              <a:rPr lang="en-US" sz="2000" dirty="0"/>
              <a:t>langua</a:t>
            </a:r>
            <a:r>
              <a:rPr lang="en-US" sz="2000" spc="-5" dirty="0"/>
              <a:t>g</a:t>
            </a:r>
            <a:r>
              <a:rPr lang="en-US" sz="2000" dirty="0"/>
              <a:t>e </a:t>
            </a:r>
            <a:r>
              <a:rPr lang="en-US" sz="2000" spc="-5" dirty="0"/>
              <a:t>mo</a:t>
            </a:r>
            <a:r>
              <a:rPr lang="en-US" sz="2000" dirty="0"/>
              <a:t>deling</a:t>
            </a:r>
          </a:p>
          <a:p>
            <a:pPr marL="698500" lvl="1" indent="-228600">
              <a:lnSpc>
                <a:spcPct val="90000"/>
              </a:lnSpc>
              <a:spcBef>
                <a:spcPts val="440"/>
              </a:spcBef>
              <a:buFont typeface="Arial" panose="020B0604020202020204" pitchFamily="34" charset="0"/>
              <a:buChar char="•"/>
              <a:tabLst>
                <a:tab pos="697865" algn="l"/>
                <a:tab pos="698500" algn="l"/>
              </a:tabLst>
            </a:pPr>
            <a:r>
              <a:rPr lang="en-US" sz="2000" spc="-5" dirty="0"/>
              <a:t>Statistical</a:t>
            </a:r>
            <a:r>
              <a:rPr lang="en-US" sz="2000" spc="-20" dirty="0"/>
              <a:t> </a:t>
            </a:r>
            <a:r>
              <a:rPr lang="en-US" sz="2000" spc="-5" dirty="0"/>
              <a:t>Parsing</a:t>
            </a:r>
            <a:endParaRPr lang="en-US" sz="2000" dirty="0"/>
          </a:p>
          <a:p>
            <a:pPr marL="698500" lvl="1" indent="-228600">
              <a:lnSpc>
                <a:spcPct val="90000"/>
              </a:lnSpc>
              <a:spcBef>
                <a:spcPts val="440"/>
              </a:spcBef>
              <a:buFont typeface="Arial" panose="020B0604020202020204" pitchFamily="34" charset="0"/>
              <a:buChar char="•"/>
              <a:tabLst>
                <a:tab pos="697865" algn="l"/>
                <a:tab pos="698500" algn="l"/>
              </a:tabLst>
            </a:pPr>
            <a:r>
              <a:rPr lang="en-US" sz="2000" spc="-5" dirty="0"/>
              <a:t>Inverted</a:t>
            </a:r>
            <a:r>
              <a:rPr lang="en-US" sz="2000" dirty="0"/>
              <a:t> index,</a:t>
            </a:r>
            <a:r>
              <a:rPr lang="en-US" sz="2000" spc="-5" dirty="0"/>
              <a:t> </a:t>
            </a:r>
            <a:r>
              <a:rPr lang="en-US" sz="2000" spc="-130" dirty="0" err="1"/>
              <a:t>tf</a:t>
            </a:r>
            <a:r>
              <a:rPr lang="en-US" sz="2000" spc="-130" dirty="0"/>
              <a:t>-­‐</a:t>
            </a:r>
            <a:r>
              <a:rPr lang="en-US" sz="2000" spc="-130" dirty="0" err="1"/>
              <a:t>idf</a:t>
            </a:r>
            <a:r>
              <a:rPr lang="en-US" sz="2000" spc="-130" dirty="0"/>
              <a:t>,</a:t>
            </a:r>
            <a:r>
              <a:rPr lang="en-US" sz="2000" spc="135" dirty="0"/>
              <a:t> </a:t>
            </a:r>
            <a:r>
              <a:rPr lang="en-US" sz="2000" dirty="0"/>
              <a:t>vector </a:t>
            </a:r>
            <a:r>
              <a:rPr lang="en-US" sz="2000" spc="-5" dirty="0"/>
              <a:t>models</a:t>
            </a:r>
            <a:r>
              <a:rPr lang="en-US" sz="2000" dirty="0"/>
              <a:t> </a:t>
            </a:r>
            <a:r>
              <a:rPr lang="en-US" sz="2000" spc="-5" dirty="0"/>
              <a:t>of</a:t>
            </a:r>
            <a:r>
              <a:rPr lang="en-US" sz="2000" dirty="0"/>
              <a:t> </a:t>
            </a:r>
            <a:r>
              <a:rPr lang="en-US" sz="2000" spc="-5" dirty="0"/>
              <a:t>meaning</a:t>
            </a:r>
            <a:endParaRPr lang="en-US" sz="2000" dirty="0"/>
          </a:p>
          <a:p>
            <a:pPr marL="355600" indent="-228600">
              <a:lnSpc>
                <a:spcPct val="90000"/>
              </a:lnSpc>
              <a:spcBef>
                <a:spcPts val="490"/>
              </a:spcBef>
              <a:buClr>
                <a:srgbClr val="CC0000"/>
              </a:buClr>
              <a:buFont typeface="Arial" panose="020B0604020202020204" pitchFamily="34" charset="0"/>
              <a:buChar char="•"/>
              <a:tabLst>
                <a:tab pos="354965" algn="l"/>
                <a:tab pos="355600" algn="l"/>
              </a:tabLst>
            </a:pPr>
            <a:r>
              <a:rPr lang="en-US" sz="2000" spc="-5" dirty="0"/>
              <a:t>For</a:t>
            </a:r>
            <a:r>
              <a:rPr lang="en-US" sz="2000" dirty="0"/>
              <a:t> </a:t>
            </a:r>
            <a:r>
              <a:rPr lang="en-US" sz="2000" spc="-5" dirty="0"/>
              <a:t>practical,</a:t>
            </a:r>
            <a:r>
              <a:rPr lang="en-US" sz="2000" dirty="0"/>
              <a:t> </a:t>
            </a:r>
            <a:r>
              <a:rPr lang="en-US" sz="2000" spc="-5" dirty="0"/>
              <a:t>robust</a:t>
            </a:r>
            <a:r>
              <a:rPr lang="en-US" sz="2000" dirty="0"/>
              <a:t> </a:t>
            </a:r>
            <a:r>
              <a:rPr lang="en-US" sz="2000" spc="-105" dirty="0"/>
              <a:t>real-­‐world</a:t>
            </a:r>
            <a:r>
              <a:rPr lang="en-US" sz="2000" dirty="0"/>
              <a:t> </a:t>
            </a:r>
            <a:r>
              <a:rPr lang="en-US" sz="2000" spc="-5" dirty="0"/>
              <a:t>applications</a:t>
            </a:r>
            <a:endParaRPr lang="en-US" sz="2000" dirty="0"/>
          </a:p>
          <a:p>
            <a:pPr marL="698500" lvl="1" indent="-228600">
              <a:lnSpc>
                <a:spcPct val="90000"/>
              </a:lnSpc>
              <a:spcBef>
                <a:spcPts val="450"/>
              </a:spcBef>
              <a:buFont typeface="Arial" panose="020B0604020202020204" pitchFamily="34" charset="0"/>
              <a:buChar char="•"/>
              <a:tabLst>
                <a:tab pos="697865" algn="l"/>
                <a:tab pos="698500" algn="l"/>
              </a:tabLst>
            </a:pPr>
            <a:r>
              <a:rPr lang="en-US" sz="2000" spc="-5" dirty="0"/>
              <a:t>Information</a:t>
            </a:r>
            <a:r>
              <a:rPr lang="en-US" sz="2000" spc="-25" dirty="0"/>
              <a:t> </a:t>
            </a:r>
            <a:r>
              <a:rPr lang="en-US" sz="2000" spc="-5" dirty="0"/>
              <a:t>extraction</a:t>
            </a:r>
            <a:endParaRPr lang="en-US" sz="2000" dirty="0"/>
          </a:p>
          <a:p>
            <a:pPr marL="698500" lvl="1" indent="-228600">
              <a:lnSpc>
                <a:spcPct val="90000"/>
              </a:lnSpc>
              <a:spcBef>
                <a:spcPts val="440"/>
              </a:spcBef>
              <a:buFont typeface="Arial" panose="020B0604020202020204" pitchFamily="34" charset="0"/>
              <a:buChar char="•"/>
              <a:tabLst>
                <a:tab pos="697865" algn="l"/>
                <a:tab pos="698500" algn="l"/>
              </a:tabLst>
            </a:pPr>
            <a:r>
              <a:rPr lang="en-US" sz="2000" spc="-5" dirty="0"/>
              <a:t>Spelling</a:t>
            </a:r>
            <a:r>
              <a:rPr lang="en-US" sz="2000" spc="-30" dirty="0"/>
              <a:t> </a:t>
            </a:r>
            <a:r>
              <a:rPr lang="en-US" sz="2000" spc="-5" dirty="0"/>
              <a:t>correction</a:t>
            </a:r>
            <a:endParaRPr lang="en-US" sz="2000" dirty="0"/>
          </a:p>
          <a:p>
            <a:pPr marL="698500" lvl="1" indent="-228600">
              <a:lnSpc>
                <a:spcPct val="90000"/>
              </a:lnSpc>
              <a:spcBef>
                <a:spcPts val="440"/>
              </a:spcBef>
              <a:buFont typeface="Arial" panose="020B0604020202020204" pitchFamily="34" charset="0"/>
              <a:buChar char="•"/>
              <a:tabLst>
                <a:tab pos="697865" algn="l"/>
                <a:tab pos="698500" algn="l"/>
              </a:tabLst>
            </a:pPr>
            <a:r>
              <a:rPr lang="en-US" sz="2000" spc="-5" dirty="0"/>
              <a:t>Information</a:t>
            </a:r>
            <a:r>
              <a:rPr lang="en-US" sz="2000" spc="-20" dirty="0"/>
              <a:t> </a:t>
            </a:r>
            <a:r>
              <a:rPr lang="en-US" sz="2000" spc="-5" dirty="0"/>
              <a:t>retrieval</a:t>
            </a:r>
            <a:endParaRPr lang="en-US" sz="2000" dirty="0"/>
          </a:p>
          <a:p>
            <a:pPr marL="698500" lvl="1" indent="-228600">
              <a:lnSpc>
                <a:spcPct val="90000"/>
              </a:lnSpc>
              <a:spcBef>
                <a:spcPts val="440"/>
              </a:spcBef>
              <a:buFont typeface="Arial" panose="020B0604020202020204" pitchFamily="34" charset="0"/>
              <a:buChar char="•"/>
              <a:tabLst>
                <a:tab pos="697865" algn="l"/>
                <a:tab pos="698500" algn="l"/>
              </a:tabLst>
            </a:pPr>
            <a:r>
              <a:rPr lang="en-US" sz="2000" spc="-5" dirty="0"/>
              <a:t>Sentiment</a:t>
            </a:r>
            <a:r>
              <a:rPr lang="en-US" sz="2000" spc="-20" dirty="0"/>
              <a:t> </a:t>
            </a:r>
            <a:r>
              <a:rPr lang="en-US" sz="2000" spc="-5" dirty="0"/>
              <a:t>analysis</a:t>
            </a:r>
            <a:endParaRPr lang="en-US" sz="2000" dirty="0"/>
          </a:p>
        </p:txBody>
      </p:sp>
    </p:spTree>
    <p:extLst>
      <p:ext uri="{BB962C8B-B14F-4D97-AF65-F5344CB8AC3E}">
        <p14:creationId xmlns:p14="http://schemas.microsoft.com/office/powerpoint/2010/main" val="229059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od human figure">
            <a:extLst>
              <a:ext uri="{FF2B5EF4-FFF2-40B4-BE49-F238E27FC236}">
                <a16:creationId xmlns:a16="http://schemas.microsoft.com/office/drawing/2014/main" id="{26F98B49-2013-A7D6-B430-9651CF247C44}"/>
              </a:ext>
            </a:extLst>
          </p:cNvPr>
          <p:cNvPicPr>
            <a:picLocks noChangeAspect="1"/>
          </p:cNvPicPr>
          <p:nvPr/>
        </p:nvPicPr>
        <p:blipFill rotWithShape="1">
          <a:blip r:embed="rId3"/>
          <a:srcRect r="5882" b="-1"/>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6">
            <a:extLst>
              <a:ext uri="{FF2B5EF4-FFF2-40B4-BE49-F238E27FC236}">
                <a16:creationId xmlns:a16="http://schemas.microsoft.com/office/drawing/2014/main" id="{0AF37256-F83F-47B7-D54F-3D22001B03ED}"/>
              </a:ext>
            </a:extLst>
          </p:cNvPr>
          <p:cNvSpPr txBox="1">
            <a:spLocks/>
          </p:cNvSpPr>
          <p:nvPr/>
        </p:nvSpPr>
        <p:spPr>
          <a:xfrm>
            <a:off x="838200" y="365125"/>
            <a:ext cx="3822189"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sz="4000" spc="-5" dirty="0"/>
              <a:t>Skills</a:t>
            </a:r>
            <a:r>
              <a:rPr lang="en-US" sz="4000" spc="-25" dirty="0"/>
              <a:t> </a:t>
            </a:r>
            <a:r>
              <a:rPr lang="en-US" sz="4000" spc="-5" dirty="0"/>
              <a:t>you’ll</a:t>
            </a:r>
            <a:r>
              <a:rPr lang="en-US" sz="4000" spc="-25" dirty="0"/>
              <a:t> </a:t>
            </a:r>
            <a:r>
              <a:rPr lang="en-US" sz="4000" spc="-5" dirty="0"/>
              <a:t>need</a:t>
            </a:r>
          </a:p>
        </p:txBody>
      </p:sp>
      <p:sp>
        <p:nvSpPr>
          <p:cNvPr id="3" name="object 7">
            <a:extLst>
              <a:ext uri="{FF2B5EF4-FFF2-40B4-BE49-F238E27FC236}">
                <a16:creationId xmlns:a16="http://schemas.microsoft.com/office/drawing/2014/main" id="{75134BA8-078A-7855-44A3-2A4BD2364595}"/>
              </a:ext>
            </a:extLst>
          </p:cNvPr>
          <p:cNvSpPr txBox="1"/>
          <p:nvPr/>
        </p:nvSpPr>
        <p:spPr>
          <a:xfrm>
            <a:off x="838200" y="2434201"/>
            <a:ext cx="3822189" cy="3742762"/>
          </a:xfrm>
          <a:prstGeom prst="rect">
            <a:avLst/>
          </a:prstGeom>
        </p:spPr>
        <p:txBody>
          <a:bodyPr vert="horz" lIns="91440" tIns="45720" rIns="91440" bIns="45720" rtlCol="0">
            <a:normAutofit/>
          </a:bodyPr>
          <a:lstStyle/>
          <a:p>
            <a:pPr marL="355600" indent="-228600">
              <a:lnSpc>
                <a:spcPct val="90000"/>
              </a:lnSpc>
              <a:spcBef>
                <a:spcPts val="710"/>
              </a:spcBef>
              <a:buClr>
                <a:srgbClr val="CC0000"/>
              </a:buClr>
              <a:buFont typeface="Arial" panose="020B0604020202020204" pitchFamily="34" charset="0"/>
              <a:buChar char="•"/>
              <a:tabLst>
                <a:tab pos="354965" algn="l"/>
                <a:tab pos="355600" algn="l"/>
              </a:tabLst>
            </a:pPr>
            <a:r>
              <a:rPr lang="en-US" sz="2000" spc="-5" dirty="0"/>
              <a:t>Simple</a:t>
            </a:r>
            <a:r>
              <a:rPr lang="en-US" sz="2000" spc="5" dirty="0"/>
              <a:t> </a:t>
            </a:r>
            <a:r>
              <a:rPr lang="en-US" sz="2000" dirty="0"/>
              <a:t>linear </a:t>
            </a:r>
            <a:r>
              <a:rPr lang="en-US" sz="2000" spc="-5" dirty="0"/>
              <a:t>algebra</a:t>
            </a:r>
            <a:r>
              <a:rPr lang="en-US" sz="2000" spc="5" dirty="0"/>
              <a:t> </a:t>
            </a:r>
            <a:r>
              <a:rPr lang="en-US" sz="2000" spc="-5" dirty="0"/>
              <a:t>(vectors,</a:t>
            </a:r>
            <a:r>
              <a:rPr lang="en-US" sz="2000" spc="5" dirty="0"/>
              <a:t> </a:t>
            </a:r>
            <a:r>
              <a:rPr lang="en-US" sz="2000" spc="-5" dirty="0"/>
              <a:t>matrices)</a:t>
            </a:r>
            <a:endParaRPr lang="en-US" sz="2000" dirty="0"/>
          </a:p>
          <a:p>
            <a:pPr marL="355600" indent="-228600">
              <a:lnSpc>
                <a:spcPct val="90000"/>
              </a:lnSpc>
              <a:spcBef>
                <a:spcPts val="615"/>
              </a:spcBef>
              <a:buClr>
                <a:srgbClr val="CC0000"/>
              </a:buClr>
              <a:buFont typeface="Arial" panose="020B0604020202020204" pitchFamily="34" charset="0"/>
              <a:buChar char="•"/>
              <a:tabLst>
                <a:tab pos="354965" algn="l"/>
                <a:tab pos="355600" algn="l"/>
              </a:tabLst>
            </a:pPr>
            <a:r>
              <a:rPr lang="en-US" sz="2000" spc="-5" dirty="0"/>
              <a:t>Basic probability</a:t>
            </a:r>
            <a:r>
              <a:rPr lang="en-US" sz="2000" spc="-10" dirty="0"/>
              <a:t> </a:t>
            </a:r>
            <a:r>
              <a:rPr lang="en-US" sz="2000" spc="-5" dirty="0"/>
              <a:t>theory</a:t>
            </a:r>
            <a:endParaRPr lang="en-US" sz="2000" dirty="0"/>
          </a:p>
          <a:p>
            <a:pPr marL="355600" indent="-228600">
              <a:lnSpc>
                <a:spcPct val="90000"/>
              </a:lnSpc>
              <a:spcBef>
                <a:spcPts val="640"/>
              </a:spcBef>
              <a:buClr>
                <a:srgbClr val="CC0000"/>
              </a:buClr>
              <a:buFont typeface="Arial" panose="020B0604020202020204" pitchFamily="34" charset="0"/>
              <a:buChar char="•"/>
              <a:tabLst>
                <a:tab pos="354965" algn="l"/>
                <a:tab pos="355600" algn="l"/>
              </a:tabLst>
            </a:pPr>
            <a:r>
              <a:rPr lang="en-US" sz="2000" spc="-5" dirty="0"/>
              <a:t>Python programming</a:t>
            </a:r>
            <a:endParaRPr lang="en-US" sz="2000" dirty="0"/>
          </a:p>
          <a:p>
            <a:pPr marL="698500" lvl="1" indent="-228600">
              <a:lnSpc>
                <a:spcPct val="90000"/>
              </a:lnSpc>
              <a:spcBef>
                <a:spcPts val="640"/>
              </a:spcBef>
              <a:buFont typeface="Arial" panose="020B0604020202020204" pitchFamily="34" charset="0"/>
              <a:buChar char="•"/>
              <a:tabLst>
                <a:tab pos="698500" algn="l"/>
              </a:tabLst>
            </a:pPr>
            <a:r>
              <a:rPr lang="en-US" sz="2000" spc="-5" dirty="0"/>
              <a:t>Weekly</a:t>
            </a:r>
            <a:r>
              <a:rPr lang="en-US" sz="2000" dirty="0"/>
              <a:t> </a:t>
            </a:r>
            <a:r>
              <a:rPr lang="en-US" sz="2000" spc="-5" dirty="0"/>
              <a:t>programming Tutorials</a:t>
            </a:r>
          </a:p>
          <a:p>
            <a:pPr marL="698500" lvl="1" indent="-228600">
              <a:lnSpc>
                <a:spcPct val="90000"/>
              </a:lnSpc>
              <a:spcBef>
                <a:spcPts val="640"/>
              </a:spcBef>
              <a:buFont typeface="Arial" panose="020B0604020202020204" pitchFamily="34" charset="0"/>
              <a:buChar char="•"/>
              <a:tabLst>
                <a:tab pos="698500" algn="l"/>
              </a:tabLst>
            </a:pPr>
            <a:r>
              <a:rPr lang="en-US" sz="2000" spc="-5" dirty="0"/>
              <a:t>Assignments</a:t>
            </a:r>
            <a:endParaRPr lang="en-US" sz="2000" dirty="0"/>
          </a:p>
        </p:txBody>
      </p:sp>
    </p:spTree>
    <p:extLst>
      <p:ext uri="{BB962C8B-B14F-4D97-AF65-F5344CB8AC3E}">
        <p14:creationId xmlns:p14="http://schemas.microsoft.com/office/powerpoint/2010/main" val="93934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9FCB-4322-084D-F0CA-886014F37A43}"/>
              </a:ext>
            </a:extLst>
          </p:cNvPr>
          <p:cNvSpPr txBox="1">
            <a:spLocks/>
          </p:cNvSpPr>
          <p:nvPr/>
        </p:nvSpPr>
        <p:spPr>
          <a:xfrm>
            <a:off x="762000" y="398353"/>
            <a:ext cx="9836046" cy="52218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n-lt"/>
                <a:ea typeface="+mn-ea"/>
                <a:cs typeface="Lucida Sans Unicode"/>
              </a:rPr>
              <a:t>What is Natural language processing?</a:t>
            </a:r>
            <a:br>
              <a:rPr lang="en-US" sz="2400" dirty="0">
                <a:latin typeface="Lucida Sans Unicode"/>
                <a:ea typeface="+mn-ea"/>
                <a:cs typeface="Lucida Sans Unicode"/>
              </a:rPr>
            </a:br>
            <a:br>
              <a:rPr lang="en-US" sz="2400" dirty="0">
                <a:latin typeface="Lucida Sans Unicode"/>
                <a:ea typeface="+mn-ea"/>
                <a:cs typeface="Lucida Sans Unicode"/>
              </a:rPr>
            </a:br>
            <a:r>
              <a:rPr lang="en-US" sz="2800" dirty="0">
                <a:latin typeface="+mn-lt"/>
                <a:ea typeface="+mn-ea"/>
                <a:cs typeface="Lucida Sans Unicode"/>
              </a:rPr>
              <a:t>It is an interdisciplinary subfield of computer science and linguistics. </a:t>
            </a:r>
          </a:p>
          <a:p>
            <a:endParaRPr lang="en-US" sz="2800" dirty="0">
              <a:latin typeface="+mn-lt"/>
              <a:ea typeface="+mn-ea"/>
              <a:cs typeface="Lucida Sans Unicode"/>
            </a:endParaRPr>
          </a:p>
          <a:p>
            <a:pPr marL="457200" indent="-457200">
              <a:buFont typeface="Arial" panose="020B0604020202020204" pitchFamily="34" charset="0"/>
              <a:buChar char="•"/>
            </a:pPr>
            <a:r>
              <a:rPr lang="en-US" sz="2800" dirty="0">
                <a:latin typeface="+mn-lt"/>
                <a:ea typeface="+mn-ea"/>
                <a:cs typeface="Lucida Sans Unicode"/>
              </a:rPr>
              <a:t>Natural Language Understanding</a:t>
            </a:r>
          </a:p>
          <a:p>
            <a:pPr marL="457200" indent="-457200">
              <a:buFont typeface="Arial" panose="020B0604020202020204" pitchFamily="34" charset="0"/>
              <a:buChar char="•"/>
            </a:pPr>
            <a:r>
              <a:rPr lang="en-US" sz="2800" dirty="0">
                <a:latin typeface="+mn-lt"/>
                <a:ea typeface="+mn-ea"/>
                <a:cs typeface="Lucida Sans Unicode"/>
              </a:rPr>
              <a:t>Natural Language Generation</a:t>
            </a:r>
            <a:br>
              <a:rPr lang="en-US" sz="2800" dirty="0">
                <a:latin typeface="+mn-lt"/>
                <a:ea typeface="+mn-ea"/>
                <a:cs typeface="Lucida Sans Unicode"/>
              </a:rPr>
            </a:br>
            <a:endParaRPr lang="en-US" sz="2800" dirty="0">
              <a:latin typeface="+mn-lt"/>
              <a:ea typeface="+mn-ea"/>
              <a:cs typeface="Lucida Sans Unicode"/>
            </a:endParaRPr>
          </a:p>
          <a:p>
            <a:r>
              <a:rPr lang="en-US" sz="2800" dirty="0">
                <a:latin typeface="+mn-lt"/>
                <a:ea typeface="+mn-ea"/>
                <a:cs typeface="Lucida Sans Unicode"/>
              </a:rPr>
              <a:t>It is primarily concerned with giving computers the ability to support and manipulate human language.</a:t>
            </a:r>
            <a:br>
              <a:rPr lang="en-US" sz="2800" dirty="0">
                <a:latin typeface="+mn-lt"/>
                <a:ea typeface="+mn-ea"/>
                <a:cs typeface="Lucida Sans Unicode"/>
              </a:rPr>
            </a:br>
            <a:br>
              <a:rPr lang="en-US" sz="2800" dirty="0">
                <a:latin typeface="+mn-lt"/>
                <a:ea typeface="+mn-ea"/>
                <a:cs typeface="Lucida Sans Unicode"/>
              </a:rPr>
            </a:br>
            <a:r>
              <a:rPr lang="en-US" sz="2800" dirty="0">
                <a:latin typeface="+mn-lt"/>
                <a:ea typeface="+mn-ea"/>
                <a:cs typeface="Lucida Sans Unicode"/>
              </a:rPr>
              <a:t>Applications of NLP:</a:t>
            </a:r>
            <a:br>
              <a:rPr lang="en-US" sz="2800" dirty="0">
                <a:latin typeface="+mn-lt"/>
                <a:ea typeface="+mn-ea"/>
                <a:cs typeface="Lucida Sans Unicode"/>
              </a:rPr>
            </a:br>
            <a:r>
              <a:rPr lang="en-US" sz="2800" dirty="0">
                <a:latin typeface="+mn-lt"/>
                <a:ea typeface="+mn-ea"/>
                <a:cs typeface="Lucida Sans Unicode"/>
              </a:rPr>
              <a:t>1.Chatbot</a:t>
            </a:r>
            <a:br>
              <a:rPr lang="en-US" sz="2800" dirty="0">
                <a:latin typeface="+mn-lt"/>
                <a:ea typeface="+mn-ea"/>
                <a:cs typeface="Lucida Sans Unicode"/>
              </a:rPr>
            </a:br>
            <a:r>
              <a:rPr lang="en-US" sz="2800" dirty="0">
                <a:latin typeface="+mn-lt"/>
                <a:ea typeface="+mn-ea"/>
                <a:cs typeface="Lucida Sans Unicode"/>
              </a:rPr>
              <a:t>2.Machine Translation</a:t>
            </a:r>
            <a:br>
              <a:rPr lang="en-US" sz="2800" dirty="0">
                <a:latin typeface="+mn-lt"/>
                <a:ea typeface="+mn-ea"/>
                <a:cs typeface="Lucida Sans Unicode"/>
              </a:rPr>
            </a:br>
            <a:r>
              <a:rPr lang="en-US" sz="2800" dirty="0">
                <a:latin typeface="+mn-lt"/>
                <a:ea typeface="+mn-ea"/>
                <a:cs typeface="Lucida Sans Unicode"/>
              </a:rPr>
              <a:t>3.Sentiment analysis and many more…..</a:t>
            </a:r>
          </a:p>
        </p:txBody>
      </p:sp>
    </p:spTree>
    <p:extLst>
      <p:ext uri="{BB962C8B-B14F-4D97-AF65-F5344CB8AC3E}">
        <p14:creationId xmlns:p14="http://schemas.microsoft.com/office/powerpoint/2010/main" val="223428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97BE-4B73-E853-C878-622E3D434495}"/>
              </a:ext>
            </a:extLst>
          </p:cNvPr>
          <p:cNvSpPr>
            <a:spLocks noGrp="1"/>
          </p:cNvSpPr>
          <p:nvPr>
            <p:ph type="title"/>
          </p:nvPr>
        </p:nvSpPr>
        <p:spPr>
          <a:xfrm>
            <a:off x="2263588" y="4585632"/>
            <a:ext cx="5508812" cy="869016"/>
          </a:xfrm>
        </p:spPr>
        <p:txBody>
          <a:bodyPr>
            <a:normAutofit fontScale="90000"/>
          </a:bodyPr>
          <a:lstStyle/>
          <a:p>
            <a:r>
              <a:rPr lang="en-US" dirty="0"/>
              <a:t>Let us look at some applications in detail</a:t>
            </a:r>
          </a:p>
        </p:txBody>
      </p:sp>
      <p:pic>
        <p:nvPicPr>
          <p:cNvPr id="4098" name="Picture 2" descr="Teacher Cartoon Images | Free Photos, PNG Stickers, Wallpapers &amp;  Backgrounds - rawpixel">
            <a:extLst>
              <a:ext uri="{FF2B5EF4-FFF2-40B4-BE49-F238E27FC236}">
                <a16:creationId xmlns:a16="http://schemas.microsoft.com/office/drawing/2014/main" id="{BCA1591D-5930-6E70-D5F4-418218131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7530" y="3583587"/>
            <a:ext cx="2008654" cy="301846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pplications of Natural Language Processing For Businesses">
            <a:extLst>
              <a:ext uri="{FF2B5EF4-FFF2-40B4-BE49-F238E27FC236}">
                <a16:creationId xmlns:a16="http://schemas.microsoft.com/office/drawing/2014/main" id="{F9F50279-81C5-C648-3604-B134A7D3B4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15" r="758"/>
          <a:stretch/>
        </p:blipFill>
        <p:spPr bwMode="auto">
          <a:xfrm>
            <a:off x="2263588" y="672354"/>
            <a:ext cx="5916706" cy="330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8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887B002-CB12-DDAB-C51B-768ACB2695BA}"/>
              </a:ext>
            </a:extLst>
          </p:cNvPr>
          <p:cNvSpPr txBox="1">
            <a:spLocks/>
          </p:cNvSpPr>
          <p:nvPr/>
        </p:nvSpPr>
        <p:spPr>
          <a:xfrm>
            <a:off x="1907539" y="1490044"/>
            <a:ext cx="6984534" cy="1367041"/>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10" dirty="0">
                <a:latin typeface="Calibri"/>
                <a:cs typeface="Calibri"/>
              </a:rPr>
              <a:t>Question</a:t>
            </a:r>
            <a:r>
              <a:rPr lang="en-US" spc="-5" dirty="0">
                <a:latin typeface="Calibri"/>
                <a:cs typeface="Calibri"/>
              </a:rPr>
              <a:t> Answering: IBM’s Watson</a:t>
            </a:r>
          </a:p>
        </p:txBody>
      </p:sp>
      <p:sp>
        <p:nvSpPr>
          <p:cNvPr id="4" name="object 9">
            <a:extLst>
              <a:ext uri="{FF2B5EF4-FFF2-40B4-BE49-F238E27FC236}">
                <a16:creationId xmlns:a16="http://schemas.microsoft.com/office/drawing/2014/main" id="{0ACCCDE5-F974-3499-D1BF-747A65F9DA2A}"/>
              </a:ext>
            </a:extLst>
          </p:cNvPr>
          <p:cNvSpPr txBox="1"/>
          <p:nvPr/>
        </p:nvSpPr>
        <p:spPr>
          <a:xfrm>
            <a:off x="1907539" y="3599699"/>
            <a:ext cx="5257800" cy="2009139"/>
          </a:xfrm>
          <a:prstGeom prst="rect">
            <a:avLst/>
          </a:prstGeom>
          <a:solidFill>
            <a:srgbClr val="021EAA"/>
          </a:solidFill>
        </p:spPr>
        <p:txBody>
          <a:bodyPr vert="horz" wrap="square" lIns="0" tIns="241935" rIns="0" bIns="0" rtlCol="0">
            <a:spAutoFit/>
          </a:bodyPr>
          <a:lstStyle/>
          <a:p>
            <a:pPr marR="5080" algn="ctr">
              <a:lnSpc>
                <a:spcPct val="100000"/>
              </a:lnSpc>
              <a:spcBef>
                <a:spcPts val="1905"/>
              </a:spcBef>
            </a:pPr>
            <a:r>
              <a:rPr sz="2000" spc="-5" dirty="0">
                <a:solidFill>
                  <a:srgbClr val="FFFFFF"/>
                </a:solidFill>
                <a:latin typeface="Lucida Sans Unicode"/>
                <a:cs typeface="Lucida Sans Unicode"/>
              </a:rPr>
              <a:t>WILLIAM</a:t>
            </a:r>
            <a:r>
              <a:rPr sz="2000" spc="-25" dirty="0">
                <a:solidFill>
                  <a:srgbClr val="FFFFFF"/>
                </a:solidFill>
                <a:latin typeface="Lucida Sans Unicode"/>
                <a:cs typeface="Lucida Sans Unicode"/>
              </a:rPr>
              <a:t> </a:t>
            </a:r>
            <a:r>
              <a:rPr sz="2000" spc="-5" dirty="0">
                <a:solidFill>
                  <a:srgbClr val="FFFFFF"/>
                </a:solidFill>
                <a:latin typeface="Lucida Sans Unicode"/>
                <a:cs typeface="Lucida Sans Unicode"/>
              </a:rPr>
              <a:t>WILKINSON’S</a:t>
            </a:r>
            <a:endParaRPr sz="2000" dirty="0">
              <a:latin typeface="Lucida Sans Unicode"/>
              <a:cs typeface="Lucida Sans Unicode"/>
            </a:endParaRPr>
          </a:p>
          <a:p>
            <a:pPr marL="78740" marR="67945" algn="ctr">
              <a:lnSpc>
                <a:spcPct val="100000"/>
              </a:lnSpc>
            </a:pPr>
            <a:r>
              <a:rPr sz="2000" spc="-5" dirty="0">
                <a:solidFill>
                  <a:srgbClr val="FFFFFF"/>
                </a:solidFill>
                <a:latin typeface="Lucida Sans Unicode"/>
                <a:cs typeface="Lucida Sans Unicode"/>
              </a:rPr>
              <a:t>“AN ACCOUNT </a:t>
            </a:r>
            <a:r>
              <a:rPr sz="2000" dirty="0">
                <a:solidFill>
                  <a:srgbClr val="FFFFFF"/>
                </a:solidFill>
                <a:latin typeface="Lucida Sans Unicode"/>
                <a:cs typeface="Lucida Sans Unicode"/>
              </a:rPr>
              <a:t>OF THE </a:t>
            </a:r>
            <a:r>
              <a:rPr sz="2000" spc="-5" dirty="0">
                <a:solidFill>
                  <a:srgbClr val="FFFFFF"/>
                </a:solidFill>
                <a:latin typeface="Lucida Sans Unicode"/>
                <a:cs typeface="Lucida Sans Unicode"/>
              </a:rPr>
              <a:t>PRINCIPALITIES </a:t>
            </a:r>
            <a:r>
              <a:rPr sz="2000" dirty="0">
                <a:solidFill>
                  <a:srgbClr val="FFFFFF"/>
                </a:solidFill>
                <a:latin typeface="Lucida Sans Unicode"/>
                <a:cs typeface="Lucida Sans Unicode"/>
              </a:rPr>
              <a:t>OF </a:t>
            </a:r>
            <a:r>
              <a:rPr sz="2000" spc="-620" dirty="0">
                <a:solidFill>
                  <a:srgbClr val="FFFFFF"/>
                </a:solidFill>
                <a:latin typeface="Lucida Sans Unicode"/>
                <a:cs typeface="Lucida Sans Unicode"/>
              </a:rPr>
              <a:t> </a:t>
            </a:r>
            <a:r>
              <a:rPr sz="2000" spc="-5" dirty="0">
                <a:solidFill>
                  <a:srgbClr val="FFFFFF"/>
                </a:solidFill>
                <a:latin typeface="Lucida Sans Unicode"/>
                <a:cs typeface="Lucida Sans Unicode"/>
              </a:rPr>
              <a:t>WALLACHIA</a:t>
            </a:r>
            <a:r>
              <a:rPr sz="2000" spc="-10" dirty="0">
                <a:solidFill>
                  <a:srgbClr val="FFFFFF"/>
                </a:solidFill>
                <a:latin typeface="Lucida Sans Unicode"/>
                <a:cs typeface="Lucida Sans Unicode"/>
              </a:rPr>
              <a:t> </a:t>
            </a:r>
            <a:r>
              <a:rPr sz="2000" spc="-5" dirty="0">
                <a:solidFill>
                  <a:srgbClr val="FFFFFF"/>
                </a:solidFill>
                <a:latin typeface="Lucida Sans Unicode"/>
                <a:cs typeface="Lucida Sans Unicode"/>
              </a:rPr>
              <a:t>AND MOLDOVIA”</a:t>
            </a:r>
            <a:endParaRPr sz="2000" dirty="0">
              <a:latin typeface="Lucida Sans Unicode"/>
              <a:cs typeface="Lucida Sans Unicode"/>
            </a:endParaRPr>
          </a:p>
          <a:p>
            <a:pPr marL="1082040" marR="1076325" algn="ctr">
              <a:lnSpc>
                <a:spcPct val="100000"/>
              </a:lnSpc>
            </a:pPr>
            <a:r>
              <a:rPr sz="2000" spc="-5" dirty="0">
                <a:solidFill>
                  <a:srgbClr val="FFFFFF"/>
                </a:solidFill>
                <a:latin typeface="Lucida Sans Unicode"/>
                <a:cs typeface="Lucida Sans Unicode"/>
              </a:rPr>
              <a:t>INSPIRED</a:t>
            </a:r>
            <a:r>
              <a:rPr sz="2000" spc="-15" dirty="0">
                <a:solidFill>
                  <a:srgbClr val="FFFFFF"/>
                </a:solidFill>
                <a:latin typeface="Lucida Sans Unicode"/>
                <a:cs typeface="Lucida Sans Unicode"/>
              </a:rPr>
              <a:t> </a:t>
            </a:r>
            <a:r>
              <a:rPr sz="2000" dirty="0">
                <a:solidFill>
                  <a:srgbClr val="FFFFFF"/>
                </a:solidFill>
                <a:latin typeface="Lucida Sans Unicode"/>
                <a:cs typeface="Lucida Sans Unicode"/>
              </a:rPr>
              <a:t>THIS</a:t>
            </a:r>
            <a:r>
              <a:rPr sz="2000" spc="-15" dirty="0">
                <a:solidFill>
                  <a:srgbClr val="FFFFFF"/>
                </a:solidFill>
                <a:latin typeface="Lucida Sans Unicode"/>
                <a:cs typeface="Lucida Sans Unicode"/>
              </a:rPr>
              <a:t> </a:t>
            </a:r>
            <a:r>
              <a:rPr sz="2000" spc="-5" dirty="0">
                <a:solidFill>
                  <a:srgbClr val="FFFFFF"/>
                </a:solidFill>
                <a:latin typeface="Lucida Sans Unicode"/>
                <a:cs typeface="Lucida Sans Unicode"/>
              </a:rPr>
              <a:t>AUTHOR’S </a:t>
            </a:r>
            <a:r>
              <a:rPr sz="2000" spc="-620" dirty="0">
                <a:solidFill>
                  <a:srgbClr val="FFFFFF"/>
                </a:solidFill>
                <a:latin typeface="Lucida Sans Unicode"/>
                <a:cs typeface="Lucida Sans Unicode"/>
              </a:rPr>
              <a:t> </a:t>
            </a:r>
            <a:r>
              <a:rPr sz="2000" spc="-5" dirty="0">
                <a:solidFill>
                  <a:srgbClr val="FFFFFF"/>
                </a:solidFill>
                <a:latin typeface="Lucida Sans Unicode"/>
                <a:cs typeface="Lucida Sans Unicode"/>
              </a:rPr>
              <a:t>MOST</a:t>
            </a:r>
            <a:r>
              <a:rPr sz="2000" spc="-15" dirty="0">
                <a:solidFill>
                  <a:srgbClr val="FFFFFF"/>
                </a:solidFill>
                <a:latin typeface="Lucida Sans Unicode"/>
                <a:cs typeface="Lucida Sans Unicode"/>
              </a:rPr>
              <a:t> </a:t>
            </a:r>
            <a:r>
              <a:rPr sz="2000" spc="-5" dirty="0">
                <a:solidFill>
                  <a:srgbClr val="FFFFFF"/>
                </a:solidFill>
                <a:latin typeface="Lucida Sans Unicode"/>
                <a:cs typeface="Lucida Sans Unicode"/>
              </a:rPr>
              <a:t>FAMOUS</a:t>
            </a:r>
            <a:r>
              <a:rPr sz="2000" spc="-10" dirty="0">
                <a:solidFill>
                  <a:srgbClr val="FFFFFF"/>
                </a:solidFill>
                <a:latin typeface="Lucida Sans Unicode"/>
                <a:cs typeface="Lucida Sans Unicode"/>
              </a:rPr>
              <a:t> </a:t>
            </a:r>
            <a:r>
              <a:rPr sz="2000" dirty="0">
                <a:solidFill>
                  <a:srgbClr val="FFFFFF"/>
                </a:solidFill>
                <a:latin typeface="Lucida Sans Unicode"/>
                <a:cs typeface="Lucida Sans Unicode"/>
              </a:rPr>
              <a:t>NOVEL</a:t>
            </a:r>
            <a:endParaRPr sz="2000" dirty="0">
              <a:latin typeface="Lucida Sans Unicode"/>
              <a:cs typeface="Lucida Sans Unicode"/>
            </a:endParaRPr>
          </a:p>
        </p:txBody>
      </p:sp>
      <p:sp>
        <p:nvSpPr>
          <p:cNvPr id="5" name="object 11">
            <a:extLst>
              <a:ext uri="{FF2B5EF4-FFF2-40B4-BE49-F238E27FC236}">
                <a16:creationId xmlns:a16="http://schemas.microsoft.com/office/drawing/2014/main" id="{F59E585F-E8B6-356B-08FD-6CD871A9DB08}"/>
              </a:ext>
            </a:extLst>
          </p:cNvPr>
          <p:cNvSpPr/>
          <p:nvPr/>
        </p:nvSpPr>
        <p:spPr>
          <a:xfrm>
            <a:off x="7277876" y="4070868"/>
            <a:ext cx="1143000" cy="533400"/>
          </a:xfrm>
          <a:custGeom>
            <a:avLst/>
            <a:gdLst/>
            <a:ahLst/>
            <a:cxnLst/>
            <a:rect l="l" t="t" r="r" b="b"/>
            <a:pathLst>
              <a:path w="1143000" h="533400">
                <a:moveTo>
                  <a:pt x="876300" y="0"/>
                </a:moveTo>
                <a:lnTo>
                  <a:pt x="876300" y="133350"/>
                </a:lnTo>
                <a:lnTo>
                  <a:pt x="0" y="133350"/>
                </a:lnTo>
                <a:lnTo>
                  <a:pt x="0" y="400050"/>
                </a:lnTo>
                <a:lnTo>
                  <a:pt x="876300" y="400050"/>
                </a:lnTo>
                <a:lnTo>
                  <a:pt x="876300" y="533400"/>
                </a:lnTo>
                <a:lnTo>
                  <a:pt x="1143000" y="266700"/>
                </a:lnTo>
                <a:lnTo>
                  <a:pt x="876300" y="0"/>
                </a:lnTo>
                <a:close/>
              </a:path>
            </a:pathLst>
          </a:custGeom>
          <a:solidFill>
            <a:srgbClr val="B5B5B5"/>
          </a:solidFill>
        </p:spPr>
        <p:txBody>
          <a:bodyPr wrap="square" lIns="0" tIns="0" rIns="0" bIns="0" rtlCol="0"/>
          <a:lstStyle/>
          <a:p>
            <a:endParaRPr/>
          </a:p>
        </p:txBody>
      </p:sp>
      <p:sp>
        <p:nvSpPr>
          <p:cNvPr id="6" name="object 10">
            <a:extLst>
              <a:ext uri="{FF2B5EF4-FFF2-40B4-BE49-F238E27FC236}">
                <a16:creationId xmlns:a16="http://schemas.microsoft.com/office/drawing/2014/main" id="{0407DA29-CE25-BF15-2C9F-1C356F8D5516}"/>
              </a:ext>
            </a:extLst>
          </p:cNvPr>
          <p:cNvSpPr txBox="1"/>
          <p:nvPr/>
        </p:nvSpPr>
        <p:spPr>
          <a:xfrm>
            <a:off x="8533413" y="4141988"/>
            <a:ext cx="155575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Bram</a:t>
            </a:r>
            <a:r>
              <a:rPr sz="2400" spc="-80" dirty="0">
                <a:latin typeface="Calibri"/>
                <a:cs typeface="Calibri"/>
              </a:rPr>
              <a:t> </a:t>
            </a:r>
            <a:r>
              <a:rPr sz="2400" dirty="0">
                <a:latin typeface="Calibri"/>
                <a:cs typeface="Calibri"/>
              </a:rPr>
              <a:t>Stoker</a:t>
            </a:r>
          </a:p>
        </p:txBody>
      </p:sp>
      <p:sp>
        <p:nvSpPr>
          <p:cNvPr id="7" name="object 7">
            <a:extLst>
              <a:ext uri="{FF2B5EF4-FFF2-40B4-BE49-F238E27FC236}">
                <a16:creationId xmlns:a16="http://schemas.microsoft.com/office/drawing/2014/main" id="{0C8F65F8-AA46-95CE-F918-0DA79E3DBB5B}"/>
              </a:ext>
            </a:extLst>
          </p:cNvPr>
          <p:cNvSpPr txBox="1"/>
          <p:nvPr/>
        </p:nvSpPr>
        <p:spPr>
          <a:xfrm>
            <a:off x="2058034" y="3208539"/>
            <a:ext cx="4956810" cy="391160"/>
          </a:xfrm>
          <a:prstGeom prst="rect">
            <a:avLst/>
          </a:prstGeom>
        </p:spPr>
        <p:txBody>
          <a:bodyPr vert="horz" wrap="square" lIns="0" tIns="12700" rIns="0" bIns="0" rtlCol="0">
            <a:spAutoFit/>
          </a:bodyPr>
          <a:lstStyle/>
          <a:p>
            <a:pPr marL="355600" indent="-342900">
              <a:lnSpc>
                <a:spcPct val="100000"/>
              </a:lnSpc>
              <a:spcBef>
                <a:spcPts val="100"/>
              </a:spcBef>
              <a:buClr>
                <a:srgbClr val="CC0000"/>
              </a:buClr>
              <a:buFont typeface="Times New Roman"/>
              <a:buChar char="•"/>
              <a:tabLst>
                <a:tab pos="354965" algn="l"/>
                <a:tab pos="355600" algn="l"/>
              </a:tabLst>
            </a:pPr>
            <a:r>
              <a:rPr sz="2400" spc="-5" dirty="0">
                <a:latin typeface="Calibri"/>
                <a:cs typeface="Calibri"/>
              </a:rPr>
              <a:t>Won Jeopardy on February 16, 2011!</a:t>
            </a:r>
            <a:endParaRPr sz="2400" dirty="0">
              <a:latin typeface="Calibri"/>
              <a:cs typeface="Calibri"/>
            </a:endParaRPr>
          </a:p>
        </p:txBody>
      </p:sp>
    </p:spTree>
    <p:extLst>
      <p:ext uri="{BB962C8B-B14F-4D97-AF65-F5344CB8AC3E}">
        <p14:creationId xmlns:p14="http://schemas.microsoft.com/office/powerpoint/2010/main" val="299340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221E-2FDD-736E-B37A-CBE13B4DF91F}"/>
              </a:ext>
            </a:extLst>
          </p:cNvPr>
          <p:cNvSpPr txBox="1">
            <a:spLocks/>
          </p:cNvSpPr>
          <p:nvPr/>
        </p:nvSpPr>
        <p:spPr>
          <a:xfrm>
            <a:off x="695032" y="768287"/>
            <a:ext cx="6243320" cy="49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5">
                <a:latin typeface="Calibri"/>
                <a:cs typeface="Calibri"/>
              </a:rPr>
              <a:t>Information</a:t>
            </a:r>
            <a:r>
              <a:rPr lang="en-US" spc="-55">
                <a:latin typeface="Calibri"/>
                <a:cs typeface="Calibri"/>
              </a:rPr>
              <a:t> </a:t>
            </a:r>
            <a:r>
              <a:rPr lang="en-US" spc="-5">
                <a:latin typeface="Calibri"/>
                <a:cs typeface="Calibri"/>
              </a:rPr>
              <a:t>Extraction</a:t>
            </a:r>
            <a:endParaRPr lang="en-US" dirty="0"/>
          </a:p>
        </p:txBody>
      </p:sp>
      <p:sp>
        <p:nvSpPr>
          <p:cNvPr id="3" name="object 7">
            <a:extLst>
              <a:ext uri="{FF2B5EF4-FFF2-40B4-BE49-F238E27FC236}">
                <a16:creationId xmlns:a16="http://schemas.microsoft.com/office/drawing/2014/main" id="{3A039AA3-94B3-81FA-06E9-32DC14E8D697}"/>
              </a:ext>
            </a:extLst>
          </p:cNvPr>
          <p:cNvSpPr txBox="1"/>
          <p:nvPr/>
        </p:nvSpPr>
        <p:spPr>
          <a:xfrm>
            <a:off x="840739" y="3429000"/>
            <a:ext cx="3561079" cy="883285"/>
          </a:xfrm>
          <a:prstGeom prst="rect">
            <a:avLst/>
          </a:prstGeom>
        </p:spPr>
        <p:txBody>
          <a:bodyPr vert="horz" wrap="square" lIns="0" tIns="75565" rIns="0" bIns="0" rtlCol="0">
            <a:spAutoFit/>
          </a:bodyPr>
          <a:lstStyle/>
          <a:p>
            <a:pPr algn="ctr">
              <a:lnSpc>
                <a:spcPct val="100000"/>
              </a:lnSpc>
              <a:spcBef>
                <a:spcPts val="595"/>
              </a:spcBef>
            </a:pPr>
            <a:r>
              <a:rPr sz="2400" dirty="0">
                <a:solidFill>
                  <a:srgbClr val="A6A6A6"/>
                </a:solidFill>
                <a:latin typeface="Calibri"/>
                <a:cs typeface="Calibri"/>
              </a:rPr>
              <a:t>Subject:</a:t>
            </a:r>
            <a:r>
              <a:rPr sz="2400" spc="-35" dirty="0">
                <a:solidFill>
                  <a:srgbClr val="A6A6A6"/>
                </a:solidFill>
                <a:latin typeface="Calibri"/>
                <a:cs typeface="Calibri"/>
              </a:rPr>
              <a:t> </a:t>
            </a:r>
            <a:r>
              <a:rPr sz="2400" b="1" spc="-5" dirty="0">
                <a:latin typeface="Calibri"/>
                <a:cs typeface="Calibri"/>
              </a:rPr>
              <a:t>curriculum</a:t>
            </a:r>
            <a:r>
              <a:rPr sz="2400" b="1" spc="-30" dirty="0">
                <a:latin typeface="Calibri"/>
                <a:cs typeface="Calibri"/>
              </a:rPr>
              <a:t> </a:t>
            </a:r>
            <a:r>
              <a:rPr sz="2400" b="1" spc="-5" dirty="0">
                <a:latin typeface="Calibri"/>
                <a:cs typeface="Calibri"/>
              </a:rPr>
              <a:t>meeting</a:t>
            </a:r>
            <a:endParaRPr sz="2400" dirty="0">
              <a:latin typeface="Calibri"/>
              <a:cs typeface="Calibri"/>
            </a:endParaRPr>
          </a:p>
          <a:p>
            <a:pPr marR="6350" algn="ctr">
              <a:lnSpc>
                <a:spcPct val="100000"/>
              </a:lnSpc>
              <a:spcBef>
                <a:spcPts val="495"/>
              </a:spcBef>
            </a:pPr>
            <a:r>
              <a:rPr sz="2400" spc="-5" dirty="0">
                <a:solidFill>
                  <a:srgbClr val="A6A6A6"/>
                </a:solidFill>
                <a:latin typeface="Calibri"/>
                <a:cs typeface="Calibri"/>
              </a:rPr>
              <a:t>Date:</a:t>
            </a:r>
            <a:r>
              <a:rPr sz="2400" spc="-15" dirty="0">
                <a:solidFill>
                  <a:srgbClr val="A6A6A6"/>
                </a:solidFill>
                <a:latin typeface="Calibri"/>
                <a:cs typeface="Calibri"/>
              </a:rPr>
              <a:t> </a:t>
            </a:r>
            <a:r>
              <a:rPr sz="2400" spc="-5" dirty="0">
                <a:latin typeface="Calibri"/>
                <a:cs typeface="Calibri"/>
              </a:rPr>
              <a:t>January</a:t>
            </a:r>
            <a:r>
              <a:rPr sz="2400" spc="-10" dirty="0">
                <a:latin typeface="Calibri"/>
                <a:cs typeface="Calibri"/>
              </a:rPr>
              <a:t> </a:t>
            </a:r>
            <a:r>
              <a:rPr sz="2400" spc="-5" dirty="0">
                <a:latin typeface="Calibri"/>
                <a:cs typeface="Calibri"/>
              </a:rPr>
              <a:t>15,</a:t>
            </a:r>
            <a:r>
              <a:rPr sz="2400" spc="-10" dirty="0">
                <a:latin typeface="Calibri"/>
                <a:cs typeface="Calibri"/>
              </a:rPr>
              <a:t> </a:t>
            </a:r>
            <a:r>
              <a:rPr sz="2400" spc="-5" dirty="0">
                <a:latin typeface="Calibri"/>
                <a:cs typeface="Calibri"/>
              </a:rPr>
              <a:t>2012</a:t>
            </a:r>
            <a:endParaRPr sz="2400" dirty="0">
              <a:latin typeface="Calibri"/>
              <a:cs typeface="Calibri"/>
            </a:endParaRPr>
          </a:p>
        </p:txBody>
      </p:sp>
      <p:sp>
        <p:nvSpPr>
          <p:cNvPr id="4" name="Arrow: Curved Down 3">
            <a:extLst>
              <a:ext uri="{FF2B5EF4-FFF2-40B4-BE49-F238E27FC236}">
                <a16:creationId xmlns:a16="http://schemas.microsoft.com/office/drawing/2014/main" id="{D60DB41F-C08D-EE3F-DCC2-CE712CF438E7}"/>
              </a:ext>
            </a:extLst>
          </p:cNvPr>
          <p:cNvSpPr/>
          <p:nvPr/>
        </p:nvSpPr>
        <p:spPr>
          <a:xfrm>
            <a:off x="6649718" y="2311033"/>
            <a:ext cx="2466772" cy="101723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EDA579DD-1440-BC89-9A41-39640F3DDBF7}"/>
              </a:ext>
            </a:extLst>
          </p:cNvPr>
          <p:cNvSpPr txBox="1"/>
          <p:nvPr/>
        </p:nvSpPr>
        <p:spPr>
          <a:xfrm>
            <a:off x="8521388" y="3262870"/>
            <a:ext cx="5029200" cy="2418611"/>
          </a:xfrm>
          <a:prstGeom prst="rect">
            <a:avLst/>
          </a:prstGeom>
          <a:noFill/>
        </p:spPr>
        <p:txBody>
          <a:bodyPr wrap="square">
            <a:spAutoFit/>
          </a:bodyPr>
          <a:lstStyle/>
          <a:p>
            <a:pPr marL="12700" marR="5080">
              <a:lnSpc>
                <a:spcPts val="2800"/>
              </a:lnSpc>
              <a:spcBef>
                <a:spcPts val="260"/>
              </a:spcBef>
              <a:tabLst>
                <a:tab pos="1078230" algn="l"/>
                <a:tab pos="1097280" algn="l"/>
              </a:tabLst>
            </a:pPr>
            <a:r>
              <a:rPr lang="en-US" dirty="0">
                <a:highlight>
                  <a:srgbClr val="FFFF00"/>
                </a:highlight>
                <a:latin typeface="Lucida Sans Unicode"/>
                <a:cs typeface="Lucida Sans Unicode"/>
              </a:rPr>
              <a:t>Event:		Curriculum mtg </a:t>
            </a:r>
          </a:p>
          <a:p>
            <a:pPr marL="12700" marR="5080">
              <a:lnSpc>
                <a:spcPts val="2800"/>
              </a:lnSpc>
              <a:spcBef>
                <a:spcPts val="260"/>
              </a:spcBef>
              <a:tabLst>
                <a:tab pos="1078230" algn="l"/>
                <a:tab pos="1097280" algn="l"/>
              </a:tabLst>
            </a:pPr>
            <a:r>
              <a:rPr lang="en-US" dirty="0">
                <a:highlight>
                  <a:srgbClr val="FFFF00"/>
                </a:highlight>
                <a:latin typeface="Lucida Sans Unicode"/>
                <a:cs typeface="Lucida Sans Unicode"/>
              </a:rPr>
              <a:t> Date:</a:t>
            </a:r>
            <a:r>
              <a:rPr lang="en-US" sz="1800" spc="-5" dirty="0">
                <a:solidFill>
                  <a:srgbClr val="7F7F7F"/>
                </a:solidFill>
                <a:highlight>
                  <a:srgbClr val="FFFF00"/>
                </a:highlight>
                <a:latin typeface="Lucida Sans Unicode"/>
                <a:cs typeface="Lucida Sans Unicode"/>
              </a:rPr>
              <a:t>	</a:t>
            </a:r>
            <a:r>
              <a:rPr lang="en-US" sz="1800" spc="-114" dirty="0">
                <a:highlight>
                  <a:srgbClr val="FFFF00"/>
                </a:highlight>
                <a:latin typeface="Lucida Sans Unicode"/>
                <a:cs typeface="Lucida Sans Unicode"/>
              </a:rPr>
              <a:t>Jan-16-2012</a:t>
            </a:r>
          </a:p>
          <a:p>
            <a:pPr marL="12700" marR="5080">
              <a:lnSpc>
                <a:spcPts val="2800"/>
              </a:lnSpc>
              <a:spcBef>
                <a:spcPts val="260"/>
              </a:spcBef>
              <a:tabLst>
                <a:tab pos="1078230" algn="l"/>
                <a:tab pos="1097280" algn="l"/>
              </a:tabLst>
            </a:pPr>
            <a:r>
              <a:rPr lang="en-US" spc="-114" dirty="0">
                <a:highlight>
                  <a:srgbClr val="FFFF00"/>
                </a:highlight>
                <a:latin typeface="Lucida Sans Unicode"/>
                <a:cs typeface="Lucida Sans Unicode"/>
              </a:rPr>
              <a:t>Start:	</a:t>
            </a:r>
            <a:r>
              <a:rPr lang="en-US" sz="1800" dirty="0">
                <a:highlight>
                  <a:srgbClr val="FFFF00"/>
                </a:highlight>
                <a:latin typeface="Lucida Sans Unicode"/>
                <a:cs typeface="Lucida Sans Unicode"/>
              </a:rPr>
              <a:t>10:00am</a:t>
            </a:r>
          </a:p>
          <a:p>
            <a:pPr marL="12700" marR="5080">
              <a:lnSpc>
                <a:spcPts val="2800"/>
              </a:lnSpc>
              <a:spcBef>
                <a:spcPts val="260"/>
              </a:spcBef>
              <a:tabLst>
                <a:tab pos="1078230" algn="l"/>
                <a:tab pos="1097280" algn="l"/>
              </a:tabLst>
            </a:pPr>
            <a:r>
              <a:rPr lang="en-US" dirty="0">
                <a:highlight>
                  <a:srgbClr val="FFFF00"/>
                </a:highlight>
                <a:latin typeface="Lucida Sans Unicode"/>
                <a:cs typeface="Lucida Sans Unicode"/>
              </a:rPr>
              <a:t>End:	</a:t>
            </a:r>
            <a:r>
              <a:rPr lang="en-US" sz="1800" spc="-5" dirty="0">
                <a:highlight>
                  <a:srgbClr val="FFFF00"/>
                </a:highlight>
                <a:latin typeface="Lucida Sans Unicode"/>
                <a:cs typeface="Lucida Sans Unicode"/>
              </a:rPr>
              <a:t>11:30am</a:t>
            </a:r>
            <a:endParaRPr lang="en-US" sz="1800" dirty="0">
              <a:highlight>
                <a:srgbClr val="FFFF00"/>
              </a:highlight>
              <a:latin typeface="Lucida Sans Unicode"/>
              <a:cs typeface="Lucida Sans Unicode"/>
            </a:endParaRPr>
          </a:p>
          <a:p>
            <a:pPr marL="12700" marR="5080">
              <a:lnSpc>
                <a:spcPts val="2800"/>
              </a:lnSpc>
              <a:spcBef>
                <a:spcPts val="260"/>
              </a:spcBef>
              <a:tabLst>
                <a:tab pos="1078230" algn="l"/>
                <a:tab pos="1097280" algn="l"/>
              </a:tabLst>
            </a:pPr>
            <a:r>
              <a:rPr lang="en-US" dirty="0">
                <a:highlight>
                  <a:srgbClr val="FFFF00"/>
                </a:highlight>
                <a:latin typeface="Lucida Sans Unicode"/>
                <a:cs typeface="Lucida Sans Unicode"/>
              </a:rPr>
              <a:t>Where:	Gates 159</a:t>
            </a:r>
            <a:endParaRPr lang="en-US" sz="1800" dirty="0">
              <a:highlight>
                <a:srgbClr val="FFFF00"/>
              </a:highlight>
              <a:latin typeface="Lucida Sans Unicode"/>
              <a:cs typeface="Lucida Sans Unicode"/>
            </a:endParaRPr>
          </a:p>
          <a:p>
            <a:pPr marL="12700" marR="5080">
              <a:lnSpc>
                <a:spcPts val="2800"/>
              </a:lnSpc>
              <a:spcBef>
                <a:spcPts val="260"/>
              </a:spcBef>
              <a:tabLst>
                <a:tab pos="1078230" algn="l"/>
                <a:tab pos="1097280" algn="l"/>
              </a:tabLst>
            </a:pPr>
            <a:endParaRPr lang="en-US" sz="1800" dirty="0">
              <a:latin typeface="Lucida Sans Unicode"/>
              <a:cs typeface="Lucida Sans Unicode"/>
            </a:endParaRPr>
          </a:p>
        </p:txBody>
      </p:sp>
      <p:sp>
        <p:nvSpPr>
          <p:cNvPr id="6" name="object 23">
            <a:extLst>
              <a:ext uri="{FF2B5EF4-FFF2-40B4-BE49-F238E27FC236}">
                <a16:creationId xmlns:a16="http://schemas.microsoft.com/office/drawing/2014/main" id="{45E36E3F-6EC1-1FE8-7EC8-CEB90539D45D}"/>
              </a:ext>
            </a:extLst>
          </p:cNvPr>
          <p:cNvSpPr txBox="1"/>
          <p:nvPr/>
        </p:nvSpPr>
        <p:spPr>
          <a:xfrm>
            <a:off x="914801" y="3782402"/>
            <a:ext cx="7848600" cy="1359346"/>
          </a:xfrm>
          <a:prstGeom prst="rect">
            <a:avLst/>
          </a:prstGeom>
        </p:spPr>
        <p:txBody>
          <a:bodyPr vert="horz" wrap="square" lIns="0" tIns="12700" rIns="0" bIns="0" rtlCol="0">
            <a:spAutoFit/>
          </a:bodyPr>
          <a:lstStyle/>
          <a:p>
            <a:pPr marL="3490595">
              <a:lnSpc>
                <a:spcPct val="100000"/>
              </a:lnSpc>
              <a:spcBef>
                <a:spcPts val="100"/>
              </a:spcBef>
            </a:pPr>
            <a:r>
              <a:rPr sz="3600" baseline="-5787" dirty="0">
                <a:solidFill>
                  <a:srgbClr val="A6A6A6"/>
                </a:solidFill>
                <a:latin typeface="Calibri"/>
                <a:cs typeface="Calibri"/>
              </a:rPr>
              <a:t>To:</a:t>
            </a:r>
            <a:r>
              <a:rPr sz="3600" spc="-15" baseline="-5787" dirty="0">
                <a:solidFill>
                  <a:srgbClr val="A6A6A6"/>
                </a:solidFill>
                <a:latin typeface="Calibri"/>
                <a:cs typeface="Calibri"/>
              </a:rPr>
              <a:t> </a:t>
            </a:r>
            <a:r>
              <a:rPr sz="3600" spc="-7" baseline="-5787" dirty="0">
                <a:latin typeface="Calibri"/>
                <a:cs typeface="Calibri"/>
              </a:rPr>
              <a:t>Dan </a:t>
            </a:r>
            <a:r>
              <a:rPr sz="3600" spc="-247" baseline="-5787" dirty="0" err="1">
                <a:latin typeface="Calibri"/>
                <a:cs typeface="Calibri"/>
              </a:rPr>
              <a:t>Jurafsky</a:t>
            </a:r>
            <a:endParaRPr sz="2400" dirty="0">
              <a:latin typeface="Lucida Sans Unicode"/>
              <a:cs typeface="Lucida Sans Unicode"/>
            </a:endParaRPr>
          </a:p>
          <a:p>
            <a:pPr>
              <a:lnSpc>
                <a:spcPct val="100000"/>
              </a:lnSpc>
              <a:spcBef>
                <a:spcPts val="30"/>
              </a:spcBef>
            </a:pPr>
            <a:endParaRPr sz="2750" dirty="0">
              <a:latin typeface="Lucida Sans Unicode"/>
              <a:cs typeface="Lucida Sans Unicode"/>
            </a:endParaRPr>
          </a:p>
          <a:p>
            <a:pPr marL="12700">
              <a:lnSpc>
                <a:spcPct val="100000"/>
              </a:lnSpc>
            </a:pPr>
            <a:r>
              <a:rPr sz="2400" spc="-5" dirty="0">
                <a:latin typeface="Calibri"/>
                <a:cs typeface="Calibri"/>
              </a:rPr>
              <a:t>Hi</a:t>
            </a:r>
            <a:r>
              <a:rPr sz="2400" dirty="0">
                <a:latin typeface="Calibri"/>
                <a:cs typeface="Calibri"/>
              </a:rPr>
              <a:t> </a:t>
            </a:r>
            <a:r>
              <a:rPr sz="2400" spc="-5" dirty="0">
                <a:latin typeface="Calibri"/>
                <a:cs typeface="Calibri"/>
              </a:rPr>
              <a:t>Dan,</a:t>
            </a:r>
            <a:r>
              <a:rPr sz="2400" dirty="0">
                <a:latin typeface="Calibri"/>
                <a:cs typeface="Calibri"/>
              </a:rPr>
              <a:t> </a:t>
            </a:r>
            <a:r>
              <a:rPr sz="2400" spc="-5" dirty="0">
                <a:latin typeface="Calibri"/>
                <a:cs typeface="Calibri"/>
              </a:rPr>
              <a:t>we’ve</a:t>
            </a:r>
            <a:r>
              <a:rPr sz="2400" dirty="0">
                <a:latin typeface="Calibri"/>
                <a:cs typeface="Calibri"/>
              </a:rPr>
              <a:t> </a:t>
            </a:r>
            <a:r>
              <a:rPr sz="2400" spc="-5" dirty="0">
                <a:latin typeface="Calibri"/>
                <a:cs typeface="Calibri"/>
              </a:rPr>
              <a:t>now</a:t>
            </a:r>
            <a:r>
              <a:rPr sz="2400" dirty="0">
                <a:latin typeface="Calibri"/>
                <a:cs typeface="Calibri"/>
              </a:rPr>
              <a:t> scheduled the </a:t>
            </a:r>
            <a:r>
              <a:rPr sz="2400" spc="-5" dirty="0">
                <a:latin typeface="Calibri"/>
                <a:cs typeface="Calibri"/>
              </a:rPr>
              <a:t>curriculum</a:t>
            </a:r>
            <a:r>
              <a:rPr sz="2400" dirty="0">
                <a:latin typeface="Calibri"/>
                <a:cs typeface="Calibri"/>
              </a:rPr>
              <a:t> </a:t>
            </a:r>
            <a:r>
              <a:rPr sz="2400" spc="-5" dirty="0">
                <a:latin typeface="Calibri"/>
                <a:cs typeface="Calibri"/>
              </a:rPr>
              <a:t>meeting.</a:t>
            </a:r>
            <a:endParaRPr sz="2400" dirty="0">
              <a:latin typeface="Calibri"/>
              <a:cs typeface="Calibri"/>
            </a:endParaRPr>
          </a:p>
        </p:txBody>
      </p:sp>
      <p:sp>
        <p:nvSpPr>
          <p:cNvPr id="7" name="object 8">
            <a:extLst>
              <a:ext uri="{FF2B5EF4-FFF2-40B4-BE49-F238E27FC236}">
                <a16:creationId xmlns:a16="http://schemas.microsoft.com/office/drawing/2014/main" id="{D1CD3E8F-7666-737F-578F-15DFAA131F8C}"/>
              </a:ext>
            </a:extLst>
          </p:cNvPr>
          <p:cNvSpPr txBox="1"/>
          <p:nvPr/>
        </p:nvSpPr>
        <p:spPr>
          <a:xfrm>
            <a:off x="943376" y="5226759"/>
            <a:ext cx="1381125" cy="889000"/>
          </a:xfrm>
          <a:prstGeom prst="rect">
            <a:avLst/>
          </a:prstGeom>
        </p:spPr>
        <p:txBody>
          <a:bodyPr vert="horz" wrap="square" lIns="0" tIns="78740" rIns="0" bIns="0" rtlCol="0">
            <a:spAutoFit/>
          </a:bodyPr>
          <a:lstStyle/>
          <a:p>
            <a:pPr marL="12700">
              <a:lnSpc>
                <a:spcPct val="100000"/>
              </a:lnSpc>
              <a:spcBef>
                <a:spcPts val="620"/>
              </a:spcBef>
            </a:pPr>
            <a:r>
              <a:rPr sz="2400" dirty="0">
                <a:latin typeface="Calibri"/>
                <a:cs typeface="Calibri"/>
              </a:rPr>
              <a:t>It</a:t>
            </a:r>
            <a:r>
              <a:rPr sz="2400" spc="-30" dirty="0">
                <a:latin typeface="Calibri"/>
                <a:cs typeface="Calibri"/>
              </a:rPr>
              <a:t> </a:t>
            </a:r>
            <a:r>
              <a:rPr sz="2400" spc="-5" dirty="0">
                <a:latin typeface="Calibri"/>
                <a:cs typeface="Calibri"/>
              </a:rPr>
              <a:t>will</a:t>
            </a:r>
            <a:r>
              <a:rPr sz="2400" spc="-25" dirty="0">
                <a:latin typeface="Calibri"/>
                <a:cs typeface="Calibri"/>
              </a:rPr>
              <a:t> </a:t>
            </a:r>
            <a:r>
              <a:rPr sz="2400" dirty="0">
                <a:latin typeface="Calibri"/>
                <a:cs typeface="Calibri"/>
              </a:rPr>
              <a:t>be</a:t>
            </a:r>
            <a:r>
              <a:rPr sz="2400" spc="-25" dirty="0">
                <a:latin typeface="Calibri"/>
                <a:cs typeface="Calibri"/>
              </a:rPr>
              <a:t> </a:t>
            </a:r>
            <a:r>
              <a:rPr sz="2400" dirty="0">
                <a:latin typeface="Calibri"/>
                <a:cs typeface="Calibri"/>
              </a:rPr>
              <a:t>in</a:t>
            </a:r>
          </a:p>
          <a:p>
            <a:pPr marL="12700">
              <a:lnSpc>
                <a:spcPct val="100000"/>
              </a:lnSpc>
              <a:spcBef>
                <a:spcPts val="520"/>
              </a:spcBef>
            </a:pPr>
            <a:r>
              <a:rPr sz="2400" spc="-190" dirty="0">
                <a:latin typeface="Calibri"/>
                <a:cs typeface="Calibri"/>
              </a:rPr>
              <a:t>-­‐Chris</a:t>
            </a:r>
            <a:endParaRPr sz="2400" dirty="0">
              <a:latin typeface="Calibri"/>
              <a:cs typeface="Calibri"/>
            </a:endParaRPr>
          </a:p>
        </p:txBody>
      </p:sp>
      <p:sp>
        <p:nvSpPr>
          <p:cNvPr id="8" name="object 9">
            <a:extLst>
              <a:ext uri="{FF2B5EF4-FFF2-40B4-BE49-F238E27FC236}">
                <a16:creationId xmlns:a16="http://schemas.microsoft.com/office/drawing/2014/main" id="{72E562B5-D9DA-94B0-CAFC-5FED0309AF20}"/>
              </a:ext>
            </a:extLst>
          </p:cNvPr>
          <p:cNvSpPr txBox="1"/>
          <p:nvPr/>
        </p:nvSpPr>
        <p:spPr>
          <a:xfrm>
            <a:off x="2324501" y="5224281"/>
            <a:ext cx="5029200" cy="457200"/>
          </a:xfrm>
          <a:prstGeom prst="rect">
            <a:avLst/>
          </a:prstGeom>
          <a:ln w="9524">
            <a:solidFill>
              <a:srgbClr val="4180FF"/>
            </a:solidFill>
          </a:ln>
        </p:spPr>
        <p:txBody>
          <a:bodyPr vert="horz" wrap="square" lIns="0" tIns="29845" rIns="0" bIns="0" rtlCol="0">
            <a:spAutoFit/>
          </a:bodyPr>
          <a:lstStyle/>
          <a:p>
            <a:pPr marL="53975">
              <a:lnSpc>
                <a:spcPct val="100000"/>
              </a:lnSpc>
              <a:spcBef>
                <a:spcPts val="235"/>
              </a:spcBef>
            </a:pPr>
            <a:r>
              <a:rPr sz="2400" spc="-5" dirty="0">
                <a:latin typeface="Calibri"/>
                <a:cs typeface="Calibri"/>
              </a:rPr>
              <a:t>Gates 159 tomorrow from</a:t>
            </a:r>
            <a:r>
              <a:rPr sz="2400" dirty="0">
                <a:latin typeface="Calibri"/>
                <a:cs typeface="Calibri"/>
              </a:rPr>
              <a:t> </a:t>
            </a:r>
            <a:r>
              <a:rPr sz="2400" spc="-110" dirty="0">
                <a:latin typeface="Calibri"/>
                <a:cs typeface="Calibri"/>
              </a:rPr>
              <a:t>10:00-­‐11:30.</a:t>
            </a:r>
            <a:endParaRPr sz="2400" dirty="0">
              <a:latin typeface="Calibri"/>
              <a:cs typeface="Calibri"/>
            </a:endParaRPr>
          </a:p>
        </p:txBody>
      </p:sp>
      <p:sp>
        <p:nvSpPr>
          <p:cNvPr id="9" name="object 19">
            <a:extLst>
              <a:ext uri="{FF2B5EF4-FFF2-40B4-BE49-F238E27FC236}">
                <a16:creationId xmlns:a16="http://schemas.microsoft.com/office/drawing/2014/main" id="{75CFD74B-6239-374E-F21A-6F256E5D0AA2}"/>
              </a:ext>
            </a:extLst>
          </p:cNvPr>
          <p:cNvSpPr txBox="1"/>
          <p:nvPr/>
        </p:nvSpPr>
        <p:spPr>
          <a:xfrm>
            <a:off x="4401818" y="5886258"/>
            <a:ext cx="4495800" cy="381000"/>
          </a:xfrm>
          <a:prstGeom prst="rect">
            <a:avLst/>
          </a:prstGeom>
          <a:solidFill>
            <a:srgbClr val="0329D6"/>
          </a:solidFill>
        </p:spPr>
        <p:txBody>
          <a:bodyPr vert="horz" wrap="square" lIns="0" tIns="7620" rIns="0" bIns="0" rtlCol="0">
            <a:spAutoFit/>
          </a:bodyPr>
          <a:lstStyle/>
          <a:p>
            <a:pPr marL="187325">
              <a:lnSpc>
                <a:spcPct val="100000"/>
              </a:lnSpc>
              <a:spcBef>
                <a:spcPts val="60"/>
              </a:spcBef>
            </a:pPr>
            <a:r>
              <a:rPr sz="2400" spc="-5" dirty="0">
                <a:solidFill>
                  <a:srgbClr val="FFFFFF"/>
                </a:solidFill>
                <a:latin typeface="Lucida Sans Unicode"/>
                <a:cs typeface="Lucida Sans Unicode"/>
              </a:rPr>
              <a:t>Create</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new</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Calendar</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entry</a:t>
            </a:r>
            <a:endParaRPr sz="2400" dirty="0">
              <a:latin typeface="Lucida Sans Unicode"/>
              <a:cs typeface="Lucida Sans Unicode"/>
            </a:endParaRPr>
          </a:p>
        </p:txBody>
      </p:sp>
      <p:sp>
        <p:nvSpPr>
          <p:cNvPr id="10" name="Text Placeholder 2">
            <a:extLst>
              <a:ext uri="{FF2B5EF4-FFF2-40B4-BE49-F238E27FC236}">
                <a16:creationId xmlns:a16="http://schemas.microsoft.com/office/drawing/2014/main" id="{63E6AAC8-1781-B519-C34E-B2C1FCB8BBAF}"/>
              </a:ext>
            </a:extLst>
          </p:cNvPr>
          <p:cNvSpPr txBox="1">
            <a:spLocks/>
          </p:cNvSpPr>
          <p:nvPr/>
        </p:nvSpPr>
        <p:spPr>
          <a:xfrm>
            <a:off x="528318" y="1370383"/>
            <a:ext cx="7848601" cy="8309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alibri"/>
                <a:cs typeface="Calibri"/>
              </a:rPr>
              <a:t>Information extraction is the task of automatically extracting structured information from unstructured and/or semi-structured machine-readable documents and other electronically represented sources. </a:t>
            </a:r>
          </a:p>
        </p:txBody>
      </p:sp>
    </p:spTree>
    <p:extLst>
      <p:ext uri="{BB962C8B-B14F-4D97-AF65-F5344CB8AC3E}">
        <p14:creationId xmlns:p14="http://schemas.microsoft.com/office/powerpoint/2010/main" val="336391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6">
            <a:extLst>
              <a:ext uri="{FF2B5EF4-FFF2-40B4-BE49-F238E27FC236}">
                <a16:creationId xmlns:a16="http://schemas.microsoft.com/office/drawing/2014/main" id="{3D39F63D-35B2-0B99-21A4-A43DC4083472}"/>
              </a:ext>
            </a:extLst>
          </p:cNvPr>
          <p:cNvSpPr txBox="1">
            <a:spLocks/>
          </p:cNvSpPr>
          <p:nvPr/>
        </p:nvSpPr>
        <p:spPr>
          <a:xfrm>
            <a:off x="841248" y="256032"/>
            <a:ext cx="10506456" cy="1014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Aft>
                <a:spcPts val="600"/>
              </a:spcAft>
            </a:pPr>
            <a:r>
              <a:rPr lang="en-US" kern="1200" spc="-5" dirty="0">
                <a:solidFill>
                  <a:schemeClr val="tx1"/>
                </a:solidFill>
                <a:latin typeface="+mj-lt"/>
                <a:ea typeface="+mj-ea"/>
                <a:cs typeface="+mj-cs"/>
              </a:rPr>
              <a:t>Information</a:t>
            </a:r>
            <a:r>
              <a:rPr lang="en-US" kern="1200" dirty="0">
                <a:solidFill>
                  <a:schemeClr val="tx1"/>
                </a:solidFill>
                <a:latin typeface="+mj-lt"/>
                <a:ea typeface="+mj-ea"/>
                <a:cs typeface="+mj-cs"/>
              </a:rPr>
              <a:t> </a:t>
            </a:r>
            <a:r>
              <a:rPr lang="en-US" kern="1200" spc="-5" dirty="0">
                <a:solidFill>
                  <a:schemeClr val="tx1"/>
                </a:solidFill>
                <a:latin typeface="+mj-lt"/>
                <a:ea typeface="+mj-ea"/>
                <a:cs typeface="+mj-cs"/>
              </a:rPr>
              <a:t>Extraction</a:t>
            </a:r>
            <a:r>
              <a:rPr lang="en-US" kern="1200" spc="5" dirty="0">
                <a:solidFill>
                  <a:schemeClr val="tx1"/>
                </a:solidFill>
                <a:latin typeface="+mj-lt"/>
                <a:ea typeface="+mj-ea"/>
                <a:cs typeface="+mj-cs"/>
              </a:rPr>
              <a:t> </a:t>
            </a:r>
            <a:r>
              <a:rPr lang="en-US" kern="1200" dirty="0">
                <a:solidFill>
                  <a:schemeClr val="tx1"/>
                </a:solidFill>
                <a:latin typeface="+mj-lt"/>
                <a:ea typeface="+mj-ea"/>
                <a:cs typeface="+mj-cs"/>
              </a:rPr>
              <a:t>&amp;</a:t>
            </a:r>
            <a:r>
              <a:rPr lang="en-US" kern="1200" spc="5" dirty="0">
                <a:solidFill>
                  <a:schemeClr val="tx1"/>
                </a:solidFill>
                <a:latin typeface="+mj-lt"/>
                <a:ea typeface="+mj-ea"/>
                <a:cs typeface="+mj-cs"/>
              </a:rPr>
              <a:t> </a:t>
            </a:r>
            <a:r>
              <a:rPr lang="en-US" kern="1200" spc="-10" dirty="0">
                <a:solidFill>
                  <a:schemeClr val="tx1"/>
                </a:solidFill>
                <a:latin typeface="+mj-lt"/>
                <a:ea typeface="+mj-ea"/>
                <a:cs typeface="+mj-cs"/>
              </a:rPr>
              <a:t>Sentiment</a:t>
            </a:r>
            <a:r>
              <a:rPr lang="en-US" kern="1200" dirty="0">
                <a:solidFill>
                  <a:schemeClr val="tx1"/>
                </a:solidFill>
                <a:latin typeface="+mj-lt"/>
                <a:ea typeface="+mj-ea"/>
                <a:cs typeface="+mj-cs"/>
              </a:rPr>
              <a:t> </a:t>
            </a:r>
            <a:r>
              <a:rPr lang="en-US" kern="1200" spc="-5" dirty="0">
                <a:solidFill>
                  <a:schemeClr val="tx1"/>
                </a:solidFill>
                <a:latin typeface="+mj-lt"/>
                <a:ea typeface="+mj-ea"/>
                <a:cs typeface="+mj-cs"/>
              </a:rPr>
              <a:t>Analysis</a:t>
            </a: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12">
            <a:extLst>
              <a:ext uri="{FF2B5EF4-FFF2-40B4-BE49-F238E27FC236}">
                <a16:creationId xmlns:a16="http://schemas.microsoft.com/office/drawing/2014/main" id="{84D28F74-4D35-90D9-E5EC-7096A18CB350}"/>
              </a:ext>
            </a:extLst>
          </p:cNvPr>
          <p:cNvSpPr txBox="1"/>
          <p:nvPr/>
        </p:nvSpPr>
        <p:spPr>
          <a:xfrm>
            <a:off x="5330956" y="2191820"/>
            <a:ext cx="1683433" cy="1617721"/>
          </a:xfrm>
          <a:prstGeom prst="rect">
            <a:avLst/>
          </a:prstGeom>
        </p:spPr>
        <p:txBody>
          <a:bodyPr vert="horz" wrap="square" lIns="0" tIns="13335" rIns="0" bIns="0" rtlCol="0">
            <a:spAutoFit/>
          </a:bodyPr>
          <a:lstStyle/>
          <a:p>
            <a:pPr marL="13462" marR="5385" defTabSz="969264">
              <a:lnSpc>
                <a:spcPct val="99700"/>
              </a:lnSpc>
              <a:spcBef>
                <a:spcPts val="111"/>
              </a:spcBef>
            </a:pPr>
            <a:r>
              <a:rPr lang="en-US" sz="2067" kern="1200" spc="-5">
                <a:solidFill>
                  <a:srgbClr val="800000"/>
                </a:solidFill>
                <a:latin typeface="Calibri"/>
                <a:ea typeface="+mn-ea"/>
                <a:cs typeface="Calibri"/>
              </a:rPr>
              <a:t>zoom </a:t>
            </a:r>
            <a:r>
              <a:rPr lang="en-US" sz="2067" kern="1200">
                <a:solidFill>
                  <a:srgbClr val="800000"/>
                </a:solidFill>
                <a:latin typeface="Calibri"/>
                <a:ea typeface="+mn-ea"/>
                <a:cs typeface="Calibri"/>
              </a:rPr>
              <a:t> </a:t>
            </a:r>
            <a:r>
              <a:rPr lang="en-US" sz="2067" kern="1200" spc="-5">
                <a:solidFill>
                  <a:srgbClr val="800000"/>
                </a:solidFill>
                <a:latin typeface="Calibri"/>
                <a:ea typeface="+mn-ea"/>
                <a:cs typeface="Calibri"/>
              </a:rPr>
              <a:t>aﬀordability </a:t>
            </a:r>
            <a:r>
              <a:rPr lang="en-US" sz="2067" kern="1200">
                <a:solidFill>
                  <a:srgbClr val="800000"/>
                </a:solidFill>
                <a:latin typeface="Calibri"/>
                <a:ea typeface="+mn-ea"/>
                <a:cs typeface="Calibri"/>
              </a:rPr>
              <a:t> size</a:t>
            </a:r>
            <a:r>
              <a:rPr lang="en-US" sz="2067" kern="1200" spc="-48">
                <a:solidFill>
                  <a:srgbClr val="800000"/>
                </a:solidFill>
                <a:latin typeface="Calibri"/>
                <a:ea typeface="+mn-ea"/>
                <a:cs typeface="Calibri"/>
              </a:rPr>
              <a:t> </a:t>
            </a:r>
            <a:r>
              <a:rPr lang="en-US" sz="2067" kern="1200">
                <a:solidFill>
                  <a:srgbClr val="800000"/>
                </a:solidFill>
                <a:latin typeface="Calibri"/>
                <a:ea typeface="+mn-ea"/>
                <a:cs typeface="Calibri"/>
              </a:rPr>
              <a:t>and</a:t>
            </a:r>
            <a:r>
              <a:rPr lang="en-US" sz="2067" kern="1200" spc="-37">
                <a:solidFill>
                  <a:srgbClr val="800000"/>
                </a:solidFill>
                <a:latin typeface="Calibri"/>
                <a:ea typeface="+mn-ea"/>
                <a:cs typeface="Calibri"/>
              </a:rPr>
              <a:t> </a:t>
            </a:r>
            <a:r>
              <a:rPr lang="en-US" sz="2067" kern="1200" spc="-5">
                <a:solidFill>
                  <a:srgbClr val="800000"/>
                </a:solidFill>
                <a:latin typeface="Calibri"/>
                <a:ea typeface="+mn-ea"/>
                <a:cs typeface="Calibri"/>
              </a:rPr>
              <a:t>weight </a:t>
            </a:r>
            <a:r>
              <a:rPr lang="en-US" sz="2067" kern="1200" spc="-451">
                <a:solidFill>
                  <a:srgbClr val="800000"/>
                </a:solidFill>
                <a:latin typeface="Calibri"/>
                <a:ea typeface="+mn-ea"/>
                <a:cs typeface="Calibri"/>
              </a:rPr>
              <a:t> </a:t>
            </a:r>
            <a:r>
              <a:rPr lang="en-US" sz="2067" kern="1200">
                <a:solidFill>
                  <a:srgbClr val="800000"/>
                </a:solidFill>
                <a:latin typeface="Calibri"/>
                <a:ea typeface="+mn-ea"/>
                <a:cs typeface="Calibri"/>
              </a:rPr>
              <a:t>ﬂash</a:t>
            </a:r>
            <a:endParaRPr lang="en-US" sz="2067" kern="1200">
              <a:solidFill>
                <a:schemeClr val="tx1"/>
              </a:solidFill>
              <a:latin typeface="Calibri"/>
              <a:ea typeface="+mn-ea"/>
              <a:cs typeface="Calibri"/>
            </a:endParaRPr>
          </a:p>
          <a:p>
            <a:pPr marL="13462" defTabSz="969264">
              <a:spcBef>
                <a:spcPts val="64"/>
              </a:spcBef>
            </a:pPr>
            <a:r>
              <a:rPr lang="en-US" sz="2067" kern="1200">
                <a:solidFill>
                  <a:srgbClr val="800000"/>
                </a:solidFill>
                <a:latin typeface="Calibri"/>
                <a:ea typeface="+mn-ea"/>
                <a:cs typeface="Calibri"/>
              </a:rPr>
              <a:t>ease</a:t>
            </a:r>
            <a:r>
              <a:rPr lang="en-US" sz="2067" kern="1200" spc="-32">
                <a:solidFill>
                  <a:srgbClr val="800000"/>
                </a:solidFill>
                <a:latin typeface="Calibri"/>
                <a:ea typeface="+mn-ea"/>
                <a:cs typeface="Calibri"/>
              </a:rPr>
              <a:t> </a:t>
            </a:r>
            <a:r>
              <a:rPr lang="en-US" sz="2067" kern="1200" spc="-5">
                <a:solidFill>
                  <a:srgbClr val="800000"/>
                </a:solidFill>
                <a:latin typeface="Calibri"/>
                <a:ea typeface="+mn-ea"/>
                <a:cs typeface="Calibri"/>
              </a:rPr>
              <a:t>of</a:t>
            </a:r>
            <a:r>
              <a:rPr lang="en-US" sz="2067" kern="1200" spc="-27">
                <a:solidFill>
                  <a:srgbClr val="800000"/>
                </a:solidFill>
                <a:latin typeface="Calibri"/>
                <a:ea typeface="+mn-ea"/>
                <a:cs typeface="Calibri"/>
              </a:rPr>
              <a:t> </a:t>
            </a:r>
            <a:r>
              <a:rPr lang="en-US" sz="2067" kern="1200">
                <a:solidFill>
                  <a:srgbClr val="800000"/>
                </a:solidFill>
                <a:latin typeface="Calibri"/>
                <a:ea typeface="+mn-ea"/>
                <a:cs typeface="Calibri"/>
              </a:rPr>
              <a:t>use</a:t>
            </a:r>
            <a:endParaRPr lang="en-US" sz="1950">
              <a:latin typeface="Calibri"/>
              <a:cs typeface="Calibri"/>
            </a:endParaRPr>
          </a:p>
        </p:txBody>
      </p:sp>
      <p:pic>
        <p:nvPicPr>
          <p:cNvPr id="4" name="object 9">
            <a:extLst>
              <a:ext uri="{FF2B5EF4-FFF2-40B4-BE49-F238E27FC236}">
                <a16:creationId xmlns:a16="http://schemas.microsoft.com/office/drawing/2014/main" id="{55F902C7-6699-CBC0-B2E7-9BCA5A61C720}"/>
              </a:ext>
            </a:extLst>
          </p:cNvPr>
          <p:cNvPicPr/>
          <p:nvPr/>
        </p:nvPicPr>
        <p:blipFill>
          <a:blip r:embed="rId3" cstate="print"/>
          <a:stretch>
            <a:fillRect/>
          </a:stretch>
        </p:blipFill>
        <p:spPr>
          <a:xfrm>
            <a:off x="3154906" y="1926266"/>
            <a:ext cx="1616482" cy="1571220"/>
          </a:xfrm>
          <a:prstGeom prst="rect">
            <a:avLst/>
          </a:prstGeom>
        </p:spPr>
      </p:pic>
      <p:sp>
        <p:nvSpPr>
          <p:cNvPr id="5" name="object 10">
            <a:extLst>
              <a:ext uri="{FF2B5EF4-FFF2-40B4-BE49-F238E27FC236}">
                <a16:creationId xmlns:a16="http://schemas.microsoft.com/office/drawing/2014/main" id="{6B7F4F5A-3A19-B972-99E1-8D9C384E578E}"/>
              </a:ext>
            </a:extLst>
          </p:cNvPr>
          <p:cNvSpPr txBox="1"/>
          <p:nvPr/>
        </p:nvSpPr>
        <p:spPr>
          <a:xfrm>
            <a:off x="1450472" y="3668634"/>
            <a:ext cx="2087863" cy="417302"/>
          </a:xfrm>
          <a:prstGeom prst="rect">
            <a:avLst/>
          </a:prstGeom>
        </p:spPr>
        <p:txBody>
          <a:bodyPr vert="horz" wrap="square" lIns="0" tIns="12700" rIns="0" bIns="0" rtlCol="0">
            <a:spAutoFit/>
          </a:bodyPr>
          <a:lstStyle/>
          <a:p>
            <a:pPr marL="13462" defTabSz="969264">
              <a:spcBef>
                <a:spcPts val="106"/>
              </a:spcBef>
            </a:pPr>
            <a:r>
              <a:rPr lang="en-US" sz="2544" kern="1200">
                <a:solidFill>
                  <a:schemeClr val="tx1"/>
                </a:solidFill>
                <a:latin typeface="Calibri"/>
                <a:ea typeface="+mn-ea"/>
                <a:cs typeface="Calibri"/>
              </a:rPr>
              <a:t>Size</a:t>
            </a:r>
            <a:r>
              <a:rPr lang="en-US" sz="2544" kern="1200" spc="-42">
                <a:solidFill>
                  <a:schemeClr val="tx1"/>
                </a:solidFill>
                <a:latin typeface="Calibri"/>
                <a:ea typeface="+mn-ea"/>
                <a:cs typeface="Calibri"/>
              </a:rPr>
              <a:t> </a:t>
            </a:r>
            <a:r>
              <a:rPr lang="en-US" sz="2544" kern="1200">
                <a:solidFill>
                  <a:schemeClr val="tx1"/>
                </a:solidFill>
                <a:latin typeface="Calibri"/>
                <a:ea typeface="+mn-ea"/>
                <a:cs typeface="Calibri"/>
              </a:rPr>
              <a:t>and</a:t>
            </a:r>
            <a:r>
              <a:rPr lang="en-US" sz="2544" kern="1200" spc="-37">
                <a:solidFill>
                  <a:schemeClr val="tx1"/>
                </a:solidFill>
                <a:latin typeface="Calibri"/>
                <a:ea typeface="+mn-ea"/>
                <a:cs typeface="Calibri"/>
              </a:rPr>
              <a:t> </a:t>
            </a:r>
            <a:r>
              <a:rPr lang="en-US" sz="2544" kern="1200" spc="-5">
                <a:solidFill>
                  <a:schemeClr val="tx1"/>
                </a:solidFill>
                <a:latin typeface="Calibri"/>
                <a:ea typeface="+mn-ea"/>
                <a:cs typeface="Calibri"/>
              </a:rPr>
              <a:t>weight</a:t>
            </a:r>
            <a:endParaRPr lang="en-US" sz="2400">
              <a:latin typeface="Calibri"/>
              <a:cs typeface="Calibri"/>
            </a:endParaRPr>
          </a:p>
        </p:txBody>
      </p:sp>
      <p:sp>
        <p:nvSpPr>
          <p:cNvPr id="6" name="object 7">
            <a:extLst>
              <a:ext uri="{FF2B5EF4-FFF2-40B4-BE49-F238E27FC236}">
                <a16:creationId xmlns:a16="http://schemas.microsoft.com/office/drawing/2014/main" id="{BAD4890D-44F8-9791-B71E-ECCC61C03593}"/>
              </a:ext>
            </a:extLst>
          </p:cNvPr>
          <p:cNvSpPr txBox="1"/>
          <p:nvPr/>
        </p:nvSpPr>
        <p:spPr>
          <a:xfrm>
            <a:off x="2293204" y="4091602"/>
            <a:ext cx="8448324" cy="2192188"/>
          </a:xfrm>
          <a:prstGeom prst="rect">
            <a:avLst/>
          </a:prstGeom>
        </p:spPr>
        <p:txBody>
          <a:bodyPr vert="horz" wrap="square" lIns="0" tIns="75565" rIns="0" bIns="0" rtlCol="0">
            <a:spAutoFit/>
          </a:bodyPr>
          <a:lstStyle/>
          <a:p>
            <a:pPr marL="376936" indent="-363474" defTabSz="969264">
              <a:spcBef>
                <a:spcPts val="631"/>
              </a:spcBef>
              <a:buClr>
                <a:srgbClr val="CC0000"/>
              </a:buClr>
              <a:buFont typeface="Times New Roman"/>
              <a:buChar char="•"/>
              <a:tabLst>
                <a:tab pos="376263" algn="l"/>
                <a:tab pos="376936" algn="l"/>
              </a:tabLst>
            </a:pPr>
            <a:r>
              <a:rPr lang="en-US" sz="2544" kern="1200" dirty="0">
                <a:solidFill>
                  <a:schemeClr val="tx1"/>
                </a:solidFill>
                <a:latin typeface="Calibri"/>
                <a:ea typeface="+mn-ea"/>
                <a:cs typeface="Calibri"/>
              </a:rPr>
              <a:t>nice</a:t>
            </a:r>
            <a:r>
              <a:rPr lang="en-US" sz="2544" kern="1200" spc="-16" dirty="0">
                <a:solidFill>
                  <a:schemeClr val="tx1"/>
                </a:solidFill>
                <a:latin typeface="Calibri"/>
                <a:ea typeface="+mn-ea"/>
                <a:cs typeface="Calibri"/>
              </a:rPr>
              <a:t> </a:t>
            </a:r>
            <a:r>
              <a:rPr lang="en-US" sz="2544" kern="1200" dirty="0">
                <a:solidFill>
                  <a:schemeClr val="tx1"/>
                </a:solidFill>
                <a:latin typeface="Calibri"/>
                <a:ea typeface="+mn-ea"/>
                <a:cs typeface="Calibri"/>
              </a:rPr>
              <a:t>and</a:t>
            </a:r>
            <a:r>
              <a:rPr lang="en-US" sz="2544" kern="1200" spc="-11" dirty="0">
                <a:solidFill>
                  <a:schemeClr val="tx1"/>
                </a:solidFill>
                <a:latin typeface="Calibri"/>
                <a:ea typeface="+mn-ea"/>
                <a:cs typeface="Calibri"/>
              </a:rPr>
              <a:t> </a:t>
            </a:r>
            <a:r>
              <a:rPr lang="en-US" sz="2544" kern="1200" spc="-5" dirty="0">
                <a:solidFill>
                  <a:schemeClr val="tx1"/>
                </a:solidFill>
                <a:latin typeface="Calibri"/>
                <a:ea typeface="+mn-ea"/>
                <a:cs typeface="Calibri"/>
              </a:rPr>
              <a:t>compact</a:t>
            </a:r>
            <a:r>
              <a:rPr lang="en-US" sz="2544" kern="1200" spc="-16" dirty="0">
                <a:solidFill>
                  <a:schemeClr val="tx1"/>
                </a:solidFill>
                <a:latin typeface="Calibri"/>
                <a:ea typeface="+mn-ea"/>
                <a:cs typeface="Calibri"/>
              </a:rPr>
              <a:t> </a:t>
            </a:r>
            <a:r>
              <a:rPr lang="en-US" sz="2544" kern="1200" dirty="0">
                <a:solidFill>
                  <a:schemeClr val="tx1"/>
                </a:solidFill>
                <a:latin typeface="Calibri"/>
                <a:ea typeface="+mn-ea"/>
                <a:cs typeface="Calibri"/>
              </a:rPr>
              <a:t>to</a:t>
            </a:r>
            <a:r>
              <a:rPr lang="en-US" sz="2544" kern="1200" spc="-11" dirty="0">
                <a:solidFill>
                  <a:schemeClr val="tx1"/>
                </a:solidFill>
                <a:latin typeface="Calibri"/>
                <a:ea typeface="+mn-ea"/>
                <a:cs typeface="Calibri"/>
              </a:rPr>
              <a:t> </a:t>
            </a:r>
            <a:r>
              <a:rPr lang="en-US" sz="2544" kern="1200" spc="-5" dirty="0">
                <a:solidFill>
                  <a:schemeClr val="tx1"/>
                </a:solidFill>
                <a:latin typeface="Calibri"/>
                <a:ea typeface="+mn-ea"/>
                <a:cs typeface="Calibri"/>
              </a:rPr>
              <a:t>carry!</a:t>
            </a:r>
            <a:endParaRPr lang="en-US" sz="2544" kern="1200" dirty="0">
              <a:solidFill>
                <a:schemeClr val="tx1"/>
              </a:solidFill>
              <a:latin typeface="Calibri"/>
              <a:ea typeface="+mn-ea"/>
              <a:cs typeface="Calibri"/>
            </a:endParaRPr>
          </a:p>
          <a:p>
            <a:pPr marL="376263" marR="645503" indent="-363474" defTabSz="969264">
              <a:lnSpc>
                <a:spcPct val="101499"/>
              </a:lnSpc>
              <a:spcBef>
                <a:spcPts val="477"/>
              </a:spcBef>
              <a:buClr>
                <a:srgbClr val="CC0000"/>
              </a:buClr>
              <a:buFont typeface="Times New Roman"/>
              <a:buChar char="•"/>
              <a:tabLst>
                <a:tab pos="376263" algn="l"/>
                <a:tab pos="376936" algn="l"/>
              </a:tabLst>
            </a:pPr>
            <a:r>
              <a:rPr lang="en-US" sz="2544" kern="1200" dirty="0">
                <a:solidFill>
                  <a:schemeClr val="tx1"/>
                </a:solidFill>
                <a:latin typeface="Calibri"/>
                <a:ea typeface="+mn-ea"/>
                <a:cs typeface="Calibri"/>
              </a:rPr>
              <a:t>since the </a:t>
            </a:r>
            <a:r>
              <a:rPr lang="en-US" sz="2544" kern="1200" spc="-5" dirty="0">
                <a:solidFill>
                  <a:schemeClr val="tx1"/>
                </a:solidFill>
                <a:latin typeface="Calibri"/>
                <a:ea typeface="+mn-ea"/>
                <a:cs typeface="Calibri"/>
              </a:rPr>
              <a:t>camera </a:t>
            </a:r>
            <a:r>
              <a:rPr lang="en-US" sz="2544" kern="1200" dirty="0">
                <a:solidFill>
                  <a:schemeClr val="tx1"/>
                </a:solidFill>
                <a:latin typeface="Calibri"/>
                <a:ea typeface="+mn-ea"/>
                <a:cs typeface="Calibri"/>
              </a:rPr>
              <a:t>is </a:t>
            </a:r>
            <a:r>
              <a:rPr lang="en-US" sz="2544" kern="1200" spc="-5" dirty="0">
                <a:solidFill>
                  <a:schemeClr val="tx1"/>
                </a:solidFill>
                <a:latin typeface="Calibri"/>
                <a:ea typeface="+mn-ea"/>
                <a:cs typeface="Calibri"/>
              </a:rPr>
              <a:t>small </a:t>
            </a:r>
            <a:r>
              <a:rPr lang="en-US" sz="2544" kern="1200" dirty="0">
                <a:solidFill>
                  <a:schemeClr val="tx1"/>
                </a:solidFill>
                <a:latin typeface="Calibri"/>
                <a:ea typeface="+mn-ea"/>
                <a:cs typeface="Calibri"/>
              </a:rPr>
              <a:t>and light, I </a:t>
            </a:r>
            <a:r>
              <a:rPr lang="en-US" sz="2544" kern="1200" spc="-5" dirty="0">
                <a:solidFill>
                  <a:schemeClr val="tx1"/>
                </a:solidFill>
                <a:latin typeface="Calibri"/>
                <a:ea typeface="+mn-ea"/>
                <a:cs typeface="Calibri"/>
              </a:rPr>
              <a:t>won't </a:t>
            </a:r>
            <a:r>
              <a:rPr lang="en-US" sz="2544" kern="1200" dirty="0">
                <a:solidFill>
                  <a:schemeClr val="tx1"/>
                </a:solidFill>
                <a:latin typeface="Calibri"/>
                <a:ea typeface="+mn-ea"/>
                <a:cs typeface="Calibri"/>
              </a:rPr>
              <a:t>need to </a:t>
            </a:r>
            <a:r>
              <a:rPr lang="en-US" sz="2544" kern="1200" spc="-5" dirty="0">
                <a:solidFill>
                  <a:schemeClr val="tx1"/>
                </a:solidFill>
                <a:latin typeface="Calibri"/>
                <a:ea typeface="+mn-ea"/>
                <a:cs typeface="Calibri"/>
              </a:rPr>
              <a:t>carry </a:t>
            </a:r>
            <a:r>
              <a:rPr lang="en-US" sz="2544" kern="1200" spc="-562" dirty="0">
                <a:solidFill>
                  <a:schemeClr val="tx1"/>
                </a:solidFill>
                <a:latin typeface="Calibri"/>
                <a:ea typeface="+mn-ea"/>
                <a:cs typeface="Calibri"/>
              </a:rPr>
              <a:t> </a:t>
            </a:r>
            <a:r>
              <a:rPr lang="en-US" sz="2544" kern="1200" spc="-5" dirty="0">
                <a:solidFill>
                  <a:schemeClr val="tx1"/>
                </a:solidFill>
                <a:latin typeface="Calibri"/>
                <a:ea typeface="+mn-ea"/>
                <a:cs typeface="Calibri"/>
              </a:rPr>
              <a:t>around</a:t>
            </a:r>
            <a:r>
              <a:rPr lang="en-US" sz="2544" kern="1200" spc="5" dirty="0">
                <a:solidFill>
                  <a:schemeClr val="tx1"/>
                </a:solidFill>
                <a:latin typeface="Calibri"/>
                <a:ea typeface="+mn-ea"/>
                <a:cs typeface="Calibri"/>
              </a:rPr>
              <a:t> </a:t>
            </a:r>
            <a:r>
              <a:rPr lang="en-US" sz="2544" kern="1200" spc="-5" dirty="0">
                <a:solidFill>
                  <a:schemeClr val="tx1"/>
                </a:solidFill>
                <a:latin typeface="Calibri"/>
                <a:ea typeface="+mn-ea"/>
                <a:cs typeface="Calibri"/>
              </a:rPr>
              <a:t>those</a:t>
            </a:r>
            <a:r>
              <a:rPr lang="en-US" sz="2544" kern="1200" spc="11" dirty="0">
                <a:solidFill>
                  <a:schemeClr val="tx1"/>
                </a:solidFill>
                <a:latin typeface="Calibri"/>
                <a:ea typeface="+mn-ea"/>
                <a:cs typeface="Calibri"/>
              </a:rPr>
              <a:t> </a:t>
            </a:r>
            <a:r>
              <a:rPr lang="en-US" sz="2544" kern="1200" spc="-5" dirty="0">
                <a:solidFill>
                  <a:schemeClr val="tx1"/>
                </a:solidFill>
                <a:latin typeface="Calibri"/>
                <a:ea typeface="+mn-ea"/>
                <a:cs typeface="Calibri"/>
              </a:rPr>
              <a:t>heavy,</a:t>
            </a:r>
            <a:r>
              <a:rPr lang="en-US" sz="2544" kern="1200" spc="11" dirty="0">
                <a:solidFill>
                  <a:schemeClr val="tx1"/>
                </a:solidFill>
                <a:latin typeface="Calibri"/>
                <a:ea typeface="+mn-ea"/>
                <a:cs typeface="Calibri"/>
              </a:rPr>
              <a:t> </a:t>
            </a:r>
            <a:r>
              <a:rPr lang="en-US" sz="2544" kern="1200" dirty="0">
                <a:solidFill>
                  <a:schemeClr val="tx1"/>
                </a:solidFill>
                <a:latin typeface="Calibri"/>
                <a:ea typeface="+mn-ea"/>
                <a:cs typeface="Calibri"/>
              </a:rPr>
              <a:t>bulky</a:t>
            </a:r>
            <a:r>
              <a:rPr lang="en-US" sz="2544" kern="1200" spc="5" dirty="0">
                <a:solidFill>
                  <a:schemeClr val="tx1"/>
                </a:solidFill>
                <a:latin typeface="Calibri"/>
                <a:ea typeface="+mn-ea"/>
                <a:cs typeface="Calibri"/>
              </a:rPr>
              <a:t> </a:t>
            </a:r>
            <a:r>
              <a:rPr lang="en-US" sz="2544" kern="1200" spc="-5" dirty="0">
                <a:solidFill>
                  <a:schemeClr val="tx1"/>
                </a:solidFill>
                <a:latin typeface="Calibri"/>
                <a:ea typeface="+mn-ea"/>
                <a:cs typeface="Calibri"/>
              </a:rPr>
              <a:t>professional</a:t>
            </a:r>
            <a:r>
              <a:rPr lang="en-US" sz="2544" kern="1200" spc="11" dirty="0">
                <a:solidFill>
                  <a:schemeClr val="tx1"/>
                </a:solidFill>
                <a:latin typeface="Calibri"/>
                <a:ea typeface="+mn-ea"/>
                <a:cs typeface="Calibri"/>
              </a:rPr>
              <a:t> </a:t>
            </a:r>
            <a:r>
              <a:rPr lang="en-US" sz="2544" kern="1200" spc="-5" dirty="0">
                <a:solidFill>
                  <a:schemeClr val="tx1"/>
                </a:solidFill>
                <a:latin typeface="Calibri"/>
                <a:ea typeface="+mn-ea"/>
                <a:cs typeface="Calibri"/>
              </a:rPr>
              <a:t>cameras</a:t>
            </a:r>
            <a:r>
              <a:rPr lang="en-US" sz="2544" kern="1200" spc="11" dirty="0">
                <a:solidFill>
                  <a:schemeClr val="tx1"/>
                </a:solidFill>
                <a:latin typeface="Calibri"/>
                <a:ea typeface="+mn-ea"/>
                <a:cs typeface="Calibri"/>
              </a:rPr>
              <a:t> </a:t>
            </a:r>
            <a:r>
              <a:rPr lang="en-US" sz="2544" kern="1200" spc="-5" dirty="0">
                <a:solidFill>
                  <a:schemeClr val="tx1"/>
                </a:solidFill>
                <a:latin typeface="Calibri"/>
                <a:ea typeface="+mn-ea"/>
                <a:cs typeface="Calibri"/>
              </a:rPr>
              <a:t>either!</a:t>
            </a:r>
            <a:endParaRPr lang="en-US" sz="2544" kern="1200" dirty="0">
              <a:solidFill>
                <a:schemeClr val="tx1"/>
              </a:solidFill>
              <a:latin typeface="Calibri"/>
              <a:ea typeface="+mn-ea"/>
              <a:cs typeface="Calibri"/>
            </a:endParaRPr>
          </a:p>
          <a:p>
            <a:pPr marL="376263" marR="5385" indent="-363474" defTabSz="969264">
              <a:lnSpc>
                <a:spcPts val="2989"/>
              </a:lnSpc>
              <a:spcBef>
                <a:spcPts val="784"/>
              </a:spcBef>
              <a:buClr>
                <a:srgbClr val="CC0000"/>
              </a:buClr>
              <a:buFont typeface="Times New Roman"/>
              <a:buChar char="•"/>
              <a:tabLst>
                <a:tab pos="376263" algn="l"/>
                <a:tab pos="376936" algn="l"/>
              </a:tabLst>
            </a:pPr>
            <a:r>
              <a:rPr lang="en-US" sz="2544" kern="1200" dirty="0">
                <a:solidFill>
                  <a:schemeClr val="tx1"/>
                </a:solidFill>
                <a:latin typeface="Calibri"/>
                <a:ea typeface="+mn-ea"/>
                <a:cs typeface="Calibri"/>
              </a:rPr>
              <a:t>the</a:t>
            </a:r>
            <a:r>
              <a:rPr lang="en-US" sz="2544" kern="1200" spc="-5" dirty="0">
                <a:solidFill>
                  <a:schemeClr val="tx1"/>
                </a:solidFill>
                <a:latin typeface="Calibri"/>
                <a:ea typeface="+mn-ea"/>
                <a:cs typeface="Calibri"/>
              </a:rPr>
              <a:t> camera</a:t>
            </a:r>
            <a:r>
              <a:rPr lang="en-US" sz="2544" kern="1200" dirty="0">
                <a:solidFill>
                  <a:schemeClr val="tx1"/>
                </a:solidFill>
                <a:latin typeface="Calibri"/>
                <a:ea typeface="+mn-ea"/>
                <a:cs typeface="Calibri"/>
              </a:rPr>
              <a:t> feels </a:t>
            </a:r>
            <a:r>
              <a:rPr lang="en-US" sz="2544" kern="1200" spc="-5" dirty="0">
                <a:solidFill>
                  <a:schemeClr val="tx1"/>
                </a:solidFill>
                <a:latin typeface="Calibri"/>
                <a:ea typeface="+mn-ea"/>
                <a:cs typeface="Calibri"/>
              </a:rPr>
              <a:t>ﬂimsy,</a:t>
            </a:r>
            <a:r>
              <a:rPr lang="en-US" sz="2544" kern="1200" dirty="0">
                <a:solidFill>
                  <a:schemeClr val="tx1"/>
                </a:solidFill>
                <a:latin typeface="Calibri"/>
                <a:ea typeface="+mn-ea"/>
                <a:cs typeface="Calibri"/>
              </a:rPr>
              <a:t> is </a:t>
            </a:r>
            <a:r>
              <a:rPr lang="en-US" sz="2544" kern="1200" spc="-5" dirty="0">
                <a:solidFill>
                  <a:schemeClr val="tx1"/>
                </a:solidFill>
                <a:latin typeface="Calibri"/>
                <a:ea typeface="+mn-ea"/>
                <a:cs typeface="Calibri"/>
              </a:rPr>
              <a:t>plastic</a:t>
            </a:r>
            <a:r>
              <a:rPr lang="en-US" sz="2544" kern="1200" dirty="0">
                <a:solidFill>
                  <a:schemeClr val="tx1"/>
                </a:solidFill>
                <a:latin typeface="Calibri"/>
                <a:ea typeface="+mn-ea"/>
                <a:cs typeface="Calibri"/>
              </a:rPr>
              <a:t> and </a:t>
            </a:r>
            <a:r>
              <a:rPr lang="en-US" sz="2544" kern="1200" spc="-5" dirty="0">
                <a:solidFill>
                  <a:schemeClr val="tx1"/>
                </a:solidFill>
                <a:latin typeface="Calibri"/>
                <a:ea typeface="+mn-ea"/>
                <a:cs typeface="Calibri"/>
              </a:rPr>
              <a:t>very</a:t>
            </a:r>
            <a:r>
              <a:rPr lang="en-US" sz="2544" kern="1200" dirty="0">
                <a:solidFill>
                  <a:schemeClr val="tx1"/>
                </a:solidFill>
                <a:latin typeface="Calibri"/>
                <a:ea typeface="+mn-ea"/>
                <a:cs typeface="Calibri"/>
              </a:rPr>
              <a:t> light in </a:t>
            </a:r>
            <a:r>
              <a:rPr lang="en-US" sz="2544" kern="1200" spc="-5" dirty="0">
                <a:solidFill>
                  <a:schemeClr val="tx1"/>
                </a:solidFill>
                <a:latin typeface="Calibri"/>
                <a:ea typeface="+mn-ea"/>
                <a:cs typeface="Calibri"/>
              </a:rPr>
              <a:t>weight</a:t>
            </a:r>
            <a:r>
              <a:rPr lang="en-US" sz="2544" kern="1200" dirty="0">
                <a:solidFill>
                  <a:schemeClr val="tx1"/>
                </a:solidFill>
                <a:latin typeface="Calibri"/>
                <a:ea typeface="+mn-ea"/>
                <a:cs typeface="Calibri"/>
              </a:rPr>
              <a:t> </a:t>
            </a:r>
            <a:r>
              <a:rPr lang="en-US" sz="2544" kern="1200" spc="-5" dirty="0">
                <a:solidFill>
                  <a:schemeClr val="tx1"/>
                </a:solidFill>
                <a:latin typeface="Calibri"/>
                <a:ea typeface="+mn-ea"/>
                <a:cs typeface="Calibri"/>
              </a:rPr>
              <a:t>you </a:t>
            </a:r>
            <a:r>
              <a:rPr lang="en-US" sz="2544" kern="1200" spc="-562" dirty="0">
                <a:solidFill>
                  <a:schemeClr val="tx1"/>
                </a:solidFill>
                <a:latin typeface="Calibri"/>
                <a:ea typeface="+mn-ea"/>
                <a:cs typeface="Calibri"/>
              </a:rPr>
              <a:t> </a:t>
            </a:r>
            <a:r>
              <a:rPr lang="en-US" sz="2544" kern="1200" spc="-5" dirty="0">
                <a:solidFill>
                  <a:schemeClr val="tx1"/>
                </a:solidFill>
                <a:latin typeface="Calibri"/>
                <a:ea typeface="+mn-ea"/>
                <a:cs typeface="Calibri"/>
              </a:rPr>
              <a:t>have </a:t>
            </a:r>
            <a:r>
              <a:rPr lang="en-US" sz="2544" kern="1200" dirty="0">
                <a:solidFill>
                  <a:schemeClr val="tx1"/>
                </a:solidFill>
                <a:latin typeface="Calibri"/>
                <a:ea typeface="+mn-ea"/>
                <a:cs typeface="Calibri"/>
              </a:rPr>
              <a:t>to be</a:t>
            </a:r>
            <a:r>
              <a:rPr lang="en-US" sz="2544" kern="1200" spc="-5" dirty="0">
                <a:solidFill>
                  <a:schemeClr val="tx1"/>
                </a:solidFill>
                <a:latin typeface="Calibri"/>
                <a:ea typeface="+mn-ea"/>
                <a:cs typeface="Calibri"/>
              </a:rPr>
              <a:t> very</a:t>
            </a:r>
            <a:r>
              <a:rPr lang="en-US" sz="2544" kern="1200" dirty="0">
                <a:solidFill>
                  <a:schemeClr val="tx1"/>
                </a:solidFill>
                <a:latin typeface="Calibri"/>
                <a:ea typeface="+mn-ea"/>
                <a:cs typeface="Calibri"/>
              </a:rPr>
              <a:t> delicate</a:t>
            </a:r>
            <a:r>
              <a:rPr lang="en-US" sz="2544" kern="1200" spc="-11" dirty="0">
                <a:solidFill>
                  <a:schemeClr val="tx1"/>
                </a:solidFill>
                <a:latin typeface="Calibri"/>
                <a:ea typeface="+mn-ea"/>
                <a:cs typeface="Calibri"/>
              </a:rPr>
              <a:t> </a:t>
            </a:r>
            <a:r>
              <a:rPr lang="en-US" sz="2544" kern="1200" dirty="0">
                <a:solidFill>
                  <a:schemeClr val="tx1"/>
                </a:solidFill>
                <a:latin typeface="Calibri"/>
                <a:ea typeface="+mn-ea"/>
                <a:cs typeface="Calibri"/>
              </a:rPr>
              <a:t>in the handling</a:t>
            </a:r>
            <a:r>
              <a:rPr lang="en-US" sz="2544" kern="1200" spc="-5" dirty="0">
                <a:solidFill>
                  <a:schemeClr val="tx1"/>
                </a:solidFill>
                <a:latin typeface="Calibri"/>
                <a:ea typeface="+mn-ea"/>
                <a:cs typeface="Calibri"/>
              </a:rPr>
              <a:t> of</a:t>
            </a:r>
            <a:r>
              <a:rPr lang="en-US" sz="2544" kern="1200" dirty="0">
                <a:solidFill>
                  <a:schemeClr val="tx1"/>
                </a:solidFill>
                <a:latin typeface="Calibri"/>
                <a:ea typeface="+mn-ea"/>
                <a:cs typeface="Calibri"/>
              </a:rPr>
              <a:t> this</a:t>
            </a:r>
            <a:r>
              <a:rPr lang="en-US" sz="2544" kern="1200" spc="-5" dirty="0">
                <a:solidFill>
                  <a:schemeClr val="tx1"/>
                </a:solidFill>
                <a:latin typeface="Calibri"/>
                <a:ea typeface="+mn-ea"/>
                <a:cs typeface="Calibri"/>
              </a:rPr>
              <a:t> camera</a:t>
            </a:r>
            <a:endParaRPr lang="en-US" sz="2400" dirty="0">
              <a:latin typeface="Calibri"/>
              <a:cs typeface="Calibri"/>
            </a:endParaRPr>
          </a:p>
        </p:txBody>
      </p:sp>
      <p:sp>
        <p:nvSpPr>
          <p:cNvPr id="7" name="object 28">
            <a:extLst>
              <a:ext uri="{FF2B5EF4-FFF2-40B4-BE49-F238E27FC236}">
                <a16:creationId xmlns:a16="http://schemas.microsoft.com/office/drawing/2014/main" id="{60A0FAB3-4A24-6D37-A2B1-B7FC1528A1C5}"/>
              </a:ext>
            </a:extLst>
          </p:cNvPr>
          <p:cNvSpPr txBox="1"/>
          <p:nvPr/>
        </p:nvSpPr>
        <p:spPr>
          <a:xfrm>
            <a:off x="1707898" y="4026323"/>
            <a:ext cx="327880" cy="1327778"/>
          </a:xfrm>
          <a:prstGeom prst="rect">
            <a:avLst/>
          </a:prstGeom>
        </p:spPr>
        <p:txBody>
          <a:bodyPr vert="horz" wrap="square" lIns="0" tIns="134620" rIns="0" bIns="0" rtlCol="0">
            <a:spAutoFit/>
          </a:bodyPr>
          <a:lstStyle/>
          <a:p>
            <a:pPr defTabSz="969264">
              <a:spcBef>
                <a:spcPts val="1124"/>
              </a:spcBef>
            </a:pPr>
            <a:r>
              <a:rPr lang="en-US" sz="3392" kern="1200" spc="-832">
                <a:solidFill>
                  <a:srgbClr val="0045D8"/>
                </a:solidFill>
                <a:latin typeface="MS UI Gothic"/>
                <a:ea typeface="+mn-ea"/>
                <a:cs typeface="+mn-cs"/>
              </a:rPr>
              <a:t>✓</a:t>
            </a:r>
            <a:endParaRPr lang="en-US" sz="3392" kern="1200">
              <a:solidFill>
                <a:schemeClr val="tx1"/>
              </a:solidFill>
              <a:latin typeface="MS UI Gothic"/>
              <a:ea typeface="+mn-ea"/>
              <a:cs typeface="+mn-cs"/>
            </a:endParaRPr>
          </a:p>
          <a:p>
            <a:pPr defTabSz="969264">
              <a:spcBef>
                <a:spcPts val="1018"/>
              </a:spcBef>
            </a:pPr>
            <a:r>
              <a:rPr lang="en-US" sz="3392" kern="1200" spc="-832">
                <a:solidFill>
                  <a:srgbClr val="0045D8"/>
                </a:solidFill>
                <a:latin typeface="MS UI Gothic"/>
                <a:ea typeface="+mn-ea"/>
                <a:cs typeface="+mn-cs"/>
              </a:rPr>
              <a:t>✓</a:t>
            </a:r>
            <a:endParaRPr lang="en-US" sz="3200">
              <a:latin typeface="MS UI Gothic"/>
              <a:cs typeface="MS UI Gothic"/>
            </a:endParaRPr>
          </a:p>
        </p:txBody>
      </p:sp>
      <p:sp>
        <p:nvSpPr>
          <p:cNvPr id="9" name="object 29">
            <a:extLst>
              <a:ext uri="{FF2B5EF4-FFF2-40B4-BE49-F238E27FC236}">
                <a16:creationId xmlns:a16="http://schemas.microsoft.com/office/drawing/2014/main" id="{1ADFC834-248A-D92A-E344-E4A3FF1B9512}"/>
              </a:ext>
            </a:extLst>
          </p:cNvPr>
          <p:cNvSpPr txBox="1"/>
          <p:nvPr/>
        </p:nvSpPr>
        <p:spPr>
          <a:xfrm>
            <a:off x="1738706" y="5457070"/>
            <a:ext cx="247942" cy="547370"/>
          </a:xfrm>
          <a:prstGeom prst="rect">
            <a:avLst/>
          </a:prstGeom>
        </p:spPr>
        <p:txBody>
          <a:bodyPr vert="horz" wrap="square" lIns="0" tIns="12700" rIns="0" bIns="0" rtlCol="0">
            <a:spAutoFit/>
          </a:bodyPr>
          <a:lstStyle/>
          <a:p>
            <a:pPr defTabSz="969264">
              <a:spcBef>
                <a:spcPts val="106"/>
              </a:spcBef>
            </a:pPr>
            <a:r>
              <a:rPr lang="en-US" sz="3392" kern="1200" spc="-1458">
                <a:solidFill>
                  <a:srgbClr val="B30000"/>
                </a:solidFill>
                <a:latin typeface="MS UI Gothic"/>
                <a:ea typeface="+mn-ea"/>
                <a:cs typeface="+mn-cs"/>
              </a:rPr>
              <a:t>✗</a:t>
            </a:r>
            <a:endParaRPr lang="en-US" sz="3200">
              <a:latin typeface="MS UI Gothic"/>
              <a:cs typeface="MS UI Gothic"/>
            </a:endParaRPr>
          </a:p>
        </p:txBody>
      </p:sp>
      <p:grpSp>
        <p:nvGrpSpPr>
          <p:cNvPr id="10" name="object 25">
            <a:extLst>
              <a:ext uri="{FF2B5EF4-FFF2-40B4-BE49-F238E27FC236}">
                <a16:creationId xmlns:a16="http://schemas.microsoft.com/office/drawing/2014/main" id="{FD8A8C29-A1B1-CCDB-1786-3687E3ECD8B4}"/>
              </a:ext>
            </a:extLst>
          </p:cNvPr>
          <p:cNvGrpSpPr/>
          <p:nvPr/>
        </p:nvGrpSpPr>
        <p:grpSpPr>
          <a:xfrm>
            <a:off x="7014389" y="3516433"/>
            <a:ext cx="2371725" cy="238125"/>
            <a:chOff x="6167435" y="3804198"/>
            <a:chExt cx="2371725" cy="238125"/>
          </a:xfrm>
        </p:grpSpPr>
        <p:sp>
          <p:nvSpPr>
            <p:cNvPr id="11" name="object 26">
              <a:extLst>
                <a:ext uri="{FF2B5EF4-FFF2-40B4-BE49-F238E27FC236}">
                  <a16:creationId xmlns:a16="http://schemas.microsoft.com/office/drawing/2014/main" id="{A6D122E9-7F23-8E0A-0AA7-D489A28E2864}"/>
                </a:ext>
              </a:extLst>
            </p:cNvPr>
            <p:cNvSpPr/>
            <p:nvPr/>
          </p:nvSpPr>
          <p:spPr>
            <a:xfrm>
              <a:off x="6172198" y="3808960"/>
              <a:ext cx="2362200" cy="228600"/>
            </a:xfrm>
            <a:custGeom>
              <a:avLst/>
              <a:gdLst/>
              <a:ahLst/>
              <a:cxnLst/>
              <a:rect l="l" t="t" r="r" b="b"/>
              <a:pathLst>
                <a:path w="2362200" h="228600">
                  <a:moveTo>
                    <a:pt x="0" y="0"/>
                  </a:moveTo>
                  <a:lnTo>
                    <a:pt x="2362199" y="0"/>
                  </a:lnTo>
                  <a:lnTo>
                    <a:pt x="2362199" y="228599"/>
                  </a:lnTo>
                  <a:lnTo>
                    <a:pt x="0" y="228599"/>
                  </a:lnTo>
                  <a:lnTo>
                    <a:pt x="0" y="0"/>
                  </a:lnTo>
                  <a:close/>
                </a:path>
              </a:pathLst>
            </a:custGeom>
            <a:ln w="9524">
              <a:solidFill>
                <a:srgbClr val="000000"/>
              </a:solidFill>
            </a:ln>
          </p:spPr>
          <p:txBody>
            <a:bodyPr wrap="square" lIns="0" tIns="0" rIns="0" bIns="0" rtlCol="0"/>
            <a:lstStyle/>
            <a:p>
              <a:endParaRPr/>
            </a:p>
          </p:txBody>
        </p:sp>
        <p:sp>
          <p:nvSpPr>
            <p:cNvPr id="12" name="object 27">
              <a:extLst>
                <a:ext uri="{FF2B5EF4-FFF2-40B4-BE49-F238E27FC236}">
                  <a16:creationId xmlns:a16="http://schemas.microsoft.com/office/drawing/2014/main" id="{8DC620EC-1D51-2C44-40A6-4BB261E77512}"/>
                </a:ext>
              </a:extLst>
            </p:cNvPr>
            <p:cNvSpPr/>
            <p:nvPr/>
          </p:nvSpPr>
          <p:spPr>
            <a:xfrm>
              <a:off x="6172198" y="3808960"/>
              <a:ext cx="1295400" cy="228600"/>
            </a:xfrm>
            <a:custGeom>
              <a:avLst/>
              <a:gdLst/>
              <a:ahLst/>
              <a:cxnLst/>
              <a:rect l="l" t="t" r="r" b="b"/>
              <a:pathLst>
                <a:path w="1295400" h="228600">
                  <a:moveTo>
                    <a:pt x="1295400" y="0"/>
                  </a:moveTo>
                  <a:lnTo>
                    <a:pt x="0" y="0"/>
                  </a:lnTo>
                  <a:lnTo>
                    <a:pt x="0" y="228600"/>
                  </a:lnTo>
                  <a:lnTo>
                    <a:pt x="1295400" y="228600"/>
                  </a:lnTo>
                  <a:lnTo>
                    <a:pt x="1295400" y="0"/>
                  </a:lnTo>
                  <a:close/>
                </a:path>
              </a:pathLst>
            </a:custGeom>
            <a:solidFill>
              <a:srgbClr val="DEBB5E"/>
            </a:solidFill>
          </p:spPr>
          <p:txBody>
            <a:bodyPr wrap="square" lIns="0" tIns="0" rIns="0" bIns="0" rtlCol="0"/>
            <a:lstStyle/>
            <a:p>
              <a:endParaRPr/>
            </a:p>
          </p:txBody>
        </p:sp>
      </p:grpSp>
      <p:grpSp>
        <p:nvGrpSpPr>
          <p:cNvPr id="13" name="object 22">
            <a:extLst>
              <a:ext uri="{FF2B5EF4-FFF2-40B4-BE49-F238E27FC236}">
                <a16:creationId xmlns:a16="http://schemas.microsoft.com/office/drawing/2014/main" id="{7913125D-B598-D663-4EAB-A6451D674DA3}"/>
              </a:ext>
            </a:extLst>
          </p:cNvPr>
          <p:cNvGrpSpPr/>
          <p:nvPr/>
        </p:nvGrpSpPr>
        <p:grpSpPr>
          <a:xfrm>
            <a:off x="7009627" y="3223324"/>
            <a:ext cx="2371725" cy="238125"/>
            <a:chOff x="6167435" y="3499398"/>
            <a:chExt cx="2371725" cy="238125"/>
          </a:xfrm>
        </p:grpSpPr>
        <p:sp>
          <p:nvSpPr>
            <p:cNvPr id="15" name="object 23">
              <a:extLst>
                <a:ext uri="{FF2B5EF4-FFF2-40B4-BE49-F238E27FC236}">
                  <a16:creationId xmlns:a16="http://schemas.microsoft.com/office/drawing/2014/main" id="{37DDDB38-7648-7D8B-F2B3-CFE50DC70CA3}"/>
                </a:ext>
              </a:extLst>
            </p:cNvPr>
            <p:cNvSpPr/>
            <p:nvPr/>
          </p:nvSpPr>
          <p:spPr>
            <a:xfrm>
              <a:off x="6172198" y="3504161"/>
              <a:ext cx="2362200" cy="228600"/>
            </a:xfrm>
            <a:custGeom>
              <a:avLst/>
              <a:gdLst/>
              <a:ahLst/>
              <a:cxnLst/>
              <a:rect l="l" t="t" r="r" b="b"/>
              <a:pathLst>
                <a:path w="2362200" h="228600">
                  <a:moveTo>
                    <a:pt x="0" y="0"/>
                  </a:moveTo>
                  <a:lnTo>
                    <a:pt x="2362199" y="0"/>
                  </a:lnTo>
                  <a:lnTo>
                    <a:pt x="2362199" y="228599"/>
                  </a:lnTo>
                  <a:lnTo>
                    <a:pt x="0" y="228599"/>
                  </a:lnTo>
                  <a:lnTo>
                    <a:pt x="0" y="0"/>
                  </a:lnTo>
                  <a:close/>
                </a:path>
              </a:pathLst>
            </a:custGeom>
            <a:ln w="9524">
              <a:solidFill>
                <a:srgbClr val="000000"/>
              </a:solidFill>
            </a:ln>
          </p:spPr>
          <p:txBody>
            <a:bodyPr wrap="square" lIns="0" tIns="0" rIns="0" bIns="0" rtlCol="0"/>
            <a:lstStyle/>
            <a:p>
              <a:endParaRPr/>
            </a:p>
          </p:txBody>
        </p:sp>
        <p:sp>
          <p:nvSpPr>
            <p:cNvPr id="17" name="object 24">
              <a:extLst>
                <a:ext uri="{FF2B5EF4-FFF2-40B4-BE49-F238E27FC236}">
                  <a16:creationId xmlns:a16="http://schemas.microsoft.com/office/drawing/2014/main" id="{07D01082-6A78-7360-CB3E-260D54C545B9}"/>
                </a:ext>
              </a:extLst>
            </p:cNvPr>
            <p:cNvSpPr/>
            <p:nvPr/>
          </p:nvSpPr>
          <p:spPr>
            <a:xfrm>
              <a:off x="6172198" y="3504160"/>
              <a:ext cx="2362200" cy="228600"/>
            </a:xfrm>
            <a:custGeom>
              <a:avLst/>
              <a:gdLst/>
              <a:ahLst/>
              <a:cxnLst/>
              <a:rect l="l" t="t" r="r" b="b"/>
              <a:pathLst>
                <a:path w="2362200" h="228600">
                  <a:moveTo>
                    <a:pt x="2362198" y="0"/>
                  </a:moveTo>
                  <a:lnTo>
                    <a:pt x="0" y="0"/>
                  </a:lnTo>
                  <a:lnTo>
                    <a:pt x="0" y="228600"/>
                  </a:lnTo>
                  <a:lnTo>
                    <a:pt x="2362198" y="228600"/>
                  </a:lnTo>
                  <a:lnTo>
                    <a:pt x="2362198" y="0"/>
                  </a:lnTo>
                  <a:close/>
                </a:path>
              </a:pathLst>
            </a:custGeom>
            <a:solidFill>
              <a:srgbClr val="DEBB5E"/>
            </a:solidFill>
          </p:spPr>
          <p:txBody>
            <a:bodyPr wrap="square" lIns="0" tIns="0" rIns="0" bIns="0" rtlCol="0"/>
            <a:lstStyle/>
            <a:p>
              <a:endParaRPr/>
            </a:p>
          </p:txBody>
        </p:sp>
      </p:grpSp>
      <p:grpSp>
        <p:nvGrpSpPr>
          <p:cNvPr id="19" name="object 19">
            <a:extLst>
              <a:ext uri="{FF2B5EF4-FFF2-40B4-BE49-F238E27FC236}">
                <a16:creationId xmlns:a16="http://schemas.microsoft.com/office/drawing/2014/main" id="{C8BEFC13-11A8-7602-0EEB-E1731245EE03}"/>
              </a:ext>
            </a:extLst>
          </p:cNvPr>
          <p:cNvGrpSpPr/>
          <p:nvPr/>
        </p:nvGrpSpPr>
        <p:grpSpPr>
          <a:xfrm>
            <a:off x="7004865" y="2865267"/>
            <a:ext cx="2371725" cy="238125"/>
            <a:chOff x="6167435" y="3194598"/>
            <a:chExt cx="2371725" cy="238125"/>
          </a:xfrm>
        </p:grpSpPr>
        <p:sp>
          <p:nvSpPr>
            <p:cNvPr id="20" name="object 20">
              <a:extLst>
                <a:ext uri="{FF2B5EF4-FFF2-40B4-BE49-F238E27FC236}">
                  <a16:creationId xmlns:a16="http://schemas.microsoft.com/office/drawing/2014/main" id="{4DF31EC9-0B7C-CC8E-5666-00F1507B5809}"/>
                </a:ext>
              </a:extLst>
            </p:cNvPr>
            <p:cNvSpPr/>
            <p:nvPr/>
          </p:nvSpPr>
          <p:spPr>
            <a:xfrm>
              <a:off x="6172198" y="3199361"/>
              <a:ext cx="2362200" cy="228600"/>
            </a:xfrm>
            <a:custGeom>
              <a:avLst/>
              <a:gdLst/>
              <a:ahLst/>
              <a:cxnLst/>
              <a:rect l="l" t="t" r="r" b="b"/>
              <a:pathLst>
                <a:path w="2362200" h="228600">
                  <a:moveTo>
                    <a:pt x="0" y="0"/>
                  </a:moveTo>
                  <a:lnTo>
                    <a:pt x="2362199" y="0"/>
                  </a:lnTo>
                  <a:lnTo>
                    <a:pt x="2362199" y="228599"/>
                  </a:lnTo>
                  <a:lnTo>
                    <a:pt x="0" y="228599"/>
                  </a:lnTo>
                  <a:lnTo>
                    <a:pt x="0" y="0"/>
                  </a:lnTo>
                  <a:close/>
                </a:path>
              </a:pathLst>
            </a:custGeom>
            <a:ln w="9524">
              <a:solidFill>
                <a:srgbClr val="000000"/>
              </a:solidFill>
            </a:ln>
          </p:spPr>
          <p:txBody>
            <a:bodyPr wrap="square" lIns="0" tIns="0" rIns="0" bIns="0" rtlCol="0"/>
            <a:lstStyle/>
            <a:p>
              <a:endParaRPr/>
            </a:p>
          </p:txBody>
        </p:sp>
        <p:sp>
          <p:nvSpPr>
            <p:cNvPr id="21" name="object 21">
              <a:extLst>
                <a:ext uri="{FF2B5EF4-FFF2-40B4-BE49-F238E27FC236}">
                  <a16:creationId xmlns:a16="http://schemas.microsoft.com/office/drawing/2014/main" id="{C5C0F2C6-F580-ECEE-B7A0-83B7B1144B62}"/>
                </a:ext>
              </a:extLst>
            </p:cNvPr>
            <p:cNvSpPr/>
            <p:nvPr/>
          </p:nvSpPr>
          <p:spPr>
            <a:xfrm>
              <a:off x="6172198" y="3199361"/>
              <a:ext cx="1600200" cy="228600"/>
            </a:xfrm>
            <a:custGeom>
              <a:avLst/>
              <a:gdLst/>
              <a:ahLst/>
              <a:cxnLst/>
              <a:rect l="l" t="t" r="r" b="b"/>
              <a:pathLst>
                <a:path w="1600200" h="228600">
                  <a:moveTo>
                    <a:pt x="1600200" y="0"/>
                  </a:moveTo>
                  <a:lnTo>
                    <a:pt x="0" y="0"/>
                  </a:lnTo>
                  <a:lnTo>
                    <a:pt x="0" y="228600"/>
                  </a:lnTo>
                  <a:lnTo>
                    <a:pt x="1600200" y="228600"/>
                  </a:lnTo>
                  <a:lnTo>
                    <a:pt x="1600200" y="0"/>
                  </a:lnTo>
                  <a:close/>
                </a:path>
              </a:pathLst>
            </a:custGeom>
            <a:solidFill>
              <a:srgbClr val="DEBB5E"/>
            </a:solidFill>
          </p:spPr>
          <p:txBody>
            <a:bodyPr wrap="square" lIns="0" tIns="0" rIns="0" bIns="0" rtlCol="0"/>
            <a:lstStyle/>
            <a:p>
              <a:endParaRPr/>
            </a:p>
          </p:txBody>
        </p:sp>
      </p:grpSp>
      <p:grpSp>
        <p:nvGrpSpPr>
          <p:cNvPr id="22" name="object 16">
            <a:extLst>
              <a:ext uri="{FF2B5EF4-FFF2-40B4-BE49-F238E27FC236}">
                <a16:creationId xmlns:a16="http://schemas.microsoft.com/office/drawing/2014/main" id="{61A5776C-0AA3-93F2-53D4-60608BBC46C7}"/>
              </a:ext>
            </a:extLst>
          </p:cNvPr>
          <p:cNvGrpSpPr/>
          <p:nvPr/>
        </p:nvGrpSpPr>
        <p:grpSpPr>
          <a:xfrm>
            <a:off x="7014389" y="2488256"/>
            <a:ext cx="2371725" cy="238125"/>
            <a:chOff x="6167435" y="2889798"/>
            <a:chExt cx="2371725" cy="238125"/>
          </a:xfrm>
        </p:grpSpPr>
        <p:sp>
          <p:nvSpPr>
            <p:cNvPr id="23" name="object 17">
              <a:extLst>
                <a:ext uri="{FF2B5EF4-FFF2-40B4-BE49-F238E27FC236}">
                  <a16:creationId xmlns:a16="http://schemas.microsoft.com/office/drawing/2014/main" id="{5B98FA9E-8BA9-E69A-D234-C34C3BA5D292}"/>
                </a:ext>
              </a:extLst>
            </p:cNvPr>
            <p:cNvSpPr/>
            <p:nvPr/>
          </p:nvSpPr>
          <p:spPr>
            <a:xfrm>
              <a:off x="6172198" y="2894561"/>
              <a:ext cx="2362200" cy="228600"/>
            </a:xfrm>
            <a:custGeom>
              <a:avLst/>
              <a:gdLst/>
              <a:ahLst/>
              <a:cxnLst/>
              <a:rect l="l" t="t" r="r" b="b"/>
              <a:pathLst>
                <a:path w="2362200" h="228600">
                  <a:moveTo>
                    <a:pt x="0" y="0"/>
                  </a:moveTo>
                  <a:lnTo>
                    <a:pt x="2362199" y="0"/>
                  </a:lnTo>
                  <a:lnTo>
                    <a:pt x="2362199" y="228599"/>
                  </a:lnTo>
                  <a:lnTo>
                    <a:pt x="0" y="228599"/>
                  </a:lnTo>
                  <a:lnTo>
                    <a:pt x="0" y="0"/>
                  </a:lnTo>
                  <a:close/>
                </a:path>
              </a:pathLst>
            </a:custGeom>
            <a:ln w="9524">
              <a:solidFill>
                <a:srgbClr val="000000"/>
              </a:solidFill>
            </a:ln>
          </p:spPr>
          <p:txBody>
            <a:bodyPr wrap="square" lIns="0" tIns="0" rIns="0" bIns="0" rtlCol="0"/>
            <a:lstStyle/>
            <a:p>
              <a:endParaRPr/>
            </a:p>
          </p:txBody>
        </p:sp>
        <p:sp>
          <p:nvSpPr>
            <p:cNvPr id="24" name="object 18">
              <a:extLst>
                <a:ext uri="{FF2B5EF4-FFF2-40B4-BE49-F238E27FC236}">
                  <a16:creationId xmlns:a16="http://schemas.microsoft.com/office/drawing/2014/main" id="{10184FF4-087B-3B81-EB6D-B783B4457B9F}"/>
                </a:ext>
              </a:extLst>
            </p:cNvPr>
            <p:cNvSpPr/>
            <p:nvPr/>
          </p:nvSpPr>
          <p:spPr>
            <a:xfrm>
              <a:off x="6172198" y="2894561"/>
              <a:ext cx="2133600" cy="228600"/>
            </a:xfrm>
            <a:custGeom>
              <a:avLst/>
              <a:gdLst/>
              <a:ahLst/>
              <a:cxnLst/>
              <a:rect l="l" t="t" r="r" b="b"/>
              <a:pathLst>
                <a:path w="2133600" h="228600">
                  <a:moveTo>
                    <a:pt x="2133600" y="0"/>
                  </a:moveTo>
                  <a:lnTo>
                    <a:pt x="0" y="0"/>
                  </a:lnTo>
                  <a:lnTo>
                    <a:pt x="0" y="228600"/>
                  </a:lnTo>
                  <a:lnTo>
                    <a:pt x="2133600" y="228600"/>
                  </a:lnTo>
                  <a:lnTo>
                    <a:pt x="2133600" y="0"/>
                  </a:lnTo>
                  <a:close/>
                </a:path>
              </a:pathLst>
            </a:custGeom>
            <a:solidFill>
              <a:srgbClr val="DEBB5E"/>
            </a:solidFill>
          </p:spPr>
          <p:txBody>
            <a:bodyPr wrap="square" lIns="0" tIns="0" rIns="0" bIns="0" rtlCol="0"/>
            <a:lstStyle/>
            <a:p>
              <a:endParaRPr/>
            </a:p>
          </p:txBody>
        </p:sp>
      </p:grpSp>
      <p:grpSp>
        <p:nvGrpSpPr>
          <p:cNvPr id="25" name="object 13">
            <a:extLst>
              <a:ext uri="{FF2B5EF4-FFF2-40B4-BE49-F238E27FC236}">
                <a16:creationId xmlns:a16="http://schemas.microsoft.com/office/drawing/2014/main" id="{E5568286-DE99-F379-59E3-FDB47EC57C80}"/>
              </a:ext>
            </a:extLst>
          </p:cNvPr>
          <p:cNvGrpSpPr/>
          <p:nvPr/>
        </p:nvGrpSpPr>
        <p:grpSpPr>
          <a:xfrm>
            <a:off x="7000103" y="2132440"/>
            <a:ext cx="2371725" cy="231122"/>
            <a:chOff x="6167435" y="2584998"/>
            <a:chExt cx="2371725" cy="238125"/>
          </a:xfrm>
        </p:grpSpPr>
        <p:sp>
          <p:nvSpPr>
            <p:cNvPr id="26" name="object 14">
              <a:extLst>
                <a:ext uri="{FF2B5EF4-FFF2-40B4-BE49-F238E27FC236}">
                  <a16:creationId xmlns:a16="http://schemas.microsoft.com/office/drawing/2014/main" id="{14A471FD-A7B2-ADF8-7C0E-8970A9D6BAA5}"/>
                </a:ext>
              </a:extLst>
            </p:cNvPr>
            <p:cNvSpPr/>
            <p:nvPr/>
          </p:nvSpPr>
          <p:spPr>
            <a:xfrm>
              <a:off x="6172198" y="2589761"/>
              <a:ext cx="2362200" cy="228600"/>
            </a:xfrm>
            <a:custGeom>
              <a:avLst/>
              <a:gdLst/>
              <a:ahLst/>
              <a:cxnLst/>
              <a:rect l="l" t="t" r="r" b="b"/>
              <a:pathLst>
                <a:path w="2362200" h="228600">
                  <a:moveTo>
                    <a:pt x="0" y="0"/>
                  </a:moveTo>
                  <a:lnTo>
                    <a:pt x="2362199" y="0"/>
                  </a:lnTo>
                  <a:lnTo>
                    <a:pt x="2362199" y="228599"/>
                  </a:lnTo>
                  <a:lnTo>
                    <a:pt x="0" y="228599"/>
                  </a:lnTo>
                  <a:lnTo>
                    <a:pt x="0" y="0"/>
                  </a:lnTo>
                  <a:close/>
                </a:path>
              </a:pathLst>
            </a:custGeom>
            <a:ln w="9524">
              <a:solidFill>
                <a:srgbClr val="000000"/>
              </a:solidFill>
            </a:ln>
          </p:spPr>
          <p:txBody>
            <a:bodyPr wrap="square" lIns="0" tIns="0" rIns="0" bIns="0" rtlCol="0"/>
            <a:lstStyle/>
            <a:p>
              <a:endParaRPr/>
            </a:p>
          </p:txBody>
        </p:sp>
        <p:sp>
          <p:nvSpPr>
            <p:cNvPr id="27" name="object 15">
              <a:extLst>
                <a:ext uri="{FF2B5EF4-FFF2-40B4-BE49-F238E27FC236}">
                  <a16:creationId xmlns:a16="http://schemas.microsoft.com/office/drawing/2014/main" id="{6BD36F8A-F624-C560-015D-CEE575C107DA}"/>
                </a:ext>
              </a:extLst>
            </p:cNvPr>
            <p:cNvSpPr/>
            <p:nvPr/>
          </p:nvSpPr>
          <p:spPr>
            <a:xfrm>
              <a:off x="6172198" y="2589761"/>
              <a:ext cx="1828800" cy="228600"/>
            </a:xfrm>
            <a:custGeom>
              <a:avLst/>
              <a:gdLst/>
              <a:ahLst/>
              <a:cxnLst/>
              <a:rect l="l" t="t" r="r" b="b"/>
              <a:pathLst>
                <a:path w="1828800" h="228600">
                  <a:moveTo>
                    <a:pt x="1828800" y="0"/>
                  </a:moveTo>
                  <a:lnTo>
                    <a:pt x="0" y="0"/>
                  </a:lnTo>
                  <a:lnTo>
                    <a:pt x="0" y="228600"/>
                  </a:lnTo>
                  <a:lnTo>
                    <a:pt x="1828800" y="228600"/>
                  </a:lnTo>
                  <a:lnTo>
                    <a:pt x="1828800" y="0"/>
                  </a:lnTo>
                  <a:close/>
                </a:path>
              </a:pathLst>
            </a:custGeom>
            <a:solidFill>
              <a:srgbClr val="DEBB5E"/>
            </a:solidFill>
          </p:spPr>
          <p:txBody>
            <a:bodyPr wrap="square" lIns="0" tIns="0" rIns="0" bIns="0" rtlCol="0"/>
            <a:lstStyle/>
            <a:p>
              <a:endParaRPr/>
            </a:p>
          </p:txBody>
        </p:sp>
      </p:grpSp>
    </p:spTree>
    <p:extLst>
      <p:ext uri="{BB962C8B-B14F-4D97-AF65-F5344CB8AC3E}">
        <p14:creationId xmlns:p14="http://schemas.microsoft.com/office/powerpoint/2010/main" val="303144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211653-46A5-724E-77D8-28ADEC638A9A}"/>
              </a:ext>
            </a:extLst>
          </p:cNvPr>
          <p:cNvSpPr txBox="1"/>
          <p:nvPr/>
        </p:nvSpPr>
        <p:spPr>
          <a:xfrm>
            <a:off x="1821024" y="807098"/>
            <a:ext cx="6934200" cy="1384995"/>
          </a:xfrm>
          <a:prstGeom prst="rect">
            <a:avLst/>
          </a:prstGeom>
          <a:noFill/>
        </p:spPr>
        <p:txBody>
          <a:bodyPr wrap="square">
            <a:spAutoFit/>
          </a:bodyPr>
          <a:lstStyle/>
          <a:p>
            <a:pPr algn="l"/>
            <a:r>
              <a:rPr lang="en-US" sz="2400" b="1" i="0" dirty="0">
                <a:solidFill>
                  <a:srgbClr val="202124"/>
                </a:solidFill>
                <a:effectLst/>
                <a:latin typeface="Google Sans"/>
              </a:rPr>
              <a:t>What do you mean by sentiment analysis?</a:t>
            </a:r>
          </a:p>
          <a:p>
            <a:pPr algn="l"/>
            <a:endParaRPr lang="en-US" sz="2400" b="1" i="0" dirty="0">
              <a:solidFill>
                <a:srgbClr val="202124"/>
              </a:solidFill>
              <a:effectLst/>
              <a:latin typeface="Roboto" panose="02000000000000000000" pitchFamily="2" charset="0"/>
            </a:endParaRPr>
          </a:p>
          <a:p>
            <a:pPr algn="l"/>
            <a:r>
              <a:rPr lang="en-US" b="0" i="0" dirty="0">
                <a:solidFill>
                  <a:srgbClr val="4D5156"/>
                </a:solidFill>
                <a:effectLst/>
                <a:latin typeface="Google Sans"/>
              </a:rPr>
              <a:t>Sentiment analysis is </a:t>
            </a:r>
            <a:r>
              <a:rPr lang="en-US" b="0" i="0" dirty="0">
                <a:solidFill>
                  <a:srgbClr val="040C28"/>
                </a:solidFill>
                <a:effectLst/>
                <a:latin typeface="Google Sans"/>
              </a:rPr>
              <a:t>the process of analyzing digital text to determine if the emotional tone of the message is positive, negative, or neutral</a:t>
            </a:r>
            <a:endParaRPr lang="en-US" b="0" i="0" dirty="0">
              <a:solidFill>
                <a:srgbClr val="202124"/>
              </a:solidFill>
              <a:effectLst/>
              <a:latin typeface="Roboto" panose="02000000000000000000" pitchFamily="2" charset="0"/>
            </a:endParaRPr>
          </a:p>
        </p:txBody>
      </p:sp>
      <p:pic>
        <p:nvPicPr>
          <p:cNvPr id="3" name="Picture 2" descr="Sentiment Analysis Using Python - Analytics Vidhya">
            <a:extLst>
              <a:ext uri="{FF2B5EF4-FFF2-40B4-BE49-F238E27FC236}">
                <a16:creationId xmlns:a16="http://schemas.microsoft.com/office/drawing/2014/main" id="{1CC9E0D3-59AF-A1B9-1369-163E34C61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2209800"/>
            <a:ext cx="9385788"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721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2802</TotalTime>
  <Words>2189</Words>
  <Application>Microsoft Macintosh PowerPoint</Application>
  <PresentationFormat>Widescreen</PresentationFormat>
  <Paragraphs>131</Paragraphs>
  <Slides>17</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MS UI Gothic</vt:lpstr>
      <vt:lpstr>SimSun</vt:lpstr>
      <vt:lpstr>ABCDiatype</vt:lpstr>
      <vt:lpstr>Arial</vt:lpstr>
      <vt:lpstr>Calibri</vt:lpstr>
      <vt:lpstr>Calibri Light</vt:lpstr>
      <vt:lpstr>Google Sans</vt:lpstr>
      <vt:lpstr>Lucida Sans Unicode</vt:lpstr>
      <vt:lpstr>Roboto</vt:lpstr>
      <vt:lpstr>Times New Roman</vt:lpstr>
      <vt:lpstr>Office Theme</vt:lpstr>
      <vt:lpstr>PowerPoint Presentation</vt:lpstr>
      <vt:lpstr>PowerPoint Presentation</vt:lpstr>
      <vt:lpstr>PowerPoint Presentation</vt:lpstr>
      <vt:lpstr>PowerPoint Presentation</vt:lpstr>
      <vt:lpstr>Let us look at some applications in detail</vt:lpstr>
      <vt:lpstr>PowerPoint Presentation</vt:lpstr>
      <vt:lpstr>PowerPoint Presentation</vt:lpstr>
      <vt:lpstr>PowerPoint Presentation</vt:lpstr>
      <vt:lpstr>PowerPoint Presentation</vt:lpstr>
      <vt:lpstr>PowerPoint Presentation</vt:lpstr>
      <vt:lpstr>PowerPoint Presentation</vt:lpstr>
      <vt:lpstr>Language Technology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   Course Instructor: Zeenat Tariq</dc:title>
  <dc:creator>Dinesh Besiahgari</dc:creator>
  <cp:lastModifiedBy>Kishan Kumar Zalavadia</cp:lastModifiedBy>
  <cp:revision>17</cp:revision>
  <dcterms:created xsi:type="dcterms:W3CDTF">2023-11-27T15:13:17Z</dcterms:created>
  <dcterms:modified xsi:type="dcterms:W3CDTF">2024-02-14T17:34:11Z</dcterms:modified>
</cp:coreProperties>
</file>