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99" r:id="rId2"/>
    <p:sldId id="300" r:id="rId3"/>
    <p:sldId id="256" r:id="rId4"/>
    <p:sldId id="258" r:id="rId5"/>
    <p:sldId id="259" r:id="rId6"/>
    <p:sldId id="260" r:id="rId7"/>
    <p:sldId id="261" r:id="rId8"/>
    <p:sldId id="265" r:id="rId9"/>
    <p:sldId id="263" r:id="rId10"/>
    <p:sldId id="264" r:id="rId11"/>
    <p:sldId id="262" r:id="rId12"/>
    <p:sldId id="266" r:id="rId13"/>
    <p:sldId id="301" r:id="rId14"/>
    <p:sldId id="267" r:id="rId15"/>
    <p:sldId id="268" r:id="rId16"/>
    <p:sldId id="269" r:id="rId17"/>
    <p:sldId id="271" r:id="rId18"/>
    <p:sldId id="272" r:id="rId19"/>
    <p:sldId id="273" r:id="rId20"/>
    <p:sldId id="274" r:id="rId21"/>
    <p:sldId id="275" r:id="rId22"/>
    <p:sldId id="276" r:id="rId23"/>
    <p:sldId id="277" r:id="rId24"/>
    <p:sldId id="281" r:id="rId25"/>
    <p:sldId id="278" r:id="rId26"/>
    <p:sldId id="279" r:id="rId27"/>
    <p:sldId id="29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109" autoAdjust="0"/>
  </p:normalViewPr>
  <p:slideViewPr>
    <p:cSldViewPr snapToGrid="0">
      <p:cViewPr varScale="1">
        <p:scale>
          <a:sx n="94" d="100"/>
          <a:sy n="94" d="100"/>
        </p:scale>
        <p:origin x="1230" y="84"/>
      </p:cViewPr>
      <p:guideLst/>
    </p:cSldViewPr>
  </p:slideViewPr>
  <p:notesTextViewPr>
    <p:cViewPr>
      <p:scale>
        <a:sx n="1" d="1"/>
        <a:sy n="1" d="1"/>
      </p:scale>
      <p:origin x="0" y="0"/>
    </p:cViewPr>
  </p:notesTextViewPr>
  <p:sorterViewPr>
    <p:cViewPr>
      <p:scale>
        <a:sx n="33" d="100"/>
        <a:sy n="33"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C7490F-61CB-4B74-90C3-961D983EFE7A}" type="datetimeFigureOut">
              <a:rPr lang="en-US" smtClean="0"/>
              <a:t>1/28/2024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AA75F6-AC78-416B-9763-ED89720328CF}" type="slidenum">
              <a:rPr lang="en-US" smtClean="0"/>
              <a:t>‹#›</a:t>
            </a:fld>
            <a:endParaRPr lang="en-US"/>
          </a:p>
        </p:txBody>
      </p:sp>
    </p:spTree>
    <p:extLst>
      <p:ext uri="{BB962C8B-B14F-4D97-AF65-F5344CB8AC3E}">
        <p14:creationId xmlns:p14="http://schemas.microsoft.com/office/powerpoint/2010/main" val="2020457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Lecture 2 which covers the Basic Text Processing with Regular Expressions</a:t>
            </a:r>
          </a:p>
        </p:txBody>
      </p:sp>
      <p:sp>
        <p:nvSpPr>
          <p:cNvPr id="4" name="Slide Number Placeholder 3"/>
          <p:cNvSpPr>
            <a:spLocks noGrp="1"/>
          </p:cNvSpPr>
          <p:nvPr>
            <p:ph type="sldNum" sz="quarter" idx="5"/>
          </p:nvPr>
        </p:nvSpPr>
        <p:spPr/>
        <p:txBody>
          <a:bodyPr/>
          <a:lstStyle/>
          <a:p>
            <a:fld id="{E9AA75F6-AC78-416B-9763-ED89720328CF}" type="slidenum">
              <a:rPr lang="en-US" smtClean="0"/>
              <a:t>1</a:t>
            </a:fld>
            <a:endParaRPr lang="en-US"/>
          </a:p>
        </p:txBody>
      </p:sp>
    </p:spTree>
    <p:extLst>
      <p:ext uri="{BB962C8B-B14F-4D97-AF65-F5344CB8AC3E}">
        <p14:creationId xmlns:p14="http://schemas.microsoft.com/office/powerpoint/2010/main" val="2384551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Reducing Error Rates in NLP Applications:</a:t>
            </a:r>
            <a:endParaRPr lang="en-US" dirty="0"/>
          </a:p>
          <a:p>
            <a:pPr>
              <a:buFont typeface="Arial" panose="020B0604020202020204" pitchFamily="34" charset="0"/>
              <a:buChar char="•"/>
            </a:pPr>
            <a:r>
              <a:rPr lang="en-US" b="1" dirty="0"/>
              <a:t>Increasing Accuracy or Precision</a:t>
            </a:r>
            <a:r>
              <a:rPr lang="en-US" dirty="0"/>
              <a:t>: This involves refining algorithms to minimize false positives, ensuring that only relevant matches are identified.</a:t>
            </a:r>
          </a:p>
          <a:p>
            <a:pPr>
              <a:buFont typeface="Arial" panose="020B0604020202020204" pitchFamily="34" charset="0"/>
              <a:buChar char="•"/>
            </a:pPr>
            <a:r>
              <a:rPr lang="en-US" b="1" dirty="0"/>
              <a:t>Increasing Coverage or Recall</a:t>
            </a:r>
            <a:r>
              <a:rPr lang="en-US" dirty="0"/>
              <a:t>: This means improving the algorithm's ability to identify all relevant matches, thus reducing false negatives.</a:t>
            </a:r>
          </a:p>
          <a:p>
            <a:r>
              <a:rPr lang="en-US" dirty="0"/>
              <a:t>These efforts are often antagonistic because improving precision can sometimes reduce recall, and vice versa. NLP practitioners must balance these metrics to optimize the performance of NLP applications, like search engines or text classifiers</a:t>
            </a:r>
          </a:p>
          <a:p>
            <a:endParaRPr lang="en-US" dirty="0"/>
          </a:p>
        </p:txBody>
      </p:sp>
      <p:sp>
        <p:nvSpPr>
          <p:cNvPr id="4" name="Slide Number Placeholder 3"/>
          <p:cNvSpPr>
            <a:spLocks noGrp="1"/>
          </p:cNvSpPr>
          <p:nvPr>
            <p:ph type="sldNum" sz="quarter" idx="5"/>
          </p:nvPr>
        </p:nvSpPr>
        <p:spPr/>
        <p:txBody>
          <a:bodyPr/>
          <a:lstStyle/>
          <a:p>
            <a:fld id="{E9AA75F6-AC78-416B-9763-ED89720328CF}" type="slidenum">
              <a:rPr lang="en-US" smtClean="0"/>
              <a:t>11</a:t>
            </a:fld>
            <a:endParaRPr lang="en-US"/>
          </a:p>
        </p:txBody>
      </p:sp>
    </p:spTree>
    <p:extLst>
      <p:ext uri="{BB962C8B-B14F-4D97-AF65-F5344CB8AC3E}">
        <p14:creationId xmlns:p14="http://schemas.microsoft.com/office/powerpoint/2010/main" val="3017889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Regular expressions (regex) are a fundamental tool in text processing and can greatly impact the performance of Natural Language Processing (NLP) tasks. They are sophisticated sequences of characters used to define search patterns and are often one of the initial models applied in text processing due to their versatility and efficiency.</a:t>
            </a:r>
          </a:p>
          <a:p>
            <a:endParaRPr lang="en-US" dirty="0"/>
          </a:p>
          <a:p>
            <a:r>
              <a:rPr lang="en-US" dirty="0"/>
              <a:t>For more complex NLP tasks that require nuanced understanding or categorization, machine learning classifiers are employed. However, regular expressions still play a crucial role within these classifiers as they are used to create features that the classifiers can use. By defining patterns that capture linguistic generalizations, regular expressions help in highlighting or extracting specific textual features that are important for the machine learning models to learn and make predictions.</a:t>
            </a:r>
          </a:p>
          <a:p>
            <a:endParaRPr lang="en-US" dirty="0"/>
          </a:p>
        </p:txBody>
      </p:sp>
      <p:sp>
        <p:nvSpPr>
          <p:cNvPr id="4" name="Slide Number Placeholder 3"/>
          <p:cNvSpPr>
            <a:spLocks noGrp="1"/>
          </p:cNvSpPr>
          <p:nvPr>
            <p:ph type="sldNum" sz="quarter" idx="5"/>
          </p:nvPr>
        </p:nvSpPr>
        <p:spPr/>
        <p:txBody>
          <a:bodyPr/>
          <a:lstStyle/>
          <a:p>
            <a:fld id="{E9AA75F6-AC78-416B-9763-ED89720328CF}" type="slidenum">
              <a:rPr lang="en-US" smtClean="0"/>
              <a:t>12</a:t>
            </a:fld>
            <a:endParaRPr lang="en-US"/>
          </a:p>
        </p:txBody>
      </p:sp>
    </p:spTree>
    <p:extLst>
      <p:ext uri="{BB962C8B-B14F-4D97-AF65-F5344CB8AC3E}">
        <p14:creationId xmlns:p14="http://schemas.microsoft.com/office/powerpoint/2010/main" val="3703842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Word tokenization, also known as word segmentation, is a fundamental step in Natural Language Processing (NLP). It essentially involves </a:t>
            </a:r>
            <a:r>
              <a:rPr lang="en-US" b="1" dirty="0"/>
              <a:t>breaking down a piece of text into individual words</a:t>
            </a:r>
            <a:r>
              <a:rPr lang="en-US" dirty="0"/>
              <a:t>, the basic units of language that machines can understand and analyze</a:t>
            </a:r>
          </a:p>
        </p:txBody>
      </p:sp>
      <p:sp>
        <p:nvSpPr>
          <p:cNvPr id="4" name="Slide Number Placeholder 3"/>
          <p:cNvSpPr>
            <a:spLocks noGrp="1"/>
          </p:cNvSpPr>
          <p:nvPr>
            <p:ph type="sldNum" sz="quarter" idx="5"/>
          </p:nvPr>
        </p:nvSpPr>
        <p:spPr/>
        <p:txBody>
          <a:bodyPr/>
          <a:lstStyle/>
          <a:p>
            <a:fld id="{E9AA75F6-AC78-416B-9763-ED89720328CF}" type="slidenum">
              <a:rPr lang="en-US" smtClean="0"/>
              <a:t>13</a:t>
            </a:fld>
            <a:endParaRPr lang="en-US"/>
          </a:p>
        </p:txBody>
      </p:sp>
    </p:spTree>
    <p:extLst>
      <p:ext uri="{BB962C8B-B14F-4D97-AF65-F5344CB8AC3E}">
        <p14:creationId xmlns:p14="http://schemas.microsoft.com/office/powerpoint/2010/main" val="1384282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 normalization refers to the process of transforming text into a standard format to facilitate further processing and analysis. This can involve various techniques, as shown in the slide:</a:t>
            </a:r>
          </a:p>
          <a:p>
            <a:pPr>
              <a:buFont typeface="Arial" panose="020B0604020202020204" pitchFamily="34" charset="0"/>
              <a:buNone/>
            </a:pPr>
            <a:r>
              <a:rPr lang="en-US" b="1" dirty="0"/>
              <a:t>Segmenting/tokenizing words:</a:t>
            </a:r>
            <a:r>
              <a:rPr lang="en-US" dirty="0"/>
              <a:t> Breaking down continuous text into individual words. (e.g., "This is a sentence" becomes ["This", "is", "a", "sentence"]).</a:t>
            </a:r>
          </a:p>
          <a:p>
            <a:pPr>
              <a:buFont typeface="Arial" panose="020B0604020202020204" pitchFamily="34" charset="0"/>
              <a:buNone/>
            </a:pPr>
            <a:r>
              <a:rPr lang="en-US" b="1" dirty="0"/>
              <a:t>Normalizing word formats:</a:t>
            </a:r>
            <a:r>
              <a:rPr lang="en-US" dirty="0"/>
              <a:t> Converting words to a consistent form, such as lowercase or stemming (e.g., "running" becomes "run").</a:t>
            </a:r>
          </a:p>
          <a:p>
            <a:pPr>
              <a:buFont typeface="Arial" panose="020B0604020202020204" pitchFamily="34" charset="0"/>
              <a:buNone/>
            </a:pPr>
            <a:r>
              <a:rPr lang="en-US" b="1" dirty="0"/>
              <a:t>Segmenting sentences:</a:t>
            </a:r>
            <a:r>
              <a:rPr lang="en-US" dirty="0"/>
              <a:t> Identifying and separating individual sentences within a text.</a:t>
            </a:r>
          </a:p>
          <a:p>
            <a:endParaRPr lang="en-US" dirty="0"/>
          </a:p>
          <a:p>
            <a:r>
              <a:rPr lang="en-US" b="1" dirty="0"/>
              <a:t>Why is Text Normalization Important?</a:t>
            </a:r>
          </a:p>
          <a:p>
            <a:r>
              <a:rPr lang="en-US" b="1" dirty="0"/>
              <a:t>Improved accuracy:</a:t>
            </a:r>
            <a:r>
              <a:rPr lang="en-US" dirty="0"/>
              <a:t> Models trained on normalized data can better understand the meaning and relationships between words. </a:t>
            </a:r>
          </a:p>
          <a:p>
            <a:r>
              <a:rPr lang="en-US" b="1" dirty="0"/>
              <a:t>Enhanced efficiency:</a:t>
            </a:r>
            <a:r>
              <a:rPr lang="en-US" dirty="0"/>
              <a:t> Processing normalized text is often faster and more efficient for computational systems.</a:t>
            </a:r>
          </a:p>
          <a:p>
            <a:endParaRPr lang="en-US" dirty="0"/>
          </a:p>
          <a:p>
            <a:r>
              <a:rPr lang="en-US" b="1" dirty="0"/>
              <a:t>Examples of NLP Tasks that Benefit from Text Normalization:</a:t>
            </a:r>
            <a:endParaRPr lang="en-US" dirty="0"/>
          </a:p>
          <a:p>
            <a:pPr>
              <a:buFont typeface="Arial" panose="020B0604020202020204" pitchFamily="34" charset="0"/>
              <a:buNone/>
            </a:pPr>
            <a:r>
              <a:rPr lang="en-US" b="1" dirty="0"/>
              <a:t>Information retrieval:</a:t>
            </a:r>
            <a:r>
              <a:rPr lang="en-US" dirty="0"/>
              <a:t> Finding relevant documents based on keyword searches.</a:t>
            </a:r>
          </a:p>
          <a:p>
            <a:pPr>
              <a:buFont typeface="Arial" panose="020B0604020202020204" pitchFamily="34" charset="0"/>
              <a:buNone/>
            </a:pPr>
            <a:r>
              <a:rPr lang="en-US" b="1" dirty="0"/>
              <a:t>Sentiment analysis:</a:t>
            </a:r>
            <a:r>
              <a:rPr lang="en-US" dirty="0"/>
              <a:t> Determining the emotional tone of a text.</a:t>
            </a:r>
          </a:p>
          <a:p>
            <a:pPr>
              <a:buFont typeface="Arial" panose="020B0604020202020204" pitchFamily="34" charset="0"/>
              <a:buNone/>
            </a:pPr>
            <a:r>
              <a:rPr lang="en-US" b="1" dirty="0"/>
              <a:t>Machine translation:</a:t>
            </a:r>
            <a:r>
              <a:rPr lang="en-US" dirty="0"/>
              <a:t> Converting text from one language to another accurately.</a:t>
            </a:r>
          </a:p>
          <a:p>
            <a:pPr>
              <a:buFont typeface="Arial" panose="020B0604020202020204" pitchFamily="34" charset="0"/>
              <a:buNone/>
            </a:pPr>
            <a:r>
              <a:rPr lang="en-US" b="1" dirty="0"/>
              <a:t>Question answering:</a:t>
            </a:r>
            <a:r>
              <a:rPr lang="en-US" dirty="0"/>
              <a:t> Providing answers to questions based on a given text source.</a:t>
            </a:r>
          </a:p>
          <a:p>
            <a:endParaRPr lang="en-US" dirty="0"/>
          </a:p>
        </p:txBody>
      </p:sp>
      <p:sp>
        <p:nvSpPr>
          <p:cNvPr id="4" name="Slide Number Placeholder 3"/>
          <p:cNvSpPr>
            <a:spLocks noGrp="1"/>
          </p:cNvSpPr>
          <p:nvPr>
            <p:ph type="sldNum" sz="quarter" idx="5"/>
          </p:nvPr>
        </p:nvSpPr>
        <p:spPr/>
        <p:txBody>
          <a:bodyPr/>
          <a:lstStyle/>
          <a:p>
            <a:fld id="{E9AA75F6-AC78-416B-9763-ED89720328CF}" type="slidenum">
              <a:rPr lang="en-US" smtClean="0"/>
              <a:t>14</a:t>
            </a:fld>
            <a:endParaRPr lang="en-US"/>
          </a:p>
        </p:txBody>
      </p:sp>
    </p:spTree>
    <p:extLst>
      <p:ext uri="{BB962C8B-B14F-4D97-AF65-F5344CB8AC3E}">
        <p14:creationId xmlns:p14="http://schemas.microsoft.com/office/powerpoint/2010/main" val="4616511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example about Seuss's cat perfectly illustrates the difference between </a:t>
            </a:r>
            <a:r>
              <a:rPr lang="en-US" b="1" dirty="0"/>
              <a:t>lemmas</a:t>
            </a:r>
            <a:r>
              <a:rPr lang="en-US" dirty="0"/>
              <a:t> and </a:t>
            </a:r>
            <a:r>
              <a:rPr lang="en-US" b="1" dirty="0"/>
              <a:t>wordforms</a:t>
            </a:r>
            <a:r>
              <a:rPr lang="en-US" dirty="0"/>
              <a:t>:</a:t>
            </a:r>
          </a:p>
          <a:p>
            <a:r>
              <a:rPr lang="en-US" b="1" dirty="0"/>
              <a:t>Lemma:</a:t>
            </a:r>
            <a:endParaRPr lang="en-US" dirty="0"/>
          </a:p>
          <a:p>
            <a:pPr>
              <a:buFont typeface="Arial" panose="020B0604020202020204" pitchFamily="34" charset="0"/>
              <a:buNone/>
            </a:pPr>
            <a:r>
              <a:rPr lang="en-US" dirty="0"/>
              <a:t>Represents the </a:t>
            </a:r>
            <a:r>
              <a:rPr lang="en-US" b="1" dirty="0"/>
              <a:t>base form</a:t>
            </a:r>
            <a:r>
              <a:rPr lang="en-US" dirty="0"/>
              <a:t> of a word, capturing its core meaning and grammatical category.</a:t>
            </a:r>
          </a:p>
          <a:p>
            <a:pPr>
              <a:buFont typeface="Arial" panose="020B0604020202020204" pitchFamily="34" charset="0"/>
              <a:buNone/>
            </a:pPr>
            <a:r>
              <a:rPr lang="en-US" dirty="0"/>
              <a:t>In your example, both "cat" and "cats" have the same </a:t>
            </a:r>
            <a:r>
              <a:rPr lang="en-US" b="1" dirty="0"/>
              <a:t>lemma</a:t>
            </a:r>
            <a:r>
              <a:rPr lang="en-US" dirty="0"/>
              <a:t>, which could be simply "cat".</a:t>
            </a:r>
          </a:p>
          <a:p>
            <a:pPr>
              <a:buFont typeface="Arial" panose="020B0604020202020204" pitchFamily="34" charset="0"/>
              <a:buNone/>
            </a:pPr>
            <a:r>
              <a:rPr lang="en-US" dirty="0"/>
              <a:t>This highlights that they share the same </a:t>
            </a:r>
            <a:r>
              <a:rPr lang="en-US" b="1" dirty="0"/>
              <a:t>rough word sense</a:t>
            </a:r>
            <a:r>
              <a:rPr lang="en-US" dirty="0"/>
              <a:t>: the common feline creature.</a:t>
            </a:r>
          </a:p>
          <a:p>
            <a:r>
              <a:rPr lang="en-US" b="1" dirty="0"/>
              <a:t>Wordform:</a:t>
            </a:r>
            <a:endParaRPr lang="en-US" dirty="0"/>
          </a:p>
          <a:p>
            <a:pPr>
              <a:buFont typeface="Arial" panose="020B0604020202020204" pitchFamily="34" charset="0"/>
              <a:buNone/>
            </a:pPr>
            <a:r>
              <a:rPr lang="en-US" dirty="0"/>
              <a:t>Represents the </a:t>
            </a:r>
            <a:r>
              <a:rPr lang="en-US" b="1" dirty="0"/>
              <a:t>specific surface form</a:t>
            </a:r>
            <a:r>
              <a:rPr lang="en-US" dirty="0"/>
              <a:t> of a word, reflecting its grammatical modifications (inflections) for things like tense, number, or case.</a:t>
            </a:r>
          </a:p>
          <a:p>
            <a:pPr>
              <a:buFont typeface="Arial" panose="020B0604020202020204" pitchFamily="34" charset="0"/>
              <a:buNone/>
            </a:pPr>
            <a:r>
              <a:rPr lang="en-US" dirty="0"/>
              <a:t>In the example, "cat" and "cats" are </a:t>
            </a:r>
            <a:r>
              <a:rPr lang="en-US" b="1" dirty="0"/>
              <a:t>different wordforms</a:t>
            </a:r>
            <a:r>
              <a:rPr lang="en-US" dirty="0"/>
              <a:t> of the same lemma "cat".</a:t>
            </a:r>
          </a:p>
          <a:p>
            <a:pPr>
              <a:buFont typeface="Arial" panose="020B0604020202020204" pitchFamily="34" charset="0"/>
              <a:buNone/>
            </a:pPr>
            <a:r>
              <a:rPr lang="en-US" dirty="0"/>
              <a:t>"Cat" is the singular nominative form, while "cats" is the plural nominative form.</a:t>
            </a:r>
          </a:p>
          <a:p>
            <a:pPr>
              <a:buFont typeface="Arial" panose="020B0604020202020204" pitchFamily="34" charset="0"/>
              <a:buNone/>
            </a:pPr>
            <a:endParaRPr lang="en-US" dirty="0"/>
          </a:p>
          <a:p>
            <a:r>
              <a:rPr lang="en-US" dirty="0"/>
              <a:t>Think of it like this:</a:t>
            </a:r>
          </a:p>
          <a:p>
            <a:r>
              <a:rPr lang="en-US" b="1" dirty="0"/>
              <a:t>Lemma:</a:t>
            </a:r>
            <a:r>
              <a:rPr lang="en-US" dirty="0"/>
              <a:t> Imagine a dictionary entry for "cat". This entry would represent the core meaning and properties of the word, regardless of its form</a:t>
            </a:r>
          </a:p>
          <a:p>
            <a:pPr>
              <a:buFont typeface="Arial" panose="020B0604020202020204" pitchFamily="34" charset="0"/>
              <a:buNone/>
            </a:pPr>
            <a:r>
              <a:rPr lang="en-US" b="1" dirty="0"/>
              <a:t>Wordform:</a:t>
            </a:r>
            <a:r>
              <a:rPr lang="en-US" dirty="0"/>
              <a:t> Within that dictionary entry, you might see different sections for various inflections, like "cat" for the singular and "cats" for the plural.</a:t>
            </a:r>
          </a:p>
          <a:p>
            <a:r>
              <a:rPr lang="en-US" dirty="0"/>
              <a:t>So, even though "Seuss's cat" and "other cats" refer to the same type of creature in the sentence, they use different </a:t>
            </a:r>
            <a:r>
              <a:rPr lang="en-US" b="1" dirty="0"/>
              <a:t>wordforms</a:t>
            </a:r>
            <a:r>
              <a:rPr lang="en-US" dirty="0"/>
              <a:t> of the same </a:t>
            </a:r>
            <a:r>
              <a:rPr lang="en-US" b="1" dirty="0"/>
              <a:t>lemma</a:t>
            </a:r>
            <a:r>
              <a:rPr lang="en-US" dirty="0"/>
              <a:t>. This distinction is crucial in NLP tasks like morphological analysis, stemming, and dictionary lookup.</a:t>
            </a:r>
          </a:p>
          <a:p>
            <a:endParaRPr lang="en-US" dirty="0"/>
          </a:p>
        </p:txBody>
      </p:sp>
      <p:sp>
        <p:nvSpPr>
          <p:cNvPr id="4" name="Slide Number Placeholder 3"/>
          <p:cNvSpPr>
            <a:spLocks noGrp="1"/>
          </p:cNvSpPr>
          <p:nvPr>
            <p:ph type="sldNum" sz="quarter" idx="5"/>
          </p:nvPr>
        </p:nvSpPr>
        <p:spPr/>
        <p:txBody>
          <a:bodyPr/>
          <a:lstStyle/>
          <a:p>
            <a:fld id="{E9AA75F6-AC78-416B-9763-ED89720328CF}" type="slidenum">
              <a:rPr lang="en-US" smtClean="0"/>
              <a:t>15</a:t>
            </a:fld>
            <a:endParaRPr lang="en-US"/>
          </a:p>
        </p:txBody>
      </p:sp>
    </p:spTree>
    <p:extLst>
      <p:ext uri="{BB962C8B-B14F-4D97-AF65-F5344CB8AC3E}">
        <p14:creationId xmlns:p14="http://schemas.microsoft.com/office/powerpoint/2010/main" val="6448717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r>
              <a:rPr lang="en-US" b="1" dirty="0"/>
              <a:t>N:</a:t>
            </a:r>
            <a:r>
              <a:rPr lang="en-US" dirty="0"/>
              <a:t> Represents the total number of words (tokens) in a language sample.</a:t>
            </a:r>
          </a:p>
          <a:p>
            <a:pPr>
              <a:buFont typeface="Arial" panose="020B0604020202020204" pitchFamily="34" charset="0"/>
              <a:buNone/>
            </a:pPr>
            <a:r>
              <a:rPr lang="en-US" b="1" dirty="0"/>
              <a:t>V:</a:t>
            </a:r>
            <a:r>
              <a:rPr lang="en-US" dirty="0"/>
              <a:t> Represents the vocabulary, which is the set of all different word types found in the sample.</a:t>
            </a:r>
          </a:p>
          <a:p>
            <a:pPr>
              <a:buFont typeface="Arial" panose="020B0604020202020204" pitchFamily="34" charset="0"/>
              <a:buNone/>
            </a:pPr>
            <a:r>
              <a:rPr lang="en-US" b="1" dirty="0"/>
              <a:t>|V|:</a:t>
            </a:r>
            <a:r>
              <a:rPr lang="en-US" dirty="0"/>
              <a:t> Represents the size of the vocabulary, or the number of unique word types in V.</a:t>
            </a:r>
          </a:p>
          <a:p>
            <a:pPr>
              <a:buFont typeface="Arial" panose="020B0604020202020204" pitchFamily="34" charset="0"/>
              <a:buNone/>
            </a:pPr>
            <a:r>
              <a:rPr lang="en-US" b="1" dirty="0"/>
              <a:t>Church and Gale (1990):</a:t>
            </a:r>
            <a:r>
              <a:rPr lang="en-US" dirty="0"/>
              <a:t> This refers to a study by researchers Church and Gale who investigated the relationship between N and |V|. Their finding: </a:t>
            </a:r>
            <a:r>
              <a:rPr lang="en-US" b="1" dirty="0"/>
              <a:t>|V| grows faster than the square root of N (|V| &gt; O(N^(1/2))).</a:t>
            </a:r>
          </a:p>
          <a:p>
            <a:pPr>
              <a:buFont typeface="Arial" panose="020B0604020202020204" pitchFamily="34" charset="0"/>
              <a:buNone/>
            </a:pPr>
            <a:endParaRPr lang="en-US" dirty="0"/>
          </a:p>
          <a:p>
            <a:r>
              <a:rPr lang="en-US" b="1" dirty="0"/>
              <a:t>Understanding the Relationship:</a:t>
            </a:r>
            <a:endParaRPr lang="en-US" dirty="0"/>
          </a:p>
          <a:p>
            <a:r>
              <a:rPr lang="en-US" dirty="0"/>
              <a:t>Imagine analyzing a large sample of text, like a book or a collection of articles. As you encounter more words (N increases), the number of unique words you find (|V|) also increases. However, according to Church and Gale, the rate at which |V| grows is slower than the simple increase in N. It grows </a:t>
            </a:r>
            <a:r>
              <a:rPr lang="en-US" b="1" dirty="0"/>
              <a:t>proportionally to the square root of N</a:t>
            </a:r>
            <a:r>
              <a:rPr lang="en-US" dirty="0"/>
              <a:t>, meaning for every significant increase in N, the increase in |V| is smaller.</a:t>
            </a:r>
          </a:p>
          <a:p>
            <a:endParaRPr lang="en-US" dirty="0"/>
          </a:p>
        </p:txBody>
      </p:sp>
      <p:sp>
        <p:nvSpPr>
          <p:cNvPr id="4" name="Slide Number Placeholder 3"/>
          <p:cNvSpPr>
            <a:spLocks noGrp="1"/>
          </p:cNvSpPr>
          <p:nvPr>
            <p:ph type="sldNum" sz="quarter" idx="5"/>
          </p:nvPr>
        </p:nvSpPr>
        <p:spPr/>
        <p:txBody>
          <a:bodyPr/>
          <a:lstStyle/>
          <a:p>
            <a:fld id="{E9AA75F6-AC78-416B-9763-ED89720328CF}" type="slidenum">
              <a:rPr lang="en-US" smtClean="0"/>
              <a:t>17</a:t>
            </a:fld>
            <a:endParaRPr lang="en-US"/>
          </a:p>
        </p:txBody>
      </p:sp>
    </p:spTree>
    <p:extLst>
      <p:ext uri="{BB962C8B-B14F-4D97-AF65-F5344CB8AC3E}">
        <p14:creationId xmlns:p14="http://schemas.microsoft.com/office/powerpoint/2010/main" val="540664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 outlined uses a sequence of UNIX commands to output the frequency of each word in a given text file:</a:t>
            </a:r>
          </a:p>
          <a:p>
            <a:pPr>
              <a:buFont typeface="+mj-lt"/>
              <a:buAutoNum type="arabicPeriod"/>
            </a:pPr>
            <a:r>
              <a:rPr lang="en-US" dirty="0"/>
              <a:t>tr -</a:t>
            </a:r>
            <a:r>
              <a:rPr lang="en-US" dirty="0" err="1"/>
              <a:t>sc</a:t>
            </a:r>
            <a:r>
              <a:rPr lang="en-US" dirty="0"/>
              <a:t> 'A-Za-z' '\n' &lt; shakes.txt:</a:t>
            </a:r>
          </a:p>
          <a:p>
            <a:pPr marL="742950" lvl="1" indent="-285750">
              <a:buFont typeface="+mj-lt"/>
              <a:buAutoNum type="arabicPeriod"/>
            </a:pPr>
            <a:r>
              <a:rPr lang="en-US" dirty="0"/>
              <a:t>The tr command is used for translating or deleting characters.</a:t>
            </a:r>
          </a:p>
          <a:p>
            <a:pPr marL="742950" lvl="1" indent="-285750">
              <a:buFont typeface="+mj-lt"/>
              <a:buAutoNum type="arabicPeriod"/>
            </a:pPr>
            <a:r>
              <a:rPr lang="en-US" dirty="0"/>
              <a:t>-</a:t>
            </a:r>
            <a:r>
              <a:rPr lang="en-US" dirty="0" err="1"/>
              <a:t>sc</a:t>
            </a:r>
            <a:r>
              <a:rPr lang="en-US" dirty="0"/>
              <a:t> flags complement the set of characters provided and squeeze repeats.</a:t>
            </a:r>
          </a:p>
          <a:p>
            <a:pPr marL="742950" lvl="1" indent="-285750">
              <a:buFont typeface="+mj-lt"/>
              <a:buAutoNum type="arabicPeriod"/>
            </a:pPr>
            <a:r>
              <a:rPr lang="en-US" dirty="0"/>
              <a:t>'A-Za-z' specifies the range of characters to include, which in this case are all uppercase and lowercase letters.</a:t>
            </a:r>
          </a:p>
          <a:p>
            <a:pPr marL="742950" lvl="1" indent="-285750">
              <a:buFont typeface="+mj-lt"/>
              <a:buAutoNum type="arabicPeriod"/>
            </a:pPr>
            <a:r>
              <a:rPr lang="en-US" dirty="0"/>
              <a:t>'\n' tells the command to replace all characters not in the specified range (-</a:t>
            </a:r>
            <a:r>
              <a:rPr lang="en-US" dirty="0" err="1"/>
              <a:t>sc</a:t>
            </a:r>
            <a:r>
              <a:rPr lang="en-US" dirty="0"/>
              <a:t>) with new lines, effectively isolating each word on its own line.</a:t>
            </a:r>
          </a:p>
          <a:p>
            <a:pPr marL="742950" lvl="1" indent="-285750">
              <a:buFont typeface="+mj-lt"/>
              <a:buAutoNum type="arabicPeriod"/>
            </a:pPr>
            <a:r>
              <a:rPr lang="en-US" dirty="0"/>
              <a:t>&lt; shakes.txt indicates that the input for this command comes from a file named shakes.txt.</a:t>
            </a:r>
          </a:p>
          <a:p>
            <a:pPr>
              <a:buFont typeface="+mj-lt"/>
              <a:buAutoNum type="arabicPeriod"/>
            </a:pPr>
            <a:r>
              <a:rPr lang="en-US" dirty="0"/>
              <a:t>sort:</a:t>
            </a:r>
          </a:p>
          <a:p>
            <a:pPr marL="742950" lvl="1" indent="-285750">
              <a:buFont typeface="+mj-lt"/>
              <a:buAutoNum type="arabicPeriod"/>
            </a:pPr>
            <a:r>
              <a:rPr lang="en-US" dirty="0"/>
              <a:t>This command sorts the output of the previous command in alphabetical order.</a:t>
            </a:r>
          </a:p>
          <a:p>
            <a:pPr>
              <a:buFont typeface="+mj-lt"/>
              <a:buAutoNum type="arabicPeriod"/>
            </a:pPr>
            <a:r>
              <a:rPr lang="en-US" dirty="0" err="1"/>
              <a:t>uniq</a:t>
            </a:r>
            <a:r>
              <a:rPr lang="en-US" dirty="0"/>
              <a:t> -c:</a:t>
            </a:r>
          </a:p>
          <a:p>
            <a:pPr marL="742950" lvl="1" indent="-285750">
              <a:buFont typeface="+mj-lt"/>
              <a:buAutoNum type="arabicPeriod"/>
            </a:pPr>
            <a:r>
              <a:rPr lang="en-US" dirty="0" err="1"/>
              <a:t>uniq</a:t>
            </a:r>
            <a:r>
              <a:rPr lang="en-US" dirty="0"/>
              <a:t> filters out repeated lines in a file, which in this case would be adjacent repeated words due to the sort.</a:t>
            </a:r>
          </a:p>
          <a:p>
            <a:pPr marL="742950" lvl="1" indent="-285750">
              <a:buFont typeface="+mj-lt"/>
              <a:buAutoNum type="arabicPeriod"/>
            </a:pPr>
            <a:r>
              <a:rPr lang="en-US" dirty="0"/>
              <a:t>-c is an option that prefixes each line by the count of occurrences.</a:t>
            </a:r>
          </a:p>
          <a:p>
            <a:endParaRPr lang="en-US" dirty="0"/>
          </a:p>
        </p:txBody>
      </p:sp>
      <p:sp>
        <p:nvSpPr>
          <p:cNvPr id="4" name="Slide Number Placeholder 3"/>
          <p:cNvSpPr>
            <a:spLocks noGrp="1"/>
          </p:cNvSpPr>
          <p:nvPr>
            <p:ph type="sldNum" sz="quarter" idx="5"/>
          </p:nvPr>
        </p:nvSpPr>
        <p:spPr/>
        <p:txBody>
          <a:bodyPr/>
          <a:lstStyle/>
          <a:p>
            <a:fld id="{E9AA75F6-AC78-416B-9763-ED89720328CF}" type="slidenum">
              <a:rPr lang="en-US" smtClean="0"/>
              <a:t>18</a:t>
            </a:fld>
            <a:endParaRPr lang="en-US"/>
          </a:p>
        </p:txBody>
      </p:sp>
    </p:spTree>
    <p:extLst>
      <p:ext uri="{BB962C8B-B14F-4D97-AF65-F5344CB8AC3E}">
        <p14:creationId xmlns:p14="http://schemas.microsoft.com/office/powerpoint/2010/main" val="7400648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rtl="0">
              <a:buFont typeface="Arial" panose="020B0604020202020204" pitchFamily="34" charset="0"/>
              <a:buChar char="•"/>
            </a:pPr>
            <a:r>
              <a:rPr lang="en-US" dirty="0">
                <a:effectLst/>
              </a:rPr>
              <a:t>tr: This is a command-line tool for translating or replacing characters or sets of characters within a file.</a:t>
            </a:r>
          </a:p>
          <a:p>
            <a:pPr rtl="0">
              <a:buFont typeface="Arial" panose="020B0604020202020204" pitchFamily="34" charset="0"/>
              <a:buChar char="•"/>
            </a:pPr>
            <a:r>
              <a:rPr lang="en-US" dirty="0">
                <a:effectLst/>
              </a:rPr>
              <a:t>-</a:t>
            </a:r>
            <a:r>
              <a:rPr lang="en-US" dirty="0" err="1">
                <a:effectLst/>
              </a:rPr>
              <a:t>sc</a:t>
            </a:r>
            <a:r>
              <a:rPr lang="en-US" dirty="0">
                <a:effectLst/>
              </a:rPr>
              <a:t>: This option specifies that the following characters will be considered the "source set" for translation.</a:t>
            </a:r>
          </a:p>
          <a:p>
            <a:pPr rtl="0">
              <a:buFont typeface="Arial" panose="020B0604020202020204" pitchFamily="34" charset="0"/>
              <a:buChar char="•"/>
            </a:pPr>
            <a:r>
              <a:rPr lang="en-US" dirty="0">
                <a:effectLst/>
              </a:rPr>
              <a:t>'A-Za-z' : This defines the source set as all lowercase and uppercase letters (a-z and A-Z).</a:t>
            </a:r>
          </a:p>
          <a:p>
            <a:pPr rtl="0">
              <a:buFont typeface="Arial" panose="020B0604020202020204" pitchFamily="34" charset="0"/>
              <a:buChar char="•"/>
            </a:pPr>
            <a:r>
              <a:rPr lang="en-US" dirty="0">
                <a:effectLst/>
              </a:rPr>
              <a:t>'\n': This adds the newline character (\n) to the source set as well.</a:t>
            </a:r>
          </a:p>
          <a:p>
            <a:pPr rtl="0">
              <a:buFont typeface="Arial" panose="020B0604020202020204" pitchFamily="34" charset="0"/>
              <a:buChar char="•"/>
            </a:pPr>
            <a:r>
              <a:rPr lang="en-US" dirty="0">
                <a:effectLst/>
              </a:rPr>
              <a:t>&lt;: This indicates the translation operator, separating the source set from the replacement set.</a:t>
            </a:r>
          </a:p>
          <a:p>
            <a:pPr rtl="0">
              <a:buFont typeface="Arial" panose="020B0604020202020204" pitchFamily="34" charset="0"/>
              <a:buChar char="•"/>
            </a:pPr>
            <a:r>
              <a:rPr lang="en-US" dirty="0">
                <a:effectLst/>
              </a:rPr>
              <a:t>'': This defines the empty string as the replacement set.</a:t>
            </a:r>
          </a:p>
          <a:p>
            <a:pPr rtl="0">
              <a:buFont typeface="Arial" panose="020B0604020202020204" pitchFamily="34" charset="0"/>
              <a:buChar char="•"/>
            </a:pPr>
            <a:r>
              <a:rPr lang="en-US" dirty="0">
                <a:effectLst/>
              </a:rPr>
              <a:t>shakes.txt: This specifies the file to be processed by the tr command.</a:t>
            </a:r>
          </a:p>
          <a:p>
            <a:pPr rtl="0">
              <a:buFont typeface="Arial" panose="020B0604020202020204" pitchFamily="34" charset="0"/>
              <a:buChar char="•"/>
            </a:pPr>
            <a:r>
              <a:rPr lang="en-US" dirty="0">
                <a:effectLst/>
              </a:rPr>
              <a:t>| head: This pipes the output of the tr command to the head command, which displays the first few lines of the resulting text.</a:t>
            </a:r>
          </a:p>
          <a:p>
            <a:endParaRPr lang="en-US" dirty="0"/>
          </a:p>
        </p:txBody>
      </p:sp>
      <p:sp>
        <p:nvSpPr>
          <p:cNvPr id="4" name="Slide Number Placeholder 3"/>
          <p:cNvSpPr>
            <a:spLocks noGrp="1"/>
          </p:cNvSpPr>
          <p:nvPr>
            <p:ph type="sldNum" sz="quarter" idx="5"/>
          </p:nvPr>
        </p:nvSpPr>
        <p:spPr/>
        <p:txBody>
          <a:bodyPr/>
          <a:lstStyle/>
          <a:p>
            <a:fld id="{E9AA75F6-AC78-416B-9763-ED89720328CF}" type="slidenum">
              <a:rPr lang="en-US" smtClean="0"/>
              <a:t>19</a:t>
            </a:fld>
            <a:endParaRPr lang="en-US"/>
          </a:p>
        </p:txBody>
      </p:sp>
    </p:spTree>
    <p:extLst>
      <p:ext uri="{BB962C8B-B14F-4D97-AF65-F5344CB8AC3E}">
        <p14:creationId xmlns:p14="http://schemas.microsoft.com/office/powerpoint/2010/main" val="270398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pipeline will:</a:t>
            </a:r>
          </a:p>
          <a:p>
            <a:pPr>
              <a:buFont typeface="Arial" panose="020B0604020202020204" pitchFamily="34" charset="0"/>
              <a:buChar char="•"/>
            </a:pPr>
            <a:r>
              <a:rPr lang="en-US" dirty="0"/>
              <a:t>Take the content of shakes.txt.</a:t>
            </a:r>
          </a:p>
          <a:p>
            <a:pPr>
              <a:buFont typeface="Arial" panose="020B0604020202020204" pitchFamily="34" charset="0"/>
              <a:buChar char="•"/>
            </a:pPr>
            <a:r>
              <a:rPr lang="en-US" dirty="0"/>
              <a:t>Replace all non-alphabetical characters with newlines, putting each word on a separate line.</a:t>
            </a:r>
          </a:p>
          <a:p>
            <a:pPr>
              <a:buFont typeface="Arial" panose="020B0604020202020204" pitchFamily="34" charset="0"/>
              <a:buChar char="•"/>
            </a:pPr>
            <a:r>
              <a:rPr lang="en-US" dirty="0"/>
              <a:t>Sort those words alphabetically.</a:t>
            </a:r>
          </a:p>
          <a:p>
            <a:pPr>
              <a:buFont typeface="Arial" panose="020B0604020202020204" pitchFamily="34" charset="0"/>
              <a:buChar char="•"/>
            </a:pPr>
            <a:r>
              <a:rPr lang="en-US" dirty="0"/>
              <a:t>Display only the first 10 sorted entries.</a:t>
            </a:r>
          </a:p>
          <a:p>
            <a:endParaRPr lang="en-US" dirty="0"/>
          </a:p>
        </p:txBody>
      </p:sp>
      <p:sp>
        <p:nvSpPr>
          <p:cNvPr id="4" name="Slide Number Placeholder 3"/>
          <p:cNvSpPr>
            <a:spLocks noGrp="1"/>
          </p:cNvSpPr>
          <p:nvPr>
            <p:ph type="sldNum" sz="quarter" idx="5"/>
          </p:nvPr>
        </p:nvSpPr>
        <p:spPr/>
        <p:txBody>
          <a:bodyPr/>
          <a:lstStyle/>
          <a:p>
            <a:fld id="{E9AA75F6-AC78-416B-9763-ED89720328CF}" type="slidenum">
              <a:rPr lang="en-US" smtClean="0"/>
              <a:t>20</a:t>
            </a:fld>
            <a:endParaRPr lang="en-US"/>
          </a:p>
        </p:txBody>
      </p:sp>
    </p:spTree>
    <p:extLst>
      <p:ext uri="{BB962C8B-B14F-4D97-AF65-F5344CB8AC3E}">
        <p14:creationId xmlns:p14="http://schemas.microsoft.com/office/powerpoint/2010/main" val="1017409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 Merging Upper and Lower Case:</a:t>
            </a:r>
            <a:endParaRPr lang="en-US" dirty="0"/>
          </a:p>
          <a:p>
            <a:pPr>
              <a:buFont typeface="Arial" panose="020B0604020202020204" pitchFamily="34" charset="0"/>
              <a:buNone/>
            </a:pPr>
            <a:r>
              <a:rPr lang="en-US" b="1" dirty="0"/>
              <a:t>tr 'A-Z' 'a-z' &lt; shakes.txt:     -     </a:t>
            </a:r>
            <a:r>
              <a:rPr lang="en-US" dirty="0"/>
              <a:t>This part converts all uppercase letters (A-Z) in the file "shakes.txt" to lowercase (a-z), ensuring a consistent case for word counting.</a:t>
            </a:r>
          </a:p>
          <a:p>
            <a:pPr>
              <a:buFont typeface="Arial" panose="020B0604020202020204" pitchFamily="34" charset="0"/>
              <a:buNone/>
            </a:pPr>
            <a:endParaRPr lang="en-US" dirty="0"/>
          </a:p>
          <a:p>
            <a:r>
              <a:rPr lang="en-US" b="1" dirty="0"/>
              <a:t>Transforming, Sorting, and Counting Unique Words:</a:t>
            </a:r>
            <a:endParaRPr lang="en-US" dirty="0"/>
          </a:p>
          <a:p>
            <a:pPr>
              <a:buFont typeface="Arial" panose="020B0604020202020204" pitchFamily="34" charset="0"/>
              <a:buNone/>
            </a:pPr>
            <a:r>
              <a:rPr lang="en-US" b="1" dirty="0"/>
              <a:t>tr -</a:t>
            </a:r>
            <a:r>
              <a:rPr lang="en-US" b="1" dirty="0" err="1"/>
              <a:t>sc</a:t>
            </a:r>
            <a:r>
              <a:rPr lang="en-US" b="1" dirty="0"/>
              <a:t> 'A-Za-z' '\n' | sort | </a:t>
            </a:r>
            <a:r>
              <a:rPr lang="en-US" b="1" dirty="0" err="1"/>
              <a:t>uniq</a:t>
            </a:r>
            <a:r>
              <a:rPr lang="en-US" b="1" dirty="0"/>
              <a:t> -c: </a:t>
            </a:r>
          </a:p>
          <a:p>
            <a:pPr>
              <a:buFont typeface="Arial" panose="020B0604020202020204" pitchFamily="34" charset="0"/>
              <a:buNone/>
            </a:pPr>
            <a:r>
              <a:rPr lang="en-US" dirty="0"/>
              <a:t>tr -</a:t>
            </a:r>
            <a:r>
              <a:rPr lang="en-US" dirty="0" err="1"/>
              <a:t>sc</a:t>
            </a:r>
            <a:r>
              <a:rPr lang="en-US" dirty="0"/>
              <a:t> 'A-Za-z' '\n’:    Puts each word on a separate line for easier counting.</a:t>
            </a:r>
          </a:p>
          <a:p>
            <a:pPr>
              <a:buFont typeface="Arial" panose="020B0604020202020204" pitchFamily="34" charset="0"/>
              <a:buNone/>
            </a:pPr>
            <a:r>
              <a:rPr lang="en-US" dirty="0"/>
              <a:t>sort:                          Arranges the words alphabetically for efficient counting.</a:t>
            </a:r>
          </a:p>
          <a:p>
            <a:pPr>
              <a:buFont typeface="Arial" panose="020B0604020202020204" pitchFamily="34" charset="0"/>
              <a:buNone/>
            </a:pPr>
            <a:r>
              <a:rPr lang="en-US" dirty="0" err="1"/>
              <a:t>uniq</a:t>
            </a:r>
            <a:r>
              <a:rPr lang="en-US" dirty="0"/>
              <a:t> -c:                      Counts the unique occurrences of each word, displaying the count next to each word.</a:t>
            </a:r>
          </a:p>
          <a:p>
            <a:pPr>
              <a:buFont typeface="Arial" panose="020B0604020202020204" pitchFamily="34" charset="0"/>
              <a:buNone/>
            </a:pPr>
            <a:endParaRPr lang="en-US" dirty="0"/>
          </a:p>
          <a:p>
            <a:r>
              <a:rPr lang="en-US" b="1" dirty="0"/>
              <a:t>Sorting the Counts (Descending Order):</a:t>
            </a:r>
            <a:endParaRPr lang="en-US" dirty="0"/>
          </a:p>
          <a:p>
            <a:pPr>
              <a:buFont typeface="Arial" panose="020B0604020202020204" pitchFamily="34" charset="0"/>
              <a:buNone/>
            </a:pPr>
            <a:r>
              <a:rPr lang="en-US" b="1" dirty="0"/>
              <a:t>tr 'A-Z' 'a-z' &lt; shakes.txt | tr -</a:t>
            </a:r>
            <a:r>
              <a:rPr lang="en-US" b="1" dirty="0" err="1"/>
              <a:t>sc</a:t>
            </a:r>
            <a:r>
              <a:rPr lang="en-US" b="1" dirty="0"/>
              <a:t> 'A-Za-z' '\n' | sort | </a:t>
            </a:r>
            <a:r>
              <a:rPr lang="en-US" b="1" dirty="0" err="1"/>
              <a:t>uniq</a:t>
            </a:r>
            <a:r>
              <a:rPr lang="en-US" b="1" dirty="0"/>
              <a:t> -c | sort -n -r: </a:t>
            </a:r>
          </a:p>
          <a:p>
            <a:pPr>
              <a:buFont typeface="Arial" panose="020B0604020202020204" pitchFamily="34" charset="0"/>
              <a:buNone/>
            </a:pPr>
            <a:r>
              <a:rPr lang="en-US" b="1" dirty="0"/>
              <a:t>sort -n –r    :-   </a:t>
            </a:r>
            <a:r>
              <a:rPr lang="en-US" dirty="0"/>
              <a:t> Sorts the word counts numerically in reverse order, showing the most frequent words first.</a:t>
            </a:r>
          </a:p>
          <a:p>
            <a:pPr>
              <a:buFont typeface="Arial" panose="020B0604020202020204" pitchFamily="34" charset="0"/>
              <a:buNone/>
            </a:pPr>
            <a:endParaRPr lang="en-US" dirty="0"/>
          </a:p>
          <a:p>
            <a:endParaRPr lang="en-US" dirty="0"/>
          </a:p>
        </p:txBody>
      </p:sp>
      <p:sp>
        <p:nvSpPr>
          <p:cNvPr id="4" name="Slide Number Placeholder 3"/>
          <p:cNvSpPr>
            <a:spLocks noGrp="1"/>
          </p:cNvSpPr>
          <p:nvPr>
            <p:ph type="sldNum" sz="quarter" idx="5"/>
          </p:nvPr>
        </p:nvSpPr>
        <p:spPr/>
        <p:txBody>
          <a:bodyPr/>
          <a:lstStyle/>
          <a:p>
            <a:fld id="{E9AA75F6-AC78-416B-9763-ED89720328CF}" type="slidenum">
              <a:rPr lang="en-US" smtClean="0"/>
              <a:t>21</a:t>
            </a:fld>
            <a:endParaRPr lang="en-US"/>
          </a:p>
        </p:txBody>
      </p:sp>
    </p:spTree>
    <p:extLst>
      <p:ext uri="{BB962C8B-B14F-4D97-AF65-F5344CB8AC3E}">
        <p14:creationId xmlns:p14="http://schemas.microsoft.com/office/powerpoint/2010/main" val="1104025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What is Text Processing? </a:t>
            </a:r>
          </a:p>
          <a:p>
            <a:pPr>
              <a:buFont typeface="Arial" panose="020B0604020202020204" pitchFamily="34" charset="0"/>
              <a:buNone/>
            </a:pPr>
            <a:r>
              <a:rPr lang="en-US" dirty="0"/>
              <a:t>Text preprocessing is the initial phase in NLP where raw text data is cleaned and formatted to make it suitable for further analysis and processing. The goal of text preprocessing is to remove noise and irrelevant information, simplify the text, and organize it in a way that increases the effectiveness of NLP algorithms. Key steps in text preprocessing include: </a:t>
            </a:r>
            <a:r>
              <a:rPr lang="en-US" b="1" dirty="0"/>
              <a:t>Tokenization, Stop Word Removal, Stemming and Lemmatization, Handling White Spaces, Spell Correction.</a:t>
            </a:r>
          </a:p>
          <a:p>
            <a:pPr>
              <a:buFont typeface="Arial" panose="020B0604020202020204" pitchFamily="34" charset="0"/>
              <a:buNone/>
            </a:pPr>
            <a:endParaRPr lang="en-US" b="1" dirty="0"/>
          </a:p>
          <a:p>
            <a:pPr>
              <a:buFont typeface="Arial" panose="020B0604020202020204" pitchFamily="34" charset="0"/>
              <a:buNone/>
            </a:pPr>
            <a:r>
              <a:rPr lang="en-US" b="1" dirty="0"/>
              <a:t>What is Regular Expression? </a:t>
            </a:r>
          </a:p>
          <a:p>
            <a:r>
              <a:rPr lang="en-US" dirty="0"/>
              <a:t>Regular expressions (regex) are powerful tools for specifying patterns to match sequences of characters in text. They are used extensively in text preprocessing to identify and manipulate specific parts of the text.</a:t>
            </a:r>
          </a:p>
          <a:p>
            <a:r>
              <a:rPr lang="en-US" dirty="0"/>
              <a:t>Regular expressions help in text preprocessing in several ways: </a:t>
            </a:r>
            <a:r>
              <a:rPr lang="en-US" b="1" dirty="0"/>
              <a:t>Pattern Matching, Data Extraction, Text Cleaning, Search and Replace.</a:t>
            </a:r>
            <a:endParaRPr lang="en-US" dirty="0"/>
          </a:p>
          <a:p>
            <a:pPr>
              <a:buFont typeface="Arial" panose="020B0604020202020204" pitchFamily="34" charset="0"/>
              <a:buNone/>
            </a:pPr>
            <a:endParaRPr lang="en-US" dirty="0"/>
          </a:p>
          <a:p>
            <a:pPr>
              <a:buFont typeface="Arial" panose="020B0604020202020204" pitchFamily="34" charset="0"/>
              <a:buNone/>
            </a:pPr>
            <a:endParaRPr lang="en-US" dirty="0"/>
          </a:p>
          <a:p>
            <a:pPr>
              <a:buFont typeface="Arial" panose="020B0604020202020204" pitchFamily="34" charset="0"/>
              <a:buNone/>
            </a:pPr>
            <a:r>
              <a:rPr lang="en-US" dirty="0"/>
              <a:t>Example: The regex pattern ^[a-z0-9_-]{3,15}$ can be broken down as follows:^: Asserts the position at the start of the line. [a-z0-9_-]: Matches any lowercase letter, number, underscore, or hyphen. {3,15}: Quantifier that matches between 3 to 15 of the preceding tokens. $: Asserts the position at the end of the line</a:t>
            </a:r>
          </a:p>
          <a:p>
            <a:endParaRPr lang="en-US" dirty="0"/>
          </a:p>
        </p:txBody>
      </p:sp>
      <p:sp>
        <p:nvSpPr>
          <p:cNvPr id="4" name="Slide Number Placeholder 3"/>
          <p:cNvSpPr>
            <a:spLocks noGrp="1"/>
          </p:cNvSpPr>
          <p:nvPr>
            <p:ph type="sldNum" sz="quarter" idx="5"/>
          </p:nvPr>
        </p:nvSpPr>
        <p:spPr/>
        <p:txBody>
          <a:bodyPr/>
          <a:lstStyle/>
          <a:p>
            <a:fld id="{E9AA75F6-AC78-416B-9763-ED89720328CF}" type="slidenum">
              <a:rPr lang="en-US" smtClean="0"/>
              <a:t>2</a:t>
            </a:fld>
            <a:endParaRPr lang="en-US"/>
          </a:p>
        </p:txBody>
      </p:sp>
    </p:spTree>
    <p:extLst>
      <p:ext uri="{BB962C8B-B14F-4D97-AF65-F5344CB8AC3E}">
        <p14:creationId xmlns:p14="http://schemas.microsoft.com/office/powerpoint/2010/main" val="35919770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languages have different grammatical rules and quirks that can make tokenization challenging. For example:</a:t>
            </a:r>
          </a:p>
          <a:p>
            <a:pPr>
              <a:buFont typeface="Arial" panose="020B0604020202020204" pitchFamily="34" charset="0"/>
              <a:buNone/>
            </a:pPr>
            <a:r>
              <a:rPr lang="en-US" b="1" dirty="0"/>
              <a:t>Contractions:</a:t>
            </a:r>
            <a:r>
              <a:rPr lang="en-US" dirty="0"/>
              <a:t> In English, we combine words like "don't" and "I'm" for brevity. Should these be treated as single tokens or separate words?</a:t>
            </a:r>
          </a:p>
          <a:p>
            <a:pPr>
              <a:buFont typeface="Arial" panose="020B0604020202020204" pitchFamily="34" charset="0"/>
              <a:buNone/>
            </a:pPr>
            <a:r>
              <a:rPr lang="en-US" b="1" dirty="0"/>
              <a:t>Compound nouns:</a:t>
            </a:r>
            <a:r>
              <a:rPr lang="en-US" dirty="0"/>
              <a:t> German is famous for its long compound nouns, like "</a:t>
            </a:r>
            <a:r>
              <a:rPr lang="en-US" dirty="0" err="1"/>
              <a:t>Lebensversicherungsgesellschaftsangestellter</a:t>
            </a:r>
            <a:r>
              <a:rPr lang="en-US" dirty="0"/>
              <a:t>" (life insurance company employee). Should these be split into individual words or kept together?</a:t>
            </a:r>
          </a:p>
          <a:p>
            <a:pPr>
              <a:buFont typeface="Arial" panose="020B0604020202020204" pitchFamily="34" charset="0"/>
              <a:buNone/>
            </a:pPr>
            <a:r>
              <a:rPr lang="en-US" b="1" dirty="0"/>
              <a:t>Punctuation:</a:t>
            </a:r>
            <a:r>
              <a:rPr lang="en-US" dirty="0"/>
              <a:t> Some languages, like French, use elision (dropping a sound) when a vowel comes together. For example, "</a:t>
            </a:r>
            <a:r>
              <a:rPr lang="en-US" dirty="0" err="1"/>
              <a:t>l'ami</a:t>
            </a:r>
            <a:r>
              <a:rPr lang="en-US" dirty="0"/>
              <a:t>" (the friend) is pronounced like "</a:t>
            </a:r>
            <a:r>
              <a:rPr lang="en-US" dirty="0" err="1"/>
              <a:t>lami</a:t>
            </a:r>
            <a:r>
              <a:rPr lang="en-US" dirty="0"/>
              <a:t>." How should we handle this in tokenization?</a:t>
            </a:r>
          </a:p>
          <a:p>
            <a:endParaRPr lang="en-US" dirty="0"/>
          </a:p>
          <a:p>
            <a:r>
              <a:rPr lang="en-US" b="1" dirty="0"/>
              <a:t>English:</a:t>
            </a:r>
            <a:r>
              <a:rPr lang="en-US" dirty="0"/>
              <a:t> Should "I'm" be tokenized as "I" and "m" or as a single token?</a:t>
            </a:r>
          </a:p>
          <a:p>
            <a:r>
              <a:rPr lang="en-US" b="1" dirty="0"/>
              <a:t>French:</a:t>
            </a:r>
            <a:r>
              <a:rPr lang="en-US" dirty="0"/>
              <a:t> Should "</a:t>
            </a:r>
            <a:r>
              <a:rPr lang="en-US" dirty="0" err="1"/>
              <a:t>l'ensemble</a:t>
            </a:r>
            <a:r>
              <a:rPr lang="en-US" dirty="0"/>
              <a:t>" (the set) be tokenized as "l'" and "ensemble" or as a single token?</a:t>
            </a:r>
          </a:p>
          <a:p>
            <a:r>
              <a:rPr lang="en-US" b="1" dirty="0"/>
              <a:t>German:</a:t>
            </a:r>
            <a:r>
              <a:rPr lang="en-US" dirty="0"/>
              <a:t> Should "</a:t>
            </a:r>
            <a:r>
              <a:rPr lang="en-US" dirty="0" err="1"/>
              <a:t>Lebensversicherungsgesellschaftsangestellter</a:t>
            </a:r>
            <a:r>
              <a:rPr lang="en-US" dirty="0"/>
              <a:t>" be tokenized as a single word or split into its component parts?</a:t>
            </a:r>
          </a:p>
          <a:p>
            <a:endParaRPr lang="en-US" dirty="0"/>
          </a:p>
        </p:txBody>
      </p:sp>
      <p:sp>
        <p:nvSpPr>
          <p:cNvPr id="4" name="Slide Number Placeholder 3"/>
          <p:cNvSpPr>
            <a:spLocks noGrp="1"/>
          </p:cNvSpPr>
          <p:nvPr>
            <p:ph type="sldNum" sz="quarter" idx="5"/>
          </p:nvPr>
        </p:nvSpPr>
        <p:spPr/>
        <p:txBody>
          <a:bodyPr/>
          <a:lstStyle/>
          <a:p>
            <a:fld id="{E9AA75F6-AC78-416B-9763-ED89720328CF}" type="slidenum">
              <a:rPr lang="en-US" smtClean="0"/>
              <a:t>23</a:t>
            </a:fld>
            <a:endParaRPr lang="en-US"/>
          </a:p>
        </p:txBody>
      </p:sp>
    </p:spTree>
    <p:extLst>
      <p:ext uri="{BB962C8B-B14F-4D97-AF65-F5344CB8AC3E}">
        <p14:creationId xmlns:p14="http://schemas.microsoft.com/office/powerpoint/2010/main" val="19015335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r>
              <a:rPr lang="en-US" dirty="0"/>
              <a:t>Chinese is composed of characters, each typically representing one syllable and usually corresponding to a single morpheme (the smallest grammatical unit in a language). Unlike English, where words are made up of letters, Chinese words are made up of these characters. On average, a Chinese word is about 2.4 characters long. This means that while some words consist of a single character, many are compounds made up of two or more characters.</a:t>
            </a:r>
          </a:p>
          <a:p>
            <a:pPr>
              <a:buFont typeface="Arial" panose="020B0604020202020204" pitchFamily="34" charset="0"/>
              <a:buNone/>
            </a:pPr>
            <a:endParaRPr lang="en-US" dirty="0"/>
          </a:p>
          <a:p>
            <a:pPr>
              <a:buFont typeface="Arial" panose="020B0604020202020204" pitchFamily="34" charset="0"/>
              <a:buNone/>
            </a:pPr>
            <a:r>
              <a:rPr lang="en-US" dirty="0"/>
              <a:t>Maximum Matching, also known as the Greedy algorithm, is a common method used for word segmentation in Chinese. This algorithm works by scanning the text from left to right, looking for the longest possible word at each step that matches a word in the dictionary. Once the longest match is found, it is segmented, and the algorithm moves to the next set of characters.</a:t>
            </a:r>
          </a:p>
          <a:p>
            <a:pPr>
              <a:buFont typeface="Arial" panose="020B0604020202020204" pitchFamily="34" charset="0"/>
              <a:buNone/>
            </a:pPr>
            <a:r>
              <a:rPr lang="en-US" dirty="0"/>
              <a:t>The "greedy" aspect of the algorithm refers to its nature of making the locally optimal choice at each step, aiming to find the longest possible word without considering the broader context. This can sometimes lead to errors, especially when dealing with ambiguities in the text where a set of characters can be segmented in different ways.</a:t>
            </a:r>
          </a:p>
          <a:p>
            <a:pPr>
              <a:buFont typeface="Arial" panose="020B0604020202020204" pitchFamily="34" charset="0"/>
              <a:buNone/>
            </a:pPr>
            <a:endParaRPr lang="en-US" dirty="0"/>
          </a:p>
          <a:p>
            <a:endParaRPr lang="en-US" dirty="0"/>
          </a:p>
        </p:txBody>
      </p:sp>
      <p:sp>
        <p:nvSpPr>
          <p:cNvPr id="4" name="Slide Number Placeholder 3"/>
          <p:cNvSpPr>
            <a:spLocks noGrp="1"/>
          </p:cNvSpPr>
          <p:nvPr>
            <p:ph type="sldNum" sz="quarter" idx="5"/>
          </p:nvPr>
        </p:nvSpPr>
        <p:spPr/>
        <p:txBody>
          <a:bodyPr/>
          <a:lstStyle/>
          <a:p>
            <a:fld id="{E9AA75F6-AC78-416B-9763-ED89720328CF}" type="slidenum">
              <a:rPr lang="en-US" smtClean="0"/>
              <a:t>25</a:t>
            </a:fld>
            <a:endParaRPr lang="en-US"/>
          </a:p>
        </p:txBody>
      </p:sp>
    </p:spTree>
    <p:extLst>
      <p:ext uri="{BB962C8B-B14F-4D97-AF65-F5344CB8AC3E}">
        <p14:creationId xmlns:p14="http://schemas.microsoft.com/office/powerpoint/2010/main" val="26658559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Maximum Matching algorithm aids Chinese text processing by:</a:t>
            </a:r>
          </a:p>
          <a:p>
            <a:pPr>
              <a:buFont typeface="Arial" panose="020B0604020202020204" pitchFamily="34" charset="0"/>
              <a:buChar char="•"/>
            </a:pPr>
            <a:r>
              <a:rPr lang="en-US" dirty="0"/>
              <a:t>Segmenting text without spaces, identifying word boundaries.</a:t>
            </a:r>
          </a:p>
          <a:p>
            <a:pPr>
              <a:buFont typeface="Arial" panose="020B0604020202020204" pitchFamily="34" charset="0"/>
              <a:buChar char="•"/>
            </a:pPr>
            <a:r>
              <a:rPr lang="en-US" dirty="0"/>
              <a:t>Using a dictionary to find the longest word sequences.</a:t>
            </a:r>
          </a:p>
          <a:p>
            <a:pPr>
              <a:buFont typeface="Arial" panose="020B0604020202020204" pitchFamily="34" charset="0"/>
              <a:buChar char="•"/>
            </a:pPr>
            <a:r>
              <a:rPr lang="en-US" dirty="0"/>
              <a:t>Being efficient and easy to implement for handling large texts.</a:t>
            </a:r>
          </a:p>
          <a:p>
            <a:pPr>
              <a:buFont typeface="Arial" panose="020B0604020202020204" pitchFamily="34" charset="0"/>
              <a:buChar char="•"/>
            </a:pPr>
            <a:r>
              <a:rPr lang="en-US" dirty="0"/>
              <a:t>Simplifying complex strings into words for further NLP tasks.</a:t>
            </a:r>
          </a:p>
          <a:p>
            <a:pPr>
              <a:buFont typeface="Arial" panose="020B0604020202020204" pitchFamily="34" charset="0"/>
              <a:buChar char="•"/>
            </a:pPr>
            <a:r>
              <a:rPr lang="en-US" dirty="0"/>
              <a:t>Serving as a foundation for more advanced linguistic analysis.</a:t>
            </a:r>
          </a:p>
        </p:txBody>
      </p:sp>
      <p:sp>
        <p:nvSpPr>
          <p:cNvPr id="4" name="Slide Number Placeholder 3"/>
          <p:cNvSpPr>
            <a:spLocks noGrp="1"/>
          </p:cNvSpPr>
          <p:nvPr>
            <p:ph type="sldNum" sz="quarter" idx="5"/>
          </p:nvPr>
        </p:nvSpPr>
        <p:spPr/>
        <p:txBody>
          <a:bodyPr/>
          <a:lstStyle/>
          <a:p>
            <a:fld id="{E9AA75F6-AC78-416B-9763-ED89720328CF}" type="slidenum">
              <a:rPr lang="en-US" smtClean="0"/>
              <a:t>26</a:t>
            </a:fld>
            <a:endParaRPr lang="en-US"/>
          </a:p>
        </p:txBody>
      </p:sp>
    </p:spTree>
    <p:extLst>
      <p:ext uri="{BB962C8B-B14F-4D97-AF65-F5344CB8AC3E}">
        <p14:creationId xmlns:p14="http://schemas.microsoft.com/office/powerpoint/2010/main" val="1898929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AA75F6-AC78-416B-9763-ED89720328CF}" type="slidenum">
              <a:rPr lang="en-US" smtClean="0"/>
              <a:t>3</a:t>
            </a:fld>
            <a:endParaRPr lang="en-US"/>
          </a:p>
        </p:txBody>
      </p:sp>
    </p:spTree>
    <p:extLst>
      <p:ext uri="{BB962C8B-B14F-4D97-AF65-F5344CB8AC3E}">
        <p14:creationId xmlns:p14="http://schemas.microsoft.com/office/powerpoint/2010/main" val="4077037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r>
              <a:rPr lang="en-US" b="1" dirty="0"/>
              <a:t>Purpose:</a:t>
            </a:r>
            <a:r>
              <a:rPr lang="en-US" dirty="0"/>
              <a:t> Match specific patterns of characters within text data.</a:t>
            </a:r>
          </a:p>
          <a:p>
            <a:pPr>
              <a:buFont typeface="Arial" panose="020B0604020202020204" pitchFamily="34" charset="0"/>
              <a:buNone/>
            </a:pPr>
            <a:r>
              <a:rPr lang="en-US" b="1" dirty="0"/>
              <a:t>Syntax:</a:t>
            </a:r>
            <a:r>
              <a:rPr lang="en-US" dirty="0"/>
              <a:t> Use square brackets [] to define patterns, including:</a:t>
            </a:r>
          </a:p>
          <a:p>
            <a:pPr>
              <a:buFont typeface="Arial" panose="020B0604020202020204" pitchFamily="34" charset="0"/>
              <a:buNone/>
            </a:pPr>
            <a:r>
              <a:rPr lang="en-US" dirty="0"/>
              <a:t>Individual characters (e.g., [a-z])</a:t>
            </a:r>
          </a:p>
          <a:p>
            <a:pPr>
              <a:buFont typeface="Arial" panose="020B0604020202020204" pitchFamily="34" charset="0"/>
              <a:buNone/>
            </a:pPr>
            <a:r>
              <a:rPr lang="en-US" dirty="0"/>
              <a:t>Ranges of characters (e.g., [A-Z])</a:t>
            </a:r>
          </a:p>
          <a:p>
            <a:pPr>
              <a:buFont typeface="Arial" panose="020B0604020202020204" pitchFamily="34" charset="0"/>
              <a:buNone/>
            </a:pPr>
            <a:r>
              <a:rPr lang="en-US" dirty="0"/>
              <a:t>Special characters with escape sequences (e.g., \. for literal period)</a:t>
            </a:r>
          </a:p>
          <a:p>
            <a:pPr>
              <a:buFont typeface="Arial" panose="020B0604020202020204" pitchFamily="34" charset="0"/>
              <a:buNone/>
            </a:pPr>
            <a:r>
              <a:rPr lang="en-US" dirty="0"/>
              <a:t>Metacharacters for wildcards or repetitions (e.g., * for any sequence, ? for optional)</a:t>
            </a:r>
          </a:p>
          <a:p>
            <a:pPr>
              <a:buFont typeface="Arial" panose="020B0604020202020204" pitchFamily="34" charset="0"/>
              <a:buNone/>
            </a:pPr>
            <a:endParaRPr lang="en-US" dirty="0"/>
          </a:p>
          <a:p>
            <a:pPr>
              <a:buFont typeface="Arial" panose="020B0604020202020204" pitchFamily="34" charset="0"/>
              <a:buNone/>
            </a:pPr>
            <a:r>
              <a:rPr lang="en-US" b="1" dirty="0"/>
              <a:t>Matching examples:</a:t>
            </a:r>
            <a:r>
              <a:rPr lang="en-US" dirty="0"/>
              <a:t> </a:t>
            </a:r>
          </a:p>
          <a:p>
            <a:pPr>
              <a:buFont typeface="Arial" panose="020B0604020202020204" pitchFamily="34" charset="0"/>
              <a:buNone/>
            </a:pPr>
            <a:r>
              <a:rPr lang="en-US" dirty="0"/>
              <a:t>[Ww]</a:t>
            </a:r>
            <a:r>
              <a:rPr lang="en-US" dirty="0" err="1"/>
              <a:t>oodchuck</a:t>
            </a:r>
            <a:r>
              <a:rPr lang="en-US" dirty="0"/>
              <a:t> matches "Woodchuck" and "woodchuck"</a:t>
            </a:r>
          </a:p>
          <a:p>
            <a:pPr>
              <a:buFont typeface="Arial" panose="020B0604020202020204" pitchFamily="34" charset="0"/>
              <a:buNone/>
            </a:pPr>
            <a:r>
              <a:rPr lang="en-US" dirty="0"/>
              <a:t>[1234567890] matches any single digit</a:t>
            </a:r>
          </a:p>
          <a:p>
            <a:endParaRPr lang="en-US" dirty="0"/>
          </a:p>
        </p:txBody>
      </p:sp>
      <p:sp>
        <p:nvSpPr>
          <p:cNvPr id="4" name="Slide Number Placeholder 3"/>
          <p:cNvSpPr>
            <a:spLocks noGrp="1"/>
          </p:cNvSpPr>
          <p:nvPr>
            <p:ph type="sldNum" sz="quarter" idx="5"/>
          </p:nvPr>
        </p:nvSpPr>
        <p:spPr/>
        <p:txBody>
          <a:bodyPr/>
          <a:lstStyle/>
          <a:p>
            <a:fld id="{E9AA75F6-AC78-416B-9763-ED89720328CF}" type="slidenum">
              <a:rPr lang="en-US" smtClean="0"/>
              <a:t>4</a:t>
            </a:fld>
            <a:endParaRPr lang="en-US"/>
          </a:p>
        </p:txBody>
      </p:sp>
    </p:spTree>
    <p:extLst>
      <p:ext uri="{BB962C8B-B14F-4D97-AF65-F5344CB8AC3E}">
        <p14:creationId xmlns:p14="http://schemas.microsoft.com/office/powerpoint/2010/main" val="167321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 symbol in regular expressions:</a:t>
            </a:r>
          </a:p>
          <a:p>
            <a:endParaRPr lang="en-US" b="1" dirty="0"/>
          </a:p>
          <a:p>
            <a:r>
              <a:rPr lang="en-US" b="1" dirty="0"/>
              <a:t>1. Matches the Beginning of a String:</a:t>
            </a:r>
            <a:endParaRPr lang="en-US" dirty="0"/>
          </a:p>
          <a:p>
            <a:pPr>
              <a:buFont typeface="Arial" panose="020B0604020202020204" pitchFamily="34" charset="0"/>
              <a:buNone/>
            </a:pPr>
            <a:r>
              <a:rPr lang="en-US" dirty="0"/>
              <a:t>It asserts that a pattern must start at the very first character of the string.</a:t>
            </a:r>
          </a:p>
          <a:p>
            <a:pPr>
              <a:buFont typeface="Arial" panose="020B0604020202020204" pitchFamily="34" charset="0"/>
              <a:buNone/>
            </a:pPr>
            <a:r>
              <a:rPr lang="en-US" dirty="0"/>
              <a:t>Example: ^hello matches "hello" but not "</a:t>
            </a:r>
            <a:r>
              <a:rPr lang="en-US" dirty="0" err="1"/>
              <a:t>ahello</a:t>
            </a:r>
            <a:r>
              <a:rPr lang="en-US" dirty="0"/>
              <a:t>" or "hello there"</a:t>
            </a:r>
          </a:p>
          <a:p>
            <a:r>
              <a:rPr lang="en-US" dirty="0"/>
              <a:t>^: Matches the beginning of the string (e.g., ^cat only matches "cat", not "caterpillar"). </a:t>
            </a:r>
          </a:p>
          <a:p>
            <a:endParaRPr lang="en-US" dirty="0"/>
          </a:p>
          <a:p>
            <a:endParaRPr lang="en-US" dirty="0"/>
          </a:p>
          <a:p>
            <a:r>
              <a:rPr lang="en-US" b="1" dirty="0"/>
              <a:t>2. Negates a Character Class:</a:t>
            </a:r>
            <a:endParaRPr lang="en-US" dirty="0"/>
          </a:p>
          <a:p>
            <a:pPr>
              <a:buFont typeface="Arial" panose="020B0604020202020204" pitchFamily="34" charset="0"/>
              <a:buNone/>
            </a:pPr>
            <a:r>
              <a:rPr lang="en-US" dirty="0"/>
              <a:t>Inside square brackets [], it negates the character class, matching any character </a:t>
            </a:r>
            <a:r>
              <a:rPr lang="en-US" b="1" dirty="0"/>
              <a:t>not</a:t>
            </a:r>
            <a:r>
              <a:rPr lang="en-US" dirty="0"/>
              <a:t> listed.</a:t>
            </a:r>
          </a:p>
          <a:p>
            <a:pPr>
              <a:buFont typeface="Arial" panose="020B0604020202020204" pitchFamily="34" charset="0"/>
              <a:buNone/>
            </a:pPr>
            <a:r>
              <a:rPr lang="en-US" dirty="0"/>
              <a:t>Example: [^</a:t>
            </a:r>
            <a:r>
              <a:rPr lang="en-US" dirty="0" err="1"/>
              <a:t>abc</a:t>
            </a:r>
            <a:r>
              <a:rPr lang="en-US" dirty="0"/>
              <a:t>] matches any character except "a", "b", or "c"</a:t>
            </a:r>
          </a:p>
          <a:p>
            <a:endParaRPr lang="en-US" dirty="0"/>
          </a:p>
          <a:p>
            <a:r>
              <a:rPr lang="en-US" dirty="0"/>
              <a:t>[^pattern]: Matches any character </a:t>
            </a:r>
            <a:r>
              <a:rPr lang="en-US" b="1" dirty="0"/>
              <a:t>except</a:t>
            </a:r>
            <a:r>
              <a:rPr lang="en-US" dirty="0"/>
              <a:t> those inside the pattern (e.g., [^</a:t>
            </a:r>
            <a:r>
              <a:rPr lang="en-US" dirty="0" err="1"/>
              <a:t>aeiou</a:t>
            </a:r>
            <a:r>
              <a:rPr lang="en-US" dirty="0"/>
              <a:t>] matches any consonant)</a:t>
            </a:r>
          </a:p>
        </p:txBody>
      </p:sp>
      <p:sp>
        <p:nvSpPr>
          <p:cNvPr id="4" name="Slide Number Placeholder 3"/>
          <p:cNvSpPr>
            <a:spLocks noGrp="1"/>
          </p:cNvSpPr>
          <p:nvPr>
            <p:ph type="sldNum" sz="quarter" idx="5"/>
          </p:nvPr>
        </p:nvSpPr>
        <p:spPr/>
        <p:txBody>
          <a:bodyPr/>
          <a:lstStyle/>
          <a:p>
            <a:fld id="{E9AA75F6-AC78-416B-9763-ED89720328CF}" type="slidenum">
              <a:rPr lang="en-US" smtClean="0"/>
              <a:t>5</a:t>
            </a:fld>
            <a:endParaRPr lang="en-US"/>
          </a:p>
        </p:txBody>
      </p:sp>
    </p:spTree>
    <p:extLst>
      <p:ext uri="{BB962C8B-B14F-4D97-AF65-F5344CB8AC3E}">
        <p14:creationId xmlns:p14="http://schemas.microsoft.com/office/powerpoint/2010/main" val="3747603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Negation in Disjunction in Regular Expressions</a:t>
            </a:r>
          </a:p>
          <a:p>
            <a:pPr marL="171450" indent="-171450">
              <a:buFont typeface="Arial" panose="020B0604020202020204" pitchFamily="34" charset="0"/>
              <a:buChar char="•"/>
            </a:pPr>
            <a:r>
              <a:rPr lang="en-US" dirty="0"/>
              <a:t>Negation within disjunction (the | operator) in regular expressions can be a tricky concept but understanding it can unlock powerful matching capabilities. </a:t>
            </a:r>
          </a:p>
          <a:p>
            <a:pPr marL="171450" indent="-171450">
              <a:buFont typeface="Arial" panose="020B0604020202020204" pitchFamily="34" charset="0"/>
              <a:buChar char="•"/>
            </a:pPr>
            <a:r>
              <a:rPr lang="en-US" dirty="0"/>
              <a:t>Disjunction allows matching multiple patterns separated by |.</a:t>
            </a:r>
          </a:p>
          <a:p>
            <a:pPr marL="171450" indent="-171450">
              <a:buFont typeface="Arial" panose="020B0604020202020204" pitchFamily="34" charset="0"/>
              <a:buChar char="•"/>
            </a:pPr>
            <a:r>
              <a:rPr lang="en-US" dirty="0"/>
              <a:t>Negation can be applied within individual patterns within the disjunction.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err="1"/>
              <a:t>groundhog|woodchuck</a:t>
            </a:r>
            <a:r>
              <a:rPr lang="en-US" dirty="0"/>
              <a:t>: This matches either "groundhog" or "woodchuck".</a:t>
            </a:r>
          </a:p>
          <a:p>
            <a:pPr marL="171450" indent="-171450">
              <a:buFont typeface="Arial" panose="020B0604020202020204" pitchFamily="34" charset="0"/>
              <a:buChar char="•"/>
            </a:pPr>
            <a:r>
              <a:rPr lang="en-US" dirty="0" err="1"/>
              <a:t>yours|mine</a:t>
            </a:r>
            <a:r>
              <a:rPr lang="en-US" dirty="0"/>
              <a:t>: This matches either "yours" or "mine".</a:t>
            </a:r>
          </a:p>
          <a:p>
            <a:pPr marL="171450" indent="-171450">
              <a:buFont typeface="Arial" panose="020B0604020202020204" pitchFamily="34" charset="0"/>
              <a:buChar char="•"/>
            </a:pPr>
            <a:r>
              <a:rPr lang="en-US" dirty="0" err="1"/>
              <a:t>a|b|c</a:t>
            </a:r>
            <a:r>
              <a:rPr lang="en-US" dirty="0"/>
              <a:t>: This matches any single character among "a", "b", or "c".</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E9AA75F6-AC78-416B-9763-ED89720328CF}" type="slidenum">
              <a:rPr lang="en-US" smtClean="0"/>
              <a:t>6</a:t>
            </a:fld>
            <a:endParaRPr lang="en-US"/>
          </a:p>
        </p:txBody>
      </p:sp>
    </p:spTree>
    <p:extLst>
      <p:ext uri="{BB962C8B-B14F-4D97-AF65-F5344CB8AC3E}">
        <p14:creationId xmlns:p14="http://schemas.microsoft.com/office/powerpoint/2010/main" val="2683907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 (Question Mark):</a:t>
            </a:r>
            <a:endParaRPr lang="en-US" dirty="0"/>
          </a:p>
          <a:p>
            <a:pPr>
              <a:buFont typeface="Arial" panose="020B0604020202020204" pitchFamily="34" charset="0"/>
              <a:buChar char="•"/>
            </a:pPr>
            <a:r>
              <a:rPr lang="en-US" b="1" dirty="0"/>
              <a:t>Matches zero or one occurrence of the preceding element.</a:t>
            </a:r>
            <a:endParaRPr lang="en-US" dirty="0"/>
          </a:p>
          <a:p>
            <a:pPr>
              <a:buFont typeface="Arial" panose="020B0604020202020204" pitchFamily="34" charset="0"/>
              <a:buChar char="•"/>
            </a:pPr>
            <a:r>
              <a:rPr lang="en-US" dirty="0"/>
              <a:t>It makes the element optional.</a:t>
            </a:r>
          </a:p>
          <a:p>
            <a:pPr>
              <a:buFont typeface="Arial" panose="020B0604020202020204" pitchFamily="34" charset="0"/>
              <a:buChar char="•"/>
            </a:pPr>
            <a:r>
              <a:rPr lang="en-US" dirty="0"/>
              <a:t>Examples: </a:t>
            </a:r>
          </a:p>
          <a:p>
            <a:pPr marL="742950" lvl="1" indent="-285750">
              <a:buFont typeface="Arial" panose="020B0604020202020204" pitchFamily="34" charset="0"/>
              <a:buChar char="•"/>
            </a:pPr>
            <a:r>
              <a:rPr lang="en-US" dirty="0" err="1"/>
              <a:t>colou?r</a:t>
            </a:r>
            <a:r>
              <a:rPr lang="en-US" dirty="0"/>
              <a:t>: Matches "color" or "</a:t>
            </a:r>
            <a:r>
              <a:rPr lang="en-US" dirty="0" err="1"/>
              <a:t>colour</a:t>
            </a:r>
            <a:r>
              <a:rPr lang="en-US" dirty="0"/>
              <a:t>".</a:t>
            </a:r>
          </a:p>
          <a:p>
            <a:pPr marL="742950" lvl="1" indent="-285750">
              <a:buFont typeface="Arial" panose="020B0604020202020204" pitchFamily="34" charset="0"/>
              <a:buChar char="•"/>
            </a:pPr>
            <a:r>
              <a:rPr lang="en-US" dirty="0"/>
              <a:t>http(s)?: Matches "http" or "https".</a:t>
            </a:r>
          </a:p>
          <a:p>
            <a:r>
              <a:rPr lang="en-US" b="1" dirty="0"/>
              <a:t>+ (Plus Sign):</a:t>
            </a:r>
            <a:endParaRPr lang="en-US" dirty="0"/>
          </a:p>
          <a:p>
            <a:pPr>
              <a:buFont typeface="Arial" panose="020B0604020202020204" pitchFamily="34" charset="0"/>
              <a:buChar char="•"/>
            </a:pPr>
            <a:r>
              <a:rPr lang="en-US" b="1" dirty="0"/>
              <a:t>Matches one or more occurrences of the preceding element.</a:t>
            </a:r>
            <a:endParaRPr lang="en-US" dirty="0"/>
          </a:p>
          <a:p>
            <a:pPr>
              <a:buFont typeface="Arial" panose="020B0604020202020204" pitchFamily="34" charset="0"/>
              <a:buChar char="•"/>
            </a:pPr>
            <a:r>
              <a:rPr lang="en-US" dirty="0"/>
              <a:t>It requires at least one match.</a:t>
            </a:r>
          </a:p>
          <a:p>
            <a:pPr>
              <a:buFont typeface="Arial" panose="020B0604020202020204" pitchFamily="34" charset="0"/>
              <a:buChar char="•"/>
            </a:pPr>
            <a:r>
              <a:rPr lang="en-US" dirty="0"/>
              <a:t>Examples: </a:t>
            </a:r>
          </a:p>
          <a:p>
            <a:pPr marL="742950" lvl="1" indent="-285750">
              <a:buFont typeface="Arial" panose="020B0604020202020204" pitchFamily="34" charset="0"/>
              <a:buChar char="•"/>
            </a:pPr>
            <a:r>
              <a:rPr lang="en-US" dirty="0"/>
              <a:t>\d+: Matches one or more digits (e.g., "123", "4567").</a:t>
            </a:r>
          </a:p>
          <a:p>
            <a:pPr marL="742950" lvl="1" indent="-285750">
              <a:buFont typeface="Arial" panose="020B0604020202020204" pitchFamily="34" charset="0"/>
              <a:buChar char="•"/>
            </a:pPr>
            <a:r>
              <a:rPr lang="en-US" dirty="0"/>
              <a:t>[a-z]+: Matches one or more lowercase letters.</a:t>
            </a:r>
          </a:p>
          <a:p>
            <a:r>
              <a:rPr lang="en-US" b="1" dirty="0"/>
              <a:t>* (Asterisk):</a:t>
            </a:r>
            <a:endParaRPr lang="en-US" dirty="0"/>
          </a:p>
          <a:p>
            <a:pPr>
              <a:buFont typeface="Arial" panose="020B0604020202020204" pitchFamily="34" charset="0"/>
              <a:buChar char="•"/>
            </a:pPr>
            <a:r>
              <a:rPr lang="en-US" b="1" dirty="0"/>
              <a:t>Matches zero or more occurrences of the preceding element.</a:t>
            </a:r>
            <a:endParaRPr lang="en-US" dirty="0"/>
          </a:p>
          <a:p>
            <a:pPr>
              <a:buFont typeface="Arial" panose="020B0604020202020204" pitchFamily="34" charset="0"/>
              <a:buChar char="•"/>
            </a:pPr>
            <a:r>
              <a:rPr lang="en-US" dirty="0"/>
              <a:t>It allows for any number of matches, including zero.</a:t>
            </a:r>
          </a:p>
          <a:p>
            <a:pPr>
              <a:buFont typeface="Arial" panose="020B0604020202020204" pitchFamily="34" charset="0"/>
              <a:buChar char="•"/>
            </a:pPr>
            <a:r>
              <a:rPr lang="en-US" dirty="0"/>
              <a:t>Examples: </a:t>
            </a:r>
          </a:p>
          <a:p>
            <a:pPr marL="742950" lvl="1" indent="-285750">
              <a:buFont typeface="Arial" panose="020B0604020202020204" pitchFamily="34" charset="0"/>
              <a:buChar char="•"/>
            </a:pPr>
            <a:r>
              <a:rPr lang="en-US" dirty="0"/>
              <a:t>.*: Matches any sequence of characters (greedy, matches as much as possible).</a:t>
            </a:r>
          </a:p>
          <a:p>
            <a:pPr marL="742950" lvl="1" indent="-285750">
              <a:buFont typeface="Arial" panose="020B0604020202020204" pitchFamily="34" charset="0"/>
              <a:buChar char="•"/>
            </a:pPr>
            <a:r>
              <a:rPr lang="en-US" dirty="0"/>
              <a:t>a*: Matches zero or more "a" characters (e.g., "", "a", "aa", "</a:t>
            </a:r>
            <a:r>
              <a:rPr lang="en-US" dirty="0" err="1"/>
              <a:t>aaa</a:t>
            </a:r>
            <a:r>
              <a:rPr lang="en-US" dirty="0"/>
              <a:t>").</a:t>
            </a:r>
          </a:p>
          <a:p>
            <a:r>
              <a:rPr lang="en-US" b="1" dirty="0"/>
              <a:t>. (Period):</a:t>
            </a:r>
            <a:endParaRPr lang="en-US" dirty="0"/>
          </a:p>
          <a:p>
            <a:pPr>
              <a:buFont typeface="Arial" panose="020B0604020202020204" pitchFamily="34" charset="0"/>
              <a:buChar char="•"/>
            </a:pPr>
            <a:r>
              <a:rPr lang="en-US" b="1" dirty="0"/>
              <a:t>Matches any single character except for a newline character.</a:t>
            </a:r>
            <a:endParaRPr lang="en-US" dirty="0"/>
          </a:p>
          <a:p>
            <a:pPr>
              <a:buFont typeface="Arial" panose="020B0604020202020204" pitchFamily="34" charset="0"/>
              <a:buChar char="•"/>
            </a:pPr>
            <a:r>
              <a:rPr lang="en-US" dirty="0"/>
              <a:t>It's a wildcard for single characters.</a:t>
            </a:r>
          </a:p>
          <a:p>
            <a:pPr>
              <a:buFont typeface="Arial" panose="020B0604020202020204" pitchFamily="34" charset="0"/>
              <a:buChar char="•"/>
            </a:pPr>
            <a:r>
              <a:rPr lang="en-US" dirty="0"/>
              <a:t>Examples: </a:t>
            </a:r>
          </a:p>
          <a:p>
            <a:pPr marL="742950" lvl="1" indent="-285750">
              <a:buFont typeface="Arial" panose="020B0604020202020204" pitchFamily="34" charset="0"/>
              <a:buChar char="•"/>
            </a:pPr>
            <a:r>
              <a:rPr lang="en-US" dirty="0" err="1"/>
              <a:t>a.c</a:t>
            </a:r>
            <a:r>
              <a:rPr lang="en-US" dirty="0"/>
              <a:t>: Matches any three-character string starting with "a", ending with "c", and having any character in the middle (e.g., "</a:t>
            </a:r>
            <a:r>
              <a:rPr lang="en-US" dirty="0" err="1"/>
              <a:t>abc</a:t>
            </a:r>
            <a:r>
              <a:rPr lang="en-US" dirty="0"/>
              <a:t>", "</a:t>
            </a:r>
            <a:r>
              <a:rPr lang="en-US" dirty="0" err="1"/>
              <a:t>axc</a:t>
            </a:r>
            <a:r>
              <a:rPr lang="en-US" dirty="0"/>
              <a:t>", "a1c").</a:t>
            </a:r>
          </a:p>
          <a:p>
            <a:endParaRPr lang="en-US" dirty="0"/>
          </a:p>
        </p:txBody>
      </p:sp>
      <p:sp>
        <p:nvSpPr>
          <p:cNvPr id="4" name="Slide Number Placeholder 3"/>
          <p:cNvSpPr>
            <a:spLocks noGrp="1"/>
          </p:cNvSpPr>
          <p:nvPr>
            <p:ph type="sldNum" sz="quarter" idx="5"/>
          </p:nvPr>
        </p:nvSpPr>
        <p:spPr/>
        <p:txBody>
          <a:bodyPr/>
          <a:lstStyle/>
          <a:p>
            <a:fld id="{E9AA75F6-AC78-416B-9763-ED89720328CF}" type="slidenum">
              <a:rPr lang="en-US" smtClean="0"/>
              <a:t>7</a:t>
            </a:fld>
            <a:endParaRPr lang="en-US"/>
          </a:p>
        </p:txBody>
      </p:sp>
    </p:spTree>
    <p:extLst>
      <p:ext uri="{BB962C8B-B14F-4D97-AF65-F5344CB8AC3E}">
        <p14:creationId xmlns:p14="http://schemas.microsoft.com/office/powerpoint/2010/main" val="3188923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                             Matches a single uppercase letter at the beginning of the string.                                                                 "Palo Alto" (matches "P")</a:t>
            </a:r>
          </a:p>
          <a:p>
            <a:r>
              <a:rPr lang="en-US" dirty="0"/>
              <a:t>^[^A-Za-z]                     Matches any character that is NOT a letter (uppercase or lowercase) at the beginning of the string.          "1 “Hello”" (matches "1")</a:t>
            </a:r>
          </a:p>
          <a:p>
            <a:endParaRPr lang="en-US" dirty="0"/>
          </a:p>
          <a:p>
            <a:r>
              <a:rPr lang="en-US" b="1" dirty="0"/>
              <a:t>Escape Sequence:</a:t>
            </a:r>
            <a:r>
              <a:rPr lang="en-US" dirty="0"/>
              <a:t> \. is used to match a literal period, as "." has a special meaning in regular expressions (matching any character).</a:t>
            </a:r>
          </a:p>
          <a:p>
            <a:r>
              <a:rPr lang="en-US" dirty="0"/>
              <a:t>\.$                                 Matches a literal period at the end of the string.                                                                                            "The end." (matches the ".")</a:t>
            </a:r>
          </a:p>
          <a:p>
            <a:r>
              <a:rPr lang="en-US" dirty="0"/>
              <a:t>.$                                  Matches any single character at the end of the string.                                                                                     "The end? The end!" (matches the "!" in both cases)</a:t>
            </a:r>
          </a:p>
        </p:txBody>
      </p:sp>
      <p:sp>
        <p:nvSpPr>
          <p:cNvPr id="4" name="Slide Number Placeholder 3"/>
          <p:cNvSpPr>
            <a:spLocks noGrp="1"/>
          </p:cNvSpPr>
          <p:nvPr>
            <p:ph type="sldNum" sz="quarter" idx="5"/>
          </p:nvPr>
        </p:nvSpPr>
        <p:spPr/>
        <p:txBody>
          <a:bodyPr/>
          <a:lstStyle/>
          <a:p>
            <a:fld id="{E9AA75F6-AC78-416B-9763-ED89720328CF}" type="slidenum">
              <a:rPr lang="en-US" smtClean="0"/>
              <a:t>8</a:t>
            </a:fld>
            <a:endParaRPr lang="en-US"/>
          </a:p>
        </p:txBody>
      </p:sp>
    </p:spTree>
    <p:extLst>
      <p:ext uri="{BB962C8B-B14F-4D97-AF65-F5344CB8AC3E}">
        <p14:creationId xmlns:p14="http://schemas.microsoft.com/office/powerpoint/2010/main" val="1490007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context of Natural Language Processing (NLP) and information retrieval, the terms "false positives" and "false negatives" refer to two types of common errors that occur when an algorithm is trying to classify or identify relevant pieces of information</a:t>
            </a:r>
          </a:p>
          <a:p>
            <a:endParaRPr lang="en-US" dirty="0"/>
          </a:p>
          <a:p>
            <a:r>
              <a:rPr lang="en-US" b="1" dirty="0"/>
              <a:t>Types of Errors in NLP:</a:t>
            </a:r>
            <a:endParaRPr lang="en-US" dirty="0"/>
          </a:p>
          <a:p>
            <a:pPr>
              <a:buFont typeface="Arial" panose="020B0604020202020204" pitchFamily="34" charset="0"/>
              <a:buChar char="•"/>
            </a:pPr>
            <a:r>
              <a:rPr lang="en-US" b="1" dirty="0"/>
              <a:t>False Positives (Type I Error)</a:t>
            </a:r>
            <a:r>
              <a:rPr lang="en-US" dirty="0"/>
              <a:t>: Occur when an algorithm incorrectly matches strings that it should not match. </a:t>
            </a:r>
          </a:p>
          <a:p>
            <a:pPr>
              <a:buFont typeface="Arial" panose="020B0604020202020204" pitchFamily="34" charset="0"/>
              <a:buNone/>
            </a:pPr>
            <a:r>
              <a:rPr lang="en-US" dirty="0"/>
              <a:t>For example, it matches 'there', 'then', or 'other' when it should only match 'the'.</a:t>
            </a:r>
          </a:p>
          <a:p>
            <a:pPr>
              <a:buFont typeface="Arial" panose="020B0604020202020204" pitchFamily="34" charset="0"/>
              <a:buChar char="•"/>
            </a:pPr>
            <a:r>
              <a:rPr lang="en-US" b="1" dirty="0"/>
              <a:t>False Negatives (Type II Error)</a:t>
            </a:r>
            <a:r>
              <a:rPr lang="en-US" dirty="0"/>
              <a:t>: Happen when an algorithm fails to match strings that it should have matched. </a:t>
            </a:r>
          </a:p>
          <a:p>
            <a:pPr>
              <a:buFont typeface="Arial" panose="020B0604020202020204" pitchFamily="34" charset="0"/>
              <a:buNone/>
            </a:pPr>
            <a:r>
              <a:rPr lang="en-US" dirty="0"/>
              <a:t>An example is not matching the word 'The' when it is relevant.</a:t>
            </a:r>
          </a:p>
          <a:p>
            <a:endParaRPr lang="en-US" dirty="0"/>
          </a:p>
        </p:txBody>
      </p:sp>
      <p:sp>
        <p:nvSpPr>
          <p:cNvPr id="4" name="Slide Number Placeholder 3"/>
          <p:cNvSpPr>
            <a:spLocks noGrp="1"/>
          </p:cNvSpPr>
          <p:nvPr>
            <p:ph type="sldNum" sz="quarter" idx="5"/>
          </p:nvPr>
        </p:nvSpPr>
        <p:spPr/>
        <p:txBody>
          <a:bodyPr/>
          <a:lstStyle/>
          <a:p>
            <a:fld id="{E9AA75F6-AC78-416B-9763-ED89720328CF}" type="slidenum">
              <a:rPr lang="en-US" smtClean="0"/>
              <a:t>10</a:t>
            </a:fld>
            <a:endParaRPr lang="en-US"/>
          </a:p>
        </p:txBody>
      </p:sp>
    </p:spTree>
    <p:extLst>
      <p:ext uri="{BB962C8B-B14F-4D97-AF65-F5344CB8AC3E}">
        <p14:creationId xmlns:p14="http://schemas.microsoft.com/office/powerpoint/2010/main" val="2039290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662FC-D670-D6C3-0FC2-14CFBE1D52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118974-8657-D536-A630-2C4C1E28E7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187406-B90C-DE65-23DA-54800165D99F}"/>
              </a:ext>
            </a:extLst>
          </p:cNvPr>
          <p:cNvSpPr>
            <a:spLocks noGrp="1"/>
          </p:cNvSpPr>
          <p:nvPr>
            <p:ph type="dt" sz="half" idx="10"/>
          </p:nvPr>
        </p:nvSpPr>
        <p:spPr/>
        <p:txBody>
          <a:bodyPr/>
          <a:lstStyle/>
          <a:p>
            <a:fld id="{D7FACBAF-BB0D-4D98-B3F0-FCAE097C21BD}" type="datetimeFigureOut">
              <a:rPr lang="en-US" smtClean="0"/>
              <a:t>1/28/2024</a:t>
            </a:fld>
            <a:endParaRPr lang="en-US"/>
          </a:p>
        </p:txBody>
      </p:sp>
      <p:sp>
        <p:nvSpPr>
          <p:cNvPr id="5" name="Footer Placeholder 4">
            <a:extLst>
              <a:ext uri="{FF2B5EF4-FFF2-40B4-BE49-F238E27FC236}">
                <a16:creationId xmlns:a16="http://schemas.microsoft.com/office/drawing/2014/main" id="{FF85F62A-5C2D-1FB9-8CDE-A934A1C233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17FB28-DD37-FDB5-6A25-6A47326CE291}"/>
              </a:ext>
            </a:extLst>
          </p:cNvPr>
          <p:cNvSpPr>
            <a:spLocks noGrp="1"/>
          </p:cNvSpPr>
          <p:nvPr>
            <p:ph type="sldNum" sz="quarter" idx="12"/>
          </p:nvPr>
        </p:nvSpPr>
        <p:spPr/>
        <p:txBody>
          <a:bodyPr/>
          <a:lstStyle/>
          <a:p>
            <a:fld id="{EEB0BF28-2120-4F2B-BE9D-E3DEE383A456}" type="slidenum">
              <a:rPr lang="en-US" smtClean="0"/>
              <a:t>‹#›</a:t>
            </a:fld>
            <a:endParaRPr lang="en-US"/>
          </a:p>
        </p:txBody>
      </p:sp>
    </p:spTree>
    <p:extLst>
      <p:ext uri="{BB962C8B-B14F-4D97-AF65-F5344CB8AC3E}">
        <p14:creationId xmlns:p14="http://schemas.microsoft.com/office/powerpoint/2010/main" val="1570625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9732C-BCB4-7EF5-B0F1-CB9CAB7433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F9B914-5AB7-B226-063E-9E47A4A386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C2935D-3433-8141-E2C5-098650C72C52}"/>
              </a:ext>
            </a:extLst>
          </p:cNvPr>
          <p:cNvSpPr>
            <a:spLocks noGrp="1"/>
          </p:cNvSpPr>
          <p:nvPr>
            <p:ph type="dt" sz="half" idx="10"/>
          </p:nvPr>
        </p:nvSpPr>
        <p:spPr/>
        <p:txBody>
          <a:bodyPr/>
          <a:lstStyle/>
          <a:p>
            <a:fld id="{D7FACBAF-BB0D-4D98-B3F0-FCAE097C21BD}" type="datetimeFigureOut">
              <a:rPr lang="en-US" smtClean="0"/>
              <a:t>1/28/2024</a:t>
            </a:fld>
            <a:endParaRPr lang="en-US"/>
          </a:p>
        </p:txBody>
      </p:sp>
      <p:sp>
        <p:nvSpPr>
          <p:cNvPr id="5" name="Footer Placeholder 4">
            <a:extLst>
              <a:ext uri="{FF2B5EF4-FFF2-40B4-BE49-F238E27FC236}">
                <a16:creationId xmlns:a16="http://schemas.microsoft.com/office/drawing/2014/main" id="{E12CC9C5-72B1-DB27-D2A7-11E4B9F24B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994DB7-CE96-6B2C-8326-6E6A02119689}"/>
              </a:ext>
            </a:extLst>
          </p:cNvPr>
          <p:cNvSpPr>
            <a:spLocks noGrp="1"/>
          </p:cNvSpPr>
          <p:nvPr>
            <p:ph type="sldNum" sz="quarter" idx="12"/>
          </p:nvPr>
        </p:nvSpPr>
        <p:spPr/>
        <p:txBody>
          <a:bodyPr/>
          <a:lstStyle/>
          <a:p>
            <a:fld id="{EEB0BF28-2120-4F2B-BE9D-E3DEE383A456}" type="slidenum">
              <a:rPr lang="en-US" smtClean="0"/>
              <a:t>‹#›</a:t>
            </a:fld>
            <a:endParaRPr lang="en-US"/>
          </a:p>
        </p:txBody>
      </p:sp>
    </p:spTree>
    <p:extLst>
      <p:ext uri="{BB962C8B-B14F-4D97-AF65-F5344CB8AC3E}">
        <p14:creationId xmlns:p14="http://schemas.microsoft.com/office/powerpoint/2010/main" val="1536371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09BDFC-EC09-8692-A31F-E471663775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416C11-8F56-FD32-442E-6C9E18B076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C27B5D-4789-450A-02DB-E8AF9CB7ACBE}"/>
              </a:ext>
            </a:extLst>
          </p:cNvPr>
          <p:cNvSpPr>
            <a:spLocks noGrp="1"/>
          </p:cNvSpPr>
          <p:nvPr>
            <p:ph type="dt" sz="half" idx="10"/>
          </p:nvPr>
        </p:nvSpPr>
        <p:spPr/>
        <p:txBody>
          <a:bodyPr/>
          <a:lstStyle/>
          <a:p>
            <a:fld id="{D7FACBAF-BB0D-4D98-B3F0-FCAE097C21BD}" type="datetimeFigureOut">
              <a:rPr lang="en-US" smtClean="0"/>
              <a:t>1/28/2024</a:t>
            </a:fld>
            <a:endParaRPr lang="en-US"/>
          </a:p>
        </p:txBody>
      </p:sp>
      <p:sp>
        <p:nvSpPr>
          <p:cNvPr id="5" name="Footer Placeholder 4">
            <a:extLst>
              <a:ext uri="{FF2B5EF4-FFF2-40B4-BE49-F238E27FC236}">
                <a16:creationId xmlns:a16="http://schemas.microsoft.com/office/drawing/2014/main" id="{1BB19BD9-DCE0-DCA7-C02C-1D19C265C4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C06730-5E4B-72BD-E22D-CCF2F8F6C2B9}"/>
              </a:ext>
            </a:extLst>
          </p:cNvPr>
          <p:cNvSpPr>
            <a:spLocks noGrp="1"/>
          </p:cNvSpPr>
          <p:nvPr>
            <p:ph type="sldNum" sz="quarter" idx="12"/>
          </p:nvPr>
        </p:nvSpPr>
        <p:spPr/>
        <p:txBody>
          <a:bodyPr/>
          <a:lstStyle/>
          <a:p>
            <a:fld id="{EEB0BF28-2120-4F2B-BE9D-E3DEE383A456}" type="slidenum">
              <a:rPr lang="en-US" smtClean="0"/>
              <a:t>‹#›</a:t>
            </a:fld>
            <a:endParaRPr lang="en-US"/>
          </a:p>
        </p:txBody>
      </p:sp>
    </p:spTree>
    <p:extLst>
      <p:ext uri="{BB962C8B-B14F-4D97-AF65-F5344CB8AC3E}">
        <p14:creationId xmlns:p14="http://schemas.microsoft.com/office/powerpoint/2010/main" val="2640082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24124-A237-3C6B-ED7F-F24A8C3E31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937826-96A0-110F-BCC4-9BFB6FB9CE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A8540C-DD20-C277-AA14-5C176C8A77BD}"/>
              </a:ext>
            </a:extLst>
          </p:cNvPr>
          <p:cNvSpPr>
            <a:spLocks noGrp="1"/>
          </p:cNvSpPr>
          <p:nvPr>
            <p:ph type="dt" sz="half" idx="10"/>
          </p:nvPr>
        </p:nvSpPr>
        <p:spPr/>
        <p:txBody>
          <a:bodyPr/>
          <a:lstStyle/>
          <a:p>
            <a:fld id="{D7FACBAF-BB0D-4D98-B3F0-FCAE097C21BD}" type="datetimeFigureOut">
              <a:rPr lang="en-US" smtClean="0"/>
              <a:t>1/28/2024</a:t>
            </a:fld>
            <a:endParaRPr lang="en-US"/>
          </a:p>
        </p:txBody>
      </p:sp>
      <p:sp>
        <p:nvSpPr>
          <p:cNvPr id="5" name="Footer Placeholder 4">
            <a:extLst>
              <a:ext uri="{FF2B5EF4-FFF2-40B4-BE49-F238E27FC236}">
                <a16:creationId xmlns:a16="http://schemas.microsoft.com/office/drawing/2014/main" id="{39DE0880-F807-8ADF-A4C1-E9FEA34E6F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E93407-321E-5252-571E-EADA8E9476BB}"/>
              </a:ext>
            </a:extLst>
          </p:cNvPr>
          <p:cNvSpPr>
            <a:spLocks noGrp="1"/>
          </p:cNvSpPr>
          <p:nvPr>
            <p:ph type="sldNum" sz="quarter" idx="12"/>
          </p:nvPr>
        </p:nvSpPr>
        <p:spPr/>
        <p:txBody>
          <a:bodyPr/>
          <a:lstStyle/>
          <a:p>
            <a:fld id="{EEB0BF28-2120-4F2B-BE9D-E3DEE383A456}" type="slidenum">
              <a:rPr lang="en-US" smtClean="0"/>
              <a:t>‹#›</a:t>
            </a:fld>
            <a:endParaRPr lang="en-US"/>
          </a:p>
        </p:txBody>
      </p:sp>
    </p:spTree>
    <p:extLst>
      <p:ext uri="{BB962C8B-B14F-4D97-AF65-F5344CB8AC3E}">
        <p14:creationId xmlns:p14="http://schemas.microsoft.com/office/powerpoint/2010/main" val="1150782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21897-60BE-0A49-E1A9-5C61DB86A0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42E4F6-5A24-2CB2-9810-4A23D77D79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B52922-7112-E399-833C-92B8842A5384}"/>
              </a:ext>
            </a:extLst>
          </p:cNvPr>
          <p:cNvSpPr>
            <a:spLocks noGrp="1"/>
          </p:cNvSpPr>
          <p:nvPr>
            <p:ph type="dt" sz="half" idx="10"/>
          </p:nvPr>
        </p:nvSpPr>
        <p:spPr/>
        <p:txBody>
          <a:bodyPr/>
          <a:lstStyle/>
          <a:p>
            <a:fld id="{D7FACBAF-BB0D-4D98-B3F0-FCAE097C21BD}" type="datetimeFigureOut">
              <a:rPr lang="en-US" smtClean="0"/>
              <a:t>1/28/2024</a:t>
            </a:fld>
            <a:endParaRPr lang="en-US"/>
          </a:p>
        </p:txBody>
      </p:sp>
      <p:sp>
        <p:nvSpPr>
          <p:cNvPr id="5" name="Footer Placeholder 4">
            <a:extLst>
              <a:ext uri="{FF2B5EF4-FFF2-40B4-BE49-F238E27FC236}">
                <a16:creationId xmlns:a16="http://schemas.microsoft.com/office/drawing/2014/main" id="{2DE43522-6DCF-5EFF-DAE8-D8BAFC49D7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CA96F0-5E9F-E55F-DFFB-B1BD00197392}"/>
              </a:ext>
            </a:extLst>
          </p:cNvPr>
          <p:cNvSpPr>
            <a:spLocks noGrp="1"/>
          </p:cNvSpPr>
          <p:nvPr>
            <p:ph type="sldNum" sz="quarter" idx="12"/>
          </p:nvPr>
        </p:nvSpPr>
        <p:spPr/>
        <p:txBody>
          <a:bodyPr/>
          <a:lstStyle/>
          <a:p>
            <a:fld id="{EEB0BF28-2120-4F2B-BE9D-E3DEE383A456}" type="slidenum">
              <a:rPr lang="en-US" smtClean="0"/>
              <a:t>‹#›</a:t>
            </a:fld>
            <a:endParaRPr lang="en-US"/>
          </a:p>
        </p:txBody>
      </p:sp>
    </p:spTree>
    <p:extLst>
      <p:ext uri="{BB962C8B-B14F-4D97-AF65-F5344CB8AC3E}">
        <p14:creationId xmlns:p14="http://schemas.microsoft.com/office/powerpoint/2010/main" val="1303973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0FE56-AC50-D0B3-9699-7B3AEE50A9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3810A2-BD14-DA01-13EA-C5D0E02DA5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B77C7B-05BD-4D3B-120F-A4760A9958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2B979A-88E5-4811-0D70-E8DD91B0AFF2}"/>
              </a:ext>
            </a:extLst>
          </p:cNvPr>
          <p:cNvSpPr>
            <a:spLocks noGrp="1"/>
          </p:cNvSpPr>
          <p:nvPr>
            <p:ph type="dt" sz="half" idx="10"/>
          </p:nvPr>
        </p:nvSpPr>
        <p:spPr/>
        <p:txBody>
          <a:bodyPr/>
          <a:lstStyle/>
          <a:p>
            <a:fld id="{D7FACBAF-BB0D-4D98-B3F0-FCAE097C21BD}" type="datetimeFigureOut">
              <a:rPr lang="en-US" smtClean="0"/>
              <a:t>1/28/2024</a:t>
            </a:fld>
            <a:endParaRPr lang="en-US"/>
          </a:p>
        </p:txBody>
      </p:sp>
      <p:sp>
        <p:nvSpPr>
          <p:cNvPr id="6" name="Footer Placeholder 5">
            <a:extLst>
              <a:ext uri="{FF2B5EF4-FFF2-40B4-BE49-F238E27FC236}">
                <a16:creationId xmlns:a16="http://schemas.microsoft.com/office/drawing/2014/main" id="{4D7F5708-44F2-2609-1DEC-2867F7F1AA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CEFE53-D35F-A20B-79B8-22272301DF66}"/>
              </a:ext>
            </a:extLst>
          </p:cNvPr>
          <p:cNvSpPr>
            <a:spLocks noGrp="1"/>
          </p:cNvSpPr>
          <p:nvPr>
            <p:ph type="sldNum" sz="quarter" idx="12"/>
          </p:nvPr>
        </p:nvSpPr>
        <p:spPr/>
        <p:txBody>
          <a:bodyPr/>
          <a:lstStyle/>
          <a:p>
            <a:fld id="{EEB0BF28-2120-4F2B-BE9D-E3DEE383A456}" type="slidenum">
              <a:rPr lang="en-US" smtClean="0"/>
              <a:t>‹#›</a:t>
            </a:fld>
            <a:endParaRPr lang="en-US"/>
          </a:p>
        </p:txBody>
      </p:sp>
    </p:spTree>
    <p:extLst>
      <p:ext uri="{BB962C8B-B14F-4D97-AF65-F5344CB8AC3E}">
        <p14:creationId xmlns:p14="http://schemas.microsoft.com/office/powerpoint/2010/main" val="806417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F9C72-BEFC-5A2A-6D7F-92217204F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231884-03DF-2D1A-C8B8-45BE4E198E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379C69-2ED5-9D52-ABBC-E3A5CD8A9F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1FC600-E85D-26D2-6C7C-984CEB829F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66F42C-C3AD-C768-FF59-39D2393DC9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A07050-1246-3FA0-770A-6D97AC065F9E}"/>
              </a:ext>
            </a:extLst>
          </p:cNvPr>
          <p:cNvSpPr>
            <a:spLocks noGrp="1"/>
          </p:cNvSpPr>
          <p:nvPr>
            <p:ph type="dt" sz="half" idx="10"/>
          </p:nvPr>
        </p:nvSpPr>
        <p:spPr/>
        <p:txBody>
          <a:bodyPr/>
          <a:lstStyle/>
          <a:p>
            <a:fld id="{D7FACBAF-BB0D-4D98-B3F0-FCAE097C21BD}" type="datetimeFigureOut">
              <a:rPr lang="en-US" smtClean="0"/>
              <a:t>1/28/2024</a:t>
            </a:fld>
            <a:endParaRPr lang="en-US"/>
          </a:p>
        </p:txBody>
      </p:sp>
      <p:sp>
        <p:nvSpPr>
          <p:cNvPr id="8" name="Footer Placeholder 7">
            <a:extLst>
              <a:ext uri="{FF2B5EF4-FFF2-40B4-BE49-F238E27FC236}">
                <a16:creationId xmlns:a16="http://schemas.microsoft.com/office/drawing/2014/main" id="{132EDD8A-A716-8EAD-E369-4B33800577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98AF57-BA9B-76E5-568A-13C3334E8BF9}"/>
              </a:ext>
            </a:extLst>
          </p:cNvPr>
          <p:cNvSpPr>
            <a:spLocks noGrp="1"/>
          </p:cNvSpPr>
          <p:nvPr>
            <p:ph type="sldNum" sz="quarter" idx="12"/>
          </p:nvPr>
        </p:nvSpPr>
        <p:spPr/>
        <p:txBody>
          <a:bodyPr/>
          <a:lstStyle/>
          <a:p>
            <a:fld id="{EEB0BF28-2120-4F2B-BE9D-E3DEE383A456}" type="slidenum">
              <a:rPr lang="en-US" smtClean="0"/>
              <a:t>‹#›</a:t>
            </a:fld>
            <a:endParaRPr lang="en-US"/>
          </a:p>
        </p:txBody>
      </p:sp>
    </p:spTree>
    <p:extLst>
      <p:ext uri="{BB962C8B-B14F-4D97-AF65-F5344CB8AC3E}">
        <p14:creationId xmlns:p14="http://schemas.microsoft.com/office/powerpoint/2010/main" val="819788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A358D-AE1B-5AF4-0C19-556DA5A2F9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BC5444-E2F4-AE13-25DB-21EBAC645BF1}"/>
              </a:ext>
            </a:extLst>
          </p:cNvPr>
          <p:cNvSpPr>
            <a:spLocks noGrp="1"/>
          </p:cNvSpPr>
          <p:nvPr>
            <p:ph type="dt" sz="half" idx="10"/>
          </p:nvPr>
        </p:nvSpPr>
        <p:spPr/>
        <p:txBody>
          <a:bodyPr/>
          <a:lstStyle/>
          <a:p>
            <a:fld id="{D7FACBAF-BB0D-4D98-B3F0-FCAE097C21BD}" type="datetimeFigureOut">
              <a:rPr lang="en-US" smtClean="0"/>
              <a:t>1/28/2024</a:t>
            </a:fld>
            <a:endParaRPr lang="en-US"/>
          </a:p>
        </p:txBody>
      </p:sp>
      <p:sp>
        <p:nvSpPr>
          <p:cNvPr id="4" name="Footer Placeholder 3">
            <a:extLst>
              <a:ext uri="{FF2B5EF4-FFF2-40B4-BE49-F238E27FC236}">
                <a16:creationId xmlns:a16="http://schemas.microsoft.com/office/drawing/2014/main" id="{B5BB6DC6-CB0C-F5C4-293D-793CDFD259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B1CE06-660D-CEF2-8558-C8A0F17C5EB9}"/>
              </a:ext>
            </a:extLst>
          </p:cNvPr>
          <p:cNvSpPr>
            <a:spLocks noGrp="1"/>
          </p:cNvSpPr>
          <p:nvPr>
            <p:ph type="sldNum" sz="quarter" idx="12"/>
          </p:nvPr>
        </p:nvSpPr>
        <p:spPr/>
        <p:txBody>
          <a:bodyPr/>
          <a:lstStyle/>
          <a:p>
            <a:fld id="{EEB0BF28-2120-4F2B-BE9D-E3DEE383A456}" type="slidenum">
              <a:rPr lang="en-US" smtClean="0"/>
              <a:t>‹#›</a:t>
            </a:fld>
            <a:endParaRPr lang="en-US"/>
          </a:p>
        </p:txBody>
      </p:sp>
    </p:spTree>
    <p:extLst>
      <p:ext uri="{BB962C8B-B14F-4D97-AF65-F5344CB8AC3E}">
        <p14:creationId xmlns:p14="http://schemas.microsoft.com/office/powerpoint/2010/main" val="3594435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B0C434-FB13-CF01-9986-82B2BBC33954}"/>
              </a:ext>
            </a:extLst>
          </p:cNvPr>
          <p:cNvSpPr>
            <a:spLocks noGrp="1"/>
          </p:cNvSpPr>
          <p:nvPr>
            <p:ph type="dt" sz="half" idx="10"/>
          </p:nvPr>
        </p:nvSpPr>
        <p:spPr/>
        <p:txBody>
          <a:bodyPr/>
          <a:lstStyle/>
          <a:p>
            <a:fld id="{D7FACBAF-BB0D-4D98-B3F0-FCAE097C21BD}" type="datetimeFigureOut">
              <a:rPr lang="en-US" smtClean="0"/>
              <a:t>1/28/2024</a:t>
            </a:fld>
            <a:endParaRPr lang="en-US"/>
          </a:p>
        </p:txBody>
      </p:sp>
      <p:sp>
        <p:nvSpPr>
          <p:cNvPr id="3" name="Footer Placeholder 2">
            <a:extLst>
              <a:ext uri="{FF2B5EF4-FFF2-40B4-BE49-F238E27FC236}">
                <a16:creationId xmlns:a16="http://schemas.microsoft.com/office/drawing/2014/main" id="{7807C073-4AA6-8415-1BE9-6CE69E2365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11E92D-8268-8799-6142-9030A6633390}"/>
              </a:ext>
            </a:extLst>
          </p:cNvPr>
          <p:cNvSpPr>
            <a:spLocks noGrp="1"/>
          </p:cNvSpPr>
          <p:nvPr>
            <p:ph type="sldNum" sz="quarter" idx="12"/>
          </p:nvPr>
        </p:nvSpPr>
        <p:spPr/>
        <p:txBody>
          <a:bodyPr/>
          <a:lstStyle/>
          <a:p>
            <a:fld id="{EEB0BF28-2120-4F2B-BE9D-E3DEE383A456}" type="slidenum">
              <a:rPr lang="en-US" smtClean="0"/>
              <a:t>‹#›</a:t>
            </a:fld>
            <a:endParaRPr lang="en-US"/>
          </a:p>
        </p:txBody>
      </p:sp>
    </p:spTree>
    <p:extLst>
      <p:ext uri="{BB962C8B-B14F-4D97-AF65-F5344CB8AC3E}">
        <p14:creationId xmlns:p14="http://schemas.microsoft.com/office/powerpoint/2010/main" val="1186279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416E5-DB83-084C-D385-A617EA315A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0677E7-4A20-0B4F-FCA5-3EBEDBE1C2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908F1E-F062-EE3D-220E-4060D84C15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10FA6C-DC7C-2743-0A05-225A300D264A}"/>
              </a:ext>
            </a:extLst>
          </p:cNvPr>
          <p:cNvSpPr>
            <a:spLocks noGrp="1"/>
          </p:cNvSpPr>
          <p:nvPr>
            <p:ph type="dt" sz="half" idx="10"/>
          </p:nvPr>
        </p:nvSpPr>
        <p:spPr/>
        <p:txBody>
          <a:bodyPr/>
          <a:lstStyle/>
          <a:p>
            <a:fld id="{D7FACBAF-BB0D-4D98-B3F0-FCAE097C21BD}" type="datetimeFigureOut">
              <a:rPr lang="en-US" smtClean="0"/>
              <a:t>1/28/2024</a:t>
            </a:fld>
            <a:endParaRPr lang="en-US"/>
          </a:p>
        </p:txBody>
      </p:sp>
      <p:sp>
        <p:nvSpPr>
          <p:cNvPr id="6" name="Footer Placeholder 5">
            <a:extLst>
              <a:ext uri="{FF2B5EF4-FFF2-40B4-BE49-F238E27FC236}">
                <a16:creationId xmlns:a16="http://schemas.microsoft.com/office/drawing/2014/main" id="{245B9818-31C9-37BA-A666-9DB2384F84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2FA62B-8A14-B7B4-A53B-88AF69FEE841}"/>
              </a:ext>
            </a:extLst>
          </p:cNvPr>
          <p:cNvSpPr>
            <a:spLocks noGrp="1"/>
          </p:cNvSpPr>
          <p:nvPr>
            <p:ph type="sldNum" sz="quarter" idx="12"/>
          </p:nvPr>
        </p:nvSpPr>
        <p:spPr/>
        <p:txBody>
          <a:bodyPr/>
          <a:lstStyle/>
          <a:p>
            <a:fld id="{EEB0BF28-2120-4F2B-BE9D-E3DEE383A456}" type="slidenum">
              <a:rPr lang="en-US" smtClean="0"/>
              <a:t>‹#›</a:t>
            </a:fld>
            <a:endParaRPr lang="en-US"/>
          </a:p>
        </p:txBody>
      </p:sp>
    </p:spTree>
    <p:extLst>
      <p:ext uri="{BB962C8B-B14F-4D97-AF65-F5344CB8AC3E}">
        <p14:creationId xmlns:p14="http://schemas.microsoft.com/office/powerpoint/2010/main" val="2606038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52F96-73E2-96CE-516A-FD11D32446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131C34-3572-4D27-0A43-61CD3911B8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A92436-183F-D2C5-4A59-F218CE7E37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25ED09-064C-E6CC-17E5-BE267CD65013}"/>
              </a:ext>
            </a:extLst>
          </p:cNvPr>
          <p:cNvSpPr>
            <a:spLocks noGrp="1"/>
          </p:cNvSpPr>
          <p:nvPr>
            <p:ph type="dt" sz="half" idx="10"/>
          </p:nvPr>
        </p:nvSpPr>
        <p:spPr/>
        <p:txBody>
          <a:bodyPr/>
          <a:lstStyle/>
          <a:p>
            <a:fld id="{D7FACBAF-BB0D-4D98-B3F0-FCAE097C21BD}" type="datetimeFigureOut">
              <a:rPr lang="en-US" smtClean="0"/>
              <a:t>1/28/2024</a:t>
            </a:fld>
            <a:endParaRPr lang="en-US"/>
          </a:p>
        </p:txBody>
      </p:sp>
      <p:sp>
        <p:nvSpPr>
          <p:cNvPr id="6" name="Footer Placeholder 5">
            <a:extLst>
              <a:ext uri="{FF2B5EF4-FFF2-40B4-BE49-F238E27FC236}">
                <a16:creationId xmlns:a16="http://schemas.microsoft.com/office/drawing/2014/main" id="{9F269879-4D42-E1D4-CDC5-E6AD854C76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F3D435-EC0A-D623-B767-03E207210D5D}"/>
              </a:ext>
            </a:extLst>
          </p:cNvPr>
          <p:cNvSpPr>
            <a:spLocks noGrp="1"/>
          </p:cNvSpPr>
          <p:nvPr>
            <p:ph type="sldNum" sz="quarter" idx="12"/>
          </p:nvPr>
        </p:nvSpPr>
        <p:spPr/>
        <p:txBody>
          <a:bodyPr/>
          <a:lstStyle/>
          <a:p>
            <a:fld id="{EEB0BF28-2120-4F2B-BE9D-E3DEE383A456}" type="slidenum">
              <a:rPr lang="en-US" smtClean="0"/>
              <a:t>‹#›</a:t>
            </a:fld>
            <a:endParaRPr lang="en-US"/>
          </a:p>
        </p:txBody>
      </p:sp>
    </p:spTree>
    <p:extLst>
      <p:ext uri="{BB962C8B-B14F-4D97-AF65-F5344CB8AC3E}">
        <p14:creationId xmlns:p14="http://schemas.microsoft.com/office/powerpoint/2010/main" val="3558646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1A5471-508B-CD8F-22E2-94E2B81A67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DDE121-FED3-8F6E-5D5E-CDBF399C9E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BAAFC9-EF05-D1E2-10CA-1025807CA5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FACBAF-BB0D-4D98-B3F0-FCAE097C21BD}" type="datetimeFigureOut">
              <a:rPr lang="en-US" smtClean="0"/>
              <a:t>1/28/2024</a:t>
            </a:fld>
            <a:endParaRPr lang="en-US"/>
          </a:p>
        </p:txBody>
      </p:sp>
      <p:sp>
        <p:nvSpPr>
          <p:cNvPr id="5" name="Footer Placeholder 4">
            <a:extLst>
              <a:ext uri="{FF2B5EF4-FFF2-40B4-BE49-F238E27FC236}">
                <a16:creationId xmlns:a16="http://schemas.microsoft.com/office/drawing/2014/main" id="{65A60421-0AF1-47C2-872E-C426165811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7682BF-A2B1-121C-73F3-1E5C00EF7F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B0BF28-2120-4F2B-BE9D-E3DEE383A456}" type="slidenum">
              <a:rPr lang="en-US" smtClean="0"/>
              <a:t>‹#›</a:t>
            </a:fld>
            <a:endParaRPr lang="en-US"/>
          </a:p>
        </p:txBody>
      </p:sp>
    </p:spTree>
    <p:extLst>
      <p:ext uri="{BB962C8B-B14F-4D97-AF65-F5344CB8AC3E}">
        <p14:creationId xmlns:p14="http://schemas.microsoft.com/office/powerpoint/2010/main" val="2063295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F1E44B62-6D88-FBA6-5B9D-D05FD283B83D}"/>
              </a:ext>
            </a:extLst>
          </p:cNvPr>
          <p:cNvSpPr txBox="1">
            <a:spLocks/>
          </p:cNvSpPr>
          <p:nvPr/>
        </p:nvSpPr>
        <p:spPr>
          <a:xfrm>
            <a:off x="625152" y="4521593"/>
            <a:ext cx="10692882" cy="858131"/>
          </a:xfrm>
          <a:prstGeom prst="rect">
            <a:avLst/>
          </a:prstGeom>
        </p:spPr>
        <p:txBody>
          <a:bodyPr vert="horz" wrap="square" lIns="0" tIns="179272"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47487" marR="7239" indent="140248" algn="ctr" defTabSz="978408">
              <a:lnSpc>
                <a:spcPct val="100000"/>
              </a:lnSpc>
              <a:spcBef>
                <a:spcPts val="142"/>
              </a:spcBef>
              <a:tabLst>
                <a:tab pos="2421308" algn="l"/>
              </a:tabLst>
            </a:pPr>
            <a:r>
              <a:rPr lang="en-US" kern="1200" spc="-14" dirty="0">
                <a:solidFill>
                  <a:schemeClr val="tx1"/>
                </a:solidFill>
                <a:latin typeface="Arial"/>
                <a:ea typeface="+mj-ea"/>
                <a:cs typeface="Arial"/>
              </a:rPr>
              <a:t>Lecture 2: Basic</a:t>
            </a:r>
            <a:r>
              <a:rPr lang="en-US" spc="-14" dirty="0">
                <a:latin typeface="Arial"/>
                <a:cs typeface="Arial"/>
              </a:rPr>
              <a:t> </a:t>
            </a:r>
            <a:r>
              <a:rPr lang="en-US" kern="1200" spc="-29" dirty="0">
                <a:solidFill>
                  <a:schemeClr val="tx1"/>
                </a:solidFill>
                <a:latin typeface="Arial"/>
                <a:ea typeface="+mj-ea"/>
                <a:cs typeface="Arial"/>
              </a:rPr>
              <a:t>Text </a:t>
            </a:r>
            <a:r>
              <a:rPr lang="en-US" kern="1200" spc="-14" dirty="0">
                <a:solidFill>
                  <a:schemeClr val="tx1"/>
                </a:solidFill>
                <a:latin typeface="Arial"/>
                <a:ea typeface="+mj-ea"/>
                <a:cs typeface="Arial"/>
              </a:rPr>
              <a:t>Processing</a:t>
            </a:r>
            <a:endParaRPr lang="en-US" dirty="0">
              <a:latin typeface="Arial"/>
              <a:cs typeface="Arial"/>
            </a:endParaRPr>
          </a:p>
        </p:txBody>
      </p:sp>
      <p:sp>
        <p:nvSpPr>
          <p:cNvPr id="3" name="object 3">
            <a:extLst>
              <a:ext uri="{FF2B5EF4-FFF2-40B4-BE49-F238E27FC236}">
                <a16:creationId xmlns:a16="http://schemas.microsoft.com/office/drawing/2014/main" id="{31A9FACE-9FAF-7717-D98D-29B86165F227}"/>
              </a:ext>
            </a:extLst>
          </p:cNvPr>
          <p:cNvSpPr txBox="1">
            <a:spLocks/>
          </p:cNvSpPr>
          <p:nvPr/>
        </p:nvSpPr>
        <p:spPr>
          <a:xfrm>
            <a:off x="2995428" y="5491763"/>
            <a:ext cx="7824670" cy="986884"/>
          </a:xfrm>
          <a:prstGeom prst="rect">
            <a:avLst/>
          </a:prstGeom>
        </p:spPr>
        <p:txBody>
          <a:bodyPr vert="horz" wrap="square" lIns="0" tIns="177581"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9231" indent="0" defTabSz="978408">
              <a:lnSpc>
                <a:spcPct val="100000"/>
              </a:lnSpc>
              <a:spcBef>
                <a:spcPts val="142"/>
              </a:spcBef>
              <a:buNone/>
            </a:pPr>
            <a:r>
              <a:rPr lang="en-US" sz="5130" kern="1200" dirty="0">
                <a:solidFill>
                  <a:srgbClr val="A4001D"/>
                </a:solidFill>
                <a:latin typeface="Calibri"/>
                <a:ea typeface="+mn-ea"/>
                <a:cs typeface="Calibri"/>
              </a:rPr>
              <a:t>Regular</a:t>
            </a:r>
            <a:r>
              <a:rPr lang="en-US" sz="5130" kern="1200" spc="-29" dirty="0">
                <a:solidFill>
                  <a:srgbClr val="A4001D"/>
                </a:solidFill>
                <a:latin typeface="Calibri"/>
                <a:ea typeface="+mn-ea"/>
                <a:cs typeface="Calibri"/>
              </a:rPr>
              <a:t> </a:t>
            </a:r>
            <a:r>
              <a:rPr lang="en-US" sz="5130" kern="1200" spc="-14" dirty="0">
                <a:solidFill>
                  <a:srgbClr val="A4001D"/>
                </a:solidFill>
                <a:latin typeface="Calibri"/>
                <a:ea typeface="+mn-ea"/>
                <a:cs typeface="Calibri"/>
              </a:rPr>
              <a:t>Expressions</a:t>
            </a:r>
            <a:endParaRPr lang="en-US" sz="4794" dirty="0">
              <a:latin typeface="Calibri"/>
              <a:cs typeface="Calibri"/>
            </a:endParaRPr>
          </a:p>
        </p:txBody>
      </p:sp>
      <p:pic>
        <p:nvPicPr>
          <p:cNvPr id="2052" name="Picture 4" descr="Machine Learning — Text Processing | by Javaid Nabi | Towards Data Science">
            <a:extLst>
              <a:ext uri="{FF2B5EF4-FFF2-40B4-BE49-F238E27FC236}">
                <a16:creationId xmlns:a16="http://schemas.microsoft.com/office/drawing/2014/main" id="{868B23EE-F21F-1CE6-542B-77AAB7579F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4775" y="201986"/>
            <a:ext cx="7620000" cy="3533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4660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80AC9BC1-BC67-A547-C6CA-48E107390F5C}"/>
              </a:ext>
            </a:extLst>
          </p:cNvPr>
          <p:cNvSpPr txBox="1">
            <a:spLocks/>
          </p:cNvSpPr>
          <p:nvPr/>
        </p:nvSpPr>
        <p:spPr>
          <a:xfrm>
            <a:off x="1297939" y="54355"/>
            <a:ext cx="7682230" cy="1036574"/>
          </a:xfrm>
          <a:prstGeom prst="rect">
            <a:avLst/>
          </a:prstGeom>
        </p:spPr>
        <p:txBody>
          <a:bodyPr vert="horz" wrap="square" lIns="0" tIns="536194"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65100">
              <a:lnSpc>
                <a:spcPct val="100000"/>
              </a:lnSpc>
              <a:spcBef>
                <a:spcPts val="100"/>
              </a:spcBef>
            </a:pPr>
            <a:r>
              <a:rPr lang="en-US" spc="-10" dirty="0"/>
              <a:t>Errors</a:t>
            </a:r>
          </a:p>
        </p:txBody>
      </p:sp>
      <p:sp>
        <p:nvSpPr>
          <p:cNvPr id="3" name="object 7">
            <a:extLst>
              <a:ext uri="{FF2B5EF4-FFF2-40B4-BE49-F238E27FC236}">
                <a16:creationId xmlns:a16="http://schemas.microsoft.com/office/drawing/2014/main" id="{09BA518B-565E-98DD-8D5C-66679BE9B6D2}"/>
              </a:ext>
            </a:extLst>
          </p:cNvPr>
          <p:cNvSpPr txBox="1"/>
          <p:nvPr/>
        </p:nvSpPr>
        <p:spPr>
          <a:xfrm>
            <a:off x="1055687" y="1932940"/>
            <a:ext cx="8166734" cy="2992120"/>
          </a:xfrm>
          <a:prstGeom prst="rect">
            <a:avLst/>
          </a:prstGeom>
        </p:spPr>
        <p:txBody>
          <a:bodyPr vert="horz" wrap="square" lIns="0" tIns="33020" rIns="0" bIns="0" rtlCol="0">
            <a:spAutoFit/>
          </a:bodyPr>
          <a:lstStyle/>
          <a:p>
            <a:pPr marL="355600" marR="5080" indent="-342900">
              <a:lnSpc>
                <a:spcPts val="3300"/>
              </a:lnSpc>
              <a:spcBef>
                <a:spcPts val="260"/>
              </a:spcBef>
              <a:buClr>
                <a:srgbClr val="CC0000"/>
              </a:buClr>
              <a:buFont typeface="Times New Roman"/>
              <a:buChar char="•"/>
              <a:tabLst>
                <a:tab pos="355600" algn="l"/>
              </a:tabLst>
            </a:pPr>
            <a:r>
              <a:rPr sz="2800" dirty="0">
                <a:latin typeface="Calibri"/>
                <a:cs typeface="Calibri"/>
              </a:rPr>
              <a:t>The</a:t>
            </a:r>
            <a:r>
              <a:rPr sz="2800" spc="-35" dirty="0">
                <a:latin typeface="Calibri"/>
                <a:cs typeface="Calibri"/>
              </a:rPr>
              <a:t> </a:t>
            </a:r>
            <a:r>
              <a:rPr sz="2800" dirty="0">
                <a:latin typeface="Calibri"/>
                <a:cs typeface="Calibri"/>
              </a:rPr>
              <a:t>process</a:t>
            </a:r>
            <a:r>
              <a:rPr sz="2800" spc="-35" dirty="0">
                <a:latin typeface="Calibri"/>
                <a:cs typeface="Calibri"/>
              </a:rPr>
              <a:t> </a:t>
            </a:r>
            <a:r>
              <a:rPr sz="2800" dirty="0">
                <a:latin typeface="Calibri"/>
                <a:cs typeface="Calibri"/>
              </a:rPr>
              <a:t>we</a:t>
            </a:r>
            <a:r>
              <a:rPr sz="2800" spc="-35" dirty="0">
                <a:latin typeface="Calibri"/>
                <a:cs typeface="Calibri"/>
              </a:rPr>
              <a:t> </a:t>
            </a:r>
            <a:r>
              <a:rPr sz="2800" dirty="0">
                <a:latin typeface="Calibri"/>
                <a:cs typeface="Calibri"/>
              </a:rPr>
              <a:t>just</a:t>
            </a:r>
            <a:r>
              <a:rPr sz="2800" spc="-35" dirty="0">
                <a:latin typeface="Calibri"/>
                <a:cs typeface="Calibri"/>
              </a:rPr>
              <a:t> </a:t>
            </a:r>
            <a:r>
              <a:rPr sz="2800" dirty="0">
                <a:latin typeface="Calibri"/>
                <a:cs typeface="Calibri"/>
              </a:rPr>
              <a:t>went</a:t>
            </a:r>
            <a:r>
              <a:rPr sz="2800" spc="-35" dirty="0">
                <a:latin typeface="Calibri"/>
                <a:cs typeface="Calibri"/>
              </a:rPr>
              <a:t> </a:t>
            </a:r>
            <a:r>
              <a:rPr sz="2800" dirty="0">
                <a:latin typeface="Calibri"/>
                <a:cs typeface="Calibri"/>
              </a:rPr>
              <a:t>through</a:t>
            </a:r>
            <a:r>
              <a:rPr sz="2800" spc="-35" dirty="0">
                <a:latin typeface="Calibri"/>
                <a:cs typeface="Calibri"/>
              </a:rPr>
              <a:t> </a:t>
            </a:r>
            <a:r>
              <a:rPr sz="2800" dirty="0">
                <a:latin typeface="Calibri"/>
                <a:cs typeface="Calibri"/>
              </a:rPr>
              <a:t>was</a:t>
            </a:r>
            <a:r>
              <a:rPr sz="2800" spc="-35" dirty="0">
                <a:latin typeface="Calibri"/>
                <a:cs typeface="Calibri"/>
              </a:rPr>
              <a:t> </a:t>
            </a:r>
            <a:r>
              <a:rPr sz="2800" dirty="0">
                <a:latin typeface="Calibri"/>
                <a:cs typeface="Calibri"/>
              </a:rPr>
              <a:t>based</a:t>
            </a:r>
            <a:r>
              <a:rPr sz="2800" spc="-35" dirty="0">
                <a:latin typeface="Calibri"/>
                <a:cs typeface="Calibri"/>
              </a:rPr>
              <a:t> </a:t>
            </a:r>
            <a:r>
              <a:rPr sz="2800" dirty="0">
                <a:latin typeface="Calibri"/>
                <a:cs typeface="Calibri"/>
              </a:rPr>
              <a:t>on</a:t>
            </a:r>
            <a:r>
              <a:rPr sz="2800" spc="-35" dirty="0">
                <a:latin typeface="Calibri"/>
                <a:cs typeface="Calibri"/>
              </a:rPr>
              <a:t> </a:t>
            </a:r>
            <a:r>
              <a:rPr sz="2800" spc="-10" dirty="0">
                <a:solidFill>
                  <a:srgbClr val="A50021"/>
                </a:solidFill>
                <a:latin typeface="Calibri"/>
                <a:cs typeface="Calibri"/>
              </a:rPr>
              <a:t>ﬁxing </a:t>
            </a:r>
            <a:r>
              <a:rPr sz="2800" dirty="0">
                <a:solidFill>
                  <a:srgbClr val="A50021"/>
                </a:solidFill>
                <a:latin typeface="Calibri"/>
                <a:cs typeface="Calibri"/>
              </a:rPr>
              <a:t>two</a:t>
            </a:r>
            <a:r>
              <a:rPr sz="2800" spc="-25" dirty="0">
                <a:solidFill>
                  <a:srgbClr val="A50021"/>
                </a:solidFill>
                <a:latin typeface="Calibri"/>
                <a:cs typeface="Calibri"/>
              </a:rPr>
              <a:t> </a:t>
            </a:r>
            <a:r>
              <a:rPr sz="2800" dirty="0">
                <a:solidFill>
                  <a:srgbClr val="A50021"/>
                </a:solidFill>
                <a:latin typeface="Calibri"/>
                <a:cs typeface="Calibri"/>
              </a:rPr>
              <a:t>kinds</a:t>
            </a:r>
            <a:r>
              <a:rPr sz="2800" spc="-20" dirty="0">
                <a:solidFill>
                  <a:srgbClr val="A50021"/>
                </a:solidFill>
                <a:latin typeface="Calibri"/>
                <a:cs typeface="Calibri"/>
              </a:rPr>
              <a:t> </a:t>
            </a:r>
            <a:r>
              <a:rPr sz="2800" dirty="0">
                <a:solidFill>
                  <a:srgbClr val="A50021"/>
                </a:solidFill>
                <a:latin typeface="Calibri"/>
                <a:cs typeface="Calibri"/>
              </a:rPr>
              <a:t>of</a:t>
            </a:r>
            <a:r>
              <a:rPr sz="2800" spc="-20" dirty="0">
                <a:solidFill>
                  <a:srgbClr val="A50021"/>
                </a:solidFill>
                <a:latin typeface="Calibri"/>
                <a:cs typeface="Calibri"/>
              </a:rPr>
              <a:t> </a:t>
            </a:r>
            <a:r>
              <a:rPr sz="2800" spc="-10" dirty="0">
                <a:solidFill>
                  <a:srgbClr val="A50021"/>
                </a:solidFill>
                <a:latin typeface="Calibri"/>
                <a:cs typeface="Calibri"/>
              </a:rPr>
              <a:t>errors</a:t>
            </a:r>
            <a:endParaRPr sz="2800" dirty="0">
              <a:latin typeface="Calibri"/>
              <a:cs typeface="Calibri"/>
            </a:endParaRPr>
          </a:p>
          <a:p>
            <a:pPr marL="698500" marR="255904" lvl="1" indent="-228600">
              <a:lnSpc>
                <a:spcPts val="2820"/>
              </a:lnSpc>
              <a:spcBef>
                <a:spcPts val="660"/>
              </a:spcBef>
              <a:buFont typeface="Times New Roman"/>
              <a:buChar char="•"/>
              <a:tabLst>
                <a:tab pos="698500" algn="l"/>
              </a:tabLst>
            </a:pPr>
            <a:r>
              <a:rPr sz="2400" dirty="0">
                <a:latin typeface="Calibri"/>
                <a:cs typeface="Calibri"/>
              </a:rPr>
              <a:t>Matching</a:t>
            </a:r>
            <a:r>
              <a:rPr sz="2400" spc="-30" dirty="0">
                <a:latin typeface="Calibri"/>
                <a:cs typeface="Calibri"/>
              </a:rPr>
              <a:t> </a:t>
            </a:r>
            <a:r>
              <a:rPr sz="2400" dirty="0">
                <a:latin typeface="Calibri"/>
                <a:cs typeface="Calibri"/>
              </a:rPr>
              <a:t>strings</a:t>
            </a:r>
            <a:r>
              <a:rPr sz="2400" spc="-25" dirty="0">
                <a:latin typeface="Calibri"/>
                <a:cs typeface="Calibri"/>
              </a:rPr>
              <a:t> </a:t>
            </a:r>
            <a:r>
              <a:rPr sz="2400" dirty="0">
                <a:latin typeface="Calibri"/>
                <a:cs typeface="Calibri"/>
              </a:rPr>
              <a:t>that</a:t>
            </a:r>
            <a:r>
              <a:rPr sz="2400" spc="-30" dirty="0">
                <a:latin typeface="Calibri"/>
                <a:cs typeface="Calibri"/>
              </a:rPr>
              <a:t> </a:t>
            </a:r>
            <a:r>
              <a:rPr sz="2400" dirty="0">
                <a:latin typeface="Calibri"/>
                <a:cs typeface="Calibri"/>
              </a:rPr>
              <a:t>we</a:t>
            </a:r>
            <a:r>
              <a:rPr sz="2400" spc="-25" dirty="0">
                <a:latin typeface="Calibri"/>
                <a:cs typeface="Calibri"/>
              </a:rPr>
              <a:t> </a:t>
            </a:r>
            <a:r>
              <a:rPr sz="2400" dirty="0">
                <a:latin typeface="Calibri"/>
                <a:cs typeface="Calibri"/>
              </a:rPr>
              <a:t>should</a:t>
            </a:r>
            <a:r>
              <a:rPr sz="2400" spc="-25" dirty="0">
                <a:latin typeface="Calibri"/>
                <a:cs typeface="Calibri"/>
              </a:rPr>
              <a:t> </a:t>
            </a:r>
            <a:r>
              <a:rPr sz="2400" dirty="0">
                <a:latin typeface="Calibri"/>
                <a:cs typeface="Calibri"/>
              </a:rPr>
              <a:t>not</a:t>
            </a:r>
            <a:r>
              <a:rPr sz="2400" spc="-30" dirty="0">
                <a:latin typeface="Calibri"/>
                <a:cs typeface="Calibri"/>
              </a:rPr>
              <a:t> </a:t>
            </a:r>
            <a:r>
              <a:rPr sz="2400" dirty="0">
                <a:latin typeface="Calibri"/>
                <a:cs typeface="Calibri"/>
              </a:rPr>
              <a:t>have</a:t>
            </a:r>
            <a:r>
              <a:rPr sz="2400" spc="-25" dirty="0">
                <a:latin typeface="Calibri"/>
                <a:cs typeface="Calibri"/>
              </a:rPr>
              <a:t> </a:t>
            </a:r>
            <a:r>
              <a:rPr sz="2400" dirty="0">
                <a:latin typeface="Calibri"/>
                <a:cs typeface="Calibri"/>
              </a:rPr>
              <a:t>matched</a:t>
            </a:r>
            <a:r>
              <a:rPr sz="2400" spc="-25" dirty="0">
                <a:latin typeface="Calibri"/>
                <a:cs typeface="Calibri"/>
              </a:rPr>
              <a:t> </a:t>
            </a:r>
            <a:r>
              <a:rPr sz="2400" spc="-10" dirty="0">
                <a:latin typeface="Calibri"/>
                <a:cs typeface="Calibri"/>
              </a:rPr>
              <a:t>(</a:t>
            </a:r>
            <a:r>
              <a:rPr sz="2400" spc="-10" dirty="0">
                <a:solidFill>
                  <a:srgbClr val="A50021"/>
                </a:solidFill>
                <a:latin typeface="Calibri"/>
                <a:cs typeface="Calibri"/>
              </a:rPr>
              <a:t>the</a:t>
            </a:r>
            <a:r>
              <a:rPr sz="2400" spc="-10" dirty="0">
                <a:latin typeface="Calibri"/>
                <a:cs typeface="Calibri"/>
              </a:rPr>
              <a:t>re, </a:t>
            </a:r>
            <a:r>
              <a:rPr sz="2400" dirty="0">
                <a:solidFill>
                  <a:srgbClr val="A50021"/>
                </a:solidFill>
                <a:latin typeface="Calibri"/>
                <a:cs typeface="Calibri"/>
              </a:rPr>
              <a:t>the</a:t>
            </a:r>
            <a:r>
              <a:rPr sz="2400" dirty="0">
                <a:latin typeface="Calibri"/>
                <a:cs typeface="Calibri"/>
              </a:rPr>
              <a:t>n,</a:t>
            </a:r>
            <a:r>
              <a:rPr sz="2400" spc="-40" dirty="0">
                <a:latin typeface="Calibri"/>
                <a:cs typeface="Calibri"/>
              </a:rPr>
              <a:t> </a:t>
            </a:r>
            <a:r>
              <a:rPr sz="2400" spc="-10" dirty="0">
                <a:latin typeface="Calibri"/>
                <a:cs typeface="Calibri"/>
              </a:rPr>
              <a:t>o</a:t>
            </a:r>
            <a:r>
              <a:rPr sz="2400" spc="-10" dirty="0">
                <a:solidFill>
                  <a:srgbClr val="A50021"/>
                </a:solidFill>
                <a:latin typeface="Calibri"/>
                <a:cs typeface="Calibri"/>
              </a:rPr>
              <a:t>the</a:t>
            </a:r>
            <a:r>
              <a:rPr sz="2400" spc="-10" dirty="0">
                <a:latin typeface="Calibri"/>
                <a:cs typeface="Calibri"/>
              </a:rPr>
              <a:t>r)</a:t>
            </a:r>
            <a:endParaRPr sz="2400" dirty="0">
              <a:latin typeface="Calibri"/>
              <a:cs typeface="Calibri"/>
            </a:endParaRPr>
          </a:p>
          <a:p>
            <a:pPr marL="1040765" lvl="2" indent="-227965">
              <a:lnSpc>
                <a:spcPct val="100000"/>
              </a:lnSpc>
              <a:spcBef>
                <a:spcPts val="515"/>
              </a:spcBef>
              <a:buClr>
                <a:srgbClr val="CC0000"/>
              </a:buClr>
              <a:buFont typeface="Times New Roman"/>
              <a:buChar char="•"/>
              <a:tabLst>
                <a:tab pos="1040765" algn="l"/>
              </a:tabLst>
            </a:pPr>
            <a:r>
              <a:rPr sz="2400" dirty="0">
                <a:solidFill>
                  <a:srgbClr val="A50021"/>
                </a:solidFill>
                <a:latin typeface="Calibri"/>
                <a:cs typeface="Calibri"/>
              </a:rPr>
              <a:t>False</a:t>
            </a:r>
            <a:r>
              <a:rPr sz="2400" spc="-50" dirty="0">
                <a:solidFill>
                  <a:srgbClr val="A50021"/>
                </a:solidFill>
                <a:latin typeface="Calibri"/>
                <a:cs typeface="Calibri"/>
              </a:rPr>
              <a:t> </a:t>
            </a:r>
            <a:r>
              <a:rPr sz="2400" spc="-20" dirty="0">
                <a:solidFill>
                  <a:srgbClr val="A50021"/>
                </a:solidFill>
                <a:latin typeface="Calibri"/>
                <a:cs typeface="Calibri"/>
              </a:rPr>
              <a:t>posiGves</a:t>
            </a:r>
            <a:r>
              <a:rPr sz="2400" spc="-45" dirty="0">
                <a:solidFill>
                  <a:srgbClr val="A50021"/>
                </a:solidFill>
                <a:latin typeface="Calibri"/>
                <a:cs typeface="Calibri"/>
              </a:rPr>
              <a:t> </a:t>
            </a:r>
            <a:r>
              <a:rPr sz="2400" dirty="0">
                <a:solidFill>
                  <a:srgbClr val="A50021"/>
                </a:solidFill>
                <a:latin typeface="Calibri"/>
                <a:cs typeface="Calibri"/>
              </a:rPr>
              <a:t>(Type</a:t>
            </a:r>
            <a:r>
              <a:rPr sz="2400" spc="-50" dirty="0">
                <a:solidFill>
                  <a:srgbClr val="A50021"/>
                </a:solidFill>
                <a:latin typeface="Calibri"/>
                <a:cs typeface="Calibri"/>
              </a:rPr>
              <a:t> </a:t>
            </a:r>
            <a:r>
              <a:rPr sz="2400" spc="-25" dirty="0">
                <a:solidFill>
                  <a:srgbClr val="A50021"/>
                </a:solidFill>
                <a:latin typeface="Calibri"/>
                <a:cs typeface="Calibri"/>
              </a:rPr>
              <a:t>I)</a:t>
            </a:r>
            <a:endParaRPr sz="2400" dirty="0">
              <a:latin typeface="Calibri"/>
              <a:cs typeface="Calibri"/>
            </a:endParaRPr>
          </a:p>
          <a:p>
            <a:pPr marL="697865" lvl="1" indent="-227965">
              <a:lnSpc>
                <a:spcPct val="100000"/>
              </a:lnSpc>
              <a:spcBef>
                <a:spcPts val="620"/>
              </a:spcBef>
              <a:buFont typeface="Times New Roman"/>
              <a:buChar char="•"/>
              <a:tabLst>
                <a:tab pos="697865" algn="l"/>
              </a:tabLst>
            </a:pPr>
            <a:r>
              <a:rPr sz="2400" dirty="0">
                <a:latin typeface="Calibri"/>
                <a:cs typeface="Calibri"/>
              </a:rPr>
              <a:t>Not</a:t>
            </a:r>
            <a:r>
              <a:rPr sz="2400" spc="-30" dirty="0">
                <a:latin typeface="Calibri"/>
                <a:cs typeface="Calibri"/>
              </a:rPr>
              <a:t> </a:t>
            </a:r>
            <a:r>
              <a:rPr sz="2400" dirty="0">
                <a:latin typeface="Calibri"/>
                <a:cs typeface="Calibri"/>
              </a:rPr>
              <a:t>matching</a:t>
            </a:r>
            <a:r>
              <a:rPr sz="2400" spc="-30" dirty="0">
                <a:latin typeface="Calibri"/>
                <a:cs typeface="Calibri"/>
              </a:rPr>
              <a:t> </a:t>
            </a:r>
            <a:r>
              <a:rPr sz="2400" dirty="0">
                <a:latin typeface="Calibri"/>
                <a:cs typeface="Calibri"/>
              </a:rPr>
              <a:t>things</a:t>
            </a:r>
            <a:r>
              <a:rPr sz="2400" spc="-25" dirty="0">
                <a:latin typeface="Calibri"/>
                <a:cs typeface="Calibri"/>
              </a:rPr>
              <a:t> </a:t>
            </a:r>
            <a:r>
              <a:rPr sz="2400" dirty="0">
                <a:latin typeface="Calibri"/>
                <a:cs typeface="Calibri"/>
              </a:rPr>
              <a:t>that</a:t>
            </a:r>
            <a:r>
              <a:rPr sz="2400" spc="-30" dirty="0">
                <a:latin typeface="Calibri"/>
                <a:cs typeface="Calibri"/>
              </a:rPr>
              <a:t> </a:t>
            </a:r>
            <a:r>
              <a:rPr sz="2400" dirty="0">
                <a:latin typeface="Calibri"/>
                <a:cs typeface="Calibri"/>
              </a:rPr>
              <a:t>we</a:t>
            </a:r>
            <a:r>
              <a:rPr sz="2400" spc="-25" dirty="0">
                <a:latin typeface="Calibri"/>
                <a:cs typeface="Calibri"/>
              </a:rPr>
              <a:t> </a:t>
            </a:r>
            <a:r>
              <a:rPr sz="2400" dirty="0">
                <a:latin typeface="Calibri"/>
                <a:cs typeface="Calibri"/>
              </a:rPr>
              <a:t>should</a:t>
            </a:r>
            <a:r>
              <a:rPr sz="2400" spc="-30" dirty="0">
                <a:latin typeface="Calibri"/>
                <a:cs typeface="Calibri"/>
              </a:rPr>
              <a:t> </a:t>
            </a:r>
            <a:r>
              <a:rPr sz="2400" dirty="0">
                <a:latin typeface="Calibri"/>
                <a:cs typeface="Calibri"/>
              </a:rPr>
              <a:t>have</a:t>
            </a:r>
            <a:r>
              <a:rPr sz="2400" spc="-25" dirty="0">
                <a:latin typeface="Calibri"/>
                <a:cs typeface="Calibri"/>
              </a:rPr>
              <a:t> </a:t>
            </a:r>
            <a:r>
              <a:rPr sz="2400" dirty="0">
                <a:latin typeface="Calibri"/>
                <a:cs typeface="Calibri"/>
              </a:rPr>
              <a:t>matched</a:t>
            </a:r>
            <a:r>
              <a:rPr sz="2400" spc="-30" dirty="0">
                <a:latin typeface="Calibri"/>
                <a:cs typeface="Calibri"/>
              </a:rPr>
              <a:t> </a:t>
            </a:r>
            <a:r>
              <a:rPr sz="2400" spc="-10" dirty="0">
                <a:latin typeface="Calibri"/>
                <a:cs typeface="Calibri"/>
              </a:rPr>
              <a:t>(The)</a:t>
            </a:r>
            <a:endParaRPr sz="2400" dirty="0">
              <a:latin typeface="Calibri"/>
              <a:cs typeface="Calibri"/>
            </a:endParaRPr>
          </a:p>
          <a:p>
            <a:pPr marL="1040765" lvl="2" indent="-227965">
              <a:lnSpc>
                <a:spcPct val="100000"/>
              </a:lnSpc>
              <a:spcBef>
                <a:spcPts val="520"/>
              </a:spcBef>
              <a:buClr>
                <a:srgbClr val="CC0000"/>
              </a:buClr>
              <a:buFont typeface="Times New Roman"/>
              <a:buChar char="•"/>
              <a:tabLst>
                <a:tab pos="1040765" algn="l"/>
              </a:tabLst>
            </a:pPr>
            <a:r>
              <a:rPr sz="2400" dirty="0">
                <a:solidFill>
                  <a:srgbClr val="A50021"/>
                </a:solidFill>
                <a:latin typeface="Calibri"/>
                <a:cs typeface="Calibri"/>
              </a:rPr>
              <a:t>False</a:t>
            </a:r>
            <a:r>
              <a:rPr sz="2400" spc="-55" dirty="0">
                <a:solidFill>
                  <a:srgbClr val="A50021"/>
                </a:solidFill>
                <a:latin typeface="Calibri"/>
                <a:cs typeface="Calibri"/>
              </a:rPr>
              <a:t> </a:t>
            </a:r>
            <a:r>
              <a:rPr sz="2400" spc="-20" dirty="0">
                <a:solidFill>
                  <a:srgbClr val="A50021"/>
                </a:solidFill>
                <a:latin typeface="Calibri"/>
                <a:cs typeface="Calibri"/>
              </a:rPr>
              <a:t>negaGves</a:t>
            </a:r>
            <a:r>
              <a:rPr sz="2400" spc="-55" dirty="0">
                <a:solidFill>
                  <a:srgbClr val="A50021"/>
                </a:solidFill>
                <a:latin typeface="Calibri"/>
                <a:cs typeface="Calibri"/>
              </a:rPr>
              <a:t> </a:t>
            </a:r>
            <a:r>
              <a:rPr sz="2400" dirty="0">
                <a:solidFill>
                  <a:srgbClr val="A50021"/>
                </a:solidFill>
                <a:latin typeface="Calibri"/>
                <a:cs typeface="Calibri"/>
              </a:rPr>
              <a:t>(Type</a:t>
            </a:r>
            <a:r>
              <a:rPr sz="2400" spc="-50" dirty="0">
                <a:solidFill>
                  <a:srgbClr val="A50021"/>
                </a:solidFill>
                <a:latin typeface="Calibri"/>
                <a:cs typeface="Calibri"/>
              </a:rPr>
              <a:t> </a:t>
            </a:r>
            <a:r>
              <a:rPr sz="2400" spc="-25" dirty="0">
                <a:solidFill>
                  <a:srgbClr val="A50021"/>
                </a:solidFill>
                <a:latin typeface="Calibri"/>
                <a:cs typeface="Calibri"/>
              </a:rPr>
              <a:t>II)</a:t>
            </a:r>
            <a:endParaRPr sz="2400" dirty="0">
              <a:latin typeface="Calibri"/>
              <a:cs typeface="Calibri"/>
            </a:endParaRPr>
          </a:p>
        </p:txBody>
      </p:sp>
    </p:spTree>
    <p:extLst>
      <p:ext uri="{BB962C8B-B14F-4D97-AF65-F5344CB8AC3E}">
        <p14:creationId xmlns:p14="http://schemas.microsoft.com/office/powerpoint/2010/main" val="4042667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119AA48E-926E-C023-F85C-F6B1E4F1B182}"/>
              </a:ext>
            </a:extLst>
          </p:cNvPr>
          <p:cNvSpPr txBox="1">
            <a:spLocks/>
          </p:cNvSpPr>
          <p:nvPr/>
        </p:nvSpPr>
        <p:spPr>
          <a:xfrm>
            <a:off x="1297939" y="54355"/>
            <a:ext cx="7682230" cy="1036574"/>
          </a:xfrm>
          <a:prstGeom prst="rect">
            <a:avLst/>
          </a:prstGeom>
        </p:spPr>
        <p:txBody>
          <a:bodyPr vert="horz" wrap="square" lIns="0" tIns="536194"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65100">
              <a:lnSpc>
                <a:spcPct val="100000"/>
              </a:lnSpc>
              <a:spcBef>
                <a:spcPts val="100"/>
              </a:spcBef>
            </a:pPr>
            <a:r>
              <a:rPr lang="en-US"/>
              <a:t>Errors</a:t>
            </a:r>
            <a:r>
              <a:rPr lang="en-US" spc="-75"/>
              <a:t> </a:t>
            </a:r>
            <a:r>
              <a:rPr lang="en-US" spc="-10"/>
              <a:t>cont.</a:t>
            </a:r>
            <a:endParaRPr lang="en-US" spc="-10" dirty="0"/>
          </a:p>
        </p:txBody>
      </p:sp>
      <p:sp>
        <p:nvSpPr>
          <p:cNvPr id="3" name="object 7">
            <a:extLst>
              <a:ext uri="{FF2B5EF4-FFF2-40B4-BE49-F238E27FC236}">
                <a16:creationId xmlns:a16="http://schemas.microsoft.com/office/drawing/2014/main" id="{21B80925-00DE-475A-9A56-14E654DEB277}"/>
              </a:ext>
            </a:extLst>
          </p:cNvPr>
          <p:cNvSpPr txBox="1"/>
          <p:nvPr/>
        </p:nvSpPr>
        <p:spPr>
          <a:xfrm>
            <a:off x="1104899" y="2010720"/>
            <a:ext cx="8068309" cy="2687320"/>
          </a:xfrm>
          <a:prstGeom prst="rect">
            <a:avLst/>
          </a:prstGeom>
        </p:spPr>
        <p:txBody>
          <a:bodyPr vert="horz" wrap="square" lIns="0" tIns="33020" rIns="0" bIns="0" rtlCol="0">
            <a:spAutoFit/>
          </a:bodyPr>
          <a:lstStyle/>
          <a:p>
            <a:pPr marL="355600" marR="718820" indent="-342900">
              <a:lnSpc>
                <a:spcPts val="3300"/>
              </a:lnSpc>
              <a:spcBef>
                <a:spcPts val="260"/>
              </a:spcBef>
              <a:buClr>
                <a:srgbClr val="CC0000"/>
              </a:buClr>
              <a:buFont typeface="Times New Roman"/>
              <a:buChar char="•"/>
              <a:tabLst>
                <a:tab pos="355600" algn="l"/>
              </a:tabLst>
            </a:pPr>
            <a:r>
              <a:rPr sz="2800" dirty="0">
                <a:latin typeface="Calibri"/>
                <a:cs typeface="Calibri"/>
              </a:rPr>
              <a:t>In</a:t>
            </a:r>
            <a:r>
              <a:rPr sz="2800" spc="-30" dirty="0">
                <a:latin typeface="Calibri"/>
                <a:cs typeface="Calibri"/>
              </a:rPr>
              <a:t> </a:t>
            </a:r>
            <a:r>
              <a:rPr sz="2800" dirty="0">
                <a:latin typeface="Calibri"/>
                <a:cs typeface="Calibri"/>
              </a:rPr>
              <a:t>NLP</a:t>
            </a:r>
            <a:r>
              <a:rPr sz="2800" spc="-25" dirty="0">
                <a:latin typeface="Calibri"/>
                <a:cs typeface="Calibri"/>
              </a:rPr>
              <a:t> </a:t>
            </a:r>
            <a:r>
              <a:rPr sz="2800" dirty="0">
                <a:latin typeface="Calibri"/>
                <a:cs typeface="Calibri"/>
              </a:rPr>
              <a:t>we</a:t>
            </a:r>
            <a:r>
              <a:rPr sz="2800" spc="-25" dirty="0">
                <a:latin typeface="Calibri"/>
                <a:cs typeface="Calibri"/>
              </a:rPr>
              <a:t> </a:t>
            </a:r>
            <a:r>
              <a:rPr sz="2800" dirty="0">
                <a:latin typeface="Calibri"/>
                <a:cs typeface="Calibri"/>
              </a:rPr>
              <a:t>are</a:t>
            </a:r>
            <a:r>
              <a:rPr sz="2800" spc="-25" dirty="0">
                <a:latin typeface="Calibri"/>
                <a:cs typeface="Calibri"/>
              </a:rPr>
              <a:t> </a:t>
            </a:r>
            <a:r>
              <a:rPr sz="2800" dirty="0">
                <a:latin typeface="Calibri"/>
                <a:cs typeface="Calibri"/>
              </a:rPr>
              <a:t>always</a:t>
            </a:r>
            <a:r>
              <a:rPr sz="2800" spc="-30" dirty="0">
                <a:latin typeface="Calibri"/>
                <a:cs typeface="Calibri"/>
              </a:rPr>
              <a:t> </a:t>
            </a:r>
            <a:r>
              <a:rPr sz="2800" dirty="0">
                <a:latin typeface="Calibri"/>
                <a:cs typeface="Calibri"/>
              </a:rPr>
              <a:t>dealing</a:t>
            </a:r>
            <a:r>
              <a:rPr sz="2800" spc="-25" dirty="0">
                <a:latin typeface="Calibri"/>
                <a:cs typeface="Calibri"/>
              </a:rPr>
              <a:t> </a:t>
            </a:r>
            <a:r>
              <a:rPr sz="2800" dirty="0">
                <a:latin typeface="Calibri"/>
                <a:cs typeface="Calibri"/>
              </a:rPr>
              <a:t>with</a:t>
            </a:r>
            <a:r>
              <a:rPr sz="2800" spc="-25" dirty="0">
                <a:latin typeface="Calibri"/>
                <a:cs typeface="Calibri"/>
              </a:rPr>
              <a:t> </a:t>
            </a:r>
            <a:r>
              <a:rPr sz="2800" dirty="0">
                <a:latin typeface="Calibri"/>
                <a:cs typeface="Calibri"/>
              </a:rPr>
              <a:t>these</a:t>
            </a:r>
            <a:r>
              <a:rPr sz="2800" spc="-25" dirty="0">
                <a:latin typeface="Calibri"/>
                <a:cs typeface="Calibri"/>
              </a:rPr>
              <a:t> </a:t>
            </a:r>
            <a:r>
              <a:rPr sz="2800" dirty="0">
                <a:latin typeface="Calibri"/>
                <a:cs typeface="Calibri"/>
              </a:rPr>
              <a:t>kinds</a:t>
            </a:r>
            <a:r>
              <a:rPr sz="2800" spc="-30" dirty="0">
                <a:latin typeface="Calibri"/>
                <a:cs typeface="Calibri"/>
              </a:rPr>
              <a:t> </a:t>
            </a:r>
            <a:r>
              <a:rPr sz="2800" spc="-25" dirty="0">
                <a:latin typeface="Calibri"/>
                <a:cs typeface="Calibri"/>
              </a:rPr>
              <a:t>of </a:t>
            </a:r>
            <a:r>
              <a:rPr sz="2800" spc="-10" dirty="0">
                <a:latin typeface="Calibri"/>
                <a:cs typeface="Calibri"/>
              </a:rPr>
              <a:t>errors.</a:t>
            </a:r>
            <a:endParaRPr sz="2800" dirty="0">
              <a:latin typeface="Calibri"/>
              <a:cs typeface="Calibri"/>
            </a:endParaRPr>
          </a:p>
          <a:p>
            <a:pPr marL="355600" marR="854075" indent="-342900">
              <a:lnSpc>
                <a:spcPts val="3329"/>
              </a:lnSpc>
              <a:spcBef>
                <a:spcPts val="745"/>
              </a:spcBef>
              <a:buClr>
                <a:srgbClr val="CC0000"/>
              </a:buClr>
              <a:buFont typeface="Times New Roman"/>
              <a:buChar char="•"/>
              <a:tabLst>
                <a:tab pos="355600" algn="l"/>
              </a:tabLst>
            </a:pPr>
            <a:r>
              <a:rPr sz="2800" dirty="0">
                <a:latin typeface="Calibri"/>
                <a:cs typeface="Calibri"/>
              </a:rPr>
              <a:t>Reducing</a:t>
            </a:r>
            <a:r>
              <a:rPr sz="2800" spc="-30" dirty="0">
                <a:latin typeface="Calibri"/>
                <a:cs typeface="Calibri"/>
              </a:rPr>
              <a:t> </a:t>
            </a:r>
            <a:r>
              <a:rPr sz="2800" dirty="0">
                <a:latin typeface="Calibri"/>
                <a:cs typeface="Calibri"/>
              </a:rPr>
              <a:t>the</a:t>
            </a:r>
            <a:r>
              <a:rPr sz="2800" spc="-30" dirty="0">
                <a:latin typeface="Calibri"/>
                <a:cs typeface="Calibri"/>
              </a:rPr>
              <a:t> </a:t>
            </a:r>
            <a:r>
              <a:rPr sz="2800" dirty="0">
                <a:latin typeface="Calibri"/>
                <a:cs typeface="Calibri"/>
              </a:rPr>
              <a:t>error</a:t>
            </a:r>
            <a:r>
              <a:rPr sz="2800" spc="-25" dirty="0">
                <a:latin typeface="Calibri"/>
                <a:cs typeface="Calibri"/>
              </a:rPr>
              <a:t> </a:t>
            </a:r>
            <a:r>
              <a:rPr sz="2800" dirty="0">
                <a:latin typeface="Calibri"/>
                <a:cs typeface="Calibri"/>
              </a:rPr>
              <a:t>rate</a:t>
            </a:r>
            <a:r>
              <a:rPr sz="2800" spc="-30" dirty="0">
                <a:latin typeface="Calibri"/>
                <a:cs typeface="Calibri"/>
              </a:rPr>
              <a:t> </a:t>
            </a:r>
            <a:r>
              <a:rPr sz="2800" dirty="0">
                <a:latin typeface="Calibri"/>
                <a:cs typeface="Calibri"/>
              </a:rPr>
              <a:t>for</a:t>
            </a:r>
            <a:r>
              <a:rPr sz="2800" spc="-25" dirty="0">
                <a:latin typeface="Calibri"/>
                <a:cs typeface="Calibri"/>
              </a:rPr>
              <a:t> </a:t>
            </a:r>
            <a:r>
              <a:rPr sz="2800" dirty="0">
                <a:latin typeface="Calibri"/>
                <a:cs typeface="Calibri"/>
              </a:rPr>
              <a:t>an</a:t>
            </a:r>
            <a:r>
              <a:rPr sz="2800" spc="-30" dirty="0">
                <a:latin typeface="Calibri"/>
                <a:cs typeface="Calibri"/>
              </a:rPr>
              <a:t> </a:t>
            </a:r>
            <a:r>
              <a:rPr sz="2800" spc="-20" dirty="0">
                <a:latin typeface="Calibri"/>
                <a:cs typeface="Calibri"/>
              </a:rPr>
              <a:t>applicaGon</a:t>
            </a:r>
            <a:r>
              <a:rPr sz="2800" spc="-25" dirty="0">
                <a:latin typeface="Calibri"/>
                <a:cs typeface="Calibri"/>
              </a:rPr>
              <a:t> </a:t>
            </a:r>
            <a:r>
              <a:rPr sz="2800" spc="30" dirty="0">
                <a:latin typeface="Calibri"/>
                <a:cs typeface="Calibri"/>
              </a:rPr>
              <a:t>oden </a:t>
            </a:r>
            <a:r>
              <a:rPr sz="2800" dirty="0">
                <a:latin typeface="Calibri"/>
                <a:cs typeface="Calibri"/>
              </a:rPr>
              <a:t>involves</a:t>
            </a:r>
            <a:r>
              <a:rPr sz="2800" spc="-30" dirty="0">
                <a:latin typeface="Calibri"/>
                <a:cs typeface="Calibri"/>
              </a:rPr>
              <a:t> </a:t>
            </a:r>
            <a:r>
              <a:rPr sz="2800" dirty="0">
                <a:latin typeface="Calibri"/>
                <a:cs typeface="Calibri"/>
              </a:rPr>
              <a:t>two</a:t>
            </a:r>
            <a:r>
              <a:rPr sz="2800" spc="-25" dirty="0">
                <a:latin typeface="Calibri"/>
                <a:cs typeface="Calibri"/>
              </a:rPr>
              <a:t> </a:t>
            </a:r>
            <a:r>
              <a:rPr sz="2800" spc="-20" dirty="0">
                <a:latin typeface="Calibri"/>
                <a:cs typeface="Calibri"/>
              </a:rPr>
              <a:t>antagonisGc</a:t>
            </a:r>
            <a:r>
              <a:rPr sz="2800" spc="-25" dirty="0">
                <a:latin typeface="Calibri"/>
                <a:cs typeface="Calibri"/>
              </a:rPr>
              <a:t> </a:t>
            </a:r>
            <a:r>
              <a:rPr sz="2800" spc="-10" dirty="0">
                <a:latin typeface="Calibri"/>
                <a:cs typeface="Calibri"/>
              </a:rPr>
              <a:t>eﬀorts:</a:t>
            </a:r>
            <a:endParaRPr sz="2800" dirty="0">
              <a:latin typeface="Calibri"/>
              <a:cs typeface="Calibri"/>
            </a:endParaRPr>
          </a:p>
          <a:p>
            <a:pPr marL="697865" lvl="1" indent="-227965">
              <a:lnSpc>
                <a:spcPct val="100000"/>
              </a:lnSpc>
              <a:spcBef>
                <a:spcPts val="509"/>
              </a:spcBef>
              <a:buClr>
                <a:srgbClr val="000000"/>
              </a:buClr>
              <a:buFont typeface="Times New Roman"/>
              <a:buChar char="•"/>
              <a:tabLst>
                <a:tab pos="697865" algn="l"/>
              </a:tabLst>
            </a:pPr>
            <a:r>
              <a:rPr sz="2400" dirty="0">
                <a:solidFill>
                  <a:srgbClr val="008000"/>
                </a:solidFill>
                <a:latin typeface="Calibri"/>
                <a:cs typeface="Calibri"/>
              </a:rPr>
              <a:t>Increasing</a:t>
            </a:r>
            <a:r>
              <a:rPr sz="2400" spc="-40" dirty="0">
                <a:solidFill>
                  <a:srgbClr val="008000"/>
                </a:solidFill>
                <a:latin typeface="Calibri"/>
                <a:cs typeface="Calibri"/>
              </a:rPr>
              <a:t> </a:t>
            </a:r>
            <a:r>
              <a:rPr sz="2400" dirty="0">
                <a:solidFill>
                  <a:srgbClr val="008000"/>
                </a:solidFill>
                <a:latin typeface="Calibri"/>
                <a:cs typeface="Calibri"/>
              </a:rPr>
              <a:t>accuracy</a:t>
            </a:r>
            <a:r>
              <a:rPr sz="2400" spc="-40" dirty="0">
                <a:solidFill>
                  <a:srgbClr val="008000"/>
                </a:solidFill>
                <a:latin typeface="Calibri"/>
                <a:cs typeface="Calibri"/>
              </a:rPr>
              <a:t> </a:t>
            </a:r>
            <a:r>
              <a:rPr sz="2400" dirty="0">
                <a:solidFill>
                  <a:srgbClr val="008000"/>
                </a:solidFill>
                <a:latin typeface="Calibri"/>
                <a:cs typeface="Calibri"/>
              </a:rPr>
              <a:t>or</a:t>
            </a:r>
            <a:r>
              <a:rPr sz="2400" spc="-40" dirty="0">
                <a:solidFill>
                  <a:srgbClr val="008000"/>
                </a:solidFill>
                <a:latin typeface="Calibri"/>
                <a:cs typeface="Calibri"/>
              </a:rPr>
              <a:t> </a:t>
            </a:r>
            <a:r>
              <a:rPr sz="2400" dirty="0">
                <a:solidFill>
                  <a:srgbClr val="008000"/>
                </a:solidFill>
                <a:latin typeface="Calibri"/>
                <a:cs typeface="Calibri"/>
              </a:rPr>
              <a:t>precision</a:t>
            </a:r>
            <a:r>
              <a:rPr sz="2400" spc="-40" dirty="0">
                <a:solidFill>
                  <a:srgbClr val="008000"/>
                </a:solidFill>
                <a:latin typeface="Calibri"/>
                <a:cs typeface="Calibri"/>
              </a:rPr>
              <a:t> </a:t>
            </a:r>
            <a:r>
              <a:rPr sz="2400" dirty="0">
                <a:latin typeface="Calibri"/>
                <a:cs typeface="Calibri"/>
              </a:rPr>
              <a:t>(minimizing</a:t>
            </a:r>
            <a:r>
              <a:rPr sz="2400" spc="-40" dirty="0">
                <a:latin typeface="Calibri"/>
                <a:cs typeface="Calibri"/>
              </a:rPr>
              <a:t> </a:t>
            </a:r>
            <a:r>
              <a:rPr sz="2400" dirty="0">
                <a:latin typeface="Calibri"/>
                <a:cs typeface="Calibri"/>
              </a:rPr>
              <a:t>false</a:t>
            </a:r>
            <a:r>
              <a:rPr sz="2400" spc="-40" dirty="0">
                <a:latin typeface="Calibri"/>
                <a:cs typeface="Calibri"/>
              </a:rPr>
              <a:t> </a:t>
            </a:r>
            <a:r>
              <a:rPr sz="2400" spc="-10" dirty="0">
                <a:latin typeface="Calibri"/>
                <a:cs typeface="Calibri"/>
              </a:rPr>
              <a:t>posiGves)</a:t>
            </a:r>
            <a:endParaRPr sz="2400" dirty="0">
              <a:latin typeface="Calibri"/>
              <a:cs typeface="Calibri"/>
            </a:endParaRPr>
          </a:p>
          <a:p>
            <a:pPr marL="697865" lvl="1" indent="-227965">
              <a:lnSpc>
                <a:spcPct val="100000"/>
              </a:lnSpc>
              <a:spcBef>
                <a:spcPts val="520"/>
              </a:spcBef>
              <a:buClr>
                <a:srgbClr val="000000"/>
              </a:buClr>
              <a:buFont typeface="Times New Roman"/>
              <a:buChar char="•"/>
              <a:tabLst>
                <a:tab pos="697865" algn="l"/>
              </a:tabLst>
            </a:pPr>
            <a:r>
              <a:rPr sz="2400" dirty="0">
                <a:solidFill>
                  <a:srgbClr val="008000"/>
                </a:solidFill>
                <a:latin typeface="Calibri"/>
                <a:cs typeface="Calibri"/>
              </a:rPr>
              <a:t>Increasing</a:t>
            </a:r>
            <a:r>
              <a:rPr sz="2400" spc="-40" dirty="0">
                <a:solidFill>
                  <a:srgbClr val="008000"/>
                </a:solidFill>
                <a:latin typeface="Calibri"/>
                <a:cs typeface="Calibri"/>
              </a:rPr>
              <a:t> </a:t>
            </a:r>
            <a:r>
              <a:rPr sz="2400" dirty="0">
                <a:solidFill>
                  <a:srgbClr val="008000"/>
                </a:solidFill>
                <a:latin typeface="Calibri"/>
                <a:cs typeface="Calibri"/>
              </a:rPr>
              <a:t>coverage</a:t>
            </a:r>
            <a:r>
              <a:rPr sz="2400" spc="-40" dirty="0">
                <a:solidFill>
                  <a:srgbClr val="008000"/>
                </a:solidFill>
                <a:latin typeface="Calibri"/>
                <a:cs typeface="Calibri"/>
              </a:rPr>
              <a:t> </a:t>
            </a:r>
            <a:r>
              <a:rPr sz="2400" dirty="0">
                <a:solidFill>
                  <a:srgbClr val="008000"/>
                </a:solidFill>
                <a:latin typeface="Calibri"/>
                <a:cs typeface="Calibri"/>
              </a:rPr>
              <a:t>or</a:t>
            </a:r>
            <a:r>
              <a:rPr sz="2400" spc="-35" dirty="0">
                <a:solidFill>
                  <a:srgbClr val="008000"/>
                </a:solidFill>
                <a:latin typeface="Calibri"/>
                <a:cs typeface="Calibri"/>
              </a:rPr>
              <a:t> </a:t>
            </a:r>
            <a:r>
              <a:rPr sz="2400" dirty="0">
                <a:solidFill>
                  <a:srgbClr val="008000"/>
                </a:solidFill>
                <a:latin typeface="Calibri"/>
                <a:cs typeface="Calibri"/>
              </a:rPr>
              <a:t>recall</a:t>
            </a:r>
            <a:r>
              <a:rPr sz="2400" spc="-40" dirty="0">
                <a:solidFill>
                  <a:srgbClr val="008000"/>
                </a:solidFill>
                <a:latin typeface="Calibri"/>
                <a:cs typeface="Calibri"/>
              </a:rPr>
              <a:t> </a:t>
            </a:r>
            <a:r>
              <a:rPr sz="2400" dirty="0">
                <a:latin typeface="Calibri"/>
                <a:cs typeface="Calibri"/>
              </a:rPr>
              <a:t>(minimizing</a:t>
            </a:r>
            <a:r>
              <a:rPr sz="2400" spc="-40" dirty="0">
                <a:latin typeface="Calibri"/>
                <a:cs typeface="Calibri"/>
              </a:rPr>
              <a:t> </a:t>
            </a:r>
            <a:r>
              <a:rPr sz="2400" dirty="0">
                <a:latin typeface="Calibri"/>
                <a:cs typeface="Calibri"/>
              </a:rPr>
              <a:t>false</a:t>
            </a:r>
            <a:r>
              <a:rPr sz="2400" spc="-35" dirty="0">
                <a:latin typeface="Calibri"/>
                <a:cs typeface="Calibri"/>
              </a:rPr>
              <a:t> </a:t>
            </a:r>
            <a:r>
              <a:rPr sz="2400" spc="-10" dirty="0">
                <a:latin typeface="Calibri"/>
                <a:cs typeface="Calibri"/>
              </a:rPr>
              <a:t>negaGves).</a:t>
            </a:r>
            <a:endParaRPr sz="2400" dirty="0">
              <a:latin typeface="Calibri"/>
              <a:cs typeface="Calibri"/>
            </a:endParaRPr>
          </a:p>
        </p:txBody>
      </p:sp>
    </p:spTree>
    <p:extLst>
      <p:ext uri="{BB962C8B-B14F-4D97-AF65-F5344CB8AC3E}">
        <p14:creationId xmlns:p14="http://schemas.microsoft.com/office/powerpoint/2010/main" val="1701667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056C59A6-52CA-BBFF-5847-742F5B6E2636}"/>
              </a:ext>
            </a:extLst>
          </p:cNvPr>
          <p:cNvSpPr txBox="1">
            <a:spLocks/>
          </p:cNvSpPr>
          <p:nvPr/>
        </p:nvSpPr>
        <p:spPr>
          <a:xfrm>
            <a:off x="1297939" y="54355"/>
            <a:ext cx="7682230" cy="1036574"/>
          </a:xfrm>
          <a:prstGeom prst="rect">
            <a:avLst/>
          </a:prstGeom>
        </p:spPr>
        <p:txBody>
          <a:bodyPr vert="horz" wrap="square" lIns="0" tIns="536194"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65100">
              <a:lnSpc>
                <a:spcPct val="100000"/>
              </a:lnSpc>
              <a:spcBef>
                <a:spcPts val="100"/>
              </a:spcBef>
            </a:pPr>
            <a:r>
              <a:rPr lang="en-US" spc="-10" dirty="0"/>
              <a:t>Summary</a:t>
            </a:r>
          </a:p>
        </p:txBody>
      </p:sp>
      <p:sp>
        <p:nvSpPr>
          <p:cNvPr id="3" name="object 7">
            <a:extLst>
              <a:ext uri="{FF2B5EF4-FFF2-40B4-BE49-F238E27FC236}">
                <a16:creationId xmlns:a16="http://schemas.microsoft.com/office/drawing/2014/main" id="{63B6305D-8E54-142A-1BC5-6D5B3871FF9B}"/>
              </a:ext>
            </a:extLst>
          </p:cNvPr>
          <p:cNvSpPr txBox="1"/>
          <p:nvPr/>
        </p:nvSpPr>
        <p:spPr>
          <a:xfrm>
            <a:off x="1061401" y="2288540"/>
            <a:ext cx="8155305" cy="2280920"/>
          </a:xfrm>
          <a:prstGeom prst="rect">
            <a:avLst/>
          </a:prstGeom>
        </p:spPr>
        <p:txBody>
          <a:bodyPr vert="horz" wrap="square" lIns="0" tIns="73660" rIns="0" bIns="0" rtlCol="0">
            <a:spAutoFit/>
          </a:bodyPr>
          <a:lstStyle/>
          <a:p>
            <a:pPr marL="354965" indent="-342265">
              <a:lnSpc>
                <a:spcPct val="100000"/>
              </a:lnSpc>
              <a:spcBef>
                <a:spcPts val="580"/>
              </a:spcBef>
              <a:buClr>
                <a:srgbClr val="CC0000"/>
              </a:buClr>
              <a:buFont typeface="Times New Roman"/>
              <a:buChar char="•"/>
              <a:tabLst>
                <a:tab pos="354965" algn="l"/>
              </a:tabLst>
            </a:pPr>
            <a:r>
              <a:rPr sz="2400" dirty="0">
                <a:latin typeface="Calibri"/>
                <a:cs typeface="Calibri"/>
              </a:rPr>
              <a:t>Regular</a:t>
            </a:r>
            <a:r>
              <a:rPr sz="2400" spc="-50" dirty="0">
                <a:latin typeface="Calibri"/>
                <a:cs typeface="Calibri"/>
              </a:rPr>
              <a:t> </a:t>
            </a:r>
            <a:r>
              <a:rPr sz="2400" dirty="0">
                <a:latin typeface="Calibri"/>
                <a:cs typeface="Calibri"/>
              </a:rPr>
              <a:t>expressions</a:t>
            </a:r>
            <a:r>
              <a:rPr sz="2400" spc="-45" dirty="0">
                <a:latin typeface="Calibri"/>
                <a:cs typeface="Calibri"/>
              </a:rPr>
              <a:t> </a:t>
            </a:r>
            <a:r>
              <a:rPr sz="2400" dirty="0">
                <a:latin typeface="Calibri"/>
                <a:cs typeface="Calibri"/>
              </a:rPr>
              <a:t>play</a:t>
            </a:r>
            <a:r>
              <a:rPr sz="2400" spc="-50" dirty="0">
                <a:latin typeface="Calibri"/>
                <a:cs typeface="Calibri"/>
              </a:rPr>
              <a:t> </a:t>
            </a:r>
            <a:r>
              <a:rPr sz="2400" dirty="0">
                <a:latin typeface="Calibri"/>
                <a:cs typeface="Calibri"/>
              </a:rPr>
              <a:t>a</a:t>
            </a:r>
            <a:r>
              <a:rPr sz="2400" spc="-45" dirty="0">
                <a:latin typeface="Calibri"/>
                <a:cs typeface="Calibri"/>
              </a:rPr>
              <a:t> </a:t>
            </a:r>
            <a:r>
              <a:rPr sz="2400" dirty="0">
                <a:latin typeface="Calibri"/>
                <a:cs typeface="Calibri"/>
              </a:rPr>
              <a:t>surprisingly</a:t>
            </a:r>
            <a:r>
              <a:rPr sz="2400" spc="-50" dirty="0">
                <a:latin typeface="Calibri"/>
                <a:cs typeface="Calibri"/>
              </a:rPr>
              <a:t> </a:t>
            </a:r>
            <a:r>
              <a:rPr sz="2400" dirty="0">
                <a:latin typeface="Calibri"/>
                <a:cs typeface="Calibri"/>
              </a:rPr>
              <a:t>large</a:t>
            </a:r>
            <a:r>
              <a:rPr sz="2400" spc="-45" dirty="0">
                <a:latin typeface="Calibri"/>
                <a:cs typeface="Calibri"/>
              </a:rPr>
              <a:t> </a:t>
            </a:r>
            <a:r>
              <a:rPr sz="2400" spc="-20" dirty="0">
                <a:latin typeface="Calibri"/>
                <a:cs typeface="Calibri"/>
              </a:rPr>
              <a:t>role</a:t>
            </a:r>
            <a:endParaRPr sz="2400" dirty="0">
              <a:latin typeface="Calibri"/>
              <a:cs typeface="Calibri"/>
            </a:endParaRPr>
          </a:p>
          <a:p>
            <a:pPr marL="698500" marR="5080" lvl="1" indent="-228600">
              <a:lnSpc>
                <a:spcPct val="100800"/>
              </a:lnSpc>
              <a:spcBef>
                <a:spcPts val="380"/>
              </a:spcBef>
              <a:buFont typeface="Times New Roman"/>
              <a:buChar char="•"/>
              <a:tabLst>
                <a:tab pos="698500" algn="l"/>
              </a:tabLst>
            </a:pPr>
            <a:r>
              <a:rPr sz="2000" spc="-10" dirty="0">
                <a:latin typeface="Calibri"/>
                <a:cs typeface="Calibri"/>
              </a:rPr>
              <a:t>SophisGcated</a:t>
            </a:r>
            <a:r>
              <a:rPr sz="2000" spc="-25" dirty="0">
                <a:latin typeface="Calibri"/>
                <a:cs typeface="Calibri"/>
              </a:rPr>
              <a:t> </a:t>
            </a:r>
            <a:r>
              <a:rPr sz="2000" dirty="0">
                <a:latin typeface="Calibri"/>
                <a:cs typeface="Calibri"/>
              </a:rPr>
              <a:t>sequences</a:t>
            </a:r>
            <a:r>
              <a:rPr sz="2000" spc="-25" dirty="0">
                <a:latin typeface="Calibri"/>
                <a:cs typeface="Calibri"/>
              </a:rPr>
              <a:t> </a:t>
            </a:r>
            <a:r>
              <a:rPr sz="2000" dirty="0">
                <a:latin typeface="Calibri"/>
                <a:cs typeface="Calibri"/>
              </a:rPr>
              <a:t>of</a:t>
            </a:r>
            <a:r>
              <a:rPr sz="2000" spc="-20" dirty="0">
                <a:latin typeface="Calibri"/>
                <a:cs typeface="Calibri"/>
              </a:rPr>
              <a:t> </a:t>
            </a:r>
            <a:r>
              <a:rPr sz="2000" dirty="0">
                <a:latin typeface="Calibri"/>
                <a:cs typeface="Calibri"/>
              </a:rPr>
              <a:t>regular</a:t>
            </a:r>
            <a:r>
              <a:rPr sz="2000" spc="-25" dirty="0">
                <a:latin typeface="Calibri"/>
                <a:cs typeface="Calibri"/>
              </a:rPr>
              <a:t> </a:t>
            </a:r>
            <a:r>
              <a:rPr sz="2000" dirty="0">
                <a:latin typeface="Calibri"/>
                <a:cs typeface="Calibri"/>
              </a:rPr>
              <a:t>expressions</a:t>
            </a:r>
            <a:r>
              <a:rPr sz="2000" spc="-25" dirty="0">
                <a:latin typeface="Calibri"/>
                <a:cs typeface="Calibri"/>
              </a:rPr>
              <a:t> </a:t>
            </a:r>
            <a:r>
              <a:rPr sz="2000" dirty="0">
                <a:latin typeface="Calibri"/>
                <a:cs typeface="Calibri"/>
              </a:rPr>
              <a:t>are</a:t>
            </a:r>
            <a:r>
              <a:rPr sz="2000" spc="-20" dirty="0">
                <a:latin typeface="Calibri"/>
                <a:cs typeface="Calibri"/>
              </a:rPr>
              <a:t> </a:t>
            </a:r>
            <a:r>
              <a:rPr sz="2000" dirty="0">
                <a:latin typeface="Calibri"/>
                <a:cs typeface="Calibri"/>
              </a:rPr>
              <a:t>oden</a:t>
            </a:r>
            <a:r>
              <a:rPr sz="2000" spc="-25" dirty="0">
                <a:latin typeface="Calibri"/>
                <a:cs typeface="Calibri"/>
              </a:rPr>
              <a:t> </a:t>
            </a:r>
            <a:r>
              <a:rPr sz="2000" dirty="0">
                <a:latin typeface="Calibri"/>
                <a:cs typeface="Calibri"/>
              </a:rPr>
              <a:t>the</a:t>
            </a:r>
            <a:r>
              <a:rPr sz="2000" spc="-25" dirty="0">
                <a:latin typeface="Calibri"/>
                <a:cs typeface="Calibri"/>
              </a:rPr>
              <a:t> </a:t>
            </a:r>
            <a:r>
              <a:rPr sz="2000" dirty="0">
                <a:latin typeface="Calibri"/>
                <a:cs typeface="Calibri"/>
              </a:rPr>
              <a:t>ﬁrst</a:t>
            </a:r>
            <a:r>
              <a:rPr sz="2000" spc="-20" dirty="0">
                <a:latin typeface="Calibri"/>
                <a:cs typeface="Calibri"/>
              </a:rPr>
              <a:t> </a:t>
            </a:r>
            <a:r>
              <a:rPr sz="2000" spc="-10" dirty="0">
                <a:latin typeface="Calibri"/>
                <a:cs typeface="Calibri"/>
              </a:rPr>
              <a:t>model </a:t>
            </a:r>
            <a:r>
              <a:rPr sz="2000" dirty="0">
                <a:latin typeface="Calibri"/>
                <a:cs typeface="Calibri"/>
              </a:rPr>
              <a:t>for</a:t>
            </a:r>
            <a:r>
              <a:rPr sz="2000" spc="-35" dirty="0">
                <a:latin typeface="Calibri"/>
                <a:cs typeface="Calibri"/>
              </a:rPr>
              <a:t> </a:t>
            </a:r>
            <a:r>
              <a:rPr sz="2000" dirty="0">
                <a:latin typeface="Calibri"/>
                <a:cs typeface="Calibri"/>
              </a:rPr>
              <a:t>any</a:t>
            </a:r>
            <a:r>
              <a:rPr sz="2000" spc="-30" dirty="0">
                <a:latin typeface="Calibri"/>
                <a:cs typeface="Calibri"/>
              </a:rPr>
              <a:t> </a:t>
            </a:r>
            <a:r>
              <a:rPr sz="2000" dirty="0">
                <a:latin typeface="Calibri"/>
                <a:cs typeface="Calibri"/>
              </a:rPr>
              <a:t>text</a:t>
            </a:r>
            <a:r>
              <a:rPr sz="2000" spc="-30" dirty="0">
                <a:latin typeface="Calibri"/>
                <a:cs typeface="Calibri"/>
              </a:rPr>
              <a:t> </a:t>
            </a:r>
            <a:r>
              <a:rPr sz="2000" dirty="0">
                <a:latin typeface="Calibri"/>
                <a:cs typeface="Calibri"/>
              </a:rPr>
              <a:t>processing</a:t>
            </a:r>
            <a:r>
              <a:rPr sz="2000" spc="-30" dirty="0">
                <a:latin typeface="Calibri"/>
                <a:cs typeface="Calibri"/>
              </a:rPr>
              <a:t> </a:t>
            </a:r>
            <a:r>
              <a:rPr sz="2000" spc="-20" dirty="0">
                <a:latin typeface="Calibri"/>
                <a:cs typeface="Calibri"/>
              </a:rPr>
              <a:t>text</a:t>
            </a:r>
            <a:endParaRPr sz="2000" dirty="0">
              <a:latin typeface="Calibri"/>
              <a:cs typeface="Calibri"/>
            </a:endParaRPr>
          </a:p>
          <a:p>
            <a:pPr marL="354965" indent="-342265">
              <a:lnSpc>
                <a:spcPct val="100000"/>
              </a:lnSpc>
              <a:spcBef>
                <a:spcPts val="575"/>
              </a:spcBef>
              <a:buClr>
                <a:srgbClr val="CC0000"/>
              </a:buClr>
              <a:buFont typeface="Times New Roman"/>
              <a:buChar char="•"/>
              <a:tabLst>
                <a:tab pos="354965" algn="l"/>
              </a:tabLst>
            </a:pPr>
            <a:r>
              <a:rPr sz="2400" dirty="0">
                <a:latin typeface="Calibri"/>
                <a:cs typeface="Calibri"/>
              </a:rPr>
              <a:t>For</a:t>
            </a:r>
            <a:r>
              <a:rPr sz="2400" spc="-35" dirty="0">
                <a:latin typeface="Calibri"/>
                <a:cs typeface="Calibri"/>
              </a:rPr>
              <a:t> </a:t>
            </a:r>
            <a:r>
              <a:rPr sz="2400" dirty="0">
                <a:latin typeface="Calibri"/>
                <a:cs typeface="Calibri"/>
              </a:rPr>
              <a:t>many</a:t>
            </a:r>
            <a:r>
              <a:rPr sz="2400" spc="-35" dirty="0">
                <a:latin typeface="Calibri"/>
                <a:cs typeface="Calibri"/>
              </a:rPr>
              <a:t> </a:t>
            </a:r>
            <a:r>
              <a:rPr sz="2400" dirty="0">
                <a:latin typeface="Calibri"/>
                <a:cs typeface="Calibri"/>
              </a:rPr>
              <a:t>hard</a:t>
            </a:r>
            <a:r>
              <a:rPr sz="2400" spc="-35" dirty="0">
                <a:latin typeface="Calibri"/>
                <a:cs typeface="Calibri"/>
              </a:rPr>
              <a:t> </a:t>
            </a:r>
            <a:r>
              <a:rPr sz="2400" dirty="0">
                <a:latin typeface="Calibri"/>
                <a:cs typeface="Calibri"/>
              </a:rPr>
              <a:t>tasks,</a:t>
            </a:r>
            <a:r>
              <a:rPr sz="2400" spc="-35" dirty="0">
                <a:latin typeface="Calibri"/>
                <a:cs typeface="Calibri"/>
              </a:rPr>
              <a:t> </a:t>
            </a:r>
            <a:r>
              <a:rPr sz="2400" dirty="0">
                <a:latin typeface="Calibri"/>
                <a:cs typeface="Calibri"/>
              </a:rPr>
              <a:t>we</a:t>
            </a:r>
            <a:r>
              <a:rPr sz="2400" spc="-30" dirty="0">
                <a:latin typeface="Calibri"/>
                <a:cs typeface="Calibri"/>
              </a:rPr>
              <a:t> </a:t>
            </a:r>
            <a:r>
              <a:rPr sz="2400" dirty="0">
                <a:latin typeface="Calibri"/>
                <a:cs typeface="Calibri"/>
              </a:rPr>
              <a:t>use</a:t>
            </a:r>
            <a:r>
              <a:rPr sz="2400" spc="-35" dirty="0">
                <a:latin typeface="Calibri"/>
                <a:cs typeface="Calibri"/>
              </a:rPr>
              <a:t> </a:t>
            </a:r>
            <a:r>
              <a:rPr sz="2400" dirty="0">
                <a:latin typeface="Calibri"/>
                <a:cs typeface="Calibri"/>
              </a:rPr>
              <a:t>machine</a:t>
            </a:r>
            <a:r>
              <a:rPr sz="2400" spc="-35" dirty="0">
                <a:latin typeface="Calibri"/>
                <a:cs typeface="Calibri"/>
              </a:rPr>
              <a:t> </a:t>
            </a:r>
            <a:r>
              <a:rPr sz="2400" dirty="0">
                <a:latin typeface="Calibri"/>
                <a:cs typeface="Calibri"/>
              </a:rPr>
              <a:t>learning</a:t>
            </a:r>
            <a:r>
              <a:rPr sz="2400" spc="-35" dirty="0">
                <a:latin typeface="Calibri"/>
                <a:cs typeface="Calibri"/>
              </a:rPr>
              <a:t> </a:t>
            </a:r>
            <a:r>
              <a:rPr sz="2400" spc="-10" dirty="0">
                <a:latin typeface="Calibri"/>
                <a:cs typeface="Calibri"/>
              </a:rPr>
              <a:t>classiﬁers</a:t>
            </a:r>
            <a:endParaRPr sz="2400" dirty="0">
              <a:latin typeface="Calibri"/>
              <a:cs typeface="Calibri"/>
            </a:endParaRPr>
          </a:p>
          <a:p>
            <a:pPr marL="697865" lvl="1" indent="-227965">
              <a:lnSpc>
                <a:spcPct val="100000"/>
              </a:lnSpc>
              <a:spcBef>
                <a:spcPts val="525"/>
              </a:spcBef>
              <a:buFont typeface="Times New Roman"/>
              <a:buChar char="•"/>
              <a:tabLst>
                <a:tab pos="697865" algn="l"/>
              </a:tabLst>
            </a:pPr>
            <a:r>
              <a:rPr sz="2000" dirty="0">
                <a:latin typeface="Calibri"/>
                <a:cs typeface="Calibri"/>
              </a:rPr>
              <a:t>But</a:t>
            </a:r>
            <a:r>
              <a:rPr sz="2000" spc="-35" dirty="0">
                <a:latin typeface="Calibri"/>
                <a:cs typeface="Calibri"/>
              </a:rPr>
              <a:t> </a:t>
            </a:r>
            <a:r>
              <a:rPr sz="2000" dirty="0">
                <a:latin typeface="Calibri"/>
                <a:cs typeface="Calibri"/>
              </a:rPr>
              <a:t>regular</a:t>
            </a:r>
            <a:r>
              <a:rPr sz="2000" spc="-35" dirty="0">
                <a:latin typeface="Calibri"/>
                <a:cs typeface="Calibri"/>
              </a:rPr>
              <a:t> </a:t>
            </a:r>
            <a:r>
              <a:rPr sz="2000" dirty="0">
                <a:latin typeface="Calibri"/>
                <a:cs typeface="Calibri"/>
              </a:rPr>
              <a:t>expressions</a:t>
            </a:r>
            <a:r>
              <a:rPr sz="2000" spc="-35" dirty="0">
                <a:latin typeface="Calibri"/>
                <a:cs typeface="Calibri"/>
              </a:rPr>
              <a:t> </a:t>
            </a:r>
            <a:r>
              <a:rPr sz="2000" dirty="0">
                <a:latin typeface="Calibri"/>
                <a:cs typeface="Calibri"/>
              </a:rPr>
              <a:t>are</a:t>
            </a:r>
            <a:r>
              <a:rPr sz="2000" spc="-35" dirty="0">
                <a:latin typeface="Calibri"/>
                <a:cs typeface="Calibri"/>
              </a:rPr>
              <a:t> </a:t>
            </a:r>
            <a:r>
              <a:rPr sz="2000" dirty="0">
                <a:latin typeface="Calibri"/>
                <a:cs typeface="Calibri"/>
              </a:rPr>
              <a:t>used</a:t>
            </a:r>
            <a:r>
              <a:rPr sz="2000" spc="-35" dirty="0">
                <a:latin typeface="Calibri"/>
                <a:cs typeface="Calibri"/>
              </a:rPr>
              <a:t> </a:t>
            </a:r>
            <a:r>
              <a:rPr sz="2000" dirty="0">
                <a:latin typeface="Calibri"/>
                <a:cs typeface="Calibri"/>
              </a:rPr>
              <a:t>as</a:t>
            </a:r>
            <a:r>
              <a:rPr sz="2000" spc="-35" dirty="0">
                <a:latin typeface="Calibri"/>
                <a:cs typeface="Calibri"/>
              </a:rPr>
              <a:t> </a:t>
            </a:r>
            <a:r>
              <a:rPr sz="2000" dirty="0">
                <a:latin typeface="Calibri"/>
                <a:cs typeface="Calibri"/>
              </a:rPr>
              <a:t>features</a:t>
            </a:r>
            <a:r>
              <a:rPr sz="2000" spc="-35" dirty="0">
                <a:latin typeface="Calibri"/>
                <a:cs typeface="Calibri"/>
              </a:rPr>
              <a:t> </a:t>
            </a:r>
            <a:r>
              <a:rPr sz="2000" dirty="0">
                <a:latin typeface="Calibri"/>
                <a:cs typeface="Calibri"/>
              </a:rPr>
              <a:t>in</a:t>
            </a:r>
            <a:r>
              <a:rPr sz="2000" spc="-35" dirty="0">
                <a:latin typeface="Calibri"/>
                <a:cs typeface="Calibri"/>
              </a:rPr>
              <a:t> </a:t>
            </a:r>
            <a:r>
              <a:rPr sz="2000" dirty="0">
                <a:latin typeface="Calibri"/>
                <a:cs typeface="Calibri"/>
              </a:rPr>
              <a:t>the</a:t>
            </a:r>
            <a:r>
              <a:rPr sz="2000" spc="-35" dirty="0">
                <a:latin typeface="Calibri"/>
                <a:cs typeface="Calibri"/>
              </a:rPr>
              <a:t> </a:t>
            </a:r>
            <a:r>
              <a:rPr sz="2000" spc="-10" dirty="0">
                <a:latin typeface="Calibri"/>
                <a:cs typeface="Calibri"/>
              </a:rPr>
              <a:t>classiﬁers</a:t>
            </a:r>
            <a:endParaRPr sz="2000" dirty="0">
              <a:latin typeface="Calibri"/>
              <a:cs typeface="Calibri"/>
            </a:endParaRPr>
          </a:p>
          <a:p>
            <a:pPr marL="697865" lvl="1" indent="-227965">
              <a:lnSpc>
                <a:spcPct val="100000"/>
              </a:lnSpc>
              <a:spcBef>
                <a:spcPts val="400"/>
              </a:spcBef>
              <a:buFont typeface="Times New Roman"/>
              <a:buChar char="•"/>
              <a:tabLst>
                <a:tab pos="697865" algn="l"/>
              </a:tabLst>
            </a:pPr>
            <a:r>
              <a:rPr sz="2000" dirty="0">
                <a:latin typeface="Calibri"/>
                <a:cs typeface="Calibri"/>
              </a:rPr>
              <a:t>Can</a:t>
            </a:r>
            <a:r>
              <a:rPr sz="2000" spc="-30" dirty="0">
                <a:latin typeface="Calibri"/>
                <a:cs typeface="Calibri"/>
              </a:rPr>
              <a:t> </a:t>
            </a:r>
            <a:r>
              <a:rPr sz="2000" dirty="0">
                <a:latin typeface="Calibri"/>
                <a:cs typeface="Calibri"/>
              </a:rPr>
              <a:t>be</a:t>
            </a:r>
            <a:r>
              <a:rPr sz="2000" spc="-25" dirty="0">
                <a:latin typeface="Calibri"/>
                <a:cs typeface="Calibri"/>
              </a:rPr>
              <a:t> </a:t>
            </a:r>
            <a:r>
              <a:rPr sz="2000" dirty="0">
                <a:latin typeface="Calibri"/>
                <a:cs typeface="Calibri"/>
              </a:rPr>
              <a:t>very</a:t>
            </a:r>
            <a:r>
              <a:rPr sz="2000" spc="-30" dirty="0">
                <a:latin typeface="Calibri"/>
                <a:cs typeface="Calibri"/>
              </a:rPr>
              <a:t> </a:t>
            </a:r>
            <a:r>
              <a:rPr sz="2000" dirty="0">
                <a:latin typeface="Calibri"/>
                <a:cs typeface="Calibri"/>
              </a:rPr>
              <a:t>useful</a:t>
            </a:r>
            <a:r>
              <a:rPr sz="2000" spc="-25" dirty="0">
                <a:latin typeface="Calibri"/>
                <a:cs typeface="Calibri"/>
              </a:rPr>
              <a:t> </a:t>
            </a:r>
            <a:r>
              <a:rPr sz="2000" dirty="0">
                <a:latin typeface="Calibri"/>
                <a:cs typeface="Calibri"/>
              </a:rPr>
              <a:t>in</a:t>
            </a:r>
            <a:r>
              <a:rPr sz="2000" spc="-30" dirty="0">
                <a:latin typeface="Calibri"/>
                <a:cs typeface="Calibri"/>
              </a:rPr>
              <a:t> </a:t>
            </a:r>
            <a:r>
              <a:rPr sz="2000" dirty="0">
                <a:latin typeface="Calibri"/>
                <a:cs typeface="Calibri"/>
              </a:rPr>
              <a:t>capturing</a:t>
            </a:r>
            <a:r>
              <a:rPr sz="2000" spc="-25" dirty="0">
                <a:latin typeface="Calibri"/>
                <a:cs typeface="Calibri"/>
              </a:rPr>
              <a:t> </a:t>
            </a:r>
            <a:r>
              <a:rPr sz="2000" spc="-10" dirty="0">
                <a:latin typeface="Calibri"/>
                <a:cs typeface="Calibri"/>
              </a:rPr>
              <a:t>generalizaGons</a:t>
            </a:r>
            <a:endParaRPr sz="2000" dirty="0">
              <a:latin typeface="Calibri"/>
              <a:cs typeface="Calibri"/>
            </a:endParaRPr>
          </a:p>
        </p:txBody>
      </p:sp>
    </p:spTree>
    <p:extLst>
      <p:ext uri="{BB962C8B-B14F-4D97-AF65-F5344CB8AC3E}">
        <p14:creationId xmlns:p14="http://schemas.microsoft.com/office/powerpoint/2010/main" val="333233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5" name="Rectangle 2064">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3">
            <a:extLst>
              <a:ext uri="{FF2B5EF4-FFF2-40B4-BE49-F238E27FC236}">
                <a16:creationId xmlns:a16="http://schemas.microsoft.com/office/drawing/2014/main" id="{1E959003-1A2C-8A82-E3E1-EB697EE40040}"/>
              </a:ext>
            </a:extLst>
          </p:cNvPr>
          <p:cNvSpPr txBox="1">
            <a:spLocks/>
          </p:cNvSpPr>
          <p:nvPr/>
        </p:nvSpPr>
        <p:spPr>
          <a:xfrm>
            <a:off x="477981" y="1122363"/>
            <a:ext cx="4023360" cy="3204134"/>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44107" indent="0">
              <a:spcBef>
                <a:spcPct val="0"/>
              </a:spcBef>
              <a:spcAft>
                <a:spcPts val="600"/>
              </a:spcAft>
              <a:buNone/>
            </a:pPr>
            <a:r>
              <a:rPr lang="en-US" sz="4800" kern="1200">
                <a:solidFill>
                  <a:schemeClr val="tx1"/>
                </a:solidFill>
                <a:latin typeface="+mj-lt"/>
                <a:ea typeface="+mj-ea"/>
                <a:cs typeface="+mj-cs"/>
              </a:rPr>
              <a:t>Word</a:t>
            </a:r>
            <a:r>
              <a:rPr lang="en-US" sz="4800" kern="1200" spc="-47">
                <a:solidFill>
                  <a:schemeClr val="tx1"/>
                </a:solidFill>
                <a:latin typeface="+mj-lt"/>
                <a:ea typeface="+mj-ea"/>
                <a:cs typeface="+mj-cs"/>
              </a:rPr>
              <a:t> </a:t>
            </a:r>
            <a:r>
              <a:rPr lang="en-US" sz="4800" kern="1200" spc="-27">
                <a:solidFill>
                  <a:schemeClr val="tx1"/>
                </a:solidFill>
                <a:latin typeface="+mj-lt"/>
                <a:ea typeface="+mj-ea"/>
                <a:cs typeface="+mj-cs"/>
              </a:rPr>
              <a:t>tokenization</a:t>
            </a:r>
            <a:endParaRPr lang="en-US" sz="4800" kern="1200">
              <a:solidFill>
                <a:schemeClr val="tx1"/>
              </a:solidFill>
              <a:latin typeface="+mj-lt"/>
              <a:ea typeface="+mj-ea"/>
              <a:cs typeface="+mj-cs"/>
            </a:endParaRPr>
          </a:p>
        </p:txBody>
      </p:sp>
      <p:sp>
        <p:nvSpPr>
          <p:cNvPr id="2066" name="Rectangle 206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67" name="Rectangle 206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2050" name="Picture 2" descr="Tokenization algorithms in Natural Language Processing (NLP) | by Mehul  Gupta | Data Science in your pocket | Medium">
            <a:extLst>
              <a:ext uri="{FF2B5EF4-FFF2-40B4-BE49-F238E27FC236}">
                <a16:creationId xmlns:a16="http://schemas.microsoft.com/office/drawing/2014/main" id="{5E54D0A0-01D2-705C-3B2E-7D958EA6E3E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82700" y="1568686"/>
            <a:ext cx="5623202" cy="3416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4429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6">
            <a:extLst>
              <a:ext uri="{FF2B5EF4-FFF2-40B4-BE49-F238E27FC236}">
                <a16:creationId xmlns:a16="http://schemas.microsoft.com/office/drawing/2014/main" id="{CE73874E-4466-610D-8831-09E15024A723}"/>
              </a:ext>
            </a:extLst>
          </p:cNvPr>
          <p:cNvSpPr txBox="1">
            <a:spLocks/>
          </p:cNvSpPr>
          <p:nvPr/>
        </p:nvSpPr>
        <p:spPr>
          <a:xfrm>
            <a:off x="803775" y="1106007"/>
            <a:ext cx="10550025" cy="118292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Aft>
                <a:spcPts val="600"/>
              </a:spcAft>
            </a:pPr>
            <a:r>
              <a:rPr lang="en-US" sz="5600" kern="1200" dirty="0">
                <a:solidFill>
                  <a:schemeClr val="tx1"/>
                </a:solidFill>
                <a:latin typeface="+mj-lt"/>
                <a:ea typeface="+mj-ea"/>
                <a:cs typeface="+mj-cs"/>
              </a:rPr>
              <a:t>Text</a:t>
            </a:r>
            <a:r>
              <a:rPr lang="en-US" sz="5600" kern="1200" spc="-60" dirty="0">
                <a:solidFill>
                  <a:schemeClr val="tx1"/>
                </a:solidFill>
                <a:latin typeface="+mj-lt"/>
                <a:ea typeface="+mj-ea"/>
                <a:cs typeface="+mj-cs"/>
              </a:rPr>
              <a:t> </a:t>
            </a:r>
            <a:r>
              <a:rPr lang="en-US" sz="5600" kern="1200" spc="-10" dirty="0">
                <a:solidFill>
                  <a:schemeClr val="tx1"/>
                </a:solidFill>
                <a:latin typeface="+mj-lt"/>
                <a:ea typeface="+mj-ea"/>
                <a:cs typeface="+mj-cs"/>
              </a:rPr>
              <a:t>Normalization</a:t>
            </a:r>
          </a:p>
        </p:txBody>
      </p:sp>
      <p:cxnSp>
        <p:nvCxnSpPr>
          <p:cNvPr id="10" name="Straight Connector 9">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object 7">
            <a:extLst>
              <a:ext uri="{FF2B5EF4-FFF2-40B4-BE49-F238E27FC236}">
                <a16:creationId xmlns:a16="http://schemas.microsoft.com/office/drawing/2014/main" id="{BE4F8291-1FC4-68E9-F0BB-6234832E7AFA}"/>
              </a:ext>
            </a:extLst>
          </p:cNvPr>
          <p:cNvSpPr txBox="1"/>
          <p:nvPr/>
        </p:nvSpPr>
        <p:spPr>
          <a:xfrm>
            <a:off x="803775" y="2598947"/>
            <a:ext cx="10550025" cy="3677348"/>
          </a:xfrm>
          <a:prstGeom prst="rect">
            <a:avLst/>
          </a:prstGeom>
        </p:spPr>
        <p:txBody>
          <a:bodyPr vert="horz" lIns="91440" tIns="45720" rIns="91440" bIns="45720" rtlCol="0" anchor="t">
            <a:normAutofit/>
          </a:bodyPr>
          <a:lstStyle/>
          <a:p>
            <a:pPr marL="354965" marR="1884680" indent="-228600">
              <a:lnSpc>
                <a:spcPct val="90000"/>
              </a:lnSpc>
              <a:spcBef>
                <a:spcPts val="580"/>
              </a:spcBef>
              <a:buClr>
                <a:srgbClr val="CC0000"/>
              </a:buClr>
              <a:buFont typeface="Arial" panose="020B0604020202020204" pitchFamily="34" charset="0"/>
              <a:buChar char="•"/>
              <a:tabLst>
                <a:tab pos="354965" algn="l"/>
              </a:tabLst>
            </a:pPr>
            <a:r>
              <a:rPr lang="en-US" sz="2000" dirty="0">
                <a:solidFill>
                  <a:schemeClr val="tx1">
                    <a:alpha val="80000"/>
                  </a:schemeClr>
                </a:solidFill>
              </a:rPr>
              <a:t>Every</a:t>
            </a:r>
            <a:r>
              <a:rPr lang="en-US" sz="2000" spc="-30" dirty="0">
                <a:solidFill>
                  <a:schemeClr val="tx1">
                    <a:alpha val="80000"/>
                  </a:schemeClr>
                </a:solidFill>
              </a:rPr>
              <a:t> </a:t>
            </a:r>
            <a:r>
              <a:rPr lang="en-US" sz="2000" dirty="0">
                <a:solidFill>
                  <a:schemeClr val="tx1">
                    <a:alpha val="80000"/>
                  </a:schemeClr>
                </a:solidFill>
              </a:rPr>
              <a:t>NLP</a:t>
            </a:r>
            <a:r>
              <a:rPr lang="en-US" sz="2000" spc="-30" dirty="0">
                <a:solidFill>
                  <a:schemeClr val="tx1">
                    <a:alpha val="80000"/>
                  </a:schemeClr>
                </a:solidFill>
              </a:rPr>
              <a:t> </a:t>
            </a:r>
            <a:r>
              <a:rPr lang="en-US" sz="2000" dirty="0">
                <a:solidFill>
                  <a:schemeClr val="tx1">
                    <a:alpha val="80000"/>
                  </a:schemeClr>
                </a:solidFill>
              </a:rPr>
              <a:t>task</a:t>
            </a:r>
            <a:r>
              <a:rPr lang="en-US" sz="2000" spc="-30" dirty="0">
                <a:solidFill>
                  <a:schemeClr val="tx1">
                    <a:alpha val="80000"/>
                  </a:schemeClr>
                </a:solidFill>
              </a:rPr>
              <a:t> </a:t>
            </a:r>
            <a:r>
              <a:rPr lang="en-US" sz="2000" dirty="0">
                <a:solidFill>
                  <a:schemeClr val="tx1">
                    <a:alpha val="80000"/>
                  </a:schemeClr>
                </a:solidFill>
              </a:rPr>
              <a:t>needs</a:t>
            </a:r>
            <a:r>
              <a:rPr lang="en-US" sz="2000" spc="-30" dirty="0">
                <a:solidFill>
                  <a:schemeClr val="tx1">
                    <a:alpha val="80000"/>
                  </a:schemeClr>
                </a:solidFill>
              </a:rPr>
              <a:t> </a:t>
            </a:r>
            <a:r>
              <a:rPr lang="en-US" sz="2000" dirty="0">
                <a:solidFill>
                  <a:schemeClr val="tx1">
                    <a:alpha val="80000"/>
                  </a:schemeClr>
                </a:solidFill>
              </a:rPr>
              <a:t>to</a:t>
            </a:r>
            <a:r>
              <a:rPr lang="en-US" sz="2000" spc="-30" dirty="0">
                <a:solidFill>
                  <a:schemeClr val="tx1">
                    <a:alpha val="80000"/>
                  </a:schemeClr>
                </a:solidFill>
              </a:rPr>
              <a:t> </a:t>
            </a:r>
            <a:r>
              <a:rPr lang="en-US" sz="2000" dirty="0">
                <a:solidFill>
                  <a:schemeClr val="tx1">
                    <a:alpha val="80000"/>
                  </a:schemeClr>
                </a:solidFill>
              </a:rPr>
              <a:t>do</a:t>
            </a:r>
            <a:r>
              <a:rPr lang="en-US" sz="2000" spc="-30" dirty="0">
                <a:solidFill>
                  <a:schemeClr val="tx1">
                    <a:alpha val="80000"/>
                  </a:schemeClr>
                </a:solidFill>
              </a:rPr>
              <a:t> </a:t>
            </a:r>
            <a:r>
              <a:rPr lang="en-US" sz="2000" spc="-20" dirty="0">
                <a:solidFill>
                  <a:schemeClr val="tx1">
                    <a:alpha val="80000"/>
                  </a:schemeClr>
                </a:solidFill>
              </a:rPr>
              <a:t>text </a:t>
            </a:r>
            <a:r>
              <a:rPr lang="en-US" sz="2000" spc="-10" dirty="0">
                <a:solidFill>
                  <a:schemeClr val="tx1">
                    <a:alpha val="80000"/>
                  </a:schemeClr>
                </a:solidFill>
              </a:rPr>
              <a:t>normalization:</a:t>
            </a:r>
            <a:endParaRPr lang="en-US" sz="2000" dirty="0">
              <a:solidFill>
                <a:schemeClr val="tx1">
                  <a:alpha val="80000"/>
                </a:schemeClr>
              </a:solidFill>
            </a:endParaRPr>
          </a:p>
          <a:p>
            <a:pPr marL="926465" lvl="1" indent="-228600">
              <a:lnSpc>
                <a:spcPct val="90000"/>
              </a:lnSpc>
              <a:spcBef>
                <a:spcPts val="330"/>
              </a:spcBef>
              <a:buFont typeface="Arial" panose="020B0604020202020204" pitchFamily="34" charset="0"/>
              <a:buChar char="•"/>
              <a:tabLst>
                <a:tab pos="926465" algn="l"/>
              </a:tabLst>
            </a:pPr>
            <a:r>
              <a:rPr lang="en-US" sz="2000" spc="-20" dirty="0">
                <a:solidFill>
                  <a:schemeClr val="tx1">
                    <a:alpha val="80000"/>
                  </a:schemeClr>
                </a:solidFill>
              </a:rPr>
              <a:t>Segmenting/tokenizing </a:t>
            </a:r>
            <a:r>
              <a:rPr lang="en-US" sz="2000" dirty="0">
                <a:solidFill>
                  <a:schemeClr val="tx1">
                    <a:alpha val="80000"/>
                  </a:schemeClr>
                </a:solidFill>
              </a:rPr>
              <a:t>words</a:t>
            </a:r>
            <a:r>
              <a:rPr lang="en-US" sz="2000" spc="-20" dirty="0">
                <a:solidFill>
                  <a:schemeClr val="tx1">
                    <a:alpha val="80000"/>
                  </a:schemeClr>
                </a:solidFill>
              </a:rPr>
              <a:t> </a:t>
            </a:r>
            <a:r>
              <a:rPr lang="en-US" sz="2000" dirty="0">
                <a:solidFill>
                  <a:schemeClr val="tx1">
                    <a:alpha val="80000"/>
                  </a:schemeClr>
                </a:solidFill>
              </a:rPr>
              <a:t>in</a:t>
            </a:r>
            <a:r>
              <a:rPr lang="en-US" sz="2000" spc="-20" dirty="0">
                <a:solidFill>
                  <a:schemeClr val="tx1">
                    <a:alpha val="80000"/>
                  </a:schemeClr>
                </a:solidFill>
              </a:rPr>
              <a:t> </a:t>
            </a:r>
            <a:r>
              <a:rPr lang="en-US" sz="2000" dirty="0">
                <a:solidFill>
                  <a:schemeClr val="tx1">
                    <a:alpha val="80000"/>
                  </a:schemeClr>
                </a:solidFill>
              </a:rPr>
              <a:t>running</a:t>
            </a:r>
            <a:r>
              <a:rPr lang="en-US" sz="2000" spc="-20" dirty="0">
                <a:solidFill>
                  <a:schemeClr val="tx1">
                    <a:alpha val="80000"/>
                  </a:schemeClr>
                </a:solidFill>
              </a:rPr>
              <a:t> text</a:t>
            </a:r>
            <a:endParaRPr lang="en-US" sz="2000" dirty="0">
              <a:solidFill>
                <a:schemeClr val="tx1">
                  <a:alpha val="80000"/>
                </a:schemeClr>
              </a:solidFill>
            </a:endParaRPr>
          </a:p>
          <a:p>
            <a:pPr marL="926465" lvl="1" indent="-228600">
              <a:lnSpc>
                <a:spcPct val="90000"/>
              </a:lnSpc>
              <a:spcBef>
                <a:spcPts val="340"/>
              </a:spcBef>
              <a:buFont typeface="Arial" panose="020B0604020202020204" pitchFamily="34" charset="0"/>
              <a:buChar char="•"/>
              <a:tabLst>
                <a:tab pos="926465" algn="l"/>
              </a:tabLst>
            </a:pPr>
            <a:r>
              <a:rPr lang="en-US" sz="2000" dirty="0">
                <a:solidFill>
                  <a:schemeClr val="tx1">
                    <a:alpha val="80000"/>
                  </a:schemeClr>
                </a:solidFill>
              </a:rPr>
              <a:t>Normalizing</a:t>
            </a:r>
            <a:r>
              <a:rPr lang="en-US" sz="2000" spc="-65" dirty="0">
                <a:solidFill>
                  <a:schemeClr val="tx1">
                    <a:alpha val="80000"/>
                  </a:schemeClr>
                </a:solidFill>
              </a:rPr>
              <a:t> </a:t>
            </a:r>
            <a:r>
              <a:rPr lang="en-US" sz="2000" dirty="0">
                <a:solidFill>
                  <a:schemeClr val="tx1">
                    <a:alpha val="80000"/>
                  </a:schemeClr>
                </a:solidFill>
              </a:rPr>
              <a:t>word</a:t>
            </a:r>
            <a:r>
              <a:rPr lang="en-US" sz="2000" spc="-55" dirty="0">
                <a:solidFill>
                  <a:schemeClr val="tx1">
                    <a:alpha val="80000"/>
                  </a:schemeClr>
                </a:solidFill>
              </a:rPr>
              <a:t> </a:t>
            </a:r>
            <a:r>
              <a:rPr lang="en-US" sz="2000" spc="-10" dirty="0">
                <a:solidFill>
                  <a:schemeClr val="tx1">
                    <a:alpha val="80000"/>
                  </a:schemeClr>
                </a:solidFill>
              </a:rPr>
              <a:t>formats</a:t>
            </a:r>
            <a:endParaRPr lang="en-US" sz="2000" dirty="0">
              <a:solidFill>
                <a:schemeClr val="tx1">
                  <a:alpha val="80000"/>
                </a:schemeClr>
              </a:solidFill>
            </a:endParaRPr>
          </a:p>
          <a:p>
            <a:pPr marL="926465" lvl="1" indent="-228600">
              <a:lnSpc>
                <a:spcPct val="90000"/>
              </a:lnSpc>
              <a:spcBef>
                <a:spcPts val="340"/>
              </a:spcBef>
              <a:buFont typeface="Arial" panose="020B0604020202020204" pitchFamily="34" charset="0"/>
              <a:buChar char="•"/>
              <a:tabLst>
                <a:tab pos="926465" algn="l"/>
              </a:tabLst>
            </a:pPr>
            <a:r>
              <a:rPr lang="en-US" sz="2000" spc="-20" dirty="0">
                <a:solidFill>
                  <a:schemeClr val="tx1">
                    <a:alpha val="80000"/>
                  </a:schemeClr>
                </a:solidFill>
              </a:rPr>
              <a:t>Segmenting</a:t>
            </a:r>
            <a:r>
              <a:rPr lang="en-US" sz="2000" spc="-65" dirty="0">
                <a:solidFill>
                  <a:schemeClr val="tx1">
                    <a:alpha val="80000"/>
                  </a:schemeClr>
                </a:solidFill>
              </a:rPr>
              <a:t> </a:t>
            </a:r>
            <a:r>
              <a:rPr lang="en-US" sz="2000" dirty="0">
                <a:solidFill>
                  <a:schemeClr val="tx1">
                    <a:alpha val="80000"/>
                  </a:schemeClr>
                </a:solidFill>
              </a:rPr>
              <a:t>sentences</a:t>
            </a:r>
            <a:r>
              <a:rPr lang="en-US" sz="2000" spc="-60" dirty="0">
                <a:solidFill>
                  <a:schemeClr val="tx1">
                    <a:alpha val="80000"/>
                  </a:schemeClr>
                </a:solidFill>
              </a:rPr>
              <a:t> </a:t>
            </a:r>
            <a:r>
              <a:rPr lang="en-US" sz="2000" dirty="0">
                <a:solidFill>
                  <a:schemeClr val="tx1">
                    <a:alpha val="80000"/>
                  </a:schemeClr>
                </a:solidFill>
              </a:rPr>
              <a:t>in</a:t>
            </a:r>
            <a:r>
              <a:rPr lang="en-US" sz="2000" spc="-65" dirty="0">
                <a:solidFill>
                  <a:schemeClr val="tx1">
                    <a:alpha val="80000"/>
                  </a:schemeClr>
                </a:solidFill>
              </a:rPr>
              <a:t> </a:t>
            </a:r>
            <a:r>
              <a:rPr lang="en-US" sz="2000" dirty="0">
                <a:solidFill>
                  <a:schemeClr val="tx1">
                    <a:alpha val="80000"/>
                  </a:schemeClr>
                </a:solidFill>
              </a:rPr>
              <a:t>running</a:t>
            </a:r>
            <a:r>
              <a:rPr lang="en-US" sz="2000" spc="-60" dirty="0">
                <a:solidFill>
                  <a:schemeClr val="tx1">
                    <a:alpha val="80000"/>
                  </a:schemeClr>
                </a:solidFill>
              </a:rPr>
              <a:t> </a:t>
            </a:r>
            <a:r>
              <a:rPr lang="en-US" sz="2000" spc="-20" dirty="0">
                <a:solidFill>
                  <a:schemeClr val="tx1">
                    <a:alpha val="80000"/>
                  </a:schemeClr>
                </a:solidFill>
              </a:rPr>
              <a:t>text</a:t>
            </a:r>
            <a:endParaRPr lang="en-US" sz="2000" dirty="0">
              <a:solidFill>
                <a:schemeClr val="tx1">
                  <a:alpha val="80000"/>
                </a:schemeClr>
              </a:solidFill>
            </a:endParaRPr>
          </a:p>
        </p:txBody>
      </p:sp>
      <p:grpSp>
        <p:nvGrpSpPr>
          <p:cNvPr id="12" name="Group 11">
            <a:extLst>
              <a:ext uri="{FF2B5EF4-FFF2-40B4-BE49-F238E27FC236}">
                <a16:creationId xmlns:a16="http://schemas.microsoft.com/office/drawing/2014/main" id="{78350D8D-73D6-4132-89B5-DD52F3962A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88224" y="2325422"/>
            <a:ext cx="465458" cy="872153"/>
            <a:chOff x="11388224" y="2325422"/>
            <a:chExt cx="465458" cy="872153"/>
          </a:xfrm>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spTree>
    <p:extLst>
      <p:ext uri="{BB962C8B-B14F-4D97-AF65-F5344CB8AC3E}">
        <p14:creationId xmlns:p14="http://schemas.microsoft.com/office/powerpoint/2010/main" val="3388000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6">
            <a:extLst>
              <a:ext uri="{FF2B5EF4-FFF2-40B4-BE49-F238E27FC236}">
                <a16:creationId xmlns:a16="http://schemas.microsoft.com/office/drawing/2014/main" id="{A04C5642-F86C-84AE-BFC1-C1771F99ACC2}"/>
              </a:ext>
            </a:extLst>
          </p:cNvPr>
          <p:cNvSpPr txBox="1">
            <a:spLocks/>
          </p:cNvSpPr>
          <p:nvPr/>
        </p:nvSpPr>
        <p:spPr>
          <a:xfrm>
            <a:off x="803775" y="1106007"/>
            <a:ext cx="10550025" cy="118292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65100">
              <a:spcAft>
                <a:spcPts val="600"/>
              </a:spcAft>
            </a:pPr>
            <a:r>
              <a:rPr lang="en-US" sz="5600" kern="1200" dirty="0">
                <a:solidFill>
                  <a:schemeClr val="tx1"/>
                </a:solidFill>
                <a:latin typeface="+mj-lt"/>
                <a:ea typeface="+mj-ea"/>
                <a:cs typeface="+mj-cs"/>
              </a:rPr>
              <a:t>How</a:t>
            </a:r>
            <a:r>
              <a:rPr lang="en-US" sz="5600" kern="1200" spc="-45" dirty="0">
                <a:solidFill>
                  <a:schemeClr val="tx1"/>
                </a:solidFill>
                <a:latin typeface="+mj-lt"/>
                <a:ea typeface="+mj-ea"/>
                <a:cs typeface="+mj-cs"/>
              </a:rPr>
              <a:t> </a:t>
            </a:r>
            <a:r>
              <a:rPr lang="en-US" sz="5600" kern="1200" dirty="0">
                <a:solidFill>
                  <a:schemeClr val="tx1"/>
                </a:solidFill>
                <a:latin typeface="+mj-lt"/>
                <a:ea typeface="+mj-ea"/>
                <a:cs typeface="+mj-cs"/>
              </a:rPr>
              <a:t>many</a:t>
            </a:r>
            <a:r>
              <a:rPr lang="en-US" sz="5600" kern="1200" spc="-35" dirty="0">
                <a:solidFill>
                  <a:schemeClr val="tx1"/>
                </a:solidFill>
                <a:latin typeface="+mj-lt"/>
                <a:ea typeface="+mj-ea"/>
                <a:cs typeface="+mj-cs"/>
              </a:rPr>
              <a:t> </a:t>
            </a:r>
            <a:r>
              <a:rPr lang="en-US" sz="5600" kern="1200" spc="-10" dirty="0">
                <a:solidFill>
                  <a:schemeClr val="tx1"/>
                </a:solidFill>
                <a:latin typeface="+mj-lt"/>
                <a:ea typeface="+mj-ea"/>
                <a:cs typeface="+mj-cs"/>
              </a:rPr>
              <a:t>words?</a:t>
            </a:r>
          </a:p>
        </p:txBody>
      </p:sp>
      <p:cxnSp>
        <p:nvCxnSpPr>
          <p:cNvPr id="10" name="Straight Connector 9">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object 7">
            <a:extLst>
              <a:ext uri="{FF2B5EF4-FFF2-40B4-BE49-F238E27FC236}">
                <a16:creationId xmlns:a16="http://schemas.microsoft.com/office/drawing/2014/main" id="{F7CDC26D-16FC-E900-8348-84F194CA5413}"/>
              </a:ext>
            </a:extLst>
          </p:cNvPr>
          <p:cNvSpPr txBox="1"/>
          <p:nvPr/>
        </p:nvSpPr>
        <p:spPr>
          <a:xfrm>
            <a:off x="803775" y="2598947"/>
            <a:ext cx="10550025" cy="3677348"/>
          </a:xfrm>
          <a:prstGeom prst="rect">
            <a:avLst/>
          </a:prstGeom>
        </p:spPr>
        <p:txBody>
          <a:bodyPr vert="horz" lIns="91440" tIns="45720" rIns="91440" bIns="45720" rtlCol="0" anchor="t">
            <a:normAutofit/>
          </a:bodyPr>
          <a:lstStyle/>
          <a:p>
            <a:pPr marL="354965" indent="-228600">
              <a:lnSpc>
                <a:spcPct val="90000"/>
              </a:lnSpc>
              <a:spcBef>
                <a:spcPts val="700"/>
              </a:spcBef>
              <a:buClr>
                <a:srgbClr val="CC0000"/>
              </a:buClr>
              <a:buFont typeface="Arial" panose="020B0604020202020204" pitchFamily="34" charset="0"/>
              <a:buChar char="•"/>
              <a:tabLst>
                <a:tab pos="354965" algn="l"/>
              </a:tabLst>
            </a:pPr>
            <a:r>
              <a:rPr lang="en-US" sz="2000" dirty="0">
                <a:solidFill>
                  <a:schemeClr val="tx1">
                    <a:alpha val="80000"/>
                  </a:schemeClr>
                </a:solidFill>
              </a:rPr>
              <a:t>I</a:t>
            </a:r>
            <a:r>
              <a:rPr lang="en-US" sz="2000" spc="-55" dirty="0">
                <a:solidFill>
                  <a:schemeClr val="tx1">
                    <a:alpha val="80000"/>
                  </a:schemeClr>
                </a:solidFill>
              </a:rPr>
              <a:t> </a:t>
            </a:r>
            <a:r>
              <a:rPr lang="en-US" sz="2000" dirty="0">
                <a:solidFill>
                  <a:schemeClr val="tx1">
                    <a:alpha val="80000"/>
                  </a:schemeClr>
                </a:solidFill>
              </a:rPr>
              <a:t>do</a:t>
            </a:r>
            <a:r>
              <a:rPr lang="en-US" sz="2000" spc="-25" dirty="0">
                <a:solidFill>
                  <a:schemeClr val="tx1">
                    <a:alpha val="80000"/>
                  </a:schemeClr>
                </a:solidFill>
              </a:rPr>
              <a:t> </a:t>
            </a:r>
            <a:r>
              <a:rPr lang="en-US" sz="2000" dirty="0">
                <a:solidFill>
                  <a:schemeClr val="tx1">
                    <a:alpha val="80000"/>
                  </a:schemeClr>
                </a:solidFill>
              </a:rPr>
              <a:t>uh</a:t>
            </a:r>
            <a:r>
              <a:rPr lang="en-US" sz="2000" spc="-25" dirty="0">
                <a:solidFill>
                  <a:schemeClr val="tx1">
                    <a:alpha val="80000"/>
                  </a:schemeClr>
                </a:solidFill>
              </a:rPr>
              <a:t> </a:t>
            </a:r>
            <a:r>
              <a:rPr lang="en-US" sz="2000" spc="-125" dirty="0">
                <a:solidFill>
                  <a:schemeClr val="tx1">
                    <a:alpha val="80000"/>
                  </a:schemeClr>
                </a:solidFill>
              </a:rPr>
              <a:t>main-</a:t>
            </a:r>
            <a:r>
              <a:rPr lang="en-US" sz="2000" spc="-580" dirty="0">
                <a:solidFill>
                  <a:schemeClr val="tx1">
                    <a:alpha val="80000"/>
                  </a:schemeClr>
                </a:solidFill>
              </a:rPr>
              <a:t>­‐</a:t>
            </a:r>
            <a:r>
              <a:rPr lang="en-US" sz="2000" dirty="0">
                <a:solidFill>
                  <a:schemeClr val="tx1">
                    <a:alpha val="80000"/>
                  </a:schemeClr>
                </a:solidFill>
              </a:rPr>
              <a:t> mainly</a:t>
            </a:r>
            <a:r>
              <a:rPr lang="en-US" sz="2000" spc="-25" dirty="0">
                <a:solidFill>
                  <a:schemeClr val="tx1">
                    <a:alpha val="80000"/>
                  </a:schemeClr>
                </a:solidFill>
              </a:rPr>
              <a:t> </a:t>
            </a:r>
            <a:r>
              <a:rPr lang="en-US" sz="2000" dirty="0">
                <a:solidFill>
                  <a:schemeClr val="tx1">
                    <a:alpha val="80000"/>
                  </a:schemeClr>
                </a:solidFill>
              </a:rPr>
              <a:t>business</a:t>
            </a:r>
            <a:r>
              <a:rPr lang="en-US" sz="2000" spc="-25" dirty="0">
                <a:solidFill>
                  <a:schemeClr val="tx1">
                    <a:alpha val="80000"/>
                  </a:schemeClr>
                </a:solidFill>
              </a:rPr>
              <a:t> </a:t>
            </a:r>
            <a:r>
              <a:rPr lang="en-US" sz="2000" dirty="0">
                <a:solidFill>
                  <a:schemeClr val="tx1">
                    <a:alpha val="80000"/>
                  </a:schemeClr>
                </a:solidFill>
              </a:rPr>
              <a:t>data</a:t>
            </a:r>
            <a:r>
              <a:rPr lang="en-US" sz="2000" spc="-25" dirty="0">
                <a:solidFill>
                  <a:schemeClr val="tx1">
                    <a:alpha val="80000"/>
                  </a:schemeClr>
                </a:solidFill>
              </a:rPr>
              <a:t> </a:t>
            </a:r>
            <a:r>
              <a:rPr lang="en-US" sz="2000" spc="-10" dirty="0">
                <a:solidFill>
                  <a:schemeClr val="tx1">
                    <a:alpha val="80000"/>
                  </a:schemeClr>
                </a:solidFill>
              </a:rPr>
              <a:t>processing</a:t>
            </a:r>
            <a:endParaRPr lang="en-US" sz="2000" dirty="0">
              <a:solidFill>
                <a:schemeClr val="tx1">
                  <a:alpha val="80000"/>
                </a:schemeClr>
              </a:solidFill>
            </a:endParaRPr>
          </a:p>
          <a:p>
            <a:pPr marL="697865" lvl="1" indent="-228600">
              <a:lnSpc>
                <a:spcPct val="90000"/>
              </a:lnSpc>
              <a:spcBef>
                <a:spcPts val="515"/>
              </a:spcBef>
              <a:buFont typeface="Arial" panose="020B0604020202020204" pitchFamily="34" charset="0"/>
              <a:buChar char="•"/>
              <a:tabLst>
                <a:tab pos="697865" algn="l"/>
              </a:tabLst>
            </a:pPr>
            <a:r>
              <a:rPr lang="en-US" sz="2000" dirty="0">
                <a:solidFill>
                  <a:schemeClr val="tx1">
                    <a:alpha val="80000"/>
                  </a:schemeClr>
                </a:solidFill>
              </a:rPr>
              <a:t>Fragments,</a:t>
            </a:r>
            <a:r>
              <a:rPr lang="en-US" sz="2000" spc="-50" dirty="0">
                <a:solidFill>
                  <a:schemeClr val="tx1">
                    <a:alpha val="80000"/>
                  </a:schemeClr>
                </a:solidFill>
              </a:rPr>
              <a:t> </a:t>
            </a:r>
            <a:r>
              <a:rPr lang="en-US" sz="2000" dirty="0">
                <a:solidFill>
                  <a:schemeClr val="tx1">
                    <a:alpha val="80000"/>
                  </a:schemeClr>
                </a:solidFill>
              </a:rPr>
              <a:t>ﬁlled</a:t>
            </a:r>
            <a:r>
              <a:rPr lang="en-US" sz="2000" spc="-45" dirty="0">
                <a:solidFill>
                  <a:schemeClr val="tx1">
                    <a:alpha val="80000"/>
                  </a:schemeClr>
                </a:solidFill>
              </a:rPr>
              <a:t> </a:t>
            </a:r>
            <a:r>
              <a:rPr lang="en-US" sz="2000" spc="-10" dirty="0">
                <a:solidFill>
                  <a:schemeClr val="tx1">
                    <a:alpha val="80000"/>
                  </a:schemeClr>
                </a:solidFill>
              </a:rPr>
              <a:t>pauses</a:t>
            </a:r>
            <a:endParaRPr lang="en-US" sz="2000" dirty="0">
              <a:solidFill>
                <a:schemeClr val="tx1">
                  <a:alpha val="80000"/>
                </a:schemeClr>
              </a:solidFill>
            </a:endParaRPr>
          </a:p>
          <a:p>
            <a:pPr marL="342265" marR="5080" indent="-228600">
              <a:lnSpc>
                <a:spcPct val="90000"/>
              </a:lnSpc>
              <a:spcBef>
                <a:spcPts val="720"/>
              </a:spcBef>
              <a:buClr>
                <a:srgbClr val="CC0000"/>
              </a:buClr>
              <a:buFont typeface="Arial" panose="020B0604020202020204" pitchFamily="34" charset="0"/>
              <a:buChar char="•"/>
              <a:tabLst>
                <a:tab pos="342265" algn="l"/>
              </a:tabLst>
            </a:pPr>
            <a:r>
              <a:rPr lang="en-US" sz="2000" dirty="0">
                <a:solidFill>
                  <a:schemeClr val="tx1">
                    <a:alpha val="80000"/>
                  </a:schemeClr>
                </a:solidFill>
              </a:rPr>
              <a:t>Seuss’s</a:t>
            </a:r>
            <a:r>
              <a:rPr lang="en-US" sz="2000" spc="-45" dirty="0">
                <a:solidFill>
                  <a:schemeClr val="tx1">
                    <a:alpha val="80000"/>
                  </a:schemeClr>
                </a:solidFill>
              </a:rPr>
              <a:t> </a:t>
            </a:r>
            <a:r>
              <a:rPr lang="en-US" sz="2000" dirty="0">
                <a:solidFill>
                  <a:schemeClr val="tx1">
                    <a:alpha val="80000"/>
                  </a:schemeClr>
                </a:solidFill>
              </a:rPr>
              <a:t>cat</a:t>
            </a:r>
            <a:r>
              <a:rPr lang="en-US" sz="2000" spc="-35" dirty="0">
                <a:solidFill>
                  <a:schemeClr val="tx1">
                    <a:alpha val="80000"/>
                  </a:schemeClr>
                </a:solidFill>
              </a:rPr>
              <a:t> </a:t>
            </a:r>
            <a:r>
              <a:rPr lang="en-US" sz="2000" dirty="0">
                <a:solidFill>
                  <a:schemeClr val="tx1">
                    <a:alpha val="80000"/>
                  </a:schemeClr>
                </a:solidFill>
              </a:rPr>
              <a:t>in</a:t>
            </a:r>
            <a:r>
              <a:rPr lang="en-US" sz="2000" spc="-30" dirty="0">
                <a:solidFill>
                  <a:schemeClr val="tx1">
                    <a:alpha val="80000"/>
                  </a:schemeClr>
                </a:solidFill>
              </a:rPr>
              <a:t> </a:t>
            </a:r>
            <a:r>
              <a:rPr lang="en-US" sz="2000" dirty="0">
                <a:solidFill>
                  <a:schemeClr val="tx1">
                    <a:alpha val="80000"/>
                  </a:schemeClr>
                </a:solidFill>
              </a:rPr>
              <a:t>the</a:t>
            </a:r>
            <a:r>
              <a:rPr lang="en-US" sz="2000" spc="-25" dirty="0">
                <a:solidFill>
                  <a:schemeClr val="tx1">
                    <a:alpha val="80000"/>
                  </a:schemeClr>
                </a:solidFill>
              </a:rPr>
              <a:t> </a:t>
            </a:r>
            <a:r>
              <a:rPr lang="en-US" sz="2000" dirty="0">
                <a:solidFill>
                  <a:schemeClr val="tx1">
                    <a:alpha val="80000"/>
                  </a:schemeClr>
                </a:solidFill>
              </a:rPr>
              <a:t>hat</a:t>
            </a:r>
            <a:r>
              <a:rPr lang="en-US" sz="2000" spc="-30" dirty="0">
                <a:solidFill>
                  <a:schemeClr val="tx1">
                    <a:alpha val="80000"/>
                  </a:schemeClr>
                </a:solidFill>
              </a:rPr>
              <a:t> </a:t>
            </a:r>
            <a:r>
              <a:rPr lang="en-US" sz="2000" dirty="0">
                <a:solidFill>
                  <a:schemeClr val="tx1">
                    <a:alpha val="80000"/>
                  </a:schemeClr>
                </a:solidFill>
              </a:rPr>
              <a:t>is</a:t>
            </a:r>
            <a:r>
              <a:rPr lang="en-US" sz="2000" spc="-30" dirty="0">
                <a:solidFill>
                  <a:schemeClr val="tx1">
                    <a:alpha val="80000"/>
                  </a:schemeClr>
                </a:solidFill>
              </a:rPr>
              <a:t> </a:t>
            </a:r>
            <a:r>
              <a:rPr lang="en-US" sz="2000" dirty="0">
                <a:solidFill>
                  <a:schemeClr val="tx1">
                    <a:alpha val="80000"/>
                  </a:schemeClr>
                </a:solidFill>
              </a:rPr>
              <a:t>diﬀerent</a:t>
            </a:r>
            <a:r>
              <a:rPr lang="en-US" sz="2000" spc="-30" dirty="0">
                <a:solidFill>
                  <a:schemeClr val="tx1">
                    <a:alpha val="80000"/>
                  </a:schemeClr>
                </a:solidFill>
              </a:rPr>
              <a:t> </a:t>
            </a:r>
            <a:r>
              <a:rPr lang="en-US" sz="2000" dirty="0">
                <a:solidFill>
                  <a:schemeClr val="tx1">
                    <a:alpha val="80000"/>
                  </a:schemeClr>
                </a:solidFill>
              </a:rPr>
              <a:t>from</a:t>
            </a:r>
            <a:r>
              <a:rPr lang="en-US" sz="2000" spc="-25" dirty="0">
                <a:solidFill>
                  <a:schemeClr val="tx1">
                    <a:alpha val="80000"/>
                  </a:schemeClr>
                </a:solidFill>
              </a:rPr>
              <a:t> </a:t>
            </a:r>
            <a:r>
              <a:rPr lang="en-US" sz="2000" dirty="0">
                <a:solidFill>
                  <a:schemeClr val="tx1">
                    <a:alpha val="80000"/>
                  </a:schemeClr>
                </a:solidFill>
              </a:rPr>
              <a:t>other</a:t>
            </a:r>
            <a:r>
              <a:rPr lang="en-US" sz="2000" spc="-30" dirty="0">
                <a:solidFill>
                  <a:schemeClr val="tx1">
                    <a:alpha val="80000"/>
                  </a:schemeClr>
                </a:solidFill>
              </a:rPr>
              <a:t> </a:t>
            </a:r>
            <a:r>
              <a:rPr lang="en-US" sz="2000" spc="-10" dirty="0">
                <a:solidFill>
                  <a:schemeClr val="tx1">
                    <a:alpha val="80000"/>
                  </a:schemeClr>
                </a:solidFill>
              </a:rPr>
              <a:t>cats!</a:t>
            </a:r>
            <a:endParaRPr lang="en-US" sz="2000" dirty="0">
              <a:solidFill>
                <a:schemeClr val="tx1">
                  <a:alpha val="80000"/>
                </a:schemeClr>
              </a:solidFill>
            </a:endParaRPr>
          </a:p>
          <a:p>
            <a:pPr marL="227965" marR="50800" lvl="1" indent="-228600">
              <a:lnSpc>
                <a:spcPct val="90000"/>
              </a:lnSpc>
              <a:spcBef>
                <a:spcPts val="540"/>
              </a:spcBef>
              <a:buFont typeface="Arial" panose="020B0604020202020204" pitchFamily="34" charset="0"/>
              <a:buChar char="•"/>
              <a:tabLst>
                <a:tab pos="227965" algn="l"/>
              </a:tabLst>
            </a:pPr>
            <a:r>
              <a:rPr lang="en-US" sz="2000" b="1" dirty="0">
                <a:solidFill>
                  <a:schemeClr val="tx1">
                    <a:alpha val="80000"/>
                  </a:schemeClr>
                </a:solidFill>
              </a:rPr>
              <a:t>Lemma</a:t>
            </a:r>
            <a:r>
              <a:rPr lang="en-US" sz="2000" dirty="0">
                <a:solidFill>
                  <a:schemeClr val="tx1">
                    <a:alpha val="80000"/>
                  </a:schemeClr>
                </a:solidFill>
              </a:rPr>
              <a:t>:</a:t>
            </a:r>
            <a:r>
              <a:rPr lang="en-US" sz="2000" spc="-35" dirty="0">
                <a:solidFill>
                  <a:schemeClr val="tx1">
                    <a:alpha val="80000"/>
                  </a:schemeClr>
                </a:solidFill>
              </a:rPr>
              <a:t> </a:t>
            </a:r>
            <a:r>
              <a:rPr lang="en-US" sz="2000" dirty="0">
                <a:solidFill>
                  <a:schemeClr val="tx1">
                    <a:alpha val="80000"/>
                  </a:schemeClr>
                </a:solidFill>
              </a:rPr>
              <a:t>same</a:t>
            </a:r>
            <a:r>
              <a:rPr lang="en-US" sz="2000" spc="-35" dirty="0">
                <a:solidFill>
                  <a:schemeClr val="tx1">
                    <a:alpha val="80000"/>
                  </a:schemeClr>
                </a:solidFill>
              </a:rPr>
              <a:t> </a:t>
            </a:r>
            <a:r>
              <a:rPr lang="en-US" sz="2000" dirty="0">
                <a:solidFill>
                  <a:schemeClr val="tx1">
                    <a:alpha val="80000"/>
                  </a:schemeClr>
                </a:solidFill>
              </a:rPr>
              <a:t>stem,</a:t>
            </a:r>
            <a:r>
              <a:rPr lang="en-US" sz="2000" spc="-35" dirty="0">
                <a:solidFill>
                  <a:schemeClr val="tx1">
                    <a:alpha val="80000"/>
                  </a:schemeClr>
                </a:solidFill>
              </a:rPr>
              <a:t> </a:t>
            </a:r>
            <a:r>
              <a:rPr lang="en-US" sz="2000" dirty="0">
                <a:solidFill>
                  <a:schemeClr val="tx1">
                    <a:alpha val="80000"/>
                  </a:schemeClr>
                </a:solidFill>
              </a:rPr>
              <a:t>part</a:t>
            </a:r>
            <a:r>
              <a:rPr lang="en-US" sz="2000" spc="-35" dirty="0">
                <a:solidFill>
                  <a:schemeClr val="tx1">
                    <a:alpha val="80000"/>
                  </a:schemeClr>
                </a:solidFill>
              </a:rPr>
              <a:t> </a:t>
            </a:r>
            <a:r>
              <a:rPr lang="en-US" sz="2000" dirty="0">
                <a:solidFill>
                  <a:schemeClr val="tx1">
                    <a:alpha val="80000"/>
                  </a:schemeClr>
                </a:solidFill>
              </a:rPr>
              <a:t>of</a:t>
            </a:r>
            <a:r>
              <a:rPr lang="en-US" sz="2000" spc="-35" dirty="0">
                <a:solidFill>
                  <a:schemeClr val="tx1">
                    <a:alpha val="80000"/>
                  </a:schemeClr>
                </a:solidFill>
              </a:rPr>
              <a:t> </a:t>
            </a:r>
            <a:r>
              <a:rPr lang="en-US" sz="2000" dirty="0">
                <a:solidFill>
                  <a:schemeClr val="tx1">
                    <a:alpha val="80000"/>
                  </a:schemeClr>
                </a:solidFill>
              </a:rPr>
              <a:t>speech,</a:t>
            </a:r>
            <a:r>
              <a:rPr lang="en-US" sz="2000" spc="-35" dirty="0">
                <a:solidFill>
                  <a:schemeClr val="tx1">
                    <a:alpha val="80000"/>
                  </a:schemeClr>
                </a:solidFill>
              </a:rPr>
              <a:t> </a:t>
            </a:r>
            <a:r>
              <a:rPr lang="en-US" sz="2000" dirty="0">
                <a:solidFill>
                  <a:schemeClr val="tx1">
                    <a:alpha val="80000"/>
                  </a:schemeClr>
                </a:solidFill>
              </a:rPr>
              <a:t>rough</a:t>
            </a:r>
            <a:r>
              <a:rPr lang="en-US" sz="2000" spc="-35" dirty="0">
                <a:solidFill>
                  <a:schemeClr val="tx1">
                    <a:alpha val="80000"/>
                  </a:schemeClr>
                </a:solidFill>
              </a:rPr>
              <a:t> </a:t>
            </a:r>
            <a:r>
              <a:rPr lang="en-US" sz="2000" dirty="0">
                <a:solidFill>
                  <a:schemeClr val="tx1">
                    <a:alpha val="80000"/>
                  </a:schemeClr>
                </a:solidFill>
              </a:rPr>
              <a:t>word</a:t>
            </a:r>
            <a:r>
              <a:rPr lang="en-US" sz="2000" spc="-35" dirty="0">
                <a:solidFill>
                  <a:schemeClr val="tx1">
                    <a:alpha val="80000"/>
                  </a:schemeClr>
                </a:solidFill>
              </a:rPr>
              <a:t> </a:t>
            </a:r>
            <a:r>
              <a:rPr lang="en-US" sz="2000" spc="-10" dirty="0">
                <a:solidFill>
                  <a:schemeClr val="tx1">
                    <a:alpha val="80000"/>
                  </a:schemeClr>
                </a:solidFill>
              </a:rPr>
              <a:t>sense</a:t>
            </a:r>
            <a:endParaRPr lang="en-US" sz="2000" dirty="0">
              <a:solidFill>
                <a:schemeClr val="tx1">
                  <a:alpha val="80000"/>
                </a:schemeClr>
              </a:solidFill>
            </a:endParaRPr>
          </a:p>
          <a:p>
            <a:pPr marL="1040765" lvl="2" indent="-228600">
              <a:lnSpc>
                <a:spcPct val="90000"/>
              </a:lnSpc>
              <a:spcBef>
                <a:spcPts val="525"/>
              </a:spcBef>
              <a:buClr>
                <a:srgbClr val="CC0000"/>
              </a:buClr>
              <a:buFont typeface="Arial" panose="020B0604020202020204" pitchFamily="34" charset="0"/>
              <a:buChar char="•"/>
              <a:tabLst>
                <a:tab pos="1040765" algn="l"/>
              </a:tabLst>
            </a:pPr>
            <a:r>
              <a:rPr lang="en-US" sz="2000" dirty="0">
                <a:solidFill>
                  <a:schemeClr val="tx1">
                    <a:alpha val="80000"/>
                  </a:schemeClr>
                </a:solidFill>
              </a:rPr>
              <a:t>cat</a:t>
            </a:r>
            <a:r>
              <a:rPr lang="en-US" sz="2000" spc="-35" dirty="0">
                <a:solidFill>
                  <a:schemeClr val="tx1">
                    <a:alpha val="80000"/>
                  </a:schemeClr>
                </a:solidFill>
              </a:rPr>
              <a:t> </a:t>
            </a:r>
            <a:r>
              <a:rPr lang="en-US" sz="2000" dirty="0">
                <a:solidFill>
                  <a:schemeClr val="tx1">
                    <a:alpha val="80000"/>
                  </a:schemeClr>
                </a:solidFill>
              </a:rPr>
              <a:t>and</a:t>
            </a:r>
            <a:r>
              <a:rPr lang="en-US" sz="2000" spc="-35" dirty="0">
                <a:solidFill>
                  <a:schemeClr val="tx1">
                    <a:alpha val="80000"/>
                  </a:schemeClr>
                </a:solidFill>
              </a:rPr>
              <a:t> </a:t>
            </a:r>
            <a:r>
              <a:rPr lang="en-US" sz="2000" dirty="0">
                <a:solidFill>
                  <a:schemeClr val="tx1">
                    <a:alpha val="80000"/>
                  </a:schemeClr>
                </a:solidFill>
              </a:rPr>
              <a:t>cats</a:t>
            </a:r>
            <a:r>
              <a:rPr lang="en-US" sz="2000" spc="-30" dirty="0">
                <a:solidFill>
                  <a:schemeClr val="tx1">
                    <a:alpha val="80000"/>
                  </a:schemeClr>
                </a:solidFill>
              </a:rPr>
              <a:t> </a:t>
            </a:r>
            <a:r>
              <a:rPr lang="en-US" sz="2000" dirty="0">
                <a:solidFill>
                  <a:schemeClr val="tx1">
                    <a:alpha val="80000"/>
                  </a:schemeClr>
                </a:solidFill>
              </a:rPr>
              <a:t>=</a:t>
            </a:r>
            <a:r>
              <a:rPr lang="en-US" sz="2000" spc="-30" dirty="0">
                <a:solidFill>
                  <a:schemeClr val="tx1">
                    <a:alpha val="80000"/>
                  </a:schemeClr>
                </a:solidFill>
              </a:rPr>
              <a:t> </a:t>
            </a:r>
            <a:r>
              <a:rPr lang="en-US" sz="2000" dirty="0">
                <a:solidFill>
                  <a:schemeClr val="tx1">
                    <a:alpha val="80000"/>
                  </a:schemeClr>
                </a:solidFill>
              </a:rPr>
              <a:t>same</a:t>
            </a:r>
            <a:r>
              <a:rPr lang="en-US" sz="2000" spc="-30" dirty="0">
                <a:solidFill>
                  <a:schemeClr val="tx1">
                    <a:alpha val="80000"/>
                  </a:schemeClr>
                </a:solidFill>
              </a:rPr>
              <a:t> </a:t>
            </a:r>
            <a:r>
              <a:rPr lang="en-US" sz="2000" spc="-20" dirty="0">
                <a:solidFill>
                  <a:schemeClr val="tx1">
                    <a:alpha val="80000"/>
                  </a:schemeClr>
                </a:solidFill>
              </a:rPr>
              <a:t>lemma</a:t>
            </a:r>
            <a:endParaRPr lang="en-US" sz="2000" dirty="0">
              <a:solidFill>
                <a:schemeClr val="tx1">
                  <a:alpha val="80000"/>
                </a:schemeClr>
              </a:solidFill>
            </a:endParaRPr>
          </a:p>
          <a:p>
            <a:pPr marL="697865" lvl="1" indent="-228600">
              <a:lnSpc>
                <a:spcPct val="90000"/>
              </a:lnSpc>
              <a:spcBef>
                <a:spcPts val="495"/>
              </a:spcBef>
              <a:buFont typeface="Arial" panose="020B0604020202020204" pitchFamily="34" charset="0"/>
              <a:buChar char="•"/>
              <a:tabLst>
                <a:tab pos="697865" algn="l"/>
              </a:tabLst>
            </a:pPr>
            <a:r>
              <a:rPr lang="en-US" sz="2000" b="1" dirty="0">
                <a:solidFill>
                  <a:schemeClr val="tx1">
                    <a:alpha val="80000"/>
                  </a:schemeClr>
                </a:solidFill>
              </a:rPr>
              <a:t>Wordform</a:t>
            </a:r>
            <a:r>
              <a:rPr lang="en-US" sz="2000" dirty="0">
                <a:solidFill>
                  <a:schemeClr val="tx1">
                    <a:alpha val="80000"/>
                  </a:schemeClr>
                </a:solidFill>
              </a:rPr>
              <a:t>:</a:t>
            </a:r>
            <a:r>
              <a:rPr lang="en-US" sz="2000" spc="-40" dirty="0">
                <a:solidFill>
                  <a:schemeClr val="tx1">
                    <a:alpha val="80000"/>
                  </a:schemeClr>
                </a:solidFill>
              </a:rPr>
              <a:t> </a:t>
            </a:r>
            <a:r>
              <a:rPr lang="en-US" sz="2000" dirty="0">
                <a:solidFill>
                  <a:schemeClr val="tx1">
                    <a:alpha val="80000"/>
                  </a:schemeClr>
                </a:solidFill>
              </a:rPr>
              <a:t>the</a:t>
            </a:r>
            <a:r>
              <a:rPr lang="en-US" sz="2000" spc="-40" dirty="0">
                <a:solidFill>
                  <a:schemeClr val="tx1">
                    <a:alpha val="80000"/>
                  </a:schemeClr>
                </a:solidFill>
              </a:rPr>
              <a:t> </a:t>
            </a:r>
            <a:r>
              <a:rPr lang="en-US" sz="2000" dirty="0">
                <a:solidFill>
                  <a:schemeClr val="tx1">
                    <a:alpha val="80000"/>
                  </a:schemeClr>
                </a:solidFill>
              </a:rPr>
              <a:t>full</a:t>
            </a:r>
            <a:r>
              <a:rPr lang="en-US" sz="2000" spc="-40" dirty="0">
                <a:solidFill>
                  <a:schemeClr val="tx1">
                    <a:alpha val="80000"/>
                  </a:schemeClr>
                </a:solidFill>
              </a:rPr>
              <a:t> </a:t>
            </a:r>
            <a:r>
              <a:rPr lang="en-US" sz="2000" dirty="0">
                <a:solidFill>
                  <a:schemeClr val="tx1">
                    <a:alpha val="80000"/>
                  </a:schemeClr>
                </a:solidFill>
              </a:rPr>
              <a:t>inﬂected</a:t>
            </a:r>
            <a:r>
              <a:rPr lang="en-US" sz="2000" spc="-40" dirty="0">
                <a:solidFill>
                  <a:schemeClr val="tx1">
                    <a:alpha val="80000"/>
                  </a:schemeClr>
                </a:solidFill>
              </a:rPr>
              <a:t> </a:t>
            </a:r>
            <a:r>
              <a:rPr lang="en-US" sz="2000" dirty="0">
                <a:solidFill>
                  <a:schemeClr val="tx1">
                    <a:alpha val="80000"/>
                  </a:schemeClr>
                </a:solidFill>
              </a:rPr>
              <a:t>surface</a:t>
            </a:r>
            <a:r>
              <a:rPr lang="en-US" sz="2000" spc="-40" dirty="0">
                <a:solidFill>
                  <a:schemeClr val="tx1">
                    <a:alpha val="80000"/>
                  </a:schemeClr>
                </a:solidFill>
              </a:rPr>
              <a:t> </a:t>
            </a:r>
            <a:r>
              <a:rPr lang="en-US" sz="2000" spc="-20" dirty="0">
                <a:solidFill>
                  <a:schemeClr val="tx1">
                    <a:alpha val="80000"/>
                  </a:schemeClr>
                </a:solidFill>
              </a:rPr>
              <a:t>form</a:t>
            </a:r>
            <a:endParaRPr lang="en-US" sz="2000" dirty="0">
              <a:solidFill>
                <a:schemeClr val="tx1">
                  <a:alpha val="80000"/>
                </a:schemeClr>
              </a:solidFill>
            </a:endParaRPr>
          </a:p>
          <a:p>
            <a:pPr marL="1040765" lvl="2" indent="-228600">
              <a:lnSpc>
                <a:spcPct val="90000"/>
              </a:lnSpc>
              <a:spcBef>
                <a:spcPts val="525"/>
              </a:spcBef>
              <a:buClr>
                <a:srgbClr val="CC0000"/>
              </a:buClr>
              <a:buFont typeface="Arial" panose="020B0604020202020204" pitchFamily="34" charset="0"/>
              <a:buChar char="•"/>
              <a:tabLst>
                <a:tab pos="1040765" algn="l"/>
              </a:tabLst>
            </a:pPr>
            <a:r>
              <a:rPr lang="en-US" sz="2000" dirty="0">
                <a:solidFill>
                  <a:schemeClr val="tx1">
                    <a:alpha val="80000"/>
                  </a:schemeClr>
                </a:solidFill>
              </a:rPr>
              <a:t>cat</a:t>
            </a:r>
            <a:r>
              <a:rPr lang="en-US" sz="2000" spc="-35" dirty="0">
                <a:solidFill>
                  <a:schemeClr val="tx1">
                    <a:alpha val="80000"/>
                  </a:schemeClr>
                </a:solidFill>
              </a:rPr>
              <a:t> </a:t>
            </a:r>
            <a:r>
              <a:rPr lang="en-US" sz="2000" dirty="0">
                <a:solidFill>
                  <a:schemeClr val="tx1">
                    <a:alpha val="80000"/>
                  </a:schemeClr>
                </a:solidFill>
              </a:rPr>
              <a:t>and</a:t>
            </a:r>
            <a:r>
              <a:rPr lang="en-US" sz="2000" spc="-30" dirty="0">
                <a:solidFill>
                  <a:schemeClr val="tx1">
                    <a:alpha val="80000"/>
                  </a:schemeClr>
                </a:solidFill>
              </a:rPr>
              <a:t> </a:t>
            </a:r>
            <a:r>
              <a:rPr lang="en-US" sz="2000" dirty="0">
                <a:solidFill>
                  <a:schemeClr val="tx1">
                    <a:alpha val="80000"/>
                  </a:schemeClr>
                </a:solidFill>
              </a:rPr>
              <a:t>cats</a:t>
            </a:r>
            <a:r>
              <a:rPr lang="en-US" sz="2000" spc="-30" dirty="0">
                <a:solidFill>
                  <a:schemeClr val="tx1">
                    <a:alpha val="80000"/>
                  </a:schemeClr>
                </a:solidFill>
              </a:rPr>
              <a:t> </a:t>
            </a:r>
            <a:r>
              <a:rPr lang="en-US" sz="2000" dirty="0">
                <a:solidFill>
                  <a:schemeClr val="tx1">
                    <a:alpha val="80000"/>
                  </a:schemeClr>
                </a:solidFill>
              </a:rPr>
              <a:t>=</a:t>
            </a:r>
            <a:r>
              <a:rPr lang="en-US" sz="2000" spc="-30" dirty="0">
                <a:solidFill>
                  <a:schemeClr val="tx1">
                    <a:alpha val="80000"/>
                  </a:schemeClr>
                </a:solidFill>
              </a:rPr>
              <a:t> </a:t>
            </a:r>
            <a:r>
              <a:rPr lang="en-US" sz="2000" dirty="0">
                <a:solidFill>
                  <a:schemeClr val="tx1">
                    <a:alpha val="80000"/>
                  </a:schemeClr>
                </a:solidFill>
              </a:rPr>
              <a:t>diﬀerent</a:t>
            </a:r>
            <a:r>
              <a:rPr lang="en-US" sz="2000" spc="-35" dirty="0">
                <a:solidFill>
                  <a:schemeClr val="tx1">
                    <a:alpha val="80000"/>
                  </a:schemeClr>
                </a:solidFill>
              </a:rPr>
              <a:t> </a:t>
            </a:r>
            <a:r>
              <a:rPr lang="en-US" sz="2000" spc="-10" dirty="0">
                <a:solidFill>
                  <a:schemeClr val="tx1">
                    <a:alpha val="80000"/>
                  </a:schemeClr>
                </a:solidFill>
              </a:rPr>
              <a:t>wordforms</a:t>
            </a:r>
            <a:endParaRPr lang="en-US" sz="2000" dirty="0">
              <a:solidFill>
                <a:schemeClr val="tx1">
                  <a:alpha val="80000"/>
                </a:schemeClr>
              </a:solidFill>
            </a:endParaRPr>
          </a:p>
        </p:txBody>
      </p:sp>
      <p:grpSp>
        <p:nvGrpSpPr>
          <p:cNvPr id="12" name="Group 11">
            <a:extLst>
              <a:ext uri="{FF2B5EF4-FFF2-40B4-BE49-F238E27FC236}">
                <a16:creationId xmlns:a16="http://schemas.microsoft.com/office/drawing/2014/main" id="{78350D8D-73D6-4132-89B5-DD52F3962A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88224" y="2325422"/>
            <a:ext cx="465458" cy="872153"/>
            <a:chOff x="11388224" y="2325422"/>
            <a:chExt cx="465458" cy="872153"/>
          </a:xfrm>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spTree>
    <p:extLst>
      <p:ext uri="{BB962C8B-B14F-4D97-AF65-F5344CB8AC3E}">
        <p14:creationId xmlns:p14="http://schemas.microsoft.com/office/powerpoint/2010/main" val="2720368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EED199AD-F6ED-DCD1-5EBC-87E7988E823A}"/>
              </a:ext>
            </a:extLst>
          </p:cNvPr>
          <p:cNvSpPr txBox="1">
            <a:spLocks/>
          </p:cNvSpPr>
          <p:nvPr/>
        </p:nvSpPr>
        <p:spPr>
          <a:xfrm>
            <a:off x="1297939" y="54355"/>
            <a:ext cx="7682230" cy="1036574"/>
          </a:xfrm>
          <a:prstGeom prst="rect">
            <a:avLst/>
          </a:prstGeom>
        </p:spPr>
        <p:txBody>
          <a:bodyPr vert="horz" wrap="square" lIns="0" tIns="536194"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65100">
              <a:lnSpc>
                <a:spcPct val="100000"/>
              </a:lnSpc>
              <a:spcBef>
                <a:spcPts val="100"/>
              </a:spcBef>
            </a:pPr>
            <a:r>
              <a:rPr lang="en-US"/>
              <a:t>How</a:t>
            </a:r>
            <a:r>
              <a:rPr lang="en-US" spc="-45"/>
              <a:t> </a:t>
            </a:r>
            <a:r>
              <a:rPr lang="en-US"/>
              <a:t>many</a:t>
            </a:r>
            <a:r>
              <a:rPr lang="en-US" spc="-35"/>
              <a:t> </a:t>
            </a:r>
            <a:r>
              <a:rPr lang="en-US" spc="-10"/>
              <a:t>words?</a:t>
            </a:r>
            <a:endParaRPr lang="en-US" spc="-10" dirty="0"/>
          </a:p>
        </p:txBody>
      </p:sp>
      <p:sp>
        <p:nvSpPr>
          <p:cNvPr id="3" name="object 7">
            <a:extLst>
              <a:ext uri="{FF2B5EF4-FFF2-40B4-BE49-F238E27FC236}">
                <a16:creationId xmlns:a16="http://schemas.microsoft.com/office/drawing/2014/main" id="{25FF557A-AE8B-CA8F-F2BC-41FFD563A21D}"/>
              </a:ext>
            </a:extLst>
          </p:cNvPr>
          <p:cNvSpPr txBox="1"/>
          <p:nvPr/>
        </p:nvSpPr>
        <p:spPr>
          <a:xfrm>
            <a:off x="1297939" y="1916636"/>
            <a:ext cx="8310880" cy="2842260"/>
          </a:xfrm>
          <a:prstGeom prst="rect">
            <a:avLst/>
          </a:prstGeom>
        </p:spPr>
        <p:txBody>
          <a:bodyPr vert="horz" wrap="square" lIns="0" tIns="12700" rIns="0" bIns="0" rtlCol="0">
            <a:spAutoFit/>
          </a:bodyPr>
          <a:lstStyle/>
          <a:p>
            <a:pPr marL="12700">
              <a:lnSpc>
                <a:spcPct val="100000"/>
              </a:lnSpc>
              <a:spcBef>
                <a:spcPts val="100"/>
              </a:spcBef>
            </a:pPr>
            <a:r>
              <a:rPr sz="2200" dirty="0">
                <a:solidFill>
                  <a:srgbClr val="FF0000"/>
                </a:solidFill>
                <a:latin typeface="Calibri"/>
                <a:cs typeface="Calibri"/>
              </a:rPr>
              <a:t>they</a:t>
            </a:r>
            <a:r>
              <a:rPr sz="2200" spc="-20" dirty="0">
                <a:solidFill>
                  <a:srgbClr val="FF0000"/>
                </a:solidFill>
                <a:latin typeface="Calibri"/>
                <a:cs typeface="Calibri"/>
              </a:rPr>
              <a:t> </a:t>
            </a:r>
            <a:r>
              <a:rPr sz="2200" dirty="0">
                <a:solidFill>
                  <a:srgbClr val="FF0000"/>
                </a:solidFill>
                <a:latin typeface="Calibri"/>
                <a:cs typeface="Calibri"/>
              </a:rPr>
              <a:t>lay</a:t>
            </a:r>
            <a:r>
              <a:rPr sz="2200" spc="-20" dirty="0">
                <a:solidFill>
                  <a:srgbClr val="FF0000"/>
                </a:solidFill>
                <a:latin typeface="Calibri"/>
                <a:cs typeface="Calibri"/>
              </a:rPr>
              <a:t> </a:t>
            </a:r>
            <a:r>
              <a:rPr sz="2200" dirty="0">
                <a:solidFill>
                  <a:srgbClr val="FF0000"/>
                </a:solidFill>
                <a:latin typeface="Calibri"/>
                <a:cs typeface="Calibri"/>
              </a:rPr>
              <a:t>back</a:t>
            </a:r>
            <a:r>
              <a:rPr sz="2200" spc="-15" dirty="0">
                <a:solidFill>
                  <a:srgbClr val="FF0000"/>
                </a:solidFill>
                <a:latin typeface="Calibri"/>
                <a:cs typeface="Calibri"/>
              </a:rPr>
              <a:t> </a:t>
            </a:r>
            <a:r>
              <a:rPr sz="2200" dirty="0">
                <a:solidFill>
                  <a:srgbClr val="FF0000"/>
                </a:solidFill>
                <a:latin typeface="Calibri"/>
                <a:cs typeface="Calibri"/>
              </a:rPr>
              <a:t>on</a:t>
            </a:r>
            <a:r>
              <a:rPr sz="2200" spc="-20" dirty="0">
                <a:solidFill>
                  <a:srgbClr val="FF0000"/>
                </a:solidFill>
                <a:latin typeface="Calibri"/>
                <a:cs typeface="Calibri"/>
              </a:rPr>
              <a:t> </a:t>
            </a:r>
            <a:r>
              <a:rPr sz="2200" dirty="0">
                <a:solidFill>
                  <a:srgbClr val="FF0000"/>
                </a:solidFill>
                <a:latin typeface="Calibri"/>
                <a:cs typeface="Calibri"/>
              </a:rPr>
              <a:t>the</a:t>
            </a:r>
            <a:r>
              <a:rPr sz="2200" spc="-20" dirty="0">
                <a:solidFill>
                  <a:srgbClr val="FF0000"/>
                </a:solidFill>
                <a:latin typeface="Calibri"/>
                <a:cs typeface="Calibri"/>
              </a:rPr>
              <a:t> </a:t>
            </a:r>
            <a:r>
              <a:rPr sz="2200" dirty="0">
                <a:solidFill>
                  <a:srgbClr val="FF0000"/>
                </a:solidFill>
                <a:latin typeface="Calibri"/>
                <a:cs typeface="Calibri"/>
              </a:rPr>
              <a:t>San</a:t>
            </a:r>
            <a:r>
              <a:rPr sz="2200" spc="-15" dirty="0">
                <a:solidFill>
                  <a:srgbClr val="FF0000"/>
                </a:solidFill>
                <a:latin typeface="Calibri"/>
                <a:cs typeface="Calibri"/>
              </a:rPr>
              <a:t> </a:t>
            </a:r>
            <a:r>
              <a:rPr sz="2200" dirty="0">
                <a:solidFill>
                  <a:srgbClr val="FF0000"/>
                </a:solidFill>
                <a:latin typeface="Calibri"/>
                <a:cs typeface="Calibri"/>
              </a:rPr>
              <a:t>Francisco</a:t>
            </a:r>
            <a:r>
              <a:rPr sz="2200" spc="-20" dirty="0">
                <a:solidFill>
                  <a:srgbClr val="FF0000"/>
                </a:solidFill>
                <a:latin typeface="Calibri"/>
                <a:cs typeface="Calibri"/>
              </a:rPr>
              <a:t> </a:t>
            </a:r>
            <a:r>
              <a:rPr sz="2200" dirty="0">
                <a:solidFill>
                  <a:srgbClr val="FF0000"/>
                </a:solidFill>
                <a:latin typeface="Calibri"/>
                <a:cs typeface="Calibri"/>
              </a:rPr>
              <a:t>grass</a:t>
            </a:r>
            <a:r>
              <a:rPr sz="2200" spc="-20" dirty="0">
                <a:solidFill>
                  <a:srgbClr val="FF0000"/>
                </a:solidFill>
                <a:latin typeface="Calibri"/>
                <a:cs typeface="Calibri"/>
              </a:rPr>
              <a:t> </a:t>
            </a:r>
            <a:r>
              <a:rPr sz="2200" dirty="0">
                <a:solidFill>
                  <a:srgbClr val="FF0000"/>
                </a:solidFill>
                <a:latin typeface="Calibri"/>
                <a:cs typeface="Calibri"/>
              </a:rPr>
              <a:t>and</a:t>
            </a:r>
            <a:r>
              <a:rPr sz="2200" spc="-15" dirty="0">
                <a:solidFill>
                  <a:srgbClr val="FF0000"/>
                </a:solidFill>
                <a:latin typeface="Calibri"/>
                <a:cs typeface="Calibri"/>
              </a:rPr>
              <a:t> </a:t>
            </a:r>
            <a:r>
              <a:rPr sz="2200" dirty="0">
                <a:solidFill>
                  <a:srgbClr val="FF0000"/>
                </a:solidFill>
                <a:latin typeface="Calibri"/>
                <a:cs typeface="Calibri"/>
              </a:rPr>
              <a:t>looked</a:t>
            </a:r>
            <a:r>
              <a:rPr sz="2200" spc="-20" dirty="0">
                <a:solidFill>
                  <a:srgbClr val="FF0000"/>
                </a:solidFill>
                <a:latin typeface="Calibri"/>
                <a:cs typeface="Calibri"/>
              </a:rPr>
              <a:t> </a:t>
            </a:r>
            <a:r>
              <a:rPr sz="2200" dirty="0">
                <a:solidFill>
                  <a:srgbClr val="FF0000"/>
                </a:solidFill>
                <a:latin typeface="Calibri"/>
                <a:cs typeface="Calibri"/>
              </a:rPr>
              <a:t>at</a:t>
            </a:r>
            <a:r>
              <a:rPr sz="2200" spc="-20" dirty="0">
                <a:solidFill>
                  <a:srgbClr val="FF0000"/>
                </a:solidFill>
                <a:latin typeface="Calibri"/>
                <a:cs typeface="Calibri"/>
              </a:rPr>
              <a:t> </a:t>
            </a:r>
            <a:r>
              <a:rPr sz="2200" dirty="0">
                <a:solidFill>
                  <a:srgbClr val="FF0000"/>
                </a:solidFill>
                <a:latin typeface="Calibri"/>
                <a:cs typeface="Calibri"/>
              </a:rPr>
              <a:t>the</a:t>
            </a:r>
            <a:r>
              <a:rPr sz="2200" spc="-15" dirty="0">
                <a:solidFill>
                  <a:srgbClr val="FF0000"/>
                </a:solidFill>
                <a:latin typeface="Calibri"/>
                <a:cs typeface="Calibri"/>
              </a:rPr>
              <a:t> </a:t>
            </a:r>
            <a:r>
              <a:rPr sz="2200" dirty="0">
                <a:solidFill>
                  <a:srgbClr val="FF0000"/>
                </a:solidFill>
                <a:latin typeface="Calibri"/>
                <a:cs typeface="Calibri"/>
              </a:rPr>
              <a:t>stars</a:t>
            </a:r>
            <a:r>
              <a:rPr sz="2200" spc="-20" dirty="0">
                <a:solidFill>
                  <a:srgbClr val="FF0000"/>
                </a:solidFill>
                <a:latin typeface="Calibri"/>
                <a:cs typeface="Calibri"/>
              </a:rPr>
              <a:t> </a:t>
            </a:r>
            <a:r>
              <a:rPr sz="2200" dirty="0">
                <a:solidFill>
                  <a:srgbClr val="FF0000"/>
                </a:solidFill>
                <a:latin typeface="Calibri"/>
                <a:cs typeface="Calibri"/>
              </a:rPr>
              <a:t>and</a:t>
            </a:r>
            <a:r>
              <a:rPr sz="2200" spc="-20" dirty="0">
                <a:solidFill>
                  <a:srgbClr val="FF0000"/>
                </a:solidFill>
                <a:latin typeface="Calibri"/>
                <a:cs typeface="Calibri"/>
              </a:rPr>
              <a:t> </a:t>
            </a:r>
            <a:r>
              <a:rPr sz="2200" spc="-10" dirty="0">
                <a:solidFill>
                  <a:srgbClr val="FF0000"/>
                </a:solidFill>
                <a:latin typeface="Calibri"/>
                <a:cs typeface="Calibri"/>
              </a:rPr>
              <a:t>their</a:t>
            </a:r>
            <a:endParaRPr sz="2200" dirty="0">
              <a:latin typeface="Calibri"/>
              <a:cs typeface="Calibri"/>
            </a:endParaRPr>
          </a:p>
          <a:p>
            <a:pPr>
              <a:lnSpc>
                <a:spcPct val="100000"/>
              </a:lnSpc>
              <a:spcBef>
                <a:spcPts val="1250"/>
              </a:spcBef>
            </a:pPr>
            <a:endParaRPr sz="2200" dirty="0">
              <a:latin typeface="Calibri"/>
              <a:cs typeface="Calibri"/>
            </a:endParaRPr>
          </a:p>
          <a:p>
            <a:pPr marL="354965" indent="-342265">
              <a:lnSpc>
                <a:spcPct val="100000"/>
              </a:lnSpc>
              <a:buClr>
                <a:srgbClr val="CC0000"/>
              </a:buClr>
              <a:buFont typeface="Times New Roman"/>
              <a:buChar char="•"/>
              <a:tabLst>
                <a:tab pos="354965" algn="l"/>
              </a:tabLst>
            </a:pPr>
            <a:r>
              <a:rPr sz="2400" b="1" dirty="0">
                <a:latin typeface="Calibri"/>
                <a:cs typeface="Calibri"/>
              </a:rPr>
              <a:t>Type</a:t>
            </a:r>
            <a:r>
              <a:rPr sz="2400" dirty="0">
                <a:latin typeface="Calibri"/>
                <a:cs typeface="Calibri"/>
              </a:rPr>
              <a:t>:</a:t>
            </a:r>
            <a:r>
              <a:rPr sz="2400" spc="-30" dirty="0">
                <a:latin typeface="Calibri"/>
                <a:cs typeface="Calibri"/>
              </a:rPr>
              <a:t> </a:t>
            </a:r>
            <a:r>
              <a:rPr sz="2400" dirty="0">
                <a:latin typeface="Calibri"/>
                <a:cs typeface="Calibri"/>
              </a:rPr>
              <a:t>an</a:t>
            </a:r>
            <a:r>
              <a:rPr sz="2400" spc="-25" dirty="0">
                <a:latin typeface="Calibri"/>
                <a:cs typeface="Calibri"/>
              </a:rPr>
              <a:t> </a:t>
            </a:r>
            <a:r>
              <a:rPr sz="2400" dirty="0">
                <a:latin typeface="Calibri"/>
                <a:cs typeface="Calibri"/>
              </a:rPr>
              <a:t>element</a:t>
            </a:r>
            <a:r>
              <a:rPr sz="2400" spc="-30" dirty="0">
                <a:latin typeface="Calibri"/>
                <a:cs typeface="Calibri"/>
              </a:rPr>
              <a:t> </a:t>
            </a:r>
            <a:r>
              <a:rPr sz="2400" dirty="0">
                <a:latin typeface="Calibri"/>
                <a:cs typeface="Calibri"/>
              </a:rPr>
              <a:t>of</a:t>
            </a:r>
            <a:r>
              <a:rPr sz="2400" spc="-25" dirty="0">
                <a:latin typeface="Calibri"/>
                <a:cs typeface="Calibri"/>
              </a:rPr>
              <a:t> </a:t>
            </a:r>
            <a:r>
              <a:rPr sz="2400" dirty="0">
                <a:latin typeface="Calibri"/>
                <a:cs typeface="Calibri"/>
              </a:rPr>
              <a:t>the</a:t>
            </a:r>
            <a:r>
              <a:rPr sz="2400" spc="-25" dirty="0">
                <a:latin typeface="Calibri"/>
                <a:cs typeface="Calibri"/>
              </a:rPr>
              <a:t> </a:t>
            </a:r>
            <a:r>
              <a:rPr sz="2400" spc="-10" dirty="0">
                <a:latin typeface="Calibri"/>
                <a:cs typeface="Calibri"/>
              </a:rPr>
              <a:t>vocabulary.</a:t>
            </a:r>
            <a:endParaRPr sz="2400" dirty="0">
              <a:latin typeface="Calibri"/>
              <a:cs typeface="Calibri"/>
            </a:endParaRPr>
          </a:p>
          <a:p>
            <a:pPr marL="354965" indent="-342265">
              <a:lnSpc>
                <a:spcPct val="100000"/>
              </a:lnSpc>
              <a:spcBef>
                <a:spcPts val="620"/>
              </a:spcBef>
              <a:buClr>
                <a:srgbClr val="CC0000"/>
              </a:buClr>
              <a:buFont typeface="Times New Roman"/>
              <a:buChar char="•"/>
              <a:tabLst>
                <a:tab pos="354965" algn="l"/>
              </a:tabLst>
            </a:pPr>
            <a:r>
              <a:rPr sz="2400" b="1" dirty="0">
                <a:latin typeface="Calibri"/>
                <a:cs typeface="Calibri"/>
              </a:rPr>
              <a:t>Token</a:t>
            </a:r>
            <a:r>
              <a:rPr sz="2400" dirty="0">
                <a:latin typeface="Calibri"/>
                <a:cs typeface="Calibri"/>
              </a:rPr>
              <a:t>:</a:t>
            </a:r>
            <a:r>
              <a:rPr sz="2400" spc="-30" dirty="0">
                <a:latin typeface="Calibri"/>
                <a:cs typeface="Calibri"/>
              </a:rPr>
              <a:t> </a:t>
            </a:r>
            <a:r>
              <a:rPr sz="2400" dirty="0">
                <a:latin typeface="Calibri"/>
                <a:cs typeface="Calibri"/>
              </a:rPr>
              <a:t>an</a:t>
            </a:r>
            <a:r>
              <a:rPr sz="2400" spc="-25" dirty="0">
                <a:latin typeface="Calibri"/>
                <a:cs typeface="Calibri"/>
              </a:rPr>
              <a:t> </a:t>
            </a:r>
            <a:r>
              <a:rPr sz="2400" dirty="0">
                <a:latin typeface="Calibri"/>
                <a:cs typeface="Calibri"/>
              </a:rPr>
              <a:t>instance</a:t>
            </a:r>
            <a:r>
              <a:rPr sz="2400" spc="-30" dirty="0">
                <a:latin typeface="Calibri"/>
                <a:cs typeface="Calibri"/>
              </a:rPr>
              <a:t> </a:t>
            </a:r>
            <a:r>
              <a:rPr sz="2400" dirty="0">
                <a:latin typeface="Calibri"/>
                <a:cs typeface="Calibri"/>
              </a:rPr>
              <a:t>of</a:t>
            </a:r>
            <a:r>
              <a:rPr sz="2400" spc="-25" dirty="0">
                <a:latin typeface="Calibri"/>
                <a:cs typeface="Calibri"/>
              </a:rPr>
              <a:t> </a:t>
            </a:r>
            <a:r>
              <a:rPr sz="2400" dirty="0">
                <a:latin typeface="Calibri"/>
                <a:cs typeface="Calibri"/>
              </a:rPr>
              <a:t>that</a:t>
            </a:r>
            <a:r>
              <a:rPr sz="2400" spc="-25" dirty="0">
                <a:latin typeface="Calibri"/>
                <a:cs typeface="Calibri"/>
              </a:rPr>
              <a:t> </a:t>
            </a:r>
            <a:r>
              <a:rPr sz="2400" dirty="0">
                <a:latin typeface="Calibri"/>
                <a:cs typeface="Calibri"/>
              </a:rPr>
              <a:t>type</a:t>
            </a:r>
            <a:r>
              <a:rPr sz="2400" spc="-30" dirty="0">
                <a:latin typeface="Calibri"/>
                <a:cs typeface="Calibri"/>
              </a:rPr>
              <a:t> </a:t>
            </a:r>
            <a:r>
              <a:rPr sz="2400" dirty="0">
                <a:latin typeface="Calibri"/>
                <a:cs typeface="Calibri"/>
              </a:rPr>
              <a:t>in</a:t>
            </a:r>
            <a:r>
              <a:rPr sz="2400" spc="-25" dirty="0">
                <a:latin typeface="Calibri"/>
                <a:cs typeface="Calibri"/>
              </a:rPr>
              <a:t> </a:t>
            </a:r>
            <a:r>
              <a:rPr sz="2400" dirty="0">
                <a:latin typeface="Calibri"/>
                <a:cs typeface="Calibri"/>
              </a:rPr>
              <a:t>running</a:t>
            </a:r>
            <a:r>
              <a:rPr sz="2400" spc="-30" dirty="0">
                <a:latin typeface="Calibri"/>
                <a:cs typeface="Calibri"/>
              </a:rPr>
              <a:t> </a:t>
            </a:r>
            <a:r>
              <a:rPr sz="2400" spc="-10" dirty="0">
                <a:latin typeface="Calibri"/>
                <a:cs typeface="Calibri"/>
              </a:rPr>
              <a:t>text.</a:t>
            </a:r>
            <a:endParaRPr sz="2400" dirty="0">
              <a:latin typeface="Calibri"/>
              <a:cs typeface="Calibri"/>
            </a:endParaRPr>
          </a:p>
          <a:p>
            <a:pPr marL="354965" indent="-342265">
              <a:lnSpc>
                <a:spcPct val="100000"/>
              </a:lnSpc>
              <a:spcBef>
                <a:spcPts val="620"/>
              </a:spcBef>
              <a:buClr>
                <a:srgbClr val="CC0000"/>
              </a:buClr>
              <a:buFont typeface="Times New Roman"/>
              <a:buChar char="•"/>
              <a:tabLst>
                <a:tab pos="354965" algn="l"/>
              </a:tabLst>
            </a:pPr>
            <a:r>
              <a:rPr sz="2400" dirty="0">
                <a:latin typeface="Calibri"/>
                <a:cs typeface="Calibri"/>
              </a:rPr>
              <a:t>How</a:t>
            </a:r>
            <a:r>
              <a:rPr sz="2400" spc="-40" dirty="0">
                <a:latin typeface="Calibri"/>
                <a:cs typeface="Calibri"/>
              </a:rPr>
              <a:t> </a:t>
            </a:r>
            <a:r>
              <a:rPr sz="2400" spc="-20" dirty="0">
                <a:latin typeface="Calibri"/>
                <a:cs typeface="Calibri"/>
              </a:rPr>
              <a:t>many?</a:t>
            </a:r>
            <a:endParaRPr sz="2400" dirty="0">
              <a:latin typeface="Calibri"/>
              <a:cs typeface="Calibri"/>
            </a:endParaRPr>
          </a:p>
          <a:p>
            <a:pPr marL="697865" lvl="1" indent="-227965">
              <a:lnSpc>
                <a:spcPct val="100000"/>
              </a:lnSpc>
              <a:spcBef>
                <a:spcPts val="425"/>
              </a:spcBef>
              <a:buFont typeface="Times New Roman"/>
              <a:buChar char="•"/>
              <a:tabLst>
                <a:tab pos="697865" algn="l"/>
              </a:tabLst>
            </a:pPr>
            <a:r>
              <a:rPr sz="2000" dirty="0">
                <a:latin typeface="Calibri"/>
                <a:cs typeface="Calibri"/>
              </a:rPr>
              <a:t>15</a:t>
            </a:r>
            <a:r>
              <a:rPr sz="2000" spc="-30" dirty="0">
                <a:latin typeface="Calibri"/>
                <a:cs typeface="Calibri"/>
              </a:rPr>
              <a:t> </a:t>
            </a:r>
            <a:r>
              <a:rPr sz="2000" dirty="0">
                <a:latin typeface="Calibri"/>
                <a:cs typeface="Calibri"/>
              </a:rPr>
              <a:t>tokens</a:t>
            </a:r>
            <a:r>
              <a:rPr sz="2000" spc="-25" dirty="0">
                <a:latin typeface="Calibri"/>
                <a:cs typeface="Calibri"/>
              </a:rPr>
              <a:t> </a:t>
            </a:r>
            <a:r>
              <a:rPr sz="2000" dirty="0">
                <a:latin typeface="Calibri"/>
                <a:cs typeface="Calibri"/>
              </a:rPr>
              <a:t>(or</a:t>
            </a:r>
            <a:r>
              <a:rPr sz="2000" spc="-25" dirty="0">
                <a:latin typeface="Calibri"/>
                <a:cs typeface="Calibri"/>
              </a:rPr>
              <a:t> 14)</a:t>
            </a:r>
            <a:endParaRPr sz="2000" dirty="0">
              <a:latin typeface="Calibri"/>
              <a:cs typeface="Calibri"/>
            </a:endParaRPr>
          </a:p>
          <a:p>
            <a:pPr marL="697865" lvl="1" indent="-227965">
              <a:lnSpc>
                <a:spcPct val="100000"/>
              </a:lnSpc>
              <a:spcBef>
                <a:spcPts val="500"/>
              </a:spcBef>
              <a:buFont typeface="Times New Roman"/>
              <a:buChar char="•"/>
              <a:tabLst>
                <a:tab pos="697865" algn="l"/>
              </a:tabLst>
            </a:pPr>
            <a:r>
              <a:rPr sz="2000" dirty="0">
                <a:latin typeface="Calibri"/>
                <a:cs typeface="Calibri"/>
              </a:rPr>
              <a:t>13</a:t>
            </a:r>
            <a:r>
              <a:rPr sz="2000" spc="-20" dirty="0">
                <a:latin typeface="Calibri"/>
                <a:cs typeface="Calibri"/>
              </a:rPr>
              <a:t> </a:t>
            </a:r>
            <a:r>
              <a:rPr sz="2000" dirty="0">
                <a:latin typeface="Calibri"/>
                <a:cs typeface="Calibri"/>
              </a:rPr>
              <a:t>types</a:t>
            </a:r>
            <a:r>
              <a:rPr sz="2000" spc="-15" dirty="0">
                <a:latin typeface="Calibri"/>
                <a:cs typeface="Calibri"/>
              </a:rPr>
              <a:t> </a:t>
            </a:r>
            <a:r>
              <a:rPr sz="2000" dirty="0">
                <a:latin typeface="Calibri"/>
                <a:cs typeface="Calibri"/>
              </a:rPr>
              <a:t>(or</a:t>
            </a:r>
            <a:r>
              <a:rPr sz="2000" spc="-15" dirty="0">
                <a:latin typeface="Calibri"/>
                <a:cs typeface="Calibri"/>
              </a:rPr>
              <a:t> </a:t>
            </a:r>
            <a:r>
              <a:rPr sz="2000" dirty="0">
                <a:latin typeface="Calibri"/>
                <a:cs typeface="Calibri"/>
              </a:rPr>
              <a:t>12)</a:t>
            </a:r>
            <a:r>
              <a:rPr sz="2000" spc="-15" dirty="0">
                <a:latin typeface="Calibri"/>
                <a:cs typeface="Calibri"/>
              </a:rPr>
              <a:t> </a:t>
            </a:r>
            <a:r>
              <a:rPr sz="2000" dirty="0">
                <a:latin typeface="Calibri"/>
                <a:cs typeface="Calibri"/>
              </a:rPr>
              <a:t>(or</a:t>
            </a:r>
            <a:r>
              <a:rPr sz="2000" spc="-20" dirty="0">
                <a:latin typeface="Calibri"/>
                <a:cs typeface="Calibri"/>
              </a:rPr>
              <a:t> 11?)</a:t>
            </a:r>
            <a:endParaRPr sz="2000" dirty="0">
              <a:latin typeface="Calibri"/>
              <a:cs typeface="Calibri"/>
            </a:endParaRPr>
          </a:p>
        </p:txBody>
      </p:sp>
    </p:spTree>
    <p:extLst>
      <p:ext uri="{BB962C8B-B14F-4D97-AF65-F5344CB8AC3E}">
        <p14:creationId xmlns:p14="http://schemas.microsoft.com/office/powerpoint/2010/main" val="3397235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2004D4C7-597C-D50E-5810-84FAF494239E}"/>
              </a:ext>
            </a:extLst>
          </p:cNvPr>
          <p:cNvSpPr txBox="1">
            <a:spLocks/>
          </p:cNvSpPr>
          <p:nvPr/>
        </p:nvSpPr>
        <p:spPr>
          <a:xfrm>
            <a:off x="1297939" y="54355"/>
            <a:ext cx="7682230" cy="1036574"/>
          </a:xfrm>
          <a:prstGeom prst="rect">
            <a:avLst/>
          </a:prstGeom>
        </p:spPr>
        <p:txBody>
          <a:bodyPr vert="horz" wrap="square" lIns="0" tIns="536194"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65100">
              <a:lnSpc>
                <a:spcPct val="100000"/>
              </a:lnSpc>
              <a:spcBef>
                <a:spcPts val="100"/>
              </a:spcBef>
            </a:pPr>
            <a:r>
              <a:rPr lang="en-US"/>
              <a:t>How</a:t>
            </a:r>
            <a:r>
              <a:rPr lang="en-US" spc="-45"/>
              <a:t> </a:t>
            </a:r>
            <a:r>
              <a:rPr lang="en-US"/>
              <a:t>many</a:t>
            </a:r>
            <a:r>
              <a:rPr lang="en-US" spc="-35"/>
              <a:t> </a:t>
            </a:r>
            <a:r>
              <a:rPr lang="en-US" spc="-10"/>
              <a:t>words?</a:t>
            </a:r>
            <a:endParaRPr lang="en-US" spc="-10" dirty="0"/>
          </a:p>
        </p:txBody>
      </p:sp>
      <p:sp>
        <p:nvSpPr>
          <p:cNvPr id="3" name="object 7">
            <a:extLst>
              <a:ext uri="{FF2B5EF4-FFF2-40B4-BE49-F238E27FC236}">
                <a16:creationId xmlns:a16="http://schemas.microsoft.com/office/drawing/2014/main" id="{C406185C-9985-EB32-2290-00D45F0920C2}"/>
              </a:ext>
            </a:extLst>
          </p:cNvPr>
          <p:cNvSpPr txBox="1"/>
          <p:nvPr/>
        </p:nvSpPr>
        <p:spPr>
          <a:xfrm>
            <a:off x="1105106" y="1420621"/>
            <a:ext cx="3574415" cy="1217930"/>
          </a:xfrm>
          <a:prstGeom prst="rect">
            <a:avLst/>
          </a:prstGeom>
        </p:spPr>
        <p:txBody>
          <a:bodyPr vert="horz" wrap="square" lIns="0" tIns="75565" rIns="0" bIns="0" rtlCol="0">
            <a:spAutoFit/>
          </a:bodyPr>
          <a:lstStyle/>
          <a:p>
            <a:pPr marL="12700">
              <a:lnSpc>
                <a:spcPct val="100000"/>
              </a:lnSpc>
              <a:spcBef>
                <a:spcPts val="595"/>
              </a:spcBef>
            </a:pPr>
            <a:r>
              <a:rPr sz="2400" b="1" i="1" dirty="0">
                <a:latin typeface="Calibri"/>
                <a:cs typeface="Calibri"/>
              </a:rPr>
              <a:t>N</a:t>
            </a:r>
            <a:r>
              <a:rPr sz="2400" b="1" i="1" spc="-25" dirty="0">
                <a:latin typeface="Calibri"/>
                <a:cs typeface="Calibri"/>
              </a:rPr>
              <a:t> </a:t>
            </a:r>
            <a:r>
              <a:rPr sz="2400" dirty="0">
                <a:latin typeface="Calibri"/>
                <a:cs typeface="Calibri"/>
              </a:rPr>
              <a:t>=</a:t>
            </a:r>
            <a:r>
              <a:rPr sz="2400" spc="-20" dirty="0">
                <a:latin typeface="Calibri"/>
                <a:cs typeface="Calibri"/>
              </a:rPr>
              <a:t> </a:t>
            </a:r>
            <a:r>
              <a:rPr sz="2400" dirty="0">
                <a:latin typeface="Calibri"/>
                <a:cs typeface="Calibri"/>
              </a:rPr>
              <a:t>number</a:t>
            </a:r>
            <a:r>
              <a:rPr sz="2400" spc="-25" dirty="0">
                <a:latin typeface="Calibri"/>
                <a:cs typeface="Calibri"/>
              </a:rPr>
              <a:t> </a:t>
            </a:r>
            <a:r>
              <a:rPr sz="2400" dirty="0">
                <a:latin typeface="Calibri"/>
                <a:cs typeface="Calibri"/>
              </a:rPr>
              <a:t>of</a:t>
            </a:r>
            <a:r>
              <a:rPr sz="2400" spc="-20" dirty="0">
                <a:latin typeface="Calibri"/>
                <a:cs typeface="Calibri"/>
              </a:rPr>
              <a:t> </a:t>
            </a:r>
            <a:r>
              <a:rPr sz="2400" spc="-10" dirty="0">
                <a:latin typeface="Calibri"/>
                <a:cs typeface="Calibri"/>
              </a:rPr>
              <a:t>tokens</a:t>
            </a:r>
            <a:endParaRPr sz="2400" dirty="0">
              <a:latin typeface="Calibri"/>
              <a:cs typeface="Calibri"/>
            </a:endParaRPr>
          </a:p>
          <a:p>
            <a:pPr marL="12700">
              <a:lnSpc>
                <a:spcPct val="100000"/>
              </a:lnSpc>
              <a:spcBef>
                <a:spcPts val="495"/>
              </a:spcBef>
            </a:pPr>
            <a:r>
              <a:rPr sz="2400" b="1" i="1" dirty="0">
                <a:latin typeface="Calibri"/>
                <a:cs typeface="Calibri"/>
              </a:rPr>
              <a:t>V</a:t>
            </a:r>
            <a:r>
              <a:rPr sz="2400" b="1" i="1" spc="-30" dirty="0">
                <a:latin typeface="Calibri"/>
                <a:cs typeface="Calibri"/>
              </a:rPr>
              <a:t> </a:t>
            </a:r>
            <a:r>
              <a:rPr sz="2400" dirty="0">
                <a:latin typeface="Calibri"/>
                <a:cs typeface="Calibri"/>
              </a:rPr>
              <a:t>=</a:t>
            </a:r>
            <a:r>
              <a:rPr sz="2400" spc="-25" dirty="0">
                <a:latin typeface="Calibri"/>
                <a:cs typeface="Calibri"/>
              </a:rPr>
              <a:t> </a:t>
            </a:r>
            <a:r>
              <a:rPr sz="2400" dirty="0">
                <a:latin typeface="Calibri"/>
                <a:cs typeface="Calibri"/>
              </a:rPr>
              <a:t>vocabulary</a:t>
            </a:r>
            <a:r>
              <a:rPr sz="2400" spc="-25" dirty="0">
                <a:latin typeface="Calibri"/>
                <a:cs typeface="Calibri"/>
              </a:rPr>
              <a:t> </a:t>
            </a:r>
            <a:r>
              <a:rPr sz="2400" dirty="0">
                <a:latin typeface="Calibri"/>
                <a:cs typeface="Calibri"/>
              </a:rPr>
              <a:t>=</a:t>
            </a:r>
            <a:r>
              <a:rPr sz="2400" spc="-25" dirty="0">
                <a:latin typeface="Calibri"/>
                <a:cs typeface="Calibri"/>
              </a:rPr>
              <a:t> </a:t>
            </a:r>
            <a:r>
              <a:rPr sz="2400" dirty="0">
                <a:latin typeface="Calibri"/>
                <a:cs typeface="Calibri"/>
              </a:rPr>
              <a:t>set</a:t>
            </a:r>
            <a:r>
              <a:rPr sz="2400" spc="-25" dirty="0">
                <a:latin typeface="Calibri"/>
                <a:cs typeface="Calibri"/>
              </a:rPr>
              <a:t> </a:t>
            </a:r>
            <a:r>
              <a:rPr sz="2400" dirty="0">
                <a:latin typeface="Calibri"/>
                <a:cs typeface="Calibri"/>
              </a:rPr>
              <a:t>of</a:t>
            </a:r>
            <a:r>
              <a:rPr sz="2400" spc="-30" dirty="0">
                <a:latin typeface="Calibri"/>
                <a:cs typeface="Calibri"/>
              </a:rPr>
              <a:t> </a:t>
            </a:r>
            <a:r>
              <a:rPr sz="2400" spc="-10" dirty="0">
                <a:latin typeface="Calibri"/>
                <a:cs typeface="Calibri"/>
              </a:rPr>
              <a:t>types</a:t>
            </a:r>
            <a:endParaRPr sz="2400" dirty="0">
              <a:latin typeface="Calibri"/>
              <a:cs typeface="Calibri"/>
            </a:endParaRPr>
          </a:p>
          <a:p>
            <a:pPr marL="329565" algn="ctr">
              <a:lnSpc>
                <a:spcPct val="100000"/>
              </a:lnSpc>
              <a:spcBef>
                <a:spcPts val="475"/>
              </a:spcBef>
            </a:pPr>
            <a:r>
              <a:rPr sz="1800" dirty="0">
                <a:latin typeface="Calibri"/>
                <a:cs typeface="Calibri"/>
              </a:rPr>
              <a:t>|</a:t>
            </a:r>
            <a:r>
              <a:rPr sz="1800" i="1" dirty="0">
                <a:latin typeface="Calibri"/>
                <a:cs typeface="Calibri"/>
              </a:rPr>
              <a:t>V</a:t>
            </a:r>
            <a:r>
              <a:rPr sz="1800" dirty="0">
                <a:latin typeface="Calibri"/>
                <a:cs typeface="Calibri"/>
              </a:rPr>
              <a:t>|</a:t>
            </a:r>
            <a:r>
              <a:rPr sz="1800" spc="-20" dirty="0">
                <a:latin typeface="Calibri"/>
                <a:cs typeface="Calibri"/>
              </a:rPr>
              <a:t> </a:t>
            </a:r>
            <a:r>
              <a:rPr sz="1800" dirty="0">
                <a:latin typeface="Calibri"/>
                <a:cs typeface="Calibri"/>
              </a:rPr>
              <a:t>is</a:t>
            </a:r>
            <a:r>
              <a:rPr sz="1800" spc="-20" dirty="0">
                <a:latin typeface="Calibri"/>
                <a:cs typeface="Calibri"/>
              </a:rPr>
              <a:t> </a:t>
            </a:r>
            <a:r>
              <a:rPr sz="1800" dirty="0">
                <a:latin typeface="Calibri"/>
                <a:cs typeface="Calibri"/>
              </a:rPr>
              <a:t>the</a:t>
            </a:r>
            <a:r>
              <a:rPr sz="1800" spc="-15" dirty="0">
                <a:latin typeface="Calibri"/>
                <a:cs typeface="Calibri"/>
              </a:rPr>
              <a:t> </a:t>
            </a:r>
            <a:r>
              <a:rPr sz="1800" dirty="0">
                <a:latin typeface="Calibri"/>
                <a:cs typeface="Calibri"/>
              </a:rPr>
              <a:t>size</a:t>
            </a:r>
            <a:r>
              <a:rPr sz="1800" spc="-20" dirty="0">
                <a:latin typeface="Calibri"/>
                <a:cs typeface="Calibri"/>
              </a:rPr>
              <a:t> </a:t>
            </a:r>
            <a:r>
              <a:rPr sz="1800" dirty="0">
                <a:latin typeface="Calibri"/>
                <a:cs typeface="Calibri"/>
              </a:rPr>
              <a:t>of</a:t>
            </a:r>
            <a:r>
              <a:rPr sz="1800" spc="-15" dirty="0">
                <a:latin typeface="Calibri"/>
                <a:cs typeface="Calibri"/>
              </a:rPr>
              <a:t> </a:t>
            </a:r>
            <a:r>
              <a:rPr sz="1800" dirty="0">
                <a:latin typeface="Calibri"/>
                <a:cs typeface="Calibri"/>
              </a:rPr>
              <a:t>the</a:t>
            </a:r>
            <a:r>
              <a:rPr sz="1800" spc="-20" dirty="0">
                <a:latin typeface="Calibri"/>
                <a:cs typeface="Calibri"/>
              </a:rPr>
              <a:t> </a:t>
            </a:r>
            <a:r>
              <a:rPr sz="1800" spc="-10" dirty="0">
                <a:latin typeface="Calibri"/>
                <a:cs typeface="Calibri"/>
              </a:rPr>
              <a:t>vocabulary</a:t>
            </a:r>
            <a:endParaRPr sz="1800" dirty="0">
              <a:latin typeface="Calibri"/>
              <a:cs typeface="Calibri"/>
            </a:endParaRPr>
          </a:p>
        </p:txBody>
      </p:sp>
      <p:sp>
        <p:nvSpPr>
          <p:cNvPr id="4" name="object 9">
            <a:extLst>
              <a:ext uri="{FF2B5EF4-FFF2-40B4-BE49-F238E27FC236}">
                <a16:creationId xmlns:a16="http://schemas.microsoft.com/office/drawing/2014/main" id="{EFF26DD5-0E36-7A2B-DB76-1560AD2A1CD6}"/>
              </a:ext>
            </a:extLst>
          </p:cNvPr>
          <p:cNvSpPr txBox="1"/>
          <p:nvPr/>
        </p:nvSpPr>
        <p:spPr>
          <a:xfrm>
            <a:off x="6022660" y="1616582"/>
            <a:ext cx="4117975" cy="391160"/>
          </a:xfrm>
          <a:prstGeom prst="rect">
            <a:avLst/>
          </a:prstGeom>
        </p:spPr>
        <p:txBody>
          <a:bodyPr vert="horz" wrap="square" lIns="0" tIns="12700" rIns="0" bIns="0" rtlCol="0">
            <a:spAutoFit/>
          </a:bodyPr>
          <a:lstStyle/>
          <a:p>
            <a:pPr marL="38100">
              <a:lnSpc>
                <a:spcPct val="100000"/>
              </a:lnSpc>
              <a:spcBef>
                <a:spcPts val="100"/>
              </a:spcBef>
            </a:pPr>
            <a:r>
              <a:rPr sz="2000" dirty="0">
                <a:latin typeface="Calibri"/>
                <a:cs typeface="Calibri"/>
              </a:rPr>
              <a:t>Church</a:t>
            </a:r>
            <a:r>
              <a:rPr sz="2000" spc="-25" dirty="0">
                <a:latin typeface="Calibri"/>
                <a:cs typeface="Calibri"/>
              </a:rPr>
              <a:t> </a:t>
            </a:r>
            <a:r>
              <a:rPr sz="2000" dirty="0">
                <a:latin typeface="Calibri"/>
                <a:cs typeface="Calibri"/>
              </a:rPr>
              <a:t>and</a:t>
            </a:r>
            <a:r>
              <a:rPr sz="2000" spc="-25" dirty="0">
                <a:latin typeface="Calibri"/>
                <a:cs typeface="Calibri"/>
              </a:rPr>
              <a:t> </a:t>
            </a:r>
            <a:r>
              <a:rPr sz="2000" dirty="0">
                <a:latin typeface="Calibri"/>
                <a:cs typeface="Calibri"/>
              </a:rPr>
              <a:t>Gale</a:t>
            </a:r>
            <a:r>
              <a:rPr sz="2000" spc="-20" dirty="0">
                <a:latin typeface="Calibri"/>
                <a:cs typeface="Calibri"/>
              </a:rPr>
              <a:t> </a:t>
            </a:r>
            <a:r>
              <a:rPr sz="2000" dirty="0">
                <a:latin typeface="Calibri"/>
                <a:cs typeface="Calibri"/>
              </a:rPr>
              <a:t>(1990)</a:t>
            </a:r>
            <a:r>
              <a:rPr sz="2400" dirty="0">
                <a:latin typeface="Calibri"/>
                <a:cs typeface="Calibri"/>
              </a:rPr>
              <a:t>:</a:t>
            </a:r>
            <a:r>
              <a:rPr sz="2400" spc="-30" dirty="0">
                <a:latin typeface="Calibri"/>
                <a:cs typeface="Calibri"/>
              </a:rPr>
              <a:t> </a:t>
            </a:r>
            <a:r>
              <a:rPr sz="2400" dirty="0">
                <a:latin typeface="Calibri"/>
                <a:cs typeface="Calibri"/>
              </a:rPr>
              <a:t>|V|</a:t>
            </a:r>
            <a:r>
              <a:rPr sz="2400" spc="-30" dirty="0">
                <a:latin typeface="Calibri"/>
                <a:cs typeface="Calibri"/>
              </a:rPr>
              <a:t> </a:t>
            </a:r>
            <a:r>
              <a:rPr sz="2400" dirty="0">
                <a:latin typeface="Calibri"/>
                <a:cs typeface="Calibri"/>
              </a:rPr>
              <a:t>&gt;</a:t>
            </a:r>
            <a:r>
              <a:rPr sz="2400" spc="-30" dirty="0">
                <a:latin typeface="Calibri"/>
                <a:cs typeface="Calibri"/>
              </a:rPr>
              <a:t> </a:t>
            </a:r>
            <a:r>
              <a:rPr sz="2400" spc="-10" dirty="0">
                <a:latin typeface="Calibri"/>
                <a:cs typeface="Calibri"/>
              </a:rPr>
              <a:t>O(N</a:t>
            </a:r>
            <a:r>
              <a:rPr sz="2400" spc="-15" baseline="24305" dirty="0">
                <a:latin typeface="Calibri"/>
                <a:cs typeface="Calibri"/>
              </a:rPr>
              <a:t>½</a:t>
            </a:r>
            <a:r>
              <a:rPr sz="2400" spc="-10" dirty="0">
                <a:latin typeface="Calibri"/>
                <a:cs typeface="Calibri"/>
              </a:rPr>
              <a:t>)</a:t>
            </a:r>
            <a:endParaRPr sz="2400" dirty="0">
              <a:latin typeface="Calibri"/>
              <a:cs typeface="Calibri"/>
            </a:endParaRPr>
          </a:p>
        </p:txBody>
      </p:sp>
      <p:graphicFrame>
        <p:nvGraphicFramePr>
          <p:cNvPr id="5" name="object 8">
            <a:extLst>
              <a:ext uri="{FF2B5EF4-FFF2-40B4-BE49-F238E27FC236}">
                <a16:creationId xmlns:a16="http://schemas.microsoft.com/office/drawing/2014/main" id="{EC7DE55A-7CD1-2B0A-57B6-CD4C1AB6A3CA}"/>
              </a:ext>
            </a:extLst>
          </p:cNvPr>
          <p:cNvGraphicFramePr>
            <a:graphicFrameLocks noGrp="1"/>
          </p:cNvGraphicFramePr>
          <p:nvPr/>
        </p:nvGraphicFramePr>
        <p:xfrm>
          <a:off x="831850" y="2946399"/>
          <a:ext cx="7010400" cy="1750695"/>
        </p:xfrm>
        <a:graphic>
          <a:graphicData uri="http://schemas.openxmlformats.org/drawingml/2006/table">
            <a:tbl>
              <a:tblPr firstRow="1" bandRow="1">
                <a:tableStyleId>{2D5ABB26-0587-4C30-8999-92F81FD0307C}</a:tableStyleId>
              </a:tblPr>
              <a:tblGrid>
                <a:gridCol w="2336800">
                  <a:extLst>
                    <a:ext uri="{9D8B030D-6E8A-4147-A177-3AD203B41FA5}">
                      <a16:colId xmlns:a16="http://schemas.microsoft.com/office/drawing/2014/main" val="20000"/>
                    </a:ext>
                  </a:extLst>
                </a:gridCol>
                <a:gridCol w="2336800">
                  <a:extLst>
                    <a:ext uri="{9D8B030D-6E8A-4147-A177-3AD203B41FA5}">
                      <a16:colId xmlns:a16="http://schemas.microsoft.com/office/drawing/2014/main" val="20001"/>
                    </a:ext>
                  </a:extLst>
                </a:gridCol>
                <a:gridCol w="2336800">
                  <a:extLst>
                    <a:ext uri="{9D8B030D-6E8A-4147-A177-3AD203B41FA5}">
                      <a16:colId xmlns:a16="http://schemas.microsoft.com/office/drawing/2014/main" val="20002"/>
                    </a:ext>
                  </a:extLst>
                </a:gridCol>
              </a:tblGrid>
              <a:tr h="370205">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51826"/>
                    </a:solidFill>
                  </a:tcPr>
                </a:tc>
                <a:tc>
                  <a:txBody>
                    <a:bodyPr/>
                    <a:lstStyle/>
                    <a:p>
                      <a:pPr marL="91440">
                        <a:lnSpc>
                          <a:spcPct val="100000"/>
                        </a:lnSpc>
                        <a:spcBef>
                          <a:spcPts val="360"/>
                        </a:spcBef>
                      </a:pPr>
                      <a:r>
                        <a:rPr sz="1800" b="1" dirty="0">
                          <a:solidFill>
                            <a:srgbClr val="FFFFFF"/>
                          </a:solidFill>
                          <a:latin typeface="Calibri"/>
                          <a:cs typeface="Calibri"/>
                        </a:rPr>
                        <a:t>Tokens</a:t>
                      </a:r>
                      <a:r>
                        <a:rPr sz="1800" b="1" spc="-10" dirty="0">
                          <a:solidFill>
                            <a:srgbClr val="FFFFFF"/>
                          </a:solidFill>
                          <a:latin typeface="Calibri"/>
                          <a:cs typeface="Calibri"/>
                        </a:rPr>
                        <a:t> </a:t>
                      </a:r>
                      <a:r>
                        <a:rPr sz="1800" b="1" dirty="0">
                          <a:solidFill>
                            <a:srgbClr val="FFFFFF"/>
                          </a:solidFill>
                          <a:latin typeface="Calibri"/>
                          <a:cs typeface="Calibri"/>
                        </a:rPr>
                        <a:t>=</a:t>
                      </a:r>
                      <a:r>
                        <a:rPr sz="1800" b="1" spc="-5" dirty="0">
                          <a:solidFill>
                            <a:srgbClr val="FFFFFF"/>
                          </a:solidFill>
                          <a:latin typeface="Calibri"/>
                          <a:cs typeface="Calibri"/>
                        </a:rPr>
                        <a:t> </a:t>
                      </a:r>
                      <a:r>
                        <a:rPr sz="1800" b="1" spc="-50" dirty="0">
                          <a:solidFill>
                            <a:srgbClr val="FFFFFF"/>
                          </a:solidFill>
                          <a:latin typeface="Calibri"/>
                          <a:cs typeface="Calibri"/>
                        </a:rPr>
                        <a:t>N</a:t>
                      </a:r>
                      <a:endParaRPr sz="1800" dirty="0">
                        <a:latin typeface="Calibri"/>
                        <a:cs typeface="Calibri"/>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51826"/>
                    </a:solidFill>
                  </a:tcPr>
                </a:tc>
                <a:tc>
                  <a:txBody>
                    <a:bodyPr/>
                    <a:lstStyle/>
                    <a:p>
                      <a:pPr marL="90805">
                        <a:lnSpc>
                          <a:spcPct val="100000"/>
                        </a:lnSpc>
                        <a:spcBef>
                          <a:spcPts val="360"/>
                        </a:spcBef>
                      </a:pPr>
                      <a:r>
                        <a:rPr sz="1800" b="1" dirty="0">
                          <a:solidFill>
                            <a:srgbClr val="FFFFFF"/>
                          </a:solidFill>
                          <a:latin typeface="Calibri"/>
                          <a:cs typeface="Calibri"/>
                        </a:rPr>
                        <a:t>Types</a:t>
                      </a:r>
                      <a:r>
                        <a:rPr sz="1800" b="1" spc="-10" dirty="0">
                          <a:solidFill>
                            <a:srgbClr val="FFFFFF"/>
                          </a:solidFill>
                          <a:latin typeface="Calibri"/>
                          <a:cs typeface="Calibri"/>
                        </a:rPr>
                        <a:t> </a:t>
                      </a:r>
                      <a:r>
                        <a:rPr sz="1800" b="1" dirty="0">
                          <a:solidFill>
                            <a:srgbClr val="FFFFFF"/>
                          </a:solidFill>
                          <a:latin typeface="Calibri"/>
                          <a:cs typeface="Calibri"/>
                        </a:rPr>
                        <a:t>=</a:t>
                      </a:r>
                      <a:r>
                        <a:rPr sz="1800" b="1" spc="-5" dirty="0">
                          <a:solidFill>
                            <a:srgbClr val="FFFFFF"/>
                          </a:solidFill>
                          <a:latin typeface="Calibri"/>
                          <a:cs typeface="Calibri"/>
                        </a:rPr>
                        <a:t> </a:t>
                      </a:r>
                      <a:r>
                        <a:rPr sz="1800" b="1" spc="-25" dirty="0">
                          <a:solidFill>
                            <a:srgbClr val="FFFFFF"/>
                          </a:solidFill>
                          <a:latin typeface="Calibri"/>
                          <a:cs typeface="Calibri"/>
                        </a:rPr>
                        <a:t>|V|</a:t>
                      </a:r>
                      <a:endParaRPr sz="1800">
                        <a:latin typeface="Calibri"/>
                        <a:cs typeface="Calibri"/>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51826"/>
                    </a:solidFill>
                  </a:tcPr>
                </a:tc>
                <a:extLst>
                  <a:ext uri="{0D108BD9-81ED-4DB2-BD59-A6C34878D82A}">
                    <a16:rowId xmlns:a16="http://schemas.microsoft.com/office/drawing/2014/main" val="10000"/>
                  </a:ext>
                </a:extLst>
              </a:tr>
              <a:tr h="640080">
                <a:tc>
                  <a:txBody>
                    <a:bodyPr/>
                    <a:lstStyle/>
                    <a:p>
                      <a:pPr marL="90805" marR="426720">
                        <a:lnSpc>
                          <a:spcPts val="2100"/>
                        </a:lnSpc>
                        <a:spcBef>
                          <a:spcPts val="480"/>
                        </a:spcBef>
                      </a:pPr>
                      <a:r>
                        <a:rPr sz="1800" dirty="0">
                          <a:latin typeface="Calibri"/>
                          <a:cs typeface="Calibri"/>
                        </a:rPr>
                        <a:t>Switchboard</a:t>
                      </a:r>
                      <a:r>
                        <a:rPr sz="1800" spc="-70" dirty="0">
                          <a:latin typeface="Calibri"/>
                          <a:cs typeface="Calibri"/>
                        </a:rPr>
                        <a:t> </a:t>
                      </a:r>
                      <a:r>
                        <a:rPr sz="1800" spc="-10" dirty="0">
                          <a:latin typeface="Calibri"/>
                          <a:cs typeface="Calibri"/>
                        </a:rPr>
                        <a:t>phone conversaGons</a:t>
                      </a:r>
                      <a:endParaRPr sz="1800" dirty="0">
                        <a:latin typeface="Calibri"/>
                        <a:cs typeface="Calibri"/>
                      </a:endParaRPr>
                    </a:p>
                  </a:txBody>
                  <a:tcPr marL="0" marR="0" marT="609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6D5D5"/>
                    </a:solidFill>
                  </a:tcPr>
                </a:tc>
                <a:tc>
                  <a:txBody>
                    <a:bodyPr/>
                    <a:lstStyle/>
                    <a:p>
                      <a:pPr marL="91440">
                        <a:lnSpc>
                          <a:spcPct val="100000"/>
                        </a:lnSpc>
                        <a:spcBef>
                          <a:spcPts val="360"/>
                        </a:spcBef>
                      </a:pPr>
                      <a:r>
                        <a:rPr sz="1800" dirty="0">
                          <a:latin typeface="Calibri"/>
                          <a:cs typeface="Calibri"/>
                        </a:rPr>
                        <a:t>2.4</a:t>
                      </a:r>
                      <a:r>
                        <a:rPr sz="1800" spc="-20" dirty="0">
                          <a:latin typeface="Calibri"/>
                          <a:cs typeface="Calibri"/>
                        </a:rPr>
                        <a:t> </a:t>
                      </a:r>
                      <a:r>
                        <a:rPr sz="1800" spc="-10" dirty="0">
                          <a:latin typeface="Calibri"/>
                          <a:cs typeface="Calibri"/>
                        </a:rPr>
                        <a:t>million</a:t>
                      </a:r>
                      <a:endParaRPr sz="1800" dirty="0">
                        <a:latin typeface="Calibri"/>
                        <a:cs typeface="Calibri"/>
                      </a:endParaRPr>
                    </a:p>
                  </a:txBody>
                  <a:tcPr marL="0" marR="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6D5D5"/>
                    </a:solidFill>
                  </a:tcPr>
                </a:tc>
                <a:tc>
                  <a:txBody>
                    <a:bodyPr/>
                    <a:lstStyle/>
                    <a:p>
                      <a:pPr marL="90805">
                        <a:lnSpc>
                          <a:spcPct val="100000"/>
                        </a:lnSpc>
                        <a:spcBef>
                          <a:spcPts val="360"/>
                        </a:spcBef>
                      </a:pPr>
                      <a:r>
                        <a:rPr sz="1800" dirty="0">
                          <a:latin typeface="Calibri"/>
                          <a:cs typeface="Calibri"/>
                        </a:rPr>
                        <a:t>20</a:t>
                      </a:r>
                      <a:r>
                        <a:rPr sz="1800" spc="-25" dirty="0">
                          <a:latin typeface="Calibri"/>
                          <a:cs typeface="Calibri"/>
                        </a:rPr>
                        <a:t> </a:t>
                      </a:r>
                      <a:r>
                        <a:rPr sz="1800" spc="-10" dirty="0">
                          <a:latin typeface="Calibri"/>
                          <a:cs typeface="Calibri"/>
                        </a:rPr>
                        <a:t>thousand</a:t>
                      </a:r>
                      <a:endParaRPr sz="1800" dirty="0">
                        <a:latin typeface="Calibri"/>
                        <a:cs typeface="Calibri"/>
                      </a:endParaRPr>
                    </a:p>
                  </a:txBody>
                  <a:tcPr marL="0" marR="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6D5D5"/>
                    </a:solidFill>
                  </a:tcPr>
                </a:tc>
                <a:extLst>
                  <a:ext uri="{0D108BD9-81ED-4DB2-BD59-A6C34878D82A}">
                    <a16:rowId xmlns:a16="http://schemas.microsoft.com/office/drawing/2014/main" val="10001"/>
                  </a:ext>
                </a:extLst>
              </a:tr>
              <a:tr h="370205">
                <a:tc>
                  <a:txBody>
                    <a:bodyPr/>
                    <a:lstStyle/>
                    <a:p>
                      <a:pPr marL="90805">
                        <a:lnSpc>
                          <a:spcPct val="100000"/>
                        </a:lnSpc>
                        <a:spcBef>
                          <a:spcPts val="360"/>
                        </a:spcBef>
                      </a:pPr>
                      <a:r>
                        <a:rPr sz="1800" spc="-10" dirty="0">
                          <a:latin typeface="Calibri"/>
                          <a:cs typeface="Calibri"/>
                        </a:rPr>
                        <a:t>Shakespeare</a:t>
                      </a:r>
                      <a:endParaRPr sz="1800">
                        <a:latin typeface="Calibri"/>
                        <a:cs typeface="Calibri"/>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ECEC"/>
                    </a:solidFill>
                  </a:tcPr>
                </a:tc>
                <a:tc>
                  <a:txBody>
                    <a:bodyPr/>
                    <a:lstStyle/>
                    <a:p>
                      <a:pPr marL="91440">
                        <a:lnSpc>
                          <a:spcPct val="100000"/>
                        </a:lnSpc>
                        <a:spcBef>
                          <a:spcPts val="360"/>
                        </a:spcBef>
                      </a:pPr>
                      <a:r>
                        <a:rPr sz="1800" spc="-10" dirty="0">
                          <a:latin typeface="Calibri"/>
                          <a:cs typeface="Calibri"/>
                        </a:rPr>
                        <a:t>884,000</a:t>
                      </a:r>
                      <a:endParaRPr sz="1800" dirty="0">
                        <a:latin typeface="Calibri"/>
                        <a:cs typeface="Calibri"/>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ECEC"/>
                    </a:solidFill>
                  </a:tcPr>
                </a:tc>
                <a:tc>
                  <a:txBody>
                    <a:bodyPr/>
                    <a:lstStyle/>
                    <a:p>
                      <a:pPr marL="90805">
                        <a:lnSpc>
                          <a:spcPct val="100000"/>
                        </a:lnSpc>
                        <a:spcBef>
                          <a:spcPts val="360"/>
                        </a:spcBef>
                      </a:pPr>
                      <a:r>
                        <a:rPr sz="1800" dirty="0">
                          <a:latin typeface="Calibri"/>
                          <a:cs typeface="Calibri"/>
                        </a:rPr>
                        <a:t>31</a:t>
                      </a:r>
                      <a:r>
                        <a:rPr sz="1800" spc="-25" dirty="0">
                          <a:latin typeface="Calibri"/>
                          <a:cs typeface="Calibri"/>
                        </a:rPr>
                        <a:t> </a:t>
                      </a:r>
                      <a:r>
                        <a:rPr sz="1800" spc="-10" dirty="0">
                          <a:latin typeface="Calibri"/>
                          <a:cs typeface="Calibri"/>
                        </a:rPr>
                        <a:t>thousand</a:t>
                      </a:r>
                      <a:endParaRPr sz="1800" dirty="0">
                        <a:latin typeface="Calibri"/>
                        <a:cs typeface="Calibri"/>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ECEC"/>
                    </a:solidFill>
                  </a:tcPr>
                </a:tc>
                <a:extLst>
                  <a:ext uri="{0D108BD9-81ED-4DB2-BD59-A6C34878D82A}">
                    <a16:rowId xmlns:a16="http://schemas.microsoft.com/office/drawing/2014/main" val="10002"/>
                  </a:ext>
                </a:extLst>
              </a:tr>
              <a:tr h="370205">
                <a:tc>
                  <a:txBody>
                    <a:bodyPr/>
                    <a:lstStyle/>
                    <a:p>
                      <a:pPr marL="90805">
                        <a:lnSpc>
                          <a:spcPct val="100000"/>
                        </a:lnSpc>
                        <a:spcBef>
                          <a:spcPts val="360"/>
                        </a:spcBef>
                      </a:pPr>
                      <a:r>
                        <a:rPr sz="1800" dirty="0">
                          <a:latin typeface="Calibri"/>
                          <a:cs typeface="Calibri"/>
                        </a:rPr>
                        <a:t>Google</a:t>
                      </a:r>
                      <a:r>
                        <a:rPr sz="1800" spc="-40" dirty="0">
                          <a:latin typeface="Calibri"/>
                          <a:cs typeface="Calibri"/>
                        </a:rPr>
                        <a:t> </a:t>
                      </a:r>
                      <a:r>
                        <a:rPr sz="1800" spc="-200" dirty="0">
                          <a:latin typeface="Calibri"/>
                          <a:cs typeface="Calibri"/>
                        </a:rPr>
                        <a:t>N-</a:t>
                      </a:r>
                      <a:r>
                        <a:rPr sz="1800" spc="-370" dirty="0">
                          <a:latin typeface="Calibri"/>
                          <a:cs typeface="Calibri"/>
                        </a:rPr>
                        <a:t>­</a:t>
                      </a:r>
                      <a:r>
                        <a:rPr sz="1800" spc="-10" dirty="0">
                          <a:latin typeface="Calibri"/>
                          <a:cs typeface="Calibri"/>
                        </a:rPr>
                        <a:t>‐grams</a:t>
                      </a:r>
                      <a:endParaRPr sz="1800">
                        <a:latin typeface="Calibri"/>
                        <a:cs typeface="Calibri"/>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D5D5"/>
                    </a:solidFill>
                  </a:tcPr>
                </a:tc>
                <a:tc>
                  <a:txBody>
                    <a:bodyPr/>
                    <a:lstStyle/>
                    <a:p>
                      <a:pPr marL="91440">
                        <a:lnSpc>
                          <a:spcPct val="100000"/>
                        </a:lnSpc>
                        <a:spcBef>
                          <a:spcPts val="360"/>
                        </a:spcBef>
                      </a:pPr>
                      <a:r>
                        <a:rPr sz="1800" dirty="0">
                          <a:latin typeface="Calibri"/>
                          <a:cs typeface="Calibri"/>
                        </a:rPr>
                        <a:t>1</a:t>
                      </a:r>
                      <a:r>
                        <a:rPr sz="1800" spc="-10" dirty="0">
                          <a:latin typeface="Calibri"/>
                          <a:cs typeface="Calibri"/>
                        </a:rPr>
                        <a:t> trillion</a:t>
                      </a:r>
                      <a:endParaRPr sz="1800" dirty="0">
                        <a:latin typeface="Calibri"/>
                        <a:cs typeface="Calibri"/>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D5D5"/>
                    </a:solidFill>
                  </a:tcPr>
                </a:tc>
                <a:tc>
                  <a:txBody>
                    <a:bodyPr/>
                    <a:lstStyle/>
                    <a:p>
                      <a:pPr marL="90805">
                        <a:lnSpc>
                          <a:spcPct val="100000"/>
                        </a:lnSpc>
                        <a:spcBef>
                          <a:spcPts val="360"/>
                        </a:spcBef>
                      </a:pPr>
                      <a:r>
                        <a:rPr sz="1800" dirty="0">
                          <a:latin typeface="Calibri"/>
                          <a:cs typeface="Calibri"/>
                        </a:rPr>
                        <a:t>13</a:t>
                      </a:r>
                      <a:r>
                        <a:rPr sz="1800" spc="-30" dirty="0">
                          <a:latin typeface="Calibri"/>
                          <a:cs typeface="Calibri"/>
                        </a:rPr>
                        <a:t> </a:t>
                      </a:r>
                      <a:r>
                        <a:rPr sz="1800" spc="-10" dirty="0">
                          <a:latin typeface="Calibri"/>
                          <a:cs typeface="Calibri"/>
                        </a:rPr>
                        <a:t>million</a:t>
                      </a:r>
                      <a:endParaRPr sz="1800" dirty="0">
                        <a:latin typeface="Calibri"/>
                        <a:cs typeface="Calibri"/>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D5D5"/>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43744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E7FC97B5-9065-A361-C485-04F738B0D791}"/>
              </a:ext>
            </a:extLst>
          </p:cNvPr>
          <p:cNvSpPr txBox="1">
            <a:spLocks/>
          </p:cNvSpPr>
          <p:nvPr/>
        </p:nvSpPr>
        <p:spPr>
          <a:xfrm>
            <a:off x="1297939" y="54355"/>
            <a:ext cx="7682230" cy="1218539"/>
          </a:xfrm>
          <a:prstGeom prst="rect">
            <a:avLst/>
          </a:prstGeom>
        </p:spPr>
        <p:txBody>
          <a:bodyPr vert="horz" wrap="square" lIns="0" tIns="536194"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65100">
              <a:lnSpc>
                <a:spcPct val="100000"/>
              </a:lnSpc>
              <a:spcBef>
                <a:spcPts val="100"/>
              </a:spcBef>
            </a:pPr>
            <a:r>
              <a:rPr lang="en-US" dirty="0"/>
              <a:t>Simple</a:t>
            </a:r>
            <a:r>
              <a:rPr lang="en-US" spc="20" dirty="0"/>
              <a:t> </a:t>
            </a:r>
            <a:r>
              <a:rPr lang="en-US" dirty="0"/>
              <a:t>Tokenization</a:t>
            </a:r>
            <a:r>
              <a:rPr lang="en-US" spc="25" dirty="0"/>
              <a:t> </a:t>
            </a:r>
            <a:r>
              <a:rPr lang="en-US" dirty="0"/>
              <a:t>in</a:t>
            </a:r>
            <a:r>
              <a:rPr lang="en-US" spc="25" dirty="0"/>
              <a:t> </a:t>
            </a:r>
            <a:r>
              <a:rPr lang="en-US" spc="-20" dirty="0"/>
              <a:t>UNIX</a:t>
            </a:r>
          </a:p>
        </p:txBody>
      </p:sp>
      <p:sp>
        <p:nvSpPr>
          <p:cNvPr id="3" name="object 7">
            <a:extLst>
              <a:ext uri="{FF2B5EF4-FFF2-40B4-BE49-F238E27FC236}">
                <a16:creationId xmlns:a16="http://schemas.microsoft.com/office/drawing/2014/main" id="{57EAE4C7-790D-2DDB-21B8-370E86175AE3}"/>
              </a:ext>
            </a:extLst>
          </p:cNvPr>
          <p:cNvSpPr txBox="1"/>
          <p:nvPr/>
        </p:nvSpPr>
        <p:spPr>
          <a:xfrm>
            <a:off x="1523364" y="1299844"/>
            <a:ext cx="8107680" cy="883285"/>
          </a:xfrm>
          <a:prstGeom prst="rect">
            <a:avLst/>
          </a:prstGeom>
        </p:spPr>
        <p:txBody>
          <a:bodyPr vert="horz" wrap="square" lIns="0" tIns="75565" rIns="0" bIns="0" rtlCol="0">
            <a:spAutoFit/>
          </a:bodyPr>
          <a:lstStyle/>
          <a:p>
            <a:pPr marL="354965" indent="-342265">
              <a:lnSpc>
                <a:spcPct val="100000"/>
              </a:lnSpc>
              <a:spcBef>
                <a:spcPts val="595"/>
              </a:spcBef>
              <a:buClr>
                <a:srgbClr val="CC0000"/>
              </a:buClr>
              <a:buFont typeface="Times New Roman"/>
              <a:buChar char="•"/>
              <a:tabLst>
                <a:tab pos="354965" algn="l"/>
              </a:tabLst>
            </a:pPr>
            <a:r>
              <a:rPr lang="en-US" sz="2400" dirty="0">
                <a:latin typeface="Calibri"/>
                <a:cs typeface="Calibri"/>
              </a:rPr>
              <a:t>(Inspired</a:t>
            </a:r>
            <a:r>
              <a:rPr lang="en-US" sz="2400" spc="-40" dirty="0">
                <a:latin typeface="Calibri"/>
                <a:cs typeface="Calibri"/>
              </a:rPr>
              <a:t> </a:t>
            </a:r>
            <a:r>
              <a:rPr lang="en-US" sz="2400" dirty="0">
                <a:latin typeface="Calibri"/>
                <a:cs typeface="Calibri"/>
              </a:rPr>
              <a:t>by</a:t>
            </a:r>
            <a:r>
              <a:rPr lang="en-US" sz="2400" spc="-35" dirty="0">
                <a:latin typeface="Calibri"/>
                <a:cs typeface="Calibri"/>
              </a:rPr>
              <a:t> </a:t>
            </a:r>
            <a:r>
              <a:rPr lang="en-US" sz="2400" dirty="0">
                <a:latin typeface="Calibri"/>
                <a:cs typeface="Calibri"/>
              </a:rPr>
              <a:t>Ken</a:t>
            </a:r>
            <a:r>
              <a:rPr lang="en-US" sz="2400" spc="-40" dirty="0">
                <a:latin typeface="Calibri"/>
                <a:cs typeface="Calibri"/>
              </a:rPr>
              <a:t> </a:t>
            </a:r>
            <a:r>
              <a:rPr lang="en-US" sz="2400" dirty="0">
                <a:latin typeface="Calibri"/>
                <a:cs typeface="Calibri"/>
              </a:rPr>
              <a:t>Church’s</a:t>
            </a:r>
            <a:r>
              <a:rPr lang="en-US" sz="2400" spc="-35" dirty="0">
                <a:latin typeface="Calibri"/>
                <a:cs typeface="Calibri"/>
              </a:rPr>
              <a:t> </a:t>
            </a:r>
            <a:r>
              <a:rPr lang="en-US" sz="2400" dirty="0">
                <a:latin typeface="Calibri"/>
                <a:cs typeface="Calibri"/>
              </a:rPr>
              <a:t>UNIX</a:t>
            </a:r>
            <a:r>
              <a:rPr lang="en-US" sz="2400" spc="-40" dirty="0">
                <a:latin typeface="Calibri"/>
                <a:cs typeface="Calibri"/>
              </a:rPr>
              <a:t> </a:t>
            </a:r>
            <a:r>
              <a:rPr lang="en-US" sz="2400" dirty="0">
                <a:latin typeface="Calibri"/>
                <a:cs typeface="Calibri"/>
              </a:rPr>
              <a:t>for</a:t>
            </a:r>
            <a:r>
              <a:rPr lang="en-US" sz="2400" spc="-35" dirty="0">
                <a:latin typeface="Calibri"/>
                <a:cs typeface="Calibri"/>
              </a:rPr>
              <a:t> </a:t>
            </a:r>
            <a:r>
              <a:rPr lang="en-US" sz="2400" spc="-10" dirty="0">
                <a:latin typeface="Calibri"/>
                <a:cs typeface="Calibri"/>
              </a:rPr>
              <a:t>Poets.)</a:t>
            </a:r>
            <a:endParaRPr lang="en-US" sz="2400" dirty="0">
              <a:latin typeface="Calibri"/>
              <a:cs typeface="Calibri"/>
            </a:endParaRPr>
          </a:p>
          <a:p>
            <a:pPr marL="354965" indent="-342265">
              <a:lnSpc>
                <a:spcPct val="100000"/>
              </a:lnSpc>
              <a:spcBef>
                <a:spcPts val="495"/>
              </a:spcBef>
              <a:buClr>
                <a:srgbClr val="CC0000"/>
              </a:buClr>
              <a:buFont typeface="Times New Roman"/>
              <a:buChar char="•"/>
              <a:tabLst>
                <a:tab pos="354965" algn="l"/>
              </a:tabLst>
            </a:pPr>
            <a:r>
              <a:rPr lang="en-US" sz="2400" dirty="0">
                <a:latin typeface="Calibri"/>
                <a:cs typeface="Calibri"/>
              </a:rPr>
              <a:t>Given</a:t>
            </a:r>
            <a:r>
              <a:rPr lang="en-US" sz="2400" spc="-30" dirty="0">
                <a:latin typeface="Calibri"/>
                <a:cs typeface="Calibri"/>
              </a:rPr>
              <a:t> </a:t>
            </a:r>
            <a:r>
              <a:rPr lang="en-US" sz="2400" dirty="0">
                <a:latin typeface="Calibri"/>
                <a:cs typeface="Calibri"/>
              </a:rPr>
              <a:t>a</a:t>
            </a:r>
            <a:r>
              <a:rPr lang="en-US" sz="2400" spc="-30" dirty="0">
                <a:latin typeface="Calibri"/>
                <a:cs typeface="Calibri"/>
              </a:rPr>
              <a:t> </a:t>
            </a:r>
            <a:r>
              <a:rPr lang="en-US" sz="2400" dirty="0">
                <a:latin typeface="Calibri"/>
                <a:cs typeface="Calibri"/>
              </a:rPr>
              <a:t>text</a:t>
            </a:r>
            <a:r>
              <a:rPr lang="en-US" sz="2400" spc="-30" dirty="0">
                <a:latin typeface="Calibri"/>
                <a:cs typeface="Calibri"/>
              </a:rPr>
              <a:t> </a:t>
            </a:r>
            <a:r>
              <a:rPr lang="en-US" sz="2400" dirty="0">
                <a:latin typeface="Calibri"/>
                <a:cs typeface="Calibri"/>
              </a:rPr>
              <a:t>ﬁle,</a:t>
            </a:r>
            <a:r>
              <a:rPr lang="en-US" sz="2400" spc="-30" dirty="0">
                <a:latin typeface="Calibri"/>
                <a:cs typeface="Calibri"/>
              </a:rPr>
              <a:t> </a:t>
            </a:r>
            <a:r>
              <a:rPr lang="en-US" sz="2400" dirty="0">
                <a:latin typeface="Calibri"/>
                <a:cs typeface="Calibri"/>
              </a:rPr>
              <a:t>output</a:t>
            </a:r>
            <a:r>
              <a:rPr lang="en-US" sz="2400" spc="-25" dirty="0">
                <a:latin typeface="Calibri"/>
                <a:cs typeface="Calibri"/>
              </a:rPr>
              <a:t> </a:t>
            </a:r>
            <a:r>
              <a:rPr lang="en-US" sz="2400" dirty="0">
                <a:latin typeface="Calibri"/>
                <a:cs typeface="Calibri"/>
              </a:rPr>
              <a:t>the</a:t>
            </a:r>
            <a:r>
              <a:rPr lang="en-US" sz="2400" spc="-30" dirty="0">
                <a:latin typeface="Calibri"/>
                <a:cs typeface="Calibri"/>
              </a:rPr>
              <a:t> </a:t>
            </a:r>
            <a:r>
              <a:rPr lang="en-US" sz="2400" dirty="0">
                <a:latin typeface="Calibri"/>
                <a:cs typeface="Calibri"/>
              </a:rPr>
              <a:t>word</a:t>
            </a:r>
            <a:r>
              <a:rPr lang="en-US" sz="2400" spc="-30" dirty="0">
                <a:latin typeface="Calibri"/>
                <a:cs typeface="Calibri"/>
              </a:rPr>
              <a:t> </a:t>
            </a:r>
            <a:r>
              <a:rPr lang="en-US" sz="2400" dirty="0">
                <a:latin typeface="Calibri"/>
                <a:cs typeface="Calibri"/>
              </a:rPr>
              <a:t>tokens</a:t>
            </a:r>
            <a:r>
              <a:rPr lang="en-US" sz="2400" spc="-30" dirty="0">
                <a:latin typeface="Calibri"/>
                <a:cs typeface="Calibri"/>
              </a:rPr>
              <a:t> </a:t>
            </a:r>
            <a:r>
              <a:rPr lang="en-US" sz="2400" dirty="0">
                <a:latin typeface="Calibri"/>
                <a:cs typeface="Calibri"/>
              </a:rPr>
              <a:t>and</a:t>
            </a:r>
            <a:r>
              <a:rPr lang="en-US" sz="2400" spc="-25" dirty="0">
                <a:latin typeface="Calibri"/>
                <a:cs typeface="Calibri"/>
              </a:rPr>
              <a:t> </a:t>
            </a:r>
            <a:r>
              <a:rPr lang="en-US" sz="2400" dirty="0">
                <a:latin typeface="Calibri"/>
                <a:cs typeface="Calibri"/>
              </a:rPr>
              <a:t>their</a:t>
            </a:r>
            <a:r>
              <a:rPr lang="en-US" sz="2400" spc="-30" dirty="0">
                <a:latin typeface="Calibri"/>
                <a:cs typeface="Calibri"/>
              </a:rPr>
              <a:t> </a:t>
            </a:r>
            <a:r>
              <a:rPr lang="en-US" sz="2400" spc="-10" dirty="0">
                <a:latin typeface="Calibri"/>
                <a:cs typeface="Calibri"/>
              </a:rPr>
              <a:t>frequencies</a:t>
            </a:r>
            <a:endParaRPr lang="en-US" sz="2400" dirty="0">
              <a:latin typeface="Calibri"/>
              <a:cs typeface="Calibri"/>
            </a:endParaRPr>
          </a:p>
        </p:txBody>
      </p:sp>
      <p:sp>
        <p:nvSpPr>
          <p:cNvPr id="4" name="object 8">
            <a:extLst>
              <a:ext uri="{FF2B5EF4-FFF2-40B4-BE49-F238E27FC236}">
                <a16:creationId xmlns:a16="http://schemas.microsoft.com/office/drawing/2014/main" id="{F1AD2D40-7EF0-04A4-B29A-F285FCF73CB8}"/>
              </a:ext>
            </a:extLst>
          </p:cNvPr>
          <p:cNvSpPr txBox="1"/>
          <p:nvPr/>
        </p:nvSpPr>
        <p:spPr>
          <a:xfrm>
            <a:off x="787424" y="2210079"/>
            <a:ext cx="5055870" cy="1117600"/>
          </a:xfrm>
          <a:prstGeom prst="rect">
            <a:avLst/>
          </a:prstGeom>
        </p:spPr>
        <p:txBody>
          <a:bodyPr vert="horz" wrap="square" lIns="0" tIns="76200" rIns="0" bIns="0" rtlCol="0">
            <a:spAutoFit/>
          </a:bodyPr>
          <a:lstStyle/>
          <a:p>
            <a:pPr marL="12700">
              <a:lnSpc>
                <a:spcPct val="100000"/>
              </a:lnSpc>
              <a:spcBef>
                <a:spcPts val="600"/>
              </a:spcBef>
              <a:tabLst>
                <a:tab pos="469900" algn="l"/>
                <a:tab pos="1079500" algn="l"/>
                <a:tab pos="2451100" algn="l"/>
                <a:tab pos="3213100" algn="l"/>
                <a:tab pos="3517900" algn="l"/>
              </a:tabLst>
            </a:pPr>
            <a:r>
              <a:rPr lang="en-US" sz="2000" spc="-25" dirty="0">
                <a:latin typeface="Courier New"/>
                <a:cs typeface="Courier New"/>
              </a:rPr>
              <a:t>tr</a:t>
            </a:r>
            <a:r>
              <a:rPr lang="en-US" sz="2000" dirty="0">
                <a:latin typeface="Courier New"/>
                <a:cs typeface="Courier New"/>
              </a:rPr>
              <a:t>	-</a:t>
            </a:r>
            <a:r>
              <a:rPr lang="en-US" sz="2000" spc="-25" dirty="0" err="1">
                <a:latin typeface="Courier New"/>
                <a:cs typeface="Courier New"/>
              </a:rPr>
              <a:t>sc</a:t>
            </a:r>
            <a:r>
              <a:rPr lang="en-US" sz="2000" dirty="0">
                <a:latin typeface="Courier New"/>
                <a:cs typeface="Courier New"/>
              </a:rPr>
              <a:t>	’A-Za-</a:t>
            </a:r>
            <a:r>
              <a:rPr lang="en-US" sz="2000" spc="-25" dirty="0">
                <a:latin typeface="Courier New"/>
                <a:cs typeface="Courier New"/>
              </a:rPr>
              <a:t>z’</a:t>
            </a:r>
            <a:r>
              <a:rPr lang="en-US" sz="2000" dirty="0">
                <a:latin typeface="Courier New"/>
                <a:cs typeface="Courier New"/>
              </a:rPr>
              <a:t>	</a:t>
            </a:r>
            <a:r>
              <a:rPr lang="en-US" sz="2000" spc="-20" dirty="0">
                <a:latin typeface="Courier New"/>
                <a:cs typeface="Courier New"/>
              </a:rPr>
              <a:t>’\n’</a:t>
            </a:r>
            <a:r>
              <a:rPr lang="en-US" sz="2000" dirty="0">
                <a:latin typeface="Courier New"/>
                <a:cs typeface="Courier New"/>
              </a:rPr>
              <a:t>	</a:t>
            </a:r>
            <a:r>
              <a:rPr lang="en-US" sz="2000" spc="-50" dirty="0">
                <a:latin typeface="Courier New"/>
                <a:cs typeface="Courier New"/>
              </a:rPr>
              <a:t>&lt;</a:t>
            </a:r>
            <a:r>
              <a:rPr lang="en-US" sz="2000" dirty="0">
                <a:latin typeface="Courier New"/>
                <a:cs typeface="Courier New"/>
              </a:rPr>
              <a:t>	</a:t>
            </a:r>
            <a:r>
              <a:rPr lang="en-US" sz="2000" spc="-10" dirty="0">
                <a:latin typeface="Courier New"/>
                <a:cs typeface="Courier New"/>
              </a:rPr>
              <a:t>shakes.txt</a:t>
            </a:r>
            <a:endParaRPr lang="en-US" sz="2000" dirty="0">
              <a:latin typeface="Courier New"/>
              <a:cs typeface="Courier New"/>
            </a:endParaRPr>
          </a:p>
          <a:p>
            <a:pPr marL="774700">
              <a:lnSpc>
                <a:spcPct val="100000"/>
              </a:lnSpc>
              <a:spcBef>
                <a:spcPts val="500"/>
              </a:spcBef>
            </a:pPr>
            <a:r>
              <a:rPr lang="en-US" sz="2000" spc="-50" dirty="0">
                <a:latin typeface="Courier New"/>
                <a:cs typeface="Courier New"/>
              </a:rPr>
              <a:t>|</a:t>
            </a:r>
            <a:endParaRPr lang="en-US" sz="2000" dirty="0">
              <a:latin typeface="Courier New"/>
              <a:cs typeface="Courier New"/>
            </a:endParaRPr>
          </a:p>
          <a:p>
            <a:pPr marL="774700">
              <a:lnSpc>
                <a:spcPct val="100000"/>
              </a:lnSpc>
              <a:spcBef>
                <a:spcPts val="400"/>
              </a:spcBef>
            </a:pPr>
            <a:r>
              <a:rPr lang="en-US" sz="2000" spc="-50" dirty="0">
                <a:latin typeface="Courier New"/>
                <a:cs typeface="Courier New"/>
              </a:rPr>
              <a:t>|</a:t>
            </a:r>
            <a:endParaRPr lang="en-US" sz="2000" dirty="0">
              <a:latin typeface="Courier New"/>
              <a:cs typeface="Courier New"/>
            </a:endParaRPr>
          </a:p>
        </p:txBody>
      </p:sp>
      <p:sp>
        <p:nvSpPr>
          <p:cNvPr id="5" name="object 10">
            <a:extLst>
              <a:ext uri="{FF2B5EF4-FFF2-40B4-BE49-F238E27FC236}">
                <a16:creationId xmlns:a16="http://schemas.microsoft.com/office/drawing/2014/main" id="{0F64DBB6-DD6E-30B1-B2A5-55FE41E5E5F0}"/>
              </a:ext>
            </a:extLst>
          </p:cNvPr>
          <p:cNvSpPr txBox="1"/>
          <p:nvPr/>
        </p:nvSpPr>
        <p:spPr>
          <a:xfrm>
            <a:off x="1523364" y="4384803"/>
            <a:ext cx="1199515" cy="1320800"/>
          </a:xfrm>
          <a:prstGeom prst="rect">
            <a:avLst/>
          </a:prstGeom>
        </p:spPr>
        <p:txBody>
          <a:bodyPr vert="horz" wrap="square" lIns="0" tIns="66040" rIns="0" bIns="0" rtlCol="0">
            <a:spAutoFit/>
          </a:bodyPr>
          <a:lstStyle/>
          <a:p>
            <a:pPr marL="12700">
              <a:lnSpc>
                <a:spcPct val="100000"/>
              </a:lnSpc>
              <a:spcBef>
                <a:spcPts val="520"/>
              </a:spcBef>
            </a:pPr>
            <a:r>
              <a:rPr lang="en-US" sz="1400">
                <a:latin typeface="Courier New"/>
                <a:cs typeface="Courier New"/>
              </a:rPr>
              <a:t>1945 </a:t>
            </a:r>
            <a:r>
              <a:rPr lang="en-US" sz="1400" spc="-50">
                <a:latin typeface="Courier New"/>
                <a:cs typeface="Courier New"/>
              </a:rPr>
              <a:t>A</a:t>
            </a:r>
            <a:endParaRPr lang="en-US" sz="1400">
              <a:latin typeface="Courier New"/>
              <a:cs typeface="Courier New"/>
            </a:endParaRPr>
          </a:p>
          <a:p>
            <a:pPr marL="226060">
              <a:lnSpc>
                <a:spcPct val="100000"/>
              </a:lnSpc>
              <a:spcBef>
                <a:spcPts val="420"/>
              </a:spcBef>
            </a:pPr>
            <a:r>
              <a:rPr lang="en-US" sz="1400">
                <a:latin typeface="Courier New"/>
                <a:cs typeface="Courier New"/>
              </a:rPr>
              <a:t>72 </a:t>
            </a:r>
            <a:r>
              <a:rPr lang="en-US" sz="1400" spc="-10">
                <a:latin typeface="Courier New"/>
                <a:cs typeface="Courier New"/>
              </a:rPr>
              <a:t>AARON</a:t>
            </a:r>
            <a:endParaRPr lang="en-US" sz="1400">
              <a:latin typeface="Courier New"/>
              <a:cs typeface="Courier New"/>
            </a:endParaRPr>
          </a:p>
          <a:p>
            <a:pPr marL="226060">
              <a:lnSpc>
                <a:spcPct val="100000"/>
              </a:lnSpc>
              <a:spcBef>
                <a:spcPts val="320"/>
              </a:spcBef>
            </a:pPr>
            <a:r>
              <a:rPr lang="en-US" sz="1400">
                <a:latin typeface="Courier New"/>
                <a:cs typeface="Courier New"/>
              </a:rPr>
              <a:t>19 </a:t>
            </a:r>
            <a:r>
              <a:rPr lang="en-US" sz="1400" spc="-10">
                <a:latin typeface="Courier New"/>
                <a:cs typeface="Courier New"/>
              </a:rPr>
              <a:t>ABBESS</a:t>
            </a:r>
            <a:endParaRPr lang="en-US" sz="1400">
              <a:latin typeface="Courier New"/>
              <a:cs typeface="Courier New"/>
            </a:endParaRPr>
          </a:p>
          <a:p>
            <a:pPr marL="332740">
              <a:lnSpc>
                <a:spcPct val="100000"/>
              </a:lnSpc>
              <a:spcBef>
                <a:spcPts val="320"/>
              </a:spcBef>
            </a:pPr>
            <a:r>
              <a:rPr lang="en-US" sz="1400">
                <a:latin typeface="Courier New"/>
                <a:cs typeface="Courier New"/>
              </a:rPr>
              <a:t>5 </a:t>
            </a:r>
            <a:r>
              <a:rPr lang="en-US" sz="1400" spc="-10">
                <a:latin typeface="Courier New"/>
                <a:cs typeface="Courier New"/>
              </a:rPr>
              <a:t>ABBOT</a:t>
            </a:r>
            <a:endParaRPr lang="en-US" sz="1400">
              <a:latin typeface="Courier New"/>
              <a:cs typeface="Courier New"/>
            </a:endParaRPr>
          </a:p>
          <a:p>
            <a:pPr marL="119380">
              <a:lnSpc>
                <a:spcPct val="100000"/>
              </a:lnSpc>
              <a:spcBef>
                <a:spcPts val="320"/>
              </a:spcBef>
            </a:pPr>
            <a:r>
              <a:rPr lang="en-US" sz="1400">
                <a:latin typeface="Courier New"/>
                <a:cs typeface="Courier New"/>
              </a:rPr>
              <a:t>... </a:t>
            </a:r>
            <a:r>
              <a:rPr lang="en-US" sz="1400" spc="-25">
                <a:latin typeface="Courier New"/>
                <a:cs typeface="Courier New"/>
              </a:rPr>
              <a:t>...</a:t>
            </a:r>
            <a:endParaRPr lang="en-US" sz="1400" dirty="0">
              <a:latin typeface="Courier New"/>
              <a:cs typeface="Courier New"/>
            </a:endParaRPr>
          </a:p>
        </p:txBody>
      </p:sp>
      <p:sp>
        <p:nvSpPr>
          <p:cNvPr id="6" name="object 11">
            <a:extLst>
              <a:ext uri="{FF2B5EF4-FFF2-40B4-BE49-F238E27FC236}">
                <a16:creationId xmlns:a16="http://schemas.microsoft.com/office/drawing/2014/main" id="{101AAB96-A227-6C08-0BBA-E4920618F2D6}"/>
              </a:ext>
            </a:extLst>
          </p:cNvPr>
          <p:cNvSpPr txBox="1"/>
          <p:nvPr/>
        </p:nvSpPr>
        <p:spPr>
          <a:xfrm>
            <a:off x="3545522" y="4384803"/>
            <a:ext cx="986155" cy="1089660"/>
          </a:xfrm>
          <a:prstGeom prst="rect">
            <a:avLst/>
          </a:prstGeom>
        </p:spPr>
        <p:txBody>
          <a:bodyPr vert="horz" wrap="square" lIns="0" tIns="12700" rIns="0" bIns="0" rtlCol="0">
            <a:spAutoFit/>
          </a:bodyPr>
          <a:lstStyle/>
          <a:p>
            <a:pPr marR="111760" algn="r">
              <a:lnSpc>
                <a:spcPts val="1639"/>
              </a:lnSpc>
              <a:spcBef>
                <a:spcPts val="100"/>
              </a:spcBef>
            </a:pPr>
            <a:r>
              <a:rPr lang="en-US" sz="1400">
                <a:latin typeface="Courier New"/>
                <a:cs typeface="Courier New"/>
              </a:rPr>
              <a:t>25 </a:t>
            </a:r>
            <a:r>
              <a:rPr lang="en-US" sz="1400" spc="-10">
                <a:latin typeface="Courier New"/>
                <a:cs typeface="Courier New"/>
              </a:rPr>
              <a:t>Aaron</a:t>
            </a:r>
            <a:endParaRPr lang="en-US" sz="1400">
              <a:latin typeface="Courier New"/>
              <a:cs typeface="Courier New"/>
            </a:endParaRPr>
          </a:p>
          <a:p>
            <a:pPr marR="111760" algn="r">
              <a:lnSpc>
                <a:spcPts val="1639"/>
              </a:lnSpc>
            </a:pPr>
            <a:r>
              <a:rPr lang="en-US" sz="1400">
                <a:latin typeface="Courier New"/>
                <a:cs typeface="Courier New"/>
              </a:rPr>
              <a:t>6 </a:t>
            </a:r>
            <a:r>
              <a:rPr lang="en-US" sz="1400" spc="-10">
                <a:latin typeface="Courier New"/>
                <a:cs typeface="Courier New"/>
              </a:rPr>
              <a:t>Abate</a:t>
            </a:r>
            <a:endParaRPr lang="en-US" sz="1400">
              <a:latin typeface="Courier New"/>
              <a:cs typeface="Courier New"/>
            </a:endParaRPr>
          </a:p>
          <a:p>
            <a:pPr marL="119380">
              <a:lnSpc>
                <a:spcPct val="100000"/>
              </a:lnSpc>
              <a:spcBef>
                <a:spcPts val="20"/>
              </a:spcBef>
            </a:pPr>
            <a:r>
              <a:rPr lang="en-US" sz="1400">
                <a:latin typeface="Courier New"/>
                <a:cs typeface="Courier New"/>
              </a:rPr>
              <a:t>1 </a:t>
            </a:r>
            <a:r>
              <a:rPr lang="en-US" sz="1400" spc="-10">
                <a:latin typeface="Courier New"/>
                <a:cs typeface="Courier New"/>
              </a:rPr>
              <a:t>Abates</a:t>
            </a:r>
            <a:endParaRPr lang="en-US" sz="1400">
              <a:latin typeface="Courier New"/>
              <a:cs typeface="Courier New"/>
            </a:endParaRPr>
          </a:p>
          <a:p>
            <a:pPr marL="119380">
              <a:lnSpc>
                <a:spcPct val="100000"/>
              </a:lnSpc>
              <a:spcBef>
                <a:spcPts val="20"/>
              </a:spcBef>
            </a:pPr>
            <a:r>
              <a:rPr lang="en-US" sz="1400">
                <a:latin typeface="Courier New"/>
                <a:cs typeface="Courier New"/>
              </a:rPr>
              <a:t>5 </a:t>
            </a:r>
            <a:r>
              <a:rPr lang="en-US" sz="1400" spc="-10">
                <a:latin typeface="Courier New"/>
                <a:cs typeface="Courier New"/>
              </a:rPr>
              <a:t>Abbess</a:t>
            </a:r>
            <a:endParaRPr lang="en-US" sz="1400">
              <a:latin typeface="Courier New"/>
              <a:cs typeface="Courier New"/>
            </a:endParaRPr>
          </a:p>
          <a:p>
            <a:pPr marL="119380">
              <a:lnSpc>
                <a:spcPct val="100000"/>
              </a:lnSpc>
              <a:spcBef>
                <a:spcPts val="20"/>
              </a:spcBef>
            </a:pPr>
            <a:r>
              <a:rPr lang="en-US" sz="1400">
                <a:latin typeface="Courier New"/>
                <a:cs typeface="Courier New"/>
              </a:rPr>
              <a:t>6 </a:t>
            </a:r>
            <a:r>
              <a:rPr lang="en-US" sz="1400" spc="-10">
                <a:latin typeface="Courier New"/>
                <a:cs typeface="Courier New"/>
              </a:rPr>
              <a:t>Abbey</a:t>
            </a:r>
            <a:endParaRPr lang="en-US" sz="1400" dirty="0">
              <a:latin typeface="Courier New"/>
              <a:cs typeface="Courier New"/>
            </a:endParaRPr>
          </a:p>
        </p:txBody>
      </p:sp>
      <p:sp>
        <p:nvSpPr>
          <p:cNvPr id="7" name="object 9">
            <a:extLst>
              <a:ext uri="{FF2B5EF4-FFF2-40B4-BE49-F238E27FC236}">
                <a16:creationId xmlns:a16="http://schemas.microsoft.com/office/drawing/2014/main" id="{4D634E59-C1A1-BD9B-0807-6BA6A371E711}"/>
              </a:ext>
            </a:extLst>
          </p:cNvPr>
          <p:cNvSpPr txBox="1"/>
          <p:nvPr/>
        </p:nvSpPr>
        <p:spPr>
          <a:xfrm>
            <a:off x="1630044" y="2591079"/>
            <a:ext cx="1092835" cy="736600"/>
          </a:xfrm>
          <a:prstGeom prst="rect">
            <a:avLst/>
          </a:prstGeom>
        </p:spPr>
        <p:txBody>
          <a:bodyPr vert="horz" wrap="square" lIns="0" tIns="12700" rIns="0" bIns="0" rtlCol="0">
            <a:spAutoFit/>
          </a:bodyPr>
          <a:lstStyle/>
          <a:p>
            <a:pPr marL="12700" marR="5080">
              <a:lnSpc>
                <a:spcPct val="116700"/>
              </a:lnSpc>
              <a:spcBef>
                <a:spcPts val="100"/>
              </a:spcBef>
              <a:tabLst>
                <a:tab pos="774700" algn="l"/>
              </a:tabLst>
            </a:pPr>
            <a:r>
              <a:rPr lang="en-US" sz="2000" spc="-20" dirty="0">
                <a:latin typeface="Courier New"/>
                <a:cs typeface="Courier New"/>
              </a:rPr>
              <a:t>sort </a:t>
            </a:r>
            <a:r>
              <a:rPr lang="en-US" sz="2000" spc="-20" dirty="0" err="1">
                <a:latin typeface="Courier New"/>
                <a:cs typeface="Courier New"/>
              </a:rPr>
              <a:t>uniq</a:t>
            </a:r>
            <a:r>
              <a:rPr lang="en-US" sz="2000" dirty="0">
                <a:latin typeface="Courier New"/>
                <a:cs typeface="Courier New"/>
              </a:rPr>
              <a:t>	</a:t>
            </a:r>
            <a:r>
              <a:rPr lang="en-US" sz="2000" spc="-25" dirty="0">
                <a:latin typeface="Courier New"/>
                <a:cs typeface="Courier New"/>
              </a:rPr>
              <a:t>–c</a:t>
            </a:r>
            <a:endParaRPr lang="en-US" sz="2000" dirty="0">
              <a:latin typeface="Courier New"/>
              <a:cs typeface="Courier New"/>
            </a:endParaRPr>
          </a:p>
        </p:txBody>
      </p:sp>
      <p:sp>
        <p:nvSpPr>
          <p:cNvPr id="8" name="object 14">
            <a:extLst>
              <a:ext uri="{FF2B5EF4-FFF2-40B4-BE49-F238E27FC236}">
                <a16:creationId xmlns:a16="http://schemas.microsoft.com/office/drawing/2014/main" id="{DBE2A634-ABE3-B870-24E6-B985FD454DBE}"/>
              </a:ext>
            </a:extLst>
          </p:cNvPr>
          <p:cNvSpPr txBox="1"/>
          <p:nvPr/>
        </p:nvSpPr>
        <p:spPr>
          <a:xfrm>
            <a:off x="2667000" y="2647949"/>
            <a:ext cx="2743200" cy="304800"/>
          </a:xfrm>
          <a:prstGeom prst="rect">
            <a:avLst/>
          </a:prstGeom>
          <a:solidFill>
            <a:srgbClr val="FFD479"/>
          </a:solidFill>
        </p:spPr>
        <p:txBody>
          <a:bodyPr vert="horz" wrap="square" lIns="0" tIns="30480" rIns="0" bIns="0" rtlCol="0">
            <a:spAutoFit/>
          </a:bodyPr>
          <a:lstStyle/>
          <a:p>
            <a:pPr marL="90805">
              <a:lnSpc>
                <a:spcPct val="100000"/>
              </a:lnSpc>
              <a:spcBef>
                <a:spcPts val="240"/>
              </a:spcBef>
            </a:pPr>
            <a:r>
              <a:rPr lang="en-US" sz="1600">
                <a:latin typeface="Lucida Sans Unicode"/>
                <a:cs typeface="Lucida Sans Unicode"/>
              </a:rPr>
              <a:t>Sort</a:t>
            </a:r>
            <a:r>
              <a:rPr lang="en-US" sz="1600" spc="-40">
                <a:latin typeface="Lucida Sans Unicode"/>
                <a:cs typeface="Lucida Sans Unicode"/>
              </a:rPr>
              <a:t> </a:t>
            </a:r>
            <a:r>
              <a:rPr lang="en-US" sz="1600">
                <a:latin typeface="Lucida Sans Unicode"/>
                <a:cs typeface="Lucida Sans Unicode"/>
              </a:rPr>
              <a:t>in</a:t>
            </a:r>
            <a:r>
              <a:rPr lang="en-US" sz="1600" spc="-35">
                <a:latin typeface="Lucida Sans Unicode"/>
                <a:cs typeface="Lucida Sans Unicode"/>
              </a:rPr>
              <a:t> </a:t>
            </a:r>
            <a:r>
              <a:rPr lang="en-US" sz="1600">
                <a:latin typeface="Lucida Sans Unicode"/>
                <a:cs typeface="Lucida Sans Unicode"/>
              </a:rPr>
              <a:t>alphabetical</a:t>
            </a:r>
            <a:r>
              <a:rPr lang="en-US" sz="1600" spc="-40">
                <a:latin typeface="Lucida Sans Unicode"/>
                <a:cs typeface="Lucida Sans Unicode"/>
              </a:rPr>
              <a:t> </a:t>
            </a:r>
            <a:r>
              <a:rPr lang="en-US" sz="1600" spc="-20">
                <a:latin typeface="Lucida Sans Unicode"/>
                <a:cs typeface="Lucida Sans Unicode"/>
              </a:rPr>
              <a:t>order</a:t>
            </a:r>
            <a:endParaRPr lang="en-US" sz="1600" dirty="0">
              <a:latin typeface="Lucida Sans Unicode"/>
              <a:cs typeface="Lucida Sans Unicode"/>
            </a:endParaRPr>
          </a:p>
        </p:txBody>
      </p:sp>
      <p:sp>
        <p:nvSpPr>
          <p:cNvPr id="9" name="object 13">
            <a:extLst>
              <a:ext uri="{FF2B5EF4-FFF2-40B4-BE49-F238E27FC236}">
                <a16:creationId xmlns:a16="http://schemas.microsoft.com/office/drawing/2014/main" id="{5978C86A-523B-4334-D850-7FB640540D59}"/>
              </a:ext>
            </a:extLst>
          </p:cNvPr>
          <p:cNvSpPr txBox="1"/>
          <p:nvPr/>
        </p:nvSpPr>
        <p:spPr>
          <a:xfrm>
            <a:off x="6899985" y="2301239"/>
            <a:ext cx="3429000" cy="304800"/>
          </a:xfrm>
          <a:prstGeom prst="rect">
            <a:avLst/>
          </a:prstGeom>
          <a:solidFill>
            <a:srgbClr val="FFD479"/>
          </a:solidFill>
        </p:spPr>
        <p:txBody>
          <a:bodyPr vert="horz" wrap="square" lIns="0" tIns="30480" rIns="0" bIns="0" rtlCol="0">
            <a:spAutoFit/>
          </a:bodyPr>
          <a:lstStyle/>
          <a:p>
            <a:pPr marL="90805">
              <a:lnSpc>
                <a:spcPct val="100000"/>
              </a:lnSpc>
              <a:spcBef>
                <a:spcPts val="240"/>
              </a:spcBef>
            </a:pPr>
            <a:r>
              <a:rPr lang="en-US" sz="1600">
                <a:latin typeface="Lucida Sans Unicode"/>
                <a:cs typeface="Lucida Sans Unicode"/>
              </a:rPr>
              <a:t>Change</a:t>
            </a:r>
            <a:r>
              <a:rPr lang="en-US" sz="1600" spc="-30">
                <a:latin typeface="Lucida Sans Unicode"/>
                <a:cs typeface="Lucida Sans Unicode"/>
              </a:rPr>
              <a:t> </a:t>
            </a:r>
            <a:r>
              <a:rPr lang="en-US" sz="1600">
                <a:latin typeface="Lucida Sans Unicode"/>
                <a:cs typeface="Lucida Sans Unicode"/>
              </a:rPr>
              <a:t>all</a:t>
            </a:r>
            <a:r>
              <a:rPr lang="en-US" sz="1600" spc="-20">
                <a:latin typeface="Lucida Sans Unicode"/>
                <a:cs typeface="Lucida Sans Unicode"/>
              </a:rPr>
              <a:t> </a:t>
            </a:r>
            <a:r>
              <a:rPr lang="en-US" sz="1600" spc="-110">
                <a:latin typeface="Lucida Sans Unicode"/>
                <a:cs typeface="Lucida Sans Unicode"/>
              </a:rPr>
              <a:t>non-</a:t>
            </a:r>
            <a:r>
              <a:rPr lang="en-US" sz="1600">
                <a:latin typeface="Lucida Sans Unicode"/>
                <a:cs typeface="Lucida Sans Unicode"/>
              </a:rPr>
              <a:t>alpha</a:t>
            </a:r>
            <a:r>
              <a:rPr lang="en-US" sz="1600" spc="-25">
                <a:latin typeface="Lucida Sans Unicode"/>
                <a:cs typeface="Lucida Sans Unicode"/>
              </a:rPr>
              <a:t> </a:t>
            </a:r>
            <a:r>
              <a:rPr lang="en-US" sz="1600">
                <a:latin typeface="Lucida Sans Unicode"/>
                <a:cs typeface="Lucida Sans Unicode"/>
              </a:rPr>
              <a:t>to</a:t>
            </a:r>
            <a:r>
              <a:rPr lang="en-US" sz="1600" spc="-20">
                <a:latin typeface="Lucida Sans Unicode"/>
                <a:cs typeface="Lucida Sans Unicode"/>
              </a:rPr>
              <a:t> </a:t>
            </a:r>
            <a:r>
              <a:rPr lang="en-US" sz="1600" spc="-10">
                <a:latin typeface="Lucida Sans Unicode"/>
                <a:cs typeface="Lucida Sans Unicode"/>
              </a:rPr>
              <a:t>newlines</a:t>
            </a:r>
            <a:endParaRPr lang="en-US" sz="1600" dirty="0">
              <a:latin typeface="Lucida Sans Unicode"/>
              <a:cs typeface="Lucida Sans Unicode"/>
            </a:endParaRPr>
          </a:p>
        </p:txBody>
      </p:sp>
      <p:sp>
        <p:nvSpPr>
          <p:cNvPr id="10" name="object 15">
            <a:extLst>
              <a:ext uri="{FF2B5EF4-FFF2-40B4-BE49-F238E27FC236}">
                <a16:creationId xmlns:a16="http://schemas.microsoft.com/office/drawing/2014/main" id="{7D7F988E-2AB5-651D-6DC6-88C6F52FAE2B}"/>
              </a:ext>
            </a:extLst>
          </p:cNvPr>
          <p:cNvSpPr txBox="1"/>
          <p:nvPr/>
        </p:nvSpPr>
        <p:spPr>
          <a:xfrm>
            <a:off x="3048000" y="3028949"/>
            <a:ext cx="2971800" cy="304800"/>
          </a:xfrm>
          <a:prstGeom prst="rect">
            <a:avLst/>
          </a:prstGeom>
          <a:solidFill>
            <a:srgbClr val="FFD479"/>
          </a:solidFill>
        </p:spPr>
        <p:txBody>
          <a:bodyPr vert="horz" wrap="square" lIns="0" tIns="30480" rIns="0" bIns="0" rtlCol="0">
            <a:spAutoFit/>
          </a:bodyPr>
          <a:lstStyle/>
          <a:p>
            <a:pPr marL="90805">
              <a:lnSpc>
                <a:spcPct val="100000"/>
              </a:lnSpc>
              <a:spcBef>
                <a:spcPts val="240"/>
              </a:spcBef>
            </a:pPr>
            <a:r>
              <a:rPr lang="en-US" sz="1600" dirty="0">
                <a:latin typeface="Lucida Sans Unicode"/>
                <a:cs typeface="Lucida Sans Unicode"/>
              </a:rPr>
              <a:t>Merge</a:t>
            </a:r>
            <a:r>
              <a:rPr lang="en-US" sz="1600" spc="-30" dirty="0">
                <a:latin typeface="Lucida Sans Unicode"/>
                <a:cs typeface="Lucida Sans Unicode"/>
              </a:rPr>
              <a:t> </a:t>
            </a:r>
            <a:r>
              <a:rPr lang="en-US" sz="1600" dirty="0">
                <a:latin typeface="Lucida Sans Unicode"/>
                <a:cs typeface="Lucida Sans Unicode"/>
              </a:rPr>
              <a:t>and</a:t>
            </a:r>
            <a:r>
              <a:rPr lang="en-US" sz="1600" spc="-20" dirty="0">
                <a:latin typeface="Lucida Sans Unicode"/>
                <a:cs typeface="Lucida Sans Unicode"/>
              </a:rPr>
              <a:t> </a:t>
            </a:r>
            <a:r>
              <a:rPr lang="en-US" sz="1600" dirty="0">
                <a:latin typeface="Lucida Sans Unicode"/>
                <a:cs typeface="Lucida Sans Unicode"/>
              </a:rPr>
              <a:t>count</a:t>
            </a:r>
            <a:r>
              <a:rPr lang="en-US" sz="1600" spc="-20" dirty="0">
                <a:latin typeface="Lucida Sans Unicode"/>
                <a:cs typeface="Lucida Sans Unicode"/>
              </a:rPr>
              <a:t> </a:t>
            </a:r>
            <a:r>
              <a:rPr lang="en-US" sz="1600" dirty="0">
                <a:latin typeface="Lucida Sans Unicode"/>
                <a:cs typeface="Lucida Sans Unicode"/>
              </a:rPr>
              <a:t>each</a:t>
            </a:r>
            <a:r>
              <a:rPr lang="en-US" sz="1600" spc="-25" dirty="0">
                <a:latin typeface="Lucida Sans Unicode"/>
                <a:cs typeface="Lucida Sans Unicode"/>
              </a:rPr>
              <a:t> </a:t>
            </a:r>
            <a:r>
              <a:rPr lang="en-US" sz="1600" spc="-20" dirty="0">
                <a:latin typeface="Lucida Sans Unicode"/>
                <a:cs typeface="Lucida Sans Unicode"/>
              </a:rPr>
              <a:t>type</a:t>
            </a:r>
            <a:endParaRPr lang="en-US" sz="1600" dirty="0">
              <a:latin typeface="Lucida Sans Unicode"/>
              <a:cs typeface="Lucida Sans Unicode"/>
            </a:endParaRPr>
          </a:p>
        </p:txBody>
      </p:sp>
      <p:sp>
        <p:nvSpPr>
          <p:cNvPr id="11" name="object 12">
            <a:extLst>
              <a:ext uri="{FF2B5EF4-FFF2-40B4-BE49-F238E27FC236}">
                <a16:creationId xmlns:a16="http://schemas.microsoft.com/office/drawing/2014/main" id="{72ED2C1F-4DE6-51D9-1B4C-C8AC3F45B71D}"/>
              </a:ext>
            </a:extLst>
          </p:cNvPr>
          <p:cNvSpPr txBox="1"/>
          <p:nvPr/>
        </p:nvSpPr>
        <p:spPr>
          <a:xfrm>
            <a:off x="3545522" y="5558156"/>
            <a:ext cx="879475" cy="441959"/>
          </a:xfrm>
          <a:prstGeom prst="rect">
            <a:avLst/>
          </a:prstGeom>
        </p:spPr>
        <p:txBody>
          <a:bodyPr vert="horz" wrap="square" lIns="0" tIns="12700" rIns="0" bIns="0" rtlCol="0">
            <a:spAutoFit/>
          </a:bodyPr>
          <a:lstStyle/>
          <a:p>
            <a:pPr marL="119380">
              <a:lnSpc>
                <a:spcPts val="1639"/>
              </a:lnSpc>
              <a:spcBef>
                <a:spcPts val="100"/>
              </a:spcBef>
            </a:pPr>
            <a:r>
              <a:rPr lang="en-US" sz="1400">
                <a:latin typeface="Courier New"/>
                <a:cs typeface="Courier New"/>
              </a:rPr>
              <a:t>3 </a:t>
            </a:r>
            <a:r>
              <a:rPr lang="en-US" sz="1400" spc="-10">
                <a:latin typeface="Courier New"/>
                <a:cs typeface="Courier New"/>
              </a:rPr>
              <a:t>Abbot</a:t>
            </a:r>
            <a:endParaRPr lang="en-US" sz="1400">
              <a:latin typeface="Courier New"/>
              <a:cs typeface="Courier New"/>
            </a:endParaRPr>
          </a:p>
          <a:p>
            <a:pPr marL="12700">
              <a:lnSpc>
                <a:spcPts val="1639"/>
              </a:lnSpc>
            </a:pPr>
            <a:r>
              <a:rPr lang="en-US" sz="1400">
                <a:latin typeface="Calibri"/>
                <a:cs typeface="Calibri"/>
              </a:rPr>
              <a:t>....</a:t>
            </a:r>
            <a:r>
              <a:rPr lang="en-US" sz="1400" spc="145">
                <a:latin typeface="Calibri"/>
                <a:cs typeface="Calibri"/>
              </a:rPr>
              <a:t>  </a:t>
            </a:r>
            <a:r>
              <a:rPr lang="en-US" sz="1400" spc="-50">
                <a:latin typeface="Calibri"/>
                <a:cs typeface="Calibri"/>
              </a:rPr>
              <a:t>…</a:t>
            </a:r>
            <a:endParaRPr lang="en-US" sz="1400" dirty="0">
              <a:latin typeface="Calibri"/>
              <a:cs typeface="Calibri"/>
            </a:endParaRPr>
          </a:p>
        </p:txBody>
      </p:sp>
    </p:spTree>
    <p:extLst>
      <p:ext uri="{BB962C8B-B14F-4D97-AF65-F5344CB8AC3E}">
        <p14:creationId xmlns:p14="http://schemas.microsoft.com/office/powerpoint/2010/main" val="82881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C7C4C044-F209-DF8F-107B-CE92AAE77A95}"/>
              </a:ext>
            </a:extLst>
          </p:cNvPr>
          <p:cNvSpPr txBox="1">
            <a:spLocks/>
          </p:cNvSpPr>
          <p:nvPr/>
        </p:nvSpPr>
        <p:spPr>
          <a:xfrm>
            <a:off x="1297939" y="54355"/>
            <a:ext cx="7682230" cy="1036574"/>
          </a:xfrm>
          <a:prstGeom prst="rect">
            <a:avLst/>
          </a:prstGeom>
        </p:spPr>
        <p:txBody>
          <a:bodyPr vert="horz" wrap="square" lIns="0" tIns="536194"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65100">
              <a:lnSpc>
                <a:spcPct val="100000"/>
              </a:lnSpc>
              <a:spcBef>
                <a:spcPts val="100"/>
              </a:spcBef>
            </a:pPr>
            <a:r>
              <a:rPr lang="en-US"/>
              <a:t>The</a:t>
            </a:r>
            <a:r>
              <a:rPr lang="en-US" spc="-45"/>
              <a:t> </a:t>
            </a:r>
            <a:r>
              <a:rPr lang="en-US"/>
              <a:t>ﬁrst</a:t>
            </a:r>
            <a:r>
              <a:rPr lang="en-US" spc="-40"/>
              <a:t> </a:t>
            </a:r>
            <a:r>
              <a:rPr lang="en-US"/>
              <a:t>step:</a:t>
            </a:r>
            <a:r>
              <a:rPr lang="en-US" spc="-45"/>
              <a:t> </a:t>
            </a:r>
            <a:r>
              <a:rPr lang="en-US" spc="-10"/>
              <a:t>tokenizing</a:t>
            </a:r>
            <a:endParaRPr lang="en-US" spc="-10" dirty="0"/>
          </a:p>
        </p:txBody>
      </p:sp>
      <p:sp>
        <p:nvSpPr>
          <p:cNvPr id="3" name="object 7">
            <a:extLst>
              <a:ext uri="{FF2B5EF4-FFF2-40B4-BE49-F238E27FC236}">
                <a16:creationId xmlns:a16="http://schemas.microsoft.com/office/drawing/2014/main" id="{D7B7129C-45B1-102A-0ED9-CF667644B63A}"/>
              </a:ext>
            </a:extLst>
          </p:cNvPr>
          <p:cNvSpPr txBox="1"/>
          <p:nvPr/>
        </p:nvSpPr>
        <p:spPr>
          <a:xfrm>
            <a:off x="983614" y="2010409"/>
            <a:ext cx="2312035" cy="3139440"/>
          </a:xfrm>
          <a:prstGeom prst="rect">
            <a:avLst/>
          </a:prstGeom>
        </p:spPr>
        <p:txBody>
          <a:bodyPr vert="horz" wrap="square" lIns="0" tIns="12700" rIns="0" bIns="0" rtlCol="0">
            <a:spAutoFit/>
          </a:bodyPr>
          <a:lstStyle/>
          <a:p>
            <a:pPr marL="12700">
              <a:lnSpc>
                <a:spcPct val="100000"/>
              </a:lnSpc>
              <a:spcBef>
                <a:spcPts val="100"/>
              </a:spcBef>
              <a:tabLst>
                <a:tab pos="469900" algn="l"/>
                <a:tab pos="1079500" algn="l"/>
              </a:tabLst>
            </a:pPr>
            <a:r>
              <a:rPr lang="en-US" sz="2000" spc="-25" dirty="0">
                <a:latin typeface="Courier New"/>
                <a:cs typeface="Courier New"/>
              </a:rPr>
              <a:t>tr</a:t>
            </a:r>
            <a:r>
              <a:rPr lang="en-US" sz="2000" dirty="0">
                <a:latin typeface="Courier New"/>
                <a:cs typeface="Courier New"/>
              </a:rPr>
              <a:t>	-</a:t>
            </a:r>
            <a:r>
              <a:rPr lang="en-US" sz="2000" spc="-25" dirty="0" err="1">
                <a:latin typeface="Courier New"/>
                <a:cs typeface="Courier New"/>
              </a:rPr>
              <a:t>sc</a:t>
            </a:r>
            <a:r>
              <a:rPr lang="en-US" sz="2000" dirty="0">
                <a:latin typeface="Courier New"/>
                <a:cs typeface="Courier New"/>
              </a:rPr>
              <a:t>	’A-Za-</a:t>
            </a:r>
            <a:r>
              <a:rPr lang="en-US" sz="2000" spc="-25" dirty="0">
                <a:latin typeface="Courier New"/>
                <a:cs typeface="Courier New"/>
              </a:rPr>
              <a:t>z’</a:t>
            </a:r>
            <a:endParaRPr lang="en-US" sz="2000" dirty="0">
              <a:latin typeface="Courier New"/>
              <a:cs typeface="Courier New"/>
            </a:endParaRPr>
          </a:p>
          <a:p>
            <a:pPr marL="12700" marR="1544320">
              <a:lnSpc>
                <a:spcPct val="119000"/>
              </a:lnSpc>
              <a:spcBef>
                <a:spcPts val="2014"/>
              </a:spcBef>
            </a:pPr>
            <a:r>
              <a:rPr lang="en-US" sz="1400" spc="-25" dirty="0">
                <a:latin typeface="Courier New"/>
                <a:cs typeface="Courier New"/>
              </a:rPr>
              <a:t>THE </a:t>
            </a:r>
            <a:r>
              <a:rPr lang="en-US" sz="1400" spc="-10" dirty="0">
                <a:latin typeface="Courier New"/>
                <a:cs typeface="Courier New"/>
              </a:rPr>
              <a:t>SONNETS</a:t>
            </a:r>
            <a:endParaRPr lang="en-US" sz="1400" dirty="0">
              <a:latin typeface="Courier New"/>
              <a:cs typeface="Courier New"/>
            </a:endParaRPr>
          </a:p>
          <a:p>
            <a:pPr marL="12700" marR="1544320">
              <a:lnSpc>
                <a:spcPct val="119000"/>
              </a:lnSpc>
            </a:pPr>
            <a:r>
              <a:rPr lang="en-US" sz="1400" spc="-25" dirty="0">
                <a:latin typeface="Courier New"/>
                <a:cs typeface="Courier New"/>
              </a:rPr>
              <a:t>by </a:t>
            </a:r>
            <a:r>
              <a:rPr lang="en-US" sz="1400" spc="-10" dirty="0">
                <a:latin typeface="Courier New"/>
                <a:cs typeface="Courier New"/>
              </a:rPr>
              <a:t>William</a:t>
            </a:r>
            <a:endParaRPr lang="en-US" sz="1400" dirty="0">
              <a:latin typeface="Courier New"/>
              <a:cs typeface="Courier New"/>
            </a:endParaRPr>
          </a:p>
          <a:p>
            <a:pPr marL="12700" marR="1117600">
              <a:lnSpc>
                <a:spcPct val="119000"/>
              </a:lnSpc>
            </a:pPr>
            <a:r>
              <a:rPr lang="en-US" sz="1400" spc="-10" dirty="0">
                <a:latin typeface="Courier New"/>
                <a:cs typeface="Courier New"/>
              </a:rPr>
              <a:t>Shakespeare </a:t>
            </a:r>
            <a:r>
              <a:rPr lang="en-US" sz="1400" spc="-20" dirty="0">
                <a:latin typeface="Courier New"/>
                <a:cs typeface="Courier New"/>
              </a:rPr>
              <a:t>From</a:t>
            </a:r>
            <a:endParaRPr lang="en-US" sz="1400" dirty="0">
              <a:latin typeface="Courier New"/>
              <a:cs typeface="Courier New"/>
            </a:endParaRPr>
          </a:p>
          <a:p>
            <a:pPr marL="12700" marR="1330960">
              <a:lnSpc>
                <a:spcPct val="119000"/>
              </a:lnSpc>
              <a:spcBef>
                <a:spcPts val="105"/>
              </a:spcBef>
            </a:pPr>
            <a:r>
              <a:rPr lang="en-US" sz="1400" spc="-10" dirty="0">
                <a:latin typeface="Courier New"/>
                <a:cs typeface="Courier New"/>
              </a:rPr>
              <a:t>fairest creatures </a:t>
            </a:r>
            <a:r>
              <a:rPr lang="en-US" sz="1400" spc="-25" dirty="0">
                <a:latin typeface="Courier New"/>
                <a:cs typeface="Courier New"/>
              </a:rPr>
              <a:t>We</a:t>
            </a:r>
            <a:endParaRPr lang="en-US" sz="1400" dirty="0">
              <a:latin typeface="Courier New"/>
              <a:cs typeface="Courier New"/>
            </a:endParaRPr>
          </a:p>
          <a:p>
            <a:pPr marL="12700">
              <a:lnSpc>
                <a:spcPct val="100000"/>
              </a:lnSpc>
              <a:spcBef>
                <a:spcPts val="320"/>
              </a:spcBef>
            </a:pPr>
            <a:r>
              <a:rPr lang="en-US" sz="1400" spc="-25" dirty="0">
                <a:latin typeface="Courier New"/>
                <a:cs typeface="Courier New"/>
              </a:rPr>
              <a:t>...</a:t>
            </a:r>
            <a:endParaRPr lang="en-US" sz="1400" dirty="0">
              <a:latin typeface="Courier New"/>
              <a:cs typeface="Courier New"/>
            </a:endParaRPr>
          </a:p>
        </p:txBody>
      </p:sp>
      <p:sp>
        <p:nvSpPr>
          <p:cNvPr id="4" name="object 8">
            <a:extLst>
              <a:ext uri="{FF2B5EF4-FFF2-40B4-BE49-F238E27FC236}">
                <a16:creationId xmlns:a16="http://schemas.microsoft.com/office/drawing/2014/main" id="{04F74AD5-8D17-CE81-0D86-8172D9CDDF85}"/>
              </a:ext>
            </a:extLst>
          </p:cNvPr>
          <p:cNvSpPr txBox="1"/>
          <p:nvPr/>
        </p:nvSpPr>
        <p:spPr>
          <a:xfrm>
            <a:off x="3508138" y="2005328"/>
            <a:ext cx="3683635" cy="330200"/>
          </a:xfrm>
          <a:prstGeom prst="rect">
            <a:avLst/>
          </a:prstGeom>
        </p:spPr>
        <p:txBody>
          <a:bodyPr vert="horz" wrap="square" lIns="0" tIns="12700" rIns="0" bIns="0" rtlCol="0">
            <a:spAutoFit/>
          </a:bodyPr>
          <a:lstStyle/>
          <a:p>
            <a:pPr marL="12700">
              <a:lnSpc>
                <a:spcPct val="100000"/>
              </a:lnSpc>
              <a:spcBef>
                <a:spcPts val="100"/>
              </a:spcBef>
              <a:tabLst>
                <a:tab pos="774700" algn="l"/>
                <a:tab pos="1079500" algn="l"/>
                <a:tab pos="2755900" algn="l"/>
                <a:tab pos="3060700" algn="l"/>
              </a:tabLst>
            </a:pPr>
            <a:r>
              <a:rPr lang="en-US" sz="2000" spc="-20" dirty="0">
                <a:latin typeface="Courier New"/>
                <a:cs typeface="Courier New"/>
              </a:rPr>
              <a:t>’\n’</a:t>
            </a:r>
            <a:r>
              <a:rPr lang="en-US" sz="2000" dirty="0">
                <a:latin typeface="Courier New"/>
                <a:cs typeface="Courier New"/>
              </a:rPr>
              <a:t>	</a:t>
            </a:r>
            <a:r>
              <a:rPr lang="en-US" sz="2000" spc="-50" dirty="0">
                <a:latin typeface="Courier New"/>
                <a:cs typeface="Courier New"/>
              </a:rPr>
              <a:t>&lt;</a:t>
            </a:r>
            <a:r>
              <a:rPr lang="en-US" sz="2000" dirty="0">
                <a:latin typeface="Courier New"/>
                <a:cs typeface="Courier New"/>
              </a:rPr>
              <a:t>	</a:t>
            </a:r>
            <a:r>
              <a:rPr lang="en-US" sz="2000" spc="-10" dirty="0">
                <a:latin typeface="Courier New"/>
                <a:cs typeface="Courier New"/>
              </a:rPr>
              <a:t>shakes.txt</a:t>
            </a:r>
            <a:r>
              <a:rPr lang="en-US" sz="2000" dirty="0">
                <a:latin typeface="Courier New"/>
                <a:cs typeface="Courier New"/>
              </a:rPr>
              <a:t>	</a:t>
            </a:r>
            <a:r>
              <a:rPr lang="en-US" sz="2000" spc="-50" dirty="0">
                <a:latin typeface="Courier New"/>
                <a:cs typeface="Courier New"/>
              </a:rPr>
              <a:t>|</a:t>
            </a:r>
            <a:r>
              <a:rPr lang="en-US" sz="2000" dirty="0">
                <a:latin typeface="Courier New"/>
                <a:cs typeface="Courier New"/>
              </a:rPr>
              <a:t>	</a:t>
            </a:r>
            <a:r>
              <a:rPr lang="en-US" sz="2000" spc="-20" dirty="0">
                <a:latin typeface="Courier New"/>
                <a:cs typeface="Courier New"/>
              </a:rPr>
              <a:t>head</a:t>
            </a:r>
            <a:endParaRPr lang="en-US" sz="2000" dirty="0">
              <a:latin typeface="Courier New"/>
              <a:cs typeface="Courier New"/>
            </a:endParaRPr>
          </a:p>
        </p:txBody>
      </p:sp>
      <p:pic>
        <p:nvPicPr>
          <p:cNvPr id="9218" name="Picture 2" descr="First Step Stock Illustration - Download Image Now - First Steps, Steps,  Steps and Staircases - iStock">
            <a:extLst>
              <a:ext uri="{FF2B5EF4-FFF2-40B4-BE49-F238E27FC236}">
                <a16:creationId xmlns:a16="http://schemas.microsoft.com/office/drawing/2014/main" id="{77D33E55-9239-4BD0-0E84-7B1D65B10F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6675" y="405128"/>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6032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1032">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35" name="Group 1034">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036" name="Freeform: Shape 1035">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9" name="Rectangle 103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Isosceles Triangle 1040">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6134AA2-702C-F31F-AA86-E181B02AA139}"/>
              </a:ext>
            </a:extLst>
          </p:cNvPr>
          <p:cNvSpPr txBox="1"/>
          <p:nvPr/>
        </p:nvSpPr>
        <p:spPr>
          <a:xfrm>
            <a:off x="3894479" y="4573130"/>
            <a:ext cx="7295074" cy="1501513"/>
          </a:xfrm>
          <a:prstGeom prst="rect">
            <a:avLst/>
          </a:prstGeom>
          <a:noFill/>
        </p:spPr>
        <p:txBody>
          <a:bodyPr wrap="square">
            <a:spAutoFit/>
          </a:bodyPr>
          <a:lstStyle/>
          <a:p>
            <a:pPr marL="57722" indent="-230886" algn="just" defTabSz="923544">
              <a:lnSpc>
                <a:spcPct val="90000"/>
              </a:lnSpc>
              <a:spcAft>
                <a:spcPts val="600"/>
              </a:spcAft>
              <a:buFont typeface="Arial" panose="020B0604020202020204" pitchFamily="34" charset="0"/>
              <a:buChar char="•"/>
            </a:pPr>
            <a:r>
              <a:rPr lang="en-US" sz="2020" kern="1200">
                <a:solidFill>
                  <a:schemeClr val="tx1"/>
                </a:solidFill>
                <a:latin typeface="+mn-lt"/>
                <a:ea typeface="+mn-ea"/>
                <a:cs typeface="+mn-cs"/>
              </a:rPr>
              <a:t>A regular expression, sometimes referred to as rational expression, is a sequence of characters that specifies a match pattern in text. Usually such patterns are used by string-searching algorithms for "find" or "find and replace" operations on strings, or for input validation.</a:t>
            </a:r>
            <a:endParaRPr lang="en-US" sz="2000"/>
          </a:p>
        </p:txBody>
      </p:sp>
      <p:sp>
        <p:nvSpPr>
          <p:cNvPr id="5" name="TextBox 4">
            <a:extLst>
              <a:ext uri="{FF2B5EF4-FFF2-40B4-BE49-F238E27FC236}">
                <a16:creationId xmlns:a16="http://schemas.microsoft.com/office/drawing/2014/main" id="{45DA448A-207D-F70B-7444-48503A6AC536}"/>
              </a:ext>
            </a:extLst>
          </p:cNvPr>
          <p:cNvSpPr txBox="1"/>
          <p:nvPr/>
        </p:nvSpPr>
        <p:spPr>
          <a:xfrm>
            <a:off x="1625387" y="2540929"/>
            <a:ext cx="7502917" cy="1501513"/>
          </a:xfrm>
          <a:prstGeom prst="rect">
            <a:avLst/>
          </a:prstGeom>
          <a:noFill/>
        </p:spPr>
        <p:txBody>
          <a:bodyPr wrap="square">
            <a:spAutoFit/>
          </a:bodyPr>
          <a:lstStyle/>
          <a:p>
            <a:pPr marL="57722" indent="-230886" algn="just" defTabSz="923544">
              <a:lnSpc>
                <a:spcPct val="90000"/>
              </a:lnSpc>
              <a:spcAft>
                <a:spcPts val="600"/>
              </a:spcAft>
              <a:buFont typeface="Arial" panose="020B0604020202020204" pitchFamily="34" charset="0"/>
              <a:buChar char="•"/>
            </a:pPr>
            <a:r>
              <a:rPr lang="en-US" sz="2020" kern="1200">
                <a:solidFill>
                  <a:schemeClr val="tx1"/>
                </a:solidFill>
                <a:latin typeface="+mn-lt"/>
                <a:ea typeface="+mn-ea"/>
                <a:cs typeface="+mn-cs"/>
              </a:rPr>
              <a:t>Text processing refers to only the analysis, manipulation, and generation of text, while natural language processing refers to the ability of a computer to understand human language in a valuable way. Basically, natural language processing is the next step after text processing.</a:t>
            </a:r>
            <a:endParaRPr lang="en-US" sz="2000"/>
          </a:p>
        </p:txBody>
      </p:sp>
      <p:pic>
        <p:nvPicPr>
          <p:cNvPr id="1026" name="Picture 2" descr="3D word What with question mark. Stock Photo by ©Curioso_Travel_Photography  9109134">
            <a:extLst>
              <a:ext uri="{FF2B5EF4-FFF2-40B4-BE49-F238E27FC236}">
                <a16:creationId xmlns:a16="http://schemas.microsoft.com/office/drawing/2014/main" id="{EFC92970-9DDD-A7F7-CB34-6FC34237E9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5022" y="643467"/>
            <a:ext cx="2497680" cy="18974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arn regex the easy way - DEV Community">
            <a:extLst>
              <a:ext uri="{FF2B5EF4-FFF2-40B4-BE49-F238E27FC236}">
                <a16:creationId xmlns:a16="http://schemas.microsoft.com/office/drawing/2014/main" id="{FFBF195C-78FF-598C-8EE1-B68EEFD4D6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447" y="4433241"/>
            <a:ext cx="2652575" cy="1781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95986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3E03C812-E8C8-7477-5271-556D309F0356}"/>
              </a:ext>
            </a:extLst>
          </p:cNvPr>
          <p:cNvSpPr txBox="1">
            <a:spLocks/>
          </p:cNvSpPr>
          <p:nvPr/>
        </p:nvSpPr>
        <p:spPr>
          <a:xfrm>
            <a:off x="1297939" y="54355"/>
            <a:ext cx="7682230" cy="1218539"/>
          </a:xfrm>
          <a:prstGeom prst="rect">
            <a:avLst/>
          </a:prstGeom>
        </p:spPr>
        <p:txBody>
          <a:bodyPr vert="horz" wrap="square" lIns="0" tIns="536194"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65100">
              <a:lnSpc>
                <a:spcPct val="100000"/>
              </a:lnSpc>
              <a:spcBef>
                <a:spcPts val="100"/>
              </a:spcBef>
            </a:pPr>
            <a:r>
              <a:rPr lang="en-US" dirty="0"/>
              <a:t>The</a:t>
            </a:r>
            <a:r>
              <a:rPr lang="en-US" spc="-40" dirty="0"/>
              <a:t> </a:t>
            </a:r>
            <a:r>
              <a:rPr lang="en-US" dirty="0"/>
              <a:t>second</a:t>
            </a:r>
            <a:r>
              <a:rPr lang="en-US" spc="-40" dirty="0"/>
              <a:t> </a:t>
            </a:r>
            <a:r>
              <a:rPr lang="en-US" dirty="0"/>
              <a:t>step:</a:t>
            </a:r>
            <a:r>
              <a:rPr lang="en-US" spc="-35" dirty="0"/>
              <a:t> </a:t>
            </a:r>
            <a:r>
              <a:rPr lang="en-US" spc="-10" dirty="0"/>
              <a:t>sorting</a:t>
            </a:r>
          </a:p>
        </p:txBody>
      </p:sp>
      <p:sp>
        <p:nvSpPr>
          <p:cNvPr id="3" name="object 7">
            <a:extLst>
              <a:ext uri="{FF2B5EF4-FFF2-40B4-BE49-F238E27FC236}">
                <a16:creationId xmlns:a16="http://schemas.microsoft.com/office/drawing/2014/main" id="{0C509414-A100-87DE-2FEB-2FAA3AC5A4AD}"/>
              </a:ext>
            </a:extLst>
          </p:cNvPr>
          <p:cNvSpPr txBox="1"/>
          <p:nvPr/>
        </p:nvSpPr>
        <p:spPr>
          <a:xfrm>
            <a:off x="1124901" y="1720407"/>
            <a:ext cx="5055870" cy="330200"/>
          </a:xfrm>
          <a:prstGeom prst="rect">
            <a:avLst/>
          </a:prstGeom>
        </p:spPr>
        <p:txBody>
          <a:bodyPr vert="horz" wrap="square" lIns="0" tIns="12700" rIns="0" bIns="0" rtlCol="0">
            <a:spAutoFit/>
          </a:bodyPr>
          <a:lstStyle/>
          <a:p>
            <a:pPr marL="12700">
              <a:lnSpc>
                <a:spcPct val="100000"/>
              </a:lnSpc>
              <a:spcBef>
                <a:spcPts val="100"/>
              </a:spcBef>
              <a:tabLst>
                <a:tab pos="469900" algn="l"/>
                <a:tab pos="1079500" algn="l"/>
                <a:tab pos="2451100" algn="l"/>
                <a:tab pos="3213100" algn="l"/>
                <a:tab pos="3517900" algn="l"/>
              </a:tabLst>
            </a:pPr>
            <a:r>
              <a:rPr sz="2000" spc="-25" dirty="0">
                <a:latin typeface="Courier New"/>
                <a:cs typeface="Courier New"/>
              </a:rPr>
              <a:t>tr</a:t>
            </a:r>
            <a:r>
              <a:rPr sz="2000" dirty="0">
                <a:latin typeface="Courier New"/>
                <a:cs typeface="Courier New"/>
              </a:rPr>
              <a:t>	-</a:t>
            </a:r>
            <a:r>
              <a:rPr sz="2000" spc="-25" dirty="0">
                <a:latin typeface="Courier New"/>
                <a:cs typeface="Courier New"/>
              </a:rPr>
              <a:t>sc</a:t>
            </a:r>
            <a:r>
              <a:rPr sz="2000" dirty="0">
                <a:latin typeface="Courier New"/>
                <a:cs typeface="Courier New"/>
              </a:rPr>
              <a:t>	’A-Za-</a:t>
            </a:r>
            <a:r>
              <a:rPr sz="2000" spc="-25" dirty="0">
                <a:latin typeface="Courier New"/>
                <a:cs typeface="Courier New"/>
              </a:rPr>
              <a:t>z’</a:t>
            </a:r>
            <a:r>
              <a:rPr sz="2000" dirty="0">
                <a:latin typeface="Courier New"/>
                <a:cs typeface="Courier New"/>
              </a:rPr>
              <a:t>	</a:t>
            </a:r>
            <a:r>
              <a:rPr sz="2000" spc="-20" dirty="0">
                <a:latin typeface="Courier New"/>
                <a:cs typeface="Courier New"/>
              </a:rPr>
              <a:t>’\n’</a:t>
            </a:r>
            <a:r>
              <a:rPr sz="2000" dirty="0">
                <a:latin typeface="Courier New"/>
                <a:cs typeface="Courier New"/>
              </a:rPr>
              <a:t>	</a:t>
            </a:r>
            <a:r>
              <a:rPr sz="2000" spc="-50" dirty="0">
                <a:latin typeface="Courier New"/>
                <a:cs typeface="Courier New"/>
              </a:rPr>
              <a:t>&lt;</a:t>
            </a:r>
            <a:r>
              <a:rPr sz="2000" dirty="0">
                <a:latin typeface="Courier New"/>
                <a:cs typeface="Courier New"/>
              </a:rPr>
              <a:t>	</a:t>
            </a:r>
            <a:r>
              <a:rPr sz="2000" spc="-10" dirty="0">
                <a:latin typeface="Courier New"/>
                <a:cs typeface="Courier New"/>
              </a:rPr>
              <a:t>shakes.txt</a:t>
            </a:r>
            <a:endParaRPr sz="2000" dirty="0">
              <a:latin typeface="Courier New"/>
              <a:cs typeface="Courier New"/>
            </a:endParaRPr>
          </a:p>
        </p:txBody>
      </p:sp>
      <p:sp>
        <p:nvSpPr>
          <p:cNvPr id="4" name="object 8">
            <a:extLst>
              <a:ext uri="{FF2B5EF4-FFF2-40B4-BE49-F238E27FC236}">
                <a16:creationId xmlns:a16="http://schemas.microsoft.com/office/drawing/2014/main" id="{CBE96832-97A0-FBAA-EB79-BA81D328DA76}"/>
              </a:ext>
            </a:extLst>
          </p:cNvPr>
          <p:cNvSpPr txBox="1"/>
          <p:nvPr/>
        </p:nvSpPr>
        <p:spPr>
          <a:xfrm>
            <a:off x="6620343" y="1720407"/>
            <a:ext cx="2007235" cy="330200"/>
          </a:xfrm>
          <a:prstGeom prst="rect">
            <a:avLst/>
          </a:prstGeom>
        </p:spPr>
        <p:txBody>
          <a:bodyPr vert="horz" wrap="square" lIns="0" tIns="12700" rIns="0" bIns="0" rtlCol="0">
            <a:spAutoFit/>
          </a:bodyPr>
          <a:lstStyle/>
          <a:p>
            <a:pPr marL="12700">
              <a:lnSpc>
                <a:spcPct val="100000"/>
              </a:lnSpc>
              <a:spcBef>
                <a:spcPts val="100"/>
              </a:spcBef>
              <a:tabLst>
                <a:tab pos="316865" algn="l"/>
                <a:tab pos="1079500" algn="l"/>
                <a:tab pos="1384300" algn="l"/>
              </a:tabLst>
            </a:pPr>
            <a:r>
              <a:rPr sz="2000" spc="-50" dirty="0">
                <a:latin typeface="Courier New"/>
                <a:cs typeface="Courier New"/>
              </a:rPr>
              <a:t>|</a:t>
            </a:r>
            <a:r>
              <a:rPr sz="2000" dirty="0">
                <a:latin typeface="Courier New"/>
                <a:cs typeface="Courier New"/>
              </a:rPr>
              <a:t>	</a:t>
            </a:r>
            <a:r>
              <a:rPr sz="2000" spc="-20" dirty="0">
                <a:latin typeface="Courier New"/>
                <a:cs typeface="Courier New"/>
              </a:rPr>
              <a:t>sort</a:t>
            </a:r>
            <a:r>
              <a:rPr sz="2000" dirty="0">
                <a:latin typeface="Courier New"/>
                <a:cs typeface="Courier New"/>
              </a:rPr>
              <a:t>	</a:t>
            </a:r>
            <a:r>
              <a:rPr sz="2000" spc="-50" dirty="0">
                <a:latin typeface="Courier New"/>
                <a:cs typeface="Courier New"/>
              </a:rPr>
              <a:t>|</a:t>
            </a:r>
            <a:r>
              <a:rPr sz="2000" dirty="0">
                <a:latin typeface="Courier New"/>
                <a:cs typeface="Courier New"/>
              </a:rPr>
              <a:t>	</a:t>
            </a:r>
            <a:r>
              <a:rPr sz="2000" spc="-20" dirty="0">
                <a:latin typeface="Courier New"/>
                <a:cs typeface="Courier New"/>
              </a:rPr>
              <a:t>head</a:t>
            </a:r>
            <a:endParaRPr sz="2000" dirty="0">
              <a:latin typeface="Courier New"/>
              <a:cs typeface="Courier New"/>
            </a:endParaRPr>
          </a:p>
        </p:txBody>
      </p:sp>
      <p:sp>
        <p:nvSpPr>
          <p:cNvPr id="5" name="object 9">
            <a:extLst>
              <a:ext uri="{FF2B5EF4-FFF2-40B4-BE49-F238E27FC236}">
                <a16:creationId xmlns:a16="http://schemas.microsoft.com/office/drawing/2014/main" id="{16FE15F4-ADF8-344E-9F82-AB3F0871A9E8}"/>
              </a:ext>
            </a:extLst>
          </p:cNvPr>
          <p:cNvSpPr txBox="1"/>
          <p:nvPr/>
        </p:nvSpPr>
        <p:spPr>
          <a:xfrm>
            <a:off x="951864" y="2767494"/>
            <a:ext cx="346075" cy="2578100"/>
          </a:xfrm>
          <a:prstGeom prst="rect">
            <a:avLst/>
          </a:prstGeom>
        </p:spPr>
        <p:txBody>
          <a:bodyPr vert="horz" wrap="square" lIns="0" tIns="10795" rIns="0" bIns="0" rtlCol="0">
            <a:spAutoFit/>
          </a:bodyPr>
          <a:lstStyle/>
          <a:p>
            <a:pPr marL="12700" marR="218440" algn="just">
              <a:lnSpc>
                <a:spcPct val="119800"/>
              </a:lnSpc>
              <a:spcBef>
                <a:spcPts val="85"/>
              </a:spcBef>
            </a:pPr>
            <a:r>
              <a:rPr sz="1400" spc="-50" dirty="0">
                <a:latin typeface="Courier New"/>
                <a:cs typeface="Courier New"/>
              </a:rPr>
              <a:t>A A A A A A A A A</a:t>
            </a:r>
            <a:endParaRPr sz="1400" dirty="0">
              <a:latin typeface="Courier New"/>
              <a:cs typeface="Courier New"/>
            </a:endParaRPr>
          </a:p>
          <a:p>
            <a:pPr marL="12700">
              <a:lnSpc>
                <a:spcPct val="100000"/>
              </a:lnSpc>
              <a:spcBef>
                <a:spcPts val="320"/>
              </a:spcBef>
            </a:pPr>
            <a:r>
              <a:rPr sz="1400" spc="-25" dirty="0">
                <a:latin typeface="Courier New"/>
                <a:cs typeface="Courier New"/>
              </a:rPr>
              <a:t>...</a:t>
            </a:r>
            <a:endParaRPr sz="1400" dirty="0">
              <a:latin typeface="Courier New"/>
              <a:cs typeface="Courier New"/>
            </a:endParaRPr>
          </a:p>
        </p:txBody>
      </p:sp>
    </p:spTree>
    <p:extLst>
      <p:ext uri="{BB962C8B-B14F-4D97-AF65-F5344CB8AC3E}">
        <p14:creationId xmlns:p14="http://schemas.microsoft.com/office/powerpoint/2010/main" val="3545241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6D455411-5EDE-C34A-7212-1D892EC4A334}"/>
              </a:ext>
            </a:extLst>
          </p:cNvPr>
          <p:cNvSpPr txBox="1">
            <a:spLocks/>
          </p:cNvSpPr>
          <p:nvPr/>
        </p:nvSpPr>
        <p:spPr>
          <a:xfrm>
            <a:off x="1297939" y="54355"/>
            <a:ext cx="7682230" cy="1122359"/>
          </a:xfrm>
          <a:prstGeom prst="rect">
            <a:avLst/>
          </a:prstGeom>
        </p:spPr>
        <p:txBody>
          <a:bodyPr vert="horz" wrap="square" lIns="0" tIns="440944"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65100">
              <a:lnSpc>
                <a:spcPct val="100000"/>
              </a:lnSpc>
              <a:spcBef>
                <a:spcPts val="100"/>
              </a:spcBef>
            </a:pPr>
            <a:r>
              <a:rPr lang="en-US" dirty="0"/>
              <a:t>More</a:t>
            </a:r>
            <a:r>
              <a:rPr lang="en-US" spc="-65" dirty="0"/>
              <a:t> </a:t>
            </a:r>
            <a:r>
              <a:rPr lang="en-US" spc="-10" dirty="0"/>
              <a:t>counting</a:t>
            </a:r>
          </a:p>
        </p:txBody>
      </p:sp>
      <p:graphicFrame>
        <p:nvGraphicFramePr>
          <p:cNvPr id="3" name="object 7">
            <a:extLst>
              <a:ext uri="{FF2B5EF4-FFF2-40B4-BE49-F238E27FC236}">
                <a16:creationId xmlns:a16="http://schemas.microsoft.com/office/drawing/2014/main" id="{39AD6AE9-1C38-2823-F04F-C52C204C9B23}"/>
              </a:ext>
            </a:extLst>
          </p:cNvPr>
          <p:cNvGraphicFramePr>
            <a:graphicFrameLocks noGrp="1"/>
          </p:cNvGraphicFramePr>
          <p:nvPr>
            <p:extLst>
              <p:ext uri="{D42A27DB-BD31-4B8C-83A1-F6EECF244321}">
                <p14:modId xmlns:p14="http://schemas.microsoft.com/office/powerpoint/2010/main" val="2958301310"/>
              </p:ext>
            </p:extLst>
          </p:nvPr>
        </p:nvGraphicFramePr>
        <p:xfrm>
          <a:off x="1174698" y="1727392"/>
          <a:ext cx="8597897" cy="1341120"/>
        </p:xfrm>
        <a:graphic>
          <a:graphicData uri="http://schemas.openxmlformats.org/drawingml/2006/table">
            <a:tbl>
              <a:tblPr firstRow="1" bandRow="1">
                <a:tableStyleId>{2D5ABB26-0587-4C30-8999-92F81FD0307C}</a:tableStyleId>
              </a:tblPr>
              <a:tblGrid>
                <a:gridCol w="313690">
                  <a:extLst>
                    <a:ext uri="{9D8B030D-6E8A-4147-A177-3AD203B41FA5}">
                      <a16:colId xmlns:a16="http://schemas.microsoft.com/office/drawing/2014/main" val="20000"/>
                    </a:ext>
                  </a:extLst>
                </a:gridCol>
                <a:gridCol w="624840">
                  <a:extLst>
                    <a:ext uri="{9D8B030D-6E8A-4147-A177-3AD203B41FA5}">
                      <a16:colId xmlns:a16="http://schemas.microsoft.com/office/drawing/2014/main" val="20001"/>
                    </a:ext>
                  </a:extLst>
                </a:gridCol>
                <a:gridCol w="2026920">
                  <a:extLst>
                    <a:ext uri="{9D8B030D-6E8A-4147-A177-3AD203B41FA5}">
                      <a16:colId xmlns:a16="http://schemas.microsoft.com/office/drawing/2014/main" val="20002"/>
                    </a:ext>
                  </a:extLst>
                </a:gridCol>
                <a:gridCol w="213360">
                  <a:extLst>
                    <a:ext uri="{9D8B030D-6E8A-4147-A177-3AD203B41FA5}">
                      <a16:colId xmlns:a16="http://schemas.microsoft.com/office/drawing/2014/main" val="20003"/>
                    </a:ext>
                  </a:extLst>
                </a:gridCol>
                <a:gridCol w="320039">
                  <a:extLst>
                    <a:ext uri="{9D8B030D-6E8A-4147-A177-3AD203B41FA5}">
                      <a16:colId xmlns:a16="http://schemas.microsoft.com/office/drawing/2014/main" val="20004"/>
                    </a:ext>
                  </a:extLst>
                </a:gridCol>
                <a:gridCol w="426720">
                  <a:extLst>
                    <a:ext uri="{9D8B030D-6E8A-4147-A177-3AD203B41FA5}">
                      <a16:colId xmlns:a16="http://schemas.microsoft.com/office/drawing/2014/main" val="20005"/>
                    </a:ext>
                  </a:extLst>
                </a:gridCol>
                <a:gridCol w="556260">
                  <a:extLst>
                    <a:ext uri="{9D8B030D-6E8A-4147-A177-3AD203B41FA5}">
                      <a16:colId xmlns:a16="http://schemas.microsoft.com/office/drawing/2014/main" val="20006"/>
                    </a:ext>
                  </a:extLst>
                </a:gridCol>
                <a:gridCol w="1691639">
                  <a:extLst>
                    <a:ext uri="{9D8B030D-6E8A-4147-A177-3AD203B41FA5}">
                      <a16:colId xmlns:a16="http://schemas.microsoft.com/office/drawing/2014/main" val="20007"/>
                    </a:ext>
                  </a:extLst>
                </a:gridCol>
                <a:gridCol w="1805939">
                  <a:extLst>
                    <a:ext uri="{9D8B030D-6E8A-4147-A177-3AD203B41FA5}">
                      <a16:colId xmlns:a16="http://schemas.microsoft.com/office/drawing/2014/main" val="20008"/>
                    </a:ext>
                  </a:extLst>
                </a:gridCol>
                <a:gridCol w="320040">
                  <a:extLst>
                    <a:ext uri="{9D8B030D-6E8A-4147-A177-3AD203B41FA5}">
                      <a16:colId xmlns:a16="http://schemas.microsoft.com/office/drawing/2014/main" val="20009"/>
                    </a:ext>
                  </a:extLst>
                </a:gridCol>
                <a:gridCol w="298450">
                  <a:extLst>
                    <a:ext uri="{9D8B030D-6E8A-4147-A177-3AD203B41FA5}">
                      <a16:colId xmlns:a16="http://schemas.microsoft.com/office/drawing/2014/main" val="20010"/>
                    </a:ext>
                  </a:extLst>
                </a:gridCol>
              </a:tblGrid>
              <a:tr h="681355">
                <a:tc>
                  <a:txBody>
                    <a:bodyPr/>
                    <a:lstStyle/>
                    <a:p>
                      <a:pPr marL="31750">
                        <a:lnSpc>
                          <a:spcPts val="2765"/>
                        </a:lnSpc>
                      </a:pPr>
                      <a:r>
                        <a:rPr sz="2400" spc="-50" dirty="0">
                          <a:solidFill>
                            <a:srgbClr val="CC0000"/>
                          </a:solidFill>
                          <a:latin typeface="Times New Roman"/>
                          <a:cs typeface="Times New Roman"/>
                        </a:rPr>
                        <a:t>•</a:t>
                      </a:r>
                      <a:endParaRPr sz="2400">
                        <a:latin typeface="Times New Roman"/>
                        <a:cs typeface="Times New Roman"/>
                      </a:endParaRPr>
                    </a:p>
                    <a:p>
                      <a:pPr marL="31750">
                        <a:lnSpc>
                          <a:spcPct val="100000"/>
                        </a:lnSpc>
                        <a:spcBef>
                          <a:spcPts val="300"/>
                        </a:spcBef>
                      </a:pPr>
                      <a:r>
                        <a:rPr sz="1600" spc="-25" dirty="0">
                          <a:latin typeface="Courier New"/>
                          <a:cs typeface="Courier New"/>
                        </a:rPr>
                        <a:t>tr</a:t>
                      </a:r>
                      <a:endParaRPr sz="1600">
                        <a:latin typeface="Courier New"/>
                        <a:cs typeface="Courier New"/>
                      </a:endParaRPr>
                    </a:p>
                  </a:txBody>
                  <a:tcPr marL="0" marR="0" marT="0" marB="0"/>
                </a:tc>
                <a:tc gridSpan="6">
                  <a:txBody>
                    <a:bodyPr/>
                    <a:lstStyle/>
                    <a:p>
                      <a:pPr marL="60325">
                        <a:lnSpc>
                          <a:spcPts val="2765"/>
                        </a:lnSpc>
                      </a:pPr>
                      <a:r>
                        <a:rPr sz="2400" dirty="0">
                          <a:latin typeface="Calibri"/>
                          <a:cs typeface="Calibri"/>
                        </a:rPr>
                        <a:t>Merging</a:t>
                      </a:r>
                      <a:r>
                        <a:rPr sz="2400" spc="-50" dirty="0">
                          <a:latin typeface="Calibri"/>
                          <a:cs typeface="Calibri"/>
                        </a:rPr>
                        <a:t> </a:t>
                      </a:r>
                      <a:r>
                        <a:rPr sz="2400" dirty="0">
                          <a:latin typeface="Calibri"/>
                          <a:cs typeface="Calibri"/>
                        </a:rPr>
                        <a:t>upper</a:t>
                      </a:r>
                      <a:r>
                        <a:rPr sz="2400" spc="-45" dirty="0">
                          <a:latin typeface="Calibri"/>
                          <a:cs typeface="Calibri"/>
                        </a:rPr>
                        <a:t> </a:t>
                      </a:r>
                      <a:r>
                        <a:rPr sz="2400" dirty="0">
                          <a:latin typeface="Calibri"/>
                          <a:cs typeface="Calibri"/>
                        </a:rPr>
                        <a:t>and</a:t>
                      </a:r>
                      <a:r>
                        <a:rPr sz="2400" spc="-50" dirty="0">
                          <a:latin typeface="Calibri"/>
                          <a:cs typeface="Calibri"/>
                        </a:rPr>
                        <a:t> </a:t>
                      </a:r>
                      <a:r>
                        <a:rPr sz="2400" dirty="0">
                          <a:latin typeface="Calibri"/>
                          <a:cs typeface="Calibri"/>
                        </a:rPr>
                        <a:t>lower</a:t>
                      </a:r>
                      <a:r>
                        <a:rPr sz="2400" spc="-45" dirty="0">
                          <a:latin typeface="Calibri"/>
                          <a:cs typeface="Calibri"/>
                        </a:rPr>
                        <a:t> </a:t>
                      </a:r>
                      <a:r>
                        <a:rPr sz="2400" spc="-20" dirty="0">
                          <a:latin typeface="Calibri"/>
                          <a:cs typeface="Calibri"/>
                        </a:rPr>
                        <a:t>case</a:t>
                      </a:r>
                      <a:endParaRPr sz="2400" dirty="0">
                        <a:latin typeface="Calibri"/>
                        <a:cs typeface="Calibri"/>
                      </a:endParaRPr>
                    </a:p>
                    <a:p>
                      <a:pPr marL="83820">
                        <a:lnSpc>
                          <a:spcPct val="100000"/>
                        </a:lnSpc>
                        <a:spcBef>
                          <a:spcPts val="300"/>
                        </a:spcBef>
                      </a:pPr>
                      <a:r>
                        <a:rPr sz="1600" spc="-10" dirty="0">
                          <a:latin typeface="Courier New"/>
                          <a:cs typeface="Courier New"/>
                        </a:rPr>
                        <a:t>‘A-</a:t>
                      </a:r>
                      <a:r>
                        <a:rPr sz="1600" dirty="0">
                          <a:latin typeface="Courier New"/>
                          <a:cs typeface="Courier New"/>
                        </a:rPr>
                        <a:t>Z’</a:t>
                      </a:r>
                      <a:r>
                        <a:rPr sz="1600" spc="-30" dirty="0">
                          <a:latin typeface="Courier New"/>
                          <a:cs typeface="Courier New"/>
                        </a:rPr>
                        <a:t> </a:t>
                      </a:r>
                      <a:r>
                        <a:rPr sz="1600" spc="-10" dirty="0">
                          <a:latin typeface="Courier New"/>
                          <a:cs typeface="Courier New"/>
                        </a:rPr>
                        <a:t>‘a-</a:t>
                      </a:r>
                      <a:r>
                        <a:rPr sz="1600" dirty="0">
                          <a:latin typeface="Courier New"/>
                          <a:cs typeface="Courier New"/>
                        </a:rPr>
                        <a:t>z’</a:t>
                      </a:r>
                      <a:r>
                        <a:rPr sz="1600" spc="-30" dirty="0">
                          <a:latin typeface="Courier New"/>
                          <a:cs typeface="Courier New"/>
                        </a:rPr>
                        <a:t> </a:t>
                      </a:r>
                      <a:r>
                        <a:rPr sz="1600" dirty="0">
                          <a:latin typeface="Courier New"/>
                          <a:cs typeface="Courier New"/>
                        </a:rPr>
                        <a:t>&lt;</a:t>
                      </a:r>
                      <a:r>
                        <a:rPr sz="1600" spc="-30" dirty="0">
                          <a:latin typeface="Courier New"/>
                          <a:cs typeface="Courier New"/>
                        </a:rPr>
                        <a:t> </a:t>
                      </a:r>
                      <a:r>
                        <a:rPr sz="1600" dirty="0">
                          <a:latin typeface="Courier New"/>
                          <a:cs typeface="Courier New"/>
                        </a:rPr>
                        <a:t>shakes.txt</a:t>
                      </a:r>
                      <a:r>
                        <a:rPr sz="1600" spc="-25" dirty="0">
                          <a:latin typeface="Courier New"/>
                          <a:cs typeface="Courier New"/>
                        </a:rPr>
                        <a:t> </a:t>
                      </a:r>
                      <a:r>
                        <a:rPr sz="1600" dirty="0">
                          <a:latin typeface="Courier New"/>
                          <a:cs typeface="Courier New"/>
                        </a:rPr>
                        <a:t>|</a:t>
                      </a:r>
                      <a:r>
                        <a:rPr sz="1600" spc="-30" dirty="0">
                          <a:latin typeface="Courier New"/>
                          <a:cs typeface="Courier New"/>
                        </a:rPr>
                        <a:t> </a:t>
                      </a:r>
                      <a:r>
                        <a:rPr sz="1600" dirty="0">
                          <a:latin typeface="Courier New"/>
                          <a:cs typeface="Courier New"/>
                        </a:rPr>
                        <a:t>tr</a:t>
                      </a:r>
                      <a:r>
                        <a:rPr sz="1600" spc="-30" dirty="0">
                          <a:latin typeface="Courier New"/>
                          <a:cs typeface="Courier New"/>
                        </a:rPr>
                        <a:t> </a:t>
                      </a:r>
                      <a:r>
                        <a:rPr sz="1600" spc="-25" dirty="0">
                          <a:latin typeface="Courier New"/>
                          <a:cs typeface="Courier New"/>
                        </a:rPr>
                        <a:t>–sc</a:t>
                      </a:r>
                      <a:endParaRPr sz="1600" dirty="0">
                        <a:latin typeface="Courier New"/>
                        <a:cs typeface="Courier New"/>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a:lnSpc>
                          <a:spcPct val="100000"/>
                        </a:lnSpc>
                        <a:spcBef>
                          <a:spcPts val="1225"/>
                        </a:spcBef>
                      </a:pPr>
                      <a:endParaRPr sz="1600">
                        <a:latin typeface="Times New Roman"/>
                        <a:cs typeface="Times New Roman"/>
                      </a:endParaRPr>
                    </a:p>
                    <a:p>
                      <a:pPr marL="60960">
                        <a:lnSpc>
                          <a:spcPct val="100000"/>
                        </a:lnSpc>
                        <a:spcBef>
                          <a:spcPts val="5"/>
                        </a:spcBef>
                      </a:pPr>
                      <a:r>
                        <a:rPr sz="1600" spc="-10" dirty="0">
                          <a:latin typeface="Courier New"/>
                          <a:cs typeface="Courier New"/>
                        </a:rPr>
                        <a:t>‘A-Za-</a:t>
                      </a:r>
                      <a:r>
                        <a:rPr sz="1600" dirty="0">
                          <a:latin typeface="Courier New"/>
                          <a:cs typeface="Courier New"/>
                        </a:rPr>
                        <a:t>z’</a:t>
                      </a:r>
                      <a:r>
                        <a:rPr sz="1600" spc="-20" dirty="0">
                          <a:latin typeface="Courier New"/>
                          <a:cs typeface="Courier New"/>
                        </a:rPr>
                        <a:t> ‘\n’</a:t>
                      </a:r>
                      <a:endParaRPr sz="1600">
                        <a:latin typeface="Courier New"/>
                        <a:cs typeface="Courier New"/>
                      </a:endParaRPr>
                    </a:p>
                  </a:txBody>
                  <a:tcPr marL="0" marR="0" marT="155575" marB="0"/>
                </a:tc>
                <a:tc gridSpan="3">
                  <a:txBody>
                    <a:bodyPr/>
                    <a:lstStyle/>
                    <a:p>
                      <a:pPr>
                        <a:lnSpc>
                          <a:spcPct val="100000"/>
                        </a:lnSpc>
                        <a:spcBef>
                          <a:spcPts val="1225"/>
                        </a:spcBef>
                      </a:pPr>
                      <a:endParaRPr sz="1600">
                        <a:latin typeface="Times New Roman"/>
                        <a:cs typeface="Times New Roman"/>
                      </a:endParaRPr>
                    </a:p>
                    <a:p>
                      <a:pPr marL="76200">
                        <a:lnSpc>
                          <a:spcPct val="100000"/>
                        </a:lnSpc>
                        <a:spcBef>
                          <a:spcPts val="5"/>
                        </a:spcBef>
                      </a:pPr>
                      <a:r>
                        <a:rPr sz="1600" dirty="0">
                          <a:latin typeface="Courier New"/>
                          <a:cs typeface="Courier New"/>
                        </a:rPr>
                        <a:t>|</a:t>
                      </a:r>
                      <a:r>
                        <a:rPr sz="1600" spc="-25" dirty="0">
                          <a:latin typeface="Courier New"/>
                          <a:cs typeface="Courier New"/>
                        </a:rPr>
                        <a:t> </a:t>
                      </a:r>
                      <a:r>
                        <a:rPr sz="1600" dirty="0">
                          <a:latin typeface="Courier New"/>
                          <a:cs typeface="Courier New"/>
                        </a:rPr>
                        <a:t>sort</a:t>
                      </a:r>
                      <a:r>
                        <a:rPr sz="1600" spc="-25" dirty="0">
                          <a:latin typeface="Courier New"/>
                          <a:cs typeface="Courier New"/>
                        </a:rPr>
                        <a:t> </a:t>
                      </a:r>
                      <a:r>
                        <a:rPr sz="1600" dirty="0">
                          <a:latin typeface="Courier New"/>
                          <a:cs typeface="Courier New"/>
                        </a:rPr>
                        <a:t>|</a:t>
                      </a:r>
                      <a:r>
                        <a:rPr sz="1600" spc="-25" dirty="0">
                          <a:latin typeface="Courier New"/>
                          <a:cs typeface="Courier New"/>
                        </a:rPr>
                        <a:t> </a:t>
                      </a:r>
                      <a:r>
                        <a:rPr sz="1600" dirty="0">
                          <a:latin typeface="Courier New"/>
                          <a:cs typeface="Courier New"/>
                        </a:rPr>
                        <a:t>uniq</a:t>
                      </a:r>
                      <a:r>
                        <a:rPr sz="1600" spc="-25" dirty="0">
                          <a:latin typeface="Courier New"/>
                          <a:cs typeface="Courier New"/>
                        </a:rPr>
                        <a:t> –c</a:t>
                      </a:r>
                      <a:endParaRPr sz="1600">
                        <a:latin typeface="Courier New"/>
                        <a:cs typeface="Courier New"/>
                      </a:endParaRPr>
                    </a:p>
                  </a:txBody>
                  <a:tcPr marL="0" marR="0" marT="155575"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410845">
                <a:tc>
                  <a:txBody>
                    <a:bodyPr/>
                    <a:lstStyle/>
                    <a:p>
                      <a:pPr marL="31750">
                        <a:lnSpc>
                          <a:spcPct val="100000"/>
                        </a:lnSpc>
                        <a:spcBef>
                          <a:spcPts val="190"/>
                        </a:spcBef>
                      </a:pPr>
                      <a:r>
                        <a:rPr sz="2400" spc="-50" dirty="0">
                          <a:solidFill>
                            <a:srgbClr val="CC0000"/>
                          </a:solidFill>
                          <a:latin typeface="Times New Roman"/>
                          <a:cs typeface="Times New Roman"/>
                        </a:rPr>
                        <a:t>•</a:t>
                      </a:r>
                      <a:endParaRPr sz="2400">
                        <a:latin typeface="Times New Roman"/>
                        <a:cs typeface="Times New Roman"/>
                      </a:endParaRPr>
                    </a:p>
                  </a:txBody>
                  <a:tcPr marL="0" marR="0" marT="24130" marB="0"/>
                </a:tc>
                <a:tc gridSpan="6">
                  <a:txBody>
                    <a:bodyPr/>
                    <a:lstStyle/>
                    <a:p>
                      <a:pPr marL="60325">
                        <a:lnSpc>
                          <a:spcPct val="100000"/>
                        </a:lnSpc>
                        <a:spcBef>
                          <a:spcPts val="190"/>
                        </a:spcBef>
                      </a:pPr>
                      <a:r>
                        <a:rPr sz="2400" spc="-20" dirty="0">
                          <a:latin typeface="Calibri"/>
                          <a:cs typeface="Calibri"/>
                        </a:rPr>
                        <a:t>Sor</a:t>
                      </a:r>
                      <a:r>
                        <a:rPr lang="en-US" sz="2400" spc="-20" dirty="0">
                          <a:latin typeface="Calibri"/>
                          <a:cs typeface="Calibri"/>
                        </a:rPr>
                        <a:t>ti</a:t>
                      </a:r>
                      <a:r>
                        <a:rPr sz="2400" spc="-20" dirty="0">
                          <a:latin typeface="Calibri"/>
                          <a:cs typeface="Calibri"/>
                        </a:rPr>
                        <a:t>ng</a:t>
                      </a:r>
                      <a:r>
                        <a:rPr sz="2400" spc="-60" dirty="0">
                          <a:latin typeface="Calibri"/>
                          <a:cs typeface="Calibri"/>
                        </a:rPr>
                        <a:t> </a:t>
                      </a:r>
                      <a:r>
                        <a:rPr sz="2400" dirty="0">
                          <a:latin typeface="Calibri"/>
                          <a:cs typeface="Calibri"/>
                        </a:rPr>
                        <a:t>the</a:t>
                      </a:r>
                      <a:r>
                        <a:rPr sz="2400" spc="-55" dirty="0">
                          <a:latin typeface="Calibri"/>
                          <a:cs typeface="Calibri"/>
                        </a:rPr>
                        <a:t> </a:t>
                      </a:r>
                      <a:r>
                        <a:rPr sz="2400" spc="-10" dirty="0">
                          <a:latin typeface="Calibri"/>
                          <a:cs typeface="Calibri"/>
                        </a:rPr>
                        <a:t>counts</a:t>
                      </a:r>
                      <a:endParaRPr sz="2400" dirty="0">
                        <a:latin typeface="Calibri"/>
                        <a:cs typeface="Calibri"/>
                      </a:endParaRPr>
                    </a:p>
                  </a:txBody>
                  <a:tcPr marL="0" marR="0" marT="2413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1700" dirty="0">
                        <a:latin typeface="Times New Roman"/>
                        <a:cs typeface="Times New Roman"/>
                      </a:endParaRPr>
                    </a:p>
                  </a:txBody>
                  <a:tcPr marL="0" marR="0" marT="0" marB="0"/>
                </a:tc>
                <a:tc gridSpan="3">
                  <a:txBody>
                    <a:bodyPr/>
                    <a:lstStyle/>
                    <a:p>
                      <a:pPr>
                        <a:lnSpc>
                          <a:spcPct val="100000"/>
                        </a:lnSpc>
                      </a:pPr>
                      <a:endParaRPr sz="1700" dirty="0">
                        <a:latin typeface="Times New Roman"/>
                        <a:cs typeface="Times New Roman"/>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248920">
                <a:tc>
                  <a:txBody>
                    <a:bodyPr/>
                    <a:lstStyle/>
                    <a:p>
                      <a:pPr marL="31750">
                        <a:lnSpc>
                          <a:spcPts val="1645"/>
                        </a:lnSpc>
                        <a:spcBef>
                          <a:spcPts val="215"/>
                        </a:spcBef>
                      </a:pPr>
                      <a:r>
                        <a:rPr sz="1400" spc="-25" dirty="0">
                          <a:latin typeface="Courier New"/>
                          <a:cs typeface="Courier New"/>
                        </a:rPr>
                        <a:t>tr</a:t>
                      </a:r>
                      <a:endParaRPr sz="1400">
                        <a:latin typeface="Courier New"/>
                        <a:cs typeface="Courier New"/>
                      </a:endParaRPr>
                    </a:p>
                  </a:txBody>
                  <a:tcPr marL="0" marR="0" marT="27305" marB="0"/>
                </a:tc>
                <a:tc>
                  <a:txBody>
                    <a:bodyPr/>
                    <a:lstStyle/>
                    <a:p>
                      <a:pPr marL="38100">
                        <a:lnSpc>
                          <a:spcPts val="1645"/>
                        </a:lnSpc>
                        <a:spcBef>
                          <a:spcPts val="215"/>
                        </a:spcBef>
                      </a:pPr>
                      <a:r>
                        <a:rPr sz="1400" dirty="0">
                          <a:latin typeface="Courier New"/>
                          <a:cs typeface="Courier New"/>
                        </a:rPr>
                        <a:t>‘A-</a:t>
                      </a:r>
                      <a:r>
                        <a:rPr sz="1400" spc="-25" dirty="0">
                          <a:latin typeface="Courier New"/>
                          <a:cs typeface="Courier New"/>
                        </a:rPr>
                        <a:t>Z’</a:t>
                      </a:r>
                      <a:endParaRPr sz="1400">
                        <a:latin typeface="Courier New"/>
                        <a:cs typeface="Courier New"/>
                      </a:endParaRPr>
                    </a:p>
                  </a:txBody>
                  <a:tcPr marL="0" marR="0" marT="27305" marB="0"/>
                </a:tc>
                <a:tc>
                  <a:txBody>
                    <a:bodyPr/>
                    <a:lstStyle/>
                    <a:p>
                      <a:pPr marL="53340">
                        <a:lnSpc>
                          <a:spcPts val="1645"/>
                        </a:lnSpc>
                        <a:spcBef>
                          <a:spcPts val="215"/>
                        </a:spcBef>
                      </a:pPr>
                      <a:r>
                        <a:rPr sz="1400" dirty="0">
                          <a:latin typeface="Courier New"/>
                          <a:cs typeface="Courier New"/>
                        </a:rPr>
                        <a:t>‘a-z’ &lt; </a:t>
                      </a:r>
                      <a:r>
                        <a:rPr sz="1400" spc="-10" dirty="0">
                          <a:latin typeface="Courier New"/>
                          <a:cs typeface="Courier New"/>
                        </a:rPr>
                        <a:t>shakes.txt</a:t>
                      </a:r>
                      <a:endParaRPr sz="1400" dirty="0">
                        <a:latin typeface="Courier New"/>
                        <a:cs typeface="Courier New"/>
                      </a:endParaRPr>
                    </a:p>
                  </a:txBody>
                  <a:tcPr marL="0" marR="0" marT="27305" marB="0"/>
                </a:tc>
                <a:tc>
                  <a:txBody>
                    <a:bodyPr/>
                    <a:lstStyle/>
                    <a:p>
                      <a:pPr marL="53340">
                        <a:lnSpc>
                          <a:spcPts val="1645"/>
                        </a:lnSpc>
                        <a:spcBef>
                          <a:spcPts val="215"/>
                        </a:spcBef>
                      </a:pPr>
                      <a:r>
                        <a:rPr sz="1400" spc="-50" dirty="0">
                          <a:latin typeface="Courier New"/>
                          <a:cs typeface="Courier New"/>
                        </a:rPr>
                        <a:t>|</a:t>
                      </a:r>
                      <a:endParaRPr sz="1400">
                        <a:latin typeface="Courier New"/>
                        <a:cs typeface="Courier New"/>
                      </a:endParaRPr>
                    </a:p>
                  </a:txBody>
                  <a:tcPr marL="0" marR="0" marT="27305" marB="0"/>
                </a:tc>
                <a:tc>
                  <a:txBody>
                    <a:bodyPr/>
                    <a:lstStyle/>
                    <a:p>
                      <a:pPr marL="53340">
                        <a:lnSpc>
                          <a:spcPts val="1645"/>
                        </a:lnSpc>
                        <a:spcBef>
                          <a:spcPts val="215"/>
                        </a:spcBef>
                      </a:pPr>
                      <a:r>
                        <a:rPr sz="1400" spc="-25" dirty="0">
                          <a:latin typeface="Courier New"/>
                          <a:cs typeface="Courier New"/>
                        </a:rPr>
                        <a:t>tr</a:t>
                      </a:r>
                      <a:endParaRPr sz="1400">
                        <a:latin typeface="Courier New"/>
                        <a:cs typeface="Courier New"/>
                      </a:endParaRPr>
                    </a:p>
                  </a:txBody>
                  <a:tcPr marL="0" marR="0" marT="27305" marB="0"/>
                </a:tc>
                <a:tc>
                  <a:txBody>
                    <a:bodyPr/>
                    <a:lstStyle/>
                    <a:p>
                      <a:pPr marL="53340">
                        <a:lnSpc>
                          <a:spcPts val="1645"/>
                        </a:lnSpc>
                        <a:spcBef>
                          <a:spcPts val="215"/>
                        </a:spcBef>
                      </a:pPr>
                      <a:r>
                        <a:rPr sz="1400" spc="-25" dirty="0">
                          <a:latin typeface="Courier New"/>
                          <a:cs typeface="Courier New"/>
                        </a:rPr>
                        <a:t>–sc</a:t>
                      </a:r>
                      <a:endParaRPr sz="1400">
                        <a:latin typeface="Courier New"/>
                        <a:cs typeface="Courier New"/>
                      </a:endParaRPr>
                    </a:p>
                  </a:txBody>
                  <a:tcPr marL="0" marR="0" marT="27305" marB="0"/>
                </a:tc>
                <a:tc gridSpan="2">
                  <a:txBody>
                    <a:bodyPr/>
                    <a:lstStyle/>
                    <a:p>
                      <a:pPr marL="53340">
                        <a:lnSpc>
                          <a:spcPts val="1645"/>
                        </a:lnSpc>
                        <a:spcBef>
                          <a:spcPts val="215"/>
                        </a:spcBef>
                      </a:pPr>
                      <a:r>
                        <a:rPr sz="1400" dirty="0">
                          <a:latin typeface="Courier New"/>
                          <a:cs typeface="Courier New"/>
                        </a:rPr>
                        <a:t>‘A-Za-z’ ‘\n’ | </a:t>
                      </a:r>
                      <a:r>
                        <a:rPr sz="1400" spc="-20" dirty="0">
                          <a:latin typeface="Courier New"/>
                          <a:cs typeface="Courier New"/>
                        </a:rPr>
                        <a:t>sort</a:t>
                      </a:r>
                      <a:endParaRPr sz="1400" dirty="0">
                        <a:latin typeface="Courier New"/>
                        <a:cs typeface="Courier New"/>
                      </a:endParaRPr>
                    </a:p>
                  </a:txBody>
                  <a:tcPr marL="0" marR="0" marT="27305" marB="0"/>
                </a:tc>
                <a:tc hMerge="1">
                  <a:txBody>
                    <a:bodyPr/>
                    <a:lstStyle/>
                    <a:p>
                      <a:endParaRPr/>
                    </a:p>
                  </a:txBody>
                  <a:tcPr marL="0" marR="0" marT="0" marB="0"/>
                </a:tc>
                <a:tc>
                  <a:txBody>
                    <a:bodyPr/>
                    <a:lstStyle/>
                    <a:p>
                      <a:pPr marL="45720">
                        <a:lnSpc>
                          <a:spcPts val="1645"/>
                        </a:lnSpc>
                        <a:spcBef>
                          <a:spcPts val="215"/>
                        </a:spcBef>
                      </a:pPr>
                      <a:r>
                        <a:rPr sz="1400" dirty="0">
                          <a:latin typeface="Courier New"/>
                          <a:cs typeface="Courier New"/>
                        </a:rPr>
                        <a:t>| uniq –c | </a:t>
                      </a:r>
                      <a:r>
                        <a:rPr sz="1400" spc="-20" dirty="0">
                          <a:latin typeface="Courier New"/>
                          <a:cs typeface="Courier New"/>
                        </a:rPr>
                        <a:t>sort</a:t>
                      </a:r>
                      <a:endParaRPr sz="1400" dirty="0">
                        <a:latin typeface="Courier New"/>
                        <a:cs typeface="Courier New"/>
                      </a:endParaRPr>
                    </a:p>
                  </a:txBody>
                  <a:tcPr marL="0" marR="0" marT="27305" marB="0"/>
                </a:tc>
                <a:tc>
                  <a:txBody>
                    <a:bodyPr/>
                    <a:lstStyle/>
                    <a:p>
                      <a:pPr marL="53340">
                        <a:lnSpc>
                          <a:spcPts val="1645"/>
                        </a:lnSpc>
                        <a:spcBef>
                          <a:spcPts val="215"/>
                        </a:spcBef>
                      </a:pPr>
                      <a:r>
                        <a:rPr sz="1400" spc="-25" dirty="0">
                          <a:latin typeface="Courier New"/>
                          <a:cs typeface="Courier New"/>
                        </a:rPr>
                        <a:t>–n</a:t>
                      </a:r>
                      <a:endParaRPr sz="1400" dirty="0">
                        <a:latin typeface="Courier New"/>
                        <a:cs typeface="Courier New"/>
                      </a:endParaRPr>
                    </a:p>
                  </a:txBody>
                  <a:tcPr marL="0" marR="0" marT="27305" marB="0"/>
                </a:tc>
                <a:tc>
                  <a:txBody>
                    <a:bodyPr/>
                    <a:lstStyle/>
                    <a:p>
                      <a:pPr marL="53340">
                        <a:lnSpc>
                          <a:spcPts val="1645"/>
                        </a:lnSpc>
                        <a:spcBef>
                          <a:spcPts val="215"/>
                        </a:spcBef>
                      </a:pPr>
                      <a:r>
                        <a:rPr sz="1400" spc="-25" dirty="0">
                          <a:latin typeface="Courier New"/>
                          <a:cs typeface="Courier New"/>
                        </a:rPr>
                        <a:t>–r</a:t>
                      </a:r>
                      <a:endParaRPr sz="1400" dirty="0">
                        <a:latin typeface="Courier New"/>
                        <a:cs typeface="Courier New"/>
                      </a:endParaRPr>
                    </a:p>
                  </a:txBody>
                  <a:tcPr marL="0" marR="0" marT="27305" marB="0"/>
                </a:tc>
                <a:extLst>
                  <a:ext uri="{0D108BD9-81ED-4DB2-BD59-A6C34878D82A}">
                    <a16:rowId xmlns:a16="http://schemas.microsoft.com/office/drawing/2014/main" val="10002"/>
                  </a:ext>
                </a:extLst>
              </a:tr>
            </a:tbl>
          </a:graphicData>
        </a:graphic>
      </p:graphicFrame>
      <p:graphicFrame>
        <p:nvGraphicFramePr>
          <p:cNvPr id="4" name="object 8">
            <a:extLst>
              <a:ext uri="{FF2B5EF4-FFF2-40B4-BE49-F238E27FC236}">
                <a16:creationId xmlns:a16="http://schemas.microsoft.com/office/drawing/2014/main" id="{70318604-E724-5A12-A9F5-0B859A719440}"/>
              </a:ext>
            </a:extLst>
          </p:cNvPr>
          <p:cNvGraphicFramePr>
            <a:graphicFrameLocks noGrp="1"/>
          </p:cNvGraphicFramePr>
          <p:nvPr>
            <p:extLst>
              <p:ext uri="{D42A27DB-BD31-4B8C-83A1-F6EECF244321}">
                <p14:modId xmlns:p14="http://schemas.microsoft.com/office/powerpoint/2010/main" val="1004490857"/>
              </p:ext>
            </p:extLst>
          </p:nvPr>
        </p:nvGraphicFramePr>
        <p:xfrm>
          <a:off x="1754750" y="3673061"/>
          <a:ext cx="1160780" cy="2174875"/>
        </p:xfrm>
        <a:graphic>
          <a:graphicData uri="http://schemas.openxmlformats.org/drawingml/2006/table">
            <a:tbl>
              <a:tblPr firstRow="1" bandRow="1">
                <a:tableStyleId>{2D5ABB26-0587-4C30-8999-92F81FD0307C}</a:tableStyleId>
              </a:tblPr>
              <a:tblGrid>
                <a:gridCol w="702310">
                  <a:extLst>
                    <a:ext uri="{9D8B030D-6E8A-4147-A177-3AD203B41FA5}">
                      <a16:colId xmlns:a16="http://schemas.microsoft.com/office/drawing/2014/main" val="20000"/>
                    </a:ext>
                  </a:extLst>
                </a:gridCol>
                <a:gridCol w="458470">
                  <a:extLst>
                    <a:ext uri="{9D8B030D-6E8A-4147-A177-3AD203B41FA5}">
                      <a16:colId xmlns:a16="http://schemas.microsoft.com/office/drawing/2014/main" val="20001"/>
                    </a:ext>
                  </a:extLst>
                </a:gridCol>
              </a:tblGrid>
              <a:tr h="209550">
                <a:tc>
                  <a:txBody>
                    <a:bodyPr/>
                    <a:lstStyle/>
                    <a:p>
                      <a:pPr marL="31750">
                        <a:lnSpc>
                          <a:spcPts val="1525"/>
                        </a:lnSpc>
                      </a:pPr>
                      <a:r>
                        <a:rPr sz="1600" spc="-10" dirty="0">
                          <a:latin typeface="Courier New"/>
                          <a:cs typeface="Courier New"/>
                        </a:rPr>
                        <a:t>23243</a:t>
                      </a:r>
                      <a:endParaRPr sz="1600">
                        <a:latin typeface="Courier New"/>
                        <a:cs typeface="Courier New"/>
                      </a:endParaRPr>
                    </a:p>
                  </a:txBody>
                  <a:tcPr marL="0" marR="0" marT="0" marB="0"/>
                </a:tc>
                <a:tc>
                  <a:txBody>
                    <a:bodyPr/>
                    <a:lstStyle/>
                    <a:p>
                      <a:pPr marL="60960">
                        <a:lnSpc>
                          <a:spcPts val="1525"/>
                        </a:lnSpc>
                      </a:pPr>
                      <a:r>
                        <a:rPr sz="1600" spc="-25" dirty="0">
                          <a:latin typeface="Courier New"/>
                          <a:cs typeface="Courier New"/>
                        </a:rPr>
                        <a:t>the</a:t>
                      </a:r>
                      <a:endParaRPr sz="1600">
                        <a:latin typeface="Courier New"/>
                        <a:cs typeface="Courier New"/>
                      </a:endParaRPr>
                    </a:p>
                  </a:txBody>
                  <a:tcPr marL="0" marR="0" marT="0" marB="0"/>
                </a:tc>
                <a:extLst>
                  <a:ext uri="{0D108BD9-81ED-4DB2-BD59-A6C34878D82A}">
                    <a16:rowId xmlns:a16="http://schemas.microsoft.com/office/drawing/2014/main" val="10000"/>
                  </a:ext>
                </a:extLst>
              </a:tr>
              <a:tr h="215900">
                <a:tc>
                  <a:txBody>
                    <a:bodyPr/>
                    <a:lstStyle/>
                    <a:p>
                      <a:pPr marL="31750">
                        <a:lnSpc>
                          <a:spcPts val="1575"/>
                        </a:lnSpc>
                      </a:pPr>
                      <a:r>
                        <a:rPr sz="1600" spc="-10" dirty="0">
                          <a:latin typeface="Courier New"/>
                          <a:cs typeface="Courier New"/>
                        </a:rPr>
                        <a:t>22225</a:t>
                      </a:r>
                      <a:endParaRPr sz="1600">
                        <a:latin typeface="Courier New"/>
                        <a:cs typeface="Courier New"/>
                      </a:endParaRPr>
                    </a:p>
                  </a:txBody>
                  <a:tcPr marL="0" marR="0" marT="0" marB="0"/>
                </a:tc>
                <a:tc>
                  <a:txBody>
                    <a:bodyPr/>
                    <a:lstStyle/>
                    <a:p>
                      <a:pPr marL="60960">
                        <a:lnSpc>
                          <a:spcPts val="1575"/>
                        </a:lnSpc>
                      </a:pPr>
                      <a:r>
                        <a:rPr sz="1600" spc="-50" dirty="0">
                          <a:latin typeface="Courier New"/>
                          <a:cs typeface="Courier New"/>
                        </a:rPr>
                        <a:t>i</a:t>
                      </a:r>
                      <a:endParaRPr sz="1600">
                        <a:latin typeface="Courier New"/>
                        <a:cs typeface="Courier New"/>
                      </a:endParaRPr>
                    </a:p>
                  </a:txBody>
                  <a:tcPr marL="0" marR="0" marT="0" marB="0"/>
                </a:tc>
                <a:extLst>
                  <a:ext uri="{0D108BD9-81ED-4DB2-BD59-A6C34878D82A}">
                    <a16:rowId xmlns:a16="http://schemas.microsoft.com/office/drawing/2014/main" val="10001"/>
                  </a:ext>
                </a:extLst>
              </a:tr>
              <a:tr h="215900">
                <a:tc>
                  <a:txBody>
                    <a:bodyPr/>
                    <a:lstStyle/>
                    <a:p>
                      <a:pPr marL="31750">
                        <a:lnSpc>
                          <a:spcPts val="1575"/>
                        </a:lnSpc>
                      </a:pPr>
                      <a:r>
                        <a:rPr sz="1600" spc="-10" dirty="0">
                          <a:latin typeface="Courier New"/>
                          <a:cs typeface="Courier New"/>
                        </a:rPr>
                        <a:t>18618</a:t>
                      </a:r>
                      <a:endParaRPr sz="1600" dirty="0">
                        <a:latin typeface="Courier New"/>
                        <a:cs typeface="Courier New"/>
                      </a:endParaRPr>
                    </a:p>
                  </a:txBody>
                  <a:tcPr marL="0" marR="0" marT="0" marB="0"/>
                </a:tc>
                <a:tc>
                  <a:txBody>
                    <a:bodyPr/>
                    <a:lstStyle/>
                    <a:p>
                      <a:pPr marL="60960">
                        <a:lnSpc>
                          <a:spcPts val="1575"/>
                        </a:lnSpc>
                      </a:pPr>
                      <a:r>
                        <a:rPr sz="1600" spc="-25" dirty="0">
                          <a:latin typeface="Courier New"/>
                          <a:cs typeface="Courier New"/>
                        </a:rPr>
                        <a:t>and</a:t>
                      </a:r>
                      <a:endParaRPr sz="1600">
                        <a:latin typeface="Courier New"/>
                        <a:cs typeface="Courier New"/>
                      </a:endParaRPr>
                    </a:p>
                  </a:txBody>
                  <a:tcPr marL="0" marR="0" marT="0" marB="0"/>
                </a:tc>
                <a:extLst>
                  <a:ext uri="{0D108BD9-81ED-4DB2-BD59-A6C34878D82A}">
                    <a16:rowId xmlns:a16="http://schemas.microsoft.com/office/drawing/2014/main" val="10002"/>
                  </a:ext>
                </a:extLst>
              </a:tr>
              <a:tr h="222250">
                <a:tc>
                  <a:txBody>
                    <a:bodyPr/>
                    <a:lstStyle/>
                    <a:p>
                      <a:pPr marL="31750">
                        <a:lnSpc>
                          <a:spcPts val="1575"/>
                        </a:lnSpc>
                      </a:pPr>
                      <a:r>
                        <a:rPr sz="1600" spc="-10" dirty="0">
                          <a:latin typeface="Courier New"/>
                          <a:cs typeface="Courier New"/>
                        </a:rPr>
                        <a:t>16339</a:t>
                      </a:r>
                      <a:endParaRPr sz="1600">
                        <a:latin typeface="Courier New"/>
                        <a:cs typeface="Courier New"/>
                      </a:endParaRPr>
                    </a:p>
                  </a:txBody>
                  <a:tcPr marL="0" marR="0" marT="0" marB="0"/>
                </a:tc>
                <a:tc>
                  <a:txBody>
                    <a:bodyPr/>
                    <a:lstStyle/>
                    <a:p>
                      <a:pPr marL="60960">
                        <a:lnSpc>
                          <a:spcPts val="1575"/>
                        </a:lnSpc>
                      </a:pPr>
                      <a:r>
                        <a:rPr sz="1600" spc="-25" dirty="0">
                          <a:latin typeface="Courier New"/>
                          <a:cs typeface="Courier New"/>
                        </a:rPr>
                        <a:t>to</a:t>
                      </a:r>
                      <a:endParaRPr sz="1600" dirty="0">
                        <a:latin typeface="Courier New"/>
                        <a:cs typeface="Courier New"/>
                      </a:endParaRPr>
                    </a:p>
                  </a:txBody>
                  <a:tcPr marL="0" marR="0" marT="0" marB="0"/>
                </a:tc>
                <a:extLst>
                  <a:ext uri="{0D108BD9-81ED-4DB2-BD59-A6C34878D82A}">
                    <a16:rowId xmlns:a16="http://schemas.microsoft.com/office/drawing/2014/main" val="10003"/>
                  </a:ext>
                </a:extLst>
              </a:tr>
              <a:tr h="222250">
                <a:tc>
                  <a:txBody>
                    <a:bodyPr/>
                    <a:lstStyle/>
                    <a:p>
                      <a:pPr marL="31750">
                        <a:lnSpc>
                          <a:spcPts val="1625"/>
                        </a:lnSpc>
                      </a:pPr>
                      <a:r>
                        <a:rPr sz="1600" spc="-10" dirty="0">
                          <a:latin typeface="Courier New"/>
                          <a:cs typeface="Courier New"/>
                        </a:rPr>
                        <a:t>15687</a:t>
                      </a:r>
                      <a:endParaRPr sz="1600">
                        <a:latin typeface="Courier New"/>
                        <a:cs typeface="Courier New"/>
                      </a:endParaRPr>
                    </a:p>
                  </a:txBody>
                  <a:tcPr marL="0" marR="0" marT="0" marB="0"/>
                </a:tc>
                <a:tc>
                  <a:txBody>
                    <a:bodyPr/>
                    <a:lstStyle/>
                    <a:p>
                      <a:pPr marL="60960">
                        <a:lnSpc>
                          <a:spcPts val="1625"/>
                        </a:lnSpc>
                      </a:pPr>
                      <a:r>
                        <a:rPr sz="1600" spc="-25" dirty="0">
                          <a:latin typeface="Courier New"/>
                          <a:cs typeface="Courier New"/>
                        </a:rPr>
                        <a:t>of</a:t>
                      </a:r>
                      <a:endParaRPr sz="1600">
                        <a:latin typeface="Courier New"/>
                        <a:cs typeface="Courier New"/>
                      </a:endParaRPr>
                    </a:p>
                  </a:txBody>
                  <a:tcPr marL="0" marR="0" marT="0" marB="0"/>
                </a:tc>
                <a:extLst>
                  <a:ext uri="{0D108BD9-81ED-4DB2-BD59-A6C34878D82A}">
                    <a16:rowId xmlns:a16="http://schemas.microsoft.com/office/drawing/2014/main" val="10004"/>
                  </a:ext>
                </a:extLst>
              </a:tr>
              <a:tr h="215900">
                <a:tc>
                  <a:txBody>
                    <a:bodyPr/>
                    <a:lstStyle/>
                    <a:p>
                      <a:pPr marL="31750">
                        <a:lnSpc>
                          <a:spcPts val="1575"/>
                        </a:lnSpc>
                      </a:pPr>
                      <a:r>
                        <a:rPr sz="1600" spc="-10" dirty="0">
                          <a:latin typeface="Courier New"/>
                          <a:cs typeface="Courier New"/>
                        </a:rPr>
                        <a:t>12780</a:t>
                      </a:r>
                      <a:endParaRPr sz="1600">
                        <a:latin typeface="Courier New"/>
                        <a:cs typeface="Courier New"/>
                      </a:endParaRPr>
                    </a:p>
                  </a:txBody>
                  <a:tcPr marL="0" marR="0" marT="0" marB="0"/>
                </a:tc>
                <a:tc>
                  <a:txBody>
                    <a:bodyPr/>
                    <a:lstStyle/>
                    <a:p>
                      <a:pPr marL="60960">
                        <a:lnSpc>
                          <a:spcPts val="1575"/>
                        </a:lnSpc>
                      </a:pPr>
                      <a:r>
                        <a:rPr sz="1600" spc="-50" dirty="0">
                          <a:latin typeface="Courier New"/>
                          <a:cs typeface="Courier New"/>
                        </a:rPr>
                        <a:t>a</a:t>
                      </a:r>
                      <a:endParaRPr sz="1600">
                        <a:latin typeface="Courier New"/>
                        <a:cs typeface="Courier New"/>
                      </a:endParaRPr>
                    </a:p>
                  </a:txBody>
                  <a:tcPr marL="0" marR="0" marT="0" marB="0"/>
                </a:tc>
                <a:extLst>
                  <a:ext uri="{0D108BD9-81ED-4DB2-BD59-A6C34878D82A}">
                    <a16:rowId xmlns:a16="http://schemas.microsoft.com/office/drawing/2014/main" val="10005"/>
                  </a:ext>
                </a:extLst>
              </a:tr>
              <a:tr h="215265">
                <a:tc>
                  <a:txBody>
                    <a:bodyPr/>
                    <a:lstStyle/>
                    <a:p>
                      <a:pPr marL="31750">
                        <a:lnSpc>
                          <a:spcPts val="1575"/>
                        </a:lnSpc>
                      </a:pPr>
                      <a:r>
                        <a:rPr sz="1600" spc="-10" dirty="0">
                          <a:latin typeface="Courier New"/>
                          <a:cs typeface="Courier New"/>
                        </a:rPr>
                        <a:t>12163</a:t>
                      </a:r>
                      <a:endParaRPr sz="1600">
                        <a:latin typeface="Courier New"/>
                        <a:cs typeface="Courier New"/>
                      </a:endParaRPr>
                    </a:p>
                  </a:txBody>
                  <a:tcPr marL="0" marR="0" marT="0" marB="0"/>
                </a:tc>
                <a:tc>
                  <a:txBody>
                    <a:bodyPr/>
                    <a:lstStyle/>
                    <a:p>
                      <a:pPr marL="60960">
                        <a:lnSpc>
                          <a:spcPts val="1575"/>
                        </a:lnSpc>
                      </a:pPr>
                      <a:r>
                        <a:rPr sz="1600" spc="-25" dirty="0">
                          <a:latin typeface="Courier New"/>
                          <a:cs typeface="Courier New"/>
                        </a:rPr>
                        <a:t>you</a:t>
                      </a:r>
                      <a:endParaRPr sz="1600">
                        <a:latin typeface="Courier New"/>
                        <a:cs typeface="Courier New"/>
                      </a:endParaRPr>
                    </a:p>
                  </a:txBody>
                  <a:tcPr marL="0" marR="0" marT="0" marB="0"/>
                </a:tc>
                <a:extLst>
                  <a:ext uri="{0D108BD9-81ED-4DB2-BD59-A6C34878D82A}">
                    <a16:rowId xmlns:a16="http://schemas.microsoft.com/office/drawing/2014/main" val="10006"/>
                  </a:ext>
                </a:extLst>
              </a:tr>
              <a:tr h="222250">
                <a:tc>
                  <a:txBody>
                    <a:bodyPr/>
                    <a:lstStyle/>
                    <a:p>
                      <a:pPr marL="31750">
                        <a:lnSpc>
                          <a:spcPts val="1575"/>
                        </a:lnSpc>
                      </a:pPr>
                      <a:r>
                        <a:rPr sz="1600" spc="-10" dirty="0">
                          <a:latin typeface="Courier New"/>
                          <a:cs typeface="Courier New"/>
                        </a:rPr>
                        <a:t>10839</a:t>
                      </a:r>
                      <a:endParaRPr sz="1600">
                        <a:latin typeface="Courier New"/>
                        <a:cs typeface="Courier New"/>
                      </a:endParaRPr>
                    </a:p>
                  </a:txBody>
                  <a:tcPr marL="0" marR="0" marT="0" marB="0"/>
                </a:tc>
                <a:tc>
                  <a:txBody>
                    <a:bodyPr/>
                    <a:lstStyle/>
                    <a:p>
                      <a:pPr marL="60960">
                        <a:lnSpc>
                          <a:spcPts val="1575"/>
                        </a:lnSpc>
                      </a:pPr>
                      <a:r>
                        <a:rPr sz="1600" spc="-25" dirty="0">
                          <a:latin typeface="Courier New"/>
                          <a:cs typeface="Courier New"/>
                        </a:rPr>
                        <a:t>my</a:t>
                      </a:r>
                      <a:endParaRPr sz="1600">
                        <a:latin typeface="Courier New"/>
                        <a:cs typeface="Courier New"/>
                      </a:endParaRPr>
                    </a:p>
                  </a:txBody>
                  <a:tcPr marL="0" marR="0" marT="0" marB="0"/>
                </a:tc>
                <a:extLst>
                  <a:ext uri="{0D108BD9-81ED-4DB2-BD59-A6C34878D82A}">
                    <a16:rowId xmlns:a16="http://schemas.microsoft.com/office/drawing/2014/main" val="10007"/>
                  </a:ext>
                </a:extLst>
              </a:tr>
              <a:tr h="222250">
                <a:tc>
                  <a:txBody>
                    <a:bodyPr/>
                    <a:lstStyle/>
                    <a:p>
                      <a:pPr marL="31750">
                        <a:lnSpc>
                          <a:spcPts val="1625"/>
                        </a:lnSpc>
                      </a:pPr>
                      <a:r>
                        <a:rPr sz="1600" spc="-10" dirty="0">
                          <a:latin typeface="Courier New"/>
                          <a:cs typeface="Courier New"/>
                        </a:rPr>
                        <a:t>10005</a:t>
                      </a:r>
                      <a:endParaRPr sz="1600">
                        <a:latin typeface="Courier New"/>
                        <a:cs typeface="Courier New"/>
                      </a:endParaRPr>
                    </a:p>
                  </a:txBody>
                  <a:tcPr marL="0" marR="0" marT="0" marB="0"/>
                </a:tc>
                <a:tc>
                  <a:txBody>
                    <a:bodyPr/>
                    <a:lstStyle/>
                    <a:p>
                      <a:pPr marL="60960">
                        <a:lnSpc>
                          <a:spcPts val="1625"/>
                        </a:lnSpc>
                      </a:pPr>
                      <a:r>
                        <a:rPr sz="1600" spc="-25" dirty="0">
                          <a:latin typeface="Courier New"/>
                          <a:cs typeface="Courier New"/>
                        </a:rPr>
                        <a:t>in</a:t>
                      </a:r>
                      <a:endParaRPr sz="1600">
                        <a:latin typeface="Courier New"/>
                        <a:cs typeface="Courier New"/>
                      </a:endParaRPr>
                    </a:p>
                  </a:txBody>
                  <a:tcPr marL="0" marR="0" marT="0" marB="0"/>
                </a:tc>
                <a:extLst>
                  <a:ext uri="{0D108BD9-81ED-4DB2-BD59-A6C34878D82A}">
                    <a16:rowId xmlns:a16="http://schemas.microsoft.com/office/drawing/2014/main" val="10008"/>
                  </a:ext>
                </a:extLst>
              </a:tr>
              <a:tr h="209550">
                <a:tc>
                  <a:txBody>
                    <a:bodyPr/>
                    <a:lstStyle/>
                    <a:p>
                      <a:pPr marL="31750">
                        <a:lnSpc>
                          <a:spcPts val="1550"/>
                        </a:lnSpc>
                      </a:pPr>
                      <a:r>
                        <a:rPr sz="1600" spc="-20" dirty="0">
                          <a:latin typeface="Courier New"/>
                          <a:cs typeface="Courier New"/>
                        </a:rPr>
                        <a:t>8954</a:t>
                      </a:r>
                      <a:endParaRPr sz="1600">
                        <a:latin typeface="Courier New"/>
                        <a:cs typeface="Courier New"/>
                      </a:endParaRPr>
                    </a:p>
                  </a:txBody>
                  <a:tcPr marL="0" marR="0" marT="0" marB="0"/>
                </a:tc>
                <a:tc>
                  <a:txBody>
                    <a:bodyPr/>
                    <a:lstStyle/>
                    <a:p>
                      <a:pPr marL="60960">
                        <a:lnSpc>
                          <a:spcPts val="1550"/>
                        </a:lnSpc>
                      </a:pPr>
                      <a:r>
                        <a:rPr sz="1600" spc="-50" dirty="0">
                          <a:latin typeface="Courier New"/>
                          <a:cs typeface="Courier New"/>
                        </a:rPr>
                        <a:t>d</a:t>
                      </a:r>
                      <a:endParaRPr sz="1600" dirty="0">
                        <a:latin typeface="Courier New"/>
                        <a:cs typeface="Courier New"/>
                      </a:endParaRPr>
                    </a:p>
                  </a:txBody>
                  <a:tcPr marL="0" marR="0" marT="0" marB="0"/>
                </a:tc>
                <a:extLst>
                  <a:ext uri="{0D108BD9-81ED-4DB2-BD59-A6C34878D82A}">
                    <a16:rowId xmlns:a16="http://schemas.microsoft.com/office/drawing/2014/main" val="10009"/>
                  </a:ext>
                </a:extLst>
              </a:tr>
            </a:tbl>
          </a:graphicData>
        </a:graphic>
      </p:graphicFrame>
      <p:sp>
        <p:nvSpPr>
          <p:cNvPr id="6" name="object 9">
            <a:extLst>
              <a:ext uri="{FF2B5EF4-FFF2-40B4-BE49-F238E27FC236}">
                <a16:creationId xmlns:a16="http://schemas.microsoft.com/office/drawing/2014/main" id="{C0817D69-7ADF-3714-5B2F-77EB60A41D84}"/>
              </a:ext>
            </a:extLst>
          </p:cNvPr>
          <p:cNvSpPr/>
          <p:nvPr/>
        </p:nvSpPr>
        <p:spPr>
          <a:xfrm>
            <a:off x="2915530" y="4760498"/>
            <a:ext cx="5325745" cy="963294"/>
          </a:xfrm>
          <a:custGeom>
            <a:avLst/>
            <a:gdLst/>
            <a:ahLst/>
            <a:cxnLst/>
            <a:rect l="l" t="t" r="r" b="b"/>
            <a:pathLst>
              <a:path w="5325745" h="963295">
                <a:moveTo>
                  <a:pt x="3325328" y="609600"/>
                </a:moveTo>
                <a:lnTo>
                  <a:pt x="2468079" y="609600"/>
                </a:lnTo>
                <a:lnTo>
                  <a:pt x="0" y="963253"/>
                </a:lnTo>
                <a:lnTo>
                  <a:pt x="3325328" y="609600"/>
                </a:lnTo>
                <a:close/>
              </a:path>
              <a:path w="5325745" h="963295">
                <a:moveTo>
                  <a:pt x="5223977" y="0"/>
                </a:moveTo>
                <a:lnTo>
                  <a:pt x="1998181" y="0"/>
                </a:lnTo>
                <a:lnTo>
                  <a:pt x="1958633" y="7984"/>
                </a:lnTo>
                <a:lnTo>
                  <a:pt x="1926338" y="29758"/>
                </a:lnTo>
                <a:lnTo>
                  <a:pt x="1904564" y="62054"/>
                </a:lnTo>
                <a:lnTo>
                  <a:pt x="1896579" y="101602"/>
                </a:lnTo>
                <a:lnTo>
                  <a:pt x="1896580" y="508000"/>
                </a:lnTo>
                <a:lnTo>
                  <a:pt x="1904564" y="547545"/>
                </a:lnTo>
                <a:lnTo>
                  <a:pt x="1926338" y="579841"/>
                </a:lnTo>
                <a:lnTo>
                  <a:pt x="1958633" y="601615"/>
                </a:lnTo>
                <a:lnTo>
                  <a:pt x="1998181" y="609600"/>
                </a:lnTo>
                <a:lnTo>
                  <a:pt x="5223977" y="609600"/>
                </a:lnTo>
                <a:lnTo>
                  <a:pt x="5263525" y="601615"/>
                </a:lnTo>
                <a:lnTo>
                  <a:pt x="5295820" y="579841"/>
                </a:lnTo>
                <a:lnTo>
                  <a:pt x="5317594" y="547545"/>
                </a:lnTo>
                <a:lnTo>
                  <a:pt x="5325578" y="508000"/>
                </a:lnTo>
                <a:lnTo>
                  <a:pt x="5325578" y="101602"/>
                </a:lnTo>
                <a:lnTo>
                  <a:pt x="5317594" y="62054"/>
                </a:lnTo>
                <a:lnTo>
                  <a:pt x="5295820" y="29758"/>
                </a:lnTo>
                <a:lnTo>
                  <a:pt x="5263525" y="7984"/>
                </a:lnTo>
                <a:lnTo>
                  <a:pt x="5223977" y="0"/>
                </a:lnTo>
                <a:close/>
              </a:path>
            </a:pathLst>
          </a:custGeom>
          <a:solidFill>
            <a:srgbClr val="FFD479"/>
          </a:solidFill>
        </p:spPr>
        <p:txBody>
          <a:bodyPr wrap="square" lIns="0" tIns="0" rIns="0" bIns="0" rtlCol="0"/>
          <a:lstStyle/>
          <a:p>
            <a:endParaRPr/>
          </a:p>
        </p:txBody>
      </p:sp>
      <p:sp>
        <p:nvSpPr>
          <p:cNvPr id="7" name="object 10">
            <a:extLst>
              <a:ext uri="{FF2B5EF4-FFF2-40B4-BE49-F238E27FC236}">
                <a16:creationId xmlns:a16="http://schemas.microsoft.com/office/drawing/2014/main" id="{64814D0B-A0E9-AB65-3718-2DFD4B6E3DB2}"/>
              </a:ext>
            </a:extLst>
          </p:cNvPr>
          <p:cNvSpPr txBox="1"/>
          <p:nvPr/>
        </p:nvSpPr>
        <p:spPr>
          <a:xfrm>
            <a:off x="4943310" y="4850985"/>
            <a:ext cx="319468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Lucida Sans Unicode"/>
                <a:cs typeface="Lucida Sans Unicode"/>
              </a:rPr>
              <a:t>What</a:t>
            </a:r>
            <a:r>
              <a:rPr sz="2400" spc="-55" dirty="0">
                <a:latin typeface="Lucida Sans Unicode"/>
                <a:cs typeface="Lucida Sans Unicode"/>
              </a:rPr>
              <a:t> </a:t>
            </a:r>
            <a:r>
              <a:rPr sz="2400" dirty="0">
                <a:latin typeface="Lucida Sans Unicode"/>
                <a:cs typeface="Lucida Sans Unicode"/>
              </a:rPr>
              <a:t>happened</a:t>
            </a:r>
            <a:r>
              <a:rPr sz="2400" spc="-50" dirty="0">
                <a:latin typeface="Lucida Sans Unicode"/>
                <a:cs typeface="Lucida Sans Unicode"/>
              </a:rPr>
              <a:t> </a:t>
            </a:r>
            <a:r>
              <a:rPr sz="2400" spc="-20" dirty="0">
                <a:latin typeface="Lucida Sans Unicode"/>
                <a:cs typeface="Lucida Sans Unicode"/>
              </a:rPr>
              <a:t>here?</a:t>
            </a:r>
            <a:endParaRPr sz="2400" dirty="0">
              <a:latin typeface="Lucida Sans Unicode"/>
              <a:cs typeface="Lucida Sans Unicode"/>
            </a:endParaRPr>
          </a:p>
        </p:txBody>
      </p:sp>
    </p:spTree>
    <p:extLst>
      <p:ext uri="{BB962C8B-B14F-4D97-AF65-F5344CB8AC3E}">
        <p14:creationId xmlns:p14="http://schemas.microsoft.com/office/powerpoint/2010/main" val="1323688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3D6B068B-9EEE-138C-93D5-22AD0BAD5193}"/>
              </a:ext>
            </a:extLst>
          </p:cNvPr>
          <p:cNvSpPr txBox="1">
            <a:spLocks/>
          </p:cNvSpPr>
          <p:nvPr/>
        </p:nvSpPr>
        <p:spPr>
          <a:xfrm>
            <a:off x="1297939" y="54355"/>
            <a:ext cx="7682230" cy="1218539"/>
          </a:xfrm>
          <a:prstGeom prst="rect">
            <a:avLst/>
          </a:prstGeom>
        </p:spPr>
        <p:txBody>
          <a:bodyPr vert="horz" wrap="square" lIns="0" tIns="536194"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65100">
              <a:lnSpc>
                <a:spcPct val="100000"/>
              </a:lnSpc>
              <a:spcBef>
                <a:spcPts val="100"/>
              </a:spcBef>
            </a:pPr>
            <a:r>
              <a:rPr lang="en-US" dirty="0"/>
              <a:t>Issues</a:t>
            </a:r>
            <a:r>
              <a:rPr lang="en-US" spc="-25" dirty="0"/>
              <a:t> </a:t>
            </a:r>
            <a:r>
              <a:rPr lang="en-US" dirty="0"/>
              <a:t>in</a:t>
            </a:r>
            <a:r>
              <a:rPr lang="en-US" spc="-20" dirty="0"/>
              <a:t> </a:t>
            </a:r>
            <a:r>
              <a:rPr lang="en-US" spc="-10" dirty="0"/>
              <a:t>Tokenization</a:t>
            </a:r>
          </a:p>
        </p:txBody>
      </p:sp>
      <p:graphicFrame>
        <p:nvGraphicFramePr>
          <p:cNvPr id="3" name="object 7">
            <a:extLst>
              <a:ext uri="{FF2B5EF4-FFF2-40B4-BE49-F238E27FC236}">
                <a16:creationId xmlns:a16="http://schemas.microsoft.com/office/drawing/2014/main" id="{210C2ABB-A0AA-FAB1-332F-43971BA9D371}"/>
              </a:ext>
            </a:extLst>
          </p:cNvPr>
          <p:cNvGraphicFramePr>
            <a:graphicFrameLocks noGrp="1"/>
          </p:cNvGraphicFramePr>
          <p:nvPr>
            <p:extLst>
              <p:ext uri="{D42A27DB-BD31-4B8C-83A1-F6EECF244321}">
                <p14:modId xmlns:p14="http://schemas.microsoft.com/office/powerpoint/2010/main" val="2194763728"/>
              </p:ext>
            </p:extLst>
          </p:nvPr>
        </p:nvGraphicFramePr>
        <p:xfrm>
          <a:off x="1129599" y="2160905"/>
          <a:ext cx="8451849" cy="2536190"/>
        </p:xfrm>
        <a:graphic>
          <a:graphicData uri="http://schemas.openxmlformats.org/drawingml/2006/table">
            <a:tbl>
              <a:tblPr firstRow="1" bandRow="1">
                <a:tableStyleId>{2D5ABB26-0587-4C30-8999-92F81FD0307C}</a:tableStyleId>
              </a:tblPr>
              <a:tblGrid>
                <a:gridCol w="2565400">
                  <a:extLst>
                    <a:ext uri="{9D8B030D-6E8A-4147-A177-3AD203B41FA5}">
                      <a16:colId xmlns:a16="http://schemas.microsoft.com/office/drawing/2014/main" val="20000"/>
                    </a:ext>
                  </a:extLst>
                </a:gridCol>
                <a:gridCol w="734695">
                  <a:extLst>
                    <a:ext uri="{9D8B030D-6E8A-4147-A177-3AD203B41FA5}">
                      <a16:colId xmlns:a16="http://schemas.microsoft.com/office/drawing/2014/main" val="20001"/>
                    </a:ext>
                  </a:extLst>
                </a:gridCol>
                <a:gridCol w="677545">
                  <a:extLst>
                    <a:ext uri="{9D8B030D-6E8A-4147-A177-3AD203B41FA5}">
                      <a16:colId xmlns:a16="http://schemas.microsoft.com/office/drawing/2014/main" val="20002"/>
                    </a:ext>
                  </a:extLst>
                </a:gridCol>
                <a:gridCol w="4474209">
                  <a:extLst>
                    <a:ext uri="{9D8B030D-6E8A-4147-A177-3AD203B41FA5}">
                      <a16:colId xmlns:a16="http://schemas.microsoft.com/office/drawing/2014/main" val="20003"/>
                    </a:ext>
                  </a:extLst>
                </a:gridCol>
              </a:tblGrid>
              <a:tr h="366395">
                <a:tc gridSpan="2">
                  <a:txBody>
                    <a:bodyPr/>
                    <a:lstStyle/>
                    <a:p>
                      <a:pPr marL="374015" indent="-342265">
                        <a:lnSpc>
                          <a:spcPts val="2305"/>
                        </a:lnSpc>
                        <a:buClr>
                          <a:srgbClr val="CC0000"/>
                        </a:buClr>
                        <a:buFont typeface="Times New Roman"/>
                        <a:buChar char="•"/>
                        <a:tabLst>
                          <a:tab pos="374015" algn="l"/>
                          <a:tab pos="1898650" algn="l"/>
                        </a:tabLst>
                      </a:pPr>
                      <a:r>
                        <a:rPr sz="2000" spc="-10" dirty="0">
                          <a:latin typeface="Courier New"/>
                          <a:cs typeface="Courier New"/>
                        </a:rPr>
                        <a:t>Finland’s</a:t>
                      </a:r>
                      <a:r>
                        <a:rPr sz="2000" dirty="0">
                          <a:latin typeface="Courier New"/>
                          <a:cs typeface="Courier New"/>
                        </a:rPr>
                        <a:t>	</a:t>
                      </a:r>
                      <a:r>
                        <a:rPr sz="2000" spc="-10" dirty="0">
                          <a:latin typeface="Courier New"/>
                          <a:cs typeface="Courier New"/>
                        </a:rPr>
                        <a:t>capital</a:t>
                      </a:r>
                      <a:endParaRPr sz="2000" dirty="0">
                        <a:latin typeface="Courier New"/>
                        <a:cs typeface="Courier New"/>
                      </a:endParaRPr>
                    </a:p>
                  </a:txBody>
                  <a:tcPr marL="0" marR="0" marT="0" marB="0"/>
                </a:tc>
                <a:tc hMerge="1">
                  <a:txBody>
                    <a:bodyPr/>
                    <a:lstStyle/>
                    <a:p>
                      <a:endParaRPr/>
                    </a:p>
                  </a:txBody>
                  <a:tcPr marL="0" marR="0" marT="0" marB="0"/>
                </a:tc>
                <a:tc>
                  <a:txBody>
                    <a:bodyPr/>
                    <a:lstStyle/>
                    <a:p>
                      <a:pPr marR="144780" algn="r">
                        <a:lnSpc>
                          <a:spcPts val="2305"/>
                        </a:lnSpc>
                      </a:pPr>
                      <a:r>
                        <a:rPr sz="2000" spc="-50" dirty="0">
                          <a:latin typeface="Symbol"/>
                          <a:cs typeface="Symbol"/>
                        </a:rPr>
                        <a:t></a:t>
                      </a:r>
                      <a:endParaRPr sz="2000">
                        <a:latin typeface="Symbol"/>
                        <a:cs typeface="Symbol"/>
                      </a:endParaRPr>
                    </a:p>
                  </a:txBody>
                  <a:tcPr marL="0" marR="0" marT="0" marB="0"/>
                </a:tc>
                <a:tc>
                  <a:txBody>
                    <a:bodyPr/>
                    <a:lstStyle/>
                    <a:p>
                      <a:pPr marL="152400">
                        <a:lnSpc>
                          <a:spcPts val="2305"/>
                        </a:lnSpc>
                        <a:tabLst>
                          <a:tab pos="1371600" algn="l"/>
                          <a:tab pos="2743200" algn="l"/>
                        </a:tabLst>
                      </a:pPr>
                      <a:r>
                        <a:rPr sz="2000" spc="-10" dirty="0">
                          <a:latin typeface="Courier New"/>
                          <a:cs typeface="Courier New"/>
                        </a:rPr>
                        <a:t>Finland</a:t>
                      </a:r>
                      <a:r>
                        <a:rPr sz="2000" dirty="0">
                          <a:latin typeface="Courier New"/>
                          <a:cs typeface="Courier New"/>
                        </a:rPr>
                        <a:t>	</a:t>
                      </a:r>
                      <a:r>
                        <a:rPr sz="2000" spc="-10" dirty="0">
                          <a:latin typeface="Courier New"/>
                          <a:cs typeface="Courier New"/>
                        </a:rPr>
                        <a:t>Finlands</a:t>
                      </a:r>
                      <a:r>
                        <a:rPr sz="2000" dirty="0">
                          <a:latin typeface="Courier New"/>
                          <a:cs typeface="Courier New"/>
                        </a:rPr>
                        <a:t>	Finland’s</a:t>
                      </a:r>
                      <a:r>
                        <a:rPr sz="2000" spc="450" dirty="0">
                          <a:latin typeface="Courier New"/>
                          <a:cs typeface="Courier New"/>
                        </a:rPr>
                        <a:t> </a:t>
                      </a:r>
                      <a:r>
                        <a:rPr sz="2000" i="1" spc="-50" dirty="0">
                          <a:latin typeface="Calibri"/>
                          <a:cs typeface="Calibri"/>
                        </a:rPr>
                        <a:t>?</a:t>
                      </a:r>
                      <a:endParaRPr sz="2000">
                        <a:latin typeface="Calibri"/>
                        <a:cs typeface="Calibri"/>
                      </a:endParaRPr>
                    </a:p>
                  </a:txBody>
                  <a:tcPr marL="0" marR="0" marT="0" marB="0"/>
                </a:tc>
                <a:extLst>
                  <a:ext uri="{0D108BD9-81ED-4DB2-BD59-A6C34878D82A}">
                    <a16:rowId xmlns:a16="http://schemas.microsoft.com/office/drawing/2014/main" val="10000"/>
                  </a:ext>
                </a:extLst>
              </a:tr>
              <a:tr h="335280">
                <a:tc gridSpan="2">
                  <a:txBody>
                    <a:bodyPr/>
                    <a:lstStyle/>
                    <a:p>
                      <a:pPr marL="374015" indent="-342265">
                        <a:lnSpc>
                          <a:spcPts val="2295"/>
                        </a:lnSpc>
                        <a:buClr>
                          <a:srgbClr val="CC0000"/>
                        </a:buClr>
                        <a:buFont typeface="Times New Roman"/>
                        <a:buChar char="•"/>
                        <a:tabLst>
                          <a:tab pos="374015" algn="l"/>
                          <a:tab pos="1746250" algn="l"/>
                          <a:tab pos="2508250" algn="l"/>
                        </a:tabLst>
                      </a:pPr>
                      <a:r>
                        <a:rPr sz="2000" spc="-10" dirty="0">
                          <a:latin typeface="Courier New"/>
                          <a:cs typeface="Courier New"/>
                        </a:rPr>
                        <a:t>what’re,</a:t>
                      </a:r>
                      <a:r>
                        <a:rPr sz="2000" dirty="0">
                          <a:latin typeface="Courier New"/>
                          <a:cs typeface="Courier New"/>
                        </a:rPr>
                        <a:t>	</a:t>
                      </a:r>
                      <a:r>
                        <a:rPr sz="2000" spc="-20" dirty="0">
                          <a:latin typeface="Courier New"/>
                          <a:cs typeface="Courier New"/>
                        </a:rPr>
                        <a:t>I’m,</a:t>
                      </a:r>
                      <a:r>
                        <a:rPr sz="2000" dirty="0">
                          <a:latin typeface="Courier New"/>
                          <a:cs typeface="Courier New"/>
                        </a:rPr>
                        <a:t>	</a:t>
                      </a:r>
                      <a:r>
                        <a:rPr sz="2000" spc="-10" dirty="0">
                          <a:latin typeface="Courier New"/>
                          <a:cs typeface="Courier New"/>
                        </a:rPr>
                        <a:t>isn’t</a:t>
                      </a:r>
                      <a:endParaRPr sz="2000" dirty="0">
                        <a:latin typeface="Courier New"/>
                        <a:cs typeface="Courier New"/>
                      </a:endParaRPr>
                    </a:p>
                  </a:txBody>
                  <a:tcPr marL="0" marR="0" marT="0" marB="0"/>
                </a:tc>
                <a:tc hMerge="1">
                  <a:txBody>
                    <a:bodyPr/>
                    <a:lstStyle/>
                    <a:p>
                      <a:endParaRPr/>
                    </a:p>
                  </a:txBody>
                  <a:tcPr marL="0" marR="0" marT="0" marB="0"/>
                </a:tc>
                <a:tc>
                  <a:txBody>
                    <a:bodyPr/>
                    <a:lstStyle/>
                    <a:p>
                      <a:pPr marR="144780" algn="r">
                        <a:lnSpc>
                          <a:spcPts val="2295"/>
                        </a:lnSpc>
                      </a:pPr>
                      <a:r>
                        <a:rPr sz="2000" spc="-50" dirty="0">
                          <a:latin typeface="Symbol"/>
                          <a:cs typeface="Symbol"/>
                        </a:rPr>
                        <a:t></a:t>
                      </a:r>
                      <a:endParaRPr sz="2000">
                        <a:latin typeface="Symbol"/>
                        <a:cs typeface="Symbol"/>
                      </a:endParaRPr>
                    </a:p>
                  </a:txBody>
                  <a:tcPr marL="0" marR="0" marT="0" marB="0"/>
                </a:tc>
                <a:tc>
                  <a:txBody>
                    <a:bodyPr/>
                    <a:lstStyle/>
                    <a:p>
                      <a:pPr marL="152400">
                        <a:lnSpc>
                          <a:spcPts val="2295"/>
                        </a:lnSpc>
                        <a:tabLst>
                          <a:tab pos="914400" algn="l"/>
                          <a:tab pos="1676400" algn="l"/>
                          <a:tab pos="1981200" algn="l"/>
                          <a:tab pos="2590800" algn="l"/>
                          <a:tab pos="3048000" algn="l"/>
                        </a:tabLst>
                      </a:pPr>
                      <a:r>
                        <a:rPr sz="2000" spc="-20" dirty="0">
                          <a:latin typeface="Courier New"/>
                          <a:cs typeface="Courier New"/>
                        </a:rPr>
                        <a:t>What</a:t>
                      </a:r>
                      <a:r>
                        <a:rPr sz="2000" dirty="0">
                          <a:latin typeface="Courier New"/>
                          <a:cs typeface="Courier New"/>
                        </a:rPr>
                        <a:t>	</a:t>
                      </a:r>
                      <a:r>
                        <a:rPr sz="2000" spc="-20" dirty="0">
                          <a:latin typeface="Courier New"/>
                          <a:cs typeface="Courier New"/>
                        </a:rPr>
                        <a:t>are,</a:t>
                      </a:r>
                      <a:r>
                        <a:rPr sz="2000" dirty="0">
                          <a:latin typeface="Courier New"/>
                          <a:cs typeface="Courier New"/>
                        </a:rPr>
                        <a:t>	</a:t>
                      </a:r>
                      <a:r>
                        <a:rPr sz="2000" spc="-50" dirty="0">
                          <a:latin typeface="Courier New"/>
                          <a:cs typeface="Courier New"/>
                        </a:rPr>
                        <a:t>I</a:t>
                      </a:r>
                      <a:r>
                        <a:rPr sz="2000" dirty="0">
                          <a:latin typeface="Courier New"/>
                          <a:cs typeface="Courier New"/>
                        </a:rPr>
                        <a:t>	</a:t>
                      </a:r>
                      <a:r>
                        <a:rPr sz="2000" spc="-25" dirty="0">
                          <a:latin typeface="Courier New"/>
                          <a:cs typeface="Courier New"/>
                        </a:rPr>
                        <a:t>am,</a:t>
                      </a:r>
                      <a:r>
                        <a:rPr sz="2000" dirty="0">
                          <a:latin typeface="Courier New"/>
                          <a:cs typeface="Courier New"/>
                        </a:rPr>
                        <a:t>	</a:t>
                      </a:r>
                      <a:r>
                        <a:rPr sz="2000" spc="-25" dirty="0">
                          <a:latin typeface="Courier New"/>
                          <a:cs typeface="Courier New"/>
                        </a:rPr>
                        <a:t>is</a:t>
                      </a:r>
                      <a:r>
                        <a:rPr sz="2000" dirty="0">
                          <a:latin typeface="Courier New"/>
                          <a:cs typeface="Courier New"/>
                        </a:rPr>
                        <a:t>	</a:t>
                      </a:r>
                      <a:r>
                        <a:rPr sz="2000" spc="-25" dirty="0">
                          <a:latin typeface="Courier New"/>
                          <a:cs typeface="Courier New"/>
                        </a:rPr>
                        <a:t>not</a:t>
                      </a:r>
                      <a:endParaRPr sz="2000">
                        <a:latin typeface="Courier New"/>
                        <a:cs typeface="Courier New"/>
                      </a:endParaRPr>
                    </a:p>
                  </a:txBody>
                  <a:tcPr marL="0" marR="0" marT="0" marB="0"/>
                </a:tc>
                <a:extLst>
                  <a:ext uri="{0D108BD9-81ED-4DB2-BD59-A6C34878D82A}">
                    <a16:rowId xmlns:a16="http://schemas.microsoft.com/office/drawing/2014/main" val="10001"/>
                  </a:ext>
                </a:extLst>
              </a:tr>
              <a:tr h="361950">
                <a:tc gridSpan="2">
                  <a:txBody>
                    <a:bodyPr/>
                    <a:lstStyle/>
                    <a:p>
                      <a:pPr marL="374015" indent="-342265">
                        <a:lnSpc>
                          <a:spcPct val="100000"/>
                        </a:lnSpc>
                        <a:spcBef>
                          <a:spcPts val="50"/>
                        </a:spcBef>
                        <a:buClr>
                          <a:srgbClr val="CC0000"/>
                        </a:buClr>
                        <a:buFont typeface="Times New Roman"/>
                        <a:buChar char="•"/>
                        <a:tabLst>
                          <a:tab pos="374015" algn="l"/>
                        </a:tabLst>
                      </a:pPr>
                      <a:r>
                        <a:rPr sz="2000" dirty="0">
                          <a:latin typeface="Courier New"/>
                          <a:cs typeface="Courier New"/>
                        </a:rPr>
                        <a:t>Hewlett-</a:t>
                      </a:r>
                      <a:r>
                        <a:rPr sz="2000" spc="-10" dirty="0">
                          <a:latin typeface="Courier New"/>
                          <a:cs typeface="Courier New"/>
                        </a:rPr>
                        <a:t>Packard</a:t>
                      </a:r>
                      <a:endParaRPr sz="2000" dirty="0">
                        <a:latin typeface="Courier New"/>
                        <a:cs typeface="Courier New"/>
                      </a:endParaRPr>
                    </a:p>
                  </a:txBody>
                  <a:tcPr marL="0" marR="0" marT="6350" marB="0"/>
                </a:tc>
                <a:tc hMerge="1">
                  <a:txBody>
                    <a:bodyPr/>
                    <a:lstStyle/>
                    <a:p>
                      <a:endParaRPr/>
                    </a:p>
                  </a:txBody>
                  <a:tcPr marL="0" marR="0" marT="0" marB="0"/>
                </a:tc>
                <a:tc>
                  <a:txBody>
                    <a:bodyPr/>
                    <a:lstStyle/>
                    <a:p>
                      <a:pPr marR="144780" algn="r">
                        <a:lnSpc>
                          <a:spcPct val="100000"/>
                        </a:lnSpc>
                        <a:spcBef>
                          <a:spcPts val="50"/>
                        </a:spcBef>
                      </a:pPr>
                      <a:r>
                        <a:rPr sz="2000" spc="-50" dirty="0">
                          <a:latin typeface="Symbol"/>
                          <a:cs typeface="Symbol"/>
                        </a:rPr>
                        <a:t></a:t>
                      </a:r>
                      <a:endParaRPr sz="2000">
                        <a:latin typeface="Symbol"/>
                        <a:cs typeface="Symbol"/>
                      </a:endParaRPr>
                    </a:p>
                  </a:txBody>
                  <a:tcPr marL="0" marR="0" marT="6350" marB="0"/>
                </a:tc>
                <a:tc>
                  <a:txBody>
                    <a:bodyPr/>
                    <a:lstStyle/>
                    <a:p>
                      <a:pPr marL="152400">
                        <a:lnSpc>
                          <a:spcPct val="100000"/>
                        </a:lnSpc>
                        <a:spcBef>
                          <a:spcPts val="50"/>
                        </a:spcBef>
                        <a:tabLst>
                          <a:tab pos="1371600" algn="l"/>
                          <a:tab pos="2590800" algn="l"/>
                        </a:tabLst>
                      </a:pPr>
                      <a:r>
                        <a:rPr sz="2000" spc="-10" dirty="0">
                          <a:latin typeface="Courier New"/>
                          <a:cs typeface="Courier New"/>
                        </a:rPr>
                        <a:t>Hewlett</a:t>
                      </a:r>
                      <a:r>
                        <a:rPr sz="2000" dirty="0">
                          <a:latin typeface="Courier New"/>
                          <a:cs typeface="Courier New"/>
                        </a:rPr>
                        <a:t>	</a:t>
                      </a:r>
                      <a:r>
                        <a:rPr sz="2000" spc="-10" dirty="0">
                          <a:latin typeface="Courier New"/>
                          <a:cs typeface="Courier New"/>
                        </a:rPr>
                        <a:t>Packard</a:t>
                      </a:r>
                      <a:r>
                        <a:rPr sz="2000" dirty="0">
                          <a:latin typeface="Courier New"/>
                          <a:cs typeface="Courier New"/>
                        </a:rPr>
                        <a:t>	</a:t>
                      </a:r>
                      <a:r>
                        <a:rPr sz="2000" spc="-50" dirty="0">
                          <a:latin typeface="Calibri"/>
                          <a:cs typeface="Calibri"/>
                        </a:rPr>
                        <a:t>?</a:t>
                      </a:r>
                      <a:endParaRPr sz="2000">
                        <a:latin typeface="Calibri"/>
                        <a:cs typeface="Calibri"/>
                      </a:endParaRPr>
                    </a:p>
                  </a:txBody>
                  <a:tcPr marL="0" marR="0" marT="6350" marB="0"/>
                </a:tc>
                <a:extLst>
                  <a:ext uri="{0D108BD9-81ED-4DB2-BD59-A6C34878D82A}">
                    <a16:rowId xmlns:a16="http://schemas.microsoft.com/office/drawing/2014/main" val="10002"/>
                  </a:ext>
                </a:extLst>
              </a:tr>
              <a:tr h="342900">
                <a:tc gridSpan="2">
                  <a:txBody>
                    <a:bodyPr/>
                    <a:lstStyle/>
                    <a:p>
                      <a:pPr marL="374015" indent="-342265">
                        <a:lnSpc>
                          <a:spcPct val="100000"/>
                        </a:lnSpc>
                        <a:spcBef>
                          <a:spcPts val="100"/>
                        </a:spcBef>
                        <a:buClr>
                          <a:srgbClr val="CC0000"/>
                        </a:buClr>
                        <a:buFont typeface="Times New Roman"/>
                        <a:buChar char="•"/>
                        <a:tabLst>
                          <a:tab pos="374015" algn="l"/>
                        </a:tabLst>
                      </a:pPr>
                      <a:r>
                        <a:rPr sz="2000" dirty="0">
                          <a:latin typeface="Courier New"/>
                          <a:cs typeface="Courier New"/>
                        </a:rPr>
                        <a:t>state-of-the-</a:t>
                      </a:r>
                      <a:r>
                        <a:rPr sz="2000" spc="-25" dirty="0">
                          <a:latin typeface="Courier New"/>
                          <a:cs typeface="Courier New"/>
                        </a:rPr>
                        <a:t>art</a:t>
                      </a:r>
                      <a:endParaRPr sz="2000" dirty="0">
                        <a:latin typeface="Courier New"/>
                        <a:cs typeface="Courier New"/>
                      </a:endParaRPr>
                    </a:p>
                  </a:txBody>
                  <a:tcPr marL="0" marR="0" marT="12700" marB="0"/>
                </a:tc>
                <a:tc hMerge="1">
                  <a:txBody>
                    <a:bodyPr/>
                    <a:lstStyle/>
                    <a:p>
                      <a:endParaRPr/>
                    </a:p>
                  </a:txBody>
                  <a:tcPr marL="0" marR="0" marT="0" marB="0"/>
                </a:tc>
                <a:tc>
                  <a:txBody>
                    <a:bodyPr/>
                    <a:lstStyle/>
                    <a:p>
                      <a:pPr marR="144780" algn="r">
                        <a:lnSpc>
                          <a:spcPct val="100000"/>
                        </a:lnSpc>
                        <a:spcBef>
                          <a:spcPts val="100"/>
                        </a:spcBef>
                      </a:pPr>
                      <a:r>
                        <a:rPr sz="2000" spc="-50" dirty="0">
                          <a:latin typeface="Symbol"/>
                          <a:cs typeface="Symbol"/>
                        </a:rPr>
                        <a:t></a:t>
                      </a:r>
                      <a:endParaRPr sz="2000">
                        <a:latin typeface="Symbol"/>
                        <a:cs typeface="Symbol"/>
                      </a:endParaRPr>
                    </a:p>
                  </a:txBody>
                  <a:tcPr marL="0" marR="0" marT="12700" marB="0"/>
                </a:tc>
                <a:tc>
                  <a:txBody>
                    <a:bodyPr/>
                    <a:lstStyle/>
                    <a:p>
                      <a:pPr marL="152400">
                        <a:lnSpc>
                          <a:spcPct val="100000"/>
                        </a:lnSpc>
                        <a:spcBef>
                          <a:spcPts val="100"/>
                        </a:spcBef>
                        <a:tabLst>
                          <a:tab pos="1066800" algn="l"/>
                          <a:tab pos="1524000" algn="l"/>
                          <a:tab pos="2133600" algn="l"/>
                          <a:tab pos="2743200" algn="l"/>
                        </a:tabLst>
                      </a:pPr>
                      <a:r>
                        <a:rPr sz="2000" spc="-10" dirty="0">
                          <a:latin typeface="Courier New"/>
                          <a:cs typeface="Courier New"/>
                        </a:rPr>
                        <a:t>state</a:t>
                      </a:r>
                      <a:r>
                        <a:rPr sz="2000" dirty="0">
                          <a:latin typeface="Courier New"/>
                          <a:cs typeface="Courier New"/>
                        </a:rPr>
                        <a:t>	</a:t>
                      </a:r>
                      <a:r>
                        <a:rPr sz="2000" spc="-25" dirty="0">
                          <a:latin typeface="Courier New"/>
                          <a:cs typeface="Courier New"/>
                        </a:rPr>
                        <a:t>of</a:t>
                      </a:r>
                      <a:r>
                        <a:rPr sz="2000" dirty="0">
                          <a:latin typeface="Courier New"/>
                          <a:cs typeface="Courier New"/>
                        </a:rPr>
                        <a:t>	</a:t>
                      </a:r>
                      <a:r>
                        <a:rPr sz="2000" spc="-25" dirty="0">
                          <a:latin typeface="Courier New"/>
                          <a:cs typeface="Courier New"/>
                        </a:rPr>
                        <a:t>the</a:t>
                      </a:r>
                      <a:r>
                        <a:rPr sz="2000" dirty="0">
                          <a:latin typeface="Courier New"/>
                          <a:cs typeface="Courier New"/>
                        </a:rPr>
                        <a:t>	</a:t>
                      </a:r>
                      <a:r>
                        <a:rPr sz="2000" spc="-25" dirty="0">
                          <a:latin typeface="Courier New"/>
                          <a:cs typeface="Courier New"/>
                        </a:rPr>
                        <a:t>art</a:t>
                      </a:r>
                      <a:r>
                        <a:rPr sz="2000" dirty="0">
                          <a:latin typeface="Courier New"/>
                          <a:cs typeface="Courier New"/>
                        </a:rPr>
                        <a:t>	</a:t>
                      </a:r>
                      <a:r>
                        <a:rPr sz="2000" spc="-50" dirty="0">
                          <a:latin typeface="Calibri"/>
                          <a:cs typeface="Calibri"/>
                        </a:rPr>
                        <a:t>?</a:t>
                      </a:r>
                      <a:endParaRPr sz="2000">
                        <a:latin typeface="Calibri"/>
                        <a:cs typeface="Calibri"/>
                      </a:endParaRPr>
                    </a:p>
                  </a:txBody>
                  <a:tcPr marL="0" marR="0" marT="12700" marB="0"/>
                </a:tc>
                <a:extLst>
                  <a:ext uri="{0D108BD9-81ED-4DB2-BD59-A6C34878D82A}">
                    <a16:rowId xmlns:a16="http://schemas.microsoft.com/office/drawing/2014/main" val="10003"/>
                  </a:ext>
                </a:extLst>
              </a:tr>
              <a:tr h="396875">
                <a:tc>
                  <a:txBody>
                    <a:bodyPr/>
                    <a:lstStyle/>
                    <a:p>
                      <a:pPr marL="374015" indent="-342265">
                        <a:lnSpc>
                          <a:spcPct val="100000"/>
                        </a:lnSpc>
                        <a:spcBef>
                          <a:spcPts val="300"/>
                        </a:spcBef>
                        <a:buClr>
                          <a:srgbClr val="CC0000"/>
                        </a:buClr>
                        <a:buFont typeface="Times New Roman"/>
                        <a:buChar char="•"/>
                        <a:tabLst>
                          <a:tab pos="374015" algn="l"/>
                        </a:tabLst>
                      </a:pPr>
                      <a:r>
                        <a:rPr sz="2000" spc="-10" dirty="0">
                          <a:latin typeface="Courier New"/>
                          <a:cs typeface="Courier New"/>
                        </a:rPr>
                        <a:t>Lowercase</a:t>
                      </a:r>
                      <a:endParaRPr sz="2000">
                        <a:latin typeface="Courier New"/>
                        <a:cs typeface="Courier New"/>
                      </a:endParaRPr>
                    </a:p>
                  </a:txBody>
                  <a:tcPr marL="0" marR="0" marT="38100" marB="0"/>
                </a:tc>
                <a:tc>
                  <a:txBody>
                    <a:bodyPr/>
                    <a:lstStyle/>
                    <a:p>
                      <a:pPr marR="57785" algn="ctr">
                        <a:lnSpc>
                          <a:spcPct val="100000"/>
                        </a:lnSpc>
                        <a:spcBef>
                          <a:spcPts val="300"/>
                        </a:spcBef>
                      </a:pPr>
                      <a:r>
                        <a:rPr sz="2000" spc="-50" dirty="0">
                          <a:latin typeface="Symbol"/>
                          <a:cs typeface="Symbol"/>
                        </a:rPr>
                        <a:t></a:t>
                      </a:r>
                      <a:endParaRPr sz="2000" dirty="0">
                        <a:latin typeface="Symbol"/>
                        <a:cs typeface="Symbol"/>
                      </a:endParaRPr>
                    </a:p>
                  </a:txBody>
                  <a:tcPr marL="0" marR="0" marT="38100" marB="0"/>
                </a:tc>
                <a:tc gridSpan="2">
                  <a:txBody>
                    <a:bodyPr/>
                    <a:lstStyle/>
                    <a:p>
                      <a:pPr marL="29845">
                        <a:lnSpc>
                          <a:spcPct val="100000"/>
                        </a:lnSpc>
                        <a:spcBef>
                          <a:spcPts val="300"/>
                        </a:spcBef>
                        <a:tabLst>
                          <a:tab pos="1706245" algn="l"/>
                          <a:tab pos="3230245" algn="l"/>
                          <a:tab pos="4145279" algn="l"/>
                        </a:tabLst>
                      </a:pPr>
                      <a:r>
                        <a:rPr sz="2000" dirty="0">
                          <a:latin typeface="Courier New"/>
                          <a:cs typeface="Courier New"/>
                        </a:rPr>
                        <a:t>lower-</a:t>
                      </a:r>
                      <a:r>
                        <a:rPr sz="2000" spc="-20" dirty="0">
                          <a:latin typeface="Courier New"/>
                          <a:cs typeface="Courier New"/>
                        </a:rPr>
                        <a:t>case</a:t>
                      </a:r>
                      <a:r>
                        <a:rPr sz="2000" dirty="0">
                          <a:latin typeface="Courier New"/>
                          <a:cs typeface="Courier New"/>
                        </a:rPr>
                        <a:t>	</a:t>
                      </a:r>
                      <a:r>
                        <a:rPr sz="2000" spc="-10" dirty="0">
                          <a:latin typeface="Courier New"/>
                          <a:cs typeface="Courier New"/>
                        </a:rPr>
                        <a:t>lowercase</a:t>
                      </a:r>
                      <a:r>
                        <a:rPr sz="2000" dirty="0">
                          <a:latin typeface="Courier New"/>
                          <a:cs typeface="Courier New"/>
                        </a:rPr>
                        <a:t>	</a:t>
                      </a:r>
                      <a:r>
                        <a:rPr sz="2000" spc="-10" dirty="0">
                          <a:latin typeface="Courier New"/>
                          <a:cs typeface="Courier New"/>
                        </a:rPr>
                        <a:t>lower</a:t>
                      </a:r>
                      <a:r>
                        <a:rPr sz="2000" dirty="0">
                          <a:latin typeface="Courier New"/>
                          <a:cs typeface="Courier New"/>
                        </a:rPr>
                        <a:t>	case</a:t>
                      </a:r>
                      <a:r>
                        <a:rPr sz="2000" spc="-15" dirty="0">
                          <a:latin typeface="Courier New"/>
                          <a:cs typeface="Courier New"/>
                        </a:rPr>
                        <a:t> </a:t>
                      </a:r>
                      <a:r>
                        <a:rPr sz="2000" spc="-50" dirty="0">
                          <a:latin typeface="Calibri"/>
                          <a:cs typeface="Calibri"/>
                        </a:rPr>
                        <a:t>?</a:t>
                      </a:r>
                      <a:endParaRPr sz="2000">
                        <a:latin typeface="Calibri"/>
                        <a:cs typeface="Calibri"/>
                      </a:endParaRPr>
                    </a:p>
                  </a:txBody>
                  <a:tcPr marL="0" marR="0" marT="38100" marB="0"/>
                </a:tc>
                <a:tc hMerge="1">
                  <a:txBody>
                    <a:bodyPr/>
                    <a:lstStyle/>
                    <a:p>
                      <a:endParaRPr/>
                    </a:p>
                  </a:txBody>
                  <a:tcPr marL="0" marR="0" marT="0" marB="0"/>
                </a:tc>
                <a:extLst>
                  <a:ext uri="{0D108BD9-81ED-4DB2-BD59-A6C34878D82A}">
                    <a16:rowId xmlns:a16="http://schemas.microsoft.com/office/drawing/2014/main" val="10004"/>
                  </a:ext>
                </a:extLst>
              </a:tr>
              <a:tr h="393065">
                <a:tc>
                  <a:txBody>
                    <a:bodyPr/>
                    <a:lstStyle/>
                    <a:p>
                      <a:pPr marL="374015" indent="-342265">
                        <a:lnSpc>
                          <a:spcPct val="100000"/>
                        </a:lnSpc>
                        <a:spcBef>
                          <a:spcPts val="320"/>
                        </a:spcBef>
                        <a:buClr>
                          <a:srgbClr val="CC0000"/>
                        </a:buClr>
                        <a:buFont typeface="Times New Roman"/>
                        <a:buChar char="•"/>
                        <a:tabLst>
                          <a:tab pos="374015" algn="l"/>
                          <a:tab pos="984250" algn="l"/>
                        </a:tabLst>
                      </a:pPr>
                      <a:r>
                        <a:rPr sz="2000" spc="-25" dirty="0">
                          <a:latin typeface="Courier New"/>
                          <a:cs typeface="Courier New"/>
                        </a:rPr>
                        <a:t>San</a:t>
                      </a:r>
                      <a:r>
                        <a:rPr sz="2000" dirty="0">
                          <a:latin typeface="Courier New"/>
                          <a:cs typeface="Courier New"/>
                        </a:rPr>
                        <a:t>	</a:t>
                      </a:r>
                      <a:r>
                        <a:rPr sz="2000" spc="-10" dirty="0">
                          <a:latin typeface="Courier New"/>
                          <a:cs typeface="Courier New"/>
                        </a:rPr>
                        <a:t>Francisco</a:t>
                      </a:r>
                      <a:endParaRPr sz="2000">
                        <a:latin typeface="Courier New"/>
                        <a:cs typeface="Courier New"/>
                      </a:endParaRPr>
                    </a:p>
                  </a:txBody>
                  <a:tcPr marL="0" marR="0" marT="40640" marB="0"/>
                </a:tc>
                <a:tc>
                  <a:txBody>
                    <a:bodyPr/>
                    <a:lstStyle/>
                    <a:p>
                      <a:pPr marR="57785" algn="ctr">
                        <a:lnSpc>
                          <a:spcPct val="100000"/>
                        </a:lnSpc>
                        <a:spcBef>
                          <a:spcPts val="320"/>
                        </a:spcBef>
                      </a:pPr>
                      <a:r>
                        <a:rPr sz="2000" spc="-50" dirty="0">
                          <a:latin typeface="Symbol"/>
                          <a:cs typeface="Symbol"/>
                        </a:rPr>
                        <a:t></a:t>
                      </a:r>
                      <a:endParaRPr sz="2000">
                        <a:latin typeface="Symbol"/>
                        <a:cs typeface="Symbol"/>
                      </a:endParaRPr>
                    </a:p>
                  </a:txBody>
                  <a:tcPr marL="0" marR="0" marT="40640" marB="0"/>
                </a:tc>
                <a:tc gridSpan="2">
                  <a:txBody>
                    <a:bodyPr/>
                    <a:lstStyle/>
                    <a:p>
                      <a:pPr marL="29845">
                        <a:lnSpc>
                          <a:spcPct val="100000"/>
                        </a:lnSpc>
                        <a:spcBef>
                          <a:spcPts val="120"/>
                        </a:spcBef>
                      </a:pPr>
                      <a:r>
                        <a:rPr sz="2200" dirty="0">
                          <a:latin typeface="Calibri"/>
                          <a:cs typeface="Calibri"/>
                        </a:rPr>
                        <a:t>one</a:t>
                      </a:r>
                      <a:r>
                        <a:rPr sz="2200" spc="-30" dirty="0">
                          <a:latin typeface="Calibri"/>
                          <a:cs typeface="Calibri"/>
                        </a:rPr>
                        <a:t> </a:t>
                      </a:r>
                      <a:r>
                        <a:rPr sz="2200" dirty="0">
                          <a:latin typeface="Calibri"/>
                          <a:cs typeface="Calibri"/>
                        </a:rPr>
                        <a:t>token</a:t>
                      </a:r>
                      <a:r>
                        <a:rPr sz="2200" spc="-30" dirty="0">
                          <a:latin typeface="Calibri"/>
                          <a:cs typeface="Calibri"/>
                        </a:rPr>
                        <a:t> </a:t>
                      </a:r>
                      <a:r>
                        <a:rPr sz="2200" dirty="0">
                          <a:latin typeface="Calibri"/>
                          <a:cs typeface="Calibri"/>
                        </a:rPr>
                        <a:t>or</a:t>
                      </a:r>
                      <a:r>
                        <a:rPr sz="2200" spc="-25" dirty="0">
                          <a:latin typeface="Calibri"/>
                          <a:cs typeface="Calibri"/>
                        </a:rPr>
                        <a:t> </a:t>
                      </a:r>
                      <a:r>
                        <a:rPr sz="2200" spc="-20" dirty="0">
                          <a:latin typeface="Calibri"/>
                          <a:cs typeface="Calibri"/>
                        </a:rPr>
                        <a:t>two?</a:t>
                      </a:r>
                      <a:endParaRPr sz="2200" dirty="0">
                        <a:latin typeface="Calibri"/>
                        <a:cs typeface="Calibri"/>
                      </a:endParaRPr>
                    </a:p>
                  </a:txBody>
                  <a:tcPr marL="0" marR="0" marT="15240" marB="0"/>
                </a:tc>
                <a:tc hMerge="1">
                  <a:txBody>
                    <a:bodyPr/>
                    <a:lstStyle/>
                    <a:p>
                      <a:endParaRPr/>
                    </a:p>
                  </a:txBody>
                  <a:tcPr marL="0" marR="0" marT="0" marB="0"/>
                </a:tc>
                <a:extLst>
                  <a:ext uri="{0D108BD9-81ED-4DB2-BD59-A6C34878D82A}">
                    <a16:rowId xmlns:a16="http://schemas.microsoft.com/office/drawing/2014/main" val="10005"/>
                  </a:ext>
                </a:extLst>
              </a:tr>
              <a:tr h="339725">
                <a:tc>
                  <a:txBody>
                    <a:bodyPr/>
                    <a:lstStyle/>
                    <a:p>
                      <a:pPr marL="374015" indent="-342265">
                        <a:lnSpc>
                          <a:spcPct val="100000"/>
                        </a:lnSpc>
                        <a:spcBef>
                          <a:spcPts val="80"/>
                        </a:spcBef>
                        <a:buClr>
                          <a:srgbClr val="CC0000"/>
                        </a:buClr>
                        <a:buFont typeface="Times New Roman"/>
                        <a:buChar char="•"/>
                        <a:tabLst>
                          <a:tab pos="374015" algn="l"/>
                        </a:tabLst>
                      </a:pPr>
                      <a:r>
                        <a:rPr sz="2000" dirty="0">
                          <a:latin typeface="Calibri"/>
                          <a:cs typeface="Calibri"/>
                        </a:rPr>
                        <a:t>m.p.h.,</a:t>
                      </a:r>
                      <a:r>
                        <a:rPr sz="2000" spc="-10" dirty="0">
                          <a:latin typeface="Calibri"/>
                          <a:cs typeface="Calibri"/>
                        </a:rPr>
                        <a:t> </a:t>
                      </a:r>
                      <a:r>
                        <a:rPr sz="2000" spc="-20" dirty="0">
                          <a:latin typeface="Calibri"/>
                          <a:cs typeface="Calibri"/>
                        </a:rPr>
                        <a:t>PhD.</a:t>
                      </a:r>
                      <a:endParaRPr sz="2000">
                        <a:latin typeface="Calibri"/>
                        <a:cs typeface="Calibri"/>
                      </a:endParaRPr>
                    </a:p>
                  </a:txBody>
                  <a:tcPr marL="0" marR="0" marT="10160" marB="0"/>
                </a:tc>
                <a:tc>
                  <a:txBody>
                    <a:bodyPr/>
                    <a:lstStyle/>
                    <a:p>
                      <a:pPr marR="57785" algn="ctr">
                        <a:lnSpc>
                          <a:spcPct val="100000"/>
                        </a:lnSpc>
                        <a:spcBef>
                          <a:spcPts val="80"/>
                        </a:spcBef>
                      </a:pPr>
                      <a:r>
                        <a:rPr sz="2000" spc="-50" dirty="0">
                          <a:latin typeface="Symbol"/>
                          <a:cs typeface="Symbol"/>
                        </a:rPr>
                        <a:t></a:t>
                      </a:r>
                      <a:endParaRPr sz="2000">
                        <a:latin typeface="Symbol"/>
                        <a:cs typeface="Symbol"/>
                      </a:endParaRPr>
                    </a:p>
                  </a:txBody>
                  <a:tcPr marL="0" marR="0" marT="10160" marB="0"/>
                </a:tc>
                <a:tc gridSpan="2">
                  <a:txBody>
                    <a:bodyPr/>
                    <a:lstStyle/>
                    <a:p>
                      <a:pPr marL="29845">
                        <a:lnSpc>
                          <a:spcPct val="100000"/>
                        </a:lnSpc>
                        <a:spcBef>
                          <a:spcPts val="80"/>
                        </a:spcBef>
                      </a:pPr>
                      <a:r>
                        <a:rPr sz="2000" spc="-25" dirty="0">
                          <a:latin typeface="Calibri"/>
                          <a:cs typeface="Calibri"/>
                        </a:rPr>
                        <a:t>??</a:t>
                      </a:r>
                      <a:endParaRPr sz="2000" dirty="0">
                        <a:latin typeface="Calibri"/>
                        <a:cs typeface="Calibri"/>
                      </a:endParaRPr>
                    </a:p>
                  </a:txBody>
                  <a:tcPr marL="0" marR="0" marT="10160" marB="0"/>
                </a:tc>
                <a:tc hMerge="1">
                  <a:txBody>
                    <a:bodyPr/>
                    <a:lstStyle/>
                    <a:p>
                      <a:endParaRPr/>
                    </a:p>
                  </a:txBody>
                  <a:tcPr marL="0" marR="0" marT="0" marB="0"/>
                </a:tc>
                <a:extLst>
                  <a:ext uri="{0D108BD9-81ED-4DB2-BD59-A6C34878D82A}">
                    <a16:rowId xmlns:a16="http://schemas.microsoft.com/office/drawing/2014/main" val="10006"/>
                  </a:ext>
                </a:extLst>
              </a:tr>
            </a:tbl>
          </a:graphicData>
        </a:graphic>
      </p:graphicFrame>
      <p:pic>
        <p:nvPicPr>
          <p:cNvPr id="11266" name="Picture 2" descr="Vaccine issues already? -">
            <a:extLst>
              <a:ext uri="{FF2B5EF4-FFF2-40B4-BE49-F238E27FC236}">
                <a16:creationId xmlns:a16="http://schemas.microsoft.com/office/drawing/2014/main" id="{14A6CA23-7F1E-0BF4-0125-55FA93D727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7091" y="0"/>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634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object 6">
            <a:extLst>
              <a:ext uri="{FF2B5EF4-FFF2-40B4-BE49-F238E27FC236}">
                <a16:creationId xmlns:a16="http://schemas.microsoft.com/office/drawing/2014/main" id="{0645625D-8314-009C-65DD-FFA8651B0C34}"/>
              </a:ext>
            </a:extLst>
          </p:cNvPr>
          <p:cNvSpPr txBox="1">
            <a:spLocks/>
          </p:cNvSpPr>
          <p:nvPr/>
        </p:nvSpPr>
        <p:spPr>
          <a:xfrm>
            <a:off x="1045029" y="1092857"/>
            <a:ext cx="3669704" cy="43891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65100">
              <a:spcAft>
                <a:spcPts val="600"/>
              </a:spcAft>
            </a:pPr>
            <a:r>
              <a:rPr lang="en-US" sz="4000" kern="1200" dirty="0">
                <a:solidFill>
                  <a:schemeClr val="tx1"/>
                </a:solidFill>
                <a:latin typeface="+mj-lt"/>
                <a:ea typeface="+mj-ea"/>
                <a:cs typeface="+mj-cs"/>
              </a:rPr>
              <a:t>Tokenization:</a:t>
            </a:r>
            <a:r>
              <a:rPr lang="en-US" sz="4000" kern="1200" spc="25" dirty="0">
                <a:solidFill>
                  <a:schemeClr val="tx1"/>
                </a:solidFill>
                <a:latin typeface="+mj-lt"/>
                <a:ea typeface="+mj-ea"/>
                <a:cs typeface="+mj-cs"/>
              </a:rPr>
              <a:t> </a:t>
            </a:r>
            <a:r>
              <a:rPr lang="en-US" sz="4000" kern="1200" dirty="0">
                <a:solidFill>
                  <a:schemeClr val="tx1"/>
                </a:solidFill>
                <a:latin typeface="+mj-lt"/>
                <a:ea typeface="+mj-ea"/>
                <a:cs typeface="+mj-cs"/>
              </a:rPr>
              <a:t>language</a:t>
            </a:r>
            <a:r>
              <a:rPr lang="en-US" sz="4000" kern="1200" spc="30" dirty="0">
                <a:solidFill>
                  <a:schemeClr val="tx1"/>
                </a:solidFill>
                <a:latin typeface="+mj-lt"/>
                <a:ea typeface="+mj-ea"/>
                <a:cs typeface="+mj-cs"/>
              </a:rPr>
              <a:t> </a:t>
            </a:r>
            <a:r>
              <a:rPr lang="en-US" sz="4000" kern="1200" spc="-10" dirty="0">
                <a:solidFill>
                  <a:schemeClr val="tx1"/>
                </a:solidFill>
                <a:latin typeface="+mj-lt"/>
                <a:ea typeface="+mj-ea"/>
                <a:cs typeface="+mj-cs"/>
              </a:rPr>
              <a:t>issues</a:t>
            </a:r>
          </a:p>
        </p:txBody>
      </p:sp>
      <p:sp>
        <p:nvSpPr>
          <p:cNvPr id="12" name="Rectangle 11">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object 7">
            <a:extLst>
              <a:ext uri="{FF2B5EF4-FFF2-40B4-BE49-F238E27FC236}">
                <a16:creationId xmlns:a16="http://schemas.microsoft.com/office/drawing/2014/main" id="{A321C4A6-2BAA-8AC0-6708-644BB6B532D0}"/>
              </a:ext>
            </a:extLst>
          </p:cNvPr>
          <p:cNvSpPr txBox="1"/>
          <p:nvPr/>
        </p:nvSpPr>
        <p:spPr>
          <a:xfrm>
            <a:off x="5572679" y="1092857"/>
            <a:ext cx="5670087" cy="4389120"/>
          </a:xfrm>
          <a:prstGeom prst="rect">
            <a:avLst/>
          </a:prstGeom>
        </p:spPr>
        <p:txBody>
          <a:bodyPr vert="horz" lIns="91440" tIns="45720" rIns="91440" bIns="45720" rtlCol="0" anchor="ctr">
            <a:normAutofit/>
          </a:bodyPr>
          <a:lstStyle/>
          <a:p>
            <a:pPr marL="354965" indent="-228600">
              <a:lnSpc>
                <a:spcPct val="90000"/>
              </a:lnSpc>
              <a:spcBef>
                <a:spcPts val="580"/>
              </a:spcBef>
              <a:buClr>
                <a:srgbClr val="CC0000"/>
              </a:buClr>
              <a:buFont typeface="Arial" panose="020B0604020202020204" pitchFamily="34" charset="0"/>
              <a:buChar char="•"/>
              <a:tabLst>
                <a:tab pos="354965" algn="l"/>
              </a:tabLst>
            </a:pPr>
            <a:r>
              <a:rPr lang="en-US" sz="2000" spc="-10" dirty="0"/>
              <a:t>French</a:t>
            </a:r>
            <a:endParaRPr lang="en-US" sz="2000" dirty="0"/>
          </a:p>
          <a:p>
            <a:pPr marL="697865" lvl="1" indent="-228600">
              <a:lnSpc>
                <a:spcPct val="90000"/>
              </a:lnSpc>
              <a:spcBef>
                <a:spcPts val="400"/>
              </a:spcBef>
              <a:buFont typeface="Arial" panose="020B0604020202020204" pitchFamily="34" charset="0"/>
              <a:buChar char="•"/>
              <a:tabLst>
                <a:tab pos="697865" algn="l"/>
              </a:tabLst>
            </a:pPr>
            <a:r>
              <a:rPr lang="en-US" sz="2000" b="1" i="1" dirty="0" err="1"/>
              <a:t>L'ensemble</a:t>
            </a:r>
            <a:r>
              <a:rPr lang="en-US" sz="2000" b="1" i="1" spc="-35" dirty="0"/>
              <a:t> </a:t>
            </a:r>
            <a:r>
              <a:rPr lang="en-US" sz="2000" dirty="0"/>
              <a:t></a:t>
            </a:r>
            <a:r>
              <a:rPr lang="en-US" sz="2000" spc="-85" dirty="0"/>
              <a:t> </a:t>
            </a:r>
            <a:r>
              <a:rPr lang="en-US" sz="2000" dirty="0"/>
              <a:t>one</a:t>
            </a:r>
            <a:r>
              <a:rPr lang="en-US" sz="2000" spc="-35" dirty="0"/>
              <a:t> </a:t>
            </a:r>
            <a:r>
              <a:rPr lang="en-US" sz="2000" dirty="0"/>
              <a:t>token</a:t>
            </a:r>
            <a:r>
              <a:rPr lang="en-US" sz="2000" spc="-35" dirty="0"/>
              <a:t> </a:t>
            </a:r>
            <a:r>
              <a:rPr lang="en-US" sz="2000" dirty="0"/>
              <a:t>or</a:t>
            </a:r>
            <a:r>
              <a:rPr lang="en-US" sz="2000" spc="-35" dirty="0"/>
              <a:t> </a:t>
            </a:r>
            <a:r>
              <a:rPr lang="en-US" sz="2000" spc="-20" dirty="0"/>
              <a:t>two?</a:t>
            </a:r>
            <a:endParaRPr lang="en-US" sz="2000" dirty="0"/>
          </a:p>
          <a:p>
            <a:pPr marL="1040765" lvl="2" indent="-228600">
              <a:lnSpc>
                <a:spcPct val="90000"/>
              </a:lnSpc>
              <a:spcBef>
                <a:spcPts val="500"/>
              </a:spcBef>
              <a:buClr>
                <a:srgbClr val="CC0000"/>
              </a:buClr>
              <a:buFont typeface="Arial" panose="020B0604020202020204" pitchFamily="34" charset="0"/>
              <a:buChar char="•"/>
              <a:tabLst>
                <a:tab pos="1040765" algn="l"/>
              </a:tabLst>
            </a:pPr>
            <a:r>
              <a:rPr lang="en-US" sz="2000" b="1" i="1" dirty="0"/>
              <a:t>L</a:t>
            </a:r>
            <a:r>
              <a:rPr lang="en-US" sz="2000" b="1" i="1" spc="-10" dirty="0"/>
              <a:t> </a:t>
            </a:r>
            <a:r>
              <a:rPr lang="en-US" sz="2000" dirty="0"/>
              <a:t>?</a:t>
            </a:r>
            <a:r>
              <a:rPr lang="en-US" sz="2000" spc="-10" dirty="0"/>
              <a:t> </a:t>
            </a:r>
            <a:r>
              <a:rPr lang="en-US" sz="2000" b="1" i="1" dirty="0"/>
              <a:t>L’</a:t>
            </a:r>
            <a:r>
              <a:rPr lang="en-US" sz="2000" b="1" i="1" spc="-15" dirty="0"/>
              <a:t> </a:t>
            </a:r>
            <a:r>
              <a:rPr lang="en-US" sz="2000" dirty="0"/>
              <a:t>?</a:t>
            </a:r>
            <a:r>
              <a:rPr lang="en-US" sz="2000" spc="-10" dirty="0"/>
              <a:t> </a:t>
            </a:r>
            <a:r>
              <a:rPr lang="en-US" sz="2000" b="1" i="1" dirty="0"/>
              <a:t>Le</a:t>
            </a:r>
            <a:r>
              <a:rPr lang="en-US" sz="2000" b="1" i="1" spc="-10" dirty="0"/>
              <a:t> </a:t>
            </a:r>
            <a:r>
              <a:rPr lang="en-US" sz="2000" spc="-50" dirty="0"/>
              <a:t>?</a:t>
            </a:r>
            <a:endParaRPr lang="en-US" sz="2000" dirty="0"/>
          </a:p>
          <a:p>
            <a:pPr marL="1040765" lvl="2" indent="-228600">
              <a:lnSpc>
                <a:spcPct val="90000"/>
              </a:lnSpc>
              <a:spcBef>
                <a:spcPts val="500"/>
              </a:spcBef>
              <a:buClr>
                <a:srgbClr val="CC0000"/>
              </a:buClr>
              <a:buFont typeface="Arial" panose="020B0604020202020204" pitchFamily="34" charset="0"/>
              <a:buChar char="•"/>
              <a:tabLst>
                <a:tab pos="1040765" algn="l"/>
              </a:tabLst>
            </a:pPr>
            <a:r>
              <a:rPr lang="en-US" sz="2000" dirty="0"/>
              <a:t>Want</a:t>
            </a:r>
            <a:r>
              <a:rPr lang="en-US" sz="2000" spc="-40" dirty="0"/>
              <a:t> </a:t>
            </a:r>
            <a:r>
              <a:rPr lang="en-US" sz="2000" b="1" i="1" dirty="0" err="1"/>
              <a:t>l’ensemble</a:t>
            </a:r>
            <a:r>
              <a:rPr lang="en-US" sz="2000" b="1" i="1" spc="-35" dirty="0"/>
              <a:t> </a:t>
            </a:r>
            <a:r>
              <a:rPr lang="en-US" sz="2000" dirty="0"/>
              <a:t>to</a:t>
            </a:r>
            <a:r>
              <a:rPr lang="en-US" sz="2000" spc="-35" dirty="0"/>
              <a:t> </a:t>
            </a:r>
            <a:r>
              <a:rPr lang="en-US" sz="2000" dirty="0"/>
              <a:t>match</a:t>
            </a:r>
            <a:r>
              <a:rPr lang="en-US" sz="2000" spc="-35" dirty="0"/>
              <a:t> </a:t>
            </a:r>
            <a:r>
              <a:rPr lang="en-US" sz="2000" dirty="0"/>
              <a:t>with</a:t>
            </a:r>
            <a:r>
              <a:rPr lang="en-US" sz="2000" spc="-35" dirty="0"/>
              <a:t> </a:t>
            </a:r>
            <a:r>
              <a:rPr lang="en-US" sz="2000" b="1" i="1" dirty="0"/>
              <a:t>un</a:t>
            </a:r>
            <a:r>
              <a:rPr lang="en-US" sz="2000" b="1" i="1" spc="-35" dirty="0"/>
              <a:t> </a:t>
            </a:r>
            <a:r>
              <a:rPr lang="en-US" sz="2000" b="1" i="1" spc="-10" dirty="0"/>
              <a:t>ensemble</a:t>
            </a:r>
            <a:endParaRPr lang="en-US" sz="2000" dirty="0"/>
          </a:p>
          <a:p>
            <a:pPr lvl="2" indent="-228600">
              <a:lnSpc>
                <a:spcPct val="90000"/>
              </a:lnSpc>
              <a:spcBef>
                <a:spcPts val="1050"/>
              </a:spcBef>
              <a:buClr>
                <a:srgbClr val="CC0000"/>
              </a:buClr>
              <a:buFont typeface="Arial" panose="020B0604020202020204" pitchFamily="34" charset="0"/>
              <a:buChar char="•"/>
            </a:pPr>
            <a:endParaRPr lang="en-US" sz="2000" dirty="0"/>
          </a:p>
          <a:p>
            <a:pPr marL="354965" indent="-228600">
              <a:lnSpc>
                <a:spcPct val="90000"/>
              </a:lnSpc>
              <a:spcBef>
                <a:spcPts val="5"/>
              </a:spcBef>
              <a:buClr>
                <a:srgbClr val="CC0000"/>
              </a:buClr>
              <a:buFont typeface="Arial" panose="020B0604020202020204" pitchFamily="34" charset="0"/>
              <a:buChar char="•"/>
              <a:tabLst>
                <a:tab pos="354965" algn="l"/>
              </a:tabLst>
            </a:pPr>
            <a:r>
              <a:rPr lang="en-US" sz="2000" dirty="0"/>
              <a:t>German</a:t>
            </a:r>
            <a:r>
              <a:rPr lang="en-US" sz="2000" spc="-45" dirty="0"/>
              <a:t> </a:t>
            </a:r>
            <a:r>
              <a:rPr lang="en-US" sz="2000" dirty="0"/>
              <a:t>noun</a:t>
            </a:r>
            <a:r>
              <a:rPr lang="en-US" sz="2000" spc="-45" dirty="0"/>
              <a:t> </a:t>
            </a:r>
            <a:r>
              <a:rPr lang="en-US" sz="2000" dirty="0"/>
              <a:t>compounds</a:t>
            </a:r>
            <a:r>
              <a:rPr lang="en-US" sz="2000" spc="-45" dirty="0"/>
              <a:t> </a:t>
            </a:r>
            <a:r>
              <a:rPr lang="en-US" sz="2000" dirty="0"/>
              <a:t>are</a:t>
            </a:r>
            <a:r>
              <a:rPr lang="en-US" sz="2000" spc="-45" dirty="0"/>
              <a:t> </a:t>
            </a:r>
            <a:r>
              <a:rPr lang="en-US" sz="2000" dirty="0"/>
              <a:t>not</a:t>
            </a:r>
            <a:r>
              <a:rPr lang="en-US" sz="2000" spc="-45" dirty="0"/>
              <a:t> </a:t>
            </a:r>
            <a:r>
              <a:rPr lang="en-US" sz="2000" spc="-10" dirty="0"/>
              <a:t>segmented</a:t>
            </a:r>
            <a:endParaRPr lang="en-US" sz="2000" dirty="0"/>
          </a:p>
          <a:p>
            <a:pPr marL="697865" lvl="1" indent="-228600">
              <a:lnSpc>
                <a:spcPct val="90000"/>
              </a:lnSpc>
              <a:spcBef>
                <a:spcPts val="420"/>
              </a:spcBef>
              <a:buFont typeface="Arial" panose="020B0604020202020204" pitchFamily="34" charset="0"/>
              <a:buChar char="•"/>
              <a:tabLst>
                <a:tab pos="697865" algn="l"/>
              </a:tabLst>
            </a:pPr>
            <a:r>
              <a:rPr lang="en-US" sz="2000" b="1" i="1" spc="-10" dirty="0"/>
              <a:t>Lebensversicherungsgesellscha5sangestellter</a:t>
            </a:r>
            <a:endParaRPr lang="en-US" sz="2000" dirty="0"/>
          </a:p>
          <a:p>
            <a:pPr marL="697865" lvl="1" indent="-228600">
              <a:lnSpc>
                <a:spcPct val="90000"/>
              </a:lnSpc>
              <a:spcBef>
                <a:spcPts val="500"/>
              </a:spcBef>
              <a:buFont typeface="Arial" panose="020B0604020202020204" pitchFamily="34" charset="0"/>
              <a:buChar char="•"/>
              <a:tabLst>
                <a:tab pos="697865" algn="l"/>
              </a:tabLst>
            </a:pPr>
            <a:r>
              <a:rPr lang="en-US" sz="2000" dirty="0"/>
              <a:t>‘life</a:t>
            </a:r>
            <a:r>
              <a:rPr lang="en-US" sz="2000" spc="-55" dirty="0"/>
              <a:t> </a:t>
            </a:r>
            <a:r>
              <a:rPr lang="en-US" sz="2000" dirty="0"/>
              <a:t>insurance</a:t>
            </a:r>
            <a:r>
              <a:rPr lang="en-US" sz="2000" spc="-55" dirty="0"/>
              <a:t> </a:t>
            </a:r>
            <a:r>
              <a:rPr lang="en-US" sz="2000" dirty="0"/>
              <a:t>company</a:t>
            </a:r>
            <a:r>
              <a:rPr lang="en-US" sz="2000" spc="-50" dirty="0"/>
              <a:t> </a:t>
            </a:r>
            <a:r>
              <a:rPr lang="en-US" sz="2000" spc="-10" dirty="0"/>
              <a:t>employee’</a:t>
            </a:r>
            <a:endParaRPr lang="en-US" sz="2000" dirty="0"/>
          </a:p>
          <a:p>
            <a:pPr marL="697865" lvl="1" indent="-228600">
              <a:lnSpc>
                <a:spcPct val="90000"/>
              </a:lnSpc>
              <a:spcBef>
                <a:spcPts val="500"/>
              </a:spcBef>
              <a:buFont typeface="Arial" panose="020B0604020202020204" pitchFamily="34" charset="0"/>
              <a:buChar char="•"/>
              <a:tabLst>
                <a:tab pos="697865" algn="l"/>
              </a:tabLst>
            </a:pPr>
            <a:r>
              <a:rPr lang="en-US" sz="2000" dirty="0"/>
              <a:t>German</a:t>
            </a:r>
            <a:r>
              <a:rPr lang="en-US" sz="2000" spc="-60" dirty="0"/>
              <a:t> </a:t>
            </a:r>
            <a:r>
              <a:rPr lang="en-US" sz="2000" spc="-20" dirty="0"/>
              <a:t>information</a:t>
            </a:r>
            <a:r>
              <a:rPr lang="en-US" sz="2000" spc="-55" dirty="0"/>
              <a:t> </a:t>
            </a:r>
            <a:r>
              <a:rPr lang="en-US" sz="2000" dirty="0"/>
              <a:t>retrieval</a:t>
            </a:r>
            <a:r>
              <a:rPr lang="en-US" sz="2000" spc="-55" dirty="0"/>
              <a:t> </a:t>
            </a:r>
            <a:r>
              <a:rPr lang="en-US" sz="2000" dirty="0"/>
              <a:t>needs</a:t>
            </a:r>
            <a:r>
              <a:rPr lang="en-US" sz="2000" spc="-55" dirty="0"/>
              <a:t> </a:t>
            </a:r>
            <a:r>
              <a:rPr lang="en-US" sz="2000" b="1" dirty="0"/>
              <a:t>compound</a:t>
            </a:r>
            <a:r>
              <a:rPr lang="en-US" sz="2000" b="1" spc="-55" dirty="0"/>
              <a:t> </a:t>
            </a:r>
            <a:r>
              <a:rPr lang="en-US" sz="2000" b="1" spc="-10" dirty="0"/>
              <a:t>splitter</a:t>
            </a:r>
            <a:endParaRPr lang="en-US" sz="2000" dirty="0"/>
          </a:p>
        </p:txBody>
      </p:sp>
    </p:spTree>
    <p:extLst>
      <p:ext uri="{BB962C8B-B14F-4D97-AF65-F5344CB8AC3E}">
        <p14:creationId xmlns:p14="http://schemas.microsoft.com/office/powerpoint/2010/main" val="960936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C6F36688-A685-65C2-D936-03343FCCB7C5}"/>
              </a:ext>
            </a:extLst>
          </p:cNvPr>
          <p:cNvSpPr txBox="1">
            <a:spLocks/>
          </p:cNvSpPr>
          <p:nvPr/>
        </p:nvSpPr>
        <p:spPr>
          <a:xfrm>
            <a:off x="1297939" y="139700"/>
            <a:ext cx="7034298" cy="689932"/>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dirty="0"/>
              <a:t>Tokenization:</a:t>
            </a:r>
            <a:r>
              <a:rPr lang="en-US" spc="25" dirty="0"/>
              <a:t> </a:t>
            </a:r>
            <a:r>
              <a:rPr lang="en-US" dirty="0"/>
              <a:t>language</a:t>
            </a:r>
            <a:r>
              <a:rPr lang="en-US" spc="30" dirty="0"/>
              <a:t> </a:t>
            </a:r>
            <a:r>
              <a:rPr lang="en-US" spc="-10" dirty="0"/>
              <a:t>issues</a:t>
            </a:r>
          </a:p>
        </p:txBody>
      </p:sp>
      <p:sp>
        <p:nvSpPr>
          <p:cNvPr id="3" name="object 7">
            <a:extLst>
              <a:ext uri="{FF2B5EF4-FFF2-40B4-BE49-F238E27FC236}">
                <a16:creationId xmlns:a16="http://schemas.microsoft.com/office/drawing/2014/main" id="{1DEF2473-BE21-ACAC-3DFB-3DA3BEFF264D}"/>
              </a:ext>
            </a:extLst>
          </p:cNvPr>
          <p:cNvSpPr txBox="1"/>
          <p:nvPr/>
        </p:nvSpPr>
        <p:spPr>
          <a:xfrm>
            <a:off x="1297939" y="1443963"/>
            <a:ext cx="6442710" cy="807720"/>
          </a:xfrm>
          <a:prstGeom prst="rect">
            <a:avLst/>
          </a:prstGeom>
        </p:spPr>
        <p:txBody>
          <a:bodyPr vert="horz" wrap="square" lIns="0" tIns="73660" rIns="0" bIns="0" rtlCol="0">
            <a:spAutoFit/>
          </a:bodyPr>
          <a:lstStyle/>
          <a:p>
            <a:pPr marL="354965" indent="-342265">
              <a:lnSpc>
                <a:spcPct val="100000"/>
              </a:lnSpc>
              <a:spcBef>
                <a:spcPts val="580"/>
              </a:spcBef>
              <a:buClr>
                <a:srgbClr val="CC0000"/>
              </a:buClr>
              <a:buFont typeface="Times New Roman"/>
              <a:buChar char="•"/>
              <a:tabLst>
                <a:tab pos="354965" algn="l"/>
              </a:tabLst>
            </a:pPr>
            <a:r>
              <a:rPr sz="2400" dirty="0">
                <a:latin typeface="Calibri"/>
                <a:cs typeface="Calibri"/>
              </a:rPr>
              <a:t>Chinese</a:t>
            </a:r>
            <a:r>
              <a:rPr sz="2400" spc="-50" dirty="0">
                <a:latin typeface="Calibri"/>
                <a:cs typeface="Calibri"/>
              </a:rPr>
              <a:t> </a:t>
            </a:r>
            <a:r>
              <a:rPr sz="2400" dirty="0">
                <a:latin typeface="Calibri"/>
                <a:cs typeface="Calibri"/>
              </a:rPr>
              <a:t>and</a:t>
            </a:r>
            <a:r>
              <a:rPr sz="2400" spc="-45" dirty="0">
                <a:latin typeface="Calibri"/>
                <a:cs typeface="Calibri"/>
              </a:rPr>
              <a:t> </a:t>
            </a:r>
            <a:r>
              <a:rPr sz="2400" dirty="0">
                <a:latin typeface="Calibri"/>
                <a:cs typeface="Calibri"/>
              </a:rPr>
              <a:t>Japanese</a:t>
            </a:r>
            <a:r>
              <a:rPr sz="2400" spc="-50" dirty="0">
                <a:latin typeface="Calibri"/>
                <a:cs typeface="Calibri"/>
              </a:rPr>
              <a:t> </a:t>
            </a:r>
            <a:r>
              <a:rPr sz="2400" dirty="0">
                <a:latin typeface="Calibri"/>
                <a:cs typeface="Calibri"/>
              </a:rPr>
              <a:t>no</a:t>
            </a:r>
            <a:r>
              <a:rPr sz="2400" spc="-45" dirty="0">
                <a:latin typeface="Calibri"/>
                <a:cs typeface="Calibri"/>
              </a:rPr>
              <a:t> </a:t>
            </a:r>
            <a:r>
              <a:rPr sz="2400" dirty="0">
                <a:latin typeface="Calibri"/>
                <a:cs typeface="Calibri"/>
              </a:rPr>
              <a:t>spaces</a:t>
            </a:r>
            <a:r>
              <a:rPr sz="2400" spc="-45" dirty="0">
                <a:latin typeface="Calibri"/>
                <a:cs typeface="Calibri"/>
              </a:rPr>
              <a:t> </a:t>
            </a:r>
            <a:r>
              <a:rPr sz="2400" dirty="0">
                <a:latin typeface="Calibri"/>
                <a:cs typeface="Calibri"/>
              </a:rPr>
              <a:t>between</a:t>
            </a:r>
            <a:r>
              <a:rPr sz="2400" spc="-50" dirty="0">
                <a:latin typeface="Calibri"/>
                <a:cs typeface="Calibri"/>
              </a:rPr>
              <a:t> </a:t>
            </a:r>
            <a:r>
              <a:rPr sz="2400" spc="-10" dirty="0">
                <a:latin typeface="Calibri"/>
                <a:cs typeface="Calibri"/>
              </a:rPr>
              <a:t>words:</a:t>
            </a:r>
            <a:endParaRPr sz="2400" dirty="0">
              <a:latin typeface="Calibri"/>
              <a:cs typeface="Calibri"/>
            </a:endParaRPr>
          </a:p>
          <a:p>
            <a:pPr marL="697865" lvl="1" indent="-227965">
              <a:lnSpc>
                <a:spcPct val="100000"/>
              </a:lnSpc>
              <a:spcBef>
                <a:spcPts val="400"/>
              </a:spcBef>
              <a:buFont typeface="Times New Roman"/>
              <a:buChar char="•"/>
              <a:tabLst>
                <a:tab pos="697865" algn="l"/>
              </a:tabLst>
            </a:pPr>
            <a:r>
              <a:rPr sz="2000" spc="-5" dirty="0">
                <a:latin typeface="SimSun"/>
                <a:cs typeface="SimSun"/>
              </a:rPr>
              <a:t>莎拉波娃现在居住在美国东南部的佛罗里达。</a:t>
            </a:r>
            <a:endParaRPr sz="2000" dirty="0">
              <a:latin typeface="SimSun"/>
              <a:cs typeface="SimSun"/>
            </a:endParaRPr>
          </a:p>
        </p:txBody>
      </p:sp>
      <p:sp>
        <p:nvSpPr>
          <p:cNvPr id="4" name="object 8">
            <a:extLst>
              <a:ext uri="{FF2B5EF4-FFF2-40B4-BE49-F238E27FC236}">
                <a16:creationId xmlns:a16="http://schemas.microsoft.com/office/drawing/2014/main" id="{9E1B4446-65D2-C53E-91E6-9625B993ACBF}"/>
              </a:ext>
            </a:extLst>
          </p:cNvPr>
          <p:cNvSpPr txBox="1"/>
          <p:nvPr/>
        </p:nvSpPr>
        <p:spPr>
          <a:xfrm>
            <a:off x="1745808" y="2280866"/>
            <a:ext cx="1905000" cy="762000"/>
          </a:xfrm>
          <a:prstGeom prst="rect">
            <a:avLst/>
          </a:prstGeom>
        </p:spPr>
        <p:txBody>
          <a:bodyPr vert="horz" wrap="square" lIns="0" tIns="76200" rIns="0" bIns="0" rtlCol="0">
            <a:spAutoFit/>
          </a:bodyPr>
          <a:lstStyle/>
          <a:p>
            <a:pPr marL="240665" indent="-227965">
              <a:lnSpc>
                <a:spcPct val="100000"/>
              </a:lnSpc>
              <a:spcBef>
                <a:spcPts val="600"/>
              </a:spcBef>
              <a:buFont typeface="Times New Roman"/>
              <a:buChar char="•"/>
              <a:tabLst>
                <a:tab pos="240665" algn="l"/>
              </a:tabLst>
            </a:pPr>
            <a:r>
              <a:rPr sz="2000" spc="-10" dirty="0">
                <a:latin typeface="SimSun"/>
                <a:cs typeface="SimSun"/>
              </a:rPr>
              <a:t>莎拉波娃 现在</a:t>
            </a:r>
            <a:endParaRPr sz="2000" dirty="0">
              <a:latin typeface="SimSun"/>
              <a:cs typeface="SimSun"/>
            </a:endParaRPr>
          </a:p>
          <a:p>
            <a:pPr marL="240665" indent="-227965">
              <a:lnSpc>
                <a:spcPct val="100000"/>
              </a:lnSpc>
              <a:spcBef>
                <a:spcPts val="500"/>
              </a:spcBef>
              <a:buClr>
                <a:srgbClr val="000000"/>
              </a:buClr>
              <a:buFont typeface="Times New Roman"/>
              <a:buChar char="•"/>
              <a:tabLst>
                <a:tab pos="240665" algn="l"/>
              </a:tabLst>
            </a:pPr>
            <a:r>
              <a:rPr sz="2000" dirty="0">
                <a:solidFill>
                  <a:srgbClr val="595959"/>
                </a:solidFill>
                <a:latin typeface="Calibri"/>
                <a:cs typeface="Calibri"/>
              </a:rPr>
              <a:t>Sharapova</a:t>
            </a:r>
            <a:r>
              <a:rPr sz="2000" spc="-75" dirty="0">
                <a:solidFill>
                  <a:srgbClr val="595959"/>
                </a:solidFill>
                <a:latin typeface="Calibri"/>
                <a:cs typeface="Calibri"/>
              </a:rPr>
              <a:t> </a:t>
            </a:r>
            <a:r>
              <a:rPr sz="2000" spc="-25" dirty="0">
                <a:solidFill>
                  <a:srgbClr val="595959"/>
                </a:solidFill>
                <a:latin typeface="Calibri"/>
                <a:cs typeface="Calibri"/>
              </a:rPr>
              <a:t>now</a:t>
            </a:r>
            <a:endParaRPr sz="2000" dirty="0">
              <a:latin typeface="Calibri"/>
              <a:cs typeface="Calibri"/>
            </a:endParaRPr>
          </a:p>
        </p:txBody>
      </p:sp>
      <p:sp>
        <p:nvSpPr>
          <p:cNvPr id="5" name="object 9">
            <a:extLst>
              <a:ext uri="{FF2B5EF4-FFF2-40B4-BE49-F238E27FC236}">
                <a16:creationId xmlns:a16="http://schemas.microsoft.com/office/drawing/2014/main" id="{90B86A6D-9FA7-44B3-95D4-DEEBC591B761}"/>
              </a:ext>
            </a:extLst>
          </p:cNvPr>
          <p:cNvSpPr txBox="1"/>
          <p:nvPr/>
        </p:nvSpPr>
        <p:spPr>
          <a:xfrm>
            <a:off x="3813491" y="2280866"/>
            <a:ext cx="914400" cy="762000"/>
          </a:xfrm>
          <a:prstGeom prst="rect">
            <a:avLst/>
          </a:prstGeom>
        </p:spPr>
        <p:txBody>
          <a:bodyPr vert="horz" wrap="square" lIns="0" tIns="76200" rIns="0" bIns="0" rtlCol="0">
            <a:spAutoFit/>
          </a:bodyPr>
          <a:lstStyle/>
          <a:p>
            <a:pPr marL="12700">
              <a:lnSpc>
                <a:spcPct val="100000"/>
              </a:lnSpc>
              <a:spcBef>
                <a:spcPts val="600"/>
              </a:spcBef>
            </a:pPr>
            <a:r>
              <a:rPr sz="2000" spc="-15" dirty="0">
                <a:latin typeface="SimSun"/>
                <a:cs typeface="SimSun"/>
              </a:rPr>
              <a:t>居住 在</a:t>
            </a:r>
            <a:endParaRPr sz="2000" dirty="0">
              <a:latin typeface="SimSun"/>
              <a:cs typeface="SimSun"/>
            </a:endParaRPr>
          </a:p>
          <a:p>
            <a:pPr marL="50165">
              <a:lnSpc>
                <a:spcPct val="100000"/>
              </a:lnSpc>
              <a:spcBef>
                <a:spcPts val="500"/>
              </a:spcBef>
            </a:pPr>
            <a:r>
              <a:rPr sz="2000" dirty="0">
                <a:solidFill>
                  <a:srgbClr val="595959"/>
                </a:solidFill>
                <a:latin typeface="Calibri"/>
                <a:cs typeface="Calibri"/>
              </a:rPr>
              <a:t>lives</a:t>
            </a:r>
            <a:r>
              <a:rPr sz="2000" spc="-30" dirty="0">
                <a:solidFill>
                  <a:srgbClr val="595959"/>
                </a:solidFill>
                <a:latin typeface="Calibri"/>
                <a:cs typeface="Calibri"/>
              </a:rPr>
              <a:t> </a:t>
            </a:r>
            <a:r>
              <a:rPr sz="2000" spc="-25" dirty="0">
                <a:solidFill>
                  <a:srgbClr val="595959"/>
                </a:solidFill>
                <a:latin typeface="Calibri"/>
                <a:cs typeface="Calibri"/>
              </a:rPr>
              <a:t>in</a:t>
            </a:r>
            <a:endParaRPr sz="2000" dirty="0">
              <a:latin typeface="Calibri"/>
              <a:cs typeface="Calibri"/>
            </a:endParaRPr>
          </a:p>
        </p:txBody>
      </p:sp>
      <p:sp>
        <p:nvSpPr>
          <p:cNvPr id="6" name="object 10">
            <a:extLst>
              <a:ext uri="{FF2B5EF4-FFF2-40B4-BE49-F238E27FC236}">
                <a16:creationId xmlns:a16="http://schemas.microsoft.com/office/drawing/2014/main" id="{E32A0362-D7E6-4B82-36CF-F7809CB51E4A}"/>
              </a:ext>
            </a:extLst>
          </p:cNvPr>
          <p:cNvSpPr txBox="1"/>
          <p:nvPr/>
        </p:nvSpPr>
        <p:spPr>
          <a:xfrm>
            <a:off x="4890574" y="2280866"/>
            <a:ext cx="2076450" cy="762000"/>
          </a:xfrm>
          <a:prstGeom prst="rect">
            <a:avLst/>
          </a:prstGeom>
        </p:spPr>
        <p:txBody>
          <a:bodyPr vert="horz" wrap="square" lIns="0" tIns="76200" rIns="0" bIns="0" rtlCol="0">
            <a:spAutoFit/>
          </a:bodyPr>
          <a:lstStyle/>
          <a:p>
            <a:pPr marL="12700">
              <a:lnSpc>
                <a:spcPct val="100000"/>
              </a:lnSpc>
              <a:spcBef>
                <a:spcPts val="600"/>
              </a:spcBef>
              <a:tabLst>
                <a:tab pos="1790064" algn="l"/>
              </a:tabLst>
            </a:pPr>
            <a:r>
              <a:rPr sz="2000" dirty="0">
                <a:latin typeface="SimSun"/>
                <a:cs typeface="SimSun"/>
              </a:rPr>
              <a:t>美国</a:t>
            </a:r>
            <a:r>
              <a:rPr sz="2000" spc="500" dirty="0">
                <a:latin typeface="SimSun"/>
                <a:cs typeface="SimSun"/>
              </a:rPr>
              <a:t> </a:t>
            </a:r>
            <a:r>
              <a:rPr sz="2000" dirty="0">
                <a:latin typeface="SimSun"/>
                <a:cs typeface="SimSun"/>
              </a:rPr>
              <a:t>东南</a:t>
            </a:r>
            <a:r>
              <a:rPr sz="2000" spc="-50" dirty="0">
                <a:latin typeface="SimSun"/>
                <a:cs typeface="SimSun"/>
              </a:rPr>
              <a:t>部</a:t>
            </a:r>
            <a:r>
              <a:rPr sz="2000" dirty="0">
                <a:latin typeface="SimSun"/>
                <a:cs typeface="SimSun"/>
              </a:rPr>
              <a:t>	</a:t>
            </a:r>
            <a:r>
              <a:rPr sz="2000" spc="-50" dirty="0">
                <a:latin typeface="SimSun"/>
                <a:cs typeface="SimSun"/>
              </a:rPr>
              <a:t>的</a:t>
            </a:r>
            <a:endParaRPr sz="2000" dirty="0">
              <a:latin typeface="SimSun"/>
              <a:cs typeface="SimSun"/>
            </a:endParaRPr>
          </a:p>
          <a:p>
            <a:pPr marL="15240">
              <a:lnSpc>
                <a:spcPct val="100000"/>
              </a:lnSpc>
              <a:spcBef>
                <a:spcPts val="500"/>
              </a:spcBef>
              <a:tabLst>
                <a:tab pos="697230" algn="l"/>
              </a:tabLst>
            </a:pPr>
            <a:r>
              <a:rPr sz="2000" spc="-25" dirty="0">
                <a:solidFill>
                  <a:srgbClr val="595959"/>
                </a:solidFill>
                <a:latin typeface="Calibri"/>
                <a:cs typeface="Calibri"/>
              </a:rPr>
              <a:t>US</a:t>
            </a:r>
            <a:r>
              <a:rPr sz="2000" dirty="0">
                <a:solidFill>
                  <a:srgbClr val="595959"/>
                </a:solidFill>
                <a:latin typeface="Calibri"/>
                <a:cs typeface="Calibri"/>
              </a:rPr>
              <a:t>	</a:t>
            </a:r>
            <a:r>
              <a:rPr sz="2000" spc="-10" dirty="0">
                <a:solidFill>
                  <a:srgbClr val="595959"/>
                </a:solidFill>
                <a:latin typeface="Calibri"/>
                <a:cs typeface="Calibri"/>
              </a:rPr>
              <a:t>southeastern</a:t>
            </a:r>
            <a:endParaRPr sz="2000" dirty="0">
              <a:latin typeface="Calibri"/>
              <a:cs typeface="Calibri"/>
            </a:endParaRPr>
          </a:p>
        </p:txBody>
      </p:sp>
      <p:sp>
        <p:nvSpPr>
          <p:cNvPr id="7" name="object 11">
            <a:extLst>
              <a:ext uri="{FF2B5EF4-FFF2-40B4-BE49-F238E27FC236}">
                <a16:creationId xmlns:a16="http://schemas.microsoft.com/office/drawing/2014/main" id="{238A317A-E42E-7988-9363-3D77A4DA17B4}"/>
              </a:ext>
            </a:extLst>
          </p:cNvPr>
          <p:cNvSpPr txBox="1"/>
          <p:nvPr/>
        </p:nvSpPr>
        <p:spPr>
          <a:xfrm>
            <a:off x="7219949" y="2251683"/>
            <a:ext cx="1041400" cy="762000"/>
          </a:xfrm>
          <a:prstGeom prst="rect">
            <a:avLst/>
          </a:prstGeom>
        </p:spPr>
        <p:txBody>
          <a:bodyPr vert="horz" wrap="square" lIns="0" tIns="76200" rIns="0" bIns="0" rtlCol="0">
            <a:spAutoFit/>
          </a:bodyPr>
          <a:lstStyle/>
          <a:p>
            <a:pPr marL="12700">
              <a:lnSpc>
                <a:spcPct val="100000"/>
              </a:lnSpc>
              <a:spcBef>
                <a:spcPts val="600"/>
              </a:spcBef>
            </a:pPr>
            <a:r>
              <a:rPr sz="2000" spc="-15" dirty="0">
                <a:latin typeface="SimSun"/>
                <a:cs typeface="SimSun"/>
              </a:rPr>
              <a:t>佛罗里达</a:t>
            </a:r>
            <a:endParaRPr sz="2000" dirty="0">
              <a:latin typeface="SimSun"/>
              <a:cs typeface="SimSun"/>
            </a:endParaRPr>
          </a:p>
          <a:p>
            <a:pPr marL="64135">
              <a:lnSpc>
                <a:spcPct val="100000"/>
              </a:lnSpc>
              <a:spcBef>
                <a:spcPts val="500"/>
              </a:spcBef>
            </a:pPr>
            <a:r>
              <a:rPr sz="2000" spc="-10" dirty="0">
                <a:solidFill>
                  <a:srgbClr val="595959"/>
                </a:solidFill>
                <a:latin typeface="Calibri"/>
                <a:cs typeface="Calibri"/>
              </a:rPr>
              <a:t>Florida</a:t>
            </a:r>
            <a:endParaRPr sz="2000" dirty="0">
              <a:latin typeface="Calibri"/>
              <a:cs typeface="Calibri"/>
            </a:endParaRPr>
          </a:p>
        </p:txBody>
      </p:sp>
      <p:sp>
        <p:nvSpPr>
          <p:cNvPr id="8" name="object 12">
            <a:extLst>
              <a:ext uri="{FF2B5EF4-FFF2-40B4-BE49-F238E27FC236}">
                <a16:creationId xmlns:a16="http://schemas.microsoft.com/office/drawing/2014/main" id="{7B22F0C6-60E2-7D7B-0805-03DD261DCC80}"/>
              </a:ext>
            </a:extLst>
          </p:cNvPr>
          <p:cNvSpPr txBox="1"/>
          <p:nvPr/>
        </p:nvSpPr>
        <p:spPr>
          <a:xfrm>
            <a:off x="887534" y="3318493"/>
            <a:ext cx="8006080" cy="1652270"/>
          </a:xfrm>
          <a:prstGeom prst="rect">
            <a:avLst/>
          </a:prstGeom>
        </p:spPr>
        <p:txBody>
          <a:bodyPr vert="horz" wrap="square" lIns="0" tIns="30480" rIns="0" bIns="0" rtlCol="0">
            <a:spAutoFit/>
          </a:bodyPr>
          <a:lstStyle/>
          <a:p>
            <a:pPr marL="736600" marR="171450" indent="-342900">
              <a:lnSpc>
                <a:spcPts val="2820"/>
              </a:lnSpc>
              <a:spcBef>
                <a:spcPts val="240"/>
              </a:spcBef>
              <a:buClr>
                <a:srgbClr val="CC0000"/>
              </a:buClr>
              <a:buFont typeface="Times New Roman"/>
              <a:buChar char="•"/>
              <a:tabLst>
                <a:tab pos="736600" algn="l"/>
              </a:tabLst>
            </a:pPr>
            <a:r>
              <a:rPr sz="2400" dirty="0">
                <a:latin typeface="Calibri"/>
                <a:cs typeface="Calibri"/>
              </a:rPr>
              <a:t>Further</a:t>
            </a:r>
            <a:r>
              <a:rPr sz="2400" spc="-55" dirty="0">
                <a:latin typeface="Calibri"/>
                <a:cs typeface="Calibri"/>
              </a:rPr>
              <a:t> </a:t>
            </a:r>
            <a:r>
              <a:rPr sz="2400" dirty="0">
                <a:latin typeface="Calibri"/>
                <a:cs typeface="Calibri"/>
              </a:rPr>
              <a:t>complicated</a:t>
            </a:r>
            <a:r>
              <a:rPr sz="2400" spc="-55" dirty="0">
                <a:latin typeface="Calibri"/>
                <a:cs typeface="Calibri"/>
              </a:rPr>
              <a:t> </a:t>
            </a:r>
            <a:r>
              <a:rPr sz="2400" dirty="0">
                <a:latin typeface="Calibri"/>
                <a:cs typeface="Calibri"/>
              </a:rPr>
              <a:t>in</a:t>
            </a:r>
            <a:r>
              <a:rPr sz="2400" spc="-55" dirty="0">
                <a:latin typeface="Calibri"/>
                <a:cs typeface="Calibri"/>
              </a:rPr>
              <a:t> </a:t>
            </a:r>
            <a:r>
              <a:rPr sz="2400" dirty="0">
                <a:latin typeface="Calibri"/>
                <a:cs typeface="Calibri"/>
              </a:rPr>
              <a:t>Japanese,</a:t>
            </a:r>
            <a:r>
              <a:rPr sz="2400" spc="-55" dirty="0">
                <a:latin typeface="Calibri"/>
                <a:cs typeface="Calibri"/>
              </a:rPr>
              <a:t> </a:t>
            </a:r>
            <a:r>
              <a:rPr sz="2400" dirty="0">
                <a:latin typeface="Calibri"/>
                <a:cs typeface="Calibri"/>
              </a:rPr>
              <a:t>with</a:t>
            </a:r>
            <a:r>
              <a:rPr sz="2400" spc="-50" dirty="0">
                <a:latin typeface="Calibri"/>
                <a:cs typeface="Calibri"/>
              </a:rPr>
              <a:t> </a:t>
            </a:r>
            <a:r>
              <a:rPr sz="2400" spc="-20" dirty="0">
                <a:latin typeface="Calibri"/>
                <a:cs typeface="Calibri"/>
              </a:rPr>
              <a:t>mulGple</a:t>
            </a:r>
            <a:r>
              <a:rPr sz="2400" spc="-55" dirty="0">
                <a:latin typeface="Calibri"/>
                <a:cs typeface="Calibri"/>
              </a:rPr>
              <a:t> </a:t>
            </a:r>
            <a:r>
              <a:rPr sz="2400" spc="-10" dirty="0">
                <a:latin typeface="Calibri"/>
                <a:cs typeface="Calibri"/>
              </a:rPr>
              <a:t>alphabets intermingled</a:t>
            </a:r>
            <a:endParaRPr sz="2400" dirty="0">
              <a:latin typeface="Calibri"/>
              <a:cs typeface="Calibri"/>
            </a:endParaRPr>
          </a:p>
          <a:p>
            <a:pPr marL="1078865" lvl="1" indent="-227965">
              <a:lnSpc>
                <a:spcPct val="100000"/>
              </a:lnSpc>
              <a:spcBef>
                <a:spcPts val="420"/>
              </a:spcBef>
              <a:buFont typeface="Times New Roman"/>
              <a:buChar char="•"/>
              <a:tabLst>
                <a:tab pos="1078865" algn="l"/>
              </a:tabLst>
            </a:pPr>
            <a:r>
              <a:rPr sz="2000" dirty="0">
                <a:latin typeface="Calibri"/>
                <a:cs typeface="Calibri"/>
              </a:rPr>
              <a:t>Dates/amounts</a:t>
            </a:r>
            <a:r>
              <a:rPr sz="2000" spc="-60" dirty="0">
                <a:latin typeface="Calibri"/>
                <a:cs typeface="Calibri"/>
              </a:rPr>
              <a:t> </a:t>
            </a:r>
            <a:r>
              <a:rPr sz="2000" dirty="0">
                <a:latin typeface="Calibri"/>
                <a:cs typeface="Calibri"/>
              </a:rPr>
              <a:t>in</a:t>
            </a:r>
            <a:r>
              <a:rPr sz="2000" spc="-55" dirty="0">
                <a:latin typeface="Calibri"/>
                <a:cs typeface="Calibri"/>
              </a:rPr>
              <a:t> </a:t>
            </a:r>
            <a:r>
              <a:rPr sz="2000" spc="-20" dirty="0">
                <a:latin typeface="Calibri"/>
                <a:cs typeface="Calibri"/>
              </a:rPr>
              <a:t>mulGple</a:t>
            </a:r>
            <a:r>
              <a:rPr sz="2000" spc="-55" dirty="0">
                <a:latin typeface="Calibri"/>
                <a:cs typeface="Calibri"/>
              </a:rPr>
              <a:t> </a:t>
            </a:r>
            <a:r>
              <a:rPr sz="2000" spc="-10" dirty="0">
                <a:latin typeface="Calibri"/>
                <a:cs typeface="Calibri"/>
              </a:rPr>
              <a:t>formats</a:t>
            </a:r>
            <a:endParaRPr sz="2000" dirty="0">
              <a:latin typeface="Calibri"/>
              <a:cs typeface="Calibri"/>
            </a:endParaRPr>
          </a:p>
          <a:p>
            <a:pPr marL="12700">
              <a:lnSpc>
                <a:spcPct val="100000"/>
              </a:lnSpc>
              <a:spcBef>
                <a:spcPts val="1625"/>
              </a:spcBef>
            </a:pPr>
            <a:r>
              <a:rPr sz="2150" b="1" i="1" spc="-70" dirty="0">
                <a:latin typeface="MS PGothic"/>
                <a:cs typeface="MS PGothic"/>
              </a:rPr>
              <a:t>フォーチュン</a:t>
            </a:r>
            <a:r>
              <a:rPr sz="2100" b="1" i="1" spc="-25" dirty="0">
                <a:latin typeface="Lucida Sans Demibold Italic"/>
                <a:cs typeface="Lucida Sans Demibold Italic"/>
              </a:rPr>
              <a:t>500</a:t>
            </a:r>
            <a:r>
              <a:rPr sz="2150" b="1" i="1" spc="-75" dirty="0">
                <a:latin typeface="MS PGothic"/>
                <a:cs typeface="MS PGothic"/>
              </a:rPr>
              <a:t>社は情報不足のため時間あた</a:t>
            </a:r>
            <a:r>
              <a:rPr sz="2100" b="1" i="1" spc="-25" dirty="0">
                <a:latin typeface="Lucida Sans Demibold Italic"/>
                <a:cs typeface="Lucida Sans Demibold Italic"/>
              </a:rPr>
              <a:t>$500K(</a:t>
            </a:r>
            <a:r>
              <a:rPr sz="2150" b="1" i="1" spc="-70" dirty="0">
                <a:latin typeface="MS PGothic"/>
                <a:cs typeface="MS PGothic"/>
              </a:rPr>
              <a:t>約</a:t>
            </a:r>
            <a:r>
              <a:rPr sz="2100" b="1" i="1" spc="-20" dirty="0">
                <a:latin typeface="Lucida Sans Demibold Italic"/>
                <a:cs typeface="Lucida Sans Demibold Italic"/>
              </a:rPr>
              <a:t>6,000</a:t>
            </a:r>
            <a:r>
              <a:rPr sz="2150" b="1" i="1" spc="-70" dirty="0">
                <a:latin typeface="MS PGothic"/>
                <a:cs typeface="MS PGothic"/>
              </a:rPr>
              <a:t>万円</a:t>
            </a:r>
            <a:r>
              <a:rPr sz="2100" b="1" i="1" spc="-50" dirty="0">
                <a:latin typeface="Lucida Sans Demibold Italic"/>
                <a:cs typeface="Lucida Sans Demibold Italic"/>
              </a:rPr>
              <a:t>)</a:t>
            </a:r>
            <a:endParaRPr sz="2100" dirty="0">
              <a:latin typeface="Lucida Sans Demibold Italic"/>
              <a:cs typeface="Lucida Sans Demibold Italic"/>
            </a:endParaRPr>
          </a:p>
        </p:txBody>
      </p:sp>
      <p:sp>
        <p:nvSpPr>
          <p:cNvPr id="9" name="object 13">
            <a:extLst>
              <a:ext uri="{FF2B5EF4-FFF2-40B4-BE49-F238E27FC236}">
                <a16:creationId xmlns:a16="http://schemas.microsoft.com/office/drawing/2014/main" id="{E875550E-0E77-0B46-0643-213085064A75}"/>
              </a:ext>
            </a:extLst>
          </p:cNvPr>
          <p:cNvSpPr txBox="1"/>
          <p:nvPr/>
        </p:nvSpPr>
        <p:spPr>
          <a:xfrm>
            <a:off x="1881675" y="5214012"/>
            <a:ext cx="1146175" cy="400050"/>
          </a:xfrm>
          <a:prstGeom prst="rect">
            <a:avLst/>
          </a:prstGeom>
          <a:solidFill>
            <a:srgbClr val="B51826">
              <a:alpha val="50199"/>
            </a:srgbClr>
          </a:solidFill>
        </p:spPr>
        <p:txBody>
          <a:bodyPr vert="horz" wrap="square" lIns="0" tIns="45720" rIns="0" bIns="0" rtlCol="0">
            <a:spAutoFit/>
          </a:bodyPr>
          <a:lstStyle/>
          <a:p>
            <a:pPr marL="90805">
              <a:lnSpc>
                <a:spcPct val="100000"/>
              </a:lnSpc>
              <a:spcBef>
                <a:spcPts val="360"/>
              </a:spcBef>
            </a:pPr>
            <a:r>
              <a:rPr sz="2000" spc="-10" dirty="0">
                <a:latin typeface="Calibri"/>
                <a:cs typeface="Calibri"/>
              </a:rPr>
              <a:t>Katakana</a:t>
            </a:r>
            <a:endParaRPr sz="2000" dirty="0">
              <a:latin typeface="Calibri"/>
              <a:cs typeface="Calibri"/>
            </a:endParaRPr>
          </a:p>
        </p:txBody>
      </p:sp>
      <p:sp>
        <p:nvSpPr>
          <p:cNvPr id="10" name="object 14">
            <a:extLst>
              <a:ext uri="{FF2B5EF4-FFF2-40B4-BE49-F238E27FC236}">
                <a16:creationId xmlns:a16="http://schemas.microsoft.com/office/drawing/2014/main" id="{47227EA9-2A30-EC34-F9AD-7D3A606F4AB8}"/>
              </a:ext>
            </a:extLst>
          </p:cNvPr>
          <p:cNvSpPr txBox="1"/>
          <p:nvPr/>
        </p:nvSpPr>
        <p:spPr>
          <a:xfrm>
            <a:off x="3470113" y="5214012"/>
            <a:ext cx="1116330" cy="400050"/>
          </a:xfrm>
          <a:prstGeom prst="rect">
            <a:avLst/>
          </a:prstGeom>
          <a:solidFill>
            <a:srgbClr val="B51826">
              <a:alpha val="50199"/>
            </a:srgbClr>
          </a:solidFill>
        </p:spPr>
        <p:txBody>
          <a:bodyPr vert="horz" wrap="square" lIns="0" tIns="45720" rIns="0" bIns="0" rtlCol="0">
            <a:spAutoFit/>
          </a:bodyPr>
          <a:lstStyle/>
          <a:p>
            <a:pPr marL="91440">
              <a:lnSpc>
                <a:spcPct val="100000"/>
              </a:lnSpc>
              <a:spcBef>
                <a:spcPts val="360"/>
              </a:spcBef>
            </a:pPr>
            <a:r>
              <a:rPr sz="2000" spc="-10" dirty="0">
                <a:latin typeface="Calibri"/>
                <a:cs typeface="Calibri"/>
              </a:rPr>
              <a:t>Hiragana</a:t>
            </a:r>
            <a:endParaRPr sz="2000" dirty="0">
              <a:latin typeface="Calibri"/>
              <a:cs typeface="Calibri"/>
            </a:endParaRPr>
          </a:p>
        </p:txBody>
      </p:sp>
      <p:sp>
        <p:nvSpPr>
          <p:cNvPr id="11" name="object 15">
            <a:extLst>
              <a:ext uri="{FF2B5EF4-FFF2-40B4-BE49-F238E27FC236}">
                <a16:creationId xmlns:a16="http://schemas.microsoft.com/office/drawing/2014/main" id="{31458366-8F44-E052-440C-04F613925EB5}"/>
              </a:ext>
            </a:extLst>
          </p:cNvPr>
          <p:cNvSpPr txBox="1"/>
          <p:nvPr/>
        </p:nvSpPr>
        <p:spPr>
          <a:xfrm>
            <a:off x="5028706" y="5214012"/>
            <a:ext cx="695325" cy="400050"/>
          </a:xfrm>
          <a:prstGeom prst="rect">
            <a:avLst/>
          </a:prstGeom>
          <a:solidFill>
            <a:srgbClr val="B51826">
              <a:alpha val="50199"/>
            </a:srgbClr>
          </a:solidFill>
        </p:spPr>
        <p:txBody>
          <a:bodyPr vert="horz" wrap="square" lIns="0" tIns="45720" rIns="0" bIns="0" rtlCol="0">
            <a:spAutoFit/>
          </a:bodyPr>
          <a:lstStyle/>
          <a:p>
            <a:pPr marL="90805">
              <a:lnSpc>
                <a:spcPct val="100000"/>
              </a:lnSpc>
              <a:spcBef>
                <a:spcPts val="360"/>
              </a:spcBef>
            </a:pPr>
            <a:r>
              <a:rPr sz="2000" spc="-10" dirty="0">
                <a:latin typeface="Calibri"/>
                <a:cs typeface="Calibri"/>
              </a:rPr>
              <a:t>Kanji</a:t>
            </a:r>
            <a:endParaRPr sz="2000" dirty="0">
              <a:latin typeface="Calibri"/>
              <a:cs typeface="Calibri"/>
            </a:endParaRPr>
          </a:p>
        </p:txBody>
      </p:sp>
      <p:sp>
        <p:nvSpPr>
          <p:cNvPr id="12" name="object 16">
            <a:extLst>
              <a:ext uri="{FF2B5EF4-FFF2-40B4-BE49-F238E27FC236}">
                <a16:creationId xmlns:a16="http://schemas.microsoft.com/office/drawing/2014/main" id="{A91D03C6-7A40-B347-A622-FBFA119B7EDD}"/>
              </a:ext>
            </a:extLst>
          </p:cNvPr>
          <p:cNvSpPr txBox="1"/>
          <p:nvPr/>
        </p:nvSpPr>
        <p:spPr>
          <a:xfrm>
            <a:off x="6166294" y="5214012"/>
            <a:ext cx="906780" cy="400050"/>
          </a:xfrm>
          <a:prstGeom prst="rect">
            <a:avLst/>
          </a:prstGeom>
          <a:solidFill>
            <a:srgbClr val="B51826">
              <a:alpha val="50199"/>
            </a:srgbClr>
          </a:solidFill>
        </p:spPr>
        <p:txBody>
          <a:bodyPr vert="horz" wrap="square" lIns="0" tIns="45720" rIns="0" bIns="0" rtlCol="0">
            <a:spAutoFit/>
          </a:bodyPr>
          <a:lstStyle/>
          <a:p>
            <a:pPr marL="91440">
              <a:lnSpc>
                <a:spcPct val="100000"/>
              </a:lnSpc>
              <a:spcBef>
                <a:spcPts val="360"/>
              </a:spcBef>
            </a:pPr>
            <a:r>
              <a:rPr sz="2000" spc="-10" dirty="0">
                <a:latin typeface="Calibri"/>
                <a:cs typeface="Calibri"/>
              </a:rPr>
              <a:t>Romaji</a:t>
            </a:r>
            <a:endParaRPr sz="2000" dirty="0">
              <a:latin typeface="Calibri"/>
              <a:cs typeface="Calibri"/>
            </a:endParaRPr>
          </a:p>
        </p:txBody>
      </p:sp>
      <p:sp>
        <p:nvSpPr>
          <p:cNvPr id="13" name="object 32">
            <a:extLst>
              <a:ext uri="{FF2B5EF4-FFF2-40B4-BE49-F238E27FC236}">
                <a16:creationId xmlns:a16="http://schemas.microsoft.com/office/drawing/2014/main" id="{A44BDB3B-DE83-77BB-7D96-C2743D1E3328}"/>
              </a:ext>
            </a:extLst>
          </p:cNvPr>
          <p:cNvSpPr txBox="1"/>
          <p:nvPr/>
        </p:nvSpPr>
        <p:spPr>
          <a:xfrm>
            <a:off x="1278253" y="6037573"/>
            <a:ext cx="5984875" cy="391160"/>
          </a:xfrm>
          <a:prstGeom prst="rect">
            <a:avLst/>
          </a:prstGeom>
        </p:spPr>
        <p:txBody>
          <a:bodyPr vert="horz" wrap="square" lIns="0" tIns="12700" rIns="0" bIns="0" rtlCol="0">
            <a:spAutoFit/>
          </a:bodyPr>
          <a:lstStyle/>
          <a:p>
            <a:pPr marL="12700">
              <a:lnSpc>
                <a:spcPct val="100000"/>
              </a:lnSpc>
              <a:spcBef>
                <a:spcPts val="100"/>
              </a:spcBef>
            </a:pPr>
            <a:r>
              <a:rPr sz="2400" spc="-140" dirty="0">
                <a:latin typeface="Calibri"/>
                <a:cs typeface="Calibri"/>
              </a:rPr>
              <a:t>End-</a:t>
            </a:r>
            <a:r>
              <a:rPr sz="2400" spc="-495" dirty="0">
                <a:latin typeface="Calibri"/>
                <a:cs typeface="Calibri"/>
              </a:rPr>
              <a:t>­</a:t>
            </a:r>
            <a:r>
              <a:rPr sz="2400" spc="-100" dirty="0">
                <a:latin typeface="Calibri"/>
                <a:cs typeface="Calibri"/>
              </a:rPr>
              <a:t>‐user</a:t>
            </a:r>
            <a:r>
              <a:rPr sz="2400" spc="-35" dirty="0">
                <a:latin typeface="Calibri"/>
                <a:cs typeface="Calibri"/>
              </a:rPr>
              <a:t> </a:t>
            </a:r>
            <a:r>
              <a:rPr sz="2400" dirty="0">
                <a:latin typeface="Calibri"/>
                <a:cs typeface="Calibri"/>
              </a:rPr>
              <a:t>can</a:t>
            </a:r>
            <a:r>
              <a:rPr sz="2400" spc="-40" dirty="0">
                <a:latin typeface="Calibri"/>
                <a:cs typeface="Calibri"/>
              </a:rPr>
              <a:t> </a:t>
            </a:r>
            <a:r>
              <a:rPr sz="2400" dirty="0">
                <a:latin typeface="Calibri"/>
                <a:cs typeface="Calibri"/>
              </a:rPr>
              <a:t>express</a:t>
            </a:r>
            <a:r>
              <a:rPr sz="2400" spc="-40" dirty="0">
                <a:latin typeface="Calibri"/>
                <a:cs typeface="Calibri"/>
              </a:rPr>
              <a:t> </a:t>
            </a:r>
            <a:r>
              <a:rPr sz="2400" dirty="0">
                <a:latin typeface="Calibri"/>
                <a:cs typeface="Calibri"/>
              </a:rPr>
              <a:t>query</a:t>
            </a:r>
            <a:r>
              <a:rPr sz="2400" spc="-35" dirty="0">
                <a:latin typeface="Calibri"/>
                <a:cs typeface="Calibri"/>
              </a:rPr>
              <a:t> </a:t>
            </a:r>
            <a:r>
              <a:rPr sz="2400" spc="-25" dirty="0">
                <a:latin typeface="Calibri"/>
                <a:cs typeface="Calibri"/>
              </a:rPr>
              <a:t>enGrely</a:t>
            </a:r>
            <a:r>
              <a:rPr sz="2400" spc="-40" dirty="0">
                <a:latin typeface="Calibri"/>
                <a:cs typeface="Calibri"/>
              </a:rPr>
              <a:t> </a:t>
            </a:r>
            <a:r>
              <a:rPr sz="2400" dirty="0">
                <a:latin typeface="Calibri"/>
                <a:cs typeface="Calibri"/>
              </a:rPr>
              <a:t>in</a:t>
            </a:r>
            <a:r>
              <a:rPr sz="2400" spc="-35" dirty="0">
                <a:latin typeface="Calibri"/>
                <a:cs typeface="Calibri"/>
              </a:rPr>
              <a:t> </a:t>
            </a:r>
            <a:r>
              <a:rPr sz="2400" spc="-10" dirty="0">
                <a:latin typeface="Calibri"/>
                <a:cs typeface="Calibri"/>
              </a:rPr>
              <a:t>hiragana!</a:t>
            </a:r>
            <a:endParaRPr sz="2400" dirty="0">
              <a:latin typeface="Calibri"/>
              <a:cs typeface="Calibri"/>
            </a:endParaRPr>
          </a:p>
        </p:txBody>
      </p:sp>
      <p:grpSp>
        <p:nvGrpSpPr>
          <p:cNvPr id="14" name="object 17">
            <a:extLst>
              <a:ext uri="{FF2B5EF4-FFF2-40B4-BE49-F238E27FC236}">
                <a16:creationId xmlns:a16="http://schemas.microsoft.com/office/drawing/2014/main" id="{4BB78A44-B2A8-332F-62D0-C88B100E0505}"/>
              </a:ext>
            </a:extLst>
          </p:cNvPr>
          <p:cNvGrpSpPr/>
          <p:nvPr/>
        </p:nvGrpSpPr>
        <p:grpSpPr>
          <a:xfrm>
            <a:off x="887534" y="4541803"/>
            <a:ext cx="1457325" cy="640715"/>
            <a:chOff x="909637" y="3595242"/>
            <a:chExt cx="1457325" cy="640715"/>
          </a:xfrm>
        </p:grpSpPr>
        <p:sp>
          <p:nvSpPr>
            <p:cNvPr id="15" name="object 18">
              <a:extLst>
                <a:ext uri="{FF2B5EF4-FFF2-40B4-BE49-F238E27FC236}">
                  <a16:creationId xmlns:a16="http://schemas.microsoft.com/office/drawing/2014/main" id="{AE91F093-3B73-AA26-F0DD-DFD147F61C91}"/>
                </a:ext>
              </a:extLst>
            </p:cNvPr>
            <p:cNvSpPr/>
            <p:nvPr/>
          </p:nvSpPr>
          <p:spPr>
            <a:xfrm>
              <a:off x="914399" y="3600005"/>
              <a:ext cx="1447800" cy="462280"/>
            </a:xfrm>
            <a:custGeom>
              <a:avLst/>
              <a:gdLst/>
              <a:ahLst/>
              <a:cxnLst/>
              <a:rect l="l" t="t" r="r" b="b"/>
              <a:pathLst>
                <a:path w="1447800" h="462279">
                  <a:moveTo>
                    <a:pt x="0" y="0"/>
                  </a:moveTo>
                  <a:lnTo>
                    <a:pt x="1447799" y="0"/>
                  </a:lnTo>
                  <a:lnTo>
                    <a:pt x="1447799" y="461664"/>
                  </a:lnTo>
                  <a:lnTo>
                    <a:pt x="0" y="461664"/>
                  </a:lnTo>
                  <a:lnTo>
                    <a:pt x="0" y="0"/>
                  </a:lnTo>
                  <a:close/>
                </a:path>
              </a:pathLst>
            </a:custGeom>
            <a:ln w="9524">
              <a:solidFill>
                <a:srgbClr val="000000"/>
              </a:solidFill>
            </a:ln>
          </p:spPr>
          <p:txBody>
            <a:bodyPr wrap="square" lIns="0" tIns="0" rIns="0" bIns="0" rtlCol="0"/>
            <a:lstStyle/>
            <a:p>
              <a:endParaRPr/>
            </a:p>
          </p:txBody>
        </p:sp>
        <p:sp>
          <p:nvSpPr>
            <p:cNvPr id="16" name="object 19">
              <a:extLst>
                <a:ext uri="{FF2B5EF4-FFF2-40B4-BE49-F238E27FC236}">
                  <a16:creationId xmlns:a16="http://schemas.microsoft.com/office/drawing/2014/main" id="{50DF2226-2AE3-F943-60E7-2166A21CB4C8}"/>
                </a:ext>
              </a:extLst>
            </p:cNvPr>
            <p:cNvSpPr/>
            <p:nvPr/>
          </p:nvSpPr>
          <p:spPr>
            <a:xfrm>
              <a:off x="1662797" y="4068380"/>
              <a:ext cx="586740" cy="161290"/>
            </a:xfrm>
            <a:custGeom>
              <a:avLst/>
              <a:gdLst/>
              <a:ahLst/>
              <a:cxnLst/>
              <a:rect l="l" t="t" r="r" b="b"/>
              <a:pathLst>
                <a:path w="586739" h="161289">
                  <a:moveTo>
                    <a:pt x="586691" y="160719"/>
                  </a:moveTo>
                  <a:lnTo>
                    <a:pt x="0" y="0"/>
                  </a:lnTo>
                </a:path>
              </a:pathLst>
            </a:custGeom>
            <a:ln w="12699">
              <a:solidFill>
                <a:srgbClr val="000000"/>
              </a:solidFill>
            </a:ln>
          </p:spPr>
          <p:txBody>
            <a:bodyPr wrap="square" lIns="0" tIns="0" rIns="0" bIns="0" rtlCol="0"/>
            <a:lstStyle/>
            <a:p>
              <a:endParaRPr/>
            </a:p>
          </p:txBody>
        </p:sp>
        <p:sp>
          <p:nvSpPr>
            <p:cNvPr id="17" name="object 20">
              <a:extLst>
                <a:ext uri="{FF2B5EF4-FFF2-40B4-BE49-F238E27FC236}">
                  <a16:creationId xmlns:a16="http://schemas.microsoft.com/office/drawing/2014/main" id="{ECB3D300-84C4-C7FB-9B0A-B01D5BB80248}"/>
                </a:ext>
              </a:extLst>
            </p:cNvPr>
            <p:cNvSpPr/>
            <p:nvPr/>
          </p:nvSpPr>
          <p:spPr>
            <a:xfrm>
              <a:off x="1638300" y="4045056"/>
              <a:ext cx="83820" cy="73660"/>
            </a:xfrm>
            <a:custGeom>
              <a:avLst/>
              <a:gdLst/>
              <a:ahLst/>
              <a:cxnLst/>
              <a:rect l="l" t="t" r="r" b="b"/>
              <a:pathLst>
                <a:path w="83819" h="73660">
                  <a:moveTo>
                    <a:pt x="83558" y="0"/>
                  </a:moveTo>
                  <a:lnTo>
                    <a:pt x="0" y="16612"/>
                  </a:lnTo>
                  <a:lnTo>
                    <a:pt x="63426" y="73492"/>
                  </a:lnTo>
                  <a:lnTo>
                    <a:pt x="83558" y="0"/>
                  </a:lnTo>
                  <a:close/>
                </a:path>
              </a:pathLst>
            </a:custGeom>
            <a:solidFill>
              <a:srgbClr val="000000"/>
            </a:solidFill>
          </p:spPr>
          <p:txBody>
            <a:bodyPr wrap="square" lIns="0" tIns="0" rIns="0" bIns="0" rtlCol="0"/>
            <a:lstStyle/>
            <a:p>
              <a:endParaRPr/>
            </a:p>
          </p:txBody>
        </p:sp>
      </p:grpSp>
      <p:grpSp>
        <p:nvGrpSpPr>
          <p:cNvPr id="18" name="object 21">
            <a:extLst>
              <a:ext uri="{FF2B5EF4-FFF2-40B4-BE49-F238E27FC236}">
                <a16:creationId xmlns:a16="http://schemas.microsoft.com/office/drawing/2014/main" id="{A8690B5B-EF92-9C6C-1519-BBC4A9314655}"/>
              </a:ext>
            </a:extLst>
          </p:cNvPr>
          <p:cNvGrpSpPr/>
          <p:nvPr/>
        </p:nvGrpSpPr>
        <p:grpSpPr>
          <a:xfrm>
            <a:off x="3878252" y="4576327"/>
            <a:ext cx="1858645" cy="640715"/>
            <a:chOff x="3937794" y="3595242"/>
            <a:chExt cx="1858645" cy="640715"/>
          </a:xfrm>
        </p:grpSpPr>
        <p:sp>
          <p:nvSpPr>
            <p:cNvPr id="19" name="object 22">
              <a:extLst>
                <a:ext uri="{FF2B5EF4-FFF2-40B4-BE49-F238E27FC236}">
                  <a16:creationId xmlns:a16="http://schemas.microsoft.com/office/drawing/2014/main" id="{52CC0089-1207-1829-014B-8312106C83C3}"/>
                </a:ext>
              </a:extLst>
            </p:cNvPr>
            <p:cNvSpPr/>
            <p:nvPr/>
          </p:nvSpPr>
          <p:spPr>
            <a:xfrm>
              <a:off x="4724398" y="3600005"/>
              <a:ext cx="533400" cy="462280"/>
            </a:xfrm>
            <a:custGeom>
              <a:avLst/>
              <a:gdLst/>
              <a:ahLst/>
              <a:cxnLst/>
              <a:rect l="l" t="t" r="r" b="b"/>
              <a:pathLst>
                <a:path w="533400" h="462279">
                  <a:moveTo>
                    <a:pt x="0" y="0"/>
                  </a:moveTo>
                  <a:lnTo>
                    <a:pt x="533399" y="0"/>
                  </a:lnTo>
                  <a:lnTo>
                    <a:pt x="533399" y="461664"/>
                  </a:lnTo>
                  <a:lnTo>
                    <a:pt x="0" y="461664"/>
                  </a:lnTo>
                  <a:lnTo>
                    <a:pt x="0" y="0"/>
                  </a:lnTo>
                  <a:close/>
                </a:path>
              </a:pathLst>
            </a:custGeom>
            <a:ln w="9524">
              <a:solidFill>
                <a:srgbClr val="000000"/>
              </a:solidFill>
            </a:ln>
          </p:spPr>
          <p:txBody>
            <a:bodyPr wrap="square" lIns="0" tIns="0" rIns="0" bIns="0" rtlCol="0"/>
            <a:lstStyle/>
            <a:p>
              <a:endParaRPr/>
            </a:p>
          </p:txBody>
        </p:sp>
        <p:sp>
          <p:nvSpPr>
            <p:cNvPr id="20" name="object 23">
              <a:extLst>
                <a:ext uri="{FF2B5EF4-FFF2-40B4-BE49-F238E27FC236}">
                  <a16:creationId xmlns:a16="http://schemas.microsoft.com/office/drawing/2014/main" id="{2BE73368-95E9-CB1B-B66B-4ED2EBC38407}"/>
                </a:ext>
              </a:extLst>
            </p:cNvPr>
            <p:cNvSpPr/>
            <p:nvPr/>
          </p:nvSpPr>
          <p:spPr>
            <a:xfrm>
              <a:off x="3944144" y="4065630"/>
              <a:ext cx="1022350" cy="163830"/>
            </a:xfrm>
            <a:custGeom>
              <a:avLst/>
              <a:gdLst/>
              <a:ahLst/>
              <a:cxnLst/>
              <a:rect l="l" t="t" r="r" b="b"/>
              <a:pathLst>
                <a:path w="1022350" h="163829">
                  <a:moveTo>
                    <a:pt x="0" y="163469"/>
                  </a:moveTo>
                  <a:lnTo>
                    <a:pt x="1021874" y="0"/>
                  </a:lnTo>
                </a:path>
              </a:pathLst>
            </a:custGeom>
            <a:ln w="12699">
              <a:solidFill>
                <a:srgbClr val="000000"/>
              </a:solidFill>
            </a:ln>
          </p:spPr>
          <p:txBody>
            <a:bodyPr wrap="square" lIns="0" tIns="0" rIns="0" bIns="0" rtlCol="0"/>
            <a:lstStyle/>
            <a:p>
              <a:endParaRPr/>
            </a:p>
          </p:txBody>
        </p:sp>
        <p:sp>
          <p:nvSpPr>
            <p:cNvPr id="21" name="object 24">
              <a:extLst>
                <a:ext uri="{FF2B5EF4-FFF2-40B4-BE49-F238E27FC236}">
                  <a16:creationId xmlns:a16="http://schemas.microsoft.com/office/drawing/2014/main" id="{EB04753A-88D8-41A2-01FE-EF263D8F3C9C}"/>
                </a:ext>
              </a:extLst>
            </p:cNvPr>
            <p:cNvSpPr/>
            <p:nvPr/>
          </p:nvSpPr>
          <p:spPr>
            <a:xfrm>
              <a:off x="4909840" y="4036033"/>
              <a:ext cx="81280" cy="75565"/>
            </a:xfrm>
            <a:custGeom>
              <a:avLst/>
              <a:gdLst/>
              <a:ahLst/>
              <a:cxnLst/>
              <a:rect l="l" t="t" r="r" b="b"/>
              <a:pathLst>
                <a:path w="81279" h="75564">
                  <a:moveTo>
                    <a:pt x="0" y="0"/>
                  </a:moveTo>
                  <a:lnTo>
                    <a:pt x="12035" y="75243"/>
                  </a:lnTo>
                  <a:lnTo>
                    <a:pt x="81260" y="25585"/>
                  </a:lnTo>
                  <a:lnTo>
                    <a:pt x="0" y="0"/>
                  </a:lnTo>
                  <a:close/>
                </a:path>
              </a:pathLst>
            </a:custGeom>
            <a:solidFill>
              <a:srgbClr val="000000"/>
            </a:solidFill>
          </p:spPr>
          <p:txBody>
            <a:bodyPr wrap="square" lIns="0" tIns="0" rIns="0" bIns="0" rtlCol="0"/>
            <a:lstStyle/>
            <a:p>
              <a:endParaRPr/>
            </a:p>
          </p:txBody>
        </p:sp>
        <p:sp>
          <p:nvSpPr>
            <p:cNvPr id="22" name="object 25">
              <a:extLst>
                <a:ext uri="{FF2B5EF4-FFF2-40B4-BE49-F238E27FC236}">
                  <a16:creationId xmlns:a16="http://schemas.microsoft.com/office/drawing/2014/main" id="{810124A0-53A2-BD94-DD8A-B93356C9EB70}"/>
                </a:ext>
              </a:extLst>
            </p:cNvPr>
            <p:cNvSpPr/>
            <p:nvPr/>
          </p:nvSpPr>
          <p:spPr>
            <a:xfrm>
              <a:off x="5257798" y="3600005"/>
              <a:ext cx="533400" cy="462280"/>
            </a:xfrm>
            <a:custGeom>
              <a:avLst/>
              <a:gdLst/>
              <a:ahLst/>
              <a:cxnLst/>
              <a:rect l="l" t="t" r="r" b="b"/>
              <a:pathLst>
                <a:path w="533400" h="462279">
                  <a:moveTo>
                    <a:pt x="0" y="0"/>
                  </a:moveTo>
                  <a:lnTo>
                    <a:pt x="533399" y="0"/>
                  </a:lnTo>
                  <a:lnTo>
                    <a:pt x="533399" y="461664"/>
                  </a:lnTo>
                  <a:lnTo>
                    <a:pt x="0" y="461664"/>
                  </a:lnTo>
                  <a:lnTo>
                    <a:pt x="0" y="0"/>
                  </a:lnTo>
                  <a:close/>
                </a:path>
              </a:pathLst>
            </a:custGeom>
            <a:ln w="9524">
              <a:solidFill>
                <a:srgbClr val="000000"/>
              </a:solidFill>
            </a:ln>
          </p:spPr>
          <p:txBody>
            <a:bodyPr wrap="square" lIns="0" tIns="0" rIns="0" bIns="0" rtlCol="0"/>
            <a:lstStyle/>
            <a:p>
              <a:endParaRPr/>
            </a:p>
          </p:txBody>
        </p:sp>
        <p:sp>
          <p:nvSpPr>
            <p:cNvPr id="23" name="object 26">
              <a:extLst>
                <a:ext uri="{FF2B5EF4-FFF2-40B4-BE49-F238E27FC236}">
                  <a16:creationId xmlns:a16="http://schemas.microsoft.com/office/drawing/2014/main" id="{66094EED-8A8C-E881-D8CA-FBB4D4EFD641}"/>
                </a:ext>
              </a:extLst>
            </p:cNvPr>
            <p:cNvSpPr/>
            <p:nvPr/>
          </p:nvSpPr>
          <p:spPr>
            <a:xfrm>
              <a:off x="5486401" y="4086385"/>
              <a:ext cx="33020" cy="142875"/>
            </a:xfrm>
            <a:custGeom>
              <a:avLst/>
              <a:gdLst/>
              <a:ahLst/>
              <a:cxnLst/>
              <a:rect l="l" t="t" r="r" b="b"/>
              <a:pathLst>
                <a:path w="33020" h="142875">
                  <a:moveTo>
                    <a:pt x="0" y="142713"/>
                  </a:moveTo>
                  <a:lnTo>
                    <a:pt x="32465" y="0"/>
                  </a:lnTo>
                </a:path>
              </a:pathLst>
            </a:custGeom>
            <a:ln w="12699">
              <a:solidFill>
                <a:srgbClr val="000000"/>
              </a:solidFill>
            </a:ln>
          </p:spPr>
          <p:txBody>
            <a:bodyPr wrap="square" lIns="0" tIns="0" rIns="0" bIns="0" rtlCol="0"/>
            <a:lstStyle/>
            <a:p>
              <a:endParaRPr/>
            </a:p>
          </p:txBody>
        </p:sp>
        <p:sp>
          <p:nvSpPr>
            <p:cNvPr id="24" name="object 27">
              <a:extLst>
                <a:ext uri="{FF2B5EF4-FFF2-40B4-BE49-F238E27FC236}">
                  <a16:creationId xmlns:a16="http://schemas.microsoft.com/office/drawing/2014/main" id="{4F07B3E7-F8D6-043D-5F3A-6E2BB458525A}"/>
                </a:ext>
              </a:extLst>
            </p:cNvPr>
            <p:cNvSpPr/>
            <p:nvPr/>
          </p:nvSpPr>
          <p:spPr>
            <a:xfrm>
              <a:off x="5470447" y="4061618"/>
              <a:ext cx="74930" cy="83185"/>
            </a:xfrm>
            <a:custGeom>
              <a:avLst/>
              <a:gdLst/>
              <a:ahLst/>
              <a:cxnLst/>
              <a:rect l="l" t="t" r="r" b="b"/>
              <a:pathLst>
                <a:path w="74929" h="83185">
                  <a:moveTo>
                    <a:pt x="54053" y="0"/>
                  </a:moveTo>
                  <a:lnTo>
                    <a:pt x="0" y="65850"/>
                  </a:lnTo>
                  <a:lnTo>
                    <a:pt x="74301" y="82753"/>
                  </a:lnTo>
                  <a:lnTo>
                    <a:pt x="54053" y="0"/>
                  </a:lnTo>
                  <a:close/>
                </a:path>
              </a:pathLst>
            </a:custGeom>
            <a:solidFill>
              <a:srgbClr val="000000"/>
            </a:solidFill>
          </p:spPr>
          <p:txBody>
            <a:bodyPr wrap="square" lIns="0" tIns="0" rIns="0" bIns="0" rtlCol="0"/>
            <a:lstStyle/>
            <a:p>
              <a:endParaRPr/>
            </a:p>
          </p:txBody>
        </p:sp>
      </p:grpSp>
      <p:grpSp>
        <p:nvGrpSpPr>
          <p:cNvPr id="25" name="object 28">
            <a:extLst>
              <a:ext uri="{FF2B5EF4-FFF2-40B4-BE49-F238E27FC236}">
                <a16:creationId xmlns:a16="http://schemas.microsoft.com/office/drawing/2014/main" id="{92BC72A8-9ABE-9D6B-D10C-9B7E5660FA79}"/>
              </a:ext>
            </a:extLst>
          </p:cNvPr>
          <p:cNvGrpSpPr/>
          <p:nvPr/>
        </p:nvGrpSpPr>
        <p:grpSpPr>
          <a:xfrm>
            <a:off x="6619684" y="4516417"/>
            <a:ext cx="515620" cy="671195"/>
            <a:chOff x="6652420" y="3564880"/>
            <a:chExt cx="515620" cy="671195"/>
          </a:xfrm>
        </p:grpSpPr>
        <p:sp>
          <p:nvSpPr>
            <p:cNvPr id="26" name="object 29">
              <a:extLst>
                <a:ext uri="{FF2B5EF4-FFF2-40B4-BE49-F238E27FC236}">
                  <a16:creationId xmlns:a16="http://schemas.microsoft.com/office/drawing/2014/main" id="{24C6CA3E-C09F-4B9D-C265-8A01D80022FF}"/>
                </a:ext>
              </a:extLst>
            </p:cNvPr>
            <p:cNvSpPr/>
            <p:nvPr/>
          </p:nvSpPr>
          <p:spPr>
            <a:xfrm>
              <a:off x="6934198" y="3569643"/>
              <a:ext cx="228600" cy="462280"/>
            </a:xfrm>
            <a:custGeom>
              <a:avLst/>
              <a:gdLst/>
              <a:ahLst/>
              <a:cxnLst/>
              <a:rect l="l" t="t" r="r" b="b"/>
              <a:pathLst>
                <a:path w="228600" h="462279">
                  <a:moveTo>
                    <a:pt x="0" y="0"/>
                  </a:moveTo>
                  <a:lnTo>
                    <a:pt x="228599" y="0"/>
                  </a:lnTo>
                  <a:lnTo>
                    <a:pt x="228599" y="461664"/>
                  </a:lnTo>
                  <a:lnTo>
                    <a:pt x="0" y="461664"/>
                  </a:lnTo>
                  <a:lnTo>
                    <a:pt x="0" y="0"/>
                  </a:lnTo>
                  <a:close/>
                </a:path>
              </a:pathLst>
            </a:custGeom>
            <a:ln w="9524">
              <a:solidFill>
                <a:srgbClr val="000000"/>
              </a:solidFill>
            </a:ln>
          </p:spPr>
          <p:txBody>
            <a:bodyPr wrap="square" lIns="0" tIns="0" rIns="0" bIns="0" rtlCol="0"/>
            <a:lstStyle/>
            <a:p>
              <a:endParaRPr/>
            </a:p>
          </p:txBody>
        </p:sp>
        <p:sp>
          <p:nvSpPr>
            <p:cNvPr id="27" name="object 30">
              <a:extLst>
                <a:ext uri="{FF2B5EF4-FFF2-40B4-BE49-F238E27FC236}">
                  <a16:creationId xmlns:a16="http://schemas.microsoft.com/office/drawing/2014/main" id="{2181A8FE-E4A0-AB44-6DD2-929D3FB1FB4D}"/>
                </a:ext>
              </a:extLst>
            </p:cNvPr>
            <p:cNvSpPr/>
            <p:nvPr/>
          </p:nvSpPr>
          <p:spPr>
            <a:xfrm>
              <a:off x="6658770" y="4042944"/>
              <a:ext cx="367665" cy="186690"/>
            </a:xfrm>
            <a:custGeom>
              <a:avLst/>
              <a:gdLst/>
              <a:ahLst/>
              <a:cxnLst/>
              <a:rect l="l" t="t" r="r" b="b"/>
              <a:pathLst>
                <a:path w="367665" h="186689">
                  <a:moveTo>
                    <a:pt x="0" y="186155"/>
                  </a:moveTo>
                  <a:lnTo>
                    <a:pt x="367077" y="0"/>
                  </a:lnTo>
                </a:path>
              </a:pathLst>
            </a:custGeom>
            <a:ln w="12699">
              <a:solidFill>
                <a:srgbClr val="000000"/>
              </a:solidFill>
            </a:ln>
          </p:spPr>
          <p:txBody>
            <a:bodyPr wrap="square" lIns="0" tIns="0" rIns="0" bIns="0" rtlCol="0"/>
            <a:lstStyle/>
            <a:p>
              <a:endParaRPr/>
            </a:p>
          </p:txBody>
        </p:sp>
        <p:sp>
          <p:nvSpPr>
            <p:cNvPr id="28" name="object 31">
              <a:extLst>
                <a:ext uri="{FF2B5EF4-FFF2-40B4-BE49-F238E27FC236}">
                  <a16:creationId xmlns:a16="http://schemas.microsoft.com/office/drawing/2014/main" id="{DA76F3DD-ECF8-3138-FFD4-99A2209DBFEF}"/>
                </a:ext>
              </a:extLst>
            </p:cNvPr>
            <p:cNvSpPr/>
            <p:nvPr/>
          </p:nvSpPr>
          <p:spPr>
            <a:xfrm>
              <a:off x="6963308" y="4031455"/>
              <a:ext cx="85725" cy="68580"/>
            </a:xfrm>
            <a:custGeom>
              <a:avLst/>
              <a:gdLst/>
              <a:ahLst/>
              <a:cxnLst/>
              <a:rect l="l" t="t" r="r" b="b"/>
              <a:pathLst>
                <a:path w="85725" h="68579">
                  <a:moveTo>
                    <a:pt x="85192" y="0"/>
                  </a:moveTo>
                  <a:lnTo>
                    <a:pt x="0" y="483"/>
                  </a:lnTo>
                  <a:lnTo>
                    <a:pt x="34465" y="68445"/>
                  </a:lnTo>
                  <a:lnTo>
                    <a:pt x="85192" y="0"/>
                  </a:lnTo>
                  <a:close/>
                </a:path>
              </a:pathLst>
            </a:custGeom>
            <a:solidFill>
              <a:srgbClr val="000000"/>
            </a:solidFill>
          </p:spPr>
          <p:txBody>
            <a:bodyPr wrap="square" lIns="0" tIns="0" rIns="0" bIns="0" rtlCol="0"/>
            <a:lstStyle/>
            <a:p>
              <a:endParaRPr/>
            </a:p>
          </p:txBody>
        </p:sp>
      </p:grpSp>
    </p:spTree>
    <p:extLst>
      <p:ext uri="{BB962C8B-B14F-4D97-AF65-F5344CB8AC3E}">
        <p14:creationId xmlns:p14="http://schemas.microsoft.com/office/powerpoint/2010/main" val="621250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8AAC95-3719-4BCD-B710-4160043D9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73A6D7BA-50E4-42FE-A0E3-FC42B7EC4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2767722"/>
            <a:ext cx="3021543" cy="1532055"/>
          </a:xfrm>
          <a:custGeom>
            <a:avLst/>
            <a:gdLst>
              <a:gd name="connsiteX0" fmla="*/ 3021543 w 3021543"/>
              <a:gd name="connsiteY0" fmla="*/ 0 h 1532055"/>
              <a:gd name="connsiteX1" fmla="*/ 2963800 w 3021543"/>
              <a:gd name="connsiteY1" fmla="*/ 7730 h 1532055"/>
              <a:gd name="connsiteX2" fmla="*/ 2793803 w 3021543"/>
              <a:gd name="connsiteY2" fmla="*/ 25704 h 1532055"/>
              <a:gd name="connsiteX3" fmla="*/ 2414348 w 3021543"/>
              <a:gd name="connsiteY3" fmla="*/ 31695 h 1532055"/>
              <a:gd name="connsiteX4" fmla="*/ 2091558 w 3021543"/>
              <a:gd name="connsiteY4" fmla="*/ 29298 h 1532055"/>
              <a:gd name="connsiteX5" fmla="*/ 1645319 w 3021543"/>
              <a:gd name="connsiteY5" fmla="*/ 30497 h 1532055"/>
              <a:gd name="connsiteX6" fmla="*/ 1243602 w 3021543"/>
              <a:gd name="connsiteY6" fmla="*/ 64048 h 1532055"/>
              <a:gd name="connsiteX7" fmla="*/ 753851 w 3021543"/>
              <a:gd name="connsiteY7" fmla="*/ 61651 h 1532055"/>
              <a:gd name="connsiteX8" fmla="*/ 465465 w 3021543"/>
              <a:gd name="connsiteY8" fmla="*/ 123960 h 1532055"/>
              <a:gd name="connsiteX9" fmla="*/ 546416 w 3021543"/>
              <a:gd name="connsiteY9" fmla="*/ 145529 h 1532055"/>
              <a:gd name="connsiteX10" fmla="*/ 689091 w 3021543"/>
              <a:gd name="connsiteY10" fmla="*/ 192260 h 1532055"/>
              <a:gd name="connsiteX11" fmla="*/ 704269 w 3021543"/>
              <a:gd name="connsiteY11" fmla="*/ 222217 h 1532055"/>
              <a:gd name="connsiteX12" fmla="*/ 683020 w 3021543"/>
              <a:gd name="connsiteY12" fmla="*/ 236595 h 1532055"/>
              <a:gd name="connsiteX13" fmla="*/ 621295 w 3021543"/>
              <a:gd name="connsiteY13" fmla="*/ 264155 h 1532055"/>
              <a:gd name="connsiteX14" fmla="*/ 848968 w 3021543"/>
              <a:gd name="connsiteY14" fmla="*/ 304896 h 1532055"/>
              <a:gd name="connsiteX15" fmla="*/ 768018 w 3021543"/>
              <a:gd name="connsiteY15" fmla="*/ 330059 h 1532055"/>
              <a:gd name="connsiteX16" fmla="*/ 684032 w 3021543"/>
              <a:gd name="connsiteY16" fmla="*/ 348032 h 1532055"/>
              <a:gd name="connsiteX17" fmla="*/ 592962 w 3021543"/>
              <a:gd name="connsiteY17" fmla="*/ 361213 h 1532055"/>
              <a:gd name="connsiteX18" fmla="*/ 509988 w 3021543"/>
              <a:gd name="connsiteY18" fmla="*/ 387575 h 1532055"/>
              <a:gd name="connsiteX19" fmla="*/ 726531 w 3021543"/>
              <a:gd name="connsiteY19" fmla="*/ 398359 h 1532055"/>
              <a:gd name="connsiteX20" fmla="*/ 614212 w 3021543"/>
              <a:gd name="connsiteY20" fmla="*/ 422324 h 1532055"/>
              <a:gd name="connsiteX21" fmla="*/ 522131 w 3021543"/>
              <a:gd name="connsiteY21" fmla="*/ 453478 h 1532055"/>
              <a:gd name="connsiteX22" fmla="*/ 457370 w 3021543"/>
              <a:gd name="connsiteY22" fmla="*/ 467857 h 1532055"/>
              <a:gd name="connsiteX23" fmla="*/ 388562 w 3021543"/>
              <a:gd name="connsiteY23" fmla="*/ 471452 h 1532055"/>
              <a:gd name="connsiteX24" fmla="*/ 372372 w 3021543"/>
              <a:gd name="connsiteY24" fmla="*/ 494218 h 1532055"/>
              <a:gd name="connsiteX25" fmla="*/ 393622 w 3021543"/>
              <a:gd name="connsiteY25" fmla="*/ 518184 h 1532055"/>
              <a:gd name="connsiteX26" fmla="*/ 426002 w 3021543"/>
              <a:gd name="connsiteY26" fmla="*/ 520580 h 1532055"/>
              <a:gd name="connsiteX27" fmla="*/ 619271 w 3021543"/>
              <a:gd name="connsiteY27" fmla="*/ 526571 h 1532055"/>
              <a:gd name="connsiteX28" fmla="*/ 0 w 3021543"/>
              <a:gd name="connsiteY28" fmla="*/ 579294 h 1532055"/>
              <a:gd name="connsiteX29" fmla="*/ 83986 w 3021543"/>
              <a:gd name="connsiteY29" fmla="*/ 611647 h 1532055"/>
              <a:gd name="connsiteX30" fmla="*/ 112319 w 3021543"/>
              <a:gd name="connsiteY30" fmla="*/ 700317 h 1532055"/>
              <a:gd name="connsiteX31" fmla="*/ 215531 w 3021543"/>
              <a:gd name="connsiteY31" fmla="*/ 750643 h 1532055"/>
              <a:gd name="connsiteX32" fmla="*/ 282315 w 3021543"/>
              <a:gd name="connsiteY32" fmla="*/ 768617 h 1532055"/>
              <a:gd name="connsiteX33" fmla="*/ 435109 w 3021543"/>
              <a:gd name="connsiteY33" fmla="*/ 794979 h 1532055"/>
              <a:gd name="connsiteX34" fmla="*/ 457370 w 3021543"/>
              <a:gd name="connsiteY34" fmla="*/ 838116 h 1532055"/>
              <a:gd name="connsiteX35" fmla="*/ 476596 w 3021543"/>
              <a:gd name="connsiteY35" fmla="*/ 886046 h 1532055"/>
              <a:gd name="connsiteX36" fmla="*/ 517071 w 3021543"/>
              <a:gd name="connsiteY36" fmla="*/ 917200 h 1532055"/>
              <a:gd name="connsiteX37" fmla="*/ 202377 w 3021543"/>
              <a:gd name="connsiteY37" fmla="*/ 912407 h 1532055"/>
              <a:gd name="connsiteX38" fmla="*/ 557546 w 3021543"/>
              <a:gd name="connsiteY38" fmla="*/ 1013060 h 1532055"/>
              <a:gd name="connsiteX39" fmla="*/ 526178 w 3021543"/>
              <a:gd name="connsiteY39" fmla="*/ 1052602 h 1532055"/>
              <a:gd name="connsiteX40" fmla="*/ 720459 w 3021543"/>
              <a:gd name="connsiteY40" fmla="*/ 1106523 h 1532055"/>
              <a:gd name="connsiteX41" fmla="*/ 616236 w 3021543"/>
              <a:gd name="connsiteY41" fmla="*/ 1112514 h 1532055"/>
              <a:gd name="connsiteX42" fmla="*/ 1222353 w 3021543"/>
              <a:gd name="connsiteY42" fmla="*/ 1337785 h 1532055"/>
              <a:gd name="connsiteX43" fmla="*/ 2087511 w 3021543"/>
              <a:gd name="connsiteY43" fmla="*/ 1500747 h 1532055"/>
              <a:gd name="connsiteX44" fmla="*/ 2425479 w 3021543"/>
              <a:gd name="connsiteY44" fmla="*/ 1531901 h 1532055"/>
              <a:gd name="connsiteX45" fmla="*/ 2809994 w 3021543"/>
              <a:gd name="connsiteY45" fmla="*/ 1522315 h 1532055"/>
              <a:gd name="connsiteX46" fmla="*/ 2953618 w 3021543"/>
              <a:gd name="connsiteY46" fmla="*/ 1512448 h 1532055"/>
              <a:gd name="connsiteX47" fmla="*/ 3021543 w 3021543"/>
              <a:gd name="connsiteY47" fmla="*/ 1502657 h 153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532055">
                <a:moveTo>
                  <a:pt x="3021543" y="0"/>
                </a:moveTo>
                <a:lnTo>
                  <a:pt x="2963800" y="7730"/>
                </a:lnTo>
                <a:cubicBezTo>
                  <a:pt x="2907134" y="14919"/>
                  <a:pt x="2850469" y="24506"/>
                  <a:pt x="2793803" y="25704"/>
                </a:cubicBezTo>
                <a:cubicBezTo>
                  <a:pt x="2667318" y="29298"/>
                  <a:pt x="2539821" y="20911"/>
                  <a:pt x="2414348" y="31695"/>
                </a:cubicBezTo>
                <a:cubicBezTo>
                  <a:pt x="2307089" y="41281"/>
                  <a:pt x="2198818" y="30497"/>
                  <a:pt x="2091558" y="29298"/>
                </a:cubicBezTo>
                <a:cubicBezTo>
                  <a:pt x="1942812" y="28100"/>
                  <a:pt x="1793053" y="19713"/>
                  <a:pt x="1645319" y="30497"/>
                </a:cubicBezTo>
                <a:cubicBezTo>
                  <a:pt x="1510738" y="38885"/>
                  <a:pt x="1376158" y="41281"/>
                  <a:pt x="1243602" y="64048"/>
                </a:cubicBezTo>
                <a:cubicBezTo>
                  <a:pt x="1079677" y="76030"/>
                  <a:pt x="916765" y="68841"/>
                  <a:pt x="753851" y="61651"/>
                </a:cubicBezTo>
                <a:cubicBezTo>
                  <a:pt x="653675" y="56858"/>
                  <a:pt x="554511" y="41281"/>
                  <a:pt x="465465" y="123960"/>
                </a:cubicBezTo>
                <a:cubicBezTo>
                  <a:pt x="489751" y="143132"/>
                  <a:pt x="519095" y="139537"/>
                  <a:pt x="546416" y="145529"/>
                </a:cubicBezTo>
                <a:cubicBezTo>
                  <a:pt x="594986" y="157511"/>
                  <a:pt x="643557" y="169493"/>
                  <a:pt x="689091" y="192260"/>
                </a:cubicBezTo>
                <a:cubicBezTo>
                  <a:pt x="699210" y="197053"/>
                  <a:pt x="708317" y="206639"/>
                  <a:pt x="704269" y="222217"/>
                </a:cubicBezTo>
                <a:cubicBezTo>
                  <a:pt x="701234" y="234199"/>
                  <a:pt x="691115" y="234199"/>
                  <a:pt x="683020" y="236595"/>
                </a:cubicBezTo>
                <a:cubicBezTo>
                  <a:pt x="664806" y="243785"/>
                  <a:pt x="642545" y="238992"/>
                  <a:pt x="621295" y="264155"/>
                </a:cubicBezTo>
                <a:cubicBezTo>
                  <a:pt x="702245" y="277336"/>
                  <a:pt x="780160" y="252172"/>
                  <a:pt x="848968" y="304896"/>
                </a:cubicBezTo>
                <a:cubicBezTo>
                  <a:pt x="823671" y="331257"/>
                  <a:pt x="795339" y="325266"/>
                  <a:pt x="768018" y="330059"/>
                </a:cubicBezTo>
                <a:cubicBezTo>
                  <a:pt x="739685" y="334852"/>
                  <a:pt x="712365" y="343240"/>
                  <a:pt x="684032" y="348032"/>
                </a:cubicBezTo>
                <a:cubicBezTo>
                  <a:pt x="653675" y="354023"/>
                  <a:pt x="623319" y="355222"/>
                  <a:pt x="592962" y="361213"/>
                </a:cubicBezTo>
                <a:cubicBezTo>
                  <a:pt x="567666" y="366006"/>
                  <a:pt x="540345" y="357618"/>
                  <a:pt x="509988" y="387575"/>
                </a:cubicBezTo>
                <a:cubicBezTo>
                  <a:pt x="584867" y="409143"/>
                  <a:pt x="652663" y="376790"/>
                  <a:pt x="726531" y="398359"/>
                </a:cubicBezTo>
                <a:cubicBezTo>
                  <a:pt x="683020" y="417531"/>
                  <a:pt x="647604" y="411539"/>
                  <a:pt x="614212" y="422324"/>
                </a:cubicBezTo>
                <a:cubicBezTo>
                  <a:pt x="583855" y="433108"/>
                  <a:pt x="547428" y="421126"/>
                  <a:pt x="522131" y="453478"/>
                </a:cubicBezTo>
                <a:cubicBezTo>
                  <a:pt x="502905" y="478641"/>
                  <a:pt x="482668" y="482236"/>
                  <a:pt x="457370" y="467857"/>
                </a:cubicBezTo>
                <a:cubicBezTo>
                  <a:pt x="435109" y="454676"/>
                  <a:pt x="410824" y="458271"/>
                  <a:pt x="388562" y="471452"/>
                </a:cubicBezTo>
                <a:cubicBezTo>
                  <a:pt x="380468" y="476245"/>
                  <a:pt x="372372" y="482236"/>
                  <a:pt x="372372" y="494218"/>
                </a:cubicBezTo>
                <a:cubicBezTo>
                  <a:pt x="372372" y="510994"/>
                  <a:pt x="382491" y="515787"/>
                  <a:pt x="393622" y="518184"/>
                </a:cubicBezTo>
                <a:cubicBezTo>
                  <a:pt x="403741" y="520580"/>
                  <a:pt x="415883" y="522977"/>
                  <a:pt x="426002" y="520580"/>
                </a:cubicBezTo>
                <a:cubicBezTo>
                  <a:pt x="490762" y="507399"/>
                  <a:pt x="554511" y="528968"/>
                  <a:pt x="619271" y="526571"/>
                </a:cubicBezTo>
                <a:cubicBezTo>
                  <a:pt x="415883" y="578096"/>
                  <a:pt x="210471" y="561321"/>
                  <a:pt x="0" y="579294"/>
                </a:cubicBezTo>
                <a:cubicBezTo>
                  <a:pt x="27321" y="615241"/>
                  <a:pt x="62737" y="585286"/>
                  <a:pt x="83986" y="611647"/>
                </a:cubicBezTo>
                <a:cubicBezTo>
                  <a:pt x="63748" y="666766"/>
                  <a:pt x="71844" y="696722"/>
                  <a:pt x="112319" y="700317"/>
                </a:cubicBezTo>
                <a:cubicBezTo>
                  <a:pt x="151782" y="703912"/>
                  <a:pt x="194281" y="684740"/>
                  <a:pt x="215531" y="750643"/>
                </a:cubicBezTo>
                <a:cubicBezTo>
                  <a:pt x="221602" y="771014"/>
                  <a:pt x="259042" y="765023"/>
                  <a:pt x="282315" y="768617"/>
                </a:cubicBezTo>
                <a:cubicBezTo>
                  <a:pt x="332909" y="777005"/>
                  <a:pt x="386539" y="768617"/>
                  <a:pt x="435109" y="794979"/>
                </a:cubicBezTo>
                <a:cubicBezTo>
                  <a:pt x="454335" y="804565"/>
                  <a:pt x="467489" y="811754"/>
                  <a:pt x="457370" y="838116"/>
                </a:cubicBezTo>
                <a:cubicBezTo>
                  <a:pt x="447252" y="865675"/>
                  <a:pt x="460406" y="875261"/>
                  <a:pt x="476596" y="886046"/>
                </a:cubicBezTo>
                <a:cubicBezTo>
                  <a:pt x="488739" y="894433"/>
                  <a:pt x="506953" y="892037"/>
                  <a:pt x="517071" y="917200"/>
                </a:cubicBezTo>
                <a:cubicBezTo>
                  <a:pt x="410824" y="913605"/>
                  <a:pt x="307612" y="893235"/>
                  <a:pt x="202377" y="912407"/>
                </a:cubicBezTo>
                <a:cubicBezTo>
                  <a:pt x="317731" y="960337"/>
                  <a:pt x="444216" y="957940"/>
                  <a:pt x="557546" y="1013060"/>
                </a:cubicBezTo>
                <a:cubicBezTo>
                  <a:pt x="553499" y="1032232"/>
                  <a:pt x="527190" y="1023844"/>
                  <a:pt x="526178" y="1052602"/>
                </a:cubicBezTo>
                <a:cubicBezTo>
                  <a:pt x="585879" y="1082558"/>
                  <a:pt x="657723" y="1062188"/>
                  <a:pt x="720459" y="1106523"/>
                </a:cubicBezTo>
                <a:cubicBezTo>
                  <a:pt x="684032" y="1126893"/>
                  <a:pt x="650640" y="1093342"/>
                  <a:pt x="616236" y="1112514"/>
                </a:cubicBezTo>
                <a:cubicBezTo>
                  <a:pt x="627367" y="1141273"/>
                  <a:pt x="1131283" y="1318613"/>
                  <a:pt x="1222353" y="1337785"/>
                </a:cubicBezTo>
                <a:cubicBezTo>
                  <a:pt x="1407527" y="1377327"/>
                  <a:pt x="1940788" y="1477980"/>
                  <a:pt x="2087511" y="1500747"/>
                </a:cubicBezTo>
                <a:cubicBezTo>
                  <a:pt x="2200841" y="1517522"/>
                  <a:pt x="2313160" y="1530703"/>
                  <a:pt x="2425479" y="1531901"/>
                </a:cubicBezTo>
                <a:cubicBezTo>
                  <a:pt x="2553988" y="1533099"/>
                  <a:pt x="2681485" y="1527108"/>
                  <a:pt x="2809994" y="1522315"/>
                </a:cubicBezTo>
                <a:cubicBezTo>
                  <a:pt x="2858058" y="1520518"/>
                  <a:pt x="2905933" y="1517372"/>
                  <a:pt x="2953618" y="1512448"/>
                </a:cubicBezTo>
                <a:lnTo>
                  <a:pt x="3021543" y="1502657"/>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object 6">
            <a:extLst>
              <a:ext uri="{FF2B5EF4-FFF2-40B4-BE49-F238E27FC236}">
                <a16:creationId xmlns:a16="http://schemas.microsoft.com/office/drawing/2014/main" id="{881839FC-9EE1-435B-D5ED-52BBABC67705}"/>
              </a:ext>
            </a:extLst>
          </p:cNvPr>
          <p:cNvSpPr txBox="1">
            <a:spLocks/>
          </p:cNvSpPr>
          <p:nvPr/>
        </p:nvSpPr>
        <p:spPr>
          <a:xfrm>
            <a:off x="838200" y="838199"/>
            <a:ext cx="4191000" cy="53387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65100">
              <a:spcAft>
                <a:spcPts val="600"/>
              </a:spcAft>
            </a:pPr>
            <a:r>
              <a:rPr lang="en-US" kern="1200" dirty="0">
                <a:solidFill>
                  <a:schemeClr val="tx1"/>
                </a:solidFill>
                <a:latin typeface="+mj-lt"/>
                <a:ea typeface="+mj-ea"/>
                <a:cs typeface="+mj-cs"/>
              </a:rPr>
              <a:t>Word</a:t>
            </a:r>
            <a:r>
              <a:rPr lang="en-US" kern="1200" spc="30" dirty="0">
                <a:solidFill>
                  <a:schemeClr val="tx1"/>
                </a:solidFill>
                <a:latin typeface="+mj-lt"/>
                <a:ea typeface="+mj-ea"/>
                <a:cs typeface="+mj-cs"/>
              </a:rPr>
              <a:t> </a:t>
            </a:r>
            <a:r>
              <a:rPr lang="en-US" kern="1200" dirty="0">
                <a:solidFill>
                  <a:schemeClr val="tx1"/>
                </a:solidFill>
                <a:latin typeface="+mj-lt"/>
                <a:ea typeface="+mj-ea"/>
                <a:cs typeface="+mj-cs"/>
              </a:rPr>
              <a:t>Tokenization</a:t>
            </a:r>
            <a:r>
              <a:rPr lang="en-US" kern="1200" spc="30" dirty="0">
                <a:solidFill>
                  <a:schemeClr val="tx1"/>
                </a:solidFill>
                <a:latin typeface="+mj-lt"/>
                <a:ea typeface="+mj-ea"/>
                <a:cs typeface="+mj-cs"/>
              </a:rPr>
              <a:t> </a:t>
            </a:r>
            <a:r>
              <a:rPr lang="en-US" kern="1200" dirty="0">
                <a:solidFill>
                  <a:schemeClr val="tx1"/>
                </a:solidFill>
                <a:latin typeface="+mj-lt"/>
                <a:ea typeface="+mj-ea"/>
                <a:cs typeface="+mj-cs"/>
              </a:rPr>
              <a:t>in</a:t>
            </a:r>
            <a:r>
              <a:rPr lang="en-US" kern="1200" spc="30" dirty="0">
                <a:solidFill>
                  <a:schemeClr val="tx1"/>
                </a:solidFill>
                <a:latin typeface="+mj-lt"/>
                <a:ea typeface="+mj-ea"/>
                <a:cs typeface="+mj-cs"/>
              </a:rPr>
              <a:t> </a:t>
            </a:r>
            <a:r>
              <a:rPr lang="en-US" kern="1200" spc="-10" dirty="0">
                <a:solidFill>
                  <a:schemeClr val="tx1"/>
                </a:solidFill>
                <a:latin typeface="+mj-lt"/>
                <a:ea typeface="+mj-ea"/>
                <a:cs typeface="+mj-cs"/>
              </a:rPr>
              <a:t>Chinese</a:t>
            </a:r>
          </a:p>
        </p:txBody>
      </p:sp>
      <p:sp>
        <p:nvSpPr>
          <p:cNvPr id="3" name="object 7">
            <a:extLst>
              <a:ext uri="{FF2B5EF4-FFF2-40B4-BE49-F238E27FC236}">
                <a16:creationId xmlns:a16="http://schemas.microsoft.com/office/drawing/2014/main" id="{CC9F43CE-1022-3667-813F-D0648C9F7CBF}"/>
              </a:ext>
            </a:extLst>
          </p:cNvPr>
          <p:cNvSpPr txBox="1"/>
          <p:nvPr/>
        </p:nvSpPr>
        <p:spPr>
          <a:xfrm>
            <a:off x="5302332" y="838199"/>
            <a:ext cx="6051468" cy="5338763"/>
          </a:xfrm>
          <a:prstGeom prst="rect">
            <a:avLst/>
          </a:prstGeom>
        </p:spPr>
        <p:txBody>
          <a:bodyPr vert="horz" lIns="91440" tIns="45720" rIns="91440" bIns="45720" rtlCol="0" anchor="ctr">
            <a:normAutofit/>
          </a:bodyPr>
          <a:lstStyle/>
          <a:p>
            <a:pPr marL="354965" indent="-228600">
              <a:lnSpc>
                <a:spcPct val="90000"/>
              </a:lnSpc>
              <a:spcBef>
                <a:spcPts val="595"/>
              </a:spcBef>
              <a:buClr>
                <a:srgbClr val="CC0000"/>
              </a:buClr>
              <a:buFont typeface="Arial" panose="020B0604020202020204" pitchFamily="34" charset="0"/>
              <a:buChar char="•"/>
              <a:tabLst>
                <a:tab pos="354965" algn="l"/>
              </a:tabLst>
            </a:pPr>
            <a:r>
              <a:rPr lang="en-US" sz="2000" dirty="0"/>
              <a:t>Also</a:t>
            </a:r>
            <a:r>
              <a:rPr lang="en-US" sz="2000" spc="-15" dirty="0"/>
              <a:t> </a:t>
            </a:r>
            <a:r>
              <a:rPr lang="en-US" sz="2000" dirty="0"/>
              <a:t>called</a:t>
            </a:r>
            <a:r>
              <a:rPr lang="en-US" sz="2000" spc="-10" dirty="0"/>
              <a:t> </a:t>
            </a:r>
            <a:r>
              <a:rPr lang="en-US" sz="2000" b="1" dirty="0"/>
              <a:t>Word</a:t>
            </a:r>
            <a:r>
              <a:rPr lang="en-US" sz="2000" b="1" spc="-15" dirty="0"/>
              <a:t> </a:t>
            </a:r>
            <a:r>
              <a:rPr lang="en-US" sz="2000" b="1" spc="-10" dirty="0"/>
              <a:t>Segmentation</a:t>
            </a:r>
            <a:endParaRPr lang="en-US" sz="2000" dirty="0"/>
          </a:p>
          <a:p>
            <a:pPr marL="354965" indent="-228600">
              <a:lnSpc>
                <a:spcPct val="90000"/>
              </a:lnSpc>
              <a:spcBef>
                <a:spcPts val="495"/>
              </a:spcBef>
              <a:buClr>
                <a:srgbClr val="CC0000"/>
              </a:buClr>
              <a:buFont typeface="Arial" panose="020B0604020202020204" pitchFamily="34" charset="0"/>
              <a:buChar char="•"/>
              <a:tabLst>
                <a:tab pos="354965" algn="l"/>
              </a:tabLst>
            </a:pPr>
            <a:r>
              <a:rPr lang="en-US" sz="2000" dirty="0"/>
              <a:t>Chinese</a:t>
            </a:r>
            <a:r>
              <a:rPr lang="en-US" sz="2000" spc="-40" dirty="0"/>
              <a:t> </a:t>
            </a:r>
            <a:r>
              <a:rPr lang="en-US" sz="2000" dirty="0"/>
              <a:t>words</a:t>
            </a:r>
            <a:r>
              <a:rPr lang="en-US" sz="2000" spc="-35" dirty="0"/>
              <a:t> </a:t>
            </a:r>
            <a:r>
              <a:rPr lang="en-US" sz="2000" dirty="0"/>
              <a:t>are</a:t>
            </a:r>
            <a:r>
              <a:rPr lang="en-US" sz="2000" spc="-40" dirty="0"/>
              <a:t> </a:t>
            </a:r>
            <a:r>
              <a:rPr lang="en-US" sz="2000" dirty="0"/>
              <a:t>composed</a:t>
            </a:r>
            <a:r>
              <a:rPr lang="en-US" sz="2000" spc="-35" dirty="0"/>
              <a:t> </a:t>
            </a:r>
            <a:r>
              <a:rPr lang="en-US" sz="2000" dirty="0"/>
              <a:t>of</a:t>
            </a:r>
            <a:r>
              <a:rPr lang="en-US" sz="2000" spc="-40" dirty="0"/>
              <a:t> </a:t>
            </a:r>
            <a:r>
              <a:rPr lang="en-US" sz="2000" spc="-10" dirty="0"/>
              <a:t>characters</a:t>
            </a:r>
            <a:endParaRPr lang="en-US" sz="2000" dirty="0"/>
          </a:p>
          <a:p>
            <a:pPr marL="697865" lvl="1" indent="-228600">
              <a:lnSpc>
                <a:spcPct val="90000"/>
              </a:lnSpc>
              <a:spcBef>
                <a:spcPts val="525"/>
              </a:spcBef>
              <a:buFont typeface="Arial" panose="020B0604020202020204" pitchFamily="34" charset="0"/>
              <a:buChar char="•"/>
              <a:tabLst>
                <a:tab pos="697865" algn="l"/>
              </a:tabLst>
            </a:pPr>
            <a:r>
              <a:rPr lang="en-US" sz="2000" dirty="0"/>
              <a:t>Characters</a:t>
            </a:r>
            <a:r>
              <a:rPr lang="en-US" sz="2000" spc="-40" dirty="0"/>
              <a:t> </a:t>
            </a:r>
            <a:r>
              <a:rPr lang="en-US" sz="2000" dirty="0"/>
              <a:t>are</a:t>
            </a:r>
            <a:r>
              <a:rPr lang="en-US" sz="2000" spc="-35" dirty="0"/>
              <a:t> </a:t>
            </a:r>
            <a:r>
              <a:rPr lang="en-US" sz="2000" dirty="0"/>
              <a:t>generally</a:t>
            </a:r>
            <a:r>
              <a:rPr lang="en-US" sz="2000" spc="-35" dirty="0"/>
              <a:t> </a:t>
            </a:r>
            <a:r>
              <a:rPr lang="en-US" sz="2000" dirty="0"/>
              <a:t>1</a:t>
            </a:r>
            <a:r>
              <a:rPr lang="en-US" sz="2000" spc="-35" dirty="0"/>
              <a:t> </a:t>
            </a:r>
            <a:r>
              <a:rPr lang="en-US" sz="2000" dirty="0"/>
              <a:t>syllable</a:t>
            </a:r>
            <a:r>
              <a:rPr lang="en-US" sz="2000" spc="-35" dirty="0"/>
              <a:t> </a:t>
            </a:r>
            <a:r>
              <a:rPr lang="en-US" sz="2000" dirty="0"/>
              <a:t>and</a:t>
            </a:r>
            <a:r>
              <a:rPr lang="en-US" sz="2000" spc="-35" dirty="0"/>
              <a:t> </a:t>
            </a:r>
            <a:r>
              <a:rPr lang="en-US" sz="2000" dirty="0"/>
              <a:t>1</a:t>
            </a:r>
            <a:r>
              <a:rPr lang="en-US" sz="2000" spc="-40" dirty="0"/>
              <a:t> </a:t>
            </a:r>
            <a:r>
              <a:rPr lang="en-US" sz="2000" spc="-10" dirty="0"/>
              <a:t>morpheme.</a:t>
            </a:r>
            <a:endParaRPr lang="en-US" sz="2000" dirty="0"/>
          </a:p>
          <a:p>
            <a:pPr marL="697865" lvl="1" indent="-228600">
              <a:lnSpc>
                <a:spcPct val="90000"/>
              </a:lnSpc>
              <a:spcBef>
                <a:spcPts val="500"/>
              </a:spcBef>
              <a:buFont typeface="Arial" panose="020B0604020202020204" pitchFamily="34" charset="0"/>
              <a:buChar char="•"/>
              <a:tabLst>
                <a:tab pos="697865" algn="l"/>
              </a:tabLst>
            </a:pPr>
            <a:r>
              <a:rPr lang="en-US" sz="2000" dirty="0"/>
              <a:t>Average</a:t>
            </a:r>
            <a:r>
              <a:rPr lang="en-US" sz="2000" spc="-40" dirty="0"/>
              <a:t> </a:t>
            </a:r>
            <a:r>
              <a:rPr lang="en-US" sz="2000" dirty="0"/>
              <a:t>word</a:t>
            </a:r>
            <a:r>
              <a:rPr lang="en-US" sz="2000" spc="-40" dirty="0"/>
              <a:t> </a:t>
            </a:r>
            <a:r>
              <a:rPr lang="en-US" sz="2000" dirty="0"/>
              <a:t>is</a:t>
            </a:r>
            <a:r>
              <a:rPr lang="en-US" sz="2000" spc="-40" dirty="0"/>
              <a:t> </a:t>
            </a:r>
            <a:r>
              <a:rPr lang="en-US" sz="2000" dirty="0"/>
              <a:t>2.4</a:t>
            </a:r>
            <a:r>
              <a:rPr lang="en-US" sz="2000" spc="-35" dirty="0"/>
              <a:t> </a:t>
            </a:r>
            <a:r>
              <a:rPr lang="en-US" sz="2000" dirty="0"/>
              <a:t>characters</a:t>
            </a:r>
            <a:r>
              <a:rPr lang="en-US" sz="2000" spc="-40" dirty="0"/>
              <a:t> </a:t>
            </a:r>
            <a:r>
              <a:rPr lang="en-US" sz="2000" spc="-10" dirty="0"/>
              <a:t>long.</a:t>
            </a:r>
            <a:endParaRPr lang="en-US" sz="2000" dirty="0"/>
          </a:p>
          <a:p>
            <a:pPr marL="354965" indent="-228600">
              <a:lnSpc>
                <a:spcPct val="90000"/>
              </a:lnSpc>
              <a:spcBef>
                <a:spcPts val="495"/>
              </a:spcBef>
              <a:buClr>
                <a:srgbClr val="CC0000"/>
              </a:buClr>
              <a:buFont typeface="Arial" panose="020B0604020202020204" pitchFamily="34" charset="0"/>
              <a:buChar char="•"/>
              <a:tabLst>
                <a:tab pos="354965" algn="l"/>
              </a:tabLst>
            </a:pPr>
            <a:r>
              <a:rPr lang="en-US" sz="2000" dirty="0"/>
              <a:t>Standard</a:t>
            </a:r>
            <a:r>
              <a:rPr lang="en-US" sz="2000" spc="-50" dirty="0"/>
              <a:t> </a:t>
            </a:r>
            <a:r>
              <a:rPr lang="en-US" sz="2000" dirty="0"/>
              <a:t>baseline</a:t>
            </a:r>
            <a:r>
              <a:rPr lang="en-US" sz="2000" spc="-45" dirty="0"/>
              <a:t> </a:t>
            </a:r>
            <a:r>
              <a:rPr lang="en-US" sz="2000" spc="-20" dirty="0"/>
              <a:t>segmentation</a:t>
            </a:r>
            <a:r>
              <a:rPr lang="en-US" sz="2000" spc="-50" dirty="0"/>
              <a:t> </a:t>
            </a:r>
            <a:r>
              <a:rPr lang="en-US" sz="2000" spc="-10" dirty="0"/>
              <a:t>algorithm:</a:t>
            </a:r>
            <a:endParaRPr lang="en-US" sz="2000" dirty="0"/>
          </a:p>
          <a:p>
            <a:pPr marL="697865" lvl="1" indent="-228600">
              <a:lnSpc>
                <a:spcPct val="90000"/>
              </a:lnSpc>
              <a:spcBef>
                <a:spcPts val="525"/>
              </a:spcBef>
              <a:buFont typeface="Arial" panose="020B0604020202020204" pitchFamily="34" charset="0"/>
              <a:buChar char="•"/>
              <a:tabLst>
                <a:tab pos="697865" algn="l"/>
              </a:tabLst>
            </a:pPr>
            <a:r>
              <a:rPr lang="en-US" sz="2000" dirty="0"/>
              <a:t>Maximum</a:t>
            </a:r>
            <a:r>
              <a:rPr lang="en-US" sz="2000" spc="-45" dirty="0"/>
              <a:t> </a:t>
            </a:r>
            <a:r>
              <a:rPr lang="en-US" sz="2000" dirty="0"/>
              <a:t>Matching</a:t>
            </a:r>
            <a:r>
              <a:rPr lang="en-US" sz="2000" spc="365" dirty="0"/>
              <a:t> </a:t>
            </a:r>
            <a:r>
              <a:rPr lang="en-US" sz="2000" dirty="0"/>
              <a:t>(also</a:t>
            </a:r>
            <a:r>
              <a:rPr lang="en-US" sz="2000" spc="-40" dirty="0"/>
              <a:t> </a:t>
            </a:r>
            <a:r>
              <a:rPr lang="en-US" sz="2000" dirty="0"/>
              <a:t>called</a:t>
            </a:r>
            <a:r>
              <a:rPr lang="en-US" sz="2000" spc="-40" dirty="0"/>
              <a:t> </a:t>
            </a:r>
            <a:r>
              <a:rPr lang="en-US" sz="2000" spc="-10" dirty="0"/>
              <a:t>Greedy)</a:t>
            </a:r>
            <a:endParaRPr lang="en-US" sz="2000" dirty="0"/>
          </a:p>
        </p:txBody>
      </p:sp>
    </p:spTree>
    <p:extLst>
      <p:ext uri="{BB962C8B-B14F-4D97-AF65-F5344CB8AC3E}">
        <p14:creationId xmlns:p14="http://schemas.microsoft.com/office/powerpoint/2010/main" val="2810062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8717E5B-2C1D-4094-9D25-6FF6FBD92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 y="1219200"/>
            <a:ext cx="4510838" cy="380455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object 6">
            <a:extLst>
              <a:ext uri="{FF2B5EF4-FFF2-40B4-BE49-F238E27FC236}">
                <a16:creationId xmlns:a16="http://schemas.microsoft.com/office/drawing/2014/main" id="{7987F294-5907-177C-E570-27797B5F39F1}"/>
              </a:ext>
            </a:extLst>
          </p:cNvPr>
          <p:cNvSpPr txBox="1">
            <a:spLocks/>
          </p:cNvSpPr>
          <p:nvPr/>
        </p:nvSpPr>
        <p:spPr>
          <a:xfrm>
            <a:off x="1139044" y="2090114"/>
            <a:ext cx="3382890" cy="24818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65100" algn="ctr">
              <a:spcAft>
                <a:spcPts val="600"/>
              </a:spcAft>
            </a:pPr>
            <a:r>
              <a:rPr lang="en-US" sz="3100" kern="1200" dirty="0">
                <a:solidFill>
                  <a:schemeClr val="tx1"/>
                </a:solidFill>
                <a:latin typeface="+mj-lt"/>
                <a:ea typeface="+mj-ea"/>
                <a:cs typeface="+mj-cs"/>
              </a:rPr>
              <a:t>Maximum</a:t>
            </a:r>
            <a:r>
              <a:rPr lang="en-US" sz="3100" kern="1200" spc="-30" dirty="0">
                <a:solidFill>
                  <a:schemeClr val="tx1"/>
                </a:solidFill>
                <a:latin typeface="+mj-lt"/>
                <a:ea typeface="+mj-ea"/>
                <a:cs typeface="+mj-cs"/>
              </a:rPr>
              <a:t> </a:t>
            </a:r>
            <a:r>
              <a:rPr lang="en-US" sz="3100" kern="1200" spc="-10" dirty="0">
                <a:solidFill>
                  <a:schemeClr val="tx1"/>
                </a:solidFill>
                <a:latin typeface="+mj-lt"/>
                <a:ea typeface="+mj-ea"/>
                <a:cs typeface="+mj-cs"/>
              </a:rPr>
              <a:t>Matching</a:t>
            </a:r>
          </a:p>
          <a:p>
            <a:pPr marL="165100" algn="ctr">
              <a:spcAft>
                <a:spcPts val="600"/>
              </a:spcAft>
            </a:pPr>
            <a:r>
              <a:rPr lang="en-US" sz="3100" kern="1200" dirty="0">
                <a:solidFill>
                  <a:schemeClr val="tx1"/>
                </a:solidFill>
                <a:latin typeface="+mj-lt"/>
                <a:ea typeface="+mj-ea"/>
                <a:cs typeface="+mj-cs"/>
              </a:rPr>
              <a:t>Word</a:t>
            </a:r>
            <a:r>
              <a:rPr lang="en-US" sz="3100" kern="1200" spc="70" dirty="0">
                <a:solidFill>
                  <a:schemeClr val="tx1"/>
                </a:solidFill>
                <a:latin typeface="+mj-lt"/>
                <a:ea typeface="+mj-ea"/>
                <a:cs typeface="+mj-cs"/>
              </a:rPr>
              <a:t> </a:t>
            </a:r>
            <a:r>
              <a:rPr lang="en-US" sz="3100" kern="1200" dirty="0">
                <a:solidFill>
                  <a:schemeClr val="tx1"/>
                </a:solidFill>
                <a:latin typeface="+mj-lt"/>
                <a:ea typeface="+mj-ea"/>
                <a:cs typeface="+mj-cs"/>
              </a:rPr>
              <a:t>Segmentation</a:t>
            </a:r>
            <a:r>
              <a:rPr lang="en-US" sz="3100" kern="1200" spc="70" dirty="0">
                <a:solidFill>
                  <a:schemeClr val="tx1"/>
                </a:solidFill>
                <a:latin typeface="+mj-lt"/>
                <a:ea typeface="+mj-ea"/>
                <a:cs typeface="+mj-cs"/>
              </a:rPr>
              <a:t> </a:t>
            </a:r>
            <a:r>
              <a:rPr lang="en-US" sz="3100" kern="1200" spc="-10" dirty="0">
                <a:solidFill>
                  <a:schemeClr val="tx1"/>
                </a:solidFill>
                <a:latin typeface="+mj-lt"/>
                <a:ea typeface="+mj-ea"/>
                <a:cs typeface="+mj-cs"/>
              </a:rPr>
              <a:t>Algorithm</a:t>
            </a:r>
          </a:p>
        </p:txBody>
      </p:sp>
      <p:sp>
        <p:nvSpPr>
          <p:cNvPr id="3" name="object 7">
            <a:extLst>
              <a:ext uri="{FF2B5EF4-FFF2-40B4-BE49-F238E27FC236}">
                <a16:creationId xmlns:a16="http://schemas.microsoft.com/office/drawing/2014/main" id="{24B51102-92BE-A83A-A0FD-4FD2B0A7CF6A}"/>
              </a:ext>
            </a:extLst>
          </p:cNvPr>
          <p:cNvSpPr txBox="1"/>
          <p:nvPr/>
        </p:nvSpPr>
        <p:spPr>
          <a:xfrm>
            <a:off x="5285014" y="964850"/>
            <a:ext cx="6068786" cy="4928300"/>
          </a:xfrm>
          <a:prstGeom prst="rect">
            <a:avLst/>
          </a:prstGeom>
        </p:spPr>
        <p:txBody>
          <a:bodyPr vert="horz" lIns="91440" tIns="45720" rIns="91440" bIns="45720" rtlCol="0" anchor="ctr">
            <a:normAutofit/>
          </a:bodyPr>
          <a:lstStyle/>
          <a:p>
            <a:pPr marL="545465" indent="-228600">
              <a:lnSpc>
                <a:spcPct val="90000"/>
              </a:lnSpc>
              <a:spcBef>
                <a:spcPts val="595"/>
              </a:spcBef>
              <a:buClr>
                <a:srgbClr val="CC0000"/>
              </a:buClr>
              <a:buFont typeface="Arial" panose="020B0604020202020204" pitchFamily="34" charset="0"/>
              <a:buChar char="•"/>
              <a:tabLst>
                <a:tab pos="545465" algn="l"/>
              </a:tabLst>
            </a:pPr>
            <a:r>
              <a:rPr lang="en-US" sz="2000" dirty="0"/>
              <a:t>Given</a:t>
            </a:r>
            <a:r>
              <a:rPr lang="en-US" sz="2000" spc="-30" dirty="0"/>
              <a:t> </a:t>
            </a:r>
            <a:r>
              <a:rPr lang="en-US" sz="2000" dirty="0"/>
              <a:t>a</a:t>
            </a:r>
            <a:r>
              <a:rPr lang="en-US" sz="2000" spc="-30" dirty="0"/>
              <a:t> </a:t>
            </a:r>
            <a:r>
              <a:rPr lang="en-US" sz="2000" dirty="0"/>
              <a:t>wordlist</a:t>
            </a:r>
            <a:r>
              <a:rPr lang="en-US" sz="2000" spc="-30" dirty="0"/>
              <a:t> </a:t>
            </a:r>
            <a:r>
              <a:rPr lang="en-US" sz="2000" dirty="0"/>
              <a:t>of</a:t>
            </a:r>
            <a:r>
              <a:rPr lang="en-US" sz="2000" spc="-30" dirty="0"/>
              <a:t> </a:t>
            </a:r>
            <a:r>
              <a:rPr lang="en-US" sz="2000" dirty="0"/>
              <a:t>Chinese,</a:t>
            </a:r>
            <a:r>
              <a:rPr lang="en-US" sz="2000" spc="-30" dirty="0"/>
              <a:t> </a:t>
            </a:r>
            <a:r>
              <a:rPr lang="en-US" sz="2000" dirty="0"/>
              <a:t>and</a:t>
            </a:r>
            <a:r>
              <a:rPr lang="en-US" sz="2000" spc="-25" dirty="0"/>
              <a:t> </a:t>
            </a:r>
            <a:r>
              <a:rPr lang="en-US" sz="2000" dirty="0"/>
              <a:t>a</a:t>
            </a:r>
            <a:r>
              <a:rPr lang="en-US" sz="2000" spc="-30" dirty="0"/>
              <a:t> </a:t>
            </a:r>
            <a:r>
              <a:rPr lang="en-US" sz="2000" spc="-10" dirty="0"/>
              <a:t>string.</a:t>
            </a:r>
            <a:endParaRPr lang="en-US" sz="2000" dirty="0"/>
          </a:p>
          <a:p>
            <a:pPr marL="545465" indent="-228600">
              <a:lnSpc>
                <a:spcPct val="90000"/>
              </a:lnSpc>
              <a:spcBef>
                <a:spcPts val="495"/>
              </a:spcBef>
              <a:buFont typeface="Arial" panose="020B0604020202020204" pitchFamily="34" charset="0"/>
              <a:buChar char="•"/>
              <a:tabLst>
                <a:tab pos="545465" algn="l"/>
              </a:tabLst>
            </a:pPr>
            <a:r>
              <a:rPr lang="en-US" sz="2000" dirty="0"/>
              <a:t>Start</a:t>
            </a:r>
            <a:r>
              <a:rPr lang="en-US" sz="2000" spc="-25" dirty="0"/>
              <a:t> </a:t>
            </a:r>
            <a:r>
              <a:rPr lang="en-US" sz="2000" dirty="0"/>
              <a:t>a</a:t>
            </a:r>
            <a:r>
              <a:rPr lang="en-US" sz="2000" spc="-25" dirty="0"/>
              <a:t> </a:t>
            </a:r>
            <a:r>
              <a:rPr lang="en-US" sz="2000" dirty="0"/>
              <a:t>pointer</a:t>
            </a:r>
            <a:r>
              <a:rPr lang="en-US" sz="2000" spc="-20" dirty="0"/>
              <a:t> </a:t>
            </a:r>
            <a:r>
              <a:rPr lang="en-US" sz="2000" dirty="0"/>
              <a:t>at</a:t>
            </a:r>
            <a:r>
              <a:rPr lang="en-US" sz="2000" spc="-25" dirty="0"/>
              <a:t> </a:t>
            </a:r>
            <a:r>
              <a:rPr lang="en-US" sz="2000" dirty="0"/>
              <a:t>the</a:t>
            </a:r>
            <a:r>
              <a:rPr lang="en-US" sz="2000" spc="-20" dirty="0"/>
              <a:t> </a:t>
            </a:r>
            <a:r>
              <a:rPr lang="en-US" sz="2000" dirty="0"/>
              <a:t>beginning</a:t>
            </a:r>
            <a:r>
              <a:rPr lang="en-US" sz="2000" spc="-25" dirty="0"/>
              <a:t> </a:t>
            </a:r>
            <a:r>
              <a:rPr lang="en-US" sz="2000" dirty="0"/>
              <a:t>of</a:t>
            </a:r>
            <a:r>
              <a:rPr lang="en-US" sz="2000" spc="-25" dirty="0"/>
              <a:t> </a:t>
            </a:r>
            <a:r>
              <a:rPr lang="en-US" sz="2000" dirty="0"/>
              <a:t>the</a:t>
            </a:r>
            <a:r>
              <a:rPr lang="en-US" sz="2000" spc="-20" dirty="0"/>
              <a:t> </a:t>
            </a:r>
            <a:r>
              <a:rPr lang="en-US" sz="2000" spc="-10" dirty="0"/>
              <a:t>string</a:t>
            </a:r>
            <a:endParaRPr lang="en-US" sz="2000" dirty="0"/>
          </a:p>
          <a:p>
            <a:pPr marL="546100" marR="5080" indent="-228600">
              <a:lnSpc>
                <a:spcPct val="90000"/>
              </a:lnSpc>
              <a:spcBef>
                <a:spcPts val="765"/>
              </a:spcBef>
              <a:buFont typeface="Arial" panose="020B0604020202020204" pitchFamily="34" charset="0"/>
              <a:buChar char="•"/>
              <a:tabLst>
                <a:tab pos="546100" algn="l"/>
              </a:tabLst>
            </a:pPr>
            <a:r>
              <a:rPr lang="en-US" sz="2000" dirty="0"/>
              <a:t>Find</a:t>
            </a:r>
            <a:r>
              <a:rPr lang="en-US" sz="2000" spc="-30" dirty="0"/>
              <a:t> </a:t>
            </a:r>
            <a:r>
              <a:rPr lang="en-US" sz="2000" dirty="0"/>
              <a:t>the</a:t>
            </a:r>
            <a:r>
              <a:rPr lang="en-US" sz="2000" spc="-25" dirty="0"/>
              <a:t> </a:t>
            </a:r>
            <a:r>
              <a:rPr lang="en-US" sz="2000" dirty="0"/>
              <a:t>longest</a:t>
            </a:r>
            <a:r>
              <a:rPr lang="en-US" sz="2000" spc="-30" dirty="0"/>
              <a:t> </a:t>
            </a:r>
            <a:r>
              <a:rPr lang="en-US" sz="2000" dirty="0"/>
              <a:t>word</a:t>
            </a:r>
            <a:r>
              <a:rPr lang="en-US" sz="2000" spc="-25" dirty="0"/>
              <a:t> </a:t>
            </a:r>
            <a:r>
              <a:rPr lang="en-US" sz="2000" dirty="0"/>
              <a:t>in</a:t>
            </a:r>
            <a:r>
              <a:rPr lang="en-US" sz="2000" spc="-30" dirty="0"/>
              <a:t> </a:t>
            </a:r>
            <a:r>
              <a:rPr lang="en-US" sz="2000" spc="-20" dirty="0"/>
              <a:t>dictionary</a:t>
            </a:r>
            <a:r>
              <a:rPr lang="en-US" sz="2000" spc="-25" dirty="0"/>
              <a:t> </a:t>
            </a:r>
            <a:r>
              <a:rPr lang="en-US" sz="2000" dirty="0"/>
              <a:t>that</a:t>
            </a:r>
            <a:r>
              <a:rPr lang="en-US" sz="2000" spc="-30" dirty="0"/>
              <a:t> </a:t>
            </a:r>
            <a:r>
              <a:rPr lang="en-US" sz="2000" dirty="0"/>
              <a:t>matches</a:t>
            </a:r>
            <a:r>
              <a:rPr lang="en-US" sz="2000" spc="-25" dirty="0"/>
              <a:t> </a:t>
            </a:r>
            <a:r>
              <a:rPr lang="en-US" sz="2000" dirty="0"/>
              <a:t>the</a:t>
            </a:r>
            <a:r>
              <a:rPr lang="en-US" sz="2000" spc="-25" dirty="0"/>
              <a:t> </a:t>
            </a:r>
            <a:r>
              <a:rPr lang="en-US" sz="2000" spc="-10" dirty="0"/>
              <a:t>string </a:t>
            </a:r>
            <a:r>
              <a:rPr lang="en-US" sz="2000" spc="-20" dirty="0"/>
              <a:t>starting</a:t>
            </a:r>
            <a:r>
              <a:rPr lang="en-US" sz="2000" spc="-35" dirty="0"/>
              <a:t> </a:t>
            </a:r>
            <a:r>
              <a:rPr lang="en-US" sz="2000" dirty="0"/>
              <a:t>at</a:t>
            </a:r>
            <a:r>
              <a:rPr lang="en-US" sz="2000" spc="-30" dirty="0"/>
              <a:t> </a:t>
            </a:r>
            <a:r>
              <a:rPr lang="en-US" sz="2000" spc="-10" dirty="0"/>
              <a:t>pointer</a:t>
            </a:r>
            <a:endParaRPr lang="en-US" sz="2000" dirty="0"/>
          </a:p>
          <a:p>
            <a:pPr marL="545465" indent="-228600">
              <a:lnSpc>
                <a:spcPct val="90000"/>
              </a:lnSpc>
              <a:spcBef>
                <a:spcPts val="515"/>
              </a:spcBef>
              <a:buFont typeface="Arial" panose="020B0604020202020204" pitchFamily="34" charset="0"/>
              <a:buChar char="•"/>
              <a:tabLst>
                <a:tab pos="545465" algn="l"/>
              </a:tabLst>
            </a:pPr>
            <a:r>
              <a:rPr lang="en-US" sz="2000" dirty="0"/>
              <a:t>Move</a:t>
            </a:r>
            <a:r>
              <a:rPr lang="en-US" sz="2000" spc="-35" dirty="0"/>
              <a:t> </a:t>
            </a:r>
            <a:r>
              <a:rPr lang="en-US" sz="2000" dirty="0"/>
              <a:t>the</a:t>
            </a:r>
            <a:r>
              <a:rPr lang="en-US" sz="2000" spc="-30" dirty="0"/>
              <a:t> </a:t>
            </a:r>
            <a:r>
              <a:rPr lang="en-US" sz="2000" dirty="0"/>
              <a:t>pointer</a:t>
            </a:r>
            <a:r>
              <a:rPr lang="en-US" sz="2000" spc="-30" dirty="0"/>
              <a:t> </a:t>
            </a:r>
            <a:r>
              <a:rPr lang="en-US" sz="2000" dirty="0"/>
              <a:t>over</a:t>
            </a:r>
            <a:r>
              <a:rPr lang="en-US" sz="2000" spc="-30" dirty="0"/>
              <a:t> </a:t>
            </a:r>
            <a:r>
              <a:rPr lang="en-US" sz="2000" dirty="0"/>
              <a:t>the</a:t>
            </a:r>
            <a:r>
              <a:rPr lang="en-US" sz="2000" spc="-30" dirty="0"/>
              <a:t> </a:t>
            </a:r>
            <a:r>
              <a:rPr lang="en-US" sz="2000" dirty="0"/>
              <a:t>word</a:t>
            </a:r>
            <a:r>
              <a:rPr lang="en-US" sz="2000" spc="-30" dirty="0"/>
              <a:t> </a:t>
            </a:r>
            <a:r>
              <a:rPr lang="en-US" sz="2000" dirty="0"/>
              <a:t>in</a:t>
            </a:r>
            <a:r>
              <a:rPr lang="en-US" sz="2000" spc="-30" dirty="0"/>
              <a:t> </a:t>
            </a:r>
            <a:r>
              <a:rPr lang="en-US" sz="2000" spc="-10" dirty="0"/>
              <a:t>string</a:t>
            </a:r>
            <a:endParaRPr lang="en-US" sz="2000" dirty="0"/>
          </a:p>
          <a:p>
            <a:pPr marL="545465" indent="-228600">
              <a:lnSpc>
                <a:spcPct val="90000"/>
              </a:lnSpc>
              <a:spcBef>
                <a:spcPts val="620"/>
              </a:spcBef>
              <a:buFont typeface="Arial" panose="020B0604020202020204" pitchFamily="34" charset="0"/>
              <a:buChar char="•"/>
              <a:tabLst>
                <a:tab pos="545465" algn="l"/>
              </a:tabLst>
            </a:pPr>
            <a:r>
              <a:rPr lang="en-US" sz="2000" dirty="0"/>
              <a:t>Go</a:t>
            </a:r>
            <a:r>
              <a:rPr lang="en-US" sz="2000" spc="-5" dirty="0"/>
              <a:t> </a:t>
            </a:r>
            <a:r>
              <a:rPr lang="en-US" sz="2000" dirty="0"/>
              <a:t>to </a:t>
            </a:r>
            <a:r>
              <a:rPr lang="en-US" sz="2000" spc="-50" dirty="0"/>
              <a:t>2</a:t>
            </a:r>
            <a:endParaRPr lang="en-US" sz="2000" dirty="0"/>
          </a:p>
        </p:txBody>
      </p:sp>
    </p:spTree>
    <p:extLst>
      <p:ext uri="{BB962C8B-B14F-4D97-AF65-F5344CB8AC3E}">
        <p14:creationId xmlns:p14="http://schemas.microsoft.com/office/powerpoint/2010/main" val="1878102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092FFAFB-DA57-A4D5-A3A7-A064CD641B5C}"/>
              </a:ext>
            </a:extLst>
          </p:cNvPr>
          <p:cNvSpPr txBox="1">
            <a:spLocks/>
          </p:cNvSpPr>
          <p:nvPr/>
        </p:nvSpPr>
        <p:spPr>
          <a:xfrm>
            <a:off x="1297938" y="139700"/>
            <a:ext cx="8601841" cy="689932"/>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pc="-175" dirty="0"/>
              <a:t>Max-</a:t>
            </a:r>
            <a:r>
              <a:rPr lang="en-US" spc="-655" dirty="0"/>
              <a:t>­</a:t>
            </a:r>
            <a:r>
              <a:rPr lang="en-US" spc="-100" dirty="0"/>
              <a:t>‐match</a:t>
            </a:r>
            <a:r>
              <a:rPr lang="en-US" spc="60" dirty="0"/>
              <a:t> </a:t>
            </a:r>
            <a:r>
              <a:rPr lang="en-US" dirty="0"/>
              <a:t>segmentation</a:t>
            </a:r>
            <a:r>
              <a:rPr lang="en-US" spc="60" dirty="0"/>
              <a:t> </a:t>
            </a:r>
            <a:r>
              <a:rPr lang="en-US" spc="-10" dirty="0"/>
              <a:t>illustration</a:t>
            </a:r>
          </a:p>
        </p:txBody>
      </p:sp>
      <p:sp>
        <p:nvSpPr>
          <p:cNvPr id="3" name="object 7">
            <a:extLst>
              <a:ext uri="{FF2B5EF4-FFF2-40B4-BE49-F238E27FC236}">
                <a16:creationId xmlns:a16="http://schemas.microsoft.com/office/drawing/2014/main" id="{865F693C-CFC8-6302-3E19-6F412126A34B}"/>
              </a:ext>
            </a:extLst>
          </p:cNvPr>
          <p:cNvSpPr txBox="1"/>
          <p:nvPr/>
        </p:nvSpPr>
        <p:spPr>
          <a:xfrm>
            <a:off x="1297939" y="1552385"/>
            <a:ext cx="3239135" cy="1034415"/>
          </a:xfrm>
          <a:prstGeom prst="rect">
            <a:avLst/>
          </a:prstGeom>
        </p:spPr>
        <p:txBody>
          <a:bodyPr vert="horz" wrap="square" lIns="0" tIns="90170" rIns="0" bIns="0" rtlCol="0">
            <a:spAutoFit/>
          </a:bodyPr>
          <a:lstStyle/>
          <a:p>
            <a:pPr marL="354965" indent="-342265">
              <a:lnSpc>
                <a:spcPct val="100000"/>
              </a:lnSpc>
              <a:spcBef>
                <a:spcPts val="710"/>
              </a:spcBef>
              <a:buClr>
                <a:srgbClr val="CC0000"/>
              </a:buClr>
              <a:buFont typeface="Times New Roman"/>
              <a:buChar char="•"/>
              <a:tabLst>
                <a:tab pos="354965" algn="l"/>
              </a:tabLst>
            </a:pPr>
            <a:r>
              <a:rPr sz="2800" spc="-10" dirty="0" err="1">
                <a:latin typeface="Calibri"/>
                <a:cs typeface="Calibri"/>
              </a:rPr>
              <a:t>Theca</a:t>
            </a:r>
            <a:r>
              <a:rPr lang="en-US" sz="2800" spc="-10" dirty="0" err="1">
                <a:latin typeface="Calibri"/>
                <a:cs typeface="Calibri"/>
              </a:rPr>
              <a:t>t</a:t>
            </a:r>
            <a:r>
              <a:rPr sz="2800" spc="-10" dirty="0" err="1">
                <a:latin typeface="Calibri"/>
                <a:cs typeface="Calibri"/>
              </a:rPr>
              <a:t>nthehat</a:t>
            </a:r>
            <a:endParaRPr sz="2800" dirty="0">
              <a:latin typeface="Calibri"/>
              <a:cs typeface="Calibri"/>
            </a:endParaRPr>
          </a:p>
          <a:p>
            <a:pPr marL="354965" indent="-342265">
              <a:lnSpc>
                <a:spcPct val="100000"/>
              </a:lnSpc>
              <a:spcBef>
                <a:spcPts val="615"/>
              </a:spcBef>
              <a:buClr>
                <a:srgbClr val="CC0000"/>
              </a:buClr>
              <a:buFont typeface="Times New Roman"/>
              <a:buChar char="•"/>
              <a:tabLst>
                <a:tab pos="354965" algn="l"/>
              </a:tabLst>
            </a:pPr>
            <a:r>
              <a:rPr sz="2800" spc="-10" dirty="0">
                <a:latin typeface="Calibri"/>
                <a:cs typeface="Calibri"/>
              </a:rPr>
              <a:t>Thetabledownthere</a:t>
            </a:r>
            <a:endParaRPr sz="2800" dirty="0">
              <a:latin typeface="Calibri"/>
              <a:cs typeface="Calibri"/>
            </a:endParaRPr>
          </a:p>
        </p:txBody>
      </p:sp>
      <p:sp>
        <p:nvSpPr>
          <p:cNvPr id="4" name="object 12">
            <a:extLst>
              <a:ext uri="{FF2B5EF4-FFF2-40B4-BE49-F238E27FC236}">
                <a16:creationId xmlns:a16="http://schemas.microsoft.com/office/drawing/2014/main" id="{7E793D87-35FB-EF91-A7C0-64658D494F7F}"/>
              </a:ext>
            </a:extLst>
          </p:cNvPr>
          <p:cNvSpPr txBox="1"/>
          <p:nvPr/>
        </p:nvSpPr>
        <p:spPr>
          <a:xfrm>
            <a:off x="5476634" y="1565893"/>
            <a:ext cx="2580005" cy="1397000"/>
          </a:xfrm>
          <a:prstGeom prst="rect">
            <a:avLst/>
          </a:prstGeom>
        </p:spPr>
        <p:txBody>
          <a:bodyPr vert="horz" wrap="square" lIns="0" tIns="12700" rIns="0" bIns="0" rtlCol="0">
            <a:spAutoFit/>
          </a:bodyPr>
          <a:lstStyle/>
          <a:p>
            <a:pPr marL="12700" marR="5080">
              <a:lnSpc>
                <a:spcPct val="150000"/>
              </a:lnSpc>
              <a:spcBef>
                <a:spcPts val="100"/>
              </a:spcBef>
            </a:pPr>
            <a:r>
              <a:rPr sz="2000" dirty="0">
                <a:latin typeface="Lucida Sans Unicode"/>
                <a:cs typeface="Lucida Sans Unicode"/>
              </a:rPr>
              <a:t>the</a:t>
            </a:r>
            <a:r>
              <a:rPr sz="2000" spc="-15" dirty="0">
                <a:latin typeface="Lucida Sans Unicode"/>
                <a:cs typeface="Lucida Sans Unicode"/>
              </a:rPr>
              <a:t> </a:t>
            </a:r>
            <a:r>
              <a:rPr sz="2000" dirty="0">
                <a:latin typeface="Lucida Sans Unicode"/>
                <a:cs typeface="Lucida Sans Unicode"/>
              </a:rPr>
              <a:t>cat</a:t>
            </a:r>
            <a:r>
              <a:rPr sz="2000" spc="-5" dirty="0">
                <a:latin typeface="Lucida Sans Unicode"/>
                <a:cs typeface="Lucida Sans Unicode"/>
              </a:rPr>
              <a:t> </a:t>
            </a:r>
            <a:r>
              <a:rPr sz="2000" dirty="0">
                <a:latin typeface="Lucida Sans Unicode"/>
                <a:cs typeface="Lucida Sans Unicode"/>
              </a:rPr>
              <a:t>in</a:t>
            </a:r>
            <a:r>
              <a:rPr sz="2000" spc="-5" dirty="0">
                <a:latin typeface="Lucida Sans Unicode"/>
                <a:cs typeface="Lucida Sans Unicode"/>
              </a:rPr>
              <a:t> </a:t>
            </a:r>
            <a:r>
              <a:rPr sz="2000" dirty="0">
                <a:latin typeface="Lucida Sans Unicode"/>
                <a:cs typeface="Lucida Sans Unicode"/>
              </a:rPr>
              <a:t>the</a:t>
            </a:r>
            <a:r>
              <a:rPr sz="2000" spc="-10" dirty="0">
                <a:latin typeface="Lucida Sans Unicode"/>
                <a:cs typeface="Lucida Sans Unicode"/>
              </a:rPr>
              <a:t> </a:t>
            </a:r>
            <a:r>
              <a:rPr sz="2000" spc="-25" dirty="0">
                <a:latin typeface="Lucida Sans Unicode"/>
                <a:cs typeface="Lucida Sans Unicode"/>
              </a:rPr>
              <a:t>hat</a:t>
            </a:r>
            <a:r>
              <a:rPr sz="2000" spc="500" dirty="0">
                <a:latin typeface="Lucida Sans Unicode"/>
                <a:cs typeface="Lucida Sans Unicode"/>
              </a:rPr>
              <a:t> </a:t>
            </a:r>
            <a:r>
              <a:rPr sz="2000" dirty="0">
                <a:latin typeface="Lucida Sans Unicode"/>
                <a:cs typeface="Lucida Sans Unicode"/>
              </a:rPr>
              <a:t>the</a:t>
            </a:r>
            <a:r>
              <a:rPr sz="2000" spc="-20" dirty="0">
                <a:latin typeface="Lucida Sans Unicode"/>
                <a:cs typeface="Lucida Sans Unicode"/>
              </a:rPr>
              <a:t> </a:t>
            </a:r>
            <a:r>
              <a:rPr sz="2000" dirty="0">
                <a:latin typeface="Lucida Sans Unicode"/>
                <a:cs typeface="Lucida Sans Unicode"/>
              </a:rPr>
              <a:t>table</a:t>
            </a:r>
            <a:r>
              <a:rPr sz="2000" spc="-15" dirty="0">
                <a:latin typeface="Lucida Sans Unicode"/>
                <a:cs typeface="Lucida Sans Unicode"/>
              </a:rPr>
              <a:t> </a:t>
            </a:r>
            <a:r>
              <a:rPr sz="2000" dirty="0">
                <a:latin typeface="Lucida Sans Unicode"/>
                <a:cs typeface="Lucida Sans Unicode"/>
              </a:rPr>
              <a:t>down</a:t>
            </a:r>
            <a:r>
              <a:rPr sz="2000" spc="-15" dirty="0">
                <a:latin typeface="Lucida Sans Unicode"/>
                <a:cs typeface="Lucida Sans Unicode"/>
              </a:rPr>
              <a:t> </a:t>
            </a:r>
            <a:r>
              <a:rPr sz="2000" spc="-20" dirty="0">
                <a:latin typeface="Lucida Sans Unicode"/>
                <a:cs typeface="Lucida Sans Unicode"/>
              </a:rPr>
              <a:t>there </a:t>
            </a:r>
            <a:r>
              <a:rPr sz="2000" dirty="0">
                <a:latin typeface="Lucida Sans Unicode"/>
                <a:cs typeface="Lucida Sans Unicode"/>
              </a:rPr>
              <a:t>theta</a:t>
            </a:r>
            <a:r>
              <a:rPr sz="2000" spc="-20" dirty="0">
                <a:latin typeface="Lucida Sans Unicode"/>
                <a:cs typeface="Lucida Sans Unicode"/>
              </a:rPr>
              <a:t> </a:t>
            </a:r>
            <a:r>
              <a:rPr sz="2000" dirty="0">
                <a:latin typeface="Lucida Sans Unicode"/>
                <a:cs typeface="Lucida Sans Unicode"/>
              </a:rPr>
              <a:t>bled</a:t>
            </a:r>
            <a:r>
              <a:rPr sz="2000" spc="-15" dirty="0">
                <a:latin typeface="Lucida Sans Unicode"/>
                <a:cs typeface="Lucida Sans Unicode"/>
              </a:rPr>
              <a:t> </a:t>
            </a:r>
            <a:r>
              <a:rPr sz="2000" dirty="0">
                <a:latin typeface="Lucida Sans Unicode"/>
                <a:cs typeface="Lucida Sans Unicode"/>
              </a:rPr>
              <a:t>own</a:t>
            </a:r>
            <a:r>
              <a:rPr sz="2000" spc="-15" dirty="0">
                <a:latin typeface="Lucida Sans Unicode"/>
                <a:cs typeface="Lucida Sans Unicode"/>
              </a:rPr>
              <a:t> </a:t>
            </a:r>
            <a:r>
              <a:rPr sz="2000" spc="-20" dirty="0">
                <a:latin typeface="Lucida Sans Unicode"/>
                <a:cs typeface="Lucida Sans Unicode"/>
              </a:rPr>
              <a:t>there</a:t>
            </a:r>
            <a:endParaRPr sz="2000" dirty="0">
              <a:latin typeface="Lucida Sans Unicode"/>
              <a:cs typeface="Lucida Sans Unicode"/>
            </a:endParaRPr>
          </a:p>
        </p:txBody>
      </p:sp>
      <p:sp>
        <p:nvSpPr>
          <p:cNvPr id="5" name="object 8">
            <a:extLst>
              <a:ext uri="{FF2B5EF4-FFF2-40B4-BE49-F238E27FC236}">
                <a16:creationId xmlns:a16="http://schemas.microsoft.com/office/drawing/2014/main" id="{7FAC7132-08DA-EAC4-5428-DD0AB7070A81}"/>
              </a:ext>
            </a:extLst>
          </p:cNvPr>
          <p:cNvSpPr txBox="1"/>
          <p:nvPr/>
        </p:nvSpPr>
        <p:spPr>
          <a:xfrm>
            <a:off x="1297939" y="3044687"/>
            <a:ext cx="4563110" cy="391160"/>
          </a:xfrm>
          <a:prstGeom prst="rect">
            <a:avLst/>
          </a:prstGeom>
        </p:spPr>
        <p:txBody>
          <a:bodyPr vert="horz" wrap="square" lIns="0" tIns="12700" rIns="0" bIns="0" rtlCol="0">
            <a:spAutoFit/>
          </a:bodyPr>
          <a:lstStyle/>
          <a:p>
            <a:pPr marL="354965" indent="-342265">
              <a:lnSpc>
                <a:spcPct val="100000"/>
              </a:lnSpc>
              <a:spcBef>
                <a:spcPts val="100"/>
              </a:spcBef>
              <a:buClr>
                <a:srgbClr val="CC0000"/>
              </a:buClr>
              <a:buFont typeface="Times New Roman"/>
              <a:buChar char="•"/>
              <a:tabLst>
                <a:tab pos="354965" algn="l"/>
              </a:tabLst>
            </a:pPr>
            <a:r>
              <a:rPr sz="2400" dirty="0">
                <a:latin typeface="Calibri"/>
                <a:cs typeface="Calibri"/>
              </a:rPr>
              <a:t>Doesn’t</a:t>
            </a:r>
            <a:r>
              <a:rPr sz="2400" spc="-40" dirty="0">
                <a:latin typeface="Calibri"/>
                <a:cs typeface="Calibri"/>
              </a:rPr>
              <a:t> </a:t>
            </a:r>
            <a:r>
              <a:rPr sz="2400" dirty="0">
                <a:latin typeface="Calibri"/>
                <a:cs typeface="Calibri"/>
              </a:rPr>
              <a:t>generally</a:t>
            </a:r>
            <a:r>
              <a:rPr sz="2400" spc="-35" dirty="0">
                <a:latin typeface="Calibri"/>
                <a:cs typeface="Calibri"/>
              </a:rPr>
              <a:t> </a:t>
            </a:r>
            <a:r>
              <a:rPr sz="2400" dirty="0">
                <a:latin typeface="Calibri"/>
                <a:cs typeface="Calibri"/>
              </a:rPr>
              <a:t>work</a:t>
            </a:r>
            <a:r>
              <a:rPr sz="2400" spc="-35" dirty="0">
                <a:latin typeface="Calibri"/>
                <a:cs typeface="Calibri"/>
              </a:rPr>
              <a:t> </a:t>
            </a:r>
            <a:r>
              <a:rPr sz="2400" dirty="0">
                <a:latin typeface="Calibri"/>
                <a:cs typeface="Calibri"/>
              </a:rPr>
              <a:t>in</a:t>
            </a:r>
            <a:r>
              <a:rPr sz="2400" spc="-35" dirty="0">
                <a:latin typeface="Calibri"/>
                <a:cs typeface="Calibri"/>
              </a:rPr>
              <a:t> </a:t>
            </a:r>
            <a:r>
              <a:rPr sz="2400" spc="-10" dirty="0">
                <a:latin typeface="Calibri"/>
                <a:cs typeface="Calibri"/>
              </a:rPr>
              <a:t>English!</a:t>
            </a:r>
            <a:endParaRPr sz="2400" dirty="0">
              <a:latin typeface="Calibri"/>
              <a:cs typeface="Calibri"/>
            </a:endParaRPr>
          </a:p>
        </p:txBody>
      </p:sp>
      <p:sp>
        <p:nvSpPr>
          <p:cNvPr id="6" name="object 9">
            <a:extLst>
              <a:ext uri="{FF2B5EF4-FFF2-40B4-BE49-F238E27FC236}">
                <a16:creationId xmlns:a16="http://schemas.microsoft.com/office/drawing/2014/main" id="{F66BA3D7-4B47-824D-B6E5-45912537D9E3}"/>
              </a:ext>
            </a:extLst>
          </p:cNvPr>
          <p:cNvSpPr txBox="1"/>
          <p:nvPr/>
        </p:nvSpPr>
        <p:spPr>
          <a:xfrm>
            <a:off x="1297939" y="3517642"/>
            <a:ext cx="5914390" cy="1198245"/>
          </a:xfrm>
          <a:prstGeom prst="rect">
            <a:avLst/>
          </a:prstGeom>
        </p:spPr>
        <p:txBody>
          <a:bodyPr vert="horz" wrap="square" lIns="0" tIns="92075" rIns="0" bIns="0" rtlCol="0">
            <a:spAutoFit/>
          </a:bodyPr>
          <a:lstStyle/>
          <a:p>
            <a:pPr marL="354965" indent="-342265">
              <a:lnSpc>
                <a:spcPct val="100000"/>
              </a:lnSpc>
              <a:spcBef>
                <a:spcPts val="725"/>
              </a:spcBef>
              <a:buClr>
                <a:srgbClr val="CC0000"/>
              </a:buClr>
              <a:buFont typeface="Times New Roman"/>
              <a:buChar char="•"/>
              <a:tabLst>
                <a:tab pos="354965" algn="l"/>
              </a:tabLst>
            </a:pPr>
            <a:r>
              <a:rPr sz="2400" dirty="0">
                <a:latin typeface="Calibri"/>
                <a:cs typeface="Calibri"/>
              </a:rPr>
              <a:t>But</a:t>
            </a:r>
            <a:r>
              <a:rPr sz="2400" spc="-30" dirty="0">
                <a:latin typeface="Calibri"/>
                <a:cs typeface="Calibri"/>
              </a:rPr>
              <a:t> </a:t>
            </a:r>
            <a:r>
              <a:rPr sz="2400" dirty="0">
                <a:latin typeface="Calibri"/>
                <a:cs typeface="Calibri"/>
              </a:rPr>
              <a:t>works</a:t>
            </a:r>
            <a:r>
              <a:rPr sz="2400" spc="-25" dirty="0">
                <a:latin typeface="Calibri"/>
                <a:cs typeface="Calibri"/>
              </a:rPr>
              <a:t> </a:t>
            </a:r>
            <a:r>
              <a:rPr sz="2400" dirty="0">
                <a:latin typeface="Calibri"/>
                <a:cs typeface="Calibri"/>
              </a:rPr>
              <a:t>astonishingly</a:t>
            </a:r>
            <a:r>
              <a:rPr sz="2400" spc="-30" dirty="0">
                <a:latin typeface="Calibri"/>
                <a:cs typeface="Calibri"/>
              </a:rPr>
              <a:t> </a:t>
            </a:r>
            <a:r>
              <a:rPr sz="2400" dirty="0">
                <a:latin typeface="Calibri"/>
                <a:cs typeface="Calibri"/>
              </a:rPr>
              <a:t>well</a:t>
            </a:r>
            <a:r>
              <a:rPr sz="2400" spc="-25" dirty="0">
                <a:latin typeface="Calibri"/>
                <a:cs typeface="Calibri"/>
              </a:rPr>
              <a:t> </a:t>
            </a:r>
            <a:r>
              <a:rPr sz="2400" dirty="0">
                <a:latin typeface="Calibri"/>
                <a:cs typeface="Calibri"/>
              </a:rPr>
              <a:t>in</a:t>
            </a:r>
            <a:r>
              <a:rPr sz="2400" spc="-25" dirty="0">
                <a:latin typeface="Calibri"/>
                <a:cs typeface="Calibri"/>
              </a:rPr>
              <a:t> </a:t>
            </a:r>
            <a:r>
              <a:rPr sz="2400" spc="-10" dirty="0">
                <a:latin typeface="Calibri"/>
                <a:cs typeface="Calibri"/>
              </a:rPr>
              <a:t>Chinese</a:t>
            </a:r>
            <a:endParaRPr sz="2400" dirty="0">
              <a:latin typeface="Calibri"/>
              <a:cs typeface="Calibri"/>
            </a:endParaRPr>
          </a:p>
          <a:p>
            <a:pPr marL="697865" lvl="1" indent="-227965">
              <a:lnSpc>
                <a:spcPct val="100000"/>
              </a:lnSpc>
              <a:spcBef>
                <a:spcPts val="525"/>
              </a:spcBef>
              <a:buFont typeface="Times New Roman"/>
              <a:buChar char="•"/>
              <a:tabLst>
                <a:tab pos="697865" algn="l"/>
              </a:tabLst>
            </a:pPr>
            <a:r>
              <a:rPr sz="2000" dirty="0">
                <a:latin typeface="MS PGothic"/>
                <a:cs typeface="MS PGothic"/>
              </a:rPr>
              <a:t>莎拉波娃</a:t>
            </a:r>
            <a:r>
              <a:rPr sz="2000" dirty="0">
                <a:latin typeface="SimSun"/>
                <a:cs typeface="SimSun"/>
              </a:rPr>
              <a:t>现</a:t>
            </a:r>
            <a:r>
              <a:rPr sz="2000" dirty="0">
                <a:latin typeface="MS PGothic"/>
                <a:cs typeface="MS PGothic"/>
              </a:rPr>
              <a:t>在居住在美国</a:t>
            </a:r>
            <a:r>
              <a:rPr sz="2000" dirty="0">
                <a:latin typeface="SimSun"/>
                <a:cs typeface="SimSun"/>
              </a:rPr>
              <a:t>东</a:t>
            </a:r>
            <a:r>
              <a:rPr sz="2000" dirty="0">
                <a:latin typeface="MS PGothic"/>
                <a:cs typeface="MS PGothic"/>
              </a:rPr>
              <a:t>南部的佛</a:t>
            </a:r>
            <a:r>
              <a:rPr sz="2000" dirty="0">
                <a:latin typeface="SimSun"/>
                <a:cs typeface="SimSun"/>
              </a:rPr>
              <a:t>罗</a:t>
            </a:r>
            <a:r>
              <a:rPr sz="2000" spc="-20" dirty="0">
                <a:latin typeface="MS PGothic"/>
                <a:cs typeface="MS PGothic"/>
              </a:rPr>
              <a:t>里达。</a:t>
            </a:r>
            <a:endParaRPr sz="2000" dirty="0">
              <a:latin typeface="MS PGothic"/>
              <a:cs typeface="MS PGothic"/>
            </a:endParaRPr>
          </a:p>
          <a:p>
            <a:pPr marL="697865" lvl="1" indent="-227965">
              <a:lnSpc>
                <a:spcPct val="100000"/>
              </a:lnSpc>
              <a:spcBef>
                <a:spcPts val="400"/>
              </a:spcBef>
              <a:buFont typeface="Times New Roman"/>
              <a:buChar char="•"/>
              <a:tabLst>
                <a:tab pos="697865" algn="l"/>
                <a:tab pos="1868805" algn="l"/>
                <a:tab pos="2609215" algn="l"/>
                <a:tab pos="3348990" algn="l"/>
                <a:tab pos="3757929" algn="l"/>
                <a:tab pos="4498340" algn="l"/>
                <a:tab pos="5647055" algn="l"/>
              </a:tabLst>
            </a:pPr>
            <a:r>
              <a:rPr sz="2000" dirty="0">
                <a:latin typeface="MS PGothic"/>
                <a:cs typeface="MS PGothic"/>
              </a:rPr>
              <a:t>莎拉波</a:t>
            </a:r>
            <a:r>
              <a:rPr sz="2000" spc="-50" dirty="0">
                <a:latin typeface="MS PGothic"/>
                <a:cs typeface="MS PGothic"/>
              </a:rPr>
              <a:t>娃</a:t>
            </a:r>
            <a:r>
              <a:rPr sz="2000" dirty="0">
                <a:latin typeface="MS PGothic"/>
                <a:cs typeface="MS PGothic"/>
              </a:rPr>
              <a:t>	</a:t>
            </a:r>
            <a:r>
              <a:rPr sz="2000" dirty="0">
                <a:latin typeface="SimSun"/>
                <a:cs typeface="SimSun"/>
              </a:rPr>
              <a:t>现</a:t>
            </a:r>
            <a:r>
              <a:rPr sz="2000" spc="-50" dirty="0">
                <a:latin typeface="MS PGothic"/>
                <a:cs typeface="MS PGothic"/>
              </a:rPr>
              <a:t>在</a:t>
            </a:r>
            <a:r>
              <a:rPr sz="2000" dirty="0">
                <a:latin typeface="MS PGothic"/>
                <a:cs typeface="MS PGothic"/>
              </a:rPr>
              <a:t>	居</a:t>
            </a:r>
            <a:r>
              <a:rPr sz="2000" spc="-50" dirty="0">
                <a:latin typeface="MS PGothic"/>
                <a:cs typeface="MS PGothic"/>
              </a:rPr>
              <a:t>住</a:t>
            </a:r>
            <a:r>
              <a:rPr sz="2000" dirty="0">
                <a:latin typeface="MS PGothic"/>
                <a:cs typeface="MS PGothic"/>
              </a:rPr>
              <a:t>	</a:t>
            </a:r>
            <a:r>
              <a:rPr sz="2000" spc="-50" dirty="0">
                <a:latin typeface="MS PGothic"/>
                <a:cs typeface="MS PGothic"/>
              </a:rPr>
              <a:t>在</a:t>
            </a:r>
            <a:r>
              <a:rPr sz="2000" dirty="0">
                <a:latin typeface="MS PGothic"/>
                <a:cs typeface="MS PGothic"/>
              </a:rPr>
              <a:t>	美</a:t>
            </a:r>
            <a:r>
              <a:rPr sz="2000" spc="-50" dirty="0">
                <a:latin typeface="MS PGothic"/>
                <a:cs typeface="MS PGothic"/>
              </a:rPr>
              <a:t>国</a:t>
            </a:r>
            <a:r>
              <a:rPr sz="2000" dirty="0">
                <a:latin typeface="MS PGothic"/>
                <a:cs typeface="MS PGothic"/>
              </a:rPr>
              <a:t>	</a:t>
            </a:r>
            <a:r>
              <a:rPr sz="2000" dirty="0">
                <a:latin typeface="SimSun"/>
                <a:cs typeface="SimSun"/>
              </a:rPr>
              <a:t>东</a:t>
            </a:r>
            <a:r>
              <a:rPr sz="2000" dirty="0">
                <a:latin typeface="MS PGothic"/>
                <a:cs typeface="MS PGothic"/>
              </a:rPr>
              <a:t>南</a:t>
            </a:r>
            <a:r>
              <a:rPr sz="2000" spc="-50" dirty="0">
                <a:latin typeface="MS PGothic"/>
                <a:cs typeface="MS PGothic"/>
              </a:rPr>
              <a:t>部</a:t>
            </a:r>
            <a:r>
              <a:rPr sz="2000" dirty="0">
                <a:latin typeface="MS PGothic"/>
                <a:cs typeface="MS PGothic"/>
              </a:rPr>
              <a:t>	</a:t>
            </a:r>
            <a:r>
              <a:rPr sz="2000" spc="-50" dirty="0">
                <a:latin typeface="MS PGothic"/>
                <a:cs typeface="MS PGothic"/>
              </a:rPr>
              <a:t>的</a:t>
            </a:r>
            <a:endParaRPr sz="2000" dirty="0">
              <a:latin typeface="MS PGothic"/>
              <a:cs typeface="MS PGothic"/>
            </a:endParaRPr>
          </a:p>
        </p:txBody>
      </p:sp>
      <p:sp>
        <p:nvSpPr>
          <p:cNvPr id="7" name="object 11">
            <a:extLst>
              <a:ext uri="{FF2B5EF4-FFF2-40B4-BE49-F238E27FC236}">
                <a16:creationId xmlns:a16="http://schemas.microsoft.com/office/drawing/2014/main" id="{ED201798-DF6E-99AF-3B02-2D209C0DE40B}"/>
              </a:ext>
            </a:extLst>
          </p:cNvPr>
          <p:cNvSpPr txBox="1"/>
          <p:nvPr/>
        </p:nvSpPr>
        <p:spPr>
          <a:xfrm>
            <a:off x="1297939" y="5235689"/>
            <a:ext cx="7626984" cy="391160"/>
          </a:xfrm>
          <a:prstGeom prst="rect">
            <a:avLst/>
          </a:prstGeom>
        </p:spPr>
        <p:txBody>
          <a:bodyPr vert="horz" wrap="square" lIns="0" tIns="12700" rIns="0" bIns="0" rtlCol="0">
            <a:spAutoFit/>
          </a:bodyPr>
          <a:lstStyle/>
          <a:p>
            <a:pPr marL="354965" indent="-342265">
              <a:lnSpc>
                <a:spcPct val="100000"/>
              </a:lnSpc>
              <a:spcBef>
                <a:spcPts val="100"/>
              </a:spcBef>
              <a:buClr>
                <a:srgbClr val="CC0000"/>
              </a:buClr>
              <a:buFont typeface="Times New Roman"/>
              <a:buChar char="•"/>
              <a:tabLst>
                <a:tab pos="354965" algn="l"/>
              </a:tabLst>
            </a:pPr>
            <a:r>
              <a:rPr sz="2400" dirty="0">
                <a:latin typeface="Calibri"/>
                <a:cs typeface="Calibri"/>
              </a:rPr>
              <a:t>Modern</a:t>
            </a:r>
            <a:r>
              <a:rPr sz="2400" spc="-40" dirty="0">
                <a:latin typeface="Calibri"/>
                <a:cs typeface="Calibri"/>
              </a:rPr>
              <a:t> </a:t>
            </a:r>
            <a:r>
              <a:rPr sz="2400" spc="-20" dirty="0">
                <a:latin typeface="Calibri"/>
                <a:cs typeface="Calibri"/>
              </a:rPr>
              <a:t>probabilis</a:t>
            </a:r>
            <a:r>
              <a:rPr lang="en-US" sz="2400" spc="-20" dirty="0">
                <a:latin typeface="Calibri"/>
                <a:cs typeface="Calibri"/>
              </a:rPr>
              <a:t>ti</a:t>
            </a:r>
            <a:r>
              <a:rPr sz="2400" spc="-20" dirty="0">
                <a:latin typeface="Calibri"/>
                <a:cs typeface="Calibri"/>
              </a:rPr>
              <a:t>c</a:t>
            </a:r>
            <a:r>
              <a:rPr sz="2400" spc="-40" dirty="0">
                <a:latin typeface="Calibri"/>
                <a:cs typeface="Calibri"/>
              </a:rPr>
              <a:t> </a:t>
            </a:r>
            <a:r>
              <a:rPr sz="2400" spc="-20" dirty="0">
                <a:latin typeface="Calibri"/>
                <a:cs typeface="Calibri"/>
              </a:rPr>
              <a:t>segmenta</a:t>
            </a:r>
            <a:r>
              <a:rPr lang="en-US" sz="2400" spc="-20" dirty="0">
                <a:latin typeface="Calibri"/>
                <a:cs typeface="Calibri"/>
              </a:rPr>
              <a:t>ti</a:t>
            </a:r>
            <a:r>
              <a:rPr sz="2400" spc="-20" dirty="0">
                <a:latin typeface="Calibri"/>
                <a:cs typeface="Calibri"/>
              </a:rPr>
              <a:t>on</a:t>
            </a:r>
            <a:r>
              <a:rPr sz="2400" spc="-35" dirty="0">
                <a:latin typeface="Calibri"/>
                <a:cs typeface="Calibri"/>
              </a:rPr>
              <a:t> </a:t>
            </a:r>
            <a:r>
              <a:rPr sz="2400" dirty="0">
                <a:latin typeface="Calibri"/>
                <a:cs typeface="Calibri"/>
              </a:rPr>
              <a:t>algorithms</a:t>
            </a:r>
            <a:r>
              <a:rPr sz="2400" spc="-40" dirty="0">
                <a:latin typeface="Calibri"/>
                <a:cs typeface="Calibri"/>
              </a:rPr>
              <a:t> </a:t>
            </a:r>
            <a:r>
              <a:rPr sz="2400" dirty="0">
                <a:latin typeface="Calibri"/>
                <a:cs typeface="Calibri"/>
              </a:rPr>
              <a:t>even</a:t>
            </a:r>
            <a:r>
              <a:rPr sz="2400" spc="-35" dirty="0">
                <a:latin typeface="Calibri"/>
                <a:cs typeface="Calibri"/>
              </a:rPr>
              <a:t> </a:t>
            </a:r>
            <a:r>
              <a:rPr sz="2400" spc="-60" dirty="0">
                <a:latin typeface="Calibri"/>
                <a:cs typeface="Calibri"/>
              </a:rPr>
              <a:t>be</a:t>
            </a:r>
            <a:r>
              <a:rPr lang="en-US" sz="2400" spc="-60" dirty="0">
                <a:latin typeface="Calibri"/>
                <a:cs typeface="Calibri"/>
              </a:rPr>
              <a:t>tt</a:t>
            </a:r>
            <a:r>
              <a:rPr sz="2400" spc="-60" dirty="0">
                <a:latin typeface="Calibri"/>
                <a:cs typeface="Calibri"/>
              </a:rPr>
              <a:t>er</a:t>
            </a:r>
            <a:endParaRPr sz="2400" dirty="0">
              <a:latin typeface="Calibri"/>
              <a:cs typeface="Calibri"/>
            </a:endParaRPr>
          </a:p>
        </p:txBody>
      </p:sp>
      <p:sp>
        <p:nvSpPr>
          <p:cNvPr id="8" name="object 10">
            <a:extLst>
              <a:ext uri="{FF2B5EF4-FFF2-40B4-BE49-F238E27FC236}">
                <a16:creationId xmlns:a16="http://schemas.microsoft.com/office/drawing/2014/main" id="{8ADEE6BB-D507-E7A3-7417-18F036CD0BEF}"/>
              </a:ext>
            </a:extLst>
          </p:cNvPr>
          <p:cNvSpPr txBox="1"/>
          <p:nvPr/>
        </p:nvSpPr>
        <p:spPr>
          <a:xfrm>
            <a:off x="7476845" y="4385687"/>
            <a:ext cx="1041400"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MS PGothic"/>
                <a:cs typeface="MS PGothic"/>
              </a:rPr>
              <a:t>佛</a:t>
            </a:r>
            <a:r>
              <a:rPr sz="2000" dirty="0">
                <a:latin typeface="SimSun"/>
                <a:cs typeface="SimSun"/>
              </a:rPr>
              <a:t>罗</a:t>
            </a:r>
            <a:r>
              <a:rPr sz="2000" spc="-25" dirty="0">
                <a:latin typeface="MS PGothic"/>
                <a:cs typeface="MS PGothic"/>
              </a:rPr>
              <a:t>里达</a:t>
            </a:r>
            <a:endParaRPr sz="2000" dirty="0">
              <a:latin typeface="MS PGothic"/>
              <a:cs typeface="MS PGothic"/>
            </a:endParaRPr>
          </a:p>
        </p:txBody>
      </p:sp>
    </p:spTree>
    <p:extLst>
      <p:ext uri="{BB962C8B-B14F-4D97-AF65-F5344CB8AC3E}">
        <p14:creationId xmlns:p14="http://schemas.microsoft.com/office/powerpoint/2010/main" val="1833369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bject 6">
            <a:extLst>
              <a:ext uri="{FF2B5EF4-FFF2-40B4-BE49-F238E27FC236}">
                <a16:creationId xmlns:a16="http://schemas.microsoft.com/office/drawing/2014/main" id="{EBB24765-FB16-D7C2-89CB-663D272FA72E}"/>
              </a:ext>
            </a:extLst>
          </p:cNvPr>
          <p:cNvSpPr txBox="1">
            <a:spLocks/>
          </p:cNvSpPr>
          <p:nvPr/>
        </p:nvSpPr>
        <p:spPr>
          <a:xfrm>
            <a:off x="793662" y="386930"/>
            <a:ext cx="10066122" cy="129844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65100" algn="l">
              <a:spcAft>
                <a:spcPts val="600"/>
              </a:spcAft>
            </a:pPr>
            <a:r>
              <a:rPr lang="en-US" sz="4800"/>
              <a:t>Regular</a:t>
            </a:r>
            <a:r>
              <a:rPr lang="en-US" sz="4800" spc="-30"/>
              <a:t> </a:t>
            </a:r>
            <a:r>
              <a:rPr lang="en-US" sz="4800" spc="-10"/>
              <a:t>expressions</a:t>
            </a:r>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bject 7">
            <a:extLst>
              <a:ext uri="{FF2B5EF4-FFF2-40B4-BE49-F238E27FC236}">
                <a16:creationId xmlns:a16="http://schemas.microsoft.com/office/drawing/2014/main" id="{56B9B2E6-CE6B-DCEF-A041-B0D8B5C0023E}"/>
              </a:ext>
            </a:extLst>
          </p:cNvPr>
          <p:cNvSpPr txBox="1"/>
          <p:nvPr/>
        </p:nvSpPr>
        <p:spPr>
          <a:xfrm>
            <a:off x="793661" y="2599509"/>
            <a:ext cx="4530898" cy="3639450"/>
          </a:xfrm>
          <a:prstGeom prst="rect">
            <a:avLst/>
          </a:prstGeom>
        </p:spPr>
        <p:txBody>
          <a:bodyPr vert="horz" lIns="91440" tIns="45720" rIns="91440" bIns="45720" rtlCol="0" anchor="ctr">
            <a:normAutofit/>
          </a:bodyPr>
          <a:lstStyle/>
          <a:p>
            <a:pPr marL="354965" indent="-228600">
              <a:lnSpc>
                <a:spcPct val="90000"/>
              </a:lnSpc>
              <a:spcBef>
                <a:spcPts val="595"/>
              </a:spcBef>
              <a:buClr>
                <a:srgbClr val="CC0000"/>
              </a:buClr>
              <a:buFont typeface="Arial" panose="020B0604020202020204" pitchFamily="34" charset="0"/>
              <a:buChar char="•"/>
              <a:tabLst>
                <a:tab pos="354965" algn="l"/>
              </a:tabLst>
            </a:pPr>
            <a:r>
              <a:rPr lang="en-US" sz="2000" dirty="0"/>
              <a:t>A</a:t>
            </a:r>
            <a:r>
              <a:rPr lang="en-US" sz="2000" spc="-35" dirty="0"/>
              <a:t> </a:t>
            </a:r>
            <a:r>
              <a:rPr lang="en-US" sz="2000" dirty="0"/>
              <a:t>formal</a:t>
            </a:r>
            <a:r>
              <a:rPr lang="en-US" sz="2000" spc="-30" dirty="0"/>
              <a:t> </a:t>
            </a:r>
            <a:r>
              <a:rPr lang="en-US" sz="2000" dirty="0"/>
              <a:t>language</a:t>
            </a:r>
            <a:r>
              <a:rPr lang="en-US" sz="2000" spc="-35" dirty="0"/>
              <a:t> </a:t>
            </a:r>
            <a:r>
              <a:rPr lang="en-US" sz="2000" dirty="0"/>
              <a:t>for</a:t>
            </a:r>
            <a:r>
              <a:rPr lang="en-US" sz="2000" spc="-30" dirty="0"/>
              <a:t> </a:t>
            </a:r>
            <a:r>
              <a:rPr lang="en-US" sz="2000" dirty="0"/>
              <a:t>specifying</a:t>
            </a:r>
            <a:r>
              <a:rPr lang="en-US" sz="2000" spc="-30" dirty="0"/>
              <a:t> </a:t>
            </a:r>
            <a:r>
              <a:rPr lang="en-US" sz="2000" dirty="0"/>
              <a:t>text</a:t>
            </a:r>
            <a:r>
              <a:rPr lang="en-US" sz="2000" spc="-35" dirty="0"/>
              <a:t> </a:t>
            </a:r>
            <a:r>
              <a:rPr lang="en-US" sz="2000" spc="-10" dirty="0"/>
              <a:t>strings</a:t>
            </a:r>
            <a:endParaRPr lang="en-US" sz="2000" dirty="0"/>
          </a:p>
          <a:p>
            <a:pPr marL="354965" indent="-228600">
              <a:lnSpc>
                <a:spcPct val="90000"/>
              </a:lnSpc>
              <a:spcBef>
                <a:spcPts val="495"/>
              </a:spcBef>
              <a:buClr>
                <a:srgbClr val="CC0000"/>
              </a:buClr>
              <a:buFont typeface="Arial" panose="020B0604020202020204" pitchFamily="34" charset="0"/>
              <a:buChar char="•"/>
              <a:tabLst>
                <a:tab pos="354965" algn="l"/>
              </a:tabLst>
            </a:pPr>
            <a:r>
              <a:rPr lang="en-US" sz="2000" dirty="0"/>
              <a:t>How</a:t>
            </a:r>
            <a:r>
              <a:rPr lang="en-US" sz="2000" spc="-30" dirty="0"/>
              <a:t> </a:t>
            </a:r>
            <a:r>
              <a:rPr lang="en-US" sz="2000" dirty="0"/>
              <a:t>can</a:t>
            </a:r>
            <a:r>
              <a:rPr lang="en-US" sz="2000" spc="-30" dirty="0"/>
              <a:t> </a:t>
            </a:r>
            <a:r>
              <a:rPr lang="en-US" sz="2000" dirty="0"/>
              <a:t>we</a:t>
            </a:r>
            <a:r>
              <a:rPr lang="en-US" sz="2000" spc="-30" dirty="0"/>
              <a:t> </a:t>
            </a:r>
            <a:r>
              <a:rPr lang="en-US" sz="2000" dirty="0"/>
              <a:t>search</a:t>
            </a:r>
            <a:r>
              <a:rPr lang="en-US" sz="2000" spc="-30" dirty="0"/>
              <a:t> </a:t>
            </a:r>
            <a:r>
              <a:rPr lang="en-US" sz="2000" dirty="0"/>
              <a:t>for</a:t>
            </a:r>
            <a:r>
              <a:rPr lang="en-US" sz="2000" spc="-30" dirty="0"/>
              <a:t> </a:t>
            </a:r>
            <a:r>
              <a:rPr lang="en-US" sz="2000" dirty="0"/>
              <a:t>any</a:t>
            </a:r>
            <a:r>
              <a:rPr lang="en-US" sz="2000" spc="-30" dirty="0"/>
              <a:t> </a:t>
            </a:r>
            <a:r>
              <a:rPr lang="en-US" sz="2000" dirty="0"/>
              <a:t>of</a:t>
            </a:r>
            <a:r>
              <a:rPr lang="en-US" sz="2000" spc="-30" dirty="0"/>
              <a:t> </a:t>
            </a:r>
            <a:r>
              <a:rPr lang="en-US" sz="2000" spc="-10" dirty="0"/>
              <a:t>these?</a:t>
            </a:r>
            <a:endParaRPr lang="en-US" sz="2000" dirty="0"/>
          </a:p>
          <a:p>
            <a:pPr marL="697865" lvl="1" indent="-228600">
              <a:lnSpc>
                <a:spcPct val="90000"/>
              </a:lnSpc>
              <a:spcBef>
                <a:spcPts val="525"/>
              </a:spcBef>
              <a:buFont typeface="Arial" panose="020B0604020202020204" pitchFamily="34" charset="0"/>
              <a:buChar char="•"/>
              <a:tabLst>
                <a:tab pos="697865" algn="l"/>
              </a:tabLst>
            </a:pPr>
            <a:r>
              <a:rPr lang="en-US" sz="2000" spc="-10" dirty="0"/>
              <a:t>woodchuck</a:t>
            </a:r>
            <a:endParaRPr lang="en-US" sz="2000" dirty="0"/>
          </a:p>
          <a:p>
            <a:pPr marL="697865" lvl="1" indent="-228600">
              <a:lnSpc>
                <a:spcPct val="90000"/>
              </a:lnSpc>
              <a:spcBef>
                <a:spcPts val="500"/>
              </a:spcBef>
              <a:buFont typeface="Arial" panose="020B0604020202020204" pitchFamily="34" charset="0"/>
              <a:buChar char="•"/>
              <a:tabLst>
                <a:tab pos="697865" algn="l"/>
              </a:tabLst>
            </a:pPr>
            <a:r>
              <a:rPr lang="en-US" sz="2000" spc="-10" dirty="0"/>
              <a:t>woodchucks</a:t>
            </a:r>
            <a:endParaRPr lang="en-US" sz="2000" dirty="0"/>
          </a:p>
          <a:p>
            <a:pPr marL="697865" lvl="1" indent="-228600">
              <a:lnSpc>
                <a:spcPct val="90000"/>
              </a:lnSpc>
              <a:spcBef>
                <a:spcPts val="400"/>
              </a:spcBef>
              <a:buFont typeface="Arial" panose="020B0604020202020204" pitchFamily="34" charset="0"/>
              <a:buChar char="•"/>
              <a:tabLst>
                <a:tab pos="697865" algn="l"/>
              </a:tabLst>
            </a:pPr>
            <a:r>
              <a:rPr lang="en-US" sz="2000" spc="-10" dirty="0"/>
              <a:t>Woodchuck</a:t>
            </a:r>
            <a:endParaRPr lang="en-US" sz="2000" dirty="0"/>
          </a:p>
          <a:p>
            <a:pPr marL="697865" lvl="1" indent="-228600">
              <a:lnSpc>
                <a:spcPct val="90000"/>
              </a:lnSpc>
              <a:spcBef>
                <a:spcPts val="500"/>
              </a:spcBef>
              <a:buFont typeface="Arial" panose="020B0604020202020204" pitchFamily="34" charset="0"/>
              <a:buChar char="•"/>
              <a:tabLst>
                <a:tab pos="697865" algn="l"/>
              </a:tabLst>
            </a:pPr>
            <a:r>
              <a:rPr lang="en-US" sz="2000" spc="-10" dirty="0"/>
              <a:t>Woodchucks</a:t>
            </a:r>
            <a:endParaRPr lang="en-US" sz="2000" dirty="0"/>
          </a:p>
        </p:txBody>
      </p:sp>
      <p:pic>
        <p:nvPicPr>
          <p:cNvPr id="6" name="object 8">
            <a:extLst>
              <a:ext uri="{FF2B5EF4-FFF2-40B4-BE49-F238E27FC236}">
                <a16:creationId xmlns:a16="http://schemas.microsoft.com/office/drawing/2014/main" id="{AA548306-C147-AEE8-299C-BA5899278BB9}"/>
              </a:ext>
            </a:extLst>
          </p:cNvPr>
          <p:cNvPicPr/>
          <p:nvPr/>
        </p:nvPicPr>
        <p:blipFill rotWithShape="1">
          <a:blip r:embed="rId3" cstate="print"/>
          <a:srcRect r="-1" b="3842"/>
          <a:stretch/>
        </p:blipFill>
        <p:spPr>
          <a:xfrm>
            <a:off x="5911532" y="2484255"/>
            <a:ext cx="5150277" cy="3714244"/>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1631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DCFB06DA-0A84-CC65-ABFB-F40803B6DD97}"/>
              </a:ext>
            </a:extLst>
          </p:cNvPr>
          <p:cNvSpPr txBox="1">
            <a:spLocks/>
          </p:cNvSpPr>
          <p:nvPr/>
        </p:nvSpPr>
        <p:spPr>
          <a:xfrm>
            <a:off x="1297939" y="-36627"/>
            <a:ext cx="7682230" cy="1218539"/>
          </a:xfrm>
          <a:prstGeom prst="rect">
            <a:avLst/>
          </a:prstGeom>
        </p:spPr>
        <p:txBody>
          <a:bodyPr vert="horz" wrap="square" lIns="0" tIns="536194"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65100">
              <a:lnSpc>
                <a:spcPct val="100000"/>
              </a:lnSpc>
              <a:spcBef>
                <a:spcPts val="100"/>
              </a:spcBef>
            </a:pPr>
            <a:r>
              <a:rPr lang="en-US" dirty="0"/>
              <a:t>Regular</a:t>
            </a:r>
            <a:r>
              <a:rPr lang="en-US" spc="-70" dirty="0"/>
              <a:t> </a:t>
            </a:r>
            <a:r>
              <a:rPr lang="en-US" dirty="0"/>
              <a:t>Expressions:</a:t>
            </a:r>
            <a:r>
              <a:rPr lang="en-US" spc="-70" dirty="0"/>
              <a:t> </a:t>
            </a:r>
            <a:r>
              <a:rPr lang="en-US" spc="-10" dirty="0"/>
              <a:t>Disjunctions</a:t>
            </a:r>
          </a:p>
        </p:txBody>
      </p:sp>
      <p:sp>
        <p:nvSpPr>
          <p:cNvPr id="5" name="object 7">
            <a:extLst>
              <a:ext uri="{FF2B5EF4-FFF2-40B4-BE49-F238E27FC236}">
                <a16:creationId xmlns:a16="http://schemas.microsoft.com/office/drawing/2014/main" id="{1729FEE1-024D-6067-0C03-CC457BF5BB89}"/>
              </a:ext>
            </a:extLst>
          </p:cNvPr>
          <p:cNvSpPr txBox="1"/>
          <p:nvPr/>
        </p:nvSpPr>
        <p:spPr>
          <a:xfrm>
            <a:off x="1202689" y="1470724"/>
            <a:ext cx="4309110" cy="391160"/>
          </a:xfrm>
          <a:prstGeom prst="rect">
            <a:avLst/>
          </a:prstGeom>
        </p:spPr>
        <p:txBody>
          <a:bodyPr vert="horz" wrap="square" lIns="0" tIns="12700" rIns="0" bIns="0" rtlCol="0">
            <a:spAutoFit/>
          </a:bodyPr>
          <a:lstStyle/>
          <a:p>
            <a:pPr marL="354965" indent="-342265">
              <a:lnSpc>
                <a:spcPct val="100000"/>
              </a:lnSpc>
              <a:spcBef>
                <a:spcPts val="100"/>
              </a:spcBef>
              <a:buClr>
                <a:srgbClr val="CC0000"/>
              </a:buClr>
              <a:buFont typeface="Times New Roman"/>
              <a:buChar char="•"/>
              <a:tabLst>
                <a:tab pos="354965" algn="l"/>
              </a:tabLst>
            </a:pPr>
            <a:r>
              <a:rPr sz="2400" spc="-114" dirty="0">
                <a:latin typeface="Calibri"/>
                <a:cs typeface="Calibri"/>
              </a:rPr>
              <a:t>Le@ers</a:t>
            </a:r>
            <a:r>
              <a:rPr sz="2400" spc="-20" dirty="0">
                <a:latin typeface="Calibri"/>
                <a:cs typeface="Calibri"/>
              </a:rPr>
              <a:t> </a:t>
            </a:r>
            <a:r>
              <a:rPr sz="2400" dirty="0">
                <a:latin typeface="Calibri"/>
                <a:cs typeface="Calibri"/>
              </a:rPr>
              <a:t>inside</a:t>
            </a:r>
            <a:r>
              <a:rPr sz="2400" spc="-55" dirty="0">
                <a:latin typeface="Calibri"/>
                <a:cs typeface="Calibri"/>
              </a:rPr>
              <a:t> </a:t>
            </a:r>
            <a:r>
              <a:rPr sz="2400" dirty="0">
                <a:latin typeface="Calibri"/>
                <a:cs typeface="Calibri"/>
              </a:rPr>
              <a:t>square</a:t>
            </a:r>
            <a:r>
              <a:rPr sz="2400" spc="-35" dirty="0">
                <a:latin typeface="Calibri"/>
                <a:cs typeface="Calibri"/>
              </a:rPr>
              <a:t> </a:t>
            </a:r>
            <a:r>
              <a:rPr sz="2400" dirty="0">
                <a:latin typeface="Calibri"/>
                <a:cs typeface="Calibri"/>
              </a:rPr>
              <a:t>brackets</a:t>
            </a:r>
            <a:r>
              <a:rPr sz="2400" spc="-35" dirty="0">
                <a:latin typeface="Calibri"/>
                <a:cs typeface="Calibri"/>
              </a:rPr>
              <a:t> </a:t>
            </a:r>
            <a:r>
              <a:rPr sz="2400" spc="-25" dirty="0">
                <a:latin typeface="Calibri"/>
                <a:cs typeface="Calibri"/>
              </a:rPr>
              <a:t>[]</a:t>
            </a:r>
            <a:endParaRPr sz="2400" dirty="0">
              <a:latin typeface="Calibri"/>
              <a:cs typeface="Calibri"/>
            </a:endParaRPr>
          </a:p>
        </p:txBody>
      </p:sp>
      <p:graphicFrame>
        <p:nvGraphicFramePr>
          <p:cNvPr id="7" name="object 9">
            <a:extLst>
              <a:ext uri="{FF2B5EF4-FFF2-40B4-BE49-F238E27FC236}">
                <a16:creationId xmlns:a16="http://schemas.microsoft.com/office/drawing/2014/main" id="{DB25151F-8EDE-49F9-F8A4-6919A263F889}"/>
              </a:ext>
            </a:extLst>
          </p:cNvPr>
          <p:cNvGraphicFramePr>
            <a:graphicFrameLocks noGrp="1"/>
          </p:cNvGraphicFramePr>
          <p:nvPr>
            <p:extLst>
              <p:ext uri="{D42A27DB-BD31-4B8C-83A1-F6EECF244321}">
                <p14:modId xmlns:p14="http://schemas.microsoft.com/office/powerpoint/2010/main" val="2161372310"/>
              </p:ext>
            </p:extLst>
          </p:nvPr>
        </p:nvGraphicFramePr>
        <p:xfrm>
          <a:off x="1879600" y="1953195"/>
          <a:ext cx="6096000" cy="1096010"/>
        </p:xfrm>
        <a:graphic>
          <a:graphicData uri="http://schemas.openxmlformats.org/drawingml/2006/table">
            <a:tbl>
              <a:tblPr firstRow="1" bandRow="1">
                <a:tableStyleId>{2D5ABB26-0587-4C30-8999-92F81FD0307C}</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65125">
                <a:tc>
                  <a:txBody>
                    <a:bodyPr/>
                    <a:lstStyle/>
                    <a:p>
                      <a:pPr marL="91440">
                        <a:lnSpc>
                          <a:spcPct val="100000"/>
                        </a:lnSpc>
                        <a:spcBef>
                          <a:spcPts val="359"/>
                        </a:spcBef>
                      </a:pPr>
                      <a:r>
                        <a:rPr sz="1800" b="1" spc="-10" dirty="0">
                          <a:solidFill>
                            <a:srgbClr val="FFFFFF"/>
                          </a:solidFill>
                          <a:latin typeface="Calibri"/>
                          <a:cs typeface="Calibri"/>
                        </a:rPr>
                        <a:t>Pa6ern</a:t>
                      </a:r>
                      <a:endParaRPr sz="1800" dirty="0">
                        <a:latin typeface="Calibri"/>
                        <a:cs typeface="Calibri"/>
                      </a:endParaRPr>
                    </a:p>
                  </a:txBody>
                  <a:tcPr marL="0" marR="0" marT="4571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51826"/>
                    </a:solidFill>
                  </a:tcPr>
                </a:tc>
                <a:tc>
                  <a:txBody>
                    <a:bodyPr/>
                    <a:lstStyle/>
                    <a:p>
                      <a:pPr marL="91440">
                        <a:lnSpc>
                          <a:spcPct val="100000"/>
                        </a:lnSpc>
                        <a:spcBef>
                          <a:spcPts val="359"/>
                        </a:spcBef>
                      </a:pPr>
                      <a:r>
                        <a:rPr sz="1800" b="1" spc="-10" dirty="0">
                          <a:solidFill>
                            <a:srgbClr val="FFFFFF"/>
                          </a:solidFill>
                          <a:latin typeface="Calibri"/>
                          <a:cs typeface="Calibri"/>
                        </a:rPr>
                        <a:t>Matches</a:t>
                      </a:r>
                      <a:endParaRPr sz="1800">
                        <a:latin typeface="Calibri"/>
                        <a:cs typeface="Calibri"/>
                      </a:endParaRPr>
                    </a:p>
                  </a:txBody>
                  <a:tcPr marL="0" marR="0" marT="4571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51826"/>
                    </a:solidFill>
                  </a:tcPr>
                </a:tc>
                <a:extLst>
                  <a:ext uri="{0D108BD9-81ED-4DB2-BD59-A6C34878D82A}">
                    <a16:rowId xmlns:a16="http://schemas.microsoft.com/office/drawing/2014/main" val="10000"/>
                  </a:ext>
                </a:extLst>
              </a:tr>
              <a:tr h="365760">
                <a:tc>
                  <a:txBody>
                    <a:bodyPr/>
                    <a:lstStyle/>
                    <a:p>
                      <a:pPr marL="91440">
                        <a:lnSpc>
                          <a:spcPct val="100000"/>
                        </a:lnSpc>
                        <a:spcBef>
                          <a:spcPts val="360"/>
                        </a:spcBef>
                      </a:pPr>
                      <a:r>
                        <a:rPr sz="1800" spc="-10" dirty="0">
                          <a:solidFill>
                            <a:srgbClr val="CC0000"/>
                          </a:solidFill>
                          <a:latin typeface="Courier New"/>
                          <a:cs typeface="Courier New"/>
                        </a:rPr>
                        <a:t>[wW]oodchuck</a:t>
                      </a:r>
                      <a:endParaRPr sz="1800" dirty="0">
                        <a:latin typeface="Courier New"/>
                        <a:cs typeface="Courier New"/>
                      </a:endParaRPr>
                    </a:p>
                  </a:txBody>
                  <a:tcPr marL="0" marR="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6D5D5"/>
                    </a:solidFill>
                  </a:tcPr>
                </a:tc>
                <a:tc>
                  <a:txBody>
                    <a:bodyPr/>
                    <a:lstStyle/>
                    <a:p>
                      <a:pPr marL="91440">
                        <a:lnSpc>
                          <a:spcPct val="100000"/>
                        </a:lnSpc>
                        <a:spcBef>
                          <a:spcPts val="360"/>
                        </a:spcBef>
                      </a:pPr>
                      <a:r>
                        <a:rPr sz="1800" dirty="0">
                          <a:latin typeface="Calibri"/>
                          <a:cs typeface="Calibri"/>
                        </a:rPr>
                        <a:t>Woodchuck,</a:t>
                      </a:r>
                      <a:r>
                        <a:rPr sz="1800" spc="-60" dirty="0">
                          <a:latin typeface="Calibri"/>
                          <a:cs typeface="Calibri"/>
                        </a:rPr>
                        <a:t> </a:t>
                      </a:r>
                      <a:r>
                        <a:rPr sz="1800" spc="-10" dirty="0">
                          <a:latin typeface="Calibri"/>
                          <a:cs typeface="Calibri"/>
                        </a:rPr>
                        <a:t>woodchuck</a:t>
                      </a:r>
                      <a:endParaRPr sz="1800" dirty="0">
                        <a:latin typeface="Calibri"/>
                        <a:cs typeface="Calibri"/>
                      </a:endParaRPr>
                    </a:p>
                  </a:txBody>
                  <a:tcPr marL="0" marR="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6D5D5"/>
                    </a:solidFill>
                  </a:tcPr>
                </a:tc>
                <a:extLst>
                  <a:ext uri="{0D108BD9-81ED-4DB2-BD59-A6C34878D82A}">
                    <a16:rowId xmlns:a16="http://schemas.microsoft.com/office/drawing/2014/main" val="10001"/>
                  </a:ext>
                </a:extLst>
              </a:tr>
              <a:tr h="365125">
                <a:tc>
                  <a:txBody>
                    <a:bodyPr/>
                    <a:lstStyle/>
                    <a:p>
                      <a:pPr marL="91440">
                        <a:lnSpc>
                          <a:spcPct val="100000"/>
                        </a:lnSpc>
                        <a:spcBef>
                          <a:spcPts val="359"/>
                        </a:spcBef>
                      </a:pPr>
                      <a:r>
                        <a:rPr sz="1800" spc="-10" dirty="0">
                          <a:solidFill>
                            <a:srgbClr val="CC0000"/>
                          </a:solidFill>
                          <a:latin typeface="Courier New"/>
                          <a:cs typeface="Courier New"/>
                        </a:rPr>
                        <a:t>[1234567890]</a:t>
                      </a:r>
                      <a:endParaRPr sz="1800" dirty="0">
                        <a:latin typeface="Courier New"/>
                        <a:cs typeface="Courier New"/>
                      </a:endParaRPr>
                    </a:p>
                  </a:txBody>
                  <a:tcPr marL="0" marR="0" marT="4571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ECEC"/>
                    </a:solidFill>
                  </a:tcPr>
                </a:tc>
                <a:tc>
                  <a:txBody>
                    <a:bodyPr/>
                    <a:lstStyle/>
                    <a:p>
                      <a:pPr marL="91440">
                        <a:lnSpc>
                          <a:spcPct val="100000"/>
                        </a:lnSpc>
                        <a:spcBef>
                          <a:spcPts val="359"/>
                        </a:spcBef>
                      </a:pPr>
                      <a:r>
                        <a:rPr sz="1800" dirty="0">
                          <a:latin typeface="Calibri"/>
                          <a:cs typeface="Calibri"/>
                        </a:rPr>
                        <a:t>Any</a:t>
                      </a:r>
                      <a:r>
                        <a:rPr sz="1800" spc="-10" dirty="0">
                          <a:latin typeface="Calibri"/>
                          <a:cs typeface="Calibri"/>
                        </a:rPr>
                        <a:t> digit</a:t>
                      </a:r>
                      <a:endParaRPr sz="1800" dirty="0">
                        <a:latin typeface="Calibri"/>
                        <a:cs typeface="Calibri"/>
                      </a:endParaRPr>
                    </a:p>
                  </a:txBody>
                  <a:tcPr marL="0" marR="0" marT="4571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ECEC"/>
                    </a:solidFill>
                  </a:tcPr>
                </a:tc>
                <a:extLst>
                  <a:ext uri="{0D108BD9-81ED-4DB2-BD59-A6C34878D82A}">
                    <a16:rowId xmlns:a16="http://schemas.microsoft.com/office/drawing/2014/main" val="10002"/>
                  </a:ext>
                </a:extLst>
              </a:tr>
            </a:tbl>
          </a:graphicData>
        </a:graphic>
      </p:graphicFrame>
      <p:sp>
        <p:nvSpPr>
          <p:cNvPr id="8" name="object 8">
            <a:extLst>
              <a:ext uri="{FF2B5EF4-FFF2-40B4-BE49-F238E27FC236}">
                <a16:creationId xmlns:a16="http://schemas.microsoft.com/office/drawing/2014/main" id="{1166291B-7B75-DAF7-D9F0-B8F06B696840}"/>
              </a:ext>
            </a:extLst>
          </p:cNvPr>
          <p:cNvSpPr txBox="1"/>
          <p:nvPr/>
        </p:nvSpPr>
        <p:spPr>
          <a:xfrm>
            <a:off x="1202689" y="3429000"/>
            <a:ext cx="2226310" cy="391160"/>
          </a:xfrm>
          <a:prstGeom prst="rect">
            <a:avLst/>
          </a:prstGeom>
        </p:spPr>
        <p:txBody>
          <a:bodyPr vert="horz" wrap="square" lIns="0" tIns="12700" rIns="0" bIns="0" rtlCol="0">
            <a:spAutoFit/>
          </a:bodyPr>
          <a:lstStyle/>
          <a:p>
            <a:pPr marL="354965" indent="-342265">
              <a:lnSpc>
                <a:spcPct val="100000"/>
              </a:lnSpc>
              <a:spcBef>
                <a:spcPts val="100"/>
              </a:spcBef>
              <a:buClr>
                <a:srgbClr val="CC0000"/>
              </a:buClr>
              <a:buFont typeface="Times New Roman"/>
              <a:buChar char="•"/>
              <a:tabLst>
                <a:tab pos="354965" algn="l"/>
              </a:tabLst>
            </a:pPr>
            <a:r>
              <a:rPr sz="2400" dirty="0">
                <a:latin typeface="Calibri"/>
                <a:cs typeface="Calibri"/>
              </a:rPr>
              <a:t>Ranges</a:t>
            </a:r>
            <a:r>
              <a:rPr sz="2400" spc="-114" dirty="0">
                <a:latin typeface="Calibri"/>
                <a:cs typeface="Calibri"/>
              </a:rPr>
              <a:t> </a:t>
            </a:r>
            <a:r>
              <a:rPr sz="2400" dirty="0">
                <a:solidFill>
                  <a:srgbClr val="CC0000"/>
                </a:solidFill>
                <a:latin typeface="Courier New"/>
                <a:cs typeface="Courier New"/>
              </a:rPr>
              <a:t>[A-</a:t>
            </a:r>
            <a:r>
              <a:rPr sz="2400" spc="-25" dirty="0">
                <a:solidFill>
                  <a:srgbClr val="CC0000"/>
                </a:solidFill>
                <a:latin typeface="Courier New"/>
                <a:cs typeface="Courier New"/>
              </a:rPr>
              <a:t>Z]</a:t>
            </a:r>
            <a:endParaRPr sz="2400" dirty="0">
              <a:latin typeface="Courier New"/>
              <a:cs typeface="Courier New"/>
            </a:endParaRPr>
          </a:p>
        </p:txBody>
      </p:sp>
      <p:graphicFrame>
        <p:nvGraphicFramePr>
          <p:cNvPr id="9" name="object 10">
            <a:extLst>
              <a:ext uri="{FF2B5EF4-FFF2-40B4-BE49-F238E27FC236}">
                <a16:creationId xmlns:a16="http://schemas.microsoft.com/office/drawing/2014/main" id="{7635ECA7-598F-DAA9-50DE-AB4A9CE19518}"/>
              </a:ext>
            </a:extLst>
          </p:cNvPr>
          <p:cNvGraphicFramePr>
            <a:graphicFrameLocks noGrp="1"/>
          </p:cNvGraphicFramePr>
          <p:nvPr>
            <p:extLst>
              <p:ext uri="{D42A27DB-BD31-4B8C-83A1-F6EECF244321}">
                <p14:modId xmlns:p14="http://schemas.microsoft.com/office/powerpoint/2010/main" val="3294240796"/>
              </p:ext>
            </p:extLst>
          </p:nvPr>
        </p:nvGraphicFramePr>
        <p:xfrm>
          <a:off x="1803399" y="4075207"/>
          <a:ext cx="8001000" cy="1461770"/>
        </p:xfrm>
        <a:graphic>
          <a:graphicData uri="http://schemas.openxmlformats.org/drawingml/2006/table">
            <a:tbl>
              <a:tblPr firstRow="1" bandRow="1">
                <a:tableStyleId>{2D5ABB26-0587-4C30-8999-92F81FD0307C}</a:tableStyleId>
              </a:tblPr>
              <a:tblGrid>
                <a:gridCol w="1306195">
                  <a:extLst>
                    <a:ext uri="{9D8B030D-6E8A-4147-A177-3AD203B41FA5}">
                      <a16:colId xmlns:a16="http://schemas.microsoft.com/office/drawing/2014/main" val="20000"/>
                    </a:ext>
                  </a:extLst>
                </a:gridCol>
                <a:gridCol w="2122805">
                  <a:extLst>
                    <a:ext uri="{9D8B030D-6E8A-4147-A177-3AD203B41FA5}">
                      <a16:colId xmlns:a16="http://schemas.microsoft.com/office/drawing/2014/main" val="20001"/>
                    </a:ext>
                  </a:extLst>
                </a:gridCol>
                <a:gridCol w="4572000">
                  <a:extLst>
                    <a:ext uri="{9D8B030D-6E8A-4147-A177-3AD203B41FA5}">
                      <a16:colId xmlns:a16="http://schemas.microsoft.com/office/drawing/2014/main" val="20002"/>
                    </a:ext>
                  </a:extLst>
                </a:gridCol>
              </a:tblGrid>
              <a:tr h="365760">
                <a:tc>
                  <a:txBody>
                    <a:bodyPr/>
                    <a:lstStyle/>
                    <a:p>
                      <a:pPr marL="91440">
                        <a:lnSpc>
                          <a:spcPct val="100000"/>
                        </a:lnSpc>
                        <a:spcBef>
                          <a:spcPts val="360"/>
                        </a:spcBef>
                      </a:pPr>
                      <a:r>
                        <a:rPr sz="1800" b="1" spc="-10" dirty="0">
                          <a:solidFill>
                            <a:srgbClr val="FFFFFF"/>
                          </a:solidFill>
                          <a:latin typeface="Calibri"/>
                          <a:cs typeface="Calibri"/>
                        </a:rPr>
                        <a:t>Pa6ern</a:t>
                      </a:r>
                      <a:endParaRPr sz="1800">
                        <a:latin typeface="Calibri"/>
                        <a:cs typeface="Calibri"/>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51826"/>
                    </a:solidFill>
                  </a:tcPr>
                </a:tc>
                <a:tc>
                  <a:txBody>
                    <a:bodyPr/>
                    <a:lstStyle/>
                    <a:p>
                      <a:pPr marL="91440">
                        <a:lnSpc>
                          <a:spcPct val="100000"/>
                        </a:lnSpc>
                        <a:spcBef>
                          <a:spcPts val="360"/>
                        </a:spcBef>
                      </a:pPr>
                      <a:r>
                        <a:rPr sz="1800" b="1" spc="-10" dirty="0">
                          <a:solidFill>
                            <a:srgbClr val="FFFFFF"/>
                          </a:solidFill>
                          <a:latin typeface="Calibri"/>
                          <a:cs typeface="Calibri"/>
                        </a:rPr>
                        <a:t>Matches</a:t>
                      </a:r>
                      <a:endParaRPr sz="1800">
                        <a:latin typeface="Calibri"/>
                        <a:cs typeface="Calibri"/>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51826"/>
                    </a:solidFill>
                  </a:tcPr>
                </a:tc>
                <a:tc>
                  <a:txBody>
                    <a:bodyPr/>
                    <a:lstStyle/>
                    <a:p>
                      <a:pPr>
                        <a:lnSpc>
                          <a:spcPct val="100000"/>
                        </a:lnSpc>
                      </a:pPr>
                      <a:endParaRPr sz="20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51826"/>
                    </a:solidFill>
                  </a:tcPr>
                </a:tc>
                <a:extLst>
                  <a:ext uri="{0D108BD9-81ED-4DB2-BD59-A6C34878D82A}">
                    <a16:rowId xmlns:a16="http://schemas.microsoft.com/office/drawing/2014/main" val="10000"/>
                  </a:ext>
                </a:extLst>
              </a:tr>
              <a:tr h="365125">
                <a:tc>
                  <a:txBody>
                    <a:bodyPr/>
                    <a:lstStyle/>
                    <a:p>
                      <a:pPr marL="91440">
                        <a:lnSpc>
                          <a:spcPct val="100000"/>
                        </a:lnSpc>
                        <a:spcBef>
                          <a:spcPts val="360"/>
                        </a:spcBef>
                      </a:pPr>
                      <a:r>
                        <a:rPr sz="1800" dirty="0">
                          <a:solidFill>
                            <a:srgbClr val="CC0000"/>
                          </a:solidFill>
                          <a:latin typeface="Courier New"/>
                          <a:cs typeface="Courier New"/>
                        </a:rPr>
                        <a:t>[A-</a:t>
                      </a:r>
                      <a:r>
                        <a:rPr sz="1800" spc="-25" dirty="0">
                          <a:solidFill>
                            <a:srgbClr val="CC0000"/>
                          </a:solidFill>
                          <a:latin typeface="Courier New"/>
                          <a:cs typeface="Courier New"/>
                        </a:rPr>
                        <a:t>Z]</a:t>
                      </a:r>
                      <a:endParaRPr sz="1800">
                        <a:latin typeface="Courier New"/>
                        <a:cs typeface="Courier New"/>
                      </a:endParaRPr>
                    </a:p>
                  </a:txBody>
                  <a:tcPr marL="0" marR="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6D5D5"/>
                    </a:solidFill>
                  </a:tcPr>
                </a:tc>
                <a:tc>
                  <a:txBody>
                    <a:bodyPr/>
                    <a:lstStyle/>
                    <a:p>
                      <a:pPr marL="91440">
                        <a:lnSpc>
                          <a:spcPct val="100000"/>
                        </a:lnSpc>
                        <a:spcBef>
                          <a:spcPts val="360"/>
                        </a:spcBef>
                      </a:pPr>
                      <a:r>
                        <a:rPr sz="1800" dirty="0">
                          <a:latin typeface="Calibri"/>
                          <a:cs typeface="Calibri"/>
                        </a:rPr>
                        <a:t>An</a:t>
                      </a:r>
                      <a:r>
                        <a:rPr sz="1800" spc="-25" dirty="0">
                          <a:latin typeface="Calibri"/>
                          <a:cs typeface="Calibri"/>
                        </a:rPr>
                        <a:t> </a:t>
                      </a:r>
                      <a:r>
                        <a:rPr sz="1800" dirty="0">
                          <a:latin typeface="Calibri"/>
                          <a:cs typeface="Calibri"/>
                        </a:rPr>
                        <a:t>upper</a:t>
                      </a:r>
                      <a:r>
                        <a:rPr sz="1800" spc="-25" dirty="0">
                          <a:latin typeface="Calibri"/>
                          <a:cs typeface="Calibri"/>
                        </a:rPr>
                        <a:t> </a:t>
                      </a:r>
                      <a:r>
                        <a:rPr sz="1800" dirty="0">
                          <a:latin typeface="Calibri"/>
                          <a:cs typeface="Calibri"/>
                        </a:rPr>
                        <a:t>case</a:t>
                      </a:r>
                      <a:r>
                        <a:rPr sz="1800" spc="-20" dirty="0">
                          <a:latin typeface="Calibri"/>
                          <a:cs typeface="Calibri"/>
                        </a:rPr>
                        <a:t> le@er</a:t>
                      </a:r>
                      <a:endParaRPr sz="1800" dirty="0">
                        <a:latin typeface="Calibri"/>
                        <a:cs typeface="Calibri"/>
                      </a:endParaRPr>
                    </a:p>
                  </a:txBody>
                  <a:tcPr marL="0" marR="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6D5D5"/>
                    </a:solidFill>
                  </a:tcPr>
                </a:tc>
                <a:tc>
                  <a:txBody>
                    <a:bodyPr/>
                    <a:lstStyle/>
                    <a:p>
                      <a:pPr marL="91440">
                        <a:lnSpc>
                          <a:spcPct val="100000"/>
                        </a:lnSpc>
                        <a:spcBef>
                          <a:spcPts val="360"/>
                        </a:spcBef>
                        <a:tabLst>
                          <a:tab pos="1325880" algn="l"/>
                        </a:tabLst>
                      </a:pPr>
                      <a:r>
                        <a:rPr sz="1800" u="sng" spc="-10" dirty="0">
                          <a:solidFill>
                            <a:srgbClr val="3366FF"/>
                          </a:solidFill>
                          <a:uFill>
                            <a:solidFill>
                              <a:srgbClr val="4180FF"/>
                            </a:solidFill>
                          </a:uFill>
                          <a:latin typeface="Courier New"/>
                          <a:cs typeface="Courier New"/>
                        </a:rPr>
                        <a:t>D</a:t>
                      </a:r>
                      <a:r>
                        <a:rPr sz="1800" spc="-10" dirty="0">
                          <a:latin typeface="Courier New"/>
                          <a:cs typeface="Courier New"/>
                        </a:rPr>
                        <a:t>renched</a:t>
                      </a:r>
                      <a:r>
                        <a:rPr sz="1800" dirty="0">
                          <a:latin typeface="Courier New"/>
                          <a:cs typeface="Courier New"/>
                        </a:rPr>
                        <a:t>	</a:t>
                      </a:r>
                      <a:r>
                        <a:rPr sz="1800" spc="-10" dirty="0">
                          <a:latin typeface="Courier New"/>
                          <a:cs typeface="Courier New"/>
                        </a:rPr>
                        <a:t>Blossoms</a:t>
                      </a:r>
                      <a:endParaRPr sz="1800">
                        <a:latin typeface="Courier New"/>
                        <a:cs typeface="Courier New"/>
                      </a:endParaRPr>
                    </a:p>
                  </a:txBody>
                  <a:tcPr marL="0" marR="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6D5D5"/>
                    </a:solidFill>
                  </a:tcPr>
                </a:tc>
                <a:extLst>
                  <a:ext uri="{0D108BD9-81ED-4DB2-BD59-A6C34878D82A}">
                    <a16:rowId xmlns:a16="http://schemas.microsoft.com/office/drawing/2014/main" val="10001"/>
                  </a:ext>
                </a:extLst>
              </a:tr>
              <a:tr h="365760">
                <a:tc>
                  <a:txBody>
                    <a:bodyPr/>
                    <a:lstStyle/>
                    <a:p>
                      <a:pPr marL="91440">
                        <a:lnSpc>
                          <a:spcPct val="100000"/>
                        </a:lnSpc>
                        <a:spcBef>
                          <a:spcPts val="360"/>
                        </a:spcBef>
                      </a:pPr>
                      <a:r>
                        <a:rPr sz="1800" dirty="0">
                          <a:solidFill>
                            <a:srgbClr val="CC0000"/>
                          </a:solidFill>
                          <a:latin typeface="Courier New"/>
                          <a:cs typeface="Courier New"/>
                        </a:rPr>
                        <a:t>[a-</a:t>
                      </a:r>
                      <a:r>
                        <a:rPr sz="1800" spc="-25" dirty="0">
                          <a:solidFill>
                            <a:srgbClr val="CC0000"/>
                          </a:solidFill>
                          <a:latin typeface="Courier New"/>
                          <a:cs typeface="Courier New"/>
                        </a:rPr>
                        <a:t>z]</a:t>
                      </a:r>
                      <a:endParaRPr sz="1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ECEC"/>
                    </a:solidFill>
                  </a:tcPr>
                </a:tc>
                <a:tc>
                  <a:txBody>
                    <a:bodyPr/>
                    <a:lstStyle/>
                    <a:p>
                      <a:pPr marL="91440">
                        <a:lnSpc>
                          <a:spcPct val="100000"/>
                        </a:lnSpc>
                        <a:spcBef>
                          <a:spcPts val="360"/>
                        </a:spcBef>
                      </a:pPr>
                      <a:r>
                        <a:rPr sz="1800" dirty="0">
                          <a:latin typeface="Calibri"/>
                          <a:cs typeface="Calibri"/>
                        </a:rPr>
                        <a:t>A</a:t>
                      </a:r>
                      <a:r>
                        <a:rPr sz="1800" spc="-25" dirty="0">
                          <a:latin typeface="Calibri"/>
                          <a:cs typeface="Calibri"/>
                        </a:rPr>
                        <a:t> </a:t>
                      </a:r>
                      <a:r>
                        <a:rPr sz="1800" dirty="0">
                          <a:latin typeface="Calibri"/>
                          <a:cs typeface="Calibri"/>
                        </a:rPr>
                        <a:t>lower</a:t>
                      </a:r>
                      <a:r>
                        <a:rPr sz="1800" spc="-20" dirty="0">
                          <a:latin typeface="Calibri"/>
                          <a:cs typeface="Calibri"/>
                        </a:rPr>
                        <a:t> </a:t>
                      </a:r>
                      <a:r>
                        <a:rPr sz="1800" dirty="0">
                          <a:latin typeface="Calibri"/>
                          <a:cs typeface="Calibri"/>
                        </a:rPr>
                        <a:t>case</a:t>
                      </a:r>
                      <a:r>
                        <a:rPr sz="1800" spc="-20" dirty="0">
                          <a:latin typeface="Calibri"/>
                          <a:cs typeface="Calibri"/>
                        </a:rPr>
                        <a:t> </a:t>
                      </a:r>
                      <a:r>
                        <a:rPr sz="1800" spc="-10" dirty="0">
                          <a:latin typeface="Calibri"/>
                          <a:cs typeface="Calibri"/>
                        </a:rPr>
                        <a:t>le@er</a:t>
                      </a:r>
                      <a:endParaRPr sz="1800">
                        <a:latin typeface="Calibri"/>
                        <a:cs typeface="Calibri"/>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ECEC"/>
                    </a:solidFill>
                  </a:tcPr>
                </a:tc>
                <a:tc>
                  <a:txBody>
                    <a:bodyPr/>
                    <a:lstStyle/>
                    <a:p>
                      <a:pPr marL="91440">
                        <a:lnSpc>
                          <a:spcPct val="100000"/>
                        </a:lnSpc>
                        <a:spcBef>
                          <a:spcPts val="360"/>
                        </a:spcBef>
                        <a:tabLst>
                          <a:tab pos="502920" algn="l"/>
                          <a:tab pos="1325880" algn="l"/>
                          <a:tab pos="2011680" algn="l"/>
                        </a:tabLst>
                      </a:pPr>
                      <a:r>
                        <a:rPr sz="1800" u="sng" spc="-25" dirty="0">
                          <a:solidFill>
                            <a:srgbClr val="3366FF"/>
                          </a:solidFill>
                          <a:uFill>
                            <a:solidFill>
                              <a:srgbClr val="4180FF"/>
                            </a:solidFill>
                          </a:uFill>
                          <a:latin typeface="Courier New"/>
                          <a:cs typeface="Courier New"/>
                        </a:rPr>
                        <a:t>m</a:t>
                      </a:r>
                      <a:r>
                        <a:rPr sz="1800" spc="-25" dirty="0">
                          <a:latin typeface="Courier New"/>
                          <a:cs typeface="Courier New"/>
                        </a:rPr>
                        <a:t>y</a:t>
                      </a:r>
                      <a:r>
                        <a:rPr sz="1800" dirty="0">
                          <a:latin typeface="Courier New"/>
                          <a:cs typeface="Courier New"/>
                        </a:rPr>
                        <a:t>	</a:t>
                      </a:r>
                      <a:r>
                        <a:rPr sz="1800" spc="-10" dirty="0">
                          <a:latin typeface="Courier New"/>
                          <a:cs typeface="Courier New"/>
                        </a:rPr>
                        <a:t>beans</a:t>
                      </a:r>
                      <a:r>
                        <a:rPr sz="1800" dirty="0">
                          <a:latin typeface="Courier New"/>
                          <a:cs typeface="Courier New"/>
                        </a:rPr>
                        <a:t>	</a:t>
                      </a:r>
                      <a:r>
                        <a:rPr sz="1800" spc="-20" dirty="0">
                          <a:latin typeface="Courier New"/>
                          <a:cs typeface="Courier New"/>
                        </a:rPr>
                        <a:t>were</a:t>
                      </a:r>
                      <a:r>
                        <a:rPr sz="1800" dirty="0">
                          <a:latin typeface="Courier New"/>
                          <a:cs typeface="Courier New"/>
                        </a:rPr>
                        <a:t>	</a:t>
                      </a:r>
                      <a:r>
                        <a:rPr sz="1800" spc="-10" dirty="0">
                          <a:latin typeface="Courier New"/>
                          <a:cs typeface="Courier New"/>
                        </a:rPr>
                        <a:t>impatient</a:t>
                      </a:r>
                      <a:endParaRPr sz="1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ECEC"/>
                    </a:solidFill>
                  </a:tcPr>
                </a:tc>
                <a:extLst>
                  <a:ext uri="{0D108BD9-81ED-4DB2-BD59-A6C34878D82A}">
                    <a16:rowId xmlns:a16="http://schemas.microsoft.com/office/drawing/2014/main" val="10002"/>
                  </a:ext>
                </a:extLst>
              </a:tr>
              <a:tr h="365125">
                <a:tc>
                  <a:txBody>
                    <a:bodyPr/>
                    <a:lstStyle/>
                    <a:p>
                      <a:pPr marL="91440">
                        <a:lnSpc>
                          <a:spcPct val="100000"/>
                        </a:lnSpc>
                        <a:spcBef>
                          <a:spcPts val="360"/>
                        </a:spcBef>
                      </a:pPr>
                      <a:r>
                        <a:rPr sz="1800" dirty="0">
                          <a:solidFill>
                            <a:srgbClr val="CC0000"/>
                          </a:solidFill>
                          <a:latin typeface="Courier New"/>
                          <a:cs typeface="Courier New"/>
                        </a:rPr>
                        <a:t>[0-</a:t>
                      </a:r>
                      <a:r>
                        <a:rPr sz="1800" spc="-25" dirty="0">
                          <a:solidFill>
                            <a:srgbClr val="CC0000"/>
                          </a:solidFill>
                          <a:latin typeface="Courier New"/>
                          <a:cs typeface="Courier New"/>
                        </a:rPr>
                        <a:t>9]</a:t>
                      </a:r>
                      <a:endParaRPr sz="1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D5D5"/>
                    </a:solidFill>
                  </a:tcPr>
                </a:tc>
                <a:tc>
                  <a:txBody>
                    <a:bodyPr/>
                    <a:lstStyle/>
                    <a:p>
                      <a:pPr marL="91440">
                        <a:lnSpc>
                          <a:spcPct val="100000"/>
                        </a:lnSpc>
                        <a:spcBef>
                          <a:spcPts val="360"/>
                        </a:spcBef>
                      </a:pPr>
                      <a:r>
                        <a:rPr sz="1800" dirty="0">
                          <a:latin typeface="Calibri"/>
                          <a:cs typeface="Calibri"/>
                        </a:rPr>
                        <a:t>A</a:t>
                      </a:r>
                      <a:r>
                        <a:rPr sz="1800" spc="-15" dirty="0">
                          <a:latin typeface="Calibri"/>
                          <a:cs typeface="Calibri"/>
                        </a:rPr>
                        <a:t> </a:t>
                      </a:r>
                      <a:r>
                        <a:rPr sz="1800" dirty="0">
                          <a:latin typeface="Calibri"/>
                          <a:cs typeface="Calibri"/>
                        </a:rPr>
                        <a:t>single</a:t>
                      </a:r>
                      <a:r>
                        <a:rPr sz="1800" spc="-15" dirty="0">
                          <a:latin typeface="Calibri"/>
                          <a:cs typeface="Calibri"/>
                        </a:rPr>
                        <a:t> </a:t>
                      </a:r>
                      <a:r>
                        <a:rPr sz="1800" spc="-20" dirty="0">
                          <a:latin typeface="Calibri"/>
                          <a:cs typeface="Calibri"/>
                        </a:rPr>
                        <a:t>digit</a:t>
                      </a:r>
                      <a:endParaRPr sz="1800" dirty="0">
                        <a:latin typeface="Calibri"/>
                        <a:cs typeface="Calibri"/>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D5D5"/>
                    </a:solidFill>
                  </a:tcPr>
                </a:tc>
                <a:tc>
                  <a:txBody>
                    <a:bodyPr/>
                    <a:lstStyle/>
                    <a:p>
                      <a:pPr marL="91440">
                        <a:lnSpc>
                          <a:spcPct val="100000"/>
                        </a:lnSpc>
                        <a:spcBef>
                          <a:spcPts val="360"/>
                        </a:spcBef>
                        <a:tabLst>
                          <a:tab pos="1188720" algn="l"/>
                          <a:tab pos="1600200" algn="l"/>
                          <a:tab pos="2286000" algn="l"/>
                          <a:tab pos="2834640" algn="l"/>
                          <a:tab pos="3794760" algn="l"/>
                        </a:tabLst>
                      </a:pPr>
                      <a:r>
                        <a:rPr sz="1800" spc="-10" dirty="0">
                          <a:latin typeface="Courier New"/>
                          <a:cs typeface="Courier New"/>
                        </a:rPr>
                        <a:t>Chapter</a:t>
                      </a:r>
                      <a:r>
                        <a:rPr sz="1800" dirty="0">
                          <a:latin typeface="Courier New"/>
                          <a:cs typeface="Courier New"/>
                        </a:rPr>
                        <a:t>	</a:t>
                      </a:r>
                      <a:r>
                        <a:rPr sz="1800" u="sng" spc="-25" dirty="0">
                          <a:solidFill>
                            <a:srgbClr val="3366FF"/>
                          </a:solidFill>
                          <a:uFill>
                            <a:solidFill>
                              <a:srgbClr val="4180FF"/>
                            </a:solidFill>
                          </a:uFill>
                          <a:latin typeface="Courier New"/>
                          <a:cs typeface="Courier New"/>
                        </a:rPr>
                        <a:t>1</a:t>
                      </a:r>
                      <a:r>
                        <a:rPr sz="1800" spc="-25" dirty="0">
                          <a:latin typeface="Courier New"/>
                          <a:cs typeface="Courier New"/>
                        </a:rPr>
                        <a:t>:</a:t>
                      </a:r>
                      <a:r>
                        <a:rPr sz="1800" dirty="0">
                          <a:latin typeface="Courier New"/>
                          <a:cs typeface="Courier New"/>
                        </a:rPr>
                        <a:t>	</a:t>
                      </a:r>
                      <a:r>
                        <a:rPr sz="1800" spc="-20" dirty="0">
                          <a:latin typeface="Courier New"/>
                          <a:cs typeface="Courier New"/>
                        </a:rPr>
                        <a:t>Down</a:t>
                      </a:r>
                      <a:r>
                        <a:rPr sz="1800" dirty="0">
                          <a:latin typeface="Courier New"/>
                          <a:cs typeface="Courier New"/>
                        </a:rPr>
                        <a:t>	</a:t>
                      </a:r>
                      <a:r>
                        <a:rPr sz="1800" spc="-25" dirty="0">
                          <a:latin typeface="Courier New"/>
                          <a:cs typeface="Courier New"/>
                        </a:rPr>
                        <a:t>the</a:t>
                      </a:r>
                      <a:r>
                        <a:rPr sz="1800" dirty="0">
                          <a:latin typeface="Courier New"/>
                          <a:cs typeface="Courier New"/>
                        </a:rPr>
                        <a:t>	</a:t>
                      </a:r>
                      <a:r>
                        <a:rPr sz="1800" spc="-10" dirty="0">
                          <a:latin typeface="Courier New"/>
                          <a:cs typeface="Courier New"/>
                        </a:rPr>
                        <a:t>Rabbit</a:t>
                      </a:r>
                      <a:r>
                        <a:rPr sz="1800" dirty="0">
                          <a:latin typeface="Courier New"/>
                          <a:cs typeface="Courier New"/>
                        </a:rPr>
                        <a:t>	</a:t>
                      </a:r>
                      <a:r>
                        <a:rPr sz="1800" spc="-20" dirty="0">
                          <a:latin typeface="Courier New"/>
                          <a:cs typeface="Courier New"/>
                        </a:rPr>
                        <a:t>Hole</a:t>
                      </a:r>
                      <a:endParaRPr sz="1800" dirty="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D5D5"/>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29497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6D89F6AD-4968-97EB-0F44-2C37CC2A7422}"/>
              </a:ext>
            </a:extLst>
          </p:cNvPr>
          <p:cNvSpPr txBox="1">
            <a:spLocks/>
          </p:cNvSpPr>
          <p:nvPr/>
        </p:nvSpPr>
        <p:spPr>
          <a:xfrm>
            <a:off x="1297939" y="-375181"/>
            <a:ext cx="7682230" cy="1895647"/>
          </a:xfrm>
          <a:prstGeom prst="rect">
            <a:avLst/>
          </a:prstGeom>
        </p:spPr>
        <p:txBody>
          <a:bodyPr vert="horz" wrap="square" lIns="0" tIns="536194"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65100">
              <a:lnSpc>
                <a:spcPct val="100000"/>
              </a:lnSpc>
              <a:spcBef>
                <a:spcPts val="100"/>
              </a:spcBef>
            </a:pPr>
            <a:r>
              <a:rPr lang="en-US" dirty="0"/>
              <a:t>Regular</a:t>
            </a:r>
            <a:r>
              <a:rPr lang="en-US" spc="5" dirty="0"/>
              <a:t> </a:t>
            </a:r>
            <a:r>
              <a:rPr lang="en-US" dirty="0"/>
              <a:t>Expressions:</a:t>
            </a:r>
            <a:r>
              <a:rPr lang="en-US" spc="5" dirty="0"/>
              <a:t> </a:t>
            </a:r>
            <a:r>
              <a:rPr lang="en-US" dirty="0"/>
              <a:t>Negation</a:t>
            </a:r>
            <a:r>
              <a:rPr lang="en-US" spc="10" dirty="0"/>
              <a:t> </a:t>
            </a:r>
            <a:r>
              <a:rPr lang="en-US" dirty="0"/>
              <a:t>in</a:t>
            </a:r>
            <a:r>
              <a:rPr lang="en-US" spc="5" dirty="0"/>
              <a:t> </a:t>
            </a:r>
            <a:r>
              <a:rPr lang="en-US" spc="-10" dirty="0"/>
              <a:t>Disjunction</a:t>
            </a:r>
          </a:p>
        </p:txBody>
      </p:sp>
      <p:sp>
        <p:nvSpPr>
          <p:cNvPr id="5" name="object 7">
            <a:extLst>
              <a:ext uri="{FF2B5EF4-FFF2-40B4-BE49-F238E27FC236}">
                <a16:creationId xmlns:a16="http://schemas.microsoft.com/office/drawing/2014/main" id="{48A72F7E-ABCB-9BB3-58F2-35619E663133}"/>
              </a:ext>
            </a:extLst>
          </p:cNvPr>
          <p:cNvSpPr txBox="1"/>
          <p:nvPr/>
        </p:nvSpPr>
        <p:spPr>
          <a:xfrm>
            <a:off x="1536064" y="1715134"/>
            <a:ext cx="5029835" cy="807720"/>
          </a:xfrm>
          <a:prstGeom prst="rect">
            <a:avLst/>
          </a:prstGeom>
        </p:spPr>
        <p:txBody>
          <a:bodyPr vert="horz" wrap="square" lIns="0" tIns="73660" rIns="0" bIns="0" rtlCol="0">
            <a:spAutoFit/>
          </a:bodyPr>
          <a:lstStyle/>
          <a:p>
            <a:pPr marL="354965" indent="-342265">
              <a:lnSpc>
                <a:spcPct val="100000"/>
              </a:lnSpc>
              <a:spcBef>
                <a:spcPts val="580"/>
              </a:spcBef>
              <a:buClr>
                <a:srgbClr val="CC0000"/>
              </a:buClr>
              <a:buFont typeface="Times New Roman"/>
              <a:buChar char="•"/>
              <a:tabLst>
                <a:tab pos="354965" algn="l"/>
                <a:tab pos="1785620" algn="l"/>
              </a:tabLst>
            </a:pPr>
            <a:r>
              <a:rPr sz="2400" spc="-10" dirty="0">
                <a:latin typeface="Calibri"/>
                <a:cs typeface="Calibri"/>
              </a:rPr>
              <a:t>NegaGons</a:t>
            </a:r>
            <a:r>
              <a:rPr sz="2400" dirty="0">
                <a:latin typeface="Calibri"/>
                <a:cs typeface="Calibri"/>
              </a:rPr>
              <a:t>	</a:t>
            </a:r>
            <a:r>
              <a:rPr sz="2400" spc="-10" dirty="0">
                <a:solidFill>
                  <a:srgbClr val="CC0000"/>
                </a:solidFill>
                <a:latin typeface="Courier New"/>
                <a:cs typeface="Courier New"/>
              </a:rPr>
              <a:t>[^Ss]</a:t>
            </a:r>
            <a:endParaRPr sz="2400" dirty="0">
              <a:latin typeface="Courier New"/>
              <a:cs typeface="Courier New"/>
            </a:endParaRPr>
          </a:p>
          <a:p>
            <a:pPr marL="697865" lvl="1" indent="-227965">
              <a:lnSpc>
                <a:spcPct val="100000"/>
              </a:lnSpc>
              <a:spcBef>
                <a:spcPts val="400"/>
              </a:spcBef>
              <a:buFont typeface="Times New Roman"/>
              <a:buChar char="•"/>
              <a:tabLst>
                <a:tab pos="697865" algn="l"/>
              </a:tabLst>
            </a:pPr>
            <a:r>
              <a:rPr sz="2000" dirty="0">
                <a:latin typeface="Calibri"/>
                <a:cs typeface="Calibri"/>
              </a:rPr>
              <a:t>Carat</a:t>
            </a:r>
            <a:r>
              <a:rPr sz="2000" spc="-30" dirty="0">
                <a:latin typeface="Calibri"/>
                <a:cs typeface="Calibri"/>
              </a:rPr>
              <a:t> </a:t>
            </a:r>
            <a:r>
              <a:rPr sz="2000" dirty="0">
                <a:latin typeface="Calibri"/>
                <a:cs typeface="Calibri"/>
              </a:rPr>
              <a:t>means</a:t>
            </a:r>
            <a:r>
              <a:rPr sz="2000" spc="-30" dirty="0">
                <a:latin typeface="Calibri"/>
                <a:cs typeface="Calibri"/>
              </a:rPr>
              <a:t> </a:t>
            </a:r>
            <a:r>
              <a:rPr sz="2000" spc="-20" dirty="0">
                <a:latin typeface="Calibri"/>
                <a:cs typeface="Calibri"/>
              </a:rPr>
              <a:t>negaGon</a:t>
            </a:r>
            <a:r>
              <a:rPr sz="2000" spc="-30" dirty="0">
                <a:latin typeface="Calibri"/>
                <a:cs typeface="Calibri"/>
              </a:rPr>
              <a:t> </a:t>
            </a:r>
            <a:r>
              <a:rPr sz="2000" dirty="0">
                <a:latin typeface="Calibri"/>
                <a:cs typeface="Calibri"/>
              </a:rPr>
              <a:t>only</a:t>
            </a:r>
            <a:r>
              <a:rPr sz="2000" spc="-30" dirty="0">
                <a:latin typeface="Calibri"/>
                <a:cs typeface="Calibri"/>
              </a:rPr>
              <a:t> </a:t>
            </a:r>
            <a:r>
              <a:rPr sz="2000" dirty="0">
                <a:latin typeface="Calibri"/>
                <a:cs typeface="Calibri"/>
              </a:rPr>
              <a:t>when</a:t>
            </a:r>
            <a:r>
              <a:rPr sz="2000" spc="-30" dirty="0">
                <a:latin typeface="Calibri"/>
                <a:cs typeface="Calibri"/>
              </a:rPr>
              <a:t> </a:t>
            </a:r>
            <a:r>
              <a:rPr sz="2000" dirty="0">
                <a:latin typeface="Calibri"/>
                <a:cs typeface="Calibri"/>
              </a:rPr>
              <a:t>ﬁrst</a:t>
            </a:r>
            <a:r>
              <a:rPr sz="2000" spc="-30" dirty="0">
                <a:latin typeface="Calibri"/>
                <a:cs typeface="Calibri"/>
              </a:rPr>
              <a:t> </a:t>
            </a:r>
            <a:r>
              <a:rPr sz="2000" dirty="0">
                <a:latin typeface="Calibri"/>
                <a:cs typeface="Calibri"/>
              </a:rPr>
              <a:t>in</a:t>
            </a:r>
            <a:r>
              <a:rPr sz="2000" spc="-30" dirty="0">
                <a:latin typeface="Calibri"/>
                <a:cs typeface="Calibri"/>
              </a:rPr>
              <a:t> </a:t>
            </a:r>
            <a:r>
              <a:rPr sz="2000" spc="-25" dirty="0">
                <a:latin typeface="Calibri"/>
                <a:cs typeface="Calibri"/>
              </a:rPr>
              <a:t>[]</a:t>
            </a:r>
            <a:endParaRPr sz="2000" dirty="0">
              <a:latin typeface="Calibri"/>
              <a:cs typeface="Calibri"/>
            </a:endParaRPr>
          </a:p>
        </p:txBody>
      </p:sp>
      <p:graphicFrame>
        <p:nvGraphicFramePr>
          <p:cNvPr id="6" name="object 8">
            <a:extLst>
              <a:ext uri="{FF2B5EF4-FFF2-40B4-BE49-F238E27FC236}">
                <a16:creationId xmlns:a16="http://schemas.microsoft.com/office/drawing/2014/main" id="{744D9A79-C449-AC7D-D137-A5ACEF358E57}"/>
              </a:ext>
            </a:extLst>
          </p:cNvPr>
          <p:cNvGraphicFramePr>
            <a:graphicFrameLocks noGrp="1"/>
          </p:cNvGraphicFramePr>
          <p:nvPr>
            <p:extLst>
              <p:ext uri="{D42A27DB-BD31-4B8C-83A1-F6EECF244321}">
                <p14:modId xmlns:p14="http://schemas.microsoft.com/office/powerpoint/2010/main" val="3499955469"/>
              </p:ext>
            </p:extLst>
          </p:nvPr>
        </p:nvGraphicFramePr>
        <p:xfrm>
          <a:off x="1612899" y="3409317"/>
          <a:ext cx="7924800" cy="1851660"/>
        </p:xfrm>
        <a:graphic>
          <a:graphicData uri="http://schemas.openxmlformats.org/drawingml/2006/table">
            <a:tbl>
              <a:tblPr firstRow="1" bandRow="1">
                <a:tableStyleId>{2D5ABB26-0587-4C30-8999-92F81FD0307C}</a:tableStyleId>
              </a:tblPr>
              <a:tblGrid>
                <a:gridCol w="1584960">
                  <a:extLst>
                    <a:ext uri="{9D8B030D-6E8A-4147-A177-3AD203B41FA5}">
                      <a16:colId xmlns:a16="http://schemas.microsoft.com/office/drawing/2014/main" val="20000"/>
                    </a:ext>
                  </a:extLst>
                </a:gridCol>
                <a:gridCol w="2453640">
                  <a:extLst>
                    <a:ext uri="{9D8B030D-6E8A-4147-A177-3AD203B41FA5}">
                      <a16:colId xmlns:a16="http://schemas.microsoft.com/office/drawing/2014/main" val="20001"/>
                    </a:ext>
                  </a:extLst>
                </a:gridCol>
                <a:gridCol w="3886200">
                  <a:extLst>
                    <a:ext uri="{9D8B030D-6E8A-4147-A177-3AD203B41FA5}">
                      <a16:colId xmlns:a16="http://schemas.microsoft.com/office/drawing/2014/main" val="20002"/>
                    </a:ext>
                  </a:extLst>
                </a:gridCol>
              </a:tblGrid>
              <a:tr h="370840">
                <a:tc>
                  <a:txBody>
                    <a:bodyPr/>
                    <a:lstStyle/>
                    <a:p>
                      <a:pPr marL="91440">
                        <a:lnSpc>
                          <a:spcPct val="100000"/>
                        </a:lnSpc>
                        <a:spcBef>
                          <a:spcPts val="359"/>
                        </a:spcBef>
                      </a:pPr>
                      <a:r>
                        <a:rPr sz="1800" b="1" spc="-10" dirty="0">
                          <a:solidFill>
                            <a:srgbClr val="FFFFFF"/>
                          </a:solidFill>
                          <a:latin typeface="Calibri"/>
                          <a:cs typeface="Calibri"/>
                        </a:rPr>
                        <a:t>Pa6ern</a:t>
                      </a:r>
                      <a:endParaRPr sz="1800">
                        <a:latin typeface="Calibri"/>
                        <a:cs typeface="Calibri"/>
                      </a:endParaRPr>
                    </a:p>
                  </a:txBody>
                  <a:tcPr marL="0" marR="0" marT="4571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51826"/>
                    </a:solidFill>
                  </a:tcPr>
                </a:tc>
                <a:tc>
                  <a:txBody>
                    <a:bodyPr/>
                    <a:lstStyle/>
                    <a:p>
                      <a:pPr marL="91440">
                        <a:lnSpc>
                          <a:spcPct val="100000"/>
                        </a:lnSpc>
                        <a:spcBef>
                          <a:spcPts val="359"/>
                        </a:spcBef>
                      </a:pPr>
                      <a:r>
                        <a:rPr sz="1800" b="1" spc="-10" dirty="0">
                          <a:solidFill>
                            <a:srgbClr val="FFFFFF"/>
                          </a:solidFill>
                          <a:latin typeface="Calibri"/>
                          <a:cs typeface="Calibri"/>
                        </a:rPr>
                        <a:t>Matches</a:t>
                      </a:r>
                      <a:endParaRPr sz="1800">
                        <a:latin typeface="Calibri"/>
                        <a:cs typeface="Calibri"/>
                      </a:endParaRPr>
                    </a:p>
                  </a:txBody>
                  <a:tcPr marL="0" marR="0" marT="4571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51826"/>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51826"/>
                    </a:solidFill>
                  </a:tcPr>
                </a:tc>
                <a:extLst>
                  <a:ext uri="{0D108BD9-81ED-4DB2-BD59-A6C34878D82A}">
                    <a16:rowId xmlns:a16="http://schemas.microsoft.com/office/drawing/2014/main" val="10000"/>
                  </a:ext>
                </a:extLst>
              </a:tr>
              <a:tr h="370205">
                <a:tc>
                  <a:txBody>
                    <a:bodyPr/>
                    <a:lstStyle/>
                    <a:p>
                      <a:pPr marL="91440">
                        <a:lnSpc>
                          <a:spcPct val="100000"/>
                        </a:lnSpc>
                        <a:spcBef>
                          <a:spcPts val="359"/>
                        </a:spcBef>
                      </a:pPr>
                      <a:r>
                        <a:rPr sz="1800" dirty="0">
                          <a:solidFill>
                            <a:srgbClr val="CC0000"/>
                          </a:solidFill>
                          <a:latin typeface="Courier New"/>
                          <a:cs typeface="Courier New"/>
                        </a:rPr>
                        <a:t>[^A-</a:t>
                      </a:r>
                      <a:r>
                        <a:rPr sz="1800" spc="-25" dirty="0">
                          <a:solidFill>
                            <a:srgbClr val="CC0000"/>
                          </a:solidFill>
                          <a:latin typeface="Courier New"/>
                          <a:cs typeface="Courier New"/>
                        </a:rPr>
                        <a:t>Z]</a:t>
                      </a:r>
                      <a:endParaRPr sz="1800">
                        <a:latin typeface="Courier New"/>
                        <a:cs typeface="Courier New"/>
                      </a:endParaRPr>
                    </a:p>
                  </a:txBody>
                  <a:tcPr marL="0" marR="0" marT="45719"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6D5D5"/>
                    </a:solidFill>
                  </a:tcPr>
                </a:tc>
                <a:tc>
                  <a:txBody>
                    <a:bodyPr/>
                    <a:lstStyle/>
                    <a:p>
                      <a:pPr marL="91440">
                        <a:lnSpc>
                          <a:spcPct val="100000"/>
                        </a:lnSpc>
                        <a:spcBef>
                          <a:spcPts val="359"/>
                        </a:spcBef>
                      </a:pPr>
                      <a:r>
                        <a:rPr sz="1800" dirty="0">
                          <a:latin typeface="Calibri"/>
                          <a:cs typeface="Calibri"/>
                        </a:rPr>
                        <a:t>Not</a:t>
                      </a:r>
                      <a:r>
                        <a:rPr sz="1800" spc="-30" dirty="0">
                          <a:latin typeface="Calibri"/>
                          <a:cs typeface="Calibri"/>
                        </a:rPr>
                        <a:t> </a:t>
                      </a:r>
                      <a:r>
                        <a:rPr sz="1800" dirty="0">
                          <a:latin typeface="Calibri"/>
                          <a:cs typeface="Calibri"/>
                        </a:rPr>
                        <a:t>an</a:t>
                      </a:r>
                      <a:r>
                        <a:rPr sz="1800" spc="-25" dirty="0">
                          <a:latin typeface="Calibri"/>
                          <a:cs typeface="Calibri"/>
                        </a:rPr>
                        <a:t> </a:t>
                      </a:r>
                      <a:r>
                        <a:rPr sz="1800" dirty="0">
                          <a:latin typeface="Calibri"/>
                          <a:cs typeface="Calibri"/>
                        </a:rPr>
                        <a:t>upper</a:t>
                      </a:r>
                      <a:r>
                        <a:rPr sz="1800" spc="-30" dirty="0">
                          <a:latin typeface="Calibri"/>
                          <a:cs typeface="Calibri"/>
                        </a:rPr>
                        <a:t> </a:t>
                      </a:r>
                      <a:r>
                        <a:rPr sz="1800" dirty="0">
                          <a:latin typeface="Calibri"/>
                          <a:cs typeface="Calibri"/>
                        </a:rPr>
                        <a:t>case</a:t>
                      </a:r>
                      <a:r>
                        <a:rPr sz="1800" spc="-25" dirty="0">
                          <a:latin typeface="Calibri"/>
                          <a:cs typeface="Calibri"/>
                        </a:rPr>
                        <a:t> </a:t>
                      </a:r>
                      <a:r>
                        <a:rPr sz="1800" spc="-20" dirty="0">
                          <a:latin typeface="Calibri"/>
                          <a:cs typeface="Calibri"/>
                        </a:rPr>
                        <a:t>le@er</a:t>
                      </a:r>
                      <a:endParaRPr sz="1800">
                        <a:latin typeface="Calibri"/>
                        <a:cs typeface="Calibri"/>
                      </a:endParaRPr>
                    </a:p>
                  </a:txBody>
                  <a:tcPr marL="0" marR="0" marT="45719"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6D5D5"/>
                    </a:solidFill>
                  </a:tcPr>
                </a:tc>
                <a:tc>
                  <a:txBody>
                    <a:bodyPr/>
                    <a:lstStyle/>
                    <a:p>
                      <a:pPr marL="91440">
                        <a:lnSpc>
                          <a:spcPct val="100000"/>
                        </a:lnSpc>
                        <a:spcBef>
                          <a:spcPts val="359"/>
                        </a:spcBef>
                        <a:tabLst>
                          <a:tab pos="777240" algn="l"/>
                        </a:tabLst>
                      </a:pPr>
                      <a:r>
                        <a:rPr sz="1800" spc="-20" dirty="0">
                          <a:latin typeface="Courier New"/>
                          <a:cs typeface="Courier New"/>
                        </a:rPr>
                        <a:t>O</a:t>
                      </a:r>
                      <a:r>
                        <a:rPr sz="1800" u="sng" spc="-20" dirty="0">
                          <a:solidFill>
                            <a:srgbClr val="3366FF"/>
                          </a:solidFill>
                          <a:uFill>
                            <a:solidFill>
                              <a:srgbClr val="4180FF"/>
                            </a:solidFill>
                          </a:uFill>
                          <a:latin typeface="Courier New"/>
                          <a:cs typeface="Courier New"/>
                        </a:rPr>
                        <a:t>y</a:t>
                      </a:r>
                      <a:r>
                        <a:rPr sz="1800" spc="-20" dirty="0">
                          <a:latin typeface="Courier New"/>
                          <a:cs typeface="Courier New"/>
                        </a:rPr>
                        <a:t>fn</a:t>
                      </a:r>
                      <a:r>
                        <a:rPr sz="1800" dirty="0">
                          <a:latin typeface="Courier New"/>
                          <a:cs typeface="Courier New"/>
                        </a:rPr>
                        <a:t>	</a:t>
                      </a:r>
                      <a:r>
                        <a:rPr sz="1800" spc="-10" dirty="0">
                          <a:latin typeface="Courier New"/>
                          <a:cs typeface="Courier New"/>
                        </a:rPr>
                        <a:t>pripetchik</a:t>
                      </a:r>
                      <a:endParaRPr sz="1800">
                        <a:latin typeface="Courier New"/>
                        <a:cs typeface="Courier New"/>
                      </a:endParaRPr>
                    </a:p>
                  </a:txBody>
                  <a:tcPr marL="0" marR="0" marT="45719"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6D5D5"/>
                    </a:solidFill>
                  </a:tcPr>
                </a:tc>
                <a:extLst>
                  <a:ext uri="{0D108BD9-81ED-4DB2-BD59-A6C34878D82A}">
                    <a16:rowId xmlns:a16="http://schemas.microsoft.com/office/drawing/2014/main" val="10001"/>
                  </a:ext>
                </a:extLst>
              </a:tr>
              <a:tr h="370205">
                <a:tc>
                  <a:txBody>
                    <a:bodyPr/>
                    <a:lstStyle/>
                    <a:p>
                      <a:pPr marL="91440">
                        <a:lnSpc>
                          <a:spcPct val="100000"/>
                        </a:lnSpc>
                        <a:spcBef>
                          <a:spcPts val="359"/>
                        </a:spcBef>
                      </a:pPr>
                      <a:r>
                        <a:rPr sz="1800" spc="-10" dirty="0">
                          <a:solidFill>
                            <a:srgbClr val="CC0000"/>
                          </a:solidFill>
                          <a:latin typeface="Courier New"/>
                          <a:cs typeface="Courier New"/>
                        </a:rPr>
                        <a:t>[^Ss]</a:t>
                      </a:r>
                      <a:endParaRPr sz="1800">
                        <a:latin typeface="Courier New"/>
                        <a:cs typeface="Courier New"/>
                      </a:endParaRPr>
                    </a:p>
                  </a:txBody>
                  <a:tcPr marL="0" marR="0" marT="4571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ECEC"/>
                    </a:solidFill>
                  </a:tcPr>
                </a:tc>
                <a:tc>
                  <a:txBody>
                    <a:bodyPr/>
                    <a:lstStyle/>
                    <a:p>
                      <a:pPr marL="91440">
                        <a:lnSpc>
                          <a:spcPct val="100000"/>
                        </a:lnSpc>
                        <a:spcBef>
                          <a:spcPts val="359"/>
                        </a:spcBef>
                      </a:pPr>
                      <a:r>
                        <a:rPr sz="1800" dirty="0">
                          <a:latin typeface="Calibri"/>
                          <a:cs typeface="Calibri"/>
                        </a:rPr>
                        <a:t>Neither</a:t>
                      </a:r>
                      <a:r>
                        <a:rPr sz="1800" spc="-30" dirty="0">
                          <a:latin typeface="Calibri"/>
                          <a:cs typeface="Calibri"/>
                        </a:rPr>
                        <a:t> </a:t>
                      </a:r>
                      <a:r>
                        <a:rPr sz="1800" dirty="0">
                          <a:latin typeface="Calibri"/>
                          <a:cs typeface="Calibri"/>
                        </a:rPr>
                        <a:t>‘S’</a:t>
                      </a:r>
                      <a:r>
                        <a:rPr sz="1800" spc="-30" dirty="0">
                          <a:latin typeface="Calibri"/>
                          <a:cs typeface="Calibri"/>
                        </a:rPr>
                        <a:t> </a:t>
                      </a:r>
                      <a:r>
                        <a:rPr sz="1800" dirty="0">
                          <a:latin typeface="Calibri"/>
                          <a:cs typeface="Calibri"/>
                        </a:rPr>
                        <a:t>nor</a:t>
                      </a:r>
                      <a:r>
                        <a:rPr sz="1800" spc="-25" dirty="0">
                          <a:latin typeface="Calibri"/>
                          <a:cs typeface="Calibri"/>
                        </a:rPr>
                        <a:t> ‘s’</a:t>
                      </a:r>
                      <a:endParaRPr sz="1800" dirty="0">
                        <a:latin typeface="Calibri"/>
                        <a:cs typeface="Calibri"/>
                      </a:endParaRPr>
                    </a:p>
                  </a:txBody>
                  <a:tcPr marL="0" marR="0" marT="4571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ECEC"/>
                    </a:solidFill>
                  </a:tcPr>
                </a:tc>
                <a:tc>
                  <a:txBody>
                    <a:bodyPr/>
                    <a:lstStyle/>
                    <a:p>
                      <a:pPr marL="91440">
                        <a:lnSpc>
                          <a:spcPct val="100000"/>
                        </a:lnSpc>
                        <a:spcBef>
                          <a:spcPts val="359"/>
                        </a:spcBef>
                        <a:tabLst>
                          <a:tab pos="365125" algn="l"/>
                          <a:tab pos="1051560" algn="l"/>
                          <a:tab pos="1463040" algn="l"/>
                          <a:tab pos="2834640" algn="l"/>
                        </a:tabLst>
                      </a:pPr>
                      <a:r>
                        <a:rPr sz="1800" u="sng" spc="-50" dirty="0">
                          <a:solidFill>
                            <a:srgbClr val="3366FF"/>
                          </a:solidFill>
                          <a:uFill>
                            <a:solidFill>
                              <a:srgbClr val="4180FF"/>
                            </a:solidFill>
                          </a:uFill>
                          <a:latin typeface="Courier New"/>
                          <a:cs typeface="Courier New"/>
                        </a:rPr>
                        <a:t>I</a:t>
                      </a:r>
                      <a:r>
                        <a:rPr sz="1800" dirty="0">
                          <a:solidFill>
                            <a:srgbClr val="3366FF"/>
                          </a:solidFill>
                          <a:latin typeface="Courier New"/>
                          <a:cs typeface="Courier New"/>
                        </a:rPr>
                        <a:t>	</a:t>
                      </a:r>
                      <a:r>
                        <a:rPr sz="1800" spc="-20" dirty="0">
                          <a:latin typeface="Courier New"/>
                          <a:cs typeface="Courier New"/>
                        </a:rPr>
                        <a:t>have</a:t>
                      </a:r>
                      <a:r>
                        <a:rPr sz="1800" dirty="0">
                          <a:latin typeface="Courier New"/>
                          <a:cs typeface="Courier New"/>
                        </a:rPr>
                        <a:t>	</a:t>
                      </a:r>
                      <a:r>
                        <a:rPr sz="1800" spc="-25" dirty="0">
                          <a:latin typeface="Courier New"/>
                          <a:cs typeface="Courier New"/>
                        </a:rPr>
                        <a:t>no</a:t>
                      </a:r>
                      <a:r>
                        <a:rPr sz="1800" dirty="0">
                          <a:latin typeface="Courier New"/>
                          <a:cs typeface="Courier New"/>
                        </a:rPr>
                        <a:t>	</a:t>
                      </a:r>
                      <a:r>
                        <a:rPr sz="1800" spc="-10" dirty="0">
                          <a:latin typeface="Courier New"/>
                          <a:cs typeface="Courier New"/>
                        </a:rPr>
                        <a:t>exquisite</a:t>
                      </a:r>
                      <a:r>
                        <a:rPr sz="1800" dirty="0">
                          <a:latin typeface="Courier New"/>
                          <a:cs typeface="Courier New"/>
                        </a:rPr>
                        <a:t>	</a:t>
                      </a:r>
                      <a:r>
                        <a:rPr sz="1800" spc="-10" dirty="0">
                          <a:latin typeface="Courier New"/>
                          <a:cs typeface="Courier New"/>
                        </a:rPr>
                        <a:t>reason”</a:t>
                      </a:r>
                      <a:endParaRPr sz="1800">
                        <a:latin typeface="Courier New"/>
                        <a:cs typeface="Courier New"/>
                      </a:endParaRPr>
                    </a:p>
                  </a:txBody>
                  <a:tcPr marL="0" marR="0" marT="4571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ECEC"/>
                    </a:solidFill>
                  </a:tcPr>
                </a:tc>
                <a:extLst>
                  <a:ext uri="{0D108BD9-81ED-4DB2-BD59-A6C34878D82A}">
                    <a16:rowId xmlns:a16="http://schemas.microsoft.com/office/drawing/2014/main" val="10002"/>
                  </a:ext>
                </a:extLst>
              </a:tr>
              <a:tr h="370205">
                <a:tc>
                  <a:txBody>
                    <a:bodyPr/>
                    <a:lstStyle/>
                    <a:p>
                      <a:pPr marL="91440">
                        <a:lnSpc>
                          <a:spcPct val="100000"/>
                        </a:lnSpc>
                        <a:spcBef>
                          <a:spcPts val="360"/>
                        </a:spcBef>
                      </a:pPr>
                      <a:r>
                        <a:rPr sz="1800" spc="-10" dirty="0">
                          <a:solidFill>
                            <a:srgbClr val="CC0000"/>
                          </a:solidFill>
                          <a:latin typeface="Courier New"/>
                          <a:cs typeface="Courier New"/>
                        </a:rPr>
                        <a:t>[^e^]</a:t>
                      </a:r>
                      <a:endParaRPr sz="1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D5D5"/>
                    </a:solidFill>
                  </a:tcPr>
                </a:tc>
                <a:tc>
                  <a:txBody>
                    <a:bodyPr/>
                    <a:lstStyle/>
                    <a:p>
                      <a:pPr marL="91440">
                        <a:lnSpc>
                          <a:spcPct val="100000"/>
                        </a:lnSpc>
                        <a:spcBef>
                          <a:spcPts val="360"/>
                        </a:spcBef>
                      </a:pPr>
                      <a:r>
                        <a:rPr sz="1800" dirty="0">
                          <a:latin typeface="Calibri"/>
                          <a:cs typeface="Calibri"/>
                        </a:rPr>
                        <a:t>Neither</a:t>
                      </a:r>
                      <a:r>
                        <a:rPr sz="1800" spc="-30" dirty="0">
                          <a:latin typeface="Calibri"/>
                          <a:cs typeface="Calibri"/>
                        </a:rPr>
                        <a:t> </a:t>
                      </a:r>
                      <a:r>
                        <a:rPr sz="1800" dirty="0">
                          <a:latin typeface="Calibri"/>
                          <a:cs typeface="Calibri"/>
                        </a:rPr>
                        <a:t>e</a:t>
                      </a:r>
                      <a:r>
                        <a:rPr sz="1800" spc="-30" dirty="0">
                          <a:latin typeface="Calibri"/>
                          <a:cs typeface="Calibri"/>
                        </a:rPr>
                        <a:t> </a:t>
                      </a:r>
                      <a:r>
                        <a:rPr sz="1800" dirty="0">
                          <a:latin typeface="Calibri"/>
                          <a:cs typeface="Calibri"/>
                        </a:rPr>
                        <a:t>nor</a:t>
                      </a:r>
                      <a:r>
                        <a:rPr sz="1800" spc="-25" dirty="0">
                          <a:latin typeface="Calibri"/>
                          <a:cs typeface="Calibri"/>
                        </a:rPr>
                        <a:t> </a:t>
                      </a:r>
                      <a:r>
                        <a:rPr sz="1800" spc="-50" dirty="0">
                          <a:latin typeface="Calibri"/>
                          <a:cs typeface="Calibri"/>
                        </a:rPr>
                        <a:t>^</a:t>
                      </a:r>
                      <a:endParaRPr sz="1800">
                        <a:latin typeface="Calibri"/>
                        <a:cs typeface="Calibri"/>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D5D5"/>
                    </a:solidFill>
                  </a:tcPr>
                </a:tc>
                <a:tc>
                  <a:txBody>
                    <a:bodyPr/>
                    <a:lstStyle/>
                    <a:p>
                      <a:pPr marL="91440">
                        <a:lnSpc>
                          <a:spcPct val="100000"/>
                        </a:lnSpc>
                        <a:spcBef>
                          <a:spcPts val="360"/>
                        </a:spcBef>
                        <a:tabLst>
                          <a:tab pos="777240" algn="l"/>
                        </a:tabLst>
                      </a:pPr>
                      <a:r>
                        <a:rPr sz="1800" spc="-20" dirty="0">
                          <a:latin typeface="Courier New"/>
                          <a:cs typeface="Courier New"/>
                        </a:rPr>
                        <a:t>Look</a:t>
                      </a:r>
                      <a:r>
                        <a:rPr sz="1800" dirty="0">
                          <a:latin typeface="Courier New"/>
                          <a:cs typeface="Courier New"/>
                        </a:rPr>
                        <a:t>	</a:t>
                      </a:r>
                      <a:r>
                        <a:rPr sz="1800" spc="-20" dirty="0">
                          <a:latin typeface="Courier New"/>
                          <a:cs typeface="Courier New"/>
                        </a:rPr>
                        <a:t>h</a:t>
                      </a:r>
                      <a:r>
                        <a:rPr sz="1800" u="sng" spc="-20" dirty="0">
                          <a:solidFill>
                            <a:srgbClr val="3366FF"/>
                          </a:solidFill>
                          <a:uFill>
                            <a:solidFill>
                              <a:srgbClr val="4180FF"/>
                            </a:solidFill>
                          </a:uFill>
                          <a:latin typeface="Courier New"/>
                          <a:cs typeface="Courier New"/>
                        </a:rPr>
                        <a:t>e</a:t>
                      </a:r>
                      <a:r>
                        <a:rPr sz="1800" spc="-20" dirty="0">
                          <a:latin typeface="Courier New"/>
                          <a:cs typeface="Courier New"/>
                        </a:rPr>
                        <a:t>re</a:t>
                      </a:r>
                      <a:endParaRPr sz="1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D5D5"/>
                    </a:solidFill>
                  </a:tcPr>
                </a:tc>
                <a:extLst>
                  <a:ext uri="{0D108BD9-81ED-4DB2-BD59-A6C34878D82A}">
                    <a16:rowId xmlns:a16="http://schemas.microsoft.com/office/drawing/2014/main" val="10003"/>
                  </a:ext>
                </a:extLst>
              </a:tr>
              <a:tr h="370205">
                <a:tc>
                  <a:txBody>
                    <a:bodyPr/>
                    <a:lstStyle/>
                    <a:p>
                      <a:pPr marL="91440">
                        <a:lnSpc>
                          <a:spcPct val="100000"/>
                        </a:lnSpc>
                        <a:spcBef>
                          <a:spcPts val="360"/>
                        </a:spcBef>
                      </a:pPr>
                      <a:r>
                        <a:rPr sz="1800" spc="-25" dirty="0">
                          <a:solidFill>
                            <a:srgbClr val="CC0000"/>
                          </a:solidFill>
                          <a:latin typeface="Courier New"/>
                          <a:cs typeface="Courier New"/>
                        </a:rPr>
                        <a:t>a^b</a:t>
                      </a:r>
                      <a:endParaRPr sz="1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ECEC"/>
                    </a:solidFill>
                  </a:tcPr>
                </a:tc>
                <a:tc>
                  <a:txBody>
                    <a:bodyPr/>
                    <a:lstStyle/>
                    <a:p>
                      <a:pPr marL="91440">
                        <a:lnSpc>
                          <a:spcPct val="100000"/>
                        </a:lnSpc>
                        <a:spcBef>
                          <a:spcPts val="360"/>
                        </a:spcBef>
                      </a:pPr>
                      <a:r>
                        <a:rPr sz="1800" dirty="0">
                          <a:latin typeface="Calibri"/>
                          <a:cs typeface="Calibri"/>
                        </a:rPr>
                        <a:t>The</a:t>
                      </a:r>
                      <a:r>
                        <a:rPr sz="1800" spc="-10" dirty="0">
                          <a:latin typeface="Calibri"/>
                          <a:cs typeface="Calibri"/>
                        </a:rPr>
                        <a:t> </a:t>
                      </a:r>
                      <a:r>
                        <a:rPr sz="1800" spc="-90" dirty="0">
                          <a:latin typeface="Calibri"/>
                          <a:cs typeface="Calibri"/>
                        </a:rPr>
                        <a:t>pa@ern</a:t>
                      </a:r>
                      <a:r>
                        <a:rPr sz="1800" spc="-10" dirty="0">
                          <a:latin typeface="Calibri"/>
                          <a:cs typeface="Calibri"/>
                        </a:rPr>
                        <a:t> </a:t>
                      </a:r>
                      <a:r>
                        <a:rPr sz="1800" dirty="0">
                          <a:latin typeface="Calibri"/>
                          <a:cs typeface="Calibri"/>
                        </a:rPr>
                        <a:t>a</a:t>
                      </a:r>
                      <a:r>
                        <a:rPr sz="1800" spc="-5" dirty="0">
                          <a:latin typeface="Calibri"/>
                          <a:cs typeface="Calibri"/>
                        </a:rPr>
                        <a:t> </a:t>
                      </a:r>
                      <a:r>
                        <a:rPr sz="1800" dirty="0">
                          <a:latin typeface="Calibri"/>
                          <a:cs typeface="Calibri"/>
                        </a:rPr>
                        <a:t>carat</a:t>
                      </a:r>
                      <a:r>
                        <a:rPr sz="1800" spc="-10" dirty="0">
                          <a:latin typeface="Calibri"/>
                          <a:cs typeface="Calibri"/>
                        </a:rPr>
                        <a:t> </a:t>
                      </a:r>
                      <a:r>
                        <a:rPr sz="1800" spc="-50" dirty="0">
                          <a:latin typeface="Calibri"/>
                          <a:cs typeface="Calibri"/>
                        </a:rPr>
                        <a:t>b</a:t>
                      </a:r>
                      <a:endParaRPr sz="1800">
                        <a:latin typeface="Calibri"/>
                        <a:cs typeface="Calibri"/>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ECEC"/>
                    </a:solidFill>
                  </a:tcPr>
                </a:tc>
                <a:tc>
                  <a:txBody>
                    <a:bodyPr/>
                    <a:lstStyle/>
                    <a:p>
                      <a:pPr marL="91440">
                        <a:lnSpc>
                          <a:spcPct val="100000"/>
                        </a:lnSpc>
                        <a:spcBef>
                          <a:spcPts val="360"/>
                        </a:spcBef>
                        <a:tabLst>
                          <a:tab pos="777240" algn="l"/>
                          <a:tab pos="1188720" algn="l"/>
                          <a:tab pos="1737360" algn="l"/>
                        </a:tabLst>
                      </a:pPr>
                      <a:r>
                        <a:rPr sz="1800" spc="-20" dirty="0">
                          <a:latin typeface="Courier New"/>
                          <a:cs typeface="Courier New"/>
                        </a:rPr>
                        <a:t>Look</a:t>
                      </a:r>
                      <a:r>
                        <a:rPr sz="1800" dirty="0">
                          <a:latin typeface="Courier New"/>
                          <a:cs typeface="Courier New"/>
                        </a:rPr>
                        <a:t>	</a:t>
                      </a:r>
                      <a:r>
                        <a:rPr sz="1800" spc="-25" dirty="0">
                          <a:latin typeface="Courier New"/>
                          <a:cs typeface="Courier New"/>
                        </a:rPr>
                        <a:t>up</a:t>
                      </a:r>
                      <a:r>
                        <a:rPr sz="1800" dirty="0">
                          <a:latin typeface="Courier New"/>
                          <a:cs typeface="Courier New"/>
                        </a:rPr>
                        <a:t>	</a:t>
                      </a:r>
                      <a:r>
                        <a:rPr sz="1800" u="sng" spc="-25" dirty="0">
                          <a:solidFill>
                            <a:srgbClr val="3366FF"/>
                          </a:solidFill>
                          <a:uFill>
                            <a:solidFill>
                              <a:srgbClr val="4180FF"/>
                            </a:solidFill>
                          </a:uFill>
                          <a:latin typeface="Courier New"/>
                          <a:cs typeface="Courier New"/>
                        </a:rPr>
                        <a:t>a^b</a:t>
                      </a:r>
                      <a:r>
                        <a:rPr sz="1800" u="sng" dirty="0">
                          <a:solidFill>
                            <a:srgbClr val="3366FF"/>
                          </a:solidFill>
                          <a:uFill>
                            <a:solidFill>
                              <a:srgbClr val="4180FF"/>
                            </a:solidFill>
                          </a:uFill>
                          <a:latin typeface="Courier New"/>
                          <a:cs typeface="Courier New"/>
                        </a:rPr>
                        <a:t>	</a:t>
                      </a:r>
                      <a:r>
                        <a:rPr sz="1800" spc="-25" dirty="0">
                          <a:latin typeface="Courier New"/>
                          <a:cs typeface="Courier New"/>
                        </a:rPr>
                        <a:t>now</a:t>
                      </a:r>
                      <a:endParaRPr sz="1800" dirty="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ECEC"/>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47212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B75F0303-4826-14E8-FD4C-DF576F4637CD}"/>
              </a:ext>
            </a:extLst>
          </p:cNvPr>
          <p:cNvSpPr txBox="1">
            <a:spLocks/>
          </p:cNvSpPr>
          <p:nvPr/>
        </p:nvSpPr>
        <p:spPr>
          <a:xfrm>
            <a:off x="1297939" y="54355"/>
            <a:ext cx="7682230" cy="1895647"/>
          </a:xfrm>
          <a:prstGeom prst="rect">
            <a:avLst/>
          </a:prstGeom>
        </p:spPr>
        <p:txBody>
          <a:bodyPr vert="horz" wrap="square" lIns="0" tIns="536194"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65100">
              <a:lnSpc>
                <a:spcPct val="100000"/>
              </a:lnSpc>
              <a:spcBef>
                <a:spcPts val="100"/>
              </a:spcBef>
            </a:pPr>
            <a:r>
              <a:rPr lang="en-US" dirty="0"/>
              <a:t>Regular</a:t>
            </a:r>
            <a:r>
              <a:rPr lang="en-US" spc="-70" dirty="0"/>
              <a:t> </a:t>
            </a:r>
            <a:r>
              <a:rPr lang="en-US" dirty="0"/>
              <a:t>Expressions:</a:t>
            </a:r>
            <a:r>
              <a:rPr lang="en-US" spc="-65" dirty="0"/>
              <a:t> </a:t>
            </a:r>
            <a:r>
              <a:rPr lang="en-US" dirty="0"/>
              <a:t>More</a:t>
            </a:r>
            <a:r>
              <a:rPr lang="en-US" spc="-65" dirty="0"/>
              <a:t> </a:t>
            </a:r>
            <a:r>
              <a:rPr lang="en-US" spc="-10" dirty="0"/>
              <a:t>Disjunction</a:t>
            </a:r>
          </a:p>
        </p:txBody>
      </p:sp>
      <p:sp>
        <p:nvSpPr>
          <p:cNvPr id="3" name="object 7">
            <a:extLst>
              <a:ext uri="{FF2B5EF4-FFF2-40B4-BE49-F238E27FC236}">
                <a16:creationId xmlns:a16="http://schemas.microsoft.com/office/drawing/2014/main" id="{05DF7EB2-5F68-1787-457C-856184A7DACB}"/>
              </a:ext>
            </a:extLst>
          </p:cNvPr>
          <p:cNvSpPr txBox="1"/>
          <p:nvPr/>
        </p:nvSpPr>
        <p:spPr>
          <a:xfrm>
            <a:off x="1450339" y="2103627"/>
            <a:ext cx="5993765" cy="883285"/>
          </a:xfrm>
          <a:prstGeom prst="rect">
            <a:avLst/>
          </a:prstGeom>
        </p:spPr>
        <p:txBody>
          <a:bodyPr vert="horz" wrap="square" lIns="0" tIns="75565" rIns="0" bIns="0" rtlCol="0">
            <a:spAutoFit/>
          </a:bodyPr>
          <a:lstStyle/>
          <a:p>
            <a:pPr marL="354965" indent="-342265">
              <a:lnSpc>
                <a:spcPct val="100000"/>
              </a:lnSpc>
              <a:spcBef>
                <a:spcPts val="595"/>
              </a:spcBef>
              <a:buClr>
                <a:srgbClr val="CC0000"/>
              </a:buClr>
              <a:buFont typeface="Times New Roman"/>
              <a:buChar char="•"/>
              <a:tabLst>
                <a:tab pos="354965" algn="l"/>
              </a:tabLst>
            </a:pPr>
            <a:r>
              <a:rPr sz="2400" dirty="0">
                <a:latin typeface="Calibri"/>
                <a:cs typeface="Calibri"/>
              </a:rPr>
              <a:t>Woodchucks</a:t>
            </a:r>
            <a:r>
              <a:rPr sz="2400" spc="-40" dirty="0">
                <a:latin typeface="Calibri"/>
                <a:cs typeface="Calibri"/>
              </a:rPr>
              <a:t> </a:t>
            </a:r>
            <a:r>
              <a:rPr sz="2400" dirty="0">
                <a:latin typeface="Calibri"/>
                <a:cs typeface="Calibri"/>
              </a:rPr>
              <a:t>is</a:t>
            </a:r>
            <a:r>
              <a:rPr sz="2400" spc="-35" dirty="0">
                <a:latin typeface="Calibri"/>
                <a:cs typeface="Calibri"/>
              </a:rPr>
              <a:t> </a:t>
            </a:r>
            <a:r>
              <a:rPr sz="2400" dirty="0">
                <a:latin typeface="Calibri"/>
                <a:cs typeface="Calibri"/>
              </a:rPr>
              <a:t>another</a:t>
            </a:r>
            <a:r>
              <a:rPr sz="2400" spc="-40" dirty="0">
                <a:latin typeface="Calibri"/>
                <a:cs typeface="Calibri"/>
              </a:rPr>
              <a:t> </a:t>
            </a:r>
            <a:r>
              <a:rPr sz="2400" dirty="0">
                <a:latin typeface="Calibri"/>
                <a:cs typeface="Calibri"/>
              </a:rPr>
              <a:t>name</a:t>
            </a:r>
            <a:r>
              <a:rPr sz="2400" spc="-35" dirty="0">
                <a:latin typeface="Calibri"/>
                <a:cs typeface="Calibri"/>
              </a:rPr>
              <a:t> </a:t>
            </a:r>
            <a:r>
              <a:rPr sz="2400" dirty="0">
                <a:latin typeface="Calibri"/>
                <a:cs typeface="Calibri"/>
              </a:rPr>
              <a:t>for</a:t>
            </a:r>
            <a:r>
              <a:rPr sz="2400" spc="-35" dirty="0">
                <a:latin typeface="Calibri"/>
                <a:cs typeface="Calibri"/>
              </a:rPr>
              <a:t> </a:t>
            </a:r>
            <a:r>
              <a:rPr sz="2400" spc="-10" dirty="0">
                <a:latin typeface="Calibri"/>
                <a:cs typeface="Calibri"/>
              </a:rPr>
              <a:t>groundhog!</a:t>
            </a:r>
            <a:endParaRPr sz="2400" dirty="0">
              <a:latin typeface="Calibri"/>
              <a:cs typeface="Calibri"/>
            </a:endParaRPr>
          </a:p>
          <a:p>
            <a:pPr marL="354965" indent="-342265">
              <a:lnSpc>
                <a:spcPct val="100000"/>
              </a:lnSpc>
              <a:spcBef>
                <a:spcPts val="495"/>
              </a:spcBef>
              <a:buClr>
                <a:srgbClr val="CC0000"/>
              </a:buClr>
              <a:buFont typeface="Times New Roman"/>
              <a:buChar char="•"/>
              <a:tabLst>
                <a:tab pos="354965" algn="l"/>
              </a:tabLst>
            </a:pPr>
            <a:r>
              <a:rPr sz="2400" dirty="0">
                <a:latin typeface="Calibri"/>
                <a:cs typeface="Calibri"/>
              </a:rPr>
              <a:t>The</a:t>
            </a:r>
            <a:r>
              <a:rPr sz="2400" spc="-35" dirty="0">
                <a:latin typeface="Calibri"/>
                <a:cs typeface="Calibri"/>
              </a:rPr>
              <a:t> </a:t>
            </a:r>
            <a:r>
              <a:rPr sz="2400" dirty="0">
                <a:latin typeface="Calibri"/>
                <a:cs typeface="Calibri"/>
              </a:rPr>
              <a:t>pipe</a:t>
            </a:r>
            <a:r>
              <a:rPr sz="2400" spc="-30" dirty="0">
                <a:latin typeface="Calibri"/>
                <a:cs typeface="Calibri"/>
              </a:rPr>
              <a:t> </a:t>
            </a:r>
            <a:r>
              <a:rPr sz="2400" dirty="0">
                <a:latin typeface="Calibri"/>
                <a:cs typeface="Calibri"/>
              </a:rPr>
              <a:t>|</a:t>
            </a:r>
            <a:r>
              <a:rPr sz="2400" spc="-30" dirty="0">
                <a:latin typeface="Calibri"/>
                <a:cs typeface="Calibri"/>
              </a:rPr>
              <a:t> </a:t>
            </a:r>
            <a:r>
              <a:rPr sz="2400" dirty="0">
                <a:latin typeface="Calibri"/>
                <a:cs typeface="Calibri"/>
              </a:rPr>
              <a:t>for</a:t>
            </a:r>
            <a:r>
              <a:rPr sz="2400" spc="-30" dirty="0">
                <a:latin typeface="Calibri"/>
                <a:cs typeface="Calibri"/>
              </a:rPr>
              <a:t> </a:t>
            </a:r>
            <a:r>
              <a:rPr sz="2400" spc="-10" dirty="0">
                <a:latin typeface="Calibri"/>
                <a:cs typeface="Calibri"/>
              </a:rPr>
              <a:t>disjuncGon</a:t>
            </a:r>
            <a:endParaRPr sz="2400" dirty="0">
              <a:latin typeface="Calibri"/>
              <a:cs typeface="Calibri"/>
            </a:endParaRPr>
          </a:p>
        </p:txBody>
      </p:sp>
      <p:graphicFrame>
        <p:nvGraphicFramePr>
          <p:cNvPr id="4" name="object 8">
            <a:extLst>
              <a:ext uri="{FF2B5EF4-FFF2-40B4-BE49-F238E27FC236}">
                <a16:creationId xmlns:a16="http://schemas.microsoft.com/office/drawing/2014/main" id="{7FD48ACE-EE5E-B15B-8A47-6A0B1A3BF851}"/>
              </a:ext>
            </a:extLst>
          </p:cNvPr>
          <p:cNvGraphicFramePr>
            <a:graphicFrameLocks noGrp="1"/>
          </p:cNvGraphicFramePr>
          <p:nvPr>
            <p:extLst>
              <p:ext uri="{D42A27DB-BD31-4B8C-83A1-F6EECF244321}">
                <p14:modId xmlns:p14="http://schemas.microsoft.com/office/powerpoint/2010/main" val="2829650122"/>
              </p:ext>
            </p:extLst>
          </p:nvPr>
        </p:nvGraphicFramePr>
        <p:xfrm>
          <a:off x="1450339" y="3766184"/>
          <a:ext cx="5334000" cy="2121535"/>
        </p:xfrm>
        <a:graphic>
          <a:graphicData uri="http://schemas.openxmlformats.org/drawingml/2006/table">
            <a:tbl>
              <a:tblPr firstRow="1" bandRow="1">
                <a:tableStyleId>{2D5ABB26-0587-4C30-8999-92F81FD0307C}</a:tableStyleId>
              </a:tblPr>
              <a:tblGrid>
                <a:gridCol w="39624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tblGrid>
              <a:tr h="370840">
                <a:tc>
                  <a:txBody>
                    <a:bodyPr/>
                    <a:lstStyle/>
                    <a:p>
                      <a:pPr marL="90805">
                        <a:lnSpc>
                          <a:spcPct val="100000"/>
                        </a:lnSpc>
                        <a:spcBef>
                          <a:spcPts val="360"/>
                        </a:spcBef>
                      </a:pPr>
                      <a:r>
                        <a:rPr sz="1800" b="1" spc="-10" dirty="0">
                          <a:solidFill>
                            <a:srgbClr val="FFFFFF"/>
                          </a:solidFill>
                          <a:latin typeface="Calibri"/>
                          <a:cs typeface="Calibri"/>
                        </a:rPr>
                        <a:t>Pa6ern</a:t>
                      </a:r>
                      <a:endParaRPr sz="1800">
                        <a:latin typeface="Calibri"/>
                        <a:cs typeface="Calibri"/>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51826"/>
                    </a:solidFill>
                  </a:tcPr>
                </a:tc>
                <a:tc>
                  <a:txBody>
                    <a:bodyPr/>
                    <a:lstStyle/>
                    <a:p>
                      <a:pPr marL="91440">
                        <a:lnSpc>
                          <a:spcPct val="100000"/>
                        </a:lnSpc>
                        <a:spcBef>
                          <a:spcPts val="360"/>
                        </a:spcBef>
                      </a:pPr>
                      <a:r>
                        <a:rPr sz="1800" b="1" spc="-10" dirty="0">
                          <a:solidFill>
                            <a:srgbClr val="FFFFFF"/>
                          </a:solidFill>
                          <a:latin typeface="Calibri"/>
                          <a:cs typeface="Calibri"/>
                        </a:rPr>
                        <a:t>Matches</a:t>
                      </a:r>
                      <a:endParaRPr sz="1800">
                        <a:latin typeface="Calibri"/>
                        <a:cs typeface="Calibri"/>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51826"/>
                    </a:solidFill>
                  </a:tcPr>
                </a:tc>
                <a:extLst>
                  <a:ext uri="{0D108BD9-81ED-4DB2-BD59-A6C34878D82A}">
                    <a16:rowId xmlns:a16="http://schemas.microsoft.com/office/drawing/2014/main" val="10000"/>
                  </a:ext>
                </a:extLst>
              </a:tr>
              <a:tr h="370205">
                <a:tc>
                  <a:txBody>
                    <a:bodyPr/>
                    <a:lstStyle/>
                    <a:p>
                      <a:pPr marL="90805">
                        <a:lnSpc>
                          <a:spcPct val="100000"/>
                        </a:lnSpc>
                        <a:spcBef>
                          <a:spcPts val="359"/>
                        </a:spcBef>
                      </a:pPr>
                      <a:r>
                        <a:rPr sz="1800" spc="-10" dirty="0">
                          <a:solidFill>
                            <a:srgbClr val="CC0000"/>
                          </a:solidFill>
                          <a:latin typeface="Courier New"/>
                          <a:cs typeface="Courier New"/>
                        </a:rPr>
                        <a:t>groundhog</a:t>
                      </a:r>
                      <a:r>
                        <a:rPr sz="1800" b="1" spc="-10" dirty="0">
                          <a:solidFill>
                            <a:srgbClr val="D81E00"/>
                          </a:solidFill>
                          <a:latin typeface="Courier New"/>
                          <a:cs typeface="Courier New"/>
                        </a:rPr>
                        <a:t>|</a:t>
                      </a:r>
                      <a:r>
                        <a:rPr sz="1800" spc="-10" dirty="0">
                          <a:solidFill>
                            <a:srgbClr val="CC0000"/>
                          </a:solidFill>
                          <a:latin typeface="Courier New"/>
                          <a:cs typeface="Courier New"/>
                        </a:rPr>
                        <a:t>woodchuck</a:t>
                      </a:r>
                      <a:endParaRPr sz="1800" dirty="0">
                        <a:latin typeface="Courier New"/>
                        <a:cs typeface="Courier New"/>
                      </a:endParaRPr>
                    </a:p>
                  </a:txBody>
                  <a:tcPr marL="0" marR="0" marT="45719"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6D5D5"/>
                    </a:solidFill>
                  </a:tcPr>
                </a:tc>
                <a:tc>
                  <a:txBody>
                    <a:bodyPr/>
                    <a:lstStyle/>
                    <a:p>
                      <a:pPr>
                        <a:lnSpc>
                          <a:spcPct val="100000"/>
                        </a:lnSpc>
                      </a:pPr>
                      <a:endParaRPr sz="21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6D5D5"/>
                    </a:solidFill>
                  </a:tcPr>
                </a:tc>
                <a:extLst>
                  <a:ext uri="{0D108BD9-81ED-4DB2-BD59-A6C34878D82A}">
                    <a16:rowId xmlns:a16="http://schemas.microsoft.com/office/drawing/2014/main" val="10001"/>
                  </a:ext>
                </a:extLst>
              </a:tr>
              <a:tr h="640080">
                <a:tc>
                  <a:txBody>
                    <a:bodyPr/>
                    <a:lstStyle/>
                    <a:p>
                      <a:pPr marL="90805">
                        <a:lnSpc>
                          <a:spcPct val="100000"/>
                        </a:lnSpc>
                        <a:spcBef>
                          <a:spcPts val="360"/>
                        </a:spcBef>
                      </a:pPr>
                      <a:r>
                        <a:rPr sz="1800" spc="-10" dirty="0">
                          <a:solidFill>
                            <a:srgbClr val="CC0000"/>
                          </a:solidFill>
                          <a:latin typeface="Courier New"/>
                          <a:cs typeface="Courier New"/>
                        </a:rPr>
                        <a:t>yours</a:t>
                      </a:r>
                      <a:r>
                        <a:rPr sz="1800" b="1" spc="-10" dirty="0">
                          <a:solidFill>
                            <a:srgbClr val="D81E00"/>
                          </a:solidFill>
                          <a:latin typeface="Courier New"/>
                          <a:cs typeface="Courier New"/>
                        </a:rPr>
                        <a:t>|</a:t>
                      </a:r>
                      <a:r>
                        <a:rPr sz="1800" spc="-10" dirty="0">
                          <a:solidFill>
                            <a:srgbClr val="CC0000"/>
                          </a:solidFill>
                          <a:latin typeface="Courier New"/>
                          <a:cs typeface="Courier New"/>
                        </a:rPr>
                        <a:t>mine</a:t>
                      </a:r>
                      <a:endParaRPr sz="1800" dirty="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ECEC"/>
                    </a:solidFill>
                  </a:tcPr>
                </a:tc>
                <a:tc>
                  <a:txBody>
                    <a:bodyPr/>
                    <a:lstStyle/>
                    <a:p>
                      <a:pPr marL="91440" marR="586105">
                        <a:lnSpc>
                          <a:spcPts val="2100"/>
                        </a:lnSpc>
                        <a:spcBef>
                          <a:spcPts val="480"/>
                        </a:spcBef>
                      </a:pPr>
                      <a:r>
                        <a:rPr sz="1800" spc="-10" dirty="0">
                          <a:latin typeface="Courier New"/>
                          <a:cs typeface="Courier New"/>
                        </a:rPr>
                        <a:t>yours </a:t>
                      </a:r>
                      <a:r>
                        <a:rPr sz="1800" spc="-20" dirty="0">
                          <a:latin typeface="Courier New"/>
                          <a:cs typeface="Courier New"/>
                        </a:rPr>
                        <a:t>mine</a:t>
                      </a:r>
                      <a:endParaRPr sz="1800" dirty="0">
                        <a:latin typeface="Courier New"/>
                        <a:cs typeface="Courier New"/>
                      </a:endParaRPr>
                    </a:p>
                  </a:txBody>
                  <a:tcPr marL="0" marR="0" marT="609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ECEC"/>
                    </a:solidFill>
                  </a:tcPr>
                </a:tc>
                <a:extLst>
                  <a:ext uri="{0D108BD9-81ED-4DB2-BD59-A6C34878D82A}">
                    <a16:rowId xmlns:a16="http://schemas.microsoft.com/office/drawing/2014/main" val="10002"/>
                  </a:ext>
                </a:extLst>
              </a:tr>
              <a:tr h="370205">
                <a:tc>
                  <a:txBody>
                    <a:bodyPr/>
                    <a:lstStyle/>
                    <a:p>
                      <a:pPr marL="90805">
                        <a:lnSpc>
                          <a:spcPct val="100000"/>
                        </a:lnSpc>
                        <a:spcBef>
                          <a:spcPts val="360"/>
                        </a:spcBef>
                      </a:pPr>
                      <a:r>
                        <a:rPr sz="1800" spc="-10" dirty="0">
                          <a:solidFill>
                            <a:srgbClr val="CC0000"/>
                          </a:solidFill>
                          <a:latin typeface="Courier New"/>
                          <a:cs typeface="Courier New"/>
                        </a:rPr>
                        <a:t>a</a:t>
                      </a:r>
                      <a:r>
                        <a:rPr sz="1800" b="1" spc="-10" dirty="0">
                          <a:solidFill>
                            <a:srgbClr val="D81E00"/>
                          </a:solidFill>
                          <a:latin typeface="Courier New"/>
                          <a:cs typeface="Courier New"/>
                        </a:rPr>
                        <a:t>|</a:t>
                      </a:r>
                      <a:r>
                        <a:rPr sz="1800" spc="-10" dirty="0">
                          <a:solidFill>
                            <a:srgbClr val="CC0000"/>
                          </a:solidFill>
                          <a:latin typeface="Courier New"/>
                          <a:cs typeface="Courier New"/>
                        </a:rPr>
                        <a:t>b</a:t>
                      </a:r>
                      <a:r>
                        <a:rPr sz="1800" b="1" spc="-10" dirty="0">
                          <a:solidFill>
                            <a:srgbClr val="D81E00"/>
                          </a:solidFill>
                          <a:latin typeface="Courier New"/>
                          <a:cs typeface="Courier New"/>
                        </a:rPr>
                        <a:t>|</a:t>
                      </a:r>
                      <a:r>
                        <a:rPr sz="1800" spc="-10" dirty="0">
                          <a:solidFill>
                            <a:srgbClr val="CC0000"/>
                          </a:solidFill>
                          <a:latin typeface="Courier New"/>
                          <a:cs typeface="Courier New"/>
                        </a:rPr>
                        <a:t>c</a:t>
                      </a:r>
                      <a:endParaRPr sz="1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D5D5"/>
                    </a:solidFill>
                  </a:tcPr>
                </a:tc>
                <a:tc>
                  <a:txBody>
                    <a:bodyPr/>
                    <a:lstStyle/>
                    <a:p>
                      <a:pPr marL="91440">
                        <a:lnSpc>
                          <a:spcPct val="100000"/>
                        </a:lnSpc>
                        <a:spcBef>
                          <a:spcPts val="360"/>
                        </a:spcBef>
                      </a:pPr>
                      <a:r>
                        <a:rPr sz="1800" dirty="0">
                          <a:latin typeface="Calibri"/>
                          <a:cs typeface="Calibri"/>
                        </a:rPr>
                        <a:t>=</a:t>
                      </a:r>
                      <a:r>
                        <a:rPr sz="1800" spc="-10" dirty="0">
                          <a:latin typeface="Calibri"/>
                          <a:cs typeface="Calibri"/>
                        </a:rPr>
                        <a:t> </a:t>
                      </a:r>
                      <a:r>
                        <a:rPr sz="1800" spc="-10" dirty="0">
                          <a:solidFill>
                            <a:srgbClr val="FF0000"/>
                          </a:solidFill>
                          <a:latin typeface="Calibri"/>
                          <a:cs typeface="Calibri"/>
                        </a:rPr>
                        <a:t>[abc]</a:t>
                      </a:r>
                      <a:endParaRPr sz="1800" dirty="0">
                        <a:latin typeface="Calibri"/>
                        <a:cs typeface="Calibri"/>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D5D5"/>
                    </a:solidFill>
                  </a:tcPr>
                </a:tc>
                <a:extLst>
                  <a:ext uri="{0D108BD9-81ED-4DB2-BD59-A6C34878D82A}">
                    <a16:rowId xmlns:a16="http://schemas.microsoft.com/office/drawing/2014/main" val="10003"/>
                  </a:ext>
                </a:extLst>
              </a:tr>
              <a:tr h="370205">
                <a:tc>
                  <a:txBody>
                    <a:bodyPr/>
                    <a:lstStyle/>
                    <a:p>
                      <a:pPr marL="90805">
                        <a:lnSpc>
                          <a:spcPct val="100000"/>
                        </a:lnSpc>
                        <a:spcBef>
                          <a:spcPts val="360"/>
                        </a:spcBef>
                      </a:pPr>
                      <a:r>
                        <a:rPr sz="1800" spc="-10" dirty="0">
                          <a:solidFill>
                            <a:srgbClr val="CC0000"/>
                          </a:solidFill>
                          <a:latin typeface="Courier New"/>
                          <a:cs typeface="Courier New"/>
                        </a:rPr>
                        <a:t>[gG]roundhog</a:t>
                      </a:r>
                      <a:r>
                        <a:rPr sz="1800" b="1" spc="-10" dirty="0">
                          <a:solidFill>
                            <a:srgbClr val="CC0000"/>
                          </a:solidFill>
                          <a:latin typeface="Courier New"/>
                          <a:cs typeface="Courier New"/>
                        </a:rPr>
                        <a:t>|</a:t>
                      </a:r>
                      <a:r>
                        <a:rPr sz="1800" spc="-10" dirty="0">
                          <a:solidFill>
                            <a:srgbClr val="CC0000"/>
                          </a:solidFill>
                          <a:latin typeface="Courier New"/>
                          <a:cs typeface="Courier New"/>
                        </a:rPr>
                        <a:t>[Ww]oodchuck</a:t>
                      </a:r>
                      <a:endParaRPr sz="1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ECEC"/>
                    </a:solidFill>
                  </a:tcPr>
                </a:tc>
                <a:tc>
                  <a:txBody>
                    <a:bodyPr/>
                    <a:lstStyle/>
                    <a:p>
                      <a:pPr>
                        <a:lnSpc>
                          <a:spcPct val="100000"/>
                        </a:lnSpc>
                      </a:pPr>
                      <a:endParaRPr sz="21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ECEC"/>
                    </a:solidFill>
                  </a:tcPr>
                </a:tc>
                <a:extLst>
                  <a:ext uri="{0D108BD9-81ED-4DB2-BD59-A6C34878D82A}">
                    <a16:rowId xmlns:a16="http://schemas.microsoft.com/office/drawing/2014/main" val="10004"/>
                  </a:ext>
                </a:extLst>
              </a:tr>
            </a:tbl>
          </a:graphicData>
        </a:graphic>
      </p:graphicFrame>
      <p:pic>
        <p:nvPicPr>
          <p:cNvPr id="5" name="object 9">
            <a:extLst>
              <a:ext uri="{FF2B5EF4-FFF2-40B4-BE49-F238E27FC236}">
                <a16:creationId xmlns:a16="http://schemas.microsoft.com/office/drawing/2014/main" id="{341FEE77-E0A8-E9CB-4D19-487FD42A9B88}"/>
              </a:ext>
            </a:extLst>
          </p:cNvPr>
          <p:cNvPicPr/>
          <p:nvPr/>
        </p:nvPicPr>
        <p:blipFill>
          <a:blip r:embed="rId3" cstate="print"/>
          <a:stretch>
            <a:fillRect/>
          </a:stretch>
        </p:blipFill>
        <p:spPr>
          <a:xfrm>
            <a:off x="7444104" y="3509257"/>
            <a:ext cx="3171282" cy="2378462"/>
          </a:xfrm>
          <a:prstGeom prst="rect">
            <a:avLst/>
          </a:prstGeom>
        </p:spPr>
      </p:pic>
    </p:spTree>
    <p:extLst>
      <p:ext uri="{BB962C8B-B14F-4D97-AF65-F5344CB8AC3E}">
        <p14:creationId xmlns:p14="http://schemas.microsoft.com/office/powerpoint/2010/main" val="3200020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A5008E54-D4AB-A94A-7C04-2868B3EA5DBF}"/>
              </a:ext>
            </a:extLst>
          </p:cNvPr>
          <p:cNvSpPr txBox="1">
            <a:spLocks/>
          </p:cNvSpPr>
          <p:nvPr/>
        </p:nvSpPr>
        <p:spPr>
          <a:xfrm>
            <a:off x="1450338" y="577851"/>
            <a:ext cx="7689154" cy="689932"/>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tabLst>
                <a:tab pos="4183379" algn="l"/>
                <a:tab pos="4914900" algn="l"/>
                <a:tab pos="5647055" algn="l"/>
              </a:tabLst>
            </a:pPr>
            <a:r>
              <a:rPr lang="en-US" dirty="0"/>
              <a:t>Regular</a:t>
            </a:r>
            <a:r>
              <a:rPr lang="en-US" spc="-70" dirty="0"/>
              <a:t> </a:t>
            </a:r>
            <a:r>
              <a:rPr lang="en-US" dirty="0"/>
              <a:t>Expressions:</a:t>
            </a:r>
            <a:r>
              <a:rPr lang="en-US" spc="-70" dirty="0"/>
              <a:t> </a:t>
            </a:r>
            <a:r>
              <a:rPr lang="en-US" spc="-50" dirty="0">
                <a:solidFill>
                  <a:srgbClr val="CC0000"/>
                </a:solidFill>
                <a:latin typeface="Courier New"/>
                <a:cs typeface="Courier New"/>
              </a:rPr>
              <a:t>?</a:t>
            </a:r>
            <a:r>
              <a:rPr lang="en-US" dirty="0">
                <a:solidFill>
                  <a:srgbClr val="CC0000"/>
                </a:solidFill>
                <a:latin typeface="Courier New"/>
                <a:cs typeface="Courier New"/>
              </a:rPr>
              <a:t>	</a:t>
            </a:r>
            <a:r>
              <a:rPr lang="en-US" spc="-50" dirty="0">
                <a:solidFill>
                  <a:srgbClr val="CC0000"/>
                </a:solidFill>
                <a:latin typeface="Courier New"/>
                <a:cs typeface="Courier New"/>
              </a:rPr>
              <a:t>*</a:t>
            </a:r>
            <a:r>
              <a:rPr lang="en-US" dirty="0">
                <a:solidFill>
                  <a:srgbClr val="CC0000"/>
                </a:solidFill>
                <a:latin typeface="Courier New"/>
                <a:cs typeface="Courier New"/>
              </a:rPr>
              <a:t>	</a:t>
            </a:r>
            <a:r>
              <a:rPr lang="en-US" spc="-50" dirty="0">
                <a:solidFill>
                  <a:srgbClr val="CC0000"/>
                </a:solidFill>
                <a:latin typeface="Courier New"/>
                <a:cs typeface="Courier New"/>
              </a:rPr>
              <a:t>+</a:t>
            </a:r>
            <a:r>
              <a:rPr lang="en-US" dirty="0">
                <a:solidFill>
                  <a:srgbClr val="CC0000"/>
                </a:solidFill>
                <a:latin typeface="Courier New"/>
                <a:cs typeface="Courier New"/>
              </a:rPr>
              <a:t>	</a:t>
            </a:r>
            <a:r>
              <a:rPr lang="en-US" spc="-50" dirty="0">
                <a:solidFill>
                  <a:srgbClr val="CC0000"/>
                </a:solidFill>
                <a:latin typeface="Courier New"/>
                <a:cs typeface="Courier New"/>
              </a:rPr>
              <a:t>.</a:t>
            </a:r>
          </a:p>
        </p:txBody>
      </p:sp>
      <p:graphicFrame>
        <p:nvGraphicFramePr>
          <p:cNvPr id="3" name="object 9">
            <a:extLst>
              <a:ext uri="{FF2B5EF4-FFF2-40B4-BE49-F238E27FC236}">
                <a16:creationId xmlns:a16="http://schemas.microsoft.com/office/drawing/2014/main" id="{969DABBD-F8BA-9286-6139-BDE22050A161}"/>
              </a:ext>
            </a:extLst>
          </p:cNvPr>
          <p:cNvGraphicFramePr>
            <a:graphicFrameLocks noGrp="1"/>
          </p:cNvGraphicFramePr>
          <p:nvPr>
            <p:extLst>
              <p:ext uri="{D42A27DB-BD31-4B8C-83A1-F6EECF244321}">
                <p14:modId xmlns:p14="http://schemas.microsoft.com/office/powerpoint/2010/main" val="2564881746"/>
              </p:ext>
            </p:extLst>
          </p:nvPr>
        </p:nvGraphicFramePr>
        <p:xfrm>
          <a:off x="1218628" y="2608875"/>
          <a:ext cx="6354021" cy="2978784"/>
        </p:xfrm>
        <a:graphic>
          <a:graphicData uri="http://schemas.openxmlformats.org/drawingml/2006/table">
            <a:tbl>
              <a:tblPr firstRow="1" bandRow="1">
                <a:tableStyleId>{2D5ABB26-0587-4C30-8999-92F81FD0307C}</a:tableStyleId>
              </a:tblPr>
              <a:tblGrid>
                <a:gridCol w="1324821">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0">
                <a:tc>
                  <a:txBody>
                    <a:bodyPr/>
                    <a:lstStyle/>
                    <a:p>
                      <a:pPr marL="90805">
                        <a:lnSpc>
                          <a:spcPct val="100000"/>
                        </a:lnSpc>
                        <a:spcBef>
                          <a:spcPts val="359"/>
                        </a:spcBef>
                      </a:pPr>
                      <a:r>
                        <a:rPr sz="1800" b="1" spc="-10" dirty="0">
                          <a:solidFill>
                            <a:srgbClr val="FFFFFF"/>
                          </a:solidFill>
                          <a:latin typeface="Calibri"/>
                          <a:cs typeface="Calibri"/>
                        </a:rPr>
                        <a:t>Pa6ern</a:t>
                      </a:r>
                      <a:endParaRPr sz="1800">
                        <a:latin typeface="Calibri"/>
                        <a:cs typeface="Calibri"/>
                      </a:endParaRPr>
                    </a:p>
                  </a:txBody>
                  <a:tcPr marL="0" marR="0" marT="4571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51826"/>
                    </a:solidFill>
                  </a:tcPr>
                </a:tc>
                <a:tc>
                  <a:txBody>
                    <a:bodyPr/>
                    <a:lstStyle/>
                    <a:p>
                      <a:pPr marL="91440">
                        <a:lnSpc>
                          <a:spcPct val="100000"/>
                        </a:lnSpc>
                        <a:spcBef>
                          <a:spcPts val="359"/>
                        </a:spcBef>
                      </a:pPr>
                      <a:r>
                        <a:rPr sz="1800" b="1" spc="-10" dirty="0">
                          <a:solidFill>
                            <a:srgbClr val="FFFFFF"/>
                          </a:solidFill>
                          <a:latin typeface="Calibri"/>
                          <a:cs typeface="Calibri"/>
                        </a:rPr>
                        <a:t>Matches</a:t>
                      </a:r>
                      <a:endParaRPr sz="1800">
                        <a:latin typeface="Calibri"/>
                        <a:cs typeface="Calibri"/>
                      </a:endParaRPr>
                    </a:p>
                  </a:txBody>
                  <a:tcPr marL="0" marR="0" marT="4571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51826"/>
                    </a:solidFill>
                  </a:tcPr>
                </a:tc>
                <a:tc>
                  <a:txBody>
                    <a:bodyPr/>
                    <a:lstStyle/>
                    <a:p>
                      <a:pP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51826"/>
                    </a:solidFill>
                  </a:tcPr>
                </a:tc>
                <a:extLst>
                  <a:ext uri="{0D108BD9-81ED-4DB2-BD59-A6C34878D82A}">
                    <a16:rowId xmlns:a16="http://schemas.microsoft.com/office/drawing/2014/main" val="10000"/>
                  </a:ext>
                </a:extLst>
              </a:tr>
              <a:tr h="639445">
                <a:tc>
                  <a:txBody>
                    <a:bodyPr/>
                    <a:lstStyle/>
                    <a:p>
                      <a:pPr marL="90805">
                        <a:lnSpc>
                          <a:spcPct val="100000"/>
                        </a:lnSpc>
                        <a:spcBef>
                          <a:spcPts val="359"/>
                        </a:spcBef>
                      </a:pPr>
                      <a:r>
                        <a:rPr sz="1800" spc="-10" dirty="0">
                          <a:solidFill>
                            <a:srgbClr val="CC0000"/>
                          </a:solidFill>
                          <a:latin typeface="Courier New"/>
                          <a:cs typeface="Courier New"/>
                        </a:rPr>
                        <a:t>colou?r</a:t>
                      </a:r>
                      <a:endParaRPr sz="1800">
                        <a:latin typeface="Courier New"/>
                        <a:cs typeface="Courier New"/>
                      </a:endParaRPr>
                    </a:p>
                  </a:txBody>
                  <a:tcPr marL="0" marR="0" marT="45719"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6D5D5"/>
                    </a:solidFill>
                  </a:tcPr>
                </a:tc>
                <a:tc>
                  <a:txBody>
                    <a:bodyPr/>
                    <a:lstStyle/>
                    <a:p>
                      <a:pPr marL="91440" marR="167640">
                        <a:lnSpc>
                          <a:spcPts val="2100"/>
                        </a:lnSpc>
                        <a:spcBef>
                          <a:spcPts val="480"/>
                        </a:spcBef>
                      </a:pPr>
                      <a:r>
                        <a:rPr sz="1800" spc="-10" dirty="0">
                          <a:latin typeface="Calibri"/>
                          <a:cs typeface="Calibri"/>
                        </a:rPr>
                        <a:t>OpGonal </a:t>
                      </a:r>
                      <a:r>
                        <a:rPr sz="1800" dirty="0">
                          <a:latin typeface="Calibri"/>
                          <a:cs typeface="Calibri"/>
                        </a:rPr>
                        <a:t>previous</a:t>
                      </a:r>
                      <a:r>
                        <a:rPr sz="1800" spc="-50" dirty="0">
                          <a:latin typeface="Calibri"/>
                          <a:cs typeface="Calibri"/>
                        </a:rPr>
                        <a:t> </a:t>
                      </a:r>
                      <a:r>
                        <a:rPr sz="1800" spc="-20" dirty="0">
                          <a:latin typeface="Calibri"/>
                          <a:cs typeface="Calibri"/>
                        </a:rPr>
                        <a:t>char</a:t>
                      </a:r>
                      <a:endParaRPr sz="1800">
                        <a:latin typeface="Calibri"/>
                        <a:cs typeface="Calibri"/>
                      </a:endParaRPr>
                    </a:p>
                  </a:txBody>
                  <a:tcPr marL="0" marR="0" marT="609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6D5D5"/>
                    </a:solidFill>
                  </a:tcPr>
                </a:tc>
                <a:tc>
                  <a:txBody>
                    <a:bodyPr/>
                    <a:lstStyle/>
                    <a:p>
                      <a:pPr marL="91440">
                        <a:lnSpc>
                          <a:spcPct val="100000"/>
                        </a:lnSpc>
                        <a:spcBef>
                          <a:spcPts val="359"/>
                        </a:spcBef>
                        <a:tabLst>
                          <a:tab pos="1325880" algn="l"/>
                        </a:tabLst>
                      </a:pPr>
                      <a:r>
                        <a:rPr sz="1800" u="sng" spc="-10" dirty="0">
                          <a:solidFill>
                            <a:srgbClr val="0000FF"/>
                          </a:solidFill>
                          <a:uFill>
                            <a:solidFill>
                              <a:srgbClr val="0433FF"/>
                            </a:solidFill>
                          </a:uFill>
                          <a:latin typeface="Courier New"/>
                          <a:cs typeface="Courier New"/>
                        </a:rPr>
                        <a:t>color</a:t>
                      </a:r>
                      <a:r>
                        <a:rPr sz="1800" dirty="0">
                          <a:solidFill>
                            <a:srgbClr val="0000FF"/>
                          </a:solidFill>
                          <a:latin typeface="Courier New"/>
                          <a:cs typeface="Courier New"/>
                        </a:rPr>
                        <a:t>	</a:t>
                      </a:r>
                      <a:r>
                        <a:rPr sz="1800" u="sng" spc="-10" dirty="0">
                          <a:solidFill>
                            <a:srgbClr val="0000FF"/>
                          </a:solidFill>
                          <a:uFill>
                            <a:solidFill>
                              <a:srgbClr val="0433FF"/>
                            </a:solidFill>
                          </a:uFill>
                          <a:latin typeface="Courier New"/>
                          <a:cs typeface="Courier New"/>
                        </a:rPr>
                        <a:t>colour</a:t>
                      </a:r>
                      <a:endParaRPr sz="1800" dirty="0">
                        <a:latin typeface="Courier New"/>
                        <a:cs typeface="Courier New"/>
                      </a:endParaRPr>
                    </a:p>
                  </a:txBody>
                  <a:tcPr marL="0" marR="0" marT="45719"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6D5D5"/>
                    </a:solidFill>
                  </a:tcPr>
                </a:tc>
                <a:extLst>
                  <a:ext uri="{0D108BD9-81ED-4DB2-BD59-A6C34878D82A}">
                    <a16:rowId xmlns:a16="http://schemas.microsoft.com/office/drawing/2014/main" val="10001"/>
                  </a:ext>
                </a:extLst>
              </a:tr>
              <a:tr h="639445">
                <a:tc>
                  <a:txBody>
                    <a:bodyPr/>
                    <a:lstStyle/>
                    <a:p>
                      <a:pPr marL="90805">
                        <a:lnSpc>
                          <a:spcPct val="100000"/>
                        </a:lnSpc>
                        <a:spcBef>
                          <a:spcPts val="360"/>
                        </a:spcBef>
                      </a:pPr>
                      <a:r>
                        <a:rPr sz="1800" spc="-10" dirty="0">
                          <a:solidFill>
                            <a:srgbClr val="CC0000"/>
                          </a:solidFill>
                          <a:latin typeface="Courier New"/>
                          <a:cs typeface="Courier New"/>
                        </a:rPr>
                        <a:t>oo*h!</a:t>
                      </a:r>
                      <a:endParaRPr sz="1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ECEC"/>
                    </a:solidFill>
                  </a:tcPr>
                </a:tc>
                <a:tc>
                  <a:txBody>
                    <a:bodyPr/>
                    <a:lstStyle/>
                    <a:p>
                      <a:pPr marL="91440" marR="167640">
                        <a:lnSpc>
                          <a:spcPts val="2100"/>
                        </a:lnSpc>
                        <a:spcBef>
                          <a:spcPts val="480"/>
                        </a:spcBef>
                      </a:pPr>
                      <a:r>
                        <a:rPr sz="1800" dirty="0">
                          <a:latin typeface="Calibri"/>
                          <a:cs typeface="Calibri"/>
                        </a:rPr>
                        <a:t>0</a:t>
                      </a:r>
                      <a:r>
                        <a:rPr sz="1800" spc="-30" dirty="0">
                          <a:latin typeface="Calibri"/>
                          <a:cs typeface="Calibri"/>
                        </a:rPr>
                        <a:t> </a:t>
                      </a:r>
                      <a:r>
                        <a:rPr sz="1800" dirty="0">
                          <a:latin typeface="Calibri"/>
                          <a:cs typeface="Calibri"/>
                        </a:rPr>
                        <a:t>or</a:t>
                      </a:r>
                      <a:r>
                        <a:rPr sz="1800" spc="-25" dirty="0">
                          <a:latin typeface="Calibri"/>
                          <a:cs typeface="Calibri"/>
                        </a:rPr>
                        <a:t> </a:t>
                      </a:r>
                      <a:r>
                        <a:rPr sz="1800" dirty="0">
                          <a:latin typeface="Calibri"/>
                          <a:cs typeface="Calibri"/>
                        </a:rPr>
                        <a:t>more</a:t>
                      </a:r>
                      <a:r>
                        <a:rPr sz="1800" spc="-25" dirty="0">
                          <a:latin typeface="Calibri"/>
                          <a:cs typeface="Calibri"/>
                        </a:rPr>
                        <a:t> of </a:t>
                      </a:r>
                      <a:r>
                        <a:rPr sz="1800" dirty="0">
                          <a:latin typeface="Calibri"/>
                          <a:cs typeface="Calibri"/>
                        </a:rPr>
                        <a:t>previous</a:t>
                      </a:r>
                      <a:r>
                        <a:rPr sz="1800" spc="-50" dirty="0">
                          <a:latin typeface="Calibri"/>
                          <a:cs typeface="Calibri"/>
                        </a:rPr>
                        <a:t> </a:t>
                      </a:r>
                      <a:r>
                        <a:rPr sz="1800" spc="-20" dirty="0">
                          <a:latin typeface="Calibri"/>
                          <a:cs typeface="Calibri"/>
                        </a:rPr>
                        <a:t>char</a:t>
                      </a:r>
                      <a:endParaRPr sz="1800">
                        <a:latin typeface="Calibri"/>
                        <a:cs typeface="Calibri"/>
                      </a:endParaRPr>
                    </a:p>
                  </a:txBody>
                  <a:tcPr marL="0" marR="0" marT="609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ECEC"/>
                    </a:solidFill>
                  </a:tcPr>
                </a:tc>
                <a:tc>
                  <a:txBody>
                    <a:bodyPr/>
                    <a:lstStyle/>
                    <a:p>
                      <a:pPr marL="91440">
                        <a:lnSpc>
                          <a:spcPct val="100000"/>
                        </a:lnSpc>
                        <a:spcBef>
                          <a:spcPts val="360"/>
                        </a:spcBef>
                        <a:tabLst>
                          <a:tab pos="640080" algn="l"/>
                          <a:tab pos="1463040" algn="l"/>
                          <a:tab pos="2286000" algn="l"/>
                        </a:tabLst>
                      </a:pPr>
                      <a:r>
                        <a:rPr sz="1800" u="sng" spc="-25" dirty="0">
                          <a:solidFill>
                            <a:srgbClr val="3366FF"/>
                          </a:solidFill>
                          <a:uFill>
                            <a:solidFill>
                              <a:srgbClr val="4180FF"/>
                            </a:solidFill>
                          </a:uFill>
                          <a:latin typeface="Courier New"/>
                          <a:cs typeface="Courier New"/>
                        </a:rPr>
                        <a:t>oh!</a:t>
                      </a:r>
                      <a:r>
                        <a:rPr sz="1800" dirty="0">
                          <a:solidFill>
                            <a:srgbClr val="3366FF"/>
                          </a:solidFill>
                          <a:latin typeface="Courier New"/>
                          <a:cs typeface="Courier New"/>
                        </a:rPr>
                        <a:t>	</a:t>
                      </a:r>
                      <a:r>
                        <a:rPr sz="1800" u="sng" spc="-20" dirty="0">
                          <a:solidFill>
                            <a:srgbClr val="3366FF"/>
                          </a:solidFill>
                          <a:uFill>
                            <a:solidFill>
                              <a:srgbClr val="4180FF"/>
                            </a:solidFill>
                          </a:uFill>
                          <a:latin typeface="Courier New"/>
                          <a:cs typeface="Courier New"/>
                        </a:rPr>
                        <a:t>ooh!</a:t>
                      </a:r>
                      <a:r>
                        <a:rPr sz="1800" dirty="0">
                          <a:solidFill>
                            <a:srgbClr val="3366FF"/>
                          </a:solidFill>
                          <a:latin typeface="Courier New"/>
                          <a:cs typeface="Courier New"/>
                        </a:rPr>
                        <a:t>	</a:t>
                      </a:r>
                      <a:r>
                        <a:rPr sz="1800" u="sng" spc="-10" dirty="0">
                          <a:solidFill>
                            <a:srgbClr val="3366FF"/>
                          </a:solidFill>
                          <a:uFill>
                            <a:solidFill>
                              <a:srgbClr val="4180FF"/>
                            </a:solidFill>
                          </a:uFill>
                          <a:latin typeface="Courier New"/>
                          <a:cs typeface="Courier New"/>
                        </a:rPr>
                        <a:t>oooh!</a:t>
                      </a:r>
                      <a:r>
                        <a:rPr sz="1800" dirty="0">
                          <a:solidFill>
                            <a:srgbClr val="3366FF"/>
                          </a:solidFill>
                          <a:latin typeface="Courier New"/>
                          <a:cs typeface="Courier New"/>
                        </a:rPr>
                        <a:t>	</a:t>
                      </a:r>
                      <a:r>
                        <a:rPr sz="1800" u="sng" spc="-10" dirty="0">
                          <a:solidFill>
                            <a:srgbClr val="3366FF"/>
                          </a:solidFill>
                          <a:uFill>
                            <a:solidFill>
                              <a:srgbClr val="4180FF"/>
                            </a:solidFill>
                          </a:uFill>
                          <a:latin typeface="Courier New"/>
                          <a:cs typeface="Courier New"/>
                        </a:rPr>
                        <a:t>ooooh!</a:t>
                      </a:r>
                      <a:endParaRPr sz="1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ECEC"/>
                    </a:solidFill>
                  </a:tcPr>
                </a:tc>
                <a:extLst>
                  <a:ext uri="{0D108BD9-81ED-4DB2-BD59-A6C34878D82A}">
                    <a16:rowId xmlns:a16="http://schemas.microsoft.com/office/drawing/2014/main" val="10002"/>
                  </a:ext>
                </a:extLst>
              </a:tr>
              <a:tr h="639445">
                <a:tc>
                  <a:txBody>
                    <a:bodyPr/>
                    <a:lstStyle/>
                    <a:p>
                      <a:pPr marL="90805">
                        <a:lnSpc>
                          <a:spcPct val="100000"/>
                        </a:lnSpc>
                        <a:spcBef>
                          <a:spcPts val="360"/>
                        </a:spcBef>
                      </a:pPr>
                      <a:r>
                        <a:rPr sz="1800" spc="-20" dirty="0">
                          <a:solidFill>
                            <a:srgbClr val="CC0000"/>
                          </a:solidFill>
                          <a:latin typeface="Courier New"/>
                          <a:cs typeface="Courier New"/>
                        </a:rPr>
                        <a:t>o+h!</a:t>
                      </a:r>
                      <a:endParaRPr sz="1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D5D5"/>
                    </a:solidFill>
                  </a:tcPr>
                </a:tc>
                <a:tc>
                  <a:txBody>
                    <a:bodyPr/>
                    <a:lstStyle/>
                    <a:p>
                      <a:pPr marL="91440" marR="167640">
                        <a:lnSpc>
                          <a:spcPts val="2100"/>
                        </a:lnSpc>
                        <a:spcBef>
                          <a:spcPts val="480"/>
                        </a:spcBef>
                      </a:pPr>
                      <a:r>
                        <a:rPr sz="1800" dirty="0">
                          <a:latin typeface="Calibri"/>
                          <a:cs typeface="Calibri"/>
                        </a:rPr>
                        <a:t>1</a:t>
                      </a:r>
                      <a:r>
                        <a:rPr sz="1800" spc="-30" dirty="0">
                          <a:latin typeface="Calibri"/>
                          <a:cs typeface="Calibri"/>
                        </a:rPr>
                        <a:t> </a:t>
                      </a:r>
                      <a:r>
                        <a:rPr sz="1800" dirty="0">
                          <a:latin typeface="Calibri"/>
                          <a:cs typeface="Calibri"/>
                        </a:rPr>
                        <a:t>or</a:t>
                      </a:r>
                      <a:r>
                        <a:rPr sz="1800" spc="-25" dirty="0">
                          <a:latin typeface="Calibri"/>
                          <a:cs typeface="Calibri"/>
                        </a:rPr>
                        <a:t> </a:t>
                      </a:r>
                      <a:r>
                        <a:rPr sz="1800" dirty="0">
                          <a:latin typeface="Calibri"/>
                          <a:cs typeface="Calibri"/>
                        </a:rPr>
                        <a:t>more</a:t>
                      </a:r>
                      <a:r>
                        <a:rPr sz="1800" spc="-25" dirty="0">
                          <a:latin typeface="Calibri"/>
                          <a:cs typeface="Calibri"/>
                        </a:rPr>
                        <a:t> of </a:t>
                      </a:r>
                      <a:r>
                        <a:rPr sz="1800" dirty="0">
                          <a:latin typeface="Calibri"/>
                          <a:cs typeface="Calibri"/>
                        </a:rPr>
                        <a:t>previous</a:t>
                      </a:r>
                      <a:r>
                        <a:rPr sz="1800" spc="-50" dirty="0">
                          <a:latin typeface="Calibri"/>
                          <a:cs typeface="Calibri"/>
                        </a:rPr>
                        <a:t> </a:t>
                      </a:r>
                      <a:r>
                        <a:rPr sz="1800" spc="-20" dirty="0">
                          <a:latin typeface="Calibri"/>
                          <a:cs typeface="Calibri"/>
                        </a:rPr>
                        <a:t>char</a:t>
                      </a:r>
                      <a:endParaRPr sz="1800">
                        <a:latin typeface="Calibri"/>
                        <a:cs typeface="Calibri"/>
                      </a:endParaRPr>
                    </a:p>
                  </a:txBody>
                  <a:tcPr marL="0" marR="0" marT="609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D5D5"/>
                    </a:solidFill>
                  </a:tcPr>
                </a:tc>
                <a:tc>
                  <a:txBody>
                    <a:bodyPr/>
                    <a:lstStyle/>
                    <a:p>
                      <a:pPr marL="91440">
                        <a:lnSpc>
                          <a:spcPct val="100000"/>
                        </a:lnSpc>
                        <a:spcBef>
                          <a:spcPts val="360"/>
                        </a:spcBef>
                        <a:tabLst>
                          <a:tab pos="640080" algn="l"/>
                          <a:tab pos="1463040" algn="l"/>
                          <a:tab pos="2286000" algn="l"/>
                        </a:tabLst>
                      </a:pPr>
                      <a:r>
                        <a:rPr sz="1800" u="sng" spc="-25" dirty="0">
                          <a:solidFill>
                            <a:srgbClr val="3366FF"/>
                          </a:solidFill>
                          <a:uFill>
                            <a:solidFill>
                              <a:srgbClr val="4180FF"/>
                            </a:solidFill>
                          </a:uFill>
                          <a:latin typeface="Courier New"/>
                          <a:cs typeface="Courier New"/>
                        </a:rPr>
                        <a:t>oh!</a:t>
                      </a:r>
                      <a:r>
                        <a:rPr sz="1800" dirty="0">
                          <a:solidFill>
                            <a:srgbClr val="3366FF"/>
                          </a:solidFill>
                          <a:latin typeface="Courier New"/>
                          <a:cs typeface="Courier New"/>
                        </a:rPr>
                        <a:t>	</a:t>
                      </a:r>
                      <a:r>
                        <a:rPr sz="1800" u="sng" spc="-20" dirty="0">
                          <a:solidFill>
                            <a:srgbClr val="3366FF"/>
                          </a:solidFill>
                          <a:uFill>
                            <a:solidFill>
                              <a:srgbClr val="4180FF"/>
                            </a:solidFill>
                          </a:uFill>
                          <a:latin typeface="Courier New"/>
                          <a:cs typeface="Courier New"/>
                        </a:rPr>
                        <a:t>ooh!</a:t>
                      </a:r>
                      <a:r>
                        <a:rPr sz="1800" dirty="0">
                          <a:solidFill>
                            <a:srgbClr val="3366FF"/>
                          </a:solidFill>
                          <a:latin typeface="Courier New"/>
                          <a:cs typeface="Courier New"/>
                        </a:rPr>
                        <a:t>	</a:t>
                      </a:r>
                      <a:r>
                        <a:rPr sz="1800" u="sng" spc="-10" dirty="0">
                          <a:solidFill>
                            <a:srgbClr val="3366FF"/>
                          </a:solidFill>
                          <a:uFill>
                            <a:solidFill>
                              <a:srgbClr val="4180FF"/>
                            </a:solidFill>
                          </a:uFill>
                          <a:latin typeface="Courier New"/>
                          <a:cs typeface="Courier New"/>
                        </a:rPr>
                        <a:t>oooh!</a:t>
                      </a:r>
                      <a:r>
                        <a:rPr sz="1800" dirty="0">
                          <a:solidFill>
                            <a:srgbClr val="3366FF"/>
                          </a:solidFill>
                          <a:latin typeface="Courier New"/>
                          <a:cs typeface="Courier New"/>
                        </a:rPr>
                        <a:t>	</a:t>
                      </a:r>
                      <a:r>
                        <a:rPr sz="1800" u="sng" spc="-10" dirty="0">
                          <a:solidFill>
                            <a:srgbClr val="3366FF"/>
                          </a:solidFill>
                          <a:uFill>
                            <a:solidFill>
                              <a:srgbClr val="4180FF"/>
                            </a:solidFill>
                          </a:uFill>
                          <a:latin typeface="Courier New"/>
                          <a:cs typeface="Courier New"/>
                        </a:rPr>
                        <a:t>ooooh!</a:t>
                      </a:r>
                      <a:endParaRPr sz="1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D5D5"/>
                    </a:solidFill>
                  </a:tcPr>
                </a:tc>
                <a:extLst>
                  <a:ext uri="{0D108BD9-81ED-4DB2-BD59-A6C34878D82A}">
                    <a16:rowId xmlns:a16="http://schemas.microsoft.com/office/drawing/2014/main" val="10003"/>
                  </a:ext>
                </a:extLst>
              </a:tr>
              <a:tr h="370205">
                <a:tc>
                  <a:txBody>
                    <a:bodyPr/>
                    <a:lstStyle/>
                    <a:p>
                      <a:pPr marL="90805">
                        <a:lnSpc>
                          <a:spcPct val="100000"/>
                        </a:lnSpc>
                        <a:spcBef>
                          <a:spcPts val="360"/>
                        </a:spcBef>
                      </a:pPr>
                      <a:r>
                        <a:rPr sz="1800" spc="-20" dirty="0">
                          <a:solidFill>
                            <a:srgbClr val="CC0000"/>
                          </a:solidFill>
                          <a:latin typeface="Courier New"/>
                          <a:cs typeface="Courier New"/>
                        </a:rPr>
                        <a:t>baa+</a:t>
                      </a:r>
                      <a:endParaRPr sz="1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ECEC"/>
                    </a:solidFill>
                  </a:tcPr>
                </a:tc>
                <a:tc>
                  <a:txBody>
                    <a:bodyPr/>
                    <a:lstStyle/>
                    <a:p>
                      <a:pP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ECEC"/>
                    </a:solidFill>
                  </a:tcPr>
                </a:tc>
                <a:tc>
                  <a:txBody>
                    <a:bodyPr/>
                    <a:lstStyle/>
                    <a:p>
                      <a:pPr marL="91440">
                        <a:lnSpc>
                          <a:spcPct val="100000"/>
                        </a:lnSpc>
                        <a:spcBef>
                          <a:spcPts val="360"/>
                        </a:spcBef>
                        <a:tabLst>
                          <a:tab pos="640080" algn="l"/>
                          <a:tab pos="1325880" algn="l"/>
                          <a:tab pos="2148840" algn="l"/>
                        </a:tabLst>
                      </a:pPr>
                      <a:r>
                        <a:rPr sz="1800" u="sng" spc="-25" dirty="0">
                          <a:solidFill>
                            <a:srgbClr val="3366FF"/>
                          </a:solidFill>
                          <a:uFill>
                            <a:solidFill>
                              <a:srgbClr val="4180FF"/>
                            </a:solidFill>
                          </a:uFill>
                          <a:latin typeface="Courier New"/>
                          <a:cs typeface="Courier New"/>
                        </a:rPr>
                        <a:t>baa</a:t>
                      </a:r>
                      <a:r>
                        <a:rPr sz="1800" dirty="0">
                          <a:solidFill>
                            <a:srgbClr val="3366FF"/>
                          </a:solidFill>
                          <a:latin typeface="Courier New"/>
                          <a:cs typeface="Courier New"/>
                        </a:rPr>
                        <a:t>	</a:t>
                      </a:r>
                      <a:r>
                        <a:rPr sz="1800" u="sng" spc="-20" dirty="0">
                          <a:solidFill>
                            <a:srgbClr val="3366FF"/>
                          </a:solidFill>
                          <a:uFill>
                            <a:solidFill>
                              <a:srgbClr val="4180FF"/>
                            </a:solidFill>
                          </a:uFill>
                          <a:latin typeface="Courier New"/>
                          <a:cs typeface="Courier New"/>
                        </a:rPr>
                        <a:t>baaa</a:t>
                      </a:r>
                      <a:r>
                        <a:rPr sz="1800" dirty="0">
                          <a:solidFill>
                            <a:srgbClr val="3366FF"/>
                          </a:solidFill>
                          <a:latin typeface="Courier New"/>
                          <a:cs typeface="Courier New"/>
                        </a:rPr>
                        <a:t>	</a:t>
                      </a:r>
                      <a:r>
                        <a:rPr sz="1800" u="sng" spc="-10" dirty="0">
                          <a:solidFill>
                            <a:srgbClr val="3366FF"/>
                          </a:solidFill>
                          <a:uFill>
                            <a:solidFill>
                              <a:srgbClr val="4180FF"/>
                            </a:solidFill>
                          </a:uFill>
                          <a:latin typeface="Courier New"/>
                          <a:cs typeface="Courier New"/>
                        </a:rPr>
                        <a:t>baaaa</a:t>
                      </a:r>
                      <a:r>
                        <a:rPr sz="1800" dirty="0">
                          <a:solidFill>
                            <a:srgbClr val="3366FF"/>
                          </a:solidFill>
                          <a:latin typeface="Courier New"/>
                          <a:cs typeface="Courier New"/>
                        </a:rPr>
                        <a:t>	</a:t>
                      </a:r>
                      <a:r>
                        <a:rPr sz="1800" u="sng" spc="-10" dirty="0">
                          <a:solidFill>
                            <a:srgbClr val="3366FF"/>
                          </a:solidFill>
                          <a:uFill>
                            <a:solidFill>
                              <a:srgbClr val="4180FF"/>
                            </a:solidFill>
                          </a:uFill>
                          <a:latin typeface="Courier New"/>
                          <a:cs typeface="Courier New"/>
                        </a:rPr>
                        <a:t>baaaaa</a:t>
                      </a:r>
                      <a:endParaRPr sz="1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ECEC"/>
                    </a:solidFill>
                  </a:tcPr>
                </a:tc>
                <a:extLst>
                  <a:ext uri="{0D108BD9-81ED-4DB2-BD59-A6C34878D82A}">
                    <a16:rowId xmlns:a16="http://schemas.microsoft.com/office/drawing/2014/main" val="10004"/>
                  </a:ext>
                </a:extLst>
              </a:tr>
              <a:tr h="370205">
                <a:tc>
                  <a:txBody>
                    <a:bodyPr/>
                    <a:lstStyle/>
                    <a:p>
                      <a:pPr marL="90805">
                        <a:lnSpc>
                          <a:spcPct val="100000"/>
                        </a:lnSpc>
                        <a:spcBef>
                          <a:spcPts val="360"/>
                        </a:spcBef>
                      </a:pPr>
                      <a:r>
                        <a:rPr sz="1800" spc="-10" dirty="0">
                          <a:solidFill>
                            <a:srgbClr val="CC0000"/>
                          </a:solidFill>
                          <a:latin typeface="Courier New"/>
                          <a:cs typeface="Courier New"/>
                        </a:rPr>
                        <a:t>beg.n</a:t>
                      </a:r>
                      <a:endParaRPr sz="1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D5D5"/>
                    </a:solidFill>
                  </a:tcPr>
                </a:tc>
                <a:tc>
                  <a:txBody>
                    <a:bodyPr/>
                    <a:lstStyle/>
                    <a:p>
                      <a:pP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D5D5"/>
                    </a:solidFill>
                  </a:tcPr>
                </a:tc>
                <a:tc>
                  <a:txBody>
                    <a:bodyPr/>
                    <a:lstStyle/>
                    <a:p>
                      <a:pPr marL="91440">
                        <a:lnSpc>
                          <a:spcPct val="100000"/>
                        </a:lnSpc>
                        <a:spcBef>
                          <a:spcPts val="360"/>
                        </a:spcBef>
                        <a:tabLst>
                          <a:tab pos="914400" algn="l"/>
                          <a:tab pos="1737360" algn="l"/>
                          <a:tab pos="2560320" algn="l"/>
                        </a:tabLst>
                      </a:pPr>
                      <a:r>
                        <a:rPr sz="1800" u="sng" spc="-10" dirty="0">
                          <a:solidFill>
                            <a:srgbClr val="3366FF"/>
                          </a:solidFill>
                          <a:uFill>
                            <a:solidFill>
                              <a:srgbClr val="4180FF"/>
                            </a:solidFill>
                          </a:uFill>
                          <a:latin typeface="Courier New"/>
                          <a:cs typeface="Courier New"/>
                        </a:rPr>
                        <a:t>begin</a:t>
                      </a:r>
                      <a:r>
                        <a:rPr sz="1800" u="sng" dirty="0">
                          <a:solidFill>
                            <a:srgbClr val="3366FF"/>
                          </a:solidFill>
                          <a:uFill>
                            <a:solidFill>
                              <a:srgbClr val="4180FF"/>
                            </a:solidFill>
                          </a:uFill>
                          <a:latin typeface="Courier New"/>
                          <a:cs typeface="Courier New"/>
                        </a:rPr>
                        <a:t>	</a:t>
                      </a:r>
                      <a:r>
                        <a:rPr sz="1800" u="sng" spc="-10" dirty="0">
                          <a:solidFill>
                            <a:srgbClr val="3366FF"/>
                          </a:solidFill>
                          <a:uFill>
                            <a:solidFill>
                              <a:srgbClr val="4180FF"/>
                            </a:solidFill>
                          </a:uFill>
                          <a:latin typeface="Courier New"/>
                          <a:cs typeface="Courier New"/>
                        </a:rPr>
                        <a:t>begun</a:t>
                      </a:r>
                      <a:r>
                        <a:rPr sz="1800" u="sng" dirty="0">
                          <a:solidFill>
                            <a:srgbClr val="3366FF"/>
                          </a:solidFill>
                          <a:uFill>
                            <a:solidFill>
                              <a:srgbClr val="4180FF"/>
                            </a:solidFill>
                          </a:uFill>
                          <a:latin typeface="Courier New"/>
                          <a:cs typeface="Courier New"/>
                        </a:rPr>
                        <a:t>	</a:t>
                      </a:r>
                      <a:r>
                        <a:rPr sz="1800" u="sng" spc="-10" dirty="0">
                          <a:solidFill>
                            <a:srgbClr val="3366FF"/>
                          </a:solidFill>
                          <a:uFill>
                            <a:solidFill>
                              <a:srgbClr val="4180FF"/>
                            </a:solidFill>
                          </a:uFill>
                          <a:latin typeface="Courier New"/>
                          <a:cs typeface="Courier New"/>
                        </a:rPr>
                        <a:t>begun</a:t>
                      </a:r>
                      <a:r>
                        <a:rPr sz="1800" u="sng" dirty="0">
                          <a:solidFill>
                            <a:srgbClr val="3366FF"/>
                          </a:solidFill>
                          <a:uFill>
                            <a:solidFill>
                              <a:srgbClr val="4180FF"/>
                            </a:solidFill>
                          </a:uFill>
                          <a:latin typeface="Courier New"/>
                          <a:cs typeface="Courier New"/>
                        </a:rPr>
                        <a:t>	</a:t>
                      </a:r>
                      <a:r>
                        <a:rPr sz="1800" u="sng" spc="-10" dirty="0">
                          <a:solidFill>
                            <a:srgbClr val="3366FF"/>
                          </a:solidFill>
                          <a:uFill>
                            <a:solidFill>
                              <a:srgbClr val="4180FF"/>
                            </a:solidFill>
                          </a:uFill>
                          <a:latin typeface="Courier New"/>
                          <a:cs typeface="Courier New"/>
                        </a:rPr>
                        <a:t>beg3n</a:t>
                      </a:r>
                      <a:endParaRPr sz="1800" dirty="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D5D5"/>
                    </a:solidFill>
                  </a:tcPr>
                </a:tc>
                <a:extLst>
                  <a:ext uri="{0D108BD9-81ED-4DB2-BD59-A6C34878D82A}">
                    <a16:rowId xmlns:a16="http://schemas.microsoft.com/office/drawing/2014/main" val="10005"/>
                  </a:ext>
                </a:extLst>
              </a:tr>
            </a:tbl>
          </a:graphicData>
        </a:graphic>
      </p:graphicFrame>
      <p:pic>
        <p:nvPicPr>
          <p:cNvPr id="4" name="object 7">
            <a:extLst>
              <a:ext uri="{FF2B5EF4-FFF2-40B4-BE49-F238E27FC236}">
                <a16:creationId xmlns:a16="http://schemas.microsoft.com/office/drawing/2014/main" id="{644A1257-ED01-C90F-E3C2-DE2DF68A899F}"/>
              </a:ext>
            </a:extLst>
          </p:cNvPr>
          <p:cNvPicPr/>
          <p:nvPr/>
        </p:nvPicPr>
        <p:blipFill>
          <a:blip r:embed="rId3" cstate="print"/>
          <a:stretch>
            <a:fillRect/>
          </a:stretch>
        </p:blipFill>
        <p:spPr>
          <a:xfrm>
            <a:off x="9301063" y="1090930"/>
            <a:ext cx="1672309" cy="2216148"/>
          </a:xfrm>
          <a:prstGeom prst="rect">
            <a:avLst/>
          </a:prstGeom>
        </p:spPr>
      </p:pic>
      <p:sp>
        <p:nvSpPr>
          <p:cNvPr id="5" name="object 8">
            <a:extLst>
              <a:ext uri="{FF2B5EF4-FFF2-40B4-BE49-F238E27FC236}">
                <a16:creationId xmlns:a16="http://schemas.microsoft.com/office/drawing/2014/main" id="{D84638F8-08D9-96A1-7887-0C8484D725C2}"/>
              </a:ext>
            </a:extLst>
          </p:cNvPr>
          <p:cNvSpPr txBox="1"/>
          <p:nvPr/>
        </p:nvSpPr>
        <p:spPr>
          <a:xfrm>
            <a:off x="9139492" y="3814639"/>
            <a:ext cx="1833880" cy="833119"/>
          </a:xfrm>
          <a:prstGeom prst="rect">
            <a:avLst/>
          </a:prstGeom>
        </p:spPr>
        <p:txBody>
          <a:bodyPr vert="horz" wrap="square" lIns="0" tIns="12700" rIns="0" bIns="0" rtlCol="0">
            <a:spAutoFit/>
          </a:bodyPr>
          <a:lstStyle/>
          <a:p>
            <a:pPr marR="34290" algn="r">
              <a:lnSpc>
                <a:spcPct val="100000"/>
              </a:lnSpc>
              <a:spcBef>
                <a:spcPts val="100"/>
              </a:spcBef>
            </a:pPr>
            <a:r>
              <a:rPr sz="1800" dirty="0">
                <a:latin typeface="Calibri"/>
                <a:cs typeface="Calibri"/>
              </a:rPr>
              <a:t>Stephen</a:t>
            </a:r>
            <a:r>
              <a:rPr sz="1800" spc="-35" dirty="0">
                <a:latin typeface="Calibri"/>
                <a:cs typeface="Calibri"/>
              </a:rPr>
              <a:t> </a:t>
            </a:r>
            <a:r>
              <a:rPr sz="1800" dirty="0">
                <a:latin typeface="Calibri"/>
                <a:cs typeface="Calibri"/>
              </a:rPr>
              <a:t>C</a:t>
            </a:r>
            <a:r>
              <a:rPr sz="1800" spc="-35" dirty="0">
                <a:latin typeface="Calibri"/>
                <a:cs typeface="Calibri"/>
              </a:rPr>
              <a:t> </a:t>
            </a:r>
            <a:r>
              <a:rPr sz="1800" spc="-10" dirty="0">
                <a:latin typeface="Calibri"/>
                <a:cs typeface="Calibri"/>
              </a:rPr>
              <a:t>Kleene</a:t>
            </a:r>
            <a:endParaRPr sz="1800">
              <a:latin typeface="Calibri"/>
              <a:cs typeface="Calibri"/>
            </a:endParaRPr>
          </a:p>
          <a:p>
            <a:pPr marR="5080" algn="r">
              <a:lnSpc>
                <a:spcPct val="100000"/>
              </a:lnSpc>
              <a:spcBef>
                <a:spcPts val="2039"/>
              </a:spcBef>
              <a:tabLst>
                <a:tab pos="1009650" algn="l"/>
              </a:tabLst>
            </a:pPr>
            <a:r>
              <a:rPr sz="1800" dirty="0">
                <a:latin typeface="Calibri"/>
                <a:cs typeface="Calibri"/>
              </a:rPr>
              <a:t>Kleene</a:t>
            </a:r>
            <a:r>
              <a:rPr sz="1800" spc="-65" dirty="0">
                <a:latin typeface="Calibri"/>
                <a:cs typeface="Calibri"/>
              </a:rPr>
              <a:t> </a:t>
            </a:r>
            <a:r>
              <a:rPr sz="1800" spc="-25" dirty="0">
                <a:latin typeface="Calibri"/>
                <a:cs typeface="Calibri"/>
              </a:rPr>
              <a:t>*,</a:t>
            </a:r>
            <a:r>
              <a:rPr sz="1800" dirty="0">
                <a:latin typeface="Calibri"/>
                <a:cs typeface="Calibri"/>
              </a:rPr>
              <a:t>	Kleene</a:t>
            </a:r>
            <a:r>
              <a:rPr sz="1800" spc="-75" dirty="0">
                <a:latin typeface="Calibri"/>
                <a:cs typeface="Calibri"/>
              </a:rPr>
              <a:t> </a:t>
            </a:r>
            <a:r>
              <a:rPr sz="1800" spc="-50" dirty="0">
                <a:latin typeface="Calibri"/>
                <a:cs typeface="Calibri"/>
              </a:rPr>
              <a:t>+</a:t>
            </a:r>
            <a:endParaRPr sz="1800">
              <a:latin typeface="Calibri"/>
              <a:cs typeface="Calibri"/>
            </a:endParaRPr>
          </a:p>
        </p:txBody>
      </p:sp>
    </p:spTree>
    <p:extLst>
      <p:ext uri="{BB962C8B-B14F-4D97-AF65-F5344CB8AC3E}">
        <p14:creationId xmlns:p14="http://schemas.microsoft.com/office/powerpoint/2010/main" val="2894620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3FE330F2-67C0-74F0-4B51-2C3118EBEB23}"/>
              </a:ext>
            </a:extLst>
          </p:cNvPr>
          <p:cNvSpPr txBox="1">
            <a:spLocks/>
          </p:cNvSpPr>
          <p:nvPr/>
        </p:nvSpPr>
        <p:spPr>
          <a:xfrm>
            <a:off x="1450339" y="577850"/>
            <a:ext cx="8748020" cy="689932"/>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tabLst>
                <a:tab pos="5133340" algn="l"/>
                <a:tab pos="5611495" algn="l"/>
              </a:tabLst>
            </a:pPr>
            <a:r>
              <a:rPr lang="en-US" dirty="0"/>
              <a:t>Regular</a:t>
            </a:r>
            <a:r>
              <a:rPr lang="en-US" spc="-70" dirty="0"/>
              <a:t> </a:t>
            </a:r>
            <a:r>
              <a:rPr lang="en-US" dirty="0"/>
              <a:t>Expressions:</a:t>
            </a:r>
            <a:r>
              <a:rPr lang="en-US" spc="-70" dirty="0"/>
              <a:t> </a:t>
            </a:r>
            <a:r>
              <a:rPr lang="en-US" spc="-10" dirty="0"/>
              <a:t>Anchors</a:t>
            </a:r>
            <a:r>
              <a:rPr lang="en-US" dirty="0"/>
              <a:t>	</a:t>
            </a:r>
            <a:r>
              <a:rPr lang="en-US" spc="-50" dirty="0">
                <a:solidFill>
                  <a:srgbClr val="FF0000"/>
                </a:solidFill>
              </a:rPr>
              <a:t>^</a:t>
            </a:r>
            <a:r>
              <a:rPr lang="en-US" dirty="0">
                <a:solidFill>
                  <a:srgbClr val="FF0000"/>
                </a:solidFill>
              </a:rPr>
              <a:t>	</a:t>
            </a:r>
            <a:r>
              <a:rPr lang="en-US" spc="-50" dirty="0">
                <a:solidFill>
                  <a:srgbClr val="FF0000"/>
                </a:solidFill>
              </a:rPr>
              <a:t>$</a:t>
            </a:r>
          </a:p>
        </p:txBody>
      </p:sp>
      <p:graphicFrame>
        <p:nvGraphicFramePr>
          <p:cNvPr id="3" name="object 7">
            <a:extLst>
              <a:ext uri="{FF2B5EF4-FFF2-40B4-BE49-F238E27FC236}">
                <a16:creationId xmlns:a16="http://schemas.microsoft.com/office/drawing/2014/main" id="{D004D22C-9576-98DC-C29E-E590D7FBBEA5}"/>
              </a:ext>
            </a:extLst>
          </p:cNvPr>
          <p:cNvGraphicFramePr>
            <a:graphicFrameLocks noGrp="1"/>
          </p:cNvGraphicFramePr>
          <p:nvPr>
            <p:extLst>
              <p:ext uri="{D42A27DB-BD31-4B8C-83A1-F6EECF244321}">
                <p14:modId xmlns:p14="http://schemas.microsoft.com/office/powerpoint/2010/main" val="453170765"/>
              </p:ext>
            </p:extLst>
          </p:nvPr>
        </p:nvGraphicFramePr>
        <p:xfrm>
          <a:off x="2999663" y="2368550"/>
          <a:ext cx="4953000" cy="2120900"/>
        </p:xfrm>
        <a:graphic>
          <a:graphicData uri="http://schemas.openxmlformats.org/drawingml/2006/table">
            <a:tbl>
              <a:tblPr firstRow="1" bandRow="1">
                <a:tableStyleId>{2D5ABB26-0587-4C30-8999-92F81FD0307C}</a:tableStyleId>
              </a:tblPr>
              <a:tblGrid>
                <a:gridCol w="19812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tblGrid>
              <a:tr h="370840">
                <a:tc>
                  <a:txBody>
                    <a:bodyPr/>
                    <a:lstStyle/>
                    <a:p>
                      <a:pPr marL="91440">
                        <a:lnSpc>
                          <a:spcPct val="100000"/>
                        </a:lnSpc>
                        <a:spcBef>
                          <a:spcPts val="359"/>
                        </a:spcBef>
                      </a:pPr>
                      <a:r>
                        <a:rPr sz="1800" b="1" spc="-10" dirty="0">
                          <a:solidFill>
                            <a:srgbClr val="FFFFFF"/>
                          </a:solidFill>
                          <a:latin typeface="Calibri"/>
                          <a:cs typeface="Calibri"/>
                        </a:rPr>
                        <a:t>Pa6ern</a:t>
                      </a:r>
                      <a:endParaRPr sz="1800" dirty="0">
                        <a:latin typeface="Calibri"/>
                        <a:cs typeface="Calibri"/>
                      </a:endParaRPr>
                    </a:p>
                  </a:txBody>
                  <a:tcPr marL="0" marR="0" marT="4571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51826"/>
                    </a:solidFill>
                  </a:tcPr>
                </a:tc>
                <a:tc>
                  <a:txBody>
                    <a:bodyPr/>
                    <a:lstStyle/>
                    <a:p>
                      <a:pPr marL="91440">
                        <a:lnSpc>
                          <a:spcPct val="100000"/>
                        </a:lnSpc>
                        <a:spcBef>
                          <a:spcPts val="359"/>
                        </a:spcBef>
                      </a:pPr>
                      <a:r>
                        <a:rPr sz="1800" b="1" spc="-10" dirty="0">
                          <a:solidFill>
                            <a:srgbClr val="FFFFFF"/>
                          </a:solidFill>
                          <a:latin typeface="Calibri"/>
                          <a:cs typeface="Calibri"/>
                        </a:rPr>
                        <a:t>Matches</a:t>
                      </a:r>
                      <a:endParaRPr sz="1800" dirty="0">
                        <a:latin typeface="Calibri"/>
                        <a:cs typeface="Calibri"/>
                      </a:endParaRPr>
                    </a:p>
                  </a:txBody>
                  <a:tcPr marL="0" marR="0" marT="4571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51826"/>
                    </a:solidFill>
                  </a:tcPr>
                </a:tc>
                <a:extLst>
                  <a:ext uri="{0D108BD9-81ED-4DB2-BD59-A6C34878D82A}">
                    <a16:rowId xmlns:a16="http://schemas.microsoft.com/office/drawing/2014/main" val="10000"/>
                  </a:ext>
                </a:extLst>
              </a:tr>
              <a:tr h="370205">
                <a:tc>
                  <a:txBody>
                    <a:bodyPr/>
                    <a:lstStyle/>
                    <a:p>
                      <a:pPr marL="91440">
                        <a:lnSpc>
                          <a:spcPct val="100000"/>
                        </a:lnSpc>
                        <a:spcBef>
                          <a:spcPts val="359"/>
                        </a:spcBef>
                      </a:pPr>
                      <a:r>
                        <a:rPr sz="1800" dirty="0">
                          <a:solidFill>
                            <a:srgbClr val="CC3300"/>
                          </a:solidFill>
                          <a:latin typeface="Courier New"/>
                          <a:cs typeface="Courier New"/>
                        </a:rPr>
                        <a:t>^</a:t>
                      </a:r>
                      <a:r>
                        <a:rPr sz="1800" dirty="0">
                          <a:latin typeface="Courier New"/>
                          <a:cs typeface="Courier New"/>
                        </a:rPr>
                        <a:t>[A-</a:t>
                      </a:r>
                      <a:r>
                        <a:rPr sz="1800" spc="-25" dirty="0">
                          <a:latin typeface="Courier New"/>
                          <a:cs typeface="Courier New"/>
                        </a:rPr>
                        <a:t>Z]</a:t>
                      </a:r>
                      <a:endParaRPr sz="1800" dirty="0">
                        <a:latin typeface="Courier New"/>
                        <a:cs typeface="Courier New"/>
                      </a:endParaRPr>
                    </a:p>
                  </a:txBody>
                  <a:tcPr marL="0" marR="0" marT="45719"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6D5D5"/>
                    </a:solidFill>
                  </a:tcPr>
                </a:tc>
                <a:tc>
                  <a:txBody>
                    <a:bodyPr/>
                    <a:lstStyle/>
                    <a:p>
                      <a:pPr marL="91440">
                        <a:lnSpc>
                          <a:spcPct val="100000"/>
                        </a:lnSpc>
                        <a:spcBef>
                          <a:spcPts val="359"/>
                        </a:spcBef>
                        <a:tabLst>
                          <a:tab pos="777240" algn="l"/>
                        </a:tabLst>
                      </a:pPr>
                      <a:r>
                        <a:rPr sz="1800" u="sng" spc="-20" dirty="0">
                          <a:solidFill>
                            <a:srgbClr val="0000FF"/>
                          </a:solidFill>
                          <a:uFill>
                            <a:solidFill>
                              <a:srgbClr val="0433FF"/>
                            </a:solidFill>
                          </a:uFill>
                          <a:latin typeface="Courier New"/>
                          <a:cs typeface="Courier New"/>
                        </a:rPr>
                        <a:t>P</a:t>
                      </a:r>
                      <a:r>
                        <a:rPr sz="1800" spc="-20" dirty="0">
                          <a:latin typeface="Courier New"/>
                          <a:cs typeface="Courier New"/>
                        </a:rPr>
                        <a:t>alo</a:t>
                      </a:r>
                      <a:r>
                        <a:rPr sz="1800" dirty="0">
                          <a:latin typeface="Courier New"/>
                          <a:cs typeface="Courier New"/>
                        </a:rPr>
                        <a:t>	</a:t>
                      </a:r>
                      <a:r>
                        <a:rPr sz="1800" spc="-20" dirty="0">
                          <a:latin typeface="Courier New"/>
                          <a:cs typeface="Courier New"/>
                        </a:rPr>
                        <a:t>Alto</a:t>
                      </a:r>
                      <a:endParaRPr sz="1800">
                        <a:latin typeface="Courier New"/>
                        <a:cs typeface="Courier New"/>
                      </a:endParaRPr>
                    </a:p>
                  </a:txBody>
                  <a:tcPr marL="0" marR="0" marT="45719"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6D5D5"/>
                    </a:solidFill>
                  </a:tcPr>
                </a:tc>
                <a:extLst>
                  <a:ext uri="{0D108BD9-81ED-4DB2-BD59-A6C34878D82A}">
                    <a16:rowId xmlns:a16="http://schemas.microsoft.com/office/drawing/2014/main" val="10001"/>
                  </a:ext>
                </a:extLst>
              </a:tr>
              <a:tr h="370205">
                <a:tc>
                  <a:txBody>
                    <a:bodyPr/>
                    <a:lstStyle/>
                    <a:p>
                      <a:pPr marL="91440">
                        <a:lnSpc>
                          <a:spcPct val="100000"/>
                        </a:lnSpc>
                        <a:spcBef>
                          <a:spcPts val="360"/>
                        </a:spcBef>
                      </a:pPr>
                      <a:r>
                        <a:rPr sz="1800" dirty="0">
                          <a:solidFill>
                            <a:srgbClr val="CC3300"/>
                          </a:solidFill>
                          <a:latin typeface="Courier New"/>
                          <a:cs typeface="Courier New"/>
                        </a:rPr>
                        <a:t>^</a:t>
                      </a:r>
                      <a:r>
                        <a:rPr sz="1800" dirty="0">
                          <a:latin typeface="Courier New"/>
                          <a:cs typeface="Courier New"/>
                        </a:rPr>
                        <a:t>[^A-Za-</a:t>
                      </a:r>
                      <a:r>
                        <a:rPr sz="1800" spc="-25" dirty="0">
                          <a:latin typeface="Courier New"/>
                          <a:cs typeface="Courier New"/>
                        </a:rPr>
                        <a:t>z]</a:t>
                      </a:r>
                      <a:endParaRPr sz="1800" dirty="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ECEC"/>
                    </a:solidFill>
                  </a:tcPr>
                </a:tc>
                <a:tc>
                  <a:txBody>
                    <a:bodyPr/>
                    <a:lstStyle/>
                    <a:p>
                      <a:pPr marL="91440">
                        <a:lnSpc>
                          <a:spcPct val="100000"/>
                        </a:lnSpc>
                        <a:spcBef>
                          <a:spcPts val="360"/>
                        </a:spcBef>
                        <a:tabLst>
                          <a:tab pos="777240" algn="l"/>
                        </a:tabLst>
                      </a:pPr>
                      <a:r>
                        <a:rPr sz="1800" u="sng" spc="-50" dirty="0">
                          <a:solidFill>
                            <a:srgbClr val="3366FF"/>
                          </a:solidFill>
                          <a:uFill>
                            <a:solidFill>
                              <a:srgbClr val="4180FF"/>
                            </a:solidFill>
                          </a:uFill>
                          <a:latin typeface="Courier New"/>
                          <a:cs typeface="Courier New"/>
                        </a:rPr>
                        <a:t>1</a:t>
                      </a:r>
                      <a:r>
                        <a:rPr sz="1800" dirty="0">
                          <a:solidFill>
                            <a:srgbClr val="3366FF"/>
                          </a:solidFill>
                          <a:latin typeface="Courier New"/>
                          <a:cs typeface="Courier New"/>
                        </a:rPr>
                        <a:t>	</a:t>
                      </a:r>
                      <a:r>
                        <a:rPr sz="1800" u="sng" spc="-10" dirty="0">
                          <a:solidFill>
                            <a:srgbClr val="3366FF"/>
                          </a:solidFill>
                          <a:uFill>
                            <a:solidFill>
                              <a:srgbClr val="4180FF"/>
                            </a:solidFill>
                          </a:uFill>
                          <a:latin typeface="Courier New"/>
                          <a:cs typeface="Courier New"/>
                        </a:rPr>
                        <a:t>“</a:t>
                      </a:r>
                      <a:r>
                        <a:rPr sz="1800" u="sng" spc="-10" dirty="0">
                          <a:uFill>
                            <a:solidFill>
                              <a:srgbClr val="4180FF"/>
                            </a:solidFill>
                          </a:uFill>
                          <a:latin typeface="Courier New"/>
                          <a:cs typeface="Courier New"/>
                        </a:rPr>
                        <a:t>Hello”</a:t>
                      </a:r>
                      <a:endParaRPr sz="1800" dirty="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ECEC"/>
                    </a:solidFill>
                  </a:tcPr>
                </a:tc>
                <a:extLst>
                  <a:ext uri="{0D108BD9-81ED-4DB2-BD59-A6C34878D82A}">
                    <a16:rowId xmlns:a16="http://schemas.microsoft.com/office/drawing/2014/main" val="10002"/>
                  </a:ext>
                </a:extLst>
              </a:tr>
              <a:tr h="370205">
                <a:tc>
                  <a:txBody>
                    <a:bodyPr/>
                    <a:lstStyle/>
                    <a:p>
                      <a:pPr marL="91440">
                        <a:lnSpc>
                          <a:spcPct val="100000"/>
                        </a:lnSpc>
                        <a:spcBef>
                          <a:spcPts val="360"/>
                        </a:spcBef>
                      </a:pPr>
                      <a:r>
                        <a:rPr sz="1800" spc="-25" dirty="0">
                          <a:latin typeface="Courier New"/>
                          <a:cs typeface="Courier New"/>
                        </a:rPr>
                        <a:t>\.</a:t>
                      </a:r>
                      <a:r>
                        <a:rPr sz="1800" spc="-25" dirty="0">
                          <a:solidFill>
                            <a:srgbClr val="CC3300"/>
                          </a:solidFill>
                          <a:latin typeface="Courier New"/>
                          <a:cs typeface="Courier New"/>
                        </a:rPr>
                        <a:t>$</a:t>
                      </a:r>
                      <a:endParaRPr sz="1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D5D5"/>
                    </a:solidFill>
                  </a:tcPr>
                </a:tc>
                <a:tc>
                  <a:txBody>
                    <a:bodyPr/>
                    <a:lstStyle/>
                    <a:p>
                      <a:pPr marL="91440">
                        <a:lnSpc>
                          <a:spcPct val="100000"/>
                        </a:lnSpc>
                        <a:spcBef>
                          <a:spcPts val="360"/>
                        </a:spcBef>
                        <a:tabLst>
                          <a:tab pos="640080" algn="l"/>
                        </a:tabLst>
                      </a:pPr>
                      <a:r>
                        <a:rPr sz="1800" spc="-25" dirty="0">
                          <a:latin typeface="Courier New"/>
                          <a:cs typeface="Courier New"/>
                        </a:rPr>
                        <a:t>The</a:t>
                      </a:r>
                      <a:r>
                        <a:rPr sz="1800" dirty="0">
                          <a:latin typeface="Courier New"/>
                          <a:cs typeface="Courier New"/>
                        </a:rPr>
                        <a:t>	</a:t>
                      </a:r>
                      <a:r>
                        <a:rPr sz="1800" spc="-20" dirty="0">
                          <a:latin typeface="Courier New"/>
                          <a:cs typeface="Courier New"/>
                        </a:rPr>
                        <a:t>end</a:t>
                      </a:r>
                      <a:r>
                        <a:rPr sz="1800" u="sng" spc="-20" dirty="0">
                          <a:solidFill>
                            <a:srgbClr val="3366FF"/>
                          </a:solidFill>
                          <a:uFill>
                            <a:solidFill>
                              <a:srgbClr val="4180FF"/>
                            </a:solidFill>
                          </a:uFill>
                          <a:latin typeface="Courier New"/>
                          <a:cs typeface="Courier New"/>
                        </a:rPr>
                        <a:t>.</a:t>
                      </a:r>
                      <a:endParaRPr sz="1800" dirty="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D5D5"/>
                    </a:solidFill>
                  </a:tcPr>
                </a:tc>
                <a:extLst>
                  <a:ext uri="{0D108BD9-81ED-4DB2-BD59-A6C34878D82A}">
                    <a16:rowId xmlns:a16="http://schemas.microsoft.com/office/drawing/2014/main" val="10003"/>
                  </a:ext>
                </a:extLst>
              </a:tr>
              <a:tr h="639445">
                <a:tc>
                  <a:txBody>
                    <a:bodyPr/>
                    <a:lstStyle/>
                    <a:p>
                      <a:pPr marL="91440">
                        <a:lnSpc>
                          <a:spcPct val="100000"/>
                        </a:lnSpc>
                        <a:spcBef>
                          <a:spcPts val="360"/>
                        </a:spcBef>
                      </a:pPr>
                      <a:r>
                        <a:rPr sz="1800" spc="-25" dirty="0">
                          <a:latin typeface="Courier New"/>
                          <a:cs typeface="Courier New"/>
                        </a:rPr>
                        <a:t>.</a:t>
                      </a:r>
                      <a:r>
                        <a:rPr sz="1800" spc="-25" dirty="0">
                          <a:solidFill>
                            <a:srgbClr val="CC3300"/>
                          </a:solidFill>
                          <a:latin typeface="Courier New"/>
                          <a:cs typeface="Courier New"/>
                        </a:rPr>
                        <a:t>$</a:t>
                      </a:r>
                      <a:endParaRPr sz="1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ECEC"/>
                    </a:solidFill>
                  </a:tcPr>
                </a:tc>
                <a:tc>
                  <a:txBody>
                    <a:bodyPr/>
                    <a:lstStyle/>
                    <a:p>
                      <a:pPr marL="91440">
                        <a:lnSpc>
                          <a:spcPct val="100000"/>
                        </a:lnSpc>
                        <a:spcBef>
                          <a:spcPts val="360"/>
                        </a:spcBef>
                        <a:tabLst>
                          <a:tab pos="640080" algn="l"/>
                          <a:tab pos="1463040" algn="l"/>
                          <a:tab pos="2011680" algn="l"/>
                        </a:tabLst>
                      </a:pPr>
                      <a:r>
                        <a:rPr sz="1800" spc="-25" dirty="0">
                          <a:latin typeface="Courier New"/>
                          <a:cs typeface="Courier New"/>
                        </a:rPr>
                        <a:t>The</a:t>
                      </a:r>
                      <a:r>
                        <a:rPr sz="1800" dirty="0">
                          <a:latin typeface="Courier New"/>
                          <a:cs typeface="Courier New"/>
                        </a:rPr>
                        <a:t>	</a:t>
                      </a:r>
                      <a:r>
                        <a:rPr sz="1800" spc="-20" dirty="0">
                          <a:latin typeface="Courier New"/>
                          <a:cs typeface="Courier New"/>
                        </a:rPr>
                        <a:t>end</a:t>
                      </a:r>
                      <a:r>
                        <a:rPr sz="1800" u="sng" spc="-20" dirty="0">
                          <a:solidFill>
                            <a:srgbClr val="3366FF"/>
                          </a:solidFill>
                          <a:uFill>
                            <a:solidFill>
                              <a:srgbClr val="4180FF"/>
                            </a:solidFill>
                          </a:uFill>
                          <a:latin typeface="Courier New"/>
                          <a:cs typeface="Courier New"/>
                        </a:rPr>
                        <a:t>?</a:t>
                      </a:r>
                      <a:r>
                        <a:rPr sz="1800" dirty="0">
                          <a:solidFill>
                            <a:srgbClr val="3366FF"/>
                          </a:solidFill>
                          <a:latin typeface="Courier New"/>
                          <a:cs typeface="Courier New"/>
                        </a:rPr>
                        <a:t>	</a:t>
                      </a:r>
                      <a:r>
                        <a:rPr sz="1800" spc="-25" dirty="0">
                          <a:latin typeface="Courier New"/>
                          <a:cs typeface="Courier New"/>
                        </a:rPr>
                        <a:t>The</a:t>
                      </a:r>
                      <a:r>
                        <a:rPr sz="1800" dirty="0">
                          <a:latin typeface="Courier New"/>
                          <a:cs typeface="Courier New"/>
                        </a:rPr>
                        <a:t>	</a:t>
                      </a:r>
                      <a:r>
                        <a:rPr sz="1800" spc="-20" dirty="0">
                          <a:latin typeface="Courier New"/>
                          <a:cs typeface="Courier New"/>
                        </a:rPr>
                        <a:t>end</a:t>
                      </a:r>
                      <a:r>
                        <a:rPr sz="1800" u="sng" spc="-20" dirty="0">
                          <a:solidFill>
                            <a:srgbClr val="3366FF"/>
                          </a:solidFill>
                          <a:uFill>
                            <a:solidFill>
                              <a:srgbClr val="4180FF"/>
                            </a:solidFill>
                          </a:uFill>
                          <a:latin typeface="Courier New"/>
                          <a:cs typeface="Courier New"/>
                        </a:rPr>
                        <a:t>!</a:t>
                      </a:r>
                      <a:endParaRPr sz="1800" dirty="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ECEC"/>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35349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5F08E3BB-CBF1-549B-E7A3-988BCDD7D9DE}"/>
              </a:ext>
            </a:extLst>
          </p:cNvPr>
          <p:cNvSpPr txBox="1">
            <a:spLocks/>
          </p:cNvSpPr>
          <p:nvPr/>
        </p:nvSpPr>
        <p:spPr>
          <a:xfrm>
            <a:off x="1297939" y="54355"/>
            <a:ext cx="7682230" cy="1036574"/>
          </a:xfrm>
          <a:prstGeom prst="rect">
            <a:avLst/>
          </a:prstGeom>
        </p:spPr>
        <p:txBody>
          <a:bodyPr vert="horz" wrap="square" lIns="0" tIns="536194"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65100">
              <a:lnSpc>
                <a:spcPct val="100000"/>
              </a:lnSpc>
              <a:spcBef>
                <a:spcPts val="100"/>
              </a:spcBef>
            </a:pPr>
            <a:r>
              <a:rPr lang="en-US" spc="-10"/>
              <a:t>Example</a:t>
            </a:r>
            <a:endParaRPr lang="en-US" spc="-10" dirty="0"/>
          </a:p>
        </p:txBody>
      </p:sp>
      <p:sp>
        <p:nvSpPr>
          <p:cNvPr id="3" name="object 7">
            <a:extLst>
              <a:ext uri="{FF2B5EF4-FFF2-40B4-BE49-F238E27FC236}">
                <a16:creationId xmlns:a16="http://schemas.microsoft.com/office/drawing/2014/main" id="{C054B288-4841-5448-7491-58058D35FC1C}"/>
              </a:ext>
            </a:extLst>
          </p:cNvPr>
          <p:cNvSpPr txBox="1"/>
          <p:nvPr/>
        </p:nvSpPr>
        <p:spPr>
          <a:xfrm>
            <a:off x="1199831" y="1781809"/>
            <a:ext cx="9427736" cy="1546577"/>
          </a:xfrm>
          <a:prstGeom prst="rect">
            <a:avLst/>
          </a:prstGeom>
        </p:spPr>
        <p:txBody>
          <a:bodyPr vert="horz" wrap="square" lIns="0" tIns="73660" rIns="0" bIns="0" rtlCol="0">
            <a:spAutoFit/>
          </a:bodyPr>
          <a:lstStyle/>
          <a:p>
            <a:pPr marL="354965" indent="-342265">
              <a:lnSpc>
                <a:spcPct val="100000"/>
              </a:lnSpc>
              <a:spcBef>
                <a:spcPts val="580"/>
              </a:spcBef>
              <a:buClr>
                <a:srgbClr val="CC0000"/>
              </a:buClr>
              <a:buFont typeface="Times New Roman"/>
              <a:buChar char="•"/>
              <a:tabLst>
                <a:tab pos="354965" algn="l"/>
              </a:tabLst>
            </a:pPr>
            <a:r>
              <a:rPr sz="2400" dirty="0">
                <a:latin typeface="Calibri"/>
                <a:cs typeface="Calibri"/>
              </a:rPr>
              <a:t>Find</a:t>
            </a:r>
            <a:r>
              <a:rPr sz="2400" spc="-20" dirty="0">
                <a:latin typeface="Calibri"/>
                <a:cs typeface="Calibri"/>
              </a:rPr>
              <a:t> </a:t>
            </a:r>
            <a:r>
              <a:rPr sz="2400" dirty="0">
                <a:latin typeface="Calibri"/>
                <a:cs typeface="Calibri"/>
              </a:rPr>
              <a:t>me</a:t>
            </a:r>
            <a:r>
              <a:rPr sz="2400" spc="-20" dirty="0">
                <a:latin typeface="Calibri"/>
                <a:cs typeface="Calibri"/>
              </a:rPr>
              <a:t> </a:t>
            </a:r>
            <a:r>
              <a:rPr sz="2400" dirty="0">
                <a:latin typeface="Calibri"/>
                <a:cs typeface="Calibri"/>
              </a:rPr>
              <a:t>all</a:t>
            </a:r>
            <a:r>
              <a:rPr sz="2400" spc="-20" dirty="0">
                <a:latin typeface="Calibri"/>
                <a:cs typeface="Calibri"/>
              </a:rPr>
              <a:t> </a:t>
            </a:r>
            <a:r>
              <a:rPr sz="2400" dirty="0">
                <a:latin typeface="Calibri"/>
                <a:cs typeface="Calibri"/>
              </a:rPr>
              <a:t>instances</a:t>
            </a:r>
            <a:r>
              <a:rPr sz="2400" spc="-20" dirty="0">
                <a:latin typeface="Calibri"/>
                <a:cs typeface="Calibri"/>
              </a:rPr>
              <a:t> </a:t>
            </a:r>
            <a:r>
              <a:rPr sz="2400" dirty="0">
                <a:latin typeface="Calibri"/>
                <a:cs typeface="Calibri"/>
              </a:rPr>
              <a:t>of</a:t>
            </a:r>
            <a:r>
              <a:rPr sz="2400" spc="-15" dirty="0">
                <a:latin typeface="Calibri"/>
                <a:cs typeface="Calibri"/>
              </a:rPr>
              <a:t> </a:t>
            </a:r>
            <a:r>
              <a:rPr sz="2400" dirty="0">
                <a:latin typeface="Calibri"/>
                <a:cs typeface="Calibri"/>
              </a:rPr>
              <a:t>the</a:t>
            </a:r>
            <a:r>
              <a:rPr sz="2400" spc="-20" dirty="0">
                <a:latin typeface="Calibri"/>
                <a:cs typeface="Calibri"/>
              </a:rPr>
              <a:t> </a:t>
            </a:r>
            <a:r>
              <a:rPr sz="2400" dirty="0">
                <a:latin typeface="Calibri"/>
                <a:cs typeface="Calibri"/>
              </a:rPr>
              <a:t>word</a:t>
            </a:r>
            <a:r>
              <a:rPr sz="2400" spc="-20" dirty="0">
                <a:latin typeface="Calibri"/>
                <a:cs typeface="Calibri"/>
              </a:rPr>
              <a:t> </a:t>
            </a:r>
            <a:r>
              <a:rPr sz="2400" dirty="0">
                <a:latin typeface="Calibri"/>
                <a:cs typeface="Calibri"/>
              </a:rPr>
              <a:t>“the”</a:t>
            </a:r>
            <a:r>
              <a:rPr sz="2400" spc="-20" dirty="0">
                <a:latin typeface="Calibri"/>
                <a:cs typeface="Calibri"/>
              </a:rPr>
              <a:t> </a:t>
            </a:r>
            <a:r>
              <a:rPr sz="2400" dirty="0">
                <a:latin typeface="Calibri"/>
                <a:cs typeface="Calibri"/>
              </a:rPr>
              <a:t>in</a:t>
            </a:r>
            <a:r>
              <a:rPr sz="2400" spc="-15" dirty="0">
                <a:latin typeface="Calibri"/>
                <a:cs typeface="Calibri"/>
              </a:rPr>
              <a:t> </a:t>
            </a:r>
            <a:r>
              <a:rPr sz="2400" dirty="0">
                <a:latin typeface="Calibri"/>
                <a:cs typeface="Calibri"/>
              </a:rPr>
              <a:t>a</a:t>
            </a:r>
            <a:r>
              <a:rPr sz="2400" spc="-20" dirty="0">
                <a:latin typeface="Calibri"/>
                <a:cs typeface="Calibri"/>
              </a:rPr>
              <a:t> </a:t>
            </a:r>
            <a:r>
              <a:rPr sz="2400" spc="-10" dirty="0">
                <a:latin typeface="Calibri"/>
                <a:cs typeface="Calibri"/>
              </a:rPr>
              <a:t>text.</a:t>
            </a:r>
            <a:endParaRPr sz="2400" dirty="0">
              <a:latin typeface="Calibri"/>
              <a:cs typeface="Calibri"/>
            </a:endParaRPr>
          </a:p>
          <a:p>
            <a:pPr marL="469900">
              <a:lnSpc>
                <a:spcPct val="100000"/>
              </a:lnSpc>
              <a:spcBef>
                <a:spcPts val="400"/>
              </a:spcBef>
            </a:pPr>
            <a:r>
              <a:rPr lang="en-US" sz="2000" spc="-25" dirty="0">
                <a:solidFill>
                  <a:srgbClr val="A50021"/>
                </a:solidFill>
                <a:latin typeface="Courier New"/>
                <a:cs typeface="Courier New"/>
              </a:rPr>
              <a:t>t</a:t>
            </a:r>
            <a:r>
              <a:rPr sz="2000" spc="-25" dirty="0">
                <a:solidFill>
                  <a:srgbClr val="A50021"/>
                </a:solidFill>
                <a:latin typeface="Courier New"/>
                <a:cs typeface="Courier New"/>
              </a:rPr>
              <a:t>he</a:t>
            </a:r>
            <a:r>
              <a:rPr lang="en-US" sz="2000" spc="-25" dirty="0">
                <a:solidFill>
                  <a:srgbClr val="A50021"/>
                </a:solidFill>
                <a:latin typeface="Courier New"/>
                <a:cs typeface="Courier New"/>
              </a:rPr>
              <a:t>               </a:t>
            </a:r>
            <a:r>
              <a:rPr sz="2000" dirty="0">
                <a:latin typeface="Calibri"/>
                <a:cs typeface="Calibri"/>
              </a:rPr>
              <a:t>Misses</a:t>
            </a:r>
            <a:r>
              <a:rPr sz="2000" spc="-80" dirty="0">
                <a:latin typeface="Calibri"/>
                <a:cs typeface="Calibri"/>
              </a:rPr>
              <a:t> </a:t>
            </a:r>
            <a:r>
              <a:rPr sz="2000" dirty="0">
                <a:latin typeface="Calibri"/>
                <a:cs typeface="Calibri"/>
              </a:rPr>
              <a:t>capitalized</a:t>
            </a:r>
            <a:r>
              <a:rPr sz="2000" spc="-75" dirty="0">
                <a:latin typeface="Calibri"/>
                <a:cs typeface="Calibri"/>
              </a:rPr>
              <a:t> </a:t>
            </a:r>
            <a:r>
              <a:rPr sz="2000" spc="-10" dirty="0">
                <a:latin typeface="Calibri"/>
                <a:cs typeface="Calibri"/>
              </a:rPr>
              <a:t>examples</a:t>
            </a:r>
            <a:endParaRPr sz="2000" dirty="0">
              <a:latin typeface="Calibri"/>
              <a:cs typeface="Calibri"/>
            </a:endParaRPr>
          </a:p>
          <a:p>
            <a:pPr marL="469900">
              <a:lnSpc>
                <a:spcPct val="100000"/>
              </a:lnSpc>
              <a:spcBef>
                <a:spcPts val="500"/>
              </a:spcBef>
            </a:pPr>
            <a:r>
              <a:rPr sz="2000" spc="-10" dirty="0">
                <a:solidFill>
                  <a:srgbClr val="009900"/>
                </a:solidFill>
                <a:latin typeface="Courier New"/>
                <a:cs typeface="Courier New"/>
              </a:rPr>
              <a:t>[tT]he</a:t>
            </a:r>
            <a:r>
              <a:rPr lang="en-US" sz="2000" spc="-10" dirty="0">
                <a:solidFill>
                  <a:srgbClr val="009900"/>
                </a:solidFill>
                <a:latin typeface="Courier New"/>
                <a:cs typeface="Courier New"/>
              </a:rPr>
              <a:t>         </a:t>
            </a:r>
            <a:r>
              <a:rPr sz="2000" dirty="0">
                <a:latin typeface="Calibri"/>
                <a:cs typeface="Calibri"/>
              </a:rPr>
              <a:t>Incorrectly</a:t>
            </a:r>
            <a:r>
              <a:rPr sz="2000" spc="-75" dirty="0">
                <a:latin typeface="Calibri"/>
                <a:cs typeface="Calibri"/>
              </a:rPr>
              <a:t> </a:t>
            </a:r>
            <a:r>
              <a:rPr sz="2000" dirty="0">
                <a:latin typeface="Calibri"/>
                <a:cs typeface="Calibri"/>
              </a:rPr>
              <a:t>returns</a:t>
            </a:r>
            <a:r>
              <a:rPr sz="2000" spc="-35" dirty="0">
                <a:latin typeface="Calibri"/>
                <a:cs typeface="Calibri"/>
              </a:rPr>
              <a:t> </a:t>
            </a:r>
            <a:r>
              <a:rPr sz="2000" dirty="0">
                <a:latin typeface="Courier New"/>
                <a:cs typeface="Courier New"/>
              </a:rPr>
              <a:t>other</a:t>
            </a:r>
            <a:r>
              <a:rPr sz="2000" spc="-750" dirty="0">
                <a:latin typeface="Courier New"/>
                <a:cs typeface="Courier New"/>
              </a:rPr>
              <a:t> </a:t>
            </a:r>
            <a:r>
              <a:rPr sz="2000" dirty="0">
                <a:latin typeface="Calibri"/>
                <a:cs typeface="Calibri"/>
              </a:rPr>
              <a:t>or</a:t>
            </a:r>
            <a:r>
              <a:rPr sz="2000" spc="-40" dirty="0">
                <a:latin typeface="Calibri"/>
                <a:cs typeface="Calibri"/>
              </a:rPr>
              <a:t> </a:t>
            </a:r>
            <a:r>
              <a:rPr sz="2000" spc="-10" dirty="0">
                <a:latin typeface="Courier New"/>
                <a:cs typeface="Courier New"/>
              </a:rPr>
              <a:t>theology </a:t>
            </a:r>
            <a:endParaRPr lang="en-US" sz="2000" spc="-10" dirty="0">
              <a:latin typeface="Courier New"/>
              <a:cs typeface="Courier New"/>
            </a:endParaRPr>
          </a:p>
          <a:p>
            <a:pPr marL="469900">
              <a:lnSpc>
                <a:spcPct val="100000"/>
              </a:lnSpc>
              <a:spcBef>
                <a:spcPts val="500"/>
              </a:spcBef>
            </a:pPr>
            <a:r>
              <a:rPr sz="2000" dirty="0">
                <a:solidFill>
                  <a:srgbClr val="0066FF"/>
                </a:solidFill>
                <a:latin typeface="Courier New"/>
                <a:cs typeface="Courier New"/>
              </a:rPr>
              <a:t>[^a-zA-Z]</a:t>
            </a:r>
            <a:r>
              <a:rPr sz="2000" dirty="0">
                <a:solidFill>
                  <a:srgbClr val="CC3300"/>
                </a:solidFill>
                <a:latin typeface="Courier New"/>
                <a:cs typeface="Courier New"/>
              </a:rPr>
              <a:t>[tT]</a:t>
            </a:r>
            <a:r>
              <a:rPr sz="2000" dirty="0">
                <a:latin typeface="Courier New"/>
                <a:cs typeface="Courier New"/>
              </a:rPr>
              <a:t>he</a:t>
            </a:r>
            <a:r>
              <a:rPr sz="2000" dirty="0">
                <a:solidFill>
                  <a:srgbClr val="0066FF"/>
                </a:solidFill>
                <a:latin typeface="Courier New"/>
                <a:cs typeface="Courier New"/>
              </a:rPr>
              <a:t>[^a-zA-</a:t>
            </a:r>
            <a:r>
              <a:rPr sz="2000" spc="-25" dirty="0">
                <a:solidFill>
                  <a:srgbClr val="0066FF"/>
                </a:solidFill>
                <a:latin typeface="Courier New"/>
                <a:cs typeface="Courier New"/>
              </a:rPr>
              <a:t>Z]</a:t>
            </a:r>
            <a:endParaRPr sz="2000" dirty="0">
              <a:latin typeface="Courier New"/>
              <a:cs typeface="Courier New"/>
            </a:endParaRPr>
          </a:p>
        </p:txBody>
      </p:sp>
    </p:spTree>
    <p:extLst>
      <p:ext uri="{BB962C8B-B14F-4D97-AF65-F5344CB8AC3E}">
        <p14:creationId xmlns:p14="http://schemas.microsoft.com/office/powerpoint/2010/main" val="1129461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586</TotalTime>
  <Words>4491</Words>
  <Application>Microsoft Office PowerPoint</Application>
  <PresentationFormat>Widescreen</PresentationFormat>
  <Paragraphs>498</Paragraphs>
  <Slides>27</Slides>
  <Notes>22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MS PGothic</vt:lpstr>
      <vt:lpstr>SimSun</vt:lpstr>
      <vt:lpstr>Arial</vt:lpstr>
      <vt:lpstr>Calibri</vt:lpstr>
      <vt:lpstr>Calibri Light</vt:lpstr>
      <vt:lpstr>Courier New</vt:lpstr>
      <vt:lpstr>Lucida Sans Demibold Italic</vt:lpstr>
      <vt:lpstr>Lucida Sans Unicode</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Text Processing</dc:title>
  <dc:creator>Dinesh Besiahgari</dc:creator>
  <cp:lastModifiedBy>Gutha, Sathvik Reddy</cp:lastModifiedBy>
  <cp:revision>14</cp:revision>
  <dcterms:created xsi:type="dcterms:W3CDTF">2023-11-27T17:13:37Z</dcterms:created>
  <dcterms:modified xsi:type="dcterms:W3CDTF">2024-01-28T22:32:24Z</dcterms:modified>
</cp:coreProperties>
</file>