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96" r:id="rId2"/>
    <p:sldId id="297" r:id="rId3"/>
    <p:sldId id="293" r:id="rId4"/>
    <p:sldId id="294" r:id="rId5"/>
    <p:sldId id="304" r:id="rId6"/>
    <p:sldId id="290" r:id="rId7"/>
    <p:sldId id="291" r:id="rId8"/>
    <p:sldId id="292" r:id="rId9"/>
    <p:sldId id="288" r:id="rId10"/>
    <p:sldId id="289" r:id="rId11"/>
    <p:sldId id="287" r:id="rId12"/>
    <p:sldId id="286" r:id="rId13"/>
    <p:sldId id="303" r:id="rId14"/>
    <p:sldId id="285" r:id="rId15"/>
    <p:sldId id="302" r:id="rId16"/>
    <p:sldId id="282" r:id="rId17"/>
    <p:sldId id="283" r:id="rId18"/>
    <p:sldId id="284" r:id="rId19"/>
    <p:sldId id="280" r:id="rId20"/>
    <p:sldId id="29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16" autoAdjust="0"/>
    <p:restoredTop sz="54202"/>
  </p:normalViewPr>
  <p:slideViewPr>
    <p:cSldViewPr snapToGrid="0">
      <p:cViewPr varScale="1">
        <p:scale>
          <a:sx n="75" d="100"/>
          <a:sy n="75" d="100"/>
        </p:scale>
        <p:origin x="3040"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D17BD5-6539-7947-9D40-BB5781D50630}" type="datetimeFigureOut">
              <a:rPr lang="en-US" smtClean="0"/>
              <a:t>2/6/24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64DDC5-AD5C-0240-8744-616AF3752AEF}" type="slidenum">
              <a:rPr lang="en-US" smtClean="0"/>
              <a:t>‹#›</a:t>
            </a:fld>
            <a:endParaRPr lang="en-US"/>
          </a:p>
        </p:txBody>
      </p:sp>
    </p:spTree>
    <p:extLst>
      <p:ext uri="{BB962C8B-B14F-4D97-AF65-F5344CB8AC3E}">
        <p14:creationId xmlns:p14="http://schemas.microsoft.com/office/powerpoint/2010/main" val="6434612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Hello Everyone. Lecture 3 which covers the Word Normalization and Stemming</a:t>
            </a:r>
          </a:p>
          <a:p>
            <a:endParaRPr lang="en-US" dirty="0"/>
          </a:p>
        </p:txBody>
      </p:sp>
      <p:sp>
        <p:nvSpPr>
          <p:cNvPr id="4" name="Slide Number Placeholder 3"/>
          <p:cNvSpPr>
            <a:spLocks noGrp="1"/>
          </p:cNvSpPr>
          <p:nvPr>
            <p:ph type="sldNum" sz="quarter" idx="5"/>
          </p:nvPr>
        </p:nvSpPr>
        <p:spPr/>
        <p:txBody>
          <a:bodyPr/>
          <a:lstStyle/>
          <a:p>
            <a:fld id="{7764DDC5-AD5C-0240-8744-616AF3752AEF}" type="slidenum">
              <a:rPr lang="en-US" smtClean="0"/>
              <a:t>1</a:t>
            </a:fld>
            <a:endParaRPr lang="en-US"/>
          </a:p>
        </p:txBody>
      </p:sp>
    </p:spTree>
    <p:extLst>
      <p:ext uri="{BB962C8B-B14F-4D97-AF65-F5344CB8AC3E}">
        <p14:creationId xmlns:p14="http://schemas.microsoft.com/office/powerpoint/2010/main" val="23888366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a:solidFill>
                  <a:srgbClr val="D1D5DB"/>
                </a:solidFill>
                <a:effectLst/>
                <a:latin typeface="+mn-lt"/>
              </a:rPr>
              <a:t>tr -99 'A-Za-z' '\n' &lt; </a:t>
            </a:r>
            <a:r>
              <a:rPr lang="en-US" b="1" i="0" dirty="0" err="1">
                <a:solidFill>
                  <a:srgbClr val="D1D5DB"/>
                </a:solidFill>
                <a:effectLst/>
                <a:latin typeface="+mn-lt"/>
              </a:rPr>
              <a:t>shakes.txt</a:t>
            </a:r>
            <a:r>
              <a:rPr lang="en-US" b="1" i="0" dirty="0">
                <a:solidFill>
                  <a:srgbClr val="D1D5DB"/>
                </a:solidFill>
                <a:effectLst/>
                <a:latin typeface="+mn-lt"/>
              </a:rPr>
              <a:t>: </a:t>
            </a:r>
            <a:r>
              <a:rPr lang="en-US" b="0" i="0" dirty="0">
                <a:solidFill>
                  <a:srgbClr val="D1D5DB"/>
                </a:solidFill>
                <a:effectLst/>
                <a:latin typeface="+mn-lt"/>
              </a:rPr>
              <a:t>This command is replacing non-alphabetic characters with newline characters in "</a:t>
            </a:r>
            <a:r>
              <a:rPr lang="en-US" b="0" i="0" dirty="0" err="1">
                <a:solidFill>
                  <a:srgbClr val="D1D5DB"/>
                </a:solidFill>
                <a:effectLst/>
                <a:latin typeface="+mn-lt"/>
              </a:rPr>
              <a:t>shakes.txt</a:t>
            </a:r>
            <a:r>
              <a:rPr lang="en-US" b="0" i="0" dirty="0">
                <a:solidFill>
                  <a:srgbClr val="D1D5DB"/>
                </a:solidFill>
                <a:effectLst/>
                <a:latin typeface="+mn-lt"/>
              </a:rPr>
              <a:t>".</a:t>
            </a:r>
          </a:p>
          <a:p>
            <a:pPr algn="l">
              <a:buFont typeface="+mj-lt"/>
              <a:buAutoNum type="arabicPeriod"/>
            </a:pPr>
            <a:r>
              <a:rPr lang="en-US" b="1" i="0" dirty="0">
                <a:solidFill>
                  <a:srgbClr val="D1D5DB"/>
                </a:solidFill>
                <a:effectLst/>
                <a:latin typeface="+mn-lt"/>
              </a:rPr>
              <a:t>grep '</a:t>
            </a:r>
            <a:r>
              <a:rPr lang="en-US" b="1" i="0" dirty="0" err="1">
                <a:solidFill>
                  <a:srgbClr val="D1D5DB"/>
                </a:solidFill>
                <a:effectLst/>
                <a:latin typeface="+mn-lt"/>
              </a:rPr>
              <a:t>laeiou</a:t>
            </a:r>
            <a:r>
              <a:rPr lang="en-US" b="1" i="0" dirty="0">
                <a:solidFill>
                  <a:srgbClr val="D1D5DB"/>
                </a:solidFill>
                <a:effectLst/>
                <a:latin typeface="+mn-lt"/>
              </a:rPr>
              <a:t>).*</a:t>
            </a:r>
            <a:r>
              <a:rPr lang="en-US" b="1" i="0" dirty="0" err="1">
                <a:solidFill>
                  <a:srgbClr val="D1D5DB"/>
                </a:solidFill>
                <a:effectLst/>
                <a:latin typeface="+mn-lt"/>
              </a:rPr>
              <a:t>ings</a:t>
            </a:r>
            <a:r>
              <a:rPr lang="en-US" b="1" i="0" dirty="0">
                <a:solidFill>
                  <a:srgbClr val="D1D5DB"/>
                </a:solidFill>
                <a:effectLst/>
                <a:latin typeface="+mn-lt"/>
              </a:rPr>
              <a:t>: </a:t>
            </a:r>
            <a:r>
              <a:rPr lang="en-US" b="0" i="0" dirty="0">
                <a:solidFill>
                  <a:srgbClr val="D1D5DB"/>
                </a:solidFill>
                <a:effectLst/>
                <a:latin typeface="+mn-lt"/>
              </a:rPr>
              <a:t>This command filters out words ending in "-</a:t>
            </a:r>
            <a:r>
              <a:rPr lang="en-US" b="0" i="0" dirty="0" err="1">
                <a:solidFill>
                  <a:srgbClr val="D1D5DB"/>
                </a:solidFill>
                <a:effectLst/>
                <a:latin typeface="+mn-lt"/>
              </a:rPr>
              <a:t>ings</a:t>
            </a:r>
            <a:r>
              <a:rPr lang="en-US" b="0" i="0" dirty="0">
                <a:solidFill>
                  <a:srgbClr val="D1D5DB"/>
                </a:solidFill>
                <a:effectLst/>
                <a:latin typeface="+mn-lt"/>
              </a:rPr>
              <a:t>" with a vowel before the "-</a:t>
            </a:r>
            <a:r>
              <a:rPr lang="en-US" b="0" i="0" dirty="0" err="1">
                <a:solidFill>
                  <a:srgbClr val="D1D5DB"/>
                </a:solidFill>
                <a:effectLst/>
                <a:latin typeface="+mn-lt"/>
              </a:rPr>
              <a:t>ing</a:t>
            </a:r>
            <a:r>
              <a:rPr lang="en-US" b="0" i="0" dirty="0">
                <a:solidFill>
                  <a:srgbClr val="D1D5DB"/>
                </a:solidFill>
                <a:effectLst/>
                <a:latin typeface="+mn-lt"/>
              </a:rPr>
              <a:t>" suffix.</a:t>
            </a:r>
          </a:p>
          <a:p>
            <a:pPr algn="l">
              <a:buFont typeface="+mj-lt"/>
              <a:buAutoNum type="arabicPeriod"/>
            </a:pPr>
            <a:r>
              <a:rPr lang="en-US" b="1" i="0" dirty="0">
                <a:solidFill>
                  <a:srgbClr val="D1D5DB"/>
                </a:solidFill>
                <a:effectLst/>
                <a:latin typeface="+mn-lt"/>
              </a:rPr>
              <a:t>sort: </a:t>
            </a:r>
            <a:r>
              <a:rPr lang="en-US" b="0" i="0" dirty="0">
                <a:solidFill>
                  <a:srgbClr val="D1D5DB"/>
                </a:solidFill>
                <a:effectLst/>
                <a:latin typeface="+mn-lt"/>
              </a:rPr>
              <a:t>This command sorts the filtered list of words alphabetically.</a:t>
            </a:r>
          </a:p>
          <a:p>
            <a:pPr algn="l">
              <a:buFont typeface="+mj-lt"/>
              <a:buAutoNum type="arabicPeriod"/>
            </a:pPr>
            <a:r>
              <a:rPr lang="en-US" b="1" i="0" dirty="0" err="1">
                <a:solidFill>
                  <a:srgbClr val="D1D5DB"/>
                </a:solidFill>
                <a:effectLst/>
                <a:latin typeface="+mn-lt"/>
              </a:rPr>
              <a:t>uniq</a:t>
            </a:r>
            <a:r>
              <a:rPr lang="en-US" b="1" i="0" dirty="0">
                <a:solidFill>
                  <a:srgbClr val="D1D5DB"/>
                </a:solidFill>
                <a:effectLst/>
                <a:latin typeface="+mn-lt"/>
              </a:rPr>
              <a:t> -c: </a:t>
            </a:r>
            <a:r>
              <a:rPr lang="en-US" b="0" i="0" dirty="0">
                <a:solidFill>
                  <a:srgbClr val="D1D5DB"/>
                </a:solidFill>
                <a:effectLst/>
                <a:latin typeface="+mn-lt"/>
              </a:rPr>
              <a:t>This command counts the unique occurrences of each word in the sorted list.</a:t>
            </a:r>
          </a:p>
          <a:p>
            <a:pPr algn="l">
              <a:buFont typeface="+mj-lt"/>
              <a:buAutoNum type="arabicPeriod"/>
            </a:pPr>
            <a:r>
              <a:rPr lang="en-US" b="1" i="0" dirty="0">
                <a:solidFill>
                  <a:srgbClr val="D1D5DB"/>
                </a:solidFill>
                <a:effectLst/>
                <a:latin typeface="+mn-lt"/>
              </a:rPr>
              <a:t>sort -nr: </a:t>
            </a:r>
            <a:r>
              <a:rPr lang="en-US" b="0" i="0" dirty="0">
                <a:solidFill>
                  <a:srgbClr val="D1D5DB"/>
                </a:solidFill>
                <a:effectLst/>
                <a:latin typeface="+mn-lt"/>
              </a:rPr>
              <a:t>This command sorts the counted occurrences in descending order, showing the most frequent words first.</a:t>
            </a:r>
          </a:p>
          <a:p>
            <a:endParaRPr lang="en-US" dirty="0">
              <a:latin typeface="+mn-lt"/>
            </a:endParaRPr>
          </a:p>
          <a:p>
            <a:r>
              <a:rPr lang="en-US" b="0" i="0" dirty="0">
                <a:solidFill>
                  <a:srgbClr val="D1D5DB"/>
                </a:solidFill>
                <a:effectLst/>
                <a:latin typeface="+mn-lt"/>
              </a:rPr>
              <a:t>These commands that are likely being used to analyze text data, particularly focusing on words ending in "-</a:t>
            </a:r>
            <a:r>
              <a:rPr lang="en-US" b="0" i="0" dirty="0" err="1">
                <a:solidFill>
                  <a:srgbClr val="D1D5DB"/>
                </a:solidFill>
                <a:effectLst/>
                <a:latin typeface="+mn-lt"/>
              </a:rPr>
              <a:t>ings</a:t>
            </a:r>
            <a:r>
              <a:rPr lang="en-US" b="0" i="0" dirty="0">
                <a:solidFill>
                  <a:srgbClr val="D1D5DB"/>
                </a:solidFill>
                <a:effectLst/>
                <a:latin typeface="+mn-lt"/>
              </a:rPr>
              <a:t>" in the file "</a:t>
            </a:r>
            <a:r>
              <a:rPr lang="en-US" b="0" i="0" dirty="0" err="1">
                <a:solidFill>
                  <a:srgbClr val="D1D5DB"/>
                </a:solidFill>
                <a:effectLst/>
                <a:latin typeface="+mn-lt"/>
              </a:rPr>
              <a:t>shakes.txt</a:t>
            </a:r>
            <a:r>
              <a:rPr lang="en-US" b="0" i="0" dirty="0">
                <a:solidFill>
                  <a:srgbClr val="D1D5DB"/>
                </a:solidFill>
                <a:effectLst/>
                <a:latin typeface="+mn-lt"/>
              </a:rPr>
              <a:t>," which presumably contains text from Shakespeare's works.</a:t>
            </a:r>
          </a:p>
          <a:p>
            <a:endParaRPr lang="en-US" b="0" i="0" dirty="0">
              <a:solidFill>
                <a:srgbClr val="D1D5DB"/>
              </a:solidFill>
              <a:effectLst/>
              <a:latin typeface="+mn-lt"/>
            </a:endParaRPr>
          </a:p>
          <a:p>
            <a:r>
              <a:rPr lang="en-US" b="0" i="0" dirty="0">
                <a:solidFill>
                  <a:srgbClr val="D1D5DB"/>
                </a:solidFill>
                <a:effectLst/>
                <a:latin typeface="+mn-lt"/>
              </a:rPr>
              <a:t>The output shows the frequency counts of words ending in "-</a:t>
            </a:r>
            <a:r>
              <a:rPr lang="en-US" b="0" i="0" dirty="0" err="1">
                <a:solidFill>
                  <a:srgbClr val="D1D5DB"/>
                </a:solidFill>
                <a:effectLst/>
                <a:latin typeface="+mn-lt"/>
              </a:rPr>
              <a:t>ings</a:t>
            </a:r>
            <a:r>
              <a:rPr lang="en-US" b="0" i="0" dirty="0">
                <a:solidFill>
                  <a:srgbClr val="D1D5DB"/>
                </a:solidFill>
                <a:effectLst/>
                <a:latin typeface="+mn-lt"/>
              </a:rPr>
              <a:t>" with a vowel before the suffix "-</a:t>
            </a:r>
            <a:r>
              <a:rPr lang="en-US" b="0" i="0" dirty="0" err="1">
                <a:solidFill>
                  <a:srgbClr val="D1D5DB"/>
                </a:solidFill>
                <a:effectLst/>
                <a:latin typeface="+mn-lt"/>
              </a:rPr>
              <a:t>ing</a:t>
            </a:r>
            <a:r>
              <a:rPr lang="en-US" b="0" i="0" dirty="0">
                <a:solidFill>
                  <a:srgbClr val="D1D5DB"/>
                </a:solidFill>
                <a:effectLst/>
                <a:latin typeface="+mn-lt"/>
              </a:rPr>
              <a:t>" in the "</a:t>
            </a:r>
            <a:r>
              <a:rPr lang="en-US" b="0" i="0" dirty="0" err="1">
                <a:solidFill>
                  <a:srgbClr val="D1D5DB"/>
                </a:solidFill>
                <a:effectLst/>
                <a:latin typeface="+mn-lt"/>
              </a:rPr>
              <a:t>shakes.txt</a:t>
            </a:r>
            <a:r>
              <a:rPr lang="en-US" b="0" i="0" dirty="0">
                <a:solidFill>
                  <a:srgbClr val="D1D5DB"/>
                </a:solidFill>
                <a:effectLst/>
                <a:latin typeface="+mn-lt"/>
              </a:rPr>
              <a:t>" file.</a:t>
            </a:r>
            <a:endParaRPr lang="en-US" dirty="0">
              <a:latin typeface="+mn-lt"/>
            </a:endParaRPr>
          </a:p>
        </p:txBody>
      </p:sp>
      <p:sp>
        <p:nvSpPr>
          <p:cNvPr id="4" name="Slide Number Placeholder 3"/>
          <p:cNvSpPr>
            <a:spLocks noGrp="1"/>
          </p:cNvSpPr>
          <p:nvPr>
            <p:ph type="sldNum" sz="quarter" idx="5"/>
          </p:nvPr>
        </p:nvSpPr>
        <p:spPr/>
        <p:txBody>
          <a:bodyPr/>
          <a:lstStyle/>
          <a:p>
            <a:fld id="{7764DDC5-AD5C-0240-8744-616AF3752AEF}" type="slidenum">
              <a:rPr lang="en-US" smtClean="0"/>
              <a:t>10</a:t>
            </a:fld>
            <a:endParaRPr lang="en-US"/>
          </a:p>
        </p:txBody>
      </p:sp>
    </p:spTree>
    <p:extLst>
      <p:ext uri="{BB962C8B-B14F-4D97-AF65-F5344CB8AC3E}">
        <p14:creationId xmlns:p14="http://schemas.microsoft.com/office/powerpoint/2010/main" val="11730590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mn-lt"/>
              </a:rPr>
              <a:t>Complex morphology often involves employing sophisticated linguistic techniques such as lemmatization, stemming, morphological parsing, and part-of-speech tagging. These techniques help in reducing word variation, identifying word forms, and capturing linguistic nuances, ultimately enhancing the performance of natural language processing systems.</a:t>
            </a:r>
            <a:endParaRPr lang="en-US" dirty="0">
              <a:latin typeface="+mn-lt"/>
            </a:endParaRPr>
          </a:p>
        </p:txBody>
      </p:sp>
      <p:sp>
        <p:nvSpPr>
          <p:cNvPr id="4" name="Slide Number Placeholder 3"/>
          <p:cNvSpPr>
            <a:spLocks noGrp="1"/>
          </p:cNvSpPr>
          <p:nvPr>
            <p:ph type="sldNum" sz="quarter" idx="5"/>
          </p:nvPr>
        </p:nvSpPr>
        <p:spPr/>
        <p:txBody>
          <a:bodyPr/>
          <a:lstStyle/>
          <a:p>
            <a:fld id="{7764DDC5-AD5C-0240-8744-616AF3752AEF}" type="slidenum">
              <a:rPr lang="en-US" smtClean="0"/>
              <a:t>11</a:t>
            </a:fld>
            <a:endParaRPr lang="en-US"/>
          </a:p>
        </p:txBody>
      </p:sp>
    </p:spTree>
    <p:extLst>
      <p:ext uri="{BB962C8B-B14F-4D97-AF65-F5344CB8AC3E}">
        <p14:creationId xmlns:p14="http://schemas.microsoft.com/office/powerpoint/2010/main" val="40644790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mn-lt"/>
              </a:rPr>
              <a:t>Sentence segmentation refers to the process of identifying and splitting text into individual sentences. It is a fundamental task in natural language processing (NLP) and text analysis, as many downstream NLP tasks rely on sentence-level processing.</a:t>
            </a:r>
          </a:p>
          <a:p>
            <a:pPr algn="l"/>
            <a:endParaRPr lang="en-US" b="0" i="0" dirty="0">
              <a:solidFill>
                <a:srgbClr val="D1D5DB"/>
              </a:solidFill>
              <a:effectLst/>
              <a:latin typeface="+mn-lt"/>
            </a:endParaRPr>
          </a:p>
          <a:p>
            <a:pPr algn="l"/>
            <a:r>
              <a:rPr lang="en-US" b="0" i="0" dirty="0">
                <a:solidFill>
                  <a:srgbClr val="D1D5DB"/>
                </a:solidFill>
                <a:effectLst/>
                <a:latin typeface="+mn-lt"/>
              </a:rPr>
              <a:t>One approach to sentence segmentation involves using decision trees. Decision trees are a type of supervised machine learning algorithm used for classification and regression tasks. In the context of sentence segmentation, decision trees can be trained to classify whether a given punctuation mark (such as a period, question mark, or exclamation mark) indicates the end of a sentence or not.</a:t>
            </a:r>
          </a:p>
          <a:p>
            <a:endParaRPr lang="en-US" dirty="0">
              <a:latin typeface="+mn-lt"/>
            </a:endParaRPr>
          </a:p>
        </p:txBody>
      </p:sp>
      <p:sp>
        <p:nvSpPr>
          <p:cNvPr id="4" name="Slide Number Placeholder 3"/>
          <p:cNvSpPr>
            <a:spLocks noGrp="1"/>
          </p:cNvSpPr>
          <p:nvPr>
            <p:ph type="sldNum" sz="quarter" idx="5"/>
          </p:nvPr>
        </p:nvSpPr>
        <p:spPr/>
        <p:txBody>
          <a:bodyPr/>
          <a:lstStyle/>
          <a:p>
            <a:fld id="{7764DDC5-AD5C-0240-8744-616AF3752AEF}" type="slidenum">
              <a:rPr lang="en-US" smtClean="0"/>
              <a:t>12</a:t>
            </a:fld>
            <a:endParaRPr lang="en-US"/>
          </a:p>
        </p:txBody>
      </p:sp>
    </p:spTree>
    <p:extLst>
      <p:ext uri="{BB962C8B-B14F-4D97-AF65-F5344CB8AC3E}">
        <p14:creationId xmlns:p14="http://schemas.microsoft.com/office/powerpoint/2010/main" val="21567505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mn-lt"/>
            </a:endParaRPr>
          </a:p>
        </p:txBody>
      </p:sp>
      <p:sp>
        <p:nvSpPr>
          <p:cNvPr id="4" name="Slide Number Placeholder 3"/>
          <p:cNvSpPr>
            <a:spLocks noGrp="1"/>
          </p:cNvSpPr>
          <p:nvPr>
            <p:ph type="sldNum" sz="quarter" idx="5"/>
          </p:nvPr>
        </p:nvSpPr>
        <p:spPr/>
        <p:txBody>
          <a:bodyPr/>
          <a:lstStyle/>
          <a:p>
            <a:fld id="{7764DDC5-AD5C-0240-8744-616AF3752AEF}" type="slidenum">
              <a:rPr lang="en-US" smtClean="0"/>
              <a:t>13</a:t>
            </a:fld>
            <a:endParaRPr lang="en-US"/>
          </a:p>
        </p:txBody>
      </p:sp>
    </p:spTree>
    <p:extLst>
      <p:ext uri="{BB962C8B-B14F-4D97-AF65-F5344CB8AC3E}">
        <p14:creationId xmlns:p14="http://schemas.microsoft.com/office/powerpoint/2010/main" val="38309406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Tx/>
              <a:buNone/>
            </a:pPr>
            <a:r>
              <a:rPr lang="en-US" b="1" i="0" dirty="0">
                <a:solidFill>
                  <a:srgbClr val="D1D5DB"/>
                </a:solidFill>
                <a:effectLst/>
                <a:latin typeface="+mn-lt"/>
              </a:rPr>
              <a:t>Common </a:t>
            </a:r>
            <a:r>
              <a:rPr lang="en-US" b="0" i="0" dirty="0">
                <a:solidFill>
                  <a:srgbClr val="D1D5DB"/>
                </a:solidFill>
                <a:effectLst/>
                <a:latin typeface="+mn-lt"/>
              </a:rPr>
              <a:t>approaches to sentence segmentation:</a:t>
            </a:r>
          </a:p>
          <a:p>
            <a:pPr algn="l">
              <a:buFontTx/>
              <a:buNone/>
            </a:pPr>
            <a:endParaRPr lang="en-US" b="1" i="0" dirty="0">
              <a:solidFill>
                <a:srgbClr val="D1D5DB"/>
              </a:solidFill>
              <a:effectLst/>
              <a:latin typeface="+mn-lt"/>
            </a:endParaRPr>
          </a:p>
          <a:p>
            <a:pPr algn="l">
              <a:buFont typeface="+mj-lt"/>
              <a:buAutoNum type="arabicPeriod"/>
            </a:pPr>
            <a:r>
              <a:rPr lang="en-US" b="1" i="0" dirty="0">
                <a:solidFill>
                  <a:srgbClr val="D1D5DB"/>
                </a:solidFill>
                <a:effectLst/>
                <a:latin typeface="+mn-lt"/>
              </a:rPr>
              <a:t> Punctuation-Based Segmentation:</a:t>
            </a:r>
            <a:r>
              <a:rPr lang="en-US" b="0" i="0" dirty="0">
                <a:solidFill>
                  <a:srgbClr val="D1D5DB"/>
                </a:solidFill>
                <a:effectLst/>
                <a:latin typeface="+mn-lt"/>
              </a:rPr>
              <a:t> This approach relies on the presence of punctuation marks such as periods, question marks, and exclamation marks to identify sentence boundaries. Text is split into sentences wherever these punctuation marks occur, with some additional rules to handle abbreviations, ellipses, and other punctuation marks.</a:t>
            </a:r>
          </a:p>
          <a:p>
            <a:pPr algn="l">
              <a:buFont typeface="+mj-lt"/>
              <a:buAutoNum type="arabicPeriod"/>
            </a:pPr>
            <a:endParaRPr lang="en-US" b="0" i="0" dirty="0">
              <a:solidFill>
                <a:srgbClr val="D1D5DB"/>
              </a:solidFill>
              <a:effectLst/>
              <a:latin typeface="+mn-lt"/>
            </a:endParaRPr>
          </a:p>
          <a:p>
            <a:pPr algn="l">
              <a:buFont typeface="+mj-lt"/>
              <a:buAutoNum type="arabicPeriod"/>
            </a:pPr>
            <a:r>
              <a:rPr lang="en-US" b="1" i="0" dirty="0">
                <a:solidFill>
                  <a:srgbClr val="D1D5DB"/>
                </a:solidFill>
                <a:effectLst/>
                <a:latin typeface="+mn-lt"/>
              </a:rPr>
              <a:t> Rule-Based Segmentation:</a:t>
            </a:r>
            <a:r>
              <a:rPr lang="en-US" b="0" i="0" dirty="0">
                <a:solidFill>
                  <a:srgbClr val="D1D5DB"/>
                </a:solidFill>
                <a:effectLst/>
                <a:latin typeface="+mn-lt"/>
              </a:rPr>
              <a:t> Rule-based methods use predefined rules or patterns to identify sentence boundaries. These rules may consider punctuation marks, capitalization, quotation marks, and other linguistic cues to determine sentence boundaries. Rule-based approaches can be language-specific and may require manual crafting of rules.</a:t>
            </a:r>
          </a:p>
          <a:p>
            <a:pPr algn="l">
              <a:buFont typeface="+mj-lt"/>
              <a:buAutoNum type="arabicPeriod"/>
            </a:pPr>
            <a:endParaRPr lang="en-US" b="0" i="0" dirty="0">
              <a:solidFill>
                <a:srgbClr val="D1D5DB"/>
              </a:solidFill>
              <a:effectLst/>
              <a:latin typeface="+mn-lt"/>
            </a:endParaRPr>
          </a:p>
          <a:p>
            <a:pPr algn="l">
              <a:buFont typeface="+mj-lt"/>
              <a:buAutoNum type="arabicPeriod"/>
            </a:pPr>
            <a:r>
              <a:rPr lang="en-US" b="1" i="0" dirty="0">
                <a:solidFill>
                  <a:srgbClr val="D1D5DB"/>
                </a:solidFill>
                <a:effectLst/>
                <a:latin typeface="+mn-lt"/>
              </a:rPr>
              <a:t> Machine Learning-Based Segmentation:</a:t>
            </a:r>
            <a:r>
              <a:rPr lang="en-US" b="0" i="0" dirty="0">
                <a:solidFill>
                  <a:srgbClr val="D1D5DB"/>
                </a:solidFill>
                <a:effectLst/>
                <a:latin typeface="+mn-lt"/>
              </a:rPr>
              <a:t> Machine learning techniques, including supervised and unsupervised methods, can be employed for sentence segmentation. Supervised methods use labeled data to train models to predict sentence boundaries based on features extracted from the text. Unsupervised methods typically rely on statistical measures, such as sentence length, punctuation frequency, and word distribution, to segment text without labeled data.</a:t>
            </a:r>
          </a:p>
          <a:p>
            <a:pPr algn="l">
              <a:buFont typeface="+mj-lt"/>
              <a:buAutoNum type="arabicPeriod"/>
            </a:pPr>
            <a:endParaRPr lang="en-US" b="0" i="0" dirty="0">
              <a:solidFill>
                <a:srgbClr val="D1D5DB"/>
              </a:solidFill>
              <a:effectLst/>
              <a:latin typeface="+mn-lt"/>
            </a:endParaRPr>
          </a:p>
          <a:p>
            <a:pPr algn="l">
              <a:buFont typeface="+mj-lt"/>
              <a:buAutoNum type="arabicPeriod"/>
            </a:pPr>
            <a:r>
              <a:rPr lang="en-US" b="1" i="0" dirty="0">
                <a:solidFill>
                  <a:srgbClr val="D1D5DB"/>
                </a:solidFill>
                <a:effectLst/>
                <a:latin typeface="+mn-lt"/>
              </a:rPr>
              <a:t> Hybrid Approaches:</a:t>
            </a:r>
            <a:r>
              <a:rPr lang="en-US" b="0" i="0" dirty="0">
                <a:solidFill>
                  <a:srgbClr val="D1D5DB"/>
                </a:solidFill>
                <a:effectLst/>
                <a:latin typeface="+mn-lt"/>
              </a:rPr>
              <a:t> Hybrid approaches combine multiple methods to improve segmentation accuracy. For example, a system may first use punctuation-based segmentation and then apply machine learning models to refine the segmentation boundaries based on contextual information.</a:t>
            </a:r>
          </a:p>
          <a:p>
            <a:pPr algn="l">
              <a:buFont typeface="+mj-lt"/>
              <a:buAutoNum type="arabicPeriod"/>
            </a:pPr>
            <a:endParaRPr lang="en-US" b="0" i="0" dirty="0">
              <a:solidFill>
                <a:srgbClr val="D1D5DB"/>
              </a:solidFill>
              <a:effectLst/>
              <a:latin typeface="+mn-lt"/>
            </a:endParaRPr>
          </a:p>
          <a:p>
            <a:pPr algn="l">
              <a:buFont typeface="+mj-lt"/>
              <a:buAutoNum type="arabicPeriod"/>
            </a:pPr>
            <a:r>
              <a:rPr lang="en-US" b="1" i="0" dirty="0">
                <a:solidFill>
                  <a:srgbClr val="D1D5DB"/>
                </a:solidFill>
                <a:effectLst/>
                <a:latin typeface="+mn-lt"/>
              </a:rPr>
              <a:t> Language-Specific Techniques:</a:t>
            </a:r>
            <a:r>
              <a:rPr lang="en-US" b="0" i="0" dirty="0">
                <a:solidFill>
                  <a:srgbClr val="D1D5DB"/>
                </a:solidFill>
                <a:effectLst/>
                <a:latin typeface="+mn-lt"/>
              </a:rPr>
              <a:t> Sentence segmentation may vary across languages due to differences in punctuation usage, word order, and grammatical structure. Language-specific techniques account for these variations to achieve accurate segmentation for different languages.</a:t>
            </a:r>
          </a:p>
          <a:p>
            <a:endParaRPr lang="en-US" dirty="0">
              <a:latin typeface="+mn-lt"/>
            </a:endParaRPr>
          </a:p>
          <a:p>
            <a:endParaRPr lang="en-US" dirty="0">
              <a:latin typeface="+mn-lt"/>
            </a:endParaRPr>
          </a:p>
        </p:txBody>
      </p:sp>
      <p:sp>
        <p:nvSpPr>
          <p:cNvPr id="4" name="Slide Number Placeholder 3"/>
          <p:cNvSpPr>
            <a:spLocks noGrp="1"/>
          </p:cNvSpPr>
          <p:nvPr>
            <p:ph type="sldNum" sz="quarter" idx="5"/>
          </p:nvPr>
        </p:nvSpPr>
        <p:spPr/>
        <p:txBody>
          <a:bodyPr/>
          <a:lstStyle/>
          <a:p>
            <a:fld id="{7764DDC5-AD5C-0240-8744-616AF3752AEF}" type="slidenum">
              <a:rPr lang="en-US" smtClean="0"/>
              <a:t>14</a:t>
            </a:fld>
            <a:endParaRPr lang="en-US"/>
          </a:p>
        </p:txBody>
      </p:sp>
    </p:spTree>
    <p:extLst>
      <p:ext uri="{BB962C8B-B14F-4D97-AF65-F5344CB8AC3E}">
        <p14:creationId xmlns:p14="http://schemas.microsoft.com/office/powerpoint/2010/main" val="17346983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dirty="0">
                <a:effectLst/>
                <a:latin typeface="+mn-lt"/>
              </a:rPr>
              <a:t>What are decision trees?</a:t>
            </a:r>
          </a:p>
          <a:p>
            <a:pPr algn="l"/>
            <a:r>
              <a:rPr lang="en-US" b="0" i="0" dirty="0">
                <a:solidFill>
                  <a:srgbClr val="D1D5DB"/>
                </a:solidFill>
                <a:effectLst/>
                <a:latin typeface="Söhne"/>
              </a:rPr>
              <a:t>Decision trees are a type of supervised machine learning algorithm used for both classification and regression tasks. They are powerful and interpretable models that learn simple decision rules from the data to make predictions.</a:t>
            </a:r>
          </a:p>
          <a:p>
            <a:pPr algn="l"/>
            <a:endParaRPr lang="en-US" b="0" i="0" dirty="0">
              <a:solidFill>
                <a:srgbClr val="D1D5DB"/>
              </a:solidFill>
              <a:effectLst/>
              <a:latin typeface="Söhne"/>
            </a:endParaRPr>
          </a:p>
          <a:p>
            <a:pPr algn="l"/>
            <a:r>
              <a:rPr lang="en-US" b="0" i="0" dirty="0">
                <a:solidFill>
                  <a:srgbClr val="D1D5DB"/>
                </a:solidFill>
                <a:effectLst/>
                <a:latin typeface="Söhne"/>
              </a:rPr>
              <a:t>Here's how decision trees work:</a:t>
            </a:r>
          </a:p>
          <a:p>
            <a:pPr algn="l"/>
            <a:endParaRPr lang="en-US" b="0" i="0" dirty="0">
              <a:solidFill>
                <a:srgbClr val="D1D5DB"/>
              </a:solidFill>
              <a:effectLst/>
              <a:latin typeface="Söhne"/>
            </a:endParaRPr>
          </a:p>
          <a:p>
            <a:pPr algn="l">
              <a:buFont typeface="+mj-lt"/>
              <a:buAutoNum type="arabicPeriod"/>
            </a:pPr>
            <a:r>
              <a:rPr lang="en-US" b="0" i="0" dirty="0">
                <a:solidFill>
                  <a:srgbClr val="D1D5DB"/>
                </a:solidFill>
                <a:effectLst/>
                <a:latin typeface="Söhne"/>
              </a:rPr>
              <a:t> </a:t>
            </a:r>
            <a:r>
              <a:rPr lang="en-US" b="1" i="0" dirty="0">
                <a:solidFill>
                  <a:srgbClr val="D1D5DB"/>
                </a:solidFill>
                <a:effectLst/>
                <a:latin typeface="Söhne"/>
              </a:rPr>
              <a:t>Tree Structure:</a:t>
            </a:r>
            <a:r>
              <a:rPr lang="en-US" b="0" i="0" dirty="0">
                <a:solidFill>
                  <a:srgbClr val="D1D5DB"/>
                </a:solidFill>
                <a:effectLst/>
                <a:latin typeface="Söhne"/>
              </a:rPr>
              <a:t> A decision tree is composed of nodes, branches, and leaves. Each internal node represents a decision based on a feature, and each branch represents the outcome of that decision. The leaves of the tree represent the final decision or prediction.</a:t>
            </a:r>
          </a:p>
          <a:p>
            <a:pPr algn="l">
              <a:buFont typeface="+mj-lt"/>
              <a:buAutoNum type="arabicPeriod"/>
            </a:pPr>
            <a:endParaRPr lang="en-US" b="0" i="0" dirty="0">
              <a:solidFill>
                <a:srgbClr val="D1D5DB"/>
              </a:solidFill>
              <a:effectLst/>
              <a:latin typeface="Söhne"/>
            </a:endParaRPr>
          </a:p>
          <a:p>
            <a:pPr algn="l">
              <a:buFont typeface="+mj-lt"/>
              <a:buAutoNum type="arabicPeriod"/>
            </a:pPr>
            <a:r>
              <a:rPr lang="en-US" b="1" i="0" dirty="0">
                <a:solidFill>
                  <a:srgbClr val="D1D5DB"/>
                </a:solidFill>
                <a:effectLst/>
                <a:latin typeface="Söhne"/>
              </a:rPr>
              <a:t> Splitting Criteria:</a:t>
            </a:r>
            <a:r>
              <a:rPr lang="en-US" b="0" i="0" dirty="0">
                <a:solidFill>
                  <a:srgbClr val="D1D5DB"/>
                </a:solidFill>
                <a:effectLst/>
                <a:latin typeface="Söhne"/>
              </a:rPr>
              <a:t> At each internal node, the decision tree algorithm selects the feature and the threshold that best splits the data into homogeneous subsets. The goal is to maximize the purity or homogeneity of the subsets, typically measured by metrics like Gini impurity or information gain.</a:t>
            </a:r>
          </a:p>
          <a:p>
            <a:pPr algn="l">
              <a:buFont typeface="+mj-lt"/>
              <a:buAutoNum type="arabicPeriod"/>
            </a:pPr>
            <a:endParaRPr lang="en-US" b="0" i="0" dirty="0">
              <a:solidFill>
                <a:srgbClr val="D1D5DB"/>
              </a:solidFill>
              <a:effectLst/>
              <a:latin typeface="Söhne"/>
            </a:endParaRPr>
          </a:p>
          <a:p>
            <a:pPr algn="l">
              <a:buFont typeface="+mj-lt"/>
              <a:buAutoNum type="arabicPeriod"/>
            </a:pPr>
            <a:r>
              <a:rPr lang="en-US" b="1" i="0" dirty="0">
                <a:solidFill>
                  <a:srgbClr val="D1D5DB"/>
                </a:solidFill>
                <a:effectLst/>
                <a:latin typeface="Söhne"/>
              </a:rPr>
              <a:t> Recursive Partitioning:</a:t>
            </a:r>
            <a:r>
              <a:rPr lang="en-US" b="0" i="0" dirty="0">
                <a:solidFill>
                  <a:srgbClr val="D1D5DB"/>
                </a:solidFill>
                <a:effectLst/>
                <a:latin typeface="Söhne"/>
              </a:rPr>
              <a:t> The process of splitting the data based on the selected features and thresholds is recursively applied to each subset until certain stopping criteria are met. These criteria could include a maximum tree depth, a minimum number of samples in each leaf node, or a minimum improvement in purity with each split.</a:t>
            </a:r>
          </a:p>
          <a:p>
            <a:pPr algn="l">
              <a:buFont typeface="+mj-lt"/>
              <a:buAutoNum type="arabicPeriod"/>
            </a:pPr>
            <a:endParaRPr lang="en-US" b="0" i="0" dirty="0">
              <a:solidFill>
                <a:srgbClr val="D1D5DB"/>
              </a:solidFill>
              <a:effectLst/>
              <a:latin typeface="Söhne"/>
            </a:endParaRPr>
          </a:p>
          <a:p>
            <a:pPr algn="l">
              <a:buFont typeface="+mj-lt"/>
              <a:buAutoNum type="arabicPeriod"/>
            </a:pPr>
            <a:r>
              <a:rPr lang="en-US" b="1" i="0" dirty="0">
                <a:solidFill>
                  <a:srgbClr val="D1D5DB"/>
                </a:solidFill>
                <a:effectLst/>
                <a:latin typeface="Söhne"/>
              </a:rPr>
              <a:t> Prediction:</a:t>
            </a:r>
            <a:r>
              <a:rPr lang="en-US" b="0" i="0" dirty="0">
                <a:solidFill>
                  <a:srgbClr val="D1D5DB"/>
                </a:solidFill>
                <a:effectLst/>
                <a:latin typeface="Söhne"/>
              </a:rPr>
              <a:t> Once the tree is built, making predictions for new instances involves traversing the tree from the root node down to a leaf node based on the features of the instance. The prediction at the leaf node is then used as the final output.</a:t>
            </a:r>
          </a:p>
          <a:p>
            <a:endParaRPr lang="en-US" dirty="0">
              <a:latin typeface="+mn-lt"/>
            </a:endParaRPr>
          </a:p>
        </p:txBody>
      </p:sp>
      <p:sp>
        <p:nvSpPr>
          <p:cNvPr id="4" name="Slide Number Placeholder 3"/>
          <p:cNvSpPr>
            <a:spLocks noGrp="1"/>
          </p:cNvSpPr>
          <p:nvPr>
            <p:ph type="sldNum" sz="quarter" idx="5"/>
          </p:nvPr>
        </p:nvSpPr>
        <p:spPr/>
        <p:txBody>
          <a:bodyPr/>
          <a:lstStyle/>
          <a:p>
            <a:fld id="{7764DDC5-AD5C-0240-8744-616AF3752AEF}" type="slidenum">
              <a:rPr lang="en-US" smtClean="0"/>
              <a:t>15</a:t>
            </a:fld>
            <a:endParaRPr lang="en-US"/>
          </a:p>
        </p:txBody>
      </p:sp>
    </p:spTree>
    <p:extLst>
      <p:ext uri="{BB962C8B-B14F-4D97-AF65-F5344CB8AC3E}">
        <p14:creationId xmlns:p14="http://schemas.microsoft.com/office/powerpoint/2010/main" val="17185769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mn-lt"/>
              </a:rPr>
              <a:t>Creating a decision tree to determine if a word signifies the end of a sentence involves establishing criteria based on linguistic patterns. Here's a simplified example of how a decision tree might be constructed for this purpose:</a:t>
            </a:r>
          </a:p>
          <a:p>
            <a:pPr algn="l"/>
            <a:endParaRPr lang="en-US" b="1" i="0" dirty="0">
              <a:solidFill>
                <a:srgbClr val="D1D5DB"/>
              </a:solidFill>
              <a:effectLst/>
              <a:latin typeface="+mn-lt"/>
            </a:endParaRPr>
          </a:p>
          <a:p>
            <a:pPr algn="l"/>
            <a:r>
              <a:rPr lang="en-US" b="1" i="0" dirty="0">
                <a:solidFill>
                  <a:srgbClr val="D1D5DB"/>
                </a:solidFill>
                <a:effectLst/>
                <a:latin typeface="+mn-lt"/>
              </a:rPr>
              <a:t>Feature Selection:</a:t>
            </a:r>
            <a:endParaRPr lang="en-US" b="0" i="0" dirty="0">
              <a:solidFill>
                <a:srgbClr val="D1D5DB"/>
              </a:solidFill>
              <a:effectLst/>
              <a:latin typeface="+mn-lt"/>
            </a:endParaRPr>
          </a:p>
          <a:p>
            <a:pPr marL="0" indent="0" algn="l">
              <a:buFontTx/>
              <a:buNone/>
            </a:pPr>
            <a:r>
              <a:rPr lang="en-US" b="0" i="0" dirty="0">
                <a:solidFill>
                  <a:srgbClr val="D1D5DB"/>
                </a:solidFill>
                <a:effectLst/>
                <a:latin typeface="+mn-lt"/>
              </a:rPr>
              <a:t>Consider features such as punctuation, context, and the nature of the word itself.</a:t>
            </a:r>
          </a:p>
          <a:p>
            <a:pPr marL="0" indent="0" algn="l">
              <a:buFontTx/>
              <a:buNone/>
            </a:pPr>
            <a:endParaRPr lang="en-US" b="0" i="0" dirty="0">
              <a:solidFill>
                <a:srgbClr val="D1D5DB"/>
              </a:solidFill>
              <a:effectLst/>
              <a:latin typeface="+mn-lt"/>
            </a:endParaRPr>
          </a:p>
          <a:p>
            <a:pPr algn="l"/>
            <a:r>
              <a:rPr lang="en-US" b="1" i="0" dirty="0">
                <a:solidFill>
                  <a:srgbClr val="D1D5DB"/>
                </a:solidFill>
                <a:effectLst/>
                <a:latin typeface="+mn-lt"/>
              </a:rPr>
              <a:t>Example Decision Tree:</a:t>
            </a:r>
            <a:endParaRPr lang="en-US" b="0" i="0" dirty="0">
              <a:solidFill>
                <a:srgbClr val="D1D5DB"/>
              </a:solidFill>
              <a:effectLst/>
              <a:latin typeface="+mn-lt"/>
            </a:endParaRPr>
          </a:p>
          <a:p>
            <a:pPr algn="l">
              <a:buFont typeface="+mj-lt"/>
              <a:buAutoNum type="arabicPeriod"/>
            </a:pPr>
            <a:r>
              <a:rPr lang="en-US" b="1" i="0" dirty="0">
                <a:solidFill>
                  <a:srgbClr val="D1D5DB"/>
                </a:solidFill>
                <a:effectLst/>
                <a:latin typeface="+mn-lt"/>
              </a:rPr>
              <a:t>Root Node: Punctuation Check</a:t>
            </a:r>
            <a:endParaRPr lang="en-US" b="0" i="0" dirty="0">
              <a:solidFill>
                <a:srgbClr val="D1D5DB"/>
              </a:solidFill>
              <a:effectLst/>
              <a:latin typeface="+mn-lt"/>
            </a:endParaRPr>
          </a:p>
          <a:p>
            <a:pPr marL="742950" lvl="1" indent="-285750" algn="l">
              <a:buFont typeface="+mj-lt"/>
              <a:buAutoNum type="arabicPeriod"/>
            </a:pPr>
            <a:r>
              <a:rPr lang="en-US" b="0" i="0" dirty="0">
                <a:solidFill>
                  <a:srgbClr val="D1D5DB"/>
                </a:solidFill>
                <a:effectLst/>
                <a:latin typeface="+mn-lt"/>
              </a:rPr>
              <a:t>If the word ends with an exclamation mark or a question mark, classify as End-Of-Sentence.</a:t>
            </a:r>
          </a:p>
          <a:p>
            <a:pPr marL="742950" lvl="1" indent="-285750" algn="l">
              <a:buFont typeface="+mj-lt"/>
              <a:buAutoNum type="arabicPeriod"/>
            </a:pPr>
            <a:r>
              <a:rPr lang="en-US" b="0" i="0" dirty="0">
                <a:solidFill>
                  <a:srgbClr val="D1D5DB"/>
                </a:solidFill>
                <a:effectLst/>
                <a:latin typeface="+mn-lt"/>
              </a:rPr>
              <a:t>If not, proceed to the next decision node.</a:t>
            </a:r>
          </a:p>
          <a:p>
            <a:pPr marL="742950" lvl="1" indent="-285750" algn="l">
              <a:buFont typeface="+mj-lt"/>
              <a:buAutoNum type="arabicPeriod"/>
            </a:pPr>
            <a:endParaRPr lang="en-US" b="0" i="0" dirty="0">
              <a:solidFill>
                <a:srgbClr val="D1D5DB"/>
              </a:solidFill>
              <a:effectLst/>
              <a:latin typeface="+mn-lt"/>
            </a:endParaRPr>
          </a:p>
          <a:p>
            <a:pPr algn="l">
              <a:buFont typeface="+mj-lt"/>
              <a:buAutoNum type="arabicPeriod"/>
            </a:pPr>
            <a:r>
              <a:rPr lang="en-US" b="1" i="0" dirty="0">
                <a:solidFill>
                  <a:srgbClr val="D1D5DB"/>
                </a:solidFill>
                <a:effectLst/>
                <a:latin typeface="+mn-lt"/>
              </a:rPr>
              <a:t>Decision Node: Period Check</a:t>
            </a:r>
            <a:endParaRPr lang="en-US" b="0" i="0" dirty="0">
              <a:solidFill>
                <a:srgbClr val="D1D5DB"/>
              </a:solidFill>
              <a:effectLst/>
              <a:latin typeface="+mn-lt"/>
            </a:endParaRPr>
          </a:p>
          <a:p>
            <a:pPr marL="742950" lvl="1" indent="-285750" algn="l">
              <a:buFont typeface="+mj-lt"/>
              <a:buAutoNum type="arabicPeriod"/>
            </a:pPr>
            <a:r>
              <a:rPr lang="en-US" b="0" i="0" dirty="0">
                <a:solidFill>
                  <a:srgbClr val="D1D5DB"/>
                </a:solidFill>
                <a:effectLst/>
                <a:latin typeface="+mn-lt"/>
              </a:rPr>
              <a:t>If the word ends with a period, check for additional context.</a:t>
            </a:r>
          </a:p>
          <a:p>
            <a:pPr marL="1143000" lvl="2" indent="-228600" algn="l">
              <a:buFont typeface="+mj-lt"/>
              <a:buAutoNum type="arabicPeriod"/>
            </a:pPr>
            <a:r>
              <a:rPr lang="en-US" b="0" i="0" dirty="0">
                <a:solidFill>
                  <a:srgbClr val="D1D5DB"/>
                </a:solidFill>
                <a:effectLst/>
                <a:latin typeface="+mn-lt"/>
              </a:rPr>
              <a:t>If the word is part of an abbreviation (e.g., "Inc."), classify as Not End-Of-Sentence.</a:t>
            </a:r>
          </a:p>
          <a:p>
            <a:pPr marL="1143000" lvl="2" indent="-228600" algn="l">
              <a:buFont typeface="+mj-lt"/>
              <a:buAutoNum type="arabicPeriod"/>
            </a:pPr>
            <a:r>
              <a:rPr lang="en-US" b="0" i="0" dirty="0">
                <a:solidFill>
                  <a:srgbClr val="D1D5DB"/>
                </a:solidFill>
                <a:effectLst/>
                <a:latin typeface="+mn-lt"/>
              </a:rPr>
              <a:t>If the word is a number (e.g., "4.3"), classify as Not End-Of-Sentence.</a:t>
            </a:r>
          </a:p>
          <a:p>
            <a:pPr marL="1143000" lvl="2" indent="-228600" algn="l">
              <a:buFont typeface="+mj-lt"/>
              <a:buAutoNum type="arabicPeriod"/>
            </a:pPr>
            <a:r>
              <a:rPr lang="en-US" b="0" i="0" dirty="0">
                <a:solidFill>
                  <a:srgbClr val="D1D5DB"/>
                </a:solidFill>
                <a:effectLst/>
                <a:latin typeface="+mn-lt"/>
              </a:rPr>
              <a:t>If none of the above, classify as End-Of-Sentence.</a:t>
            </a:r>
          </a:p>
          <a:p>
            <a:pPr marL="1143000" lvl="2" indent="-228600" algn="l">
              <a:buFont typeface="+mj-lt"/>
              <a:buAutoNum type="arabicPeriod"/>
            </a:pPr>
            <a:endParaRPr lang="en-US" b="0" i="0" dirty="0">
              <a:solidFill>
                <a:srgbClr val="D1D5DB"/>
              </a:solidFill>
              <a:effectLst/>
              <a:latin typeface="+mn-lt"/>
            </a:endParaRPr>
          </a:p>
          <a:p>
            <a:pPr algn="l"/>
            <a:r>
              <a:rPr lang="en-US" b="1" i="0" dirty="0">
                <a:solidFill>
                  <a:srgbClr val="D1D5DB"/>
                </a:solidFill>
                <a:effectLst/>
                <a:latin typeface="+mn-lt"/>
              </a:rPr>
              <a:t>End Result:</a:t>
            </a:r>
            <a:endParaRPr lang="en-US" b="0" i="0" dirty="0">
              <a:solidFill>
                <a:srgbClr val="D1D5DB"/>
              </a:solidFill>
              <a:effectLst/>
              <a:latin typeface="+mn-lt"/>
            </a:endParaRPr>
          </a:p>
          <a:p>
            <a:pPr marL="0" indent="0" algn="l">
              <a:buFontTx/>
              <a:buNone/>
            </a:pPr>
            <a:r>
              <a:rPr lang="en-US" b="0" i="0" dirty="0">
                <a:solidFill>
                  <a:srgbClr val="D1D5DB"/>
                </a:solidFill>
                <a:effectLst/>
                <a:latin typeface="+mn-lt"/>
              </a:rPr>
              <a:t>The decision tree, when applied to a word, will guide the classification process based on the defined criteria. For example, "Hello!" would be classified as End-Of-Sentence in the first step, while "Dr." would be classified as Not End-Of-Sentence in the second step.</a:t>
            </a:r>
          </a:p>
          <a:p>
            <a:endParaRPr lang="en-US" dirty="0">
              <a:latin typeface="+mn-lt"/>
            </a:endParaRPr>
          </a:p>
        </p:txBody>
      </p:sp>
      <p:sp>
        <p:nvSpPr>
          <p:cNvPr id="4" name="Slide Number Placeholder 3"/>
          <p:cNvSpPr>
            <a:spLocks noGrp="1"/>
          </p:cNvSpPr>
          <p:nvPr>
            <p:ph type="sldNum" sz="quarter" idx="5"/>
          </p:nvPr>
        </p:nvSpPr>
        <p:spPr/>
        <p:txBody>
          <a:bodyPr/>
          <a:lstStyle/>
          <a:p>
            <a:fld id="{7764DDC5-AD5C-0240-8744-616AF3752AEF}" type="slidenum">
              <a:rPr lang="en-US" smtClean="0"/>
              <a:t>16</a:t>
            </a:fld>
            <a:endParaRPr lang="en-US"/>
          </a:p>
        </p:txBody>
      </p:sp>
    </p:spTree>
    <p:extLst>
      <p:ext uri="{BB962C8B-B14F-4D97-AF65-F5344CB8AC3E}">
        <p14:creationId xmlns:p14="http://schemas.microsoft.com/office/powerpoint/2010/main" val="17717327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mn-lt"/>
              </a:rPr>
              <a:t>A sophisticated decision tree for end-of-sentence determination incorporates features such as the case of words with periods, numeric characteristics, word lengths, and probabilities. These features allow the tree to make nuanced decisions based on the diverse linguistic patterns associated with periods in words. This approach enhances the accuracy of sentence boundary classification, making it more adaptable to various contexts and linguistic complexities.</a:t>
            </a:r>
          </a:p>
          <a:p>
            <a:endParaRPr lang="en-US" b="0" i="0" dirty="0">
              <a:solidFill>
                <a:srgbClr val="D1D5DB"/>
              </a:solidFill>
              <a:effectLst/>
              <a:latin typeface="+mn-lt"/>
            </a:endParaRPr>
          </a:p>
          <a:p>
            <a:pPr algn="l">
              <a:buFont typeface="+mj-lt"/>
              <a:buAutoNum type="arabicPeriod"/>
            </a:pPr>
            <a:r>
              <a:rPr lang="en-US" b="1" i="0" dirty="0">
                <a:solidFill>
                  <a:srgbClr val="D1D5DB"/>
                </a:solidFill>
                <a:effectLst/>
                <a:latin typeface="+mn-lt"/>
              </a:rPr>
              <a:t>Case of word with ".":</a:t>
            </a:r>
            <a:r>
              <a:rPr lang="en-US" b="0" i="0" dirty="0">
                <a:solidFill>
                  <a:srgbClr val="D1D5DB"/>
                </a:solidFill>
                <a:effectLst/>
                <a:latin typeface="+mn-lt"/>
              </a:rPr>
              <a:t> This feature refers to the case (capitalization) of the word containing a period. The possible cases are:</a:t>
            </a:r>
          </a:p>
          <a:p>
            <a:pPr marL="742950" lvl="1" indent="-285750" algn="l">
              <a:buFont typeface="Arial" panose="020B0604020202020204" pitchFamily="34" charset="0"/>
              <a:buChar char="•"/>
            </a:pPr>
            <a:r>
              <a:rPr lang="en-US" b="0" i="0" dirty="0">
                <a:solidFill>
                  <a:srgbClr val="D1D5DB"/>
                </a:solidFill>
                <a:effectLst/>
                <a:latin typeface="+mn-lt"/>
              </a:rPr>
              <a:t>Upper: The word is in all uppercase letters (e.g., "WORD.")</a:t>
            </a:r>
          </a:p>
          <a:p>
            <a:pPr marL="742950" lvl="1" indent="-285750" algn="l">
              <a:buFont typeface="Arial" panose="020B0604020202020204" pitchFamily="34" charset="0"/>
              <a:buChar char="•"/>
            </a:pPr>
            <a:r>
              <a:rPr lang="en-US" b="0" i="0" dirty="0">
                <a:solidFill>
                  <a:srgbClr val="D1D5DB"/>
                </a:solidFill>
                <a:effectLst/>
                <a:latin typeface="+mn-lt"/>
              </a:rPr>
              <a:t>Lower: The word is in all lowercase letters (e.g., "word.")</a:t>
            </a:r>
          </a:p>
          <a:p>
            <a:pPr marL="742950" lvl="1" indent="-285750" algn="l">
              <a:buFont typeface="Arial" panose="020B0604020202020204" pitchFamily="34" charset="0"/>
              <a:buChar char="•"/>
            </a:pPr>
            <a:r>
              <a:rPr lang="en-US" b="0" i="0" dirty="0">
                <a:solidFill>
                  <a:srgbClr val="D1D5DB"/>
                </a:solidFill>
                <a:effectLst/>
                <a:latin typeface="+mn-lt"/>
              </a:rPr>
              <a:t>Cap: The word starts with an uppercase letter and is followed by lowercase letters (e.g., "Word.")</a:t>
            </a:r>
          </a:p>
          <a:p>
            <a:pPr marL="742950" lvl="1" indent="-285750" algn="l">
              <a:buFont typeface="Arial" panose="020B0604020202020204" pitchFamily="34" charset="0"/>
              <a:buChar char="•"/>
            </a:pPr>
            <a:r>
              <a:rPr lang="en-US" b="0" i="0" dirty="0">
                <a:solidFill>
                  <a:srgbClr val="D1D5DB"/>
                </a:solidFill>
                <a:effectLst/>
                <a:latin typeface="+mn-lt"/>
              </a:rPr>
              <a:t>Number: The word consists entirely of numeric characters (e.g., "1234.").</a:t>
            </a:r>
          </a:p>
          <a:p>
            <a:pPr marL="742950" lvl="1" indent="-285750" algn="l">
              <a:buFont typeface="+mj-lt"/>
              <a:buAutoNum type="arabicPeriod"/>
            </a:pPr>
            <a:endParaRPr lang="en-US" b="0" i="0" dirty="0">
              <a:solidFill>
                <a:srgbClr val="D1D5DB"/>
              </a:solidFill>
              <a:effectLst/>
              <a:latin typeface="+mn-lt"/>
            </a:endParaRPr>
          </a:p>
          <a:p>
            <a:pPr algn="l">
              <a:buFont typeface="+mj-lt"/>
              <a:buAutoNum type="arabicPeriod"/>
            </a:pPr>
            <a:r>
              <a:rPr lang="en-US" b="1" i="0" dirty="0">
                <a:solidFill>
                  <a:srgbClr val="D1D5DB"/>
                </a:solidFill>
                <a:effectLst/>
                <a:latin typeface="+mn-lt"/>
              </a:rPr>
              <a:t>Case of word after ".":</a:t>
            </a:r>
            <a:r>
              <a:rPr lang="en-US" b="0" i="0" dirty="0">
                <a:solidFill>
                  <a:srgbClr val="D1D5DB"/>
                </a:solidFill>
                <a:effectLst/>
                <a:latin typeface="+mn-lt"/>
              </a:rPr>
              <a:t> This feature refers to the case of the word immediately following the period. It has the same possible cases as the first feature (Upper, Lower, Cap, Number).</a:t>
            </a:r>
          </a:p>
          <a:p>
            <a:pPr algn="l">
              <a:buFont typeface="+mj-lt"/>
              <a:buAutoNum type="arabicPeriod"/>
            </a:pPr>
            <a:endParaRPr lang="en-US" b="0" i="0" dirty="0">
              <a:solidFill>
                <a:srgbClr val="D1D5DB"/>
              </a:solidFill>
              <a:effectLst/>
              <a:latin typeface="+mn-lt"/>
            </a:endParaRPr>
          </a:p>
          <a:p>
            <a:pPr algn="l">
              <a:buFont typeface="+mj-lt"/>
              <a:buAutoNum type="arabicPeriod"/>
            </a:pPr>
            <a:r>
              <a:rPr lang="en-US" b="1" i="0" dirty="0">
                <a:solidFill>
                  <a:srgbClr val="D1D5DB"/>
                </a:solidFill>
                <a:effectLst/>
                <a:latin typeface="+mn-lt"/>
              </a:rPr>
              <a:t>Numeric features:</a:t>
            </a:r>
            <a:r>
              <a:rPr lang="en-US" b="0" i="0" dirty="0">
                <a:solidFill>
                  <a:srgbClr val="D1D5DB"/>
                </a:solidFill>
                <a:effectLst/>
                <a:latin typeface="+mn-lt"/>
              </a:rPr>
              <a:t> These features pertain to numeric characteristics of the word containing a period:</a:t>
            </a:r>
          </a:p>
          <a:p>
            <a:pPr marL="742950" lvl="1" indent="-285750" algn="l">
              <a:buFont typeface="Arial" panose="020B0604020202020204" pitchFamily="34" charset="0"/>
              <a:buChar char="•"/>
            </a:pPr>
            <a:r>
              <a:rPr lang="en-US" b="1" i="0" dirty="0">
                <a:solidFill>
                  <a:srgbClr val="D1D5DB"/>
                </a:solidFill>
                <a:effectLst/>
                <a:latin typeface="+mn-lt"/>
              </a:rPr>
              <a:t>Length of word with ".":</a:t>
            </a:r>
            <a:r>
              <a:rPr lang="en-US" b="0" i="0" dirty="0">
                <a:solidFill>
                  <a:srgbClr val="D1D5DB"/>
                </a:solidFill>
                <a:effectLst/>
                <a:latin typeface="+mn-lt"/>
              </a:rPr>
              <a:t> This feature represents the number of characters in the word containing a period.</a:t>
            </a:r>
          </a:p>
          <a:p>
            <a:pPr marL="742950" lvl="1" indent="-285750" algn="l">
              <a:buFont typeface="Arial" panose="020B0604020202020204" pitchFamily="34" charset="0"/>
              <a:buChar char="•"/>
            </a:pPr>
            <a:r>
              <a:rPr lang="en-US" b="1" i="0" dirty="0">
                <a:solidFill>
                  <a:srgbClr val="D1D5DB"/>
                </a:solidFill>
                <a:effectLst/>
                <a:latin typeface="+mn-lt"/>
              </a:rPr>
              <a:t>Probability(word with "." occurs at end-of-s):</a:t>
            </a:r>
            <a:r>
              <a:rPr lang="en-US" b="0" i="0" dirty="0">
                <a:solidFill>
                  <a:srgbClr val="D1D5DB"/>
                </a:solidFill>
                <a:effectLst/>
                <a:latin typeface="+mn-lt"/>
              </a:rPr>
              <a:t> This feature indicates the probability of the word containing a period occurring at the end of a sentence.</a:t>
            </a:r>
          </a:p>
          <a:p>
            <a:pPr marL="742950" lvl="1" indent="-285750" algn="l">
              <a:buFont typeface="Arial" panose="020B0604020202020204" pitchFamily="34" charset="0"/>
              <a:buChar char="•"/>
            </a:pPr>
            <a:r>
              <a:rPr lang="en-US" b="1" i="0" dirty="0">
                <a:solidFill>
                  <a:srgbClr val="D1D5DB"/>
                </a:solidFill>
                <a:effectLst/>
                <a:latin typeface="+mn-lt"/>
              </a:rPr>
              <a:t>Probability(word after "." occurs at beginning-of-s):</a:t>
            </a:r>
            <a:r>
              <a:rPr lang="en-US" b="0" i="0" dirty="0">
                <a:solidFill>
                  <a:srgbClr val="D1D5DB"/>
                </a:solidFill>
                <a:effectLst/>
                <a:latin typeface="+mn-lt"/>
              </a:rPr>
              <a:t> This feature indicates the probability of the word immediately following the period occurring at the beginning of a sentence.</a:t>
            </a:r>
          </a:p>
          <a:p>
            <a:endParaRPr lang="en-US" dirty="0">
              <a:latin typeface="+mn-lt"/>
            </a:endParaRPr>
          </a:p>
        </p:txBody>
      </p:sp>
      <p:sp>
        <p:nvSpPr>
          <p:cNvPr id="4" name="Slide Number Placeholder 3"/>
          <p:cNvSpPr>
            <a:spLocks noGrp="1"/>
          </p:cNvSpPr>
          <p:nvPr>
            <p:ph type="sldNum" sz="quarter" idx="5"/>
          </p:nvPr>
        </p:nvSpPr>
        <p:spPr/>
        <p:txBody>
          <a:bodyPr/>
          <a:lstStyle/>
          <a:p>
            <a:fld id="{7764DDC5-AD5C-0240-8744-616AF3752AEF}" type="slidenum">
              <a:rPr lang="en-US" smtClean="0"/>
              <a:t>17</a:t>
            </a:fld>
            <a:endParaRPr lang="en-US"/>
          </a:p>
        </p:txBody>
      </p:sp>
    </p:spTree>
    <p:extLst>
      <p:ext uri="{BB962C8B-B14F-4D97-AF65-F5344CB8AC3E}">
        <p14:creationId xmlns:p14="http://schemas.microsoft.com/office/powerpoint/2010/main" val="12109256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mn-lt"/>
              </a:rPr>
              <a:t>while decision trees can be conceptualized as simple if-then-else statements, the real power lies in leveraging machine learning to automatically learn the structure based on relevant features and patterns in the data. This approach enhances the adaptability and effectiveness of decision trees in handling complex decision-making scenarios.</a:t>
            </a:r>
          </a:p>
          <a:p>
            <a:endParaRPr lang="en-US" b="0" i="0" dirty="0">
              <a:solidFill>
                <a:srgbClr val="D1D5DB"/>
              </a:solidFill>
              <a:effectLst/>
              <a:latin typeface="+mn-lt"/>
            </a:endParaRPr>
          </a:p>
          <a:p>
            <a:pPr algn="l"/>
            <a:r>
              <a:rPr lang="en-US" b="0" i="0" dirty="0">
                <a:solidFill>
                  <a:srgbClr val="D1D5DB"/>
                </a:solidFill>
                <a:effectLst/>
                <a:latin typeface="+mn-lt"/>
              </a:rPr>
              <a:t>Indeed, decision trees can be conceptualized as a series of if-then-else statements, where each internal node represents a decision based on a feature, and each branch represents the outcome of that decision. This simplicity and interpretability make decision trees attractive models for various machine learning tasks.</a:t>
            </a:r>
          </a:p>
          <a:p>
            <a:br>
              <a:rPr lang="en-US" dirty="0">
                <a:latin typeface="+mn-lt"/>
              </a:rPr>
            </a:br>
            <a:endParaRPr lang="en-US" dirty="0">
              <a:latin typeface="+mn-lt"/>
            </a:endParaRPr>
          </a:p>
        </p:txBody>
      </p:sp>
      <p:sp>
        <p:nvSpPr>
          <p:cNvPr id="4" name="Slide Number Placeholder 3"/>
          <p:cNvSpPr>
            <a:spLocks noGrp="1"/>
          </p:cNvSpPr>
          <p:nvPr>
            <p:ph type="sldNum" sz="quarter" idx="5"/>
          </p:nvPr>
        </p:nvSpPr>
        <p:spPr/>
        <p:txBody>
          <a:bodyPr/>
          <a:lstStyle/>
          <a:p>
            <a:fld id="{7764DDC5-AD5C-0240-8744-616AF3752AEF}" type="slidenum">
              <a:rPr lang="en-US" smtClean="0"/>
              <a:t>18</a:t>
            </a:fld>
            <a:endParaRPr lang="en-US"/>
          </a:p>
        </p:txBody>
      </p:sp>
    </p:spTree>
    <p:extLst>
      <p:ext uri="{BB962C8B-B14F-4D97-AF65-F5344CB8AC3E}">
        <p14:creationId xmlns:p14="http://schemas.microsoft.com/office/powerpoint/2010/main" val="15848565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Decision trees are a type of supervised learning algorithm used for both classification and regression tasks. They work by partitioning the feature space into smaller regions, each associated with a specific class label or predicted value. While decision trees have their advantages, such as interpretability and ease of understanding, they may not always be the best choice for every problem. </a:t>
            </a:r>
          </a:p>
          <a:p>
            <a:pPr algn="l"/>
            <a:endParaRPr lang="en-US" b="0" i="0" dirty="0">
              <a:solidFill>
                <a:srgbClr val="D1D5DB"/>
              </a:solidFill>
              <a:effectLst/>
              <a:latin typeface="Söhne"/>
            </a:endParaRPr>
          </a:p>
          <a:p>
            <a:pPr marL="228600" indent="-228600" algn="l">
              <a:buFont typeface="+mj-lt"/>
              <a:buAutoNum type="arabicPeriod"/>
            </a:pPr>
            <a:r>
              <a:rPr lang="en-US" b="1" i="0" dirty="0">
                <a:solidFill>
                  <a:srgbClr val="D1D5DB"/>
                </a:solidFill>
                <a:effectLst/>
                <a:latin typeface="Söhne"/>
              </a:rPr>
              <a:t>Random Forests:</a:t>
            </a:r>
            <a:endParaRPr lang="en-US" b="0" i="0" dirty="0">
              <a:solidFill>
                <a:srgbClr val="D1D5DB"/>
              </a:solidFill>
              <a:effectLst/>
              <a:latin typeface="Söhne"/>
            </a:endParaRPr>
          </a:p>
          <a:p>
            <a:pPr marL="742950" lvl="1" indent="-285750" algn="l">
              <a:buFont typeface="Arial" panose="020B0604020202020204" pitchFamily="34" charset="0"/>
              <a:buChar char="•"/>
            </a:pPr>
            <a:r>
              <a:rPr lang="en-US" b="0" i="0" dirty="0">
                <a:solidFill>
                  <a:srgbClr val="D1D5DB"/>
                </a:solidFill>
                <a:effectLst/>
                <a:latin typeface="Söhne"/>
              </a:rPr>
              <a:t>Random forests are an ensemble learning technique that builds multiple decision trees and combines their predictions to improve accuracy and robustness.</a:t>
            </a:r>
          </a:p>
          <a:p>
            <a:pPr marL="742950" lvl="1" indent="-285750" algn="l">
              <a:buFont typeface="Arial" panose="020B0604020202020204" pitchFamily="34" charset="0"/>
              <a:buChar char="•"/>
            </a:pPr>
            <a:r>
              <a:rPr lang="en-US" b="0" i="0" dirty="0">
                <a:solidFill>
                  <a:srgbClr val="D1D5DB"/>
                </a:solidFill>
                <a:effectLst/>
                <a:latin typeface="Söhne"/>
              </a:rPr>
              <a:t>They mitigate the issue of overfitting inherent in single decision trees by aggregating predictions from multiple trees.</a:t>
            </a:r>
          </a:p>
          <a:p>
            <a:pPr marL="742950" lvl="1" indent="-285750" algn="l">
              <a:buFont typeface="Arial" panose="020B0604020202020204" pitchFamily="34" charset="0"/>
              <a:buChar char="•"/>
            </a:pPr>
            <a:r>
              <a:rPr lang="en-US" b="0" i="0" dirty="0">
                <a:solidFill>
                  <a:srgbClr val="D1D5DB"/>
                </a:solidFill>
                <a:effectLst/>
                <a:latin typeface="Söhne"/>
              </a:rPr>
              <a:t>Random forests are suitable for high-dimensional data and can handle large datasets efficiently.</a:t>
            </a:r>
          </a:p>
          <a:p>
            <a:pPr marL="742950" lvl="1" indent="-285750" algn="l">
              <a:buFont typeface="Arial" panose="020B0604020202020204" pitchFamily="34" charset="0"/>
              <a:buChar char="•"/>
            </a:pPr>
            <a:endParaRPr lang="en-US" b="0" i="0" dirty="0">
              <a:solidFill>
                <a:srgbClr val="D1D5DB"/>
              </a:solidFill>
              <a:effectLst/>
              <a:latin typeface="Söhne"/>
            </a:endParaRPr>
          </a:p>
          <a:p>
            <a:pPr algn="l">
              <a:buFont typeface="+mj-lt"/>
              <a:buAutoNum type="arabicPeriod"/>
            </a:pPr>
            <a:r>
              <a:rPr lang="en-US" b="1" i="0" dirty="0">
                <a:solidFill>
                  <a:srgbClr val="D1D5DB"/>
                </a:solidFill>
                <a:effectLst/>
                <a:latin typeface="Söhne"/>
              </a:rPr>
              <a:t>Support Vector Machines (SVM):</a:t>
            </a:r>
            <a:endParaRPr lang="en-US" b="0" i="0" dirty="0">
              <a:solidFill>
                <a:srgbClr val="D1D5DB"/>
              </a:solidFill>
              <a:effectLst/>
              <a:latin typeface="Söhne"/>
            </a:endParaRPr>
          </a:p>
          <a:p>
            <a:pPr marL="742950" lvl="1" indent="-285750" algn="l">
              <a:buFont typeface="Arial" panose="020B0604020202020204" pitchFamily="34" charset="0"/>
              <a:buChar char="•"/>
            </a:pPr>
            <a:r>
              <a:rPr lang="en-US" b="0" i="0" dirty="0">
                <a:solidFill>
                  <a:srgbClr val="D1D5DB"/>
                </a:solidFill>
                <a:effectLst/>
                <a:latin typeface="Söhne"/>
              </a:rPr>
              <a:t>SVM is a powerful supervised learning algorithm used for classification and regression tasks.</a:t>
            </a:r>
          </a:p>
          <a:p>
            <a:pPr marL="742950" lvl="1" indent="-285750" algn="l">
              <a:buFont typeface="Arial" panose="020B0604020202020204" pitchFamily="34" charset="0"/>
              <a:buChar char="•"/>
            </a:pPr>
            <a:r>
              <a:rPr lang="en-US" b="0" i="0" dirty="0">
                <a:solidFill>
                  <a:srgbClr val="D1D5DB"/>
                </a:solidFill>
                <a:effectLst/>
                <a:latin typeface="Söhne"/>
              </a:rPr>
              <a:t>It works by finding the hyperplane that best separates different classes in the feature space.</a:t>
            </a:r>
          </a:p>
          <a:p>
            <a:pPr marL="742950" lvl="1" indent="-285750" algn="l">
              <a:buFont typeface="Arial" panose="020B0604020202020204" pitchFamily="34" charset="0"/>
              <a:buChar char="•"/>
            </a:pPr>
            <a:r>
              <a:rPr lang="en-US" b="0" i="0" dirty="0">
                <a:solidFill>
                  <a:srgbClr val="D1D5DB"/>
                </a:solidFill>
                <a:effectLst/>
                <a:latin typeface="Söhne"/>
              </a:rPr>
              <a:t>SVM is effective in high-dimensional spaces and can handle non-linear decision boundaries through the use of kernel functions.</a:t>
            </a:r>
          </a:p>
          <a:p>
            <a:pPr marL="742950" lvl="1" indent="-285750" algn="l">
              <a:buFont typeface="Arial" panose="020B0604020202020204" pitchFamily="34" charset="0"/>
              <a:buChar char="•"/>
            </a:pPr>
            <a:r>
              <a:rPr lang="en-US" b="0" i="0" dirty="0">
                <a:solidFill>
                  <a:srgbClr val="D1D5DB"/>
                </a:solidFill>
                <a:effectLst/>
                <a:latin typeface="Söhne"/>
              </a:rPr>
              <a:t>However, SVMs may be less interpretable compared to decision trees.</a:t>
            </a:r>
          </a:p>
          <a:p>
            <a:pPr marL="742950" lvl="1" indent="-285750" algn="l">
              <a:buFont typeface="Arial" panose="020B0604020202020204" pitchFamily="34" charset="0"/>
              <a:buChar char="•"/>
            </a:pPr>
            <a:endParaRPr lang="en-US" b="0" i="0" dirty="0">
              <a:solidFill>
                <a:srgbClr val="D1D5DB"/>
              </a:solidFill>
              <a:effectLst/>
              <a:latin typeface="Söhne"/>
            </a:endParaRPr>
          </a:p>
          <a:p>
            <a:pPr algn="l">
              <a:buFont typeface="+mj-lt"/>
              <a:buAutoNum type="arabicPeriod"/>
            </a:pPr>
            <a:r>
              <a:rPr lang="en-US" b="1" i="0" dirty="0">
                <a:solidFill>
                  <a:srgbClr val="D1D5DB"/>
                </a:solidFill>
                <a:effectLst/>
                <a:latin typeface="Söhne"/>
              </a:rPr>
              <a:t>Logistic Regression:</a:t>
            </a:r>
            <a:endParaRPr lang="en-US" b="0" i="0" dirty="0">
              <a:solidFill>
                <a:srgbClr val="D1D5DB"/>
              </a:solidFill>
              <a:effectLst/>
              <a:latin typeface="Söhne"/>
            </a:endParaRPr>
          </a:p>
          <a:p>
            <a:pPr marL="742950" lvl="1" indent="-285750" algn="l">
              <a:buFont typeface="Arial" panose="020B0604020202020204" pitchFamily="34" charset="0"/>
              <a:buChar char="•"/>
            </a:pPr>
            <a:r>
              <a:rPr lang="en-US" b="0" i="0" dirty="0">
                <a:solidFill>
                  <a:srgbClr val="D1D5DB"/>
                </a:solidFill>
                <a:effectLst/>
                <a:latin typeface="Söhne"/>
              </a:rPr>
              <a:t>Logistic regression is a simple yet effective classification algorithm that models the probability of the outcome as a function of the predictor variables.</a:t>
            </a:r>
          </a:p>
          <a:p>
            <a:pPr marL="742950" lvl="1" indent="-285750" algn="l">
              <a:buFont typeface="Arial" panose="020B0604020202020204" pitchFamily="34" charset="0"/>
              <a:buChar char="•"/>
            </a:pPr>
            <a:r>
              <a:rPr lang="en-US" b="0" i="0" dirty="0">
                <a:solidFill>
                  <a:srgbClr val="D1D5DB"/>
                </a:solidFill>
                <a:effectLst/>
                <a:latin typeface="Söhne"/>
              </a:rPr>
              <a:t>It's well-suited for binary classification tasks and provides interpretable coefficients that indicate the strength and direction of the relationships between features and the target variable.</a:t>
            </a:r>
          </a:p>
          <a:p>
            <a:pPr marL="742950" lvl="1" indent="-285750" algn="l">
              <a:buFont typeface="Arial" panose="020B0604020202020204" pitchFamily="34" charset="0"/>
              <a:buChar char="•"/>
            </a:pPr>
            <a:r>
              <a:rPr lang="en-US" b="0" i="0" dirty="0">
                <a:solidFill>
                  <a:srgbClr val="D1D5DB"/>
                </a:solidFill>
                <a:effectLst/>
                <a:latin typeface="Söhne"/>
              </a:rPr>
              <a:t>Logistic regression assumes a linear relationship between features and the log-odds of the outcome.</a:t>
            </a:r>
          </a:p>
          <a:p>
            <a:pPr marL="742950" lvl="1" indent="-285750" algn="l">
              <a:buFont typeface="Arial" panose="020B0604020202020204" pitchFamily="34" charset="0"/>
              <a:buChar char="•"/>
            </a:pPr>
            <a:endParaRPr lang="en-US" b="0" i="0" dirty="0">
              <a:solidFill>
                <a:srgbClr val="D1D5DB"/>
              </a:solidFill>
              <a:effectLst/>
              <a:latin typeface="Söhne"/>
            </a:endParaRPr>
          </a:p>
          <a:p>
            <a:pPr algn="l">
              <a:buFont typeface="+mj-lt"/>
              <a:buAutoNum type="arabicPeriod"/>
            </a:pPr>
            <a:r>
              <a:rPr lang="en-US" b="1" i="0" dirty="0">
                <a:solidFill>
                  <a:srgbClr val="D1D5DB"/>
                </a:solidFill>
                <a:effectLst/>
                <a:latin typeface="Söhne"/>
              </a:rPr>
              <a:t>Neural Networks:</a:t>
            </a:r>
            <a:endParaRPr lang="en-US" b="0" i="0" dirty="0">
              <a:solidFill>
                <a:srgbClr val="D1D5DB"/>
              </a:solidFill>
              <a:effectLst/>
              <a:latin typeface="Söhne"/>
            </a:endParaRPr>
          </a:p>
          <a:p>
            <a:pPr marL="742950" lvl="1" indent="-285750" algn="l">
              <a:buFont typeface="Arial" panose="020B0604020202020204" pitchFamily="34" charset="0"/>
              <a:buChar char="•"/>
            </a:pPr>
            <a:r>
              <a:rPr lang="en-US" b="0" i="0" dirty="0">
                <a:solidFill>
                  <a:srgbClr val="D1D5DB"/>
                </a:solidFill>
                <a:effectLst/>
                <a:latin typeface="Söhne"/>
              </a:rPr>
              <a:t>Neural networks are powerful machine learning models inspired by the structure and function of the human brain.</a:t>
            </a:r>
          </a:p>
          <a:p>
            <a:pPr marL="742950" lvl="1" indent="-285750" algn="l">
              <a:buFont typeface="Arial" panose="020B0604020202020204" pitchFamily="34" charset="0"/>
              <a:buChar char="•"/>
            </a:pPr>
            <a:r>
              <a:rPr lang="en-US" b="0" i="0" dirty="0">
                <a:solidFill>
                  <a:srgbClr val="D1D5DB"/>
                </a:solidFill>
                <a:effectLst/>
                <a:latin typeface="Söhne"/>
              </a:rPr>
              <a:t>They can learn complex patterns and relationships in data through multiple layers of interconnected neurons.</a:t>
            </a:r>
          </a:p>
          <a:p>
            <a:pPr marL="742950" lvl="1" indent="-285750" algn="l">
              <a:buFont typeface="Arial" panose="020B0604020202020204" pitchFamily="34" charset="0"/>
              <a:buChar char="•"/>
            </a:pPr>
            <a:r>
              <a:rPr lang="en-US" b="0" i="0" dirty="0">
                <a:solidFill>
                  <a:srgbClr val="D1D5DB"/>
                </a:solidFill>
                <a:effectLst/>
                <a:latin typeface="Söhne"/>
              </a:rPr>
              <a:t>Neural networks excel at tasks involving unstructured data such as images, text, and speech recognition, but they may require large amounts of data and computational resources for training.</a:t>
            </a:r>
          </a:p>
          <a:p>
            <a:pPr marL="742950" lvl="1" indent="-285750" algn="l">
              <a:buFont typeface="Arial" panose="020B0604020202020204" pitchFamily="34" charset="0"/>
              <a:buChar char="•"/>
            </a:pPr>
            <a:endParaRPr lang="en-US" b="0" i="0" dirty="0">
              <a:solidFill>
                <a:srgbClr val="D1D5DB"/>
              </a:solidFill>
              <a:effectLst/>
              <a:latin typeface="Söhne"/>
            </a:endParaRPr>
          </a:p>
          <a:p>
            <a:pPr algn="l">
              <a:buFont typeface="+mj-lt"/>
              <a:buAutoNum type="arabicPeriod"/>
            </a:pPr>
            <a:r>
              <a:rPr lang="en-US" b="1" i="0" dirty="0">
                <a:solidFill>
                  <a:srgbClr val="D1D5DB"/>
                </a:solidFill>
                <a:effectLst/>
                <a:latin typeface="Söhne"/>
              </a:rPr>
              <a:t>Naive Bayes:</a:t>
            </a:r>
            <a:endParaRPr lang="en-US" b="0" i="0" dirty="0">
              <a:solidFill>
                <a:srgbClr val="D1D5DB"/>
              </a:solidFill>
              <a:effectLst/>
              <a:latin typeface="Söhne"/>
            </a:endParaRPr>
          </a:p>
          <a:p>
            <a:pPr marL="742950" lvl="1" indent="-285750" algn="l">
              <a:buFont typeface="Arial" panose="020B0604020202020204" pitchFamily="34" charset="0"/>
              <a:buChar char="•"/>
            </a:pPr>
            <a:r>
              <a:rPr lang="en-US" b="0" i="0" dirty="0">
                <a:solidFill>
                  <a:srgbClr val="D1D5DB"/>
                </a:solidFill>
                <a:effectLst/>
                <a:latin typeface="Söhne"/>
              </a:rPr>
              <a:t>Naive Bayes is a probabilistic classifier based on Bayes' theorem with an assumption of independence between features.</a:t>
            </a:r>
          </a:p>
          <a:p>
            <a:pPr marL="742950" lvl="1" indent="-285750" algn="l">
              <a:buFont typeface="Arial" panose="020B0604020202020204" pitchFamily="34" charset="0"/>
              <a:buChar char="•"/>
            </a:pPr>
            <a:r>
              <a:rPr lang="en-US" b="0" i="0" dirty="0">
                <a:solidFill>
                  <a:srgbClr val="D1D5DB"/>
                </a:solidFill>
                <a:effectLst/>
                <a:latin typeface="Söhne"/>
              </a:rPr>
              <a:t>It's simple, efficient, and works well with high-dimensional data.</a:t>
            </a:r>
          </a:p>
          <a:p>
            <a:pPr marL="742950" lvl="1" indent="-285750" algn="l">
              <a:buFont typeface="Arial" panose="020B0604020202020204" pitchFamily="34" charset="0"/>
              <a:buChar char="•"/>
            </a:pPr>
            <a:r>
              <a:rPr lang="en-US" b="0" i="0" dirty="0">
                <a:solidFill>
                  <a:srgbClr val="D1D5DB"/>
                </a:solidFill>
                <a:effectLst/>
                <a:latin typeface="Söhne"/>
              </a:rPr>
              <a:t>Naive Bayes is particularly suited for text classification tasks, such as spam detection and document categorization.</a:t>
            </a:r>
          </a:p>
          <a:p>
            <a:endParaRPr lang="en-US" dirty="0"/>
          </a:p>
        </p:txBody>
      </p:sp>
      <p:sp>
        <p:nvSpPr>
          <p:cNvPr id="4" name="Slide Number Placeholder 3"/>
          <p:cNvSpPr>
            <a:spLocks noGrp="1"/>
          </p:cNvSpPr>
          <p:nvPr>
            <p:ph type="sldNum" sz="quarter" idx="5"/>
          </p:nvPr>
        </p:nvSpPr>
        <p:spPr/>
        <p:txBody>
          <a:bodyPr/>
          <a:lstStyle/>
          <a:p>
            <a:fld id="{7764DDC5-AD5C-0240-8744-616AF3752AEF}" type="slidenum">
              <a:rPr lang="en-US" smtClean="0"/>
              <a:t>19</a:t>
            </a:fld>
            <a:endParaRPr lang="en-US"/>
          </a:p>
        </p:txBody>
      </p:sp>
    </p:spTree>
    <p:extLst>
      <p:ext uri="{BB962C8B-B14F-4D97-AF65-F5344CB8AC3E}">
        <p14:creationId xmlns:p14="http://schemas.microsoft.com/office/powerpoint/2010/main" val="31942691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latin typeface="+mn-lt"/>
              </a:rPr>
              <a:t>What is Normalization?</a:t>
            </a:r>
            <a:br>
              <a:rPr lang="en-US" dirty="0">
                <a:latin typeface="+mn-lt"/>
              </a:rPr>
            </a:br>
            <a:r>
              <a:rPr lang="en-US" b="0" i="0" dirty="0">
                <a:solidFill>
                  <a:srgbClr val="D1D5DB"/>
                </a:solidFill>
                <a:effectLst/>
                <a:latin typeface="+mn-lt"/>
              </a:rPr>
              <a:t>Normalization, in the context of information retrieval or databases, refers to the process of organizing and structuring data to eliminate redundancy and improve consistency. It ensures that data is stored and processed in a standardized way, making it easier to search, retrieve, and manage.</a:t>
            </a:r>
          </a:p>
          <a:p>
            <a:endParaRPr lang="en-US" b="0" i="0" dirty="0">
              <a:solidFill>
                <a:srgbClr val="D1D5DB"/>
              </a:solidFill>
              <a:effectLst/>
              <a:latin typeface="+mn-lt"/>
            </a:endParaRPr>
          </a:p>
          <a:p>
            <a:r>
              <a:rPr lang="en-US" b="0" i="0" dirty="0">
                <a:solidFill>
                  <a:srgbClr val="D1D5DB"/>
                </a:solidFill>
                <a:effectLst/>
                <a:latin typeface="+mn-lt"/>
              </a:rPr>
              <a:t>Normalization in Information Retrieval (IR) is essential to ensure that both indexed text and query terms share the same form for accurate matching. </a:t>
            </a:r>
          </a:p>
          <a:p>
            <a:pPr marL="171450" indent="-171450">
              <a:buFont typeface="Arial" panose="020B0604020202020204" pitchFamily="34" charset="0"/>
              <a:buChar char="•"/>
            </a:pPr>
            <a:r>
              <a:rPr lang="en-US" b="0" i="0" dirty="0">
                <a:solidFill>
                  <a:srgbClr val="D1D5DB"/>
                </a:solidFill>
                <a:effectLst/>
                <a:latin typeface="+mn-lt"/>
              </a:rPr>
              <a:t>This process allows terms like "U.S.A." and "USA" to be matched by implicitly defining equivalence classes of terms, such as removing periods from terms. </a:t>
            </a:r>
          </a:p>
          <a:p>
            <a:endParaRPr lang="en-US" b="0" i="0" dirty="0">
              <a:solidFill>
                <a:srgbClr val="D1D5DB"/>
              </a:solidFill>
              <a:effectLst/>
              <a:latin typeface="+mn-lt"/>
            </a:endParaRPr>
          </a:p>
          <a:p>
            <a:r>
              <a:rPr lang="en-US" b="0" i="0" dirty="0">
                <a:solidFill>
                  <a:srgbClr val="D1D5DB"/>
                </a:solidFill>
                <a:effectLst/>
                <a:latin typeface="+mn-lt"/>
              </a:rPr>
              <a:t>In the context of information retrieval, the concept of "normalization" emphasizes the importance of ensuring that indexed text and query terms maintain a consistent form for effective matching. </a:t>
            </a:r>
          </a:p>
          <a:p>
            <a:pPr marL="171450" indent="-171450">
              <a:buFont typeface="Arial" panose="020B0604020202020204" pitchFamily="34" charset="0"/>
              <a:buChar char="•"/>
            </a:pPr>
            <a:r>
              <a:rPr lang="en-US" b="0" i="0" dirty="0">
                <a:solidFill>
                  <a:srgbClr val="D1D5DB"/>
                </a:solidFill>
                <a:effectLst/>
                <a:latin typeface="+mn-lt"/>
              </a:rPr>
              <a:t>Example:	 consider the terms "window," "windows," and "Windows." When entering these terms, they should be treated uniformly to facilitate accurate retrieval. Subsequently, during searches, variations such as "window" and "Windows" should yield relevant results. </a:t>
            </a:r>
          </a:p>
          <a:p>
            <a:pPr marL="171450" indent="-171450">
              <a:buFont typeface="Arial" panose="020B0604020202020204" pitchFamily="34" charset="0"/>
              <a:buChar char="•"/>
            </a:pPr>
            <a:r>
              <a:rPr lang="en-US" b="0" i="0" dirty="0">
                <a:solidFill>
                  <a:srgbClr val="D1D5DB"/>
                </a:solidFill>
                <a:effectLst/>
                <a:latin typeface="+mn-lt"/>
              </a:rPr>
              <a:t>This approach streamlines the retrieval process by accounting for different forms of terms while maintaining consistency and precision.</a:t>
            </a:r>
          </a:p>
        </p:txBody>
      </p:sp>
      <p:sp>
        <p:nvSpPr>
          <p:cNvPr id="4" name="Slide Number Placeholder 3"/>
          <p:cNvSpPr>
            <a:spLocks noGrp="1"/>
          </p:cNvSpPr>
          <p:nvPr>
            <p:ph type="sldNum" sz="quarter" idx="5"/>
          </p:nvPr>
        </p:nvSpPr>
        <p:spPr/>
        <p:txBody>
          <a:bodyPr/>
          <a:lstStyle/>
          <a:p>
            <a:fld id="{7764DDC5-AD5C-0240-8744-616AF3752AEF}" type="slidenum">
              <a:rPr lang="en-US" smtClean="0"/>
              <a:t>2</a:t>
            </a:fld>
            <a:endParaRPr lang="en-US"/>
          </a:p>
        </p:txBody>
      </p:sp>
    </p:spTree>
    <p:extLst>
      <p:ext uri="{BB962C8B-B14F-4D97-AF65-F5344CB8AC3E}">
        <p14:creationId xmlns:p14="http://schemas.microsoft.com/office/powerpoint/2010/main" val="37854143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a:t>
            </a:r>
          </a:p>
        </p:txBody>
      </p:sp>
      <p:sp>
        <p:nvSpPr>
          <p:cNvPr id="4" name="Slide Number Placeholder 3"/>
          <p:cNvSpPr>
            <a:spLocks noGrp="1"/>
          </p:cNvSpPr>
          <p:nvPr>
            <p:ph type="sldNum" sz="quarter" idx="5"/>
          </p:nvPr>
        </p:nvSpPr>
        <p:spPr/>
        <p:txBody>
          <a:bodyPr/>
          <a:lstStyle/>
          <a:p>
            <a:fld id="{7764DDC5-AD5C-0240-8744-616AF3752AEF}" type="slidenum">
              <a:rPr lang="en-US" smtClean="0"/>
              <a:t>20</a:t>
            </a:fld>
            <a:endParaRPr lang="en-US"/>
          </a:p>
        </p:txBody>
      </p:sp>
    </p:spTree>
    <p:extLst>
      <p:ext uri="{BB962C8B-B14F-4D97-AF65-F5344CB8AC3E}">
        <p14:creationId xmlns:p14="http://schemas.microsoft.com/office/powerpoint/2010/main" val="20847171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mn-lt"/>
              </a:rPr>
              <a:t>Normalization in applications like Information Retrieval (IR) involves converting all letters to lowercase, aligning with users' tendency to input queries in this format. </a:t>
            </a:r>
          </a:p>
          <a:p>
            <a:endParaRPr lang="en-US" b="0" i="0" dirty="0">
              <a:solidFill>
                <a:srgbClr val="D1D5DB"/>
              </a:solidFill>
              <a:effectLst/>
              <a:latin typeface="+mn-lt"/>
            </a:endParaRPr>
          </a:p>
          <a:p>
            <a:r>
              <a:rPr lang="en-US" b="0" i="0" dirty="0">
                <a:solidFill>
                  <a:srgbClr val="D1D5DB"/>
                </a:solidFill>
                <a:effectLst/>
                <a:latin typeface="+mn-lt"/>
              </a:rPr>
              <a:t>However, exceptions may arise, such as maintaining uppercase letters within sentences, as seen in "General Motors.</a:t>
            </a:r>
          </a:p>
          <a:p>
            <a:pPr marL="171450" indent="-171450">
              <a:buFont typeface="Arial" panose="020B0604020202020204" pitchFamily="34" charset="0"/>
              <a:buChar char="•"/>
            </a:pPr>
            <a:r>
              <a:rPr lang="en-US" b="0" i="0" dirty="0" err="1">
                <a:solidFill>
                  <a:srgbClr val="D1D5DB"/>
                </a:solidFill>
                <a:effectLst/>
                <a:latin typeface="+mn-lt"/>
              </a:rPr>
              <a:t>eg</a:t>
            </a:r>
            <a:r>
              <a:rPr lang="en-US" b="0" i="0" dirty="0">
                <a:solidFill>
                  <a:srgbClr val="D1D5DB"/>
                </a:solidFill>
                <a:effectLst/>
                <a:latin typeface="+mn-lt"/>
              </a:rPr>
              <a:t>: "</a:t>
            </a:r>
            <a:r>
              <a:rPr lang="en-US" b="1" i="0" dirty="0">
                <a:solidFill>
                  <a:srgbClr val="D1D5DB"/>
                </a:solidFill>
                <a:effectLst/>
                <a:latin typeface="+mn-lt"/>
              </a:rPr>
              <a:t>Fed</a:t>
            </a:r>
            <a:r>
              <a:rPr lang="en-US" b="0" i="0" dirty="0">
                <a:solidFill>
                  <a:srgbClr val="D1D5DB"/>
                </a:solidFill>
                <a:effectLst/>
                <a:latin typeface="+mn-lt"/>
              </a:rPr>
              <a:t>" (which can refer to the </a:t>
            </a:r>
            <a:r>
              <a:rPr lang="en-US" b="1" i="0" dirty="0">
                <a:solidFill>
                  <a:srgbClr val="D1D5DB"/>
                </a:solidFill>
                <a:effectLst/>
                <a:latin typeface="+mn-lt"/>
              </a:rPr>
              <a:t>Federal Reserve System</a:t>
            </a:r>
            <a:r>
              <a:rPr lang="en-US" b="0" i="0" dirty="0">
                <a:solidFill>
                  <a:srgbClr val="D1D5DB"/>
                </a:solidFill>
                <a:effectLst/>
                <a:latin typeface="+mn-lt"/>
              </a:rPr>
              <a:t>) and "</a:t>
            </a:r>
            <a:r>
              <a:rPr lang="en-US" b="1" i="0" dirty="0">
                <a:solidFill>
                  <a:srgbClr val="D1D5DB"/>
                </a:solidFill>
                <a:effectLst/>
                <a:latin typeface="+mn-lt"/>
              </a:rPr>
              <a:t>fed</a:t>
            </a:r>
            <a:r>
              <a:rPr lang="en-US" b="0" i="0" dirty="0">
                <a:solidFill>
                  <a:srgbClr val="D1D5DB"/>
                </a:solidFill>
                <a:effectLst/>
                <a:latin typeface="+mn-lt"/>
              </a:rPr>
              <a:t>" (the </a:t>
            </a:r>
            <a:r>
              <a:rPr lang="en-US" b="1" i="0" dirty="0">
                <a:solidFill>
                  <a:srgbClr val="D1D5DB"/>
                </a:solidFill>
                <a:effectLst/>
                <a:latin typeface="+mn-lt"/>
              </a:rPr>
              <a:t>past tense of "to feed</a:t>
            </a:r>
            <a:r>
              <a:rPr lang="en-US" b="0" i="0" dirty="0">
                <a:solidFill>
                  <a:srgbClr val="D1D5DB"/>
                </a:solidFill>
                <a:effectLst/>
                <a:latin typeface="+mn-lt"/>
              </a:rPr>
              <a:t>"), </a:t>
            </a:r>
          </a:p>
          <a:p>
            <a:pPr marL="171450" indent="-171450">
              <a:buFont typeface="Arial" panose="020B0604020202020204" pitchFamily="34" charset="0"/>
              <a:buChar char="•"/>
            </a:pPr>
            <a:r>
              <a:rPr lang="en-US" b="0" i="0" dirty="0">
                <a:solidFill>
                  <a:srgbClr val="D1D5DB"/>
                </a:solidFill>
                <a:effectLst/>
                <a:latin typeface="+mn-lt"/>
              </a:rPr>
              <a:t>"</a:t>
            </a:r>
            <a:r>
              <a:rPr lang="en-US" b="1" i="0" dirty="0">
                <a:solidFill>
                  <a:srgbClr val="D1D5DB"/>
                </a:solidFill>
                <a:effectLst/>
                <a:latin typeface="+mn-lt"/>
              </a:rPr>
              <a:t>SAIL" (Steel Authority of India Limited</a:t>
            </a:r>
            <a:r>
              <a:rPr lang="en-US" b="0" i="0" dirty="0">
                <a:solidFill>
                  <a:srgbClr val="D1D5DB"/>
                </a:solidFill>
                <a:effectLst/>
                <a:latin typeface="+mn-lt"/>
              </a:rPr>
              <a:t>) and "</a:t>
            </a:r>
            <a:r>
              <a:rPr lang="en-US" b="1" i="0" dirty="0">
                <a:solidFill>
                  <a:srgbClr val="D1D5DB"/>
                </a:solidFill>
                <a:effectLst/>
                <a:latin typeface="+mn-lt"/>
              </a:rPr>
              <a:t>sail" (the verb</a:t>
            </a:r>
            <a:r>
              <a:rPr lang="en-US" b="0" i="0" dirty="0">
                <a:solidFill>
                  <a:srgbClr val="D1D5DB"/>
                </a:solidFill>
                <a:effectLst/>
                <a:latin typeface="+mn-lt"/>
              </a:rPr>
              <a:t>). </a:t>
            </a:r>
          </a:p>
          <a:p>
            <a:pPr marL="171450" indent="-171450">
              <a:buFont typeface="Arial" panose="020B0604020202020204" pitchFamily="34" charset="0"/>
              <a:buChar char="•"/>
            </a:pPr>
            <a:r>
              <a:rPr lang="en-US" b="0" i="0" dirty="0">
                <a:solidFill>
                  <a:srgbClr val="D1D5DB"/>
                </a:solidFill>
                <a:effectLst/>
                <a:latin typeface="+mn-lt"/>
              </a:rPr>
              <a:t>capitalization differences carry distinct meanings. Maintaining this distinction ensures accurate interpretation and processing, especially in contexts such as entity recognition, sentiment analysis, and language translation tasks.</a:t>
            </a:r>
          </a:p>
          <a:p>
            <a:pPr marL="171450" indent="-171450">
              <a:buFont typeface="Arial" panose="020B0604020202020204" pitchFamily="34" charset="0"/>
              <a:buChar char="•"/>
            </a:pPr>
            <a:endParaRPr lang="en-US" b="0" i="0" dirty="0">
              <a:solidFill>
                <a:srgbClr val="D1D5DB"/>
              </a:solidFill>
              <a:effectLst/>
              <a:latin typeface="+mn-lt"/>
            </a:endParaRPr>
          </a:p>
          <a:p>
            <a:pPr marL="0" indent="0">
              <a:buFontTx/>
              <a:buNone/>
            </a:pPr>
            <a:r>
              <a:rPr lang="en-US" b="0" i="0" dirty="0">
                <a:solidFill>
                  <a:srgbClr val="D1D5DB"/>
                </a:solidFill>
                <a:effectLst/>
                <a:latin typeface="+mn-lt"/>
              </a:rPr>
              <a:t>The consideration of case is crucial for tasks like sentiment analysis, machine translation (MT), and information extraction, where the differentiation between "</a:t>
            </a:r>
            <a:r>
              <a:rPr lang="en-US" b="1" i="0" dirty="0">
                <a:solidFill>
                  <a:srgbClr val="D1D5DB"/>
                </a:solidFill>
                <a:effectLst/>
                <a:latin typeface="+mn-lt"/>
              </a:rPr>
              <a:t>US" (United States) </a:t>
            </a:r>
            <a:r>
              <a:rPr lang="en-US" b="0" i="0" dirty="0">
                <a:solidFill>
                  <a:srgbClr val="D1D5DB"/>
                </a:solidFill>
                <a:effectLst/>
                <a:latin typeface="+mn-lt"/>
              </a:rPr>
              <a:t>and "</a:t>
            </a:r>
            <a:r>
              <a:rPr lang="en-US" b="1" i="0" dirty="0">
                <a:solidFill>
                  <a:srgbClr val="D1D5DB"/>
                </a:solidFill>
                <a:effectLst/>
                <a:latin typeface="+mn-lt"/>
              </a:rPr>
              <a:t>us" is significant</a:t>
            </a:r>
            <a:r>
              <a:rPr lang="en-US" b="0" i="0" dirty="0">
                <a:solidFill>
                  <a:srgbClr val="D1D5DB"/>
                </a:solidFill>
                <a:effectLst/>
                <a:latin typeface="+mn-lt"/>
              </a:rPr>
              <a:t>.</a:t>
            </a:r>
            <a:endParaRPr lang="en-US" dirty="0">
              <a:latin typeface="+mn-lt"/>
            </a:endParaRPr>
          </a:p>
        </p:txBody>
      </p:sp>
      <p:sp>
        <p:nvSpPr>
          <p:cNvPr id="4" name="Slide Number Placeholder 3"/>
          <p:cNvSpPr>
            <a:spLocks noGrp="1"/>
          </p:cNvSpPr>
          <p:nvPr>
            <p:ph type="sldNum" sz="quarter" idx="5"/>
          </p:nvPr>
        </p:nvSpPr>
        <p:spPr/>
        <p:txBody>
          <a:bodyPr/>
          <a:lstStyle/>
          <a:p>
            <a:fld id="{7764DDC5-AD5C-0240-8744-616AF3752AEF}" type="slidenum">
              <a:rPr lang="en-US" smtClean="0"/>
              <a:t>3</a:t>
            </a:fld>
            <a:endParaRPr lang="en-US"/>
          </a:p>
        </p:txBody>
      </p:sp>
    </p:spTree>
    <p:extLst>
      <p:ext uri="{BB962C8B-B14F-4D97-AF65-F5344CB8AC3E}">
        <p14:creationId xmlns:p14="http://schemas.microsoft.com/office/powerpoint/2010/main" val="8183210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latin typeface="+mn-lt"/>
              </a:rPr>
              <a:t>What is Lemmatization:</a:t>
            </a:r>
            <a:endParaRPr lang="en-US" b="0" i="0" dirty="0">
              <a:solidFill>
                <a:srgbClr val="D1D5DB"/>
              </a:solidFill>
              <a:effectLst/>
              <a:latin typeface="+mn-lt"/>
            </a:endParaRPr>
          </a:p>
          <a:p>
            <a:r>
              <a:rPr lang="en-US" b="0" i="0" dirty="0">
                <a:solidFill>
                  <a:srgbClr val="D1D5DB"/>
                </a:solidFill>
                <a:effectLst/>
                <a:latin typeface="+mn-lt"/>
              </a:rPr>
              <a:t>Lemmatization is a linguistic process used in natural language processing (NLP) to reduce words to their base form, known as a lemma. The purpose of lemmatization is to normalize words so that different inflected forms of the same word are treated as the same word. 		</a:t>
            </a:r>
          </a:p>
          <a:p>
            <a:r>
              <a:rPr lang="en-US" b="0" i="0" dirty="0">
                <a:solidFill>
                  <a:srgbClr val="D1D5DB"/>
                </a:solidFill>
                <a:effectLst/>
                <a:latin typeface="+mn-lt"/>
              </a:rPr>
              <a:t>Example:     verbs like "am," "are," and "is" are transformed into "be," </a:t>
            </a:r>
          </a:p>
          <a:p>
            <a:r>
              <a:rPr lang="en-US" b="0" i="0" dirty="0">
                <a:solidFill>
                  <a:srgbClr val="D1D5DB"/>
                </a:solidFill>
                <a:effectLst/>
                <a:latin typeface="+mn-lt"/>
              </a:rPr>
              <a:t>	while nouns like "car," "cars," "car's," and "cars'" are all simplified to "car.”</a:t>
            </a:r>
          </a:p>
          <a:p>
            <a:r>
              <a:rPr lang="en-US" b="0" i="0" dirty="0">
                <a:solidFill>
                  <a:srgbClr val="D1D5DB"/>
                </a:solidFill>
                <a:effectLst/>
                <a:latin typeface="+mn-lt"/>
              </a:rPr>
              <a:t>In NLP tasks like text analysis, sentiment analysis, or information retrieval, lemmatization is often used to improve the accuracy of algorithms by reducing the dimensionality of the feature space and ensuring that words with similar meanings are treated identically.</a:t>
            </a:r>
          </a:p>
          <a:p>
            <a:endParaRPr lang="en-US" b="0" i="0" dirty="0">
              <a:solidFill>
                <a:srgbClr val="D1D5DB"/>
              </a:solidFill>
              <a:effectLst/>
              <a:latin typeface="+mn-lt"/>
            </a:endParaRPr>
          </a:p>
          <a:p>
            <a:pPr marL="0" lvl="0" indent="0" algn="l">
              <a:buFont typeface="+mj-lt"/>
              <a:buNone/>
            </a:pPr>
            <a:r>
              <a:rPr lang="en-US" b="1" i="0" dirty="0">
                <a:solidFill>
                  <a:srgbClr val="D1D5DB"/>
                </a:solidFill>
                <a:effectLst/>
                <a:latin typeface="+mn-lt"/>
              </a:rPr>
              <a:t>Use Case: Machine Translation:</a:t>
            </a:r>
            <a:endParaRPr lang="en-US" b="0" i="0" dirty="0">
              <a:solidFill>
                <a:srgbClr val="D1D5DB"/>
              </a:solidFill>
              <a:effectLst/>
              <a:latin typeface="+mn-lt"/>
            </a:endParaRPr>
          </a:p>
          <a:p>
            <a:r>
              <a:rPr lang="en-US" b="0" i="0" dirty="0">
                <a:solidFill>
                  <a:srgbClr val="D1D5DB"/>
                </a:solidFill>
                <a:effectLst/>
                <a:latin typeface="+mn-lt"/>
              </a:rPr>
              <a:t>In practice, this process helps streamline text analysis and machine translation tasks. The above machine translation approach ensures consistency and accuracy in language processing tasks by handling variant forms uniformly.</a:t>
            </a:r>
            <a:endParaRPr lang="en-US" dirty="0">
              <a:latin typeface="+mn-lt"/>
            </a:endParaRPr>
          </a:p>
        </p:txBody>
      </p:sp>
      <p:sp>
        <p:nvSpPr>
          <p:cNvPr id="4" name="Slide Number Placeholder 3"/>
          <p:cNvSpPr>
            <a:spLocks noGrp="1"/>
          </p:cNvSpPr>
          <p:nvPr>
            <p:ph type="sldNum" sz="quarter" idx="5"/>
          </p:nvPr>
        </p:nvSpPr>
        <p:spPr/>
        <p:txBody>
          <a:bodyPr/>
          <a:lstStyle/>
          <a:p>
            <a:fld id="{7764DDC5-AD5C-0240-8744-616AF3752AEF}" type="slidenum">
              <a:rPr lang="en-US" smtClean="0"/>
              <a:t>4</a:t>
            </a:fld>
            <a:endParaRPr lang="en-US"/>
          </a:p>
        </p:txBody>
      </p:sp>
    </p:spTree>
    <p:extLst>
      <p:ext uri="{BB962C8B-B14F-4D97-AF65-F5344CB8AC3E}">
        <p14:creationId xmlns:p14="http://schemas.microsoft.com/office/powerpoint/2010/main" val="9601037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i="0" dirty="0">
                <a:solidFill>
                  <a:srgbClr val="D1D5DB"/>
                </a:solidFill>
                <a:effectLst/>
                <a:latin typeface="+mn-lt"/>
              </a:rPr>
              <a:t>This </a:t>
            </a:r>
            <a:r>
              <a:rPr lang="en-US" b="1" i="0" dirty="0">
                <a:solidFill>
                  <a:srgbClr val="D1D5DB"/>
                </a:solidFill>
                <a:effectLst/>
                <a:latin typeface="+mn-lt"/>
              </a:rPr>
              <a:t>post-stemming process </a:t>
            </a:r>
            <a:r>
              <a:rPr lang="en-US" b="0" i="0" dirty="0">
                <a:solidFill>
                  <a:srgbClr val="D1D5DB"/>
                </a:solidFill>
                <a:effectLst/>
                <a:latin typeface="+mn-lt"/>
              </a:rPr>
              <a:t>simplifies word forms to their common root, aiding in text analysis tasks such as clustering or classification. All words are reduced to their base form.</a:t>
            </a:r>
          </a:p>
          <a:p>
            <a:pPr marL="171450" indent="-171450">
              <a:buFont typeface="Arial" panose="020B0604020202020204" pitchFamily="34" charset="0"/>
              <a:buChar char="•"/>
            </a:pPr>
            <a:r>
              <a:rPr lang="en-US" b="0" i="0" dirty="0">
                <a:solidFill>
                  <a:srgbClr val="D1D5DB"/>
                </a:solidFill>
                <a:effectLst/>
                <a:latin typeface="+mn-lt"/>
              </a:rPr>
              <a:t>This </a:t>
            </a:r>
            <a:r>
              <a:rPr lang="en-US" b="1" i="0" dirty="0">
                <a:solidFill>
                  <a:srgbClr val="D1D5DB"/>
                </a:solidFill>
                <a:effectLst/>
                <a:latin typeface="+mn-lt"/>
              </a:rPr>
              <a:t>WordNet Lemmatization </a:t>
            </a:r>
            <a:r>
              <a:rPr lang="en-US" b="0" i="0" dirty="0">
                <a:solidFill>
                  <a:srgbClr val="D1D5DB"/>
                </a:solidFill>
                <a:effectLst/>
                <a:latin typeface="+mn-lt"/>
              </a:rPr>
              <a:t>method ensures that different inflections of a word are unified, facilitating more accurate semantic analysis and natural language processing tasks.</a:t>
            </a:r>
            <a:endParaRPr lang="en-US" b="1" dirty="0">
              <a:latin typeface="+mn-lt"/>
            </a:endParaRPr>
          </a:p>
        </p:txBody>
      </p:sp>
      <p:sp>
        <p:nvSpPr>
          <p:cNvPr id="4" name="Slide Number Placeholder 3"/>
          <p:cNvSpPr>
            <a:spLocks noGrp="1"/>
          </p:cNvSpPr>
          <p:nvPr>
            <p:ph type="sldNum" sz="quarter" idx="5"/>
          </p:nvPr>
        </p:nvSpPr>
        <p:spPr/>
        <p:txBody>
          <a:bodyPr/>
          <a:lstStyle/>
          <a:p>
            <a:fld id="{7764DDC5-AD5C-0240-8744-616AF3752AEF}" type="slidenum">
              <a:rPr lang="en-US" smtClean="0"/>
              <a:t>5</a:t>
            </a:fld>
            <a:endParaRPr lang="en-US"/>
          </a:p>
        </p:txBody>
      </p:sp>
    </p:spTree>
    <p:extLst>
      <p:ext uri="{BB962C8B-B14F-4D97-AF65-F5344CB8AC3E}">
        <p14:creationId xmlns:p14="http://schemas.microsoft.com/office/powerpoint/2010/main" val="42748249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a:solidFill>
                  <a:srgbClr val="D1D5DB"/>
                </a:solidFill>
                <a:effectLst/>
                <a:latin typeface="+mn-lt"/>
              </a:rPr>
              <a:t>Morphemes:</a:t>
            </a:r>
            <a:r>
              <a:rPr lang="en-US" b="0" i="0" dirty="0">
                <a:solidFill>
                  <a:srgbClr val="D1D5DB"/>
                </a:solidFill>
                <a:effectLst/>
                <a:latin typeface="+mn-lt"/>
              </a:rPr>
              <a:t> Morphemes are the smallest units of meaning in a language. They can be individual words or parts of words, such as prefixes, suffixes, or roots. Morphemes can't be broken down further into smaller meaningful units. For example, in the word "unhappiness," "un-" and "-ness" are morphemes.</a:t>
            </a:r>
          </a:p>
          <a:p>
            <a:pPr algn="l">
              <a:buFont typeface="+mj-lt"/>
              <a:buAutoNum type="arabicPeriod"/>
            </a:pPr>
            <a:endParaRPr lang="en-US" b="0" i="0" dirty="0">
              <a:solidFill>
                <a:srgbClr val="D1D5DB"/>
              </a:solidFill>
              <a:effectLst/>
              <a:latin typeface="+mn-lt"/>
            </a:endParaRPr>
          </a:p>
          <a:p>
            <a:pPr algn="l">
              <a:buFont typeface="+mj-lt"/>
              <a:buAutoNum type="arabicPeriod"/>
            </a:pPr>
            <a:r>
              <a:rPr lang="en-US" b="1" i="0" dirty="0">
                <a:solidFill>
                  <a:srgbClr val="D1D5DB"/>
                </a:solidFill>
                <a:effectLst/>
                <a:latin typeface="+mn-lt"/>
              </a:rPr>
              <a:t>Stems:</a:t>
            </a:r>
            <a:r>
              <a:rPr lang="en-US" b="0" i="0" dirty="0">
                <a:solidFill>
                  <a:srgbClr val="D1D5DB"/>
                </a:solidFill>
                <a:effectLst/>
                <a:latin typeface="+mn-lt"/>
              </a:rPr>
              <a:t> In linguistics, a stem is the core or base part of a word to which affixes can be added. It's the part of the word that carries the primary meaning. For example, in the word "unhappiness," "</a:t>
            </a:r>
            <a:r>
              <a:rPr lang="en-US" b="0" i="0" dirty="0" err="1">
                <a:solidFill>
                  <a:srgbClr val="D1D5DB"/>
                </a:solidFill>
                <a:effectLst/>
                <a:latin typeface="+mn-lt"/>
              </a:rPr>
              <a:t>happi</a:t>
            </a:r>
            <a:r>
              <a:rPr lang="en-US" b="0" i="0" dirty="0">
                <a:solidFill>
                  <a:srgbClr val="D1D5DB"/>
                </a:solidFill>
                <a:effectLst/>
                <a:latin typeface="+mn-lt"/>
              </a:rPr>
              <a:t>-" is the stem. Stems can be standalone words or roots, and they are often modified by affixes to create new words or inflected forms.</a:t>
            </a:r>
          </a:p>
          <a:p>
            <a:pPr algn="l">
              <a:buFont typeface="+mj-lt"/>
              <a:buAutoNum type="arabicPeriod"/>
            </a:pPr>
            <a:endParaRPr lang="en-US" b="0" i="0" dirty="0">
              <a:solidFill>
                <a:srgbClr val="D1D5DB"/>
              </a:solidFill>
              <a:effectLst/>
              <a:latin typeface="+mn-lt"/>
            </a:endParaRPr>
          </a:p>
          <a:p>
            <a:pPr algn="l">
              <a:buFont typeface="+mj-lt"/>
              <a:buAutoNum type="arabicPeriod"/>
            </a:pPr>
            <a:r>
              <a:rPr lang="en-US" b="1" i="0" dirty="0">
                <a:solidFill>
                  <a:srgbClr val="D1D5DB"/>
                </a:solidFill>
                <a:effectLst/>
                <a:latin typeface="+mn-lt"/>
              </a:rPr>
              <a:t>Affixes:</a:t>
            </a:r>
            <a:r>
              <a:rPr lang="en-US" b="0" i="0" dirty="0">
                <a:solidFill>
                  <a:srgbClr val="D1D5DB"/>
                </a:solidFill>
                <a:effectLst/>
                <a:latin typeface="+mn-lt"/>
              </a:rPr>
              <a:t> Affixes are morphemes that are added to the beginning (prefixes) or end (suffixes) of a stem or root to modify its meaning or grammatical function. They can change the tense, number, case, or part of speech of a word. For example, in the word "dislike," "dis-" is a prefix, and "-like" is a suffix.</a:t>
            </a:r>
          </a:p>
          <a:p>
            <a:endParaRPr lang="en-US" dirty="0">
              <a:latin typeface="+mn-lt"/>
            </a:endParaRPr>
          </a:p>
        </p:txBody>
      </p:sp>
      <p:sp>
        <p:nvSpPr>
          <p:cNvPr id="4" name="Slide Number Placeholder 3"/>
          <p:cNvSpPr>
            <a:spLocks noGrp="1"/>
          </p:cNvSpPr>
          <p:nvPr>
            <p:ph type="sldNum" sz="quarter" idx="5"/>
          </p:nvPr>
        </p:nvSpPr>
        <p:spPr/>
        <p:txBody>
          <a:bodyPr/>
          <a:lstStyle/>
          <a:p>
            <a:fld id="{7764DDC5-AD5C-0240-8744-616AF3752AEF}" type="slidenum">
              <a:rPr lang="en-US" smtClean="0"/>
              <a:t>6</a:t>
            </a:fld>
            <a:endParaRPr lang="en-US"/>
          </a:p>
        </p:txBody>
      </p:sp>
    </p:spTree>
    <p:extLst>
      <p:ext uri="{BB962C8B-B14F-4D97-AF65-F5344CB8AC3E}">
        <p14:creationId xmlns:p14="http://schemas.microsoft.com/office/powerpoint/2010/main" val="5531515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mn-lt"/>
              </a:rPr>
              <a:t>What is Stemming:</a:t>
            </a:r>
          </a:p>
          <a:p>
            <a:r>
              <a:rPr lang="en-US" b="0" i="0" dirty="0">
                <a:solidFill>
                  <a:srgbClr val="D1D5DB"/>
                </a:solidFill>
                <a:effectLst/>
                <a:latin typeface="+mn-lt"/>
              </a:rPr>
              <a:t>Stemming is a linguistic process used in natural language processing (NLP) to reduce words to their root or stem form by removing suffixes or prefixes. The goal of stemming is to transform words into their base or root form so that variations of the same word are treated as the same word.</a:t>
            </a:r>
          </a:p>
          <a:p>
            <a:r>
              <a:rPr lang="en-US" b="0" i="0" dirty="0">
                <a:solidFill>
                  <a:srgbClr val="D1D5DB"/>
                </a:solidFill>
                <a:effectLst/>
                <a:latin typeface="+mn-lt"/>
              </a:rPr>
              <a:t>	</a:t>
            </a:r>
          </a:p>
          <a:p>
            <a:pPr algn="l"/>
            <a:r>
              <a:rPr lang="en-US" b="0" i="0" dirty="0">
                <a:solidFill>
                  <a:srgbClr val="D1D5DB"/>
                </a:solidFill>
                <a:effectLst/>
                <a:latin typeface="+mn-lt"/>
              </a:rPr>
              <a:t>	Example: Words like "automate(s)," "automatic," and "automation" are all reduced to the common stem "automat."</a:t>
            </a:r>
          </a:p>
          <a:p>
            <a:endParaRPr lang="en-US" dirty="0">
              <a:latin typeface="+mn-lt"/>
            </a:endParaRPr>
          </a:p>
        </p:txBody>
      </p:sp>
      <p:sp>
        <p:nvSpPr>
          <p:cNvPr id="4" name="Slide Number Placeholder 3"/>
          <p:cNvSpPr>
            <a:spLocks noGrp="1"/>
          </p:cNvSpPr>
          <p:nvPr>
            <p:ph type="sldNum" sz="quarter" idx="5"/>
          </p:nvPr>
        </p:nvSpPr>
        <p:spPr/>
        <p:txBody>
          <a:bodyPr/>
          <a:lstStyle/>
          <a:p>
            <a:fld id="{7764DDC5-AD5C-0240-8744-616AF3752AEF}" type="slidenum">
              <a:rPr lang="en-US" smtClean="0"/>
              <a:t>7</a:t>
            </a:fld>
            <a:endParaRPr lang="en-US"/>
          </a:p>
        </p:txBody>
      </p:sp>
    </p:spTree>
    <p:extLst>
      <p:ext uri="{BB962C8B-B14F-4D97-AF65-F5344CB8AC3E}">
        <p14:creationId xmlns:p14="http://schemas.microsoft.com/office/powerpoint/2010/main" val="28399337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mn-lt"/>
              </a:rPr>
              <a:t>The goal of Porter's algorithm is to reduce words to their stems by systematically applying a series of rules to remove suffixes. These rules are based on linguistic heuristics rather than strict linguistic rules, making the algorithm relatively simple and efficient. Porter's algorithm aims to produce stems that are linguistically meaningful, although it may sometimes generate stems that are not actual words.</a:t>
            </a:r>
          </a:p>
          <a:p>
            <a:endParaRPr lang="en-US" b="0" i="0" dirty="0">
              <a:solidFill>
                <a:srgbClr val="D1D5DB"/>
              </a:solidFill>
              <a:effectLst/>
              <a:latin typeface="+mn-lt"/>
            </a:endParaRPr>
          </a:p>
          <a:p>
            <a:pPr algn="l"/>
            <a:r>
              <a:rPr lang="en-US" b="0" i="0" dirty="0" err="1">
                <a:solidFill>
                  <a:srgbClr val="D1D5DB"/>
                </a:solidFill>
                <a:effectLst/>
                <a:latin typeface="+mn-lt"/>
              </a:rPr>
              <a:t>eg</a:t>
            </a:r>
            <a:r>
              <a:rPr lang="en-US" b="0" i="0" dirty="0">
                <a:solidFill>
                  <a:srgbClr val="D1D5DB"/>
                </a:solidFill>
                <a:effectLst/>
                <a:latin typeface="+mn-lt"/>
              </a:rPr>
              <a:t>: we have the word "running" and we want to find its stem using Porter's algorithm.</a:t>
            </a:r>
          </a:p>
          <a:p>
            <a:pPr algn="l">
              <a:buFont typeface="+mj-lt"/>
              <a:buAutoNum type="arabicPeriod"/>
            </a:pPr>
            <a:r>
              <a:rPr lang="en-US" b="1" i="0" dirty="0">
                <a:solidFill>
                  <a:srgbClr val="D1D5DB"/>
                </a:solidFill>
                <a:effectLst/>
                <a:latin typeface="+mn-lt"/>
              </a:rPr>
              <a:t>Step 1 - Apply Rules:</a:t>
            </a:r>
            <a:r>
              <a:rPr lang="en-US" b="0" i="0" dirty="0">
                <a:solidFill>
                  <a:srgbClr val="D1D5DB"/>
                </a:solidFill>
                <a:effectLst/>
                <a:latin typeface="+mn-lt"/>
              </a:rPr>
              <a:t> Porter's algorithm applies a series of rules to remove suffixes. One of the rules for removing suffixes is to remove "-</a:t>
            </a:r>
            <a:r>
              <a:rPr lang="en-US" b="0" i="0" dirty="0" err="1">
                <a:solidFill>
                  <a:srgbClr val="D1D5DB"/>
                </a:solidFill>
                <a:effectLst/>
                <a:latin typeface="+mn-lt"/>
              </a:rPr>
              <a:t>ing</a:t>
            </a:r>
            <a:r>
              <a:rPr lang="en-US" b="0" i="0" dirty="0">
                <a:solidFill>
                  <a:srgbClr val="D1D5DB"/>
                </a:solidFill>
                <a:effectLst/>
                <a:latin typeface="+mn-lt"/>
              </a:rPr>
              <a:t>" if the stem has a vowel before the "</a:t>
            </a:r>
            <a:r>
              <a:rPr lang="en-US" b="0" i="0" dirty="0" err="1">
                <a:solidFill>
                  <a:srgbClr val="D1D5DB"/>
                </a:solidFill>
                <a:effectLst/>
                <a:latin typeface="+mn-lt"/>
              </a:rPr>
              <a:t>ing</a:t>
            </a:r>
            <a:r>
              <a:rPr lang="en-US" b="0" i="0" dirty="0">
                <a:solidFill>
                  <a:srgbClr val="D1D5DB"/>
                </a:solidFill>
                <a:effectLst/>
                <a:latin typeface="+mn-lt"/>
              </a:rPr>
              <a:t>". So, "running" becomes "</a:t>
            </a:r>
            <a:r>
              <a:rPr lang="en-US" b="0" i="0" dirty="0" err="1">
                <a:solidFill>
                  <a:srgbClr val="D1D5DB"/>
                </a:solidFill>
                <a:effectLst/>
                <a:latin typeface="+mn-lt"/>
              </a:rPr>
              <a:t>runn</a:t>
            </a:r>
            <a:r>
              <a:rPr lang="en-US" b="0" i="0" dirty="0">
                <a:solidFill>
                  <a:srgbClr val="D1D5DB"/>
                </a:solidFill>
                <a:effectLst/>
                <a:latin typeface="+mn-lt"/>
              </a:rPr>
              <a:t>".</a:t>
            </a:r>
          </a:p>
          <a:p>
            <a:pPr algn="l">
              <a:buFont typeface="+mj-lt"/>
              <a:buAutoNum type="arabicPeriod"/>
            </a:pPr>
            <a:r>
              <a:rPr lang="en-US" b="1" i="0" dirty="0">
                <a:solidFill>
                  <a:srgbClr val="D1D5DB"/>
                </a:solidFill>
                <a:effectLst/>
                <a:latin typeface="+mn-lt"/>
              </a:rPr>
              <a:t>Step 2 - Further Modifications:</a:t>
            </a:r>
            <a:r>
              <a:rPr lang="en-US" b="0" i="0" dirty="0">
                <a:solidFill>
                  <a:srgbClr val="D1D5DB"/>
                </a:solidFill>
                <a:effectLst/>
                <a:latin typeface="+mn-lt"/>
              </a:rPr>
              <a:t> After applying the main rule, there might be additional modifications. In this case, the algorithm checks if the resulting word ends with a double consonant, and if it does, it removes one of the consonants. So, "</a:t>
            </a:r>
            <a:r>
              <a:rPr lang="en-US" b="0" i="0" dirty="0" err="1">
                <a:solidFill>
                  <a:srgbClr val="D1D5DB"/>
                </a:solidFill>
                <a:effectLst/>
                <a:latin typeface="+mn-lt"/>
              </a:rPr>
              <a:t>runn</a:t>
            </a:r>
            <a:r>
              <a:rPr lang="en-US" b="0" i="0" dirty="0">
                <a:solidFill>
                  <a:srgbClr val="D1D5DB"/>
                </a:solidFill>
                <a:effectLst/>
                <a:latin typeface="+mn-lt"/>
              </a:rPr>
              <a:t>" becomes "run".</a:t>
            </a:r>
          </a:p>
          <a:p>
            <a:pPr algn="l"/>
            <a:r>
              <a:rPr lang="en-US" b="0" i="0" dirty="0">
                <a:solidFill>
                  <a:srgbClr val="D1D5DB"/>
                </a:solidFill>
                <a:effectLst/>
                <a:latin typeface="+mn-lt"/>
              </a:rPr>
              <a:t>The resulting stem using Porter's algorithm for the word "running" is "run".</a:t>
            </a:r>
          </a:p>
          <a:p>
            <a:r>
              <a:rPr lang="en-US" b="0" i="0" dirty="0">
                <a:solidFill>
                  <a:srgbClr val="D1D5DB"/>
                </a:solidFill>
                <a:effectLst/>
                <a:latin typeface="+mn-lt"/>
              </a:rPr>
              <a:t>	</a:t>
            </a:r>
            <a:endParaRPr lang="en-US" dirty="0">
              <a:latin typeface="+mn-lt"/>
            </a:endParaRPr>
          </a:p>
        </p:txBody>
      </p:sp>
      <p:sp>
        <p:nvSpPr>
          <p:cNvPr id="4" name="Slide Number Placeholder 3"/>
          <p:cNvSpPr>
            <a:spLocks noGrp="1"/>
          </p:cNvSpPr>
          <p:nvPr>
            <p:ph type="sldNum" sz="quarter" idx="5"/>
          </p:nvPr>
        </p:nvSpPr>
        <p:spPr/>
        <p:txBody>
          <a:bodyPr/>
          <a:lstStyle/>
          <a:p>
            <a:fld id="{7764DDC5-AD5C-0240-8744-616AF3752AEF}" type="slidenum">
              <a:rPr lang="en-US" smtClean="0"/>
              <a:t>8</a:t>
            </a:fld>
            <a:endParaRPr lang="en-US"/>
          </a:p>
        </p:txBody>
      </p:sp>
    </p:spTree>
    <p:extLst>
      <p:ext uri="{BB962C8B-B14F-4D97-AF65-F5344CB8AC3E}">
        <p14:creationId xmlns:p14="http://schemas.microsoft.com/office/powerpoint/2010/main" val="41881929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a:solidFill>
                  <a:srgbClr val="D1D5DB"/>
                </a:solidFill>
                <a:effectLst/>
                <a:latin typeface="+mn-lt"/>
              </a:rPr>
              <a:t> Avoiding Over-stemming:</a:t>
            </a:r>
            <a:r>
              <a:rPr lang="en-US" b="0" i="0" dirty="0">
                <a:solidFill>
                  <a:srgbClr val="D1D5DB"/>
                </a:solidFill>
                <a:effectLst/>
                <a:latin typeface="+mn-lt"/>
              </a:rPr>
              <a:t> Words ending in "-</a:t>
            </a:r>
            <a:r>
              <a:rPr lang="en-US" b="0" i="0" dirty="0" err="1">
                <a:solidFill>
                  <a:srgbClr val="D1D5DB"/>
                </a:solidFill>
                <a:effectLst/>
                <a:latin typeface="+mn-lt"/>
              </a:rPr>
              <a:t>ing</a:t>
            </a:r>
            <a:r>
              <a:rPr lang="en-US" b="0" i="0" dirty="0">
                <a:solidFill>
                  <a:srgbClr val="D1D5DB"/>
                </a:solidFill>
                <a:effectLst/>
                <a:latin typeface="+mn-lt"/>
              </a:rPr>
              <a:t>" are often present participle forms of verbs. Removing "-</a:t>
            </a:r>
            <a:r>
              <a:rPr lang="en-US" b="0" i="0" dirty="0" err="1">
                <a:solidFill>
                  <a:srgbClr val="D1D5DB"/>
                </a:solidFill>
                <a:effectLst/>
                <a:latin typeface="+mn-lt"/>
              </a:rPr>
              <a:t>ing</a:t>
            </a:r>
            <a:r>
              <a:rPr lang="en-US" b="0" i="0" dirty="0">
                <a:solidFill>
                  <a:srgbClr val="D1D5DB"/>
                </a:solidFill>
                <a:effectLst/>
                <a:latin typeface="+mn-lt"/>
              </a:rPr>
              <a:t>" indiscriminately without considering whether there's a vowel before it could lead to over-stemming. For example, consider the word "sing." If we remove "-</a:t>
            </a:r>
            <a:r>
              <a:rPr lang="en-US" b="0" i="0" dirty="0" err="1">
                <a:solidFill>
                  <a:srgbClr val="D1D5DB"/>
                </a:solidFill>
                <a:effectLst/>
                <a:latin typeface="+mn-lt"/>
              </a:rPr>
              <a:t>ing</a:t>
            </a:r>
            <a:r>
              <a:rPr lang="en-US" b="0" i="0" dirty="0">
                <a:solidFill>
                  <a:srgbClr val="D1D5DB"/>
                </a:solidFill>
                <a:effectLst/>
                <a:latin typeface="+mn-lt"/>
              </a:rPr>
              <a:t>" without considering the preceding vowel, we would get "s," which is not the stem of the word "sing." By restricting the removal to cases where there's a vowel before "-</a:t>
            </a:r>
            <a:r>
              <a:rPr lang="en-US" b="0" i="0" dirty="0" err="1">
                <a:solidFill>
                  <a:srgbClr val="D1D5DB"/>
                </a:solidFill>
                <a:effectLst/>
                <a:latin typeface="+mn-lt"/>
              </a:rPr>
              <a:t>ing</a:t>
            </a:r>
            <a:r>
              <a:rPr lang="en-US" b="0" i="0" dirty="0">
                <a:solidFill>
                  <a:srgbClr val="D1D5DB"/>
                </a:solidFill>
                <a:effectLst/>
                <a:latin typeface="+mn-lt"/>
              </a:rPr>
              <a:t>," we avoid such over-stemming.</a:t>
            </a:r>
          </a:p>
          <a:p>
            <a:pPr algn="l">
              <a:buFont typeface="+mj-lt"/>
              <a:buAutoNum type="arabicPeriod"/>
            </a:pPr>
            <a:endParaRPr lang="en-US" b="0" i="0" dirty="0">
              <a:solidFill>
                <a:srgbClr val="D1D5DB"/>
              </a:solidFill>
              <a:effectLst/>
              <a:latin typeface="+mn-lt"/>
            </a:endParaRPr>
          </a:p>
          <a:p>
            <a:pPr algn="l">
              <a:buFont typeface="+mj-lt"/>
              <a:buAutoNum type="arabicPeriod"/>
            </a:pPr>
            <a:r>
              <a:rPr lang="en-US" b="1" i="0" dirty="0">
                <a:solidFill>
                  <a:srgbClr val="D1D5DB"/>
                </a:solidFill>
                <a:effectLst/>
                <a:latin typeface="+mn-lt"/>
              </a:rPr>
              <a:t> Preserving Meaningful Stems:</a:t>
            </a:r>
            <a:r>
              <a:rPr lang="en-US" b="0" i="0" dirty="0">
                <a:solidFill>
                  <a:srgbClr val="D1D5DB"/>
                </a:solidFill>
                <a:effectLst/>
                <a:latin typeface="+mn-lt"/>
              </a:rPr>
              <a:t> Words like "swing," "ring," or "bring" contain "-</a:t>
            </a:r>
            <a:r>
              <a:rPr lang="en-US" b="0" i="0" dirty="0" err="1">
                <a:solidFill>
                  <a:srgbClr val="D1D5DB"/>
                </a:solidFill>
                <a:effectLst/>
                <a:latin typeface="+mn-lt"/>
              </a:rPr>
              <a:t>ing</a:t>
            </a:r>
            <a:r>
              <a:rPr lang="en-US" b="0" i="0" dirty="0">
                <a:solidFill>
                  <a:srgbClr val="D1D5DB"/>
                </a:solidFill>
                <a:effectLst/>
                <a:latin typeface="+mn-lt"/>
              </a:rPr>
              <a:t>" as part of their stem rather than as a suffix denoting a verb form. By restricting the removal of "-</a:t>
            </a:r>
            <a:r>
              <a:rPr lang="en-US" b="0" i="0" dirty="0" err="1">
                <a:solidFill>
                  <a:srgbClr val="D1D5DB"/>
                </a:solidFill>
                <a:effectLst/>
                <a:latin typeface="+mn-lt"/>
              </a:rPr>
              <a:t>ing</a:t>
            </a:r>
            <a:r>
              <a:rPr lang="en-US" b="0" i="0" dirty="0">
                <a:solidFill>
                  <a:srgbClr val="D1D5DB"/>
                </a:solidFill>
                <a:effectLst/>
                <a:latin typeface="+mn-lt"/>
              </a:rPr>
              <a:t>" to cases where there's a preceding vowel, we preserve meaningful stems in such words.</a:t>
            </a:r>
          </a:p>
          <a:p>
            <a:pPr algn="l">
              <a:buFont typeface="+mj-lt"/>
              <a:buAutoNum type="arabicPeriod"/>
            </a:pPr>
            <a:endParaRPr lang="en-US" b="0" i="0" dirty="0">
              <a:solidFill>
                <a:srgbClr val="D1D5DB"/>
              </a:solidFill>
              <a:effectLst/>
              <a:latin typeface="+mn-lt"/>
            </a:endParaRPr>
          </a:p>
          <a:p>
            <a:pPr algn="l">
              <a:buFont typeface="+mj-lt"/>
              <a:buAutoNum type="arabicPeriod"/>
            </a:pPr>
            <a:r>
              <a:rPr lang="en-US" b="1" i="0" dirty="0">
                <a:solidFill>
                  <a:srgbClr val="D1D5DB"/>
                </a:solidFill>
                <a:effectLst/>
                <a:latin typeface="+mn-lt"/>
              </a:rPr>
              <a:t> Reducing Errors:</a:t>
            </a:r>
            <a:r>
              <a:rPr lang="en-US" b="0" i="0" dirty="0">
                <a:solidFill>
                  <a:srgbClr val="D1D5DB"/>
                </a:solidFill>
                <a:effectLst/>
                <a:latin typeface="+mn-lt"/>
              </a:rPr>
              <a:t> Applying this rule helps in reducing errors in stemming by ensuring that only suffixes that are more likely to indicate a verb form are removed. This increases the accuracy of stemming, which is crucial for tasks like text processing and information retrieval.</a:t>
            </a:r>
          </a:p>
          <a:p>
            <a:endParaRPr lang="en-US" dirty="0">
              <a:latin typeface="+mn-lt"/>
            </a:endParaRPr>
          </a:p>
        </p:txBody>
      </p:sp>
      <p:sp>
        <p:nvSpPr>
          <p:cNvPr id="4" name="Slide Number Placeholder 3"/>
          <p:cNvSpPr>
            <a:spLocks noGrp="1"/>
          </p:cNvSpPr>
          <p:nvPr>
            <p:ph type="sldNum" sz="quarter" idx="5"/>
          </p:nvPr>
        </p:nvSpPr>
        <p:spPr/>
        <p:txBody>
          <a:bodyPr/>
          <a:lstStyle/>
          <a:p>
            <a:fld id="{7764DDC5-AD5C-0240-8744-616AF3752AEF}" type="slidenum">
              <a:rPr lang="en-US" smtClean="0"/>
              <a:t>9</a:t>
            </a:fld>
            <a:endParaRPr lang="en-US"/>
          </a:p>
        </p:txBody>
      </p:sp>
    </p:spTree>
    <p:extLst>
      <p:ext uri="{BB962C8B-B14F-4D97-AF65-F5344CB8AC3E}">
        <p14:creationId xmlns:p14="http://schemas.microsoft.com/office/powerpoint/2010/main" val="25280156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C92B0-6ADE-B3F4-83D2-04DA7F91BC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298831-06BC-6044-775C-9D0C558810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3D66D85-4E4C-CD01-A09F-F0E4D0BA2267}"/>
              </a:ext>
            </a:extLst>
          </p:cNvPr>
          <p:cNvSpPr>
            <a:spLocks noGrp="1"/>
          </p:cNvSpPr>
          <p:nvPr>
            <p:ph type="dt" sz="half" idx="10"/>
          </p:nvPr>
        </p:nvSpPr>
        <p:spPr/>
        <p:txBody>
          <a:bodyPr/>
          <a:lstStyle/>
          <a:p>
            <a:fld id="{A7E42C51-6F89-4D5E-BE1B-41B0DD3E9545}" type="datetimeFigureOut">
              <a:rPr lang="en-US" smtClean="0"/>
              <a:t>2/6/24</a:t>
            </a:fld>
            <a:endParaRPr lang="en-US"/>
          </a:p>
        </p:txBody>
      </p:sp>
      <p:sp>
        <p:nvSpPr>
          <p:cNvPr id="5" name="Footer Placeholder 4">
            <a:extLst>
              <a:ext uri="{FF2B5EF4-FFF2-40B4-BE49-F238E27FC236}">
                <a16:creationId xmlns:a16="http://schemas.microsoft.com/office/drawing/2014/main" id="{F5CB5BD4-1E36-F26A-59DD-2306DF432B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397330-AF94-933B-E916-D81715B9D6EA}"/>
              </a:ext>
            </a:extLst>
          </p:cNvPr>
          <p:cNvSpPr>
            <a:spLocks noGrp="1"/>
          </p:cNvSpPr>
          <p:nvPr>
            <p:ph type="sldNum" sz="quarter" idx="12"/>
          </p:nvPr>
        </p:nvSpPr>
        <p:spPr/>
        <p:txBody>
          <a:bodyPr/>
          <a:lstStyle/>
          <a:p>
            <a:fld id="{24139D55-EAC3-40F0-B448-03C5427D1726}" type="slidenum">
              <a:rPr lang="en-US" smtClean="0"/>
              <a:t>‹#›</a:t>
            </a:fld>
            <a:endParaRPr lang="en-US"/>
          </a:p>
        </p:txBody>
      </p:sp>
    </p:spTree>
    <p:extLst>
      <p:ext uri="{BB962C8B-B14F-4D97-AF65-F5344CB8AC3E}">
        <p14:creationId xmlns:p14="http://schemas.microsoft.com/office/powerpoint/2010/main" val="710456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DBCEE-E04B-6934-FA11-B0C7F78D77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3DE247D-700A-14D9-40AE-6F3172D6E77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FFB314-479E-9E54-C6A1-2CCCD28EC918}"/>
              </a:ext>
            </a:extLst>
          </p:cNvPr>
          <p:cNvSpPr>
            <a:spLocks noGrp="1"/>
          </p:cNvSpPr>
          <p:nvPr>
            <p:ph type="dt" sz="half" idx="10"/>
          </p:nvPr>
        </p:nvSpPr>
        <p:spPr/>
        <p:txBody>
          <a:bodyPr/>
          <a:lstStyle/>
          <a:p>
            <a:fld id="{A7E42C51-6F89-4D5E-BE1B-41B0DD3E9545}" type="datetimeFigureOut">
              <a:rPr lang="en-US" smtClean="0"/>
              <a:t>2/6/24</a:t>
            </a:fld>
            <a:endParaRPr lang="en-US"/>
          </a:p>
        </p:txBody>
      </p:sp>
      <p:sp>
        <p:nvSpPr>
          <p:cNvPr id="5" name="Footer Placeholder 4">
            <a:extLst>
              <a:ext uri="{FF2B5EF4-FFF2-40B4-BE49-F238E27FC236}">
                <a16:creationId xmlns:a16="http://schemas.microsoft.com/office/drawing/2014/main" id="{A4422976-54F6-6F14-DCF0-1A9812551F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B1CCC6-EF29-21D6-4E61-2EEE28C306EA}"/>
              </a:ext>
            </a:extLst>
          </p:cNvPr>
          <p:cNvSpPr>
            <a:spLocks noGrp="1"/>
          </p:cNvSpPr>
          <p:nvPr>
            <p:ph type="sldNum" sz="quarter" idx="12"/>
          </p:nvPr>
        </p:nvSpPr>
        <p:spPr/>
        <p:txBody>
          <a:bodyPr/>
          <a:lstStyle/>
          <a:p>
            <a:fld id="{24139D55-EAC3-40F0-B448-03C5427D1726}" type="slidenum">
              <a:rPr lang="en-US" smtClean="0"/>
              <a:t>‹#›</a:t>
            </a:fld>
            <a:endParaRPr lang="en-US"/>
          </a:p>
        </p:txBody>
      </p:sp>
    </p:spTree>
    <p:extLst>
      <p:ext uri="{BB962C8B-B14F-4D97-AF65-F5344CB8AC3E}">
        <p14:creationId xmlns:p14="http://schemas.microsoft.com/office/powerpoint/2010/main" val="2076845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F59EC7-ABDE-A21D-2761-35F675E2FF6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9C6B8F5-4FB1-AE31-7D81-881C5F5F5D9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0C0EA4-3E25-E10D-1A84-22819C9BFA68}"/>
              </a:ext>
            </a:extLst>
          </p:cNvPr>
          <p:cNvSpPr>
            <a:spLocks noGrp="1"/>
          </p:cNvSpPr>
          <p:nvPr>
            <p:ph type="dt" sz="half" idx="10"/>
          </p:nvPr>
        </p:nvSpPr>
        <p:spPr/>
        <p:txBody>
          <a:bodyPr/>
          <a:lstStyle/>
          <a:p>
            <a:fld id="{A7E42C51-6F89-4D5E-BE1B-41B0DD3E9545}" type="datetimeFigureOut">
              <a:rPr lang="en-US" smtClean="0"/>
              <a:t>2/6/24</a:t>
            </a:fld>
            <a:endParaRPr lang="en-US"/>
          </a:p>
        </p:txBody>
      </p:sp>
      <p:sp>
        <p:nvSpPr>
          <p:cNvPr id="5" name="Footer Placeholder 4">
            <a:extLst>
              <a:ext uri="{FF2B5EF4-FFF2-40B4-BE49-F238E27FC236}">
                <a16:creationId xmlns:a16="http://schemas.microsoft.com/office/drawing/2014/main" id="{18937541-914C-C70C-5996-9FCAB971ED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FB73AD-95DD-F619-C416-2519141F7968}"/>
              </a:ext>
            </a:extLst>
          </p:cNvPr>
          <p:cNvSpPr>
            <a:spLocks noGrp="1"/>
          </p:cNvSpPr>
          <p:nvPr>
            <p:ph type="sldNum" sz="quarter" idx="12"/>
          </p:nvPr>
        </p:nvSpPr>
        <p:spPr/>
        <p:txBody>
          <a:bodyPr/>
          <a:lstStyle/>
          <a:p>
            <a:fld id="{24139D55-EAC3-40F0-B448-03C5427D1726}" type="slidenum">
              <a:rPr lang="en-US" smtClean="0"/>
              <a:t>‹#›</a:t>
            </a:fld>
            <a:endParaRPr lang="en-US"/>
          </a:p>
        </p:txBody>
      </p:sp>
    </p:spTree>
    <p:extLst>
      <p:ext uri="{BB962C8B-B14F-4D97-AF65-F5344CB8AC3E}">
        <p14:creationId xmlns:p14="http://schemas.microsoft.com/office/powerpoint/2010/main" val="3621702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FB69E-0588-2E30-4009-43B067CCED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0B9C38-9A28-D226-1A88-246A995207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C25BCC-F65C-F1F1-85AF-3D86A222846B}"/>
              </a:ext>
            </a:extLst>
          </p:cNvPr>
          <p:cNvSpPr>
            <a:spLocks noGrp="1"/>
          </p:cNvSpPr>
          <p:nvPr>
            <p:ph type="dt" sz="half" idx="10"/>
          </p:nvPr>
        </p:nvSpPr>
        <p:spPr/>
        <p:txBody>
          <a:bodyPr/>
          <a:lstStyle/>
          <a:p>
            <a:fld id="{A7E42C51-6F89-4D5E-BE1B-41B0DD3E9545}" type="datetimeFigureOut">
              <a:rPr lang="en-US" smtClean="0"/>
              <a:t>2/6/24</a:t>
            </a:fld>
            <a:endParaRPr lang="en-US"/>
          </a:p>
        </p:txBody>
      </p:sp>
      <p:sp>
        <p:nvSpPr>
          <p:cNvPr id="5" name="Footer Placeholder 4">
            <a:extLst>
              <a:ext uri="{FF2B5EF4-FFF2-40B4-BE49-F238E27FC236}">
                <a16:creationId xmlns:a16="http://schemas.microsoft.com/office/drawing/2014/main" id="{6E7ED32F-5E4F-472A-BEFB-9DCD59A190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347516-BE44-24CB-A5CB-56721D8DD0C9}"/>
              </a:ext>
            </a:extLst>
          </p:cNvPr>
          <p:cNvSpPr>
            <a:spLocks noGrp="1"/>
          </p:cNvSpPr>
          <p:nvPr>
            <p:ph type="sldNum" sz="quarter" idx="12"/>
          </p:nvPr>
        </p:nvSpPr>
        <p:spPr/>
        <p:txBody>
          <a:bodyPr/>
          <a:lstStyle/>
          <a:p>
            <a:fld id="{24139D55-EAC3-40F0-B448-03C5427D1726}" type="slidenum">
              <a:rPr lang="en-US" smtClean="0"/>
              <a:t>‹#›</a:t>
            </a:fld>
            <a:endParaRPr lang="en-US"/>
          </a:p>
        </p:txBody>
      </p:sp>
    </p:spTree>
    <p:extLst>
      <p:ext uri="{BB962C8B-B14F-4D97-AF65-F5344CB8AC3E}">
        <p14:creationId xmlns:p14="http://schemas.microsoft.com/office/powerpoint/2010/main" val="2947966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1764F-CF22-47B6-F63D-7434B9E63B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BB4E50A-458E-99E5-D824-E423A9DA1E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59C337-45B0-133A-5A33-4A8792AE197C}"/>
              </a:ext>
            </a:extLst>
          </p:cNvPr>
          <p:cNvSpPr>
            <a:spLocks noGrp="1"/>
          </p:cNvSpPr>
          <p:nvPr>
            <p:ph type="dt" sz="half" idx="10"/>
          </p:nvPr>
        </p:nvSpPr>
        <p:spPr/>
        <p:txBody>
          <a:bodyPr/>
          <a:lstStyle/>
          <a:p>
            <a:fld id="{A7E42C51-6F89-4D5E-BE1B-41B0DD3E9545}" type="datetimeFigureOut">
              <a:rPr lang="en-US" smtClean="0"/>
              <a:t>2/6/24</a:t>
            </a:fld>
            <a:endParaRPr lang="en-US"/>
          </a:p>
        </p:txBody>
      </p:sp>
      <p:sp>
        <p:nvSpPr>
          <p:cNvPr id="5" name="Footer Placeholder 4">
            <a:extLst>
              <a:ext uri="{FF2B5EF4-FFF2-40B4-BE49-F238E27FC236}">
                <a16:creationId xmlns:a16="http://schemas.microsoft.com/office/drawing/2014/main" id="{A6B3C340-ADFE-4543-7C51-8AC6643CCB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B90704-46AC-7FA8-2BA1-6D82C0331C1D}"/>
              </a:ext>
            </a:extLst>
          </p:cNvPr>
          <p:cNvSpPr>
            <a:spLocks noGrp="1"/>
          </p:cNvSpPr>
          <p:nvPr>
            <p:ph type="sldNum" sz="quarter" idx="12"/>
          </p:nvPr>
        </p:nvSpPr>
        <p:spPr/>
        <p:txBody>
          <a:bodyPr/>
          <a:lstStyle/>
          <a:p>
            <a:fld id="{24139D55-EAC3-40F0-B448-03C5427D1726}" type="slidenum">
              <a:rPr lang="en-US" smtClean="0"/>
              <a:t>‹#›</a:t>
            </a:fld>
            <a:endParaRPr lang="en-US"/>
          </a:p>
        </p:txBody>
      </p:sp>
    </p:spTree>
    <p:extLst>
      <p:ext uri="{BB962C8B-B14F-4D97-AF65-F5344CB8AC3E}">
        <p14:creationId xmlns:p14="http://schemas.microsoft.com/office/powerpoint/2010/main" val="2212694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7E351-E9FE-0B5C-809E-F3D60CCBE5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0FB96F-B4DC-AD2F-5AD3-E57BE61F78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00FCC20-5F1E-56CD-E598-9649906D281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CD353-55BD-FC6E-5C86-11F9C712F0C6}"/>
              </a:ext>
            </a:extLst>
          </p:cNvPr>
          <p:cNvSpPr>
            <a:spLocks noGrp="1"/>
          </p:cNvSpPr>
          <p:nvPr>
            <p:ph type="dt" sz="half" idx="10"/>
          </p:nvPr>
        </p:nvSpPr>
        <p:spPr/>
        <p:txBody>
          <a:bodyPr/>
          <a:lstStyle/>
          <a:p>
            <a:fld id="{A7E42C51-6F89-4D5E-BE1B-41B0DD3E9545}" type="datetimeFigureOut">
              <a:rPr lang="en-US" smtClean="0"/>
              <a:t>2/6/24</a:t>
            </a:fld>
            <a:endParaRPr lang="en-US"/>
          </a:p>
        </p:txBody>
      </p:sp>
      <p:sp>
        <p:nvSpPr>
          <p:cNvPr id="6" name="Footer Placeholder 5">
            <a:extLst>
              <a:ext uri="{FF2B5EF4-FFF2-40B4-BE49-F238E27FC236}">
                <a16:creationId xmlns:a16="http://schemas.microsoft.com/office/drawing/2014/main" id="{AAE78DDD-60C9-594C-0FA5-45C64BF9C1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879199-66D3-479E-CC46-759F3F8C9497}"/>
              </a:ext>
            </a:extLst>
          </p:cNvPr>
          <p:cNvSpPr>
            <a:spLocks noGrp="1"/>
          </p:cNvSpPr>
          <p:nvPr>
            <p:ph type="sldNum" sz="quarter" idx="12"/>
          </p:nvPr>
        </p:nvSpPr>
        <p:spPr/>
        <p:txBody>
          <a:bodyPr/>
          <a:lstStyle/>
          <a:p>
            <a:fld id="{24139D55-EAC3-40F0-B448-03C5427D1726}" type="slidenum">
              <a:rPr lang="en-US" smtClean="0"/>
              <a:t>‹#›</a:t>
            </a:fld>
            <a:endParaRPr lang="en-US"/>
          </a:p>
        </p:txBody>
      </p:sp>
    </p:spTree>
    <p:extLst>
      <p:ext uri="{BB962C8B-B14F-4D97-AF65-F5344CB8AC3E}">
        <p14:creationId xmlns:p14="http://schemas.microsoft.com/office/powerpoint/2010/main" val="3006820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0691B-F31C-4CB7-9313-19BC885B003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37CBC72-38F1-0CB1-CCA5-FE8CDAE2EF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F1F53B8-3F5B-7530-1E2F-D47D843B4CA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7ACC089-7009-A7A9-6EF3-43CB6BB007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6C4D1B8-7A66-7D6E-1D44-2F31ABDA6D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280E564-8721-914B-42EA-9DF83D35901F}"/>
              </a:ext>
            </a:extLst>
          </p:cNvPr>
          <p:cNvSpPr>
            <a:spLocks noGrp="1"/>
          </p:cNvSpPr>
          <p:nvPr>
            <p:ph type="dt" sz="half" idx="10"/>
          </p:nvPr>
        </p:nvSpPr>
        <p:spPr/>
        <p:txBody>
          <a:bodyPr/>
          <a:lstStyle/>
          <a:p>
            <a:fld id="{A7E42C51-6F89-4D5E-BE1B-41B0DD3E9545}" type="datetimeFigureOut">
              <a:rPr lang="en-US" smtClean="0"/>
              <a:t>2/6/24</a:t>
            </a:fld>
            <a:endParaRPr lang="en-US"/>
          </a:p>
        </p:txBody>
      </p:sp>
      <p:sp>
        <p:nvSpPr>
          <p:cNvPr id="8" name="Footer Placeholder 7">
            <a:extLst>
              <a:ext uri="{FF2B5EF4-FFF2-40B4-BE49-F238E27FC236}">
                <a16:creationId xmlns:a16="http://schemas.microsoft.com/office/drawing/2014/main" id="{93C536E2-9328-3814-9755-D137DBB16CC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1AFF0D-29E2-0978-7CC7-FB314F516571}"/>
              </a:ext>
            </a:extLst>
          </p:cNvPr>
          <p:cNvSpPr>
            <a:spLocks noGrp="1"/>
          </p:cNvSpPr>
          <p:nvPr>
            <p:ph type="sldNum" sz="quarter" idx="12"/>
          </p:nvPr>
        </p:nvSpPr>
        <p:spPr/>
        <p:txBody>
          <a:bodyPr/>
          <a:lstStyle/>
          <a:p>
            <a:fld id="{24139D55-EAC3-40F0-B448-03C5427D1726}" type="slidenum">
              <a:rPr lang="en-US" smtClean="0"/>
              <a:t>‹#›</a:t>
            </a:fld>
            <a:endParaRPr lang="en-US"/>
          </a:p>
        </p:txBody>
      </p:sp>
    </p:spTree>
    <p:extLst>
      <p:ext uri="{BB962C8B-B14F-4D97-AF65-F5344CB8AC3E}">
        <p14:creationId xmlns:p14="http://schemas.microsoft.com/office/powerpoint/2010/main" val="2573092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87030-8072-3EA1-3E44-A889EDC7074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1C13EB0-4D13-CF3C-5996-40D7706FC8AD}"/>
              </a:ext>
            </a:extLst>
          </p:cNvPr>
          <p:cNvSpPr>
            <a:spLocks noGrp="1"/>
          </p:cNvSpPr>
          <p:nvPr>
            <p:ph type="dt" sz="half" idx="10"/>
          </p:nvPr>
        </p:nvSpPr>
        <p:spPr/>
        <p:txBody>
          <a:bodyPr/>
          <a:lstStyle/>
          <a:p>
            <a:fld id="{A7E42C51-6F89-4D5E-BE1B-41B0DD3E9545}" type="datetimeFigureOut">
              <a:rPr lang="en-US" smtClean="0"/>
              <a:t>2/6/24</a:t>
            </a:fld>
            <a:endParaRPr lang="en-US"/>
          </a:p>
        </p:txBody>
      </p:sp>
      <p:sp>
        <p:nvSpPr>
          <p:cNvPr id="4" name="Footer Placeholder 3">
            <a:extLst>
              <a:ext uri="{FF2B5EF4-FFF2-40B4-BE49-F238E27FC236}">
                <a16:creationId xmlns:a16="http://schemas.microsoft.com/office/drawing/2014/main" id="{F0D8161E-3B7C-471E-6B2F-0042CA62C8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F1C0170-EDFA-7CA9-3FAD-8BDE4C95AD62}"/>
              </a:ext>
            </a:extLst>
          </p:cNvPr>
          <p:cNvSpPr>
            <a:spLocks noGrp="1"/>
          </p:cNvSpPr>
          <p:nvPr>
            <p:ph type="sldNum" sz="quarter" idx="12"/>
          </p:nvPr>
        </p:nvSpPr>
        <p:spPr/>
        <p:txBody>
          <a:bodyPr/>
          <a:lstStyle/>
          <a:p>
            <a:fld id="{24139D55-EAC3-40F0-B448-03C5427D1726}" type="slidenum">
              <a:rPr lang="en-US" smtClean="0"/>
              <a:t>‹#›</a:t>
            </a:fld>
            <a:endParaRPr lang="en-US"/>
          </a:p>
        </p:txBody>
      </p:sp>
    </p:spTree>
    <p:extLst>
      <p:ext uri="{BB962C8B-B14F-4D97-AF65-F5344CB8AC3E}">
        <p14:creationId xmlns:p14="http://schemas.microsoft.com/office/powerpoint/2010/main" val="3011830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B1F736-0340-7910-1A13-4A0058F2B3CC}"/>
              </a:ext>
            </a:extLst>
          </p:cNvPr>
          <p:cNvSpPr>
            <a:spLocks noGrp="1"/>
          </p:cNvSpPr>
          <p:nvPr>
            <p:ph type="dt" sz="half" idx="10"/>
          </p:nvPr>
        </p:nvSpPr>
        <p:spPr/>
        <p:txBody>
          <a:bodyPr/>
          <a:lstStyle/>
          <a:p>
            <a:fld id="{A7E42C51-6F89-4D5E-BE1B-41B0DD3E9545}" type="datetimeFigureOut">
              <a:rPr lang="en-US" smtClean="0"/>
              <a:t>2/6/24</a:t>
            </a:fld>
            <a:endParaRPr lang="en-US"/>
          </a:p>
        </p:txBody>
      </p:sp>
      <p:sp>
        <p:nvSpPr>
          <p:cNvPr id="3" name="Footer Placeholder 2">
            <a:extLst>
              <a:ext uri="{FF2B5EF4-FFF2-40B4-BE49-F238E27FC236}">
                <a16:creationId xmlns:a16="http://schemas.microsoft.com/office/drawing/2014/main" id="{89BE1D55-E250-6F92-8837-4691D654F07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0B7946-BF5C-DE55-8226-B6D96C92D246}"/>
              </a:ext>
            </a:extLst>
          </p:cNvPr>
          <p:cNvSpPr>
            <a:spLocks noGrp="1"/>
          </p:cNvSpPr>
          <p:nvPr>
            <p:ph type="sldNum" sz="quarter" idx="12"/>
          </p:nvPr>
        </p:nvSpPr>
        <p:spPr/>
        <p:txBody>
          <a:bodyPr/>
          <a:lstStyle/>
          <a:p>
            <a:fld id="{24139D55-EAC3-40F0-B448-03C5427D1726}" type="slidenum">
              <a:rPr lang="en-US" smtClean="0"/>
              <a:t>‹#›</a:t>
            </a:fld>
            <a:endParaRPr lang="en-US"/>
          </a:p>
        </p:txBody>
      </p:sp>
    </p:spTree>
    <p:extLst>
      <p:ext uri="{BB962C8B-B14F-4D97-AF65-F5344CB8AC3E}">
        <p14:creationId xmlns:p14="http://schemas.microsoft.com/office/powerpoint/2010/main" val="1693951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AA775-3ED1-F38A-53EB-1F864CF032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97417EC-413B-E51A-5C54-86F834CE55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1DCE33-772D-5796-D8A0-87DF8176FB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158CCE-B79A-82AA-2DF3-96083878CFE6}"/>
              </a:ext>
            </a:extLst>
          </p:cNvPr>
          <p:cNvSpPr>
            <a:spLocks noGrp="1"/>
          </p:cNvSpPr>
          <p:nvPr>
            <p:ph type="dt" sz="half" idx="10"/>
          </p:nvPr>
        </p:nvSpPr>
        <p:spPr/>
        <p:txBody>
          <a:bodyPr/>
          <a:lstStyle/>
          <a:p>
            <a:fld id="{A7E42C51-6F89-4D5E-BE1B-41B0DD3E9545}" type="datetimeFigureOut">
              <a:rPr lang="en-US" smtClean="0"/>
              <a:t>2/6/24</a:t>
            </a:fld>
            <a:endParaRPr lang="en-US"/>
          </a:p>
        </p:txBody>
      </p:sp>
      <p:sp>
        <p:nvSpPr>
          <p:cNvPr id="6" name="Footer Placeholder 5">
            <a:extLst>
              <a:ext uri="{FF2B5EF4-FFF2-40B4-BE49-F238E27FC236}">
                <a16:creationId xmlns:a16="http://schemas.microsoft.com/office/drawing/2014/main" id="{99E3B239-CFF9-571E-3940-6C9868305D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1C77EF-A210-BD6D-1201-82E59B105542}"/>
              </a:ext>
            </a:extLst>
          </p:cNvPr>
          <p:cNvSpPr>
            <a:spLocks noGrp="1"/>
          </p:cNvSpPr>
          <p:nvPr>
            <p:ph type="sldNum" sz="quarter" idx="12"/>
          </p:nvPr>
        </p:nvSpPr>
        <p:spPr/>
        <p:txBody>
          <a:bodyPr/>
          <a:lstStyle/>
          <a:p>
            <a:fld id="{24139D55-EAC3-40F0-B448-03C5427D1726}" type="slidenum">
              <a:rPr lang="en-US" smtClean="0"/>
              <a:t>‹#›</a:t>
            </a:fld>
            <a:endParaRPr lang="en-US"/>
          </a:p>
        </p:txBody>
      </p:sp>
    </p:spTree>
    <p:extLst>
      <p:ext uri="{BB962C8B-B14F-4D97-AF65-F5344CB8AC3E}">
        <p14:creationId xmlns:p14="http://schemas.microsoft.com/office/powerpoint/2010/main" val="3593949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FE1D3-0A86-3765-BECF-12556B6CDA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9EB11C6-49FC-92C7-B8EB-50E20CEFE5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5B28C2-08B3-F608-1DA4-48BC6A4060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8ECA53-53FA-E1D0-A099-E69B2A6722A2}"/>
              </a:ext>
            </a:extLst>
          </p:cNvPr>
          <p:cNvSpPr>
            <a:spLocks noGrp="1"/>
          </p:cNvSpPr>
          <p:nvPr>
            <p:ph type="dt" sz="half" idx="10"/>
          </p:nvPr>
        </p:nvSpPr>
        <p:spPr/>
        <p:txBody>
          <a:bodyPr/>
          <a:lstStyle/>
          <a:p>
            <a:fld id="{A7E42C51-6F89-4D5E-BE1B-41B0DD3E9545}" type="datetimeFigureOut">
              <a:rPr lang="en-US" smtClean="0"/>
              <a:t>2/6/24</a:t>
            </a:fld>
            <a:endParaRPr lang="en-US"/>
          </a:p>
        </p:txBody>
      </p:sp>
      <p:sp>
        <p:nvSpPr>
          <p:cNvPr id="6" name="Footer Placeholder 5">
            <a:extLst>
              <a:ext uri="{FF2B5EF4-FFF2-40B4-BE49-F238E27FC236}">
                <a16:creationId xmlns:a16="http://schemas.microsoft.com/office/drawing/2014/main" id="{0F1AB777-60D6-31E6-00E4-1A0ABA215E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6B00A4-45AE-7F75-E10B-2CAADDD0C445}"/>
              </a:ext>
            </a:extLst>
          </p:cNvPr>
          <p:cNvSpPr>
            <a:spLocks noGrp="1"/>
          </p:cNvSpPr>
          <p:nvPr>
            <p:ph type="sldNum" sz="quarter" idx="12"/>
          </p:nvPr>
        </p:nvSpPr>
        <p:spPr/>
        <p:txBody>
          <a:bodyPr/>
          <a:lstStyle/>
          <a:p>
            <a:fld id="{24139D55-EAC3-40F0-B448-03C5427D1726}" type="slidenum">
              <a:rPr lang="en-US" smtClean="0"/>
              <a:t>‹#›</a:t>
            </a:fld>
            <a:endParaRPr lang="en-US"/>
          </a:p>
        </p:txBody>
      </p:sp>
    </p:spTree>
    <p:extLst>
      <p:ext uri="{BB962C8B-B14F-4D97-AF65-F5344CB8AC3E}">
        <p14:creationId xmlns:p14="http://schemas.microsoft.com/office/powerpoint/2010/main" val="3215273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2712D5-ED82-5F50-6710-7366C78465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3C15F60-6636-1E36-D7E5-C23CC725E3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0FCAB5-7F33-E883-EF12-826F1C171A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E42C51-6F89-4D5E-BE1B-41B0DD3E9545}" type="datetimeFigureOut">
              <a:rPr lang="en-US" smtClean="0"/>
              <a:t>2/6/24</a:t>
            </a:fld>
            <a:endParaRPr lang="en-US"/>
          </a:p>
        </p:txBody>
      </p:sp>
      <p:sp>
        <p:nvSpPr>
          <p:cNvPr id="5" name="Footer Placeholder 4">
            <a:extLst>
              <a:ext uri="{FF2B5EF4-FFF2-40B4-BE49-F238E27FC236}">
                <a16:creationId xmlns:a16="http://schemas.microsoft.com/office/drawing/2014/main" id="{1E323B1E-DD35-AA43-F698-AA147BE0E6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4A571C-94E8-8755-EAA8-B5701A8B3C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139D55-EAC3-40F0-B448-03C5427D1726}" type="slidenum">
              <a:rPr lang="en-US" smtClean="0"/>
              <a:t>‹#›</a:t>
            </a:fld>
            <a:endParaRPr lang="en-US"/>
          </a:p>
        </p:txBody>
      </p:sp>
    </p:spTree>
    <p:extLst>
      <p:ext uri="{BB962C8B-B14F-4D97-AF65-F5344CB8AC3E}">
        <p14:creationId xmlns:p14="http://schemas.microsoft.com/office/powerpoint/2010/main" val="17017391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
            <a:extLst>
              <a:ext uri="{FF2B5EF4-FFF2-40B4-BE49-F238E27FC236}">
                <a16:creationId xmlns:a16="http://schemas.microsoft.com/office/drawing/2014/main" id="{B40DC3A7-61DF-463F-0DF9-7C80F8B7A238}"/>
              </a:ext>
            </a:extLst>
          </p:cNvPr>
          <p:cNvSpPr txBox="1">
            <a:spLocks/>
          </p:cNvSpPr>
          <p:nvPr/>
        </p:nvSpPr>
        <p:spPr>
          <a:xfrm>
            <a:off x="1113810" y="3023754"/>
            <a:ext cx="4900144" cy="273696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065" marR="5080" indent="0">
              <a:spcBef>
                <a:spcPct val="0"/>
              </a:spcBef>
              <a:spcAft>
                <a:spcPts val="600"/>
              </a:spcAft>
              <a:buNone/>
            </a:pPr>
            <a:r>
              <a:rPr lang="en-US" sz="5400" dirty="0">
                <a:latin typeface="+mj-lt"/>
                <a:ea typeface="+mj-ea"/>
                <a:cs typeface="+mj-cs"/>
              </a:rPr>
              <a:t>Word</a:t>
            </a:r>
            <a:r>
              <a:rPr lang="en-US" sz="5400" spc="-85" dirty="0">
                <a:latin typeface="+mj-lt"/>
                <a:ea typeface="+mj-ea"/>
                <a:cs typeface="+mj-cs"/>
              </a:rPr>
              <a:t> </a:t>
            </a:r>
            <a:r>
              <a:rPr lang="en-US" sz="5400" spc="-25" dirty="0">
                <a:latin typeface="+mj-lt"/>
                <a:ea typeface="+mj-ea"/>
                <a:cs typeface="+mj-cs"/>
              </a:rPr>
              <a:t>Normalization</a:t>
            </a:r>
            <a:r>
              <a:rPr lang="en-US" sz="5400" spc="-80" dirty="0">
                <a:latin typeface="+mj-lt"/>
                <a:ea typeface="+mj-ea"/>
                <a:cs typeface="+mj-cs"/>
              </a:rPr>
              <a:t> </a:t>
            </a:r>
            <a:r>
              <a:rPr lang="en-US" sz="5400" spc="-25" dirty="0">
                <a:latin typeface="+mj-lt"/>
                <a:ea typeface="+mj-ea"/>
                <a:cs typeface="+mj-cs"/>
              </a:rPr>
              <a:t>and </a:t>
            </a:r>
            <a:r>
              <a:rPr lang="en-US" sz="5400" spc="-10" dirty="0">
                <a:latin typeface="+mj-lt"/>
                <a:ea typeface="+mj-ea"/>
                <a:cs typeface="+mj-cs"/>
              </a:rPr>
              <a:t>Stemming</a:t>
            </a:r>
            <a:endParaRPr lang="en-US" sz="5400" dirty="0">
              <a:latin typeface="+mj-lt"/>
              <a:ea typeface="+mj-ea"/>
              <a:cs typeface="+mj-cs"/>
            </a:endParaRPr>
          </a:p>
        </p:txBody>
      </p:sp>
      <p:pic>
        <p:nvPicPr>
          <p:cNvPr id="3076" name="Picture 4" descr="Stemming in NLP- A Beginner's Guide to NLP Mastery">
            <a:extLst>
              <a:ext uri="{FF2B5EF4-FFF2-40B4-BE49-F238E27FC236}">
                <a16:creationId xmlns:a16="http://schemas.microsoft.com/office/drawing/2014/main" id="{A6C135D0-DA7D-A07C-AACE-BAA6DB14AF6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49914" y="471748"/>
            <a:ext cx="4253345" cy="2552007"/>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Text Normalization">
            <a:extLst>
              <a:ext uri="{FF2B5EF4-FFF2-40B4-BE49-F238E27FC236}">
                <a16:creationId xmlns:a16="http://schemas.microsoft.com/office/drawing/2014/main" id="{63869E14-8A9B-F44A-88E3-74676A17517B}"/>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114162" y="4249445"/>
            <a:ext cx="4324849" cy="140557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8BDA751-9FC2-7E10-C989-0AA671285F8C}"/>
              </a:ext>
            </a:extLst>
          </p:cNvPr>
          <p:cNvSpPr txBox="1"/>
          <p:nvPr/>
        </p:nvSpPr>
        <p:spPr>
          <a:xfrm>
            <a:off x="961053" y="1378419"/>
            <a:ext cx="4338735" cy="923330"/>
          </a:xfrm>
          <a:prstGeom prst="rect">
            <a:avLst/>
          </a:prstGeom>
          <a:noFill/>
        </p:spPr>
        <p:txBody>
          <a:bodyPr wrap="square" rtlCol="0">
            <a:spAutoFit/>
          </a:bodyPr>
          <a:lstStyle/>
          <a:p>
            <a:r>
              <a:rPr lang="en-US" sz="5400" dirty="0">
                <a:latin typeface="+mj-lt"/>
                <a:ea typeface="+mj-ea"/>
                <a:cs typeface="+mj-cs"/>
              </a:rPr>
              <a:t>LECTURE 3</a:t>
            </a:r>
          </a:p>
        </p:txBody>
      </p:sp>
    </p:spTree>
    <p:extLst>
      <p:ext uri="{BB962C8B-B14F-4D97-AF65-F5344CB8AC3E}">
        <p14:creationId xmlns:p14="http://schemas.microsoft.com/office/powerpoint/2010/main" val="5819744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6">
            <a:extLst>
              <a:ext uri="{FF2B5EF4-FFF2-40B4-BE49-F238E27FC236}">
                <a16:creationId xmlns:a16="http://schemas.microsoft.com/office/drawing/2014/main" id="{72605738-A498-DFF2-23E7-D1982F1E7CB1}"/>
              </a:ext>
            </a:extLst>
          </p:cNvPr>
          <p:cNvSpPr txBox="1">
            <a:spLocks/>
          </p:cNvSpPr>
          <p:nvPr/>
        </p:nvSpPr>
        <p:spPr>
          <a:xfrm>
            <a:off x="1297938" y="54355"/>
            <a:ext cx="8975065" cy="1514710"/>
          </a:xfrm>
          <a:prstGeom prst="rect">
            <a:avLst/>
          </a:prstGeom>
        </p:spPr>
        <p:txBody>
          <a:bodyPr vert="horz" wrap="square" lIns="0" tIns="12700"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65100">
              <a:lnSpc>
                <a:spcPts val="3820"/>
              </a:lnSpc>
              <a:spcBef>
                <a:spcPts val="100"/>
              </a:spcBef>
            </a:pPr>
            <a:r>
              <a:rPr lang="en-US" dirty="0"/>
              <a:t>Viewing</a:t>
            </a:r>
            <a:r>
              <a:rPr lang="en-US" spc="-50" dirty="0"/>
              <a:t> </a:t>
            </a:r>
            <a:r>
              <a:rPr lang="en-US" dirty="0"/>
              <a:t>morphology</a:t>
            </a:r>
            <a:r>
              <a:rPr lang="en-US" spc="-55" dirty="0"/>
              <a:t> </a:t>
            </a:r>
            <a:r>
              <a:rPr lang="en-US" dirty="0"/>
              <a:t>in</a:t>
            </a:r>
            <a:r>
              <a:rPr lang="en-US" spc="-50" dirty="0"/>
              <a:t> </a:t>
            </a:r>
            <a:r>
              <a:rPr lang="en-US" dirty="0"/>
              <a:t>a</a:t>
            </a:r>
            <a:r>
              <a:rPr lang="en-US" spc="-55" dirty="0"/>
              <a:t> </a:t>
            </a:r>
            <a:r>
              <a:rPr lang="en-US" spc="-10" dirty="0"/>
              <a:t>corpus</a:t>
            </a:r>
          </a:p>
          <a:p>
            <a:pPr marL="165100">
              <a:lnSpc>
                <a:spcPts val="3820"/>
              </a:lnSpc>
              <a:spcBef>
                <a:spcPts val="100"/>
              </a:spcBef>
            </a:pPr>
            <a:endParaRPr lang="en-US" spc="-10" dirty="0"/>
          </a:p>
          <a:p>
            <a:pPr marL="165100">
              <a:lnSpc>
                <a:spcPts val="3820"/>
              </a:lnSpc>
            </a:pPr>
            <a:r>
              <a:rPr lang="en-US" dirty="0"/>
              <a:t>Why</a:t>
            </a:r>
            <a:r>
              <a:rPr lang="en-US" spc="-35" dirty="0"/>
              <a:t> </a:t>
            </a:r>
            <a:r>
              <a:rPr lang="en-US" dirty="0"/>
              <a:t>only</a:t>
            </a:r>
            <a:r>
              <a:rPr lang="en-US" spc="-30" dirty="0"/>
              <a:t> </a:t>
            </a:r>
            <a:r>
              <a:rPr lang="en-US" dirty="0"/>
              <a:t>strip</a:t>
            </a:r>
            <a:r>
              <a:rPr lang="en-US" spc="-30" dirty="0"/>
              <a:t> </a:t>
            </a:r>
            <a:r>
              <a:rPr lang="en-US" dirty="0"/>
              <a:t>–</a:t>
            </a:r>
            <a:r>
              <a:rPr lang="en-US" dirty="0" err="1"/>
              <a:t>ing</a:t>
            </a:r>
            <a:r>
              <a:rPr lang="en-US" spc="-25" dirty="0"/>
              <a:t> </a:t>
            </a:r>
            <a:r>
              <a:rPr lang="en-US" dirty="0"/>
              <a:t>if</a:t>
            </a:r>
            <a:r>
              <a:rPr lang="en-US" spc="-35" dirty="0"/>
              <a:t> </a:t>
            </a:r>
            <a:r>
              <a:rPr lang="en-US" dirty="0"/>
              <a:t>there</a:t>
            </a:r>
            <a:r>
              <a:rPr lang="en-US" spc="-30" dirty="0"/>
              <a:t> </a:t>
            </a:r>
            <a:r>
              <a:rPr lang="en-US" dirty="0"/>
              <a:t>is</a:t>
            </a:r>
            <a:r>
              <a:rPr lang="en-US" spc="-25" dirty="0"/>
              <a:t> </a:t>
            </a:r>
            <a:r>
              <a:rPr lang="en-US" dirty="0"/>
              <a:t>a</a:t>
            </a:r>
            <a:r>
              <a:rPr lang="en-US" spc="-25" dirty="0"/>
              <a:t> </a:t>
            </a:r>
            <a:r>
              <a:rPr lang="en-US" spc="-10" dirty="0"/>
              <a:t>vowel?</a:t>
            </a:r>
          </a:p>
        </p:txBody>
      </p:sp>
      <p:graphicFrame>
        <p:nvGraphicFramePr>
          <p:cNvPr id="3" name="object 11">
            <a:extLst>
              <a:ext uri="{FF2B5EF4-FFF2-40B4-BE49-F238E27FC236}">
                <a16:creationId xmlns:a16="http://schemas.microsoft.com/office/drawing/2014/main" id="{B4D5C9BA-91EC-0F79-6558-B4373BF2FE91}"/>
              </a:ext>
            </a:extLst>
          </p:cNvPr>
          <p:cNvGraphicFramePr>
            <a:graphicFrameLocks noGrp="1"/>
          </p:cNvGraphicFramePr>
          <p:nvPr>
            <p:extLst>
              <p:ext uri="{D42A27DB-BD31-4B8C-83A1-F6EECF244321}">
                <p14:modId xmlns:p14="http://schemas.microsoft.com/office/powerpoint/2010/main" val="2055452453"/>
              </p:ext>
            </p:extLst>
          </p:nvPr>
        </p:nvGraphicFramePr>
        <p:xfrm>
          <a:off x="1793860" y="2985010"/>
          <a:ext cx="8057509" cy="1927860"/>
        </p:xfrm>
        <a:graphic>
          <a:graphicData uri="http://schemas.openxmlformats.org/drawingml/2006/table">
            <a:tbl>
              <a:tblPr firstRow="1" bandRow="1">
                <a:tableStyleId>{2D5ABB26-0587-4C30-8999-92F81FD0307C}</a:tableStyleId>
              </a:tblPr>
              <a:tblGrid>
                <a:gridCol w="298450">
                  <a:extLst>
                    <a:ext uri="{9D8B030D-6E8A-4147-A177-3AD203B41FA5}">
                      <a16:colId xmlns:a16="http://schemas.microsoft.com/office/drawing/2014/main" val="20000"/>
                    </a:ext>
                  </a:extLst>
                </a:gridCol>
                <a:gridCol w="426720">
                  <a:extLst>
                    <a:ext uri="{9D8B030D-6E8A-4147-A177-3AD203B41FA5}">
                      <a16:colId xmlns:a16="http://schemas.microsoft.com/office/drawing/2014/main" val="20001"/>
                    </a:ext>
                  </a:extLst>
                </a:gridCol>
                <a:gridCol w="960119">
                  <a:extLst>
                    <a:ext uri="{9D8B030D-6E8A-4147-A177-3AD203B41FA5}">
                      <a16:colId xmlns:a16="http://schemas.microsoft.com/office/drawing/2014/main" val="20002"/>
                    </a:ext>
                  </a:extLst>
                </a:gridCol>
                <a:gridCol w="545464">
                  <a:extLst>
                    <a:ext uri="{9D8B030D-6E8A-4147-A177-3AD203B41FA5}">
                      <a16:colId xmlns:a16="http://schemas.microsoft.com/office/drawing/2014/main" val="20003"/>
                    </a:ext>
                  </a:extLst>
                </a:gridCol>
                <a:gridCol w="1374139">
                  <a:extLst>
                    <a:ext uri="{9D8B030D-6E8A-4147-A177-3AD203B41FA5}">
                      <a16:colId xmlns:a16="http://schemas.microsoft.com/office/drawing/2014/main" val="20004"/>
                    </a:ext>
                  </a:extLst>
                </a:gridCol>
                <a:gridCol w="212725">
                  <a:extLst>
                    <a:ext uri="{9D8B030D-6E8A-4147-A177-3AD203B41FA5}">
                      <a16:colId xmlns:a16="http://schemas.microsoft.com/office/drawing/2014/main" val="20005"/>
                    </a:ext>
                  </a:extLst>
                </a:gridCol>
                <a:gridCol w="534035">
                  <a:extLst>
                    <a:ext uri="{9D8B030D-6E8A-4147-A177-3AD203B41FA5}">
                      <a16:colId xmlns:a16="http://schemas.microsoft.com/office/drawing/2014/main" val="20006"/>
                    </a:ext>
                  </a:extLst>
                </a:gridCol>
                <a:gridCol w="958214">
                  <a:extLst>
                    <a:ext uri="{9D8B030D-6E8A-4147-A177-3AD203B41FA5}">
                      <a16:colId xmlns:a16="http://schemas.microsoft.com/office/drawing/2014/main" val="20007"/>
                    </a:ext>
                  </a:extLst>
                </a:gridCol>
                <a:gridCol w="532764">
                  <a:extLst>
                    <a:ext uri="{9D8B030D-6E8A-4147-A177-3AD203B41FA5}">
                      <a16:colId xmlns:a16="http://schemas.microsoft.com/office/drawing/2014/main" val="20008"/>
                    </a:ext>
                  </a:extLst>
                </a:gridCol>
                <a:gridCol w="212725">
                  <a:extLst>
                    <a:ext uri="{9D8B030D-6E8A-4147-A177-3AD203B41FA5}">
                      <a16:colId xmlns:a16="http://schemas.microsoft.com/office/drawing/2014/main" val="20009"/>
                    </a:ext>
                  </a:extLst>
                </a:gridCol>
                <a:gridCol w="532765">
                  <a:extLst>
                    <a:ext uri="{9D8B030D-6E8A-4147-A177-3AD203B41FA5}">
                      <a16:colId xmlns:a16="http://schemas.microsoft.com/office/drawing/2014/main" val="20010"/>
                    </a:ext>
                  </a:extLst>
                </a:gridCol>
                <a:gridCol w="319404">
                  <a:extLst>
                    <a:ext uri="{9D8B030D-6E8A-4147-A177-3AD203B41FA5}">
                      <a16:colId xmlns:a16="http://schemas.microsoft.com/office/drawing/2014/main" val="20011"/>
                    </a:ext>
                  </a:extLst>
                </a:gridCol>
                <a:gridCol w="212725">
                  <a:extLst>
                    <a:ext uri="{9D8B030D-6E8A-4147-A177-3AD203B41FA5}">
                      <a16:colId xmlns:a16="http://schemas.microsoft.com/office/drawing/2014/main" val="20012"/>
                    </a:ext>
                  </a:extLst>
                </a:gridCol>
                <a:gridCol w="532765">
                  <a:extLst>
                    <a:ext uri="{9D8B030D-6E8A-4147-A177-3AD203B41FA5}">
                      <a16:colId xmlns:a16="http://schemas.microsoft.com/office/drawing/2014/main" val="20013"/>
                    </a:ext>
                  </a:extLst>
                </a:gridCol>
                <a:gridCol w="404495">
                  <a:extLst>
                    <a:ext uri="{9D8B030D-6E8A-4147-A177-3AD203B41FA5}">
                      <a16:colId xmlns:a16="http://schemas.microsoft.com/office/drawing/2014/main" val="20014"/>
                    </a:ext>
                  </a:extLst>
                </a:gridCol>
              </a:tblGrid>
              <a:tr h="239395">
                <a:tc>
                  <a:txBody>
                    <a:bodyPr/>
                    <a:lstStyle/>
                    <a:p>
                      <a:pPr marL="31750">
                        <a:lnSpc>
                          <a:spcPts val="1335"/>
                        </a:lnSpc>
                      </a:pPr>
                      <a:r>
                        <a:rPr sz="1400" spc="-25" dirty="0">
                          <a:latin typeface="Courier New"/>
                          <a:cs typeface="Courier New"/>
                        </a:rPr>
                        <a:t>tr</a:t>
                      </a:r>
                      <a:endParaRPr sz="1400">
                        <a:latin typeface="Courier New"/>
                        <a:cs typeface="Courier New"/>
                      </a:endParaRPr>
                    </a:p>
                  </a:txBody>
                  <a:tcPr marL="0" marR="0" marT="0" marB="0"/>
                </a:tc>
                <a:tc>
                  <a:txBody>
                    <a:bodyPr/>
                    <a:lstStyle/>
                    <a:p>
                      <a:pPr marL="53340">
                        <a:lnSpc>
                          <a:spcPts val="1335"/>
                        </a:lnSpc>
                      </a:pPr>
                      <a:r>
                        <a:rPr sz="1400" dirty="0">
                          <a:latin typeface="Courier New"/>
                          <a:cs typeface="Courier New"/>
                        </a:rPr>
                        <a:t>-</a:t>
                      </a:r>
                      <a:r>
                        <a:rPr sz="1400" spc="-25" dirty="0">
                          <a:latin typeface="Courier New"/>
                          <a:cs typeface="Courier New"/>
                        </a:rPr>
                        <a:t>sc</a:t>
                      </a:r>
                      <a:endParaRPr sz="1400">
                        <a:latin typeface="Courier New"/>
                        <a:cs typeface="Courier New"/>
                      </a:endParaRPr>
                    </a:p>
                  </a:txBody>
                  <a:tcPr marL="0" marR="0" marT="0" marB="0"/>
                </a:tc>
                <a:tc>
                  <a:txBody>
                    <a:bodyPr/>
                    <a:lstStyle/>
                    <a:p>
                      <a:pPr marL="53340">
                        <a:lnSpc>
                          <a:spcPts val="1335"/>
                        </a:lnSpc>
                      </a:pPr>
                      <a:r>
                        <a:rPr sz="1400" dirty="0">
                          <a:latin typeface="Courier New"/>
                          <a:cs typeface="Courier New"/>
                        </a:rPr>
                        <a:t>'A-Za-</a:t>
                      </a:r>
                      <a:r>
                        <a:rPr sz="1400" spc="-25" dirty="0">
                          <a:latin typeface="Courier New"/>
                          <a:cs typeface="Courier New"/>
                        </a:rPr>
                        <a:t>z'</a:t>
                      </a:r>
                      <a:endParaRPr sz="1400">
                        <a:latin typeface="Courier New"/>
                        <a:cs typeface="Courier New"/>
                      </a:endParaRPr>
                    </a:p>
                  </a:txBody>
                  <a:tcPr marL="0" marR="0" marT="0" marB="0"/>
                </a:tc>
                <a:tc>
                  <a:txBody>
                    <a:bodyPr/>
                    <a:lstStyle/>
                    <a:p>
                      <a:pPr marR="57785" algn="r">
                        <a:lnSpc>
                          <a:spcPts val="1335"/>
                        </a:lnSpc>
                      </a:pPr>
                      <a:r>
                        <a:rPr sz="1400" spc="-20" dirty="0">
                          <a:latin typeface="Courier New"/>
                          <a:cs typeface="Courier New"/>
                        </a:rPr>
                        <a:t>'\n'</a:t>
                      </a:r>
                      <a:endParaRPr sz="1400">
                        <a:latin typeface="Courier New"/>
                        <a:cs typeface="Courier New"/>
                      </a:endParaRPr>
                    </a:p>
                  </a:txBody>
                  <a:tcPr marL="0" marR="0" marT="0" marB="0"/>
                </a:tc>
                <a:tc>
                  <a:txBody>
                    <a:bodyPr/>
                    <a:lstStyle/>
                    <a:p>
                      <a:pPr marL="40640">
                        <a:lnSpc>
                          <a:spcPts val="1335"/>
                        </a:lnSpc>
                      </a:pPr>
                      <a:r>
                        <a:rPr sz="1400" dirty="0">
                          <a:latin typeface="Courier New"/>
                          <a:cs typeface="Courier New"/>
                        </a:rPr>
                        <a:t>&lt; </a:t>
                      </a:r>
                      <a:r>
                        <a:rPr sz="1400" spc="-10" dirty="0">
                          <a:latin typeface="Courier New"/>
                          <a:cs typeface="Courier New"/>
                        </a:rPr>
                        <a:t>shakes.txt</a:t>
                      </a:r>
                      <a:endParaRPr sz="1400" dirty="0">
                        <a:latin typeface="Courier New"/>
                        <a:cs typeface="Courier New"/>
                      </a:endParaRPr>
                    </a:p>
                  </a:txBody>
                  <a:tcPr marL="0" marR="0" marT="0" marB="0"/>
                </a:tc>
                <a:tc>
                  <a:txBody>
                    <a:bodyPr/>
                    <a:lstStyle/>
                    <a:p>
                      <a:pPr marL="53340">
                        <a:lnSpc>
                          <a:spcPts val="1335"/>
                        </a:lnSpc>
                      </a:pPr>
                      <a:r>
                        <a:rPr sz="1400" spc="-50" dirty="0">
                          <a:latin typeface="Courier New"/>
                          <a:cs typeface="Courier New"/>
                        </a:rPr>
                        <a:t>|</a:t>
                      </a:r>
                      <a:endParaRPr sz="1400">
                        <a:latin typeface="Courier New"/>
                        <a:cs typeface="Courier New"/>
                      </a:endParaRPr>
                    </a:p>
                  </a:txBody>
                  <a:tcPr marL="0" marR="0" marT="0" marB="0"/>
                </a:tc>
                <a:tc>
                  <a:txBody>
                    <a:bodyPr/>
                    <a:lstStyle/>
                    <a:p>
                      <a:pPr marR="46990" algn="r">
                        <a:lnSpc>
                          <a:spcPts val="1335"/>
                        </a:lnSpc>
                      </a:pPr>
                      <a:r>
                        <a:rPr sz="1400" spc="-20" dirty="0">
                          <a:latin typeface="Courier New"/>
                          <a:cs typeface="Courier New"/>
                        </a:rPr>
                        <a:t>grep</a:t>
                      </a:r>
                      <a:endParaRPr sz="1400">
                        <a:latin typeface="Courier New"/>
                        <a:cs typeface="Courier New"/>
                      </a:endParaRPr>
                    </a:p>
                  </a:txBody>
                  <a:tcPr marL="0" marR="0" marT="0" marB="0"/>
                </a:tc>
                <a:tc>
                  <a:txBody>
                    <a:bodyPr/>
                    <a:lstStyle/>
                    <a:p>
                      <a:pPr marL="51435">
                        <a:lnSpc>
                          <a:spcPts val="1335"/>
                        </a:lnSpc>
                      </a:pPr>
                      <a:r>
                        <a:rPr sz="1400" dirty="0">
                          <a:latin typeface="Courier New"/>
                          <a:cs typeface="Courier New"/>
                        </a:rPr>
                        <a:t>’ing$' </a:t>
                      </a:r>
                      <a:r>
                        <a:rPr sz="1400" spc="-50" dirty="0">
                          <a:latin typeface="Courier New"/>
                          <a:cs typeface="Courier New"/>
                        </a:rPr>
                        <a:t>|</a:t>
                      </a:r>
                      <a:endParaRPr sz="1400" dirty="0">
                        <a:latin typeface="Courier New"/>
                        <a:cs typeface="Courier New"/>
                      </a:endParaRPr>
                    </a:p>
                  </a:txBody>
                  <a:tcPr marL="0" marR="0" marT="0" marB="0"/>
                </a:tc>
                <a:tc>
                  <a:txBody>
                    <a:bodyPr/>
                    <a:lstStyle/>
                    <a:p>
                      <a:pPr marL="53340">
                        <a:lnSpc>
                          <a:spcPts val="1335"/>
                        </a:lnSpc>
                      </a:pPr>
                      <a:r>
                        <a:rPr sz="1400" spc="-20" dirty="0">
                          <a:latin typeface="Courier New"/>
                          <a:cs typeface="Courier New"/>
                        </a:rPr>
                        <a:t>sort</a:t>
                      </a:r>
                      <a:endParaRPr sz="1400">
                        <a:latin typeface="Courier New"/>
                        <a:cs typeface="Courier New"/>
                      </a:endParaRPr>
                    </a:p>
                  </a:txBody>
                  <a:tcPr marL="0" marR="0" marT="0" marB="0"/>
                </a:tc>
                <a:tc>
                  <a:txBody>
                    <a:bodyPr/>
                    <a:lstStyle/>
                    <a:p>
                      <a:pPr marL="53340">
                        <a:lnSpc>
                          <a:spcPts val="1335"/>
                        </a:lnSpc>
                      </a:pPr>
                      <a:r>
                        <a:rPr sz="1400" spc="-50" dirty="0">
                          <a:latin typeface="Courier New"/>
                          <a:cs typeface="Courier New"/>
                        </a:rPr>
                        <a:t>|</a:t>
                      </a:r>
                      <a:endParaRPr sz="1400">
                        <a:latin typeface="Courier New"/>
                        <a:cs typeface="Courier New"/>
                      </a:endParaRPr>
                    </a:p>
                  </a:txBody>
                  <a:tcPr marL="0" marR="0" marT="0" marB="0"/>
                </a:tc>
                <a:tc>
                  <a:txBody>
                    <a:bodyPr/>
                    <a:lstStyle/>
                    <a:p>
                      <a:pPr marL="53340">
                        <a:lnSpc>
                          <a:spcPts val="1335"/>
                        </a:lnSpc>
                      </a:pPr>
                      <a:r>
                        <a:rPr sz="1400" spc="-20" dirty="0">
                          <a:latin typeface="Courier New"/>
                          <a:cs typeface="Courier New"/>
                        </a:rPr>
                        <a:t>uniq</a:t>
                      </a:r>
                      <a:endParaRPr sz="1400">
                        <a:latin typeface="Courier New"/>
                        <a:cs typeface="Courier New"/>
                      </a:endParaRPr>
                    </a:p>
                  </a:txBody>
                  <a:tcPr marL="0" marR="0" marT="0" marB="0"/>
                </a:tc>
                <a:tc>
                  <a:txBody>
                    <a:bodyPr/>
                    <a:lstStyle/>
                    <a:p>
                      <a:pPr marL="53340">
                        <a:lnSpc>
                          <a:spcPts val="1335"/>
                        </a:lnSpc>
                      </a:pPr>
                      <a:r>
                        <a:rPr sz="1400" dirty="0">
                          <a:latin typeface="Courier New"/>
                          <a:cs typeface="Courier New"/>
                        </a:rPr>
                        <a:t>-</a:t>
                      </a:r>
                      <a:r>
                        <a:rPr sz="1400" spc="-50" dirty="0">
                          <a:latin typeface="Courier New"/>
                          <a:cs typeface="Courier New"/>
                        </a:rPr>
                        <a:t>c</a:t>
                      </a:r>
                      <a:endParaRPr sz="1400">
                        <a:latin typeface="Courier New"/>
                        <a:cs typeface="Courier New"/>
                      </a:endParaRPr>
                    </a:p>
                  </a:txBody>
                  <a:tcPr marL="0" marR="0" marT="0" marB="0"/>
                </a:tc>
                <a:tc>
                  <a:txBody>
                    <a:bodyPr/>
                    <a:lstStyle/>
                    <a:p>
                      <a:pPr marL="53340">
                        <a:lnSpc>
                          <a:spcPts val="1335"/>
                        </a:lnSpc>
                      </a:pPr>
                      <a:r>
                        <a:rPr sz="1400" spc="-50" dirty="0">
                          <a:latin typeface="Courier New"/>
                          <a:cs typeface="Courier New"/>
                        </a:rPr>
                        <a:t>|</a:t>
                      </a:r>
                      <a:endParaRPr sz="1400">
                        <a:latin typeface="Courier New"/>
                        <a:cs typeface="Courier New"/>
                      </a:endParaRPr>
                    </a:p>
                  </a:txBody>
                  <a:tcPr marL="0" marR="0" marT="0" marB="0"/>
                </a:tc>
                <a:tc>
                  <a:txBody>
                    <a:bodyPr/>
                    <a:lstStyle/>
                    <a:p>
                      <a:pPr marL="53340">
                        <a:lnSpc>
                          <a:spcPts val="1335"/>
                        </a:lnSpc>
                      </a:pPr>
                      <a:r>
                        <a:rPr sz="1400" spc="-20" dirty="0">
                          <a:latin typeface="Courier New"/>
                          <a:cs typeface="Courier New"/>
                        </a:rPr>
                        <a:t>sort</a:t>
                      </a:r>
                      <a:endParaRPr sz="1400">
                        <a:latin typeface="Courier New"/>
                        <a:cs typeface="Courier New"/>
                      </a:endParaRPr>
                    </a:p>
                  </a:txBody>
                  <a:tcPr marL="0" marR="0" marT="0" marB="0"/>
                </a:tc>
                <a:tc>
                  <a:txBody>
                    <a:bodyPr/>
                    <a:lstStyle/>
                    <a:p>
                      <a:pPr marL="53340">
                        <a:lnSpc>
                          <a:spcPts val="1335"/>
                        </a:lnSpc>
                      </a:pPr>
                      <a:r>
                        <a:rPr sz="1400" spc="-25" dirty="0">
                          <a:latin typeface="Courier New"/>
                          <a:cs typeface="Courier New"/>
                        </a:rPr>
                        <a:t>–nr</a:t>
                      </a:r>
                      <a:endParaRPr sz="1400">
                        <a:latin typeface="Courier New"/>
                        <a:cs typeface="Courier New"/>
                      </a:endParaRPr>
                    </a:p>
                  </a:txBody>
                  <a:tcPr marL="0" marR="0" marT="0" marB="0"/>
                </a:tc>
                <a:extLst>
                  <a:ext uri="{0D108BD9-81ED-4DB2-BD59-A6C34878D82A}">
                    <a16:rowId xmlns:a16="http://schemas.microsoft.com/office/drawing/2014/main" val="10000"/>
                  </a:ext>
                </a:extLst>
              </a:tr>
              <a:tr h="213995">
                <a:tc>
                  <a:txBody>
                    <a:bodyPr/>
                    <a:lstStyle/>
                    <a:p>
                      <a:pPr>
                        <a:lnSpc>
                          <a:spcPct val="100000"/>
                        </a:lnSpc>
                      </a:pPr>
                      <a:endParaRPr sz="1200">
                        <a:latin typeface="Times New Roman"/>
                        <a:cs typeface="Times New Roman"/>
                      </a:endParaRPr>
                    </a:p>
                  </a:txBody>
                  <a:tcPr marL="0" marR="0" marT="0" marB="0"/>
                </a:tc>
                <a:tc>
                  <a:txBody>
                    <a:bodyPr/>
                    <a:lstStyle/>
                    <a:p>
                      <a:pPr>
                        <a:lnSpc>
                          <a:spcPct val="100000"/>
                        </a:lnSpc>
                      </a:pPr>
                      <a:endParaRPr sz="1200">
                        <a:latin typeface="Times New Roman"/>
                        <a:cs typeface="Times New Roman"/>
                      </a:endParaRPr>
                    </a:p>
                  </a:txBody>
                  <a:tcPr marL="0" marR="0" marT="0" marB="0"/>
                </a:tc>
                <a:tc>
                  <a:txBody>
                    <a:bodyPr/>
                    <a:lstStyle/>
                    <a:p>
                      <a:pPr>
                        <a:lnSpc>
                          <a:spcPct val="100000"/>
                        </a:lnSpc>
                      </a:pPr>
                      <a:endParaRPr sz="1200">
                        <a:latin typeface="Times New Roman"/>
                        <a:cs typeface="Times New Roman"/>
                      </a:endParaRPr>
                    </a:p>
                  </a:txBody>
                  <a:tcPr marL="0" marR="0" marT="0" marB="0"/>
                </a:tc>
                <a:tc>
                  <a:txBody>
                    <a:bodyPr/>
                    <a:lstStyle/>
                    <a:p>
                      <a:pPr marR="33020" algn="r">
                        <a:lnSpc>
                          <a:spcPts val="1395"/>
                        </a:lnSpc>
                        <a:spcBef>
                          <a:spcPts val="190"/>
                        </a:spcBef>
                      </a:pPr>
                      <a:r>
                        <a:rPr sz="1200" spc="-20" dirty="0">
                          <a:solidFill>
                            <a:srgbClr val="A6A6A6"/>
                          </a:solidFill>
                          <a:latin typeface="Courier New"/>
                          <a:cs typeface="Courier New"/>
                        </a:rPr>
                        <a:t>1312</a:t>
                      </a:r>
                      <a:endParaRPr sz="1200">
                        <a:latin typeface="Courier New"/>
                        <a:cs typeface="Courier New"/>
                      </a:endParaRPr>
                    </a:p>
                  </a:txBody>
                  <a:tcPr marL="0" marR="0" marT="24130" marB="0"/>
                </a:tc>
                <a:tc>
                  <a:txBody>
                    <a:bodyPr/>
                    <a:lstStyle/>
                    <a:p>
                      <a:pPr marL="50165">
                        <a:lnSpc>
                          <a:spcPts val="1395"/>
                        </a:lnSpc>
                        <a:spcBef>
                          <a:spcPts val="190"/>
                        </a:spcBef>
                      </a:pPr>
                      <a:r>
                        <a:rPr sz="1200" spc="-20" dirty="0">
                          <a:solidFill>
                            <a:srgbClr val="A6A6A6"/>
                          </a:solidFill>
                          <a:latin typeface="Courier New"/>
                          <a:cs typeface="Courier New"/>
                        </a:rPr>
                        <a:t>King</a:t>
                      </a:r>
                      <a:endParaRPr sz="1200">
                        <a:latin typeface="Courier New"/>
                        <a:cs typeface="Courier New"/>
                      </a:endParaRPr>
                    </a:p>
                  </a:txBody>
                  <a:tcPr marL="0" marR="0" marT="24130" marB="0"/>
                </a:tc>
                <a:tc>
                  <a:txBody>
                    <a:bodyPr/>
                    <a:lstStyle/>
                    <a:p>
                      <a:pPr>
                        <a:lnSpc>
                          <a:spcPct val="100000"/>
                        </a:lnSpc>
                      </a:pPr>
                      <a:endParaRPr sz="1200">
                        <a:latin typeface="Times New Roman"/>
                        <a:cs typeface="Times New Roman"/>
                      </a:endParaRPr>
                    </a:p>
                  </a:txBody>
                  <a:tcPr marL="0" marR="0" marT="0" marB="0"/>
                </a:tc>
                <a:tc>
                  <a:txBody>
                    <a:bodyPr/>
                    <a:lstStyle/>
                    <a:p>
                      <a:pPr marR="38100" algn="r">
                        <a:lnSpc>
                          <a:spcPts val="1395"/>
                        </a:lnSpc>
                        <a:spcBef>
                          <a:spcPts val="190"/>
                        </a:spcBef>
                      </a:pPr>
                      <a:r>
                        <a:rPr sz="1200" spc="-25" dirty="0">
                          <a:latin typeface="Courier New"/>
                          <a:cs typeface="Courier New"/>
                        </a:rPr>
                        <a:t>548</a:t>
                      </a:r>
                      <a:endParaRPr sz="1200">
                        <a:latin typeface="Courier New"/>
                        <a:cs typeface="Courier New"/>
                      </a:endParaRPr>
                    </a:p>
                  </a:txBody>
                  <a:tcPr marL="0" marR="0" marT="24130" marB="0"/>
                </a:tc>
                <a:tc>
                  <a:txBody>
                    <a:bodyPr/>
                    <a:lstStyle/>
                    <a:p>
                      <a:pPr marL="45720">
                        <a:lnSpc>
                          <a:spcPts val="1395"/>
                        </a:lnSpc>
                        <a:spcBef>
                          <a:spcPts val="190"/>
                        </a:spcBef>
                      </a:pPr>
                      <a:r>
                        <a:rPr sz="1200" spc="-10" dirty="0">
                          <a:latin typeface="Courier New"/>
                          <a:cs typeface="Courier New"/>
                        </a:rPr>
                        <a:t>being</a:t>
                      </a:r>
                      <a:endParaRPr sz="1200">
                        <a:latin typeface="Courier New"/>
                        <a:cs typeface="Courier New"/>
                      </a:endParaRPr>
                    </a:p>
                  </a:txBody>
                  <a:tcPr marL="0" marR="0" marT="24130" marB="0"/>
                </a:tc>
                <a:tc>
                  <a:txBody>
                    <a:bodyPr/>
                    <a:lstStyle/>
                    <a:p>
                      <a:pPr>
                        <a:lnSpc>
                          <a:spcPct val="100000"/>
                        </a:lnSpc>
                      </a:pPr>
                      <a:endParaRPr sz="1200">
                        <a:latin typeface="Times New Roman"/>
                        <a:cs typeface="Times New Roman"/>
                      </a:endParaRPr>
                    </a:p>
                  </a:txBody>
                  <a:tcPr marL="0" marR="0" marT="0" marB="0"/>
                </a:tc>
                <a:tc>
                  <a:txBody>
                    <a:bodyPr/>
                    <a:lstStyle/>
                    <a:p>
                      <a:pPr>
                        <a:lnSpc>
                          <a:spcPct val="100000"/>
                        </a:lnSpc>
                      </a:pPr>
                      <a:endParaRPr sz="1200">
                        <a:latin typeface="Times New Roman"/>
                        <a:cs typeface="Times New Roman"/>
                      </a:endParaRPr>
                    </a:p>
                  </a:txBody>
                  <a:tcPr marL="0" marR="0" marT="0" marB="0"/>
                </a:tc>
                <a:tc>
                  <a:txBody>
                    <a:bodyPr/>
                    <a:lstStyle/>
                    <a:p>
                      <a:pPr>
                        <a:lnSpc>
                          <a:spcPct val="100000"/>
                        </a:lnSpc>
                      </a:pPr>
                      <a:endParaRPr sz="1200">
                        <a:latin typeface="Times New Roman"/>
                        <a:cs typeface="Times New Roman"/>
                      </a:endParaRPr>
                    </a:p>
                  </a:txBody>
                  <a:tcPr marL="0" marR="0" marT="0" marB="0"/>
                </a:tc>
                <a:tc>
                  <a:txBody>
                    <a:bodyPr/>
                    <a:lstStyle/>
                    <a:p>
                      <a:pPr>
                        <a:lnSpc>
                          <a:spcPct val="100000"/>
                        </a:lnSpc>
                      </a:pPr>
                      <a:endParaRPr sz="1200">
                        <a:latin typeface="Times New Roman"/>
                        <a:cs typeface="Times New Roman"/>
                      </a:endParaRPr>
                    </a:p>
                  </a:txBody>
                  <a:tcPr marL="0" marR="0" marT="0" marB="0"/>
                </a:tc>
                <a:tc>
                  <a:txBody>
                    <a:bodyPr/>
                    <a:lstStyle/>
                    <a:p>
                      <a:pPr>
                        <a:lnSpc>
                          <a:spcPct val="100000"/>
                        </a:lnSpc>
                      </a:pPr>
                      <a:endParaRPr sz="1200">
                        <a:latin typeface="Times New Roman"/>
                        <a:cs typeface="Times New Roman"/>
                      </a:endParaRPr>
                    </a:p>
                  </a:txBody>
                  <a:tcPr marL="0" marR="0" marT="0" marB="0"/>
                </a:tc>
                <a:tc>
                  <a:txBody>
                    <a:bodyPr/>
                    <a:lstStyle/>
                    <a:p>
                      <a:pPr>
                        <a:lnSpc>
                          <a:spcPct val="100000"/>
                        </a:lnSpc>
                      </a:pPr>
                      <a:endParaRPr sz="1200">
                        <a:latin typeface="Times New Roman"/>
                        <a:cs typeface="Times New Roman"/>
                      </a:endParaRPr>
                    </a:p>
                  </a:txBody>
                  <a:tcPr marL="0" marR="0" marT="0" marB="0"/>
                </a:tc>
                <a:tc>
                  <a:txBody>
                    <a:bodyPr/>
                    <a:lstStyle/>
                    <a:p>
                      <a:pPr>
                        <a:lnSpc>
                          <a:spcPct val="100000"/>
                        </a:lnSpc>
                      </a:pPr>
                      <a:endParaRPr sz="1200">
                        <a:latin typeface="Times New Roman"/>
                        <a:cs typeface="Times New Roman"/>
                      </a:endParaRPr>
                    </a:p>
                  </a:txBody>
                  <a:tcPr marL="0" marR="0" marT="0" marB="0"/>
                </a:tc>
                <a:extLst>
                  <a:ext uri="{0D108BD9-81ED-4DB2-BD59-A6C34878D82A}">
                    <a16:rowId xmlns:a16="http://schemas.microsoft.com/office/drawing/2014/main" val="10001"/>
                  </a:ext>
                </a:extLst>
              </a:tr>
              <a:tr h="158750">
                <a:tc>
                  <a:txBody>
                    <a:bodyPr/>
                    <a:lstStyle/>
                    <a:p>
                      <a:pPr>
                        <a:lnSpc>
                          <a:spcPct val="100000"/>
                        </a:lnSpc>
                      </a:pPr>
                      <a:endParaRPr sz="900">
                        <a:latin typeface="Times New Roman"/>
                        <a:cs typeface="Times New Roman"/>
                      </a:endParaRPr>
                    </a:p>
                  </a:txBody>
                  <a:tcPr marL="0" marR="0" marT="0" marB="0"/>
                </a:tc>
                <a:tc>
                  <a:txBody>
                    <a:bodyPr/>
                    <a:lstStyle/>
                    <a:p>
                      <a:pPr>
                        <a:lnSpc>
                          <a:spcPct val="100000"/>
                        </a:lnSpc>
                      </a:pPr>
                      <a:endParaRPr sz="900">
                        <a:latin typeface="Times New Roman"/>
                        <a:cs typeface="Times New Roman"/>
                      </a:endParaRPr>
                    </a:p>
                  </a:txBody>
                  <a:tcPr marL="0" marR="0" marT="0" marB="0"/>
                </a:tc>
                <a:tc>
                  <a:txBody>
                    <a:bodyPr/>
                    <a:lstStyle/>
                    <a:p>
                      <a:pPr>
                        <a:lnSpc>
                          <a:spcPct val="100000"/>
                        </a:lnSpc>
                      </a:pPr>
                      <a:endParaRPr sz="900">
                        <a:latin typeface="Times New Roman"/>
                        <a:cs typeface="Times New Roman"/>
                      </a:endParaRPr>
                    </a:p>
                  </a:txBody>
                  <a:tcPr marL="0" marR="0" marT="0" marB="0"/>
                </a:tc>
                <a:tc>
                  <a:txBody>
                    <a:bodyPr/>
                    <a:lstStyle/>
                    <a:p>
                      <a:pPr marR="33020" algn="r">
                        <a:lnSpc>
                          <a:spcPts val="1145"/>
                        </a:lnSpc>
                      </a:pPr>
                      <a:r>
                        <a:rPr sz="1200" spc="-25" dirty="0">
                          <a:latin typeface="Courier New"/>
                          <a:cs typeface="Courier New"/>
                        </a:rPr>
                        <a:t>548</a:t>
                      </a:r>
                      <a:endParaRPr sz="1200">
                        <a:latin typeface="Courier New"/>
                        <a:cs typeface="Courier New"/>
                      </a:endParaRPr>
                    </a:p>
                  </a:txBody>
                  <a:tcPr marL="0" marR="0" marT="0" marB="0"/>
                </a:tc>
                <a:tc>
                  <a:txBody>
                    <a:bodyPr/>
                    <a:lstStyle/>
                    <a:p>
                      <a:pPr marL="50165">
                        <a:lnSpc>
                          <a:spcPts val="1145"/>
                        </a:lnSpc>
                      </a:pPr>
                      <a:r>
                        <a:rPr sz="1200" spc="-10" dirty="0">
                          <a:latin typeface="Courier New"/>
                          <a:cs typeface="Courier New"/>
                        </a:rPr>
                        <a:t>being</a:t>
                      </a:r>
                      <a:endParaRPr sz="1200">
                        <a:latin typeface="Courier New"/>
                        <a:cs typeface="Courier New"/>
                      </a:endParaRPr>
                    </a:p>
                  </a:txBody>
                  <a:tcPr marL="0" marR="0" marT="0" marB="0"/>
                </a:tc>
                <a:tc>
                  <a:txBody>
                    <a:bodyPr/>
                    <a:lstStyle/>
                    <a:p>
                      <a:pPr>
                        <a:lnSpc>
                          <a:spcPct val="100000"/>
                        </a:lnSpc>
                      </a:pPr>
                      <a:endParaRPr sz="900">
                        <a:latin typeface="Times New Roman"/>
                        <a:cs typeface="Times New Roman"/>
                      </a:endParaRPr>
                    </a:p>
                  </a:txBody>
                  <a:tcPr marL="0" marR="0" marT="0" marB="0"/>
                </a:tc>
                <a:tc>
                  <a:txBody>
                    <a:bodyPr/>
                    <a:lstStyle/>
                    <a:p>
                      <a:pPr marR="38100" algn="r">
                        <a:lnSpc>
                          <a:spcPts val="1145"/>
                        </a:lnSpc>
                      </a:pPr>
                      <a:r>
                        <a:rPr sz="1200" spc="-25" dirty="0">
                          <a:solidFill>
                            <a:srgbClr val="A6A6A6"/>
                          </a:solidFill>
                          <a:latin typeface="Courier New"/>
                          <a:cs typeface="Courier New"/>
                        </a:rPr>
                        <a:t>541</a:t>
                      </a:r>
                      <a:endParaRPr sz="1200">
                        <a:latin typeface="Courier New"/>
                        <a:cs typeface="Courier New"/>
                      </a:endParaRPr>
                    </a:p>
                  </a:txBody>
                  <a:tcPr marL="0" marR="0" marT="0" marB="0"/>
                </a:tc>
                <a:tc>
                  <a:txBody>
                    <a:bodyPr/>
                    <a:lstStyle/>
                    <a:p>
                      <a:pPr marL="45720">
                        <a:lnSpc>
                          <a:spcPts val="1145"/>
                        </a:lnSpc>
                      </a:pPr>
                      <a:r>
                        <a:rPr sz="1200" spc="-10" dirty="0">
                          <a:solidFill>
                            <a:srgbClr val="A6A6A6"/>
                          </a:solidFill>
                          <a:latin typeface="Courier New"/>
                          <a:cs typeface="Courier New"/>
                        </a:rPr>
                        <a:t>nothing</a:t>
                      </a:r>
                      <a:endParaRPr sz="1200">
                        <a:latin typeface="Courier New"/>
                        <a:cs typeface="Courier New"/>
                      </a:endParaRPr>
                    </a:p>
                  </a:txBody>
                  <a:tcPr marL="0" marR="0" marT="0" marB="0"/>
                </a:tc>
                <a:tc>
                  <a:txBody>
                    <a:bodyPr/>
                    <a:lstStyle/>
                    <a:p>
                      <a:pPr>
                        <a:lnSpc>
                          <a:spcPct val="100000"/>
                        </a:lnSpc>
                      </a:pPr>
                      <a:endParaRPr sz="900">
                        <a:latin typeface="Times New Roman"/>
                        <a:cs typeface="Times New Roman"/>
                      </a:endParaRPr>
                    </a:p>
                  </a:txBody>
                  <a:tcPr marL="0" marR="0" marT="0" marB="0"/>
                </a:tc>
                <a:tc>
                  <a:txBody>
                    <a:bodyPr/>
                    <a:lstStyle/>
                    <a:p>
                      <a:pPr>
                        <a:lnSpc>
                          <a:spcPct val="100000"/>
                        </a:lnSpc>
                      </a:pPr>
                      <a:endParaRPr sz="900">
                        <a:latin typeface="Times New Roman"/>
                        <a:cs typeface="Times New Roman"/>
                      </a:endParaRPr>
                    </a:p>
                  </a:txBody>
                  <a:tcPr marL="0" marR="0" marT="0" marB="0"/>
                </a:tc>
                <a:tc>
                  <a:txBody>
                    <a:bodyPr/>
                    <a:lstStyle/>
                    <a:p>
                      <a:pPr>
                        <a:lnSpc>
                          <a:spcPct val="100000"/>
                        </a:lnSpc>
                      </a:pPr>
                      <a:endParaRPr sz="900">
                        <a:latin typeface="Times New Roman"/>
                        <a:cs typeface="Times New Roman"/>
                      </a:endParaRPr>
                    </a:p>
                  </a:txBody>
                  <a:tcPr marL="0" marR="0" marT="0" marB="0"/>
                </a:tc>
                <a:tc>
                  <a:txBody>
                    <a:bodyPr/>
                    <a:lstStyle/>
                    <a:p>
                      <a:pPr>
                        <a:lnSpc>
                          <a:spcPct val="100000"/>
                        </a:lnSpc>
                      </a:pPr>
                      <a:endParaRPr sz="900">
                        <a:latin typeface="Times New Roman"/>
                        <a:cs typeface="Times New Roman"/>
                      </a:endParaRPr>
                    </a:p>
                  </a:txBody>
                  <a:tcPr marL="0" marR="0" marT="0" marB="0"/>
                </a:tc>
                <a:tc>
                  <a:txBody>
                    <a:bodyPr/>
                    <a:lstStyle/>
                    <a:p>
                      <a:pPr>
                        <a:lnSpc>
                          <a:spcPct val="100000"/>
                        </a:lnSpc>
                      </a:pPr>
                      <a:endParaRPr sz="900">
                        <a:latin typeface="Times New Roman"/>
                        <a:cs typeface="Times New Roman"/>
                      </a:endParaRPr>
                    </a:p>
                  </a:txBody>
                  <a:tcPr marL="0" marR="0" marT="0" marB="0"/>
                </a:tc>
                <a:tc>
                  <a:txBody>
                    <a:bodyPr/>
                    <a:lstStyle/>
                    <a:p>
                      <a:pPr>
                        <a:lnSpc>
                          <a:spcPct val="100000"/>
                        </a:lnSpc>
                      </a:pPr>
                      <a:endParaRPr sz="900">
                        <a:latin typeface="Times New Roman"/>
                        <a:cs typeface="Times New Roman"/>
                      </a:endParaRPr>
                    </a:p>
                  </a:txBody>
                  <a:tcPr marL="0" marR="0" marT="0" marB="0"/>
                </a:tc>
                <a:tc>
                  <a:txBody>
                    <a:bodyPr/>
                    <a:lstStyle/>
                    <a:p>
                      <a:pPr>
                        <a:lnSpc>
                          <a:spcPct val="100000"/>
                        </a:lnSpc>
                      </a:pPr>
                      <a:endParaRPr sz="900" dirty="0">
                        <a:latin typeface="Times New Roman"/>
                        <a:cs typeface="Times New Roman"/>
                      </a:endParaRPr>
                    </a:p>
                  </a:txBody>
                  <a:tcPr marL="0" marR="0" marT="0" marB="0"/>
                </a:tc>
                <a:extLst>
                  <a:ext uri="{0D108BD9-81ED-4DB2-BD59-A6C34878D82A}">
                    <a16:rowId xmlns:a16="http://schemas.microsoft.com/office/drawing/2014/main" val="10002"/>
                  </a:ext>
                </a:extLst>
              </a:tr>
              <a:tr h="165100">
                <a:tc>
                  <a:txBody>
                    <a:bodyPr/>
                    <a:lstStyle/>
                    <a:p>
                      <a:pPr>
                        <a:lnSpc>
                          <a:spcPct val="100000"/>
                        </a:lnSpc>
                      </a:pPr>
                      <a:endParaRPr sz="900">
                        <a:latin typeface="Times New Roman"/>
                        <a:cs typeface="Times New Roman"/>
                      </a:endParaRPr>
                    </a:p>
                  </a:txBody>
                  <a:tcPr marL="0" marR="0" marT="0" marB="0"/>
                </a:tc>
                <a:tc>
                  <a:txBody>
                    <a:bodyPr/>
                    <a:lstStyle/>
                    <a:p>
                      <a:pPr>
                        <a:lnSpc>
                          <a:spcPct val="100000"/>
                        </a:lnSpc>
                      </a:pPr>
                      <a:endParaRPr sz="900">
                        <a:latin typeface="Times New Roman"/>
                        <a:cs typeface="Times New Roman"/>
                      </a:endParaRPr>
                    </a:p>
                  </a:txBody>
                  <a:tcPr marL="0" marR="0" marT="0" marB="0"/>
                </a:tc>
                <a:tc>
                  <a:txBody>
                    <a:bodyPr/>
                    <a:lstStyle/>
                    <a:p>
                      <a:pPr>
                        <a:lnSpc>
                          <a:spcPct val="100000"/>
                        </a:lnSpc>
                      </a:pPr>
                      <a:endParaRPr sz="900">
                        <a:latin typeface="Times New Roman"/>
                        <a:cs typeface="Times New Roman"/>
                      </a:endParaRPr>
                    </a:p>
                  </a:txBody>
                  <a:tcPr marL="0" marR="0" marT="0" marB="0"/>
                </a:tc>
                <a:tc>
                  <a:txBody>
                    <a:bodyPr/>
                    <a:lstStyle/>
                    <a:p>
                      <a:pPr marR="33020" algn="r">
                        <a:lnSpc>
                          <a:spcPts val="1195"/>
                        </a:lnSpc>
                      </a:pPr>
                      <a:r>
                        <a:rPr sz="1200" spc="-25" dirty="0">
                          <a:solidFill>
                            <a:srgbClr val="A6A6A6"/>
                          </a:solidFill>
                          <a:latin typeface="Courier New"/>
                          <a:cs typeface="Courier New"/>
                        </a:rPr>
                        <a:t>541</a:t>
                      </a:r>
                      <a:endParaRPr sz="1200">
                        <a:latin typeface="Courier New"/>
                        <a:cs typeface="Courier New"/>
                      </a:endParaRPr>
                    </a:p>
                  </a:txBody>
                  <a:tcPr marL="0" marR="0" marT="0" marB="0"/>
                </a:tc>
                <a:tc>
                  <a:txBody>
                    <a:bodyPr/>
                    <a:lstStyle/>
                    <a:p>
                      <a:pPr marL="50165">
                        <a:lnSpc>
                          <a:spcPts val="1195"/>
                        </a:lnSpc>
                      </a:pPr>
                      <a:r>
                        <a:rPr sz="1200" spc="-10" dirty="0">
                          <a:solidFill>
                            <a:srgbClr val="A6A6A6"/>
                          </a:solidFill>
                          <a:latin typeface="Courier New"/>
                          <a:cs typeface="Courier New"/>
                        </a:rPr>
                        <a:t>nothing</a:t>
                      </a:r>
                      <a:endParaRPr sz="1200">
                        <a:latin typeface="Courier New"/>
                        <a:cs typeface="Courier New"/>
                      </a:endParaRPr>
                    </a:p>
                  </a:txBody>
                  <a:tcPr marL="0" marR="0" marT="0" marB="0"/>
                </a:tc>
                <a:tc>
                  <a:txBody>
                    <a:bodyPr/>
                    <a:lstStyle/>
                    <a:p>
                      <a:pPr>
                        <a:lnSpc>
                          <a:spcPct val="100000"/>
                        </a:lnSpc>
                      </a:pPr>
                      <a:endParaRPr sz="900">
                        <a:latin typeface="Times New Roman"/>
                        <a:cs typeface="Times New Roman"/>
                      </a:endParaRPr>
                    </a:p>
                  </a:txBody>
                  <a:tcPr marL="0" marR="0" marT="0" marB="0"/>
                </a:tc>
                <a:tc>
                  <a:txBody>
                    <a:bodyPr/>
                    <a:lstStyle/>
                    <a:p>
                      <a:pPr marR="38100" algn="r">
                        <a:lnSpc>
                          <a:spcPts val="1195"/>
                        </a:lnSpc>
                      </a:pPr>
                      <a:r>
                        <a:rPr sz="1200" spc="-25" dirty="0">
                          <a:solidFill>
                            <a:srgbClr val="A6A6A6"/>
                          </a:solidFill>
                          <a:latin typeface="Courier New"/>
                          <a:cs typeface="Courier New"/>
                        </a:rPr>
                        <a:t>152</a:t>
                      </a:r>
                      <a:endParaRPr sz="1200">
                        <a:latin typeface="Courier New"/>
                        <a:cs typeface="Courier New"/>
                      </a:endParaRPr>
                    </a:p>
                  </a:txBody>
                  <a:tcPr marL="0" marR="0" marT="0" marB="0"/>
                </a:tc>
                <a:tc>
                  <a:txBody>
                    <a:bodyPr/>
                    <a:lstStyle/>
                    <a:p>
                      <a:pPr marL="45720">
                        <a:lnSpc>
                          <a:spcPts val="1195"/>
                        </a:lnSpc>
                      </a:pPr>
                      <a:r>
                        <a:rPr sz="1200" spc="-10" dirty="0">
                          <a:solidFill>
                            <a:srgbClr val="A6A6A6"/>
                          </a:solidFill>
                          <a:latin typeface="Courier New"/>
                          <a:cs typeface="Courier New"/>
                        </a:rPr>
                        <a:t>something</a:t>
                      </a:r>
                      <a:endParaRPr sz="1200">
                        <a:latin typeface="Courier New"/>
                        <a:cs typeface="Courier New"/>
                      </a:endParaRPr>
                    </a:p>
                  </a:txBody>
                  <a:tcPr marL="0" marR="0" marT="0" marB="0"/>
                </a:tc>
                <a:tc>
                  <a:txBody>
                    <a:bodyPr/>
                    <a:lstStyle/>
                    <a:p>
                      <a:pPr>
                        <a:lnSpc>
                          <a:spcPct val="100000"/>
                        </a:lnSpc>
                      </a:pPr>
                      <a:endParaRPr sz="900">
                        <a:latin typeface="Times New Roman"/>
                        <a:cs typeface="Times New Roman"/>
                      </a:endParaRPr>
                    </a:p>
                  </a:txBody>
                  <a:tcPr marL="0" marR="0" marT="0" marB="0"/>
                </a:tc>
                <a:tc>
                  <a:txBody>
                    <a:bodyPr/>
                    <a:lstStyle/>
                    <a:p>
                      <a:pPr>
                        <a:lnSpc>
                          <a:spcPct val="100000"/>
                        </a:lnSpc>
                      </a:pPr>
                      <a:endParaRPr sz="900">
                        <a:latin typeface="Times New Roman"/>
                        <a:cs typeface="Times New Roman"/>
                      </a:endParaRPr>
                    </a:p>
                  </a:txBody>
                  <a:tcPr marL="0" marR="0" marT="0" marB="0"/>
                </a:tc>
                <a:tc>
                  <a:txBody>
                    <a:bodyPr/>
                    <a:lstStyle/>
                    <a:p>
                      <a:pPr>
                        <a:lnSpc>
                          <a:spcPct val="100000"/>
                        </a:lnSpc>
                      </a:pPr>
                      <a:endParaRPr sz="900">
                        <a:latin typeface="Times New Roman"/>
                        <a:cs typeface="Times New Roman"/>
                      </a:endParaRPr>
                    </a:p>
                  </a:txBody>
                  <a:tcPr marL="0" marR="0" marT="0" marB="0"/>
                </a:tc>
                <a:tc>
                  <a:txBody>
                    <a:bodyPr/>
                    <a:lstStyle/>
                    <a:p>
                      <a:pPr>
                        <a:lnSpc>
                          <a:spcPct val="100000"/>
                        </a:lnSpc>
                      </a:pPr>
                      <a:endParaRPr sz="900">
                        <a:latin typeface="Times New Roman"/>
                        <a:cs typeface="Times New Roman"/>
                      </a:endParaRPr>
                    </a:p>
                  </a:txBody>
                  <a:tcPr marL="0" marR="0" marT="0" marB="0"/>
                </a:tc>
                <a:tc>
                  <a:txBody>
                    <a:bodyPr/>
                    <a:lstStyle/>
                    <a:p>
                      <a:pPr>
                        <a:lnSpc>
                          <a:spcPct val="100000"/>
                        </a:lnSpc>
                      </a:pPr>
                      <a:endParaRPr sz="900">
                        <a:latin typeface="Times New Roman"/>
                        <a:cs typeface="Times New Roman"/>
                      </a:endParaRPr>
                    </a:p>
                  </a:txBody>
                  <a:tcPr marL="0" marR="0" marT="0" marB="0"/>
                </a:tc>
                <a:tc>
                  <a:txBody>
                    <a:bodyPr/>
                    <a:lstStyle/>
                    <a:p>
                      <a:pPr>
                        <a:lnSpc>
                          <a:spcPct val="100000"/>
                        </a:lnSpc>
                      </a:pPr>
                      <a:endParaRPr sz="900">
                        <a:latin typeface="Times New Roman"/>
                        <a:cs typeface="Times New Roman"/>
                      </a:endParaRPr>
                    </a:p>
                  </a:txBody>
                  <a:tcPr marL="0" marR="0" marT="0" marB="0"/>
                </a:tc>
                <a:tc>
                  <a:txBody>
                    <a:bodyPr/>
                    <a:lstStyle/>
                    <a:p>
                      <a:pPr>
                        <a:lnSpc>
                          <a:spcPct val="100000"/>
                        </a:lnSpc>
                      </a:pPr>
                      <a:endParaRPr sz="900">
                        <a:latin typeface="Times New Roman"/>
                        <a:cs typeface="Times New Roman"/>
                      </a:endParaRPr>
                    </a:p>
                  </a:txBody>
                  <a:tcPr marL="0" marR="0" marT="0" marB="0"/>
                </a:tc>
                <a:extLst>
                  <a:ext uri="{0D108BD9-81ED-4DB2-BD59-A6C34878D82A}">
                    <a16:rowId xmlns:a16="http://schemas.microsoft.com/office/drawing/2014/main" val="10003"/>
                  </a:ext>
                </a:extLst>
              </a:tr>
              <a:tr h="165100">
                <a:tc>
                  <a:txBody>
                    <a:bodyPr/>
                    <a:lstStyle/>
                    <a:p>
                      <a:pPr>
                        <a:lnSpc>
                          <a:spcPct val="100000"/>
                        </a:lnSpc>
                      </a:pPr>
                      <a:endParaRPr sz="900">
                        <a:latin typeface="Times New Roman"/>
                        <a:cs typeface="Times New Roman"/>
                      </a:endParaRPr>
                    </a:p>
                  </a:txBody>
                  <a:tcPr marL="0" marR="0" marT="0" marB="0"/>
                </a:tc>
                <a:tc>
                  <a:txBody>
                    <a:bodyPr/>
                    <a:lstStyle/>
                    <a:p>
                      <a:pPr>
                        <a:lnSpc>
                          <a:spcPct val="100000"/>
                        </a:lnSpc>
                      </a:pPr>
                      <a:endParaRPr sz="900">
                        <a:latin typeface="Times New Roman"/>
                        <a:cs typeface="Times New Roman"/>
                      </a:endParaRPr>
                    </a:p>
                  </a:txBody>
                  <a:tcPr marL="0" marR="0" marT="0" marB="0"/>
                </a:tc>
                <a:tc>
                  <a:txBody>
                    <a:bodyPr/>
                    <a:lstStyle/>
                    <a:p>
                      <a:pPr>
                        <a:lnSpc>
                          <a:spcPct val="100000"/>
                        </a:lnSpc>
                      </a:pPr>
                      <a:endParaRPr sz="900">
                        <a:latin typeface="Times New Roman"/>
                        <a:cs typeface="Times New Roman"/>
                      </a:endParaRPr>
                    </a:p>
                  </a:txBody>
                  <a:tcPr marL="0" marR="0" marT="0" marB="0"/>
                </a:tc>
                <a:tc>
                  <a:txBody>
                    <a:bodyPr/>
                    <a:lstStyle/>
                    <a:p>
                      <a:pPr marR="33020" algn="r">
                        <a:lnSpc>
                          <a:spcPts val="1195"/>
                        </a:lnSpc>
                      </a:pPr>
                      <a:r>
                        <a:rPr sz="1200" spc="-25" dirty="0">
                          <a:solidFill>
                            <a:srgbClr val="A6A6A6"/>
                          </a:solidFill>
                          <a:latin typeface="Courier New"/>
                          <a:cs typeface="Courier New"/>
                        </a:rPr>
                        <a:t>388</a:t>
                      </a:r>
                      <a:endParaRPr sz="1200">
                        <a:latin typeface="Courier New"/>
                        <a:cs typeface="Courier New"/>
                      </a:endParaRPr>
                    </a:p>
                  </a:txBody>
                  <a:tcPr marL="0" marR="0" marT="0" marB="0"/>
                </a:tc>
                <a:tc>
                  <a:txBody>
                    <a:bodyPr/>
                    <a:lstStyle/>
                    <a:p>
                      <a:pPr marL="50165">
                        <a:lnSpc>
                          <a:spcPts val="1195"/>
                        </a:lnSpc>
                      </a:pPr>
                      <a:r>
                        <a:rPr sz="1200" spc="-20" dirty="0">
                          <a:solidFill>
                            <a:srgbClr val="A6A6A6"/>
                          </a:solidFill>
                          <a:latin typeface="Courier New"/>
                          <a:cs typeface="Courier New"/>
                        </a:rPr>
                        <a:t>king</a:t>
                      </a:r>
                      <a:endParaRPr sz="1200" dirty="0">
                        <a:latin typeface="Courier New"/>
                        <a:cs typeface="Courier New"/>
                      </a:endParaRPr>
                    </a:p>
                  </a:txBody>
                  <a:tcPr marL="0" marR="0" marT="0" marB="0"/>
                </a:tc>
                <a:tc>
                  <a:txBody>
                    <a:bodyPr/>
                    <a:lstStyle/>
                    <a:p>
                      <a:pPr>
                        <a:lnSpc>
                          <a:spcPct val="100000"/>
                        </a:lnSpc>
                      </a:pPr>
                      <a:endParaRPr sz="900">
                        <a:latin typeface="Times New Roman"/>
                        <a:cs typeface="Times New Roman"/>
                      </a:endParaRPr>
                    </a:p>
                  </a:txBody>
                  <a:tcPr marL="0" marR="0" marT="0" marB="0"/>
                </a:tc>
                <a:tc>
                  <a:txBody>
                    <a:bodyPr/>
                    <a:lstStyle/>
                    <a:p>
                      <a:pPr marR="38100" algn="r">
                        <a:lnSpc>
                          <a:spcPts val="1195"/>
                        </a:lnSpc>
                      </a:pPr>
                      <a:r>
                        <a:rPr sz="1200" spc="-25" dirty="0">
                          <a:latin typeface="Courier New"/>
                          <a:cs typeface="Courier New"/>
                        </a:rPr>
                        <a:t>145</a:t>
                      </a:r>
                      <a:endParaRPr sz="1200">
                        <a:latin typeface="Courier New"/>
                        <a:cs typeface="Courier New"/>
                      </a:endParaRPr>
                    </a:p>
                  </a:txBody>
                  <a:tcPr marL="0" marR="0" marT="0" marB="0"/>
                </a:tc>
                <a:tc>
                  <a:txBody>
                    <a:bodyPr/>
                    <a:lstStyle/>
                    <a:p>
                      <a:pPr marL="45720">
                        <a:lnSpc>
                          <a:spcPts val="1195"/>
                        </a:lnSpc>
                      </a:pPr>
                      <a:r>
                        <a:rPr sz="1200" spc="-10" dirty="0">
                          <a:latin typeface="Courier New"/>
                          <a:cs typeface="Courier New"/>
                        </a:rPr>
                        <a:t>coming</a:t>
                      </a:r>
                      <a:endParaRPr sz="1200">
                        <a:latin typeface="Courier New"/>
                        <a:cs typeface="Courier New"/>
                      </a:endParaRPr>
                    </a:p>
                  </a:txBody>
                  <a:tcPr marL="0" marR="0" marT="0" marB="0"/>
                </a:tc>
                <a:tc>
                  <a:txBody>
                    <a:bodyPr/>
                    <a:lstStyle/>
                    <a:p>
                      <a:pPr>
                        <a:lnSpc>
                          <a:spcPct val="100000"/>
                        </a:lnSpc>
                      </a:pPr>
                      <a:endParaRPr sz="900">
                        <a:latin typeface="Times New Roman"/>
                        <a:cs typeface="Times New Roman"/>
                      </a:endParaRPr>
                    </a:p>
                  </a:txBody>
                  <a:tcPr marL="0" marR="0" marT="0" marB="0"/>
                </a:tc>
                <a:tc>
                  <a:txBody>
                    <a:bodyPr/>
                    <a:lstStyle/>
                    <a:p>
                      <a:pPr>
                        <a:lnSpc>
                          <a:spcPct val="100000"/>
                        </a:lnSpc>
                      </a:pPr>
                      <a:endParaRPr sz="900">
                        <a:latin typeface="Times New Roman"/>
                        <a:cs typeface="Times New Roman"/>
                      </a:endParaRPr>
                    </a:p>
                  </a:txBody>
                  <a:tcPr marL="0" marR="0" marT="0" marB="0"/>
                </a:tc>
                <a:tc>
                  <a:txBody>
                    <a:bodyPr/>
                    <a:lstStyle/>
                    <a:p>
                      <a:pPr>
                        <a:lnSpc>
                          <a:spcPct val="100000"/>
                        </a:lnSpc>
                      </a:pPr>
                      <a:endParaRPr sz="900">
                        <a:latin typeface="Times New Roman"/>
                        <a:cs typeface="Times New Roman"/>
                      </a:endParaRPr>
                    </a:p>
                  </a:txBody>
                  <a:tcPr marL="0" marR="0" marT="0" marB="0"/>
                </a:tc>
                <a:tc>
                  <a:txBody>
                    <a:bodyPr/>
                    <a:lstStyle/>
                    <a:p>
                      <a:pPr>
                        <a:lnSpc>
                          <a:spcPct val="100000"/>
                        </a:lnSpc>
                      </a:pPr>
                      <a:endParaRPr sz="900">
                        <a:latin typeface="Times New Roman"/>
                        <a:cs typeface="Times New Roman"/>
                      </a:endParaRPr>
                    </a:p>
                  </a:txBody>
                  <a:tcPr marL="0" marR="0" marT="0" marB="0"/>
                </a:tc>
                <a:tc>
                  <a:txBody>
                    <a:bodyPr/>
                    <a:lstStyle/>
                    <a:p>
                      <a:pPr>
                        <a:lnSpc>
                          <a:spcPct val="100000"/>
                        </a:lnSpc>
                      </a:pPr>
                      <a:endParaRPr sz="900">
                        <a:latin typeface="Times New Roman"/>
                        <a:cs typeface="Times New Roman"/>
                      </a:endParaRPr>
                    </a:p>
                  </a:txBody>
                  <a:tcPr marL="0" marR="0" marT="0" marB="0"/>
                </a:tc>
                <a:tc>
                  <a:txBody>
                    <a:bodyPr/>
                    <a:lstStyle/>
                    <a:p>
                      <a:pPr>
                        <a:lnSpc>
                          <a:spcPct val="100000"/>
                        </a:lnSpc>
                      </a:pPr>
                      <a:endParaRPr sz="900">
                        <a:latin typeface="Times New Roman"/>
                        <a:cs typeface="Times New Roman"/>
                      </a:endParaRPr>
                    </a:p>
                  </a:txBody>
                  <a:tcPr marL="0" marR="0" marT="0" marB="0"/>
                </a:tc>
                <a:tc>
                  <a:txBody>
                    <a:bodyPr/>
                    <a:lstStyle/>
                    <a:p>
                      <a:pPr>
                        <a:lnSpc>
                          <a:spcPct val="100000"/>
                        </a:lnSpc>
                      </a:pPr>
                      <a:endParaRPr sz="900">
                        <a:latin typeface="Times New Roman"/>
                        <a:cs typeface="Times New Roman"/>
                      </a:endParaRPr>
                    </a:p>
                  </a:txBody>
                  <a:tcPr marL="0" marR="0" marT="0" marB="0"/>
                </a:tc>
                <a:extLst>
                  <a:ext uri="{0D108BD9-81ED-4DB2-BD59-A6C34878D82A}">
                    <a16:rowId xmlns:a16="http://schemas.microsoft.com/office/drawing/2014/main" val="10004"/>
                  </a:ext>
                </a:extLst>
              </a:tr>
              <a:tr h="165100">
                <a:tc>
                  <a:txBody>
                    <a:bodyPr/>
                    <a:lstStyle/>
                    <a:p>
                      <a:pPr>
                        <a:lnSpc>
                          <a:spcPct val="100000"/>
                        </a:lnSpc>
                      </a:pPr>
                      <a:endParaRPr sz="900">
                        <a:latin typeface="Times New Roman"/>
                        <a:cs typeface="Times New Roman"/>
                      </a:endParaRPr>
                    </a:p>
                  </a:txBody>
                  <a:tcPr marL="0" marR="0" marT="0" marB="0"/>
                </a:tc>
                <a:tc>
                  <a:txBody>
                    <a:bodyPr/>
                    <a:lstStyle/>
                    <a:p>
                      <a:pPr>
                        <a:lnSpc>
                          <a:spcPct val="100000"/>
                        </a:lnSpc>
                      </a:pPr>
                      <a:endParaRPr sz="900">
                        <a:latin typeface="Times New Roman"/>
                        <a:cs typeface="Times New Roman"/>
                      </a:endParaRPr>
                    </a:p>
                  </a:txBody>
                  <a:tcPr marL="0" marR="0" marT="0" marB="0"/>
                </a:tc>
                <a:tc>
                  <a:txBody>
                    <a:bodyPr/>
                    <a:lstStyle/>
                    <a:p>
                      <a:pPr>
                        <a:lnSpc>
                          <a:spcPct val="100000"/>
                        </a:lnSpc>
                      </a:pPr>
                      <a:endParaRPr sz="900">
                        <a:latin typeface="Times New Roman"/>
                        <a:cs typeface="Times New Roman"/>
                      </a:endParaRPr>
                    </a:p>
                  </a:txBody>
                  <a:tcPr marL="0" marR="0" marT="0" marB="0"/>
                </a:tc>
                <a:tc>
                  <a:txBody>
                    <a:bodyPr/>
                    <a:lstStyle/>
                    <a:p>
                      <a:pPr marR="33020" algn="r">
                        <a:lnSpc>
                          <a:spcPts val="1195"/>
                        </a:lnSpc>
                      </a:pPr>
                      <a:r>
                        <a:rPr sz="1200" spc="-25" dirty="0">
                          <a:solidFill>
                            <a:srgbClr val="A6A6A6"/>
                          </a:solidFill>
                          <a:latin typeface="Courier New"/>
                          <a:cs typeface="Courier New"/>
                        </a:rPr>
                        <a:t>375</a:t>
                      </a:r>
                      <a:endParaRPr sz="1200">
                        <a:latin typeface="Courier New"/>
                        <a:cs typeface="Courier New"/>
                      </a:endParaRPr>
                    </a:p>
                  </a:txBody>
                  <a:tcPr marL="0" marR="0" marT="0" marB="0"/>
                </a:tc>
                <a:tc>
                  <a:txBody>
                    <a:bodyPr/>
                    <a:lstStyle/>
                    <a:p>
                      <a:pPr marL="50165">
                        <a:lnSpc>
                          <a:spcPts val="1195"/>
                        </a:lnSpc>
                      </a:pPr>
                      <a:r>
                        <a:rPr sz="1200" spc="-10" dirty="0">
                          <a:solidFill>
                            <a:srgbClr val="A6A6A6"/>
                          </a:solidFill>
                          <a:latin typeface="Courier New"/>
                          <a:cs typeface="Courier New"/>
                        </a:rPr>
                        <a:t>bring</a:t>
                      </a:r>
                      <a:endParaRPr sz="1200">
                        <a:latin typeface="Courier New"/>
                        <a:cs typeface="Courier New"/>
                      </a:endParaRPr>
                    </a:p>
                  </a:txBody>
                  <a:tcPr marL="0" marR="0" marT="0" marB="0"/>
                </a:tc>
                <a:tc>
                  <a:txBody>
                    <a:bodyPr/>
                    <a:lstStyle/>
                    <a:p>
                      <a:pPr>
                        <a:lnSpc>
                          <a:spcPct val="100000"/>
                        </a:lnSpc>
                      </a:pPr>
                      <a:endParaRPr sz="900">
                        <a:latin typeface="Times New Roman"/>
                        <a:cs typeface="Times New Roman"/>
                      </a:endParaRPr>
                    </a:p>
                  </a:txBody>
                  <a:tcPr marL="0" marR="0" marT="0" marB="0"/>
                </a:tc>
                <a:tc>
                  <a:txBody>
                    <a:bodyPr/>
                    <a:lstStyle/>
                    <a:p>
                      <a:pPr marR="38100" algn="r">
                        <a:lnSpc>
                          <a:spcPts val="1195"/>
                        </a:lnSpc>
                      </a:pPr>
                      <a:r>
                        <a:rPr sz="1200" spc="-25" dirty="0">
                          <a:solidFill>
                            <a:srgbClr val="A6A6A6"/>
                          </a:solidFill>
                          <a:latin typeface="Courier New"/>
                          <a:cs typeface="Courier New"/>
                        </a:rPr>
                        <a:t>130</a:t>
                      </a:r>
                      <a:endParaRPr sz="1200">
                        <a:latin typeface="Courier New"/>
                        <a:cs typeface="Courier New"/>
                      </a:endParaRPr>
                    </a:p>
                  </a:txBody>
                  <a:tcPr marL="0" marR="0" marT="0" marB="0"/>
                </a:tc>
                <a:tc>
                  <a:txBody>
                    <a:bodyPr/>
                    <a:lstStyle/>
                    <a:p>
                      <a:pPr marL="45720">
                        <a:lnSpc>
                          <a:spcPts val="1195"/>
                        </a:lnSpc>
                      </a:pPr>
                      <a:r>
                        <a:rPr sz="1200" spc="-10" dirty="0">
                          <a:solidFill>
                            <a:srgbClr val="A6A6A6"/>
                          </a:solidFill>
                          <a:latin typeface="Courier New"/>
                          <a:cs typeface="Courier New"/>
                        </a:rPr>
                        <a:t>morning</a:t>
                      </a:r>
                      <a:endParaRPr sz="1200">
                        <a:latin typeface="Courier New"/>
                        <a:cs typeface="Courier New"/>
                      </a:endParaRPr>
                    </a:p>
                  </a:txBody>
                  <a:tcPr marL="0" marR="0" marT="0" marB="0"/>
                </a:tc>
                <a:tc>
                  <a:txBody>
                    <a:bodyPr/>
                    <a:lstStyle/>
                    <a:p>
                      <a:pPr>
                        <a:lnSpc>
                          <a:spcPct val="100000"/>
                        </a:lnSpc>
                      </a:pPr>
                      <a:endParaRPr sz="900">
                        <a:latin typeface="Times New Roman"/>
                        <a:cs typeface="Times New Roman"/>
                      </a:endParaRPr>
                    </a:p>
                  </a:txBody>
                  <a:tcPr marL="0" marR="0" marT="0" marB="0"/>
                </a:tc>
                <a:tc>
                  <a:txBody>
                    <a:bodyPr/>
                    <a:lstStyle/>
                    <a:p>
                      <a:pPr>
                        <a:lnSpc>
                          <a:spcPct val="100000"/>
                        </a:lnSpc>
                      </a:pPr>
                      <a:endParaRPr sz="900">
                        <a:latin typeface="Times New Roman"/>
                        <a:cs typeface="Times New Roman"/>
                      </a:endParaRPr>
                    </a:p>
                  </a:txBody>
                  <a:tcPr marL="0" marR="0" marT="0" marB="0"/>
                </a:tc>
                <a:tc>
                  <a:txBody>
                    <a:bodyPr/>
                    <a:lstStyle/>
                    <a:p>
                      <a:pPr>
                        <a:lnSpc>
                          <a:spcPct val="100000"/>
                        </a:lnSpc>
                      </a:pPr>
                      <a:endParaRPr sz="900">
                        <a:latin typeface="Times New Roman"/>
                        <a:cs typeface="Times New Roman"/>
                      </a:endParaRPr>
                    </a:p>
                  </a:txBody>
                  <a:tcPr marL="0" marR="0" marT="0" marB="0"/>
                </a:tc>
                <a:tc>
                  <a:txBody>
                    <a:bodyPr/>
                    <a:lstStyle/>
                    <a:p>
                      <a:pPr>
                        <a:lnSpc>
                          <a:spcPct val="100000"/>
                        </a:lnSpc>
                      </a:pPr>
                      <a:endParaRPr sz="900">
                        <a:latin typeface="Times New Roman"/>
                        <a:cs typeface="Times New Roman"/>
                      </a:endParaRPr>
                    </a:p>
                  </a:txBody>
                  <a:tcPr marL="0" marR="0" marT="0" marB="0"/>
                </a:tc>
                <a:tc>
                  <a:txBody>
                    <a:bodyPr/>
                    <a:lstStyle/>
                    <a:p>
                      <a:pPr>
                        <a:lnSpc>
                          <a:spcPct val="100000"/>
                        </a:lnSpc>
                      </a:pPr>
                      <a:endParaRPr sz="900">
                        <a:latin typeface="Times New Roman"/>
                        <a:cs typeface="Times New Roman"/>
                      </a:endParaRPr>
                    </a:p>
                  </a:txBody>
                  <a:tcPr marL="0" marR="0" marT="0" marB="0"/>
                </a:tc>
                <a:tc>
                  <a:txBody>
                    <a:bodyPr/>
                    <a:lstStyle/>
                    <a:p>
                      <a:pPr>
                        <a:lnSpc>
                          <a:spcPct val="100000"/>
                        </a:lnSpc>
                      </a:pPr>
                      <a:endParaRPr sz="900">
                        <a:latin typeface="Times New Roman"/>
                        <a:cs typeface="Times New Roman"/>
                      </a:endParaRPr>
                    </a:p>
                  </a:txBody>
                  <a:tcPr marL="0" marR="0" marT="0" marB="0"/>
                </a:tc>
                <a:tc>
                  <a:txBody>
                    <a:bodyPr/>
                    <a:lstStyle/>
                    <a:p>
                      <a:pPr>
                        <a:lnSpc>
                          <a:spcPct val="100000"/>
                        </a:lnSpc>
                      </a:pPr>
                      <a:endParaRPr sz="900">
                        <a:latin typeface="Times New Roman"/>
                        <a:cs typeface="Times New Roman"/>
                      </a:endParaRPr>
                    </a:p>
                  </a:txBody>
                  <a:tcPr marL="0" marR="0" marT="0" marB="0"/>
                </a:tc>
                <a:extLst>
                  <a:ext uri="{0D108BD9-81ED-4DB2-BD59-A6C34878D82A}">
                    <a16:rowId xmlns:a16="http://schemas.microsoft.com/office/drawing/2014/main" val="10005"/>
                  </a:ext>
                </a:extLst>
              </a:tr>
              <a:tr h="165100">
                <a:tc>
                  <a:txBody>
                    <a:bodyPr/>
                    <a:lstStyle/>
                    <a:p>
                      <a:pPr>
                        <a:lnSpc>
                          <a:spcPct val="100000"/>
                        </a:lnSpc>
                      </a:pPr>
                      <a:endParaRPr sz="900">
                        <a:latin typeface="Times New Roman"/>
                        <a:cs typeface="Times New Roman"/>
                      </a:endParaRPr>
                    </a:p>
                  </a:txBody>
                  <a:tcPr marL="0" marR="0" marT="0" marB="0"/>
                </a:tc>
                <a:tc>
                  <a:txBody>
                    <a:bodyPr/>
                    <a:lstStyle/>
                    <a:p>
                      <a:pPr>
                        <a:lnSpc>
                          <a:spcPct val="100000"/>
                        </a:lnSpc>
                      </a:pPr>
                      <a:endParaRPr sz="900">
                        <a:latin typeface="Times New Roman"/>
                        <a:cs typeface="Times New Roman"/>
                      </a:endParaRPr>
                    </a:p>
                  </a:txBody>
                  <a:tcPr marL="0" marR="0" marT="0" marB="0"/>
                </a:tc>
                <a:tc>
                  <a:txBody>
                    <a:bodyPr/>
                    <a:lstStyle/>
                    <a:p>
                      <a:pPr>
                        <a:lnSpc>
                          <a:spcPct val="100000"/>
                        </a:lnSpc>
                      </a:pPr>
                      <a:endParaRPr sz="900">
                        <a:latin typeface="Times New Roman"/>
                        <a:cs typeface="Times New Roman"/>
                      </a:endParaRPr>
                    </a:p>
                  </a:txBody>
                  <a:tcPr marL="0" marR="0" marT="0" marB="0"/>
                </a:tc>
                <a:tc>
                  <a:txBody>
                    <a:bodyPr/>
                    <a:lstStyle/>
                    <a:p>
                      <a:pPr marR="33020" algn="r">
                        <a:lnSpc>
                          <a:spcPts val="1195"/>
                        </a:lnSpc>
                      </a:pPr>
                      <a:r>
                        <a:rPr sz="1200" spc="-25" dirty="0">
                          <a:solidFill>
                            <a:srgbClr val="A6A6A6"/>
                          </a:solidFill>
                          <a:latin typeface="Courier New"/>
                          <a:cs typeface="Courier New"/>
                        </a:rPr>
                        <a:t>358</a:t>
                      </a:r>
                      <a:endParaRPr sz="1200">
                        <a:latin typeface="Courier New"/>
                        <a:cs typeface="Courier New"/>
                      </a:endParaRPr>
                    </a:p>
                  </a:txBody>
                  <a:tcPr marL="0" marR="0" marT="0" marB="0"/>
                </a:tc>
                <a:tc>
                  <a:txBody>
                    <a:bodyPr/>
                    <a:lstStyle/>
                    <a:p>
                      <a:pPr marL="50165">
                        <a:lnSpc>
                          <a:spcPts val="1195"/>
                        </a:lnSpc>
                      </a:pPr>
                      <a:r>
                        <a:rPr sz="1200" spc="-10" dirty="0">
                          <a:solidFill>
                            <a:srgbClr val="A6A6A6"/>
                          </a:solidFill>
                          <a:latin typeface="Courier New"/>
                          <a:cs typeface="Courier New"/>
                        </a:rPr>
                        <a:t>thing</a:t>
                      </a:r>
                      <a:endParaRPr sz="1200">
                        <a:latin typeface="Courier New"/>
                        <a:cs typeface="Courier New"/>
                      </a:endParaRPr>
                    </a:p>
                  </a:txBody>
                  <a:tcPr marL="0" marR="0" marT="0" marB="0"/>
                </a:tc>
                <a:tc>
                  <a:txBody>
                    <a:bodyPr/>
                    <a:lstStyle/>
                    <a:p>
                      <a:pPr>
                        <a:lnSpc>
                          <a:spcPct val="100000"/>
                        </a:lnSpc>
                      </a:pPr>
                      <a:endParaRPr sz="900">
                        <a:latin typeface="Times New Roman"/>
                        <a:cs typeface="Times New Roman"/>
                      </a:endParaRPr>
                    </a:p>
                  </a:txBody>
                  <a:tcPr marL="0" marR="0" marT="0" marB="0"/>
                </a:tc>
                <a:tc>
                  <a:txBody>
                    <a:bodyPr/>
                    <a:lstStyle/>
                    <a:p>
                      <a:pPr marR="38100" algn="r">
                        <a:lnSpc>
                          <a:spcPts val="1195"/>
                        </a:lnSpc>
                      </a:pPr>
                      <a:r>
                        <a:rPr sz="1200" spc="-25" dirty="0">
                          <a:latin typeface="Courier New"/>
                          <a:cs typeface="Courier New"/>
                        </a:rPr>
                        <a:t>122</a:t>
                      </a:r>
                      <a:endParaRPr sz="1200">
                        <a:latin typeface="Courier New"/>
                        <a:cs typeface="Courier New"/>
                      </a:endParaRPr>
                    </a:p>
                  </a:txBody>
                  <a:tcPr marL="0" marR="0" marT="0" marB="0"/>
                </a:tc>
                <a:tc>
                  <a:txBody>
                    <a:bodyPr/>
                    <a:lstStyle/>
                    <a:p>
                      <a:pPr marL="45720">
                        <a:lnSpc>
                          <a:spcPts val="1195"/>
                        </a:lnSpc>
                      </a:pPr>
                      <a:r>
                        <a:rPr sz="1200" spc="-10" dirty="0">
                          <a:latin typeface="Courier New"/>
                          <a:cs typeface="Courier New"/>
                        </a:rPr>
                        <a:t>having</a:t>
                      </a:r>
                      <a:endParaRPr sz="1200">
                        <a:latin typeface="Courier New"/>
                        <a:cs typeface="Courier New"/>
                      </a:endParaRPr>
                    </a:p>
                  </a:txBody>
                  <a:tcPr marL="0" marR="0" marT="0" marB="0"/>
                </a:tc>
                <a:tc>
                  <a:txBody>
                    <a:bodyPr/>
                    <a:lstStyle/>
                    <a:p>
                      <a:pPr>
                        <a:lnSpc>
                          <a:spcPct val="100000"/>
                        </a:lnSpc>
                      </a:pPr>
                      <a:endParaRPr sz="900">
                        <a:latin typeface="Times New Roman"/>
                        <a:cs typeface="Times New Roman"/>
                      </a:endParaRPr>
                    </a:p>
                  </a:txBody>
                  <a:tcPr marL="0" marR="0" marT="0" marB="0"/>
                </a:tc>
                <a:tc>
                  <a:txBody>
                    <a:bodyPr/>
                    <a:lstStyle/>
                    <a:p>
                      <a:pPr>
                        <a:lnSpc>
                          <a:spcPct val="100000"/>
                        </a:lnSpc>
                      </a:pPr>
                      <a:endParaRPr sz="900">
                        <a:latin typeface="Times New Roman"/>
                        <a:cs typeface="Times New Roman"/>
                      </a:endParaRPr>
                    </a:p>
                  </a:txBody>
                  <a:tcPr marL="0" marR="0" marT="0" marB="0"/>
                </a:tc>
                <a:tc>
                  <a:txBody>
                    <a:bodyPr/>
                    <a:lstStyle/>
                    <a:p>
                      <a:pPr>
                        <a:lnSpc>
                          <a:spcPct val="100000"/>
                        </a:lnSpc>
                      </a:pPr>
                      <a:endParaRPr sz="900">
                        <a:latin typeface="Times New Roman"/>
                        <a:cs typeface="Times New Roman"/>
                      </a:endParaRPr>
                    </a:p>
                  </a:txBody>
                  <a:tcPr marL="0" marR="0" marT="0" marB="0"/>
                </a:tc>
                <a:tc>
                  <a:txBody>
                    <a:bodyPr/>
                    <a:lstStyle/>
                    <a:p>
                      <a:pPr>
                        <a:lnSpc>
                          <a:spcPct val="100000"/>
                        </a:lnSpc>
                      </a:pPr>
                      <a:endParaRPr sz="900">
                        <a:latin typeface="Times New Roman"/>
                        <a:cs typeface="Times New Roman"/>
                      </a:endParaRPr>
                    </a:p>
                  </a:txBody>
                  <a:tcPr marL="0" marR="0" marT="0" marB="0"/>
                </a:tc>
                <a:tc>
                  <a:txBody>
                    <a:bodyPr/>
                    <a:lstStyle/>
                    <a:p>
                      <a:pPr>
                        <a:lnSpc>
                          <a:spcPct val="100000"/>
                        </a:lnSpc>
                      </a:pPr>
                      <a:endParaRPr sz="900">
                        <a:latin typeface="Times New Roman"/>
                        <a:cs typeface="Times New Roman"/>
                      </a:endParaRPr>
                    </a:p>
                  </a:txBody>
                  <a:tcPr marL="0" marR="0" marT="0" marB="0"/>
                </a:tc>
                <a:tc>
                  <a:txBody>
                    <a:bodyPr/>
                    <a:lstStyle/>
                    <a:p>
                      <a:pPr>
                        <a:lnSpc>
                          <a:spcPct val="100000"/>
                        </a:lnSpc>
                      </a:pPr>
                      <a:endParaRPr sz="900">
                        <a:latin typeface="Times New Roman"/>
                        <a:cs typeface="Times New Roman"/>
                      </a:endParaRPr>
                    </a:p>
                  </a:txBody>
                  <a:tcPr marL="0" marR="0" marT="0" marB="0"/>
                </a:tc>
                <a:tc>
                  <a:txBody>
                    <a:bodyPr/>
                    <a:lstStyle/>
                    <a:p>
                      <a:pPr>
                        <a:lnSpc>
                          <a:spcPct val="100000"/>
                        </a:lnSpc>
                      </a:pPr>
                      <a:endParaRPr sz="900">
                        <a:latin typeface="Times New Roman"/>
                        <a:cs typeface="Times New Roman"/>
                      </a:endParaRPr>
                    </a:p>
                  </a:txBody>
                  <a:tcPr marL="0" marR="0" marT="0" marB="0"/>
                </a:tc>
                <a:extLst>
                  <a:ext uri="{0D108BD9-81ED-4DB2-BD59-A6C34878D82A}">
                    <a16:rowId xmlns:a16="http://schemas.microsoft.com/office/drawing/2014/main" val="10006"/>
                  </a:ext>
                </a:extLst>
              </a:tr>
              <a:tr h="165100">
                <a:tc>
                  <a:txBody>
                    <a:bodyPr/>
                    <a:lstStyle/>
                    <a:p>
                      <a:pPr>
                        <a:lnSpc>
                          <a:spcPct val="100000"/>
                        </a:lnSpc>
                      </a:pPr>
                      <a:endParaRPr sz="900">
                        <a:latin typeface="Times New Roman"/>
                        <a:cs typeface="Times New Roman"/>
                      </a:endParaRPr>
                    </a:p>
                  </a:txBody>
                  <a:tcPr marL="0" marR="0" marT="0" marB="0"/>
                </a:tc>
                <a:tc>
                  <a:txBody>
                    <a:bodyPr/>
                    <a:lstStyle/>
                    <a:p>
                      <a:pPr>
                        <a:lnSpc>
                          <a:spcPct val="100000"/>
                        </a:lnSpc>
                      </a:pPr>
                      <a:endParaRPr sz="900">
                        <a:latin typeface="Times New Roman"/>
                        <a:cs typeface="Times New Roman"/>
                      </a:endParaRPr>
                    </a:p>
                  </a:txBody>
                  <a:tcPr marL="0" marR="0" marT="0" marB="0"/>
                </a:tc>
                <a:tc>
                  <a:txBody>
                    <a:bodyPr/>
                    <a:lstStyle/>
                    <a:p>
                      <a:pPr>
                        <a:lnSpc>
                          <a:spcPct val="100000"/>
                        </a:lnSpc>
                      </a:pPr>
                      <a:endParaRPr sz="900">
                        <a:latin typeface="Times New Roman"/>
                        <a:cs typeface="Times New Roman"/>
                      </a:endParaRPr>
                    </a:p>
                  </a:txBody>
                  <a:tcPr marL="0" marR="0" marT="0" marB="0"/>
                </a:tc>
                <a:tc>
                  <a:txBody>
                    <a:bodyPr/>
                    <a:lstStyle/>
                    <a:p>
                      <a:pPr marR="33020" algn="r">
                        <a:lnSpc>
                          <a:spcPts val="1195"/>
                        </a:lnSpc>
                      </a:pPr>
                      <a:r>
                        <a:rPr sz="1200" spc="-25" dirty="0">
                          <a:solidFill>
                            <a:srgbClr val="A6A6A6"/>
                          </a:solidFill>
                          <a:latin typeface="Courier New"/>
                          <a:cs typeface="Courier New"/>
                        </a:rPr>
                        <a:t>307</a:t>
                      </a:r>
                      <a:endParaRPr sz="1200">
                        <a:latin typeface="Courier New"/>
                        <a:cs typeface="Courier New"/>
                      </a:endParaRPr>
                    </a:p>
                  </a:txBody>
                  <a:tcPr marL="0" marR="0" marT="0" marB="0"/>
                </a:tc>
                <a:tc>
                  <a:txBody>
                    <a:bodyPr/>
                    <a:lstStyle/>
                    <a:p>
                      <a:pPr marL="50165">
                        <a:lnSpc>
                          <a:spcPts val="1195"/>
                        </a:lnSpc>
                      </a:pPr>
                      <a:r>
                        <a:rPr sz="1200" spc="-20" dirty="0">
                          <a:solidFill>
                            <a:srgbClr val="A6A6A6"/>
                          </a:solidFill>
                          <a:latin typeface="Courier New"/>
                          <a:cs typeface="Courier New"/>
                        </a:rPr>
                        <a:t>ring</a:t>
                      </a:r>
                      <a:endParaRPr sz="1200">
                        <a:latin typeface="Courier New"/>
                        <a:cs typeface="Courier New"/>
                      </a:endParaRPr>
                    </a:p>
                  </a:txBody>
                  <a:tcPr marL="0" marR="0" marT="0" marB="0"/>
                </a:tc>
                <a:tc>
                  <a:txBody>
                    <a:bodyPr/>
                    <a:lstStyle/>
                    <a:p>
                      <a:pPr>
                        <a:lnSpc>
                          <a:spcPct val="100000"/>
                        </a:lnSpc>
                      </a:pPr>
                      <a:endParaRPr sz="900">
                        <a:latin typeface="Times New Roman"/>
                        <a:cs typeface="Times New Roman"/>
                      </a:endParaRPr>
                    </a:p>
                  </a:txBody>
                  <a:tcPr marL="0" marR="0" marT="0" marB="0"/>
                </a:tc>
                <a:tc>
                  <a:txBody>
                    <a:bodyPr/>
                    <a:lstStyle/>
                    <a:p>
                      <a:pPr marR="38100" algn="r">
                        <a:lnSpc>
                          <a:spcPts val="1195"/>
                        </a:lnSpc>
                      </a:pPr>
                      <a:r>
                        <a:rPr sz="1200" spc="-25" dirty="0">
                          <a:latin typeface="Courier New"/>
                          <a:cs typeface="Courier New"/>
                        </a:rPr>
                        <a:t>120</a:t>
                      </a:r>
                      <a:endParaRPr sz="1200">
                        <a:latin typeface="Courier New"/>
                        <a:cs typeface="Courier New"/>
                      </a:endParaRPr>
                    </a:p>
                  </a:txBody>
                  <a:tcPr marL="0" marR="0" marT="0" marB="0"/>
                </a:tc>
                <a:tc>
                  <a:txBody>
                    <a:bodyPr/>
                    <a:lstStyle/>
                    <a:p>
                      <a:pPr marL="45720">
                        <a:lnSpc>
                          <a:spcPts val="1195"/>
                        </a:lnSpc>
                      </a:pPr>
                      <a:r>
                        <a:rPr sz="1200" spc="-10" dirty="0">
                          <a:latin typeface="Courier New"/>
                          <a:cs typeface="Courier New"/>
                        </a:rPr>
                        <a:t>living</a:t>
                      </a:r>
                      <a:endParaRPr sz="1200">
                        <a:latin typeface="Courier New"/>
                        <a:cs typeface="Courier New"/>
                      </a:endParaRPr>
                    </a:p>
                  </a:txBody>
                  <a:tcPr marL="0" marR="0" marT="0" marB="0"/>
                </a:tc>
                <a:tc>
                  <a:txBody>
                    <a:bodyPr/>
                    <a:lstStyle/>
                    <a:p>
                      <a:pPr>
                        <a:lnSpc>
                          <a:spcPct val="100000"/>
                        </a:lnSpc>
                      </a:pPr>
                      <a:endParaRPr sz="900">
                        <a:latin typeface="Times New Roman"/>
                        <a:cs typeface="Times New Roman"/>
                      </a:endParaRPr>
                    </a:p>
                  </a:txBody>
                  <a:tcPr marL="0" marR="0" marT="0" marB="0"/>
                </a:tc>
                <a:tc>
                  <a:txBody>
                    <a:bodyPr/>
                    <a:lstStyle/>
                    <a:p>
                      <a:pPr>
                        <a:lnSpc>
                          <a:spcPct val="100000"/>
                        </a:lnSpc>
                      </a:pPr>
                      <a:endParaRPr sz="900">
                        <a:latin typeface="Times New Roman"/>
                        <a:cs typeface="Times New Roman"/>
                      </a:endParaRPr>
                    </a:p>
                  </a:txBody>
                  <a:tcPr marL="0" marR="0" marT="0" marB="0"/>
                </a:tc>
                <a:tc>
                  <a:txBody>
                    <a:bodyPr/>
                    <a:lstStyle/>
                    <a:p>
                      <a:pPr>
                        <a:lnSpc>
                          <a:spcPct val="100000"/>
                        </a:lnSpc>
                      </a:pPr>
                      <a:endParaRPr sz="900">
                        <a:latin typeface="Times New Roman"/>
                        <a:cs typeface="Times New Roman"/>
                      </a:endParaRPr>
                    </a:p>
                  </a:txBody>
                  <a:tcPr marL="0" marR="0" marT="0" marB="0"/>
                </a:tc>
                <a:tc>
                  <a:txBody>
                    <a:bodyPr/>
                    <a:lstStyle/>
                    <a:p>
                      <a:pPr>
                        <a:lnSpc>
                          <a:spcPct val="100000"/>
                        </a:lnSpc>
                      </a:pPr>
                      <a:endParaRPr sz="900">
                        <a:latin typeface="Times New Roman"/>
                        <a:cs typeface="Times New Roman"/>
                      </a:endParaRPr>
                    </a:p>
                  </a:txBody>
                  <a:tcPr marL="0" marR="0" marT="0" marB="0"/>
                </a:tc>
                <a:tc>
                  <a:txBody>
                    <a:bodyPr/>
                    <a:lstStyle/>
                    <a:p>
                      <a:pPr>
                        <a:lnSpc>
                          <a:spcPct val="100000"/>
                        </a:lnSpc>
                      </a:pPr>
                      <a:endParaRPr sz="900">
                        <a:latin typeface="Times New Roman"/>
                        <a:cs typeface="Times New Roman"/>
                      </a:endParaRPr>
                    </a:p>
                  </a:txBody>
                  <a:tcPr marL="0" marR="0" marT="0" marB="0"/>
                </a:tc>
                <a:tc>
                  <a:txBody>
                    <a:bodyPr/>
                    <a:lstStyle/>
                    <a:p>
                      <a:pPr>
                        <a:lnSpc>
                          <a:spcPct val="100000"/>
                        </a:lnSpc>
                      </a:pPr>
                      <a:endParaRPr sz="900">
                        <a:latin typeface="Times New Roman"/>
                        <a:cs typeface="Times New Roman"/>
                      </a:endParaRPr>
                    </a:p>
                  </a:txBody>
                  <a:tcPr marL="0" marR="0" marT="0" marB="0"/>
                </a:tc>
                <a:tc>
                  <a:txBody>
                    <a:bodyPr/>
                    <a:lstStyle/>
                    <a:p>
                      <a:pPr>
                        <a:lnSpc>
                          <a:spcPct val="100000"/>
                        </a:lnSpc>
                      </a:pPr>
                      <a:endParaRPr sz="900">
                        <a:latin typeface="Times New Roman"/>
                        <a:cs typeface="Times New Roman"/>
                      </a:endParaRPr>
                    </a:p>
                  </a:txBody>
                  <a:tcPr marL="0" marR="0" marT="0" marB="0"/>
                </a:tc>
                <a:extLst>
                  <a:ext uri="{0D108BD9-81ED-4DB2-BD59-A6C34878D82A}">
                    <a16:rowId xmlns:a16="http://schemas.microsoft.com/office/drawing/2014/main" val="10007"/>
                  </a:ext>
                </a:extLst>
              </a:tr>
              <a:tr h="165100">
                <a:tc>
                  <a:txBody>
                    <a:bodyPr/>
                    <a:lstStyle/>
                    <a:p>
                      <a:pPr>
                        <a:lnSpc>
                          <a:spcPct val="100000"/>
                        </a:lnSpc>
                      </a:pPr>
                      <a:endParaRPr sz="900">
                        <a:latin typeface="Times New Roman"/>
                        <a:cs typeface="Times New Roman"/>
                      </a:endParaRPr>
                    </a:p>
                  </a:txBody>
                  <a:tcPr marL="0" marR="0" marT="0" marB="0"/>
                </a:tc>
                <a:tc>
                  <a:txBody>
                    <a:bodyPr/>
                    <a:lstStyle/>
                    <a:p>
                      <a:pPr>
                        <a:lnSpc>
                          <a:spcPct val="100000"/>
                        </a:lnSpc>
                      </a:pPr>
                      <a:endParaRPr sz="900">
                        <a:latin typeface="Times New Roman"/>
                        <a:cs typeface="Times New Roman"/>
                      </a:endParaRPr>
                    </a:p>
                  </a:txBody>
                  <a:tcPr marL="0" marR="0" marT="0" marB="0"/>
                </a:tc>
                <a:tc>
                  <a:txBody>
                    <a:bodyPr/>
                    <a:lstStyle/>
                    <a:p>
                      <a:pPr>
                        <a:lnSpc>
                          <a:spcPct val="100000"/>
                        </a:lnSpc>
                      </a:pPr>
                      <a:endParaRPr sz="900">
                        <a:latin typeface="Times New Roman"/>
                        <a:cs typeface="Times New Roman"/>
                      </a:endParaRPr>
                    </a:p>
                  </a:txBody>
                  <a:tcPr marL="0" marR="0" marT="0" marB="0"/>
                </a:tc>
                <a:tc>
                  <a:txBody>
                    <a:bodyPr/>
                    <a:lstStyle/>
                    <a:p>
                      <a:pPr marR="33020" algn="r">
                        <a:lnSpc>
                          <a:spcPts val="1195"/>
                        </a:lnSpc>
                      </a:pPr>
                      <a:r>
                        <a:rPr sz="1200" spc="-25" dirty="0">
                          <a:solidFill>
                            <a:srgbClr val="A6A6A6"/>
                          </a:solidFill>
                          <a:latin typeface="Courier New"/>
                          <a:cs typeface="Courier New"/>
                        </a:rPr>
                        <a:t>152</a:t>
                      </a:r>
                      <a:endParaRPr sz="1200">
                        <a:latin typeface="Courier New"/>
                        <a:cs typeface="Courier New"/>
                      </a:endParaRPr>
                    </a:p>
                  </a:txBody>
                  <a:tcPr marL="0" marR="0" marT="0" marB="0"/>
                </a:tc>
                <a:tc>
                  <a:txBody>
                    <a:bodyPr/>
                    <a:lstStyle/>
                    <a:p>
                      <a:pPr marL="50165">
                        <a:lnSpc>
                          <a:spcPts val="1195"/>
                        </a:lnSpc>
                      </a:pPr>
                      <a:r>
                        <a:rPr sz="1200" spc="-10" dirty="0">
                          <a:solidFill>
                            <a:srgbClr val="A6A6A6"/>
                          </a:solidFill>
                          <a:latin typeface="Courier New"/>
                          <a:cs typeface="Courier New"/>
                        </a:rPr>
                        <a:t>something</a:t>
                      </a:r>
                      <a:endParaRPr sz="1200">
                        <a:latin typeface="Courier New"/>
                        <a:cs typeface="Courier New"/>
                      </a:endParaRPr>
                    </a:p>
                  </a:txBody>
                  <a:tcPr marL="0" marR="0" marT="0" marB="0"/>
                </a:tc>
                <a:tc>
                  <a:txBody>
                    <a:bodyPr/>
                    <a:lstStyle/>
                    <a:p>
                      <a:pPr>
                        <a:lnSpc>
                          <a:spcPct val="100000"/>
                        </a:lnSpc>
                      </a:pPr>
                      <a:endParaRPr sz="900">
                        <a:latin typeface="Times New Roman"/>
                        <a:cs typeface="Times New Roman"/>
                      </a:endParaRPr>
                    </a:p>
                  </a:txBody>
                  <a:tcPr marL="0" marR="0" marT="0" marB="0"/>
                </a:tc>
                <a:tc>
                  <a:txBody>
                    <a:bodyPr/>
                    <a:lstStyle/>
                    <a:p>
                      <a:pPr marR="38100" algn="r">
                        <a:lnSpc>
                          <a:spcPts val="1195"/>
                        </a:lnSpc>
                      </a:pPr>
                      <a:r>
                        <a:rPr sz="1200" spc="-25" dirty="0">
                          <a:latin typeface="Courier New"/>
                          <a:cs typeface="Courier New"/>
                        </a:rPr>
                        <a:t>117</a:t>
                      </a:r>
                      <a:endParaRPr sz="1200">
                        <a:latin typeface="Courier New"/>
                        <a:cs typeface="Courier New"/>
                      </a:endParaRPr>
                    </a:p>
                  </a:txBody>
                  <a:tcPr marL="0" marR="0" marT="0" marB="0"/>
                </a:tc>
                <a:tc>
                  <a:txBody>
                    <a:bodyPr/>
                    <a:lstStyle/>
                    <a:p>
                      <a:pPr marL="45720">
                        <a:lnSpc>
                          <a:spcPts val="1195"/>
                        </a:lnSpc>
                      </a:pPr>
                      <a:r>
                        <a:rPr sz="1200" spc="-10" dirty="0">
                          <a:latin typeface="Courier New"/>
                          <a:cs typeface="Courier New"/>
                        </a:rPr>
                        <a:t>loving</a:t>
                      </a:r>
                      <a:endParaRPr sz="1200">
                        <a:latin typeface="Courier New"/>
                        <a:cs typeface="Courier New"/>
                      </a:endParaRPr>
                    </a:p>
                  </a:txBody>
                  <a:tcPr marL="0" marR="0" marT="0" marB="0"/>
                </a:tc>
                <a:tc>
                  <a:txBody>
                    <a:bodyPr/>
                    <a:lstStyle/>
                    <a:p>
                      <a:pPr>
                        <a:lnSpc>
                          <a:spcPct val="100000"/>
                        </a:lnSpc>
                      </a:pPr>
                      <a:endParaRPr sz="900">
                        <a:latin typeface="Times New Roman"/>
                        <a:cs typeface="Times New Roman"/>
                      </a:endParaRPr>
                    </a:p>
                  </a:txBody>
                  <a:tcPr marL="0" marR="0" marT="0" marB="0"/>
                </a:tc>
                <a:tc>
                  <a:txBody>
                    <a:bodyPr/>
                    <a:lstStyle/>
                    <a:p>
                      <a:pPr>
                        <a:lnSpc>
                          <a:spcPct val="100000"/>
                        </a:lnSpc>
                      </a:pPr>
                      <a:endParaRPr sz="900">
                        <a:latin typeface="Times New Roman"/>
                        <a:cs typeface="Times New Roman"/>
                      </a:endParaRPr>
                    </a:p>
                  </a:txBody>
                  <a:tcPr marL="0" marR="0" marT="0" marB="0"/>
                </a:tc>
                <a:tc>
                  <a:txBody>
                    <a:bodyPr/>
                    <a:lstStyle/>
                    <a:p>
                      <a:pPr>
                        <a:lnSpc>
                          <a:spcPct val="100000"/>
                        </a:lnSpc>
                      </a:pPr>
                      <a:endParaRPr sz="900">
                        <a:latin typeface="Times New Roman"/>
                        <a:cs typeface="Times New Roman"/>
                      </a:endParaRPr>
                    </a:p>
                  </a:txBody>
                  <a:tcPr marL="0" marR="0" marT="0" marB="0"/>
                </a:tc>
                <a:tc>
                  <a:txBody>
                    <a:bodyPr/>
                    <a:lstStyle/>
                    <a:p>
                      <a:pPr>
                        <a:lnSpc>
                          <a:spcPct val="100000"/>
                        </a:lnSpc>
                      </a:pPr>
                      <a:endParaRPr sz="900">
                        <a:latin typeface="Times New Roman"/>
                        <a:cs typeface="Times New Roman"/>
                      </a:endParaRPr>
                    </a:p>
                  </a:txBody>
                  <a:tcPr marL="0" marR="0" marT="0" marB="0"/>
                </a:tc>
                <a:tc>
                  <a:txBody>
                    <a:bodyPr/>
                    <a:lstStyle/>
                    <a:p>
                      <a:pPr>
                        <a:lnSpc>
                          <a:spcPct val="100000"/>
                        </a:lnSpc>
                      </a:pPr>
                      <a:endParaRPr sz="900">
                        <a:latin typeface="Times New Roman"/>
                        <a:cs typeface="Times New Roman"/>
                      </a:endParaRPr>
                    </a:p>
                  </a:txBody>
                  <a:tcPr marL="0" marR="0" marT="0" marB="0"/>
                </a:tc>
                <a:tc>
                  <a:txBody>
                    <a:bodyPr/>
                    <a:lstStyle/>
                    <a:p>
                      <a:pPr>
                        <a:lnSpc>
                          <a:spcPct val="100000"/>
                        </a:lnSpc>
                      </a:pPr>
                      <a:endParaRPr sz="900">
                        <a:latin typeface="Times New Roman"/>
                        <a:cs typeface="Times New Roman"/>
                      </a:endParaRPr>
                    </a:p>
                  </a:txBody>
                  <a:tcPr marL="0" marR="0" marT="0" marB="0"/>
                </a:tc>
                <a:tc>
                  <a:txBody>
                    <a:bodyPr/>
                    <a:lstStyle/>
                    <a:p>
                      <a:pPr>
                        <a:lnSpc>
                          <a:spcPct val="100000"/>
                        </a:lnSpc>
                      </a:pPr>
                      <a:endParaRPr sz="900">
                        <a:latin typeface="Times New Roman"/>
                        <a:cs typeface="Times New Roman"/>
                      </a:endParaRPr>
                    </a:p>
                  </a:txBody>
                  <a:tcPr marL="0" marR="0" marT="0" marB="0"/>
                </a:tc>
                <a:extLst>
                  <a:ext uri="{0D108BD9-81ED-4DB2-BD59-A6C34878D82A}">
                    <a16:rowId xmlns:a16="http://schemas.microsoft.com/office/drawing/2014/main" val="10008"/>
                  </a:ext>
                </a:extLst>
              </a:tr>
              <a:tr h="165100">
                <a:tc>
                  <a:txBody>
                    <a:bodyPr/>
                    <a:lstStyle/>
                    <a:p>
                      <a:pPr>
                        <a:lnSpc>
                          <a:spcPct val="100000"/>
                        </a:lnSpc>
                      </a:pPr>
                      <a:endParaRPr sz="900">
                        <a:latin typeface="Times New Roman"/>
                        <a:cs typeface="Times New Roman"/>
                      </a:endParaRPr>
                    </a:p>
                  </a:txBody>
                  <a:tcPr marL="0" marR="0" marT="0" marB="0"/>
                </a:tc>
                <a:tc>
                  <a:txBody>
                    <a:bodyPr/>
                    <a:lstStyle/>
                    <a:p>
                      <a:pPr>
                        <a:lnSpc>
                          <a:spcPct val="100000"/>
                        </a:lnSpc>
                      </a:pPr>
                      <a:endParaRPr sz="900">
                        <a:latin typeface="Times New Roman"/>
                        <a:cs typeface="Times New Roman"/>
                      </a:endParaRPr>
                    </a:p>
                  </a:txBody>
                  <a:tcPr marL="0" marR="0" marT="0" marB="0"/>
                </a:tc>
                <a:tc>
                  <a:txBody>
                    <a:bodyPr/>
                    <a:lstStyle/>
                    <a:p>
                      <a:pPr>
                        <a:lnSpc>
                          <a:spcPct val="100000"/>
                        </a:lnSpc>
                      </a:pPr>
                      <a:endParaRPr sz="900">
                        <a:latin typeface="Times New Roman"/>
                        <a:cs typeface="Times New Roman"/>
                      </a:endParaRPr>
                    </a:p>
                  </a:txBody>
                  <a:tcPr marL="0" marR="0" marT="0" marB="0"/>
                </a:tc>
                <a:tc>
                  <a:txBody>
                    <a:bodyPr/>
                    <a:lstStyle/>
                    <a:p>
                      <a:pPr marR="33020" algn="r">
                        <a:lnSpc>
                          <a:spcPts val="1195"/>
                        </a:lnSpc>
                      </a:pPr>
                      <a:r>
                        <a:rPr sz="1200" spc="-25" dirty="0">
                          <a:latin typeface="Courier New"/>
                          <a:cs typeface="Courier New"/>
                        </a:rPr>
                        <a:t>145</a:t>
                      </a:r>
                      <a:endParaRPr sz="1200">
                        <a:latin typeface="Courier New"/>
                        <a:cs typeface="Courier New"/>
                      </a:endParaRPr>
                    </a:p>
                  </a:txBody>
                  <a:tcPr marL="0" marR="0" marT="0" marB="0"/>
                </a:tc>
                <a:tc>
                  <a:txBody>
                    <a:bodyPr/>
                    <a:lstStyle/>
                    <a:p>
                      <a:pPr marL="50165">
                        <a:lnSpc>
                          <a:spcPts val="1195"/>
                        </a:lnSpc>
                      </a:pPr>
                      <a:r>
                        <a:rPr sz="1200" spc="-10" dirty="0">
                          <a:latin typeface="Courier New"/>
                          <a:cs typeface="Courier New"/>
                        </a:rPr>
                        <a:t>coming</a:t>
                      </a:r>
                      <a:endParaRPr sz="1200">
                        <a:latin typeface="Courier New"/>
                        <a:cs typeface="Courier New"/>
                      </a:endParaRPr>
                    </a:p>
                  </a:txBody>
                  <a:tcPr marL="0" marR="0" marT="0" marB="0"/>
                </a:tc>
                <a:tc>
                  <a:txBody>
                    <a:bodyPr/>
                    <a:lstStyle/>
                    <a:p>
                      <a:pPr>
                        <a:lnSpc>
                          <a:spcPct val="100000"/>
                        </a:lnSpc>
                      </a:pPr>
                      <a:endParaRPr sz="900">
                        <a:latin typeface="Times New Roman"/>
                        <a:cs typeface="Times New Roman"/>
                      </a:endParaRPr>
                    </a:p>
                  </a:txBody>
                  <a:tcPr marL="0" marR="0" marT="0" marB="0"/>
                </a:tc>
                <a:tc>
                  <a:txBody>
                    <a:bodyPr/>
                    <a:lstStyle/>
                    <a:p>
                      <a:pPr marR="38100" algn="r">
                        <a:lnSpc>
                          <a:spcPts val="1195"/>
                        </a:lnSpc>
                      </a:pPr>
                      <a:r>
                        <a:rPr sz="1200" spc="-25" dirty="0">
                          <a:latin typeface="Courier New"/>
                          <a:cs typeface="Courier New"/>
                        </a:rPr>
                        <a:t>116</a:t>
                      </a:r>
                      <a:endParaRPr sz="1200">
                        <a:latin typeface="Courier New"/>
                        <a:cs typeface="Courier New"/>
                      </a:endParaRPr>
                    </a:p>
                  </a:txBody>
                  <a:tcPr marL="0" marR="0" marT="0" marB="0"/>
                </a:tc>
                <a:tc>
                  <a:txBody>
                    <a:bodyPr/>
                    <a:lstStyle/>
                    <a:p>
                      <a:pPr marL="45720">
                        <a:lnSpc>
                          <a:spcPts val="1195"/>
                        </a:lnSpc>
                      </a:pPr>
                      <a:r>
                        <a:rPr sz="1200" spc="-10" dirty="0">
                          <a:latin typeface="Courier New"/>
                          <a:cs typeface="Courier New"/>
                        </a:rPr>
                        <a:t>Being</a:t>
                      </a:r>
                      <a:endParaRPr sz="1200">
                        <a:latin typeface="Courier New"/>
                        <a:cs typeface="Courier New"/>
                      </a:endParaRPr>
                    </a:p>
                  </a:txBody>
                  <a:tcPr marL="0" marR="0" marT="0" marB="0"/>
                </a:tc>
                <a:tc>
                  <a:txBody>
                    <a:bodyPr/>
                    <a:lstStyle/>
                    <a:p>
                      <a:pPr>
                        <a:lnSpc>
                          <a:spcPct val="100000"/>
                        </a:lnSpc>
                      </a:pPr>
                      <a:endParaRPr sz="900">
                        <a:latin typeface="Times New Roman"/>
                        <a:cs typeface="Times New Roman"/>
                      </a:endParaRPr>
                    </a:p>
                  </a:txBody>
                  <a:tcPr marL="0" marR="0" marT="0" marB="0"/>
                </a:tc>
                <a:tc>
                  <a:txBody>
                    <a:bodyPr/>
                    <a:lstStyle/>
                    <a:p>
                      <a:pPr>
                        <a:lnSpc>
                          <a:spcPct val="100000"/>
                        </a:lnSpc>
                      </a:pPr>
                      <a:endParaRPr sz="900">
                        <a:latin typeface="Times New Roman"/>
                        <a:cs typeface="Times New Roman"/>
                      </a:endParaRPr>
                    </a:p>
                  </a:txBody>
                  <a:tcPr marL="0" marR="0" marT="0" marB="0"/>
                </a:tc>
                <a:tc>
                  <a:txBody>
                    <a:bodyPr/>
                    <a:lstStyle/>
                    <a:p>
                      <a:pPr>
                        <a:lnSpc>
                          <a:spcPct val="100000"/>
                        </a:lnSpc>
                      </a:pPr>
                      <a:endParaRPr sz="900">
                        <a:latin typeface="Times New Roman"/>
                        <a:cs typeface="Times New Roman"/>
                      </a:endParaRPr>
                    </a:p>
                  </a:txBody>
                  <a:tcPr marL="0" marR="0" marT="0" marB="0"/>
                </a:tc>
                <a:tc>
                  <a:txBody>
                    <a:bodyPr/>
                    <a:lstStyle/>
                    <a:p>
                      <a:pPr>
                        <a:lnSpc>
                          <a:spcPct val="100000"/>
                        </a:lnSpc>
                      </a:pPr>
                      <a:endParaRPr sz="900">
                        <a:latin typeface="Times New Roman"/>
                        <a:cs typeface="Times New Roman"/>
                      </a:endParaRPr>
                    </a:p>
                  </a:txBody>
                  <a:tcPr marL="0" marR="0" marT="0" marB="0"/>
                </a:tc>
                <a:tc>
                  <a:txBody>
                    <a:bodyPr/>
                    <a:lstStyle/>
                    <a:p>
                      <a:pPr>
                        <a:lnSpc>
                          <a:spcPct val="100000"/>
                        </a:lnSpc>
                      </a:pPr>
                      <a:endParaRPr sz="900">
                        <a:latin typeface="Times New Roman"/>
                        <a:cs typeface="Times New Roman"/>
                      </a:endParaRPr>
                    </a:p>
                  </a:txBody>
                  <a:tcPr marL="0" marR="0" marT="0" marB="0"/>
                </a:tc>
                <a:tc>
                  <a:txBody>
                    <a:bodyPr/>
                    <a:lstStyle/>
                    <a:p>
                      <a:pPr>
                        <a:lnSpc>
                          <a:spcPct val="100000"/>
                        </a:lnSpc>
                      </a:pPr>
                      <a:endParaRPr sz="900">
                        <a:latin typeface="Times New Roman"/>
                        <a:cs typeface="Times New Roman"/>
                      </a:endParaRPr>
                    </a:p>
                  </a:txBody>
                  <a:tcPr marL="0" marR="0" marT="0" marB="0"/>
                </a:tc>
                <a:tc>
                  <a:txBody>
                    <a:bodyPr/>
                    <a:lstStyle/>
                    <a:p>
                      <a:pPr>
                        <a:lnSpc>
                          <a:spcPct val="100000"/>
                        </a:lnSpc>
                      </a:pPr>
                      <a:endParaRPr sz="900">
                        <a:latin typeface="Times New Roman"/>
                        <a:cs typeface="Times New Roman"/>
                      </a:endParaRPr>
                    </a:p>
                  </a:txBody>
                  <a:tcPr marL="0" marR="0" marT="0" marB="0"/>
                </a:tc>
                <a:extLst>
                  <a:ext uri="{0D108BD9-81ED-4DB2-BD59-A6C34878D82A}">
                    <a16:rowId xmlns:a16="http://schemas.microsoft.com/office/drawing/2014/main" val="10009"/>
                  </a:ext>
                </a:extLst>
              </a:tr>
              <a:tr h="158750">
                <a:tc>
                  <a:txBody>
                    <a:bodyPr/>
                    <a:lstStyle/>
                    <a:p>
                      <a:pPr>
                        <a:lnSpc>
                          <a:spcPct val="100000"/>
                        </a:lnSpc>
                      </a:pPr>
                      <a:endParaRPr sz="900">
                        <a:latin typeface="Times New Roman"/>
                        <a:cs typeface="Times New Roman"/>
                      </a:endParaRPr>
                    </a:p>
                  </a:txBody>
                  <a:tcPr marL="0" marR="0" marT="0" marB="0"/>
                </a:tc>
                <a:tc>
                  <a:txBody>
                    <a:bodyPr/>
                    <a:lstStyle/>
                    <a:p>
                      <a:pPr>
                        <a:lnSpc>
                          <a:spcPct val="100000"/>
                        </a:lnSpc>
                      </a:pPr>
                      <a:endParaRPr sz="900">
                        <a:latin typeface="Times New Roman"/>
                        <a:cs typeface="Times New Roman"/>
                      </a:endParaRPr>
                    </a:p>
                  </a:txBody>
                  <a:tcPr marL="0" marR="0" marT="0" marB="0"/>
                </a:tc>
                <a:tc>
                  <a:txBody>
                    <a:bodyPr/>
                    <a:lstStyle/>
                    <a:p>
                      <a:pPr>
                        <a:lnSpc>
                          <a:spcPct val="100000"/>
                        </a:lnSpc>
                      </a:pPr>
                      <a:endParaRPr sz="900">
                        <a:latin typeface="Times New Roman"/>
                        <a:cs typeface="Times New Roman"/>
                      </a:endParaRPr>
                    </a:p>
                  </a:txBody>
                  <a:tcPr marL="0" marR="0" marT="0" marB="0"/>
                </a:tc>
                <a:tc>
                  <a:txBody>
                    <a:bodyPr/>
                    <a:lstStyle/>
                    <a:p>
                      <a:pPr marR="33020" algn="r">
                        <a:lnSpc>
                          <a:spcPts val="1150"/>
                        </a:lnSpc>
                      </a:pPr>
                      <a:r>
                        <a:rPr sz="1200" spc="-25" dirty="0">
                          <a:solidFill>
                            <a:srgbClr val="A6A6A6"/>
                          </a:solidFill>
                          <a:latin typeface="Courier New"/>
                          <a:cs typeface="Courier New"/>
                        </a:rPr>
                        <a:t>130</a:t>
                      </a:r>
                      <a:endParaRPr sz="1200">
                        <a:latin typeface="Courier New"/>
                        <a:cs typeface="Courier New"/>
                      </a:endParaRPr>
                    </a:p>
                  </a:txBody>
                  <a:tcPr marL="0" marR="0" marT="0" marB="0"/>
                </a:tc>
                <a:tc>
                  <a:txBody>
                    <a:bodyPr/>
                    <a:lstStyle/>
                    <a:p>
                      <a:pPr marL="50165">
                        <a:lnSpc>
                          <a:spcPts val="1150"/>
                        </a:lnSpc>
                      </a:pPr>
                      <a:r>
                        <a:rPr sz="1200" spc="-10" dirty="0">
                          <a:solidFill>
                            <a:srgbClr val="A6A6A6"/>
                          </a:solidFill>
                          <a:latin typeface="Courier New"/>
                          <a:cs typeface="Courier New"/>
                        </a:rPr>
                        <a:t>morning</a:t>
                      </a:r>
                      <a:endParaRPr sz="1200">
                        <a:latin typeface="Courier New"/>
                        <a:cs typeface="Courier New"/>
                      </a:endParaRPr>
                    </a:p>
                  </a:txBody>
                  <a:tcPr marL="0" marR="0" marT="0" marB="0"/>
                </a:tc>
                <a:tc>
                  <a:txBody>
                    <a:bodyPr/>
                    <a:lstStyle/>
                    <a:p>
                      <a:pPr>
                        <a:lnSpc>
                          <a:spcPct val="100000"/>
                        </a:lnSpc>
                      </a:pPr>
                      <a:endParaRPr sz="900">
                        <a:latin typeface="Times New Roman"/>
                        <a:cs typeface="Times New Roman"/>
                      </a:endParaRPr>
                    </a:p>
                  </a:txBody>
                  <a:tcPr marL="0" marR="0" marT="0" marB="0"/>
                </a:tc>
                <a:tc>
                  <a:txBody>
                    <a:bodyPr/>
                    <a:lstStyle/>
                    <a:p>
                      <a:pPr marR="38100" algn="r">
                        <a:lnSpc>
                          <a:spcPts val="1150"/>
                        </a:lnSpc>
                      </a:pPr>
                      <a:r>
                        <a:rPr sz="1200" spc="-25" dirty="0">
                          <a:latin typeface="Courier New"/>
                          <a:cs typeface="Courier New"/>
                        </a:rPr>
                        <a:t>102</a:t>
                      </a:r>
                      <a:endParaRPr sz="1200">
                        <a:latin typeface="Courier New"/>
                        <a:cs typeface="Courier New"/>
                      </a:endParaRPr>
                    </a:p>
                  </a:txBody>
                  <a:tcPr marL="0" marR="0" marT="0" marB="0"/>
                </a:tc>
                <a:tc>
                  <a:txBody>
                    <a:bodyPr/>
                    <a:lstStyle/>
                    <a:p>
                      <a:pPr marL="45720">
                        <a:lnSpc>
                          <a:spcPts val="1150"/>
                        </a:lnSpc>
                      </a:pPr>
                      <a:r>
                        <a:rPr sz="1200" spc="-10" dirty="0">
                          <a:latin typeface="Courier New"/>
                          <a:cs typeface="Courier New"/>
                        </a:rPr>
                        <a:t>going</a:t>
                      </a:r>
                      <a:endParaRPr sz="1200">
                        <a:latin typeface="Courier New"/>
                        <a:cs typeface="Courier New"/>
                      </a:endParaRPr>
                    </a:p>
                  </a:txBody>
                  <a:tcPr marL="0" marR="0" marT="0" marB="0"/>
                </a:tc>
                <a:tc>
                  <a:txBody>
                    <a:bodyPr/>
                    <a:lstStyle/>
                    <a:p>
                      <a:pPr>
                        <a:lnSpc>
                          <a:spcPct val="100000"/>
                        </a:lnSpc>
                      </a:pPr>
                      <a:endParaRPr sz="900">
                        <a:latin typeface="Times New Roman"/>
                        <a:cs typeface="Times New Roman"/>
                      </a:endParaRPr>
                    </a:p>
                  </a:txBody>
                  <a:tcPr marL="0" marR="0" marT="0" marB="0"/>
                </a:tc>
                <a:tc>
                  <a:txBody>
                    <a:bodyPr/>
                    <a:lstStyle/>
                    <a:p>
                      <a:pPr>
                        <a:lnSpc>
                          <a:spcPct val="100000"/>
                        </a:lnSpc>
                      </a:pPr>
                      <a:endParaRPr sz="900">
                        <a:latin typeface="Times New Roman"/>
                        <a:cs typeface="Times New Roman"/>
                      </a:endParaRPr>
                    </a:p>
                  </a:txBody>
                  <a:tcPr marL="0" marR="0" marT="0" marB="0"/>
                </a:tc>
                <a:tc>
                  <a:txBody>
                    <a:bodyPr/>
                    <a:lstStyle/>
                    <a:p>
                      <a:pPr>
                        <a:lnSpc>
                          <a:spcPct val="100000"/>
                        </a:lnSpc>
                      </a:pPr>
                      <a:endParaRPr sz="900">
                        <a:latin typeface="Times New Roman"/>
                        <a:cs typeface="Times New Roman"/>
                      </a:endParaRPr>
                    </a:p>
                  </a:txBody>
                  <a:tcPr marL="0" marR="0" marT="0" marB="0"/>
                </a:tc>
                <a:tc>
                  <a:txBody>
                    <a:bodyPr/>
                    <a:lstStyle/>
                    <a:p>
                      <a:pPr>
                        <a:lnSpc>
                          <a:spcPct val="100000"/>
                        </a:lnSpc>
                      </a:pPr>
                      <a:endParaRPr sz="900">
                        <a:latin typeface="Times New Roman"/>
                        <a:cs typeface="Times New Roman"/>
                      </a:endParaRPr>
                    </a:p>
                  </a:txBody>
                  <a:tcPr marL="0" marR="0" marT="0" marB="0"/>
                </a:tc>
                <a:tc>
                  <a:txBody>
                    <a:bodyPr/>
                    <a:lstStyle/>
                    <a:p>
                      <a:pPr>
                        <a:lnSpc>
                          <a:spcPct val="100000"/>
                        </a:lnSpc>
                      </a:pPr>
                      <a:endParaRPr sz="900">
                        <a:latin typeface="Times New Roman"/>
                        <a:cs typeface="Times New Roman"/>
                      </a:endParaRPr>
                    </a:p>
                  </a:txBody>
                  <a:tcPr marL="0" marR="0" marT="0" marB="0"/>
                </a:tc>
                <a:tc>
                  <a:txBody>
                    <a:bodyPr/>
                    <a:lstStyle/>
                    <a:p>
                      <a:pPr>
                        <a:lnSpc>
                          <a:spcPct val="100000"/>
                        </a:lnSpc>
                      </a:pPr>
                      <a:endParaRPr sz="900">
                        <a:latin typeface="Times New Roman"/>
                        <a:cs typeface="Times New Roman"/>
                      </a:endParaRPr>
                    </a:p>
                  </a:txBody>
                  <a:tcPr marL="0" marR="0" marT="0" marB="0"/>
                </a:tc>
                <a:tc>
                  <a:txBody>
                    <a:bodyPr/>
                    <a:lstStyle/>
                    <a:p>
                      <a:pPr>
                        <a:lnSpc>
                          <a:spcPct val="100000"/>
                        </a:lnSpc>
                      </a:pPr>
                      <a:endParaRPr sz="900" dirty="0">
                        <a:latin typeface="Times New Roman"/>
                        <a:cs typeface="Times New Roman"/>
                      </a:endParaRPr>
                    </a:p>
                  </a:txBody>
                  <a:tcPr marL="0" marR="0" marT="0" marB="0"/>
                </a:tc>
                <a:extLst>
                  <a:ext uri="{0D108BD9-81ED-4DB2-BD59-A6C34878D82A}">
                    <a16:rowId xmlns:a16="http://schemas.microsoft.com/office/drawing/2014/main" val="10010"/>
                  </a:ext>
                </a:extLst>
              </a:tr>
            </a:tbl>
          </a:graphicData>
        </a:graphic>
      </p:graphicFrame>
      <p:sp>
        <p:nvSpPr>
          <p:cNvPr id="4" name="object 7">
            <a:extLst>
              <a:ext uri="{FF2B5EF4-FFF2-40B4-BE49-F238E27FC236}">
                <a16:creationId xmlns:a16="http://schemas.microsoft.com/office/drawing/2014/main" id="{ED282DAA-B638-C768-AB47-CDDD97ACB90F}"/>
              </a:ext>
            </a:extLst>
          </p:cNvPr>
          <p:cNvSpPr txBox="1"/>
          <p:nvPr/>
        </p:nvSpPr>
        <p:spPr>
          <a:xfrm>
            <a:off x="1700554" y="1870761"/>
            <a:ext cx="1553210" cy="269240"/>
          </a:xfrm>
          <a:prstGeom prst="rect">
            <a:avLst/>
          </a:prstGeom>
        </p:spPr>
        <p:txBody>
          <a:bodyPr vert="horz" wrap="square" lIns="0" tIns="12700" rIns="0" bIns="0" rtlCol="0">
            <a:spAutoFit/>
          </a:bodyPr>
          <a:lstStyle/>
          <a:p>
            <a:pPr marL="12700">
              <a:lnSpc>
                <a:spcPct val="100000"/>
              </a:lnSpc>
              <a:spcBef>
                <a:spcPts val="100"/>
              </a:spcBef>
            </a:pPr>
            <a:r>
              <a:rPr lang="en-US" sz="1600">
                <a:latin typeface="Courier New"/>
                <a:cs typeface="Courier New"/>
              </a:rPr>
              <a:t>(*v*)ing</a:t>
            </a:r>
            <a:r>
              <a:rPr lang="en-US" sz="1600" spc="-40">
                <a:latin typeface="Courier New"/>
                <a:cs typeface="Courier New"/>
              </a:rPr>
              <a:t> </a:t>
            </a:r>
            <a:r>
              <a:rPr lang="en-US" sz="1600">
                <a:latin typeface="Symbol"/>
                <a:cs typeface="Symbol"/>
              </a:rPr>
              <a:t></a:t>
            </a:r>
            <a:r>
              <a:rPr lang="en-US" sz="1600" spc="60">
                <a:latin typeface="Times New Roman"/>
                <a:cs typeface="Times New Roman"/>
              </a:rPr>
              <a:t>  </a:t>
            </a:r>
            <a:r>
              <a:rPr lang="en-US" sz="1600" spc="-50">
                <a:latin typeface="Calibri"/>
                <a:cs typeface="Calibri"/>
              </a:rPr>
              <a:t>ø</a:t>
            </a:r>
            <a:endParaRPr lang="en-US" sz="1600" dirty="0">
              <a:latin typeface="Calibri"/>
              <a:cs typeface="Calibri"/>
            </a:endParaRPr>
          </a:p>
        </p:txBody>
      </p:sp>
      <p:sp>
        <p:nvSpPr>
          <p:cNvPr id="5" name="object 8">
            <a:extLst>
              <a:ext uri="{FF2B5EF4-FFF2-40B4-BE49-F238E27FC236}">
                <a16:creationId xmlns:a16="http://schemas.microsoft.com/office/drawing/2014/main" id="{EB934639-62D7-F54C-00AE-25554C5D781E}"/>
              </a:ext>
            </a:extLst>
          </p:cNvPr>
          <p:cNvSpPr txBox="1"/>
          <p:nvPr/>
        </p:nvSpPr>
        <p:spPr>
          <a:xfrm>
            <a:off x="3837083" y="1837106"/>
            <a:ext cx="883285" cy="605790"/>
          </a:xfrm>
          <a:prstGeom prst="rect">
            <a:avLst/>
          </a:prstGeom>
        </p:spPr>
        <p:txBody>
          <a:bodyPr vert="horz" wrap="square" lIns="0" tIns="12700" rIns="0" bIns="0" rtlCol="0">
            <a:spAutoFit/>
          </a:bodyPr>
          <a:lstStyle/>
          <a:p>
            <a:pPr marL="12700" marR="5080" indent="3810">
              <a:lnSpc>
                <a:spcPct val="119000"/>
              </a:lnSpc>
              <a:spcBef>
                <a:spcPts val="100"/>
              </a:spcBef>
            </a:pPr>
            <a:r>
              <a:rPr lang="en-US" sz="1600" spc="-10">
                <a:solidFill>
                  <a:srgbClr val="28817A"/>
                </a:solidFill>
                <a:latin typeface="Courier New"/>
                <a:cs typeface="Courier New"/>
              </a:rPr>
              <a:t>walking </a:t>
            </a:r>
            <a:r>
              <a:rPr lang="en-US" sz="1600" spc="-20">
                <a:solidFill>
                  <a:srgbClr val="28817A"/>
                </a:solidFill>
                <a:latin typeface="Courier New"/>
                <a:cs typeface="Courier New"/>
              </a:rPr>
              <a:t>sing</a:t>
            </a:r>
            <a:endParaRPr lang="en-US" sz="1600" dirty="0">
              <a:latin typeface="Courier New"/>
              <a:cs typeface="Courier New"/>
            </a:endParaRPr>
          </a:p>
        </p:txBody>
      </p:sp>
      <p:sp>
        <p:nvSpPr>
          <p:cNvPr id="6" name="object 9">
            <a:extLst>
              <a:ext uri="{FF2B5EF4-FFF2-40B4-BE49-F238E27FC236}">
                <a16:creationId xmlns:a16="http://schemas.microsoft.com/office/drawing/2014/main" id="{D3931015-AF1B-9E13-A9D7-1393F5F384BA}"/>
              </a:ext>
            </a:extLst>
          </p:cNvPr>
          <p:cNvSpPr txBox="1"/>
          <p:nvPr/>
        </p:nvSpPr>
        <p:spPr>
          <a:xfrm>
            <a:off x="5822614" y="1788490"/>
            <a:ext cx="840105" cy="605790"/>
          </a:xfrm>
          <a:prstGeom prst="rect">
            <a:avLst/>
          </a:prstGeom>
        </p:spPr>
        <p:txBody>
          <a:bodyPr vert="horz" wrap="square" lIns="0" tIns="58419" rIns="0" bIns="0" rtlCol="0">
            <a:spAutoFit/>
          </a:bodyPr>
          <a:lstStyle/>
          <a:p>
            <a:pPr marL="16510">
              <a:lnSpc>
                <a:spcPct val="100000"/>
              </a:lnSpc>
              <a:spcBef>
                <a:spcPts val="459"/>
              </a:spcBef>
            </a:pPr>
            <a:r>
              <a:rPr lang="en-US" sz="1600">
                <a:solidFill>
                  <a:srgbClr val="30928D"/>
                </a:solidFill>
                <a:latin typeface="Symbol"/>
                <a:cs typeface="Symbol"/>
              </a:rPr>
              <a:t></a:t>
            </a:r>
            <a:r>
              <a:rPr lang="en-US" sz="1600" spc="80">
                <a:solidFill>
                  <a:srgbClr val="30928D"/>
                </a:solidFill>
                <a:latin typeface="Times New Roman"/>
                <a:cs typeface="Times New Roman"/>
              </a:rPr>
              <a:t>  </a:t>
            </a:r>
            <a:r>
              <a:rPr lang="en-US" sz="1600" spc="-20">
                <a:solidFill>
                  <a:srgbClr val="28817A"/>
                </a:solidFill>
                <a:latin typeface="Courier New"/>
                <a:cs typeface="Courier New"/>
              </a:rPr>
              <a:t>walk</a:t>
            </a:r>
            <a:endParaRPr lang="en-US" sz="1600">
              <a:latin typeface="Courier New"/>
              <a:cs typeface="Courier New"/>
            </a:endParaRPr>
          </a:p>
          <a:p>
            <a:pPr marL="12700">
              <a:lnSpc>
                <a:spcPct val="100000"/>
              </a:lnSpc>
              <a:spcBef>
                <a:spcPts val="365"/>
              </a:spcBef>
            </a:pPr>
            <a:r>
              <a:rPr lang="en-US" sz="1600">
                <a:solidFill>
                  <a:srgbClr val="30928D"/>
                </a:solidFill>
                <a:latin typeface="Symbol"/>
                <a:cs typeface="Symbol"/>
              </a:rPr>
              <a:t></a:t>
            </a:r>
            <a:r>
              <a:rPr lang="en-US" sz="1600" spc="80">
                <a:solidFill>
                  <a:srgbClr val="30928D"/>
                </a:solidFill>
                <a:latin typeface="Times New Roman"/>
                <a:cs typeface="Times New Roman"/>
              </a:rPr>
              <a:t>  </a:t>
            </a:r>
            <a:r>
              <a:rPr lang="en-US" sz="1600" spc="-20">
                <a:solidFill>
                  <a:srgbClr val="28817A"/>
                </a:solidFill>
                <a:latin typeface="Courier New"/>
                <a:cs typeface="Courier New"/>
              </a:rPr>
              <a:t>sing</a:t>
            </a:r>
            <a:endParaRPr lang="en-US" sz="1600" dirty="0">
              <a:latin typeface="Courier New"/>
              <a:cs typeface="Courier New"/>
            </a:endParaRPr>
          </a:p>
        </p:txBody>
      </p:sp>
      <p:sp>
        <p:nvSpPr>
          <p:cNvPr id="7" name="object 10">
            <a:extLst>
              <a:ext uri="{FF2B5EF4-FFF2-40B4-BE49-F238E27FC236}">
                <a16:creationId xmlns:a16="http://schemas.microsoft.com/office/drawing/2014/main" id="{41EF3A54-2854-C14C-9AB1-D82EAA2681CE}"/>
              </a:ext>
            </a:extLst>
          </p:cNvPr>
          <p:cNvSpPr txBox="1"/>
          <p:nvPr/>
        </p:nvSpPr>
        <p:spPr>
          <a:xfrm>
            <a:off x="1488421" y="5503600"/>
            <a:ext cx="8668385" cy="596265"/>
          </a:xfrm>
          <a:prstGeom prst="rect">
            <a:avLst/>
          </a:prstGeom>
        </p:spPr>
        <p:txBody>
          <a:bodyPr vert="horz" wrap="square" lIns="0" tIns="12700" rIns="0" bIns="0" rtlCol="0">
            <a:spAutoFit/>
          </a:bodyPr>
          <a:lstStyle/>
          <a:p>
            <a:pPr marL="12700">
              <a:lnSpc>
                <a:spcPct val="100000"/>
              </a:lnSpc>
              <a:spcBef>
                <a:spcPts val="100"/>
              </a:spcBef>
            </a:pPr>
            <a:r>
              <a:rPr lang="en-US" sz="1350" dirty="0">
                <a:latin typeface="Courier New"/>
                <a:cs typeface="Courier New"/>
              </a:rPr>
              <a:t>tr</a:t>
            </a:r>
            <a:r>
              <a:rPr lang="en-US" sz="1350" spc="-30" dirty="0">
                <a:latin typeface="Courier New"/>
                <a:cs typeface="Courier New"/>
              </a:rPr>
              <a:t> </a:t>
            </a:r>
            <a:r>
              <a:rPr lang="en-US" sz="1350" spc="-10" dirty="0">
                <a:latin typeface="Courier New"/>
                <a:cs typeface="Courier New"/>
              </a:rPr>
              <a:t>-</a:t>
            </a:r>
            <a:r>
              <a:rPr lang="en-US" sz="1350" dirty="0" err="1">
                <a:latin typeface="Courier New"/>
                <a:cs typeface="Courier New"/>
              </a:rPr>
              <a:t>sc</a:t>
            </a:r>
            <a:r>
              <a:rPr lang="en-US" sz="1350" spc="-30" dirty="0">
                <a:latin typeface="Courier New"/>
                <a:cs typeface="Courier New"/>
              </a:rPr>
              <a:t> </a:t>
            </a:r>
            <a:r>
              <a:rPr lang="en-US" sz="1350" spc="-10" dirty="0">
                <a:latin typeface="Courier New"/>
                <a:cs typeface="Courier New"/>
              </a:rPr>
              <a:t>'A-Za-</a:t>
            </a:r>
            <a:r>
              <a:rPr lang="en-US" sz="1350" dirty="0">
                <a:latin typeface="Courier New"/>
                <a:cs typeface="Courier New"/>
              </a:rPr>
              <a:t>z'</a:t>
            </a:r>
            <a:r>
              <a:rPr lang="en-US" sz="1350" spc="-25" dirty="0">
                <a:latin typeface="Courier New"/>
                <a:cs typeface="Courier New"/>
              </a:rPr>
              <a:t> </a:t>
            </a:r>
            <a:r>
              <a:rPr lang="en-US" sz="1350" dirty="0">
                <a:latin typeface="Courier New"/>
                <a:cs typeface="Courier New"/>
              </a:rPr>
              <a:t>'\n'</a:t>
            </a:r>
            <a:r>
              <a:rPr lang="en-US" sz="1350" spc="-30" dirty="0">
                <a:latin typeface="Courier New"/>
                <a:cs typeface="Courier New"/>
              </a:rPr>
              <a:t> </a:t>
            </a:r>
            <a:r>
              <a:rPr lang="en-US" sz="1350" dirty="0">
                <a:latin typeface="Courier New"/>
                <a:cs typeface="Courier New"/>
              </a:rPr>
              <a:t>&lt;</a:t>
            </a:r>
            <a:r>
              <a:rPr lang="en-US" sz="1350" spc="-25" dirty="0">
                <a:latin typeface="Courier New"/>
                <a:cs typeface="Courier New"/>
              </a:rPr>
              <a:t> </a:t>
            </a:r>
            <a:r>
              <a:rPr lang="en-US" sz="1350" dirty="0" err="1">
                <a:latin typeface="Courier New"/>
                <a:cs typeface="Courier New"/>
              </a:rPr>
              <a:t>shakes.txt</a:t>
            </a:r>
            <a:r>
              <a:rPr lang="en-US" sz="1350" spc="-30" dirty="0">
                <a:latin typeface="Courier New"/>
                <a:cs typeface="Courier New"/>
              </a:rPr>
              <a:t> </a:t>
            </a:r>
            <a:r>
              <a:rPr lang="en-US" sz="1350" dirty="0">
                <a:latin typeface="Courier New"/>
                <a:cs typeface="Courier New"/>
              </a:rPr>
              <a:t>|</a:t>
            </a:r>
            <a:r>
              <a:rPr lang="en-US" sz="1350" spc="-30" dirty="0">
                <a:latin typeface="Courier New"/>
                <a:cs typeface="Courier New"/>
              </a:rPr>
              <a:t> </a:t>
            </a:r>
            <a:r>
              <a:rPr lang="en-US" sz="1350" dirty="0">
                <a:latin typeface="Courier New"/>
                <a:cs typeface="Courier New"/>
              </a:rPr>
              <a:t>grep</a:t>
            </a:r>
            <a:r>
              <a:rPr lang="en-US" sz="1350" spc="-25" dirty="0">
                <a:latin typeface="Courier New"/>
                <a:cs typeface="Courier New"/>
              </a:rPr>
              <a:t> </a:t>
            </a:r>
            <a:r>
              <a:rPr lang="en-US" sz="1350" dirty="0">
                <a:latin typeface="Courier New"/>
                <a:cs typeface="Courier New"/>
              </a:rPr>
              <a:t>'[</a:t>
            </a:r>
            <a:r>
              <a:rPr lang="en-US" sz="1350" dirty="0" err="1">
                <a:latin typeface="Courier New"/>
                <a:cs typeface="Courier New"/>
              </a:rPr>
              <a:t>aeiou</a:t>
            </a:r>
            <a:r>
              <a:rPr lang="en-US" sz="1350" dirty="0">
                <a:latin typeface="Courier New"/>
                <a:cs typeface="Courier New"/>
              </a:rPr>
              <a:t>].*</a:t>
            </a:r>
            <a:r>
              <a:rPr lang="en-US" sz="1350" dirty="0" err="1">
                <a:latin typeface="Courier New"/>
                <a:cs typeface="Courier New"/>
              </a:rPr>
              <a:t>ing</a:t>
            </a:r>
            <a:r>
              <a:rPr lang="en-US" sz="1350" dirty="0">
                <a:latin typeface="Courier New"/>
                <a:cs typeface="Courier New"/>
              </a:rPr>
              <a:t>$'</a:t>
            </a:r>
            <a:r>
              <a:rPr lang="en-US" sz="1350" spc="-30" dirty="0">
                <a:latin typeface="Courier New"/>
                <a:cs typeface="Courier New"/>
              </a:rPr>
              <a:t> </a:t>
            </a:r>
            <a:r>
              <a:rPr lang="en-US" sz="1350" dirty="0">
                <a:latin typeface="Courier New"/>
                <a:cs typeface="Courier New"/>
              </a:rPr>
              <a:t>|</a:t>
            </a:r>
            <a:r>
              <a:rPr lang="en-US" sz="1350" spc="-30" dirty="0">
                <a:latin typeface="Courier New"/>
                <a:cs typeface="Courier New"/>
              </a:rPr>
              <a:t> </a:t>
            </a:r>
            <a:r>
              <a:rPr lang="en-US" sz="1350" dirty="0">
                <a:latin typeface="Courier New"/>
                <a:cs typeface="Courier New"/>
              </a:rPr>
              <a:t>sort</a:t>
            </a:r>
            <a:r>
              <a:rPr lang="en-US" sz="1350" spc="-25" dirty="0">
                <a:latin typeface="Courier New"/>
                <a:cs typeface="Courier New"/>
              </a:rPr>
              <a:t> </a:t>
            </a:r>
            <a:r>
              <a:rPr lang="en-US" sz="1350" dirty="0">
                <a:latin typeface="Courier New"/>
                <a:cs typeface="Courier New"/>
              </a:rPr>
              <a:t>|</a:t>
            </a:r>
            <a:r>
              <a:rPr lang="en-US" sz="1350" spc="-30" dirty="0">
                <a:latin typeface="Courier New"/>
                <a:cs typeface="Courier New"/>
              </a:rPr>
              <a:t> </a:t>
            </a:r>
            <a:r>
              <a:rPr lang="en-US" sz="1350" dirty="0" err="1">
                <a:latin typeface="Courier New"/>
                <a:cs typeface="Courier New"/>
              </a:rPr>
              <a:t>uniq</a:t>
            </a:r>
            <a:r>
              <a:rPr lang="en-US" sz="1350" spc="-25" dirty="0">
                <a:latin typeface="Courier New"/>
                <a:cs typeface="Courier New"/>
              </a:rPr>
              <a:t> </a:t>
            </a:r>
            <a:r>
              <a:rPr lang="en-US" sz="1350" spc="-10" dirty="0">
                <a:latin typeface="Courier New"/>
                <a:cs typeface="Courier New"/>
              </a:rPr>
              <a:t>-</a:t>
            </a:r>
            <a:r>
              <a:rPr lang="en-US" sz="1350" dirty="0">
                <a:latin typeface="Courier New"/>
                <a:cs typeface="Courier New"/>
              </a:rPr>
              <a:t>c</a:t>
            </a:r>
            <a:r>
              <a:rPr lang="en-US" sz="1350" spc="-30" dirty="0">
                <a:latin typeface="Courier New"/>
                <a:cs typeface="Courier New"/>
              </a:rPr>
              <a:t> </a:t>
            </a:r>
            <a:r>
              <a:rPr lang="en-US" sz="1350" dirty="0">
                <a:latin typeface="Courier New"/>
                <a:cs typeface="Courier New"/>
              </a:rPr>
              <a:t>|</a:t>
            </a:r>
            <a:r>
              <a:rPr lang="en-US" sz="1350" spc="-30" dirty="0">
                <a:latin typeface="Courier New"/>
                <a:cs typeface="Courier New"/>
              </a:rPr>
              <a:t> </a:t>
            </a:r>
            <a:r>
              <a:rPr lang="en-US" sz="1350" dirty="0">
                <a:latin typeface="Courier New"/>
                <a:cs typeface="Courier New"/>
              </a:rPr>
              <a:t>sort</a:t>
            </a:r>
            <a:r>
              <a:rPr lang="en-US" sz="1350" spc="-25" dirty="0">
                <a:latin typeface="Courier New"/>
                <a:cs typeface="Courier New"/>
              </a:rPr>
              <a:t> –nr</a:t>
            </a:r>
            <a:endParaRPr lang="en-US" sz="1350" dirty="0">
              <a:latin typeface="Courier New"/>
              <a:cs typeface="Courier New"/>
            </a:endParaRPr>
          </a:p>
          <a:p>
            <a:pPr marL="281305">
              <a:lnSpc>
                <a:spcPct val="100000"/>
              </a:lnSpc>
              <a:spcBef>
                <a:spcPts val="1190"/>
              </a:spcBef>
            </a:pPr>
            <a:r>
              <a:rPr lang="en-US" sz="1400" spc="-25" dirty="0">
                <a:latin typeface="Calibri"/>
                <a:cs typeface="Calibri"/>
              </a:rPr>
              <a:t>37</a:t>
            </a:r>
            <a:endParaRPr lang="en-US" sz="1400" dirty="0">
              <a:latin typeface="Calibri"/>
              <a:cs typeface="Calibri"/>
            </a:endParaRPr>
          </a:p>
        </p:txBody>
      </p:sp>
    </p:spTree>
    <p:extLst>
      <p:ext uri="{BB962C8B-B14F-4D97-AF65-F5344CB8AC3E}">
        <p14:creationId xmlns:p14="http://schemas.microsoft.com/office/powerpoint/2010/main" val="3061590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6">
            <a:extLst>
              <a:ext uri="{FF2B5EF4-FFF2-40B4-BE49-F238E27FC236}">
                <a16:creationId xmlns:a16="http://schemas.microsoft.com/office/drawing/2014/main" id="{30C464ED-D62F-58BB-0FA2-2117B88998CF}"/>
              </a:ext>
            </a:extLst>
          </p:cNvPr>
          <p:cNvSpPr txBox="1">
            <a:spLocks/>
          </p:cNvSpPr>
          <p:nvPr/>
        </p:nvSpPr>
        <p:spPr>
          <a:xfrm>
            <a:off x="1027351" y="623522"/>
            <a:ext cx="9161677" cy="1032527"/>
          </a:xfrm>
          <a:prstGeom prst="rect">
            <a:avLst/>
          </a:prstGeom>
        </p:spPr>
        <p:txBody>
          <a:bodyPr vert="horz" wrap="square" lIns="0" tIns="30480"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65100" marR="5080">
              <a:lnSpc>
                <a:spcPts val="3800"/>
              </a:lnSpc>
              <a:spcBef>
                <a:spcPts val="240"/>
              </a:spcBef>
            </a:pPr>
            <a:r>
              <a:rPr lang="en-US" dirty="0"/>
              <a:t>Dealing</a:t>
            </a:r>
            <a:r>
              <a:rPr lang="en-US" spc="-75" dirty="0"/>
              <a:t> </a:t>
            </a:r>
            <a:r>
              <a:rPr lang="en-US" dirty="0"/>
              <a:t>with</a:t>
            </a:r>
            <a:r>
              <a:rPr lang="en-US" spc="-75" dirty="0"/>
              <a:t> </a:t>
            </a:r>
            <a:r>
              <a:rPr lang="en-US" dirty="0"/>
              <a:t>complex</a:t>
            </a:r>
            <a:r>
              <a:rPr lang="en-US" spc="-75" dirty="0"/>
              <a:t> </a:t>
            </a:r>
            <a:r>
              <a:rPr lang="en-US" dirty="0"/>
              <a:t>morphology</a:t>
            </a:r>
            <a:r>
              <a:rPr lang="en-US" spc="-70" dirty="0"/>
              <a:t> </a:t>
            </a:r>
            <a:r>
              <a:rPr lang="en-US" spc="-25" dirty="0"/>
              <a:t>is </a:t>
            </a:r>
            <a:r>
              <a:rPr lang="en-US" dirty="0"/>
              <a:t>sometimes</a:t>
            </a:r>
            <a:r>
              <a:rPr lang="en-US" spc="195" dirty="0"/>
              <a:t> </a:t>
            </a:r>
            <a:r>
              <a:rPr lang="en-US" spc="-10" dirty="0"/>
              <a:t>necessary</a:t>
            </a:r>
          </a:p>
        </p:txBody>
      </p:sp>
      <p:sp>
        <p:nvSpPr>
          <p:cNvPr id="3" name="object 7">
            <a:extLst>
              <a:ext uri="{FF2B5EF4-FFF2-40B4-BE49-F238E27FC236}">
                <a16:creationId xmlns:a16="http://schemas.microsoft.com/office/drawing/2014/main" id="{A9292923-7AAF-6D71-9AC9-8CD2C4A2DE5B}"/>
              </a:ext>
            </a:extLst>
          </p:cNvPr>
          <p:cNvSpPr txBox="1"/>
          <p:nvPr/>
        </p:nvSpPr>
        <p:spPr>
          <a:xfrm>
            <a:off x="1027351" y="1916688"/>
            <a:ext cx="8427085" cy="3158490"/>
          </a:xfrm>
          <a:prstGeom prst="rect">
            <a:avLst/>
          </a:prstGeom>
        </p:spPr>
        <p:txBody>
          <a:bodyPr vert="horz" wrap="square" lIns="0" tIns="12700" rIns="0" bIns="0" rtlCol="0">
            <a:spAutoFit/>
          </a:bodyPr>
          <a:lstStyle/>
          <a:p>
            <a:pPr marL="354965" indent="-342265">
              <a:lnSpc>
                <a:spcPct val="100000"/>
              </a:lnSpc>
              <a:spcBef>
                <a:spcPts val="100"/>
              </a:spcBef>
              <a:buClr>
                <a:srgbClr val="CC0000"/>
              </a:buClr>
              <a:buFont typeface="Times New Roman"/>
              <a:buChar char="•"/>
              <a:tabLst>
                <a:tab pos="354965" algn="l"/>
              </a:tabLst>
            </a:pPr>
            <a:r>
              <a:rPr sz="2600" dirty="0">
                <a:latin typeface="Calibri"/>
                <a:cs typeface="Calibri"/>
              </a:rPr>
              <a:t>Some</a:t>
            </a:r>
            <a:r>
              <a:rPr sz="2600" spc="-50" dirty="0">
                <a:latin typeface="Calibri"/>
                <a:cs typeface="Calibri"/>
              </a:rPr>
              <a:t> </a:t>
            </a:r>
            <a:r>
              <a:rPr sz="2600" dirty="0">
                <a:latin typeface="Calibri"/>
                <a:cs typeface="Calibri"/>
              </a:rPr>
              <a:t>languages</a:t>
            </a:r>
            <a:r>
              <a:rPr sz="2600" spc="-45" dirty="0">
                <a:latin typeface="Calibri"/>
                <a:cs typeface="Calibri"/>
              </a:rPr>
              <a:t> </a:t>
            </a:r>
            <a:r>
              <a:rPr sz="2600" dirty="0">
                <a:latin typeface="Calibri"/>
                <a:cs typeface="Calibri"/>
              </a:rPr>
              <a:t>requires</a:t>
            </a:r>
            <a:r>
              <a:rPr sz="2600" spc="-45" dirty="0">
                <a:latin typeface="Calibri"/>
                <a:cs typeface="Calibri"/>
              </a:rPr>
              <a:t> </a:t>
            </a:r>
            <a:r>
              <a:rPr sz="2600" dirty="0">
                <a:latin typeface="Calibri"/>
                <a:cs typeface="Calibri"/>
              </a:rPr>
              <a:t>complex</a:t>
            </a:r>
            <a:r>
              <a:rPr sz="2600" spc="-45" dirty="0">
                <a:latin typeface="Calibri"/>
                <a:cs typeface="Calibri"/>
              </a:rPr>
              <a:t> </a:t>
            </a:r>
            <a:r>
              <a:rPr sz="2600" dirty="0">
                <a:latin typeface="Calibri"/>
                <a:cs typeface="Calibri"/>
              </a:rPr>
              <a:t>morpheme</a:t>
            </a:r>
            <a:r>
              <a:rPr sz="2600" spc="-45" dirty="0">
                <a:latin typeface="Calibri"/>
                <a:cs typeface="Calibri"/>
              </a:rPr>
              <a:t> </a:t>
            </a:r>
            <a:r>
              <a:rPr sz="2600" spc="-10" dirty="0">
                <a:latin typeface="Calibri"/>
                <a:cs typeface="Calibri"/>
              </a:rPr>
              <a:t>segmenta</a:t>
            </a:r>
            <a:r>
              <a:rPr lang="en-US" sz="2600" spc="-10" dirty="0">
                <a:latin typeface="Calibri"/>
                <a:cs typeface="Calibri"/>
              </a:rPr>
              <a:t>ti</a:t>
            </a:r>
            <a:r>
              <a:rPr sz="2600" spc="-10" dirty="0">
                <a:latin typeface="Calibri"/>
                <a:cs typeface="Calibri"/>
              </a:rPr>
              <a:t>on</a:t>
            </a:r>
            <a:endParaRPr sz="2600" dirty="0">
              <a:latin typeface="Calibri"/>
              <a:cs typeface="Calibri"/>
            </a:endParaRPr>
          </a:p>
          <a:p>
            <a:pPr marL="697865" lvl="1" indent="-227965">
              <a:lnSpc>
                <a:spcPct val="100000"/>
              </a:lnSpc>
              <a:spcBef>
                <a:spcPts val="105"/>
              </a:spcBef>
              <a:buFont typeface="Times New Roman"/>
              <a:buChar char="•"/>
              <a:tabLst>
                <a:tab pos="697865" algn="l"/>
              </a:tabLst>
            </a:pPr>
            <a:r>
              <a:rPr sz="2200" spc="-10" dirty="0">
                <a:latin typeface="Calibri"/>
                <a:cs typeface="Calibri"/>
              </a:rPr>
              <a:t>Turkish</a:t>
            </a:r>
            <a:endParaRPr sz="2200" dirty="0">
              <a:latin typeface="Calibri"/>
              <a:cs typeface="Calibri"/>
            </a:endParaRPr>
          </a:p>
          <a:p>
            <a:pPr marL="697865" lvl="1" indent="-227965">
              <a:lnSpc>
                <a:spcPct val="100000"/>
              </a:lnSpc>
              <a:spcBef>
                <a:spcPts val="360"/>
              </a:spcBef>
              <a:buClr>
                <a:srgbClr val="000000"/>
              </a:buClr>
              <a:buFont typeface="Times New Roman"/>
              <a:buChar char="•"/>
              <a:tabLst>
                <a:tab pos="697865" algn="l"/>
              </a:tabLst>
            </a:pPr>
            <a:r>
              <a:rPr sz="2200" spc="-10" dirty="0">
                <a:solidFill>
                  <a:srgbClr val="FF0000"/>
                </a:solidFill>
                <a:latin typeface="Calibri"/>
                <a:cs typeface="Calibri"/>
              </a:rPr>
              <a:t>UygarlasGramadiklarimizdanmissinizcasina</a:t>
            </a:r>
            <a:endParaRPr sz="2200" dirty="0">
              <a:latin typeface="Calibri"/>
              <a:cs typeface="Calibri"/>
            </a:endParaRPr>
          </a:p>
          <a:p>
            <a:pPr marL="697865" lvl="1" indent="-227965">
              <a:lnSpc>
                <a:spcPct val="100000"/>
              </a:lnSpc>
              <a:spcBef>
                <a:spcPts val="260"/>
              </a:spcBef>
              <a:buFont typeface="Times New Roman"/>
              <a:buChar char="•"/>
              <a:tabLst>
                <a:tab pos="697865" algn="l"/>
              </a:tabLst>
            </a:pPr>
            <a:r>
              <a:rPr sz="2200" dirty="0">
                <a:latin typeface="Calibri"/>
                <a:cs typeface="Calibri"/>
              </a:rPr>
              <a:t>`(behaving)</a:t>
            </a:r>
            <a:r>
              <a:rPr sz="2200" spc="-30" dirty="0">
                <a:latin typeface="Calibri"/>
                <a:cs typeface="Calibri"/>
              </a:rPr>
              <a:t> </a:t>
            </a:r>
            <a:r>
              <a:rPr sz="2200" dirty="0">
                <a:latin typeface="Calibri"/>
                <a:cs typeface="Calibri"/>
              </a:rPr>
              <a:t>as</a:t>
            </a:r>
            <a:r>
              <a:rPr sz="2200" spc="-30" dirty="0">
                <a:latin typeface="Calibri"/>
                <a:cs typeface="Calibri"/>
              </a:rPr>
              <a:t> </a:t>
            </a:r>
            <a:r>
              <a:rPr sz="2200" dirty="0">
                <a:latin typeface="Calibri"/>
                <a:cs typeface="Calibri"/>
              </a:rPr>
              <a:t>if</a:t>
            </a:r>
            <a:r>
              <a:rPr sz="2200" spc="-30" dirty="0">
                <a:latin typeface="Calibri"/>
                <a:cs typeface="Calibri"/>
              </a:rPr>
              <a:t> </a:t>
            </a:r>
            <a:r>
              <a:rPr sz="2200" dirty="0">
                <a:latin typeface="Calibri"/>
                <a:cs typeface="Calibri"/>
              </a:rPr>
              <a:t>you</a:t>
            </a:r>
            <a:r>
              <a:rPr sz="2200" spc="-25" dirty="0">
                <a:latin typeface="Calibri"/>
                <a:cs typeface="Calibri"/>
              </a:rPr>
              <a:t> </a:t>
            </a:r>
            <a:r>
              <a:rPr sz="2200" dirty="0">
                <a:latin typeface="Calibri"/>
                <a:cs typeface="Calibri"/>
              </a:rPr>
              <a:t>are</a:t>
            </a:r>
            <a:r>
              <a:rPr sz="2200" spc="-30" dirty="0">
                <a:latin typeface="Calibri"/>
                <a:cs typeface="Calibri"/>
              </a:rPr>
              <a:t> </a:t>
            </a:r>
            <a:r>
              <a:rPr sz="2200" dirty="0">
                <a:latin typeface="Calibri"/>
                <a:cs typeface="Calibri"/>
              </a:rPr>
              <a:t>among</a:t>
            </a:r>
            <a:r>
              <a:rPr sz="2200" spc="-30" dirty="0">
                <a:latin typeface="Calibri"/>
                <a:cs typeface="Calibri"/>
              </a:rPr>
              <a:t> </a:t>
            </a:r>
            <a:r>
              <a:rPr sz="2200" dirty="0">
                <a:latin typeface="Calibri"/>
                <a:cs typeface="Calibri"/>
              </a:rPr>
              <a:t>those</a:t>
            </a:r>
            <a:r>
              <a:rPr sz="2200" spc="-30" dirty="0">
                <a:latin typeface="Calibri"/>
                <a:cs typeface="Calibri"/>
              </a:rPr>
              <a:t> </a:t>
            </a:r>
            <a:r>
              <a:rPr sz="2200" dirty="0">
                <a:latin typeface="Calibri"/>
                <a:cs typeface="Calibri"/>
              </a:rPr>
              <a:t>whom</a:t>
            </a:r>
            <a:r>
              <a:rPr sz="2200" spc="-25" dirty="0">
                <a:latin typeface="Calibri"/>
                <a:cs typeface="Calibri"/>
              </a:rPr>
              <a:t> </a:t>
            </a:r>
            <a:r>
              <a:rPr sz="2200" dirty="0">
                <a:latin typeface="Calibri"/>
                <a:cs typeface="Calibri"/>
              </a:rPr>
              <a:t>we</a:t>
            </a:r>
            <a:r>
              <a:rPr sz="2200" spc="-30" dirty="0">
                <a:latin typeface="Calibri"/>
                <a:cs typeface="Calibri"/>
              </a:rPr>
              <a:t> </a:t>
            </a:r>
            <a:r>
              <a:rPr sz="2200" dirty="0">
                <a:latin typeface="Calibri"/>
                <a:cs typeface="Calibri"/>
              </a:rPr>
              <a:t>could</a:t>
            </a:r>
            <a:r>
              <a:rPr sz="2200" spc="-30" dirty="0">
                <a:latin typeface="Calibri"/>
                <a:cs typeface="Calibri"/>
              </a:rPr>
              <a:t> </a:t>
            </a:r>
            <a:r>
              <a:rPr sz="2200" dirty="0">
                <a:latin typeface="Calibri"/>
                <a:cs typeface="Calibri"/>
              </a:rPr>
              <a:t>not</a:t>
            </a:r>
            <a:r>
              <a:rPr sz="2200" spc="-25" dirty="0">
                <a:latin typeface="Calibri"/>
                <a:cs typeface="Calibri"/>
              </a:rPr>
              <a:t> </a:t>
            </a:r>
            <a:r>
              <a:rPr sz="2200" spc="-10" dirty="0">
                <a:latin typeface="Calibri"/>
                <a:cs typeface="Calibri"/>
              </a:rPr>
              <a:t>civilize’</a:t>
            </a:r>
            <a:endParaRPr sz="2200" dirty="0">
              <a:latin typeface="Calibri"/>
              <a:cs typeface="Calibri"/>
            </a:endParaRPr>
          </a:p>
          <a:p>
            <a:pPr marL="697865" lvl="1" indent="-227965">
              <a:lnSpc>
                <a:spcPct val="100000"/>
              </a:lnSpc>
              <a:spcBef>
                <a:spcPts val="260"/>
              </a:spcBef>
              <a:buClr>
                <a:srgbClr val="000000"/>
              </a:buClr>
              <a:buFont typeface="Times New Roman"/>
              <a:buChar char="•"/>
              <a:tabLst>
                <a:tab pos="697865" algn="l"/>
              </a:tabLst>
            </a:pPr>
            <a:r>
              <a:rPr sz="2200" dirty="0">
                <a:solidFill>
                  <a:srgbClr val="FF0000"/>
                </a:solidFill>
                <a:latin typeface="Calibri"/>
                <a:cs typeface="Calibri"/>
              </a:rPr>
              <a:t>Uygar</a:t>
            </a:r>
            <a:r>
              <a:rPr sz="2200" spc="-30" dirty="0">
                <a:solidFill>
                  <a:srgbClr val="FF0000"/>
                </a:solidFill>
                <a:latin typeface="Calibri"/>
                <a:cs typeface="Calibri"/>
              </a:rPr>
              <a:t> </a:t>
            </a:r>
            <a:r>
              <a:rPr sz="2200" dirty="0">
                <a:latin typeface="Calibri"/>
                <a:cs typeface="Calibri"/>
              </a:rPr>
              <a:t>`civilized’</a:t>
            </a:r>
            <a:r>
              <a:rPr sz="2200" spc="-20" dirty="0">
                <a:latin typeface="Calibri"/>
                <a:cs typeface="Calibri"/>
              </a:rPr>
              <a:t> </a:t>
            </a:r>
            <a:r>
              <a:rPr sz="2200" dirty="0">
                <a:latin typeface="Calibri"/>
                <a:cs typeface="Calibri"/>
              </a:rPr>
              <a:t>+</a:t>
            </a:r>
            <a:r>
              <a:rPr sz="2200" spc="-25" dirty="0">
                <a:latin typeface="Calibri"/>
                <a:cs typeface="Calibri"/>
              </a:rPr>
              <a:t> </a:t>
            </a:r>
            <a:r>
              <a:rPr sz="2200" dirty="0">
                <a:solidFill>
                  <a:srgbClr val="FF0000"/>
                </a:solidFill>
                <a:latin typeface="Calibri"/>
                <a:cs typeface="Calibri"/>
              </a:rPr>
              <a:t>las</a:t>
            </a:r>
            <a:r>
              <a:rPr sz="2200" spc="-20" dirty="0">
                <a:solidFill>
                  <a:srgbClr val="FF0000"/>
                </a:solidFill>
                <a:latin typeface="Calibri"/>
                <a:cs typeface="Calibri"/>
              </a:rPr>
              <a:t> </a:t>
            </a:r>
            <a:r>
              <a:rPr sz="2200" spc="-10" dirty="0">
                <a:latin typeface="Calibri"/>
                <a:cs typeface="Calibri"/>
              </a:rPr>
              <a:t>`become’</a:t>
            </a:r>
            <a:endParaRPr sz="2200" dirty="0">
              <a:latin typeface="Calibri"/>
              <a:cs typeface="Calibri"/>
            </a:endParaRPr>
          </a:p>
          <a:p>
            <a:pPr marL="812800">
              <a:lnSpc>
                <a:spcPct val="100000"/>
              </a:lnSpc>
              <a:spcBef>
                <a:spcPts val="220"/>
              </a:spcBef>
            </a:pPr>
            <a:r>
              <a:rPr sz="1900" dirty="0">
                <a:latin typeface="Calibri"/>
                <a:cs typeface="Calibri"/>
              </a:rPr>
              <a:t>+</a:t>
            </a:r>
            <a:r>
              <a:rPr sz="1900" spc="-25" dirty="0">
                <a:latin typeface="Calibri"/>
                <a:cs typeface="Calibri"/>
              </a:rPr>
              <a:t> </a:t>
            </a:r>
            <a:r>
              <a:rPr sz="1900" spc="-50" dirty="0">
                <a:solidFill>
                  <a:srgbClr val="FF0000"/>
                </a:solidFill>
                <a:latin typeface="Calibri"/>
                <a:cs typeface="Calibri"/>
              </a:rPr>
              <a:t>Gr</a:t>
            </a:r>
            <a:r>
              <a:rPr sz="1900" spc="-30" dirty="0">
                <a:solidFill>
                  <a:srgbClr val="FF0000"/>
                </a:solidFill>
                <a:latin typeface="Calibri"/>
                <a:cs typeface="Calibri"/>
              </a:rPr>
              <a:t> </a:t>
            </a:r>
            <a:r>
              <a:rPr sz="1900" dirty="0">
                <a:latin typeface="Calibri"/>
                <a:cs typeface="Calibri"/>
              </a:rPr>
              <a:t>`cause’</a:t>
            </a:r>
            <a:r>
              <a:rPr sz="1900" spc="-20" dirty="0">
                <a:latin typeface="Calibri"/>
                <a:cs typeface="Calibri"/>
              </a:rPr>
              <a:t> </a:t>
            </a:r>
            <a:r>
              <a:rPr sz="1900" dirty="0">
                <a:latin typeface="Calibri"/>
                <a:cs typeface="Calibri"/>
              </a:rPr>
              <a:t>+</a:t>
            </a:r>
            <a:r>
              <a:rPr sz="1900" spc="-25" dirty="0">
                <a:latin typeface="Calibri"/>
                <a:cs typeface="Calibri"/>
              </a:rPr>
              <a:t> </a:t>
            </a:r>
            <a:r>
              <a:rPr sz="1900" dirty="0">
                <a:solidFill>
                  <a:srgbClr val="FF0000"/>
                </a:solidFill>
                <a:latin typeface="Calibri"/>
                <a:cs typeface="Calibri"/>
              </a:rPr>
              <a:t>ama</a:t>
            </a:r>
            <a:r>
              <a:rPr sz="1900" spc="-25" dirty="0">
                <a:solidFill>
                  <a:srgbClr val="FF0000"/>
                </a:solidFill>
                <a:latin typeface="Calibri"/>
                <a:cs typeface="Calibri"/>
              </a:rPr>
              <a:t> </a:t>
            </a:r>
            <a:r>
              <a:rPr sz="1900" dirty="0">
                <a:latin typeface="Calibri"/>
                <a:cs typeface="Calibri"/>
              </a:rPr>
              <a:t>`not</a:t>
            </a:r>
            <a:r>
              <a:rPr sz="1900" spc="-25" dirty="0">
                <a:latin typeface="Calibri"/>
                <a:cs typeface="Calibri"/>
              </a:rPr>
              <a:t> </a:t>
            </a:r>
            <a:r>
              <a:rPr sz="1900" spc="-20" dirty="0">
                <a:latin typeface="Calibri"/>
                <a:cs typeface="Calibri"/>
              </a:rPr>
              <a:t>able’</a:t>
            </a:r>
            <a:endParaRPr sz="1900" dirty="0">
              <a:latin typeface="Calibri"/>
              <a:cs typeface="Calibri"/>
            </a:endParaRPr>
          </a:p>
          <a:p>
            <a:pPr marL="812800">
              <a:lnSpc>
                <a:spcPct val="100000"/>
              </a:lnSpc>
              <a:spcBef>
                <a:spcPts val="220"/>
              </a:spcBef>
            </a:pPr>
            <a:r>
              <a:rPr sz="1900" dirty="0">
                <a:latin typeface="Calibri"/>
                <a:cs typeface="Calibri"/>
              </a:rPr>
              <a:t>+</a:t>
            </a:r>
            <a:r>
              <a:rPr sz="1900" spc="-20" dirty="0">
                <a:latin typeface="Calibri"/>
                <a:cs typeface="Calibri"/>
              </a:rPr>
              <a:t> </a:t>
            </a:r>
            <a:r>
              <a:rPr sz="1900" dirty="0">
                <a:solidFill>
                  <a:srgbClr val="FF0000"/>
                </a:solidFill>
                <a:latin typeface="Calibri"/>
                <a:cs typeface="Calibri"/>
              </a:rPr>
              <a:t>dik</a:t>
            </a:r>
            <a:r>
              <a:rPr sz="1900" spc="-20" dirty="0">
                <a:solidFill>
                  <a:srgbClr val="FF0000"/>
                </a:solidFill>
                <a:latin typeface="Calibri"/>
                <a:cs typeface="Calibri"/>
              </a:rPr>
              <a:t> </a:t>
            </a:r>
            <a:r>
              <a:rPr sz="1900" dirty="0">
                <a:latin typeface="Calibri"/>
                <a:cs typeface="Calibri"/>
              </a:rPr>
              <a:t>`past’</a:t>
            </a:r>
            <a:r>
              <a:rPr sz="1900" spc="-15" dirty="0">
                <a:latin typeface="Calibri"/>
                <a:cs typeface="Calibri"/>
              </a:rPr>
              <a:t> </a:t>
            </a:r>
            <a:r>
              <a:rPr sz="1900" dirty="0">
                <a:latin typeface="Calibri"/>
                <a:cs typeface="Calibri"/>
              </a:rPr>
              <a:t>+</a:t>
            </a:r>
            <a:r>
              <a:rPr sz="1900" spc="-20" dirty="0">
                <a:latin typeface="Calibri"/>
                <a:cs typeface="Calibri"/>
              </a:rPr>
              <a:t> </a:t>
            </a:r>
            <a:r>
              <a:rPr sz="1900" dirty="0">
                <a:solidFill>
                  <a:srgbClr val="FF0000"/>
                </a:solidFill>
                <a:latin typeface="Calibri"/>
                <a:cs typeface="Calibri"/>
              </a:rPr>
              <a:t>lar</a:t>
            </a:r>
            <a:r>
              <a:rPr sz="1900" spc="-20" dirty="0">
                <a:solidFill>
                  <a:srgbClr val="FF0000"/>
                </a:solidFill>
                <a:latin typeface="Calibri"/>
                <a:cs typeface="Calibri"/>
              </a:rPr>
              <a:t> </a:t>
            </a:r>
            <a:r>
              <a:rPr sz="1900" spc="-10" dirty="0">
                <a:latin typeface="Calibri"/>
                <a:cs typeface="Calibri"/>
              </a:rPr>
              <a:t>‘plural’</a:t>
            </a:r>
            <a:endParaRPr sz="1900" dirty="0">
              <a:latin typeface="Calibri"/>
              <a:cs typeface="Calibri"/>
            </a:endParaRPr>
          </a:p>
          <a:p>
            <a:pPr marL="812800">
              <a:lnSpc>
                <a:spcPct val="100000"/>
              </a:lnSpc>
              <a:spcBef>
                <a:spcPts val="220"/>
              </a:spcBef>
            </a:pPr>
            <a:r>
              <a:rPr sz="1900" dirty="0">
                <a:latin typeface="Calibri"/>
                <a:cs typeface="Calibri"/>
              </a:rPr>
              <a:t>+</a:t>
            </a:r>
            <a:r>
              <a:rPr sz="1900" spc="-25" dirty="0">
                <a:latin typeface="Calibri"/>
                <a:cs typeface="Calibri"/>
              </a:rPr>
              <a:t> </a:t>
            </a:r>
            <a:r>
              <a:rPr sz="1900" dirty="0">
                <a:solidFill>
                  <a:srgbClr val="FF0000"/>
                </a:solidFill>
                <a:latin typeface="Calibri"/>
                <a:cs typeface="Calibri"/>
              </a:rPr>
              <a:t>imiz</a:t>
            </a:r>
            <a:r>
              <a:rPr sz="1900" spc="-25" dirty="0">
                <a:solidFill>
                  <a:srgbClr val="FF0000"/>
                </a:solidFill>
                <a:latin typeface="Calibri"/>
                <a:cs typeface="Calibri"/>
              </a:rPr>
              <a:t> </a:t>
            </a:r>
            <a:r>
              <a:rPr sz="1900" dirty="0">
                <a:latin typeface="Calibri"/>
                <a:cs typeface="Calibri"/>
              </a:rPr>
              <a:t>‘p1pl’</a:t>
            </a:r>
            <a:r>
              <a:rPr sz="1900" spc="-25" dirty="0">
                <a:latin typeface="Calibri"/>
                <a:cs typeface="Calibri"/>
              </a:rPr>
              <a:t> </a:t>
            </a:r>
            <a:r>
              <a:rPr sz="1900" dirty="0">
                <a:latin typeface="Calibri"/>
                <a:cs typeface="Calibri"/>
              </a:rPr>
              <a:t>+</a:t>
            </a:r>
            <a:r>
              <a:rPr sz="1900" spc="-20" dirty="0">
                <a:latin typeface="Calibri"/>
                <a:cs typeface="Calibri"/>
              </a:rPr>
              <a:t> </a:t>
            </a:r>
            <a:r>
              <a:rPr sz="1900" dirty="0">
                <a:solidFill>
                  <a:srgbClr val="FF0000"/>
                </a:solidFill>
                <a:latin typeface="Calibri"/>
                <a:cs typeface="Calibri"/>
              </a:rPr>
              <a:t>dan</a:t>
            </a:r>
            <a:r>
              <a:rPr sz="1900" spc="-20" dirty="0">
                <a:solidFill>
                  <a:srgbClr val="FF0000"/>
                </a:solidFill>
                <a:latin typeface="Calibri"/>
                <a:cs typeface="Calibri"/>
              </a:rPr>
              <a:t> </a:t>
            </a:r>
            <a:r>
              <a:rPr sz="1900" spc="-20" dirty="0">
                <a:latin typeface="Calibri"/>
                <a:cs typeface="Calibri"/>
              </a:rPr>
              <a:t>‘abl’</a:t>
            </a:r>
            <a:endParaRPr sz="1900" dirty="0">
              <a:latin typeface="Calibri"/>
              <a:cs typeface="Calibri"/>
            </a:endParaRPr>
          </a:p>
          <a:p>
            <a:pPr marL="812800">
              <a:lnSpc>
                <a:spcPct val="100000"/>
              </a:lnSpc>
              <a:spcBef>
                <a:spcPts val="220"/>
              </a:spcBef>
            </a:pPr>
            <a:r>
              <a:rPr sz="1900" dirty="0">
                <a:latin typeface="Calibri"/>
                <a:cs typeface="Calibri"/>
              </a:rPr>
              <a:t>+</a:t>
            </a:r>
            <a:r>
              <a:rPr sz="1900" spc="-15" dirty="0">
                <a:latin typeface="Calibri"/>
                <a:cs typeface="Calibri"/>
              </a:rPr>
              <a:t> </a:t>
            </a:r>
            <a:r>
              <a:rPr sz="1900" dirty="0">
                <a:solidFill>
                  <a:srgbClr val="FF0000"/>
                </a:solidFill>
                <a:latin typeface="Calibri"/>
                <a:cs typeface="Calibri"/>
              </a:rPr>
              <a:t>mis</a:t>
            </a:r>
            <a:r>
              <a:rPr sz="1900" spc="-15" dirty="0">
                <a:solidFill>
                  <a:srgbClr val="FF0000"/>
                </a:solidFill>
                <a:latin typeface="Calibri"/>
                <a:cs typeface="Calibri"/>
              </a:rPr>
              <a:t> </a:t>
            </a:r>
            <a:r>
              <a:rPr sz="1900" dirty="0">
                <a:latin typeface="Calibri"/>
                <a:cs typeface="Calibri"/>
              </a:rPr>
              <a:t>‘past’</a:t>
            </a:r>
            <a:r>
              <a:rPr sz="1900" spc="-15" dirty="0">
                <a:latin typeface="Calibri"/>
                <a:cs typeface="Calibri"/>
              </a:rPr>
              <a:t> </a:t>
            </a:r>
            <a:r>
              <a:rPr sz="1900" dirty="0">
                <a:latin typeface="Calibri"/>
                <a:cs typeface="Calibri"/>
              </a:rPr>
              <a:t>+</a:t>
            </a:r>
            <a:r>
              <a:rPr sz="1900" spc="-20" dirty="0">
                <a:latin typeface="Calibri"/>
                <a:cs typeface="Calibri"/>
              </a:rPr>
              <a:t> </a:t>
            </a:r>
            <a:r>
              <a:rPr sz="1900" dirty="0">
                <a:solidFill>
                  <a:srgbClr val="FF0000"/>
                </a:solidFill>
                <a:latin typeface="Calibri"/>
                <a:cs typeface="Calibri"/>
              </a:rPr>
              <a:t>siniz</a:t>
            </a:r>
            <a:r>
              <a:rPr sz="1900" spc="-20" dirty="0">
                <a:solidFill>
                  <a:srgbClr val="FF0000"/>
                </a:solidFill>
                <a:latin typeface="Calibri"/>
                <a:cs typeface="Calibri"/>
              </a:rPr>
              <a:t> </a:t>
            </a:r>
            <a:r>
              <a:rPr sz="1900" dirty="0">
                <a:latin typeface="Calibri"/>
                <a:cs typeface="Calibri"/>
              </a:rPr>
              <a:t>‘2pl’</a:t>
            </a:r>
            <a:r>
              <a:rPr sz="1900" spc="-15" dirty="0">
                <a:latin typeface="Calibri"/>
                <a:cs typeface="Calibri"/>
              </a:rPr>
              <a:t> </a:t>
            </a:r>
            <a:r>
              <a:rPr sz="1900" dirty="0">
                <a:latin typeface="Calibri"/>
                <a:cs typeface="Calibri"/>
              </a:rPr>
              <a:t>+</a:t>
            </a:r>
            <a:r>
              <a:rPr sz="1900" spc="-15" dirty="0">
                <a:latin typeface="Calibri"/>
                <a:cs typeface="Calibri"/>
              </a:rPr>
              <a:t> </a:t>
            </a:r>
            <a:r>
              <a:rPr sz="1900" dirty="0">
                <a:solidFill>
                  <a:srgbClr val="FF0000"/>
                </a:solidFill>
                <a:latin typeface="Calibri"/>
                <a:cs typeface="Calibri"/>
              </a:rPr>
              <a:t>casina</a:t>
            </a:r>
            <a:r>
              <a:rPr sz="1900" spc="-15" dirty="0">
                <a:solidFill>
                  <a:srgbClr val="FF0000"/>
                </a:solidFill>
                <a:latin typeface="Calibri"/>
                <a:cs typeface="Calibri"/>
              </a:rPr>
              <a:t> </a:t>
            </a:r>
            <a:r>
              <a:rPr sz="1900" dirty="0">
                <a:latin typeface="Calibri"/>
                <a:cs typeface="Calibri"/>
              </a:rPr>
              <a:t>‘as</a:t>
            </a:r>
            <a:r>
              <a:rPr sz="1900" spc="-15" dirty="0">
                <a:latin typeface="Calibri"/>
                <a:cs typeface="Calibri"/>
              </a:rPr>
              <a:t> </a:t>
            </a:r>
            <a:r>
              <a:rPr sz="1900" spc="-25" dirty="0">
                <a:latin typeface="Calibri"/>
                <a:cs typeface="Calibri"/>
              </a:rPr>
              <a:t>if’</a:t>
            </a:r>
            <a:endParaRPr sz="1900" dirty="0">
              <a:latin typeface="Calibri"/>
              <a:cs typeface="Calibri"/>
            </a:endParaRPr>
          </a:p>
        </p:txBody>
      </p:sp>
    </p:spTree>
    <p:extLst>
      <p:ext uri="{BB962C8B-B14F-4D97-AF65-F5344CB8AC3E}">
        <p14:creationId xmlns:p14="http://schemas.microsoft.com/office/powerpoint/2010/main" val="5163687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
            <a:extLst>
              <a:ext uri="{FF2B5EF4-FFF2-40B4-BE49-F238E27FC236}">
                <a16:creationId xmlns:a16="http://schemas.microsoft.com/office/drawing/2014/main" id="{DB17CF75-2ECB-0886-DAB9-122211ADAC9B}"/>
              </a:ext>
            </a:extLst>
          </p:cNvPr>
          <p:cNvSpPr txBox="1">
            <a:spLocks/>
          </p:cNvSpPr>
          <p:nvPr/>
        </p:nvSpPr>
        <p:spPr>
          <a:xfrm>
            <a:off x="874815" y="798703"/>
            <a:ext cx="5221185" cy="3072015"/>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3821" marR="5080" indent="0" algn="ctr">
              <a:spcBef>
                <a:spcPct val="0"/>
              </a:spcBef>
              <a:spcAft>
                <a:spcPts val="600"/>
              </a:spcAft>
              <a:buNone/>
            </a:pPr>
            <a:r>
              <a:rPr lang="en-US" sz="5100" kern="1200" dirty="0">
                <a:solidFill>
                  <a:schemeClr val="tx1"/>
                </a:solidFill>
                <a:latin typeface="+mj-lt"/>
                <a:ea typeface="+mj-ea"/>
                <a:cs typeface="+mj-cs"/>
              </a:rPr>
              <a:t>Sentence</a:t>
            </a:r>
            <a:r>
              <a:rPr lang="en-US" sz="5100" kern="1200" spc="-50" dirty="0">
                <a:solidFill>
                  <a:schemeClr val="tx1"/>
                </a:solidFill>
                <a:latin typeface="+mj-lt"/>
                <a:ea typeface="+mj-ea"/>
                <a:cs typeface="+mj-cs"/>
              </a:rPr>
              <a:t> </a:t>
            </a:r>
            <a:r>
              <a:rPr lang="en-US" sz="5100" kern="1200" spc="-30" dirty="0">
                <a:solidFill>
                  <a:schemeClr val="tx1"/>
                </a:solidFill>
                <a:latin typeface="+mj-lt"/>
                <a:ea typeface="+mj-ea"/>
                <a:cs typeface="+mj-cs"/>
              </a:rPr>
              <a:t>Segmentation </a:t>
            </a:r>
            <a:r>
              <a:rPr lang="en-US" sz="5100" kern="1200" dirty="0">
                <a:solidFill>
                  <a:schemeClr val="tx1"/>
                </a:solidFill>
                <a:latin typeface="+mj-lt"/>
                <a:ea typeface="+mj-ea"/>
                <a:cs typeface="+mj-cs"/>
              </a:rPr>
              <a:t>and</a:t>
            </a:r>
            <a:r>
              <a:rPr lang="en-US" sz="5100" kern="1200" spc="-60" dirty="0">
                <a:solidFill>
                  <a:schemeClr val="tx1"/>
                </a:solidFill>
                <a:latin typeface="+mj-lt"/>
                <a:ea typeface="+mj-ea"/>
                <a:cs typeface="+mj-cs"/>
              </a:rPr>
              <a:t> </a:t>
            </a:r>
            <a:r>
              <a:rPr lang="en-US" sz="5100" kern="1200" dirty="0">
                <a:solidFill>
                  <a:schemeClr val="tx1"/>
                </a:solidFill>
                <a:latin typeface="+mj-lt"/>
                <a:ea typeface="+mj-ea"/>
                <a:cs typeface="+mj-cs"/>
              </a:rPr>
              <a:t>Decision</a:t>
            </a:r>
            <a:r>
              <a:rPr lang="en-US" sz="5100" kern="1200" spc="-60" dirty="0">
                <a:solidFill>
                  <a:schemeClr val="tx1"/>
                </a:solidFill>
                <a:latin typeface="+mj-lt"/>
                <a:ea typeface="+mj-ea"/>
                <a:cs typeface="+mj-cs"/>
              </a:rPr>
              <a:t> </a:t>
            </a:r>
            <a:r>
              <a:rPr lang="en-US" sz="5100" kern="1200" spc="-10" dirty="0">
                <a:solidFill>
                  <a:schemeClr val="tx1"/>
                </a:solidFill>
                <a:latin typeface="+mj-lt"/>
                <a:ea typeface="+mj-ea"/>
                <a:cs typeface="+mj-cs"/>
              </a:rPr>
              <a:t>Trees</a:t>
            </a:r>
            <a:endParaRPr lang="en-US" sz="5100" kern="1200" dirty="0">
              <a:solidFill>
                <a:schemeClr val="tx1"/>
              </a:solidFill>
              <a:latin typeface="+mj-lt"/>
              <a:ea typeface="+mj-ea"/>
              <a:cs typeface="+mj-cs"/>
            </a:endParaRPr>
          </a:p>
        </p:txBody>
      </p:sp>
      <p:pic>
        <p:nvPicPr>
          <p:cNvPr id="4098" name="Picture 2" descr="Complete Guide to Decision Tree. This article will give you all the… | by  Pratima Rathore | Medium">
            <a:extLst>
              <a:ext uri="{FF2B5EF4-FFF2-40B4-BE49-F238E27FC236}">
                <a16:creationId xmlns:a16="http://schemas.microsoft.com/office/drawing/2014/main" id="{8A1B1A5B-F380-7024-C48B-66006175C18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651243" y="1998755"/>
            <a:ext cx="4939504" cy="2477543"/>
          </a:xfrm>
          <a:custGeom>
            <a:avLst/>
            <a:gdLst/>
            <a:ahLst/>
            <a:cxnLst/>
            <a:rect l="l" t="t" r="r" b="b"/>
            <a:pathLst>
              <a:path w="4579832" h="5347063">
                <a:moveTo>
                  <a:pt x="106985" y="0"/>
                </a:moveTo>
                <a:lnTo>
                  <a:pt x="4472847" y="0"/>
                </a:lnTo>
                <a:cubicBezTo>
                  <a:pt x="4531933" y="0"/>
                  <a:pt x="4579832" y="47899"/>
                  <a:pt x="4579832" y="106985"/>
                </a:cubicBezTo>
                <a:lnTo>
                  <a:pt x="4579832" y="5240078"/>
                </a:lnTo>
                <a:cubicBezTo>
                  <a:pt x="4579832" y="5299164"/>
                  <a:pt x="4531933" y="5347063"/>
                  <a:pt x="4472847" y="5347063"/>
                </a:cubicBezTo>
                <a:lnTo>
                  <a:pt x="106985" y="5347063"/>
                </a:lnTo>
                <a:cubicBezTo>
                  <a:pt x="47899" y="5347063"/>
                  <a:pt x="0" y="5299164"/>
                  <a:pt x="0" y="5240078"/>
                </a:cubicBezTo>
                <a:lnTo>
                  <a:pt x="0" y="106985"/>
                </a:lnTo>
                <a:cubicBezTo>
                  <a:pt x="0" y="47899"/>
                  <a:pt x="47899" y="0"/>
                  <a:pt x="106985"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6172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94B9DC-3500-550F-2687-92F77523BF1A}"/>
              </a:ext>
            </a:extLst>
          </p:cNvPr>
          <p:cNvSpPr txBox="1"/>
          <p:nvPr/>
        </p:nvSpPr>
        <p:spPr>
          <a:xfrm>
            <a:off x="590719" y="2330505"/>
            <a:ext cx="4559425" cy="3979585"/>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b="0" i="0" dirty="0">
                <a:effectLst/>
              </a:rPr>
              <a:t>This skill is moving from a whole sentence to segmenting words in a sentence. </a:t>
            </a:r>
          </a:p>
          <a:p>
            <a:pPr indent="-228600">
              <a:lnSpc>
                <a:spcPct val="90000"/>
              </a:lnSpc>
              <a:spcAft>
                <a:spcPts val="600"/>
              </a:spcAft>
              <a:buFont typeface="Arial" panose="020B0604020202020204" pitchFamily="34" charset="0"/>
              <a:buChar char="•"/>
            </a:pPr>
            <a:r>
              <a:rPr lang="en-US" sz="2000" b="0" i="0" dirty="0">
                <a:effectLst/>
              </a:rPr>
              <a:t>This can be a tough skill as students may find it difficult to recognize certain words as a whole word instead they may put two words together and identify it as one word.</a:t>
            </a:r>
            <a:endParaRPr lang="en-US" sz="2000" dirty="0"/>
          </a:p>
        </p:txBody>
      </p:sp>
      <p:pic>
        <p:nvPicPr>
          <p:cNvPr id="5122" name="Picture 2" descr="Is Segmentation a Solved Problem? | TM-Town">
            <a:extLst>
              <a:ext uri="{FF2B5EF4-FFF2-40B4-BE49-F238E27FC236}">
                <a16:creationId xmlns:a16="http://schemas.microsoft.com/office/drawing/2014/main" id="{5E231016-E596-0AB5-3B4E-9E61FA09284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167" r="20358" b="-1"/>
          <a:stretch/>
        </p:blipFill>
        <p:spPr bwMode="auto">
          <a:xfrm>
            <a:off x="5977788" y="799352"/>
            <a:ext cx="5425410" cy="525929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1B945EC-2BBC-20E9-CCA5-10D77DA55785}"/>
              </a:ext>
            </a:extLst>
          </p:cNvPr>
          <p:cNvSpPr txBox="1"/>
          <p:nvPr/>
        </p:nvSpPr>
        <p:spPr>
          <a:xfrm>
            <a:off x="665085" y="1231641"/>
            <a:ext cx="3776286" cy="646331"/>
          </a:xfrm>
          <a:prstGeom prst="rect">
            <a:avLst/>
          </a:prstGeom>
          <a:noFill/>
        </p:spPr>
        <p:txBody>
          <a:bodyPr wrap="square" rtlCol="0">
            <a:spAutoFit/>
          </a:bodyPr>
          <a:lstStyle/>
          <a:p>
            <a:r>
              <a:rPr lang="en-US" sz="1800" b="0" i="0" dirty="0">
                <a:effectLst/>
              </a:rPr>
              <a:t>What is Sentence Segmentation?</a:t>
            </a:r>
          </a:p>
          <a:p>
            <a:endParaRPr lang="en-US" dirty="0"/>
          </a:p>
        </p:txBody>
      </p:sp>
    </p:spTree>
    <p:extLst>
      <p:ext uri="{BB962C8B-B14F-4D97-AF65-F5344CB8AC3E}">
        <p14:creationId xmlns:p14="http://schemas.microsoft.com/office/powerpoint/2010/main" val="5182931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6">
            <a:extLst>
              <a:ext uri="{FF2B5EF4-FFF2-40B4-BE49-F238E27FC236}">
                <a16:creationId xmlns:a16="http://schemas.microsoft.com/office/drawing/2014/main" id="{37C2E35A-659C-B89E-F7E2-304FDEC81283}"/>
              </a:ext>
            </a:extLst>
          </p:cNvPr>
          <p:cNvSpPr txBox="1">
            <a:spLocks/>
          </p:cNvSpPr>
          <p:nvPr/>
        </p:nvSpPr>
        <p:spPr>
          <a:xfrm>
            <a:off x="1297939" y="54355"/>
            <a:ext cx="7682230" cy="1218539"/>
          </a:xfrm>
          <a:prstGeom prst="rect">
            <a:avLst/>
          </a:prstGeom>
        </p:spPr>
        <p:txBody>
          <a:bodyPr vert="horz" wrap="square" lIns="0" tIns="536194"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65100">
              <a:lnSpc>
                <a:spcPct val="100000"/>
              </a:lnSpc>
              <a:spcBef>
                <a:spcPts val="100"/>
              </a:spcBef>
            </a:pPr>
            <a:r>
              <a:rPr lang="en-US" dirty="0"/>
              <a:t>Sentence</a:t>
            </a:r>
            <a:r>
              <a:rPr lang="en-US" spc="-75" dirty="0"/>
              <a:t> </a:t>
            </a:r>
            <a:r>
              <a:rPr lang="en-US" spc="-10" dirty="0"/>
              <a:t>Segmentation</a:t>
            </a:r>
          </a:p>
        </p:txBody>
      </p:sp>
      <p:sp>
        <p:nvSpPr>
          <p:cNvPr id="3" name="object 7">
            <a:extLst>
              <a:ext uri="{FF2B5EF4-FFF2-40B4-BE49-F238E27FC236}">
                <a16:creationId xmlns:a16="http://schemas.microsoft.com/office/drawing/2014/main" id="{069544C2-EC76-25C7-7EFD-6688D43B2EB6}"/>
              </a:ext>
            </a:extLst>
          </p:cNvPr>
          <p:cNvSpPr txBox="1"/>
          <p:nvPr/>
        </p:nvSpPr>
        <p:spPr>
          <a:xfrm>
            <a:off x="1091246" y="2075052"/>
            <a:ext cx="8095615" cy="3515360"/>
          </a:xfrm>
          <a:prstGeom prst="rect">
            <a:avLst/>
          </a:prstGeom>
        </p:spPr>
        <p:txBody>
          <a:bodyPr vert="horz" wrap="square" lIns="0" tIns="75565" rIns="0" bIns="0" rtlCol="0">
            <a:spAutoFit/>
          </a:bodyPr>
          <a:lstStyle/>
          <a:p>
            <a:pPr marL="354965" indent="-342265">
              <a:lnSpc>
                <a:spcPct val="100000"/>
              </a:lnSpc>
              <a:spcBef>
                <a:spcPts val="595"/>
              </a:spcBef>
              <a:buClr>
                <a:srgbClr val="CC0000"/>
              </a:buClr>
              <a:buFont typeface="Times New Roman"/>
              <a:buChar char="•"/>
              <a:tabLst>
                <a:tab pos="354965" algn="l"/>
              </a:tabLst>
            </a:pPr>
            <a:r>
              <a:rPr sz="2400" dirty="0">
                <a:latin typeface="Calibri"/>
                <a:cs typeface="Calibri"/>
              </a:rPr>
              <a:t>!,</a:t>
            </a:r>
            <a:r>
              <a:rPr sz="2400" spc="-35" dirty="0">
                <a:latin typeface="Calibri"/>
                <a:cs typeface="Calibri"/>
              </a:rPr>
              <a:t> </a:t>
            </a:r>
            <a:r>
              <a:rPr sz="2400" dirty="0">
                <a:latin typeface="Calibri"/>
                <a:cs typeface="Calibri"/>
              </a:rPr>
              <a:t>?</a:t>
            </a:r>
            <a:r>
              <a:rPr sz="2400" spc="-35" dirty="0">
                <a:latin typeface="Calibri"/>
                <a:cs typeface="Calibri"/>
              </a:rPr>
              <a:t> </a:t>
            </a:r>
            <a:r>
              <a:rPr sz="2400" dirty="0">
                <a:latin typeface="Calibri"/>
                <a:cs typeface="Calibri"/>
              </a:rPr>
              <a:t>are</a:t>
            </a:r>
            <a:r>
              <a:rPr sz="2400" spc="-35" dirty="0">
                <a:latin typeface="Calibri"/>
                <a:cs typeface="Calibri"/>
              </a:rPr>
              <a:t> </a:t>
            </a:r>
            <a:r>
              <a:rPr sz="2400" spc="-20" dirty="0">
                <a:latin typeface="Calibri"/>
                <a:cs typeface="Calibri"/>
              </a:rPr>
              <a:t>rela</a:t>
            </a:r>
            <a:r>
              <a:rPr lang="en-US" sz="2400" spc="-20" dirty="0">
                <a:latin typeface="Calibri"/>
                <a:cs typeface="Calibri"/>
              </a:rPr>
              <a:t>ti</a:t>
            </a:r>
            <a:r>
              <a:rPr sz="2400" spc="-20" dirty="0">
                <a:latin typeface="Calibri"/>
                <a:cs typeface="Calibri"/>
              </a:rPr>
              <a:t>vely</a:t>
            </a:r>
            <a:r>
              <a:rPr sz="2400" spc="-35" dirty="0">
                <a:latin typeface="Calibri"/>
                <a:cs typeface="Calibri"/>
              </a:rPr>
              <a:t> </a:t>
            </a:r>
            <a:r>
              <a:rPr sz="2400" spc="-10" dirty="0">
                <a:latin typeface="Calibri"/>
                <a:cs typeface="Calibri"/>
              </a:rPr>
              <a:t>unambiguous</a:t>
            </a:r>
            <a:endParaRPr sz="2400" dirty="0">
              <a:latin typeface="Calibri"/>
              <a:cs typeface="Calibri"/>
            </a:endParaRPr>
          </a:p>
          <a:p>
            <a:pPr marL="354965" indent="-342265">
              <a:lnSpc>
                <a:spcPct val="100000"/>
              </a:lnSpc>
              <a:spcBef>
                <a:spcPts val="495"/>
              </a:spcBef>
              <a:buClr>
                <a:srgbClr val="CC0000"/>
              </a:buClr>
              <a:buFont typeface="Times New Roman"/>
              <a:buChar char="•"/>
              <a:tabLst>
                <a:tab pos="354965" algn="l"/>
              </a:tabLst>
            </a:pPr>
            <a:r>
              <a:rPr sz="2400" dirty="0">
                <a:latin typeface="Calibri"/>
                <a:cs typeface="Calibri"/>
              </a:rPr>
              <a:t>Period</a:t>
            </a:r>
            <a:r>
              <a:rPr sz="2400" spc="-25" dirty="0">
                <a:latin typeface="Calibri"/>
                <a:cs typeface="Calibri"/>
              </a:rPr>
              <a:t> </a:t>
            </a:r>
            <a:r>
              <a:rPr sz="2400" dirty="0">
                <a:latin typeface="Calibri"/>
                <a:cs typeface="Calibri"/>
              </a:rPr>
              <a:t>“.”</a:t>
            </a:r>
            <a:r>
              <a:rPr sz="2400" spc="-25" dirty="0">
                <a:latin typeface="Calibri"/>
                <a:cs typeface="Calibri"/>
              </a:rPr>
              <a:t> </a:t>
            </a:r>
            <a:r>
              <a:rPr sz="2400" dirty="0">
                <a:latin typeface="Calibri"/>
                <a:cs typeface="Calibri"/>
              </a:rPr>
              <a:t>is</a:t>
            </a:r>
            <a:r>
              <a:rPr sz="2400" spc="-20" dirty="0">
                <a:latin typeface="Calibri"/>
                <a:cs typeface="Calibri"/>
              </a:rPr>
              <a:t> </a:t>
            </a:r>
            <a:r>
              <a:rPr sz="2400" dirty="0">
                <a:latin typeface="Calibri"/>
                <a:cs typeface="Calibri"/>
              </a:rPr>
              <a:t>quite</a:t>
            </a:r>
            <a:r>
              <a:rPr sz="2400" spc="-25" dirty="0">
                <a:latin typeface="Calibri"/>
                <a:cs typeface="Calibri"/>
              </a:rPr>
              <a:t> </a:t>
            </a:r>
            <a:r>
              <a:rPr sz="2400" spc="-10" dirty="0">
                <a:latin typeface="Calibri"/>
                <a:cs typeface="Calibri"/>
              </a:rPr>
              <a:t>ambiguous</a:t>
            </a:r>
            <a:endParaRPr sz="2400" dirty="0">
              <a:latin typeface="Calibri"/>
              <a:cs typeface="Calibri"/>
            </a:endParaRPr>
          </a:p>
          <a:p>
            <a:pPr marL="697865" lvl="1" indent="-227965">
              <a:lnSpc>
                <a:spcPct val="100000"/>
              </a:lnSpc>
              <a:spcBef>
                <a:spcPts val="525"/>
              </a:spcBef>
              <a:buFont typeface="Times New Roman"/>
              <a:buChar char="•"/>
              <a:tabLst>
                <a:tab pos="697865" algn="l"/>
              </a:tabLst>
            </a:pPr>
            <a:r>
              <a:rPr sz="2000" dirty="0">
                <a:latin typeface="Calibri"/>
                <a:cs typeface="Calibri"/>
              </a:rPr>
              <a:t>Sentence</a:t>
            </a:r>
            <a:r>
              <a:rPr sz="2000" spc="-55" dirty="0">
                <a:latin typeface="Calibri"/>
                <a:cs typeface="Calibri"/>
              </a:rPr>
              <a:t> </a:t>
            </a:r>
            <a:r>
              <a:rPr sz="2000" spc="-10" dirty="0">
                <a:latin typeface="Calibri"/>
                <a:cs typeface="Calibri"/>
              </a:rPr>
              <a:t>boundary</a:t>
            </a:r>
            <a:endParaRPr sz="2000" dirty="0">
              <a:latin typeface="Calibri"/>
              <a:cs typeface="Calibri"/>
            </a:endParaRPr>
          </a:p>
          <a:p>
            <a:pPr marL="697865" lvl="1" indent="-227965">
              <a:lnSpc>
                <a:spcPct val="100000"/>
              </a:lnSpc>
              <a:spcBef>
                <a:spcPts val="500"/>
              </a:spcBef>
              <a:buFont typeface="Times New Roman"/>
              <a:buChar char="•"/>
              <a:tabLst>
                <a:tab pos="697865" algn="l"/>
              </a:tabLst>
            </a:pPr>
            <a:r>
              <a:rPr sz="2000" spc="-10" dirty="0">
                <a:latin typeface="Calibri"/>
                <a:cs typeface="Calibri"/>
              </a:rPr>
              <a:t>AbbreviaGons</a:t>
            </a:r>
            <a:r>
              <a:rPr sz="2000" spc="-40" dirty="0">
                <a:latin typeface="Calibri"/>
                <a:cs typeface="Calibri"/>
              </a:rPr>
              <a:t> </a:t>
            </a:r>
            <a:r>
              <a:rPr sz="2000" dirty="0">
                <a:latin typeface="Calibri"/>
                <a:cs typeface="Calibri"/>
              </a:rPr>
              <a:t>like</a:t>
            </a:r>
            <a:r>
              <a:rPr sz="2000" spc="-40" dirty="0">
                <a:latin typeface="Calibri"/>
                <a:cs typeface="Calibri"/>
              </a:rPr>
              <a:t> </a:t>
            </a:r>
            <a:r>
              <a:rPr sz="2000" dirty="0">
                <a:latin typeface="Calibri"/>
                <a:cs typeface="Calibri"/>
              </a:rPr>
              <a:t>Inc.</a:t>
            </a:r>
            <a:r>
              <a:rPr sz="2000" spc="-35" dirty="0">
                <a:latin typeface="Calibri"/>
                <a:cs typeface="Calibri"/>
              </a:rPr>
              <a:t> </a:t>
            </a:r>
            <a:r>
              <a:rPr sz="2000" dirty="0">
                <a:latin typeface="Calibri"/>
                <a:cs typeface="Calibri"/>
              </a:rPr>
              <a:t>or</a:t>
            </a:r>
            <a:r>
              <a:rPr sz="2000" spc="-40" dirty="0">
                <a:latin typeface="Calibri"/>
                <a:cs typeface="Calibri"/>
              </a:rPr>
              <a:t> </a:t>
            </a:r>
            <a:r>
              <a:rPr sz="2000" spc="-25" dirty="0">
                <a:latin typeface="Calibri"/>
                <a:cs typeface="Calibri"/>
              </a:rPr>
              <a:t>Dr.</a:t>
            </a:r>
            <a:endParaRPr sz="2000" dirty="0">
              <a:latin typeface="Calibri"/>
              <a:cs typeface="Calibri"/>
            </a:endParaRPr>
          </a:p>
          <a:p>
            <a:pPr marL="697865" lvl="1" indent="-227965">
              <a:lnSpc>
                <a:spcPct val="100000"/>
              </a:lnSpc>
              <a:spcBef>
                <a:spcPts val="400"/>
              </a:spcBef>
              <a:buFont typeface="Times New Roman"/>
              <a:buChar char="•"/>
              <a:tabLst>
                <a:tab pos="697865" algn="l"/>
              </a:tabLst>
            </a:pPr>
            <a:r>
              <a:rPr sz="2000" dirty="0">
                <a:latin typeface="Calibri"/>
                <a:cs typeface="Calibri"/>
              </a:rPr>
              <a:t>Numbers</a:t>
            </a:r>
            <a:r>
              <a:rPr sz="2000" spc="-35" dirty="0">
                <a:latin typeface="Calibri"/>
                <a:cs typeface="Calibri"/>
              </a:rPr>
              <a:t> </a:t>
            </a:r>
            <a:r>
              <a:rPr sz="2000" dirty="0">
                <a:latin typeface="Calibri"/>
                <a:cs typeface="Calibri"/>
              </a:rPr>
              <a:t>like</a:t>
            </a:r>
            <a:r>
              <a:rPr sz="2000" spc="-30" dirty="0">
                <a:latin typeface="Calibri"/>
                <a:cs typeface="Calibri"/>
              </a:rPr>
              <a:t> </a:t>
            </a:r>
            <a:r>
              <a:rPr sz="2000" dirty="0">
                <a:latin typeface="Calibri"/>
                <a:cs typeface="Calibri"/>
              </a:rPr>
              <a:t>.02%</a:t>
            </a:r>
            <a:r>
              <a:rPr sz="2000" spc="-30" dirty="0">
                <a:latin typeface="Calibri"/>
                <a:cs typeface="Calibri"/>
              </a:rPr>
              <a:t> </a:t>
            </a:r>
            <a:r>
              <a:rPr sz="2000" dirty="0">
                <a:latin typeface="Calibri"/>
                <a:cs typeface="Calibri"/>
              </a:rPr>
              <a:t>or</a:t>
            </a:r>
            <a:r>
              <a:rPr sz="2000" spc="-30" dirty="0">
                <a:latin typeface="Calibri"/>
                <a:cs typeface="Calibri"/>
              </a:rPr>
              <a:t> </a:t>
            </a:r>
            <a:r>
              <a:rPr sz="2000" spc="-25" dirty="0">
                <a:latin typeface="Calibri"/>
                <a:cs typeface="Calibri"/>
              </a:rPr>
              <a:t>4.3</a:t>
            </a:r>
            <a:endParaRPr sz="2000" dirty="0">
              <a:latin typeface="Calibri"/>
              <a:cs typeface="Calibri"/>
            </a:endParaRPr>
          </a:p>
          <a:p>
            <a:pPr marL="354965" indent="-342265">
              <a:lnSpc>
                <a:spcPct val="100000"/>
              </a:lnSpc>
              <a:spcBef>
                <a:spcPts val="595"/>
              </a:spcBef>
              <a:buClr>
                <a:srgbClr val="CC0000"/>
              </a:buClr>
              <a:buFont typeface="Times New Roman"/>
              <a:buChar char="•"/>
              <a:tabLst>
                <a:tab pos="354965" algn="l"/>
              </a:tabLst>
            </a:pPr>
            <a:r>
              <a:rPr sz="2400" dirty="0">
                <a:latin typeface="Calibri"/>
                <a:cs typeface="Calibri"/>
              </a:rPr>
              <a:t>Build</a:t>
            </a:r>
            <a:r>
              <a:rPr sz="2400" spc="-35" dirty="0">
                <a:latin typeface="Calibri"/>
                <a:cs typeface="Calibri"/>
              </a:rPr>
              <a:t> </a:t>
            </a:r>
            <a:r>
              <a:rPr sz="2400" dirty="0">
                <a:latin typeface="Calibri"/>
                <a:cs typeface="Calibri"/>
              </a:rPr>
              <a:t>a</a:t>
            </a:r>
            <a:r>
              <a:rPr sz="2400" spc="-35" dirty="0">
                <a:latin typeface="Calibri"/>
                <a:cs typeface="Calibri"/>
              </a:rPr>
              <a:t> </a:t>
            </a:r>
            <a:r>
              <a:rPr sz="2400" dirty="0">
                <a:latin typeface="Calibri"/>
                <a:cs typeface="Calibri"/>
              </a:rPr>
              <a:t>binary</a:t>
            </a:r>
            <a:r>
              <a:rPr sz="2400" spc="-35" dirty="0">
                <a:latin typeface="Calibri"/>
                <a:cs typeface="Calibri"/>
              </a:rPr>
              <a:t> </a:t>
            </a:r>
            <a:r>
              <a:rPr sz="2400" spc="-10" dirty="0">
                <a:latin typeface="Calibri"/>
                <a:cs typeface="Calibri"/>
              </a:rPr>
              <a:t>classiﬁer</a:t>
            </a:r>
            <a:endParaRPr sz="2400" dirty="0">
              <a:latin typeface="Calibri"/>
              <a:cs typeface="Calibri"/>
            </a:endParaRPr>
          </a:p>
          <a:p>
            <a:pPr marL="697865" lvl="1" indent="-227965">
              <a:lnSpc>
                <a:spcPct val="100000"/>
              </a:lnSpc>
              <a:spcBef>
                <a:spcPts val="525"/>
              </a:spcBef>
              <a:buFont typeface="Times New Roman"/>
              <a:buChar char="•"/>
              <a:tabLst>
                <a:tab pos="697865" algn="l"/>
              </a:tabLst>
            </a:pPr>
            <a:r>
              <a:rPr sz="2000" dirty="0">
                <a:latin typeface="Calibri"/>
                <a:cs typeface="Calibri"/>
              </a:rPr>
              <a:t>Looks</a:t>
            </a:r>
            <a:r>
              <a:rPr sz="2000" spc="-20" dirty="0">
                <a:latin typeface="Calibri"/>
                <a:cs typeface="Calibri"/>
              </a:rPr>
              <a:t> </a:t>
            </a:r>
            <a:r>
              <a:rPr sz="2000" dirty="0">
                <a:latin typeface="Calibri"/>
                <a:cs typeface="Calibri"/>
              </a:rPr>
              <a:t>at</a:t>
            </a:r>
            <a:r>
              <a:rPr sz="2000" spc="-20" dirty="0">
                <a:latin typeface="Calibri"/>
                <a:cs typeface="Calibri"/>
              </a:rPr>
              <a:t> </a:t>
            </a:r>
            <a:r>
              <a:rPr sz="2000" dirty="0">
                <a:latin typeface="Calibri"/>
                <a:cs typeface="Calibri"/>
              </a:rPr>
              <a:t>a</a:t>
            </a:r>
            <a:r>
              <a:rPr sz="2000" spc="-15" dirty="0">
                <a:latin typeface="Calibri"/>
                <a:cs typeface="Calibri"/>
              </a:rPr>
              <a:t> </a:t>
            </a:r>
            <a:r>
              <a:rPr sz="2000" spc="-25" dirty="0">
                <a:latin typeface="Calibri"/>
                <a:cs typeface="Calibri"/>
              </a:rPr>
              <a:t>“.”</a:t>
            </a:r>
            <a:endParaRPr sz="2000" dirty="0">
              <a:latin typeface="Calibri"/>
              <a:cs typeface="Calibri"/>
            </a:endParaRPr>
          </a:p>
          <a:p>
            <a:pPr marL="697865" lvl="1" indent="-227965">
              <a:lnSpc>
                <a:spcPct val="100000"/>
              </a:lnSpc>
              <a:spcBef>
                <a:spcPts val="500"/>
              </a:spcBef>
              <a:buFont typeface="Times New Roman"/>
              <a:buChar char="•"/>
              <a:tabLst>
                <a:tab pos="697865" algn="l"/>
              </a:tabLst>
            </a:pPr>
            <a:r>
              <a:rPr sz="2000" dirty="0">
                <a:latin typeface="Calibri"/>
                <a:cs typeface="Calibri"/>
              </a:rPr>
              <a:t>Decides</a:t>
            </a:r>
            <a:r>
              <a:rPr sz="2000" spc="-60" dirty="0">
                <a:latin typeface="Calibri"/>
                <a:cs typeface="Calibri"/>
              </a:rPr>
              <a:t> </a:t>
            </a:r>
            <a:r>
              <a:rPr sz="2000" spc="-10" dirty="0">
                <a:latin typeface="Calibri"/>
                <a:cs typeface="Calibri"/>
              </a:rPr>
              <a:t>EndOfSentence/NotEndOfSentence</a:t>
            </a:r>
            <a:endParaRPr sz="2000" dirty="0">
              <a:latin typeface="Calibri"/>
              <a:cs typeface="Calibri"/>
            </a:endParaRPr>
          </a:p>
          <a:p>
            <a:pPr marL="697865" lvl="1" indent="-227965">
              <a:lnSpc>
                <a:spcPct val="100000"/>
              </a:lnSpc>
              <a:spcBef>
                <a:spcPts val="400"/>
              </a:spcBef>
              <a:buFont typeface="Times New Roman"/>
              <a:buChar char="•"/>
              <a:tabLst>
                <a:tab pos="697865" algn="l"/>
              </a:tabLst>
            </a:pPr>
            <a:r>
              <a:rPr sz="2000" dirty="0">
                <a:latin typeface="Calibri"/>
                <a:cs typeface="Calibri"/>
              </a:rPr>
              <a:t>Classiﬁers:</a:t>
            </a:r>
            <a:r>
              <a:rPr sz="2000" spc="-40" dirty="0">
                <a:latin typeface="Calibri"/>
                <a:cs typeface="Calibri"/>
              </a:rPr>
              <a:t> </a:t>
            </a:r>
            <a:r>
              <a:rPr sz="2000" spc="-95" dirty="0">
                <a:latin typeface="Calibri"/>
                <a:cs typeface="Calibri"/>
              </a:rPr>
              <a:t>hand-</a:t>
            </a:r>
            <a:r>
              <a:rPr sz="2000" spc="-415" dirty="0">
                <a:latin typeface="Calibri"/>
                <a:cs typeface="Calibri"/>
              </a:rPr>
              <a:t>­</a:t>
            </a:r>
            <a:r>
              <a:rPr sz="2000" spc="-145" dirty="0">
                <a:latin typeface="Calibri"/>
                <a:cs typeface="Calibri"/>
              </a:rPr>
              <a:t>‐wri@en</a:t>
            </a:r>
            <a:r>
              <a:rPr sz="2000" dirty="0">
                <a:latin typeface="Calibri"/>
                <a:cs typeface="Calibri"/>
              </a:rPr>
              <a:t> rules,</a:t>
            </a:r>
            <a:r>
              <a:rPr sz="2000" spc="-15" dirty="0">
                <a:latin typeface="Calibri"/>
                <a:cs typeface="Calibri"/>
              </a:rPr>
              <a:t> </a:t>
            </a:r>
            <a:r>
              <a:rPr sz="2000" dirty="0">
                <a:latin typeface="Calibri"/>
                <a:cs typeface="Calibri"/>
              </a:rPr>
              <a:t>regular</a:t>
            </a:r>
            <a:r>
              <a:rPr sz="2000" spc="-20" dirty="0">
                <a:latin typeface="Calibri"/>
                <a:cs typeface="Calibri"/>
              </a:rPr>
              <a:t> </a:t>
            </a:r>
            <a:r>
              <a:rPr sz="2000" dirty="0">
                <a:latin typeface="Calibri"/>
                <a:cs typeface="Calibri"/>
              </a:rPr>
              <a:t>expressions,</a:t>
            </a:r>
            <a:r>
              <a:rPr sz="2000" spc="-20" dirty="0">
                <a:latin typeface="Calibri"/>
                <a:cs typeface="Calibri"/>
              </a:rPr>
              <a:t> </a:t>
            </a:r>
            <a:r>
              <a:rPr sz="2000" dirty="0">
                <a:latin typeface="Calibri"/>
                <a:cs typeface="Calibri"/>
              </a:rPr>
              <a:t>or</a:t>
            </a:r>
            <a:r>
              <a:rPr sz="2000" spc="-15" dirty="0">
                <a:latin typeface="Calibri"/>
                <a:cs typeface="Calibri"/>
              </a:rPr>
              <a:t> </a:t>
            </a:r>
            <a:r>
              <a:rPr sz="2000" spc="-65" dirty="0">
                <a:latin typeface="Calibri"/>
                <a:cs typeface="Calibri"/>
              </a:rPr>
              <a:t>machine-</a:t>
            </a:r>
            <a:r>
              <a:rPr sz="2000" spc="-415" dirty="0">
                <a:latin typeface="Calibri"/>
                <a:cs typeface="Calibri"/>
              </a:rPr>
              <a:t>­</a:t>
            </a:r>
            <a:r>
              <a:rPr sz="2000" spc="-10" dirty="0">
                <a:latin typeface="Calibri"/>
                <a:cs typeface="Calibri"/>
              </a:rPr>
              <a:t>‐learning</a:t>
            </a:r>
            <a:endParaRPr sz="2000" dirty="0">
              <a:latin typeface="Calibri"/>
              <a:cs typeface="Calibri"/>
            </a:endParaRPr>
          </a:p>
        </p:txBody>
      </p:sp>
    </p:spTree>
    <p:extLst>
      <p:ext uri="{BB962C8B-B14F-4D97-AF65-F5344CB8AC3E}">
        <p14:creationId xmlns:p14="http://schemas.microsoft.com/office/powerpoint/2010/main" val="25484583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B10A88-39FE-2C6A-2779-9366BCD9635D}"/>
              </a:ext>
            </a:extLst>
          </p:cNvPr>
          <p:cNvSpPr txBox="1"/>
          <p:nvPr/>
        </p:nvSpPr>
        <p:spPr>
          <a:xfrm>
            <a:off x="645066" y="2031101"/>
            <a:ext cx="4282984" cy="3511943"/>
          </a:xfrm>
          <a:prstGeom prst="rect">
            <a:avLst/>
          </a:prstGeom>
        </p:spPr>
        <p:txBody>
          <a:bodyPr vert="horz" lIns="91440" tIns="45720" rIns="91440" bIns="45720" rtlCol="0" anchor="ctr">
            <a:normAutofit/>
          </a:bodyPr>
          <a:lstStyle/>
          <a:p>
            <a:pPr>
              <a:lnSpc>
                <a:spcPct val="90000"/>
              </a:lnSpc>
              <a:spcAft>
                <a:spcPts val="600"/>
              </a:spcAft>
            </a:pPr>
            <a:endParaRPr lang="en-US" dirty="0"/>
          </a:p>
          <a:p>
            <a:pPr indent="-228600">
              <a:lnSpc>
                <a:spcPct val="90000"/>
              </a:lnSpc>
              <a:spcAft>
                <a:spcPts val="600"/>
              </a:spcAft>
              <a:buFont typeface="Arial" panose="020B0604020202020204" pitchFamily="34" charset="0"/>
              <a:buChar char="•"/>
            </a:pPr>
            <a:endParaRPr lang="en-US" b="0" i="0" dirty="0">
              <a:effectLst/>
            </a:endParaRPr>
          </a:p>
          <a:p>
            <a:pPr indent="-228600">
              <a:lnSpc>
                <a:spcPct val="90000"/>
              </a:lnSpc>
              <a:spcAft>
                <a:spcPts val="600"/>
              </a:spcAft>
              <a:buFont typeface="Arial" panose="020B0604020202020204" pitchFamily="34" charset="0"/>
              <a:buChar char="•"/>
            </a:pPr>
            <a:r>
              <a:rPr lang="en-US" b="0" i="0" dirty="0">
                <a:effectLst/>
              </a:rPr>
              <a:t>A decision tree is a decision support hierarchical model that uses a tree-like model of decisions and their possible consequences, including chance event outcomes, resource costs, and utility. </a:t>
            </a:r>
          </a:p>
          <a:p>
            <a:pPr indent="-228600">
              <a:lnSpc>
                <a:spcPct val="90000"/>
              </a:lnSpc>
              <a:spcAft>
                <a:spcPts val="600"/>
              </a:spcAft>
              <a:buFont typeface="Arial" panose="020B0604020202020204" pitchFamily="34" charset="0"/>
              <a:buChar char="•"/>
            </a:pPr>
            <a:r>
              <a:rPr lang="en-US" b="0" i="0" dirty="0">
                <a:effectLst/>
              </a:rPr>
              <a:t>It is one way to display an algorithm that only contains conditional control statements.</a:t>
            </a:r>
            <a:endParaRPr lang="en-US" dirty="0"/>
          </a:p>
        </p:txBody>
      </p:sp>
      <p:pic>
        <p:nvPicPr>
          <p:cNvPr id="12290" name="Picture 2" descr="Why are some decisions just so hard? (Decision Series 1/8) — Next Levels  Coaching">
            <a:extLst>
              <a:ext uri="{FF2B5EF4-FFF2-40B4-BE49-F238E27FC236}">
                <a16:creationId xmlns:a16="http://schemas.microsoft.com/office/drawing/2014/main" id="{78C64F8D-B33F-FBDD-CAD3-82CA211A969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662813" y="1616811"/>
            <a:ext cx="4252931" cy="337534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F6169E7-3F2F-9AB3-FF0E-AB0D8FD63088}"/>
              </a:ext>
            </a:extLst>
          </p:cNvPr>
          <p:cNvSpPr txBox="1"/>
          <p:nvPr/>
        </p:nvSpPr>
        <p:spPr>
          <a:xfrm>
            <a:off x="706905" y="1212980"/>
            <a:ext cx="3295928" cy="738664"/>
          </a:xfrm>
          <a:prstGeom prst="rect">
            <a:avLst/>
          </a:prstGeom>
          <a:noFill/>
        </p:spPr>
        <p:txBody>
          <a:bodyPr wrap="square" rtlCol="0">
            <a:spAutoFit/>
          </a:bodyPr>
          <a:lstStyle/>
          <a:p>
            <a:r>
              <a:rPr lang="en-US" sz="2400" b="0" i="0" dirty="0">
                <a:effectLst/>
              </a:rPr>
              <a:t>What are decision trees?</a:t>
            </a:r>
          </a:p>
          <a:p>
            <a:endParaRPr lang="en-US" dirty="0"/>
          </a:p>
        </p:txBody>
      </p:sp>
    </p:spTree>
    <p:extLst>
      <p:ext uri="{BB962C8B-B14F-4D97-AF65-F5344CB8AC3E}">
        <p14:creationId xmlns:p14="http://schemas.microsoft.com/office/powerpoint/2010/main" val="38245914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6">
            <a:extLst>
              <a:ext uri="{FF2B5EF4-FFF2-40B4-BE49-F238E27FC236}">
                <a16:creationId xmlns:a16="http://schemas.microsoft.com/office/drawing/2014/main" id="{FE9F1F29-FB22-FD55-E17D-02BD9F8EF67A}"/>
              </a:ext>
            </a:extLst>
          </p:cNvPr>
          <p:cNvSpPr txBox="1">
            <a:spLocks/>
          </p:cNvSpPr>
          <p:nvPr/>
        </p:nvSpPr>
        <p:spPr>
          <a:xfrm>
            <a:off x="535387" y="2248263"/>
            <a:ext cx="3768917" cy="160616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marR="5080">
              <a:spcAft>
                <a:spcPts val="600"/>
              </a:spcAft>
            </a:pPr>
            <a:r>
              <a:rPr lang="en-US" sz="3100" kern="1200" dirty="0">
                <a:solidFill>
                  <a:schemeClr val="tx1"/>
                </a:solidFill>
                <a:latin typeface="+mj-lt"/>
                <a:ea typeface="+mj-ea"/>
                <a:cs typeface="+mj-cs"/>
              </a:rPr>
              <a:t>Determining</a:t>
            </a:r>
            <a:r>
              <a:rPr lang="en-US" sz="3100" kern="1200" spc="-15" dirty="0">
                <a:solidFill>
                  <a:schemeClr val="tx1"/>
                </a:solidFill>
                <a:latin typeface="+mj-lt"/>
                <a:ea typeface="+mj-ea"/>
                <a:cs typeface="+mj-cs"/>
              </a:rPr>
              <a:t> </a:t>
            </a:r>
            <a:r>
              <a:rPr lang="en-US" sz="3100" kern="1200" dirty="0">
                <a:solidFill>
                  <a:schemeClr val="tx1"/>
                </a:solidFill>
                <a:latin typeface="+mj-lt"/>
                <a:ea typeface="+mj-ea"/>
                <a:cs typeface="+mj-cs"/>
              </a:rPr>
              <a:t>if</a:t>
            </a:r>
            <a:r>
              <a:rPr lang="en-US" sz="3100" kern="1200" spc="-15" dirty="0">
                <a:solidFill>
                  <a:schemeClr val="tx1"/>
                </a:solidFill>
                <a:latin typeface="+mj-lt"/>
                <a:ea typeface="+mj-ea"/>
                <a:cs typeface="+mj-cs"/>
              </a:rPr>
              <a:t> </a:t>
            </a:r>
            <a:r>
              <a:rPr lang="en-US" sz="3100" kern="1200" dirty="0">
                <a:solidFill>
                  <a:schemeClr val="tx1"/>
                </a:solidFill>
                <a:latin typeface="+mj-lt"/>
                <a:ea typeface="+mj-ea"/>
                <a:cs typeface="+mj-cs"/>
              </a:rPr>
              <a:t>a</a:t>
            </a:r>
            <a:r>
              <a:rPr lang="en-US" sz="3100" kern="1200" spc="-15" dirty="0">
                <a:solidFill>
                  <a:schemeClr val="tx1"/>
                </a:solidFill>
                <a:latin typeface="+mj-lt"/>
                <a:ea typeface="+mj-ea"/>
                <a:cs typeface="+mj-cs"/>
              </a:rPr>
              <a:t> </a:t>
            </a:r>
            <a:r>
              <a:rPr lang="en-US" sz="3100" kern="1200" dirty="0">
                <a:solidFill>
                  <a:schemeClr val="tx1"/>
                </a:solidFill>
                <a:latin typeface="+mj-lt"/>
                <a:ea typeface="+mj-ea"/>
                <a:cs typeface="+mj-cs"/>
              </a:rPr>
              <a:t>word</a:t>
            </a:r>
            <a:r>
              <a:rPr lang="en-US" sz="3100" kern="1200" spc="-15" dirty="0">
                <a:solidFill>
                  <a:schemeClr val="tx1"/>
                </a:solidFill>
                <a:latin typeface="+mj-lt"/>
                <a:ea typeface="+mj-ea"/>
                <a:cs typeface="+mj-cs"/>
              </a:rPr>
              <a:t> </a:t>
            </a:r>
            <a:r>
              <a:rPr lang="en-US" sz="3100" kern="1200" dirty="0">
                <a:solidFill>
                  <a:schemeClr val="tx1"/>
                </a:solidFill>
                <a:latin typeface="+mj-lt"/>
                <a:ea typeface="+mj-ea"/>
                <a:cs typeface="+mj-cs"/>
              </a:rPr>
              <a:t>is</a:t>
            </a:r>
            <a:r>
              <a:rPr lang="en-US" sz="3100" kern="1200" spc="-20" dirty="0">
                <a:solidFill>
                  <a:schemeClr val="tx1"/>
                </a:solidFill>
                <a:latin typeface="+mj-lt"/>
                <a:ea typeface="+mj-ea"/>
                <a:cs typeface="+mj-cs"/>
              </a:rPr>
              <a:t> </a:t>
            </a:r>
            <a:r>
              <a:rPr lang="en-US" sz="3100" kern="1200" spc="-110" dirty="0">
                <a:solidFill>
                  <a:schemeClr val="tx1"/>
                </a:solidFill>
                <a:latin typeface="+mj-lt"/>
                <a:ea typeface="+mj-ea"/>
                <a:cs typeface="+mj-cs"/>
              </a:rPr>
              <a:t>end-</a:t>
            </a:r>
            <a:r>
              <a:rPr lang="en-US" sz="3100" kern="1200" spc="-409" dirty="0">
                <a:solidFill>
                  <a:schemeClr val="tx1"/>
                </a:solidFill>
                <a:latin typeface="+mj-lt"/>
                <a:ea typeface="+mj-ea"/>
                <a:cs typeface="+mj-cs"/>
              </a:rPr>
              <a:t>­</a:t>
            </a:r>
            <a:r>
              <a:rPr lang="en-US" sz="3100" kern="1200" spc="-475" dirty="0">
                <a:solidFill>
                  <a:schemeClr val="tx1"/>
                </a:solidFill>
                <a:latin typeface="+mj-lt"/>
                <a:ea typeface="+mj-ea"/>
                <a:cs typeface="+mj-cs"/>
              </a:rPr>
              <a:t>‐of-</a:t>
            </a:r>
            <a:r>
              <a:rPr lang="en-US" sz="3100" kern="1200" spc="-375" dirty="0">
                <a:solidFill>
                  <a:schemeClr val="tx1"/>
                </a:solidFill>
                <a:latin typeface="+mj-lt"/>
                <a:ea typeface="+mj-ea"/>
                <a:cs typeface="+mj-cs"/>
              </a:rPr>
              <a:t>­</a:t>
            </a:r>
            <a:r>
              <a:rPr lang="en-US" sz="3100" kern="1200" spc="-75" dirty="0">
                <a:solidFill>
                  <a:schemeClr val="tx1"/>
                </a:solidFill>
                <a:latin typeface="+mj-lt"/>
                <a:ea typeface="+mj-ea"/>
                <a:cs typeface="+mj-cs"/>
              </a:rPr>
              <a:t>‐sentence: </a:t>
            </a:r>
            <a:r>
              <a:rPr lang="en-US" sz="3100" kern="1200" dirty="0">
                <a:solidFill>
                  <a:schemeClr val="tx1"/>
                </a:solidFill>
                <a:latin typeface="+mj-lt"/>
                <a:ea typeface="+mj-ea"/>
                <a:cs typeface="+mj-cs"/>
              </a:rPr>
              <a:t>a</a:t>
            </a:r>
            <a:r>
              <a:rPr lang="en-US" sz="3100" kern="1200" spc="-45" dirty="0">
                <a:solidFill>
                  <a:schemeClr val="tx1"/>
                </a:solidFill>
                <a:latin typeface="+mj-lt"/>
                <a:ea typeface="+mj-ea"/>
                <a:cs typeface="+mj-cs"/>
              </a:rPr>
              <a:t> </a:t>
            </a:r>
            <a:r>
              <a:rPr lang="en-US" sz="3100" kern="1200" dirty="0">
                <a:solidFill>
                  <a:schemeClr val="tx1"/>
                </a:solidFill>
                <a:latin typeface="+mj-lt"/>
                <a:ea typeface="+mj-ea"/>
                <a:cs typeface="+mj-cs"/>
              </a:rPr>
              <a:t>Decision</a:t>
            </a:r>
            <a:r>
              <a:rPr lang="en-US" sz="3100" kern="1200" spc="-45" dirty="0">
                <a:solidFill>
                  <a:schemeClr val="tx1"/>
                </a:solidFill>
                <a:latin typeface="+mj-lt"/>
                <a:ea typeface="+mj-ea"/>
                <a:cs typeface="+mj-cs"/>
              </a:rPr>
              <a:t> </a:t>
            </a:r>
            <a:r>
              <a:rPr lang="en-US" sz="3100" kern="1200" spc="-20" dirty="0">
                <a:solidFill>
                  <a:schemeClr val="tx1"/>
                </a:solidFill>
                <a:latin typeface="+mj-lt"/>
                <a:ea typeface="+mj-ea"/>
                <a:cs typeface="+mj-cs"/>
              </a:rPr>
              <a:t>Tree</a:t>
            </a:r>
          </a:p>
        </p:txBody>
      </p:sp>
      <p:pic>
        <p:nvPicPr>
          <p:cNvPr id="3" name="object 7">
            <a:extLst>
              <a:ext uri="{FF2B5EF4-FFF2-40B4-BE49-F238E27FC236}">
                <a16:creationId xmlns:a16="http://schemas.microsoft.com/office/drawing/2014/main" id="{226995A5-96AE-61C0-D730-DB9F1D2C5287}"/>
              </a:ext>
            </a:extLst>
          </p:cNvPr>
          <p:cNvPicPr/>
          <p:nvPr/>
        </p:nvPicPr>
        <p:blipFill>
          <a:blip r:embed="rId3" cstate="print"/>
          <a:stretch>
            <a:fillRect/>
          </a:stretch>
        </p:blipFill>
        <p:spPr>
          <a:xfrm>
            <a:off x="7182091" y="1625899"/>
            <a:ext cx="4371155" cy="3606202"/>
          </a:xfrm>
          <a:prstGeom prst="rect">
            <a:avLst/>
          </a:prstGeom>
        </p:spPr>
      </p:pic>
    </p:spTree>
    <p:extLst>
      <p:ext uri="{BB962C8B-B14F-4D97-AF65-F5344CB8AC3E}">
        <p14:creationId xmlns:p14="http://schemas.microsoft.com/office/powerpoint/2010/main" val="25884068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6">
            <a:extLst>
              <a:ext uri="{FF2B5EF4-FFF2-40B4-BE49-F238E27FC236}">
                <a16:creationId xmlns:a16="http://schemas.microsoft.com/office/drawing/2014/main" id="{A72E5877-0BF4-03D7-EFC8-CEE6562C2D5F}"/>
              </a:ext>
            </a:extLst>
          </p:cNvPr>
          <p:cNvSpPr txBox="1">
            <a:spLocks/>
          </p:cNvSpPr>
          <p:nvPr/>
        </p:nvSpPr>
        <p:spPr>
          <a:xfrm>
            <a:off x="1297939" y="54355"/>
            <a:ext cx="7682230" cy="1895647"/>
          </a:xfrm>
          <a:prstGeom prst="rect">
            <a:avLst/>
          </a:prstGeom>
        </p:spPr>
        <p:txBody>
          <a:bodyPr vert="horz" wrap="square" lIns="0" tIns="536194"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65100">
              <a:lnSpc>
                <a:spcPct val="100000"/>
              </a:lnSpc>
              <a:spcBef>
                <a:spcPts val="100"/>
              </a:spcBef>
            </a:pPr>
            <a:r>
              <a:rPr lang="en-US" dirty="0"/>
              <a:t>More</a:t>
            </a:r>
            <a:r>
              <a:rPr lang="en-US" spc="-5" dirty="0"/>
              <a:t> </a:t>
            </a:r>
            <a:r>
              <a:rPr lang="en-US" dirty="0"/>
              <a:t>sophisticated</a:t>
            </a:r>
            <a:r>
              <a:rPr lang="en-US" spc="-5" dirty="0"/>
              <a:t> </a:t>
            </a:r>
            <a:r>
              <a:rPr lang="en-US" dirty="0"/>
              <a:t>decision tree</a:t>
            </a:r>
            <a:r>
              <a:rPr lang="en-US" spc="-5" dirty="0"/>
              <a:t> </a:t>
            </a:r>
            <a:r>
              <a:rPr lang="en-US" spc="-10" dirty="0"/>
              <a:t>features</a:t>
            </a:r>
          </a:p>
        </p:txBody>
      </p:sp>
      <p:sp>
        <p:nvSpPr>
          <p:cNvPr id="3" name="object 7">
            <a:extLst>
              <a:ext uri="{FF2B5EF4-FFF2-40B4-BE49-F238E27FC236}">
                <a16:creationId xmlns:a16="http://schemas.microsoft.com/office/drawing/2014/main" id="{5CCE1700-9B2D-A769-F02C-ED79729A3FA1}"/>
              </a:ext>
            </a:extLst>
          </p:cNvPr>
          <p:cNvSpPr txBox="1"/>
          <p:nvPr/>
        </p:nvSpPr>
        <p:spPr>
          <a:xfrm>
            <a:off x="1643171" y="2672655"/>
            <a:ext cx="7705090" cy="3100070"/>
          </a:xfrm>
          <a:prstGeom prst="rect">
            <a:avLst/>
          </a:prstGeom>
        </p:spPr>
        <p:txBody>
          <a:bodyPr vert="horz" wrap="square" lIns="0" tIns="52069" rIns="0" bIns="0" rtlCol="0">
            <a:spAutoFit/>
          </a:bodyPr>
          <a:lstStyle/>
          <a:p>
            <a:pPr marL="354965" indent="-342265">
              <a:lnSpc>
                <a:spcPct val="100000"/>
              </a:lnSpc>
              <a:spcBef>
                <a:spcPts val="409"/>
              </a:spcBef>
              <a:buClr>
                <a:srgbClr val="CC0000"/>
              </a:buClr>
              <a:buFont typeface="Times New Roman"/>
              <a:buChar char="•"/>
              <a:tabLst>
                <a:tab pos="354965" algn="l"/>
              </a:tabLst>
            </a:pPr>
            <a:r>
              <a:rPr sz="2800" dirty="0">
                <a:latin typeface="Calibri"/>
                <a:cs typeface="Calibri"/>
              </a:rPr>
              <a:t>Case</a:t>
            </a:r>
            <a:r>
              <a:rPr sz="2800" spc="-35" dirty="0">
                <a:latin typeface="Calibri"/>
                <a:cs typeface="Calibri"/>
              </a:rPr>
              <a:t> </a:t>
            </a:r>
            <a:r>
              <a:rPr sz="2800" dirty="0">
                <a:latin typeface="Calibri"/>
                <a:cs typeface="Calibri"/>
              </a:rPr>
              <a:t>of</a:t>
            </a:r>
            <a:r>
              <a:rPr sz="2800" spc="-35" dirty="0">
                <a:latin typeface="Calibri"/>
                <a:cs typeface="Calibri"/>
              </a:rPr>
              <a:t> </a:t>
            </a:r>
            <a:r>
              <a:rPr sz="2800" dirty="0">
                <a:latin typeface="Calibri"/>
                <a:cs typeface="Calibri"/>
              </a:rPr>
              <a:t>word</a:t>
            </a:r>
            <a:r>
              <a:rPr sz="2800" spc="-30" dirty="0">
                <a:latin typeface="Calibri"/>
                <a:cs typeface="Calibri"/>
              </a:rPr>
              <a:t> </a:t>
            </a:r>
            <a:r>
              <a:rPr sz="2800" dirty="0">
                <a:latin typeface="Calibri"/>
                <a:cs typeface="Calibri"/>
              </a:rPr>
              <a:t>with</a:t>
            </a:r>
            <a:r>
              <a:rPr sz="2800" spc="-35" dirty="0">
                <a:latin typeface="Calibri"/>
                <a:cs typeface="Calibri"/>
              </a:rPr>
              <a:t> </a:t>
            </a:r>
            <a:r>
              <a:rPr sz="2800" dirty="0">
                <a:latin typeface="Calibri"/>
                <a:cs typeface="Calibri"/>
              </a:rPr>
              <a:t>“.”:</a:t>
            </a:r>
            <a:r>
              <a:rPr sz="2800" spc="-30" dirty="0">
                <a:latin typeface="Calibri"/>
                <a:cs typeface="Calibri"/>
              </a:rPr>
              <a:t> </a:t>
            </a:r>
            <a:r>
              <a:rPr sz="2800" dirty="0">
                <a:latin typeface="Calibri"/>
                <a:cs typeface="Calibri"/>
              </a:rPr>
              <a:t>Upper,</a:t>
            </a:r>
            <a:r>
              <a:rPr sz="2800" spc="-35" dirty="0">
                <a:latin typeface="Calibri"/>
                <a:cs typeface="Calibri"/>
              </a:rPr>
              <a:t> </a:t>
            </a:r>
            <a:r>
              <a:rPr sz="2800" dirty="0">
                <a:latin typeface="Calibri"/>
                <a:cs typeface="Calibri"/>
              </a:rPr>
              <a:t>Lower,</a:t>
            </a:r>
            <a:r>
              <a:rPr sz="2800" spc="-35" dirty="0">
                <a:latin typeface="Calibri"/>
                <a:cs typeface="Calibri"/>
              </a:rPr>
              <a:t> </a:t>
            </a:r>
            <a:r>
              <a:rPr sz="2800" dirty="0">
                <a:latin typeface="Calibri"/>
                <a:cs typeface="Calibri"/>
              </a:rPr>
              <a:t>Cap,</a:t>
            </a:r>
            <a:r>
              <a:rPr sz="2800" spc="-30" dirty="0">
                <a:latin typeface="Calibri"/>
                <a:cs typeface="Calibri"/>
              </a:rPr>
              <a:t> </a:t>
            </a:r>
            <a:r>
              <a:rPr sz="2800" spc="-10" dirty="0">
                <a:latin typeface="Calibri"/>
                <a:cs typeface="Calibri"/>
              </a:rPr>
              <a:t>Number</a:t>
            </a:r>
            <a:endParaRPr sz="2800" dirty="0">
              <a:latin typeface="Calibri"/>
              <a:cs typeface="Calibri"/>
            </a:endParaRPr>
          </a:p>
          <a:p>
            <a:pPr marL="354965" indent="-342265">
              <a:lnSpc>
                <a:spcPct val="100000"/>
              </a:lnSpc>
              <a:spcBef>
                <a:spcPts val="315"/>
              </a:spcBef>
              <a:buClr>
                <a:srgbClr val="CC0000"/>
              </a:buClr>
              <a:buFont typeface="Times New Roman"/>
              <a:buChar char="•"/>
              <a:tabLst>
                <a:tab pos="354965" algn="l"/>
              </a:tabLst>
            </a:pPr>
            <a:r>
              <a:rPr sz="2800" dirty="0">
                <a:latin typeface="Calibri"/>
                <a:cs typeface="Calibri"/>
              </a:rPr>
              <a:t>Case</a:t>
            </a:r>
            <a:r>
              <a:rPr sz="2800" spc="-30" dirty="0">
                <a:latin typeface="Calibri"/>
                <a:cs typeface="Calibri"/>
              </a:rPr>
              <a:t> </a:t>
            </a:r>
            <a:r>
              <a:rPr sz="2800" dirty="0">
                <a:latin typeface="Calibri"/>
                <a:cs typeface="Calibri"/>
              </a:rPr>
              <a:t>of</a:t>
            </a:r>
            <a:r>
              <a:rPr sz="2800" spc="-30" dirty="0">
                <a:latin typeface="Calibri"/>
                <a:cs typeface="Calibri"/>
              </a:rPr>
              <a:t> </a:t>
            </a:r>
            <a:r>
              <a:rPr sz="2800" dirty="0">
                <a:latin typeface="Calibri"/>
                <a:cs typeface="Calibri"/>
              </a:rPr>
              <a:t>word</a:t>
            </a:r>
            <a:r>
              <a:rPr sz="2800" spc="-30" dirty="0">
                <a:latin typeface="Calibri"/>
                <a:cs typeface="Calibri"/>
              </a:rPr>
              <a:t> </a:t>
            </a:r>
            <a:r>
              <a:rPr sz="2800" spc="55" dirty="0">
                <a:latin typeface="Calibri"/>
                <a:cs typeface="Calibri"/>
              </a:rPr>
              <a:t>ader</a:t>
            </a:r>
            <a:r>
              <a:rPr sz="2800" spc="-25" dirty="0">
                <a:latin typeface="Calibri"/>
                <a:cs typeface="Calibri"/>
              </a:rPr>
              <a:t> </a:t>
            </a:r>
            <a:r>
              <a:rPr sz="2800" dirty="0">
                <a:latin typeface="Calibri"/>
                <a:cs typeface="Calibri"/>
              </a:rPr>
              <a:t>“.”:</a:t>
            </a:r>
            <a:r>
              <a:rPr sz="2800" spc="-30" dirty="0">
                <a:latin typeface="Calibri"/>
                <a:cs typeface="Calibri"/>
              </a:rPr>
              <a:t> </a:t>
            </a:r>
            <a:r>
              <a:rPr sz="2800" dirty="0">
                <a:latin typeface="Calibri"/>
                <a:cs typeface="Calibri"/>
              </a:rPr>
              <a:t>Upper,</a:t>
            </a:r>
            <a:r>
              <a:rPr sz="2800" spc="-30" dirty="0">
                <a:latin typeface="Calibri"/>
                <a:cs typeface="Calibri"/>
              </a:rPr>
              <a:t> </a:t>
            </a:r>
            <a:r>
              <a:rPr sz="2800" dirty="0">
                <a:latin typeface="Calibri"/>
                <a:cs typeface="Calibri"/>
              </a:rPr>
              <a:t>Lower,</a:t>
            </a:r>
            <a:r>
              <a:rPr sz="2800" spc="-30" dirty="0">
                <a:latin typeface="Calibri"/>
                <a:cs typeface="Calibri"/>
              </a:rPr>
              <a:t> </a:t>
            </a:r>
            <a:r>
              <a:rPr sz="2800" dirty="0">
                <a:latin typeface="Calibri"/>
                <a:cs typeface="Calibri"/>
              </a:rPr>
              <a:t>Cap,</a:t>
            </a:r>
            <a:r>
              <a:rPr sz="2800" spc="-25" dirty="0">
                <a:latin typeface="Calibri"/>
                <a:cs typeface="Calibri"/>
              </a:rPr>
              <a:t> </a:t>
            </a:r>
            <a:r>
              <a:rPr sz="2800" spc="-10" dirty="0">
                <a:latin typeface="Calibri"/>
                <a:cs typeface="Calibri"/>
              </a:rPr>
              <a:t>Number</a:t>
            </a:r>
            <a:endParaRPr sz="2800" dirty="0">
              <a:latin typeface="Calibri"/>
              <a:cs typeface="Calibri"/>
            </a:endParaRPr>
          </a:p>
          <a:p>
            <a:pPr>
              <a:lnSpc>
                <a:spcPct val="100000"/>
              </a:lnSpc>
              <a:spcBef>
                <a:spcPts val="620"/>
              </a:spcBef>
              <a:buClr>
                <a:srgbClr val="CC0000"/>
              </a:buClr>
              <a:buFont typeface="Times New Roman"/>
              <a:buChar char="•"/>
            </a:pPr>
            <a:endParaRPr sz="2800" dirty="0">
              <a:latin typeface="Calibri"/>
              <a:cs typeface="Calibri"/>
            </a:endParaRPr>
          </a:p>
          <a:p>
            <a:pPr marL="354965" indent="-342265">
              <a:lnSpc>
                <a:spcPct val="100000"/>
              </a:lnSpc>
              <a:buClr>
                <a:srgbClr val="CC0000"/>
              </a:buClr>
              <a:buFont typeface="Times New Roman"/>
              <a:buChar char="•"/>
              <a:tabLst>
                <a:tab pos="354965" algn="l"/>
              </a:tabLst>
            </a:pPr>
            <a:r>
              <a:rPr sz="2800" dirty="0">
                <a:latin typeface="Calibri"/>
                <a:cs typeface="Calibri"/>
              </a:rPr>
              <a:t>Numeric</a:t>
            </a:r>
            <a:r>
              <a:rPr sz="2800" spc="-80" dirty="0">
                <a:latin typeface="Calibri"/>
                <a:cs typeface="Calibri"/>
              </a:rPr>
              <a:t> </a:t>
            </a:r>
            <a:r>
              <a:rPr sz="2800" spc="-10" dirty="0">
                <a:latin typeface="Calibri"/>
                <a:cs typeface="Calibri"/>
              </a:rPr>
              <a:t>features</a:t>
            </a:r>
            <a:endParaRPr sz="2800" dirty="0">
              <a:latin typeface="Calibri"/>
              <a:cs typeface="Calibri"/>
            </a:endParaRPr>
          </a:p>
          <a:p>
            <a:pPr marL="697865" lvl="1" indent="-227965">
              <a:lnSpc>
                <a:spcPct val="100000"/>
              </a:lnSpc>
              <a:spcBef>
                <a:spcPts val="285"/>
              </a:spcBef>
              <a:buFont typeface="Times New Roman"/>
              <a:buChar char="•"/>
              <a:tabLst>
                <a:tab pos="697865" algn="l"/>
              </a:tabLst>
            </a:pPr>
            <a:r>
              <a:rPr sz="2400" dirty="0">
                <a:latin typeface="Calibri"/>
                <a:cs typeface="Calibri"/>
              </a:rPr>
              <a:t>Length</a:t>
            </a:r>
            <a:r>
              <a:rPr sz="2400" spc="-25" dirty="0">
                <a:latin typeface="Calibri"/>
                <a:cs typeface="Calibri"/>
              </a:rPr>
              <a:t> </a:t>
            </a:r>
            <a:r>
              <a:rPr sz="2400" dirty="0">
                <a:latin typeface="Calibri"/>
                <a:cs typeface="Calibri"/>
              </a:rPr>
              <a:t>of</a:t>
            </a:r>
            <a:r>
              <a:rPr sz="2400" spc="-25" dirty="0">
                <a:latin typeface="Calibri"/>
                <a:cs typeface="Calibri"/>
              </a:rPr>
              <a:t> </a:t>
            </a:r>
            <a:r>
              <a:rPr sz="2400" dirty="0">
                <a:latin typeface="Calibri"/>
                <a:cs typeface="Calibri"/>
              </a:rPr>
              <a:t>word</a:t>
            </a:r>
            <a:r>
              <a:rPr sz="2400" spc="-25" dirty="0">
                <a:latin typeface="Calibri"/>
                <a:cs typeface="Calibri"/>
              </a:rPr>
              <a:t> </a:t>
            </a:r>
            <a:r>
              <a:rPr sz="2400" dirty="0">
                <a:latin typeface="Calibri"/>
                <a:cs typeface="Calibri"/>
              </a:rPr>
              <a:t>with</a:t>
            </a:r>
            <a:r>
              <a:rPr sz="2400" spc="-25" dirty="0">
                <a:latin typeface="Calibri"/>
                <a:cs typeface="Calibri"/>
              </a:rPr>
              <a:t> “.”</a:t>
            </a:r>
            <a:endParaRPr sz="2400" dirty="0">
              <a:latin typeface="Calibri"/>
              <a:cs typeface="Calibri"/>
            </a:endParaRPr>
          </a:p>
          <a:p>
            <a:pPr marL="697865" lvl="1" indent="-227965">
              <a:lnSpc>
                <a:spcPct val="100000"/>
              </a:lnSpc>
              <a:spcBef>
                <a:spcPts val="220"/>
              </a:spcBef>
              <a:buFont typeface="Times New Roman"/>
              <a:buChar char="•"/>
              <a:tabLst>
                <a:tab pos="697865" algn="l"/>
              </a:tabLst>
            </a:pPr>
            <a:r>
              <a:rPr sz="2400" dirty="0">
                <a:latin typeface="Calibri"/>
                <a:cs typeface="Calibri"/>
              </a:rPr>
              <a:t>Probability(word</a:t>
            </a:r>
            <a:r>
              <a:rPr sz="2400" spc="-25" dirty="0">
                <a:latin typeface="Calibri"/>
                <a:cs typeface="Calibri"/>
              </a:rPr>
              <a:t> </a:t>
            </a:r>
            <a:r>
              <a:rPr sz="2400" dirty="0">
                <a:latin typeface="Calibri"/>
                <a:cs typeface="Calibri"/>
              </a:rPr>
              <a:t>with</a:t>
            </a:r>
            <a:r>
              <a:rPr sz="2400" spc="-20" dirty="0">
                <a:latin typeface="Calibri"/>
                <a:cs typeface="Calibri"/>
              </a:rPr>
              <a:t> </a:t>
            </a:r>
            <a:r>
              <a:rPr sz="2400" dirty="0">
                <a:latin typeface="Calibri"/>
                <a:cs typeface="Calibri"/>
              </a:rPr>
              <a:t>“.”</a:t>
            </a:r>
            <a:r>
              <a:rPr sz="2400" spc="-20" dirty="0">
                <a:latin typeface="Calibri"/>
                <a:cs typeface="Calibri"/>
              </a:rPr>
              <a:t> </a:t>
            </a:r>
            <a:r>
              <a:rPr sz="2400" dirty="0">
                <a:latin typeface="Calibri"/>
                <a:cs typeface="Calibri"/>
              </a:rPr>
              <a:t>occurs</a:t>
            </a:r>
            <a:r>
              <a:rPr sz="2400" spc="-20" dirty="0">
                <a:latin typeface="Calibri"/>
                <a:cs typeface="Calibri"/>
              </a:rPr>
              <a:t> </a:t>
            </a:r>
            <a:r>
              <a:rPr sz="2400" dirty="0">
                <a:latin typeface="Calibri"/>
                <a:cs typeface="Calibri"/>
              </a:rPr>
              <a:t>at</a:t>
            </a:r>
            <a:r>
              <a:rPr sz="2400" spc="-20" dirty="0">
                <a:latin typeface="Calibri"/>
                <a:cs typeface="Calibri"/>
              </a:rPr>
              <a:t> </a:t>
            </a:r>
            <a:r>
              <a:rPr sz="2400" spc="-140" dirty="0">
                <a:latin typeface="Calibri"/>
                <a:cs typeface="Calibri"/>
              </a:rPr>
              <a:t>end-</a:t>
            </a:r>
            <a:r>
              <a:rPr sz="2400" spc="-495" dirty="0">
                <a:latin typeface="Calibri"/>
                <a:cs typeface="Calibri"/>
              </a:rPr>
              <a:t>­</a:t>
            </a:r>
            <a:r>
              <a:rPr sz="2400" spc="-254" dirty="0">
                <a:latin typeface="Calibri"/>
                <a:cs typeface="Calibri"/>
              </a:rPr>
              <a:t>‐of-</a:t>
            </a:r>
            <a:r>
              <a:rPr sz="2400" spc="-495" dirty="0">
                <a:latin typeface="Calibri"/>
                <a:cs typeface="Calibri"/>
              </a:rPr>
              <a:t>­</a:t>
            </a:r>
            <a:r>
              <a:rPr sz="2400" spc="-25" dirty="0">
                <a:latin typeface="Calibri"/>
                <a:cs typeface="Calibri"/>
              </a:rPr>
              <a:t>‐s)</a:t>
            </a:r>
            <a:endParaRPr sz="2400" dirty="0">
              <a:latin typeface="Calibri"/>
              <a:cs typeface="Calibri"/>
            </a:endParaRPr>
          </a:p>
          <a:p>
            <a:pPr marL="697865" lvl="1" indent="-227965">
              <a:lnSpc>
                <a:spcPct val="100000"/>
              </a:lnSpc>
              <a:spcBef>
                <a:spcPts val="320"/>
              </a:spcBef>
              <a:buFont typeface="Times New Roman"/>
              <a:buChar char="•"/>
              <a:tabLst>
                <a:tab pos="697865" algn="l"/>
              </a:tabLst>
            </a:pPr>
            <a:r>
              <a:rPr sz="2400" dirty="0">
                <a:latin typeface="Calibri"/>
                <a:cs typeface="Calibri"/>
              </a:rPr>
              <a:t>Probability(word</a:t>
            </a:r>
            <a:r>
              <a:rPr sz="2400" spc="15" dirty="0">
                <a:latin typeface="Calibri"/>
                <a:cs typeface="Calibri"/>
              </a:rPr>
              <a:t> </a:t>
            </a:r>
            <a:r>
              <a:rPr sz="2400" dirty="0">
                <a:latin typeface="Calibri"/>
                <a:cs typeface="Calibri"/>
              </a:rPr>
              <a:t>ader</a:t>
            </a:r>
            <a:r>
              <a:rPr sz="2400" spc="30" dirty="0">
                <a:latin typeface="Calibri"/>
                <a:cs typeface="Calibri"/>
              </a:rPr>
              <a:t> </a:t>
            </a:r>
            <a:r>
              <a:rPr sz="2400" dirty="0">
                <a:latin typeface="Calibri"/>
                <a:cs typeface="Calibri"/>
              </a:rPr>
              <a:t>“.”</a:t>
            </a:r>
            <a:r>
              <a:rPr sz="2400" spc="25" dirty="0">
                <a:latin typeface="Calibri"/>
                <a:cs typeface="Calibri"/>
              </a:rPr>
              <a:t> </a:t>
            </a:r>
            <a:r>
              <a:rPr sz="2400" dirty="0">
                <a:latin typeface="Calibri"/>
                <a:cs typeface="Calibri"/>
              </a:rPr>
              <a:t>occurs</a:t>
            </a:r>
            <a:r>
              <a:rPr sz="2400" spc="30" dirty="0">
                <a:latin typeface="Calibri"/>
                <a:cs typeface="Calibri"/>
              </a:rPr>
              <a:t> </a:t>
            </a:r>
            <a:r>
              <a:rPr sz="2400" dirty="0">
                <a:latin typeface="Calibri"/>
                <a:cs typeface="Calibri"/>
              </a:rPr>
              <a:t>at</a:t>
            </a:r>
            <a:r>
              <a:rPr sz="2400" spc="30" dirty="0">
                <a:latin typeface="Calibri"/>
                <a:cs typeface="Calibri"/>
              </a:rPr>
              <a:t> </a:t>
            </a:r>
            <a:r>
              <a:rPr sz="2400" spc="-65" dirty="0">
                <a:latin typeface="Calibri"/>
                <a:cs typeface="Calibri"/>
              </a:rPr>
              <a:t>beginning-</a:t>
            </a:r>
            <a:r>
              <a:rPr sz="2400" spc="-495" dirty="0">
                <a:latin typeface="Calibri"/>
                <a:cs typeface="Calibri"/>
              </a:rPr>
              <a:t>­</a:t>
            </a:r>
            <a:r>
              <a:rPr sz="2400" spc="-254" dirty="0">
                <a:latin typeface="Calibri"/>
                <a:cs typeface="Calibri"/>
              </a:rPr>
              <a:t>‐of-</a:t>
            </a:r>
            <a:r>
              <a:rPr sz="2400" spc="-495" dirty="0">
                <a:latin typeface="Calibri"/>
                <a:cs typeface="Calibri"/>
              </a:rPr>
              <a:t>­</a:t>
            </a:r>
            <a:r>
              <a:rPr sz="2400" spc="-25" dirty="0">
                <a:latin typeface="Calibri"/>
                <a:cs typeface="Calibri"/>
              </a:rPr>
              <a:t>‐s)</a:t>
            </a:r>
            <a:endParaRPr sz="2400" dirty="0">
              <a:latin typeface="Calibri"/>
              <a:cs typeface="Calibri"/>
            </a:endParaRPr>
          </a:p>
        </p:txBody>
      </p:sp>
    </p:spTree>
    <p:extLst>
      <p:ext uri="{BB962C8B-B14F-4D97-AF65-F5344CB8AC3E}">
        <p14:creationId xmlns:p14="http://schemas.microsoft.com/office/powerpoint/2010/main" val="32699577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6">
            <a:extLst>
              <a:ext uri="{FF2B5EF4-FFF2-40B4-BE49-F238E27FC236}">
                <a16:creationId xmlns:a16="http://schemas.microsoft.com/office/drawing/2014/main" id="{BC6BB0AE-9011-1CD5-9B9D-5D274B13C179}"/>
              </a:ext>
            </a:extLst>
          </p:cNvPr>
          <p:cNvSpPr txBox="1">
            <a:spLocks/>
          </p:cNvSpPr>
          <p:nvPr/>
        </p:nvSpPr>
        <p:spPr>
          <a:xfrm>
            <a:off x="838199" y="564211"/>
            <a:ext cx="4571999" cy="116500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65100">
              <a:spcAft>
                <a:spcPts val="600"/>
              </a:spcAft>
            </a:pPr>
            <a:r>
              <a:rPr lang="en-US" sz="3600" dirty="0"/>
              <a:t>Implementing</a:t>
            </a:r>
            <a:r>
              <a:rPr lang="en-US" sz="3600" spc="45" dirty="0"/>
              <a:t> </a:t>
            </a:r>
            <a:r>
              <a:rPr lang="en-US" sz="3600" dirty="0"/>
              <a:t>Decision</a:t>
            </a:r>
            <a:r>
              <a:rPr lang="en-US" sz="3600" spc="45" dirty="0"/>
              <a:t> </a:t>
            </a:r>
            <a:r>
              <a:rPr lang="en-US" sz="3600" spc="-10" dirty="0"/>
              <a:t>Trees</a:t>
            </a:r>
          </a:p>
        </p:txBody>
      </p:sp>
      <p:sp>
        <p:nvSpPr>
          <p:cNvPr id="3" name="object 7">
            <a:extLst>
              <a:ext uri="{FF2B5EF4-FFF2-40B4-BE49-F238E27FC236}">
                <a16:creationId xmlns:a16="http://schemas.microsoft.com/office/drawing/2014/main" id="{C3D8BFAB-CDDF-7145-9C1D-0956D5155BA5}"/>
              </a:ext>
            </a:extLst>
          </p:cNvPr>
          <p:cNvSpPr txBox="1"/>
          <p:nvPr/>
        </p:nvSpPr>
        <p:spPr>
          <a:xfrm>
            <a:off x="838199" y="2055327"/>
            <a:ext cx="4571999" cy="3776975"/>
          </a:xfrm>
          <a:prstGeom prst="rect">
            <a:avLst/>
          </a:prstGeom>
        </p:spPr>
        <p:txBody>
          <a:bodyPr vert="horz" lIns="91440" tIns="45720" rIns="91440" bIns="45720" rtlCol="0">
            <a:normAutofit/>
          </a:bodyPr>
          <a:lstStyle/>
          <a:p>
            <a:pPr marL="354965" indent="-228600">
              <a:lnSpc>
                <a:spcPct val="90000"/>
              </a:lnSpc>
              <a:spcBef>
                <a:spcPts val="595"/>
              </a:spcBef>
              <a:buClr>
                <a:srgbClr val="CC0000"/>
              </a:buClr>
              <a:buFont typeface="Arial" panose="020B0604020202020204" pitchFamily="34" charset="0"/>
              <a:buChar char="•"/>
              <a:tabLst>
                <a:tab pos="354965" algn="l"/>
              </a:tabLst>
            </a:pPr>
            <a:r>
              <a:rPr lang="en-US" dirty="0"/>
              <a:t>A</a:t>
            </a:r>
            <a:r>
              <a:rPr lang="en-US" spc="-15" dirty="0"/>
              <a:t> </a:t>
            </a:r>
            <a:r>
              <a:rPr lang="en-US" dirty="0"/>
              <a:t>decision</a:t>
            </a:r>
            <a:r>
              <a:rPr lang="en-US" spc="-10" dirty="0"/>
              <a:t> </a:t>
            </a:r>
            <a:r>
              <a:rPr lang="en-US" dirty="0"/>
              <a:t>tree</a:t>
            </a:r>
            <a:r>
              <a:rPr lang="en-US" spc="-10" dirty="0"/>
              <a:t> </a:t>
            </a:r>
            <a:r>
              <a:rPr lang="en-US" dirty="0"/>
              <a:t>is</a:t>
            </a:r>
            <a:r>
              <a:rPr lang="en-US" spc="-15" dirty="0"/>
              <a:t> </a:t>
            </a:r>
            <a:r>
              <a:rPr lang="en-US" dirty="0"/>
              <a:t>just</a:t>
            </a:r>
            <a:r>
              <a:rPr lang="en-US" spc="-10" dirty="0"/>
              <a:t> </a:t>
            </a:r>
            <a:r>
              <a:rPr lang="en-US" dirty="0"/>
              <a:t>an</a:t>
            </a:r>
            <a:r>
              <a:rPr lang="en-US" spc="-10" dirty="0"/>
              <a:t> </a:t>
            </a:r>
            <a:r>
              <a:rPr lang="en-US" spc="-175" dirty="0"/>
              <a:t>if-</a:t>
            </a:r>
            <a:r>
              <a:rPr lang="en-US" spc="-495" dirty="0"/>
              <a:t>­</a:t>
            </a:r>
            <a:r>
              <a:rPr lang="en-US" spc="-175" dirty="0"/>
              <a:t>‐then-</a:t>
            </a:r>
            <a:r>
              <a:rPr lang="en-US" spc="-495" dirty="0"/>
              <a:t>­</a:t>
            </a:r>
            <a:r>
              <a:rPr lang="en-US" spc="-100" dirty="0"/>
              <a:t>‐else</a:t>
            </a:r>
            <a:r>
              <a:rPr lang="en-US" spc="-10" dirty="0"/>
              <a:t> statement</a:t>
            </a:r>
            <a:endParaRPr lang="en-US" dirty="0"/>
          </a:p>
          <a:p>
            <a:pPr marL="354965" indent="-228600">
              <a:lnSpc>
                <a:spcPct val="90000"/>
              </a:lnSpc>
              <a:spcBef>
                <a:spcPts val="495"/>
              </a:spcBef>
              <a:buClr>
                <a:srgbClr val="CC0000"/>
              </a:buClr>
              <a:buFont typeface="Arial" panose="020B0604020202020204" pitchFamily="34" charset="0"/>
              <a:buChar char="•"/>
              <a:tabLst>
                <a:tab pos="354965" algn="l"/>
              </a:tabLst>
            </a:pPr>
            <a:r>
              <a:rPr lang="en-US" dirty="0"/>
              <a:t>The</a:t>
            </a:r>
            <a:r>
              <a:rPr lang="en-US" spc="-40" dirty="0"/>
              <a:t> </a:t>
            </a:r>
            <a:r>
              <a:rPr lang="en-US" spc="-20" dirty="0"/>
              <a:t>interesting</a:t>
            </a:r>
            <a:r>
              <a:rPr lang="en-US" spc="-35" dirty="0"/>
              <a:t> </a:t>
            </a:r>
            <a:r>
              <a:rPr lang="en-US" dirty="0"/>
              <a:t>research</a:t>
            </a:r>
            <a:r>
              <a:rPr lang="en-US" spc="-40" dirty="0"/>
              <a:t> </a:t>
            </a:r>
            <a:r>
              <a:rPr lang="en-US" dirty="0"/>
              <a:t>is</a:t>
            </a:r>
            <a:r>
              <a:rPr lang="en-US" spc="-35" dirty="0"/>
              <a:t> </a:t>
            </a:r>
            <a:r>
              <a:rPr lang="en-US" dirty="0"/>
              <a:t>choosing</a:t>
            </a:r>
            <a:r>
              <a:rPr lang="en-US" spc="-35" dirty="0"/>
              <a:t> </a:t>
            </a:r>
            <a:r>
              <a:rPr lang="en-US" dirty="0"/>
              <a:t>the</a:t>
            </a:r>
            <a:r>
              <a:rPr lang="en-US" spc="-40" dirty="0"/>
              <a:t> </a:t>
            </a:r>
            <a:r>
              <a:rPr lang="en-US" spc="-10" dirty="0"/>
              <a:t>features</a:t>
            </a:r>
            <a:endParaRPr lang="en-US" dirty="0"/>
          </a:p>
          <a:p>
            <a:pPr marL="354965" indent="-228600">
              <a:lnSpc>
                <a:spcPct val="90000"/>
              </a:lnSpc>
              <a:spcBef>
                <a:spcPts val="620"/>
              </a:spcBef>
              <a:buClr>
                <a:srgbClr val="CC0000"/>
              </a:buClr>
              <a:buFont typeface="Arial" panose="020B0604020202020204" pitchFamily="34" charset="0"/>
              <a:buChar char="•"/>
              <a:tabLst>
                <a:tab pos="354965" algn="l"/>
              </a:tabLst>
            </a:pPr>
            <a:r>
              <a:rPr lang="en-US" spc="185" dirty="0" err="1"/>
              <a:t>SeSng</a:t>
            </a:r>
            <a:r>
              <a:rPr lang="en-US" spc="-5" dirty="0"/>
              <a:t> </a:t>
            </a:r>
            <a:r>
              <a:rPr lang="en-US" dirty="0"/>
              <a:t>up the structure is oden too</a:t>
            </a:r>
            <a:r>
              <a:rPr lang="en-US" spc="-5" dirty="0"/>
              <a:t> </a:t>
            </a:r>
            <a:r>
              <a:rPr lang="en-US" dirty="0"/>
              <a:t>hard to do by </a:t>
            </a:r>
            <a:r>
              <a:rPr lang="en-US" spc="-20" dirty="0"/>
              <a:t>hand</a:t>
            </a:r>
            <a:endParaRPr lang="en-US" dirty="0"/>
          </a:p>
          <a:p>
            <a:pPr marL="697865" lvl="1" indent="-228600">
              <a:lnSpc>
                <a:spcPct val="90000"/>
              </a:lnSpc>
              <a:spcBef>
                <a:spcPts val="425"/>
              </a:spcBef>
              <a:buFont typeface="Arial" panose="020B0604020202020204" pitchFamily="34" charset="0"/>
              <a:buChar char="•"/>
              <a:tabLst>
                <a:tab pos="697865" algn="l"/>
              </a:tabLst>
            </a:pPr>
            <a:r>
              <a:rPr lang="en-US" spc="-100" dirty="0"/>
              <a:t>Hand-</a:t>
            </a:r>
            <a:r>
              <a:rPr lang="en-US" spc="-415" dirty="0"/>
              <a:t>­</a:t>
            </a:r>
            <a:r>
              <a:rPr lang="en-US" spc="-40" dirty="0"/>
              <a:t>‐building</a:t>
            </a:r>
            <a:r>
              <a:rPr lang="en-US" spc="-35" dirty="0"/>
              <a:t> </a:t>
            </a:r>
            <a:r>
              <a:rPr lang="en-US" dirty="0"/>
              <a:t>only</a:t>
            </a:r>
            <a:r>
              <a:rPr lang="en-US" spc="-35" dirty="0"/>
              <a:t> </a:t>
            </a:r>
            <a:r>
              <a:rPr lang="en-US" dirty="0"/>
              <a:t>possible</a:t>
            </a:r>
            <a:r>
              <a:rPr lang="en-US" spc="-35" dirty="0"/>
              <a:t> </a:t>
            </a:r>
            <a:r>
              <a:rPr lang="en-US" dirty="0"/>
              <a:t>for</a:t>
            </a:r>
            <a:r>
              <a:rPr lang="en-US" spc="-35" dirty="0"/>
              <a:t> </a:t>
            </a:r>
            <a:r>
              <a:rPr lang="en-US" dirty="0"/>
              <a:t>very</a:t>
            </a:r>
            <a:r>
              <a:rPr lang="en-US" spc="-35" dirty="0"/>
              <a:t> </a:t>
            </a:r>
            <a:r>
              <a:rPr lang="en-US" dirty="0"/>
              <a:t>simple</a:t>
            </a:r>
            <a:r>
              <a:rPr lang="en-US" spc="-30" dirty="0"/>
              <a:t> </a:t>
            </a:r>
            <a:r>
              <a:rPr lang="en-US" dirty="0"/>
              <a:t>features,</a:t>
            </a:r>
            <a:r>
              <a:rPr lang="en-US" spc="-35" dirty="0"/>
              <a:t> </a:t>
            </a:r>
            <a:r>
              <a:rPr lang="en-US" spc="-10" dirty="0"/>
              <a:t>domains</a:t>
            </a:r>
            <a:endParaRPr lang="en-US" dirty="0"/>
          </a:p>
          <a:p>
            <a:pPr marL="1040765" lvl="2" indent="-228600">
              <a:lnSpc>
                <a:spcPct val="90000"/>
              </a:lnSpc>
              <a:spcBef>
                <a:spcPts val="500"/>
              </a:spcBef>
              <a:buClr>
                <a:srgbClr val="CC0000"/>
              </a:buClr>
              <a:buFont typeface="Arial" panose="020B0604020202020204" pitchFamily="34" charset="0"/>
              <a:buChar char="•"/>
              <a:tabLst>
                <a:tab pos="1040765" algn="l"/>
              </a:tabLst>
            </a:pPr>
            <a:r>
              <a:rPr lang="en-US" dirty="0"/>
              <a:t>For</a:t>
            </a:r>
            <a:r>
              <a:rPr lang="en-US" spc="-35" dirty="0"/>
              <a:t> </a:t>
            </a:r>
            <a:r>
              <a:rPr lang="en-US" dirty="0"/>
              <a:t>numeric</a:t>
            </a:r>
            <a:r>
              <a:rPr lang="en-US" spc="-35" dirty="0"/>
              <a:t> </a:t>
            </a:r>
            <a:r>
              <a:rPr lang="en-US" dirty="0"/>
              <a:t>features,</a:t>
            </a:r>
            <a:r>
              <a:rPr lang="en-US" spc="-35" dirty="0"/>
              <a:t> </a:t>
            </a:r>
            <a:r>
              <a:rPr lang="en-US" dirty="0"/>
              <a:t>it’s</a:t>
            </a:r>
            <a:r>
              <a:rPr lang="en-US" spc="-35" dirty="0"/>
              <a:t> </a:t>
            </a:r>
            <a:r>
              <a:rPr lang="en-US" dirty="0"/>
              <a:t>too</a:t>
            </a:r>
            <a:r>
              <a:rPr lang="en-US" spc="-35" dirty="0"/>
              <a:t> </a:t>
            </a:r>
            <a:r>
              <a:rPr lang="en-US" dirty="0"/>
              <a:t>hard</a:t>
            </a:r>
            <a:r>
              <a:rPr lang="en-US" spc="-35" dirty="0"/>
              <a:t> </a:t>
            </a:r>
            <a:r>
              <a:rPr lang="en-US" dirty="0"/>
              <a:t>to</a:t>
            </a:r>
            <a:r>
              <a:rPr lang="en-US" spc="-35" dirty="0"/>
              <a:t> </a:t>
            </a:r>
            <a:r>
              <a:rPr lang="en-US" dirty="0"/>
              <a:t>pick</a:t>
            </a:r>
            <a:r>
              <a:rPr lang="en-US" spc="-35" dirty="0"/>
              <a:t> </a:t>
            </a:r>
            <a:r>
              <a:rPr lang="en-US" dirty="0"/>
              <a:t>each</a:t>
            </a:r>
            <a:r>
              <a:rPr lang="en-US" spc="-35" dirty="0"/>
              <a:t> </a:t>
            </a:r>
            <a:r>
              <a:rPr lang="en-US" spc="-10" dirty="0"/>
              <a:t>threshold</a:t>
            </a:r>
            <a:endParaRPr lang="en-US" dirty="0"/>
          </a:p>
          <a:p>
            <a:pPr marL="698500" marR="5080" lvl="1" indent="-228600">
              <a:lnSpc>
                <a:spcPct val="90000"/>
              </a:lnSpc>
              <a:spcBef>
                <a:spcPts val="480"/>
              </a:spcBef>
              <a:buFont typeface="Arial" panose="020B0604020202020204" pitchFamily="34" charset="0"/>
              <a:buChar char="•"/>
              <a:tabLst>
                <a:tab pos="698500" algn="l"/>
              </a:tabLst>
            </a:pPr>
            <a:r>
              <a:rPr lang="en-US" dirty="0"/>
              <a:t>Instead,</a:t>
            </a:r>
            <a:r>
              <a:rPr lang="en-US" spc="-45" dirty="0"/>
              <a:t> </a:t>
            </a:r>
            <a:r>
              <a:rPr lang="en-US" dirty="0"/>
              <a:t>structure</a:t>
            </a:r>
            <a:r>
              <a:rPr lang="en-US" spc="-40" dirty="0"/>
              <a:t> </a:t>
            </a:r>
            <a:r>
              <a:rPr lang="en-US" dirty="0"/>
              <a:t>usually</a:t>
            </a:r>
            <a:r>
              <a:rPr lang="en-US" spc="-40" dirty="0"/>
              <a:t> </a:t>
            </a:r>
            <a:r>
              <a:rPr lang="en-US" dirty="0"/>
              <a:t>learned</a:t>
            </a:r>
            <a:r>
              <a:rPr lang="en-US" spc="-40" dirty="0"/>
              <a:t> </a:t>
            </a:r>
            <a:r>
              <a:rPr lang="en-US" dirty="0"/>
              <a:t>by</a:t>
            </a:r>
            <a:r>
              <a:rPr lang="en-US" spc="-40" dirty="0"/>
              <a:t> </a:t>
            </a:r>
            <a:r>
              <a:rPr lang="en-US" dirty="0"/>
              <a:t>machine</a:t>
            </a:r>
            <a:r>
              <a:rPr lang="en-US" spc="-40" dirty="0"/>
              <a:t> </a:t>
            </a:r>
            <a:r>
              <a:rPr lang="en-US" dirty="0"/>
              <a:t>learning</a:t>
            </a:r>
            <a:r>
              <a:rPr lang="en-US" spc="-40" dirty="0"/>
              <a:t> </a:t>
            </a:r>
            <a:r>
              <a:rPr lang="en-US" dirty="0"/>
              <a:t>from</a:t>
            </a:r>
            <a:r>
              <a:rPr lang="en-US" spc="-40" dirty="0"/>
              <a:t> </a:t>
            </a:r>
            <a:r>
              <a:rPr lang="en-US" dirty="0"/>
              <a:t>a</a:t>
            </a:r>
            <a:r>
              <a:rPr lang="en-US" spc="-40" dirty="0"/>
              <a:t> </a:t>
            </a:r>
            <a:r>
              <a:rPr lang="en-US" spc="-10" dirty="0"/>
              <a:t>training corpus</a:t>
            </a:r>
            <a:endParaRPr lang="en-US" dirty="0"/>
          </a:p>
        </p:txBody>
      </p:sp>
      <p:pic>
        <p:nvPicPr>
          <p:cNvPr id="6146" name="Picture 2" descr="Trees | Baamboozle - Baamboozle | The Most Fun Classroom Games!">
            <a:extLst>
              <a:ext uri="{FF2B5EF4-FFF2-40B4-BE49-F238E27FC236}">
                <a16:creationId xmlns:a16="http://schemas.microsoft.com/office/drawing/2014/main" id="{76EA14DD-D9FA-1095-B33A-E9E5A5B1243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70" r="1669" b="-1"/>
          <a:stretch/>
        </p:blipFill>
        <p:spPr bwMode="auto">
          <a:xfrm>
            <a:off x="6190488" y="566928"/>
            <a:ext cx="5157216" cy="52861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36795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6">
            <a:extLst>
              <a:ext uri="{FF2B5EF4-FFF2-40B4-BE49-F238E27FC236}">
                <a16:creationId xmlns:a16="http://schemas.microsoft.com/office/drawing/2014/main" id="{752AD660-4023-B7BE-6659-4A42C85E4F9D}"/>
              </a:ext>
            </a:extLst>
          </p:cNvPr>
          <p:cNvSpPr txBox="1">
            <a:spLocks/>
          </p:cNvSpPr>
          <p:nvPr/>
        </p:nvSpPr>
        <p:spPr>
          <a:xfrm>
            <a:off x="1188069" y="381935"/>
            <a:ext cx="5366040" cy="23448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65100">
              <a:spcAft>
                <a:spcPts val="600"/>
              </a:spcAft>
            </a:pPr>
            <a:r>
              <a:rPr lang="en-US" sz="5000" dirty="0"/>
              <a:t>Decision</a:t>
            </a:r>
            <a:r>
              <a:rPr lang="en-US" sz="5000" spc="-55" dirty="0"/>
              <a:t> </a:t>
            </a:r>
            <a:r>
              <a:rPr lang="en-US" sz="5000" dirty="0"/>
              <a:t>Trees</a:t>
            </a:r>
            <a:r>
              <a:rPr lang="en-US" sz="5000" spc="-55" dirty="0"/>
              <a:t> </a:t>
            </a:r>
            <a:r>
              <a:rPr lang="en-US" sz="5000" dirty="0"/>
              <a:t>and</a:t>
            </a:r>
            <a:r>
              <a:rPr lang="en-US" sz="5000" spc="-50" dirty="0"/>
              <a:t> </a:t>
            </a:r>
            <a:r>
              <a:rPr lang="en-US" sz="5000" dirty="0"/>
              <a:t>other</a:t>
            </a:r>
            <a:r>
              <a:rPr lang="en-US" sz="5000" spc="-50" dirty="0"/>
              <a:t> </a:t>
            </a:r>
            <a:r>
              <a:rPr lang="en-US" sz="5000" spc="-10" dirty="0"/>
              <a:t>classiﬁers</a:t>
            </a:r>
          </a:p>
        </p:txBody>
      </p:sp>
      <p:sp>
        <p:nvSpPr>
          <p:cNvPr id="3" name="object 7">
            <a:extLst>
              <a:ext uri="{FF2B5EF4-FFF2-40B4-BE49-F238E27FC236}">
                <a16:creationId xmlns:a16="http://schemas.microsoft.com/office/drawing/2014/main" id="{829854A0-0D39-81AB-34D9-918EB7EB0077}"/>
              </a:ext>
            </a:extLst>
          </p:cNvPr>
          <p:cNvSpPr txBox="1"/>
          <p:nvPr/>
        </p:nvSpPr>
        <p:spPr>
          <a:xfrm>
            <a:off x="1188069" y="3175552"/>
            <a:ext cx="5366041" cy="2809114"/>
          </a:xfrm>
          <a:prstGeom prst="rect">
            <a:avLst/>
          </a:prstGeom>
        </p:spPr>
        <p:txBody>
          <a:bodyPr vert="horz" lIns="91440" tIns="45720" rIns="91440" bIns="45720" rtlCol="0" anchor="t">
            <a:normAutofit/>
          </a:bodyPr>
          <a:lstStyle/>
          <a:p>
            <a:pPr marL="354965" indent="-228600">
              <a:lnSpc>
                <a:spcPct val="90000"/>
              </a:lnSpc>
              <a:spcBef>
                <a:spcPts val="710"/>
              </a:spcBef>
              <a:buClr>
                <a:srgbClr val="CC0000"/>
              </a:buClr>
              <a:buFont typeface="Arial" panose="020B0604020202020204" pitchFamily="34" charset="0"/>
              <a:buChar char="•"/>
              <a:tabLst>
                <a:tab pos="354965" algn="l"/>
              </a:tabLst>
            </a:pPr>
            <a:r>
              <a:rPr lang="en-US" sz="2000" dirty="0">
                <a:solidFill>
                  <a:schemeClr val="tx1">
                    <a:alpha val="80000"/>
                  </a:schemeClr>
                </a:solidFill>
              </a:rPr>
              <a:t>We</a:t>
            </a:r>
            <a:r>
              <a:rPr lang="en-US" sz="2000" spc="-35" dirty="0">
                <a:solidFill>
                  <a:schemeClr val="tx1">
                    <a:alpha val="80000"/>
                  </a:schemeClr>
                </a:solidFill>
              </a:rPr>
              <a:t> </a:t>
            </a:r>
            <a:r>
              <a:rPr lang="en-US" sz="2000" dirty="0">
                <a:solidFill>
                  <a:schemeClr val="tx1">
                    <a:alpha val="80000"/>
                  </a:schemeClr>
                </a:solidFill>
              </a:rPr>
              <a:t>can</a:t>
            </a:r>
            <a:r>
              <a:rPr lang="en-US" sz="2000" spc="-45" dirty="0">
                <a:solidFill>
                  <a:schemeClr val="tx1">
                    <a:alpha val="80000"/>
                  </a:schemeClr>
                </a:solidFill>
              </a:rPr>
              <a:t> </a:t>
            </a:r>
            <a:r>
              <a:rPr lang="en-US" sz="2000" dirty="0">
                <a:solidFill>
                  <a:schemeClr val="tx1">
                    <a:alpha val="80000"/>
                  </a:schemeClr>
                </a:solidFill>
              </a:rPr>
              <a:t>think</a:t>
            </a:r>
            <a:r>
              <a:rPr lang="en-US" sz="2000" spc="-30" dirty="0">
                <a:solidFill>
                  <a:schemeClr val="tx1">
                    <a:alpha val="80000"/>
                  </a:schemeClr>
                </a:solidFill>
              </a:rPr>
              <a:t> </a:t>
            </a:r>
            <a:r>
              <a:rPr lang="en-US" sz="2000" dirty="0">
                <a:solidFill>
                  <a:schemeClr val="tx1">
                    <a:alpha val="80000"/>
                  </a:schemeClr>
                </a:solidFill>
              </a:rPr>
              <a:t>of</a:t>
            </a:r>
            <a:r>
              <a:rPr lang="en-US" sz="2000" spc="-35" dirty="0">
                <a:solidFill>
                  <a:schemeClr val="tx1">
                    <a:alpha val="80000"/>
                  </a:schemeClr>
                </a:solidFill>
              </a:rPr>
              <a:t> </a:t>
            </a:r>
            <a:r>
              <a:rPr lang="en-US" sz="2000" dirty="0">
                <a:solidFill>
                  <a:schemeClr val="tx1">
                    <a:alpha val="80000"/>
                  </a:schemeClr>
                </a:solidFill>
              </a:rPr>
              <a:t>the</a:t>
            </a:r>
            <a:r>
              <a:rPr lang="en-US" sz="2000" spc="-30" dirty="0">
                <a:solidFill>
                  <a:schemeClr val="tx1">
                    <a:alpha val="80000"/>
                  </a:schemeClr>
                </a:solidFill>
              </a:rPr>
              <a:t> </a:t>
            </a:r>
            <a:r>
              <a:rPr lang="en-US" sz="2000" spc="-25" dirty="0">
                <a:solidFill>
                  <a:schemeClr val="tx1">
                    <a:alpha val="80000"/>
                  </a:schemeClr>
                </a:solidFill>
              </a:rPr>
              <a:t>questions</a:t>
            </a:r>
            <a:r>
              <a:rPr lang="en-US" sz="2000" spc="-35" dirty="0">
                <a:solidFill>
                  <a:schemeClr val="tx1">
                    <a:alpha val="80000"/>
                  </a:schemeClr>
                </a:solidFill>
              </a:rPr>
              <a:t> </a:t>
            </a:r>
            <a:r>
              <a:rPr lang="en-US" sz="2000" dirty="0">
                <a:solidFill>
                  <a:schemeClr val="tx1">
                    <a:alpha val="80000"/>
                  </a:schemeClr>
                </a:solidFill>
              </a:rPr>
              <a:t>in</a:t>
            </a:r>
            <a:r>
              <a:rPr lang="en-US" sz="2000" spc="-35" dirty="0">
                <a:solidFill>
                  <a:schemeClr val="tx1">
                    <a:alpha val="80000"/>
                  </a:schemeClr>
                </a:solidFill>
              </a:rPr>
              <a:t> </a:t>
            </a:r>
            <a:r>
              <a:rPr lang="en-US" sz="2000" dirty="0">
                <a:solidFill>
                  <a:schemeClr val="tx1">
                    <a:alpha val="80000"/>
                  </a:schemeClr>
                </a:solidFill>
              </a:rPr>
              <a:t>a</a:t>
            </a:r>
            <a:r>
              <a:rPr lang="en-US" sz="2000" spc="-30" dirty="0">
                <a:solidFill>
                  <a:schemeClr val="tx1">
                    <a:alpha val="80000"/>
                  </a:schemeClr>
                </a:solidFill>
              </a:rPr>
              <a:t> </a:t>
            </a:r>
            <a:r>
              <a:rPr lang="en-US" sz="2000" dirty="0">
                <a:solidFill>
                  <a:schemeClr val="tx1">
                    <a:alpha val="80000"/>
                  </a:schemeClr>
                </a:solidFill>
              </a:rPr>
              <a:t>decision</a:t>
            </a:r>
            <a:r>
              <a:rPr lang="en-US" sz="2000" spc="-35" dirty="0">
                <a:solidFill>
                  <a:schemeClr val="tx1">
                    <a:alpha val="80000"/>
                  </a:schemeClr>
                </a:solidFill>
              </a:rPr>
              <a:t> </a:t>
            </a:r>
            <a:r>
              <a:rPr lang="en-US" sz="2000" spc="-20" dirty="0">
                <a:solidFill>
                  <a:schemeClr val="tx1">
                    <a:alpha val="80000"/>
                  </a:schemeClr>
                </a:solidFill>
              </a:rPr>
              <a:t>tree</a:t>
            </a:r>
            <a:endParaRPr lang="en-US" sz="2000" dirty="0">
              <a:solidFill>
                <a:schemeClr val="tx1">
                  <a:alpha val="80000"/>
                </a:schemeClr>
              </a:solidFill>
            </a:endParaRPr>
          </a:p>
          <a:p>
            <a:pPr marL="355600" marR="5080" indent="-228600">
              <a:lnSpc>
                <a:spcPct val="90000"/>
              </a:lnSpc>
              <a:spcBef>
                <a:spcPts val="750"/>
              </a:spcBef>
              <a:buClr>
                <a:srgbClr val="CC0000"/>
              </a:buClr>
              <a:buFont typeface="Arial" panose="020B0604020202020204" pitchFamily="34" charset="0"/>
              <a:buChar char="•"/>
              <a:tabLst>
                <a:tab pos="355600" algn="l"/>
              </a:tabLst>
            </a:pPr>
            <a:r>
              <a:rPr lang="en-US" sz="2000" dirty="0">
                <a:solidFill>
                  <a:schemeClr val="tx1">
                    <a:alpha val="80000"/>
                  </a:schemeClr>
                </a:solidFill>
              </a:rPr>
              <a:t>As</a:t>
            </a:r>
            <a:r>
              <a:rPr lang="en-US" sz="2000" spc="-30" dirty="0">
                <a:solidFill>
                  <a:schemeClr val="tx1">
                    <a:alpha val="80000"/>
                  </a:schemeClr>
                </a:solidFill>
              </a:rPr>
              <a:t> </a:t>
            </a:r>
            <a:r>
              <a:rPr lang="en-US" sz="2000" dirty="0">
                <a:solidFill>
                  <a:schemeClr val="tx1">
                    <a:alpha val="80000"/>
                  </a:schemeClr>
                </a:solidFill>
              </a:rPr>
              <a:t>features</a:t>
            </a:r>
            <a:r>
              <a:rPr lang="en-US" sz="2000" spc="-25" dirty="0">
                <a:solidFill>
                  <a:schemeClr val="tx1">
                    <a:alpha val="80000"/>
                  </a:schemeClr>
                </a:solidFill>
              </a:rPr>
              <a:t> </a:t>
            </a:r>
            <a:r>
              <a:rPr lang="en-US" sz="2000" dirty="0">
                <a:solidFill>
                  <a:schemeClr val="tx1">
                    <a:alpha val="80000"/>
                  </a:schemeClr>
                </a:solidFill>
              </a:rPr>
              <a:t>that</a:t>
            </a:r>
            <a:r>
              <a:rPr lang="en-US" sz="2000" spc="-25" dirty="0">
                <a:solidFill>
                  <a:schemeClr val="tx1">
                    <a:alpha val="80000"/>
                  </a:schemeClr>
                </a:solidFill>
              </a:rPr>
              <a:t> </a:t>
            </a:r>
            <a:r>
              <a:rPr lang="en-US" sz="2000" dirty="0">
                <a:solidFill>
                  <a:schemeClr val="tx1">
                    <a:alpha val="80000"/>
                  </a:schemeClr>
                </a:solidFill>
              </a:rPr>
              <a:t>could</a:t>
            </a:r>
            <a:r>
              <a:rPr lang="en-US" sz="2000" spc="-30" dirty="0">
                <a:solidFill>
                  <a:schemeClr val="tx1">
                    <a:alpha val="80000"/>
                  </a:schemeClr>
                </a:solidFill>
              </a:rPr>
              <a:t> </a:t>
            </a:r>
            <a:r>
              <a:rPr lang="en-US" sz="2000" dirty="0">
                <a:solidFill>
                  <a:schemeClr val="tx1">
                    <a:alpha val="80000"/>
                  </a:schemeClr>
                </a:solidFill>
              </a:rPr>
              <a:t>be</a:t>
            </a:r>
            <a:r>
              <a:rPr lang="en-US" sz="2000" spc="-25" dirty="0">
                <a:solidFill>
                  <a:schemeClr val="tx1">
                    <a:alpha val="80000"/>
                  </a:schemeClr>
                </a:solidFill>
              </a:rPr>
              <a:t> </a:t>
            </a:r>
            <a:r>
              <a:rPr lang="en-US" sz="2000" dirty="0">
                <a:solidFill>
                  <a:schemeClr val="tx1">
                    <a:alpha val="80000"/>
                  </a:schemeClr>
                </a:solidFill>
              </a:rPr>
              <a:t>exploited</a:t>
            </a:r>
            <a:r>
              <a:rPr lang="en-US" sz="2000" spc="-25" dirty="0">
                <a:solidFill>
                  <a:schemeClr val="tx1">
                    <a:alpha val="80000"/>
                  </a:schemeClr>
                </a:solidFill>
              </a:rPr>
              <a:t> </a:t>
            </a:r>
            <a:r>
              <a:rPr lang="en-US" sz="2000" dirty="0">
                <a:solidFill>
                  <a:schemeClr val="tx1">
                    <a:alpha val="80000"/>
                  </a:schemeClr>
                </a:solidFill>
              </a:rPr>
              <a:t>by</a:t>
            </a:r>
            <a:r>
              <a:rPr lang="en-US" sz="2000" spc="-30" dirty="0">
                <a:solidFill>
                  <a:schemeClr val="tx1">
                    <a:alpha val="80000"/>
                  </a:schemeClr>
                </a:solidFill>
              </a:rPr>
              <a:t> </a:t>
            </a:r>
            <a:r>
              <a:rPr lang="en-US" sz="2000" dirty="0">
                <a:solidFill>
                  <a:schemeClr val="tx1">
                    <a:alpha val="80000"/>
                  </a:schemeClr>
                </a:solidFill>
              </a:rPr>
              <a:t>any</a:t>
            </a:r>
            <a:r>
              <a:rPr lang="en-US" sz="2000" spc="-25" dirty="0">
                <a:solidFill>
                  <a:schemeClr val="tx1">
                    <a:alpha val="80000"/>
                  </a:schemeClr>
                </a:solidFill>
              </a:rPr>
              <a:t> </a:t>
            </a:r>
            <a:r>
              <a:rPr lang="en-US" sz="2000" dirty="0">
                <a:solidFill>
                  <a:schemeClr val="tx1">
                    <a:alpha val="80000"/>
                  </a:schemeClr>
                </a:solidFill>
              </a:rPr>
              <a:t>kind</a:t>
            </a:r>
            <a:r>
              <a:rPr lang="en-US" sz="2000" spc="-25" dirty="0">
                <a:solidFill>
                  <a:schemeClr val="tx1">
                    <a:alpha val="80000"/>
                  </a:schemeClr>
                </a:solidFill>
              </a:rPr>
              <a:t> of </a:t>
            </a:r>
            <a:r>
              <a:rPr lang="en-US" sz="2000" spc="-10" dirty="0">
                <a:solidFill>
                  <a:schemeClr val="tx1">
                    <a:alpha val="80000"/>
                  </a:schemeClr>
                </a:solidFill>
              </a:rPr>
              <a:t>classiﬁer</a:t>
            </a:r>
            <a:endParaRPr lang="en-US" sz="2000" dirty="0">
              <a:solidFill>
                <a:schemeClr val="tx1">
                  <a:alpha val="80000"/>
                </a:schemeClr>
              </a:solidFill>
            </a:endParaRPr>
          </a:p>
          <a:p>
            <a:pPr marL="697865" lvl="1" indent="-228600">
              <a:lnSpc>
                <a:spcPct val="90000"/>
              </a:lnSpc>
              <a:spcBef>
                <a:spcPts val="505"/>
              </a:spcBef>
              <a:buFont typeface="Arial" panose="020B0604020202020204" pitchFamily="34" charset="0"/>
              <a:buChar char="•"/>
              <a:tabLst>
                <a:tab pos="697865" algn="l"/>
              </a:tabLst>
            </a:pPr>
            <a:r>
              <a:rPr lang="en-US" sz="2000" spc="-20" dirty="0">
                <a:solidFill>
                  <a:schemeClr val="tx1">
                    <a:alpha val="80000"/>
                  </a:schemeClr>
                </a:solidFill>
              </a:rPr>
              <a:t>Logistic</a:t>
            </a:r>
            <a:r>
              <a:rPr lang="en-US" sz="2000" spc="-75" dirty="0">
                <a:solidFill>
                  <a:schemeClr val="tx1">
                    <a:alpha val="80000"/>
                  </a:schemeClr>
                </a:solidFill>
              </a:rPr>
              <a:t> </a:t>
            </a:r>
            <a:r>
              <a:rPr lang="en-US" sz="2000" spc="-10" dirty="0">
                <a:solidFill>
                  <a:schemeClr val="tx1">
                    <a:alpha val="80000"/>
                  </a:schemeClr>
                </a:solidFill>
              </a:rPr>
              <a:t>regression</a:t>
            </a:r>
            <a:endParaRPr lang="en-US" sz="2000" dirty="0">
              <a:solidFill>
                <a:schemeClr val="tx1">
                  <a:alpha val="80000"/>
                </a:schemeClr>
              </a:solidFill>
            </a:endParaRPr>
          </a:p>
          <a:p>
            <a:pPr marL="697865" lvl="1" indent="-228600">
              <a:lnSpc>
                <a:spcPct val="90000"/>
              </a:lnSpc>
              <a:spcBef>
                <a:spcPts val="620"/>
              </a:spcBef>
              <a:buFont typeface="Arial" panose="020B0604020202020204" pitchFamily="34" charset="0"/>
              <a:buChar char="•"/>
              <a:tabLst>
                <a:tab pos="697865" algn="l"/>
              </a:tabLst>
            </a:pPr>
            <a:r>
              <a:rPr lang="en-US" sz="2000" spc="-25" dirty="0">
                <a:solidFill>
                  <a:schemeClr val="tx1">
                    <a:alpha val="80000"/>
                  </a:schemeClr>
                </a:solidFill>
              </a:rPr>
              <a:t>SVM</a:t>
            </a:r>
            <a:endParaRPr lang="en-US" sz="2000" dirty="0">
              <a:solidFill>
                <a:schemeClr val="tx1">
                  <a:alpha val="80000"/>
                </a:schemeClr>
              </a:solidFill>
            </a:endParaRPr>
          </a:p>
          <a:p>
            <a:pPr marL="697865" lvl="1" indent="-228600">
              <a:lnSpc>
                <a:spcPct val="90000"/>
              </a:lnSpc>
              <a:spcBef>
                <a:spcPts val="520"/>
              </a:spcBef>
              <a:buFont typeface="Arial" panose="020B0604020202020204" pitchFamily="34" charset="0"/>
              <a:buChar char="•"/>
              <a:tabLst>
                <a:tab pos="697865" algn="l"/>
              </a:tabLst>
            </a:pPr>
            <a:r>
              <a:rPr lang="en-US" sz="2000" dirty="0">
                <a:solidFill>
                  <a:schemeClr val="tx1">
                    <a:alpha val="80000"/>
                  </a:schemeClr>
                </a:solidFill>
              </a:rPr>
              <a:t>Neural</a:t>
            </a:r>
            <a:r>
              <a:rPr lang="en-US" sz="2000" spc="-60" dirty="0">
                <a:solidFill>
                  <a:schemeClr val="tx1">
                    <a:alpha val="80000"/>
                  </a:schemeClr>
                </a:solidFill>
              </a:rPr>
              <a:t> </a:t>
            </a:r>
            <a:r>
              <a:rPr lang="en-US" sz="2000" spc="-20" dirty="0">
                <a:solidFill>
                  <a:schemeClr val="tx1">
                    <a:alpha val="80000"/>
                  </a:schemeClr>
                </a:solidFill>
              </a:rPr>
              <a:t>Nets</a:t>
            </a:r>
            <a:endParaRPr lang="en-US" sz="2000" dirty="0">
              <a:solidFill>
                <a:schemeClr val="tx1">
                  <a:alpha val="80000"/>
                </a:schemeClr>
              </a:solidFill>
            </a:endParaRPr>
          </a:p>
          <a:p>
            <a:pPr marL="697865" lvl="1" indent="-228600">
              <a:lnSpc>
                <a:spcPct val="90000"/>
              </a:lnSpc>
              <a:spcBef>
                <a:spcPts val="620"/>
              </a:spcBef>
              <a:buFont typeface="Arial" panose="020B0604020202020204" pitchFamily="34" charset="0"/>
              <a:buChar char="•"/>
              <a:tabLst>
                <a:tab pos="697865" algn="l"/>
              </a:tabLst>
            </a:pPr>
            <a:r>
              <a:rPr lang="en-US" sz="2000" spc="-20" dirty="0">
                <a:solidFill>
                  <a:schemeClr val="tx1">
                    <a:alpha val="80000"/>
                  </a:schemeClr>
                </a:solidFill>
              </a:rPr>
              <a:t>etc.</a:t>
            </a:r>
            <a:endParaRPr lang="en-US" sz="2000" dirty="0">
              <a:solidFill>
                <a:schemeClr val="tx1">
                  <a:alpha val="80000"/>
                </a:schemeClr>
              </a:solidFill>
            </a:endParaRPr>
          </a:p>
        </p:txBody>
      </p:sp>
      <p:pic>
        <p:nvPicPr>
          <p:cNvPr id="7170" name="Picture 2" descr="3Blue1Brown">
            <a:extLst>
              <a:ext uri="{FF2B5EF4-FFF2-40B4-BE49-F238E27FC236}">
                <a16:creationId xmlns:a16="http://schemas.microsoft.com/office/drawing/2014/main" id="{D3028D5A-54EC-9361-8164-3A8993DDE12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600" r="24399" b="-2"/>
          <a:stretch/>
        </p:blipFill>
        <p:spPr bwMode="auto">
          <a:xfrm>
            <a:off x="7186482" y="1242528"/>
            <a:ext cx="4167318" cy="4167318"/>
          </a:xfrm>
          <a:custGeom>
            <a:avLst/>
            <a:gdLst/>
            <a:ahLst/>
            <a:cxnLst/>
            <a:rect l="l" t="t" r="r" b="b"/>
            <a:pathLst>
              <a:path w="2242226" h="2242226">
                <a:moveTo>
                  <a:pt x="1121113" y="0"/>
                </a:moveTo>
                <a:cubicBezTo>
                  <a:pt x="1740287" y="0"/>
                  <a:pt x="2242226" y="501939"/>
                  <a:pt x="2242226" y="1121113"/>
                </a:cubicBezTo>
                <a:cubicBezTo>
                  <a:pt x="2242226" y="1740287"/>
                  <a:pt x="1740287" y="2242226"/>
                  <a:pt x="1121113" y="2242226"/>
                </a:cubicBezTo>
                <a:cubicBezTo>
                  <a:pt x="501939" y="2242226"/>
                  <a:pt x="0" y="1740287"/>
                  <a:pt x="0" y="1121113"/>
                </a:cubicBezTo>
                <a:cubicBezTo>
                  <a:pt x="0" y="501939"/>
                  <a:pt x="501939" y="0"/>
                  <a:pt x="1121113"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6328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6">
            <a:extLst>
              <a:ext uri="{FF2B5EF4-FFF2-40B4-BE49-F238E27FC236}">
                <a16:creationId xmlns:a16="http://schemas.microsoft.com/office/drawing/2014/main" id="{431F23AC-5ED8-5D32-A766-3618B84B1225}"/>
              </a:ext>
            </a:extLst>
          </p:cNvPr>
          <p:cNvSpPr txBox="1">
            <a:spLocks/>
          </p:cNvSpPr>
          <p:nvPr/>
        </p:nvSpPr>
        <p:spPr>
          <a:xfrm>
            <a:off x="1297939" y="54355"/>
            <a:ext cx="7682230" cy="1036574"/>
          </a:xfrm>
          <a:prstGeom prst="rect">
            <a:avLst/>
          </a:prstGeom>
        </p:spPr>
        <p:txBody>
          <a:bodyPr vert="horz" wrap="square" lIns="0" tIns="364744"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65100">
              <a:lnSpc>
                <a:spcPct val="100000"/>
              </a:lnSpc>
              <a:spcBef>
                <a:spcPts val="100"/>
              </a:spcBef>
            </a:pPr>
            <a:r>
              <a:rPr lang="en-US" spc="-10" dirty="0"/>
              <a:t>Normalization</a:t>
            </a:r>
          </a:p>
        </p:txBody>
      </p:sp>
      <p:sp>
        <p:nvSpPr>
          <p:cNvPr id="3" name="object 7">
            <a:extLst>
              <a:ext uri="{FF2B5EF4-FFF2-40B4-BE49-F238E27FC236}">
                <a16:creationId xmlns:a16="http://schemas.microsoft.com/office/drawing/2014/main" id="{C38DE789-39B5-305A-BA1E-803E9B3434ED}"/>
              </a:ext>
            </a:extLst>
          </p:cNvPr>
          <p:cNvSpPr txBox="1"/>
          <p:nvPr/>
        </p:nvSpPr>
        <p:spPr>
          <a:xfrm>
            <a:off x="906053" y="1464569"/>
            <a:ext cx="8237220" cy="2379980"/>
          </a:xfrm>
          <a:prstGeom prst="rect">
            <a:avLst/>
          </a:prstGeom>
        </p:spPr>
        <p:txBody>
          <a:bodyPr vert="horz" wrap="square" lIns="0" tIns="73660" rIns="0" bIns="0" rtlCol="0">
            <a:spAutoFit/>
          </a:bodyPr>
          <a:lstStyle/>
          <a:p>
            <a:pPr marL="354965" indent="-342265">
              <a:lnSpc>
                <a:spcPct val="100000"/>
              </a:lnSpc>
              <a:spcBef>
                <a:spcPts val="580"/>
              </a:spcBef>
              <a:buClr>
                <a:srgbClr val="CC0000"/>
              </a:buClr>
              <a:buFont typeface="Times New Roman"/>
              <a:buChar char="•"/>
              <a:tabLst>
                <a:tab pos="354965" algn="l"/>
              </a:tabLst>
            </a:pPr>
            <a:r>
              <a:rPr sz="2400" dirty="0">
                <a:latin typeface="Calibri"/>
                <a:cs typeface="Calibri"/>
              </a:rPr>
              <a:t>Need</a:t>
            </a:r>
            <a:r>
              <a:rPr sz="2400" spc="-40" dirty="0">
                <a:latin typeface="Calibri"/>
                <a:cs typeface="Calibri"/>
              </a:rPr>
              <a:t> </a:t>
            </a:r>
            <a:r>
              <a:rPr sz="2400" dirty="0">
                <a:latin typeface="Calibri"/>
                <a:cs typeface="Calibri"/>
              </a:rPr>
              <a:t>to</a:t>
            </a:r>
            <a:r>
              <a:rPr sz="2400" spc="-40" dirty="0">
                <a:latin typeface="Calibri"/>
                <a:cs typeface="Calibri"/>
              </a:rPr>
              <a:t> </a:t>
            </a:r>
            <a:r>
              <a:rPr sz="2400" dirty="0">
                <a:latin typeface="Calibri"/>
                <a:cs typeface="Calibri"/>
              </a:rPr>
              <a:t>“normalize”</a:t>
            </a:r>
            <a:r>
              <a:rPr sz="2400" spc="-40" dirty="0">
                <a:latin typeface="Calibri"/>
                <a:cs typeface="Calibri"/>
              </a:rPr>
              <a:t> </a:t>
            </a:r>
            <a:r>
              <a:rPr sz="2400" spc="-10" dirty="0">
                <a:latin typeface="Calibri"/>
                <a:cs typeface="Calibri"/>
              </a:rPr>
              <a:t>terms</a:t>
            </a:r>
            <a:endParaRPr sz="2400" dirty="0">
              <a:latin typeface="Calibri"/>
              <a:cs typeface="Calibri"/>
            </a:endParaRPr>
          </a:p>
          <a:p>
            <a:pPr marL="697865" lvl="1" indent="-227965">
              <a:lnSpc>
                <a:spcPct val="100000"/>
              </a:lnSpc>
              <a:spcBef>
                <a:spcPts val="400"/>
              </a:spcBef>
              <a:buFont typeface="Times New Roman"/>
              <a:buChar char="•"/>
              <a:tabLst>
                <a:tab pos="697865" algn="l"/>
              </a:tabLst>
            </a:pPr>
            <a:r>
              <a:rPr sz="2000" spc="-20" dirty="0">
                <a:latin typeface="Calibri"/>
                <a:cs typeface="Calibri"/>
              </a:rPr>
              <a:t>InformaGon</a:t>
            </a:r>
            <a:r>
              <a:rPr sz="2000" spc="-35" dirty="0">
                <a:latin typeface="Calibri"/>
                <a:cs typeface="Calibri"/>
              </a:rPr>
              <a:t> </a:t>
            </a:r>
            <a:r>
              <a:rPr sz="2000" dirty="0">
                <a:latin typeface="Calibri"/>
                <a:cs typeface="Calibri"/>
              </a:rPr>
              <a:t>Retrieval:</a:t>
            </a:r>
            <a:r>
              <a:rPr sz="2000" spc="-35" dirty="0">
                <a:latin typeface="Calibri"/>
                <a:cs typeface="Calibri"/>
              </a:rPr>
              <a:t> </a:t>
            </a:r>
            <a:r>
              <a:rPr sz="2000" dirty="0">
                <a:latin typeface="Calibri"/>
                <a:cs typeface="Calibri"/>
              </a:rPr>
              <a:t>indexed</a:t>
            </a:r>
            <a:r>
              <a:rPr sz="2000" spc="-35" dirty="0">
                <a:latin typeface="Calibri"/>
                <a:cs typeface="Calibri"/>
              </a:rPr>
              <a:t> </a:t>
            </a:r>
            <a:r>
              <a:rPr sz="2000" dirty="0">
                <a:latin typeface="Calibri"/>
                <a:cs typeface="Calibri"/>
              </a:rPr>
              <a:t>text</a:t>
            </a:r>
            <a:r>
              <a:rPr sz="2000" spc="-35" dirty="0">
                <a:latin typeface="Calibri"/>
                <a:cs typeface="Calibri"/>
              </a:rPr>
              <a:t> </a:t>
            </a:r>
            <a:r>
              <a:rPr sz="2000" dirty="0">
                <a:latin typeface="Calibri"/>
                <a:cs typeface="Calibri"/>
              </a:rPr>
              <a:t>&amp;</a:t>
            </a:r>
            <a:r>
              <a:rPr sz="2000" spc="-30" dirty="0">
                <a:latin typeface="Calibri"/>
                <a:cs typeface="Calibri"/>
              </a:rPr>
              <a:t> </a:t>
            </a:r>
            <a:r>
              <a:rPr sz="2000" dirty="0">
                <a:latin typeface="Calibri"/>
                <a:cs typeface="Calibri"/>
              </a:rPr>
              <a:t>query</a:t>
            </a:r>
            <a:r>
              <a:rPr sz="2000" spc="-35" dirty="0">
                <a:latin typeface="Calibri"/>
                <a:cs typeface="Calibri"/>
              </a:rPr>
              <a:t> </a:t>
            </a:r>
            <a:r>
              <a:rPr sz="2000" dirty="0">
                <a:latin typeface="Calibri"/>
                <a:cs typeface="Calibri"/>
              </a:rPr>
              <a:t>terms</a:t>
            </a:r>
            <a:r>
              <a:rPr sz="2000" spc="-35" dirty="0">
                <a:latin typeface="Calibri"/>
                <a:cs typeface="Calibri"/>
              </a:rPr>
              <a:t> </a:t>
            </a:r>
            <a:r>
              <a:rPr sz="2000" dirty="0">
                <a:latin typeface="Calibri"/>
                <a:cs typeface="Calibri"/>
              </a:rPr>
              <a:t>must</a:t>
            </a:r>
            <a:r>
              <a:rPr sz="2000" spc="-35" dirty="0">
                <a:latin typeface="Calibri"/>
                <a:cs typeface="Calibri"/>
              </a:rPr>
              <a:t> </a:t>
            </a:r>
            <a:r>
              <a:rPr sz="2000" dirty="0">
                <a:latin typeface="Calibri"/>
                <a:cs typeface="Calibri"/>
              </a:rPr>
              <a:t>have</a:t>
            </a:r>
            <a:r>
              <a:rPr sz="2000" spc="-35" dirty="0">
                <a:latin typeface="Calibri"/>
                <a:cs typeface="Calibri"/>
              </a:rPr>
              <a:t> </a:t>
            </a:r>
            <a:r>
              <a:rPr sz="2000" dirty="0">
                <a:latin typeface="Calibri"/>
                <a:cs typeface="Calibri"/>
              </a:rPr>
              <a:t>same</a:t>
            </a:r>
            <a:r>
              <a:rPr sz="2000" spc="-30" dirty="0">
                <a:latin typeface="Calibri"/>
                <a:cs typeface="Calibri"/>
              </a:rPr>
              <a:t> </a:t>
            </a:r>
            <a:r>
              <a:rPr sz="2000" spc="-10" dirty="0">
                <a:latin typeface="Calibri"/>
                <a:cs typeface="Calibri"/>
              </a:rPr>
              <a:t>form.</a:t>
            </a:r>
            <a:endParaRPr sz="2000" dirty="0">
              <a:latin typeface="Calibri"/>
              <a:cs typeface="Calibri"/>
            </a:endParaRPr>
          </a:p>
          <a:p>
            <a:pPr marL="1040765" lvl="2" indent="-227965">
              <a:lnSpc>
                <a:spcPct val="100000"/>
              </a:lnSpc>
              <a:spcBef>
                <a:spcPts val="450"/>
              </a:spcBef>
              <a:buClr>
                <a:srgbClr val="CC0000"/>
              </a:buClr>
              <a:buFont typeface="Times New Roman"/>
              <a:buChar char="•"/>
              <a:tabLst>
                <a:tab pos="1040765" algn="l"/>
              </a:tabLst>
            </a:pPr>
            <a:r>
              <a:rPr sz="1800" dirty="0">
                <a:latin typeface="Calibri"/>
                <a:cs typeface="Calibri"/>
              </a:rPr>
              <a:t>We</a:t>
            </a:r>
            <a:r>
              <a:rPr sz="1800" spc="-20" dirty="0">
                <a:latin typeface="Calibri"/>
                <a:cs typeface="Calibri"/>
              </a:rPr>
              <a:t> </a:t>
            </a:r>
            <a:r>
              <a:rPr sz="1800" dirty="0">
                <a:latin typeface="Calibri"/>
                <a:cs typeface="Calibri"/>
              </a:rPr>
              <a:t>want</a:t>
            </a:r>
            <a:r>
              <a:rPr sz="1800" spc="-20" dirty="0">
                <a:latin typeface="Calibri"/>
                <a:cs typeface="Calibri"/>
              </a:rPr>
              <a:t> </a:t>
            </a:r>
            <a:r>
              <a:rPr sz="1800" dirty="0">
                <a:latin typeface="Calibri"/>
                <a:cs typeface="Calibri"/>
              </a:rPr>
              <a:t>to</a:t>
            </a:r>
            <a:r>
              <a:rPr sz="1800" spc="-20" dirty="0">
                <a:latin typeface="Calibri"/>
                <a:cs typeface="Calibri"/>
              </a:rPr>
              <a:t> </a:t>
            </a:r>
            <a:r>
              <a:rPr sz="1800" dirty="0">
                <a:latin typeface="Calibri"/>
                <a:cs typeface="Calibri"/>
              </a:rPr>
              <a:t>match</a:t>
            </a:r>
            <a:r>
              <a:rPr sz="1800" spc="-20" dirty="0">
                <a:latin typeface="Calibri"/>
                <a:cs typeface="Calibri"/>
              </a:rPr>
              <a:t> </a:t>
            </a:r>
            <a:r>
              <a:rPr sz="1800" b="1" i="1" dirty="0">
                <a:latin typeface="Calibri"/>
                <a:cs typeface="Calibri"/>
              </a:rPr>
              <a:t>U.S.A.</a:t>
            </a:r>
            <a:r>
              <a:rPr sz="1800" b="1" i="1" spc="-15" dirty="0">
                <a:latin typeface="Calibri"/>
                <a:cs typeface="Calibri"/>
              </a:rPr>
              <a:t> </a:t>
            </a:r>
            <a:r>
              <a:rPr sz="1800" dirty="0">
                <a:latin typeface="Calibri"/>
                <a:cs typeface="Calibri"/>
              </a:rPr>
              <a:t>and</a:t>
            </a:r>
            <a:r>
              <a:rPr sz="1800" spc="-20" dirty="0">
                <a:latin typeface="Calibri"/>
                <a:cs typeface="Calibri"/>
              </a:rPr>
              <a:t> </a:t>
            </a:r>
            <a:r>
              <a:rPr sz="1800" b="1" i="1" spc="-25" dirty="0">
                <a:latin typeface="Calibri"/>
                <a:cs typeface="Calibri"/>
              </a:rPr>
              <a:t>USA</a:t>
            </a:r>
            <a:endParaRPr sz="1800" dirty="0">
              <a:latin typeface="Calibri"/>
              <a:cs typeface="Calibri"/>
            </a:endParaRPr>
          </a:p>
          <a:p>
            <a:pPr marL="354965" indent="-342265">
              <a:lnSpc>
                <a:spcPct val="100000"/>
              </a:lnSpc>
              <a:spcBef>
                <a:spcPts val="585"/>
              </a:spcBef>
              <a:buClr>
                <a:srgbClr val="CC0000"/>
              </a:buClr>
              <a:buFont typeface="Times New Roman"/>
              <a:buChar char="•"/>
              <a:tabLst>
                <a:tab pos="354965" algn="l"/>
              </a:tabLst>
            </a:pPr>
            <a:r>
              <a:rPr sz="2400" dirty="0">
                <a:latin typeface="Calibri"/>
                <a:cs typeface="Calibri"/>
              </a:rPr>
              <a:t>We</a:t>
            </a:r>
            <a:r>
              <a:rPr sz="2400" spc="-45" dirty="0">
                <a:latin typeface="Calibri"/>
                <a:cs typeface="Calibri"/>
              </a:rPr>
              <a:t> </a:t>
            </a:r>
            <a:r>
              <a:rPr sz="2400" dirty="0">
                <a:latin typeface="Calibri"/>
                <a:cs typeface="Calibri"/>
              </a:rPr>
              <a:t>implicitly</a:t>
            </a:r>
            <a:r>
              <a:rPr sz="2400" spc="-40" dirty="0">
                <a:latin typeface="Calibri"/>
                <a:cs typeface="Calibri"/>
              </a:rPr>
              <a:t> </a:t>
            </a:r>
            <a:r>
              <a:rPr sz="2400" dirty="0">
                <a:latin typeface="Calibri"/>
                <a:cs typeface="Calibri"/>
              </a:rPr>
              <a:t>deﬁne</a:t>
            </a:r>
            <a:r>
              <a:rPr sz="2400" spc="-45" dirty="0">
                <a:latin typeface="Calibri"/>
                <a:cs typeface="Calibri"/>
              </a:rPr>
              <a:t> </a:t>
            </a:r>
            <a:r>
              <a:rPr sz="2400" dirty="0">
                <a:latin typeface="Calibri"/>
                <a:cs typeface="Calibri"/>
              </a:rPr>
              <a:t>equivalence</a:t>
            </a:r>
            <a:r>
              <a:rPr sz="2400" spc="-40" dirty="0">
                <a:latin typeface="Calibri"/>
                <a:cs typeface="Calibri"/>
              </a:rPr>
              <a:t> </a:t>
            </a:r>
            <a:r>
              <a:rPr sz="2400" dirty="0">
                <a:latin typeface="Calibri"/>
                <a:cs typeface="Calibri"/>
              </a:rPr>
              <a:t>classes</a:t>
            </a:r>
            <a:r>
              <a:rPr sz="2400" spc="-45" dirty="0">
                <a:latin typeface="Calibri"/>
                <a:cs typeface="Calibri"/>
              </a:rPr>
              <a:t> </a:t>
            </a:r>
            <a:r>
              <a:rPr sz="2400" dirty="0">
                <a:latin typeface="Calibri"/>
                <a:cs typeface="Calibri"/>
              </a:rPr>
              <a:t>of</a:t>
            </a:r>
            <a:r>
              <a:rPr sz="2400" spc="-40" dirty="0">
                <a:latin typeface="Calibri"/>
                <a:cs typeface="Calibri"/>
              </a:rPr>
              <a:t> </a:t>
            </a:r>
            <a:r>
              <a:rPr sz="2400" spc="-10" dirty="0">
                <a:latin typeface="Calibri"/>
                <a:cs typeface="Calibri"/>
              </a:rPr>
              <a:t>terms</a:t>
            </a:r>
            <a:endParaRPr sz="2400" dirty="0">
              <a:latin typeface="Calibri"/>
              <a:cs typeface="Calibri"/>
            </a:endParaRPr>
          </a:p>
          <a:p>
            <a:pPr marL="697865" lvl="1" indent="-227965">
              <a:lnSpc>
                <a:spcPct val="100000"/>
              </a:lnSpc>
              <a:spcBef>
                <a:spcPts val="525"/>
              </a:spcBef>
              <a:buFont typeface="Times New Roman"/>
              <a:buChar char="•"/>
              <a:tabLst>
                <a:tab pos="697865" algn="l"/>
              </a:tabLst>
            </a:pPr>
            <a:r>
              <a:rPr sz="2000" dirty="0">
                <a:latin typeface="Calibri"/>
                <a:cs typeface="Calibri"/>
              </a:rPr>
              <a:t>e.g.,</a:t>
            </a:r>
            <a:r>
              <a:rPr sz="2000" spc="-25" dirty="0">
                <a:latin typeface="Calibri"/>
                <a:cs typeface="Calibri"/>
              </a:rPr>
              <a:t> </a:t>
            </a:r>
            <a:r>
              <a:rPr sz="2000" spc="-20" dirty="0">
                <a:latin typeface="Calibri"/>
                <a:cs typeface="Calibri"/>
              </a:rPr>
              <a:t>deleGng</a:t>
            </a:r>
            <a:r>
              <a:rPr sz="2000" spc="-25" dirty="0">
                <a:latin typeface="Calibri"/>
                <a:cs typeface="Calibri"/>
              </a:rPr>
              <a:t> </a:t>
            </a:r>
            <a:r>
              <a:rPr sz="2000" dirty="0">
                <a:latin typeface="Calibri"/>
                <a:cs typeface="Calibri"/>
              </a:rPr>
              <a:t>periods</a:t>
            </a:r>
            <a:r>
              <a:rPr sz="2000" spc="-25" dirty="0">
                <a:latin typeface="Calibri"/>
                <a:cs typeface="Calibri"/>
              </a:rPr>
              <a:t> </a:t>
            </a:r>
            <a:r>
              <a:rPr sz="2000" dirty="0">
                <a:latin typeface="Calibri"/>
                <a:cs typeface="Calibri"/>
              </a:rPr>
              <a:t>in</a:t>
            </a:r>
            <a:r>
              <a:rPr sz="2000" spc="-25" dirty="0">
                <a:latin typeface="Calibri"/>
                <a:cs typeface="Calibri"/>
              </a:rPr>
              <a:t> </a:t>
            </a:r>
            <a:r>
              <a:rPr sz="2000" dirty="0">
                <a:latin typeface="Calibri"/>
                <a:cs typeface="Calibri"/>
              </a:rPr>
              <a:t>a</a:t>
            </a:r>
            <a:r>
              <a:rPr sz="2000" spc="-20" dirty="0">
                <a:latin typeface="Calibri"/>
                <a:cs typeface="Calibri"/>
              </a:rPr>
              <a:t> term</a:t>
            </a:r>
            <a:endParaRPr sz="2000" dirty="0">
              <a:latin typeface="Calibri"/>
              <a:cs typeface="Calibri"/>
            </a:endParaRPr>
          </a:p>
          <a:p>
            <a:pPr marL="354965" indent="-342265">
              <a:lnSpc>
                <a:spcPct val="100000"/>
              </a:lnSpc>
              <a:spcBef>
                <a:spcPts val="495"/>
              </a:spcBef>
              <a:buClr>
                <a:srgbClr val="CC0000"/>
              </a:buClr>
              <a:buFont typeface="Times New Roman"/>
              <a:buChar char="•"/>
              <a:tabLst>
                <a:tab pos="354965" algn="l"/>
              </a:tabLst>
            </a:pPr>
            <a:r>
              <a:rPr sz="2400" spc="-20" dirty="0">
                <a:latin typeface="Calibri"/>
                <a:cs typeface="Calibri"/>
              </a:rPr>
              <a:t>AlternaGve:</a:t>
            </a:r>
            <a:r>
              <a:rPr sz="2400" spc="-50" dirty="0">
                <a:latin typeface="Calibri"/>
                <a:cs typeface="Calibri"/>
              </a:rPr>
              <a:t> </a:t>
            </a:r>
            <a:r>
              <a:rPr sz="2400" dirty="0">
                <a:latin typeface="Calibri"/>
                <a:cs typeface="Calibri"/>
              </a:rPr>
              <a:t>asymmetric</a:t>
            </a:r>
            <a:r>
              <a:rPr sz="2400" spc="-45" dirty="0">
                <a:latin typeface="Calibri"/>
                <a:cs typeface="Calibri"/>
              </a:rPr>
              <a:t> </a:t>
            </a:r>
            <a:r>
              <a:rPr sz="2400" spc="-10" dirty="0">
                <a:latin typeface="Calibri"/>
                <a:cs typeface="Calibri"/>
              </a:rPr>
              <a:t>expansion:</a:t>
            </a:r>
            <a:endParaRPr sz="2400" dirty="0">
              <a:latin typeface="Calibri"/>
              <a:cs typeface="Calibri"/>
            </a:endParaRPr>
          </a:p>
        </p:txBody>
      </p:sp>
      <p:sp>
        <p:nvSpPr>
          <p:cNvPr id="4" name="object 9">
            <a:extLst>
              <a:ext uri="{FF2B5EF4-FFF2-40B4-BE49-F238E27FC236}">
                <a16:creationId xmlns:a16="http://schemas.microsoft.com/office/drawing/2014/main" id="{A1FDAB97-D11F-6519-3105-441F2B46D66D}"/>
              </a:ext>
            </a:extLst>
          </p:cNvPr>
          <p:cNvSpPr txBox="1"/>
          <p:nvPr/>
        </p:nvSpPr>
        <p:spPr>
          <a:xfrm>
            <a:off x="5139054" y="3927373"/>
            <a:ext cx="3093720" cy="901700"/>
          </a:xfrm>
          <a:prstGeom prst="rect">
            <a:avLst/>
          </a:prstGeom>
        </p:spPr>
        <p:txBody>
          <a:bodyPr vert="horz" wrap="square" lIns="0" tIns="60960" rIns="0" bIns="0" rtlCol="0">
            <a:spAutoFit/>
          </a:bodyPr>
          <a:lstStyle/>
          <a:p>
            <a:pPr marL="12700">
              <a:lnSpc>
                <a:spcPct val="100000"/>
              </a:lnSpc>
              <a:spcBef>
                <a:spcPts val="480"/>
              </a:spcBef>
            </a:pPr>
            <a:r>
              <a:rPr sz="1600" dirty="0">
                <a:latin typeface="Calibri"/>
                <a:cs typeface="Calibri"/>
              </a:rPr>
              <a:t>Search:</a:t>
            </a:r>
            <a:r>
              <a:rPr sz="1600" spc="-40" dirty="0">
                <a:latin typeface="Calibri"/>
                <a:cs typeface="Calibri"/>
              </a:rPr>
              <a:t> </a:t>
            </a:r>
            <a:r>
              <a:rPr sz="1600" b="1" i="1" dirty="0">
                <a:latin typeface="Calibri"/>
                <a:cs typeface="Calibri"/>
              </a:rPr>
              <a:t>window,</a:t>
            </a:r>
            <a:r>
              <a:rPr sz="1600" b="1" i="1" spc="-40" dirty="0">
                <a:latin typeface="Calibri"/>
                <a:cs typeface="Calibri"/>
              </a:rPr>
              <a:t> </a:t>
            </a:r>
            <a:r>
              <a:rPr sz="1600" b="1" i="1" spc="-10" dirty="0">
                <a:latin typeface="Calibri"/>
                <a:cs typeface="Calibri"/>
              </a:rPr>
              <a:t>windows</a:t>
            </a:r>
            <a:endParaRPr sz="1600" dirty="0">
              <a:latin typeface="Calibri"/>
              <a:cs typeface="Calibri"/>
            </a:endParaRPr>
          </a:p>
          <a:p>
            <a:pPr marL="12700">
              <a:lnSpc>
                <a:spcPct val="100000"/>
              </a:lnSpc>
              <a:spcBef>
                <a:spcPts val="380"/>
              </a:spcBef>
            </a:pPr>
            <a:r>
              <a:rPr sz="1600" dirty="0">
                <a:latin typeface="Calibri"/>
                <a:cs typeface="Calibri"/>
              </a:rPr>
              <a:t>Search:</a:t>
            </a:r>
            <a:r>
              <a:rPr sz="1600" spc="-45" dirty="0">
                <a:latin typeface="Calibri"/>
                <a:cs typeface="Calibri"/>
              </a:rPr>
              <a:t> </a:t>
            </a:r>
            <a:r>
              <a:rPr sz="1600" b="1" i="1" dirty="0">
                <a:latin typeface="Calibri"/>
                <a:cs typeface="Calibri"/>
              </a:rPr>
              <a:t>Windows,</a:t>
            </a:r>
            <a:r>
              <a:rPr sz="1600" b="1" i="1" spc="-35" dirty="0">
                <a:latin typeface="Calibri"/>
                <a:cs typeface="Calibri"/>
              </a:rPr>
              <a:t> </a:t>
            </a:r>
            <a:r>
              <a:rPr sz="1600" b="1" i="1" dirty="0">
                <a:latin typeface="Calibri"/>
                <a:cs typeface="Calibri"/>
              </a:rPr>
              <a:t>windows,</a:t>
            </a:r>
            <a:r>
              <a:rPr sz="1600" b="1" i="1" spc="-40" dirty="0">
                <a:latin typeface="Calibri"/>
                <a:cs typeface="Calibri"/>
              </a:rPr>
              <a:t> </a:t>
            </a:r>
            <a:r>
              <a:rPr sz="1600" b="1" i="1" spc="-10" dirty="0">
                <a:latin typeface="Calibri"/>
                <a:cs typeface="Calibri"/>
              </a:rPr>
              <a:t>window</a:t>
            </a:r>
            <a:endParaRPr sz="1600" dirty="0">
              <a:latin typeface="Calibri"/>
              <a:cs typeface="Calibri"/>
            </a:endParaRPr>
          </a:p>
          <a:p>
            <a:pPr marL="12700">
              <a:lnSpc>
                <a:spcPct val="100000"/>
              </a:lnSpc>
              <a:spcBef>
                <a:spcPts val="380"/>
              </a:spcBef>
            </a:pPr>
            <a:r>
              <a:rPr sz="1600" dirty="0">
                <a:latin typeface="Calibri"/>
                <a:cs typeface="Calibri"/>
              </a:rPr>
              <a:t>Search:</a:t>
            </a:r>
            <a:r>
              <a:rPr sz="1600" spc="-40" dirty="0">
                <a:latin typeface="Calibri"/>
                <a:cs typeface="Calibri"/>
              </a:rPr>
              <a:t> </a:t>
            </a:r>
            <a:r>
              <a:rPr sz="1600" b="1" i="1" spc="-10" dirty="0">
                <a:latin typeface="Calibri"/>
                <a:cs typeface="Calibri"/>
              </a:rPr>
              <a:t>Windows</a:t>
            </a:r>
            <a:endParaRPr sz="1600" dirty="0">
              <a:latin typeface="Calibri"/>
              <a:cs typeface="Calibri"/>
            </a:endParaRPr>
          </a:p>
        </p:txBody>
      </p:sp>
      <p:sp>
        <p:nvSpPr>
          <p:cNvPr id="5" name="object 8">
            <a:extLst>
              <a:ext uri="{FF2B5EF4-FFF2-40B4-BE49-F238E27FC236}">
                <a16:creationId xmlns:a16="http://schemas.microsoft.com/office/drawing/2014/main" id="{8E7577A0-7348-6D16-D9C3-61997B40410A}"/>
              </a:ext>
            </a:extLst>
          </p:cNvPr>
          <p:cNvSpPr txBox="1"/>
          <p:nvPr/>
        </p:nvSpPr>
        <p:spPr>
          <a:xfrm>
            <a:off x="1297939" y="3927373"/>
            <a:ext cx="1587500" cy="901700"/>
          </a:xfrm>
          <a:prstGeom prst="rect">
            <a:avLst/>
          </a:prstGeom>
        </p:spPr>
        <p:txBody>
          <a:bodyPr vert="horz" wrap="square" lIns="0" tIns="60960" rIns="0" bIns="0" rtlCol="0">
            <a:spAutoFit/>
          </a:bodyPr>
          <a:lstStyle/>
          <a:p>
            <a:pPr marL="240665" indent="-227965">
              <a:lnSpc>
                <a:spcPct val="100000"/>
              </a:lnSpc>
              <a:spcBef>
                <a:spcPts val="480"/>
              </a:spcBef>
              <a:buFont typeface="Times New Roman"/>
              <a:buChar char="•"/>
              <a:tabLst>
                <a:tab pos="240665" algn="l"/>
              </a:tabLst>
            </a:pPr>
            <a:r>
              <a:rPr sz="1600" dirty="0">
                <a:latin typeface="Calibri"/>
                <a:cs typeface="Calibri"/>
              </a:rPr>
              <a:t>Enter:</a:t>
            </a:r>
            <a:r>
              <a:rPr sz="1600" spc="-40" dirty="0">
                <a:latin typeface="Calibri"/>
                <a:cs typeface="Calibri"/>
              </a:rPr>
              <a:t> </a:t>
            </a:r>
            <a:r>
              <a:rPr sz="1600" b="1" i="1" spc="-10" dirty="0">
                <a:latin typeface="Calibri"/>
                <a:cs typeface="Calibri"/>
              </a:rPr>
              <a:t>window</a:t>
            </a:r>
            <a:endParaRPr sz="1600" dirty="0">
              <a:latin typeface="Calibri"/>
              <a:cs typeface="Calibri"/>
            </a:endParaRPr>
          </a:p>
          <a:p>
            <a:pPr marL="240665" indent="-227965">
              <a:lnSpc>
                <a:spcPct val="100000"/>
              </a:lnSpc>
              <a:spcBef>
                <a:spcPts val="380"/>
              </a:spcBef>
              <a:buFont typeface="Times New Roman"/>
              <a:buChar char="•"/>
              <a:tabLst>
                <a:tab pos="240665" algn="l"/>
              </a:tabLst>
            </a:pPr>
            <a:r>
              <a:rPr sz="1600" dirty="0">
                <a:latin typeface="Calibri"/>
                <a:cs typeface="Calibri"/>
              </a:rPr>
              <a:t>Enter:</a:t>
            </a:r>
            <a:r>
              <a:rPr sz="1600" spc="-40" dirty="0">
                <a:latin typeface="Calibri"/>
                <a:cs typeface="Calibri"/>
              </a:rPr>
              <a:t> </a:t>
            </a:r>
            <a:r>
              <a:rPr sz="1600" b="1" i="1" spc="-10" dirty="0">
                <a:latin typeface="Calibri"/>
                <a:cs typeface="Calibri"/>
              </a:rPr>
              <a:t>windows</a:t>
            </a:r>
            <a:endParaRPr sz="1600" dirty="0">
              <a:latin typeface="Calibri"/>
              <a:cs typeface="Calibri"/>
            </a:endParaRPr>
          </a:p>
          <a:p>
            <a:pPr marL="240665" indent="-227965">
              <a:lnSpc>
                <a:spcPct val="100000"/>
              </a:lnSpc>
              <a:spcBef>
                <a:spcPts val="380"/>
              </a:spcBef>
              <a:buFont typeface="Times New Roman"/>
              <a:buChar char="•"/>
              <a:tabLst>
                <a:tab pos="240665" algn="l"/>
              </a:tabLst>
            </a:pPr>
            <a:r>
              <a:rPr sz="1600" dirty="0">
                <a:latin typeface="Calibri"/>
                <a:cs typeface="Calibri"/>
              </a:rPr>
              <a:t>Enter:</a:t>
            </a:r>
            <a:r>
              <a:rPr sz="1600" spc="-40" dirty="0">
                <a:latin typeface="Calibri"/>
                <a:cs typeface="Calibri"/>
              </a:rPr>
              <a:t> </a:t>
            </a:r>
            <a:r>
              <a:rPr sz="1600" b="1" i="1" spc="-10" dirty="0">
                <a:latin typeface="Calibri"/>
                <a:cs typeface="Calibri"/>
              </a:rPr>
              <a:t>Windows</a:t>
            </a:r>
            <a:endParaRPr sz="1600" dirty="0">
              <a:latin typeface="Calibri"/>
              <a:cs typeface="Calibri"/>
            </a:endParaRPr>
          </a:p>
        </p:txBody>
      </p:sp>
      <p:sp>
        <p:nvSpPr>
          <p:cNvPr id="6" name="object 10">
            <a:extLst>
              <a:ext uri="{FF2B5EF4-FFF2-40B4-BE49-F238E27FC236}">
                <a16:creationId xmlns:a16="http://schemas.microsoft.com/office/drawing/2014/main" id="{25602B7F-A631-911E-BD39-6E48F6C9BF61}"/>
              </a:ext>
            </a:extLst>
          </p:cNvPr>
          <p:cNvSpPr txBox="1"/>
          <p:nvPr/>
        </p:nvSpPr>
        <p:spPr>
          <a:xfrm>
            <a:off x="999359" y="5197851"/>
            <a:ext cx="5789930" cy="391160"/>
          </a:xfrm>
          <a:prstGeom prst="rect">
            <a:avLst/>
          </a:prstGeom>
        </p:spPr>
        <p:txBody>
          <a:bodyPr vert="horz" wrap="square" lIns="0" tIns="12700" rIns="0" bIns="0" rtlCol="0">
            <a:spAutoFit/>
          </a:bodyPr>
          <a:lstStyle/>
          <a:p>
            <a:pPr marL="354965" indent="-342265">
              <a:lnSpc>
                <a:spcPct val="100000"/>
              </a:lnSpc>
              <a:spcBef>
                <a:spcPts val="100"/>
              </a:spcBef>
              <a:buClr>
                <a:srgbClr val="CC0000"/>
              </a:buClr>
              <a:buFont typeface="Times New Roman"/>
              <a:buChar char="•"/>
              <a:tabLst>
                <a:tab pos="354965" algn="l"/>
              </a:tabLst>
            </a:pPr>
            <a:r>
              <a:rPr sz="2400" spc="-20" dirty="0">
                <a:latin typeface="Calibri"/>
                <a:cs typeface="Calibri"/>
              </a:rPr>
              <a:t>Poten</a:t>
            </a:r>
            <a:r>
              <a:rPr lang="en-US" sz="2400" spc="-20" dirty="0">
                <a:latin typeface="Calibri"/>
                <a:cs typeface="Calibri"/>
              </a:rPr>
              <a:t>ti</a:t>
            </a:r>
            <a:r>
              <a:rPr sz="2400" spc="-20" dirty="0">
                <a:latin typeface="Calibri"/>
                <a:cs typeface="Calibri"/>
              </a:rPr>
              <a:t>ally</a:t>
            </a:r>
            <a:r>
              <a:rPr sz="2400" spc="-40" dirty="0">
                <a:latin typeface="Calibri"/>
                <a:cs typeface="Calibri"/>
              </a:rPr>
              <a:t> </a:t>
            </a:r>
            <a:r>
              <a:rPr sz="2400" dirty="0">
                <a:latin typeface="Calibri"/>
                <a:cs typeface="Calibri"/>
              </a:rPr>
              <a:t>more</a:t>
            </a:r>
            <a:r>
              <a:rPr sz="2400" spc="-35" dirty="0">
                <a:latin typeface="Calibri"/>
                <a:cs typeface="Calibri"/>
              </a:rPr>
              <a:t> </a:t>
            </a:r>
            <a:r>
              <a:rPr sz="2400" dirty="0">
                <a:latin typeface="Calibri"/>
                <a:cs typeface="Calibri"/>
              </a:rPr>
              <a:t>powerful,</a:t>
            </a:r>
            <a:r>
              <a:rPr sz="2400" spc="-40" dirty="0">
                <a:latin typeface="Calibri"/>
                <a:cs typeface="Calibri"/>
              </a:rPr>
              <a:t> </a:t>
            </a:r>
            <a:r>
              <a:rPr sz="2400" dirty="0">
                <a:latin typeface="Calibri"/>
                <a:cs typeface="Calibri"/>
              </a:rPr>
              <a:t>but</a:t>
            </a:r>
            <a:r>
              <a:rPr sz="2400" spc="-35" dirty="0">
                <a:latin typeface="Calibri"/>
                <a:cs typeface="Calibri"/>
              </a:rPr>
              <a:t> </a:t>
            </a:r>
            <a:r>
              <a:rPr sz="2400" dirty="0">
                <a:latin typeface="Calibri"/>
                <a:cs typeface="Calibri"/>
              </a:rPr>
              <a:t>less</a:t>
            </a:r>
            <a:r>
              <a:rPr sz="2400" spc="-40" dirty="0">
                <a:latin typeface="Calibri"/>
                <a:cs typeface="Calibri"/>
              </a:rPr>
              <a:t> </a:t>
            </a:r>
            <a:r>
              <a:rPr sz="2400" spc="-10" dirty="0">
                <a:latin typeface="Calibri"/>
                <a:cs typeface="Calibri"/>
              </a:rPr>
              <a:t>eﬃcient</a:t>
            </a:r>
            <a:endParaRPr sz="2400" dirty="0">
              <a:latin typeface="Calibri"/>
              <a:cs typeface="Calibri"/>
            </a:endParaRPr>
          </a:p>
        </p:txBody>
      </p:sp>
    </p:spTree>
    <p:extLst>
      <p:ext uri="{BB962C8B-B14F-4D97-AF65-F5344CB8AC3E}">
        <p14:creationId xmlns:p14="http://schemas.microsoft.com/office/powerpoint/2010/main" val="27302908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y I Always Say Thank You To AI Chatbots">
            <a:extLst>
              <a:ext uri="{FF2B5EF4-FFF2-40B4-BE49-F238E27FC236}">
                <a16:creationId xmlns:a16="http://schemas.microsoft.com/office/drawing/2014/main" id="{A2C3592C-CD6C-5C6B-3180-0F7EE065877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027" r="-1" b="-1"/>
          <a:stretch/>
        </p:blipFill>
        <p:spPr bwMode="auto">
          <a:xfrm>
            <a:off x="1114426" y="10"/>
            <a:ext cx="9963149" cy="6857990"/>
          </a:xfrm>
          <a:custGeom>
            <a:avLst/>
            <a:gdLst/>
            <a:ahLst/>
            <a:cxnLst/>
            <a:rect l="l" t="t" r="r" b="b"/>
            <a:pathLst>
              <a:path w="9948672" h="6858000">
                <a:moveTo>
                  <a:pt x="1593452" y="0"/>
                </a:moveTo>
                <a:lnTo>
                  <a:pt x="8355220" y="0"/>
                </a:lnTo>
                <a:lnTo>
                  <a:pt x="8491722" y="130333"/>
                </a:lnTo>
                <a:cubicBezTo>
                  <a:pt x="9391900" y="1031820"/>
                  <a:pt x="9948672" y="2277214"/>
                  <a:pt x="9948672" y="3652838"/>
                </a:cubicBezTo>
                <a:cubicBezTo>
                  <a:pt x="9948672" y="4856509"/>
                  <a:pt x="9522393" y="5960473"/>
                  <a:pt x="8812775" y="6821583"/>
                </a:cubicBezTo>
                <a:lnTo>
                  <a:pt x="8781276" y="6858000"/>
                </a:lnTo>
                <a:lnTo>
                  <a:pt x="1167397" y="6858000"/>
                </a:lnTo>
                <a:lnTo>
                  <a:pt x="1135897" y="6821583"/>
                </a:lnTo>
                <a:cubicBezTo>
                  <a:pt x="426279" y="5960473"/>
                  <a:pt x="0" y="4856509"/>
                  <a:pt x="0" y="3652838"/>
                </a:cubicBezTo>
                <a:cubicBezTo>
                  <a:pt x="0" y="2277214"/>
                  <a:pt x="556772" y="1031820"/>
                  <a:pt x="1456950" y="130333"/>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0217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6">
            <a:extLst>
              <a:ext uri="{FF2B5EF4-FFF2-40B4-BE49-F238E27FC236}">
                <a16:creationId xmlns:a16="http://schemas.microsoft.com/office/drawing/2014/main" id="{6130D996-787E-7853-E5E6-2E6203EABA43}"/>
              </a:ext>
            </a:extLst>
          </p:cNvPr>
          <p:cNvSpPr txBox="1">
            <a:spLocks/>
          </p:cNvSpPr>
          <p:nvPr/>
        </p:nvSpPr>
        <p:spPr>
          <a:xfrm>
            <a:off x="1297939" y="54355"/>
            <a:ext cx="7682230" cy="1036574"/>
          </a:xfrm>
          <a:prstGeom prst="rect">
            <a:avLst/>
          </a:prstGeom>
        </p:spPr>
        <p:txBody>
          <a:bodyPr vert="horz" wrap="square" lIns="0" tIns="536194"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65100">
              <a:lnSpc>
                <a:spcPct val="100000"/>
              </a:lnSpc>
              <a:spcBef>
                <a:spcPts val="100"/>
              </a:spcBef>
            </a:pPr>
            <a:r>
              <a:rPr lang="en-US" dirty="0"/>
              <a:t>Case</a:t>
            </a:r>
            <a:r>
              <a:rPr lang="en-US" spc="-45" dirty="0"/>
              <a:t> </a:t>
            </a:r>
            <a:r>
              <a:rPr lang="en-US" spc="-10" dirty="0"/>
              <a:t>folding</a:t>
            </a:r>
          </a:p>
        </p:txBody>
      </p:sp>
      <p:sp>
        <p:nvSpPr>
          <p:cNvPr id="3" name="object 7">
            <a:extLst>
              <a:ext uri="{FF2B5EF4-FFF2-40B4-BE49-F238E27FC236}">
                <a16:creationId xmlns:a16="http://schemas.microsoft.com/office/drawing/2014/main" id="{E00705CB-20C0-0299-BBDB-7D6DF3508C9B}"/>
              </a:ext>
            </a:extLst>
          </p:cNvPr>
          <p:cNvSpPr txBox="1"/>
          <p:nvPr/>
        </p:nvSpPr>
        <p:spPr>
          <a:xfrm>
            <a:off x="1286510" y="2251507"/>
            <a:ext cx="8240045" cy="3449320"/>
          </a:xfrm>
          <a:prstGeom prst="rect">
            <a:avLst/>
          </a:prstGeom>
        </p:spPr>
        <p:txBody>
          <a:bodyPr vert="horz" wrap="square" lIns="0" tIns="88900" rIns="0" bIns="0" rtlCol="0">
            <a:spAutoFit/>
          </a:bodyPr>
          <a:lstStyle/>
          <a:p>
            <a:pPr marL="354965" indent="-342265">
              <a:lnSpc>
                <a:spcPct val="100000"/>
              </a:lnSpc>
              <a:spcBef>
                <a:spcPts val="700"/>
              </a:spcBef>
              <a:buClr>
                <a:srgbClr val="CC0000"/>
              </a:buClr>
              <a:buFont typeface="Times New Roman"/>
              <a:buChar char="•"/>
              <a:tabLst>
                <a:tab pos="354965" algn="l"/>
              </a:tabLst>
            </a:pPr>
            <a:r>
              <a:rPr sz="2800" spc="-20" dirty="0">
                <a:latin typeface="Calibri"/>
                <a:cs typeface="Calibri"/>
              </a:rPr>
              <a:t>Applica</a:t>
            </a:r>
            <a:r>
              <a:rPr lang="en-US" sz="2800" spc="-20" dirty="0">
                <a:latin typeface="Calibri"/>
                <a:cs typeface="Calibri"/>
              </a:rPr>
              <a:t>ti</a:t>
            </a:r>
            <a:r>
              <a:rPr sz="2800" spc="-20" dirty="0">
                <a:latin typeface="Calibri"/>
                <a:cs typeface="Calibri"/>
              </a:rPr>
              <a:t>ons</a:t>
            </a:r>
            <a:r>
              <a:rPr sz="2800" spc="-25" dirty="0">
                <a:latin typeface="Calibri"/>
                <a:cs typeface="Calibri"/>
              </a:rPr>
              <a:t> </a:t>
            </a:r>
            <a:r>
              <a:rPr sz="2800" dirty="0">
                <a:latin typeface="Calibri"/>
                <a:cs typeface="Calibri"/>
              </a:rPr>
              <a:t>like</a:t>
            </a:r>
            <a:r>
              <a:rPr sz="2800" spc="-25" dirty="0">
                <a:latin typeface="Calibri"/>
                <a:cs typeface="Calibri"/>
              </a:rPr>
              <a:t> </a:t>
            </a:r>
            <a:r>
              <a:rPr sz="2800" dirty="0">
                <a:latin typeface="Calibri"/>
                <a:cs typeface="Calibri"/>
              </a:rPr>
              <a:t>IR:</a:t>
            </a:r>
            <a:r>
              <a:rPr sz="2800" spc="-25" dirty="0">
                <a:latin typeface="Calibri"/>
                <a:cs typeface="Calibri"/>
              </a:rPr>
              <a:t> </a:t>
            </a:r>
            <a:r>
              <a:rPr sz="2800" dirty="0">
                <a:latin typeface="Calibri"/>
                <a:cs typeface="Calibri"/>
              </a:rPr>
              <a:t>reduce</a:t>
            </a:r>
            <a:r>
              <a:rPr sz="2800" spc="-25" dirty="0">
                <a:latin typeface="Calibri"/>
                <a:cs typeface="Calibri"/>
              </a:rPr>
              <a:t> </a:t>
            </a:r>
            <a:r>
              <a:rPr sz="2800" dirty="0">
                <a:latin typeface="Calibri"/>
                <a:cs typeface="Calibri"/>
              </a:rPr>
              <a:t>all</a:t>
            </a:r>
            <a:r>
              <a:rPr sz="2800" spc="-25" dirty="0">
                <a:latin typeface="Calibri"/>
                <a:cs typeface="Calibri"/>
              </a:rPr>
              <a:t> </a:t>
            </a:r>
            <a:r>
              <a:rPr sz="2800" spc="-120" dirty="0">
                <a:latin typeface="Calibri"/>
                <a:cs typeface="Calibri"/>
              </a:rPr>
              <a:t>le</a:t>
            </a:r>
            <a:r>
              <a:rPr lang="en-US" sz="2800" spc="-120" dirty="0">
                <a:latin typeface="Calibri"/>
                <a:cs typeface="Calibri"/>
              </a:rPr>
              <a:t>tt</a:t>
            </a:r>
            <a:r>
              <a:rPr sz="2800" spc="-120" dirty="0">
                <a:latin typeface="Calibri"/>
                <a:cs typeface="Calibri"/>
              </a:rPr>
              <a:t>ers</a:t>
            </a:r>
            <a:r>
              <a:rPr sz="2800" spc="-25" dirty="0">
                <a:latin typeface="Calibri"/>
                <a:cs typeface="Calibri"/>
              </a:rPr>
              <a:t> </a:t>
            </a:r>
            <a:r>
              <a:rPr sz="2800" dirty="0">
                <a:latin typeface="Calibri"/>
                <a:cs typeface="Calibri"/>
              </a:rPr>
              <a:t>to</a:t>
            </a:r>
            <a:r>
              <a:rPr sz="2800" spc="-25" dirty="0">
                <a:latin typeface="Calibri"/>
                <a:cs typeface="Calibri"/>
              </a:rPr>
              <a:t> </a:t>
            </a:r>
            <a:r>
              <a:rPr sz="2800" dirty="0">
                <a:latin typeface="Calibri"/>
                <a:cs typeface="Calibri"/>
              </a:rPr>
              <a:t>lower</a:t>
            </a:r>
            <a:r>
              <a:rPr sz="2800" spc="-25" dirty="0">
                <a:latin typeface="Calibri"/>
                <a:cs typeface="Calibri"/>
              </a:rPr>
              <a:t> </a:t>
            </a:r>
            <a:r>
              <a:rPr sz="2800" spc="-20" dirty="0">
                <a:latin typeface="Calibri"/>
                <a:cs typeface="Calibri"/>
              </a:rPr>
              <a:t>case</a:t>
            </a:r>
            <a:endParaRPr sz="2800" dirty="0">
              <a:latin typeface="Calibri"/>
              <a:cs typeface="Calibri"/>
            </a:endParaRPr>
          </a:p>
          <a:p>
            <a:pPr marL="697865" lvl="1" indent="-227965">
              <a:lnSpc>
                <a:spcPct val="100000"/>
              </a:lnSpc>
              <a:spcBef>
                <a:spcPts val="515"/>
              </a:spcBef>
              <a:buFont typeface="Times New Roman"/>
              <a:buChar char="•"/>
              <a:tabLst>
                <a:tab pos="697865" algn="l"/>
              </a:tabLst>
            </a:pPr>
            <a:r>
              <a:rPr sz="2400" dirty="0">
                <a:latin typeface="Calibri"/>
                <a:cs typeface="Calibri"/>
              </a:rPr>
              <a:t>Since</a:t>
            </a:r>
            <a:r>
              <a:rPr sz="2400" spc="-30" dirty="0">
                <a:latin typeface="Calibri"/>
                <a:cs typeface="Calibri"/>
              </a:rPr>
              <a:t> </a:t>
            </a:r>
            <a:r>
              <a:rPr sz="2400" dirty="0">
                <a:latin typeface="Calibri"/>
                <a:cs typeface="Calibri"/>
              </a:rPr>
              <a:t>users</a:t>
            </a:r>
            <a:r>
              <a:rPr sz="2400" spc="-30" dirty="0">
                <a:latin typeface="Calibri"/>
                <a:cs typeface="Calibri"/>
              </a:rPr>
              <a:t> </a:t>
            </a:r>
            <a:r>
              <a:rPr sz="2400" dirty="0">
                <a:latin typeface="Calibri"/>
                <a:cs typeface="Calibri"/>
              </a:rPr>
              <a:t>tend</a:t>
            </a:r>
            <a:r>
              <a:rPr sz="2400" spc="-25" dirty="0">
                <a:latin typeface="Calibri"/>
                <a:cs typeface="Calibri"/>
              </a:rPr>
              <a:t> </a:t>
            </a:r>
            <a:r>
              <a:rPr sz="2400" dirty="0">
                <a:latin typeface="Calibri"/>
                <a:cs typeface="Calibri"/>
              </a:rPr>
              <a:t>to</a:t>
            </a:r>
            <a:r>
              <a:rPr sz="2400" spc="-30" dirty="0">
                <a:latin typeface="Calibri"/>
                <a:cs typeface="Calibri"/>
              </a:rPr>
              <a:t> </a:t>
            </a:r>
            <a:r>
              <a:rPr sz="2400" dirty="0">
                <a:latin typeface="Calibri"/>
                <a:cs typeface="Calibri"/>
              </a:rPr>
              <a:t>use</a:t>
            </a:r>
            <a:r>
              <a:rPr sz="2400" spc="-25" dirty="0">
                <a:latin typeface="Calibri"/>
                <a:cs typeface="Calibri"/>
              </a:rPr>
              <a:t> </a:t>
            </a:r>
            <a:r>
              <a:rPr sz="2400" dirty="0">
                <a:latin typeface="Calibri"/>
                <a:cs typeface="Calibri"/>
              </a:rPr>
              <a:t>lower</a:t>
            </a:r>
            <a:r>
              <a:rPr sz="2400" spc="-30" dirty="0">
                <a:latin typeface="Calibri"/>
                <a:cs typeface="Calibri"/>
              </a:rPr>
              <a:t> </a:t>
            </a:r>
            <a:r>
              <a:rPr sz="2400" spc="-20" dirty="0">
                <a:latin typeface="Calibri"/>
                <a:cs typeface="Calibri"/>
              </a:rPr>
              <a:t>case</a:t>
            </a:r>
            <a:endParaRPr sz="2400" dirty="0">
              <a:latin typeface="Calibri"/>
              <a:cs typeface="Calibri"/>
            </a:endParaRPr>
          </a:p>
          <a:p>
            <a:pPr marL="697865" lvl="1" indent="-227965">
              <a:lnSpc>
                <a:spcPct val="100000"/>
              </a:lnSpc>
              <a:spcBef>
                <a:spcPts val="620"/>
              </a:spcBef>
              <a:buFont typeface="Times New Roman"/>
              <a:buChar char="•"/>
              <a:tabLst>
                <a:tab pos="697865" algn="l"/>
              </a:tabLst>
            </a:pPr>
            <a:r>
              <a:rPr sz="2400" dirty="0">
                <a:latin typeface="Calibri"/>
                <a:cs typeface="Calibri"/>
              </a:rPr>
              <a:t>Possible</a:t>
            </a:r>
            <a:r>
              <a:rPr sz="2400" spc="-30" dirty="0">
                <a:latin typeface="Calibri"/>
                <a:cs typeface="Calibri"/>
              </a:rPr>
              <a:t> </a:t>
            </a:r>
            <a:r>
              <a:rPr sz="2400" spc="-20" dirty="0">
                <a:latin typeface="Calibri"/>
                <a:cs typeface="Calibri"/>
              </a:rPr>
              <a:t>excep</a:t>
            </a:r>
            <a:r>
              <a:rPr lang="en-US" sz="2400" spc="-20" dirty="0">
                <a:latin typeface="Calibri"/>
                <a:cs typeface="Calibri"/>
              </a:rPr>
              <a:t>ti</a:t>
            </a:r>
            <a:r>
              <a:rPr sz="2400" spc="-20" dirty="0">
                <a:latin typeface="Calibri"/>
                <a:cs typeface="Calibri"/>
              </a:rPr>
              <a:t>on:</a:t>
            </a:r>
            <a:r>
              <a:rPr sz="2400" spc="-30" dirty="0">
                <a:latin typeface="Calibri"/>
                <a:cs typeface="Calibri"/>
              </a:rPr>
              <a:t> </a:t>
            </a:r>
            <a:r>
              <a:rPr sz="2400" dirty="0">
                <a:latin typeface="Calibri"/>
                <a:cs typeface="Calibri"/>
              </a:rPr>
              <a:t>upper</a:t>
            </a:r>
            <a:r>
              <a:rPr sz="2400" spc="-30" dirty="0">
                <a:latin typeface="Calibri"/>
                <a:cs typeface="Calibri"/>
              </a:rPr>
              <a:t> </a:t>
            </a:r>
            <a:r>
              <a:rPr sz="2400" dirty="0">
                <a:latin typeface="Calibri"/>
                <a:cs typeface="Calibri"/>
              </a:rPr>
              <a:t>case</a:t>
            </a:r>
            <a:r>
              <a:rPr sz="2400" spc="-30" dirty="0">
                <a:latin typeface="Calibri"/>
                <a:cs typeface="Calibri"/>
              </a:rPr>
              <a:t> </a:t>
            </a:r>
            <a:r>
              <a:rPr sz="2400" dirty="0">
                <a:latin typeface="Calibri"/>
                <a:cs typeface="Calibri"/>
              </a:rPr>
              <a:t>in</a:t>
            </a:r>
            <a:r>
              <a:rPr sz="2400" spc="-30" dirty="0">
                <a:latin typeface="Calibri"/>
                <a:cs typeface="Calibri"/>
              </a:rPr>
              <a:t> </a:t>
            </a:r>
            <a:r>
              <a:rPr sz="2400" spc="-135" dirty="0">
                <a:latin typeface="Calibri"/>
                <a:cs typeface="Calibri"/>
              </a:rPr>
              <a:t>mid-</a:t>
            </a:r>
            <a:r>
              <a:rPr sz="2400" spc="-495" dirty="0">
                <a:latin typeface="Calibri"/>
                <a:cs typeface="Calibri"/>
              </a:rPr>
              <a:t>­</a:t>
            </a:r>
            <a:r>
              <a:rPr sz="2400" spc="-10" dirty="0">
                <a:latin typeface="Calibri"/>
                <a:cs typeface="Calibri"/>
              </a:rPr>
              <a:t>‐sentence?</a:t>
            </a:r>
            <a:endParaRPr sz="2400" dirty="0">
              <a:latin typeface="Calibri"/>
              <a:cs typeface="Calibri"/>
            </a:endParaRPr>
          </a:p>
          <a:p>
            <a:pPr marL="1040765" lvl="2" indent="-227965">
              <a:lnSpc>
                <a:spcPct val="100000"/>
              </a:lnSpc>
              <a:spcBef>
                <a:spcPts val="425"/>
              </a:spcBef>
              <a:buClr>
                <a:srgbClr val="CC0000"/>
              </a:buClr>
              <a:buFont typeface="Times New Roman"/>
              <a:buChar char="•"/>
              <a:tabLst>
                <a:tab pos="1040765" algn="l"/>
              </a:tabLst>
            </a:pPr>
            <a:r>
              <a:rPr sz="2000" dirty="0">
                <a:latin typeface="Calibri"/>
                <a:cs typeface="Calibri"/>
              </a:rPr>
              <a:t>e.g.,</a:t>
            </a:r>
            <a:r>
              <a:rPr sz="2000" spc="-30" dirty="0">
                <a:latin typeface="Calibri"/>
                <a:cs typeface="Calibri"/>
              </a:rPr>
              <a:t> </a:t>
            </a:r>
            <a:r>
              <a:rPr sz="2000" b="1" i="1" dirty="0">
                <a:latin typeface="Calibri"/>
                <a:cs typeface="Calibri"/>
              </a:rPr>
              <a:t>General</a:t>
            </a:r>
            <a:r>
              <a:rPr sz="2000" b="1" i="1" spc="-30" dirty="0">
                <a:latin typeface="Calibri"/>
                <a:cs typeface="Calibri"/>
              </a:rPr>
              <a:t> </a:t>
            </a:r>
            <a:r>
              <a:rPr sz="2000" b="1" i="1" spc="-10" dirty="0">
                <a:latin typeface="Calibri"/>
                <a:cs typeface="Calibri"/>
              </a:rPr>
              <a:t>Motors</a:t>
            </a:r>
            <a:endParaRPr sz="2000" dirty="0">
              <a:latin typeface="Calibri"/>
              <a:cs typeface="Calibri"/>
            </a:endParaRPr>
          </a:p>
          <a:p>
            <a:pPr marL="1040765" lvl="2" indent="-227965">
              <a:lnSpc>
                <a:spcPct val="100000"/>
              </a:lnSpc>
              <a:spcBef>
                <a:spcPts val="500"/>
              </a:spcBef>
              <a:buClr>
                <a:srgbClr val="CC0000"/>
              </a:buClr>
              <a:buFont typeface="Times New Roman"/>
              <a:buChar char="•"/>
              <a:tabLst>
                <a:tab pos="1040765" algn="l"/>
              </a:tabLst>
            </a:pPr>
            <a:r>
              <a:rPr sz="2000" b="1" i="1" dirty="0">
                <a:latin typeface="Calibri"/>
                <a:cs typeface="Calibri"/>
              </a:rPr>
              <a:t>Fed</a:t>
            </a:r>
            <a:r>
              <a:rPr sz="2000" b="1" i="1" spc="-10" dirty="0">
                <a:latin typeface="Calibri"/>
                <a:cs typeface="Calibri"/>
              </a:rPr>
              <a:t> </a:t>
            </a:r>
            <a:r>
              <a:rPr sz="2000" dirty="0">
                <a:latin typeface="Calibri"/>
                <a:cs typeface="Calibri"/>
              </a:rPr>
              <a:t>vs.</a:t>
            </a:r>
            <a:r>
              <a:rPr sz="2000" spc="-5" dirty="0">
                <a:latin typeface="Calibri"/>
                <a:cs typeface="Calibri"/>
              </a:rPr>
              <a:t> </a:t>
            </a:r>
            <a:r>
              <a:rPr sz="2000" b="1" i="1" spc="-25" dirty="0">
                <a:latin typeface="Calibri"/>
                <a:cs typeface="Calibri"/>
              </a:rPr>
              <a:t>fed</a:t>
            </a:r>
            <a:endParaRPr sz="2000" dirty="0">
              <a:latin typeface="Calibri"/>
              <a:cs typeface="Calibri"/>
            </a:endParaRPr>
          </a:p>
          <a:p>
            <a:pPr marL="1040765" lvl="2" indent="-227965">
              <a:lnSpc>
                <a:spcPct val="100000"/>
              </a:lnSpc>
              <a:spcBef>
                <a:spcPts val="500"/>
              </a:spcBef>
              <a:buClr>
                <a:srgbClr val="CC0000"/>
              </a:buClr>
              <a:buFont typeface="Times New Roman"/>
              <a:buChar char="•"/>
              <a:tabLst>
                <a:tab pos="1040765" algn="l"/>
              </a:tabLst>
            </a:pPr>
            <a:r>
              <a:rPr sz="2000" b="1" i="1" dirty="0">
                <a:latin typeface="Calibri"/>
                <a:cs typeface="Calibri"/>
              </a:rPr>
              <a:t>SAIL</a:t>
            </a:r>
            <a:r>
              <a:rPr sz="2000" b="1" i="1" spc="-30" dirty="0">
                <a:latin typeface="Calibri"/>
                <a:cs typeface="Calibri"/>
              </a:rPr>
              <a:t> </a:t>
            </a:r>
            <a:r>
              <a:rPr sz="2000" dirty="0">
                <a:latin typeface="Calibri"/>
                <a:cs typeface="Calibri"/>
              </a:rPr>
              <a:t>vs.</a:t>
            </a:r>
            <a:r>
              <a:rPr sz="2000" spc="-20" dirty="0">
                <a:latin typeface="Calibri"/>
                <a:cs typeface="Calibri"/>
              </a:rPr>
              <a:t> </a:t>
            </a:r>
            <a:r>
              <a:rPr sz="2000" b="1" i="1" spc="-20" dirty="0">
                <a:latin typeface="Calibri"/>
                <a:cs typeface="Calibri"/>
              </a:rPr>
              <a:t>sail</a:t>
            </a:r>
            <a:endParaRPr sz="2000" dirty="0">
              <a:latin typeface="Calibri"/>
              <a:cs typeface="Calibri"/>
            </a:endParaRPr>
          </a:p>
          <a:p>
            <a:pPr marL="354965" indent="-342265">
              <a:lnSpc>
                <a:spcPct val="100000"/>
              </a:lnSpc>
              <a:spcBef>
                <a:spcPts val="695"/>
              </a:spcBef>
              <a:buClr>
                <a:srgbClr val="CC0000"/>
              </a:buClr>
              <a:buFont typeface="Times New Roman"/>
              <a:buChar char="•"/>
              <a:tabLst>
                <a:tab pos="354965" algn="l"/>
              </a:tabLst>
            </a:pPr>
            <a:r>
              <a:rPr sz="2800" dirty="0">
                <a:latin typeface="Calibri"/>
                <a:cs typeface="Calibri"/>
              </a:rPr>
              <a:t>For</a:t>
            </a:r>
            <a:r>
              <a:rPr sz="2800" spc="-70" dirty="0">
                <a:latin typeface="Calibri"/>
                <a:cs typeface="Calibri"/>
              </a:rPr>
              <a:t> </a:t>
            </a:r>
            <a:r>
              <a:rPr sz="2800" spc="-25" dirty="0">
                <a:latin typeface="Calibri"/>
                <a:cs typeface="Calibri"/>
              </a:rPr>
              <a:t>sen</a:t>
            </a:r>
            <a:r>
              <a:rPr lang="en-US" sz="2800" spc="-25" dirty="0">
                <a:latin typeface="Calibri"/>
                <a:cs typeface="Calibri"/>
              </a:rPr>
              <a:t>ti</a:t>
            </a:r>
            <a:r>
              <a:rPr sz="2800" spc="-25" dirty="0">
                <a:latin typeface="Calibri"/>
                <a:cs typeface="Calibri"/>
              </a:rPr>
              <a:t>ment</a:t>
            </a:r>
            <a:r>
              <a:rPr sz="2800" spc="-55" dirty="0">
                <a:latin typeface="Calibri"/>
                <a:cs typeface="Calibri"/>
              </a:rPr>
              <a:t> </a:t>
            </a:r>
            <a:r>
              <a:rPr sz="2800" dirty="0">
                <a:latin typeface="Calibri"/>
                <a:cs typeface="Calibri"/>
              </a:rPr>
              <a:t>analysis,</a:t>
            </a:r>
            <a:r>
              <a:rPr sz="2800" spc="-60" dirty="0">
                <a:latin typeface="Calibri"/>
                <a:cs typeface="Calibri"/>
              </a:rPr>
              <a:t> </a:t>
            </a:r>
            <a:r>
              <a:rPr sz="2800" dirty="0">
                <a:latin typeface="Calibri"/>
                <a:cs typeface="Calibri"/>
              </a:rPr>
              <a:t>MT,</a:t>
            </a:r>
            <a:r>
              <a:rPr sz="2800" spc="-55" dirty="0">
                <a:latin typeface="Calibri"/>
                <a:cs typeface="Calibri"/>
              </a:rPr>
              <a:t> </a:t>
            </a:r>
            <a:r>
              <a:rPr sz="2800" spc="-20" dirty="0">
                <a:latin typeface="Calibri"/>
                <a:cs typeface="Calibri"/>
              </a:rPr>
              <a:t>Informa</a:t>
            </a:r>
            <a:r>
              <a:rPr lang="en-US" sz="2800" spc="-20" dirty="0">
                <a:latin typeface="Calibri"/>
                <a:cs typeface="Calibri"/>
              </a:rPr>
              <a:t>ti</a:t>
            </a:r>
            <a:r>
              <a:rPr sz="2800" spc="-20" dirty="0">
                <a:latin typeface="Calibri"/>
                <a:cs typeface="Calibri"/>
              </a:rPr>
              <a:t>on</a:t>
            </a:r>
            <a:r>
              <a:rPr sz="2800" spc="-55" dirty="0">
                <a:latin typeface="Calibri"/>
                <a:cs typeface="Calibri"/>
              </a:rPr>
              <a:t> </a:t>
            </a:r>
            <a:r>
              <a:rPr sz="2800" spc="-10" dirty="0">
                <a:latin typeface="Calibri"/>
                <a:cs typeface="Calibri"/>
              </a:rPr>
              <a:t>extrac</a:t>
            </a:r>
            <a:r>
              <a:rPr lang="en-US" sz="2800" spc="-10" dirty="0">
                <a:latin typeface="Calibri"/>
                <a:cs typeface="Calibri"/>
              </a:rPr>
              <a:t>ti</a:t>
            </a:r>
            <a:r>
              <a:rPr sz="2800" spc="-10" dirty="0">
                <a:latin typeface="Calibri"/>
                <a:cs typeface="Calibri"/>
              </a:rPr>
              <a:t>on</a:t>
            </a:r>
            <a:endParaRPr sz="2800" dirty="0">
              <a:latin typeface="Calibri"/>
              <a:cs typeface="Calibri"/>
            </a:endParaRPr>
          </a:p>
          <a:p>
            <a:pPr marL="697865" lvl="1" indent="-227965">
              <a:lnSpc>
                <a:spcPct val="100000"/>
              </a:lnSpc>
              <a:spcBef>
                <a:spcPts val="540"/>
              </a:spcBef>
              <a:buFont typeface="Times New Roman"/>
              <a:buChar char="•"/>
              <a:tabLst>
                <a:tab pos="697865" algn="l"/>
              </a:tabLst>
            </a:pPr>
            <a:r>
              <a:rPr sz="2400" dirty="0">
                <a:latin typeface="Calibri"/>
                <a:cs typeface="Calibri"/>
              </a:rPr>
              <a:t>Case</a:t>
            </a:r>
            <a:r>
              <a:rPr sz="2400" spc="-30" dirty="0">
                <a:latin typeface="Calibri"/>
                <a:cs typeface="Calibri"/>
              </a:rPr>
              <a:t> </a:t>
            </a:r>
            <a:r>
              <a:rPr sz="2400" dirty="0">
                <a:latin typeface="Calibri"/>
                <a:cs typeface="Calibri"/>
              </a:rPr>
              <a:t>is</a:t>
            </a:r>
            <a:r>
              <a:rPr sz="2400" spc="-20" dirty="0">
                <a:latin typeface="Calibri"/>
                <a:cs typeface="Calibri"/>
              </a:rPr>
              <a:t> </a:t>
            </a:r>
            <a:r>
              <a:rPr sz="2400" dirty="0">
                <a:latin typeface="Calibri"/>
                <a:cs typeface="Calibri"/>
              </a:rPr>
              <a:t>helpful</a:t>
            </a:r>
            <a:r>
              <a:rPr sz="2400" spc="-20" dirty="0">
                <a:latin typeface="Calibri"/>
                <a:cs typeface="Calibri"/>
              </a:rPr>
              <a:t> </a:t>
            </a:r>
            <a:r>
              <a:rPr sz="2400" dirty="0">
                <a:latin typeface="Calibri"/>
                <a:cs typeface="Calibri"/>
              </a:rPr>
              <a:t>(</a:t>
            </a:r>
            <a:r>
              <a:rPr sz="2400" b="1" i="1" dirty="0">
                <a:latin typeface="Calibri"/>
                <a:cs typeface="Calibri"/>
              </a:rPr>
              <a:t>US</a:t>
            </a:r>
            <a:r>
              <a:rPr sz="2400" b="1" i="1" spc="-20" dirty="0">
                <a:latin typeface="Calibri"/>
                <a:cs typeface="Calibri"/>
              </a:rPr>
              <a:t> </a:t>
            </a:r>
            <a:r>
              <a:rPr sz="2400" dirty="0">
                <a:latin typeface="Calibri"/>
                <a:cs typeface="Calibri"/>
              </a:rPr>
              <a:t>versus</a:t>
            </a:r>
            <a:r>
              <a:rPr sz="2400" spc="-20" dirty="0">
                <a:latin typeface="Calibri"/>
                <a:cs typeface="Calibri"/>
              </a:rPr>
              <a:t> </a:t>
            </a:r>
            <a:r>
              <a:rPr sz="2400" b="1" i="1" dirty="0">
                <a:latin typeface="Calibri"/>
                <a:cs typeface="Calibri"/>
              </a:rPr>
              <a:t>us</a:t>
            </a:r>
            <a:r>
              <a:rPr sz="2400" b="1" i="1" spc="-20" dirty="0">
                <a:latin typeface="Calibri"/>
                <a:cs typeface="Calibri"/>
              </a:rPr>
              <a:t> </a:t>
            </a:r>
            <a:r>
              <a:rPr sz="2400" dirty="0">
                <a:latin typeface="Calibri"/>
                <a:cs typeface="Calibri"/>
              </a:rPr>
              <a:t>is</a:t>
            </a:r>
            <a:r>
              <a:rPr sz="2400" spc="-20" dirty="0">
                <a:latin typeface="Calibri"/>
                <a:cs typeface="Calibri"/>
              </a:rPr>
              <a:t> </a:t>
            </a:r>
            <a:r>
              <a:rPr sz="2400" spc="-10" dirty="0">
                <a:latin typeface="Calibri"/>
                <a:cs typeface="Calibri"/>
              </a:rPr>
              <a:t>important)</a:t>
            </a:r>
            <a:endParaRPr sz="2400" dirty="0">
              <a:latin typeface="Calibri"/>
              <a:cs typeface="Calibri"/>
            </a:endParaRPr>
          </a:p>
        </p:txBody>
      </p:sp>
    </p:spTree>
    <p:extLst>
      <p:ext uri="{BB962C8B-B14F-4D97-AF65-F5344CB8AC3E}">
        <p14:creationId xmlns:p14="http://schemas.microsoft.com/office/powerpoint/2010/main" val="924535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6">
            <a:extLst>
              <a:ext uri="{FF2B5EF4-FFF2-40B4-BE49-F238E27FC236}">
                <a16:creationId xmlns:a16="http://schemas.microsoft.com/office/drawing/2014/main" id="{3E0FF98F-F8CC-6247-6FB6-C2C0C01E5078}"/>
              </a:ext>
            </a:extLst>
          </p:cNvPr>
          <p:cNvSpPr txBox="1">
            <a:spLocks/>
          </p:cNvSpPr>
          <p:nvPr/>
        </p:nvSpPr>
        <p:spPr>
          <a:xfrm>
            <a:off x="1297939" y="54355"/>
            <a:ext cx="7682230" cy="1218539"/>
          </a:xfrm>
          <a:prstGeom prst="rect">
            <a:avLst/>
          </a:prstGeom>
        </p:spPr>
        <p:txBody>
          <a:bodyPr vert="horz" wrap="square" lIns="0" tIns="536194"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65100">
              <a:lnSpc>
                <a:spcPct val="100000"/>
              </a:lnSpc>
              <a:spcBef>
                <a:spcPts val="100"/>
              </a:spcBef>
            </a:pPr>
            <a:r>
              <a:rPr lang="en-US" spc="-10" dirty="0"/>
              <a:t>Lemmatization</a:t>
            </a:r>
          </a:p>
        </p:txBody>
      </p:sp>
      <p:sp>
        <p:nvSpPr>
          <p:cNvPr id="3" name="object 7">
            <a:extLst>
              <a:ext uri="{FF2B5EF4-FFF2-40B4-BE49-F238E27FC236}">
                <a16:creationId xmlns:a16="http://schemas.microsoft.com/office/drawing/2014/main" id="{FAFBC853-EE5E-A9FF-9B7A-CBF26FB6092D}"/>
              </a:ext>
            </a:extLst>
          </p:cNvPr>
          <p:cNvSpPr txBox="1"/>
          <p:nvPr/>
        </p:nvSpPr>
        <p:spPr>
          <a:xfrm>
            <a:off x="1117548" y="1854200"/>
            <a:ext cx="8522970" cy="3149600"/>
          </a:xfrm>
          <a:prstGeom prst="rect">
            <a:avLst/>
          </a:prstGeom>
        </p:spPr>
        <p:txBody>
          <a:bodyPr vert="horz" wrap="square" lIns="0" tIns="66040" rIns="0" bIns="0" rtlCol="0">
            <a:spAutoFit/>
          </a:bodyPr>
          <a:lstStyle/>
          <a:p>
            <a:pPr marL="354965" indent="-342265">
              <a:lnSpc>
                <a:spcPct val="100000"/>
              </a:lnSpc>
              <a:spcBef>
                <a:spcPts val="520"/>
              </a:spcBef>
              <a:buClr>
                <a:srgbClr val="CC0000"/>
              </a:buClr>
              <a:buFont typeface="Times New Roman"/>
              <a:buChar char="•"/>
              <a:tabLst>
                <a:tab pos="354965" algn="l"/>
              </a:tabLst>
            </a:pPr>
            <a:r>
              <a:rPr sz="2400" dirty="0">
                <a:latin typeface="Calibri"/>
                <a:cs typeface="Calibri"/>
              </a:rPr>
              <a:t>Reduce</a:t>
            </a:r>
            <a:r>
              <a:rPr sz="2400" spc="-40" dirty="0">
                <a:latin typeface="Calibri"/>
                <a:cs typeface="Calibri"/>
              </a:rPr>
              <a:t> </a:t>
            </a:r>
            <a:r>
              <a:rPr sz="2400" spc="-20" dirty="0">
                <a:latin typeface="Calibri"/>
                <a:cs typeface="Calibri"/>
              </a:rPr>
              <a:t>inﬂec</a:t>
            </a:r>
            <a:r>
              <a:rPr lang="en-US" sz="2400" spc="-20" dirty="0">
                <a:latin typeface="Calibri"/>
                <a:cs typeface="Calibri"/>
              </a:rPr>
              <a:t>ti</a:t>
            </a:r>
            <a:r>
              <a:rPr sz="2400" spc="-20" dirty="0">
                <a:latin typeface="Calibri"/>
                <a:cs typeface="Calibri"/>
              </a:rPr>
              <a:t>ons</a:t>
            </a:r>
            <a:r>
              <a:rPr sz="2400" spc="-40" dirty="0">
                <a:latin typeface="Calibri"/>
                <a:cs typeface="Calibri"/>
              </a:rPr>
              <a:t> </a:t>
            </a:r>
            <a:r>
              <a:rPr sz="2400" dirty="0">
                <a:latin typeface="Calibri"/>
                <a:cs typeface="Calibri"/>
              </a:rPr>
              <a:t>or</a:t>
            </a:r>
            <a:r>
              <a:rPr sz="2400" spc="-35" dirty="0">
                <a:latin typeface="Calibri"/>
                <a:cs typeface="Calibri"/>
              </a:rPr>
              <a:t> </a:t>
            </a:r>
            <a:r>
              <a:rPr sz="2400" dirty="0">
                <a:latin typeface="Calibri"/>
                <a:cs typeface="Calibri"/>
              </a:rPr>
              <a:t>variant</a:t>
            </a:r>
            <a:r>
              <a:rPr sz="2400" spc="-40" dirty="0">
                <a:latin typeface="Calibri"/>
                <a:cs typeface="Calibri"/>
              </a:rPr>
              <a:t> </a:t>
            </a:r>
            <a:r>
              <a:rPr sz="2400" dirty="0">
                <a:latin typeface="Calibri"/>
                <a:cs typeface="Calibri"/>
              </a:rPr>
              <a:t>forms</a:t>
            </a:r>
            <a:r>
              <a:rPr sz="2400" spc="-40" dirty="0">
                <a:latin typeface="Calibri"/>
                <a:cs typeface="Calibri"/>
              </a:rPr>
              <a:t> </a:t>
            </a:r>
            <a:r>
              <a:rPr sz="2400" dirty="0">
                <a:latin typeface="Calibri"/>
                <a:cs typeface="Calibri"/>
              </a:rPr>
              <a:t>to</a:t>
            </a:r>
            <a:r>
              <a:rPr sz="2400" spc="-35" dirty="0">
                <a:latin typeface="Calibri"/>
                <a:cs typeface="Calibri"/>
              </a:rPr>
              <a:t> </a:t>
            </a:r>
            <a:r>
              <a:rPr sz="2400" dirty="0">
                <a:latin typeface="Calibri"/>
                <a:cs typeface="Calibri"/>
              </a:rPr>
              <a:t>base</a:t>
            </a:r>
            <a:r>
              <a:rPr sz="2400" spc="-40" dirty="0">
                <a:latin typeface="Calibri"/>
                <a:cs typeface="Calibri"/>
              </a:rPr>
              <a:t> </a:t>
            </a:r>
            <a:r>
              <a:rPr sz="2400" spc="-20" dirty="0">
                <a:latin typeface="Calibri"/>
                <a:cs typeface="Calibri"/>
              </a:rPr>
              <a:t>form</a:t>
            </a:r>
            <a:endParaRPr sz="2400" dirty="0">
              <a:latin typeface="Calibri"/>
              <a:cs typeface="Calibri"/>
            </a:endParaRPr>
          </a:p>
          <a:p>
            <a:pPr marL="697865" lvl="1" indent="-227965">
              <a:lnSpc>
                <a:spcPct val="100000"/>
              </a:lnSpc>
              <a:spcBef>
                <a:spcPts val="420"/>
              </a:spcBef>
              <a:buFont typeface="Times New Roman"/>
              <a:buChar char="•"/>
              <a:tabLst>
                <a:tab pos="697865" algn="l"/>
              </a:tabLst>
            </a:pPr>
            <a:r>
              <a:rPr sz="2400" i="1" dirty="0">
                <a:latin typeface="Calibri"/>
                <a:cs typeface="Calibri"/>
              </a:rPr>
              <a:t>am,</a:t>
            </a:r>
            <a:r>
              <a:rPr sz="2400" i="1" spc="-25" dirty="0">
                <a:latin typeface="Calibri"/>
                <a:cs typeface="Calibri"/>
              </a:rPr>
              <a:t> </a:t>
            </a:r>
            <a:r>
              <a:rPr sz="2400" i="1" dirty="0">
                <a:latin typeface="Calibri"/>
                <a:cs typeface="Calibri"/>
              </a:rPr>
              <a:t>are,</a:t>
            </a:r>
            <a:r>
              <a:rPr sz="2400" i="1" spc="-30" dirty="0">
                <a:latin typeface="Calibri"/>
                <a:cs typeface="Calibri"/>
              </a:rPr>
              <a:t> </a:t>
            </a:r>
            <a:r>
              <a:rPr sz="2400" i="1" dirty="0">
                <a:latin typeface="Calibri"/>
                <a:cs typeface="Calibri"/>
              </a:rPr>
              <a:t>is</a:t>
            </a:r>
            <a:r>
              <a:rPr sz="2400" i="1" spc="-30" dirty="0">
                <a:latin typeface="Calibri"/>
                <a:cs typeface="Calibri"/>
              </a:rPr>
              <a:t> </a:t>
            </a:r>
            <a:r>
              <a:rPr sz="2400" dirty="0">
                <a:latin typeface="Symbol"/>
                <a:cs typeface="Symbol"/>
              </a:rPr>
              <a:t></a:t>
            </a:r>
            <a:r>
              <a:rPr sz="2400" spc="-85" dirty="0">
                <a:latin typeface="Times New Roman"/>
                <a:cs typeface="Times New Roman"/>
              </a:rPr>
              <a:t> </a:t>
            </a:r>
            <a:r>
              <a:rPr sz="2400" i="1" spc="-25" dirty="0">
                <a:latin typeface="Calibri"/>
                <a:cs typeface="Calibri"/>
              </a:rPr>
              <a:t>be</a:t>
            </a:r>
            <a:endParaRPr sz="2400" dirty="0">
              <a:latin typeface="Calibri"/>
              <a:cs typeface="Calibri"/>
            </a:endParaRPr>
          </a:p>
          <a:p>
            <a:pPr marL="697865" lvl="1" indent="-227965">
              <a:lnSpc>
                <a:spcPct val="100000"/>
              </a:lnSpc>
              <a:spcBef>
                <a:spcPts val="1020"/>
              </a:spcBef>
              <a:buFont typeface="Times New Roman"/>
              <a:buChar char="•"/>
              <a:tabLst>
                <a:tab pos="697865" algn="l"/>
              </a:tabLst>
            </a:pPr>
            <a:r>
              <a:rPr sz="2400" i="1" dirty="0">
                <a:latin typeface="Calibri"/>
                <a:cs typeface="Calibri"/>
              </a:rPr>
              <a:t>car,</a:t>
            </a:r>
            <a:r>
              <a:rPr sz="2400" i="1" spc="-40" dirty="0">
                <a:latin typeface="Calibri"/>
                <a:cs typeface="Calibri"/>
              </a:rPr>
              <a:t> </a:t>
            </a:r>
            <a:r>
              <a:rPr sz="2400" i="1" dirty="0">
                <a:latin typeface="Calibri"/>
                <a:cs typeface="Calibri"/>
              </a:rPr>
              <a:t>cars,</a:t>
            </a:r>
            <a:r>
              <a:rPr sz="2400" i="1" spc="-40" dirty="0">
                <a:latin typeface="Calibri"/>
                <a:cs typeface="Calibri"/>
              </a:rPr>
              <a:t> </a:t>
            </a:r>
            <a:r>
              <a:rPr sz="2400" i="1" dirty="0">
                <a:latin typeface="Calibri"/>
                <a:cs typeface="Calibri"/>
              </a:rPr>
              <a:t>car's</a:t>
            </a:r>
            <a:r>
              <a:rPr sz="2400" dirty="0">
                <a:latin typeface="Calibri"/>
                <a:cs typeface="Calibri"/>
              </a:rPr>
              <a:t>,</a:t>
            </a:r>
            <a:r>
              <a:rPr sz="2400" spc="-35" dirty="0">
                <a:latin typeface="Calibri"/>
                <a:cs typeface="Calibri"/>
              </a:rPr>
              <a:t> </a:t>
            </a:r>
            <a:r>
              <a:rPr sz="2400" i="1" dirty="0">
                <a:latin typeface="Calibri"/>
                <a:cs typeface="Calibri"/>
              </a:rPr>
              <a:t>cars'</a:t>
            </a:r>
            <a:r>
              <a:rPr sz="2400" i="1" spc="-40" dirty="0">
                <a:latin typeface="Calibri"/>
                <a:cs typeface="Calibri"/>
              </a:rPr>
              <a:t> </a:t>
            </a:r>
            <a:r>
              <a:rPr sz="2400" dirty="0">
                <a:latin typeface="Symbol"/>
                <a:cs typeface="Symbol"/>
              </a:rPr>
              <a:t></a:t>
            </a:r>
            <a:r>
              <a:rPr sz="2400" spc="-95" dirty="0">
                <a:latin typeface="Times New Roman"/>
                <a:cs typeface="Times New Roman"/>
              </a:rPr>
              <a:t> </a:t>
            </a:r>
            <a:r>
              <a:rPr sz="2400" i="1" spc="-25" dirty="0">
                <a:latin typeface="Calibri"/>
                <a:cs typeface="Calibri"/>
              </a:rPr>
              <a:t>car</a:t>
            </a:r>
            <a:endParaRPr sz="2400" dirty="0">
              <a:latin typeface="Calibri"/>
              <a:cs typeface="Calibri"/>
            </a:endParaRPr>
          </a:p>
          <a:p>
            <a:pPr marL="354965" indent="-342265">
              <a:lnSpc>
                <a:spcPct val="100000"/>
              </a:lnSpc>
              <a:spcBef>
                <a:spcPts val="1020"/>
              </a:spcBef>
              <a:buClr>
                <a:srgbClr val="CC0000"/>
              </a:buClr>
              <a:buFont typeface="Times New Roman"/>
              <a:buChar char="•"/>
              <a:tabLst>
                <a:tab pos="354965" algn="l"/>
              </a:tabLst>
            </a:pPr>
            <a:r>
              <a:rPr sz="2400" i="1" dirty="0">
                <a:latin typeface="Calibri"/>
                <a:cs typeface="Calibri"/>
              </a:rPr>
              <a:t>the</a:t>
            </a:r>
            <a:r>
              <a:rPr sz="2400" i="1" spc="-40" dirty="0">
                <a:latin typeface="Calibri"/>
                <a:cs typeface="Calibri"/>
              </a:rPr>
              <a:t> </a:t>
            </a:r>
            <a:r>
              <a:rPr sz="2400" i="1" dirty="0">
                <a:latin typeface="Calibri"/>
                <a:cs typeface="Calibri"/>
              </a:rPr>
              <a:t>boy's</a:t>
            </a:r>
            <a:r>
              <a:rPr sz="2400" i="1" spc="-35" dirty="0">
                <a:latin typeface="Calibri"/>
                <a:cs typeface="Calibri"/>
              </a:rPr>
              <a:t> </a:t>
            </a:r>
            <a:r>
              <a:rPr sz="2400" i="1" dirty="0">
                <a:latin typeface="Calibri"/>
                <a:cs typeface="Calibri"/>
              </a:rPr>
              <a:t>cars</a:t>
            </a:r>
            <a:r>
              <a:rPr sz="2400" i="1" spc="-35" dirty="0">
                <a:latin typeface="Calibri"/>
                <a:cs typeface="Calibri"/>
              </a:rPr>
              <a:t> </a:t>
            </a:r>
            <a:r>
              <a:rPr sz="2400" i="1" dirty="0">
                <a:latin typeface="Calibri"/>
                <a:cs typeface="Calibri"/>
              </a:rPr>
              <a:t>are</a:t>
            </a:r>
            <a:r>
              <a:rPr sz="2400" i="1" spc="-40" dirty="0">
                <a:latin typeface="Calibri"/>
                <a:cs typeface="Calibri"/>
              </a:rPr>
              <a:t> </a:t>
            </a:r>
            <a:r>
              <a:rPr sz="2400" i="1" dirty="0">
                <a:latin typeface="Calibri"/>
                <a:cs typeface="Calibri"/>
              </a:rPr>
              <a:t>diﬀerent</a:t>
            </a:r>
            <a:r>
              <a:rPr sz="2400" i="1" spc="-35" dirty="0">
                <a:latin typeface="Calibri"/>
                <a:cs typeface="Calibri"/>
              </a:rPr>
              <a:t> </a:t>
            </a:r>
            <a:r>
              <a:rPr sz="2400" i="1" dirty="0">
                <a:latin typeface="Calibri"/>
                <a:cs typeface="Calibri"/>
              </a:rPr>
              <a:t>colors</a:t>
            </a:r>
            <a:r>
              <a:rPr sz="2400" i="1" spc="-40" dirty="0">
                <a:latin typeface="Calibri"/>
                <a:cs typeface="Calibri"/>
              </a:rPr>
              <a:t> </a:t>
            </a:r>
            <a:r>
              <a:rPr sz="2400" dirty="0">
                <a:latin typeface="Symbol"/>
                <a:cs typeface="Symbol"/>
              </a:rPr>
              <a:t></a:t>
            </a:r>
            <a:r>
              <a:rPr sz="2400" spc="-100" dirty="0">
                <a:latin typeface="Times New Roman"/>
                <a:cs typeface="Times New Roman"/>
              </a:rPr>
              <a:t> </a:t>
            </a:r>
            <a:r>
              <a:rPr sz="2400" i="1" dirty="0">
                <a:latin typeface="Calibri"/>
                <a:cs typeface="Calibri"/>
              </a:rPr>
              <a:t>the</a:t>
            </a:r>
            <a:r>
              <a:rPr sz="2400" i="1" spc="-35" dirty="0">
                <a:latin typeface="Calibri"/>
                <a:cs typeface="Calibri"/>
              </a:rPr>
              <a:t> </a:t>
            </a:r>
            <a:r>
              <a:rPr sz="2400" i="1" dirty="0">
                <a:latin typeface="Calibri"/>
                <a:cs typeface="Calibri"/>
              </a:rPr>
              <a:t>boy</a:t>
            </a:r>
            <a:r>
              <a:rPr sz="2400" i="1" spc="-35" dirty="0">
                <a:latin typeface="Calibri"/>
                <a:cs typeface="Calibri"/>
              </a:rPr>
              <a:t> </a:t>
            </a:r>
            <a:r>
              <a:rPr sz="2400" i="1" dirty="0">
                <a:latin typeface="Calibri"/>
                <a:cs typeface="Calibri"/>
              </a:rPr>
              <a:t>car</a:t>
            </a:r>
            <a:r>
              <a:rPr sz="2400" i="1" spc="-40" dirty="0">
                <a:latin typeface="Calibri"/>
                <a:cs typeface="Calibri"/>
              </a:rPr>
              <a:t> </a:t>
            </a:r>
            <a:r>
              <a:rPr sz="2400" i="1" dirty="0">
                <a:latin typeface="Calibri"/>
                <a:cs typeface="Calibri"/>
              </a:rPr>
              <a:t>be</a:t>
            </a:r>
            <a:r>
              <a:rPr sz="2400" i="1" spc="-35" dirty="0">
                <a:latin typeface="Calibri"/>
                <a:cs typeface="Calibri"/>
              </a:rPr>
              <a:t> </a:t>
            </a:r>
            <a:r>
              <a:rPr sz="2400" i="1" dirty="0">
                <a:latin typeface="Calibri"/>
                <a:cs typeface="Calibri"/>
              </a:rPr>
              <a:t>diﬀerent</a:t>
            </a:r>
            <a:r>
              <a:rPr sz="2400" i="1" spc="-35" dirty="0">
                <a:latin typeface="Calibri"/>
                <a:cs typeface="Calibri"/>
              </a:rPr>
              <a:t> </a:t>
            </a:r>
            <a:r>
              <a:rPr sz="2400" i="1" spc="-10" dirty="0">
                <a:latin typeface="Calibri"/>
                <a:cs typeface="Calibri"/>
              </a:rPr>
              <a:t>color</a:t>
            </a:r>
            <a:endParaRPr sz="2400" dirty="0">
              <a:latin typeface="Calibri"/>
              <a:cs typeface="Calibri"/>
            </a:endParaRPr>
          </a:p>
          <a:p>
            <a:pPr marL="354965" indent="-342265">
              <a:lnSpc>
                <a:spcPct val="100000"/>
              </a:lnSpc>
              <a:spcBef>
                <a:spcPts val="1019"/>
              </a:spcBef>
              <a:buClr>
                <a:srgbClr val="CC0000"/>
              </a:buClr>
              <a:buFont typeface="Times New Roman"/>
              <a:buChar char="•"/>
              <a:tabLst>
                <a:tab pos="354965" algn="l"/>
              </a:tabLst>
            </a:pPr>
            <a:r>
              <a:rPr sz="2400" spc="-35" dirty="0">
                <a:latin typeface="Calibri"/>
                <a:cs typeface="Calibri"/>
              </a:rPr>
              <a:t>Lemma</a:t>
            </a:r>
            <a:r>
              <a:rPr lang="en-US" sz="2400" spc="-35" dirty="0">
                <a:latin typeface="Calibri"/>
                <a:cs typeface="Calibri"/>
              </a:rPr>
              <a:t>ti</a:t>
            </a:r>
            <a:r>
              <a:rPr sz="2400" spc="-35" dirty="0">
                <a:latin typeface="Calibri"/>
                <a:cs typeface="Calibri"/>
              </a:rPr>
              <a:t>za</a:t>
            </a:r>
            <a:r>
              <a:rPr lang="en-US" sz="2400" spc="-35" dirty="0">
                <a:latin typeface="Calibri"/>
                <a:cs typeface="Calibri"/>
              </a:rPr>
              <a:t>ti</a:t>
            </a:r>
            <a:r>
              <a:rPr sz="2400" spc="-35" dirty="0">
                <a:latin typeface="Calibri"/>
                <a:cs typeface="Calibri"/>
              </a:rPr>
              <a:t>on:</a:t>
            </a:r>
            <a:r>
              <a:rPr sz="2400" spc="-50" dirty="0">
                <a:latin typeface="Calibri"/>
                <a:cs typeface="Calibri"/>
              </a:rPr>
              <a:t> </a:t>
            </a:r>
            <a:r>
              <a:rPr sz="2400" dirty="0">
                <a:latin typeface="Calibri"/>
                <a:cs typeface="Calibri"/>
              </a:rPr>
              <a:t>have</a:t>
            </a:r>
            <a:r>
              <a:rPr sz="2400" spc="-45" dirty="0">
                <a:latin typeface="Calibri"/>
                <a:cs typeface="Calibri"/>
              </a:rPr>
              <a:t> </a:t>
            </a:r>
            <a:r>
              <a:rPr sz="2400" dirty="0">
                <a:latin typeface="Calibri"/>
                <a:cs typeface="Calibri"/>
              </a:rPr>
              <a:t>to</a:t>
            </a:r>
            <a:r>
              <a:rPr sz="2400" spc="-45" dirty="0">
                <a:latin typeface="Calibri"/>
                <a:cs typeface="Calibri"/>
              </a:rPr>
              <a:t> </a:t>
            </a:r>
            <a:r>
              <a:rPr sz="2400" dirty="0">
                <a:latin typeface="Calibri"/>
                <a:cs typeface="Calibri"/>
              </a:rPr>
              <a:t>ﬁnd</a:t>
            </a:r>
            <a:r>
              <a:rPr sz="2400" spc="-45" dirty="0">
                <a:latin typeface="Calibri"/>
                <a:cs typeface="Calibri"/>
              </a:rPr>
              <a:t> </a:t>
            </a:r>
            <a:r>
              <a:rPr sz="2400" dirty="0">
                <a:latin typeface="Calibri"/>
                <a:cs typeface="Calibri"/>
              </a:rPr>
              <a:t>correct</a:t>
            </a:r>
            <a:r>
              <a:rPr sz="2400" spc="-45" dirty="0">
                <a:latin typeface="Calibri"/>
                <a:cs typeface="Calibri"/>
              </a:rPr>
              <a:t> </a:t>
            </a:r>
            <a:r>
              <a:rPr sz="2400" spc="-20" dirty="0">
                <a:latin typeface="Calibri"/>
                <a:cs typeface="Calibri"/>
              </a:rPr>
              <a:t>dic</a:t>
            </a:r>
            <a:r>
              <a:rPr lang="en-US" sz="2400" spc="-20" dirty="0">
                <a:latin typeface="Calibri"/>
                <a:cs typeface="Calibri"/>
              </a:rPr>
              <a:t>ti</a:t>
            </a:r>
            <a:r>
              <a:rPr sz="2400" spc="-20" dirty="0">
                <a:latin typeface="Calibri"/>
                <a:cs typeface="Calibri"/>
              </a:rPr>
              <a:t>onary</a:t>
            </a:r>
            <a:r>
              <a:rPr sz="2400" spc="-45" dirty="0">
                <a:latin typeface="Calibri"/>
                <a:cs typeface="Calibri"/>
              </a:rPr>
              <a:t> </a:t>
            </a:r>
            <a:r>
              <a:rPr sz="2400" dirty="0">
                <a:latin typeface="Calibri"/>
                <a:cs typeface="Calibri"/>
              </a:rPr>
              <a:t>headword</a:t>
            </a:r>
            <a:r>
              <a:rPr sz="2400" spc="-45" dirty="0">
                <a:latin typeface="Calibri"/>
                <a:cs typeface="Calibri"/>
              </a:rPr>
              <a:t> </a:t>
            </a:r>
            <a:r>
              <a:rPr sz="2400" spc="-20" dirty="0">
                <a:latin typeface="Calibri"/>
                <a:cs typeface="Calibri"/>
              </a:rPr>
              <a:t>form</a:t>
            </a:r>
            <a:endParaRPr sz="2400" dirty="0">
              <a:latin typeface="Calibri"/>
              <a:cs typeface="Calibri"/>
            </a:endParaRPr>
          </a:p>
          <a:p>
            <a:pPr marL="354965" indent="-342265">
              <a:lnSpc>
                <a:spcPct val="100000"/>
              </a:lnSpc>
              <a:spcBef>
                <a:spcPts val="855"/>
              </a:spcBef>
              <a:buClr>
                <a:srgbClr val="CC0000"/>
              </a:buClr>
              <a:buFont typeface="Times New Roman"/>
              <a:buChar char="•"/>
              <a:tabLst>
                <a:tab pos="354965" algn="l"/>
              </a:tabLst>
            </a:pPr>
            <a:r>
              <a:rPr sz="2400" dirty="0">
                <a:latin typeface="Calibri"/>
                <a:cs typeface="Calibri"/>
              </a:rPr>
              <a:t>Machine</a:t>
            </a:r>
            <a:r>
              <a:rPr sz="2400" spc="-40" dirty="0">
                <a:latin typeface="Calibri"/>
                <a:cs typeface="Calibri"/>
              </a:rPr>
              <a:t> </a:t>
            </a:r>
            <a:r>
              <a:rPr sz="2400" spc="-10" dirty="0">
                <a:latin typeface="Calibri"/>
                <a:cs typeface="Calibri"/>
              </a:rPr>
              <a:t>transla</a:t>
            </a:r>
            <a:r>
              <a:rPr lang="en-US" sz="2400" spc="-10" dirty="0">
                <a:latin typeface="Calibri"/>
                <a:cs typeface="Calibri"/>
              </a:rPr>
              <a:t>ti</a:t>
            </a:r>
            <a:r>
              <a:rPr sz="2400" spc="-10" dirty="0">
                <a:latin typeface="Calibri"/>
                <a:cs typeface="Calibri"/>
              </a:rPr>
              <a:t>on</a:t>
            </a:r>
            <a:endParaRPr sz="2400" dirty="0">
              <a:latin typeface="Calibri"/>
              <a:cs typeface="Calibri"/>
            </a:endParaRPr>
          </a:p>
          <a:p>
            <a:pPr marL="697865" lvl="1" indent="-227965">
              <a:lnSpc>
                <a:spcPct val="100000"/>
              </a:lnSpc>
              <a:spcBef>
                <a:spcPts val="165"/>
              </a:spcBef>
              <a:buFont typeface="Times New Roman"/>
              <a:buChar char="•"/>
              <a:tabLst>
                <a:tab pos="697865" algn="l"/>
              </a:tabLst>
            </a:pPr>
            <a:r>
              <a:rPr sz="2000" dirty="0">
                <a:latin typeface="Calibri"/>
                <a:cs typeface="Calibri"/>
              </a:rPr>
              <a:t>Spanish</a:t>
            </a:r>
            <a:r>
              <a:rPr sz="2000" spc="-50" dirty="0">
                <a:latin typeface="Calibri"/>
                <a:cs typeface="Calibri"/>
              </a:rPr>
              <a:t> </a:t>
            </a:r>
            <a:r>
              <a:rPr sz="2000" dirty="0">
                <a:solidFill>
                  <a:srgbClr val="A50021"/>
                </a:solidFill>
                <a:latin typeface="Calibri"/>
                <a:cs typeface="Calibri"/>
              </a:rPr>
              <a:t>quiero</a:t>
            </a:r>
            <a:r>
              <a:rPr sz="2000" spc="-50" dirty="0">
                <a:solidFill>
                  <a:srgbClr val="A50021"/>
                </a:solidFill>
                <a:latin typeface="Calibri"/>
                <a:cs typeface="Calibri"/>
              </a:rPr>
              <a:t> </a:t>
            </a:r>
            <a:r>
              <a:rPr sz="2000" dirty="0">
                <a:latin typeface="Calibri"/>
                <a:cs typeface="Calibri"/>
              </a:rPr>
              <a:t>(‘I</a:t>
            </a:r>
            <a:r>
              <a:rPr sz="2000" spc="-50" dirty="0">
                <a:latin typeface="Calibri"/>
                <a:cs typeface="Calibri"/>
              </a:rPr>
              <a:t> </a:t>
            </a:r>
            <a:r>
              <a:rPr sz="2000" dirty="0">
                <a:latin typeface="Calibri"/>
                <a:cs typeface="Calibri"/>
              </a:rPr>
              <a:t>want’),</a:t>
            </a:r>
            <a:r>
              <a:rPr sz="2000" spc="-50" dirty="0">
                <a:latin typeface="Calibri"/>
                <a:cs typeface="Calibri"/>
              </a:rPr>
              <a:t> </a:t>
            </a:r>
            <a:r>
              <a:rPr sz="2000" dirty="0">
                <a:solidFill>
                  <a:srgbClr val="A50021"/>
                </a:solidFill>
                <a:latin typeface="Calibri"/>
                <a:cs typeface="Calibri"/>
              </a:rPr>
              <a:t>quieres</a:t>
            </a:r>
            <a:r>
              <a:rPr sz="2000" spc="-50" dirty="0">
                <a:solidFill>
                  <a:srgbClr val="A50021"/>
                </a:solidFill>
                <a:latin typeface="Calibri"/>
                <a:cs typeface="Calibri"/>
              </a:rPr>
              <a:t> </a:t>
            </a:r>
            <a:r>
              <a:rPr sz="2000" dirty="0">
                <a:latin typeface="Calibri"/>
                <a:cs typeface="Calibri"/>
              </a:rPr>
              <a:t>(‘you</a:t>
            </a:r>
            <a:r>
              <a:rPr sz="2000" spc="-50" dirty="0">
                <a:latin typeface="Calibri"/>
                <a:cs typeface="Calibri"/>
              </a:rPr>
              <a:t> </a:t>
            </a:r>
            <a:r>
              <a:rPr sz="2000" dirty="0">
                <a:latin typeface="Calibri"/>
                <a:cs typeface="Calibri"/>
              </a:rPr>
              <a:t>want’)</a:t>
            </a:r>
            <a:r>
              <a:rPr sz="2000" spc="-45" dirty="0">
                <a:latin typeface="Calibri"/>
                <a:cs typeface="Calibri"/>
              </a:rPr>
              <a:t> </a:t>
            </a:r>
            <a:r>
              <a:rPr sz="2000" dirty="0">
                <a:latin typeface="Calibri"/>
                <a:cs typeface="Calibri"/>
              </a:rPr>
              <a:t>same</a:t>
            </a:r>
            <a:r>
              <a:rPr sz="2000" spc="-50" dirty="0">
                <a:latin typeface="Calibri"/>
                <a:cs typeface="Calibri"/>
              </a:rPr>
              <a:t> </a:t>
            </a:r>
            <a:r>
              <a:rPr sz="2000" dirty="0">
                <a:latin typeface="Calibri"/>
                <a:cs typeface="Calibri"/>
              </a:rPr>
              <a:t>lemma</a:t>
            </a:r>
            <a:r>
              <a:rPr sz="2000" spc="-45" dirty="0">
                <a:latin typeface="Calibri"/>
                <a:cs typeface="Calibri"/>
              </a:rPr>
              <a:t> </a:t>
            </a:r>
            <a:r>
              <a:rPr sz="2000" dirty="0">
                <a:latin typeface="Calibri"/>
                <a:cs typeface="Calibri"/>
              </a:rPr>
              <a:t>as</a:t>
            </a:r>
            <a:r>
              <a:rPr sz="2000" spc="-50" dirty="0">
                <a:latin typeface="Calibri"/>
                <a:cs typeface="Calibri"/>
              </a:rPr>
              <a:t> </a:t>
            </a:r>
            <a:r>
              <a:rPr sz="2000" dirty="0">
                <a:solidFill>
                  <a:srgbClr val="A50021"/>
                </a:solidFill>
                <a:latin typeface="Calibri"/>
                <a:cs typeface="Calibri"/>
              </a:rPr>
              <a:t>querer</a:t>
            </a:r>
            <a:r>
              <a:rPr sz="2000" spc="-55" dirty="0">
                <a:solidFill>
                  <a:srgbClr val="A50021"/>
                </a:solidFill>
                <a:latin typeface="Calibri"/>
                <a:cs typeface="Calibri"/>
              </a:rPr>
              <a:t> </a:t>
            </a:r>
            <a:r>
              <a:rPr sz="2000" spc="-10" dirty="0">
                <a:latin typeface="Calibri"/>
                <a:cs typeface="Calibri"/>
              </a:rPr>
              <a:t>‘want’</a:t>
            </a:r>
            <a:endParaRPr sz="2000" dirty="0">
              <a:latin typeface="Calibri"/>
              <a:cs typeface="Calibri"/>
            </a:endParaRPr>
          </a:p>
        </p:txBody>
      </p:sp>
    </p:spTree>
    <p:extLst>
      <p:ext uri="{BB962C8B-B14F-4D97-AF65-F5344CB8AC3E}">
        <p14:creationId xmlns:p14="http://schemas.microsoft.com/office/powerpoint/2010/main" val="133210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Day 4: Stemming and Lemmatization - Nomidl">
            <a:extLst>
              <a:ext uri="{FF2B5EF4-FFF2-40B4-BE49-F238E27FC236}">
                <a16:creationId xmlns:a16="http://schemas.microsoft.com/office/drawing/2014/main" id="{CB0EAB59-7000-C02D-87BC-436C80889C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250" y="909638"/>
            <a:ext cx="8953500" cy="5038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18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6">
            <a:extLst>
              <a:ext uri="{FF2B5EF4-FFF2-40B4-BE49-F238E27FC236}">
                <a16:creationId xmlns:a16="http://schemas.microsoft.com/office/drawing/2014/main" id="{46E456B3-23D7-694E-992F-922AE3CD4065}"/>
              </a:ext>
            </a:extLst>
          </p:cNvPr>
          <p:cNvSpPr txBox="1">
            <a:spLocks/>
          </p:cNvSpPr>
          <p:nvPr/>
        </p:nvSpPr>
        <p:spPr>
          <a:xfrm>
            <a:off x="838201" y="365125"/>
            <a:ext cx="5251316" cy="18073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65100">
              <a:spcAft>
                <a:spcPts val="600"/>
              </a:spcAft>
            </a:pPr>
            <a:r>
              <a:rPr lang="en-US" spc="-10" dirty="0"/>
              <a:t>Morphology</a:t>
            </a:r>
          </a:p>
        </p:txBody>
      </p:sp>
      <p:sp>
        <p:nvSpPr>
          <p:cNvPr id="3" name="object 7">
            <a:extLst>
              <a:ext uri="{FF2B5EF4-FFF2-40B4-BE49-F238E27FC236}">
                <a16:creationId xmlns:a16="http://schemas.microsoft.com/office/drawing/2014/main" id="{C47F8AC4-749F-11C3-86DB-B8B69F10F8D5}"/>
              </a:ext>
            </a:extLst>
          </p:cNvPr>
          <p:cNvSpPr txBox="1"/>
          <p:nvPr/>
        </p:nvSpPr>
        <p:spPr>
          <a:xfrm>
            <a:off x="838200" y="2333297"/>
            <a:ext cx="4619621" cy="3843666"/>
          </a:xfrm>
          <a:prstGeom prst="rect">
            <a:avLst/>
          </a:prstGeom>
        </p:spPr>
        <p:txBody>
          <a:bodyPr vert="horz" lIns="91440" tIns="45720" rIns="91440" bIns="45720" rtlCol="0">
            <a:normAutofit/>
          </a:bodyPr>
          <a:lstStyle/>
          <a:p>
            <a:pPr marL="354965" indent="-228600">
              <a:lnSpc>
                <a:spcPct val="90000"/>
              </a:lnSpc>
              <a:spcBef>
                <a:spcPts val="700"/>
              </a:spcBef>
              <a:buClr>
                <a:srgbClr val="CC0000"/>
              </a:buClr>
              <a:buFont typeface="Arial" panose="020B0604020202020204" pitchFamily="34" charset="0"/>
              <a:buChar char="•"/>
              <a:tabLst>
                <a:tab pos="354965" algn="l"/>
              </a:tabLst>
            </a:pPr>
            <a:r>
              <a:rPr lang="en-US" sz="2000" b="1" spc="-10" dirty="0"/>
              <a:t>Morphemes</a:t>
            </a:r>
            <a:r>
              <a:rPr lang="en-US" sz="2000" spc="-10" dirty="0"/>
              <a:t>:</a:t>
            </a:r>
            <a:endParaRPr lang="en-US" sz="2000" dirty="0"/>
          </a:p>
          <a:p>
            <a:pPr marL="697865" lvl="1" indent="-228600">
              <a:lnSpc>
                <a:spcPct val="90000"/>
              </a:lnSpc>
              <a:spcBef>
                <a:spcPts val="515"/>
              </a:spcBef>
              <a:buFont typeface="Arial" panose="020B0604020202020204" pitchFamily="34" charset="0"/>
              <a:buChar char="•"/>
              <a:tabLst>
                <a:tab pos="697865" algn="l"/>
              </a:tabLst>
            </a:pPr>
            <a:r>
              <a:rPr lang="en-US" sz="2000" dirty="0"/>
              <a:t>The</a:t>
            </a:r>
            <a:r>
              <a:rPr lang="en-US" sz="2000" spc="-30" dirty="0"/>
              <a:t> </a:t>
            </a:r>
            <a:r>
              <a:rPr lang="en-US" sz="2000" dirty="0"/>
              <a:t>small</a:t>
            </a:r>
            <a:r>
              <a:rPr lang="en-US" sz="2000" spc="-30" dirty="0"/>
              <a:t> </a:t>
            </a:r>
            <a:r>
              <a:rPr lang="en-US" sz="2000" dirty="0"/>
              <a:t>meaningful</a:t>
            </a:r>
            <a:r>
              <a:rPr lang="en-US" sz="2000" spc="-30" dirty="0"/>
              <a:t> </a:t>
            </a:r>
            <a:r>
              <a:rPr lang="en-US" sz="2000" dirty="0"/>
              <a:t>units</a:t>
            </a:r>
            <a:r>
              <a:rPr lang="en-US" sz="2000" spc="-30" dirty="0"/>
              <a:t> </a:t>
            </a:r>
            <a:r>
              <a:rPr lang="en-US" sz="2000" dirty="0"/>
              <a:t>that</a:t>
            </a:r>
            <a:r>
              <a:rPr lang="en-US" sz="2000" spc="-25" dirty="0"/>
              <a:t> </a:t>
            </a:r>
            <a:r>
              <a:rPr lang="en-US" sz="2000" dirty="0"/>
              <a:t>make</a:t>
            </a:r>
            <a:r>
              <a:rPr lang="en-US" sz="2000" spc="-30" dirty="0"/>
              <a:t> </a:t>
            </a:r>
            <a:r>
              <a:rPr lang="en-US" sz="2000" dirty="0"/>
              <a:t>up</a:t>
            </a:r>
            <a:r>
              <a:rPr lang="en-US" sz="2000" spc="-30" dirty="0"/>
              <a:t> </a:t>
            </a:r>
            <a:r>
              <a:rPr lang="en-US" sz="2000" spc="-10" dirty="0"/>
              <a:t>words</a:t>
            </a:r>
            <a:endParaRPr lang="en-US" sz="2000" dirty="0"/>
          </a:p>
          <a:p>
            <a:pPr marL="697865" lvl="1" indent="-228600">
              <a:lnSpc>
                <a:spcPct val="90000"/>
              </a:lnSpc>
              <a:spcBef>
                <a:spcPts val="620"/>
              </a:spcBef>
              <a:buClr>
                <a:srgbClr val="000000"/>
              </a:buClr>
              <a:buFont typeface="Arial" panose="020B0604020202020204" pitchFamily="34" charset="0"/>
              <a:buChar char="•"/>
              <a:tabLst>
                <a:tab pos="697865" algn="l"/>
              </a:tabLst>
            </a:pPr>
            <a:r>
              <a:rPr lang="en-US" sz="2000" b="1" dirty="0"/>
              <a:t>Stems</a:t>
            </a:r>
            <a:r>
              <a:rPr lang="en-US" sz="2000" dirty="0"/>
              <a:t>:</a:t>
            </a:r>
            <a:r>
              <a:rPr lang="en-US" sz="2000" spc="-20" dirty="0"/>
              <a:t> </a:t>
            </a:r>
            <a:r>
              <a:rPr lang="en-US" sz="2000" dirty="0"/>
              <a:t>The</a:t>
            </a:r>
            <a:r>
              <a:rPr lang="en-US" sz="2000" spc="-15" dirty="0"/>
              <a:t> </a:t>
            </a:r>
            <a:r>
              <a:rPr lang="en-US" sz="2000" dirty="0"/>
              <a:t>core</a:t>
            </a:r>
            <a:r>
              <a:rPr lang="en-US" sz="2000" spc="-15" dirty="0"/>
              <a:t> </a:t>
            </a:r>
            <a:r>
              <a:rPr lang="en-US" sz="2000" spc="-75" dirty="0"/>
              <a:t>meaning-</a:t>
            </a:r>
            <a:r>
              <a:rPr lang="en-US" sz="2000" spc="-495" dirty="0"/>
              <a:t>­</a:t>
            </a:r>
            <a:r>
              <a:rPr lang="en-US" sz="2000" spc="-70" dirty="0"/>
              <a:t>‐bearing</a:t>
            </a:r>
            <a:r>
              <a:rPr lang="en-US" sz="2000" spc="-20" dirty="0"/>
              <a:t> </a:t>
            </a:r>
            <a:r>
              <a:rPr lang="en-US" sz="2000" spc="-10" dirty="0"/>
              <a:t>units</a:t>
            </a:r>
            <a:endParaRPr lang="en-US" sz="2000" dirty="0"/>
          </a:p>
          <a:p>
            <a:pPr marL="697865" lvl="1" indent="-228600">
              <a:lnSpc>
                <a:spcPct val="90000"/>
              </a:lnSpc>
              <a:spcBef>
                <a:spcPts val="520"/>
              </a:spcBef>
              <a:buClr>
                <a:srgbClr val="000000"/>
              </a:buClr>
              <a:buFont typeface="Arial" panose="020B0604020202020204" pitchFamily="34" charset="0"/>
              <a:buChar char="•"/>
              <a:tabLst>
                <a:tab pos="697865" algn="l"/>
              </a:tabLst>
            </a:pPr>
            <a:r>
              <a:rPr lang="en-US" sz="2000" b="1" dirty="0"/>
              <a:t>Aﬃxes</a:t>
            </a:r>
            <a:r>
              <a:rPr lang="en-US" sz="2000" dirty="0"/>
              <a:t>:</a:t>
            </a:r>
            <a:r>
              <a:rPr lang="en-US" sz="2000" spc="-30" dirty="0"/>
              <a:t> </a:t>
            </a:r>
            <a:r>
              <a:rPr lang="en-US" sz="2000" dirty="0"/>
              <a:t>Bits</a:t>
            </a:r>
            <a:r>
              <a:rPr lang="en-US" sz="2000" spc="-30" dirty="0"/>
              <a:t> </a:t>
            </a:r>
            <a:r>
              <a:rPr lang="en-US" sz="2000" dirty="0"/>
              <a:t>and</a:t>
            </a:r>
            <a:r>
              <a:rPr lang="en-US" sz="2000" spc="-30" dirty="0"/>
              <a:t> </a:t>
            </a:r>
            <a:r>
              <a:rPr lang="en-US" sz="2000" dirty="0"/>
              <a:t>pieces</a:t>
            </a:r>
            <a:r>
              <a:rPr lang="en-US" sz="2000" spc="-30" dirty="0"/>
              <a:t> </a:t>
            </a:r>
            <a:r>
              <a:rPr lang="en-US" sz="2000" dirty="0"/>
              <a:t>that</a:t>
            </a:r>
            <a:r>
              <a:rPr lang="en-US" sz="2000" spc="-30" dirty="0"/>
              <a:t> </a:t>
            </a:r>
            <a:r>
              <a:rPr lang="en-US" sz="2000" dirty="0"/>
              <a:t>adhere</a:t>
            </a:r>
            <a:r>
              <a:rPr lang="en-US" sz="2000" spc="-30" dirty="0"/>
              <a:t> </a:t>
            </a:r>
            <a:r>
              <a:rPr lang="en-US" sz="2000" dirty="0"/>
              <a:t>to</a:t>
            </a:r>
            <a:r>
              <a:rPr lang="en-US" sz="2000" spc="-25" dirty="0"/>
              <a:t> </a:t>
            </a:r>
            <a:r>
              <a:rPr lang="en-US" sz="2000" spc="-10" dirty="0"/>
              <a:t>stems</a:t>
            </a:r>
            <a:endParaRPr lang="en-US" sz="2000" dirty="0"/>
          </a:p>
          <a:p>
            <a:pPr marL="1040765" lvl="2" indent="-228600">
              <a:lnSpc>
                <a:spcPct val="90000"/>
              </a:lnSpc>
              <a:spcBef>
                <a:spcPts val="620"/>
              </a:spcBef>
              <a:buClr>
                <a:srgbClr val="CC0000"/>
              </a:buClr>
              <a:buFont typeface="Arial" panose="020B0604020202020204" pitchFamily="34" charset="0"/>
              <a:buChar char="•"/>
              <a:tabLst>
                <a:tab pos="1040765" algn="l"/>
              </a:tabLst>
            </a:pPr>
            <a:r>
              <a:rPr lang="en-US" sz="2000" dirty="0"/>
              <a:t>Oden</a:t>
            </a:r>
            <a:r>
              <a:rPr lang="en-US" sz="2000" spc="50" dirty="0"/>
              <a:t> </a:t>
            </a:r>
            <a:r>
              <a:rPr lang="en-US" sz="2000" dirty="0"/>
              <a:t>with</a:t>
            </a:r>
            <a:r>
              <a:rPr lang="en-US" sz="2000" spc="50" dirty="0"/>
              <a:t> </a:t>
            </a:r>
            <a:r>
              <a:rPr lang="en-US" sz="2000" spc="-20" dirty="0"/>
              <a:t>grammatical</a:t>
            </a:r>
            <a:r>
              <a:rPr lang="en-US" sz="2000" spc="50" dirty="0"/>
              <a:t> </a:t>
            </a:r>
            <a:r>
              <a:rPr lang="en-US" sz="2000" spc="-10" dirty="0"/>
              <a:t>functions</a:t>
            </a:r>
            <a:endParaRPr lang="en-US" sz="2000" dirty="0"/>
          </a:p>
        </p:txBody>
      </p:sp>
      <p:pic>
        <p:nvPicPr>
          <p:cNvPr id="5" name="Picture 4" descr="White puzzle with one red piece">
            <a:extLst>
              <a:ext uri="{FF2B5EF4-FFF2-40B4-BE49-F238E27FC236}">
                <a16:creationId xmlns:a16="http://schemas.microsoft.com/office/drawing/2014/main" id="{7A045576-AFC6-FACF-1EC6-9374F8FAE46C}"/>
              </a:ext>
            </a:extLst>
          </p:cNvPr>
          <p:cNvPicPr>
            <a:picLocks noChangeAspect="1"/>
          </p:cNvPicPr>
          <p:nvPr/>
        </p:nvPicPr>
        <p:blipFill rotWithShape="1">
          <a:blip r:embed="rId3"/>
          <a:srcRect l="26348" r="24744"/>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474205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6">
            <a:extLst>
              <a:ext uri="{FF2B5EF4-FFF2-40B4-BE49-F238E27FC236}">
                <a16:creationId xmlns:a16="http://schemas.microsoft.com/office/drawing/2014/main" id="{0F615BEF-BEB6-4F8B-2CF8-9DAB56F244AB}"/>
              </a:ext>
            </a:extLst>
          </p:cNvPr>
          <p:cNvSpPr txBox="1">
            <a:spLocks/>
          </p:cNvSpPr>
          <p:nvPr/>
        </p:nvSpPr>
        <p:spPr>
          <a:xfrm>
            <a:off x="1297939" y="54355"/>
            <a:ext cx="7682230" cy="1036574"/>
          </a:xfrm>
          <a:prstGeom prst="rect">
            <a:avLst/>
          </a:prstGeom>
        </p:spPr>
        <p:txBody>
          <a:bodyPr vert="horz" wrap="square" lIns="0" tIns="536194"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65100">
              <a:lnSpc>
                <a:spcPct val="100000"/>
              </a:lnSpc>
              <a:spcBef>
                <a:spcPts val="100"/>
              </a:spcBef>
            </a:pPr>
            <a:r>
              <a:rPr lang="en-US" spc="-10" dirty="0"/>
              <a:t>Stemming</a:t>
            </a:r>
          </a:p>
        </p:txBody>
      </p:sp>
      <p:sp>
        <p:nvSpPr>
          <p:cNvPr id="3" name="object 7">
            <a:extLst>
              <a:ext uri="{FF2B5EF4-FFF2-40B4-BE49-F238E27FC236}">
                <a16:creationId xmlns:a16="http://schemas.microsoft.com/office/drawing/2014/main" id="{F55DF67F-0F0C-4140-061B-E8A939B0BC10}"/>
              </a:ext>
            </a:extLst>
          </p:cNvPr>
          <p:cNvSpPr txBox="1"/>
          <p:nvPr/>
        </p:nvSpPr>
        <p:spPr>
          <a:xfrm>
            <a:off x="1297939" y="1518520"/>
            <a:ext cx="7594600" cy="1623060"/>
          </a:xfrm>
          <a:prstGeom prst="rect">
            <a:avLst/>
          </a:prstGeom>
        </p:spPr>
        <p:txBody>
          <a:bodyPr vert="horz" wrap="square" lIns="0" tIns="75565" rIns="0" bIns="0" rtlCol="0">
            <a:spAutoFit/>
          </a:bodyPr>
          <a:lstStyle/>
          <a:p>
            <a:pPr marL="354965" indent="-342265">
              <a:lnSpc>
                <a:spcPct val="100000"/>
              </a:lnSpc>
              <a:spcBef>
                <a:spcPts val="595"/>
              </a:spcBef>
              <a:buClr>
                <a:srgbClr val="CC0000"/>
              </a:buClr>
              <a:buFont typeface="Times New Roman"/>
              <a:buChar char="•"/>
              <a:tabLst>
                <a:tab pos="354965" algn="l"/>
              </a:tabLst>
            </a:pPr>
            <a:r>
              <a:rPr sz="2400" dirty="0">
                <a:latin typeface="Calibri"/>
                <a:cs typeface="Calibri"/>
              </a:rPr>
              <a:t>Reduce</a:t>
            </a:r>
            <a:r>
              <a:rPr sz="2400" spc="-35" dirty="0">
                <a:latin typeface="Calibri"/>
                <a:cs typeface="Calibri"/>
              </a:rPr>
              <a:t> </a:t>
            </a:r>
            <a:r>
              <a:rPr sz="2400" dirty="0">
                <a:latin typeface="Calibri"/>
                <a:cs typeface="Calibri"/>
              </a:rPr>
              <a:t>terms</a:t>
            </a:r>
            <a:r>
              <a:rPr sz="2400" spc="-30" dirty="0">
                <a:latin typeface="Calibri"/>
                <a:cs typeface="Calibri"/>
              </a:rPr>
              <a:t> </a:t>
            </a:r>
            <a:r>
              <a:rPr sz="2400" dirty="0">
                <a:latin typeface="Calibri"/>
                <a:cs typeface="Calibri"/>
              </a:rPr>
              <a:t>to</a:t>
            </a:r>
            <a:r>
              <a:rPr sz="2400" spc="-35" dirty="0">
                <a:latin typeface="Calibri"/>
                <a:cs typeface="Calibri"/>
              </a:rPr>
              <a:t> </a:t>
            </a:r>
            <a:r>
              <a:rPr sz="2400" dirty="0">
                <a:latin typeface="Calibri"/>
                <a:cs typeface="Calibri"/>
              </a:rPr>
              <a:t>their</a:t>
            </a:r>
            <a:r>
              <a:rPr sz="2400" spc="-30" dirty="0">
                <a:latin typeface="Calibri"/>
                <a:cs typeface="Calibri"/>
              </a:rPr>
              <a:t> </a:t>
            </a:r>
            <a:r>
              <a:rPr sz="2400" dirty="0">
                <a:latin typeface="Calibri"/>
                <a:cs typeface="Calibri"/>
              </a:rPr>
              <a:t>stems</a:t>
            </a:r>
            <a:r>
              <a:rPr sz="2400" spc="-35" dirty="0">
                <a:latin typeface="Calibri"/>
                <a:cs typeface="Calibri"/>
              </a:rPr>
              <a:t> </a:t>
            </a:r>
            <a:r>
              <a:rPr sz="2400" dirty="0">
                <a:latin typeface="Calibri"/>
                <a:cs typeface="Calibri"/>
              </a:rPr>
              <a:t>in</a:t>
            </a:r>
            <a:r>
              <a:rPr sz="2400" spc="-30" dirty="0">
                <a:latin typeface="Calibri"/>
                <a:cs typeface="Calibri"/>
              </a:rPr>
              <a:t> </a:t>
            </a:r>
            <a:r>
              <a:rPr sz="2400" spc="-20" dirty="0">
                <a:latin typeface="Calibri"/>
                <a:cs typeface="Calibri"/>
              </a:rPr>
              <a:t>informa</a:t>
            </a:r>
            <a:r>
              <a:rPr lang="en-US" sz="2400" spc="-20" dirty="0">
                <a:latin typeface="Calibri"/>
                <a:cs typeface="Calibri"/>
              </a:rPr>
              <a:t>ti</a:t>
            </a:r>
            <a:r>
              <a:rPr sz="2400" spc="-20" dirty="0">
                <a:latin typeface="Calibri"/>
                <a:cs typeface="Calibri"/>
              </a:rPr>
              <a:t>on</a:t>
            </a:r>
            <a:r>
              <a:rPr sz="2400" spc="-35" dirty="0">
                <a:latin typeface="Calibri"/>
                <a:cs typeface="Calibri"/>
              </a:rPr>
              <a:t> </a:t>
            </a:r>
            <a:r>
              <a:rPr sz="2400" spc="-10" dirty="0">
                <a:latin typeface="Calibri"/>
                <a:cs typeface="Calibri"/>
              </a:rPr>
              <a:t>retrieval</a:t>
            </a:r>
            <a:endParaRPr sz="2400" dirty="0">
              <a:latin typeface="Calibri"/>
              <a:cs typeface="Calibri"/>
            </a:endParaRPr>
          </a:p>
          <a:p>
            <a:pPr marL="354965" indent="-342265">
              <a:lnSpc>
                <a:spcPct val="100000"/>
              </a:lnSpc>
              <a:spcBef>
                <a:spcPts val="495"/>
              </a:spcBef>
              <a:buClr>
                <a:srgbClr val="CC0000"/>
              </a:buClr>
              <a:buFont typeface="Times New Roman"/>
              <a:buChar char="•"/>
              <a:tabLst>
                <a:tab pos="354965" algn="l"/>
              </a:tabLst>
            </a:pPr>
            <a:r>
              <a:rPr sz="2400" i="1" dirty="0">
                <a:latin typeface="Calibri"/>
                <a:cs typeface="Calibri"/>
              </a:rPr>
              <a:t>Stemming</a:t>
            </a:r>
            <a:r>
              <a:rPr sz="2400" i="1" spc="-45" dirty="0">
                <a:latin typeface="Calibri"/>
                <a:cs typeface="Calibri"/>
              </a:rPr>
              <a:t> </a:t>
            </a:r>
            <a:r>
              <a:rPr sz="2400" dirty="0">
                <a:latin typeface="Calibri"/>
                <a:cs typeface="Calibri"/>
              </a:rPr>
              <a:t>is</a:t>
            </a:r>
            <a:r>
              <a:rPr sz="2400" spc="-45" dirty="0">
                <a:latin typeface="Calibri"/>
                <a:cs typeface="Calibri"/>
              </a:rPr>
              <a:t> </a:t>
            </a:r>
            <a:r>
              <a:rPr sz="2400" dirty="0">
                <a:latin typeface="Calibri"/>
                <a:cs typeface="Calibri"/>
              </a:rPr>
              <a:t>crude</a:t>
            </a:r>
            <a:r>
              <a:rPr sz="2400" spc="-45" dirty="0">
                <a:latin typeface="Calibri"/>
                <a:cs typeface="Calibri"/>
              </a:rPr>
              <a:t> </a:t>
            </a:r>
            <a:r>
              <a:rPr sz="2400" dirty="0">
                <a:latin typeface="Calibri"/>
                <a:cs typeface="Calibri"/>
              </a:rPr>
              <a:t>chopping</a:t>
            </a:r>
            <a:r>
              <a:rPr sz="2400" spc="-40" dirty="0">
                <a:latin typeface="Calibri"/>
                <a:cs typeface="Calibri"/>
              </a:rPr>
              <a:t> </a:t>
            </a:r>
            <a:r>
              <a:rPr sz="2400" dirty="0">
                <a:latin typeface="Calibri"/>
                <a:cs typeface="Calibri"/>
              </a:rPr>
              <a:t>of</a:t>
            </a:r>
            <a:r>
              <a:rPr sz="2400" spc="-45" dirty="0">
                <a:latin typeface="Calibri"/>
                <a:cs typeface="Calibri"/>
              </a:rPr>
              <a:t> </a:t>
            </a:r>
            <a:r>
              <a:rPr sz="2400" spc="-10" dirty="0">
                <a:latin typeface="Calibri"/>
                <a:cs typeface="Calibri"/>
              </a:rPr>
              <a:t>aﬃxes</a:t>
            </a:r>
            <a:endParaRPr sz="2400" dirty="0">
              <a:latin typeface="Calibri"/>
              <a:cs typeface="Calibri"/>
            </a:endParaRPr>
          </a:p>
          <a:p>
            <a:pPr marL="697865" lvl="1" indent="-227965">
              <a:lnSpc>
                <a:spcPct val="100000"/>
              </a:lnSpc>
              <a:spcBef>
                <a:spcPts val="525"/>
              </a:spcBef>
              <a:buFont typeface="Times New Roman"/>
              <a:buChar char="•"/>
              <a:tabLst>
                <a:tab pos="697865" algn="l"/>
              </a:tabLst>
            </a:pPr>
            <a:r>
              <a:rPr sz="2000" dirty="0">
                <a:latin typeface="Calibri"/>
                <a:cs typeface="Calibri"/>
              </a:rPr>
              <a:t>language</a:t>
            </a:r>
            <a:r>
              <a:rPr sz="2000" spc="-60" dirty="0">
                <a:latin typeface="Calibri"/>
                <a:cs typeface="Calibri"/>
              </a:rPr>
              <a:t> </a:t>
            </a:r>
            <a:r>
              <a:rPr sz="2000" spc="-10" dirty="0">
                <a:latin typeface="Calibri"/>
                <a:cs typeface="Calibri"/>
              </a:rPr>
              <a:t>dependent</a:t>
            </a:r>
            <a:endParaRPr sz="2000" dirty="0">
              <a:latin typeface="Calibri"/>
              <a:cs typeface="Calibri"/>
            </a:endParaRPr>
          </a:p>
          <a:p>
            <a:pPr marL="697865" lvl="1" indent="-227965">
              <a:lnSpc>
                <a:spcPct val="100000"/>
              </a:lnSpc>
              <a:spcBef>
                <a:spcPts val="500"/>
              </a:spcBef>
              <a:buFont typeface="Times New Roman"/>
              <a:buChar char="•"/>
              <a:tabLst>
                <a:tab pos="697865" algn="l"/>
              </a:tabLst>
            </a:pPr>
            <a:r>
              <a:rPr sz="2000" dirty="0">
                <a:latin typeface="Calibri"/>
                <a:cs typeface="Calibri"/>
              </a:rPr>
              <a:t>e.g.,</a:t>
            </a:r>
            <a:r>
              <a:rPr sz="2000" spc="-45" dirty="0">
                <a:latin typeface="Calibri"/>
                <a:cs typeface="Calibri"/>
              </a:rPr>
              <a:t> </a:t>
            </a:r>
            <a:r>
              <a:rPr sz="2000" b="1" i="1" dirty="0">
                <a:latin typeface="Calibri"/>
                <a:cs typeface="Calibri"/>
              </a:rPr>
              <a:t>automate(s),</a:t>
            </a:r>
            <a:r>
              <a:rPr sz="2000" b="1" i="1" spc="-45" dirty="0">
                <a:latin typeface="Calibri"/>
                <a:cs typeface="Calibri"/>
              </a:rPr>
              <a:t> </a:t>
            </a:r>
            <a:r>
              <a:rPr sz="2000" b="1" i="1" spc="-10" dirty="0">
                <a:latin typeface="Calibri"/>
                <a:cs typeface="Calibri"/>
              </a:rPr>
              <a:t>automa</a:t>
            </a:r>
            <a:r>
              <a:rPr lang="en-US" sz="2000" b="1" i="1" spc="-10" dirty="0">
                <a:latin typeface="Calibri"/>
                <a:cs typeface="Calibri"/>
              </a:rPr>
              <a:t>ti</a:t>
            </a:r>
            <a:r>
              <a:rPr sz="2000" b="1" i="1" spc="-10" dirty="0">
                <a:latin typeface="Calibri"/>
                <a:cs typeface="Calibri"/>
              </a:rPr>
              <a:t>c,</a:t>
            </a:r>
            <a:r>
              <a:rPr sz="2000" b="1" i="1" spc="-45" dirty="0">
                <a:latin typeface="Calibri"/>
                <a:cs typeface="Calibri"/>
              </a:rPr>
              <a:t> </a:t>
            </a:r>
            <a:r>
              <a:rPr sz="2000" b="1" i="1" spc="-10" dirty="0">
                <a:latin typeface="Calibri"/>
                <a:cs typeface="Calibri"/>
              </a:rPr>
              <a:t>automa</a:t>
            </a:r>
            <a:r>
              <a:rPr lang="en-US" sz="2000" b="1" i="1" spc="-10" dirty="0">
                <a:latin typeface="Calibri"/>
                <a:cs typeface="Calibri"/>
              </a:rPr>
              <a:t>ti</a:t>
            </a:r>
            <a:r>
              <a:rPr sz="2000" b="1" i="1" spc="-10" dirty="0">
                <a:latin typeface="Calibri"/>
                <a:cs typeface="Calibri"/>
              </a:rPr>
              <a:t>on</a:t>
            </a:r>
            <a:r>
              <a:rPr sz="2000" b="1" i="1" spc="-45" dirty="0">
                <a:latin typeface="Calibri"/>
                <a:cs typeface="Calibri"/>
              </a:rPr>
              <a:t> </a:t>
            </a:r>
            <a:r>
              <a:rPr sz="2000" dirty="0">
                <a:latin typeface="Calibri"/>
                <a:cs typeface="Calibri"/>
              </a:rPr>
              <a:t>all</a:t>
            </a:r>
            <a:r>
              <a:rPr sz="2000" spc="-45" dirty="0">
                <a:latin typeface="Calibri"/>
                <a:cs typeface="Calibri"/>
              </a:rPr>
              <a:t> </a:t>
            </a:r>
            <a:r>
              <a:rPr sz="2000" dirty="0">
                <a:latin typeface="Calibri"/>
                <a:cs typeface="Calibri"/>
              </a:rPr>
              <a:t>reduced</a:t>
            </a:r>
            <a:r>
              <a:rPr sz="2000" spc="-45" dirty="0">
                <a:latin typeface="Calibri"/>
                <a:cs typeface="Calibri"/>
              </a:rPr>
              <a:t> </a:t>
            </a:r>
            <a:r>
              <a:rPr sz="2000" dirty="0">
                <a:latin typeface="Calibri"/>
                <a:cs typeface="Calibri"/>
              </a:rPr>
              <a:t>to</a:t>
            </a:r>
            <a:r>
              <a:rPr sz="2000" spc="-45" dirty="0">
                <a:latin typeface="Calibri"/>
                <a:cs typeface="Calibri"/>
              </a:rPr>
              <a:t> </a:t>
            </a:r>
            <a:r>
              <a:rPr sz="2000" b="1" i="1" spc="-10" dirty="0">
                <a:latin typeface="Calibri"/>
                <a:cs typeface="Calibri"/>
              </a:rPr>
              <a:t>automat</a:t>
            </a:r>
            <a:r>
              <a:rPr sz="2000" spc="-10" dirty="0">
                <a:latin typeface="Calibri"/>
                <a:cs typeface="Calibri"/>
              </a:rPr>
              <a:t>.</a:t>
            </a:r>
            <a:endParaRPr sz="2000" dirty="0">
              <a:latin typeface="Calibri"/>
              <a:cs typeface="Calibri"/>
            </a:endParaRPr>
          </a:p>
        </p:txBody>
      </p:sp>
      <p:sp>
        <p:nvSpPr>
          <p:cNvPr id="4" name="object 8">
            <a:extLst>
              <a:ext uri="{FF2B5EF4-FFF2-40B4-BE49-F238E27FC236}">
                <a16:creationId xmlns:a16="http://schemas.microsoft.com/office/drawing/2014/main" id="{6A6F6F36-A7F2-2C16-41A7-56D6CB06A2A0}"/>
              </a:ext>
            </a:extLst>
          </p:cNvPr>
          <p:cNvSpPr txBox="1"/>
          <p:nvPr/>
        </p:nvSpPr>
        <p:spPr>
          <a:xfrm>
            <a:off x="1297939" y="3953910"/>
            <a:ext cx="3581400" cy="1385570"/>
          </a:xfrm>
          <a:prstGeom prst="rect">
            <a:avLst/>
          </a:prstGeom>
          <a:solidFill>
            <a:srgbClr val="B51826">
              <a:alpha val="50199"/>
            </a:srgbClr>
          </a:solidFill>
          <a:ln w="9524">
            <a:solidFill>
              <a:srgbClr val="000000"/>
            </a:solidFill>
          </a:ln>
        </p:spPr>
        <p:txBody>
          <a:bodyPr vert="horz" wrap="square" lIns="0" tIns="64769" rIns="0" bIns="0" rtlCol="0">
            <a:spAutoFit/>
          </a:bodyPr>
          <a:lstStyle/>
          <a:p>
            <a:pPr marL="91440" marR="676275">
              <a:lnSpc>
                <a:spcPts val="2500"/>
              </a:lnSpc>
              <a:spcBef>
                <a:spcPts val="509"/>
              </a:spcBef>
            </a:pPr>
            <a:r>
              <a:rPr sz="2100" i="1" dirty="0">
                <a:solidFill>
                  <a:srgbClr val="404040"/>
                </a:solidFill>
                <a:latin typeface="Calibri"/>
                <a:cs typeface="Calibri"/>
              </a:rPr>
              <a:t>for</a:t>
            </a:r>
            <a:r>
              <a:rPr sz="2100" i="1" spc="-20" dirty="0">
                <a:solidFill>
                  <a:srgbClr val="404040"/>
                </a:solidFill>
                <a:latin typeface="Calibri"/>
                <a:cs typeface="Calibri"/>
              </a:rPr>
              <a:t> </a:t>
            </a:r>
            <a:r>
              <a:rPr sz="2100" i="1" dirty="0">
                <a:solidFill>
                  <a:srgbClr val="404040"/>
                </a:solidFill>
                <a:latin typeface="Calibri"/>
                <a:cs typeface="Calibri"/>
              </a:rPr>
              <a:t>example</a:t>
            </a:r>
            <a:r>
              <a:rPr sz="2100" i="1" spc="-20" dirty="0">
                <a:solidFill>
                  <a:srgbClr val="404040"/>
                </a:solidFill>
                <a:latin typeface="Calibri"/>
                <a:cs typeface="Calibri"/>
              </a:rPr>
              <a:t> </a:t>
            </a:r>
            <a:r>
              <a:rPr sz="2100" i="1" spc="-10" dirty="0">
                <a:solidFill>
                  <a:srgbClr val="404040"/>
                </a:solidFill>
                <a:latin typeface="Calibri"/>
                <a:cs typeface="Calibri"/>
              </a:rPr>
              <a:t>compressed </a:t>
            </a:r>
            <a:r>
              <a:rPr sz="2100" i="1" dirty="0">
                <a:solidFill>
                  <a:srgbClr val="404040"/>
                </a:solidFill>
                <a:latin typeface="Calibri"/>
                <a:cs typeface="Calibri"/>
              </a:rPr>
              <a:t>and</a:t>
            </a:r>
            <a:r>
              <a:rPr sz="2100" i="1" spc="-15" dirty="0">
                <a:solidFill>
                  <a:srgbClr val="404040"/>
                </a:solidFill>
                <a:latin typeface="Calibri"/>
                <a:cs typeface="Calibri"/>
              </a:rPr>
              <a:t> </a:t>
            </a:r>
            <a:r>
              <a:rPr sz="2100" i="1" dirty="0">
                <a:solidFill>
                  <a:srgbClr val="404040"/>
                </a:solidFill>
                <a:latin typeface="Calibri"/>
                <a:cs typeface="Calibri"/>
              </a:rPr>
              <a:t>compression</a:t>
            </a:r>
            <a:r>
              <a:rPr sz="2100" i="1" spc="-15" dirty="0">
                <a:solidFill>
                  <a:srgbClr val="404040"/>
                </a:solidFill>
                <a:latin typeface="Calibri"/>
                <a:cs typeface="Calibri"/>
              </a:rPr>
              <a:t> </a:t>
            </a:r>
            <a:r>
              <a:rPr sz="2100" i="1" dirty="0">
                <a:solidFill>
                  <a:srgbClr val="404040"/>
                </a:solidFill>
                <a:latin typeface="Calibri"/>
                <a:cs typeface="Calibri"/>
              </a:rPr>
              <a:t>are</a:t>
            </a:r>
            <a:r>
              <a:rPr sz="2100" i="1" spc="-10" dirty="0">
                <a:solidFill>
                  <a:srgbClr val="404040"/>
                </a:solidFill>
                <a:latin typeface="Calibri"/>
                <a:cs typeface="Calibri"/>
              </a:rPr>
              <a:t> </a:t>
            </a:r>
            <a:r>
              <a:rPr sz="2100" i="1" spc="-20" dirty="0">
                <a:solidFill>
                  <a:srgbClr val="404040"/>
                </a:solidFill>
                <a:latin typeface="Calibri"/>
                <a:cs typeface="Calibri"/>
              </a:rPr>
              <a:t>both </a:t>
            </a:r>
            <a:r>
              <a:rPr sz="2100" i="1" dirty="0">
                <a:solidFill>
                  <a:srgbClr val="404040"/>
                </a:solidFill>
                <a:latin typeface="Calibri"/>
                <a:cs typeface="Calibri"/>
              </a:rPr>
              <a:t>accepted</a:t>
            </a:r>
            <a:r>
              <a:rPr sz="2100" i="1" spc="-20" dirty="0">
                <a:solidFill>
                  <a:srgbClr val="404040"/>
                </a:solidFill>
                <a:latin typeface="Calibri"/>
                <a:cs typeface="Calibri"/>
              </a:rPr>
              <a:t> </a:t>
            </a:r>
            <a:r>
              <a:rPr sz="2100" i="1" dirty="0">
                <a:solidFill>
                  <a:srgbClr val="404040"/>
                </a:solidFill>
                <a:latin typeface="Calibri"/>
                <a:cs typeface="Calibri"/>
              </a:rPr>
              <a:t>as</a:t>
            </a:r>
            <a:r>
              <a:rPr sz="2100" i="1" spc="-15" dirty="0">
                <a:solidFill>
                  <a:srgbClr val="404040"/>
                </a:solidFill>
                <a:latin typeface="Calibri"/>
                <a:cs typeface="Calibri"/>
              </a:rPr>
              <a:t> </a:t>
            </a:r>
            <a:r>
              <a:rPr sz="2100" i="1" dirty="0">
                <a:solidFill>
                  <a:srgbClr val="404040"/>
                </a:solidFill>
                <a:latin typeface="Calibri"/>
                <a:cs typeface="Calibri"/>
              </a:rPr>
              <a:t>equivalent</a:t>
            </a:r>
            <a:r>
              <a:rPr sz="2100" i="1" spc="-15" dirty="0">
                <a:solidFill>
                  <a:srgbClr val="404040"/>
                </a:solidFill>
                <a:latin typeface="Calibri"/>
                <a:cs typeface="Calibri"/>
              </a:rPr>
              <a:t> </a:t>
            </a:r>
            <a:r>
              <a:rPr sz="2100" i="1" spc="-25" dirty="0">
                <a:solidFill>
                  <a:srgbClr val="404040"/>
                </a:solidFill>
                <a:latin typeface="Calibri"/>
                <a:cs typeface="Calibri"/>
              </a:rPr>
              <a:t>to </a:t>
            </a:r>
            <a:r>
              <a:rPr sz="2100" i="1" spc="-10" dirty="0">
                <a:solidFill>
                  <a:srgbClr val="404040"/>
                </a:solidFill>
                <a:latin typeface="Calibri"/>
                <a:cs typeface="Calibri"/>
              </a:rPr>
              <a:t>compress</a:t>
            </a:r>
            <a:r>
              <a:rPr sz="2100" spc="-10" dirty="0">
                <a:solidFill>
                  <a:srgbClr val="404040"/>
                </a:solidFill>
                <a:latin typeface="Calibri"/>
                <a:cs typeface="Calibri"/>
              </a:rPr>
              <a:t>.</a:t>
            </a:r>
            <a:endParaRPr sz="2100" dirty="0">
              <a:latin typeface="Calibri"/>
              <a:cs typeface="Calibri"/>
            </a:endParaRPr>
          </a:p>
        </p:txBody>
      </p:sp>
      <p:sp>
        <p:nvSpPr>
          <p:cNvPr id="5" name="object 9">
            <a:extLst>
              <a:ext uri="{FF2B5EF4-FFF2-40B4-BE49-F238E27FC236}">
                <a16:creationId xmlns:a16="http://schemas.microsoft.com/office/drawing/2014/main" id="{97918B56-3FA0-F709-6E10-64F67A00B913}"/>
              </a:ext>
            </a:extLst>
          </p:cNvPr>
          <p:cNvSpPr txBox="1"/>
          <p:nvPr/>
        </p:nvSpPr>
        <p:spPr>
          <a:xfrm>
            <a:off x="6801432" y="3953910"/>
            <a:ext cx="3609975" cy="1143000"/>
          </a:xfrm>
          <a:prstGeom prst="rect">
            <a:avLst/>
          </a:prstGeom>
          <a:solidFill>
            <a:srgbClr val="B51826">
              <a:alpha val="50199"/>
            </a:srgbClr>
          </a:solidFill>
          <a:ln w="9524">
            <a:solidFill>
              <a:srgbClr val="000000"/>
            </a:solidFill>
          </a:ln>
        </p:spPr>
        <p:txBody>
          <a:bodyPr vert="horz" wrap="square" lIns="0" tIns="58419" rIns="0" bIns="0" rtlCol="0">
            <a:spAutoFit/>
          </a:bodyPr>
          <a:lstStyle/>
          <a:p>
            <a:pPr marL="91440" marR="775335" algn="just">
              <a:lnSpc>
                <a:spcPts val="2500"/>
              </a:lnSpc>
              <a:spcBef>
                <a:spcPts val="459"/>
              </a:spcBef>
            </a:pPr>
            <a:r>
              <a:rPr sz="2100" dirty="0">
                <a:solidFill>
                  <a:srgbClr val="404040"/>
                </a:solidFill>
                <a:latin typeface="Calibri"/>
                <a:cs typeface="Calibri"/>
              </a:rPr>
              <a:t>for</a:t>
            </a:r>
            <a:r>
              <a:rPr sz="2100" spc="-45" dirty="0">
                <a:solidFill>
                  <a:srgbClr val="404040"/>
                </a:solidFill>
                <a:latin typeface="Calibri"/>
                <a:cs typeface="Calibri"/>
              </a:rPr>
              <a:t> </a:t>
            </a:r>
            <a:r>
              <a:rPr sz="2100" dirty="0">
                <a:solidFill>
                  <a:srgbClr val="404040"/>
                </a:solidFill>
                <a:latin typeface="Calibri"/>
                <a:cs typeface="Calibri"/>
              </a:rPr>
              <a:t>exampl</a:t>
            </a:r>
            <a:r>
              <a:rPr sz="2100" spc="-45" dirty="0">
                <a:solidFill>
                  <a:srgbClr val="404040"/>
                </a:solidFill>
                <a:latin typeface="Calibri"/>
                <a:cs typeface="Calibri"/>
              </a:rPr>
              <a:t> </a:t>
            </a:r>
            <a:r>
              <a:rPr sz="2100" dirty="0">
                <a:solidFill>
                  <a:srgbClr val="404040"/>
                </a:solidFill>
                <a:latin typeface="Calibri"/>
                <a:cs typeface="Calibri"/>
              </a:rPr>
              <a:t>compress</a:t>
            </a:r>
            <a:r>
              <a:rPr sz="2100" spc="-40" dirty="0">
                <a:solidFill>
                  <a:srgbClr val="404040"/>
                </a:solidFill>
                <a:latin typeface="Calibri"/>
                <a:cs typeface="Calibri"/>
              </a:rPr>
              <a:t> </a:t>
            </a:r>
            <a:r>
              <a:rPr sz="2100" spc="-25" dirty="0">
                <a:solidFill>
                  <a:srgbClr val="404040"/>
                </a:solidFill>
                <a:latin typeface="Calibri"/>
                <a:cs typeface="Calibri"/>
              </a:rPr>
              <a:t>and </a:t>
            </a:r>
            <a:r>
              <a:rPr sz="2100" dirty="0">
                <a:solidFill>
                  <a:srgbClr val="404040"/>
                </a:solidFill>
                <a:latin typeface="Calibri"/>
                <a:cs typeface="Calibri"/>
              </a:rPr>
              <a:t>compress</a:t>
            </a:r>
            <a:r>
              <a:rPr sz="2100" spc="-30" dirty="0">
                <a:solidFill>
                  <a:srgbClr val="404040"/>
                </a:solidFill>
                <a:latin typeface="Calibri"/>
                <a:cs typeface="Calibri"/>
              </a:rPr>
              <a:t> </a:t>
            </a:r>
            <a:r>
              <a:rPr sz="2100" dirty="0">
                <a:solidFill>
                  <a:srgbClr val="404040"/>
                </a:solidFill>
                <a:latin typeface="Calibri"/>
                <a:cs typeface="Calibri"/>
              </a:rPr>
              <a:t>ar</a:t>
            </a:r>
            <a:r>
              <a:rPr sz="2100" spc="-35" dirty="0">
                <a:solidFill>
                  <a:srgbClr val="404040"/>
                </a:solidFill>
                <a:latin typeface="Calibri"/>
                <a:cs typeface="Calibri"/>
              </a:rPr>
              <a:t> </a:t>
            </a:r>
            <a:r>
              <a:rPr sz="2100" dirty="0">
                <a:solidFill>
                  <a:srgbClr val="404040"/>
                </a:solidFill>
                <a:latin typeface="Calibri"/>
                <a:cs typeface="Calibri"/>
              </a:rPr>
              <a:t>both</a:t>
            </a:r>
            <a:r>
              <a:rPr sz="2100" spc="-30" dirty="0">
                <a:solidFill>
                  <a:srgbClr val="404040"/>
                </a:solidFill>
                <a:latin typeface="Calibri"/>
                <a:cs typeface="Calibri"/>
              </a:rPr>
              <a:t> </a:t>
            </a:r>
            <a:r>
              <a:rPr sz="2100" spc="-10" dirty="0">
                <a:solidFill>
                  <a:srgbClr val="404040"/>
                </a:solidFill>
                <a:latin typeface="Calibri"/>
                <a:cs typeface="Calibri"/>
              </a:rPr>
              <a:t>accept </a:t>
            </a:r>
            <a:r>
              <a:rPr sz="2100" dirty="0">
                <a:solidFill>
                  <a:srgbClr val="404040"/>
                </a:solidFill>
                <a:latin typeface="Calibri"/>
                <a:cs typeface="Calibri"/>
              </a:rPr>
              <a:t>as</a:t>
            </a:r>
            <a:r>
              <a:rPr sz="2100" spc="-25" dirty="0">
                <a:solidFill>
                  <a:srgbClr val="404040"/>
                </a:solidFill>
                <a:latin typeface="Calibri"/>
                <a:cs typeface="Calibri"/>
              </a:rPr>
              <a:t> </a:t>
            </a:r>
            <a:r>
              <a:rPr sz="2100" dirty="0">
                <a:solidFill>
                  <a:srgbClr val="404040"/>
                </a:solidFill>
                <a:latin typeface="Calibri"/>
                <a:cs typeface="Calibri"/>
              </a:rPr>
              <a:t>equival</a:t>
            </a:r>
            <a:r>
              <a:rPr sz="2100" spc="-20" dirty="0">
                <a:solidFill>
                  <a:srgbClr val="404040"/>
                </a:solidFill>
                <a:latin typeface="Calibri"/>
                <a:cs typeface="Calibri"/>
              </a:rPr>
              <a:t> </a:t>
            </a:r>
            <a:r>
              <a:rPr sz="2100" dirty="0">
                <a:solidFill>
                  <a:srgbClr val="404040"/>
                </a:solidFill>
                <a:latin typeface="Calibri"/>
                <a:cs typeface="Calibri"/>
              </a:rPr>
              <a:t>to</a:t>
            </a:r>
            <a:r>
              <a:rPr sz="2100" spc="-20" dirty="0">
                <a:solidFill>
                  <a:srgbClr val="404040"/>
                </a:solidFill>
                <a:latin typeface="Calibri"/>
                <a:cs typeface="Calibri"/>
              </a:rPr>
              <a:t> </a:t>
            </a:r>
            <a:r>
              <a:rPr sz="2100" spc="-10" dirty="0">
                <a:solidFill>
                  <a:srgbClr val="404040"/>
                </a:solidFill>
                <a:latin typeface="Calibri"/>
                <a:cs typeface="Calibri"/>
              </a:rPr>
              <a:t>compress</a:t>
            </a:r>
            <a:endParaRPr sz="2100" dirty="0">
              <a:latin typeface="Calibri"/>
              <a:cs typeface="Calibri"/>
            </a:endParaRPr>
          </a:p>
        </p:txBody>
      </p:sp>
      <p:grpSp>
        <p:nvGrpSpPr>
          <p:cNvPr id="6" name="object 10">
            <a:extLst>
              <a:ext uri="{FF2B5EF4-FFF2-40B4-BE49-F238E27FC236}">
                <a16:creationId xmlns:a16="http://schemas.microsoft.com/office/drawing/2014/main" id="{EF2BE6FC-7018-BDFF-120B-0217AA656831}"/>
              </a:ext>
            </a:extLst>
          </p:cNvPr>
          <p:cNvGrpSpPr/>
          <p:nvPr/>
        </p:nvGrpSpPr>
        <p:grpSpPr>
          <a:xfrm>
            <a:off x="5683223" y="4256856"/>
            <a:ext cx="314325" cy="374015"/>
            <a:chOff x="4414837" y="3824288"/>
            <a:chExt cx="314325" cy="374015"/>
          </a:xfrm>
        </p:grpSpPr>
        <p:sp>
          <p:nvSpPr>
            <p:cNvPr id="7" name="object 11">
              <a:extLst>
                <a:ext uri="{FF2B5EF4-FFF2-40B4-BE49-F238E27FC236}">
                  <a16:creationId xmlns:a16="http://schemas.microsoft.com/office/drawing/2014/main" id="{3E3A4584-FB8D-76B9-3E41-2E6435F69D42}"/>
                </a:ext>
              </a:extLst>
            </p:cNvPr>
            <p:cNvSpPr/>
            <p:nvPr/>
          </p:nvSpPr>
          <p:spPr>
            <a:xfrm>
              <a:off x="4419600" y="3829051"/>
              <a:ext cx="304800" cy="364490"/>
            </a:xfrm>
            <a:custGeom>
              <a:avLst/>
              <a:gdLst/>
              <a:ahLst/>
              <a:cxnLst/>
              <a:rect l="l" t="t" r="r" b="b"/>
              <a:pathLst>
                <a:path w="304800" h="364489">
                  <a:moveTo>
                    <a:pt x="228600" y="0"/>
                  </a:moveTo>
                  <a:lnTo>
                    <a:pt x="228600" y="91083"/>
                  </a:lnTo>
                  <a:lnTo>
                    <a:pt x="0" y="91083"/>
                  </a:lnTo>
                  <a:lnTo>
                    <a:pt x="0" y="273248"/>
                  </a:lnTo>
                  <a:lnTo>
                    <a:pt x="228600" y="273248"/>
                  </a:lnTo>
                  <a:lnTo>
                    <a:pt x="228600" y="364331"/>
                  </a:lnTo>
                  <a:lnTo>
                    <a:pt x="304800" y="182166"/>
                  </a:lnTo>
                  <a:lnTo>
                    <a:pt x="228600" y="0"/>
                  </a:lnTo>
                  <a:close/>
                </a:path>
              </a:pathLst>
            </a:custGeom>
            <a:solidFill>
              <a:srgbClr val="B51826"/>
            </a:solidFill>
          </p:spPr>
          <p:txBody>
            <a:bodyPr wrap="square" lIns="0" tIns="0" rIns="0" bIns="0" rtlCol="0"/>
            <a:lstStyle/>
            <a:p>
              <a:endParaRPr/>
            </a:p>
          </p:txBody>
        </p:sp>
        <p:sp>
          <p:nvSpPr>
            <p:cNvPr id="8" name="object 12">
              <a:extLst>
                <a:ext uri="{FF2B5EF4-FFF2-40B4-BE49-F238E27FC236}">
                  <a16:creationId xmlns:a16="http://schemas.microsoft.com/office/drawing/2014/main" id="{114D788C-9E71-F185-AE00-354714E4EA8F}"/>
                </a:ext>
              </a:extLst>
            </p:cNvPr>
            <p:cNvSpPr/>
            <p:nvPr/>
          </p:nvSpPr>
          <p:spPr>
            <a:xfrm>
              <a:off x="4419599" y="3829051"/>
              <a:ext cx="304800" cy="364490"/>
            </a:xfrm>
            <a:custGeom>
              <a:avLst/>
              <a:gdLst/>
              <a:ahLst/>
              <a:cxnLst/>
              <a:rect l="l" t="t" r="r" b="b"/>
              <a:pathLst>
                <a:path w="304800" h="364489">
                  <a:moveTo>
                    <a:pt x="0" y="91082"/>
                  </a:moveTo>
                  <a:lnTo>
                    <a:pt x="228599" y="91082"/>
                  </a:lnTo>
                  <a:lnTo>
                    <a:pt x="228599" y="0"/>
                  </a:lnTo>
                  <a:lnTo>
                    <a:pt x="304799" y="182166"/>
                  </a:lnTo>
                  <a:lnTo>
                    <a:pt x="228599" y="364330"/>
                  </a:lnTo>
                  <a:lnTo>
                    <a:pt x="228599" y="273248"/>
                  </a:lnTo>
                  <a:lnTo>
                    <a:pt x="0" y="273248"/>
                  </a:lnTo>
                  <a:lnTo>
                    <a:pt x="0" y="91082"/>
                  </a:lnTo>
                  <a:close/>
                </a:path>
              </a:pathLst>
            </a:custGeom>
            <a:ln w="9524">
              <a:solidFill>
                <a:srgbClr val="000000"/>
              </a:solidFill>
            </a:ln>
          </p:spPr>
          <p:txBody>
            <a:bodyPr wrap="square" lIns="0" tIns="0" rIns="0" bIns="0" rtlCol="0"/>
            <a:lstStyle/>
            <a:p>
              <a:endParaRPr/>
            </a:p>
          </p:txBody>
        </p:sp>
      </p:grpSp>
    </p:spTree>
    <p:extLst>
      <p:ext uri="{BB962C8B-B14F-4D97-AF65-F5344CB8AC3E}">
        <p14:creationId xmlns:p14="http://schemas.microsoft.com/office/powerpoint/2010/main" val="4210246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6">
            <a:extLst>
              <a:ext uri="{FF2B5EF4-FFF2-40B4-BE49-F238E27FC236}">
                <a16:creationId xmlns:a16="http://schemas.microsoft.com/office/drawing/2014/main" id="{CBAEA86A-E25E-975C-93FD-EE5E0E6E22A1}"/>
              </a:ext>
            </a:extLst>
          </p:cNvPr>
          <p:cNvSpPr txBox="1">
            <a:spLocks/>
          </p:cNvSpPr>
          <p:nvPr/>
        </p:nvSpPr>
        <p:spPr>
          <a:xfrm>
            <a:off x="1297938" y="54355"/>
            <a:ext cx="8837047" cy="1514710"/>
          </a:xfrm>
          <a:prstGeom prst="rect">
            <a:avLst/>
          </a:prstGeom>
        </p:spPr>
        <p:txBody>
          <a:bodyPr vert="horz" wrap="square" lIns="0" tIns="12700"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65100">
              <a:lnSpc>
                <a:spcPts val="3820"/>
              </a:lnSpc>
              <a:spcBef>
                <a:spcPts val="100"/>
              </a:spcBef>
            </a:pPr>
            <a:r>
              <a:rPr lang="en-US" dirty="0"/>
              <a:t>Porter’s</a:t>
            </a:r>
            <a:r>
              <a:rPr lang="en-US" spc="-70" dirty="0"/>
              <a:t> </a:t>
            </a:r>
            <a:r>
              <a:rPr lang="en-US" spc="-10" dirty="0"/>
              <a:t>algorithm</a:t>
            </a:r>
          </a:p>
          <a:p>
            <a:pPr marL="165100">
              <a:lnSpc>
                <a:spcPts val="3820"/>
              </a:lnSpc>
              <a:spcBef>
                <a:spcPts val="100"/>
              </a:spcBef>
            </a:pPr>
            <a:endParaRPr lang="en-US" spc="-10" dirty="0"/>
          </a:p>
          <a:p>
            <a:pPr marL="165100">
              <a:lnSpc>
                <a:spcPts val="3820"/>
              </a:lnSpc>
            </a:pPr>
            <a:r>
              <a:rPr lang="en-US" dirty="0"/>
              <a:t>The</a:t>
            </a:r>
            <a:r>
              <a:rPr lang="en-US" spc="-45" dirty="0"/>
              <a:t> </a:t>
            </a:r>
            <a:r>
              <a:rPr lang="en-US" dirty="0"/>
              <a:t>most</a:t>
            </a:r>
            <a:r>
              <a:rPr lang="en-US" spc="-40" dirty="0"/>
              <a:t> </a:t>
            </a:r>
            <a:r>
              <a:rPr lang="en-US" dirty="0"/>
              <a:t>common</a:t>
            </a:r>
            <a:r>
              <a:rPr lang="en-US" spc="-45" dirty="0"/>
              <a:t> </a:t>
            </a:r>
            <a:r>
              <a:rPr lang="en-US" dirty="0"/>
              <a:t>English</a:t>
            </a:r>
            <a:r>
              <a:rPr lang="en-US" spc="-45" dirty="0"/>
              <a:t> </a:t>
            </a:r>
            <a:r>
              <a:rPr lang="en-US" spc="-10" dirty="0"/>
              <a:t>stemmer</a:t>
            </a:r>
          </a:p>
        </p:txBody>
      </p:sp>
      <p:sp>
        <p:nvSpPr>
          <p:cNvPr id="3" name="object 7">
            <a:extLst>
              <a:ext uri="{FF2B5EF4-FFF2-40B4-BE49-F238E27FC236}">
                <a16:creationId xmlns:a16="http://schemas.microsoft.com/office/drawing/2014/main" id="{1160D380-4795-AB85-91AD-B37BF55C2ED0}"/>
              </a:ext>
            </a:extLst>
          </p:cNvPr>
          <p:cNvSpPr txBox="1"/>
          <p:nvPr/>
        </p:nvSpPr>
        <p:spPr>
          <a:xfrm>
            <a:off x="525779" y="1809801"/>
            <a:ext cx="1544320" cy="1925320"/>
          </a:xfrm>
          <a:prstGeom prst="rect">
            <a:avLst/>
          </a:prstGeom>
        </p:spPr>
        <p:txBody>
          <a:bodyPr vert="horz" wrap="square" lIns="0" tIns="73660" rIns="0" bIns="0" rtlCol="0">
            <a:spAutoFit/>
          </a:bodyPr>
          <a:lstStyle/>
          <a:p>
            <a:pPr marL="69850">
              <a:lnSpc>
                <a:spcPct val="100000"/>
              </a:lnSpc>
              <a:spcBef>
                <a:spcPts val="580"/>
              </a:spcBef>
            </a:pPr>
            <a:r>
              <a:rPr sz="2000" dirty="0">
                <a:latin typeface="Calibri"/>
                <a:cs typeface="Calibri"/>
              </a:rPr>
              <a:t>Step</a:t>
            </a:r>
            <a:r>
              <a:rPr sz="2000" spc="-30" dirty="0">
                <a:latin typeface="Calibri"/>
                <a:cs typeface="Calibri"/>
              </a:rPr>
              <a:t> </a:t>
            </a:r>
            <a:r>
              <a:rPr sz="2000" spc="-25" dirty="0">
                <a:latin typeface="Calibri"/>
                <a:cs typeface="Calibri"/>
              </a:rPr>
              <a:t>1a</a:t>
            </a:r>
            <a:endParaRPr sz="2000" dirty="0">
              <a:latin typeface="Calibri"/>
              <a:cs typeface="Calibri"/>
            </a:endParaRPr>
          </a:p>
          <a:p>
            <a:pPr marL="354965" marR="5080">
              <a:lnSpc>
                <a:spcPct val="119800"/>
              </a:lnSpc>
              <a:tabLst>
                <a:tab pos="964565" algn="l"/>
              </a:tabLst>
            </a:pPr>
            <a:r>
              <a:rPr sz="1600" dirty="0">
                <a:latin typeface="Courier New"/>
                <a:cs typeface="Courier New"/>
              </a:rPr>
              <a:t>sses</a:t>
            </a:r>
            <a:r>
              <a:rPr sz="1600" spc="-20" dirty="0">
                <a:latin typeface="Courier New"/>
                <a:cs typeface="Courier New"/>
              </a:rPr>
              <a:t> </a:t>
            </a:r>
            <a:r>
              <a:rPr sz="1600" dirty="0">
                <a:latin typeface="Symbol"/>
                <a:cs typeface="Symbol"/>
              </a:rPr>
              <a:t></a:t>
            </a:r>
            <a:r>
              <a:rPr sz="1600" spc="70" dirty="0">
                <a:latin typeface="Times New Roman"/>
                <a:cs typeface="Times New Roman"/>
              </a:rPr>
              <a:t>  </a:t>
            </a:r>
            <a:r>
              <a:rPr sz="1600" spc="-25" dirty="0">
                <a:latin typeface="Courier New"/>
                <a:cs typeface="Courier New"/>
              </a:rPr>
              <a:t>ss ies</a:t>
            </a:r>
            <a:r>
              <a:rPr sz="1600" dirty="0">
                <a:latin typeface="Courier New"/>
                <a:cs typeface="Courier New"/>
              </a:rPr>
              <a:t>	</a:t>
            </a:r>
            <a:r>
              <a:rPr sz="1600" dirty="0">
                <a:latin typeface="Symbol"/>
                <a:cs typeface="Symbol"/>
              </a:rPr>
              <a:t></a:t>
            </a:r>
            <a:r>
              <a:rPr sz="1600" spc="70" dirty="0">
                <a:latin typeface="Times New Roman"/>
                <a:cs typeface="Times New Roman"/>
              </a:rPr>
              <a:t>  </a:t>
            </a:r>
            <a:r>
              <a:rPr sz="1600" spc="-50" dirty="0">
                <a:latin typeface="Courier New"/>
                <a:cs typeface="Courier New"/>
              </a:rPr>
              <a:t>i</a:t>
            </a:r>
            <a:endParaRPr sz="1600" dirty="0">
              <a:latin typeface="Courier New"/>
              <a:cs typeface="Courier New"/>
            </a:endParaRPr>
          </a:p>
          <a:p>
            <a:pPr marL="354965">
              <a:lnSpc>
                <a:spcPct val="100000"/>
              </a:lnSpc>
              <a:spcBef>
                <a:spcPts val="380"/>
              </a:spcBef>
              <a:tabLst>
                <a:tab pos="964565" algn="l"/>
              </a:tabLst>
            </a:pPr>
            <a:r>
              <a:rPr sz="1600" spc="-25" dirty="0">
                <a:latin typeface="Courier New"/>
                <a:cs typeface="Courier New"/>
              </a:rPr>
              <a:t>ss</a:t>
            </a:r>
            <a:r>
              <a:rPr sz="1600" dirty="0">
                <a:latin typeface="Courier New"/>
                <a:cs typeface="Courier New"/>
              </a:rPr>
              <a:t>	</a:t>
            </a:r>
            <a:r>
              <a:rPr sz="1600" dirty="0">
                <a:latin typeface="Symbol"/>
                <a:cs typeface="Symbol"/>
              </a:rPr>
              <a:t></a:t>
            </a:r>
            <a:r>
              <a:rPr sz="1600" spc="70" dirty="0">
                <a:latin typeface="Times New Roman"/>
                <a:cs typeface="Times New Roman"/>
              </a:rPr>
              <a:t>  </a:t>
            </a:r>
            <a:r>
              <a:rPr sz="1600" spc="-25" dirty="0">
                <a:latin typeface="Courier New"/>
                <a:cs typeface="Courier New"/>
              </a:rPr>
              <a:t>ss</a:t>
            </a:r>
            <a:endParaRPr sz="1600" dirty="0">
              <a:latin typeface="Courier New"/>
              <a:cs typeface="Courier New"/>
            </a:endParaRPr>
          </a:p>
          <a:p>
            <a:pPr marL="354965">
              <a:lnSpc>
                <a:spcPct val="100000"/>
              </a:lnSpc>
              <a:spcBef>
                <a:spcPts val="380"/>
              </a:spcBef>
              <a:tabLst>
                <a:tab pos="964565" algn="l"/>
              </a:tabLst>
            </a:pPr>
            <a:r>
              <a:rPr sz="1600" spc="-50" dirty="0">
                <a:latin typeface="Courier New"/>
                <a:cs typeface="Courier New"/>
              </a:rPr>
              <a:t>s</a:t>
            </a:r>
            <a:r>
              <a:rPr sz="1600" dirty="0">
                <a:latin typeface="Courier New"/>
                <a:cs typeface="Courier New"/>
              </a:rPr>
              <a:t>	</a:t>
            </a:r>
            <a:r>
              <a:rPr sz="1600" dirty="0">
                <a:latin typeface="Symbol"/>
                <a:cs typeface="Symbol"/>
              </a:rPr>
              <a:t></a:t>
            </a:r>
            <a:r>
              <a:rPr sz="1600" spc="70" dirty="0">
                <a:latin typeface="Times New Roman"/>
                <a:cs typeface="Times New Roman"/>
              </a:rPr>
              <a:t>  </a:t>
            </a:r>
            <a:r>
              <a:rPr sz="1600" spc="-50" dirty="0">
                <a:latin typeface="Calibri"/>
                <a:cs typeface="Calibri"/>
              </a:rPr>
              <a:t>ø</a:t>
            </a:r>
            <a:endParaRPr sz="1600" dirty="0">
              <a:latin typeface="Calibri"/>
              <a:cs typeface="Calibri"/>
            </a:endParaRPr>
          </a:p>
          <a:p>
            <a:pPr marL="12700">
              <a:lnSpc>
                <a:spcPct val="100000"/>
              </a:lnSpc>
              <a:spcBef>
                <a:spcPts val="480"/>
              </a:spcBef>
            </a:pPr>
            <a:r>
              <a:rPr lang="en-US" sz="2000" dirty="0">
                <a:latin typeface="Calibri"/>
                <a:cs typeface="Calibri"/>
              </a:rPr>
              <a:t>Step</a:t>
            </a:r>
            <a:r>
              <a:rPr lang="en-US" sz="2000" spc="-30" dirty="0">
                <a:latin typeface="Calibri"/>
                <a:cs typeface="Calibri"/>
              </a:rPr>
              <a:t> </a:t>
            </a:r>
            <a:r>
              <a:rPr lang="en-US" sz="2000" spc="-25" dirty="0">
                <a:latin typeface="Calibri"/>
                <a:cs typeface="Calibri"/>
              </a:rPr>
              <a:t>1b</a:t>
            </a:r>
            <a:endParaRPr lang="en-US" sz="2000" dirty="0">
              <a:latin typeface="Calibri"/>
              <a:cs typeface="Calibri"/>
            </a:endParaRPr>
          </a:p>
        </p:txBody>
      </p:sp>
      <p:sp>
        <p:nvSpPr>
          <p:cNvPr id="4" name="object 8">
            <a:extLst>
              <a:ext uri="{FF2B5EF4-FFF2-40B4-BE49-F238E27FC236}">
                <a16:creationId xmlns:a16="http://schemas.microsoft.com/office/drawing/2014/main" id="{023275E8-A8EC-C3B5-58B7-7DA988271BEF}"/>
              </a:ext>
            </a:extLst>
          </p:cNvPr>
          <p:cNvSpPr txBox="1"/>
          <p:nvPr/>
        </p:nvSpPr>
        <p:spPr>
          <a:xfrm>
            <a:off x="2650015" y="2175561"/>
            <a:ext cx="1041400" cy="1193800"/>
          </a:xfrm>
          <a:prstGeom prst="rect">
            <a:avLst/>
          </a:prstGeom>
        </p:spPr>
        <p:txBody>
          <a:bodyPr vert="horz" wrap="square" lIns="0" tIns="12700" rIns="0" bIns="0" rtlCol="0">
            <a:spAutoFit/>
          </a:bodyPr>
          <a:lstStyle/>
          <a:p>
            <a:pPr marL="12700" marR="5080" indent="40005">
              <a:lnSpc>
                <a:spcPct val="119800"/>
              </a:lnSpc>
              <a:spcBef>
                <a:spcPts val="100"/>
              </a:spcBef>
            </a:pPr>
            <a:r>
              <a:rPr sz="1600" spc="-10" dirty="0">
                <a:solidFill>
                  <a:srgbClr val="28817A"/>
                </a:solidFill>
                <a:latin typeface="Courier New"/>
                <a:cs typeface="Courier New"/>
              </a:rPr>
              <a:t>caresses ponies caress </a:t>
            </a:r>
            <a:r>
              <a:rPr sz="1600" spc="-20" dirty="0">
                <a:solidFill>
                  <a:srgbClr val="28817A"/>
                </a:solidFill>
                <a:latin typeface="Courier New"/>
                <a:cs typeface="Courier New"/>
              </a:rPr>
              <a:t>cats</a:t>
            </a:r>
            <a:endParaRPr sz="1600" dirty="0">
              <a:latin typeface="Courier New"/>
              <a:cs typeface="Courier New"/>
            </a:endParaRPr>
          </a:p>
        </p:txBody>
      </p:sp>
      <p:sp>
        <p:nvSpPr>
          <p:cNvPr id="5" name="object 9">
            <a:extLst>
              <a:ext uri="{FF2B5EF4-FFF2-40B4-BE49-F238E27FC236}">
                <a16:creationId xmlns:a16="http://schemas.microsoft.com/office/drawing/2014/main" id="{0162F6AD-68CB-497E-E087-FD5607765341}"/>
              </a:ext>
            </a:extLst>
          </p:cNvPr>
          <p:cNvSpPr txBox="1"/>
          <p:nvPr/>
        </p:nvSpPr>
        <p:spPr>
          <a:xfrm>
            <a:off x="3993130" y="2175561"/>
            <a:ext cx="1079500" cy="901700"/>
          </a:xfrm>
          <a:prstGeom prst="rect">
            <a:avLst/>
          </a:prstGeom>
        </p:spPr>
        <p:txBody>
          <a:bodyPr vert="horz" wrap="square" lIns="0" tIns="60960" rIns="0" bIns="0" rtlCol="0">
            <a:spAutoFit/>
          </a:bodyPr>
          <a:lstStyle/>
          <a:p>
            <a:pPr marL="12700">
              <a:lnSpc>
                <a:spcPct val="100000"/>
              </a:lnSpc>
              <a:spcBef>
                <a:spcPts val="480"/>
              </a:spcBef>
            </a:pPr>
            <a:r>
              <a:rPr sz="1600" dirty="0">
                <a:solidFill>
                  <a:srgbClr val="30928D"/>
                </a:solidFill>
                <a:latin typeface="Symbol"/>
                <a:cs typeface="Symbol"/>
              </a:rPr>
              <a:t></a:t>
            </a:r>
            <a:r>
              <a:rPr sz="1600" spc="80" dirty="0">
                <a:solidFill>
                  <a:srgbClr val="30928D"/>
                </a:solidFill>
                <a:latin typeface="Times New Roman"/>
                <a:cs typeface="Times New Roman"/>
              </a:rPr>
              <a:t>  </a:t>
            </a:r>
            <a:r>
              <a:rPr sz="1600" spc="-10" dirty="0">
                <a:solidFill>
                  <a:srgbClr val="28817A"/>
                </a:solidFill>
                <a:latin typeface="Courier New"/>
                <a:cs typeface="Courier New"/>
              </a:rPr>
              <a:t>caress</a:t>
            </a:r>
            <a:endParaRPr sz="1600" dirty="0">
              <a:latin typeface="Courier New"/>
              <a:cs typeface="Courier New"/>
            </a:endParaRPr>
          </a:p>
          <a:p>
            <a:pPr marL="12700">
              <a:lnSpc>
                <a:spcPct val="100000"/>
              </a:lnSpc>
              <a:spcBef>
                <a:spcPts val="380"/>
              </a:spcBef>
            </a:pPr>
            <a:r>
              <a:rPr sz="1600" dirty="0">
                <a:solidFill>
                  <a:srgbClr val="30928D"/>
                </a:solidFill>
                <a:latin typeface="Symbol"/>
                <a:cs typeface="Symbol"/>
              </a:rPr>
              <a:t></a:t>
            </a:r>
            <a:r>
              <a:rPr sz="1600" spc="80" dirty="0">
                <a:solidFill>
                  <a:srgbClr val="30928D"/>
                </a:solidFill>
                <a:latin typeface="Times New Roman"/>
                <a:cs typeface="Times New Roman"/>
              </a:rPr>
              <a:t>  </a:t>
            </a:r>
            <a:r>
              <a:rPr sz="1600" spc="-20" dirty="0">
                <a:solidFill>
                  <a:srgbClr val="28817A"/>
                </a:solidFill>
                <a:latin typeface="Courier New"/>
                <a:cs typeface="Courier New"/>
              </a:rPr>
              <a:t>poni</a:t>
            </a:r>
            <a:endParaRPr sz="1600" dirty="0">
              <a:latin typeface="Courier New"/>
              <a:cs typeface="Courier New"/>
            </a:endParaRPr>
          </a:p>
          <a:p>
            <a:pPr marL="12700">
              <a:lnSpc>
                <a:spcPct val="100000"/>
              </a:lnSpc>
              <a:spcBef>
                <a:spcPts val="380"/>
              </a:spcBef>
            </a:pPr>
            <a:r>
              <a:rPr sz="1600" dirty="0">
                <a:solidFill>
                  <a:srgbClr val="30928D"/>
                </a:solidFill>
                <a:latin typeface="Symbol"/>
                <a:cs typeface="Symbol"/>
              </a:rPr>
              <a:t></a:t>
            </a:r>
            <a:r>
              <a:rPr sz="1600" spc="80" dirty="0">
                <a:solidFill>
                  <a:srgbClr val="30928D"/>
                </a:solidFill>
                <a:latin typeface="Times New Roman"/>
                <a:cs typeface="Times New Roman"/>
              </a:rPr>
              <a:t>  </a:t>
            </a:r>
            <a:r>
              <a:rPr sz="1600" spc="-10" dirty="0">
                <a:solidFill>
                  <a:srgbClr val="28817A"/>
                </a:solidFill>
                <a:latin typeface="Courier New"/>
                <a:cs typeface="Courier New"/>
              </a:rPr>
              <a:t>caress</a:t>
            </a:r>
            <a:endParaRPr sz="1600" dirty="0">
              <a:latin typeface="Courier New"/>
              <a:cs typeface="Courier New"/>
            </a:endParaRPr>
          </a:p>
        </p:txBody>
      </p:sp>
      <p:sp>
        <p:nvSpPr>
          <p:cNvPr id="6" name="object 10">
            <a:extLst>
              <a:ext uri="{FF2B5EF4-FFF2-40B4-BE49-F238E27FC236}">
                <a16:creationId xmlns:a16="http://schemas.microsoft.com/office/drawing/2014/main" id="{0BD0C354-50A8-C3A6-21EF-731ACBD98DE4}"/>
              </a:ext>
            </a:extLst>
          </p:cNvPr>
          <p:cNvSpPr txBox="1"/>
          <p:nvPr/>
        </p:nvSpPr>
        <p:spPr>
          <a:xfrm>
            <a:off x="3993130" y="3148588"/>
            <a:ext cx="713740" cy="269240"/>
          </a:xfrm>
          <a:prstGeom prst="rect">
            <a:avLst/>
          </a:prstGeom>
        </p:spPr>
        <p:txBody>
          <a:bodyPr vert="horz" wrap="square" lIns="0" tIns="12700" rIns="0" bIns="0" rtlCol="0">
            <a:spAutoFit/>
          </a:bodyPr>
          <a:lstStyle/>
          <a:p>
            <a:pPr marL="12700">
              <a:lnSpc>
                <a:spcPct val="100000"/>
              </a:lnSpc>
              <a:spcBef>
                <a:spcPts val="100"/>
              </a:spcBef>
            </a:pPr>
            <a:r>
              <a:rPr sz="1600" dirty="0">
                <a:solidFill>
                  <a:srgbClr val="30928D"/>
                </a:solidFill>
                <a:latin typeface="Symbol"/>
                <a:cs typeface="Symbol"/>
              </a:rPr>
              <a:t></a:t>
            </a:r>
            <a:r>
              <a:rPr sz="1600" spc="80" dirty="0">
                <a:solidFill>
                  <a:srgbClr val="30928D"/>
                </a:solidFill>
                <a:latin typeface="Times New Roman"/>
                <a:cs typeface="Times New Roman"/>
              </a:rPr>
              <a:t>  </a:t>
            </a:r>
            <a:r>
              <a:rPr sz="1600" spc="-25" dirty="0">
                <a:solidFill>
                  <a:srgbClr val="28817A"/>
                </a:solidFill>
                <a:latin typeface="Courier New"/>
                <a:cs typeface="Courier New"/>
              </a:rPr>
              <a:t>cat</a:t>
            </a:r>
            <a:endParaRPr sz="1600" dirty="0">
              <a:latin typeface="Courier New"/>
              <a:cs typeface="Courier New"/>
            </a:endParaRPr>
          </a:p>
        </p:txBody>
      </p:sp>
      <p:sp>
        <p:nvSpPr>
          <p:cNvPr id="7" name="object 12">
            <a:extLst>
              <a:ext uri="{FF2B5EF4-FFF2-40B4-BE49-F238E27FC236}">
                <a16:creationId xmlns:a16="http://schemas.microsoft.com/office/drawing/2014/main" id="{8A31A64F-8191-38B8-D294-AD9727D12C4B}"/>
              </a:ext>
            </a:extLst>
          </p:cNvPr>
          <p:cNvSpPr txBox="1"/>
          <p:nvPr/>
        </p:nvSpPr>
        <p:spPr>
          <a:xfrm>
            <a:off x="5940177" y="1848600"/>
            <a:ext cx="2358390" cy="330200"/>
          </a:xfrm>
          <a:prstGeom prst="rect">
            <a:avLst/>
          </a:prstGeom>
        </p:spPr>
        <p:txBody>
          <a:bodyPr vert="horz" wrap="square" lIns="0" tIns="12700" rIns="0" bIns="0" rtlCol="0">
            <a:spAutoFit/>
          </a:bodyPr>
          <a:lstStyle/>
          <a:p>
            <a:pPr marL="12700">
              <a:lnSpc>
                <a:spcPct val="100000"/>
              </a:lnSpc>
              <a:spcBef>
                <a:spcPts val="100"/>
              </a:spcBef>
            </a:pPr>
            <a:r>
              <a:rPr sz="2000" dirty="0">
                <a:latin typeface="Calibri"/>
                <a:cs typeface="Calibri"/>
              </a:rPr>
              <a:t>Step</a:t>
            </a:r>
            <a:r>
              <a:rPr sz="2000" spc="-15" dirty="0">
                <a:latin typeface="Calibri"/>
                <a:cs typeface="Calibri"/>
              </a:rPr>
              <a:t> </a:t>
            </a:r>
            <a:r>
              <a:rPr sz="2000" dirty="0">
                <a:latin typeface="Calibri"/>
                <a:cs typeface="Calibri"/>
              </a:rPr>
              <a:t>2</a:t>
            </a:r>
            <a:r>
              <a:rPr sz="2000" spc="-15" dirty="0">
                <a:latin typeface="Calibri"/>
                <a:cs typeface="Calibri"/>
              </a:rPr>
              <a:t> </a:t>
            </a:r>
            <a:r>
              <a:rPr sz="2000" dirty="0">
                <a:latin typeface="Calibri"/>
                <a:cs typeface="Calibri"/>
              </a:rPr>
              <a:t>(for</a:t>
            </a:r>
            <a:r>
              <a:rPr sz="2000" spc="-15" dirty="0">
                <a:latin typeface="Calibri"/>
                <a:cs typeface="Calibri"/>
              </a:rPr>
              <a:t> </a:t>
            </a:r>
            <a:r>
              <a:rPr sz="2000" dirty="0">
                <a:latin typeface="Calibri"/>
                <a:cs typeface="Calibri"/>
              </a:rPr>
              <a:t>long</a:t>
            </a:r>
            <a:r>
              <a:rPr sz="2000" spc="-15" dirty="0">
                <a:latin typeface="Calibri"/>
                <a:cs typeface="Calibri"/>
              </a:rPr>
              <a:t> </a:t>
            </a:r>
            <a:r>
              <a:rPr sz="2000" spc="-10" dirty="0">
                <a:latin typeface="Calibri"/>
                <a:cs typeface="Calibri"/>
              </a:rPr>
              <a:t>stems)</a:t>
            </a:r>
            <a:endParaRPr sz="2000">
              <a:latin typeface="Calibri"/>
              <a:cs typeface="Calibri"/>
            </a:endParaRPr>
          </a:p>
        </p:txBody>
      </p:sp>
      <p:sp>
        <p:nvSpPr>
          <p:cNvPr id="8" name="object 13">
            <a:extLst>
              <a:ext uri="{FF2B5EF4-FFF2-40B4-BE49-F238E27FC236}">
                <a16:creationId xmlns:a16="http://schemas.microsoft.com/office/drawing/2014/main" id="{E14FAA6F-54B3-EC8E-D961-5BC5593D6323}"/>
              </a:ext>
            </a:extLst>
          </p:cNvPr>
          <p:cNvSpPr txBox="1"/>
          <p:nvPr/>
        </p:nvSpPr>
        <p:spPr>
          <a:xfrm>
            <a:off x="5940177" y="2212546"/>
            <a:ext cx="3963035" cy="269240"/>
          </a:xfrm>
          <a:prstGeom prst="rect">
            <a:avLst/>
          </a:prstGeom>
        </p:spPr>
        <p:txBody>
          <a:bodyPr vert="horz" wrap="square" lIns="0" tIns="12700" rIns="0" bIns="0" rtlCol="0">
            <a:spAutoFit/>
          </a:bodyPr>
          <a:lstStyle/>
          <a:p>
            <a:pPr marL="12700">
              <a:lnSpc>
                <a:spcPct val="100000"/>
              </a:lnSpc>
              <a:spcBef>
                <a:spcPts val="100"/>
              </a:spcBef>
            </a:pPr>
            <a:r>
              <a:rPr sz="1600" dirty="0">
                <a:latin typeface="Courier New"/>
                <a:cs typeface="Courier New"/>
              </a:rPr>
              <a:t>ational</a:t>
            </a:r>
            <a:r>
              <a:rPr sz="1600" dirty="0">
                <a:latin typeface="Symbol"/>
                <a:cs typeface="Symbol"/>
              </a:rPr>
              <a:t></a:t>
            </a:r>
            <a:r>
              <a:rPr sz="1600" spc="495" dirty="0">
                <a:latin typeface="Times New Roman"/>
                <a:cs typeface="Times New Roman"/>
              </a:rPr>
              <a:t> </a:t>
            </a:r>
            <a:r>
              <a:rPr sz="1600" dirty="0">
                <a:latin typeface="Courier New"/>
                <a:cs typeface="Courier New"/>
              </a:rPr>
              <a:t>ate</a:t>
            </a:r>
            <a:r>
              <a:rPr sz="1600" spc="-65" dirty="0">
                <a:latin typeface="Courier New"/>
                <a:cs typeface="Courier New"/>
              </a:rPr>
              <a:t> </a:t>
            </a:r>
            <a:r>
              <a:rPr sz="1600" dirty="0">
                <a:solidFill>
                  <a:srgbClr val="28817A"/>
                </a:solidFill>
                <a:latin typeface="Courier New"/>
                <a:cs typeface="Courier New"/>
              </a:rPr>
              <a:t>relational</a:t>
            </a:r>
            <a:r>
              <a:rPr sz="1600" dirty="0">
                <a:solidFill>
                  <a:srgbClr val="30928D"/>
                </a:solidFill>
                <a:latin typeface="Symbol"/>
                <a:cs typeface="Symbol"/>
              </a:rPr>
              <a:t></a:t>
            </a:r>
            <a:r>
              <a:rPr sz="1600" spc="495" dirty="0">
                <a:solidFill>
                  <a:srgbClr val="30928D"/>
                </a:solidFill>
                <a:latin typeface="Times New Roman"/>
                <a:cs typeface="Times New Roman"/>
              </a:rPr>
              <a:t> </a:t>
            </a:r>
            <a:r>
              <a:rPr sz="1600" spc="-10" dirty="0">
                <a:solidFill>
                  <a:srgbClr val="28817A"/>
                </a:solidFill>
                <a:latin typeface="Courier New"/>
                <a:cs typeface="Courier New"/>
              </a:rPr>
              <a:t>relate</a:t>
            </a:r>
            <a:endParaRPr sz="1600" dirty="0">
              <a:latin typeface="Courier New"/>
              <a:cs typeface="Courier New"/>
            </a:endParaRPr>
          </a:p>
        </p:txBody>
      </p:sp>
      <p:graphicFrame>
        <p:nvGraphicFramePr>
          <p:cNvPr id="9" name="object 14">
            <a:extLst>
              <a:ext uri="{FF2B5EF4-FFF2-40B4-BE49-F238E27FC236}">
                <a16:creationId xmlns:a16="http://schemas.microsoft.com/office/drawing/2014/main" id="{1E1FDBD9-A653-5904-F494-E4FF2577DC6B}"/>
              </a:ext>
            </a:extLst>
          </p:cNvPr>
          <p:cNvGraphicFramePr>
            <a:graphicFrameLocks noGrp="1"/>
          </p:cNvGraphicFramePr>
          <p:nvPr/>
        </p:nvGraphicFramePr>
        <p:xfrm>
          <a:off x="5940177" y="2582597"/>
          <a:ext cx="4194809" cy="786764"/>
        </p:xfrm>
        <a:graphic>
          <a:graphicData uri="http://schemas.openxmlformats.org/drawingml/2006/table">
            <a:tbl>
              <a:tblPr firstRow="1" bandRow="1">
                <a:tableStyleId>{2D5ABB26-0587-4C30-8999-92F81FD0307C}</a:tableStyleId>
              </a:tblPr>
              <a:tblGrid>
                <a:gridCol w="1427480">
                  <a:extLst>
                    <a:ext uri="{9D8B030D-6E8A-4147-A177-3AD203B41FA5}">
                      <a16:colId xmlns:a16="http://schemas.microsoft.com/office/drawing/2014/main" val="20000"/>
                    </a:ext>
                  </a:extLst>
                </a:gridCol>
                <a:gridCol w="1377950">
                  <a:extLst>
                    <a:ext uri="{9D8B030D-6E8A-4147-A177-3AD203B41FA5}">
                      <a16:colId xmlns:a16="http://schemas.microsoft.com/office/drawing/2014/main" val="20001"/>
                    </a:ext>
                  </a:extLst>
                </a:gridCol>
                <a:gridCol w="321944">
                  <a:extLst>
                    <a:ext uri="{9D8B030D-6E8A-4147-A177-3AD203B41FA5}">
                      <a16:colId xmlns:a16="http://schemas.microsoft.com/office/drawing/2014/main" val="20002"/>
                    </a:ext>
                  </a:extLst>
                </a:gridCol>
                <a:gridCol w="1067435">
                  <a:extLst>
                    <a:ext uri="{9D8B030D-6E8A-4147-A177-3AD203B41FA5}">
                      <a16:colId xmlns:a16="http://schemas.microsoft.com/office/drawing/2014/main" val="20003"/>
                    </a:ext>
                  </a:extLst>
                </a:gridCol>
              </a:tblGrid>
              <a:tr h="252729">
                <a:tc>
                  <a:txBody>
                    <a:bodyPr/>
                    <a:lstStyle/>
                    <a:p>
                      <a:pPr marL="31750">
                        <a:lnSpc>
                          <a:spcPts val="1525"/>
                        </a:lnSpc>
                      </a:pPr>
                      <a:r>
                        <a:rPr sz="1600" dirty="0">
                          <a:latin typeface="Courier New"/>
                          <a:cs typeface="Courier New"/>
                        </a:rPr>
                        <a:t>izer</a:t>
                      </a:r>
                      <a:r>
                        <a:rPr sz="1600" dirty="0">
                          <a:latin typeface="Symbol"/>
                          <a:cs typeface="Symbol"/>
                        </a:rPr>
                        <a:t></a:t>
                      </a:r>
                      <a:r>
                        <a:rPr sz="1600" spc="60" dirty="0">
                          <a:latin typeface="Times New Roman"/>
                          <a:cs typeface="Times New Roman"/>
                        </a:rPr>
                        <a:t>  </a:t>
                      </a:r>
                      <a:r>
                        <a:rPr sz="1600" spc="-25" dirty="0">
                          <a:latin typeface="Courier New"/>
                          <a:cs typeface="Courier New"/>
                        </a:rPr>
                        <a:t>ize</a:t>
                      </a:r>
                      <a:endParaRPr sz="1600">
                        <a:latin typeface="Courier New"/>
                        <a:cs typeface="Courier New"/>
                      </a:endParaRPr>
                    </a:p>
                  </a:txBody>
                  <a:tcPr marL="0" marR="0" marT="0" marB="0"/>
                </a:tc>
                <a:tc>
                  <a:txBody>
                    <a:bodyPr/>
                    <a:lstStyle/>
                    <a:p>
                      <a:pPr marL="219710">
                        <a:lnSpc>
                          <a:spcPts val="1525"/>
                        </a:lnSpc>
                      </a:pPr>
                      <a:r>
                        <a:rPr sz="1600" spc="-10" dirty="0">
                          <a:solidFill>
                            <a:srgbClr val="28817A"/>
                          </a:solidFill>
                          <a:latin typeface="Courier New"/>
                          <a:cs typeface="Courier New"/>
                        </a:rPr>
                        <a:t>digitizer</a:t>
                      </a:r>
                      <a:endParaRPr sz="1600" dirty="0">
                        <a:latin typeface="Courier New"/>
                        <a:cs typeface="Courier New"/>
                      </a:endParaRPr>
                    </a:p>
                  </a:txBody>
                  <a:tcPr marL="0" marR="0" marT="0" marB="0"/>
                </a:tc>
                <a:tc>
                  <a:txBody>
                    <a:bodyPr/>
                    <a:lstStyle/>
                    <a:p>
                      <a:pPr algn="ctr">
                        <a:lnSpc>
                          <a:spcPts val="1525"/>
                        </a:lnSpc>
                      </a:pPr>
                      <a:r>
                        <a:rPr sz="1600" spc="-50" dirty="0">
                          <a:solidFill>
                            <a:srgbClr val="30928D"/>
                          </a:solidFill>
                          <a:latin typeface="Symbol"/>
                          <a:cs typeface="Symbol"/>
                        </a:rPr>
                        <a:t></a:t>
                      </a:r>
                      <a:endParaRPr sz="1600">
                        <a:latin typeface="Symbol"/>
                        <a:cs typeface="Symbol"/>
                      </a:endParaRPr>
                    </a:p>
                  </a:txBody>
                  <a:tcPr marL="0" marR="0" marT="0" marB="0"/>
                </a:tc>
                <a:tc>
                  <a:txBody>
                    <a:bodyPr/>
                    <a:lstStyle/>
                    <a:p>
                      <a:pPr marL="60960">
                        <a:lnSpc>
                          <a:spcPts val="1525"/>
                        </a:lnSpc>
                      </a:pPr>
                      <a:r>
                        <a:rPr sz="1600" spc="-10" dirty="0">
                          <a:solidFill>
                            <a:srgbClr val="28817A"/>
                          </a:solidFill>
                          <a:latin typeface="Courier New"/>
                          <a:cs typeface="Courier New"/>
                        </a:rPr>
                        <a:t>digitize</a:t>
                      </a:r>
                      <a:endParaRPr sz="1600">
                        <a:latin typeface="Courier New"/>
                        <a:cs typeface="Courier New"/>
                      </a:endParaRPr>
                    </a:p>
                  </a:txBody>
                  <a:tcPr marL="0" marR="0" marT="0" marB="0"/>
                </a:tc>
                <a:extLst>
                  <a:ext uri="{0D108BD9-81ED-4DB2-BD59-A6C34878D82A}">
                    <a16:rowId xmlns:a16="http://schemas.microsoft.com/office/drawing/2014/main" val="10000"/>
                  </a:ext>
                </a:extLst>
              </a:tr>
              <a:tr h="292100">
                <a:tc>
                  <a:txBody>
                    <a:bodyPr/>
                    <a:lstStyle/>
                    <a:p>
                      <a:pPr marL="31750">
                        <a:lnSpc>
                          <a:spcPts val="1835"/>
                        </a:lnSpc>
                      </a:pPr>
                      <a:r>
                        <a:rPr sz="1600" dirty="0">
                          <a:latin typeface="Courier New"/>
                          <a:cs typeface="Courier New"/>
                        </a:rPr>
                        <a:t>ator</a:t>
                      </a:r>
                      <a:r>
                        <a:rPr sz="1600" dirty="0">
                          <a:latin typeface="Symbol"/>
                          <a:cs typeface="Symbol"/>
                        </a:rPr>
                        <a:t></a:t>
                      </a:r>
                      <a:r>
                        <a:rPr sz="1600" spc="60" dirty="0">
                          <a:latin typeface="Times New Roman"/>
                          <a:cs typeface="Times New Roman"/>
                        </a:rPr>
                        <a:t>  </a:t>
                      </a:r>
                      <a:r>
                        <a:rPr sz="1600" spc="-25" dirty="0">
                          <a:latin typeface="Courier New"/>
                          <a:cs typeface="Courier New"/>
                        </a:rPr>
                        <a:t>ate</a:t>
                      </a:r>
                      <a:endParaRPr sz="1600">
                        <a:latin typeface="Courier New"/>
                        <a:cs typeface="Courier New"/>
                      </a:endParaRPr>
                    </a:p>
                  </a:txBody>
                  <a:tcPr marL="0" marR="0" marT="0" marB="0"/>
                </a:tc>
                <a:tc>
                  <a:txBody>
                    <a:bodyPr/>
                    <a:lstStyle/>
                    <a:p>
                      <a:pPr marL="219710">
                        <a:lnSpc>
                          <a:spcPts val="1835"/>
                        </a:lnSpc>
                      </a:pPr>
                      <a:r>
                        <a:rPr sz="1600" spc="-10" dirty="0">
                          <a:solidFill>
                            <a:srgbClr val="28817A"/>
                          </a:solidFill>
                          <a:latin typeface="Courier New"/>
                          <a:cs typeface="Courier New"/>
                        </a:rPr>
                        <a:t>operator</a:t>
                      </a:r>
                      <a:endParaRPr sz="1600" dirty="0">
                        <a:latin typeface="Courier New"/>
                        <a:cs typeface="Courier New"/>
                      </a:endParaRPr>
                    </a:p>
                  </a:txBody>
                  <a:tcPr marL="0" marR="0" marT="0" marB="0"/>
                </a:tc>
                <a:tc>
                  <a:txBody>
                    <a:bodyPr/>
                    <a:lstStyle/>
                    <a:p>
                      <a:pPr algn="ctr">
                        <a:lnSpc>
                          <a:spcPts val="1835"/>
                        </a:lnSpc>
                      </a:pPr>
                      <a:r>
                        <a:rPr sz="1600" spc="-50" dirty="0">
                          <a:solidFill>
                            <a:srgbClr val="30928D"/>
                          </a:solidFill>
                          <a:latin typeface="Symbol"/>
                          <a:cs typeface="Symbol"/>
                        </a:rPr>
                        <a:t></a:t>
                      </a:r>
                      <a:endParaRPr sz="1600">
                        <a:latin typeface="Symbol"/>
                        <a:cs typeface="Symbol"/>
                      </a:endParaRPr>
                    </a:p>
                  </a:txBody>
                  <a:tcPr marL="0" marR="0" marT="0" marB="0"/>
                </a:tc>
                <a:tc>
                  <a:txBody>
                    <a:bodyPr/>
                    <a:lstStyle/>
                    <a:p>
                      <a:pPr marL="60960">
                        <a:lnSpc>
                          <a:spcPts val="1835"/>
                        </a:lnSpc>
                      </a:pPr>
                      <a:r>
                        <a:rPr sz="1600" spc="-10" dirty="0">
                          <a:solidFill>
                            <a:srgbClr val="28817A"/>
                          </a:solidFill>
                          <a:latin typeface="Courier New"/>
                          <a:cs typeface="Courier New"/>
                        </a:rPr>
                        <a:t>operate</a:t>
                      </a:r>
                      <a:endParaRPr sz="1600">
                        <a:latin typeface="Courier New"/>
                        <a:cs typeface="Courier New"/>
                      </a:endParaRPr>
                    </a:p>
                  </a:txBody>
                  <a:tcPr marL="0" marR="0" marT="0" marB="0"/>
                </a:tc>
                <a:extLst>
                  <a:ext uri="{0D108BD9-81ED-4DB2-BD59-A6C34878D82A}">
                    <a16:rowId xmlns:a16="http://schemas.microsoft.com/office/drawing/2014/main" val="10001"/>
                  </a:ext>
                </a:extLst>
              </a:tr>
              <a:tr h="241935">
                <a:tc>
                  <a:txBody>
                    <a:bodyPr/>
                    <a:lstStyle/>
                    <a:p>
                      <a:pPr marL="31750">
                        <a:lnSpc>
                          <a:spcPts val="1810"/>
                        </a:lnSpc>
                      </a:pPr>
                      <a:r>
                        <a:rPr sz="1600" spc="-50" dirty="0">
                          <a:latin typeface="Courier New"/>
                          <a:cs typeface="Courier New"/>
                        </a:rPr>
                        <a:t>…</a:t>
                      </a:r>
                      <a:endParaRPr sz="1600">
                        <a:latin typeface="Courier New"/>
                        <a:cs typeface="Courier New"/>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dirty="0">
                        <a:latin typeface="Times New Roman"/>
                        <a:cs typeface="Times New Roman"/>
                      </a:endParaRPr>
                    </a:p>
                  </a:txBody>
                  <a:tcPr marL="0" marR="0" marT="0" marB="0"/>
                </a:tc>
                <a:extLst>
                  <a:ext uri="{0D108BD9-81ED-4DB2-BD59-A6C34878D82A}">
                    <a16:rowId xmlns:a16="http://schemas.microsoft.com/office/drawing/2014/main" val="10002"/>
                  </a:ext>
                </a:extLst>
              </a:tr>
            </a:tbl>
          </a:graphicData>
        </a:graphic>
      </p:graphicFrame>
      <p:graphicFrame>
        <p:nvGraphicFramePr>
          <p:cNvPr id="10" name="object 11">
            <a:extLst>
              <a:ext uri="{FF2B5EF4-FFF2-40B4-BE49-F238E27FC236}">
                <a16:creationId xmlns:a16="http://schemas.microsoft.com/office/drawing/2014/main" id="{5C56255D-AFFD-1CB7-4C48-2877918D6FC5}"/>
              </a:ext>
            </a:extLst>
          </p:cNvPr>
          <p:cNvGraphicFramePr>
            <a:graphicFrameLocks noGrp="1"/>
          </p:cNvGraphicFramePr>
          <p:nvPr/>
        </p:nvGraphicFramePr>
        <p:xfrm>
          <a:off x="271585" y="4309001"/>
          <a:ext cx="4478019" cy="1200150"/>
        </p:xfrm>
        <a:graphic>
          <a:graphicData uri="http://schemas.openxmlformats.org/drawingml/2006/table">
            <a:tbl>
              <a:tblPr firstRow="1" bandRow="1">
                <a:tableStyleId>{2D5ABB26-0587-4C30-8999-92F81FD0307C}</a:tableStyleId>
              </a:tblPr>
              <a:tblGrid>
                <a:gridCol w="1378585">
                  <a:extLst>
                    <a:ext uri="{9D8B030D-6E8A-4147-A177-3AD203B41FA5}">
                      <a16:colId xmlns:a16="http://schemas.microsoft.com/office/drawing/2014/main" val="20000"/>
                    </a:ext>
                  </a:extLst>
                </a:gridCol>
                <a:gridCol w="321945">
                  <a:extLst>
                    <a:ext uri="{9D8B030D-6E8A-4147-A177-3AD203B41FA5}">
                      <a16:colId xmlns:a16="http://schemas.microsoft.com/office/drawing/2014/main" val="20001"/>
                    </a:ext>
                  </a:extLst>
                </a:gridCol>
                <a:gridCol w="257810">
                  <a:extLst>
                    <a:ext uri="{9D8B030D-6E8A-4147-A177-3AD203B41FA5}">
                      <a16:colId xmlns:a16="http://schemas.microsoft.com/office/drawing/2014/main" val="20002"/>
                    </a:ext>
                  </a:extLst>
                </a:gridCol>
                <a:gridCol w="1249680">
                  <a:extLst>
                    <a:ext uri="{9D8B030D-6E8A-4147-A177-3AD203B41FA5}">
                      <a16:colId xmlns:a16="http://schemas.microsoft.com/office/drawing/2014/main" val="20003"/>
                    </a:ext>
                  </a:extLst>
                </a:gridCol>
                <a:gridCol w="321945">
                  <a:extLst>
                    <a:ext uri="{9D8B030D-6E8A-4147-A177-3AD203B41FA5}">
                      <a16:colId xmlns:a16="http://schemas.microsoft.com/office/drawing/2014/main" val="20004"/>
                    </a:ext>
                  </a:extLst>
                </a:gridCol>
                <a:gridCol w="948054">
                  <a:extLst>
                    <a:ext uri="{9D8B030D-6E8A-4147-A177-3AD203B41FA5}">
                      <a16:colId xmlns:a16="http://schemas.microsoft.com/office/drawing/2014/main" val="20005"/>
                    </a:ext>
                  </a:extLst>
                </a:gridCol>
              </a:tblGrid>
              <a:tr h="323850">
                <a:tc>
                  <a:txBody>
                    <a:bodyPr/>
                    <a:lstStyle/>
                    <a:p>
                      <a:pPr marL="342265">
                        <a:lnSpc>
                          <a:spcPct val="100000"/>
                        </a:lnSpc>
                        <a:spcBef>
                          <a:spcPts val="165"/>
                        </a:spcBef>
                      </a:pPr>
                      <a:r>
                        <a:rPr sz="1600" spc="-10" dirty="0">
                          <a:latin typeface="Courier New"/>
                          <a:cs typeface="Courier New"/>
                        </a:rPr>
                        <a:t>(*v*)ing</a:t>
                      </a:r>
                      <a:endParaRPr sz="1600">
                        <a:latin typeface="Courier New"/>
                        <a:cs typeface="Courier New"/>
                      </a:endParaRPr>
                    </a:p>
                  </a:txBody>
                  <a:tcPr marL="0" marR="0" marT="20955" marB="0"/>
                </a:tc>
                <a:tc>
                  <a:txBody>
                    <a:bodyPr/>
                    <a:lstStyle/>
                    <a:p>
                      <a:pPr algn="ctr">
                        <a:lnSpc>
                          <a:spcPct val="100000"/>
                        </a:lnSpc>
                        <a:spcBef>
                          <a:spcPts val="165"/>
                        </a:spcBef>
                      </a:pPr>
                      <a:r>
                        <a:rPr sz="1600" spc="-50" dirty="0">
                          <a:latin typeface="Symbol"/>
                          <a:cs typeface="Symbol"/>
                        </a:rPr>
                        <a:t></a:t>
                      </a:r>
                      <a:endParaRPr sz="1600">
                        <a:latin typeface="Symbol"/>
                        <a:cs typeface="Symbol"/>
                      </a:endParaRPr>
                    </a:p>
                  </a:txBody>
                  <a:tcPr marL="0" marR="0" marT="20955" marB="0"/>
                </a:tc>
                <a:tc>
                  <a:txBody>
                    <a:bodyPr/>
                    <a:lstStyle/>
                    <a:p>
                      <a:pPr marR="20955" algn="ctr">
                        <a:lnSpc>
                          <a:spcPct val="100000"/>
                        </a:lnSpc>
                        <a:spcBef>
                          <a:spcPts val="165"/>
                        </a:spcBef>
                      </a:pPr>
                      <a:r>
                        <a:rPr sz="1600" spc="-50" dirty="0">
                          <a:latin typeface="Calibri"/>
                          <a:cs typeface="Calibri"/>
                        </a:rPr>
                        <a:t>ø</a:t>
                      </a:r>
                      <a:endParaRPr sz="1600">
                        <a:latin typeface="Calibri"/>
                        <a:cs typeface="Calibri"/>
                      </a:endParaRPr>
                    </a:p>
                  </a:txBody>
                  <a:tcPr marL="0" marR="0" marT="20955" marB="0"/>
                </a:tc>
                <a:tc>
                  <a:txBody>
                    <a:bodyPr/>
                    <a:lstStyle/>
                    <a:p>
                      <a:pPr marL="93345">
                        <a:lnSpc>
                          <a:spcPct val="100000"/>
                        </a:lnSpc>
                        <a:spcBef>
                          <a:spcPts val="165"/>
                        </a:spcBef>
                      </a:pPr>
                      <a:r>
                        <a:rPr sz="1600" spc="-10" dirty="0">
                          <a:solidFill>
                            <a:srgbClr val="28817A"/>
                          </a:solidFill>
                          <a:latin typeface="Courier New"/>
                          <a:cs typeface="Courier New"/>
                        </a:rPr>
                        <a:t>walking</a:t>
                      </a:r>
                      <a:endParaRPr sz="1600">
                        <a:latin typeface="Courier New"/>
                        <a:cs typeface="Courier New"/>
                      </a:endParaRPr>
                    </a:p>
                  </a:txBody>
                  <a:tcPr marL="0" marR="0" marT="20955" marB="0"/>
                </a:tc>
                <a:tc>
                  <a:txBody>
                    <a:bodyPr/>
                    <a:lstStyle/>
                    <a:p>
                      <a:pPr marL="62865">
                        <a:lnSpc>
                          <a:spcPct val="100000"/>
                        </a:lnSpc>
                        <a:spcBef>
                          <a:spcPts val="165"/>
                        </a:spcBef>
                      </a:pPr>
                      <a:r>
                        <a:rPr sz="1600" spc="-50" dirty="0">
                          <a:solidFill>
                            <a:srgbClr val="30928D"/>
                          </a:solidFill>
                          <a:latin typeface="Symbol"/>
                          <a:cs typeface="Symbol"/>
                        </a:rPr>
                        <a:t></a:t>
                      </a:r>
                      <a:endParaRPr sz="1600">
                        <a:latin typeface="Symbol"/>
                        <a:cs typeface="Symbol"/>
                      </a:endParaRPr>
                    </a:p>
                  </a:txBody>
                  <a:tcPr marL="0" marR="0" marT="20955" marB="0"/>
                </a:tc>
                <a:tc>
                  <a:txBody>
                    <a:bodyPr/>
                    <a:lstStyle/>
                    <a:p>
                      <a:pPr marL="62865">
                        <a:lnSpc>
                          <a:spcPct val="100000"/>
                        </a:lnSpc>
                        <a:spcBef>
                          <a:spcPts val="165"/>
                        </a:spcBef>
                      </a:pPr>
                      <a:r>
                        <a:rPr sz="1600" spc="-20" dirty="0">
                          <a:solidFill>
                            <a:srgbClr val="28817A"/>
                          </a:solidFill>
                          <a:latin typeface="Courier New"/>
                          <a:cs typeface="Courier New"/>
                        </a:rPr>
                        <a:t>walk</a:t>
                      </a:r>
                      <a:endParaRPr sz="1600">
                        <a:latin typeface="Courier New"/>
                        <a:cs typeface="Courier New"/>
                      </a:endParaRPr>
                    </a:p>
                  </a:txBody>
                  <a:tcPr marL="0" marR="0" marT="20955" marB="0"/>
                </a:tc>
                <a:extLst>
                  <a:ext uri="{0D108BD9-81ED-4DB2-BD59-A6C34878D82A}">
                    <a16:rowId xmlns:a16="http://schemas.microsoft.com/office/drawing/2014/main" val="10000"/>
                  </a:ext>
                </a:extLst>
              </a:tr>
              <a:tr h="602615">
                <a:tc>
                  <a:txBody>
                    <a:bodyPr/>
                    <a:lstStyle/>
                    <a:p>
                      <a:pPr>
                        <a:lnSpc>
                          <a:spcPct val="100000"/>
                        </a:lnSpc>
                        <a:spcBef>
                          <a:spcPts val="470"/>
                        </a:spcBef>
                      </a:pPr>
                      <a:endParaRPr sz="1600">
                        <a:latin typeface="Times New Roman"/>
                        <a:cs typeface="Times New Roman"/>
                      </a:endParaRPr>
                    </a:p>
                    <a:p>
                      <a:pPr marL="342265">
                        <a:lnSpc>
                          <a:spcPct val="100000"/>
                        </a:lnSpc>
                        <a:spcBef>
                          <a:spcPts val="5"/>
                        </a:spcBef>
                      </a:pPr>
                      <a:r>
                        <a:rPr sz="1600" spc="-10" dirty="0">
                          <a:latin typeface="Courier New"/>
                          <a:cs typeface="Courier New"/>
                        </a:rPr>
                        <a:t>(*v*)ed</a:t>
                      </a:r>
                      <a:endParaRPr sz="1600">
                        <a:latin typeface="Courier New"/>
                        <a:cs typeface="Courier New"/>
                      </a:endParaRPr>
                    </a:p>
                  </a:txBody>
                  <a:tcPr marL="0" marR="0" marT="59690" marB="0"/>
                </a:tc>
                <a:tc>
                  <a:txBody>
                    <a:bodyPr/>
                    <a:lstStyle/>
                    <a:p>
                      <a:pPr>
                        <a:lnSpc>
                          <a:spcPct val="100000"/>
                        </a:lnSpc>
                        <a:spcBef>
                          <a:spcPts val="470"/>
                        </a:spcBef>
                      </a:pPr>
                      <a:endParaRPr sz="1600">
                        <a:latin typeface="Times New Roman"/>
                        <a:cs typeface="Times New Roman"/>
                      </a:endParaRPr>
                    </a:p>
                    <a:p>
                      <a:pPr algn="ctr">
                        <a:lnSpc>
                          <a:spcPct val="100000"/>
                        </a:lnSpc>
                        <a:spcBef>
                          <a:spcPts val="5"/>
                        </a:spcBef>
                      </a:pPr>
                      <a:r>
                        <a:rPr sz="1600" spc="-50" dirty="0">
                          <a:latin typeface="Symbol"/>
                          <a:cs typeface="Symbol"/>
                        </a:rPr>
                        <a:t></a:t>
                      </a:r>
                      <a:endParaRPr sz="1600">
                        <a:latin typeface="Symbol"/>
                        <a:cs typeface="Symbol"/>
                      </a:endParaRPr>
                    </a:p>
                  </a:txBody>
                  <a:tcPr marL="0" marR="0" marT="59690" marB="0"/>
                </a:tc>
                <a:tc>
                  <a:txBody>
                    <a:bodyPr/>
                    <a:lstStyle/>
                    <a:p>
                      <a:pPr>
                        <a:lnSpc>
                          <a:spcPct val="100000"/>
                        </a:lnSpc>
                        <a:spcBef>
                          <a:spcPts val="470"/>
                        </a:spcBef>
                      </a:pPr>
                      <a:endParaRPr sz="1600">
                        <a:latin typeface="Times New Roman"/>
                        <a:cs typeface="Times New Roman"/>
                      </a:endParaRPr>
                    </a:p>
                    <a:p>
                      <a:pPr marR="20955" algn="ctr">
                        <a:lnSpc>
                          <a:spcPct val="100000"/>
                        </a:lnSpc>
                        <a:spcBef>
                          <a:spcPts val="5"/>
                        </a:spcBef>
                      </a:pPr>
                      <a:r>
                        <a:rPr sz="1600" spc="-50" dirty="0">
                          <a:latin typeface="Calibri"/>
                          <a:cs typeface="Calibri"/>
                        </a:rPr>
                        <a:t>ø</a:t>
                      </a:r>
                      <a:endParaRPr sz="1600">
                        <a:latin typeface="Calibri"/>
                        <a:cs typeface="Calibri"/>
                      </a:endParaRPr>
                    </a:p>
                  </a:txBody>
                  <a:tcPr marL="0" marR="0" marT="59690" marB="0"/>
                </a:tc>
                <a:tc>
                  <a:txBody>
                    <a:bodyPr/>
                    <a:lstStyle/>
                    <a:p>
                      <a:pPr marL="89535">
                        <a:lnSpc>
                          <a:spcPts val="1835"/>
                        </a:lnSpc>
                      </a:pPr>
                      <a:r>
                        <a:rPr sz="1600" spc="-20" dirty="0">
                          <a:solidFill>
                            <a:srgbClr val="28817A"/>
                          </a:solidFill>
                          <a:latin typeface="Courier New"/>
                          <a:cs typeface="Courier New"/>
                        </a:rPr>
                        <a:t>sing</a:t>
                      </a:r>
                      <a:endParaRPr sz="1600">
                        <a:latin typeface="Courier New"/>
                        <a:cs typeface="Courier New"/>
                      </a:endParaRPr>
                    </a:p>
                    <a:p>
                      <a:pPr marL="93345">
                        <a:lnSpc>
                          <a:spcPct val="100000"/>
                        </a:lnSpc>
                        <a:spcBef>
                          <a:spcPts val="480"/>
                        </a:spcBef>
                      </a:pPr>
                      <a:r>
                        <a:rPr sz="1600" spc="-10" dirty="0">
                          <a:solidFill>
                            <a:srgbClr val="28817A"/>
                          </a:solidFill>
                          <a:latin typeface="Courier New"/>
                          <a:cs typeface="Courier New"/>
                        </a:rPr>
                        <a:t>plastered</a:t>
                      </a:r>
                      <a:endParaRPr sz="1600">
                        <a:latin typeface="Courier New"/>
                        <a:cs typeface="Courier New"/>
                      </a:endParaRPr>
                    </a:p>
                  </a:txBody>
                  <a:tcPr marL="0" marR="0" marT="0" marB="0"/>
                </a:tc>
                <a:tc>
                  <a:txBody>
                    <a:bodyPr/>
                    <a:lstStyle/>
                    <a:p>
                      <a:pPr marL="58419">
                        <a:lnSpc>
                          <a:spcPts val="1835"/>
                        </a:lnSpc>
                      </a:pPr>
                      <a:r>
                        <a:rPr sz="1600" spc="-50" dirty="0">
                          <a:solidFill>
                            <a:srgbClr val="30928D"/>
                          </a:solidFill>
                          <a:latin typeface="Symbol"/>
                          <a:cs typeface="Symbol"/>
                        </a:rPr>
                        <a:t></a:t>
                      </a:r>
                      <a:endParaRPr sz="1600">
                        <a:latin typeface="Symbol"/>
                        <a:cs typeface="Symbol"/>
                      </a:endParaRPr>
                    </a:p>
                    <a:p>
                      <a:pPr marL="62865">
                        <a:lnSpc>
                          <a:spcPct val="100000"/>
                        </a:lnSpc>
                        <a:spcBef>
                          <a:spcPts val="480"/>
                        </a:spcBef>
                      </a:pPr>
                      <a:r>
                        <a:rPr sz="1600" spc="-50" dirty="0">
                          <a:solidFill>
                            <a:srgbClr val="30928D"/>
                          </a:solidFill>
                          <a:latin typeface="Symbol"/>
                          <a:cs typeface="Symbol"/>
                        </a:rPr>
                        <a:t></a:t>
                      </a:r>
                      <a:endParaRPr sz="1600">
                        <a:latin typeface="Symbol"/>
                        <a:cs typeface="Symbol"/>
                      </a:endParaRPr>
                    </a:p>
                  </a:txBody>
                  <a:tcPr marL="0" marR="0" marT="0" marB="0"/>
                </a:tc>
                <a:tc>
                  <a:txBody>
                    <a:bodyPr/>
                    <a:lstStyle/>
                    <a:p>
                      <a:pPr marL="58419">
                        <a:lnSpc>
                          <a:spcPts val="1835"/>
                        </a:lnSpc>
                      </a:pPr>
                      <a:r>
                        <a:rPr sz="1600" spc="-20" dirty="0">
                          <a:solidFill>
                            <a:srgbClr val="28817A"/>
                          </a:solidFill>
                          <a:latin typeface="Courier New"/>
                          <a:cs typeface="Courier New"/>
                        </a:rPr>
                        <a:t>sing</a:t>
                      </a:r>
                      <a:endParaRPr sz="1600" dirty="0">
                        <a:latin typeface="Courier New"/>
                        <a:cs typeface="Courier New"/>
                      </a:endParaRPr>
                    </a:p>
                    <a:p>
                      <a:pPr marL="62865">
                        <a:lnSpc>
                          <a:spcPct val="100000"/>
                        </a:lnSpc>
                        <a:spcBef>
                          <a:spcPts val="480"/>
                        </a:spcBef>
                      </a:pPr>
                      <a:r>
                        <a:rPr sz="1600" spc="-10" dirty="0">
                          <a:solidFill>
                            <a:srgbClr val="28817A"/>
                          </a:solidFill>
                          <a:latin typeface="Courier New"/>
                          <a:cs typeface="Courier New"/>
                        </a:rPr>
                        <a:t>plaster</a:t>
                      </a:r>
                      <a:endParaRPr sz="1600" dirty="0">
                        <a:latin typeface="Courier New"/>
                        <a:cs typeface="Courier New"/>
                      </a:endParaRPr>
                    </a:p>
                  </a:txBody>
                  <a:tcPr marL="0" marR="0" marT="0" marB="0"/>
                </a:tc>
                <a:extLst>
                  <a:ext uri="{0D108BD9-81ED-4DB2-BD59-A6C34878D82A}">
                    <a16:rowId xmlns:a16="http://schemas.microsoft.com/office/drawing/2014/main" val="10001"/>
                  </a:ext>
                </a:extLst>
              </a:tr>
              <a:tr h="273685">
                <a:tc>
                  <a:txBody>
                    <a:bodyPr/>
                    <a:lstStyle/>
                    <a:p>
                      <a:pPr marL="342265">
                        <a:lnSpc>
                          <a:spcPts val="2055"/>
                        </a:lnSpc>
                      </a:pPr>
                      <a:r>
                        <a:rPr sz="1800" spc="-50" dirty="0">
                          <a:solidFill>
                            <a:srgbClr val="28817A"/>
                          </a:solidFill>
                          <a:latin typeface="Courier New"/>
                          <a:cs typeface="Courier New"/>
                        </a:rPr>
                        <a:t>…</a:t>
                      </a:r>
                      <a:endParaRPr sz="1800">
                        <a:latin typeface="Courier New"/>
                        <a:cs typeface="Courier New"/>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dirty="0">
                        <a:latin typeface="Times New Roman"/>
                        <a:cs typeface="Times New Roman"/>
                      </a:endParaRPr>
                    </a:p>
                  </a:txBody>
                  <a:tcPr marL="0" marR="0" marT="0" marB="0"/>
                </a:tc>
                <a:extLst>
                  <a:ext uri="{0D108BD9-81ED-4DB2-BD59-A6C34878D82A}">
                    <a16:rowId xmlns:a16="http://schemas.microsoft.com/office/drawing/2014/main" val="10002"/>
                  </a:ext>
                </a:extLst>
              </a:tr>
            </a:tbl>
          </a:graphicData>
        </a:graphic>
      </p:graphicFrame>
      <p:graphicFrame>
        <p:nvGraphicFramePr>
          <p:cNvPr id="11" name="object 16">
            <a:extLst>
              <a:ext uri="{FF2B5EF4-FFF2-40B4-BE49-F238E27FC236}">
                <a16:creationId xmlns:a16="http://schemas.microsoft.com/office/drawing/2014/main" id="{C94B345D-EACF-ED9D-B0DB-94C24E24092E}"/>
              </a:ext>
            </a:extLst>
          </p:cNvPr>
          <p:cNvGraphicFramePr>
            <a:graphicFrameLocks noGrp="1"/>
          </p:cNvGraphicFramePr>
          <p:nvPr/>
        </p:nvGraphicFramePr>
        <p:xfrm>
          <a:off x="5973514" y="4309001"/>
          <a:ext cx="3896359" cy="1131570"/>
        </p:xfrm>
        <a:graphic>
          <a:graphicData uri="http://schemas.openxmlformats.org/drawingml/2006/table">
            <a:tbl>
              <a:tblPr firstRow="1" bandRow="1">
                <a:tableStyleId>{2D5ABB26-0587-4C30-8999-92F81FD0307C}</a:tableStyleId>
              </a:tblPr>
              <a:tblGrid>
                <a:gridCol w="641350">
                  <a:extLst>
                    <a:ext uri="{9D8B030D-6E8A-4147-A177-3AD203B41FA5}">
                      <a16:colId xmlns:a16="http://schemas.microsoft.com/office/drawing/2014/main" val="20000"/>
                    </a:ext>
                  </a:extLst>
                </a:gridCol>
                <a:gridCol w="688340">
                  <a:extLst>
                    <a:ext uri="{9D8B030D-6E8A-4147-A177-3AD203B41FA5}">
                      <a16:colId xmlns:a16="http://schemas.microsoft.com/office/drawing/2014/main" val="20001"/>
                    </a:ext>
                  </a:extLst>
                </a:gridCol>
                <a:gridCol w="1410970">
                  <a:extLst>
                    <a:ext uri="{9D8B030D-6E8A-4147-A177-3AD203B41FA5}">
                      <a16:colId xmlns:a16="http://schemas.microsoft.com/office/drawing/2014/main" val="20002"/>
                    </a:ext>
                  </a:extLst>
                </a:gridCol>
                <a:gridCol w="322580">
                  <a:extLst>
                    <a:ext uri="{9D8B030D-6E8A-4147-A177-3AD203B41FA5}">
                      <a16:colId xmlns:a16="http://schemas.microsoft.com/office/drawing/2014/main" val="20003"/>
                    </a:ext>
                  </a:extLst>
                </a:gridCol>
                <a:gridCol w="833119">
                  <a:extLst>
                    <a:ext uri="{9D8B030D-6E8A-4147-A177-3AD203B41FA5}">
                      <a16:colId xmlns:a16="http://schemas.microsoft.com/office/drawing/2014/main" val="20004"/>
                    </a:ext>
                  </a:extLst>
                </a:gridCol>
              </a:tblGrid>
              <a:tr h="273050">
                <a:tc>
                  <a:txBody>
                    <a:bodyPr/>
                    <a:lstStyle/>
                    <a:p>
                      <a:pPr marL="31750">
                        <a:lnSpc>
                          <a:spcPts val="1845"/>
                        </a:lnSpc>
                      </a:pPr>
                      <a:r>
                        <a:rPr sz="1600" spc="-25" dirty="0">
                          <a:latin typeface="Courier New"/>
                          <a:cs typeface="Courier New"/>
                        </a:rPr>
                        <a:t>al</a:t>
                      </a:r>
                      <a:endParaRPr sz="1600">
                        <a:latin typeface="Courier New"/>
                        <a:cs typeface="Courier New"/>
                      </a:endParaRPr>
                    </a:p>
                  </a:txBody>
                  <a:tcPr marL="0" marR="0" marT="0" marB="0"/>
                </a:tc>
                <a:tc>
                  <a:txBody>
                    <a:bodyPr/>
                    <a:lstStyle/>
                    <a:p>
                      <a:pPr marR="6350" algn="ctr">
                        <a:lnSpc>
                          <a:spcPts val="1845"/>
                        </a:lnSpc>
                      </a:pPr>
                      <a:r>
                        <a:rPr sz="1600" dirty="0">
                          <a:latin typeface="Symbol"/>
                          <a:cs typeface="Symbol"/>
                        </a:rPr>
                        <a:t></a:t>
                      </a:r>
                      <a:r>
                        <a:rPr sz="1600" spc="80" dirty="0">
                          <a:latin typeface="Times New Roman"/>
                          <a:cs typeface="Times New Roman"/>
                        </a:rPr>
                        <a:t>  </a:t>
                      </a:r>
                      <a:r>
                        <a:rPr sz="1600" spc="-50" dirty="0">
                          <a:latin typeface="Calibri"/>
                          <a:cs typeface="Calibri"/>
                        </a:rPr>
                        <a:t>ø</a:t>
                      </a:r>
                      <a:endParaRPr sz="1600">
                        <a:latin typeface="Calibri"/>
                        <a:cs typeface="Calibri"/>
                      </a:endParaRPr>
                    </a:p>
                  </a:txBody>
                  <a:tcPr marL="0" marR="0" marT="0" marB="0"/>
                </a:tc>
                <a:tc>
                  <a:txBody>
                    <a:bodyPr/>
                    <a:lstStyle/>
                    <a:p>
                      <a:pPr marL="139065">
                        <a:lnSpc>
                          <a:spcPts val="1845"/>
                        </a:lnSpc>
                      </a:pPr>
                      <a:r>
                        <a:rPr sz="1600" spc="-10" dirty="0">
                          <a:solidFill>
                            <a:srgbClr val="28817A"/>
                          </a:solidFill>
                          <a:latin typeface="Courier New"/>
                          <a:cs typeface="Courier New"/>
                        </a:rPr>
                        <a:t>revival</a:t>
                      </a:r>
                      <a:endParaRPr sz="1600">
                        <a:latin typeface="Courier New"/>
                        <a:cs typeface="Courier New"/>
                      </a:endParaRPr>
                    </a:p>
                  </a:txBody>
                  <a:tcPr marL="0" marR="0" marT="0" marB="0"/>
                </a:tc>
                <a:tc>
                  <a:txBody>
                    <a:bodyPr/>
                    <a:lstStyle/>
                    <a:p>
                      <a:pPr marL="17145" algn="ctr">
                        <a:lnSpc>
                          <a:spcPts val="1845"/>
                        </a:lnSpc>
                      </a:pPr>
                      <a:r>
                        <a:rPr sz="1600" spc="-50" dirty="0">
                          <a:solidFill>
                            <a:srgbClr val="30928D"/>
                          </a:solidFill>
                          <a:latin typeface="Symbol"/>
                          <a:cs typeface="Symbol"/>
                        </a:rPr>
                        <a:t></a:t>
                      </a:r>
                      <a:endParaRPr sz="1600">
                        <a:latin typeface="Symbol"/>
                        <a:cs typeface="Symbol"/>
                      </a:endParaRPr>
                    </a:p>
                  </a:txBody>
                  <a:tcPr marL="0" marR="0" marT="0" marB="0"/>
                </a:tc>
                <a:tc>
                  <a:txBody>
                    <a:bodyPr/>
                    <a:lstStyle/>
                    <a:p>
                      <a:pPr marL="69215">
                        <a:lnSpc>
                          <a:spcPts val="1845"/>
                        </a:lnSpc>
                      </a:pPr>
                      <a:r>
                        <a:rPr sz="1600" spc="-10" dirty="0">
                          <a:solidFill>
                            <a:srgbClr val="28817A"/>
                          </a:solidFill>
                          <a:latin typeface="Courier New"/>
                          <a:cs typeface="Courier New"/>
                        </a:rPr>
                        <a:t>reviv</a:t>
                      </a:r>
                      <a:endParaRPr sz="1600">
                        <a:latin typeface="Courier New"/>
                        <a:cs typeface="Courier New"/>
                      </a:endParaRPr>
                    </a:p>
                  </a:txBody>
                  <a:tcPr marL="0" marR="0" marT="0" marB="0"/>
                </a:tc>
                <a:extLst>
                  <a:ext uri="{0D108BD9-81ED-4DB2-BD59-A6C34878D82A}">
                    <a16:rowId xmlns:a16="http://schemas.microsoft.com/office/drawing/2014/main" val="10000"/>
                  </a:ext>
                </a:extLst>
              </a:tr>
              <a:tr h="318135">
                <a:tc>
                  <a:txBody>
                    <a:bodyPr/>
                    <a:lstStyle/>
                    <a:p>
                      <a:pPr marL="31750">
                        <a:lnSpc>
                          <a:spcPct val="100000"/>
                        </a:lnSpc>
                        <a:spcBef>
                          <a:spcPts val="70"/>
                        </a:spcBef>
                      </a:pPr>
                      <a:r>
                        <a:rPr sz="1600" spc="-20" dirty="0">
                          <a:latin typeface="Courier New"/>
                          <a:cs typeface="Courier New"/>
                        </a:rPr>
                        <a:t>able</a:t>
                      </a:r>
                      <a:endParaRPr sz="1600">
                        <a:latin typeface="Courier New"/>
                        <a:cs typeface="Courier New"/>
                      </a:endParaRPr>
                    </a:p>
                  </a:txBody>
                  <a:tcPr marL="0" marR="0" marT="8890" marB="0"/>
                </a:tc>
                <a:tc>
                  <a:txBody>
                    <a:bodyPr/>
                    <a:lstStyle/>
                    <a:p>
                      <a:pPr marR="6350" algn="ctr">
                        <a:lnSpc>
                          <a:spcPct val="100000"/>
                        </a:lnSpc>
                        <a:spcBef>
                          <a:spcPts val="70"/>
                        </a:spcBef>
                      </a:pPr>
                      <a:r>
                        <a:rPr sz="1600" dirty="0">
                          <a:latin typeface="Symbol"/>
                          <a:cs typeface="Symbol"/>
                        </a:rPr>
                        <a:t></a:t>
                      </a:r>
                      <a:r>
                        <a:rPr sz="1600" spc="80" dirty="0">
                          <a:latin typeface="Times New Roman"/>
                          <a:cs typeface="Times New Roman"/>
                        </a:rPr>
                        <a:t>  </a:t>
                      </a:r>
                      <a:r>
                        <a:rPr sz="1600" spc="-50" dirty="0">
                          <a:latin typeface="Calibri"/>
                          <a:cs typeface="Calibri"/>
                        </a:rPr>
                        <a:t>ø</a:t>
                      </a:r>
                      <a:endParaRPr sz="1600">
                        <a:latin typeface="Calibri"/>
                        <a:cs typeface="Calibri"/>
                      </a:endParaRPr>
                    </a:p>
                  </a:txBody>
                  <a:tcPr marL="0" marR="0" marT="8890" marB="0"/>
                </a:tc>
                <a:tc>
                  <a:txBody>
                    <a:bodyPr/>
                    <a:lstStyle/>
                    <a:p>
                      <a:pPr marL="139065">
                        <a:lnSpc>
                          <a:spcPct val="100000"/>
                        </a:lnSpc>
                        <a:spcBef>
                          <a:spcPts val="70"/>
                        </a:spcBef>
                      </a:pPr>
                      <a:r>
                        <a:rPr sz="1600" spc="-10" dirty="0">
                          <a:solidFill>
                            <a:srgbClr val="28817A"/>
                          </a:solidFill>
                          <a:latin typeface="Courier New"/>
                          <a:cs typeface="Courier New"/>
                        </a:rPr>
                        <a:t>adjustable</a:t>
                      </a:r>
                      <a:endParaRPr sz="1600">
                        <a:latin typeface="Courier New"/>
                        <a:cs typeface="Courier New"/>
                      </a:endParaRPr>
                    </a:p>
                  </a:txBody>
                  <a:tcPr marL="0" marR="0" marT="8890" marB="0"/>
                </a:tc>
                <a:tc>
                  <a:txBody>
                    <a:bodyPr/>
                    <a:lstStyle/>
                    <a:p>
                      <a:pPr marL="17145" algn="ctr">
                        <a:lnSpc>
                          <a:spcPct val="100000"/>
                        </a:lnSpc>
                        <a:spcBef>
                          <a:spcPts val="70"/>
                        </a:spcBef>
                      </a:pPr>
                      <a:r>
                        <a:rPr sz="1600" spc="-50" dirty="0">
                          <a:solidFill>
                            <a:srgbClr val="30928D"/>
                          </a:solidFill>
                          <a:latin typeface="Symbol"/>
                          <a:cs typeface="Symbol"/>
                        </a:rPr>
                        <a:t></a:t>
                      </a:r>
                      <a:endParaRPr sz="1600">
                        <a:latin typeface="Symbol"/>
                        <a:cs typeface="Symbol"/>
                      </a:endParaRPr>
                    </a:p>
                  </a:txBody>
                  <a:tcPr marL="0" marR="0" marT="8890" marB="0"/>
                </a:tc>
                <a:tc>
                  <a:txBody>
                    <a:bodyPr/>
                    <a:lstStyle/>
                    <a:p>
                      <a:pPr marL="69215">
                        <a:lnSpc>
                          <a:spcPct val="100000"/>
                        </a:lnSpc>
                        <a:spcBef>
                          <a:spcPts val="70"/>
                        </a:spcBef>
                      </a:pPr>
                      <a:r>
                        <a:rPr sz="1600" spc="-10" dirty="0">
                          <a:solidFill>
                            <a:srgbClr val="28817A"/>
                          </a:solidFill>
                          <a:latin typeface="Courier New"/>
                          <a:cs typeface="Courier New"/>
                        </a:rPr>
                        <a:t>adjust</a:t>
                      </a:r>
                      <a:endParaRPr sz="1600">
                        <a:latin typeface="Courier New"/>
                        <a:cs typeface="Courier New"/>
                      </a:endParaRPr>
                    </a:p>
                  </a:txBody>
                  <a:tcPr marL="0" marR="0" marT="8890" marB="0"/>
                </a:tc>
                <a:extLst>
                  <a:ext uri="{0D108BD9-81ED-4DB2-BD59-A6C34878D82A}">
                    <a16:rowId xmlns:a16="http://schemas.microsoft.com/office/drawing/2014/main" val="10001"/>
                  </a:ext>
                </a:extLst>
              </a:tr>
              <a:tr h="540385">
                <a:tc>
                  <a:txBody>
                    <a:bodyPr/>
                    <a:lstStyle/>
                    <a:p>
                      <a:pPr marL="31750">
                        <a:lnSpc>
                          <a:spcPts val="1885"/>
                        </a:lnSpc>
                      </a:pPr>
                      <a:r>
                        <a:rPr sz="1600" spc="-25" dirty="0">
                          <a:latin typeface="Courier New"/>
                          <a:cs typeface="Courier New"/>
                        </a:rPr>
                        <a:t>ate</a:t>
                      </a:r>
                      <a:endParaRPr sz="1600">
                        <a:latin typeface="Courier New"/>
                        <a:cs typeface="Courier New"/>
                      </a:endParaRPr>
                    </a:p>
                    <a:p>
                      <a:pPr marL="31750">
                        <a:lnSpc>
                          <a:spcPts val="1895"/>
                        </a:lnSpc>
                        <a:spcBef>
                          <a:spcPts val="380"/>
                        </a:spcBef>
                      </a:pPr>
                      <a:r>
                        <a:rPr sz="1600" spc="-50" dirty="0">
                          <a:latin typeface="Courier New"/>
                          <a:cs typeface="Courier New"/>
                        </a:rPr>
                        <a:t>…</a:t>
                      </a:r>
                      <a:endParaRPr sz="1600">
                        <a:latin typeface="Courier New"/>
                        <a:cs typeface="Courier New"/>
                      </a:endParaRPr>
                    </a:p>
                  </a:txBody>
                  <a:tcPr marL="0" marR="0" marT="0" marB="0"/>
                </a:tc>
                <a:tc>
                  <a:txBody>
                    <a:bodyPr/>
                    <a:lstStyle/>
                    <a:p>
                      <a:pPr algn="ctr">
                        <a:lnSpc>
                          <a:spcPts val="1885"/>
                        </a:lnSpc>
                      </a:pPr>
                      <a:r>
                        <a:rPr sz="1600" dirty="0">
                          <a:latin typeface="Symbol"/>
                          <a:cs typeface="Symbol"/>
                        </a:rPr>
                        <a:t></a:t>
                      </a:r>
                      <a:r>
                        <a:rPr sz="1600" spc="80" dirty="0">
                          <a:latin typeface="Times New Roman"/>
                          <a:cs typeface="Times New Roman"/>
                        </a:rPr>
                        <a:t>  </a:t>
                      </a:r>
                      <a:r>
                        <a:rPr sz="1600" spc="-50" dirty="0">
                          <a:latin typeface="Courier New"/>
                          <a:cs typeface="Courier New"/>
                        </a:rPr>
                        <a:t>ø</a:t>
                      </a:r>
                      <a:endParaRPr sz="1600">
                        <a:latin typeface="Courier New"/>
                        <a:cs typeface="Courier New"/>
                      </a:endParaRPr>
                    </a:p>
                  </a:txBody>
                  <a:tcPr marL="0" marR="0" marT="0" marB="0"/>
                </a:tc>
                <a:tc>
                  <a:txBody>
                    <a:bodyPr/>
                    <a:lstStyle/>
                    <a:p>
                      <a:pPr marL="121920">
                        <a:lnSpc>
                          <a:spcPts val="1885"/>
                        </a:lnSpc>
                      </a:pPr>
                      <a:r>
                        <a:rPr sz="1600" spc="-10" dirty="0">
                          <a:solidFill>
                            <a:srgbClr val="28817A"/>
                          </a:solidFill>
                          <a:latin typeface="Courier New"/>
                          <a:cs typeface="Courier New"/>
                        </a:rPr>
                        <a:t>activate</a:t>
                      </a:r>
                      <a:endParaRPr sz="1600" dirty="0">
                        <a:latin typeface="Courier New"/>
                        <a:cs typeface="Courier New"/>
                      </a:endParaRPr>
                    </a:p>
                  </a:txBody>
                  <a:tcPr marL="0" marR="0" marT="0" marB="0"/>
                </a:tc>
                <a:tc>
                  <a:txBody>
                    <a:bodyPr/>
                    <a:lstStyle/>
                    <a:p>
                      <a:pPr marR="9525" algn="ctr">
                        <a:lnSpc>
                          <a:spcPts val="1885"/>
                        </a:lnSpc>
                      </a:pPr>
                      <a:r>
                        <a:rPr sz="1600" spc="-50" dirty="0">
                          <a:solidFill>
                            <a:srgbClr val="30928D"/>
                          </a:solidFill>
                          <a:latin typeface="Symbol"/>
                          <a:cs typeface="Symbol"/>
                        </a:rPr>
                        <a:t></a:t>
                      </a:r>
                      <a:endParaRPr sz="1600">
                        <a:latin typeface="Symbol"/>
                        <a:cs typeface="Symbol"/>
                      </a:endParaRPr>
                    </a:p>
                  </a:txBody>
                  <a:tcPr marL="0" marR="0" marT="0" marB="0"/>
                </a:tc>
                <a:tc>
                  <a:txBody>
                    <a:bodyPr/>
                    <a:lstStyle/>
                    <a:p>
                      <a:pPr marL="52069">
                        <a:lnSpc>
                          <a:spcPts val="1885"/>
                        </a:lnSpc>
                      </a:pPr>
                      <a:r>
                        <a:rPr sz="1600" spc="-10" dirty="0">
                          <a:solidFill>
                            <a:srgbClr val="28817A"/>
                          </a:solidFill>
                          <a:latin typeface="Courier New"/>
                          <a:cs typeface="Courier New"/>
                        </a:rPr>
                        <a:t>activ</a:t>
                      </a:r>
                      <a:endParaRPr sz="1600" dirty="0">
                        <a:latin typeface="Courier New"/>
                        <a:cs typeface="Courier New"/>
                      </a:endParaRPr>
                    </a:p>
                  </a:txBody>
                  <a:tcPr marL="0" marR="0" marT="0" marB="0"/>
                </a:tc>
                <a:extLst>
                  <a:ext uri="{0D108BD9-81ED-4DB2-BD59-A6C34878D82A}">
                    <a16:rowId xmlns:a16="http://schemas.microsoft.com/office/drawing/2014/main" val="10002"/>
                  </a:ext>
                </a:extLst>
              </a:tr>
            </a:tbl>
          </a:graphicData>
        </a:graphic>
      </p:graphicFrame>
      <p:sp>
        <p:nvSpPr>
          <p:cNvPr id="12" name="object 15">
            <a:extLst>
              <a:ext uri="{FF2B5EF4-FFF2-40B4-BE49-F238E27FC236}">
                <a16:creationId xmlns:a16="http://schemas.microsoft.com/office/drawing/2014/main" id="{CC179AAB-19E0-8CCB-6154-5CAEC04BBA55}"/>
              </a:ext>
            </a:extLst>
          </p:cNvPr>
          <p:cNvSpPr txBox="1"/>
          <p:nvPr/>
        </p:nvSpPr>
        <p:spPr>
          <a:xfrm>
            <a:off x="5832862" y="3488640"/>
            <a:ext cx="2573020" cy="330200"/>
          </a:xfrm>
          <a:prstGeom prst="rect">
            <a:avLst/>
          </a:prstGeom>
        </p:spPr>
        <p:txBody>
          <a:bodyPr vert="horz" wrap="square" lIns="0" tIns="12700" rIns="0" bIns="0" rtlCol="0">
            <a:spAutoFit/>
          </a:bodyPr>
          <a:lstStyle/>
          <a:p>
            <a:pPr marL="12700">
              <a:lnSpc>
                <a:spcPct val="100000"/>
              </a:lnSpc>
              <a:spcBef>
                <a:spcPts val="100"/>
              </a:spcBef>
            </a:pPr>
            <a:r>
              <a:rPr sz="2000" dirty="0">
                <a:latin typeface="Calibri"/>
                <a:cs typeface="Calibri"/>
              </a:rPr>
              <a:t>Step</a:t>
            </a:r>
            <a:r>
              <a:rPr sz="2000" spc="-20" dirty="0">
                <a:latin typeface="Calibri"/>
                <a:cs typeface="Calibri"/>
              </a:rPr>
              <a:t> </a:t>
            </a:r>
            <a:r>
              <a:rPr sz="2000" dirty="0">
                <a:latin typeface="Calibri"/>
                <a:cs typeface="Calibri"/>
              </a:rPr>
              <a:t>3</a:t>
            </a:r>
            <a:r>
              <a:rPr sz="2000" spc="-20" dirty="0">
                <a:latin typeface="Calibri"/>
                <a:cs typeface="Calibri"/>
              </a:rPr>
              <a:t> </a:t>
            </a:r>
            <a:r>
              <a:rPr sz="2000" dirty="0">
                <a:latin typeface="Calibri"/>
                <a:cs typeface="Calibri"/>
              </a:rPr>
              <a:t>(for</a:t>
            </a:r>
            <a:r>
              <a:rPr sz="2000" spc="-20" dirty="0">
                <a:latin typeface="Calibri"/>
                <a:cs typeface="Calibri"/>
              </a:rPr>
              <a:t> </a:t>
            </a:r>
            <a:r>
              <a:rPr sz="2000" dirty="0">
                <a:latin typeface="Calibri"/>
                <a:cs typeface="Calibri"/>
              </a:rPr>
              <a:t>longer</a:t>
            </a:r>
            <a:r>
              <a:rPr sz="2000" spc="-20" dirty="0">
                <a:latin typeface="Calibri"/>
                <a:cs typeface="Calibri"/>
              </a:rPr>
              <a:t> </a:t>
            </a:r>
            <a:r>
              <a:rPr sz="2000" spc="-10" dirty="0">
                <a:latin typeface="Calibri"/>
                <a:cs typeface="Calibri"/>
              </a:rPr>
              <a:t>stems)</a:t>
            </a:r>
            <a:endParaRPr sz="2000" dirty="0">
              <a:latin typeface="Calibri"/>
              <a:cs typeface="Calibri"/>
            </a:endParaRPr>
          </a:p>
        </p:txBody>
      </p:sp>
    </p:spTree>
    <p:extLst>
      <p:ext uri="{BB962C8B-B14F-4D97-AF65-F5344CB8AC3E}">
        <p14:creationId xmlns:p14="http://schemas.microsoft.com/office/powerpoint/2010/main" val="2707429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6">
            <a:extLst>
              <a:ext uri="{FF2B5EF4-FFF2-40B4-BE49-F238E27FC236}">
                <a16:creationId xmlns:a16="http://schemas.microsoft.com/office/drawing/2014/main" id="{47E7A5AA-C46B-7E44-698C-391F91DBF4A8}"/>
              </a:ext>
            </a:extLst>
          </p:cNvPr>
          <p:cNvSpPr txBox="1">
            <a:spLocks/>
          </p:cNvSpPr>
          <p:nvPr/>
        </p:nvSpPr>
        <p:spPr>
          <a:xfrm>
            <a:off x="1297939" y="315612"/>
            <a:ext cx="10393318" cy="1514710"/>
          </a:xfrm>
          <a:prstGeom prst="rect">
            <a:avLst/>
          </a:prstGeom>
        </p:spPr>
        <p:txBody>
          <a:bodyPr vert="horz" wrap="square" lIns="0" tIns="12700"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65100">
              <a:lnSpc>
                <a:spcPts val="3820"/>
              </a:lnSpc>
              <a:spcBef>
                <a:spcPts val="100"/>
              </a:spcBef>
            </a:pPr>
            <a:r>
              <a:rPr lang="en-US" dirty="0"/>
              <a:t>Viewing</a:t>
            </a:r>
            <a:r>
              <a:rPr lang="en-US" spc="-50" dirty="0"/>
              <a:t> </a:t>
            </a:r>
            <a:r>
              <a:rPr lang="en-US" dirty="0"/>
              <a:t>morphology</a:t>
            </a:r>
            <a:r>
              <a:rPr lang="en-US" spc="-55" dirty="0"/>
              <a:t> </a:t>
            </a:r>
            <a:r>
              <a:rPr lang="en-US" dirty="0"/>
              <a:t>in</a:t>
            </a:r>
            <a:r>
              <a:rPr lang="en-US" spc="-50" dirty="0"/>
              <a:t> </a:t>
            </a:r>
            <a:r>
              <a:rPr lang="en-US" dirty="0"/>
              <a:t>a</a:t>
            </a:r>
            <a:r>
              <a:rPr lang="en-US" spc="-55" dirty="0"/>
              <a:t> </a:t>
            </a:r>
            <a:r>
              <a:rPr lang="en-US" spc="-10" dirty="0"/>
              <a:t>corpus</a:t>
            </a:r>
          </a:p>
          <a:p>
            <a:pPr marL="165100">
              <a:lnSpc>
                <a:spcPts val="3820"/>
              </a:lnSpc>
              <a:spcBef>
                <a:spcPts val="100"/>
              </a:spcBef>
            </a:pPr>
            <a:endParaRPr lang="en-US" spc="-10" dirty="0"/>
          </a:p>
          <a:p>
            <a:pPr marL="165100">
              <a:lnSpc>
                <a:spcPts val="3820"/>
              </a:lnSpc>
            </a:pPr>
            <a:r>
              <a:rPr lang="en-US" dirty="0"/>
              <a:t>Why</a:t>
            </a:r>
            <a:r>
              <a:rPr lang="en-US" spc="-35" dirty="0"/>
              <a:t> </a:t>
            </a:r>
            <a:r>
              <a:rPr lang="en-US" dirty="0"/>
              <a:t>only</a:t>
            </a:r>
            <a:r>
              <a:rPr lang="en-US" spc="-30" dirty="0"/>
              <a:t> </a:t>
            </a:r>
            <a:r>
              <a:rPr lang="en-US" dirty="0"/>
              <a:t>strip</a:t>
            </a:r>
            <a:r>
              <a:rPr lang="en-US" spc="-30" dirty="0"/>
              <a:t> </a:t>
            </a:r>
            <a:r>
              <a:rPr lang="en-US" dirty="0"/>
              <a:t>–</a:t>
            </a:r>
            <a:r>
              <a:rPr lang="en-US" dirty="0" err="1"/>
              <a:t>ing</a:t>
            </a:r>
            <a:r>
              <a:rPr lang="en-US" spc="-25" dirty="0"/>
              <a:t> </a:t>
            </a:r>
            <a:r>
              <a:rPr lang="en-US" dirty="0"/>
              <a:t>if</a:t>
            </a:r>
            <a:r>
              <a:rPr lang="en-US" spc="-35" dirty="0"/>
              <a:t> </a:t>
            </a:r>
            <a:r>
              <a:rPr lang="en-US" dirty="0"/>
              <a:t>there</a:t>
            </a:r>
            <a:r>
              <a:rPr lang="en-US" spc="-30" dirty="0"/>
              <a:t> </a:t>
            </a:r>
            <a:r>
              <a:rPr lang="en-US" dirty="0"/>
              <a:t>is</a:t>
            </a:r>
            <a:r>
              <a:rPr lang="en-US" spc="-25" dirty="0"/>
              <a:t> </a:t>
            </a:r>
            <a:r>
              <a:rPr lang="en-US" dirty="0"/>
              <a:t>a</a:t>
            </a:r>
            <a:r>
              <a:rPr lang="en-US" spc="-25" dirty="0"/>
              <a:t> </a:t>
            </a:r>
            <a:r>
              <a:rPr lang="en-US" spc="-10" dirty="0"/>
              <a:t>vowel?</a:t>
            </a:r>
          </a:p>
        </p:txBody>
      </p:sp>
      <p:graphicFrame>
        <p:nvGraphicFramePr>
          <p:cNvPr id="3" name="object 8">
            <a:extLst>
              <a:ext uri="{FF2B5EF4-FFF2-40B4-BE49-F238E27FC236}">
                <a16:creationId xmlns:a16="http://schemas.microsoft.com/office/drawing/2014/main" id="{7DE141B6-3758-9836-9143-EE26F4D24A21}"/>
              </a:ext>
            </a:extLst>
          </p:cNvPr>
          <p:cNvGraphicFramePr>
            <a:graphicFrameLocks noGrp="1"/>
          </p:cNvGraphicFramePr>
          <p:nvPr/>
        </p:nvGraphicFramePr>
        <p:xfrm>
          <a:off x="4678529" y="2313305"/>
          <a:ext cx="3622675" cy="877568"/>
        </p:xfrm>
        <a:graphic>
          <a:graphicData uri="http://schemas.openxmlformats.org/drawingml/2006/table">
            <a:tbl>
              <a:tblPr firstRow="1" bandRow="1">
                <a:tableStyleId>{2D5ABB26-0587-4C30-8999-92F81FD0307C}</a:tableStyleId>
              </a:tblPr>
              <a:tblGrid>
                <a:gridCol w="1849120">
                  <a:extLst>
                    <a:ext uri="{9D8B030D-6E8A-4147-A177-3AD203B41FA5}">
                      <a16:colId xmlns:a16="http://schemas.microsoft.com/office/drawing/2014/main" val="20000"/>
                    </a:ext>
                  </a:extLst>
                </a:gridCol>
                <a:gridCol w="777875">
                  <a:extLst>
                    <a:ext uri="{9D8B030D-6E8A-4147-A177-3AD203B41FA5}">
                      <a16:colId xmlns:a16="http://schemas.microsoft.com/office/drawing/2014/main" val="20001"/>
                    </a:ext>
                  </a:extLst>
                </a:gridCol>
                <a:gridCol w="995680">
                  <a:extLst>
                    <a:ext uri="{9D8B030D-6E8A-4147-A177-3AD203B41FA5}">
                      <a16:colId xmlns:a16="http://schemas.microsoft.com/office/drawing/2014/main" val="20002"/>
                    </a:ext>
                  </a:extLst>
                </a:gridCol>
              </a:tblGrid>
              <a:tr h="438784">
                <a:tc>
                  <a:txBody>
                    <a:bodyPr/>
                    <a:lstStyle/>
                    <a:p>
                      <a:pPr marL="38735">
                        <a:lnSpc>
                          <a:spcPts val="2670"/>
                        </a:lnSpc>
                      </a:pPr>
                      <a:r>
                        <a:rPr sz="2800" spc="-10" dirty="0">
                          <a:solidFill>
                            <a:srgbClr val="28817A"/>
                          </a:solidFill>
                          <a:latin typeface="Courier New"/>
                          <a:cs typeface="Courier New"/>
                        </a:rPr>
                        <a:t>walking</a:t>
                      </a:r>
                      <a:endParaRPr sz="2800" dirty="0">
                        <a:latin typeface="Courier New"/>
                        <a:cs typeface="Courier New"/>
                      </a:endParaRPr>
                    </a:p>
                  </a:txBody>
                  <a:tcPr marL="0" marR="0" marT="0" marB="0"/>
                </a:tc>
                <a:tc>
                  <a:txBody>
                    <a:bodyPr/>
                    <a:lstStyle/>
                    <a:p>
                      <a:pPr marR="95250" algn="r">
                        <a:lnSpc>
                          <a:spcPts val="2670"/>
                        </a:lnSpc>
                      </a:pPr>
                      <a:r>
                        <a:rPr sz="2800" spc="-50" dirty="0">
                          <a:solidFill>
                            <a:srgbClr val="30928D"/>
                          </a:solidFill>
                          <a:latin typeface="Symbol"/>
                          <a:cs typeface="Symbol"/>
                        </a:rPr>
                        <a:t></a:t>
                      </a:r>
                      <a:endParaRPr sz="2800" dirty="0">
                        <a:latin typeface="Symbol"/>
                        <a:cs typeface="Symbol"/>
                      </a:endParaRPr>
                    </a:p>
                  </a:txBody>
                  <a:tcPr marL="0" marR="0" marT="0" marB="0"/>
                </a:tc>
                <a:tc>
                  <a:txBody>
                    <a:bodyPr/>
                    <a:lstStyle/>
                    <a:p>
                      <a:pPr marL="78105" algn="ctr">
                        <a:lnSpc>
                          <a:spcPts val="2670"/>
                        </a:lnSpc>
                      </a:pPr>
                      <a:r>
                        <a:rPr sz="2800" spc="-20" dirty="0">
                          <a:solidFill>
                            <a:srgbClr val="28817A"/>
                          </a:solidFill>
                          <a:latin typeface="Courier New"/>
                          <a:cs typeface="Courier New"/>
                        </a:rPr>
                        <a:t>walk</a:t>
                      </a:r>
                      <a:endParaRPr sz="2800">
                        <a:latin typeface="Courier New"/>
                        <a:cs typeface="Courier New"/>
                      </a:endParaRPr>
                    </a:p>
                  </a:txBody>
                  <a:tcPr marL="0" marR="0" marT="0" marB="0"/>
                </a:tc>
                <a:extLst>
                  <a:ext uri="{0D108BD9-81ED-4DB2-BD59-A6C34878D82A}">
                    <a16:rowId xmlns:a16="http://schemas.microsoft.com/office/drawing/2014/main" val="10000"/>
                  </a:ext>
                </a:extLst>
              </a:tr>
              <a:tr h="438784">
                <a:tc>
                  <a:txBody>
                    <a:bodyPr/>
                    <a:lstStyle/>
                    <a:p>
                      <a:pPr marL="31750">
                        <a:lnSpc>
                          <a:spcPts val="3185"/>
                        </a:lnSpc>
                      </a:pPr>
                      <a:r>
                        <a:rPr sz="2800" spc="-20" dirty="0">
                          <a:solidFill>
                            <a:srgbClr val="28817A"/>
                          </a:solidFill>
                          <a:latin typeface="Courier New"/>
                          <a:cs typeface="Courier New"/>
                        </a:rPr>
                        <a:t>sing</a:t>
                      </a:r>
                      <a:endParaRPr sz="2800" dirty="0">
                        <a:latin typeface="Courier New"/>
                        <a:cs typeface="Courier New"/>
                      </a:endParaRPr>
                    </a:p>
                  </a:txBody>
                  <a:tcPr marL="0" marR="0" marT="0" marB="0"/>
                </a:tc>
                <a:tc>
                  <a:txBody>
                    <a:bodyPr/>
                    <a:lstStyle/>
                    <a:p>
                      <a:pPr marR="102235" algn="r">
                        <a:lnSpc>
                          <a:spcPts val="3185"/>
                        </a:lnSpc>
                      </a:pPr>
                      <a:r>
                        <a:rPr sz="2800" spc="-50" dirty="0">
                          <a:solidFill>
                            <a:srgbClr val="30928D"/>
                          </a:solidFill>
                          <a:latin typeface="Symbol"/>
                          <a:cs typeface="Symbol"/>
                        </a:rPr>
                        <a:t></a:t>
                      </a:r>
                      <a:endParaRPr sz="2800">
                        <a:latin typeface="Symbol"/>
                        <a:cs typeface="Symbol"/>
                      </a:endParaRPr>
                    </a:p>
                  </a:txBody>
                  <a:tcPr marL="0" marR="0" marT="0" marB="0"/>
                </a:tc>
                <a:tc>
                  <a:txBody>
                    <a:bodyPr/>
                    <a:lstStyle/>
                    <a:p>
                      <a:pPr marL="64135" algn="ctr">
                        <a:lnSpc>
                          <a:spcPts val="3185"/>
                        </a:lnSpc>
                      </a:pPr>
                      <a:r>
                        <a:rPr sz="2800" spc="-20" dirty="0">
                          <a:solidFill>
                            <a:srgbClr val="28817A"/>
                          </a:solidFill>
                          <a:latin typeface="Courier New"/>
                          <a:cs typeface="Courier New"/>
                        </a:rPr>
                        <a:t>sing</a:t>
                      </a:r>
                      <a:endParaRPr sz="2800" dirty="0">
                        <a:latin typeface="Courier New"/>
                        <a:cs typeface="Courier New"/>
                      </a:endParaRPr>
                    </a:p>
                  </a:txBody>
                  <a:tcPr marL="0" marR="0" marT="0" marB="0"/>
                </a:tc>
                <a:extLst>
                  <a:ext uri="{0D108BD9-81ED-4DB2-BD59-A6C34878D82A}">
                    <a16:rowId xmlns:a16="http://schemas.microsoft.com/office/drawing/2014/main" val="10001"/>
                  </a:ext>
                </a:extLst>
              </a:tr>
            </a:tbl>
          </a:graphicData>
        </a:graphic>
      </p:graphicFrame>
      <p:sp>
        <p:nvSpPr>
          <p:cNvPr id="4" name="object 7">
            <a:extLst>
              <a:ext uri="{FF2B5EF4-FFF2-40B4-BE49-F238E27FC236}">
                <a16:creationId xmlns:a16="http://schemas.microsoft.com/office/drawing/2014/main" id="{BF85361A-6529-100E-3AD9-B03C57681363}"/>
              </a:ext>
            </a:extLst>
          </p:cNvPr>
          <p:cNvSpPr txBox="1"/>
          <p:nvPr/>
        </p:nvSpPr>
        <p:spPr>
          <a:xfrm>
            <a:off x="1374139" y="2299969"/>
            <a:ext cx="2698750" cy="452120"/>
          </a:xfrm>
          <a:prstGeom prst="rect">
            <a:avLst/>
          </a:prstGeom>
        </p:spPr>
        <p:txBody>
          <a:bodyPr vert="horz" wrap="square" lIns="0" tIns="12700" rIns="0" bIns="0" rtlCol="0">
            <a:spAutoFit/>
          </a:bodyPr>
          <a:lstStyle/>
          <a:p>
            <a:pPr marL="12700">
              <a:lnSpc>
                <a:spcPct val="100000"/>
              </a:lnSpc>
              <a:spcBef>
                <a:spcPts val="100"/>
              </a:spcBef>
              <a:tabLst>
                <a:tab pos="1932939" algn="l"/>
                <a:tab pos="2497455" algn="l"/>
              </a:tabLst>
            </a:pPr>
            <a:r>
              <a:rPr sz="2800" spc="-10" dirty="0">
                <a:latin typeface="Courier New"/>
                <a:cs typeface="Courier New"/>
              </a:rPr>
              <a:t>(*v*)ing</a:t>
            </a:r>
            <a:r>
              <a:rPr sz="2800" dirty="0">
                <a:latin typeface="Courier New"/>
                <a:cs typeface="Courier New"/>
              </a:rPr>
              <a:t>	</a:t>
            </a:r>
            <a:r>
              <a:rPr sz="2800" spc="-50" dirty="0">
                <a:latin typeface="Symbol"/>
                <a:cs typeface="Symbol"/>
              </a:rPr>
              <a:t></a:t>
            </a:r>
            <a:r>
              <a:rPr sz="2800" dirty="0">
                <a:latin typeface="Times New Roman"/>
                <a:cs typeface="Times New Roman"/>
              </a:rPr>
              <a:t>	</a:t>
            </a:r>
            <a:r>
              <a:rPr sz="2800" spc="-50" dirty="0">
                <a:latin typeface="Calibri"/>
                <a:cs typeface="Calibri"/>
              </a:rPr>
              <a:t>ø</a:t>
            </a:r>
            <a:endParaRPr sz="2800" dirty="0">
              <a:latin typeface="Calibri"/>
              <a:cs typeface="Calibri"/>
            </a:endParaRPr>
          </a:p>
        </p:txBody>
      </p:sp>
    </p:spTree>
    <p:extLst>
      <p:ext uri="{BB962C8B-B14F-4D97-AF65-F5344CB8AC3E}">
        <p14:creationId xmlns:p14="http://schemas.microsoft.com/office/powerpoint/2010/main" val="9194216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1622</TotalTime>
  <Words>4245</Words>
  <Application>Microsoft Macintosh PowerPoint</Application>
  <PresentationFormat>Widescreen</PresentationFormat>
  <Paragraphs>400</Paragraphs>
  <Slides>20</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Calibri Light</vt:lpstr>
      <vt:lpstr>Courier New</vt:lpstr>
      <vt:lpstr>Söhne</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Dinesh Besiahgari</dc:creator>
  <cp:lastModifiedBy>Gangireddy, Arun Kumar</cp:lastModifiedBy>
  <cp:revision>47</cp:revision>
  <dcterms:created xsi:type="dcterms:W3CDTF">2023-12-05T03:27:00Z</dcterms:created>
  <dcterms:modified xsi:type="dcterms:W3CDTF">2024-02-07T18:43:33Z</dcterms:modified>
</cp:coreProperties>
</file>