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77504" autoAdjust="0"/>
  </p:normalViewPr>
  <p:slideViewPr>
    <p:cSldViewPr snapToGrid="0">
      <p:cViewPr varScale="1">
        <p:scale>
          <a:sx n="82" d="100"/>
          <a:sy n="82" d="100"/>
        </p:scale>
        <p:origin x="1232" y="176"/>
      </p:cViewPr>
      <p:guideLst/>
    </p:cSldViewPr>
  </p:slideViewPr>
  <p:notesTextViewPr>
    <p:cViewPr>
      <p:scale>
        <a:sx n="1" d="1"/>
        <a:sy n="1" d="1"/>
      </p:scale>
      <p:origin x="0" y="-16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3D8F0-AA35-4BC6-85CD-68667EE066BC}" type="datetimeFigureOut">
              <a:rPr lang="en-US" smtClean="0"/>
              <a:t>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53F43-0C92-4BF3-847B-04321CBC2CDC}" type="slidenum">
              <a:rPr lang="en-US" smtClean="0"/>
              <a:t>‹#›</a:t>
            </a:fld>
            <a:endParaRPr lang="en-US"/>
          </a:p>
        </p:txBody>
      </p:sp>
    </p:spTree>
    <p:extLst>
      <p:ext uri="{BB962C8B-B14F-4D97-AF65-F5344CB8AC3E}">
        <p14:creationId xmlns:p14="http://schemas.microsoft.com/office/powerpoint/2010/main" val="3927020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Lecture 4:</a:t>
            </a:r>
          </a:p>
          <a:p>
            <a:endParaRPr lang="en-US" dirty="0"/>
          </a:p>
          <a:p>
            <a:r>
              <a:rPr lang="en-US" b="1" dirty="0"/>
              <a:t>Minimum Edit Distance (MED)</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a:t>
            </a:fld>
            <a:endParaRPr lang="en-US"/>
          </a:p>
        </p:txBody>
      </p:sp>
    </p:spTree>
    <p:extLst>
      <p:ext uri="{BB962C8B-B14F-4D97-AF65-F5344CB8AC3E}">
        <p14:creationId xmlns:p14="http://schemas.microsoft.com/office/powerpoint/2010/main" val="1182128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Addressing the Search Space Complexity:</a:t>
            </a:r>
            <a:endParaRPr lang="en-US" dirty="0"/>
          </a:p>
          <a:p>
            <a:pPr>
              <a:buFont typeface="Arial" panose="020B0604020202020204" pitchFamily="34" charset="0"/>
              <a:buChar char="•"/>
            </a:pPr>
            <a:r>
              <a:rPr lang="en-US" dirty="0"/>
              <a:t>Exploring all possible edit sequences can be computationally expensive and impractical for large string transformations.</a:t>
            </a:r>
          </a:p>
          <a:p>
            <a:pPr>
              <a:buFont typeface="Arial" panose="020B0604020202020204" pitchFamily="34" charset="0"/>
              <a:buChar char="•"/>
            </a:pPr>
            <a:r>
              <a:rPr lang="en-US" dirty="0"/>
              <a:t>The vast number of distinct paths can lead to redundant calculations and slow down the search process.</a:t>
            </a:r>
          </a:p>
          <a:p>
            <a:endParaRPr lang="en-US" dirty="0"/>
          </a:p>
          <a:p>
            <a:r>
              <a:rPr lang="en-US" b="1" dirty="0"/>
              <a:t>Optimizing the Search Strategy:</a:t>
            </a:r>
            <a:endParaRPr lang="en-US" dirty="0"/>
          </a:p>
          <a:p>
            <a:pPr>
              <a:buFont typeface="Arial" panose="020B0604020202020204" pitchFamily="34" charset="0"/>
              <a:buChar char="•"/>
            </a:pPr>
            <a:r>
              <a:rPr lang="en-US" dirty="0"/>
              <a:t>Instead of keeping track of all paths, we only need to focus on the </a:t>
            </a:r>
            <a:r>
              <a:rPr lang="en-US" b="1" dirty="0"/>
              <a:t>shortest path</a:t>
            </a:r>
            <a:r>
              <a:rPr lang="en-US" dirty="0"/>
              <a:t> that reaches each state.</a:t>
            </a:r>
          </a:p>
          <a:p>
            <a:pPr>
              <a:buFont typeface="Arial" panose="020B0604020202020204" pitchFamily="34" charset="0"/>
              <a:buChar char="•"/>
            </a:pPr>
            <a:r>
              <a:rPr lang="en-US" dirty="0"/>
              <a:t>This optimization helps us avoid unnecessary exploration and prioritize promising areas of the search space.</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10</a:t>
            </a:fld>
            <a:endParaRPr lang="en-US"/>
          </a:p>
        </p:txBody>
      </p:sp>
    </p:spTree>
    <p:extLst>
      <p:ext uri="{BB962C8B-B14F-4D97-AF65-F5344CB8AC3E}">
        <p14:creationId xmlns:p14="http://schemas.microsoft.com/office/powerpoint/2010/main" val="152863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Defining Minimum Edit Distance (MED) with D(</a:t>
            </a:r>
            <a:r>
              <a:rPr lang="en-US" b="1" dirty="0" err="1"/>
              <a:t>i</a:t>
            </a:r>
            <a:r>
              <a:rPr lang="en-US" b="1" dirty="0"/>
              <a:t>, j) Notation:</a:t>
            </a:r>
          </a:p>
          <a:p>
            <a:r>
              <a:rPr lang="en-US" b="1" dirty="0"/>
              <a:t>1. Minimum Edit Distance (MED):</a:t>
            </a:r>
            <a:endParaRPr lang="en-US" dirty="0"/>
          </a:p>
          <a:p>
            <a:pPr>
              <a:buFont typeface="Arial" panose="020B0604020202020204" pitchFamily="34" charset="0"/>
              <a:buChar char="•"/>
            </a:pPr>
            <a:r>
              <a:rPr lang="en-US" dirty="0"/>
              <a:t>It refers to the </a:t>
            </a:r>
            <a:r>
              <a:rPr lang="en-US" b="1" dirty="0"/>
              <a:t>minimum number of single-character edits (insertions, deletions, substitutions)</a:t>
            </a:r>
            <a:r>
              <a:rPr lang="en-US" dirty="0"/>
              <a:t> required to transform one string into another.</a:t>
            </a:r>
          </a:p>
          <a:p>
            <a:r>
              <a:rPr lang="en-US" b="1" dirty="0"/>
              <a:t>2. D(</a:t>
            </a:r>
            <a:r>
              <a:rPr lang="en-US" b="1" dirty="0" err="1"/>
              <a:t>i</a:t>
            </a:r>
            <a:r>
              <a:rPr lang="en-US" b="1" dirty="0"/>
              <a:t>, j) Notation:</a:t>
            </a:r>
            <a:endParaRPr lang="en-US" dirty="0"/>
          </a:p>
          <a:p>
            <a:pPr>
              <a:buFont typeface="Arial" panose="020B0604020202020204" pitchFamily="34" charset="0"/>
              <a:buChar char="•"/>
            </a:pPr>
            <a:r>
              <a:rPr lang="en-US" dirty="0"/>
              <a:t>This notation represents the </a:t>
            </a:r>
            <a:r>
              <a:rPr lang="en-US" b="1" dirty="0"/>
              <a:t>edit distance between the first </a:t>
            </a:r>
            <a:r>
              <a:rPr lang="en-US" b="1" dirty="0" err="1"/>
              <a:t>i</a:t>
            </a:r>
            <a:r>
              <a:rPr lang="en-US" b="1" dirty="0"/>
              <a:t> characters of string X and the first j characters of string Y</a:t>
            </a:r>
            <a:r>
              <a:rPr lang="en-US" dirty="0"/>
              <a:t>.</a:t>
            </a:r>
          </a:p>
          <a:p>
            <a:pPr rtl="0"/>
            <a:r>
              <a:rPr lang="en-US" b="1" dirty="0">
                <a:effectLst/>
              </a:rPr>
              <a:t>3. Relationship between D(</a:t>
            </a:r>
            <a:r>
              <a:rPr lang="en-US" b="1" dirty="0" err="1">
                <a:effectLst/>
              </a:rPr>
              <a:t>i</a:t>
            </a:r>
            <a:r>
              <a:rPr lang="en-US" b="1" dirty="0">
                <a:effectLst/>
              </a:rPr>
              <a:t>, j) and Overall MED:</a:t>
            </a:r>
            <a:endParaRPr lang="en-US" dirty="0">
              <a:effectLst/>
            </a:endParaRPr>
          </a:p>
          <a:p>
            <a:pPr rtl="0">
              <a:buFont typeface="Arial" panose="020B0604020202020204" pitchFamily="34" charset="0"/>
              <a:buChar char="•"/>
            </a:pPr>
            <a:r>
              <a:rPr lang="en-US" dirty="0">
                <a:effectLst/>
              </a:rPr>
              <a:t>The edit distance between the entire strings X and Y, denoted as D(n, m), can be calculated using the D(</a:t>
            </a:r>
            <a:r>
              <a:rPr lang="en-US" dirty="0" err="1">
                <a:effectLst/>
              </a:rPr>
              <a:t>i</a:t>
            </a:r>
            <a:r>
              <a:rPr lang="en-US" dirty="0">
                <a:effectLst/>
              </a:rPr>
              <a:t>, j) values: </a:t>
            </a:r>
            <a:r>
              <a:rPr lang="en-US" b="1" dirty="0">
                <a:effectLst/>
              </a:rPr>
              <a:t>D(n, m) represents the minimum edit distance</a:t>
            </a:r>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11</a:t>
            </a:fld>
            <a:endParaRPr lang="en-US"/>
          </a:p>
        </p:txBody>
      </p:sp>
    </p:spTree>
    <p:extLst>
      <p:ext uri="{BB962C8B-B14F-4D97-AF65-F5344CB8AC3E}">
        <p14:creationId xmlns:p14="http://schemas.microsoft.com/office/powerpoint/2010/main" val="3904195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Dynamic Programming Approach for Minimum Edit Distance:</a:t>
            </a:r>
          </a:p>
          <a:p>
            <a:r>
              <a:rPr lang="en-US" b="1" dirty="0"/>
              <a:t>Dynamic Programming:</a:t>
            </a:r>
            <a:endParaRPr lang="en-US" dirty="0"/>
          </a:p>
          <a:p>
            <a:pPr>
              <a:buFont typeface="Arial" panose="020B0604020202020204" pitchFamily="34" charset="0"/>
              <a:buChar char="•"/>
            </a:pPr>
            <a:r>
              <a:rPr lang="en-US" dirty="0"/>
              <a:t>It's a problem-solving technique that breaks down a complex problem into </a:t>
            </a:r>
            <a:r>
              <a:rPr lang="en-US" b="1" dirty="0"/>
              <a:t>Bottom-Up Approach:</a:t>
            </a:r>
            <a:endParaRPr lang="en-US" dirty="0"/>
          </a:p>
          <a:p>
            <a:pPr>
              <a:buFont typeface="Arial" panose="020B0604020202020204" pitchFamily="34" charset="0"/>
              <a:buChar char="•"/>
            </a:pPr>
            <a:r>
              <a:rPr lang="en-US" dirty="0"/>
              <a:t>Dynamic programming often employs a bottom-up approach, starting with solving the simplest subproblems and gradually building up to the main problem.</a:t>
            </a:r>
          </a:p>
          <a:p>
            <a:r>
              <a:rPr lang="en-US" b="1" dirty="0"/>
              <a:t>Computing D(</a:t>
            </a:r>
            <a:r>
              <a:rPr lang="en-US" b="1" dirty="0" err="1"/>
              <a:t>i</a:t>
            </a:r>
            <a:r>
              <a:rPr lang="en-US" b="1" dirty="0"/>
              <a:t>, j):</a:t>
            </a:r>
            <a:endParaRPr lang="en-US" dirty="0"/>
          </a:p>
          <a:p>
            <a:pPr>
              <a:buFont typeface="Arial" panose="020B0604020202020204" pitchFamily="34" charset="0"/>
              <a:buChar char="•"/>
            </a:pPr>
            <a:r>
              <a:rPr lang="en-US" dirty="0"/>
              <a:t>The table is filled iteratively, starting from smaller values of </a:t>
            </a:r>
            <a:r>
              <a:rPr lang="en-US" dirty="0" err="1"/>
              <a:t>i</a:t>
            </a:r>
            <a:r>
              <a:rPr lang="en-US" dirty="0"/>
              <a:t> and j and progressing towards larger values.</a:t>
            </a:r>
          </a:p>
          <a:p>
            <a:pPr>
              <a:buFont typeface="Arial" panose="020B0604020202020204" pitchFamily="34" charset="0"/>
              <a:buChar char="•"/>
            </a:pPr>
            <a:r>
              <a:rPr lang="en-US" dirty="0"/>
              <a:t>To calculate D(</a:t>
            </a:r>
            <a:r>
              <a:rPr lang="en-US" dirty="0" err="1"/>
              <a:t>i</a:t>
            </a:r>
            <a:r>
              <a:rPr lang="en-US" dirty="0"/>
              <a:t>, j), we consider the following possibilities:</a:t>
            </a:r>
          </a:p>
          <a:p>
            <a:pPr marL="742950" lvl="1" indent="-285750">
              <a:buFont typeface="Arial" panose="020B0604020202020204" pitchFamily="34" charset="0"/>
              <a:buChar char="•"/>
            </a:pPr>
            <a:r>
              <a:rPr lang="en-US" b="1" dirty="0"/>
              <a:t>X[</a:t>
            </a:r>
            <a:r>
              <a:rPr lang="en-US" b="1" dirty="0" err="1"/>
              <a:t>i</a:t>
            </a:r>
            <a:r>
              <a:rPr lang="en-US" b="1" dirty="0"/>
              <a:t>] == Y[j]:</a:t>
            </a:r>
            <a:r>
              <a:rPr lang="en-US" dirty="0"/>
              <a:t> No edit needed, D(</a:t>
            </a:r>
            <a:r>
              <a:rPr lang="en-US" dirty="0" err="1"/>
              <a:t>i</a:t>
            </a:r>
            <a:r>
              <a:rPr lang="en-US" dirty="0"/>
              <a:t>, j) = D(i-1, j-1).</a:t>
            </a:r>
          </a:p>
          <a:p>
            <a:pPr marL="742950" lvl="1" indent="-285750">
              <a:buFont typeface="Arial" panose="020B0604020202020204" pitchFamily="34" charset="0"/>
              <a:buChar char="•"/>
            </a:pPr>
            <a:r>
              <a:rPr lang="en-US" b="1" dirty="0"/>
              <a:t>X[</a:t>
            </a:r>
            <a:r>
              <a:rPr lang="en-US" b="1" dirty="0" err="1"/>
              <a:t>i</a:t>
            </a:r>
            <a:r>
              <a:rPr lang="en-US" b="1" dirty="0"/>
              <a:t>] != Y[j]:</a:t>
            </a:r>
            <a:r>
              <a:rPr lang="en-US" dirty="0"/>
              <a:t> Three options arise: </a:t>
            </a:r>
          </a:p>
          <a:p>
            <a:pPr marL="1143000" lvl="2" indent="-228600">
              <a:buFont typeface="Arial" panose="020B0604020202020204" pitchFamily="34" charset="0"/>
              <a:buChar char="•"/>
            </a:pPr>
            <a:r>
              <a:rPr lang="en-US" b="1" dirty="0"/>
              <a:t>Insertion:</a:t>
            </a:r>
            <a:r>
              <a:rPr lang="en-US" dirty="0"/>
              <a:t> Insert Y[j] into X after X[i-1], D(</a:t>
            </a:r>
            <a:r>
              <a:rPr lang="en-US" dirty="0" err="1"/>
              <a:t>i</a:t>
            </a:r>
            <a:r>
              <a:rPr lang="en-US" dirty="0"/>
              <a:t>, j) = D(i-1, j) + 1.</a:t>
            </a:r>
          </a:p>
          <a:p>
            <a:pPr marL="1143000" lvl="2" indent="-228600">
              <a:buFont typeface="Arial" panose="020B0604020202020204" pitchFamily="34" charset="0"/>
              <a:buChar char="•"/>
            </a:pPr>
            <a:r>
              <a:rPr lang="en-US" b="1" dirty="0"/>
              <a:t>Deletion:</a:t>
            </a:r>
            <a:r>
              <a:rPr lang="en-US" dirty="0"/>
              <a:t> Delete X[</a:t>
            </a:r>
            <a:r>
              <a:rPr lang="en-US" dirty="0" err="1"/>
              <a:t>i</a:t>
            </a:r>
            <a:r>
              <a:rPr lang="en-US" dirty="0"/>
              <a:t>] from X, D(</a:t>
            </a:r>
            <a:r>
              <a:rPr lang="en-US" dirty="0" err="1"/>
              <a:t>i</a:t>
            </a:r>
            <a:r>
              <a:rPr lang="en-US" dirty="0"/>
              <a:t>, j) = D(i-1, j) + 1.</a:t>
            </a:r>
          </a:p>
          <a:p>
            <a:pPr marL="1143000" lvl="2" indent="-228600">
              <a:buFont typeface="Arial" panose="020B0604020202020204" pitchFamily="34" charset="0"/>
              <a:buChar char="•"/>
            </a:pPr>
            <a:r>
              <a:rPr lang="en-US" b="1" dirty="0"/>
              <a:t>Substitution:</a:t>
            </a:r>
            <a:r>
              <a:rPr lang="en-US" dirty="0"/>
              <a:t> Replace X[</a:t>
            </a:r>
            <a:r>
              <a:rPr lang="en-US" dirty="0" err="1"/>
              <a:t>i</a:t>
            </a:r>
            <a:r>
              <a:rPr lang="en-US" dirty="0"/>
              <a:t>] with Y[j], D(</a:t>
            </a:r>
            <a:r>
              <a:rPr lang="en-US" dirty="0" err="1"/>
              <a:t>i</a:t>
            </a:r>
            <a:r>
              <a:rPr lang="en-US" dirty="0"/>
              <a:t>, j) = D(i-1, j-1) + 1.</a:t>
            </a:r>
          </a:p>
          <a:p>
            <a:pPr marL="742950" lvl="1" indent="-285750">
              <a:buFont typeface="Arial" panose="020B0604020202020204" pitchFamily="34" charset="0"/>
              <a:buChar char="•"/>
            </a:pPr>
            <a:r>
              <a:rPr lang="en-US" dirty="0"/>
              <a:t>D(</a:t>
            </a:r>
            <a:r>
              <a:rPr lang="en-US" dirty="0" err="1"/>
              <a:t>i</a:t>
            </a:r>
            <a:r>
              <a:rPr lang="en-US" dirty="0"/>
              <a:t>, j) is then assigned the minimum value among these three options.</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13</a:t>
            </a:fld>
            <a:endParaRPr lang="en-US"/>
          </a:p>
        </p:txBody>
      </p:sp>
    </p:spTree>
    <p:extLst>
      <p:ext uri="{BB962C8B-B14F-4D97-AF65-F5344CB8AC3E}">
        <p14:creationId xmlns:p14="http://schemas.microsoft.com/office/powerpoint/2010/main" val="3465178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 me explain you step by step in each slide </a:t>
            </a:r>
          </a:p>
          <a:p>
            <a:endParaRPr lang="en-US" dirty="0"/>
          </a:p>
          <a:p>
            <a:r>
              <a:rPr lang="en-US" b="1" dirty="0"/>
              <a:t>Step 1: Initialization:</a:t>
            </a:r>
          </a:p>
          <a:p>
            <a:r>
              <a:rPr lang="en-US" dirty="0"/>
              <a:t>This step sets up the base conditions for the dynamic programming table (D). The table D is a matrix where D(</a:t>
            </a:r>
            <a:r>
              <a:rPr lang="en-US" dirty="0" err="1"/>
              <a:t>i</a:t>
            </a:r>
            <a:r>
              <a:rPr lang="en-US" dirty="0"/>
              <a:t>, j) represents the edit distance between the first </a:t>
            </a:r>
            <a:r>
              <a:rPr lang="en-US" dirty="0" err="1"/>
              <a:t>i</a:t>
            </a:r>
            <a:r>
              <a:rPr lang="en-US" dirty="0"/>
              <a:t> characters of one string and the first j characters of the other string.</a:t>
            </a:r>
          </a:p>
          <a:p>
            <a:pPr>
              <a:buFont typeface="Arial" panose="020B0604020202020204" pitchFamily="34" charset="0"/>
              <a:buChar char="•"/>
            </a:pPr>
            <a:r>
              <a:rPr lang="en-US" dirty="0"/>
              <a:t>D(</a:t>
            </a:r>
            <a:r>
              <a:rPr lang="en-US" dirty="0" err="1"/>
              <a:t>i</a:t>
            </a:r>
            <a:r>
              <a:rPr lang="en-US" dirty="0"/>
              <a:t>, 0) = i: This means that the distance between a string of length </a:t>
            </a:r>
            <a:r>
              <a:rPr lang="en-US" dirty="0" err="1"/>
              <a:t>i</a:t>
            </a:r>
            <a:r>
              <a:rPr lang="en-US" dirty="0"/>
              <a:t> and an empty string is </a:t>
            </a:r>
            <a:r>
              <a:rPr lang="en-US" dirty="0" err="1"/>
              <a:t>i</a:t>
            </a:r>
            <a:r>
              <a:rPr lang="en-US" dirty="0"/>
              <a:t>, because it would take </a:t>
            </a:r>
            <a:r>
              <a:rPr lang="en-US" dirty="0" err="1"/>
              <a:t>i</a:t>
            </a:r>
            <a:r>
              <a:rPr lang="en-US" dirty="0"/>
              <a:t> deletions to transform the string into an empty string.</a:t>
            </a:r>
          </a:p>
          <a:p>
            <a:pPr>
              <a:buFont typeface="Arial" panose="020B0604020202020204" pitchFamily="34" charset="0"/>
              <a:buChar char="•"/>
            </a:pPr>
            <a:r>
              <a:rPr lang="en-US" dirty="0"/>
              <a:t>D(0, j) = j: Similarly, the distance between an empty string and a string of length j is j, since it would take j insertions to transform the empty string into the other string.</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14</a:t>
            </a:fld>
            <a:endParaRPr lang="en-US"/>
          </a:p>
        </p:txBody>
      </p:sp>
    </p:spTree>
    <p:extLst>
      <p:ext uri="{BB962C8B-B14F-4D97-AF65-F5344CB8AC3E}">
        <p14:creationId xmlns:p14="http://schemas.microsoft.com/office/powerpoint/2010/main" val="392945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Step 1: Initialization:</a:t>
            </a:r>
          </a:p>
          <a:p>
            <a:r>
              <a:rPr lang="en-US" dirty="0"/>
              <a:t>This step sets up the base conditions for the dynamic programming table (D). The table D is a matrix where D(</a:t>
            </a:r>
            <a:r>
              <a:rPr lang="en-US" dirty="0" err="1"/>
              <a:t>i</a:t>
            </a:r>
            <a:r>
              <a:rPr lang="en-US" dirty="0"/>
              <a:t>, j) represents the edit distance between the first </a:t>
            </a:r>
            <a:r>
              <a:rPr lang="en-US" dirty="0" err="1"/>
              <a:t>i</a:t>
            </a:r>
            <a:r>
              <a:rPr lang="en-US" dirty="0"/>
              <a:t> characters of one string and the first j characters of the other string.</a:t>
            </a:r>
          </a:p>
          <a:p>
            <a:pPr>
              <a:buFont typeface="Arial" panose="020B0604020202020204" pitchFamily="34" charset="0"/>
              <a:buChar char="•"/>
            </a:pPr>
            <a:r>
              <a:rPr lang="en-US" dirty="0"/>
              <a:t>D(</a:t>
            </a:r>
            <a:r>
              <a:rPr lang="en-US" dirty="0" err="1"/>
              <a:t>i</a:t>
            </a:r>
            <a:r>
              <a:rPr lang="en-US" dirty="0"/>
              <a:t>, 0) = i: This means that the distance between a string of length </a:t>
            </a:r>
            <a:r>
              <a:rPr lang="en-US" dirty="0" err="1"/>
              <a:t>i</a:t>
            </a:r>
            <a:r>
              <a:rPr lang="en-US" dirty="0"/>
              <a:t> and an empty string is </a:t>
            </a:r>
            <a:r>
              <a:rPr lang="en-US" dirty="0" err="1"/>
              <a:t>i</a:t>
            </a:r>
            <a:r>
              <a:rPr lang="en-US" dirty="0"/>
              <a:t>, because it would take </a:t>
            </a:r>
            <a:r>
              <a:rPr lang="en-US" dirty="0" err="1"/>
              <a:t>i</a:t>
            </a:r>
            <a:r>
              <a:rPr lang="en-US" dirty="0"/>
              <a:t> deletions to transform the string into an empty string.</a:t>
            </a:r>
          </a:p>
          <a:p>
            <a:pPr>
              <a:buFont typeface="Arial" panose="020B0604020202020204" pitchFamily="34" charset="0"/>
              <a:buChar char="•"/>
            </a:pPr>
            <a:r>
              <a:rPr lang="en-US" dirty="0"/>
              <a:t>D(0, j) = j: Similarly, the distance between an empty string and a string of length j is j, since it would take j insertions to transform the empty string into the other string.</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15</a:t>
            </a:fld>
            <a:endParaRPr lang="en-US"/>
          </a:p>
        </p:txBody>
      </p:sp>
    </p:spTree>
    <p:extLst>
      <p:ext uri="{BB962C8B-B14F-4D97-AF65-F5344CB8AC3E}">
        <p14:creationId xmlns:p14="http://schemas.microsoft.com/office/powerpoint/2010/main" val="72100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Step 2: Recurrence Relation:</a:t>
            </a:r>
          </a:p>
          <a:p>
            <a:r>
              <a:rPr lang="en-US" dirty="0"/>
              <a:t>This part describes the rules for filling in the rest of the dynamic programming table based on the previous entries.</a:t>
            </a:r>
          </a:p>
          <a:p>
            <a:pPr>
              <a:buFont typeface="Arial" panose="020B0604020202020204" pitchFamily="34" charset="0"/>
              <a:buChar char="•"/>
            </a:pPr>
            <a:r>
              <a:rPr lang="en-US" dirty="0"/>
              <a:t>For each </a:t>
            </a:r>
            <a:r>
              <a:rPr lang="en-US" dirty="0" err="1"/>
              <a:t>i</a:t>
            </a:r>
            <a:r>
              <a:rPr lang="en-US" dirty="0"/>
              <a:t> = 1...M and each j = 1...N (where M and N are the lengths of the two strings being compared), the value of D(</a:t>
            </a:r>
            <a:r>
              <a:rPr lang="en-US" dirty="0" err="1"/>
              <a:t>i</a:t>
            </a:r>
            <a:r>
              <a:rPr lang="en-US" dirty="0"/>
              <a:t>, j) is the minimum of:</a:t>
            </a:r>
          </a:p>
          <a:p>
            <a:pPr marL="228600" indent="-228600">
              <a:buFont typeface="Arial" panose="020B0604020202020204" pitchFamily="34" charset="0"/>
              <a:buAutoNum type="arabicPeriod"/>
            </a:pPr>
            <a:r>
              <a:rPr lang="en-US" dirty="0"/>
              <a:t>D(i-1, j) + 1: The edit distance of the string up to i-1 and the string up to j, plus one more operation for deleting the </a:t>
            </a:r>
            <a:r>
              <a:rPr lang="en-US" dirty="0" err="1"/>
              <a:t>i-th</a:t>
            </a:r>
            <a:r>
              <a:rPr lang="en-US" dirty="0"/>
              <a:t> character.</a:t>
            </a:r>
          </a:p>
          <a:p>
            <a:pPr marL="228600" indent="-228600">
              <a:buFont typeface="Arial" panose="020B0604020202020204" pitchFamily="34" charset="0"/>
              <a:buAutoNum type="arabicPeriod"/>
            </a:pPr>
            <a:r>
              <a:rPr lang="en-US" dirty="0"/>
              <a:t>D(</a:t>
            </a:r>
            <a:r>
              <a:rPr lang="en-US" dirty="0" err="1"/>
              <a:t>i</a:t>
            </a:r>
            <a:r>
              <a:rPr lang="en-US" dirty="0"/>
              <a:t>, j-1) + 1: The edit distance of the string up to </a:t>
            </a:r>
            <a:r>
              <a:rPr lang="en-US" dirty="0" err="1"/>
              <a:t>i</a:t>
            </a:r>
            <a:r>
              <a:rPr lang="en-US" dirty="0"/>
              <a:t> and the string up to j-1, plus one more operation for inserting the j-</a:t>
            </a:r>
            <a:r>
              <a:rPr lang="en-US" dirty="0" err="1"/>
              <a:t>th</a:t>
            </a:r>
            <a:r>
              <a:rPr lang="en-US" dirty="0"/>
              <a:t> character of the second string.</a:t>
            </a:r>
          </a:p>
          <a:p>
            <a:pPr marL="228600" indent="-228600">
              <a:buFont typeface="Arial" panose="020B0604020202020204" pitchFamily="34" charset="0"/>
              <a:buAutoNum type="arabicPeriod"/>
            </a:pPr>
            <a:r>
              <a:rPr lang="en-US" dirty="0"/>
              <a:t>D(i-1, j-1) + cost: The edit distance of the string up to i-1 and the string up to j-1, plus the cost of substituting the </a:t>
            </a:r>
            <a:r>
              <a:rPr lang="en-US" dirty="0" err="1"/>
              <a:t>i-th</a:t>
            </a:r>
            <a:r>
              <a:rPr lang="en-US" dirty="0"/>
              <a:t> character with the j-</a:t>
            </a:r>
            <a:r>
              <a:rPr lang="en-US" dirty="0" err="1"/>
              <a:t>th</a:t>
            </a:r>
            <a:r>
              <a:rPr lang="en-US" dirty="0"/>
              <a:t> character if they are different (cost = 2), or doing nothing if they are the same (cost = 0).</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16</a:t>
            </a:fld>
            <a:endParaRPr lang="en-US"/>
          </a:p>
        </p:txBody>
      </p:sp>
    </p:spTree>
    <p:extLst>
      <p:ext uri="{BB962C8B-B14F-4D97-AF65-F5344CB8AC3E}">
        <p14:creationId xmlns:p14="http://schemas.microsoft.com/office/powerpoint/2010/main" val="428647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Step 2: Recurrence Relation:</a:t>
            </a:r>
          </a:p>
          <a:p>
            <a:r>
              <a:rPr lang="en-US" dirty="0"/>
              <a:t>This part describes the rules for filling in the rest of the dynamic programming table based on the previous entries.</a:t>
            </a:r>
          </a:p>
          <a:p>
            <a:pPr>
              <a:buFont typeface="Arial" panose="020B0604020202020204" pitchFamily="34" charset="0"/>
              <a:buChar char="•"/>
            </a:pPr>
            <a:r>
              <a:rPr lang="en-US" dirty="0"/>
              <a:t>For each </a:t>
            </a:r>
            <a:r>
              <a:rPr lang="en-US" dirty="0" err="1"/>
              <a:t>i</a:t>
            </a:r>
            <a:r>
              <a:rPr lang="en-US" dirty="0"/>
              <a:t> = 1...M and each j = 1...N (where M and N are the lengths of the two strings being compared), the value of D(</a:t>
            </a:r>
            <a:r>
              <a:rPr lang="en-US" dirty="0" err="1"/>
              <a:t>i</a:t>
            </a:r>
            <a:r>
              <a:rPr lang="en-US" dirty="0"/>
              <a:t>, j) is the minimum of:</a:t>
            </a:r>
          </a:p>
          <a:p>
            <a:pPr marL="228600" indent="-228600">
              <a:buFont typeface="Arial" panose="020B0604020202020204" pitchFamily="34" charset="0"/>
              <a:buAutoNum type="arabicPeriod"/>
            </a:pPr>
            <a:r>
              <a:rPr lang="en-US" dirty="0"/>
              <a:t>D(i-1, j) + 1: The edit distance of the string up to i-1 and the string up to j, plus one more operation for deleting the </a:t>
            </a:r>
            <a:r>
              <a:rPr lang="en-US" dirty="0" err="1"/>
              <a:t>i-th</a:t>
            </a:r>
            <a:r>
              <a:rPr lang="en-US" dirty="0"/>
              <a:t> character.</a:t>
            </a:r>
          </a:p>
          <a:p>
            <a:pPr marL="228600" indent="-228600">
              <a:buFont typeface="Arial" panose="020B0604020202020204" pitchFamily="34" charset="0"/>
              <a:buAutoNum type="arabicPeriod"/>
            </a:pPr>
            <a:r>
              <a:rPr lang="en-US" dirty="0"/>
              <a:t>D(</a:t>
            </a:r>
            <a:r>
              <a:rPr lang="en-US" dirty="0" err="1"/>
              <a:t>i</a:t>
            </a:r>
            <a:r>
              <a:rPr lang="en-US" dirty="0"/>
              <a:t>, j-1) + 1: The edit distance of the string up to </a:t>
            </a:r>
            <a:r>
              <a:rPr lang="en-US" dirty="0" err="1"/>
              <a:t>i</a:t>
            </a:r>
            <a:r>
              <a:rPr lang="en-US" dirty="0"/>
              <a:t> and the string up to j-1, plus one more operation for inserting the j-</a:t>
            </a:r>
            <a:r>
              <a:rPr lang="en-US" dirty="0" err="1"/>
              <a:t>th</a:t>
            </a:r>
            <a:r>
              <a:rPr lang="en-US" dirty="0"/>
              <a:t> character of the second string.</a:t>
            </a:r>
          </a:p>
          <a:p>
            <a:pPr marL="228600" indent="-228600">
              <a:buFont typeface="Arial" panose="020B0604020202020204" pitchFamily="34" charset="0"/>
              <a:buAutoNum type="arabicPeriod"/>
            </a:pPr>
            <a:r>
              <a:rPr lang="en-US" dirty="0"/>
              <a:t>D(i-1, j-1) + cost: The edit distance of the string up to i-1 and the string up to j-1, plus the cost of substituting the </a:t>
            </a:r>
            <a:r>
              <a:rPr lang="en-US" dirty="0" err="1"/>
              <a:t>i-th</a:t>
            </a:r>
            <a:r>
              <a:rPr lang="en-US" dirty="0"/>
              <a:t> character with the j-</a:t>
            </a:r>
            <a:r>
              <a:rPr lang="en-US" dirty="0" err="1"/>
              <a:t>th</a:t>
            </a:r>
            <a:r>
              <a:rPr lang="en-US" dirty="0"/>
              <a:t> character if they are different (cost = 2), or doing nothing if they are the same (cost = 0).</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17</a:t>
            </a:fld>
            <a:endParaRPr lang="en-US"/>
          </a:p>
        </p:txBody>
      </p:sp>
    </p:spTree>
    <p:extLst>
      <p:ext uri="{BB962C8B-B14F-4D97-AF65-F5344CB8AC3E}">
        <p14:creationId xmlns:p14="http://schemas.microsoft.com/office/powerpoint/2010/main" val="251196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Step 3: Termination:</a:t>
            </a:r>
          </a:p>
          <a:p>
            <a:r>
              <a:rPr lang="en-US" dirty="0"/>
              <a:t>By taking the value D(N, M) as the edit distance between the two full strings.</a:t>
            </a:r>
          </a:p>
          <a:p>
            <a:r>
              <a:rPr lang="en-US" dirty="0"/>
              <a:t>This matrix approach allows for an efficient calculation of the edit distance using dynamic programming techniques, as it breaks down a complex problem into simpler subproblems. The final value D(N, M) gives the minimum number of insertions, deletions, and substitutions required to change one string into the other.</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18</a:t>
            </a:fld>
            <a:endParaRPr lang="en-US"/>
          </a:p>
        </p:txBody>
      </p:sp>
    </p:spTree>
    <p:extLst>
      <p:ext uri="{BB962C8B-B14F-4D97-AF65-F5344CB8AC3E}">
        <p14:creationId xmlns:p14="http://schemas.microsoft.com/office/powerpoint/2010/main" val="3277384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number of edits</a:t>
            </a:r>
            <a:r>
              <a:rPr lang="en-US" dirty="0"/>
              <a:t> needed to transform one string into another, it doesn't explicitly tell us </a:t>
            </a:r>
            <a:r>
              <a:rPr lang="en-US" b="1" dirty="0"/>
              <a:t>how</a:t>
            </a:r>
            <a:r>
              <a:rPr lang="en-US" dirty="0"/>
              <a:t> those edits were performed or </a:t>
            </a:r>
            <a:r>
              <a:rPr lang="en-US" b="1" dirty="0"/>
              <a:t>which characters correspond</a:t>
            </a:r>
            <a:r>
              <a:rPr lang="en-US" dirty="0"/>
              <a:t> in the two strings. This is where </a:t>
            </a:r>
            <a:r>
              <a:rPr lang="en-US" b="1" dirty="0"/>
              <a:t>alignment</a:t>
            </a:r>
            <a:r>
              <a:rPr lang="en-US" dirty="0"/>
              <a:t> comes in.</a:t>
            </a:r>
          </a:p>
          <a:p>
            <a:r>
              <a:rPr lang="en-US" b="1" dirty="0"/>
              <a:t>Alignment with Backtracking:</a:t>
            </a:r>
            <a:endParaRPr lang="en-US" dirty="0"/>
          </a:p>
          <a:p>
            <a:pPr>
              <a:buFont typeface="+mj-lt"/>
              <a:buAutoNum type="arabicPeriod"/>
            </a:pPr>
            <a:r>
              <a:rPr lang="en-US" b="1" dirty="0"/>
              <a:t>Backtracking Table:</a:t>
            </a:r>
          </a:p>
          <a:p>
            <a:pPr>
              <a:buFont typeface="+mj-lt"/>
              <a:buNone/>
            </a:pPr>
            <a:r>
              <a:rPr lang="en-US" dirty="0"/>
              <a:t>During the dynamic programming process, in addition to the minimum edit distance D(</a:t>
            </a:r>
            <a:r>
              <a:rPr lang="en-US" dirty="0" err="1"/>
              <a:t>i</a:t>
            </a:r>
            <a:r>
              <a:rPr lang="en-US" dirty="0"/>
              <a:t>, j) in each cell, we also store the direction from which the minimum cost was obtained. This is typically represented by symbols like "↑" (up), "←" (left), or "↖" (diagonal).</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20</a:t>
            </a:fld>
            <a:endParaRPr lang="en-US"/>
          </a:p>
        </p:txBody>
      </p:sp>
    </p:spTree>
    <p:extLst>
      <p:ext uri="{BB962C8B-B14F-4D97-AF65-F5344CB8AC3E}">
        <p14:creationId xmlns:p14="http://schemas.microsoft.com/office/powerpoint/2010/main" val="92294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 Traceback Process:</a:t>
            </a:r>
            <a:endParaRPr lang="en-US" dirty="0"/>
          </a:p>
          <a:p>
            <a:pPr>
              <a:buFont typeface="Arial" panose="020B0604020202020204" pitchFamily="34" charset="0"/>
              <a:buChar char="•"/>
            </a:pPr>
            <a:r>
              <a:rPr lang="en-US" dirty="0"/>
              <a:t>Start from the bottom-right corner cell D(n, m).</a:t>
            </a:r>
          </a:p>
          <a:p>
            <a:pPr>
              <a:buFont typeface="Arial" panose="020B0604020202020204" pitchFamily="34" charset="0"/>
              <a:buChar char="•"/>
            </a:pPr>
            <a:r>
              <a:rPr lang="en-US" dirty="0"/>
              <a:t>Follow the backtracking pointers stored in each cell, moving in the opposite direction of the arrows.</a:t>
            </a:r>
          </a:p>
          <a:p>
            <a:pPr>
              <a:buFont typeface="Arial" panose="020B0604020202020204" pitchFamily="34" charset="0"/>
              <a:buNone/>
            </a:pPr>
            <a:r>
              <a:rPr lang="en-US" dirty="0"/>
              <a:t>1.If the direction is "↖" (diagonal), it indicates no edit (characters match). Add the corresponding characters from both strings to the alignment.</a:t>
            </a:r>
          </a:p>
          <a:p>
            <a:pPr>
              <a:buFont typeface="Arial" panose="020B0604020202020204" pitchFamily="34" charset="0"/>
              <a:buNone/>
            </a:pPr>
            <a:r>
              <a:rPr lang="en-US" dirty="0"/>
              <a:t>2. If the direction is "↑" (up), it indicates a deletion in the first string. Add a gap "-" to the first string's alignment and the corresponding character from the second string.</a:t>
            </a:r>
          </a:p>
          <a:p>
            <a:pPr>
              <a:buFont typeface="Arial" panose="020B0604020202020204" pitchFamily="34" charset="0"/>
              <a:buNone/>
            </a:pPr>
            <a:r>
              <a:rPr lang="en-US" dirty="0"/>
              <a:t>3.If the direction is "←" (left), it indicates an insertion in the second string. Add a gap "-" to the second string's alignment and the corresponding character from the first string.</a:t>
            </a:r>
          </a:p>
          <a:p>
            <a:r>
              <a:rPr lang="en-US" b="1" dirty="0"/>
              <a:t>3. Result:</a:t>
            </a:r>
            <a:endParaRPr lang="en-US" dirty="0"/>
          </a:p>
          <a:p>
            <a:pPr>
              <a:buFont typeface="Arial" panose="020B0604020202020204" pitchFamily="34" charset="0"/>
              <a:buChar char="•"/>
            </a:pPr>
            <a:r>
              <a:rPr lang="en-US" dirty="0"/>
              <a:t>By following the backtracking path, you'll obtain an alignment of the two strings, highlighting the corresponding characters and any insertions or deletions that occurred.</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22</a:t>
            </a:fld>
            <a:endParaRPr lang="en-US"/>
          </a:p>
        </p:txBody>
      </p:sp>
    </p:spTree>
    <p:extLst>
      <p:ext uri="{BB962C8B-B14F-4D97-AF65-F5344CB8AC3E}">
        <p14:creationId xmlns:p14="http://schemas.microsoft.com/office/powerpoint/2010/main" val="154408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Min Edit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minimum edit distance (MED)</a:t>
            </a:r>
            <a:r>
              <a:rPr lang="en-US" dirty="0"/>
              <a:t> measures the </a:t>
            </a:r>
            <a:r>
              <a:rPr lang="en-US" b="1" dirty="0"/>
              <a:t>minimum number of single-character edits</a:t>
            </a:r>
            <a:r>
              <a:rPr lang="en-US" dirty="0"/>
              <a:t> (insertions, deletions, substitutions) required to transform one string into another. Imagine you have two misspelled words and want to know the least number of changes needed to make them correct. MED helps quantify this difference.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the provided diagram, the word "INTENTION" is being transformed into "EXECUTION" using the following operations:</a:t>
            </a:r>
          </a:p>
          <a:p>
            <a:pPr>
              <a:buFont typeface="+mj-lt"/>
              <a:buAutoNum type="arabicPeriod"/>
            </a:pPr>
            <a:r>
              <a:rPr lang="en-US" b="1" dirty="0"/>
              <a:t>Substitute (E)</a:t>
            </a:r>
            <a:r>
              <a:rPr lang="en-US" dirty="0"/>
              <a:t>: The letter “N" is replaced </a:t>
            </a:r>
            <a:r>
              <a:rPr lang="en-US"/>
              <a:t>by "E".</a:t>
            </a:r>
            <a:endParaRPr lang="en-US" dirty="0"/>
          </a:p>
          <a:p>
            <a:pPr>
              <a:buFont typeface="+mj-lt"/>
              <a:buAutoNum type="arabicPeriod"/>
            </a:pPr>
            <a:r>
              <a:rPr lang="en-US" b="1" dirty="0"/>
              <a:t>Insert (C)</a:t>
            </a:r>
            <a:r>
              <a:rPr lang="en-US" dirty="0"/>
              <a:t>: The letter "C" is inserted after "E".</a:t>
            </a:r>
          </a:p>
          <a:p>
            <a:pPr>
              <a:buFont typeface="+mj-lt"/>
              <a:buAutoNum type="arabicPeriod"/>
            </a:pPr>
            <a:r>
              <a:rPr lang="en-US" b="1" dirty="0"/>
              <a:t>Delete (I)</a:t>
            </a:r>
            <a:r>
              <a:rPr lang="en-US" dirty="0"/>
              <a:t>: The letter "I" is deleted.</a:t>
            </a:r>
          </a:p>
          <a:p>
            <a:pPr>
              <a:buFont typeface="+mj-lt"/>
              <a:buAutoNum type="arabicPeriod"/>
            </a:pPr>
            <a:r>
              <a:rPr lang="en-US" b="1" dirty="0"/>
              <a:t>Substitute (X)</a:t>
            </a:r>
            <a:r>
              <a:rPr lang="en-US" dirty="0"/>
              <a:t>: The letter “T" is replaced by "X".</a:t>
            </a:r>
          </a:p>
          <a:p>
            <a:pPr>
              <a:buFont typeface="+mj-lt"/>
              <a:buAutoNum type="arabicPeriod"/>
            </a:pPr>
            <a:r>
              <a:rPr lang="en-US" b="1" dirty="0"/>
              <a:t>Substitute (U)</a:t>
            </a:r>
            <a:r>
              <a:rPr lang="en-US" dirty="0"/>
              <a:t>: The letter “N" is replaced by "U".</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2</a:t>
            </a:fld>
            <a:endParaRPr lang="en-US"/>
          </a:p>
        </p:txBody>
      </p:sp>
    </p:spTree>
    <p:extLst>
      <p:ext uri="{BB962C8B-B14F-4D97-AF65-F5344CB8AC3E}">
        <p14:creationId xmlns:p14="http://schemas.microsoft.com/office/powerpoint/2010/main" val="1173411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Base </a:t>
            </a:r>
            <a:r>
              <a:rPr lang="en-US" b="1" dirty="0" err="1"/>
              <a:t>Conditions</a:t>
            </a:r>
            <a:r>
              <a:rPr lang="en-US" dirty="0" err="1"/>
              <a:t>:D</a:t>
            </a:r>
            <a:r>
              <a:rPr lang="en-US" dirty="0"/>
              <a:t>(</a:t>
            </a:r>
            <a:r>
              <a:rPr lang="en-US" dirty="0" err="1"/>
              <a:t>i</a:t>
            </a:r>
            <a:r>
              <a:rPr lang="en-US" dirty="0"/>
              <a:t>, 0) = </a:t>
            </a:r>
            <a:r>
              <a:rPr lang="en-US" dirty="0" err="1"/>
              <a:t>i</a:t>
            </a:r>
            <a:r>
              <a:rPr lang="en-US" dirty="0"/>
              <a:t> and D(0, j) = j: Initializes the first row and column of the dynamic programming matrix, representing edit distances from the empty string to substrings of the input strings.</a:t>
            </a:r>
          </a:p>
          <a:p>
            <a:pPr>
              <a:buFont typeface="Arial" panose="020B0604020202020204" pitchFamily="34" charset="0"/>
              <a:buChar char="•"/>
            </a:pPr>
            <a:r>
              <a:rPr lang="en-US" b="1" dirty="0"/>
              <a:t>Recurrence </a:t>
            </a:r>
            <a:r>
              <a:rPr lang="en-US" b="1" dirty="0" err="1"/>
              <a:t>Relation</a:t>
            </a:r>
            <a:r>
              <a:rPr lang="en-US" dirty="0" err="1"/>
              <a:t>:For</a:t>
            </a:r>
            <a:r>
              <a:rPr lang="en-US" dirty="0"/>
              <a:t> each cell D(</a:t>
            </a:r>
            <a:r>
              <a:rPr lang="en-US" dirty="0" err="1"/>
              <a:t>i</a:t>
            </a:r>
            <a:r>
              <a:rPr lang="en-US" dirty="0"/>
              <a:t>, j):</a:t>
            </a:r>
          </a:p>
          <a:p>
            <a:pPr marL="742950" lvl="1" indent="-285750">
              <a:buFont typeface="Arial" panose="020B0604020202020204" pitchFamily="34" charset="0"/>
              <a:buChar char="•"/>
            </a:pPr>
            <a:r>
              <a:rPr lang="en-US" dirty="0"/>
              <a:t>D(i-1, j) + 1: Represents deletion.</a:t>
            </a:r>
          </a:p>
          <a:p>
            <a:pPr marL="742950" lvl="1" indent="-285750">
              <a:buFont typeface="Arial" panose="020B0604020202020204" pitchFamily="34" charset="0"/>
              <a:buChar char="•"/>
            </a:pPr>
            <a:r>
              <a:rPr lang="en-US" dirty="0"/>
              <a:t>D(</a:t>
            </a:r>
            <a:r>
              <a:rPr lang="en-US" dirty="0" err="1"/>
              <a:t>i</a:t>
            </a:r>
            <a:r>
              <a:rPr lang="en-US" dirty="0"/>
              <a:t>, j-1) + 1: Represents insertion.</a:t>
            </a:r>
          </a:p>
          <a:p>
            <a:pPr marL="742950" lvl="1" indent="-285750">
              <a:buFont typeface="Arial" panose="020B0604020202020204" pitchFamily="34" charset="0"/>
              <a:buChar char="•"/>
            </a:pPr>
            <a:r>
              <a:rPr lang="en-US" dirty="0"/>
              <a:t>D(i-1, j-1) + 2: Represents substitution. Unlike standard </a:t>
            </a:r>
            <a:r>
              <a:rPr lang="en-US" dirty="0" err="1"/>
              <a:t>Levenshtein</a:t>
            </a:r>
            <a:r>
              <a:rPr lang="en-US" dirty="0"/>
              <a:t> distance, substitution costs 2 unless characters are the same (cost is 0).</a:t>
            </a:r>
          </a:p>
          <a:p>
            <a:pPr>
              <a:buFont typeface="Arial" panose="020B0604020202020204" pitchFamily="34" charset="0"/>
              <a:buChar char="•"/>
            </a:pPr>
            <a:r>
              <a:rPr lang="en-US" b="1" dirty="0"/>
              <a:t>Backtrace </a:t>
            </a:r>
            <a:r>
              <a:rPr lang="en-US" b="1" dirty="0" err="1"/>
              <a:t>Pointers</a:t>
            </a:r>
            <a:r>
              <a:rPr lang="en-US" dirty="0" err="1"/>
              <a:t>:ptr</a:t>
            </a:r>
            <a:r>
              <a:rPr lang="en-US" dirty="0"/>
              <a:t>(</a:t>
            </a:r>
            <a:r>
              <a:rPr lang="en-US" dirty="0" err="1"/>
              <a:t>i</a:t>
            </a:r>
            <a:r>
              <a:rPr lang="en-US" dirty="0"/>
              <a:t>, j): Keeps track of chosen operation for each cell:</a:t>
            </a:r>
          </a:p>
          <a:p>
            <a:pPr marL="742950" lvl="1" indent="-285750">
              <a:buFont typeface="Arial" panose="020B0604020202020204" pitchFamily="34" charset="0"/>
              <a:buChar char="•"/>
            </a:pPr>
            <a:r>
              <a:rPr lang="en-US" dirty="0"/>
              <a:t>LEFT: Indicates insertion.</a:t>
            </a:r>
          </a:p>
          <a:p>
            <a:pPr marL="742950" lvl="1" indent="-285750">
              <a:buFont typeface="Arial" panose="020B0604020202020204" pitchFamily="34" charset="0"/>
              <a:buChar char="•"/>
            </a:pPr>
            <a:r>
              <a:rPr lang="en-US" dirty="0"/>
              <a:t>DOWN: Indicates deletion.</a:t>
            </a:r>
          </a:p>
          <a:p>
            <a:pPr marL="742950" lvl="1" indent="-285750">
              <a:buFont typeface="Arial" panose="020B0604020202020204" pitchFamily="34" charset="0"/>
              <a:buChar char="•"/>
            </a:pPr>
            <a:r>
              <a:rPr lang="en-US" dirty="0"/>
              <a:t>DIAG: Indicates substitution or no operation.</a:t>
            </a:r>
          </a:p>
          <a:p>
            <a:pPr>
              <a:buFont typeface="Arial" panose="020B0604020202020204" pitchFamily="34" charset="0"/>
              <a:buChar char="•"/>
            </a:pPr>
            <a:r>
              <a:rPr lang="en-US" b="1" dirty="0" err="1"/>
              <a:t>Termination</a:t>
            </a:r>
            <a:r>
              <a:rPr lang="en-US" dirty="0" err="1"/>
              <a:t>:D</a:t>
            </a:r>
            <a:r>
              <a:rPr lang="en-US" dirty="0"/>
              <a:t>(N, M) is the edit distance, the value in D corresponding to the full length of both strings (N and M)</a:t>
            </a:r>
          </a:p>
        </p:txBody>
      </p:sp>
      <p:sp>
        <p:nvSpPr>
          <p:cNvPr id="4" name="Slide Number Placeholder 3"/>
          <p:cNvSpPr>
            <a:spLocks noGrp="1"/>
          </p:cNvSpPr>
          <p:nvPr>
            <p:ph type="sldNum" sz="quarter" idx="5"/>
          </p:nvPr>
        </p:nvSpPr>
        <p:spPr/>
        <p:txBody>
          <a:bodyPr/>
          <a:lstStyle/>
          <a:p>
            <a:fld id="{DDB53F43-0C92-4BF3-847B-04321CBC2CDC}" type="slidenum">
              <a:rPr lang="en-US" smtClean="0"/>
              <a:t>23</a:t>
            </a:fld>
            <a:endParaRPr lang="en-US"/>
          </a:p>
        </p:txBody>
      </p:sp>
    </p:spTree>
    <p:extLst>
      <p:ext uri="{BB962C8B-B14F-4D97-AF65-F5344CB8AC3E}">
        <p14:creationId xmlns:p14="http://schemas.microsoft.com/office/powerpoint/2010/main" val="3731184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non-decreasing path</a:t>
            </a:r>
            <a:r>
              <a:rPr lang="en-US" dirty="0"/>
              <a:t> from (0,0) to (M, N) in the context of a matrix refers to a path that starts at the top-left corner of the matrix and proceeds to the bottom-right corner without moving back up or to the left. Moves only right, down, or diagonally down-right.</a:t>
            </a:r>
          </a:p>
          <a:p>
            <a:r>
              <a:rPr lang="en-US" dirty="0"/>
              <a:t>An </a:t>
            </a:r>
            <a:r>
              <a:rPr lang="en-US" b="1" dirty="0"/>
              <a:t>optimal alignment</a:t>
            </a:r>
            <a:r>
              <a:rPr lang="en-US" dirty="0"/>
              <a:t> is one that minimizes the total cost or distance, which, in the case of sequences, could mean the fewest mutations required to convert one sequence into another.</a:t>
            </a:r>
          </a:p>
          <a:p>
            <a:r>
              <a:rPr lang="en-US" dirty="0"/>
              <a:t>The principle of </a:t>
            </a:r>
            <a:r>
              <a:rPr lang="en-US" b="1" dirty="0"/>
              <a:t>optimal subalignments</a:t>
            </a:r>
            <a:r>
              <a:rPr lang="en-US" dirty="0"/>
              <a:t> is a fundamental concept in dynamic programming, stating that the optimal alignment of two sequences contains within it the optimal alignment of any two subsequences. </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24</a:t>
            </a:fld>
            <a:endParaRPr lang="en-US"/>
          </a:p>
        </p:txBody>
      </p:sp>
    </p:spTree>
    <p:extLst>
      <p:ext uri="{BB962C8B-B14F-4D97-AF65-F5344CB8AC3E}">
        <p14:creationId xmlns:p14="http://schemas.microsoft.com/office/powerpoint/2010/main" val="1831044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Minimum Edit Distance:</a:t>
            </a:r>
            <a:r>
              <a:rPr lang="en-US" dirty="0"/>
              <a:t>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Table Initialization</a:t>
            </a:r>
            <a:r>
              <a:rPr lang="en-US" dirty="0"/>
              <a:t>: Begins with 0s in the first row and column, representing the cost of inserting all characters from one string into the </a:t>
            </a:r>
            <a:r>
              <a:rPr lang="en-US" dirty="0" err="1"/>
              <a:t>other.</a:t>
            </a:r>
            <a:r>
              <a:rPr lang="en-US" b="1" dirty="0" err="1"/>
              <a:t>Iterative</a:t>
            </a:r>
            <a:r>
              <a:rPr lang="en-US" b="1" dirty="0"/>
              <a:t> Filling</a:t>
            </a:r>
            <a:r>
              <a:rPr lang="en-US" dirty="0"/>
              <a:t>: Cells are filled using the MED formula, considering insertions, deletions, and </a:t>
            </a:r>
            <a:r>
              <a:rPr lang="en-US" dirty="0" err="1"/>
              <a:t>substitutions.</a:t>
            </a:r>
            <a:r>
              <a:rPr lang="en-US" b="1" dirty="0" err="1"/>
              <a:t>Backtracking</a:t>
            </a:r>
            <a:r>
              <a:rPr lang="en-US" b="1" dirty="0"/>
              <a:t> Arrows</a:t>
            </a:r>
            <a:r>
              <a:rPr lang="en-US" dirty="0"/>
              <a:t>: Stored during filling process, indicating direction of minimum cost for each </a:t>
            </a:r>
            <a:r>
              <a:rPr lang="en-US" dirty="0" err="1"/>
              <a:t>cell.</a:t>
            </a:r>
            <a:r>
              <a:rPr lang="en-US" b="1" dirty="0" err="1"/>
              <a:t>Path</a:t>
            </a:r>
            <a:r>
              <a:rPr lang="en-US" b="1" dirty="0"/>
              <a:t> Traversal</a:t>
            </a:r>
            <a:r>
              <a:rPr lang="en-US" dirty="0"/>
              <a:t>: Starts from bottom-right corner (cell D(9, 9)).</a:t>
            </a:r>
          </a:p>
        </p:txBody>
      </p:sp>
      <p:sp>
        <p:nvSpPr>
          <p:cNvPr id="4" name="Slide Number Placeholder 3"/>
          <p:cNvSpPr>
            <a:spLocks noGrp="1"/>
          </p:cNvSpPr>
          <p:nvPr>
            <p:ph type="sldNum" sz="quarter" idx="5"/>
          </p:nvPr>
        </p:nvSpPr>
        <p:spPr/>
        <p:txBody>
          <a:bodyPr/>
          <a:lstStyle/>
          <a:p>
            <a:fld id="{DDB53F43-0C92-4BF3-847B-04321CBC2CDC}" type="slidenum">
              <a:rPr lang="en-US" smtClean="0"/>
              <a:t>25</a:t>
            </a:fld>
            <a:endParaRPr lang="en-US"/>
          </a:p>
        </p:txBody>
      </p:sp>
    </p:spTree>
    <p:extLst>
      <p:ext uri="{BB962C8B-B14F-4D97-AF65-F5344CB8AC3E}">
        <p14:creationId xmlns:p14="http://schemas.microsoft.com/office/powerpoint/2010/main" val="1518966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Time Complexity:</a:t>
            </a:r>
            <a:endParaRPr lang="en-US" dirty="0"/>
          </a:p>
          <a:p>
            <a:pPr>
              <a:buFont typeface="Arial" panose="020B0604020202020204" pitchFamily="34" charset="0"/>
              <a:buChar char="•"/>
            </a:pPr>
            <a:r>
              <a:rPr lang="en-US" dirty="0"/>
              <a:t>Dynamic programming for calculating minimum edit distance between two strings has a time complexity of </a:t>
            </a:r>
            <a:r>
              <a:rPr lang="en-US" b="1" dirty="0"/>
              <a:t>O(</a:t>
            </a:r>
            <a:r>
              <a:rPr lang="en-US" b="1" dirty="0" err="1"/>
              <a:t>mn</a:t>
            </a:r>
            <a:r>
              <a:rPr lang="en-US" b="1" dirty="0"/>
              <a:t>)</a:t>
            </a:r>
            <a:r>
              <a:rPr lang="en-US" dirty="0"/>
              <a:t>, where m and n are the lengths of the strings X and Y, respectively.</a:t>
            </a:r>
          </a:p>
          <a:p>
            <a:r>
              <a:rPr lang="en-US" b="1" dirty="0"/>
              <a:t>Space Complexity:</a:t>
            </a:r>
            <a:endParaRPr lang="en-US" dirty="0"/>
          </a:p>
          <a:p>
            <a:pPr>
              <a:buFont typeface="Arial" panose="020B0604020202020204" pitchFamily="34" charset="0"/>
              <a:buChar char="•"/>
            </a:pPr>
            <a:r>
              <a:rPr lang="en-US" dirty="0"/>
              <a:t>The algorithm requires space to store the DP table, which has dimensions (m+1) x (n+1).</a:t>
            </a:r>
          </a:p>
          <a:p>
            <a:pPr>
              <a:buFont typeface="Arial" panose="020B0604020202020204" pitchFamily="34" charset="0"/>
              <a:buChar char="•"/>
            </a:pPr>
            <a:r>
              <a:rPr lang="en-US" dirty="0"/>
              <a:t>This translates to a space complexity of </a:t>
            </a:r>
            <a:r>
              <a:rPr lang="en-US" b="1" dirty="0"/>
              <a:t>O(</a:t>
            </a:r>
            <a:r>
              <a:rPr lang="en-US" b="1" dirty="0" err="1"/>
              <a:t>mn</a:t>
            </a:r>
            <a:r>
              <a:rPr lang="en-US" b="1" dirty="0"/>
              <a:t>)</a:t>
            </a:r>
            <a:r>
              <a:rPr lang="en-US" dirty="0"/>
              <a:t> as well.</a:t>
            </a:r>
          </a:p>
          <a:p>
            <a:r>
              <a:rPr lang="en-US" b="1" dirty="0"/>
              <a:t>Backtracking:</a:t>
            </a:r>
            <a:endParaRPr lang="en-US" dirty="0"/>
          </a:p>
          <a:p>
            <a:pPr>
              <a:buFont typeface="Arial" panose="020B0604020202020204" pitchFamily="34" charset="0"/>
              <a:buChar char="•"/>
            </a:pPr>
            <a:r>
              <a:rPr lang="en-US" dirty="0"/>
              <a:t>Backtracking itself typically adds minimal additional space complexity compared to the DP table.</a:t>
            </a:r>
          </a:p>
          <a:p>
            <a:pPr>
              <a:buFont typeface="Arial" panose="020B0604020202020204" pitchFamily="34" charset="0"/>
              <a:buChar char="•"/>
            </a:pPr>
            <a:r>
              <a:rPr lang="en-US" dirty="0"/>
              <a:t>It stores pointers or symbols within the table cells to trace the path during backtracking.</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26</a:t>
            </a:fld>
            <a:endParaRPr lang="en-US"/>
          </a:p>
        </p:txBody>
      </p:sp>
    </p:spTree>
    <p:extLst>
      <p:ext uri="{BB962C8B-B14F-4D97-AF65-F5344CB8AC3E}">
        <p14:creationId xmlns:p14="http://schemas.microsoft.com/office/powerpoint/2010/main" val="2699199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weights to computations, especially in contexts like spell correction or biological sequence analysis, allows for a more nuanced and accurate model of real-world phenomena. By incorporating weights, these models can reflect the varying likelihood of different events, leading to more precise and meaningful interpretations or predictions</a:t>
            </a:r>
          </a:p>
          <a:p>
            <a:endParaRPr lang="en-US" dirty="0"/>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28</a:t>
            </a:fld>
            <a:endParaRPr lang="en-US"/>
          </a:p>
        </p:txBody>
      </p:sp>
    </p:spTree>
    <p:extLst>
      <p:ext uri="{BB962C8B-B14F-4D97-AF65-F5344CB8AC3E}">
        <p14:creationId xmlns:p14="http://schemas.microsoft.com/office/powerpoint/2010/main" val="888987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Matrix for Spelling Errors (Substitution Errors):</a:t>
            </a:r>
          </a:p>
          <a:p>
            <a:pPr>
              <a:buFont typeface="Arial" panose="020B0604020202020204" pitchFamily="34" charset="0"/>
              <a:buChar char="•"/>
            </a:pPr>
            <a:r>
              <a:rPr lang="en-US" b="1" dirty="0"/>
              <a:t>Description</a:t>
            </a:r>
            <a:r>
              <a:rPr lang="en-US" dirty="0"/>
              <a:t>: A table used to understand the frequency and types of substitution errors in text.</a:t>
            </a:r>
          </a:p>
          <a:p>
            <a:pPr>
              <a:buFont typeface="Arial" panose="020B0604020202020204" pitchFamily="34" charset="0"/>
              <a:buChar char="•"/>
            </a:pPr>
            <a:r>
              <a:rPr lang="en-US" b="1" dirty="0"/>
              <a:t>Rows (X axis)</a:t>
            </a:r>
            <a:r>
              <a:rPr lang="en-US" dirty="0"/>
              <a:t>: Represent mistyped characters.</a:t>
            </a:r>
          </a:p>
          <a:p>
            <a:pPr>
              <a:buFont typeface="Arial" panose="020B0604020202020204" pitchFamily="34" charset="0"/>
              <a:buChar char="•"/>
            </a:pPr>
            <a:r>
              <a:rPr lang="en-US" b="1" dirty="0"/>
              <a:t>Columns (Y axis)</a:t>
            </a:r>
            <a:r>
              <a:rPr lang="en-US" dirty="0"/>
              <a:t>: Represent correct characters.</a:t>
            </a:r>
          </a:p>
          <a:p>
            <a:pPr>
              <a:buFont typeface="Arial" panose="020B0604020202020204" pitchFamily="34" charset="0"/>
              <a:buChar char="•"/>
            </a:pPr>
            <a:r>
              <a:rPr lang="en-US" b="1" dirty="0"/>
              <a:t>Cells</a:t>
            </a:r>
            <a:r>
              <a:rPr lang="en-US" dirty="0"/>
              <a:t>: Each cell shows the count or frequency of a specific substitution error where a mistyped character (X) was replaced with a correct character (Y).</a:t>
            </a:r>
          </a:p>
          <a:p>
            <a:pPr>
              <a:buFont typeface="Arial" panose="020B0604020202020204" pitchFamily="34" charset="0"/>
              <a:buChar char="•"/>
            </a:pPr>
            <a:r>
              <a:rPr lang="en-US" b="1" dirty="0"/>
              <a:t>Diagonal Cells</a:t>
            </a:r>
            <a:r>
              <a:rPr lang="en-US" dirty="0"/>
              <a:t>: In traditional confusion matrices, diagonal cells represent correct predictions. However, in this context, they theoretically contain zeros since they represent correct spellings, not errors.</a:t>
            </a:r>
          </a:p>
        </p:txBody>
      </p:sp>
      <p:sp>
        <p:nvSpPr>
          <p:cNvPr id="4" name="Slide Number Placeholder 3"/>
          <p:cNvSpPr>
            <a:spLocks noGrp="1"/>
          </p:cNvSpPr>
          <p:nvPr>
            <p:ph type="sldNum" sz="quarter" idx="5"/>
          </p:nvPr>
        </p:nvSpPr>
        <p:spPr/>
        <p:txBody>
          <a:bodyPr/>
          <a:lstStyle/>
          <a:p>
            <a:fld id="{DDB53F43-0C92-4BF3-847B-04321CBC2CDC}" type="slidenum">
              <a:rPr lang="en-US" smtClean="0"/>
              <a:t>29</a:t>
            </a:fld>
            <a:endParaRPr lang="en-US"/>
          </a:p>
        </p:txBody>
      </p:sp>
    </p:spTree>
    <p:extLst>
      <p:ext uri="{BB962C8B-B14F-4D97-AF65-F5344CB8AC3E}">
        <p14:creationId xmlns:p14="http://schemas.microsoft.com/office/powerpoint/2010/main" val="1898978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Spell Correction</a:t>
            </a:r>
          </a:p>
          <a:p>
            <a:r>
              <a:rPr lang="en-US" dirty="0"/>
              <a:t>In spell correction algorithms, certain letters are more likely to be mistyped than others due to their physical proximity on a keyboard or frequent misuse in common language. For example, mistyping 'e' instead of 'w' is less common than mistyping 'e' instead of 'r' because 'e' and 'r' are adjacent on a standard QWERTY keyboard. </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30</a:t>
            </a:fld>
            <a:endParaRPr lang="en-US"/>
          </a:p>
        </p:txBody>
      </p:sp>
    </p:spTree>
    <p:extLst>
      <p:ext uri="{BB962C8B-B14F-4D97-AF65-F5344CB8AC3E}">
        <p14:creationId xmlns:p14="http://schemas.microsoft.com/office/powerpoint/2010/main" val="941114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Description</a:t>
            </a:r>
            <a:r>
              <a:rPr lang="en-US" dirty="0"/>
              <a:t>: Extension of Minimum Edit Distance algorithm, assigning different costs to insertion, deletion, and substitution </a:t>
            </a:r>
            <a:r>
              <a:rPr lang="en-US" dirty="0" err="1"/>
              <a:t>operations.</a:t>
            </a:r>
            <a:r>
              <a:rPr lang="en-US" b="1" dirty="0" err="1"/>
              <a:t>Initialization</a:t>
            </a:r>
            <a:r>
              <a:rPr lang="en-US" dirty="0" err="1"/>
              <a:t>:D</a:t>
            </a:r>
            <a:r>
              <a:rPr lang="en-US" dirty="0"/>
              <a:t>(0, 0) = 0: Distance between empty strings is zero.</a:t>
            </a:r>
          </a:p>
          <a:p>
            <a:pPr>
              <a:buFont typeface="Arial" panose="020B0604020202020204" pitchFamily="34" charset="0"/>
              <a:buChar char="•"/>
            </a:pPr>
            <a:r>
              <a:rPr lang="en-US" dirty="0"/>
              <a:t>D(</a:t>
            </a:r>
            <a:r>
              <a:rPr lang="en-US" dirty="0" err="1"/>
              <a:t>i</a:t>
            </a:r>
            <a:r>
              <a:rPr lang="en-US" dirty="0"/>
              <a:t>, 0) = Sum of deletion costs for characters in x.</a:t>
            </a:r>
          </a:p>
          <a:p>
            <a:pPr>
              <a:buFont typeface="Arial" panose="020B0604020202020204" pitchFamily="34" charset="0"/>
              <a:buChar char="•"/>
            </a:pPr>
            <a:r>
              <a:rPr lang="en-US" dirty="0"/>
              <a:t>D(0, j) = Sum of insertion costs for characters in y.</a:t>
            </a:r>
          </a:p>
          <a:p>
            <a:pPr>
              <a:buFont typeface="Arial" panose="020B0604020202020204" pitchFamily="34" charset="0"/>
              <a:buChar char="•"/>
            </a:pPr>
            <a:r>
              <a:rPr lang="en-US" b="1" dirty="0"/>
              <a:t>Recurrence </a:t>
            </a:r>
            <a:r>
              <a:rPr lang="en-US" b="1" dirty="0" err="1"/>
              <a:t>Relation</a:t>
            </a:r>
            <a:r>
              <a:rPr lang="en-US" dirty="0" err="1"/>
              <a:t>:Defines</a:t>
            </a:r>
            <a:r>
              <a:rPr lang="en-US" dirty="0"/>
              <a:t> cost D(</a:t>
            </a:r>
            <a:r>
              <a:rPr lang="en-US" dirty="0" err="1"/>
              <a:t>i</a:t>
            </a:r>
            <a:r>
              <a:rPr lang="en-US" dirty="0"/>
              <a:t>, j) of transforming characters of x into characters of y as minimum of:</a:t>
            </a:r>
          </a:p>
          <a:p>
            <a:pPr marL="742950" lvl="1" indent="-285750">
              <a:buFont typeface="Arial" panose="020B0604020202020204" pitchFamily="34" charset="0"/>
              <a:buChar char="•"/>
            </a:pPr>
            <a:r>
              <a:rPr lang="en-US" dirty="0"/>
              <a:t>D(i-1, j) + deletion cost for x(</a:t>
            </a:r>
            <a:r>
              <a:rPr lang="en-US" dirty="0" err="1"/>
              <a:t>i</a:t>
            </a:r>
            <a:r>
              <a:rPr lang="en-US" dirty="0"/>
              <a:t>).</a:t>
            </a:r>
          </a:p>
          <a:p>
            <a:pPr marL="742950" lvl="1" indent="-285750">
              <a:buFont typeface="Arial" panose="020B0604020202020204" pitchFamily="34" charset="0"/>
              <a:buChar char="•"/>
            </a:pPr>
            <a:r>
              <a:rPr lang="en-US" dirty="0"/>
              <a:t>D(</a:t>
            </a:r>
            <a:r>
              <a:rPr lang="en-US" dirty="0" err="1"/>
              <a:t>i</a:t>
            </a:r>
            <a:r>
              <a:rPr lang="en-US" dirty="0"/>
              <a:t>, j-1) + insertion cost for y(j).</a:t>
            </a:r>
          </a:p>
          <a:p>
            <a:pPr marL="742950" lvl="1" indent="-285750">
              <a:buFont typeface="Arial" panose="020B0604020202020204" pitchFamily="34" charset="0"/>
              <a:buChar char="•"/>
            </a:pPr>
            <a:r>
              <a:rPr lang="en-US" dirty="0"/>
              <a:t>D(i-1, j-1) + substitution cost for x(</a:t>
            </a:r>
            <a:r>
              <a:rPr lang="en-US" dirty="0" err="1"/>
              <a:t>i</a:t>
            </a:r>
            <a:r>
              <a:rPr lang="en-US" dirty="0"/>
              <a:t>) and y(j).</a:t>
            </a:r>
          </a:p>
          <a:p>
            <a:pPr>
              <a:buFont typeface="Arial" panose="020B0604020202020204" pitchFamily="34" charset="0"/>
              <a:buChar char="•"/>
            </a:pPr>
            <a:r>
              <a:rPr lang="en-US" b="1" dirty="0" err="1"/>
              <a:t>Termination</a:t>
            </a:r>
            <a:r>
              <a:rPr lang="en-US" dirty="0" err="1"/>
              <a:t>:D</a:t>
            </a:r>
            <a:r>
              <a:rPr lang="en-US" dirty="0"/>
              <a:t>(N, M): Represents weighted minimum edit distance between full strings x and y.</a:t>
            </a:r>
          </a:p>
        </p:txBody>
      </p:sp>
      <p:sp>
        <p:nvSpPr>
          <p:cNvPr id="4" name="Slide Number Placeholder 3"/>
          <p:cNvSpPr>
            <a:spLocks noGrp="1"/>
          </p:cNvSpPr>
          <p:nvPr>
            <p:ph type="sldNum" sz="quarter" idx="5"/>
          </p:nvPr>
        </p:nvSpPr>
        <p:spPr/>
        <p:txBody>
          <a:bodyPr/>
          <a:lstStyle/>
          <a:p>
            <a:fld id="{DDB53F43-0C92-4BF3-847B-04321CBC2CDC}" type="slidenum">
              <a:rPr lang="en-US" smtClean="0"/>
              <a:t>31</a:t>
            </a:fld>
            <a:endParaRPr lang="en-US"/>
          </a:p>
        </p:txBody>
      </p:sp>
    </p:spTree>
    <p:extLst>
      <p:ext uri="{BB962C8B-B14F-4D97-AF65-F5344CB8AC3E}">
        <p14:creationId xmlns:p14="http://schemas.microsoft.com/office/powerpoint/2010/main" val="1490502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t>Sequence</a:t>
            </a:r>
            <a:r>
              <a:rPr lang="en-US" spc="-55" dirty="0"/>
              <a:t> </a:t>
            </a:r>
            <a:r>
              <a:rPr lang="en-US" spc="-5" dirty="0"/>
              <a:t>Alignment example which is already explain in the beginning(refer to slide 7)</a:t>
            </a:r>
          </a:p>
        </p:txBody>
      </p:sp>
      <p:sp>
        <p:nvSpPr>
          <p:cNvPr id="4" name="Slide Number Placeholder 3"/>
          <p:cNvSpPr>
            <a:spLocks noGrp="1"/>
          </p:cNvSpPr>
          <p:nvPr>
            <p:ph type="sldNum" sz="quarter" idx="5"/>
          </p:nvPr>
        </p:nvSpPr>
        <p:spPr/>
        <p:txBody>
          <a:bodyPr/>
          <a:lstStyle/>
          <a:p>
            <a:fld id="{DDB53F43-0C92-4BF3-847B-04321CBC2CDC}" type="slidenum">
              <a:rPr lang="en-US" smtClean="0"/>
              <a:t>34</a:t>
            </a:fld>
            <a:endParaRPr lang="en-US"/>
          </a:p>
        </p:txBody>
      </p:sp>
    </p:spTree>
    <p:extLst>
      <p:ext uri="{BB962C8B-B14F-4D97-AF65-F5344CB8AC3E}">
        <p14:creationId xmlns:p14="http://schemas.microsoft.com/office/powerpoint/2010/main" val="3687183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Comparing genes or regions from different species:</a:t>
            </a:r>
            <a:endParaRPr lang="en-US" dirty="0"/>
          </a:p>
          <a:p>
            <a:pPr>
              <a:buFont typeface="Arial" panose="020B0604020202020204" pitchFamily="34" charset="0"/>
              <a:buNone/>
            </a:pPr>
            <a:r>
              <a:rPr lang="en-US" b="1" dirty="0"/>
              <a:t>Purpose:</a:t>
            </a:r>
            <a:r>
              <a:rPr lang="en-US" dirty="0"/>
              <a:t> Identify conserved regions across species. Conserved regions are likely to be functionally important, as they have been preserved through evolution.</a:t>
            </a:r>
            <a:r>
              <a:rPr lang="en-US" b="1" dirty="0"/>
              <a:t> Determining function:- </a:t>
            </a:r>
            <a:r>
              <a:rPr lang="en-US" dirty="0"/>
              <a:t>Assigning a biological function to a gene or genomic region. </a:t>
            </a:r>
            <a:r>
              <a:rPr lang="en-US" b="1" dirty="0"/>
              <a:t>Uncovering evolutionary forces:-</a:t>
            </a:r>
            <a:r>
              <a:rPr lang="en-US" dirty="0"/>
              <a:t>Understanding the factors that have shaped the evolution of genes and genomes. </a:t>
            </a:r>
            <a:r>
              <a:rPr lang="en-US" b="1" dirty="0"/>
              <a:t>Assembling fragments to sequence DNA: </a:t>
            </a:r>
            <a:r>
              <a:rPr lang="en-US" dirty="0"/>
              <a:t>Reconstructing the complete sequence of a genome from short fragments of DNA. </a:t>
            </a:r>
            <a:r>
              <a:rPr lang="en-US" b="1" dirty="0"/>
              <a:t>Comparing individuals to looking for mutations: </a:t>
            </a:r>
            <a:r>
              <a:rPr lang="en-US" dirty="0"/>
              <a:t>Identifying genetic variations between individuals, which can be associated with disease, traits, or other phenotypes.</a:t>
            </a:r>
          </a:p>
        </p:txBody>
      </p:sp>
      <p:sp>
        <p:nvSpPr>
          <p:cNvPr id="4" name="Slide Number Placeholder 3"/>
          <p:cNvSpPr>
            <a:spLocks noGrp="1"/>
          </p:cNvSpPr>
          <p:nvPr>
            <p:ph type="sldNum" sz="quarter" idx="5"/>
          </p:nvPr>
        </p:nvSpPr>
        <p:spPr/>
        <p:txBody>
          <a:bodyPr/>
          <a:lstStyle/>
          <a:p>
            <a:fld id="{DDB53F43-0C92-4BF3-847B-04321CBC2CDC}" type="slidenum">
              <a:rPr lang="en-US" smtClean="0"/>
              <a:t>35</a:t>
            </a:fld>
            <a:endParaRPr lang="en-US"/>
          </a:p>
        </p:txBody>
      </p:sp>
    </p:spTree>
    <p:extLst>
      <p:ext uri="{BB962C8B-B14F-4D97-AF65-F5344CB8AC3E}">
        <p14:creationId xmlns:p14="http://schemas.microsoft.com/office/powerpoint/2010/main" val="126394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Applications:</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Computational Biology</a:t>
            </a:r>
            <a:r>
              <a:rPr lang="en-US" dirty="0"/>
              <a:t>: MED helps compare biological sequences like DNA, RNA, and proteins, aiding researchers in understanding genetic similarities and differences.</a:t>
            </a:r>
            <a:endParaRPr lang="en-US" b="1" dirty="0"/>
          </a:p>
          <a:p>
            <a:pPr>
              <a:buFont typeface="Arial" panose="020B0604020202020204" pitchFamily="34" charset="0"/>
              <a:buNone/>
            </a:pPr>
            <a:r>
              <a:rPr lang="en-US" b="1" dirty="0"/>
              <a:t>Spell Checking</a:t>
            </a:r>
            <a:r>
              <a:rPr lang="en-US" dirty="0"/>
              <a:t>: MED suggests corrections for misspelled words based on the closest match in a dictionary.</a:t>
            </a:r>
          </a:p>
          <a:p>
            <a:pPr>
              <a:buFont typeface="Arial" panose="020B0604020202020204" pitchFamily="34" charset="0"/>
              <a:buNone/>
            </a:pPr>
            <a:r>
              <a:rPr lang="en-US" b="1" dirty="0"/>
              <a:t>Machine Translation</a:t>
            </a:r>
            <a:r>
              <a:rPr lang="en-US" dirty="0"/>
              <a:t>: MED measures the number of edits needed to align machine-translated text with the original, indicating translation accuracy.</a:t>
            </a:r>
          </a:p>
          <a:p>
            <a:pPr>
              <a:buFont typeface="Arial" panose="020B0604020202020204" pitchFamily="34" charset="0"/>
              <a:buNone/>
            </a:pPr>
            <a:r>
              <a:rPr lang="en-US" b="1" dirty="0"/>
              <a:t>Information Retrieval</a:t>
            </a:r>
            <a:r>
              <a:rPr lang="en-US" dirty="0"/>
              <a:t>: MED helps find relevant documents or keywords in a database by ranking based on similarity to a query.</a:t>
            </a:r>
          </a:p>
          <a:p>
            <a:pPr>
              <a:buFont typeface="Arial" panose="020B0604020202020204" pitchFamily="34" charset="0"/>
              <a:buNone/>
            </a:pPr>
            <a:r>
              <a:rPr lang="en-US" b="1" dirty="0"/>
              <a:t>Plagiarism Detection</a:t>
            </a:r>
            <a:r>
              <a:rPr lang="en-US" dirty="0"/>
              <a:t>: MED identifies potential instances of plagiarism by comparing submitted text with potential source material, flagging high similarity.</a:t>
            </a:r>
          </a:p>
        </p:txBody>
      </p:sp>
      <p:sp>
        <p:nvSpPr>
          <p:cNvPr id="4" name="Slide Number Placeholder 3"/>
          <p:cNvSpPr>
            <a:spLocks noGrp="1"/>
          </p:cNvSpPr>
          <p:nvPr>
            <p:ph type="sldNum" sz="quarter" idx="5"/>
          </p:nvPr>
        </p:nvSpPr>
        <p:spPr/>
        <p:txBody>
          <a:bodyPr/>
          <a:lstStyle/>
          <a:p>
            <a:fld id="{DDB53F43-0C92-4BF3-847B-04321CBC2CDC}" type="slidenum">
              <a:rPr lang="en-US" smtClean="0"/>
              <a:t>3</a:t>
            </a:fld>
            <a:endParaRPr lang="en-US"/>
          </a:p>
        </p:txBody>
      </p:sp>
    </p:spTree>
    <p:extLst>
      <p:ext uri="{BB962C8B-B14F-4D97-AF65-F5344CB8AC3E}">
        <p14:creationId xmlns:p14="http://schemas.microsoft.com/office/powerpoint/2010/main" val="2501189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Distance Metrics</a:t>
            </a:r>
            <a:r>
              <a:rPr lang="en-US" dirty="0"/>
              <a:t>: Commonly used in tasks like word embedding, document retrieval, and machine translation. Includes Euclidean distance and cosine similarity. </a:t>
            </a:r>
            <a:r>
              <a:rPr lang="en-US" b="1" dirty="0"/>
              <a:t>Similarity and Scores</a:t>
            </a:r>
            <a:r>
              <a:rPr lang="en-US" dirty="0"/>
              <a:t>: Important in tasks like sentiment analysis, topic modeling, and text summarization. Involves maximizing similarity or scores based on specific criteria. </a:t>
            </a:r>
            <a:r>
              <a:rPr lang="en-US" b="1" dirty="0"/>
              <a:t>Computational Biology</a:t>
            </a:r>
            <a:r>
              <a:rPr lang="en-US" dirty="0"/>
              <a:t>: </a:t>
            </a:r>
            <a:r>
              <a:rPr lang="en-US" b="1" dirty="0"/>
              <a:t>Similarity and Scores</a:t>
            </a:r>
            <a:r>
              <a:rPr lang="en-US" dirty="0"/>
              <a:t>: Crucial for tasks like homology search, functional annotation, and evolutionary analysis. Includes techniques such as sequence alignment and protein structure comparison. </a:t>
            </a:r>
            <a:r>
              <a:rPr lang="en-US" b="1" dirty="0"/>
              <a:t>Distance and Minimization</a:t>
            </a:r>
            <a:r>
              <a:rPr lang="en-US" dirty="0"/>
              <a:t>: Used in tasks like identifying mutations or disease-associated variants. Involves minimizing the difference between observed sequences or gene expression patterns.</a:t>
            </a:r>
          </a:p>
        </p:txBody>
      </p:sp>
      <p:sp>
        <p:nvSpPr>
          <p:cNvPr id="4" name="Slide Number Placeholder 3"/>
          <p:cNvSpPr>
            <a:spLocks noGrp="1"/>
          </p:cNvSpPr>
          <p:nvPr>
            <p:ph type="sldNum" sz="quarter" idx="5"/>
          </p:nvPr>
        </p:nvSpPr>
        <p:spPr/>
        <p:txBody>
          <a:bodyPr/>
          <a:lstStyle/>
          <a:p>
            <a:fld id="{DDB53F43-0C92-4BF3-847B-04321CBC2CDC}" type="slidenum">
              <a:rPr lang="en-US" smtClean="0"/>
              <a:t>36</a:t>
            </a:fld>
            <a:endParaRPr lang="en-US"/>
          </a:p>
        </p:txBody>
      </p:sp>
    </p:spTree>
    <p:extLst>
      <p:ext uri="{BB962C8B-B14F-4D97-AF65-F5344CB8AC3E}">
        <p14:creationId xmlns:p14="http://schemas.microsoft.com/office/powerpoint/2010/main" val="3391920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Needleman-Wunsch Algorithm</a:t>
            </a:r>
            <a:r>
              <a:rPr lang="en-US" dirty="0"/>
              <a:t>:</a:t>
            </a:r>
          </a:p>
          <a:p>
            <a:pPr>
              <a:buFont typeface="Arial" panose="020B0604020202020204" pitchFamily="34" charset="0"/>
              <a:buChar char="•"/>
            </a:pPr>
            <a:r>
              <a:rPr lang="en-US" b="1" dirty="0"/>
              <a:t>Initialization</a:t>
            </a:r>
            <a:r>
              <a:rPr lang="en-US" dirty="0"/>
              <a:t>: Matrix D initialized with gap penalties. First row and column filled with increasing gap penalties. Penalty d for introducing a gap in the alignment.</a:t>
            </a:r>
          </a:p>
          <a:p>
            <a:pPr>
              <a:buFont typeface="Arial" panose="020B0604020202020204" pitchFamily="34" charset="0"/>
              <a:buChar char="•"/>
            </a:pPr>
            <a:r>
              <a:rPr lang="en-US" b="1" dirty="0"/>
              <a:t>Recurrence Relation</a:t>
            </a:r>
            <a:r>
              <a:rPr lang="en-US" dirty="0"/>
              <a:t>: Fill matrix using recurrence relation. Consider cost of aligning characters or introducing a gap. Options include aligning sequences or introducing gaps in either sequence. Score s(x[</a:t>
            </a:r>
            <a:r>
              <a:rPr lang="en-US" dirty="0" err="1"/>
              <a:t>i</a:t>
            </a:r>
            <a:r>
              <a:rPr lang="en-US" dirty="0"/>
              <a:t>], y[j]) determines alignment cost based on character matches or mismatches.</a:t>
            </a:r>
          </a:p>
          <a:p>
            <a:pPr>
              <a:buFont typeface="Arial" panose="020B0604020202020204" pitchFamily="34" charset="0"/>
              <a:buChar char="•"/>
            </a:pPr>
            <a:r>
              <a:rPr lang="en-US" b="1" dirty="0"/>
              <a:t>Termination</a:t>
            </a:r>
            <a:r>
              <a:rPr lang="en-US" dirty="0"/>
              <a:t>: Final step finds optimal alignment score in cell D(N, M). N and M are lengths of sequences being aligned. Score in D(N, M) represents highest possible alignment score under given scoring system.</a:t>
            </a:r>
          </a:p>
        </p:txBody>
      </p:sp>
      <p:sp>
        <p:nvSpPr>
          <p:cNvPr id="4" name="Slide Number Placeholder 3"/>
          <p:cNvSpPr>
            <a:spLocks noGrp="1"/>
          </p:cNvSpPr>
          <p:nvPr>
            <p:ph type="sldNum" sz="quarter" idx="5"/>
          </p:nvPr>
        </p:nvSpPr>
        <p:spPr/>
        <p:txBody>
          <a:bodyPr/>
          <a:lstStyle/>
          <a:p>
            <a:fld id="{DDB53F43-0C92-4BF3-847B-04321CBC2CDC}" type="slidenum">
              <a:rPr lang="en-US" smtClean="0"/>
              <a:t>37</a:t>
            </a:fld>
            <a:endParaRPr lang="en-US"/>
          </a:p>
        </p:txBody>
      </p:sp>
    </p:spTree>
    <p:extLst>
      <p:ext uri="{BB962C8B-B14F-4D97-AF65-F5344CB8AC3E}">
        <p14:creationId xmlns:p14="http://schemas.microsoft.com/office/powerpoint/2010/main" val="2281372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Purpose</a:t>
            </a:r>
            <a:r>
              <a:rPr lang="en-US" dirty="0"/>
              <a:t>: Used in bioinformatics to align protein or nucleotide sequences.</a:t>
            </a:r>
          </a:p>
          <a:p>
            <a:pPr>
              <a:buFont typeface="Arial" panose="020B0604020202020204" pitchFamily="34" charset="0"/>
              <a:buChar char="•"/>
            </a:pPr>
            <a:r>
              <a:rPr lang="en-US" b="1" dirty="0"/>
              <a:t>Algorithm</a:t>
            </a:r>
            <a:r>
              <a:rPr lang="en-US" dirty="0"/>
              <a:t>: Dynamic programming approach to find optimal alignment.</a:t>
            </a:r>
          </a:p>
          <a:p>
            <a:pPr>
              <a:buFont typeface="Arial" panose="020B0604020202020204" pitchFamily="34" charset="0"/>
              <a:buChar char="•"/>
            </a:pPr>
            <a:r>
              <a:rPr lang="en-US" b="1" dirty="0"/>
              <a:t>Calculation</a:t>
            </a:r>
            <a:r>
              <a:rPr lang="en-US" dirty="0"/>
              <a:t>: Considers all possible alignments and assigns a score to each.</a:t>
            </a:r>
          </a:p>
          <a:p>
            <a:pPr>
              <a:buFont typeface="Arial" panose="020B0604020202020204" pitchFamily="34" charset="0"/>
              <a:buChar char="•"/>
            </a:pPr>
            <a:r>
              <a:rPr lang="en-US" b="1" dirty="0"/>
              <a:t>Best Alignment</a:t>
            </a:r>
            <a:r>
              <a:rPr lang="en-US" dirty="0"/>
              <a:t>: Alignment with highest score is considered the optimal alignment.</a:t>
            </a:r>
          </a:p>
          <a:p>
            <a:pPr>
              <a:buFont typeface="Arial" panose="020B0604020202020204" pitchFamily="34" charset="0"/>
              <a:buChar char="•"/>
            </a:pPr>
            <a:r>
              <a:rPr lang="en-US" b="1" dirty="0"/>
              <a:t>Filling Process</a:t>
            </a:r>
            <a:r>
              <a:rPr lang="en-US" dirty="0"/>
              <a:t>: Matrix filled with scores representing best alignment between prefixes of two sequences.</a:t>
            </a:r>
          </a:p>
          <a:p>
            <a:pPr>
              <a:buFont typeface="Arial" panose="020B0604020202020204" pitchFamily="34" charset="0"/>
              <a:buChar char="•"/>
            </a:pPr>
            <a:r>
              <a:rPr lang="en-US" b="1" dirty="0"/>
              <a:t>Scoring Scheme</a:t>
            </a:r>
            <a:r>
              <a:rPr lang="en-US" dirty="0"/>
              <a:t>: Takes into account character matches or mismatches, as well as penalties for introducing gaps in sequences.</a:t>
            </a:r>
          </a:p>
        </p:txBody>
      </p:sp>
      <p:sp>
        <p:nvSpPr>
          <p:cNvPr id="4" name="Slide Number Placeholder 3"/>
          <p:cNvSpPr>
            <a:spLocks noGrp="1"/>
          </p:cNvSpPr>
          <p:nvPr>
            <p:ph type="sldNum" sz="quarter" idx="5"/>
          </p:nvPr>
        </p:nvSpPr>
        <p:spPr/>
        <p:txBody>
          <a:bodyPr/>
          <a:lstStyle/>
          <a:p>
            <a:fld id="{DDB53F43-0C92-4BF3-847B-04321CBC2CDC}" type="slidenum">
              <a:rPr lang="en-US" smtClean="0"/>
              <a:t>38</a:t>
            </a:fld>
            <a:endParaRPr lang="en-US"/>
          </a:p>
        </p:txBody>
      </p:sp>
    </p:spTree>
    <p:extLst>
      <p:ext uri="{BB962C8B-B14F-4D97-AF65-F5344CB8AC3E}">
        <p14:creationId xmlns:p14="http://schemas.microsoft.com/office/powerpoint/2010/main" val="3679251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alignment scenarios, gaps introduced at the beginning or end of a sequence may not be biologically relevant due to:</a:t>
            </a:r>
          </a:p>
          <a:p>
            <a:pPr>
              <a:buFont typeface="+mj-lt"/>
              <a:buAutoNum type="arabicPeriod"/>
            </a:pPr>
            <a:r>
              <a:rPr lang="en-US" b="1" dirty="0"/>
              <a:t>Partial Alignments</a:t>
            </a:r>
            <a:r>
              <a:rPr lang="en-US" dirty="0"/>
              <a:t>: The sequences being aligned are only fragments of larger sequences, and the regions outside the alignment are not of interest.</a:t>
            </a:r>
          </a:p>
          <a:p>
            <a:pPr>
              <a:buFont typeface="+mj-lt"/>
              <a:buAutoNum type="arabicPeriod"/>
            </a:pPr>
            <a:r>
              <a:rPr lang="en-US" b="1" dirty="0"/>
              <a:t>Sequence Trimming</a:t>
            </a:r>
            <a:r>
              <a:rPr lang="en-US" dirty="0"/>
              <a:t>: The sequences have already been trimmed, and additional gaps at the ends do not provide further biological insights.</a:t>
            </a:r>
          </a:p>
          <a:p>
            <a:pPr>
              <a:buFont typeface="+mj-lt"/>
              <a:buAutoNum type="arabicPeriod"/>
            </a:pPr>
            <a:r>
              <a:rPr lang="en-US" b="1" dirty="0"/>
              <a:t>Evolutionary Considerations</a:t>
            </a:r>
            <a:r>
              <a:rPr lang="en-US" dirty="0"/>
              <a:t>: Indels at sequence ends may be expected due to biological processes like recombination or the presence of non-coding regions. </a:t>
            </a:r>
            <a:r>
              <a:rPr lang="en-US" b="1" dirty="0"/>
              <a:t>Domain-Specific Sequences</a:t>
            </a:r>
            <a:r>
              <a:rPr lang="en-US" dirty="0"/>
              <a:t>: Alignment focus is on specific domains within proteins or other regions of interest, rather than the flanking regions.</a:t>
            </a:r>
          </a:p>
        </p:txBody>
      </p:sp>
      <p:sp>
        <p:nvSpPr>
          <p:cNvPr id="4" name="Slide Number Placeholder 3"/>
          <p:cNvSpPr>
            <a:spLocks noGrp="1"/>
          </p:cNvSpPr>
          <p:nvPr>
            <p:ph type="sldNum" sz="quarter" idx="5"/>
          </p:nvPr>
        </p:nvSpPr>
        <p:spPr/>
        <p:txBody>
          <a:bodyPr/>
          <a:lstStyle/>
          <a:p>
            <a:fld id="{DDB53F43-0C92-4BF3-847B-04321CBC2CDC}" type="slidenum">
              <a:rPr lang="en-US" smtClean="0"/>
              <a:t>39</a:t>
            </a:fld>
            <a:endParaRPr lang="en-US"/>
          </a:p>
        </p:txBody>
      </p:sp>
    </p:spTree>
    <p:extLst>
      <p:ext uri="{BB962C8B-B14F-4D97-AF65-F5344CB8AC3E}">
        <p14:creationId xmlns:p14="http://schemas.microsoft.com/office/powerpoint/2010/main" val="711407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Overlapping "Reads" from a Sequencing Project</a:t>
            </a:r>
            <a:r>
              <a:rPr lang="en-US" dirty="0"/>
              <a:t>:</a:t>
            </a:r>
          </a:p>
          <a:p>
            <a:pPr>
              <a:buFont typeface="Arial" panose="020B0604020202020204" pitchFamily="34" charset="0"/>
              <a:buChar char="•"/>
            </a:pPr>
            <a:r>
              <a:rPr lang="en-US" b="1" dirty="0"/>
              <a:t>Process</a:t>
            </a:r>
            <a:r>
              <a:rPr lang="en-US" dirty="0"/>
              <a:t>: Long DNA molecule broken into small fragments called "reads" for sequencing. </a:t>
            </a:r>
            <a:r>
              <a:rPr lang="en-US" b="1" dirty="0"/>
              <a:t>Overlap</a:t>
            </a:r>
            <a:r>
              <a:rPr lang="en-US" dirty="0"/>
              <a:t>: Sequencing reads may overlap when covering the same DNA region. </a:t>
            </a:r>
            <a:r>
              <a:rPr lang="en-US" b="1" dirty="0"/>
              <a:t>Importance</a:t>
            </a:r>
            <a:r>
              <a:rPr lang="en-US" dirty="0"/>
              <a:t>: Overlaps crucial for genome assembly to reconstruct full sequence. </a:t>
            </a:r>
            <a:r>
              <a:rPr lang="en-US" b="1" dirty="0"/>
              <a:t>Goal</a:t>
            </a:r>
            <a:r>
              <a:rPr lang="en-US" dirty="0"/>
              <a:t>: Use overlaps to piece together entire DNA sequence.</a:t>
            </a:r>
          </a:p>
          <a:p>
            <a:r>
              <a:rPr lang="en-US" b="1" dirty="0"/>
              <a:t>Search for a Mouse Gene within a Human Chromosome</a:t>
            </a:r>
            <a:r>
              <a:rPr lang="en-US" dirty="0"/>
              <a:t>:</a:t>
            </a:r>
          </a:p>
          <a:p>
            <a:pPr>
              <a:buFont typeface="Arial" panose="020B0604020202020204" pitchFamily="34" charset="0"/>
              <a:buNone/>
            </a:pPr>
            <a:r>
              <a:rPr lang="en-US" b="1" dirty="0"/>
              <a:t>Scenario</a:t>
            </a:r>
            <a:r>
              <a:rPr lang="en-US" dirty="0"/>
              <a:t>: Example of comparative genomics comparing sequences from different organisms. </a:t>
            </a:r>
            <a:r>
              <a:rPr lang="en-US" b="1" dirty="0"/>
              <a:t>Task</a:t>
            </a:r>
            <a:r>
              <a:rPr lang="en-US" dirty="0"/>
              <a:t>: Identify gene in mouse genome corresponding to known gene in human chromosome. </a:t>
            </a:r>
            <a:r>
              <a:rPr lang="en-US" b="1" dirty="0"/>
              <a:t>Purpose</a:t>
            </a:r>
            <a:r>
              <a:rPr lang="en-US" dirty="0"/>
              <a:t>: Study gene conservation across species to understand gene function and evolution. </a:t>
            </a:r>
            <a:r>
              <a:rPr lang="en-US" b="1" dirty="0"/>
              <a:t>Indication</a:t>
            </a:r>
            <a:r>
              <a:rPr lang="en-US" dirty="0"/>
              <a:t>: Image likely shows longer sequence with shorter one overlapping at certain regions, suggesting homology.</a:t>
            </a:r>
          </a:p>
        </p:txBody>
      </p:sp>
      <p:sp>
        <p:nvSpPr>
          <p:cNvPr id="4" name="Slide Number Placeholder 3"/>
          <p:cNvSpPr>
            <a:spLocks noGrp="1"/>
          </p:cNvSpPr>
          <p:nvPr>
            <p:ph type="sldNum" sz="quarter" idx="5"/>
          </p:nvPr>
        </p:nvSpPr>
        <p:spPr/>
        <p:txBody>
          <a:bodyPr/>
          <a:lstStyle/>
          <a:p>
            <a:fld id="{DDB53F43-0C92-4BF3-847B-04321CBC2CDC}" type="slidenum">
              <a:rPr lang="en-US" smtClean="0"/>
              <a:t>40</a:t>
            </a:fld>
            <a:endParaRPr lang="en-US"/>
          </a:p>
        </p:txBody>
      </p:sp>
    </p:spTree>
    <p:extLst>
      <p:ext uri="{BB962C8B-B14F-4D97-AF65-F5344CB8AC3E}">
        <p14:creationId xmlns:p14="http://schemas.microsoft.com/office/powerpoint/2010/main" val="47742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Variant of sequence alignment algorithm tailored for identifying best overlap between two sequences.</a:t>
            </a:r>
            <a:r>
              <a:rPr lang="en-US" b="1" dirty="0"/>
              <a:t>Sequences</a:t>
            </a:r>
            <a:r>
              <a:rPr lang="en-US" dirty="0"/>
              <a:t>:X1 ... </a:t>
            </a:r>
            <a:r>
              <a:rPr lang="en-US" dirty="0" err="1"/>
              <a:t>Xm</a:t>
            </a:r>
            <a:r>
              <a:rPr lang="en-US" dirty="0"/>
              <a:t>: Represents Sequence X of length m.</a:t>
            </a:r>
          </a:p>
          <a:p>
            <a:pPr>
              <a:buFont typeface="Arial" panose="020B0604020202020204" pitchFamily="34" charset="0"/>
              <a:buNone/>
            </a:pPr>
            <a:r>
              <a:rPr lang="en-US" dirty="0"/>
              <a:t>Y1 ... Yn: Represents Sequence Y of length n.</a:t>
            </a:r>
          </a:p>
          <a:p>
            <a:pPr>
              <a:buFont typeface="Arial" panose="020B0604020202020204" pitchFamily="34" charset="0"/>
              <a:buNone/>
            </a:pPr>
            <a:r>
              <a:rPr lang="en-US" b="1" dirty="0"/>
              <a:t>Grid</a:t>
            </a:r>
            <a:r>
              <a:rPr lang="en-US" dirty="0"/>
              <a:t>: Scoring matrix used in dynamic programming for sequence alignment. Each cell reflects score aligning substring of X with substring of Y.</a:t>
            </a:r>
          </a:p>
          <a:p>
            <a:pPr>
              <a:buFont typeface="Arial" panose="020B0604020202020204" pitchFamily="34" charset="0"/>
              <a:buNone/>
            </a:pPr>
            <a:r>
              <a:rPr lang="en-US" b="1" dirty="0"/>
              <a:t>Path</a:t>
            </a:r>
            <a:r>
              <a:rPr lang="en-US" dirty="0"/>
              <a:t>: Blue path shows chosen alignment path of algorithm. Starts at one sequence end and ends at optimal overlap position. Optimal overlap position may not be at other sequence end.</a:t>
            </a:r>
          </a:p>
        </p:txBody>
      </p:sp>
      <p:sp>
        <p:nvSpPr>
          <p:cNvPr id="4" name="Slide Number Placeholder 3"/>
          <p:cNvSpPr>
            <a:spLocks noGrp="1"/>
          </p:cNvSpPr>
          <p:nvPr>
            <p:ph type="sldNum" sz="quarter" idx="5"/>
          </p:nvPr>
        </p:nvSpPr>
        <p:spPr/>
        <p:txBody>
          <a:bodyPr/>
          <a:lstStyle/>
          <a:p>
            <a:fld id="{DDB53F43-0C92-4BF3-847B-04321CBC2CDC}" type="slidenum">
              <a:rPr lang="en-US" smtClean="0"/>
              <a:t>41</a:t>
            </a:fld>
            <a:endParaRPr lang="en-US"/>
          </a:p>
        </p:txBody>
      </p:sp>
    </p:spTree>
    <p:extLst>
      <p:ext uri="{BB962C8B-B14F-4D97-AF65-F5344CB8AC3E}">
        <p14:creationId xmlns:p14="http://schemas.microsoft.com/office/powerpoint/2010/main" val="3421634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Given strings X and Y of lengths M and N respectively and goal: Find substrings x' from X and y' from Y maximizing their similarity measured by alignment scoring.</a:t>
            </a:r>
          </a:p>
          <a:p>
            <a:r>
              <a:rPr lang="en-US" b="1" dirty="0"/>
              <a:t>Optimal Substring Alignment</a:t>
            </a:r>
            <a:r>
              <a:rPr lang="en-US" dirty="0"/>
              <a:t>:</a:t>
            </a:r>
          </a:p>
          <a:p>
            <a:pPr>
              <a:buFont typeface="Arial" panose="020B0604020202020204" pitchFamily="34" charset="0"/>
              <a:buChar char="•"/>
            </a:pPr>
            <a:r>
              <a:rPr lang="en-US" dirty="0"/>
              <a:t>Aligned substrings x' and y' represent locally conserved sequences with highest alignment score.</a:t>
            </a:r>
          </a:p>
          <a:p>
            <a:pPr>
              <a:buFont typeface="Arial" panose="020B0604020202020204" pitchFamily="34" charset="0"/>
              <a:buChar char="•"/>
            </a:pPr>
            <a:r>
              <a:rPr lang="en-US" dirty="0"/>
              <a:t>Allows for more biologically relevant comparisons like identifying functional domains or motifs.</a:t>
            </a:r>
          </a:p>
          <a:p>
            <a:r>
              <a:rPr lang="en-US" b="1" dirty="0"/>
              <a:t>Alignment Matrix and Traceback</a:t>
            </a:r>
            <a:r>
              <a:rPr lang="en-US" dirty="0"/>
              <a:t>:</a:t>
            </a:r>
          </a:p>
          <a:p>
            <a:pPr>
              <a:buFont typeface="Arial" panose="020B0604020202020204" pitchFamily="34" charset="0"/>
              <a:buChar char="•"/>
            </a:pPr>
            <a:r>
              <a:rPr lang="en-US" dirty="0"/>
              <a:t>Grid represents alignment matrix for local alignment scores via dynamic programming.</a:t>
            </a:r>
          </a:p>
          <a:p>
            <a:pPr>
              <a:buFont typeface="Arial" panose="020B0604020202020204" pitchFamily="34" charset="0"/>
              <a:buChar char="•"/>
            </a:pPr>
            <a:r>
              <a:rPr lang="en-US" dirty="0"/>
              <a:t>Path visualizes traceback step of local alignment algorithm (e.g., Smith-Waterman).</a:t>
            </a:r>
          </a:p>
          <a:p>
            <a:pPr>
              <a:buFont typeface="Arial" panose="020B0604020202020204" pitchFamily="34" charset="0"/>
              <a:buChar char="•"/>
            </a:pPr>
            <a:r>
              <a:rPr lang="en-US" dirty="0"/>
              <a:t>Starts from highest scoring cell and continues until encountering a cell with score 0, indicating start of high-scoring local alignment.</a:t>
            </a:r>
          </a:p>
        </p:txBody>
      </p:sp>
      <p:sp>
        <p:nvSpPr>
          <p:cNvPr id="4" name="Slide Number Placeholder 3"/>
          <p:cNvSpPr>
            <a:spLocks noGrp="1"/>
          </p:cNvSpPr>
          <p:nvPr>
            <p:ph type="sldNum" sz="quarter" idx="5"/>
          </p:nvPr>
        </p:nvSpPr>
        <p:spPr/>
        <p:txBody>
          <a:bodyPr/>
          <a:lstStyle/>
          <a:p>
            <a:fld id="{DDB53F43-0C92-4BF3-847B-04321CBC2CDC}" type="slidenum">
              <a:rPr lang="en-US" smtClean="0"/>
              <a:t>42</a:t>
            </a:fld>
            <a:endParaRPr lang="en-US"/>
          </a:p>
        </p:txBody>
      </p:sp>
    </p:spTree>
    <p:extLst>
      <p:ext uri="{BB962C8B-B14F-4D97-AF65-F5344CB8AC3E}">
        <p14:creationId xmlns:p14="http://schemas.microsoft.com/office/powerpoint/2010/main" val="51416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Smith Waterman algorithm:</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Initialization</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F(0, j) = 0 and F(</a:t>
            </a:r>
            <a:r>
              <a:rPr lang="en-US" dirty="0" err="1"/>
              <a:t>i</a:t>
            </a:r>
            <a:r>
              <a:rPr lang="en-US" dirty="0"/>
              <a:t>, 0) = 0: The scoring matrix F is initialized with zeros along the first row and first column. This differs from global alignment where the first row and column are initialized with gap penalties. </a:t>
            </a:r>
          </a:p>
          <a:p>
            <a:pPr>
              <a:buFont typeface="Arial" panose="020B0604020202020204" pitchFamily="34" charset="0"/>
              <a:buNone/>
            </a:pPr>
            <a:r>
              <a:rPr lang="en-US" b="1" dirty="0"/>
              <a:t>Iteration</a:t>
            </a:r>
            <a:r>
              <a:rPr lang="en-US" dirty="0"/>
              <a:t>:</a:t>
            </a:r>
          </a:p>
          <a:p>
            <a:pPr>
              <a:buFont typeface="Arial" panose="020B0604020202020204" pitchFamily="34" charset="0"/>
              <a:buNone/>
            </a:pPr>
            <a:r>
              <a:rPr lang="en-US" dirty="0"/>
              <a:t>The scoring matrix F is filled using the following recurrence relation: F(</a:t>
            </a:r>
            <a:r>
              <a:rPr lang="en-US" dirty="0" err="1"/>
              <a:t>i</a:t>
            </a:r>
            <a:r>
              <a:rPr lang="en-US" dirty="0"/>
              <a:t>, j) = max(0, F(i-1, j) - d, F(</a:t>
            </a:r>
            <a:r>
              <a:rPr lang="en-US" dirty="0" err="1"/>
              <a:t>i</a:t>
            </a:r>
            <a:r>
              <a:rPr lang="en-US" dirty="0"/>
              <a:t>, j-1) - d, F(i-1, j-1) + s(xi, </a:t>
            </a:r>
            <a:r>
              <a:rPr lang="en-US" dirty="0" err="1"/>
              <a:t>yj</a:t>
            </a:r>
            <a:r>
              <a:rPr lang="en-US" dirty="0"/>
              <a:t>))</a:t>
            </a:r>
          </a:p>
          <a:p>
            <a:pPr>
              <a:buFont typeface="+mj-lt"/>
              <a:buAutoNum type="arabicPeriod"/>
            </a:pPr>
            <a:r>
              <a:rPr lang="en-US" dirty="0"/>
              <a:t>Four possibilities considered for each cell: Score of 0, allowing alignment to end at position without penalty (enables local alignment).</a:t>
            </a:r>
          </a:p>
          <a:p>
            <a:pPr>
              <a:buFont typeface="+mj-lt"/>
              <a:buAutoNum type="arabicPeriod"/>
            </a:pPr>
            <a:r>
              <a:rPr lang="en-US" dirty="0"/>
              <a:t>Score above minus gap penalty d, representing deletion.</a:t>
            </a:r>
          </a:p>
          <a:p>
            <a:pPr>
              <a:buFont typeface="+mj-lt"/>
              <a:buAutoNum type="arabicPeriod"/>
            </a:pPr>
            <a:r>
              <a:rPr lang="en-US" dirty="0"/>
              <a:t>Score to left minus gap penalty d, representing insertion.</a:t>
            </a:r>
          </a:p>
          <a:p>
            <a:pPr>
              <a:buFont typeface="+mj-lt"/>
              <a:buAutoNum type="arabicPeriod"/>
            </a:pPr>
            <a:r>
              <a:rPr lang="en-US" dirty="0"/>
              <a:t>Score diagonally up and left plus match/mismatch score s(xi, </a:t>
            </a:r>
            <a:r>
              <a:rPr lang="en-US" dirty="0" err="1"/>
              <a:t>yj</a:t>
            </a:r>
            <a:r>
              <a:rPr lang="en-US" dirty="0"/>
              <a:t>), representing match or mismatch.</a:t>
            </a:r>
          </a:p>
          <a:p>
            <a:pPr>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43</a:t>
            </a:fld>
            <a:endParaRPr lang="en-US"/>
          </a:p>
        </p:txBody>
      </p:sp>
    </p:spTree>
    <p:extLst>
      <p:ext uri="{BB962C8B-B14F-4D97-AF65-F5344CB8AC3E}">
        <p14:creationId xmlns:p14="http://schemas.microsoft.com/office/powerpoint/2010/main" val="2546480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Termination</a:t>
            </a:r>
            <a:r>
              <a:rPr lang="en-US" dirty="0"/>
              <a:t>:</a:t>
            </a:r>
          </a:p>
          <a:p>
            <a:pPr>
              <a:buFont typeface="Arial" panose="020B0604020202020204" pitchFamily="34" charset="0"/>
              <a:buNone/>
            </a:pPr>
            <a:r>
              <a:rPr lang="en-US" dirty="0"/>
              <a:t>Optimal local alignment score not necessarily at last cell F(</a:t>
            </a:r>
            <a:r>
              <a:rPr lang="en-US" dirty="0" err="1"/>
              <a:t>i,j</a:t>
            </a:r>
            <a:r>
              <a:rPr lang="en-US" dirty="0"/>
              <a:t>); maximum score in entire matrix taken as result.</a:t>
            </a:r>
          </a:p>
          <a:p>
            <a:pPr>
              <a:buFont typeface="Arial" panose="020B0604020202020204" pitchFamily="34" charset="0"/>
              <a:buNone/>
            </a:pPr>
            <a:r>
              <a:rPr lang="en-US" b="1" dirty="0"/>
              <a:t>Step 1: Finding the Best Local Alignment</a:t>
            </a:r>
          </a:p>
          <a:p>
            <a:pPr>
              <a:buFont typeface="Arial" panose="020B0604020202020204" pitchFamily="34" charset="0"/>
              <a:buChar char="•"/>
            </a:pPr>
            <a:r>
              <a:rPr lang="en-US" b="1" dirty="0"/>
              <a:t>Objective</a:t>
            </a:r>
            <a:r>
              <a:rPr lang="en-US" dirty="0"/>
              <a:t>: Identify highest-scoring local alignment between two sequences.</a:t>
            </a:r>
          </a:p>
          <a:p>
            <a:pPr>
              <a:buFont typeface="Arial" panose="020B0604020202020204" pitchFamily="34" charset="0"/>
              <a:buChar char="•"/>
            </a:pPr>
            <a:r>
              <a:rPr lang="en-US" b="1" dirty="0"/>
              <a:t>Process</a:t>
            </a:r>
            <a:r>
              <a:rPr lang="en-US" dirty="0"/>
              <a:t>: Search for cell with maximum score (F_OPT), representing end of best local alignment. Trace back from F_OPT through scoring matrix until reaching cell with score of zero, signifying start of aligned region.</a:t>
            </a:r>
          </a:p>
          <a:p>
            <a:r>
              <a:rPr lang="en-US" b="1" dirty="0"/>
              <a:t>Step 2: Finding All Local Alignments Scoring Above a Threshold (t)</a:t>
            </a:r>
          </a:p>
          <a:p>
            <a:pPr>
              <a:buFont typeface="Arial" panose="020B0604020202020204" pitchFamily="34" charset="0"/>
              <a:buChar char="•"/>
            </a:pPr>
            <a:r>
              <a:rPr lang="en-US" b="1" dirty="0"/>
              <a:t>Objective</a:t>
            </a:r>
            <a:r>
              <a:rPr lang="en-US" dirty="0"/>
              <a:t>: Identify all alignments with score greater than specified threshold.</a:t>
            </a:r>
          </a:p>
          <a:p>
            <a:pPr>
              <a:buFont typeface="Arial" panose="020B0604020202020204" pitchFamily="34" charset="0"/>
              <a:buChar char="•"/>
            </a:pPr>
            <a:r>
              <a:rPr lang="en-US" b="1" dirty="0"/>
              <a:t>Process</a:t>
            </a:r>
            <a:r>
              <a:rPr lang="en-US" dirty="0"/>
              <a:t>: Scan the entire scoring matrix and initiate a traceback from every cell whose score is above the threshold t. This will generate multiple local alignments that are above the threshold.</a:t>
            </a:r>
          </a:p>
          <a:p>
            <a:endParaRPr lang="en-US" dirty="0"/>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44</a:t>
            </a:fld>
            <a:endParaRPr lang="en-US"/>
          </a:p>
        </p:txBody>
      </p:sp>
    </p:spTree>
    <p:extLst>
      <p:ext uri="{BB962C8B-B14F-4D97-AF65-F5344CB8AC3E}">
        <p14:creationId xmlns:p14="http://schemas.microsoft.com/office/powerpoint/2010/main" val="100271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alignment problem, likely to be solved using the Smith-Waterman algorithm. It provides two sequences, X and Y, and the beginnings of a scoring matrix that will be used for the alignment. </a:t>
            </a:r>
          </a:p>
          <a:p>
            <a:endParaRPr lang="en-US" dirty="0"/>
          </a:p>
          <a:p>
            <a:r>
              <a:rPr lang="en-US" b="1" dirty="0"/>
              <a:t>Sequences to be Aligned</a:t>
            </a:r>
            <a:r>
              <a:rPr lang="en-US" dirty="0"/>
              <a:t>:</a:t>
            </a:r>
          </a:p>
          <a:p>
            <a:pPr>
              <a:buFont typeface="Arial" panose="020B0604020202020204" pitchFamily="34" charset="0"/>
              <a:buChar char="•"/>
            </a:pPr>
            <a:r>
              <a:rPr lang="en-US" dirty="0"/>
              <a:t>Sequence X: ATCAT</a:t>
            </a:r>
          </a:p>
          <a:p>
            <a:pPr>
              <a:buFont typeface="Arial" panose="020B0604020202020204" pitchFamily="34" charset="0"/>
              <a:buChar char="•"/>
            </a:pPr>
            <a:r>
              <a:rPr lang="en-US" dirty="0"/>
              <a:t>Sequence Y: ATTATC</a:t>
            </a:r>
          </a:p>
          <a:p>
            <a:endParaRPr lang="en-US" dirty="0"/>
          </a:p>
          <a:p>
            <a:r>
              <a:rPr lang="en-US" b="1" dirty="0"/>
              <a:t>Scoring Scheme</a:t>
            </a:r>
            <a:r>
              <a:rPr lang="en-US" dirty="0"/>
              <a:t>:</a:t>
            </a:r>
          </a:p>
          <a:p>
            <a:pPr>
              <a:buFont typeface="Arial" panose="020B0604020202020204" pitchFamily="34" charset="0"/>
              <a:buChar char="•"/>
            </a:pPr>
            <a:r>
              <a:rPr lang="en-US" dirty="0"/>
              <a:t>m = 1: This indicates that when two letters (nucleotides) match, the score increases by 1 point.</a:t>
            </a:r>
          </a:p>
          <a:p>
            <a:pPr>
              <a:buFont typeface="Arial" panose="020B0604020202020204" pitchFamily="34" charset="0"/>
              <a:buChar char="•"/>
            </a:pPr>
            <a:r>
              <a:rPr lang="en-US" dirty="0"/>
              <a:t>d = 1: This denotes the penalty for a mismatch, insertion, or deletion (collectively called indels), which decreases the score by 1 point.</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45</a:t>
            </a:fld>
            <a:endParaRPr lang="en-US"/>
          </a:p>
        </p:txBody>
      </p:sp>
    </p:spTree>
    <p:extLst>
      <p:ext uri="{BB962C8B-B14F-4D97-AF65-F5344CB8AC3E}">
        <p14:creationId xmlns:p14="http://schemas.microsoft.com/office/powerpoint/2010/main" val="305059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There are two main approaches to calculating MED:</a:t>
            </a:r>
          </a:p>
          <a:p>
            <a:pPr>
              <a:buFont typeface="+mj-lt"/>
              <a:buAutoNum type="arabicPeriod"/>
            </a:pPr>
            <a:r>
              <a:rPr lang="en-US" b="1" dirty="0"/>
              <a:t>Recursive Algorithm:</a:t>
            </a:r>
            <a:r>
              <a:rPr lang="en-US" dirty="0"/>
              <a:t> Breaks down the problem into smaller subproblems, but can be inefficient for larger strings.</a:t>
            </a:r>
          </a:p>
          <a:p>
            <a:pPr>
              <a:buFont typeface="+mj-lt"/>
              <a:buAutoNum type="arabicPeriod"/>
            </a:pPr>
            <a:r>
              <a:rPr lang="en-US" b="1" dirty="0"/>
              <a:t>Dynamic Programming:</a:t>
            </a:r>
            <a:r>
              <a:rPr lang="en-US" dirty="0"/>
              <a:t> Builds a table to store intermediate results, improving efficiency for longer strings.</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4</a:t>
            </a:fld>
            <a:endParaRPr lang="en-US"/>
          </a:p>
        </p:txBody>
      </p:sp>
    </p:spTree>
    <p:extLst>
      <p:ext uri="{BB962C8B-B14F-4D97-AF65-F5344CB8AC3E}">
        <p14:creationId xmlns:p14="http://schemas.microsoft.com/office/powerpoint/2010/main" val="893357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First row and column initialized to 0.</a:t>
            </a:r>
          </a:p>
          <a:p>
            <a:r>
              <a:rPr lang="en-US" b="1" dirty="0"/>
              <a:t>Filling the Matrix</a:t>
            </a:r>
            <a:r>
              <a:rPr lang="en-US" dirty="0"/>
              <a:t>:</a:t>
            </a:r>
          </a:p>
          <a:p>
            <a:pPr>
              <a:buFont typeface="Arial" panose="020B0604020202020204" pitchFamily="34" charset="0"/>
              <a:buChar char="•"/>
            </a:pPr>
            <a:r>
              <a:rPr lang="en-US" dirty="0"/>
              <a:t>Each cell F(</a:t>
            </a:r>
            <a:r>
              <a:rPr lang="en-US" dirty="0" err="1"/>
              <a:t>i</a:t>
            </a:r>
            <a:r>
              <a:rPr lang="en-US" dirty="0"/>
              <a:t>, j) represents score of aligning substring of X ending at </a:t>
            </a:r>
            <a:r>
              <a:rPr lang="en-US" dirty="0" err="1"/>
              <a:t>i</a:t>
            </a:r>
            <a:r>
              <a:rPr lang="en-US" dirty="0"/>
              <a:t> and substring of Y ending at j.</a:t>
            </a:r>
          </a:p>
          <a:p>
            <a:pPr>
              <a:buFont typeface="Arial" panose="020B0604020202020204" pitchFamily="34" charset="0"/>
              <a:buChar char="•"/>
            </a:pPr>
            <a:r>
              <a:rPr lang="en-US" dirty="0"/>
              <a:t>Score for each cell is maximum of:</a:t>
            </a:r>
          </a:p>
          <a:p>
            <a:pPr marL="742950" lvl="1" indent="-285750">
              <a:buFont typeface="Arial" panose="020B0604020202020204" pitchFamily="34" charset="0"/>
              <a:buChar char="•"/>
            </a:pPr>
            <a:r>
              <a:rPr lang="en-US" dirty="0"/>
              <a:t>0 (end of alignment),</a:t>
            </a:r>
          </a:p>
          <a:p>
            <a:pPr marL="742950" lvl="1" indent="-285750">
              <a:buFont typeface="Arial" panose="020B0604020202020204" pitchFamily="34" charset="0"/>
              <a:buChar char="•"/>
            </a:pPr>
            <a:r>
              <a:rPr lang="en-US" dirty="0"/>
              <a:t>F(i-1, j-1) + 1 if X[</a:t>
            </a:r>
            <a:r>
              <a:rPr lang="en-US" dirty="0" err="1"/>
              <a:t>i</a:t>
            </a:r>
            <a:r>
              <a:rPr lang="en-US" dirty="0"/>
              <a:t>] matches Y[j],</a:t>
            </a:r>
          </a:p>
          <a:p>
            <a:pPr marL="742950" lvl="1" indent="-285750">
              <a:buFont typeface="Arial" panose="020B0604020202020204" pitchFamily="34" charset="0"/>
              <a:buChar char="•"/>
            </a:pPr>
            <a:r>
              <a:rPr lang="en-US" dirty="0"/>
              <a:t>F(i-1, j) - 1 if there's a gap in Y (deletion in X),</a:t>
            </a:r>
          </a:p>
          <a:p>
            <a:pPr marL="742950" lvl="1" indent="-285750">
              <a:buFont typeface="Arial" panose="020B0604020202020204" pitchFamily="34" charset="0"/>
              <a:buChar char="•"/>
            </a:pPr>
            <a:r>
              <a:rPr lang="en-US" dirty="0"/>
              <a:t>F(</a:t>
            </a:r>
            <a:r>
              <a:rPr lang="en-US" dirty="0" err="1"/>
              <a:t>i</a:t>
            </a:r>
            <a:r>
              <a:rPr lang="en-US" dirty="0"/>
              <a:t>, j-1) - 1 if there's a gap in X (insertion in Y).</a:t>
            </a:r>
          </a:p>
          <a:p>
            <a:pPr>
              <a:buFont typeface="Arial" panose="020B0604020202020204" pitchFamily="34" charset="0"/>
              <a:buChar char="•"/>
            </a:pPr>
            <a:r>
              <a:rPr lang="en-US" dirty="0"/>
              <a:t>Negative results set to 0 for local alignment scores.</a:t>
            </a:r>
          </a:p>
        </p:txBody>
      </p:sp>
      <p:sp>
        <p:nvSpPr>
          <p:cNvPr id="4" name="Slide Number Placeholder 3"/>
          <p:cNvSpPr>
            <a:spLocks noGrp="1"/>
          </p:cNvSpPr>
          <p:nvPr>
            <p:ph type="sldNum" sz="quarter" idx="5"/>
          </p:nvPr>
        </p:nvSpPr>
        <p:spPr/>
        <p:txBody>
          <a:bodyPr/>
          <a:lstStyle/>
          <a:p>
            <a:fld id="{DDB53F43-0C92-4BF3-847B-04321CBC2CDC}" type="slidenum">
              <a:rPr lang="en-US" smtClean="0"/>
              <a:t>46</a:t>
            </a:fld>
            <a:endParaRPr lang="en-US"/>
          </a:p>
        </p:txBody>
      </p:sp>
    </p:spTree>
    <p:extLst>
      <p:ext uri="{BB962C8B-B14F-4D97-AF65-F5344CB8AC3E}">
        <p14:creationId xmlns:p14="http://schemas.microsoft.com/office/powerpoint/2010/main" val="7843480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Cell [1,1]</a:t>
            </a:r>
            <a:r>
              <a:rPr lang="en-US" dirty="0"/>
              <a:t>:</a:t>
            </a:r>
          </a:p>
          <a:p>
            <a:pPr>
              <a:buFont typeface="Arial" panose="020B0604020202020204" pitchFamily="34" charset="0"/>
              <a:buChar char="•"/>
            </a:pPr>
            <a:r>
              <a:rPr lang="en-US" dirty="0"/>
              <a:t>X = A, Y = A → Match.</a:t>
            </a:r>
          </a:p>
          <a:p>
            <a:pPr>
              <a:buFont typeface="Arial" panose="020B0604020202020204" pitchFamily="34" charset="0"/>
              <a:buChar char="•"/>
            </a:pPr>
            <a:r>
              <a:rPr lang="en-US" dirty="0"/>
              <a:t>Add 1 to diagonal cell [0,0] (0).</a:t>
            </a:r>
          </a:p>
          <a:p>
            <a:pPr>
              <a:buFont typeface="Arial" panose="020B0604020202020204" pitchFamily="34" charset="0"/>
              <a:buChar char="•"/>
            </a:pPr>
            <a:r>
              <a:rPr lang="en-US" dirty="0"/>
              <a:t>Cell [1,1] = 1.</a:t>
            </a:r>
          </a:p>
          <a:p>
            <a:r>
              <a:rPr lang="en-US" b="1" dirty="0"/>
              <a:t>Cell [2,2]</a:t>
            </a:r>
            <a:r>
              <a:rPr lang="en-US" dirty="0"/>
              <a:t>:</a:t>
            </a:r>
          </a:p>
          <a:p>
            <a:pPr>
              <a:buFont typeface="Arial" panose="020B0604020202020204" pitchFamily="34" charset="0"/>
              <a:buChar char="•"/>
            </a:pPr>
            <a:r>
              <a:rPr lang="en-US" dirty="0"/>
              <a:t>X = T, Y = T → Match.</a:t>
            </a:r>
          </a:p>
          <a:p>
            <a:pPr>
              <a:buFont typeface="Arial" panose="020B0604020202020204" pitchFamily="34" charset="0"/>
              <a:buChar char="•"/>
            </a:pPr>
            <a:r>
              <a:rPr lang="en-US" dirty="0"/>
              <a:t>Add 1 to diagonal cell [1,1] (1).</a:t>
            </a:r>
          </a:p>
          <a:p>
            <a:pPr>
              <a:buFont typeface="Arial" panose="020B0604020202020204" pitchFamily="34" charset="0"/>
              <a:buChar char="•"/>
            </a:pPr>
            <a:r>
              <a:rPr lang="en-US" dirty="0"/>
              <a:t>Cell [2,2] = 2.</a:t>
            </a:r>
          </a:p>
          <a:p>
            <a:r>
              <a:rPr lang="en-US" b="1" dirty="0"/>
              <a:t>Cell [4,3]</a:t>
            </a:r>
            <a:r>
              <a:rPr lang="en-US" dirty="0"/>
              <a:t>:</a:t>
            </a:r>
          </a:p>
          <a:p>
            <a:pPr>
              <a:buFont typeface="Arial" panose="020B0604020202020204" pitchFamily="34" charset="0"/>
              <a:buChar char="•"/>
            </a:pPr>
            <a:r>
              <a:rPr lang="en-US" dirty="0"/>
              <a:t>Mismatch: X ≠ Y.</a:t>
            </a:r>
          </a:p>
          <a:p>
            <a:pPr>
              <a:buFont typeface="Arial" panose="020B0604020202020204" pitchFamily="34" charset="0"/>
              <a:buChar char="•"/>
            </a:pPr>
            <a:r>
              <a:rPr lang="en-US" dirty="0"/>
              <a:t>Top-left diagonal ([3,2]) = 2.</a:t>
            </a:r>
          </a:p>
          <a:p>
            <a:pPr>
              <a:buFont typeface="Arial" panose="020B0604020202020204" pitchFamily="34" charset="0"/>
              <a:buChar char="•"/>
            </a:pPr>
            <a:r>
              <a:rPr lang="en-US" dirty="0"/>
              <a:t>Subtract 1 (for mismatch).</a:t>
            </a:r>
          </a:p>
          <a:p>
            <a:pPr>
              <a:buFont typeface="Arial" panose="020B0604020202020204" pitchFamily="34" charset="0"/>
              <a:buChar char="•"/>
            </a:pPr>
            <a:r>
              <a:rPr lang="en-US" dirty="0"/>
              <a:t>Cell [4,3] = 1.</a:t>
            </a:r>
          </a:p>
          <a:p>
            <a:r>
              <a:rPr lang="en-US" b="1" dirty="0"/>
              <a:t>Cell [5,4]</a:t>
            </a:r>
            <a:r>
              <a:rPr lang="en-US" dirty="0"/>
              <a:t>:</a:t>
            </a:r>
          </a:p>
          <a:p>
            <a:pPr>
              <a:buFont typeface="Arial" panose="020B0604020202020204" pitchFamily="34" charset="0"/>
              <a:buChar char="•"/>
            </a:pPr>
            <a:r>
              <a:rPr lang="en-US" dirty="0"/>
              <a:t>Match: X = Y.</a:t>
            </a:r>
          </a:p>
          <a:p>
            <a:pPr>
              <a:buFont typeface="Arial" panose="020B0604020202020204" pitchFamily="34" charset="0"/>
              <a:buChar char="•"/>
            </a:pPr>
            <a:r>
              <a:rPr lang="en-US" dirty="0"/>
              <a:t>Top-left diagonal ([4,3]) = 1.</a:t>
            </a:r>
          </a:p>
          <a:p>
            <a:pPr>
              <a:buFont typeface="Arial" panose="020B0604020202020204" pitchFamily="34" charset="0"/>
              <a:buChar char="•"/>
            </a:pPr>
            <a:r>
              <a:rPr lang="en-US" dirty="0"/>
              <a:t>Add 1 (for match).</a:t>
            </a:r>
          </a:p>
          <a:p>
            <a:pPr>
              <a:buFont typeface="Arial" panose="020B0604020202020204" pitchFamily="34" charset="0"/>
              <a:buChar char="•"/>
            </a:pPr>
            <a:r>
              <a:rPr lang="en-US" dirty="0"/>
              <a:t>Cell [5,4] = 2.</a:t>
            </a:r>
          </a:p>
          <a:p>
            <a:r>
              <a:rPr lang="en-US" b="1" dirty="0"/>
              <a:t>Cell [5,5]</a:t>
            </a:r>
            <a:r>
              <a:rPr lang="en-US" dirty="0"/>
              <a:t>:</a:t>
            </a:r>
          </a:p>
          <a:p>
            <a:pPr>
              <a:buFont typeface="Arial" panose="020B0604020202020204" pitchFamily="34" charset="0"/>
              <a:buChar char="•"/>
            </a:pPr>
            <a:r>
              <a:rPr lang="en-US" dirty="0"/>
              <a:t>Match and highest score in matrix.</a:t>
            </a:r>
          </a:p>
          <a:p>
            <a:pPr>
              <a:buFont typeface="Arial" panose="020B0604020202020204" pitchFamily="34" charset="0"/>
              <a:buChar char="•"/>
            </a:pPr>
            <a:r>
              <a:rPr lang="en-US" dirty="0"/>
              <a:t>Top-left diagonal ([4,4]) = 2.</a:t>
            </a:r>
          </a:p>
          <a:p>
            <a:pPr>
              <a:buFont typeface="Arial" panose="020B0604020202020204" pitchFamily="34" charset="0"/>
              <a:buChar char="•"/>
            </a:pPr>
            <a:r>
              <a:rPr lang="en-US" dirty="0"/>
              <a:t>Add 1 (for match).</a:t>
            </a:r>
          </a:p>
          <a:p>
            <a:pPr>
              <a:buFont typeface="Arial" panose="020B0604020202020204" pitchFamily="34" charset="0"/>
              <a:buChar char="•"/>
            </a:pPr>
            <a:r>
              <a:rPr lang="en-US" dirty="0"/>
              <a:t>Cell [5,5] = 3.</a:t>
            </a:r>
          </a:p>
        </p:txBody>
      </p:sp>
      <p:sp>
        <p:nvSpPr>
          <p:cNvPr id="4" name="Slide Number Placeholder 3"/>
          <p:cNvSpPr>
            <a:spLocks noGrp="1"/>
          </p:cNvSpPr>
          <p:nvPr>
            <p:ph type="sldNum" sz="quarter" idx="5"/>
          </p:nvPr>
        </p:nvSpPr>
        <p:spPr/>
        <p:txBody>
          <a:bodyPr/>
          <a:lstStyle/>
          <a:p>
            <a:fld id="{DDB53F43-0C92-4BF3-847B-04321CBC2CDC}" type="slidenum">
              <a:rPr lang="en-US" smtClean="0"/>
              <a:t>47</a:t>
            </a:fld>
            <a:endParaRPr lang="en-US"/>
          </a:p>
        </p:txBody>
      </p:sp>
    </p:spTree>
    <p:extLst>
      <p:ext uri="{BB962C8B-B14F-4D97-AF65-F5344CB8AC3E}">
        <p14:creationId xmlns:p14="http://schemas.microsoft.com/office/powerpoint/2010/main" val="2198338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Traceback for Best Local Alignment</a:t>
            </a:r>
            <a:r>
              <a:rPr lang="en-US" dirty="0"/>
              <a:t>:</a:t>
            </a:r>
          </a:p>
          <a:p>
            <a:pPr>
              <a:buFont typeface="Arial" panose="020B0604020202020204" pitchFamily="34" charset="0"/>
              <a:buChar char="•"/>
            </a:pPr>
            <a:r>
              <a:rPr lang="en-US" dirty="0"/>
              <a:t>Start from highest score in matrix: cell [5,5] with score 3.</a:t>
            </a:r>
          </a:p>
          <a:p>
            <a:pPr>
              <a:buFont typeface="Arial" panose="020B0604020202020204" pitchFamily="34" charset="0"/>
              <a:buChar char="•"/>
            </a:pPr>
            <a:r>
              <a:rPr lang="en-US" dirty="0"/>
              <a:t>Move diagonally for matches (adding 1) and up/left for gaps (subtracting 1).</a:t>
            </a:r>
          </a:p>
          <a:p>
            <a:pPr>
              <a:buFont typeface="Arial" panose="020B0604020202020204" pitchFamily="34" charset="0"/>
              <a:buChar char="•"/>
            </a:pPr>
            <a:r>
              <a:rPr lang="en-US" dirty="0"/>
              <a:t>Stop traceback when hitting cell with score of 0.</a:t>
            </a:r>
          </a:p>
          <a:p>
            <a:pPr>
              <a:buFont typeface="Arial" panose="020B0604020202020204" pitchFamily="34" charset="0"/>
              <a:buChar char="•"/>
            </a:pPr>
            <a:r>
              <a:rPr lang="en-US" dirty="0"/>
              <a:t>Traceback: cells [5,5], [4,4], [3,3], and [2,2].</a:t>
            </a:r>
          </a:p>
          <a:p>
            <a:pPr>
              <a:buFont typeface="Arial" panose="020B0604020202020204" pitchFamily="34" charset="0"/>
              <a:buChar char="•"/>
            </a:pPr>
            <a:r>
              <a:rPr lang="en-US" dirty="0"/>
              <a:t>Corresponds to local alignment of ATC in X with ATC in Y.</a:t>
            </a:r>
          </a:p>
          <a:p>
            <a:r>
              <a:rPr lang="en-US" b="1" dirty="0"/>
              <a:t>Red Numbers in Matrix</a:t>
            </a:r>
            <a:r>
              <a:rPr lang="en-US" dirty="0"/>
              <a:t>:</a:t>
            </a:r>
          </a:p>
          <a:p>
            <a:pPr>
              <a:buFont typeface="Arial" panose="020B0604020202020204" pitchFamily="34" charset="0"/>
              <a:buChar char="•"/>
            </a:pPr>
            <a:r>
              <a:rPr lang="en-US" dirty="0"/>
              <a:t>Indicate cells involved in best local alignment based on traceback path.</a:t>
            </a:r>
          </a:p>
          <a:p>
            <a:pPr>
              <a:buFont typeface="Arial" panose="020B0604020202020204" pitchFamily="34" charset="0"/>
              <a:buChar char="•"/>
            </a:pPr>
            <a:r>
              <a:rPr lang="en-US" dirty="0"/>
              <a:t>Demonstrates how two sequences can be aligned to find most similar region within them, ignoring less similar regions.</a:t>
            </a:r>
          </a:p>
        </p:txBody>
      </p:sp>
      <p:sp>
        <p:nvSpPr>
          <p:cNvPr id="4" name="Slide Number Placeholder 3"/>
          <p:cNvSpPr>
            <a:spLocks noGrp="1"/>
          </p:cNvSpPr>
          <p:nvPr>
            <p:ph type="sldNum" sz="quarter" idx="5"/>
          </p:nvPr>
        </p:nvSpPr>
        <p:spPr/>
        <p:txBody>
          <a:bodyPr/>
          <a:lstStyle/>
          <a:p>
            <a:fld id="{DDB53F43-0C92-4BF3-847B-04321CBC2CDC}" type="slidenum">
              <a:rPr lang="en-US" smtClean="0"/>
              <a:t>48</a:t>
            </a:fld>
            <a:endParaRPr lang="en-US"/>
          </a:p>
        </p:txBody>
      </p:sp>
    </p:spTree>
    <p:extLst>
      <p:ext uri="{BB962C8B-B14F-4D97-AF65-F5344CB8AC3E}">
        <p14:creationId xmlns:p14="http://schemas.microsoft.com/office/powerpoint/2010/main" val="312952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provided diagram, the word "INTENTION" is being transformed into "EXECUTION“.</a:t>
            </a:r>
          </a:p>
          <a:p>
            <a:pPr>
              <a:buFont typeface="Arial" panose="020B0604020202020204" pitchFamily="34" charset="0"/>
              <a:buChar char="•"/>
            </a:pPr>
            <a:r>
              <a:rPr lang="en-US" dirty="0"/>
              <a:t>MED focuses on minimum edits, not necessarily the most meaningful transformation.</a:t>
            </a:r>
          </a:p>
          <a:p>
            <a:r>
              <a:rPr lang="en-US" b="1" dirty="0"/>
              <a:t>Beyond Character-Level Similarity:</a:t>
            </a:r>
            <a:endParaRPr lang="en-US" dirty="0"/>
          </a:p>
          <a:p>
            <a:r>
              <a:rPr lang="en-US" dirty="0"/>
              <a:t>While MED is valuable, it only considers character-level similarity. For tasks requiring deeper understanding, other techniques like word embeddings and semantic similarity metrics are explored</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5</a:t>
            </a:fld>
            <a:endParaRPr lang="en-US"/>
          </a:p>
        </p:txBody>
      </p:sp>
    </p:spTree>
    <p:extLst>
      <p:ext uri="{BB962C8B-B14F-4D97-AF65-F5344CB8AC3E}">
        <p14:creationId xmlns:p14="http://schemas.microsoft.com/office/powerpoint/2010/main" val="183880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Distance is 5:</a:t>
            </a:r>
            <a:r>
              <a:rPr lang="en-US" dirty="0"/>
              <a:t> This means it takes five single-character edits (insertions, deletions, substitutions) to transform "intention" into "execution" with equal costs for each type of edit.</a:t>
            </a:r>
          </a:p>
          <a:p>
            <a:endParaRPr lang="en-US" dirty="0"/>
          </a:p>
          <a:p>
            <a:r>
              <a:rPr lang="en-US" b="1" dirty="0"/>
              <a:t>With substitutions costing 2 (</a:t>
            </a:r>
            <a:r>
              <a:rPr lang="en-US" b="1" dirty="0" err="1"/>
              <a:t>Levenshtein</a:t>
            </a:r>
            <a:r>
              <a:rPr lang="en-US" b="1" dirty="0"/>
              <a:t> distance):</a:t>
            </a:r>
            <a:endParaRPr lang="en-US" dirty="0"/>
          </a:p>
          <a:p>
            <a:pPr>
              <a:buFont typeface="Arial" panose="020B0604020202020204" pitchFamily="34" charset="0"/>
              <a:buChar char="•"/>
            </a:pPr>
            <a:r>
              <a:rPr lang="en-US" b="1" dirty="0"/>
              <a:t>Distance is 8:</a:t>
            </a:r>
            <a:r>
              <a:rPr lang="en-US" dirty="0"/>
              <a:t> This signifies that eight single-character edits are needed when substitutions have a higher penalty compared to insertions and deletions.</a:t>
            </a:r>
          </a:p>
          <a:p>
            <a:pPr>
              <a:buFont typeface="Arial" panose="020B0604020202020204" pitchFamily="34" charset="0"/>
              <a:buNone/>
            </a:pPr>
            <a:r>
              <a:rPr lang="en-US" dirty="0"/>
              <a:t> </a:t>
            </a:r>
          </a:p>
          <a:p>
            <a:pPr>
              <a:buFont typeface="+mj-lt"/>
              <a:buAutoNum type="arabicPeriod"/>
            </a:pPr>
            <a:r>
              <a:rPr lang="en-US" b="1" dirty="0"/>
              <a:t>Substitute (E)</a:t>
            </a:r>
            <a:r>
              <a:rPr lang="en-US" dirty="0"/>
              <a:t>: The letter “N" is replaced by "E".         ------  cost :2</a:t>
            </a:r>
          </a:p>
          <a:p>
            <a:pPr>
              <a:buFont typeface="+mj-lt"/>
              <a:buAutoNum type="arabicPeriod"/>
            </a:pPr>
            <a:r>
              <a:rPr lang="en-US" b="1" dirty="0"/>
              <a:t>Substitute (X)</a:t>
            </a:r>
            <a:r>
              <a:rPr lang="en-US" dirty="0"/>
              <a:t>: The letter “T" is replaced by "X".         ------  cost: 2</a:t>
            </a:r>
          </a:p>
          <a:p>
            <a:pPr>
              <a:buFont typeface="+mj-lt"/>
              <a:buAutoNum type="arabicPeriod"/>
            </a:pPr>
            <a:r>
              <a:rPr lang="en-US" b="1" dirty="0"/>
              <a:t>Substitute (U)</a:t>
            </a:r>
            <a:r>
              <a:rPr lang="en-US" dirty="0"/>
              <a:t>: The letter “N" is replaced by "U".       ------   cost: 2</a:t>
            </a:r>
          </a:p>
          <a:p>
            <a:endParaRPr lang="en-US" dirty="0"/>
          </a:p>
          <a:p>
            <a:r>
              <a:rPr lang="en-US" dirty="0"/>
              <a:t>The 3 substitutions and 2 other operations would totally cost distance of 8</a:t>
            </a:r>
          </a:p>
        </p:txBody>
      </p:sp>
      <p:sp>
        <p:nvSpPr>
          <p:cNvPr id="4" name="Slide Number Placeholder 3"/>
          <p:cNvSpPr>
            <a:spLocks noGrp="1"/>
          </p:cNvSpPr>
          <p:nvPr>
            <p:ph type="sldNum" sz="quarter" idx="5"/>
          </p:nvPr>
        </p:nvSpPr>
        <p:spPr/>
        <p:txBody>
          <a:bodyPr/>
          <a:lstStyle/>
          <a:p>
            <a:fld id="{DDB53F43-0C92-4BF3-847B-04321CBC2CDC}" type="slidenum">
              <a:rPr lang="en-US" smtClean="0"/>
              <a:t>6</a:t>
            </a:fld>
            <a:endParaRPr lang="en-US"/>
          </a:p>
        </p:txBody>
      </p:sp>
    </p:spTree>
    <p:extLst>
      <p:ext uri="{BB962C8B-B14F-4D97-AF65-F5344CB8AC3E}">
        <p14:creationId xmlns:p14="http://schemas.microsoft.com/office/powerpoint/2010/main" val="9106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rtl="0"/>
            <a:r>
              <a:rPr lang="en-US" b="1" dirty="0">
                <a:effectLst/>
              </a:rPr>
              <a:t>Sequence Alignment in Computational Biology</a:t>
            </a:r>
          </a:p>
          <a:p>
            <a:pPr rtl="0"/>
            <a:r>
              <a:rPr lang="en-US" b="1" dirty="0">
                <a:effectLst/>
              </a:rPr>
              <a:t>Alignment</a:t>
            </a:r>
            <a:r>
              <a:rPr lang="en-US" dirty="0">
                <a:effectLst/>
              </a:rPr>
              <a:t> is a fundamental concept in computational biology, particularly when dealing with biological sequences like DNA, RNA, and proteins. It refers to the process of arranging these sequences in a way that highlights their </a:t>
            </a:r>
            <a:r>
              <a:rPr lang="en-US" b="1" dirty="0">
                <a:effectLst/>
              </a:rPr>
              <a:t>similarities and differences</a:t>
            </a:r>
            <a:r>
              <a:rPr lang="en-US" dirty="0">
                <a:effectLst/>
              </a:rPr>
              <a:t>. This allows researchers to:</a:t>
            </a:r>
          </a:p>
          <a:p>
            <a:pPr rtl="0">
              <a:buFont typeface="Arial" panose="020B0604020202020204" pitchFamily="34" charset="0"/>
              <a:buChar char="•"/>
            </a:pPr>
            <a:r>
              <a:rPr lang="en-US" b="1" dirty="0">
                <a:effectLst/>
              </a:rPr>
              <a:t>Identify conserved regions</a:t>
            </a:r>
            <a:r>
              <a:rPr lang="en-US" dirty="0">
                <a:effectLst/>
              </a:rPr>
              <a:t>.</a:t>
            </a:r>
          </a:p>
          <a:p>
            <a:pPr rtl="0">
              <a:buFont typeface="Arial" panose="020B0604020202020204" pitchFamily="34" charset="0"/>
              <a:buChar char="•"/>
            </a:pPr>
            <a:r>
              <a:rPr lang="en-US" b="1" dirty="0">
                <a:effectLst/>
              </a:rPr>
              <a:t>Infer evolutionary relationships</a:t>
            </a:r>
            <a:endParaRPr lang="en-US" dirty="0">
              <a:effectLst/>
            </a:endParaRPr>
          </a:p>
          <a:p>
            <a:pPr rtl="0">
              <a:buFont typeface="Arial" panose="020B0604020202020204" pitchFamily="34" charset="0"/>
              <a:buNone/>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7</a:t>
            </a:fld>
            <a:endParaRPr lang="en-US"/>
          </a:p>
        </p:txBody>
      </p:sp>
    </p:spTree>
    <p:extLst>
      <p:ext uri="{BB962C8B-B14F-4D97-AF65-F5344CB8AC3E}">
        <p14:creationId xmlns:p14="http://schemas.microsoft.com/office/powerpoint/2010/main" val="136012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Edit Distance in Machine Translation and Speech Recognition:</a:t>
            </a:r>
          </a:p>
          <a:p>
            <a:r>
              <a:rPr lang="en-US" b="1" dirty="0"/>
              <a:t>Machine Translation:</a:t>
            </a:r>
            <a:endParaRPr lang="en-US" dirty="0"/>
          </a:p>
          <a:p>
            <a:pPr>
              <a:buFont typeface="Arial" panose="020B0604020202020204" pitchFamily="34" charset="0"/>
              <a:buChar char="•"/>
            </a:pPr>
            <a:r>
              <a:rPr lang="en-US" b="1" dirty="0"/>
              <a:t>Evaluating Translation Quality:</a:t>
            </a:r>
            <a:r>
              <a:rPr lang="en-US" dirty="0"/>
              <a:t> MED can be used to compare the </a:t>
            </a:r>
            <a:r>
              <a:rPr lang="en-US" b="1" dirty="0"/>
              <a:t>original source text</a:t>
            </a:r>
            <a:r>
              <a:rPr lang="en-US" dirty="0"/>
              <a:t> with the </a:t>
            </a:r>
            <a:r>
              <a:rPr lang="en-US" b="1" dirty="0"/>
              <a:t>machine-translated text</a:t>
            </a:r>
            <a:r>
              <a:rPr lang="en-US" dirty="0"/>
              <a:t>. The lower the edit distance, the closer the translated text is to the original and potentially the better the translation quality.</a:t>
            </a:r>
            <a:endParaRPr lang="en-US" b="0" dirty="0">
              <a:effectLst/>
            </a:endParaRPr>
          </a:p>
          <a:p>
            <a:pPr rtl="0"/>
            <a:r>
              <a:rPr lang="en-US" b="1" dirty="0">
                <a:effectLst/>
              </a:rPr>
              <a:t>Speech Recognition:</a:t>
            </a:r>
            <a:endParaRPr lang="en-US" dirty="0">
              <a:effectLst/>
            </a:endParaRPr>
          </a:p>
          <a:p>
            <a:pPr rtl="0">
              <a:buFont typeface="Arial" panose="020B0604020202020204" pitchFamily="34" charset="0"/>
              <a:buChar char="•"/>
            </a:pPr>
            <a:r>
              <a:rPr lang="en-US" b="1" dirty="0">
                <a:effectLst/>
              </a:rPr>
              <a:t>Correcting Errors:</a:t>
            </a:r>
            <a:r>
              <a:rPr lang="en-US" dirty="0">
                <a:effectLst/>
              </a:rPr>
              <a:t> MED can be used to compare the </a:t>
            </a:r>
            <a:r>
              <a:rPr lang="en-US" b="1" dirty="0">
                <a:effectLst/>
              </a:rPr>
              <a:t>recognized speech</a:t>
            </a:r>
            <a:r>
              <a:rPr lang="en-US" dirty="0">
                <a:effectLst/>
              </a:rPr>
              <a:t> with potential </a:t>
            </a:r>
            <a:r>
              <a:rPr lang="en-US" b="1" dirty="0">
                <a:effectLst/>
              </a:rPr>
              <a:t>correct words</a:t>
            </a:r>
            <a:r>
              <a:rPr lang="en-US" dirty="0">
                <a:effectLst/>
              </a:rPr>
              <a:t> in a vocabulary. </a:t>
            </a: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8</a:t>
            </a:fld>
            <a:endParaRPr lang="en-US"/>
          </a:p>
        </p:txBody>
      </p:sp>
    </p:spTree>
    <p:extLst>
      <p:ext uri="{BB962C8B-B14F-4D97-AF65-F5344CB8AC3E}">
        <p14:creationId xmlns:p14="http://schemas.microsoft.com/office/powerpoint/2010/main" val="255373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searching for a path (sequence of edits) from the start string to the final string:</a:t>
            </a:r>
          </a:p>
          <a:p>
            <a:r>
              <a:rPr lang="en-US" b="1" dirty="0"/>
              <a:t>Problem Representation:</a:t>
            </a:r>
            <a:endParaRPr lang="en-US" dirty="0"/>
          </a:p>
          <a:p>
            <a:pPr>
              <a:buFont typeface="Arial" panose="020B0604020202020204" pitchFamily="34" charset="0"/>
              <a:buChar char="•"/>
            </a:pPr>
            <a:r>
              <a:rPr lang="en-US" b="1" dirty="0"/>
              <a:t>State Space:</a:t>
            </a:r>
            <a:r>
              <a:rPr lang="en-US" dirty="0"/>
              <a:t> The set of all possible string states that can be reached through a sequence of edits (insert, delete, substitute) applied to the initial string.</a:t>
            </a:r>
          </a:p>
          <a:p>
            <a:pPr>
              <a:buFont typeface="Arial" panose="020B0604020202020204" pitchFamily="34" charset="0"/>
              <a:buChar char="•"/>
            </a:pPr>
            <a:r>
              <a:rPr lang="en-US" b="1" dirty="0"/>
              <a:t>Initial State:</a:t>
            </a:r>
            <a:r>
              <a:rPr lang="en-US" dirty="0"/>
              <a:t> The starting string you want to transform, represented in the image as "intention".</a:t>
            </a:r>
          </a:p>
          <a:p>
            <a:pPr>
              <a:buFont typeface="Arial" panose="020B0604020202020204" pitchFamily="34" charset="0"/>
              <a:buChar char="•"/>
            </a:pPr>
            <a:r>
              <a:rPr lang="en-US" b="1" dirty="0"/>
              <a:t>Goal State:</a:t>
            </a:r>
            <a:r>
              <a:rPr lang="en-US" dirty="0"/>
              <a:t> The target string you aim to reach, represented in the image as "execution".</a:t>
            </a:r>
          </a:p>
          <a:p>
            <a:pPr>
              <a:buFont typeface="Arial" panose="020B0604020202020204" pitchFamily="34" charset="0"/>
              <a:buChar char="•"/>
            </a:pPr>
            <a:r>
              <a:rPr lang="en-US" b="1" dirty="0"/>
              <a:t>Operators:</a:t>
            </a:r>
            <a:r>
              <a:rPr lang="en-US" dirty="0"/>
              <a:t> The actions that can change the state of the string: </a:t>
            </a:r>
          </a:p>
          <a:p>
            <a:pPr marL="742950" lvl="1" indent="-285750">
              <a:buFont typeface="Arial" panose="020B0604020202020204" pitchFamily="34" charset="0"/>
              <a:buChar char="•"/>
            </a:pPr>
            <a:r>
              <a:rPr lang="en-US" b="1" dirty="0"/>
              <a:t>Insert:</a:t>
            </a:r>
            <a:r>
              <a:rPr lang="en-US" dirty="0"/>
              <a:t> Adding a character at any position.</a:t>
            </a:r>
          </a:p>
          <a:p>
            <a:pPr marL="742950" lvl="1" indent="-285750">
              <a:buFont typeface="Arial" panose="020B0604020202020204" pitchFamily="34" charset="0"/>
              <a:buChar char="•"/>
            </a:pPr>
            <a:r>
              <a:rPr lang="en-US" b="1" dirty="0"/>
              <a:t>Delete:</a:t>
            </a:r>
            <a:r>
              <a:rPr lang="en-US" dirty="0"/>
              <a:t> Removing a character from any position.</a:t>
            </a:r>
          </a:p>
          <a:p>
            <a:pPr marL="742950" lvl="1" indent="-285750">
              <a:buFont typeface="Arial" panose="020B0604020202020204" pitchFamily="34" charset="0"/>
              <a:buChar char="•"/>
            </a:pPr>
            <a:r>
              <a:rPr lang="en-US" b="1" dirty="0"/>
              <a:t>Substitute:</a:t>
            </a:r>
            <a:r>
              <a:rPr lang="en-US" dirty="0"/>
              <a:t> Replacing a character with another character.</a:t>
            </a:r>
          </a:p>
          <a:p>
            <a:pPr>
              <a:buFont typeface="Arial" panose="020B0604020202020204" pitchFamily="34" charset="0"/>
              <a:buChar char="•"/>
            </a:pPr>
            <a:r>
              <a:rPr lang="en-US" b="1" dirty="0"/>
              <a:t>Path Cost:</a:t>
            </a:r>
            <a:r>
              <a:rPr lang="en-US" dirty="0"/>
              <a:t> The total number of edits required to transform the string from the initial state to the goal state. The goal is to find a path with the </a:t>
            </a:r>
            <a:r>
              <a:rPr lang="en-US" b="1" dirty="0"/>
              <a:t>minimum</a:t>
            </a:r>
            <a:r>
              <a:rPr lang="en-US" dirty="0"/>
              <a:t> cost.</a:t>
            </a:r>
          </a:p>
          <a:p>
            <a:endParaRPr lang="en-US" dirty="0"/>
          </a:p>
        </p:txBody>
      </p:sp>
      <p:sp>
        <p:nvSpPr>
          <p:cNvPr id="4" name="Slide Number Placeholder 3"/>
          <p:cNvSpPr>
            <a:spLocks noGrp="1"/>
          </p:cNvSpPr>
          <p:nvPr>
            <p:ph type="sldNum" sz="quarter" idx="5"/>
          </p:nvPr>
        </p:nvSpPr>
        <p:spPr/>
        <p:txBody>
          <a:bodyPr/>
          <a:lstStyle/>
          <a:p>
            <a:fld id="{DDB53F43-0C92-4BF3-847B-04321CBC2CDC}" type="slidenum">
              <a:rPr lang="en-US" smtClean="0"/>
              <a:t>9</a:t>
            </a:fld>
            <a:endParaRPr lang="en-US"/>
          </a:p>
        </p:txBody>
      </p:sp>
    </p:spTree>
    <p:extLst>
      <p:ext uri="{BB962C8B-B14F-4D97-AF65-F5344CB8AC3E}">
        <p14:creationId xmlns:p14="http://schemas.microsoft.com/office/powerpoint/2010/main" val="4573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C955-038E-2B98-508A-D406A1B5AA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8CC8A3-FFAA-3556-1A68-91F601BB3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4E9538-DA1F-4A5E-E68D-4C21C9C28502}"/>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5" name="Footer Placeholder 4">
            <a:extLst>
              <a:ext uri="{FF2B5EF4-FFF2-40B4-BE49-F238E27FC236}">
                <a16:creationId xmlns:a16="http://schemas.microsoft.com/office/drawing/2014/main" id="{3D5B8943-1487-44C8-9026-23E91BDED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84B4B-2C5E-1DA8-2A36-C713CC51333E}"/>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6878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F46C-E7D4-6586-FB8A-E4AA291670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FE54D-BB38-79C1-AAB5-BFEB295ABC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6042B-3ED3-8579-B410-E7E29E82AA7A}"/>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5" name="Footer Placeholder 4">
            <a:extLst>
              <a:ext uri="{FF2B5EF4-FFF2-40B4-BE49-F238E27FC236}">
                <a16:creationId xmlns:a16="http://schemas.microsoft.com/office/drawing/2014/main" id="{A5384B6A-D0A0-F7EC-677B-A587708AC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EC6A7-C721-86A9-A78C-428663FE4B76}"/>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345031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15B89-0C51-76EF-F683-60F006726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77C589-4F67-75ED-FF2C-92AE064AE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764AD-8DF0-077B-6DD6-EDEFA75C9518}"/>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5" name="Footer Placeholder 4">
            <a:extLst>
              <a:ext uri="{FF2B5EF4-FFF2-40B4-BE49-F238E27FC236}">
                <a16:creationId xmlns:a16="http://schemas.microsoft.com/office/drawing/2014/main" id="{9E989952-200E-0DF1-4AB5-9802975F0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F8D25-399A-2A45-41E1-EE2CA635B46A}"/>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146920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599F-9EE1-10CC-1843-93EE3D6FB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A807C0-0669-FC96-4F3A-E0A622827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B875E-3DB8-9D9A-C45B-99A41B206E8F}"/>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5" name="Footer Placeholder 4">
            <a:extLst>
              <a:ext uri="{FF2B5EF4-FFF2-40B4-BE49-F238E27FC236}">
                <a16:creationId xmlns:a16="http://schemas.microsoft.com/office/drawing/2014/main" id="{9F0A6311-8272-0F58-2CE0-ACAC5662F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E019D-0940-A9B4-4AB5-25BC9525755C}"/>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315418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1F06-4ED7-0DEA-F0F0-064095F9BC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8F8908-45C2-A17E-0713-0B605CAB4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C333B-CB18-5C39-AFCA-5E030220D81E}"/>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5" name="Footer Placeholder 4">
            <a:extLst>
              <a:ext uri="{FF2B5EF4-FFF2-40B4-BE49-F238E27FC236}">
                <a16:creationId xmlns:a16="http://schemas.microsoft.com/office/drawing/2014/main" id="{34B269B4-1957-3968-DC68-EC4CDF2CC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156DC-7A9B-BE60-D0E2-D618295EFDCA}"/>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418427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9E29-B648-A3EE-F03A-89A3C0EC6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D4EED-9398-C763-1991-19718CAF4D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9A8829-0DC1-EC9B-1131-753274D3F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230C00-E344-E1DB-BA62-2B582B6FE1E0}"/>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6" name="Footer Placeholder 5">
            <a:extLst>
              <a:ext uri="{FF2B5EF4-FFF2-40B4-BE49-F238E27FC236}">
                <a16:creationId xmlns:a16="http://schemas.microsoft.com/office/drawing/2014/main" id="{B7E8887F-FB7B-7582-8B32-01EFC06B7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256C8-426C-032F-2BF2-85D550AAC555}"/>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293507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8667-12B3-396C-5865-C46AF54242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D5AE99-8A3C-5F3D-E095-143875859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41571-AB26-EA19-FDC9-617B26750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93DB1-0DA2-3B92-2058-91C91AB4F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97542-6129-54DD-BAA5-B6BEA4D9E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75DBA1-1E17-980E-D50C-B4044994C4BF}"/>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8" name="Footer Placeholder 7">
            <a:extLst>
              <a:ext uri="{FF2B5EF4-FFF2-40B4-BE49-F238E27FC236}">
                <a16:creationId xmlns:a16="http://schemas.microsoft.com/office/drawing/2014/main" id="{32A151D5-DCCE-BFD6-D652-BDC8F578A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84B179-BD96-71CB-A9D7-919FFB05C730}"/>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403137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09A1-E6F7-E7BF-FFA0-3EAABC9F6B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01698F-7673-0C52-D77E-A441D81055E9}"/>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4" name="Footer Placeholder 3">
            <a:extLst>
              <a:ext uri="{FF2B5EF4-FFF2-40B4-BE49-F238E27FC236}">
                <a16:creationId xmlns:a16="http://schemas.microsoft.com/office/drawing/2014/main" id="{B43023D0-DC2B-7312-5710-2AE904DD50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1DD2B9-746F-B051-1847-5228519B2798}"/>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185025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B0482-2433-F8C0-1249-49D57D8C3E1A}"/>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3" name="Footer Placeholder 2">
            <a:extLst>
              <a:ext uri="{FF2B5EF4-FFF2-40B4-BE49-F238E27FC236}">
                <a16:creationId xmlns:a16="http://schemas.microsoft.com/office/drawing/2014/main" id="{F2E2C827-05B6-4ADB-9D46-BD96EE5E4F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CB7FF8-C846-D883-2747-17B273CA6AD9}"/>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376418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9068-62BB-A3E7-1410-79F359386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DE7190-3711-5DE5-577C-C7C51190B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46D4A-70DB-D27C-E92B-DCDA6C769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1721B-8E9D-2302-123B-F3EF9FD152E4}"/>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6" name="Footer Placeholder 5">
            <a:extLst>
              <a:ext uri="{FF2B5EF4-FFF2-40B4-BE49-F238E27FC236}">
                <a16:creationId xmlns:a16="http://schemas.microsoft.com/office/drawing/2014/main" id="{D7C31E56-F15E-057B-3AB5-C3EF089A1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B1B12-DEF5-409E-239C-35141F965775}"/>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66115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8738-21CA-A32E-FE84-2405F6F1A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4A1717-F9E5-9B38-7284-FA9A6E98B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4B3349-C622-C42F-0120-8705BA47A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5C036-C27F-019C-23AD-EB5AE2469C29}"/>
              </a:ext>
            </a:extLst>
          </p:cNvPr>
          <p:cNvSpPr>
            <a:spLocks noGrp="1"/>
          </p:cNvSpPr>
          <p:nvPr>
            <p:ph type="dt" sz="half" idx="10"/>
          </p:nvPr>
        </p:nvSpPr>
        <p:spPr/>
        <p:txBody>
          <a:bodyPr/>
          <a:lstStyle/>
          <a:p>
            <a:fld id="{EA01433E-779A-45FA-BF17-F29B55204B6E}" type="datetimeFigureOut">
              <a:rPr lang="en-US" smtClean="0"/>
              <a:t>3/20/24</a:t>
            </a:fld>
            <a:endParaRPr lang="en-US"/>
          </a:p>
        </p:txBody>
      </p:sp>
      <p:sp>
        <p:nvSpPr>
          <p:cNvPr id="6" name="Footer Placeholder 5">
            <a:extLst>
              <a:ext uri="{FF2B5EF4-FFF2-40B4-BE49-F238E27FC236}">
                <a16:creationId xmlns:a16="http://schemas.microsoft.com/office/drawing/2014/main" id="{1EAF4012-203F-7079-6F99-DA487A529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1E035-9FAE-C71F-731B-0658AEC4C662}"/>
              </a:ext>
            </a:extLst>
          </p:cNvPr>
          <p:cNvSpPr>
            <a:spLocks noGrp="1"/>
          </p:cNvSpPr>
          <p:nvPr>
            <p:ph type="sldNum" sz="quarter" idx="12"/>
          </p:nvPr>
        </p:nvSpPr>
        <p:spPr/>
        <p:txBody>
          <a:bodyPr/>
          <a:lstStyle/>
          <a:p>
            <a:fld id="{90408E6A-0707-4A70-997A-2B012E25BFCC}" type="slidenum">
              <a:rPr lang="en-US" smtClean="0"/>
              <a:t>‹#›</a:t>
            </a:fld>
            <a:endParaRPr lang="en-US"/>
          </a:p>
        </p:txBody>
      </p:sp>
    </p:spTree>
    <p:extLst>
      <p:ext uri="{BB962C8B-B14F-4D97-AF65-F5344CB8AC3E}">
        <p14:creationId xmlns:p14="http://schemas.microsoft.com/office/powerpoint/2010/main" val="310679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966A88-7832-E697-F0A6-CE406D3D8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2E9F76-C5F0-F04B-FC9F-073084892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0E0AE-0EF0-260A-5EEC-279FDCDA2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1433E-779A-45FA-BF17-F29B55204B6E}" type="datetimeFigureOut">
              <a:rPr lang="en-US" smtClean="0"/>
              <a:t>3/20/24</a:t>
            </a:fld>
            <a:endParaRPr lang="en-US"/>
          </a:p>
        </p:txBody>
      </p:sp>
      <p:sp>
        <p:nvSpPr>
          <p:cNvPr id="5" name="Footer Placeholder 4">
            <a:extLst>
              <a:ext uri="{FF2B5EF4-FFF2-40B4-BE49-F238E27FC236}">
                <a16:creationId xmlns:a16="http://schemas.microsoft.com/office/drawing/2014/main" id="{39D6DC36-56E2-1915-DCC8-5FE2F0EEA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0600A8-7B85-7CB1-36A9-A45314D0D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08E6A-0707-4A70-997A-2B012E25BFCC}" type="slidenum">
              <a:rPr lang="en-US" smtClean="0"/>
              <a:t>‹#›</a:t>
            </a:fld>
            <a:endParaRPr lang="en-US"/>
          </a:p>
        </p:txBody>
      </p:sp>
    </p:spTree>
    <p:extLst>
      <p:ext uri="{BB962C8B-B14F-4D97-AF65-F5344CB8AC3E}">
        <p14:creationId xmlns:p14="http://schemas.microsoft.com/office/powerpoint/2010/main" val="374962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E556060-1FCA-8681-4F46-AD274F0A42C4}"/>
              </a:ext>
            </a:extLst>
          </p:cNvPr>
          <p:cNvSpPr txBox="1">
            <a:spLocks/>
          </p:cNvSpPr>
          <p:nvPr/>
        </p:nvSpPr>
        <p:spPr>
          <a:xfrm>
            <a:off x="1304074" y="2174204"/>
            <a:ext cx="8800079" cy="1406026"/>
          </a:xfrm>
          <a:prstGeom prst="rect">
            <a:avLst/>
          </a:prstGeom>
        </p:spPr>
        <p:txBody>
          <a:bodyPr vert="horz" wrap="square" lIns="0" tIns="3556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098290" marR="5080" indent="-652780">
              <a:lnSpc>
                <a:spcPts val="5200"/>
              </a:lnSpc>
              <a:spcBef>
                <a:spcPts val="280"/>
              </a:spcBef>
            </a:pPr>
            <a:r>
              <a:rPr lang="en-US" spc="-5" dirty="0"/>
              <a:t>Minimum</a:t>
            </a:r>
            <a:r>
              <a:rPr lang="en-US" spc="-70" dirty="0"/>
              <a:t> </a:t>
            </a:r>
            <a:r>
              <a:rPr lang="en-US" spc="-5" dirty="0"/>
              <a:t>Edit </a:t>
            </a:r>
            <a:r>
              <a:rPr lang="en-US" spc="-980" dirty="0"/>
              <a:t> </a:t>
            </a:r>
            <a:r>
              <a:rPr lang="en-US" spc="-5" dirty="0"/>
              <a:t>Distance</a:t>
            </a:r>
          </a:p>
        </p:txBody>
      </p:sp>
      <p:pic>
        <p:nvPicPr>
          <p:cNvPr id="1026" name="Picture 2" descr="Two People Practicing Social Distance Cartoon Stock Vector - Illustration  of distance, coronavirus: 182352392">
            <a:extLst>
              <a:ext uri="{FF2B5EF4-FFF2-40B4-BE49-F238E27FC236}">
                <a16:creationId xmlns:a16="http://schemas.microsoft.com/office/drawing/2014/main" id="{F3C65AA1-F418-572A-8CC2-6259B7D1AD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813"/>
          <a:stretch/>
        </p:blipFill>
        <p:spPr bwMode="auto">
          <a:xfrm>
            <a:off x="1166813" y="1033144"/>
            <a:ext cx="2771775" cy="148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13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E51CA81E-516D-B173-F789-025A6792936E}"/>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4800" kern="1200" spc="-5" dirty="0">
                <a:solidFill>
                  <a:schemeClr val="tx1"/>
                </a:solidFill>
                <a:latin typeface="+mj-lt"/>
                <a:ea typeface="+mj-ea"/>
                <a:cs typeface="+mj-cs"/>
              </a:rPr>
              <a:t>Minimum</a:t>
            </a:r>
            <a:r>
              <a:rPr lang="en-US" sz="4800" kern="1200" spc="-15" dirty="0">
                <a:solidFill>
                  <a:schemeClr val="tx1"/>
                </a:solidFill>
                <a:latin typeface="+mj-lt"/>
                <a:ea typeface="+mj-ea"/>
                <a:cs typeface="+mj-cs"/>
              </a:rPr>
              <a:t> </a:t>
            </a:r>
            <a:r>
              <a:rPr lang="en-US" sz="4800" kern="1200" spc="-5" dirty="0">
                <a:solidFill>
                  <a:schemeClr val="tx1"/>
                </a:solidFill>
                <a:latin typeface="+mj-lt"/>
                <a:ea typeface="+mj-ea"/>
                <a:cs typeface="+mj-cs"/>
              </a:rPr>
              <a:t>Edit</a:t>
            </a:r>
            <a:r>
              <a:rPr lang="en-US" sz="4800" kern="1200" spc="-15" dirty="0">
                <a:solidFill>
                  <a:schemeClr val="tx1"/>
                </a:solidFill>
                <a:latin typeface="+mj-lt"/>
                <a:ea typeface="+mj-ea"/>
                <a:cs typeface="+mj-cs"/>
              </a:rPr>
              <a:t> </a:t>
            </a:r>
            <a:r>
              <a:rPr lang="en-US" sz="4800" kern="1200" dirty="0">
                <a:solidFill>
                  <a:schemeClr val="tx1"/>
                </a:solidFill>
                <a:latin typeface="+mj-lt"/>
                <a:ea typeface="+mj-ea"/>
                <a:cs typeface="+mj-cs"/>
              </a:rPr>
              <a:t>as</a:t>
            </a:r>
            <a:r>
              <a:rPr lang="en-US" sz="4800" kern="1200" spc="-15" dirty="0">
                <a:solidFill>
                  <a:schemeClr val="tx1"/>
                </a:solidFill>
                <a:latin typeface="+mj-lt"/>
                <a:ea typeface="+mj-ea"/>
                <a:cs typeface="+mj-cs"/>
              </a:rPr>
              <a:t> </a:t>
            </a:r>
            <a:r>
              <a:rPr lang="en-US" sz="4800" kern="1200" spc="-5" dirty="0">
                <a:solidFill>
                  <a:schemeClr val="tx1"/>
                </a:solidFill>
                <a:latin typeface="+mj-lt"/>
                <a:ea typeface="+mj-ea"/>
                <a:cs typeface="+mj-cs"/>
              </a:rPr>
              <a:t>Search</a:t>
            </a:r>
          </a:p>
        </p:txBody>
      </p:sp>
      <p:sp>
        <p:nvSpPr>
          <p:cNvPr id="3" name="object 7">
            <a:extLst>
              <a:ext uri="{FF2B5EF4-FFF2-40B4-BE49-F238E27FC236}">
                <a16:creationId xmlns:a16="http://schemas.microsoft.com/office/drawing/2014/main" id="{98F89853-5105-D1FA-6D69-7D6FC651A0C7}"/>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marL="355600" indent="-228600">
              <a:lnSpc>
                <a:spcPct val="90000"/>
              </a:lnSpc>
              <a:spcBef>
                <a:spcPts val="580"/>
              </a:spcBef>
              <a:buClr>
                <a:srgbClr val="CC0000"/>
              </a:buClr>
              <a:buFont typeface="Arial" panose="020B0604020202020204" pitchFamily="34" charset="0"/>
              <a:buChar char="•"/>
              <a:tabLst>
                <a:tab pos="354965" algn="l"/>
                <a:tab pos="355600" algn="l"/>
              </a:tabLst>
            </a:pPr>
            <a:r>
              <a:rPr lang="en-US" sz="2400" spc="-5" dirty="0"/>
              <a:t>But</a:t>
            </a:r>
            <a:r>
              <a:rPr lang="en-US" sz="2400" spc="-10" dirty="0"/>
              <a:t> </a:t>
            </a:r>
            <a:r>
              <a:rPr lang="en-US" sz="2400" dirty="0"/>
              <a:t>the</a:t>
            </a:r>
            <a:r>
              <a:rPr lang="en-US" sz="2400" spc="-5" dirty="0"/>
              <a:t> space</a:t>
            </a:r>
            <a:r>
              <a:rPr lang="en-US" sz="2400" spc="-10" dirty="0"/>
              <a:t> </a:t>
            </a:r>
            <a:r>
              <a:rPr lang="en-US" sz="2400" spc="-5" dirty="0"/>
              <a:t>of </a:t>
            </a:r>
            <a:r>
              <a:rPr lang="en-US" sz="2400" dirty="0"/>
              <a:t>all</a:t>
            </a:r>
            <a:r>
              <a:rPr lang="en-US" sz="2400" spc="-5" dirty="0"/>
              <a:t> </a:t>
            </a:r>
            <a:r>
              <a:rPr lang="en-US" sz="2400" dirty="0"/>
              <a:t>edit</a:t>
            </a:r>
            <a:r>
              <a:rPr lang="en-US" sz="2400" spc="-10" dirty="0"/>
              <a:t> </a:t>
            </a:r>
            <a:r>
              <a:rPr lang="en-US" sz="2400" dirty="0"/>
              <a:t>sequences</a:t>
            </a:r>
            <a:r>
              <a:rPr lang="en-US" sz="2400" spc="-5" dirty="0"/>
              <a:t> </a:t>
            </a:r>
            <a:r>
              <a:rPr lang="en-US" sz="2400" dirty="0"/>
              <a:t>is</a:t>
            </a:r>
            <a:r>
              <a:rPr lang="en-US" sz="2400" spc="-5" dirty="0"/>
              <a:t> </a:t>
            </a:r>
            <a:r>
              <a:rPr lang="en-US" sz="2400" dirty="0"/>
              <a:t>huge!</a:t>
            </a:r>
          </a:p>
          <a:p>
            <a:pPr marL="698500" lvl="1" indent="-228600">
              <a:lnSpc>
                <a:spcPct val="90000"/>
              </a:lnSpc>
              <a:spcBef>
                <a:spcPts val="400"/>
              </a:spcBef>
              <a:buFont typeface="Arial" panose="020B0604020202020204" pitchFamily="34" charset="0"/>
              <a:buChar char="•"/>
              <a:tabLst>
                <a:tab pos="697865" algn="l"/>
                <a:tab pos="698500" algn="l"/>
              </a:tabLst>
            </a:pPr>
            <a:r>
              <a:rPr lang="en-US" sz="2400" spc="-5" dirty="0"/>
              <a:t>We</a:t>
            </a:r>
            <a:r>
              <a:rPr lang="en-US" sz="2400" spc="-10" dirty="0"/>
              <a:t> </a:t>
            </a:r>
            <a:r>
              <a:rPr lang="en-US" sz="2400" dirty="0"/>
              <a:t>can’t</a:t>
            </a:r>
            <a:r>
              <a:rPr lang="en-US" sz="2400" spc="-5" dirty="0"/>
              <a:t> aﬀord</a:t>
            </a:r>
            <a:r>
              <a:rPr lang="en-US" sz="2400" spc="-10" dirty="0"/>
              <a:t> </a:t>
            </a:r>
            <a:r>
              <a:rPr lang="en-US" sz="2400" dirty="0"/>
              <a:t>to</a:t>
            </a:r>
            <a:r>
              <a:rPr lang="en-US" sz="2400" spc="-5" dirty="0"/>
              <a:t> navigate</a:t>
            </a:r>
            <a:r>
              <a:rPr lang="en-US" sz="2400" spc="-10" dirty="0"/>
              <a:t> </a:t>
            </a:r>
            <a:r>
              <a:rPr lang="en-US" sz="2400" dirty="0"/>
              <a:t>naïvely</a:t>
            </a:r>
          </a:p>
          <a:p>
            <a:pPr marL="698500" lvl="1" indent="-228600">
              <a:lnSpc>
                <a:spcPct val="90000"/>
              </a:lnSpc>
              <a:spcBef>
                <a:spcPts val="500"/>
              </a:spcBef>
              <a:buFont typeface="Arial" panose="020B0604020202020204" pitchFamily="34" charset="0"/>
              <a:buChar char="•"/>
              <a:tabLst>
                <a:tab pos="697865" algn="l"/>
                <a:tab pos="698500" algn="l"/>
              </a:tabLst>
            </a:pPr>
            <a:r>
              <a:rPr lang="en-US" sz="2400" spc="-5" dirty="0"/>
              <a:t>Lots of</a:t>
            </a:r>
            <a:r>
              <a:rPr lang="en-US" sz="2400" dirty="0"/>
              <a:t> </a:t>
            </a:r>
            <a:r>
              <a:rPr lang="en-US" sz="2400" spc="-5" dirty="0"/>
              <a:t>distinct</a:t>
            </a:r>
            <a:r>
              <a:rPr lang="en-US" sz="2400" dirty="0"/>
              <a:t> paths </a:t>
            </a:r>
            <a:r>
              <a:rPr lang="en-US" sz="2400" spc="-5" dirty="0"/>
              <a:t>wind</a:t>
            </a:r>
            <a:r>
              <a:rPr lang="en-US" sz="2400" dirty="0"/>
              <a:t> up at the </a:t>
            </a:r>
            <a:r>
              <a:rPr lang="en-US" sz="2400" spc="-5" dirty="0"/>
              <a:t>same</a:t>
            </a:r>
            <a:r>
              <a:rPr lang="en-US" sz="2400" dirty="0"/>
              <a:t> </a:t>
            </a:r>
            <a:r>
              <a:rPr lang="en-US" sz="2400" spc="-5" dirty="0"/>
              <a:t>state.</a:t>
            </a:r>
            <a:endParaRPr lang="en-US" sz="2400" dirty="0"/>
          </a:p>
          <a:p>
            <a:pPr marL="1041400" lvl="2" indent="-228600">
              <a:lnSpc>
                <a:spcPct val="90000"/>
              </a:lnSpc>
              <a:spcBef>
                <a:spcPts val="500"/>
              </a:spcBef>
              <a:buClr>
                <a:srgbClr val="CC0000"/>
              </a:buClr>
              <a:buFont typeface="Arial" panose="020B0604020202020204" pitchFamily="34" charset="0"/>
              <a:buChar char="•"/>
              <a:tabLst>
                <a:tab pos="1040765" algn="l"/>
                <a:tab pos="1041400" algn="l"/>
              </a:tabLst>
            </a:pPr>
            <a:r>
              <a:rPr lang="en-US" sz="2400" spc="-5" dirty="0"/>
              <a:t>We don’t have</a:t>
            </a:r>
            <a:r>
              <a:rPr lang="en-US" sz="2400" dirty="0"/>
              <a:t> to</a:t>
            </a:r>
            <a:r>
              <a:rPr lang="en-US" sz="2400" spc="-5" dirty="0"/>
              <a:t> </a:t>
            </a:r>
            <a:r>
              <a:rPr lang="en-US" sz="2400" dirty="0"/>
              <a:t>keep</a:t>
            </a:r>
            <a:r>
              <a:rPr lang="en-US" sz="2400" spc="-5" dirty="0"/>
              <a:t> track</a:t>
            </a:r>
            <a:r>
              <a:rPr lang="en-US" sz="2400" dirty="0"/>
              <a:t> </a:t>
            </a:r>
            <a:r>
              <a:rPr lang="en-US" sz="2400" spc="-5" dirty="0"/>
              <a:t>of </a:t>
            </a:r>
            <a:r>
              <a:rPr lang="en-US" sz="2400" dirty="0"/>
              <a:t>all</a:t>
            </a:r>
            <a:r>
              <a:rPr lang="en-US" sz="2400" spc="-5" dirty="0"/>
              <a:t> of </a:t>
            </a:r>
            <a:r>
              <a:rPr lang="en-US" sz="2400" dirty="0"/>
              <a:t>them</a:t>
            </a:r>
          </a:p>
          <a:p>
            <a:pPr marL="1041400" lvl="2" indent="-228600">
              <a:lnSpc>
                <a:spcPct val="90000"/>
              </a:lnSpc>
              <a:spcBef>
                <a:spcPts val="500"/>
              </a:spcBef>
              <a:buClr>
                <a:srgbClr val="CC0000"/>
              </a:buClr>
              <a:buFont typeface="Arial" panose="020B0604020202020204" pitchFamily="34" charset="0"/>
              <a:buChar char="•"/>
              <a:tabLst>
                <a:tab pos="1040765" algn="l"/>
                <a:tab pos="1041400" algn="l"/>
              </a:tabLst>
            </a:pPr>
            <a:r>
              <a:rPr lang="en-US" sz="2400" spc="-5" dirty="0"/>
              <a:t>Just</a:t>
            </a:r>
            <a:r>
              <a:rPr lang="en-US" sz="2400" dirty="0"/>
              <a:t> the</a:t>
            </a:r>
            <a:r>
              <a:rPr lang="en-US" sz="2400" spc="5" dirty="0"/>
              <a:t> </a:t>
            </a:r>
            <a:r>
              <a:rPr lang="en-US" sz="2400" spc="-5" dirty="0"/>
              <a:t>shortest</a:t>
            </a:r>
            <a:r>
              <a:rPr lang="en-US" sz="2400" spc="5" dirty="0"/>
              <a:t> </a:t>
            </a:r>
            <a:r>
              <a:rPr lang="en-US" sz="2400" dirty="0"/>
              <a:t>path</a:t>
            </a:r>
            <a:r>
              <a:rPr lang="en-US" sz="2400" spc="5" dirty="0"/>
              <a:t> </a:t>
            </a:r>
            <a:r>
              <a:rPr lang="en-US" sz="2400" dirty="0"/>
              <a:t>to</a:t>
            </a:r>
            <a:r>
              <a:rPr lang="en-US" sz="2400" spc="5" dirty="0"/>
              <a:t> </a:t>
            </a:r>
            <a:r>
              <a:rPr lang="en-US" sz="2400" spc="-5" dirty="0"/>
              <a:t>each</a:t>
            </a:r>
            <a:r>
              <a:rPr lang="en-US" sz="2400" spc="5" dirty="0"/>
              <a:t> </a:t>
            </a:r>
            <a:r>
              <a:rPr lang="en-US" sz="2400" spc="-5" dirty="0"/>
              <a:t>of</a:t>
            </a:r>
            <a:r>
              <a:rPr lang="en-US" sz="2400" spc="5" dirty="0"/>
              <a:t> </a:t>
            </a:r>
            <a:r>
              <a:rPr lang="en-US" sz="2400" spc="-5" dirty="0"/>
              <a:t>those</a:t>
            </a:r>
            <a:r>
              <a:rPr lang="en-US" sz="2400" dirty="0"/>
              <a:t> </a:t>
            </a:r>
            <a:r>
              <a:rPr lang="en-US" sz="2400" spc="-5" dirty="0" err="1"/>
              <a:t>revisted</a:t>
            </a:r>
            <a:r>
              <a:rPr lang="en-US" sz="2400" spc="5" dirty="0"/>
              <a:t> </a:t>
            </a:r>
            <a:r>
              <a:rPr lang="en-US" sz="2400" spc="-5" dirty="0"/>
              <a:t>states.</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67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2613A8E-CBDA-3790-6A37-E5EF351BC934}"/>
              </a:ext>
            </a:extLst>
          </p:cNvPr>
          <p:cNvSpPr txBox="1">
            <a:spLocks/>
          </p:cNvSpPr>
          <p:nvPr/>
        </p:nvSpPr>
        <p:spPr>
          <a:xfrm>
            <a:off x="1120657" y="1305638"/>
            <a:ext cx="6135449"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Deﬁning</a:t>
            </a:r>
            <a:r>
              <a:rPr lang="en-US" spc="-10" dirty="0"/>
              <a:t> </a:t>
            </a:r>
            <a:r>
              <a:rPr lang="en-US" spc="-5" dirty="0"/>
              <a:t>Min</a:t>
            </a:r>
            <a:r>
              <a:rPr lang="en-US" spc="-10" dirty="0"/>
              <a:t> </a:t>
            </a:r>
            <a:r>
              <a:rPr lang="en-US" spc="-5" dirty="0"/>
              <a:t>Edit</a:t>
            </a:r>
            <a:r>
              <a:rPr lang="en-US" spc="-10" dirty="0"/>
              <a:t> </a:t>
            </a:r>
            <a:r>
              <a:rPr lang="en-US" spc="-5" dirty="0"/>
              <a:t>Distance</a:t>
            </a:r>
          </a:p>
        </p:txBody>
      </p:sp>
      <p:sp>
        <p:nvSpPr>
          <p:cNvPr id="3" name="object 7">
            <a:extLst>
              <a:ext uri="{FF2B5EF4-FFF2-40B4-BE49-F238E27FC236}">
                <a16:creationId xmlns:a16="http://schemas.microsoft.com/office/drawing/2014/main" id="{4654DB37-CC04-D5C2-8998-6F1D9D9CA9C8}"/>
              </a:ext>
            </a:extLst>
          </p:cNvPr>
          <p:cNvSpPr txBox="1"/>
          <p:nvPr/>
        </p:nvSpPr>
        <p:spPr>
          <a:xfrm>
            <a:off x="1120657" y="2242176"/>
            <a:ext cx="7623809" cy="3195320"/>
          </a:xfrm>
          <a:prstGeom prst="rect">
            <a:avLst/>
          </a:prstGeom>
        </p:spPr>
        <p:txBody>
          <a:bodyPr vert="horz" wrap="square" lIns="0" tIns="88900" rIns="0" bIns="0" rtlCol="0">
            <a:spAutoFit/>
          </a:bodyPr>
          <a:lstStyle/>
          <a:p>
            <a:pPr marL="355600" indent="-342900">
              <a:lnSpc>
                <a:spcPct val="100000"/>
              </a:lnSpc>
              <a:spcBef>
                <a:spcPts val="700"/>
              </a:spcBef>
              <a:buClr>
                <a:srgbClr val="CC0000"/>
              </a:buClr>
              <a:buFont typeface="Times New Roman"/>
              <a:buChar char="•"/>
              <a:tabLst>
                <a:tab pos="354965" algn="l"/>
                <a:tab pos="355600" algn="l"/>
              </a:tabLst>
            </a:pPr>
            <a:r>
              <a:rPr sz="2800" spc="-5" dirty="0">
                <a:latin typeface="Calibri"/>
                <a:cs typeface="Calibri"/>
              </a:rPr>
              <a:t>For</a:t>
            </a:r>
            <a:r>
              <a:rPr sz="2800" spc="-15" dirty="0">
                <a:latin typeface="Calibri"/>
                <a:cs typeface="Calibri"/>
              </a:rPr>
              <a:t> </a:t>
            </a:r>
            <a:r>
              <a:rPr sz="2800" spc="-5" dirty="0">
                <a:latin typeface="Calibri"/>
                <a:cs typeface="Calibri"/>
              </a:rPr>
              <a:t>two</a:t>
            </a:r>
            <a:r>
              <a:rPr sz="2800" spc="-15" dirty="0">
                <a:latin typeface="Calibri"/>
                <a:cs typeface="Calibri"/>
              </a:rPr>
              <a:t> </a:t>
            </a:r>
            <a:r>
              <a:rPr sz="2800" spc="-5" dirty="0">
                <a:latin typeface="Calibri"/>
                <a:cs typeface="Calibri"/>
              </a:rPr>
              <a:t>strings</a:t>
            </a:r>
            <a:endParaRPr sz="2800" dirty="0">
              <a:latin typeface="Calibri"/>
              <a:cs typeface="Calibri"/>
            </a:endParaRPr>
          </a:p>
          <a:p>
            <a:pPr marL="698500" lvl="1" indent="-228600">
              <a:lnSpc>
                <a:spcPct val="100000"/>
              </a:lnSpc>
              <a:spcBef>
                <a:spcPts val="515"/>
              </a:spcBef>
              <a:buFont typeface="Times New Roman"/>
              <a:buChar char="•"/>
              <a:tabLst>
                <a:tab pos="698500" algn="l"/>
              </a:tabLst>
            </a:pPr>
            <a:r>
              <a:rPr sz="2400" dirty="0">
                <a:latin typeface="Calibri"/>
                <a:cs typeface="Calibri"/>
              </a:rPr>
              <a:t>X</a:t>
            </a:r>
            <a:r>
              <a:rPr sz="2400" spc="-30"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length</a:t>
            </a:r>
            <a:r>
              <a:rPr sz="2400" spc="-25" dirty="0">
                <a:latin typeface="Calibri"/>
                <a:cs typeface="Calibri"/>
              </a:rPr>
              <a:t> </a:t>
            </a:r>
            <a:r>
              <a:rPr sz="2400" i="1" dirty="0">
                <a:latin typeface="Calibri"/>
                <a:cs typeface="Calibri"/>
              </a:rPr>
              <a:t>n</a:t>
            </a:r>
            <a:endParaRPr sz="2400" dirty="0">
              <a:latin typeface="Calibri"/>
              <a:cs typeface="Calibri"/>
            </a:endParaRPr>
          </a:p>
          <a:p>
            <a:pPr marL="698500" lvl="1" indent="-228600">
              <a:lnSpc>
                <a:spcPct val="100000"/>
              </a:lnSpc>
              <a:spcBef>
                <a:spcPts val="620"/>
              </a:spcBef>
              <a:buFont typeface="Times New Roman"/>
              <a:buChar char="•"/>
              <a:tabLst>
                <a:tab pos="698500" algn="l"/>
              </a:tabLst>
            </a:pPr>
            <a:r>
              <a:rPr sz="2400" dirty="0">
                <a:latin typeface="Calibri"/>
                <a:cs typeface="Calibri"/>
              </a:rPr>
              <a:t>Y</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length</a:t>
            </a:r>
            <a:r>
              <a:rPr sz="2400" spc="-25" dirty="0">
                <a:latin typeface="Calibri"/>
                <a:cs typeface="Calibri"/>
              </a:rPr>
              <a:t> </a:t>
            </a:r>
            <a:r>
              <a:rPr sz="2400" i="1" dirty="0">
                <a:latin typeface="Calibri"/>
                <a:cs typeface="Calibri"/>
              </a:rPr>
              <a:t>m</a:t>
            </a:r>
            <a:endParaRPr sz="2400" dirty="0">
              <a:latin typeface="Calibri"/>
              <a:cs typeface="Calibri"/>
            </a:endParaRPr>
          </a:p>
          <a:p>
            <a:pPr marL="355600" indent="-342900">
              <a:lnSpc>
                <a:spcPct val="100000"/>
              </a:lnSpc>
              <a:spcBef>
                <a:spcPts val="620"/>
              </a:spcBef>
              <a:buClr>
                <a:srgbClr val="CC0000"/>
              </a:buClr>
              <a:buFont typeface="Times New Roman"/>
              <a:buChar char="•"/>
              <a:tabLst>
                <a:tab pos="354965" algn="l"/>
                <a:tab pos="355600" algn="l"/>
              </a:tabLst>
            </a:pPr>
            <a:r>
              <a:rPr sz="2800" dirty="0">
                <a:latin typeface="Calibri"/>
                <a:cs typeface="Calibri"/>
              </a:rPr>
              <a:t>We</a:t>
            </a:r>
            <a:r>
              <a:rPr sz="2800" spc="-25" dirty="0">
                <a:latin typeface="Calibri"/>
                <a:cs typeface="Calibri"/>
              </a:rPr>
              <a:t> </a:t>
            </a:r>
            <a:r>
              <a:rPr sz="2800" spc="-5" dirty="0">
                <a:latin typeface="Calibri"/>
                <a:cs typeface="Calibri"/>
              </a:rPr>
              <a:t>define</a:t>
            </a:r>
            <a:r>
              <a:rPr sz="2800" spc="-20" dirty="0">
                <a:latin typeface="Calibri"/>
                <a:cs typeface="Calibri"/>
              </a:rPr>
              <a:t> </a:t>
            </a:r>
            <a:r>
              <a:rPr sz="2800" spc="-5" dirty="0">
                <a:latin typeface="Calibri"/>
                <a:cs typeface="Calibri"/>
              </a:rPr>
              <a:t>D(</a:t>
            </a:r>
            <a:r>
              <a:rPr sz="2800" i="1" spc="-5" dirty="0">
                <a:latin typeface="Calibri"/>
                <a:cs typeface="Calibri"/>
              </a:rPr>
              <a:t>i,j</a:t>
            </a:r>
            <a:r>
              <a:rPr sz="2800" spc="-5" dirty="0">
                <a:latin typeface="Calibri"/>
                <a:cs typeface="Calibri"/>
              </a:rPr>
              <a:t>)</a:t>
            </a:r>
            <a:endParaRPr sz="2800" dirty="0">
              <a:latin typeface="Calibri"/>
              <a:cs typeface="Calibri"/>
            </a:endParaRPr>
          </a:p>
          <a:p>
            <a:pPr marL="698500" lvl="1" indent="-228600">
              <a:lnSpc>
                <a:spcPct val="100000"/>
              </a:lnSpc>
              <a:spcBef>
                <a:spcPts val="640"/>
              </a:spcBef>
              <a:buFont typeface="Times New Roman"/>
              <a:buChar char="•"/>
              <a:tabLst>
                <a:tab pos="698500" algn="l"/>
              </a:tabLst>
            </a:pPr>
            <a:r>
              <a:rPr sz="2400" dirty="0">
                <a:latin typeface="Calibri"/>
                <a:cs typeface="Calibri"/>
              </a:rPr>
              <a:t>the</a:t>
            </a:r>
            <a:r>
              <a:rPr sz="2400" spc="-10" dirty="0">
                <a:latin typeface="Calibri"/>
                <a:cs typeface="Calibri"/>
              </a:rPr>
              <a:t> </a:t>
            </a:r>
            <a:r>
              <a:rPr sz="2400" dirty="0">
                <a:latin typeface="Calibri"/>
                <a:cs typeface="Calibri"/>
              </a:rPr>
              <a:t>edit</a:t>
            </a:r>
            <a:r>
              <a:rPr sz="2400" spc="-5" dirty="0">
                <a:latin typeface="Calibri"/>
                <a:cs typeface="Calibri"/>
              </a:rPr>
              <a:t> </a:t>
            </a:r>
            <a:r>
              <a:rPr sz="2400" dirty="0">
                <a:latin typeface="Calibri"/>
                <a:cs typeface="Calibri"/>
              </a:rPr>
              <a:t>distance</a:t>
            </a:r>
            <a:r>
              <a:rPr sz="2400" spc="-5" dirty="0">
                <a:latin typeface="Calibri"/>
                <a:cs typeface="Calibri"/>
              </a:rPr>
              <a:t> between X[1..</a:t>
            </a:r>
            <a:r>
              <a:rPr sz="2400" i="1" spc="-5" dirty="0">
                <a:latin typeface="Calibri"/>
                <a:cs typeface="Calibri"/>
              </a:rPr>
              <a:t>i</a:t>
            </a:r>
            <a:r>
              <a:rPr sz="2400" spc="-5" dirty="0">
                <a:latin typeface="Calibri"/>
                <a:cs typeface="Calibri"/>
              </a:rPr>
              <a:t>]</a:t>
            </a:r>
            <a:r>
              <a:rPr sz="2400" spc="-10" dirty="0">
                <a:latin typeface="Calibri"/>
                <a:cs typeface="Calibri"/>
              </a:rPr>
              <a:t> </a:t>
            </a:r>
            <a:r>
              <a:rPr sz="2400" dirty="0">
                <a:latin typeface="Calibri"/>
                <a:cs typeface="Calibri"/>
              </a:rPr>
              <a:t>and</a:t>
            </a:r>
            <a:r>
              <a:rPr sz="2400" spc="-5" dirty="0">
                <a:latin typeface="Calibri"/>
                <a:cs typeface="Calibri"/>
              </a:rPr>
              <a:t> Y[1..</a:t>
            </a:r>
            <a:r>
              <a:rPr sz="2400" i="1" spc="-5" dirty="0">
                <a:latin typeface="Calibri"/>
                <a:cs typeface="Calibri"/>
              </a:rPr>
              <a:t>j</a:t>
            </a:r>
            <a:r>
              <a:rPr sz="2400" spc="-5" dirty="0">
                <a:latin typeface="Calibri"/>
                <a:cs typeface="Calibri"/>
              </a:rPr>
              <a:t>]</a:t>
            </a:r>
            <a:endParaRPr sz="2400" dirty="0">
              <a:latin typeface="Calibri"/>
              <a:cs typeface="Calibri"/>
            </a:endParaRPr>
          </a:p>
          <a:p>
            <a:pPr marL="1041400" lvl="2" indent="-228600">
              <a:lnSpc>
                <a:spcPct val="100000"/>
              </a:lnSpc>
              <a:spcBef>
                <a:spcPts val="475"/>
              </a:spcBef>
              <a:buClr>
                <a:srgbClr val="CC0000"/>
              </a:buClr>
              <a:buFont typeface="Times New Roman"/>
              <a:buChar char="•"/>
              <a:tabLst>
                <a:tab pos="1040765" algn="l"/>
                <a:tab pos="1041400" algn="l"/>
              </a:tabLst>
            </a:pPr>
            <a:r>
              <a:rPr sz="2200" spc="-5" dirty="0">
                <a:latin typeface="Calibri"/>
                <a:cs typeface="Calibri"/>
              </a:rPr>
              <a:t>i.e.,</a:t>
            </a:r>
            <a:r>
              <a:rPr sz="2200" dirty="0">
                <a:latin typeface="Calibri"/>
                <a:cs typeface="Calibri"/>
              </a:rPr>
              <a:t> the </a:t>
            </a:r>
            <a:r>
              <a:rPr sz="2200" spc="-5" dirty="0">
                <a:latin typeface="Calibri"/>
                <a:cs typeface="Calibri"/>
              </a:rPr>
              <a:t>first </a:t>
            </a:r>
            <a:r>
              <a:rPr sz="2200" i="1" dirty="0">
                <a:latin typeface="Calibri"/>
                <a:cs typeface="Calibri"/>
              </a:rPr>
              <a:t>i </a:t>
            </a:r>
            <a:r>
              <a:rPr sz="2200" spc="-5" dirty="0">
                <a:latin typeface="Calibri"/>
                <a:cs typeface="Calibri"/>
              </a:rPr>
              <a:t>characters</a:t>
            </a:r>
            <a:r>
              <a:rPr sz="2200" dirty="0">
                <a:latin typeface="Calibri"/>
                <a:cs typeface="Calibri"/>
              </a:rPr>
              <a:t> </a:t>
            </a:r>
            <a:r>
              <a:rPr sz="2200" spc="-5" dirty="0">
                <a:latin typeface="Calibri"/>
                <a:cs typeface="Calibri"/>
              </a:rPr>
              <a:t>of</a:t>
            </a:r>
            <a:r>
              <a:rPr sz="2200" dirty="0">
                <a:latin typeface="Calibri"/>
                <a:cs typeface="Calibri"/>
              </a:rPr>
              <a:t> X</a:t>
            </a:r>
            <a:r>
              <a:rPr sz="2200" spc="-5" dirty="0">
                <a:latin typeface="Calibri"/>
                <a:cs typeface="Calibri"/>
              </a:rPr>
              <a:t> </a:t>
            </a:r>
            <a:r>
              <a:rPr sz="2200" dirty="0">
                <a:latin typeface="Calibri"/>
                <a:cs typeface="Calibri"/>
              </a:rPr>
              <a:t>and the </a:t>
            </a:r>
            <a:r>
              <a:rPr sz="2200" spc="-5" dirty="0">
                <a:latin typeface="Calibri"/>
                <a:cs typeface="Calibri"/>
              </a:rPr>
              <a:t>first </a:t>
            </a:r>
            <a:r>
              <a:rPr sz="2200" i="1" dirty="0">
                <a:latin typeface="Calibri"/>
                <a:cs typeface="Calibri"/>
              </a:rPr>
              <a:t>j </a:t>
            </a:r>
            <a:r>
              <a:rPr sz="2200" spc="-5" dirty="0">
                <a:latin typeface="Calibri"/>
                <a:cs typeface="Calibri"/>
              </a:rPr>
              <a:t>characters</a:t>
            </a:r>
            <a:r>
              <a:rPr sz="2200" dirty="0">
                <a:latin typeface="Calibri"/>
                <a:cs typeface="Calibri"/>
              </a:rPr>
              <a:t> </a:t>
            </a:r>
            <a:r>
              <a:rPr sz="2200" spc="-5" dirty="0">
                <a:latin typeface="Calibri"/>
                <a:cs typeface="Calibri"/>
              </a:rPr>
              <a:t>of</a:t>
            </a:r>
            <a:r>
              <a:rPr sz="2200" dirty="0">
                <a:latin typeface="Calibri"/>
                <a:cs typeface="Calibri"/>
              </a:rPr>
              <a:t> Y</a:t>
            </a:r>
          </a:p>
          <a:p>
            <a:pPr marL="698500" lvl="1" indent="-228600">
              <a:lnSpc>
                <a:spcPct val="100000"/>
              </a:lnSpc>
              <a:spcBef>
                <a:spcPts val="605"/>
              </a:spcBef>
              <a:buFont typeface="Times New Roman"/>
              <a:buChar char="•"/>
              <a:tabLst>
                <a:tab pos="698500" algn="l"/>
              </a:tabLst>
            </a:pPr>
            <a:r>
              <a:rPr sz="2400" dirty="0">
                <a:latin typeface="Calibri"/>
                <a:cs typeface="Calibri"/>
              </a:rPr>
              <a:t>The</a:t>
            </a:r>
            <a:r>
              <a:rPr sz="2400" spc="-10" dirty="0">
                <a:latin typeface="Calibri"/>
                <a:cs typeface="Calibri"/>
              </a:rPr>
              <a:t> </a:t>
            </a:r>
            <a:r>
              <a:rPr sz="2400" dirty="0">
                <a:latin typeface="Calibri"/>
                <a:cs typeface="Calibri"/>
              </a:rPr>
              <a:t>edit</a:t>
            </a:r>
            <a:r>
              <a:rPr sz="2400" spc="-5" dirty="0">
                <a:latin typeface="Calibri"/>
                <a:cs typeface="Calibri"/>
              </a:rPr>
              <a:t> </a:t>
            </a:r>
            <a:r>
              <a:rPr sz="2400" dirty="0">
                <a:latin typeface="Calibri"/>
                <a:cs typeface="Calibri"/>
              </a:rPr>
              <a:t>distance</a:t>
            </a:r>
            <a:r>
              <a:rPr sz="2400" spc="-5" dirty="0">
                <a:latin typeface="Calibri"/>
                <a:cs typeface="Calibri"/>
              </a:rPr>
              <a:t> between </a:t>
            </a:r>
            <a:r>
              <a:rPr sz="2400" dirty="0">
                <a:latin typeface="Calibri"/>
                <a:cs typeface="Calibri"/>
              </a:rPr>
              <a:t>X</a:t>
            </a:r>
            <a:r>
              <a:rPr sz="2400" spc="-10"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Y</a:t>
            </a:r>
            <a:r>
              <a:rPr sz="2400" spc="-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thus</a:t>
            </a:r>
            <a:r>
              <a:rPr sz="2400" spc="-5" dirty="0">
                <a:latin typeface="Calibri"/>
                <a:cs typeface="Calibri"/>
              </a:rPr>
              <a:t> D(</a:t>
            </a:r>
            <a:r>
              <a:rPr sz="2400" i="1" spc="-5" dirty="0">
                <a:latin typeface="Calibri"/>
                <a:cs typeface="Calibri"/>
              </a:rPr>
              <a:t>n,m</a:t>
            </a:r>
            <a:r>
              <a:rPr sz="2400" spc="-5" dirty="0">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292651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3">
            <a:extLst>
              <a:ext uri="{FF2B5EF4-FFF2-40B4-BE49-F238E27FC236}">
                <a16:creationId xmlns:a16="http://schemas.microsoft.com/office/drawing/2014/main" id="{DC2CB88F-CC96-AEC4-4383-74F32DDBBA47}"/>
              </a:ext>
            </a:extLst>
          </p:cNvPr>
          <p:cNvSpPr txBox="1">
            <a:spLocks/>
          </p:cNvSpPr>
          <p:nvPr/>
        </p:nvSpPr>
        <p:spPr>
          <a:xfrm>
            <a:off x="1524000" y="1293338"/>
            <a:ext cx="9144000" cy="32745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3845" marR="5080" indent="0" algn="ctr">
              <a:spcBef>
                <a:spcPct val="0"/>
              </a:spcBef>
              <a:spcAft>
                <a:spcPts val="600"/>
              </a:spcAft>
              <a:buNone/>
            </a:pPr>
            <a:r>
              <a:rPr lang="en-US" sz="7200" kern="1200" spc="-5" dirty="0">
                <a:solidFill>
                  <a:schemeClr val="tx1"/>
                </a:solidFill>
                <a:latin typeface="+mj-lt"/>
                <a:ea typeface="+mj-ea"/>
                <a:cs typeface="+mj-cs"/>
              </a:rPr>
              <a:t>Computing</a:t>
            </a:r>
            <a:r>
              <a:rPr lang="en-US" sz="7200" kern="1200" spc="-65" dirty="0">
                <a:solidFill>
                  <a:schemeClr val="tx1"/>
                </a:solidFill>
                <a:latin typeface="+mj-lt"/>
                <a:ea typeface="+mj-ea"/>
                <a:cs typeface="+mj-cs"/>
              </a:rPr>
              <a:t> </a:t>
            </a:r>
            <a:r>
              <a:rPr lang="en-US" sz="7200" kern="1200" spc="-5" dirty="0">
                <a:solidFill>
                  <a:schemeClr val="tx1"/>
                </a:solidFill>
                <a:latin typeface="+mj-lt"/>
                <a:ea typeface="+mj-ea"/>
                <a:cs typeface="+mj-cs"/>
              </a:rPr>
              <a:t>Minimum </a:t>
            </a:r>
            <a:r>
              <a:rPr lang="en-US" sz="7200" kern="1200" spc="-705" dirty="0">
                <a:solidFill>
                  <a:schemeClr val="tx1"/>
                </a:solidFill>
                <a:latin typeface="+mj-lt"/>
                <a:ea typeface="+mj-ea"/>
                <a:cs typeface="+mj-cs"/>
              </a:rPr>
              <a:t> </a:t>
            </a:r>
            <a:r>
              <a:rPr lang="en-US" sz="7200" kern="1200" dirty="0">
                <a:solidFill>
                  <a:schemeClr val="tx1"/>
                </a:solidFill>
                <a:latin typeface="+mj-lt"/>
                <a:ea typeface="+mj-ea"/>
                <a:cs typeface="+mj-cs"/>
              </a:rPr>
              <a:t>Edit</a:t>
            </a:r>
            <a:r>
              <a:rPr lang="en-US" sz="7200" kern="1200" spc="-10" dirty="0">
                <a:solidFill>
                  <a:schemeClr val="tx1"/>
                </a:solidFill>
                <a:latin typeface="+mj-lt"/>
                <a:ea typeface="+mj-ea"/>
                <a:cs typeface="+mj-cs"/>
              </a:rPr>
              <a:t> </a:t>
            </a:r>
            <a:r>
              <a:rPr lang="en-US" sz="7200" kern="1200" spc="-5" dirty="0">
                <a:solidFill>
                  <a:schemeClr val="tx1"/>
                </a:solidFill>
                <a:latin typeface="+mj-lt"/>
                <a:ea typeface="+mj-ea"/>
                <a:cs typeface="+mj-cs"/>
              </a:rPr>
              <a:t>Distance</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01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14AF95BE-F43B-06EB-8FC5-F1D096F16D9A}"/>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spcAft>
                <a:spcPts val="600"/>
              </a:spcAft>
            </a:pPr>
            <a:r>
              <a:rPr lang="en-US" sz="4800" kern="1200" spc="-5">
                <a:solidFill>
                  <a:schemeClr val="tx1"/>
                </a:solidFill>
                <a:latin typeface="+mj-lt"/>
                <a:ea typeface="+mj-ea"/>
                <a:cs typeface="+mj-cs"/>
              </a:rPr>
              <a:t>Dynamic</a:t>
            </a:r>
            <a:r>
              <a:rPr lang="en-US" sz="4800" kern="1200" spc="-35">
                <a:solidFill>
                  <a:schemeClr val="tx1"/>
                </a:solidFill>
                <a:latin typeface="+mj-lt"/>
                <a:ea typeface="+mj-ea"/>
                <a:cs typeface="+mj-cs"/>
              </a:rPr>
              <a:t> </a:t>
            </a:r>
            <a:r>
              <a:rPr lang="en-US" sz="4800" kern="1200" spc="-5">
                <a:solidFill>
                  <a:schemeClr val="tx1"/>
                </a:solidFill>
                <a:latin typeface="+mj-lt"/>
                <a:ea typeface="+mj-ea"/>
                <a:cs typeface="+mj-cs"/>
              </a:rPr>
              <a:t>Programming</a:t>
            </a:r>
            <a:r>
              <a:rPr lang="en-US" sz="4800" kern="1200" spc="-25">
                <a:solidFill>
                  <a:schemeClr val="tx1"/>
                </a:solidFill>
                <a:latin typeface="+mj-lt"/>
                <a:ea typeface="+mj-ea"/>
                <a:cs typeface="+mj-cs"/>
              </a:rPr>
              <a:t> </a:t>
            </a:r>
            <a:r>
              <a:rPr lang="en-US" sz="4800" kern="1200" spc="-5">
                <a:solidFill>
                  <a:schemeClr val="tx1"/>
                </a:solidFill>
                <a:latin typeface="+mj-lt"/>
                <a:ea typeface="+mj-ea"/>
                <a:cs typeface="+mj-cs"/>
              </a:rPr>
              <a:t>for </a:t>
            </a:r>
            <a:r>
              <a:rPr lang="en-US" sz="4800" kern="1200" spc="-710">
                <a:solidFill>
                  <a:schemeClr val="tx1"/>
                </a:solidFill>
                <a:latin typeface="+mj-lt"/>
                <a:ea typeface="+mj-ea"/>
                <a:cs typeface="+mj-cs"/>
              </a:rPr>
              <a:t> </a:t>
            </a:r>
            <a:r>
              <a:rPr lang="en-US" sz="4800" kern="1200" spc="-5">
                <a:solidFill>
                  <a:schemeClr val="tx1"/>
                </a:solidFill>
                <a:latin typeface="+mj-lt"/>
                <a:ea typeface="+mj-ea"/>
                <a:cs typeface="+mj-cs"/>
              </a:rPr>
              <a:t>Minimum</a:t>
            </a:r>
            <a:r>
              <a:rPr lang="en-US" sz="4800" kern="1200" spc="-10">
                <a:solidFill>
                  <a:schemeClr val="tx1"/>
                </a:solidFill>
                <a:latin typeface="+mj-lt"/>
                <a:ea typeface="+mj-ea"/>
                <a:cs typeface="+mj-cs"/>
              </a:rPr>
              <a:t> </a:t>
            </a:r>
            <a:r>
              <a:rPr lang="en-US" sz="4800" kern="1200" spc="-5">
                <a:solidFill>
                  <a:schemeClr val="tx1"/>
                </a:solidFill>
                <a:latin typeface="+mj-lt"/>
                <a:ea typeface="+mj-ea"/>
                <a:cs typeface="+mj-cs"/>
              </a:rPr>
              <a:t>Edit Distance</a:t>
            </a:r>
          </a:p>
        </p:txBody>
      </p:sp>
      <p:sp>
        <p:nvSpPr>
          <p:cNvPr id="3" name="object 7">
            <a:extLst>
              <a:ext uri="{FF2B5EF4-FFF2-40B4-BE49-F238E27FC236}">
                <a16:creationId xmlns:a16="http://schemas.microsoft.com/office/drawing/2014/main" id="{8139D2B8-BEA3-AFD2-1E20-99BDC2DFAAFF}"/>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marL="355600" indent="-228600">
              <a:lnSpc>
                <a:spcPct val="90000"/>
              </a:lnSpc>
              <a:spcBef>
                <a:spcPts val="595"/>
              </a:spcBef>
              <a:buClr>
                <a:srgbClr val="CC0000"/>
              </a:buClr>
              <a:buFont typeface="Arial" panose="020B0604020202020204" pitchFamily="34" charset="0"/>
              <a:buChar char="•"/>
              <a:tabLst>
                <a:tab pos="354965" algn="l"/>
                <a:tab pos="355600" algn="l"/>
              </a:tabLst>
            </a:pPr>
            <a:r>
              <a:rPr lang="en-US" sz="2400" b="1" spc="-5" dirty="0"/>
              <a:t>Dynamic</a:t>
            </a:r>
            <a:r>
              <a:rPr lang="en-US" sz="2400" b="1" spc="-10" dirty="0"/>
              <a:t> </a:t>
            </a:r>
            <a:r>
              <a:rPr lang="en-US" sz="2400" b="1" spc="-5" dirty="0"/>
              <a:t>programming</a:t>
            </a:r>
            <a:r>
              <a:rPr lang="en-US" sz="2400" spc="-5" dirty="0"/>
              <a:t>:</a:t>
            </a:r>
            <a:r>
              <a:rPr lang="en-US" sz="2400" dirty="0"/>
              <a:t> A</a:t>
            </a:r>
            <a:r>
              <a:rPr lang="en-US" sz="2400" spc="-5" dirty="0"/>
              <a:t> </a:t>
            </a:r>
            <a:r>
              <a:rPr lang="en-US" sz="2400" dirty="0"/>
              <a:t>tabular</a:t>
            </a:r>
            <a:r>
              <a:rPr lang="en-US" sz="2400" spc="-5" dirty="0"/>
              <a:t> computation of</a:t>
            </a:r>
            <a:r>
              <a:rPr lang="en-US" sz="2400" dirty="0"/>
              <a:t> </a:t>
            </a:r>
            <a:r>
              <a:rPr lang="en-US" sz="2400" spc="-5" dirty="0"/>
              <a:t>D(</a:t>
            </a:r>
            <a:r>
              <a:rPr lang="en-US" sz="2400" i="1" spc="-5" dirty="0" err="1"/>
              <a:t>n,m</a:t>
            </a:r>
            <a:r>
              <a:rPr lang="en-US" sz="2400" spc="-5" dirty="0"/>
              <a:t>)</a:t>
            </a:r>
            <a:endParaRPr lang="en-US" sz="2400" dirty="0"/>
          </a:p>
          <a:p>
            <a:pPr marL="355600" indent="-228600">
              <a:lnSpc>
                <a:spcPct val="90000"/>
              </a:lnSpc>
              <a:spcBef>
                <a:spcPts val="495"/>
              </a:spcBef>
              <a:buClr>
                <a:srgbClr val="CC0000"/>
              </a:buClr>
              <a:buFont typeface="Arial" panose="020B0604020202020204" pitchFamily="34" charset="0"/>
              <a:buChar char="•"/>
              <a:tabLst>
                <a:tab pos="354965" algn="l"/>
                <a:tab pos="355600" algn="l"/>
              </a:tabLst>
            </a:pPr>
            <a:r>
              <a:rPr lang="en-US" sz="2400" spc="-5" dirty="0"/>
              <a:t>Solving</a:t>
            </a:r>
            <a:r>
              <a:rPr lang="en-US" sz="2400" spc="5" dirty="0"/>
              <a:t> </a:t>
            </a:r>
            <a:r>
              <a:rPr lang="en-US" sz="2400" spc="-5" dirty="0"/>
              <a:t>problems</a:t>
            </a:r>
            <a:r>
              <a:rPr lang="en-US" sz="2400" spc="5" dirty="0"/>
              <a:t> </a:t>
            </a:r>
            <a:r>
              <a:rPr lang="en-US" sz="2400" dirty="0"/>
              <a:t>by</a:t>
            </a:r>
            <a:r>
              <a:rPr lang="en-US" sz="2400" spc="5" dirty="0"/>
              <a:t> </a:t>
            </a:r>
            <a:r>
              <a:rPr lang="en-US" sz="2400" spc="-5" dirty="0"/>
              <a:t>combining</a:t>
            </a:r>
            <a:r>
              <a:rPr lang="en-US" sz="2400" spc="5" dirty="0"/>
              <a:t> </a:t>
            </a:r>
            <a:r>
              <a:rPr lang="en-US" sz="2400" spc="-5" dirty="0"/>
              <a:t>solutions</a:t>
            </a:r>
            <a:r>
              <a:rPr lang="en-US" sz="2400" spc="5" dirty="0"/>
              <a:t> </a:t>
            </a:r>
            <a:r>
              <a:rPr lang="en-US" sz="2400" dirty="0"/>
              <a:t>to </a:t>
            </a:r>
            <a:r>
              <a:rPr lang="en-US" sz="2400" spc="-5" dirty="0"/>
              <a:t>subproblems.</a:t>
            </a:r>
            <a:endParaRPr lang="en-US" sz="2400" dirty="0"/>
          </a:p>
          <a:p>
            <a:pPr marL="355600" indent="-228600">
              <a:lnSpc>
                <a:spcPct val="90000"/>
              </a:lnSpc>
              <a:spcBef>
                <a:spcPts val="620"/>
              </a:spcBef>
              <a:buClr>
                <a:srgbClr val="CC0000"/>
              </a:buClr>
              <a:buFont typeface="Arial" panose="020B0604020202020204" pitchFamily="34" charset="0"/>
              <a:buChar char="•"/>
              <a:tabLst>
                <a:tab pos="354965" algn="l"/>
                <a:tab pos="355600" algn="l"/>
              </a:tabLst>
            </a:pPr>
            <a:r>
              <a:rPr lang="en-US" sz="2400" spc="-150" dirty="0"/>
              <a:t>Bottom-­‐up</a:t>
            </a:r>
            <a:endParaRPr lang="en-US" sz="2400" dirty="0"/>
          </a:p>
          <a:p>
            <a:pPr marL="698500" lvl="1" indent="-228600">
              <a:lnSpc>
                <a:spcPct val="90000"/>
              </a:lnSpc>
              <a:spcBef>
                <a:spcPts val="425"/>
              </a:spcBef>
              <a:buFont typeface="Arial" panose="020B0604020202020204" pitchFamily="34" charset="0"/>
              <a:buChar char="•"/>
              <a:tabLst>
                <a:tab pos="697865" algn="l"/>
                <a:tab pos="698500" algn="l"/>
              </a:tabLst>
            </a:pPr>
            <a:r>
              <a:rPr lang="en-US" sz="2400" spc="-5" dirty="0"/>
              <a:t>We compute D(</a:t>
            </a:r>
            <a:r>
              <a:rPr lang="en-US" sz="2400" spc="-5" dirty="0" err="1"/>
              <a:t>i,j</a:t>
            </a:r>
            <a:r>
              <a:rPr lang="en-US" sz="2400" spc="-5" dirty="0"/>
              <a:t>)</a:t>
            </a:r>
            <a:r>
              <a:rPr lang="en-US" sz="2400" dirty="0"/>
              <a:t> </a:t>
            </a:r>
            <a:r>
              <a:rPr lang="en-US" sz="2400" spc="-5" dirty="0"/>
              <a:t>for small </a:t>
            </a:r>
            <a:r>
              <a:rPr lang="en-US" sz="2400" i="1" spc="-5" dirty="0" err="1"/>
              <a:t>i,j</a:t>
            </a:r>
            <a:endParaRPr lang="en-US" sz="2400" dirty="0"/>
          </a:p>
          <a:p>
            <a:pPr marL="698500" lvl="1" indent="-228600">
              <a:lnSpc>
                <a:spcPct val="90000"/>
              </a:lnSpc>
              <a:spcBef>
                <a:spcPts val="500"/>
              </a:spcBef>
              <a:buFont typeface="Arial" panose="020B0604020202020204" pitchFamily="34" charset="0"/>
              <a:buChar char="•"/>
              <a:tabLst>
                <a:tab pos="697865" algn="l"/>
                <a:tab pos="698500" algn="l"/>
              </a:tabLst>
            </a:pPr>
            <a:r>
              <a:rPr lang="en-US" sz="2400" dirty="0"/>
              <a:t>And</a:t>
            </a:r>
            <a:r>
              <a:rPr lang="en-US" sz="2400" spc="5" dirty="0"/>
              <a:t> </a:t>
            </a:r>
            <a:r>
              <a:rPr lang="en-US" sz="2400" spc="-5" dirty="0"/>
              <a:t>compute</a:t>
            </a:r>
            <a:r>
              <a:rPr lang="en-US" sz="2400" dirty="0"/>
              <a:t> </a:t>
            </a:r>
            <a:r>
              <a:rPr lang="en-US" sz="2400" spc="-5" dirty="0"/>
              <a:t>larger</a:t>
            </a:r>
            <a:r>
              <a:rPr lang="en-US" sz="2400" spc="10" dirty="0"/>
              <a:t> </a:t>
            </a:r>
            <a:r>
              <a:rPr lang="en-US" sz="2400" spc="-5" dirty="0"/>
              <a:t>D(</a:t>
            </a:r>
            <a:r>
              <a:rPr lang="en-US" sz="2400" spc="-5" dirty="0" err="1"/>
              <a:t>i,j</a:t>
            </a:r>
            <a:r>
              <a:rPr lang="en-US" sz="2400" spc="-5" dirty="0"/>
              <a:t>)</a:t>
            </a:r>
            <a:r>
              <a:rPr lang="en-US" sz="2400" spc="5" dirty="0"/>
              <a:t> </a:t>
            </a:r>
            <a:r>
              <a:rPr lang="en-US" sz="2400" dirty="0"/>
              <a:t>based</a:t>
            </a:r>
            <a:r>
              <a:rPr lang="en-US" sz="2400" spc="10" dirty="0"/>
              <a:t> </a:t>
            </a:r>
            <a:r>
              <a:rPr lang="en-US" sz="2400" spc="-5" dirty="0"/>
              <a:t>on</a:t>
            </a:r>
            <a:r>
              <a:rPr lang="en-US" sz="2400" spc="5" dirty="0"/>
              <a:t> </a:t>
            </a:r>
            <a:r>
              <a:rPr lang="en-US" sz="2400" spc="-5" dirty="0"/>
              <a:t>previously</a:t>
            </a:r>
            <a:r>
              <a:rPr lang="en-US" sz="2400" spc="10" dirty="0"/>
              <a:t> </a:t>
            </a:r>
            <a:r>
              <a:rPr lang="en-US" sz="2400" spc="-5" dirty="0"/>
              <a:t>computed</a:t>
            </a:r>
            <a:r>
              <a:rPr lang="en-US" sz="2400" spc="5" dirty="0"/>
              <a:t> </a:t>
            </a:r>
            <a:r>
              <a:rPr lang="en-US" sz="2400" spc="-5" dirty="0"/>
              <a:t>smaller</a:t>
            </a:r>
            <a:r>
              <a:rPr lang="en-US" sz="2400" spc="10" dirty="0"/>
              <a:t> </a:t>
            </a:r>
            <a:r>
              <a:rPr lang="en-US" sz="2400" dirty="0"/>
              <a:t>values</a:t>
            </a:r>
          </a:p>
          <a:p>
            <a:pPr marL="698500" lvl="1" indent="-228600">
              <a:lnSpc>
                <a:spcPct val="90000"/>
              </a:lnSpc>
              <a:spcBef>
                <a:spcPts val="500"/>
              </a:spcBef>
              <a:buFont typeface="Arial" panose="020B0604020202020204" pitchFamily="34" charset="0"/>
              <a:buChar char="•"/>
              <a:tabLst>
                <a:tab pos="697865" algn="l"/>
                <a:tab pos="698500" algn="l"/>
              </a:tabLst>
            </a:pPr>
            <a:r>
              <a:rPr lang="en-US" sz="2400" spc="-5" dirty="0"/>
              <a:t>i.e., compute D(</a:t>
            </a:r>
            <a:r>
              <a:rPr lang="en-US" sz="2400" i="1" spc="-5" dirty="0" err="1"/>
              <a:t>i,j</a:t>
            </a:r>
            <a:r>
              <a:rPr lang="en-US" sz="2400" spc="-5" dirty="0"/>
              <a:t>)</a:t>
            </a:r>
            <a:r>
              <a:rPr lang="en-US" sz="2400" dirty="0"/>
              <a:t> </a:t>
            </a:r>
            <a:r>
              <a:rPr lang="en-US" sz="2400" spc="-5" dirty="0"/>
              <a:t>for </a:t>
            </a:r>
            <a:r>
              <a:rPr lang="en-US" sz="2400" dirty="0"/>
              <a:t>all</a:t>
            </a:r>
            <a:r>
              <a:rPr lang="en-US" sz="2400" spc="-5" dirty="0"/>
              <a:t> </a:t>
            </a:r>
            <a:r>
              <a:rPr lang="en-US" sz="2400" i="1" dirty="0" err="1"/>
              <a:t>i</a:t>
            </a:r>
            <a:r>
              <a:rPr lang="en-US" sz="2400" i="1" dirty="0"/>
              <a:t> </a:t>
            </a:r>
            <a:r>
              <a:rPr lang="en-US" sz="2400" dirty="0"/>
              <a:t>(0 &lt;</a:t>
            </a:r>
            <a:r>
              <a:rPr lang="en-US" sz="2400" spc="-5" dirty="0"/>
              <a:t> </a:t>
            </a:r>
            <a:r>
              <a:rPr lang="en-US" sz="2400" i="1" dirty="0" err="1"/>
              <a:t>i</a:t>
            </a:r>
            <a:r>
              <a:rPr lang="en-US" sz="2400" i="1" dirty="0"/>
              <a:t> </a:t>
            </a:r>
            <a:r>
              <a:rPr lang="en-US" sz="2400" dirty="0"/>
              <a:t>&lt;</a:t>
            </a:r>
            <a:r>
              <a:rPr lang="en-US" sz="2400" spc="-5" dirty="0"/>
              <a:t> </a:t>
            </a:r>
            <a:r>
              <a:rPr lang="en-US" sz="2400" dirty="0"/>
              <a:t>n)</a:t>
            </a:r>
            <a:r>
              <a:rPr lang="en-US" sz="2400" spc="450" dirty="0"/>
              <a:t> </a:t>
            </a:r>
            <a:r>
              <a:rPr lang="en-US" sz="2400" dirty="0"/>
              <a:t>and</a:t>
            </a:r>
            <a:r>
              <a:rPr lang="en-US" sz="2400" spc="-5" dirty="0"/>
              <a:t> </a:t>
            </a:r>
            <a:r>
              <a:rPr lang="en-US" sz="2400" i="1" dirty="0"/>
              <a:t>j</a:t>
            </a:r>
            <a:r>
              <a:rPr lang="en-US" sz="2400" i="1" spc="-5" dirty="0"/>
              <a:t> </a:t>
            </a:r>
            <a:r>
              <a:rPr lang="en-US" sz="2400" dirty="0"/>
              <a:t>(0 &lt;</a:t>
            </a:r>
            <a:r>
              <a:rPr lang="en-US" sz="2400" spc="-5" dirty="0"/>
              <a:t> </a:t>
            </a:r>
            <a:r>
              <a:rPr lang="en-US" sz="2400" dirty="0"/>
              <a:t>j &lt;</a:t>
            </a:r>
            <a:r>
              <a:rPr lang="en-US" sz="2400" spc="-10" dirty="0"/>
              <a:t> </a:t>
            </a:r>
            <a:r>
              <a:rPr lang="en-US" sz="2400" spc="-5" dirty="0"/>
              <a:t>m)</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46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530C47A7-A41D-A219-7BFA-3833D0B0C75B}"/>
              </a:ext>
            </a:extLst>
          </p:cNvPr>
          <p:cNvSpPr txBox="1">
            <a:spLocks/>
          </p:cNvSpPr>
          <p:nvPr/>
        </p:nvSpPr>
        <p:spPr>
          <a:xfrm>
            <a:off x="1450339" y="577850"/>
            <a:ext cx="687832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Deﬁning</a:t>
            </a:r>
            <a:r>
              <a:rPr lang="en-US" dirty="0"/>
              <a:t> </a:t>
            </a:r>
            <a:r>
              <a:rPr lang="en-US" spc="-5" dirty="0"/>
              <a:t>Min</a:t>
            </a:r>
            <a:r>
              <a:rPr lang="en-US" spc="5" dirty="0"/>
              <a:t> </a:t>
            </a:r>
            <a:r>
              <a:rPr lang="en-US" spc="-5" dirty="0"/>
              <a:t>Edit</a:t>
            </a:r>
            <a:r>
              <a:rPr lang="en-US" spc="5" dirty="0"/>
              <a:t> </a:t>
            </a:r>
            <a:r>
              <a:rPr lang="en-US" spc="-5" dirty="0"/>
              <a:t>Distance</a:t>
            </a:r>
            <a:r>
              <a:rPr lang="en-US" dirty="0"/>
              <a:t> </a:t>
            </a:r>
            <a:r>
              <a:rPr lang="en-US" spc="-5" dirty="0"/>
              <a:t>(</a:t>
            </a:r>
            <a:r>
              <a:rPr lang="en-US" spc="-5" dirty="0" err="1"/>
              <a:t>Levenshtein</a:t>
            </a:r>
            <a:r>
              <a:rPr lang="en-US" spc="-5" dirty="0"/>
              <a:t>)</a:t>
            </a:r>
          </a:p>
        </p:txBody>
      </p:sp>
      <p:sp>
        <p:nvSpPr>
          <p:cNvPr id="3" name="object 7">
            <a:extLst>
              <a:ext uri="{FF2B5EF4-FFF2-40B4-BE49-F238E27FC236}">
                <a16:creationId xmlns:a16="http://schemas.microsoft.com/office/drawing/2014/main" id="{EB099BA7-413D-42AD-9E51-74625E2A6A42}"/>
              </a:ext>
            </a:extLst>
          </p:cNvPr>
          <p:cNvSpPr txBox="1"/>
          <p:nvPr/>
        </p:nvSpPr>
        <p:spPr>
          <a:xfrm>
            <a:off x="1322820" y="2161254"/>
            <a:ext cx="2522855" cy="1404620"/>
          </a:xfrm>
          <a:prstGeom prst="rect">
            <a:avLst/>
          </a:prstGeom>
        </p:spPr>
        <p:txBody>
          <a:bodyPr vert="horz" wrap="square" lIns="0" tIns="22225" rIns="0" bIns="0" rtlCol="0">
            <a:spAutoFit/>
          </a:bodyPr>
          <a:lstStyle/>
          <a:p>
            <a:pPr marL="354965" marR="673100" indent="-354965">
              <a:lnSpc>
                <a:spcPct val="116900"/>
              </a:lnSpc>
              <a:spcBef>
                <a:spcPts val="175"/>
              </a:spcBef>
              <a:buClr>
                <a:srgbClr val="CC0000"/>
              </a:buClr>
              <a:buFont typeface="Times New Roman"/>
              <a:buChar char="•"/>
              <a:tabLst>
                <a:tab pos="354965" algn="l"/>
                <a:tab pos="355600" algn="l"/>
              </a:tabLst>
            </a:pPr>
            <a:r>
              <a:rPr sz="2000" spc="-5" dirty="0">
                <a:latin typeface="Calibri"/>
                <a:cs typeface="Calibri"/>
              </a:rPr>
              <a:t>Initialization </a:t>
            </a:r>
            <a:r>
              <a:rPr sz="2000" dirty="0">
                <a:latin typeface="Calibri"/>
                <a:cs typeface="Calibri"/>
              </a:rPr>
              <a:t> </a:t>
            </a:r>
            <a:r>
              <a:rPr sz="1800" spc="-5" dirty="0">
                <a:latin typeface="Courier New"/>
                <a:cs typeface="Courier New"/>
              </a:rPr>
              <a:t>D(i,0)</a:t>
            </a:r>
            <a:r>
              <a:rPr sz="1800" spc="-55" dirty="0">
                <a:latin typeface="Courier New"/>
                <a:cs typeface="Courier New"/>
              </a:rPr>
              <a:t> </a:t>
            </a:r>
            <a:r>
              <a:rPr sz="1800" dirty="0">
                <a:latin typeface="Courier New"/>
                <a:cs typeface="Courier New"/>
              </a:rPr>
              <a:t>=</a:t>
            </a:r>
            <a:r>
              <a:rPr sz="1800" spc="-45" dirty="0">
                <a:latin typeface="Courier New"/>
                <a:cs typeface="Courier New"/>
              </a:rPr>
              <a:t> </a:t>
            </a:r>
            <a:r>
              <a:rPr sz="1800" dirty="0">
                <a:latin typeface="Courier New"/>
                <a:cs typeface="Courier New"/>
              </a:rPr>
              <a:t>i </a:t>
            </a:r>
            <a:r>
              <a:rPr sz="1800" spc="-1065" dirty="0">
                <a:latin typeface="Courier New"/>
                <a:cs typeface="Courier New"/>
              </a:rPr>
              <a:t> </a:t>
            </a:r>
            <a:r>
              <a:rPr sz="1800" spc="-5" dirty="0">
                <a:latin typeface="Courier New"/>
                <a:cs typeface="Courier New"/>
              </a:rPr>
              <a:t>D(0,j)</a:t>
            </a:r>
            <a:r>
              <a:rPr sz="1800" spc="-55" dirty="0">
                <a:latin typeface="Courier New"/>
                <a:cs typeface="Courier New"/>
              </a:rPr>
              <a:t> </a:t>
            </a:r>
            <a:r>
              <a:rPr sz="1800" dirty="0">
                <a:latin typeface="Courier New"/>
                <a:cs typeface="Courier New"/>
              </a:rPr>
              <a:t>=</a:t>
            </a:r>
            <a:r>
              <a:rPr sz="1800" spc="-50" dirty="0">
                <a:latin typeface="Courier New"/>
                <a:cs typeface="Courier New"/>
              </a:rPr>
              <a:t> </a:t>
            </a:r>
            <a:r>
              <a:rPr sz="1800" dirty="0">
                <a:latin typeface="Courier New"/>
                <a:cs typeface="Courier New"/>
              </a:rPr>
              <a:t>j</a:t>
            </a:r>
          </a:p>
          <a:p>
            <a:pPr marL="355600" indent="-342900">
              <a:lnSpc>
                <a:spcPct val="100000"/>
              </a:lnSpc>
              <a:spcBef>
                <a:spcPts val="484"/>
              </a:spcBef>
              <a:buClr>
                <a:srgbClr val="CC0000"/>
              </a:buClr>
              <a:buFont typeface="Times New Roman"/>
              <a:buChar char="•"/>
              <a:tabLst>
                <a:tab pos="354965" algn="l"/>
                <a:tab pos="355600" algn="l"/>
              </a:tabLst>
            </a:pPr>
            <a:r>
              <a:rPr sz="2000" spc="-5" dirty="0">
                <a:latin typeface="Calibri"/>
                <a:cs typeface="Calibri"/>
              </a:rPr>
              <a:t>Recurrence</a:t>
            </a:r>
            <a:r>
              <a:rPr sz="2000" spc="-35" dirty="0">
                <a:latin typeface="Calibri"/>
                <a:cs typeface="Calibri"/>
              </a:rPr>
              <a:t> </a:t>
            </a:r>
            <a:r>
              <a:rPr sz="2000" spc="-5" dirty="0">
                <a:latin typeface="Calibri"/>
                <a:cs typeface="Calibri"/>
              </a:rPr>
              <a:t>Relation</a:t>
            </a:r>
            <a:r>
              <a:rPr sz="2000" i="1" spc="-5" dirty="0">
                <a:latin typeface="Calibri"/>
                <a:cs typeface="Calibri"/>
              </a:rPr>
              <a:t>:</a:t>
            </a:r>
            <a:endParaRPr sz="2000" dirty="0">
              <a:latin typeface="Calibri"/>
              <a:cs typeface="Calibri"/>
            </a:endParaRPr>
          </a:p>
        </p:txBody>
      </p:sp>
      <p:sp>
        <p:nvSpPr>
          <p:cNvPr id="4" name="object 8">
            <a:extLst>
              <a:ext uri="{FF2B5EF4-FFF2-40B4-BE49-F238E27FC236}">
                <a16:creationId xmlns:a16="http://schemas.microsoft.com/office/drawing/2014/main" id="{1E96FCF3-62EB-9871-DF10-5397EF6E7CFA}"/>
              </a:ext>
            </a:extLst>
          </p:cNvPr>
          <p:cNvSpPr txBox="1"/>
          <p:nvPr/>
        </p:nvSpPr>
        <p:spPr>
          <a:xfrm>
            <a:off x="1487920" y="3785423"/>
            <a:ext cx="2357755" cy="1221740"/>
          </a:xfrm>
          <a:prstGeom prst="rect">
            <a:avLst/>
          </a:prstGeom>
        </p:spPr>
        <p:txBody>
          <a:bodyPr vert="horz" wrap="square" lIns="0" tIns="12700" rIns="0" bIns="0" rtlCol="0">
            <a:spAutoFit/>
          </a:bodyPr>
          <a:lstStyle/>
          <a:p>
            <a:pPr marR="5080" algn="r">
              <a:lnSpc>
                <a:spcPct val="100000"/>
              </a:lnSpc>
              <a:spcBef>
                <a:spcPts val="100"/>
              </a:spcBef>
              <a:tabLst>
                <a:tab pos="1371600" algn="l"/>
                <a:tab pos="1645920" algn="l"/>
              </a:tabLst>
            </a:pPr>
            <a:r>
              <a:rPr sz="1800" spc="-5" dirty="0">
                <a:latin typeface="Courier New"/>
                <a:cs typeface="Courier New"/>
              </a:rPr>
              <a:t>For</a:t>
            </a:r>
            <a:r>
              <a:rPr sz="1800" dirty="0">
                <a:latin typeface="Courier New"/>
                <a:cs typeface="Courier New"/>
              </a:rPr>
              <a:t> </a:t>
            </a:r>
            <a:r>
              <a:rPr sz="1800" spc="-5" dirty="0">
                <a:latin typeface="Courier New"/>
                <a:cs typeface="Courier New"/>
              </a:rPr>
              <a:t>each	</a:t>
            </a:r>
            <a:r>
              <a:rPr sz="1800" dirty="0">
                <a:latin typeface="Courier New"/>
                <a:cs typeface="Courier New"/>
              </a:rPr>
              <a:t>i	=</a:t>
            </a:r>
            <a:r>
              <a:rPr sz="1800" spc="-105" dirty="0">
                <a:latin typeface="Courier New"/>
                <a:cs typeface="Courier New"/>
              </a:rPr>
              <a:t> </a:t>
            </a:r>
            <a:r>
              <a:rPr sz="1800" dirty="0">
                <a:latin typeface="Courier New"/>
                <a:cs typeface="Courier New"/>
              </a:rPr>
              <a:t>1…M</a:t>
            </a:r>
          </a:p>
          <a:p>
            <a:pPr marR="20320" algn="r">
              <a:lnSpc>
                <a:spcPct val="100000"/>
              </a:lnSpc>
              <a:spcBef>
                <a:spcPts val="40"/>
              </a:spcBef>
              <a:tabLst>
                <a:tab pos="1371600" algn="l"/>
              </a:tabLst>
            </a:pPr>
            <a:r>
              <a:rPr sz="1800" spc="-5" dirty="0">
                <a:latin typeface="Courier New"/>
                <a:cs typeface="Courier New"/>
              </a:rPr>
              <a:t>For</a:t>
            </a:r>
            <a:r>
              <a:rPr sz="1800" dirty="0">
                <a:latin typeface="Courier New"/>
                <a:cs typeface="Courier New"/>
              </a:rPr>
              <a:t> </a:t>
            </a:r>
            <a:r>
              <a:rPr sz="1800" spc="-5" dirty="0">
                <a:latin typeface="Courier New"/>
                <a:cs typeface="Courier New"/>
              </a:rPr>
              <a:t>each	</a:t>
            </a:r>
            <a:r>
              <a:rPr sz="1800" dirty="0">
                <a:latin typeface="Courier New"/>
                <a:cs typeface="Courier New"/>
              </a:rPr>
              <a:t>j</a:t>
            </a:r>
          </a:p>
          <a:p>
            <a:pPr>
              <a:lnSpc>
                <a:spcPct val="100000"/>
              </a:lnSpc>
              <a:spcBef>
                <a:spcPts val="10"/>
              </a:spcBef>
            </a:pPr>
            <a:endParaRPr sz="2550" dirty="0">
              <a:latin typeface="Courier New"/>
              <a:cs typeface="Courier New"/>
            </a:endParaRPr>
          </a:p>
          <a:p>
            <a:pPr marR="5080" algn="r">
              <a:lnSpc>
                <a:spcPct val="100000"/>
              </a:lnSpc>
            </a:pPr>
            <a:r>
              <a:rPr sz="1800" spc="-5" dirty="0">
                <a:latin typeface="Courier New"/>
                <a:cs typeface="Courier New"/>
              </a:rPr>
              <a:t>D(i,j)=</a:t>
            </a:r>
            <a:endParaRPr sz="1800" dirty="0">
              <a:latin typeface="Courier New"/>
              <a:cs typeface="Courier New"/>
            </a:endParaRPr>
          </a:p>
        </p:txBody>
      </p:sp>
      <p:sp>
        <p:nvSpPr>
          <p:cNvPr id="5" name="object 9">
            <a:extLst>
              <a:ext uri="{FF2B5EF4-FFF2-40B4-BE49-F238E27FC236}">
                <a16:creationId xmlns:a16="http://schemas.microsoft.com/office/drawing/2014/main" id="{32539ECA-08BB-EF16-6E76-E697F9309FA4}"/>
              </a:ext>
            </a:extLst>
          </p:cNvPr>
          <p:cNvSpPr txBox="1"/>
          <p:nvPr/>
        </p:nvSpPr>
        <p:spPr>
          <a:xfrm>
            <a:off x="4056521" y="4096573"/>
            <a:ext cx="7118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a:t>
            </a:r>
            <a:r>
              <a:rPr sz="1800" spc="-100" dirty="0">
                <a:latin typeface="Courier New"/>
                <a:cs typeface="Courier New"/>
              </a:rPr>
              <a:t> </a:t>
            </a:r>
            <a:r>
              <a:rPr sz="1800" dirty="0">
                <a:latin typeface="Courier New"/>
                <a:cs typeface="Courier New"/>
              </a:rPr>
              <a:t>1…N</a:t>
            </a:r>
          </a:p>
        </p:txBody>
      </p:sp>
      <p:sp>
        <p:nvSpPr>
          <p:cNvPr id="6" name="object 10">
            <a:extLst>
              <a:ext uri="{FF2B5EF4-FFF2-40B4-BE49-F238E27FC236}">
                <a16:creationId xmlns:a16="http://schemas.microsoft.com/office/drawing/2014/main" id="{83A6AE61-3FC4-EBC5-FADC-B058CD4BA601}"/>
              </a:ext>
            </a:extLst>
          </p:cNvPr>
          <p:cNvSpPr txBox="1"/>
          <p:nvPr/>
        </p:nvSpPr>
        <p:spPr>
          <a:xfrm>
            <a:off x="4225825" y="4285330"/>
            <a:ext cx="2357755" cy="1016000"/>
          </a:xfrm>
          <a:prstGeom prst="rect">
            <a:avLst/>
          </a:prstGeom>
        </p:spPr>
        <p:txBody>
          <a:bodyPr vert="horz" wrap="square" lIns="0" tIns="68580" rIns="0" bIns="0" rtlCol="0">
            <a:spAutoFit/>
          </a:bodyPr>
          <a:lstStyle/>
          <a:p>
            <a:pPr marR="5080" algn="r">
              <a:lnSpc>
                <a:spcPct val="100000"/>
              </a:lnSpc>
              <a:spcBef>
                <a:spcPts val="540"/>
              </a:spcBef>
            </a:pPr>
            <a:r>
              <a:rPr sz="1800" spc="-5" dirty="0">
                <a:latin typeface="Courier New"/>
                <a:cs typeface="Courier New"/>
              </a:rPr>
              <a:t>D(i-1,j)</a:t>
            </a:r>
            <a:r>
              <a:rPr sz="1800" spc="-55" dirty="0">
                <a:latin typeface="Courier New"/>
                <a:cs typeface="Courier New"/>
              </a:rPr>
              <a:t> </a:t>
            </a:r>
            <a:r>
              <a:rPr sz="1800" dirty="0">
                <a:latin typeface="Courier New"/>
                <a:cs typeface="Courier New"/>
              </a:rPr>
              <a:t>+</a:t>
            </a:r>
            <a:r>
              <a:rPr sz="1800" spc="-50" dirty="0">
                <a:latin typeface="Courier New"/>
                <a:cs typeface="Courier New"/>
              </a:rPr>
              <a:t> </a:t>
            </a:r>
            <a:r>
              <a:rPr sz="1800" dirty="0">
                <a:latin typeface="Courier New"/>
                <a:cs typeface="Courier New"/>
              </a:rPr>
              <a:t>1</a:t>
            </a:r>
          </a:p>
          <a:p>
            <a:pPr marR="5080" algn="r">
              <a:lnSpc>
                <a:spcPct val="100000"/>
              </a:lnSpc>
              <a:spcBef>
                <a:spcPts val="439"/>
              </a:spcBef>
              <a:tabLst>
                <a:tab pos="685165" algn="l"/>
              </a:tabLst>
            </a:pPr>
            <a:r>
              <a:rPr sz="1800" spc="-5" dirty="0">
                <a:latin typeface="Courier New"/>
                <a:cs typeface="Courier New"/>
              </a:rPr>
              <a:t>min	D(i,j-1)</a:t>
            </a:r>
            <a:r>
              <a:rPr sz="1800" spc="-55" dirty="0">
                <a:latin typeface="Courier New"/>
                <a:cs typeface="Courier New"/>
              </a:rPr>
              <a:t> </a:t>
            </a:r>
            <a:r>
              <a:rPr sz="1800" dirty="0">
                <a:latin typeface="Courier New"/>
                <a:cs typeface="Courier New"/>
              </a:rPr>
              <a:t>+</a:t>
            </a:r>
            <a:r>
              <a:rPr sz="1800" spc="-50" dirty="0">
                <a:latin typeface="Courier New"/>
                <a:cs typeface="Courier New"/>
              </a:rPr>
              <a:t> </a:t>
            </a:r>
            <a:r>
              <a:rPr sz="1800" dirty="0">
                <a:latin typeface="Courier New"/>
                <a:cs typeface="Courier New"/>
              </a:rPr>
              <a:t>1</a:t>
            </a:r>
          </a:p>
          <a:p>
            <a:pPr marR="5080" algn="r">
              <a:lnSpc>
                <a:spcPct val="100000"/>
              </a:lnSpc>
              <a:spcBef>
                <a:spcPts val="439"/>
              </a:spcBef>
            </a:pPr>
            <a:r>
              <a:rPr sz="1800" spc="-5" dirty="0">
                <a:latin typeface="Courier New"/>
                <a:cs typeface="Courier New"/>
              </a:rPr>
              <a:t>D(i-1,j-1)</a:t>
            </a:r>
            <a:r>
              <a:rPr sz="1800" spc="-100" dirty="0">
                <a:latin typeface="Courier New"/>
                <a:cs typeface="Courier New"/>
              </a:rPr>
              <a:t> </a:t>
            </a:r>
            <a:r>
              <a:rPr sz="1800" dirty="0">
                <a:latin typeface="Courier New"/>
                <a:cs typeface="Courier New"/>
              </a:rPr>
              <a:t>+</a:t>
            </a:r>
          </a:p>
        </p:txBody>
      </p:sp>
      <p:sp>
        <p:nvSpPr>
          <p:cNvPr id="7" name="object 11">
            <a:extLst>
              <a:ext uri="{FF2B5EF4-FFF2-40B4-BE49-F238E27FC236}">
                <a16:creationId xmlns:a16="http://schemas.microsoft.com/office/drawing/2014/main" id="{2BCC22DD-379B-5F7F-97C0-EC02EE2BF578}"/>
              </a:ext>
            </a:extLst>
          </p:cNvPr>
          <p:cNvSpPr txBox="1"/>
          <p:nvPr/>
        </p:nvSpPr>
        <p:spPr>
          <a:xfrm>
            <a:off x="7729843" y="4958430"/>
            <a:ext cx="2357755" cy="685800"/>
          </a:xfrm>
          <a:prstGeom prst="rect">
            <a:avLst/>
          </a:prstGeom>
        </p:spPr>
        <p:txBody>
          <a:bodyPr vert="horz" wrap="square" lIns="0" tIns="68580" rIns="0" bIns="0" rtlCol="0">
            <a:spAutoFit/>
          </a:bodyPr>
          <a:lstStyle/>
          <a:p>
            <a:pPr marL="12700">
              <a:lnSpc>
                <a:spcPct val="100000"/>
              </a:lnSpc>
              <a:spcBef>
                <a:spcPts val="540"/>
              </a:spcBef>
            </a:pPr>
            <a:r>
              <a:rPr sz="1800" spc="-5" dirty="0">
                <a:latin typeface="Courier New"/>
                <a:cs typeface="Courier New"/>
              </a:rPr>
              <a:t>2;</a:t>
            </a:r>
            <a:r>
              <a:rPr sz="1800" spc="-30" dirty="0">
                <a:latin typeface="Courier New"/>
                <a:cs typeface="Courier New"/>
              </a:rPr>
              <a:t> </a:t>
            </a:r>
            <a:r>
              <a:rPr sz="1800" spc="-5" dirty="0">
                <a:latin typeface="Courier New"/>
                <a:cs typeface="Courier New"/>
              </a:rPr>
              <a:t>if</a:t>
            </a:r>
            <a:r>
              <a:rPr sz="1800" spc="-25" dirty="0">
                <a:latin typeface="Courier New"/>
                <a:cs typeface="Courier New"/>
              </a:rPr>
              <a:t> </a:t>
            </a:r>
            <a:r>
              <a:rPr sz="1800" dirty="0">
                <a:latin typeface="Courier New"/>
                <a:cs typeface="Courier New"/>
              </a:rPr>
              <a:t>X(i)</a:t>
            </a:r>
            <a:r>
              <a:rPr sz="1800" spc="-30" dirty="0">
                <a:latin typeface="Courier New"/>
                <a:cs typeface="Courier New"/>
              </a:rPr>
              <a:t> </a:t>
            </a:r>
            <a:r>
              <a:rPr sz="1800" spc="-95" dirty="0">
                <a:latin typeface="Courier New"/>
                <a:cs typeface="Courier New"/>
              </a:rPr>
              <a:t>≠</a:t>
            </a:r>
            <a:r>
              <a:rPr sz="1800" spc="-20" dirty="0">
                <a:latin typeface="Courier New"/>
                <a:cs typeface="Courier New"/>
              </a:rPr>
              <a:t> </a:t>
            </a:r>
            <a:r>
              <a:rPr sz="1800" spc="-5" dirty="0">
                <a:latin typeface="Courier New"/>
                <a:cs typeface="Courier New"/>
              </a:rPr>
              <a:t>Y(j)</a:t>
            </a:r>
            <a:endParaRPr sz="1800" dirty="0">
              <a:latin typeface="Courier New"/>
              <a:cs typeface="Courier New"/>
            </a:endParaRPr>
          </a:p>
          <a:p>
            <a:pPr marL="12700">
              <a:lnSpc>
                <a:spcPct val="100000"/>
              </a:lnSpc>
              <a:spcBef>
                <a:spcPts val="440"/>
              </a:spcBef>
            </a:pPr>
            <a:r>
              <a:rPr sz="1800" spc="-5" dirty="0">
                <a:latin typeface="Courier New"/>
                <a:cs typeface="Courier New"/>
              </a:rPr>
              <a:t>0;</a:t>
            </a:r>
            <a:r>
              <a:rPr sz="1800" spc="-30" dirty="0">
                <a:latin typeface="Courier New"/>
                <a:cs typeface="Courier New"/>
              </a:rPr>
              <a:t> </a:t>
            </a:r>
            <a:r>
              <a:rPr sz="1800" spc="-5" dirty="0">
                <a:latin typeface="Courier New"/>
                <a:cs typeface="Courier New"/>
              </a:rPr>
              <a:t>if</a:t>
            </a:r>
            <a:r>
              <a:rPr sz="1800" spc="-25" dirty="0">
                <a:latin typeface="Courier New"/>
                <a:cs typeface="Courier New"/>
              </a:rPr>
              <a:t> </a:t>
            </a:r>
            <a:r>
              <a:rPr sz="1800" dirty="0">
                <a:latin typeface="Courier New"/>
                <a:cs typeface="Courier New"/>
              </a:rPr>
              <a:t>X(i)</a:t>
            </a:r>
            <a:r>
              <a:rPr sz="1800" spc="-30" dirty="0">
                <a:latin typeface="Courier New"/>
                <a:cs typeface="Courier New"/>
              </a:rPr>
              <a:t> </a:t>
            </a:r>
            <a:r>
              <a:rPr sz="1800" dirty="0">
                <a:latin typeface="Courier New"/>
                <a:cs typeface="Courier New"/>
              </a:rPr>
              <a:t>=</a:t>
            </a:r>
            <a:r>
              <a:rPr sz="1800" spc="-25" dirty="0">
                <a:latin typeface="Courier New"/>
                <a:cs typeface="Courier New"/>
              </a:rPr>
              <a:t> </a:t>
            </a:r>
            <a:r>
              <a:rPr sz="1800" dirty="0">
                <a:latin typeface="Courier New"/>
                <a:cs typeface="Courier New"/>
              </a:rPr>
              <a:t>Y(j)</a:t>
            </a:r>
          </a:p>
        </p:txBody>
      </p:sp>
      <p:sp>
        <p:nvSpPr>
          <p:cNvPr id="8" name="object 12">
            <a:extLst>
              <a:ext uri="{FF2B5EF4-FFF2-40B4-BE49-F238E27FC236}">
                <a16:creationId xmlns:a16="http://schemas.microsoft.com/office/drawing/2014/main" id="{3D124B22-038E-CA5B-1B69-462F4270A41A}"/>
              </a:ext>
            </a:extLst>
          </p:cNvPr>
          <p:cNvSpPr txBox="1"/>
          <p:nvPr/>
        </p:nvSpPr>
        <p:spPr>
          <a:xfrm>
            <a:off x="1517162" y="5683127"/>
            <a:ext cx="2952115" cy="699135"/>
          </a:xfrm>
          <a:prstGeom prst="rect">
            <a:avLst/>
          </a:prstGeom>
        </p:spPr>
        <p:txBody>
          <a:bodyPr vert="horz" wrap="square" lIns="0" tIns="62230" rIns="0" bIns="0" rtlCol="0">
            <a:spAutoFit/>
          </a:bodyPr>
          <a:lstStyle/>
          <a:p>
            <a:pPr marL="355600" indent="-342900">
              <a:lnSpc>
                <a:spcPct val="100000"/>
              </a:lnSpc>
              <a:spcBef>
                <a:spcPts val="490"/>
              </a:spcBef>
              <a:buClr>
                <a:srgbClr val="CC0000"/>
              </a:buClr>
              <a:buFont typeface="Times New Roman"/>
              <a:buChar char="•"/>
              <a:tabLst>
                <a:tab pos="354965" algn="l"/>
                <a:tab pos="355600" algn="l"/>
              </a:tabLst>
            </a:pPr>
            <a:r>
              <a:rPr sz="2000" spc="-5" dirty="0">
                <a:latin typeface="Calibri"/>
                <a:cs typeface="Calibri"/>
              </a:rPr>
              <a:t>Termination</a:t>
            </a:r>
            <a:r>
              <a:rPr sz="2000" i="1" spc="-5" dirty="0">
                <a:latin typeface="Calibri"/>
                <a:cs typeface="Calibri"/>
              </a:rPr>
              <a:t>:</a:t>
            </a:r>
            <a:endParaRPr sz="2000" dirty="0">
              <a:latin typeface="Calibri"/>
              <a:cs typeface="Calibri"/>
            </a:endParaRPr>
          </a:p>
          <a:p>
            <a:pPr marL="469900">
              <a:lnSpc>
                <a:spcPct val="100000"/>
              </a:lnSpc>
              <a:spcBef>
                <a:spcPts val="350"/>
              </a:spcBef>
            </a:pPr>
            <a:r>
              <a:rPr sz="1800" spc="-5" dirty="0">
                <a:latin typeface="Courier New"/>
                <a:cs typeface="Courier New"/>
              </a:rPr>
              <a:t>D(N,M)</a:t>
            </a:r>
            <a:r>
              <a:rPr sz="1800" spc="-50" dirty="0">
                <a:latin typeface="Courier New"/>
                <a:cs typeface="Courier New"/>
              </a:rPr>
              <a:t> </a:t>
            </a:r>
            <a:r>
              <a:rPr sz="1800" spc="-5" dirty="0">
                <a:latin typeface="Courier New"/>
                <a:cs typeface="Courier New"/>
              </a:rPr>
              <a:t>is</a:t>
            </a:r>
            <a:r>
              <a:rPr sz="1800" spc="-45" dirty="0">
                <a:latin typeface="Courier New"/>
                <a:cs typeface="Courier New"/>
              </a:rPr>
              <a:t> </a:t>
            </a:r>
            <a:r>
              <a:rPr sz="1800" spc="-5" dirty="0">
                <a:latin typeface="Courier New"/>
                <a:cs typeface="Courier New"/>
              </a:rPr>
              <a:t>distance</a:t>
            </a:r>
            <a:endParaRPr sz="1800" dirty="0">
              <a:latin typeface="Courier New"/>
              <a:cs typeface="Courier New"/>
            </a:endParaRPr>
          </a:p>
        </p:txBody>
      </p:sp>
    </p:spTree>
    <p:extLst>
      <p:ext uri="{BB962C8B-B14F-4D97-AF65-F5344CB8AC3E}">
        <p14:creationId xmlns:p14="http://schemas.microsoft.com/office/powerpoint/2010/main" val="348586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282FB6C-988C-6690-BB85-6754C0405849}"/>
              </a:ext>
            </a:extLst>
          </p:cNvPr>
          <p:cNvSpPr txBox="1">
            <a:spLocks/>
          </p:cNvSpPr>
          <p:nvPr/>
        </p:nvSpPr>
        <p:spPr>
          <a:xfrm>
            <a:off x="1487660" y="1035050"/>
            <a:ext cx="5743563"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The</a:t>
            </a:r>
            <a:r>
              <a:rPr lang="en-US" spc="-25" dirty="0"/>
              <a:t> </a:t>
            </a:r>
            <a:r>
              <a:rPr lang="en-US" spc="-5" dirty="0"/>
              <a:t>Edit</a:t>
            </a:r>
            <a:r>
              <a:rPr lang="en-US" spc="-20" dirty="0"/>
              <a:t> </a:t>
            </a:r>
            <a:r>
              <a:rPr lang="en-US" spc="-5" dirty="0"/>
              <a:t>Distance</a:t>
            </a:r>
            <a:r>
              <a:rPr lang="en-US" spc="-25" dirty="0"/>
              <a:t> </a:t>
            </a:r>
            <a:r>
              <a:rPr lang="en-US" spc="-5" dirty="0"/>
              <a:t>Table</a:t>
            </a:r>
          </a:p>
        </p:txBody>
      </p:sp>
      <p:graphicFrame>
        <p:nvGraphicFramePr>
          <p:cNvPr id="3" name="object 6">
            <a:extLst>
              <a:ext uri="{FF2B5EF4-FFF2-40B4-BE49-F238E27FC236}">
                <a16:creationId xmlns:a16="http://schemas.microsoft.com/office/drawing/2014/main" id="{CD711941-7BB9-8B72-9585-019FD3BFE97D}"/>
              </a:ext>
            </a:extLst>
          </p:cNvPr>
          <p:cNvGraphicFramePr>
            <a:graphicFrameLocks noGrp="1"/>
          </p:cNvGraphicFramePr>
          <p:nvPr>
            <p:extLst>
              <p:ext uri="{D42A27DB-BD31-4B8C-83A1-F6EECF244321}">
                <p14:modId xmlns:p14="http://schemas.microsoft.com/office/powerpoint/2010/main" val="1169712375"/>
              </p:ext>
            </p:extLst>
          </p:nvPr>
        </p:nvGraphicFramePr>
        <p:xfrm>
          <a:off x="1593688" y="2273559"/>
          <a:ext cx="6934199" cy="3395652"/>
        </p:xfrm>
        <a:graphic>
          <a:graphicData uri="http://schemas.openxmlformats.org/drawingml/2006/table">
            <a:tbl>
              <a:tblPr firstRow="1" bandRow="1">
                <a:tableStyleId>{2D5ABB26-0587-4C30-8999-92F81FD0307C}</a:tableStyleId>
              </a:tblPr>
              <a:tblGrid>
                <a:gridCol w="630555">
                  <a:extLst>
                    <a:ext uri="{9D8B030D-6E8A-4147-A177-3AD203B41FA5}">
                      <a16:colId xmlns:a16="http://schemas.microsoft.com/office/drawing/2014/main" val="20000"/>
                    </a:ext>
                  </a:extLst>
                </a:gridCol>
                <a:gridCol w="630555">
                  <a:extLst>
                    <a:ext uri="{9D8B030D-6E8A-4147-A177-3AD203B41FA5}">
                      <a16:colId xmlns:a16="http://schemas.microsoft.com/office/drawing/2014/main" val="20001"/>
                    </a:ext>
                  </a:extLst>
                </a:gridCol>
                <a:gridCol w="630554">
                  <a:extLst>
                    <a:ext uri="{9D8B030D-6E8A-4147-A177-3AD203B41FA5}">
                      <a16:colId xmlns:a16="http://schemas.microsoft.com/office/drawing/2014/main" val="20002"/>
                    </a:ext>
                  </a:extLst>
                </a:gridCol>
                <a:gridCol w="630555">
                  <a:extLst>
                    <a:ext uri="{9D8B030D-6E8A-4147-A177-3AD203B41FA5}">
                      <a16:colId xmlns:a16="http://schemas.microsoft.com/office/drawing/2014/main" val="20003"/>
                    </a:ext>
                  </a:extLst>
                </a:gridCol>
                <a:gridCol w="630555">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29920">
                  <a:extLst>
                    <a:ext uri="{9D8B030D-6E8A-4147-A177-3AD203B41FA5}">
                      <a16:colId xmlns:a16="http://schemas.microsoft.com/office/drawing/2014/main" val="20006"/>
                    </a:ext>
                  </a:extLst>
                </a:gridCol>
                <a:gridCol w="629920">
                  <a:extLst>
                    <a:ext uri="{9D8B030D-6E8A-4147-A177-3AD203B41FA5}">
                      <a16:colId xmlns:a16="http://schemas.microsoft.com/office/drawing/2014/main" val="20007"/>
                    </a:ext>
                  </a:extLst>
                </a:gridCol>
                <a:gridCol w="629920">
                  <a:extLst>
                    <a:ext uri="{9D8B030D-6E8A-4147-A177-3AD203B41FA5}">
                      <a16:colId xmlns:a16="http://schemas.microsoft.com/office/drawing/2014/main" val="20008"/>
                    </a:ext>
                  </a:extLst>
                </a:gridCol>
                <a:gridCol w="629920">
                  <a:extLst>
                    <a:ext uri="{9D8B030D-6E8A-4147-A177-3AD203B41FA5}">
                      <a16:colId xmlns:a16="http://schemas.microsoft.com/office/drawing/2014/main" val="20009"/>
                    </a:ext>
                  </a:extLst>
                </a:gridCol>
                <a:gridCol w="629920">
                  <a:extLst>
                    <a:ext uri="{9D8B030D-6E8A-4147-A177-3AD203B41FA5}">
                      <a16:colId xmlns:a16="http://schemas.microsoft.com/office/drawing/2014/main" val="20010"/>
                    </a:ext>
                  </a:extLst>
                </a:gridCol>
              </a:tblGrid>
              <a:tr h="297179">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97179">
                <a:tc>
                  <a:txBody>
                    <a:bodyPr/>
                    <a:lstStyle/>
                    <a:p>
                      <a:pPr marL="90805">
                        <a:lnSpc>
                          <a:spcPct val="100000"/>
                        </a:lnSpc>
                        <a:spcBef>
                          <a:spcPts val="270"/>
                        </a:spcBef>
                      </a:pPr>
                      <a:r>
                        <a:rPr sz="1500" dirty="0">
                          <a:solidFill>
                            <a:srgbClr val="5400A8"/>
                          </a:solidFill>
                          <a:latin typeface="Tahoma"/>
                          <a:cs typeface="Tahoma"/>
                        </a:rPr>
                        <a:t>O</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23862">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97179">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97179">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97179">
                <a:tc>
                  <a:txBody>
                    <a:bodyPr/>
                    <a:lstStyle/>
                    <a:p>
                      <a:pPr marL="90805">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97179">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97179">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97179">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97179">
                <a:tc>
                  <a:txBody>
                    <a:bodyPr/>
                    <a:lstStyle/>
                    <a:p>
                      <a:pPr marL="90805">
                        <a:lnSpc>
                          <a:spcPct val="100000"/>
                        </a:lnSpc>
                        <a:spcBef>
                          <a:spcPts val="270"/>
                        </a:spcBef>
                      </a:pPr>
                      <a:r>
                        <a:rPr sz="1500" dirty="0">
                          <a:solidFill>
                            <a:srgbClr val="5400A8"/>
                          </a:solidFill>
                          <a:latin typeface="Tahoma"/>
                          <a:cs typeface="Tahoma"/>
                        </a:rPr>
                        <a: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b="1" dirty="0">
                          <a:solidFill>
                            <a:srgbClr val="2584BB"/>
                          </a:solidFill>
                          <a:latin typeface="Tahoma"/>
                          <a:cs typeface="Tahoma"/>
                        </a:rPr>
                        <a:t>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97179">
                <a:tc>
                  <a:txBody>
                    <a:bodyPr/>
                    <a:lstStyle/>
                    <a:p>
                      <a:pPr>
                        <a:lnSpc>
                          <a:spcPct val="100000"/>
                        </a:lnSpc>
                      </a:pP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X</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C</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U</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O</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N</a:t>
                      </a:r>
                      <a:endParaRPr sz="1500" dirty="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6556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5766B9C4-398D-70E9-E629-8CECA543799A}"/>
              </a:ext>
            </a:extLst>
          </p:cNvPr>
          <p:cNvSpPr txBox="1">
            <a:spLocks/>
          </p:cNvSpPr>
          <p:nvPr/>
        </p:nvSpPr>
        <p:spPr>
          <a:xfrm>
            <a:off x="1450338" y="414019"/>
            <a:ext cx="5556951"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The</a:t>
            </a:r>
            <a:r>
              <a:rPr lang="en-US" spc="-25"/>
              <a:t> </a:t>
            </a:r>
            <a:r>
              <a:rPr lang="en-US" spc="-5"/>
              <a:t>Edit</a:t>
            </a:r>
            <a:r>
              <a:rPr lang="en-US" spc="-20"/>
              <a:t> </a:t>
            </a:r>
            <a:r>
              <a:rPr lang="en-US" spc="-5"/>
              <a:t>Distance</a:t>
            </a:r>
            <a:r>
              <a:rPr lang="en-US" spc="-25"/>
              <a:t> </a:t>
            </a:r>
            <a:r>
              <a:rPr lang="en-US" spc="-5"/>
              <a:t>Table</a:t>
            </a:r>
            <a:endParaRPr lang="en-US" spc="-5" dirty="0"/>
          </a:p>
        </p:txBody>
      </p:sp>
      <p:graphicFrame>
        <p:nvGraphicFramePr>
          <p:cNvPr id="3" name="object 3">
            <a:extLst>
              <a:ext uri="{FF2B5EF4-FFF2-40B4-BE49-F238E27FC236}">
                <a16:creationId xmlns:a16="http://schemas.microsoft.com/office/drawing/2014/main" id="{DC1D1ED0-AA19-932D-7D10-1015E4B2F809}"/>
              </a:ext>
            </a:extLst>
          </p:cNvPr>
          <p:cNvGraphicFramePr>
            <a:graphicFrameLocks noGrp="1"/>
          </p:cNvGraphicFramePr>
          <p:nvPr>
            <p:extLst>
              <p:ext uri="{D42A27DB-BD31-4B8C-83A1-F6EECF244321}">
                <p14:modId xmlns:p14="http://schemas.microsoft.com/office/powerpoint/2010/main" val="698577152"/>
              </p:ext>
            </p:extLst>
          </p:nvPr>
        </p:nvGraphicFramePr>
        <p:xfrm>
          <a:off x="1517487" y="1742199"/>
          <a:ext cx="6934199" cy="3852853"/>
        </p:xfrm>
        <a:graphic>
          <a:graphicData uri="http://schemas.openxmlformats.org/drawingml/2006/table">
            <a:tbl>
              <a:tblPr firstRow="1" bandRow="1">
                <a:tableStyleId>{2D5ABB26-0587-4C30-8999-92F81FD0307C}</a:tableStyleId>
              </a:tblPr>
              <a:tblGrid>
                <a:gridCol w="630555">
                  <a:extLst>
                    <a:ext uri="{9D8B030D-6E8A-4147-A177-3AD203B41FA5}">
                      <a16:colId xmlns:a16="http://schemas.microsoft.com/office/drawing/2014/main" val="20000"/>
                    </a:ext>
                  </a:extLst>
                </a:gridCol>
                <a:gridCol w="630555">
                  <a:extLst>
                    <a:ext uri="{9D8B030D-6E8A-4147-A177-3AD203B41FA5}">
                      <a16:colId xmlns:a16="http://schemas.microsoft.com/office/drawing/2014/main" val="20001"/>
                    </a:ext>
                  </a:extLst>
                </a:gridCol>
                <a:gridCol w="630554">
                  <a:extLst>
                    <a:ext uri="{9D8B030D-6E8A-4147-A177-3AD203B41FA5}">
                      <a16:colId xmlns:a16="http://schemas.microsoft.com/office/drawing/2014/main" val="20002"/>
                    </a:ext>
                  </a:extLst>
                </a:gridCol>
                <a:gridCol w="630555">
                  <a:extLst>
                    <a:ext uri="{9D8B030D-6E8A-4147-A177-3AD203B41FA5}">
                      <a16:colId xmlns:a16="http://schemas.microsoft.com/office/drawing/2014/main" val="20003"/>
                    </a:ext>
                  </a:extLst>
                </a:gridCol>
                <a:gridCol w="630555">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29920">
                  <a:extLst>
                    <a:ext uri="{9D8B030D-6E8A-4147-A177-3AD203B41FA5}">
                      <a16:colId xmlns:a16="http://schemas.microsoft.com/office/drawing/2014/main" val="20006"/>
                    </a:ext>
                  </a:extLst>
                </a:gridCol>
                <a:gridCol w="629920">
                  <a:extLst>
                    <a:ext uri="{9D8B030D-6E8A-4147-A177-3AD203B41FA5}">
                      <a16:colId xmlns:a16="http://schemas.microsoft.com/office/drawing/2014/main" val="20007"/>
                    </a:ext>
                  </a:extLst>
                </a:gridCol>
                <a:gridCol w="629920">
                  <a:extLst>
                    <a:ext uri="{9D8B030D-6E8A-4147-A177-3AD203B41FA5}">
                      <a16:colId xmlns:a16="http://schemas.microsoft.com/office/drawing/2014/main" val="20008"/>
                    </a:ext>
                  </a:extLst>
                </a:gridCol>
                <a:gridCol w="629920">
                  <a:extLst>
                    <a:ext uri="{9D8B030D-6E8A-4147-A177-3AD203B41FA5}">
                      <a16:colId xmlns:a16="http://schemas.microsoft.com/office/drawing/2014/main" val="20009"/>
                    </a:ext>
                  </a:extLst>
                </a:gridCol>
                <a:gridCol w="629920">
                  <a:extLst>
                    <a:ext uri="{9D8B030D-6E8A-4147-A177-3AD203B41FA5}">
                      <a16:colId xmlns:a16="http://schemas.microsoft.com/office/drawing/2014/main" val="20010"/>
                    </a:ext>
                  </a:extLst>
                </a:gridCol>
              </a:tblGrid>
              <a:tr h="342899">
                <a:tc>
                  <a:txBody>
                    <a:bodyPr/>
                    <a:lstStyle/>
                    <a:p>
                      <a:pPr marL="90805">
                        <a:lnSpc>
                          <a:spcPct val="100000"/>
                        </a:lnSpc>
                        <a:spcBef>
                          <a:spcPts val="270"/>
                        </a:spcBef>
                      </a:pPr>
                      <a:r>
                        <a:rPr sz="1800" dirty="0">
                          <a:solidFill>
                            <a:srgbClr val="5400A8"/>
                          </a:solidFill>
                          <a:latin typeface="Tahoma"/>
                          <a:cs typeface="Tahoma"/>
                        </a:rPr>
                        <a:t>N</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9</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2900">
                <a:tc>
                  <a:txBody>
                    <a:bodyPr/>
                    <a:lstStyle/>
                    <a:p>
                      <a:pPr marL="90805">
                        <a:lnSpc>
                          <a:spcPct val="100000"/>
                        </a:lnSpc>
                        <a:spcBef>
                          <a:spcPts val="270"/>
                        </a:spcBef>
                      </a:pPr>
                      <a:r>
                        <a:rPr sz="1800" dirty="0">
                          <a:solidFill>
                            <a:srgbClr val="5400A8"/>
                          </a:solidFill>
                          <a:latin typeface="Tahoma"/>
                          <a:cs typeface="Tahoma"/>
                        </a:rPr>
                        <a:t>O</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8</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23862">
                <a:tc>
                  <a:txBody>
                    <a:bodyPr/>
                    <a:lstStyle/>
                    <a:p>
                      <a:pPr marL="90805">
                        <a:lnSpc>
                          <a:spcPct val="100000"/>
                        </a:lnSpc>
                        <a:spcBef>
                          <a:spcPts val="270"/>
                        </a:spcBef>
                      </a:pPr>
                      <a:r>
                        <a:rPr sz="1800" dirty="0">
                          <a:solidFill>
                            <a:srgbClr val="5400A8"/>
                          </a:solidFill>
                          <a:latin typeface="Tahoma"/>
                          <a:cs typeface="Tahoma"/>
                        </a:rPr>
                        <a:t>I</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7</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42899">
                <a:tc>
                  <a:txBody>
                    <a:bodyPr/>
                    <a:lstStyle/>
                    <a:p>
                      <a:pPr marL="90805">
                        <a:lnSpc>
                          <a:spcPct val="100000"/>
                        </a:lnSpc>
                        <a:spcBef>
                          <a:spcPts val="270"/>
                        </a:spcBef>
                      </a:pPr>
                      <a:r>
                        <a:rPr sz="1800" dirty="0">
                          <a:solidFill>
                            <a:srgbClr val="5400A8"/>
                          </a:solidFill>
                          <a:latin typeface="Tahoma"/>
                          <a:cs typeface="Tahoma"/>
                        </a:rPr>
                        <a:t>T</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6</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42899">
                <a:tc>
                  <a:txBody>
                    <a:bodyPr/>
                    <a:lstStyle/>
                    <a:p>
                      <a:pPr marL="90805">
                        <a:lnSpc>
                          <a:spcPct val="100000"/>
                        </a:lnSpc>
                        <a:spcBef>
                          <a:spcPts val="270"/>
                        </a:spcBef>
                      </a:pPr>
                      <a:r>
                        <a:rPr sz="1800" dirty="0">
                          <a:solidFill>
                            <a:srgbClr val="5400A8"/>
                          </a:solidFill>
                          <a:latin typeface="Tahoma"/>
                          <a:cs typeface="Tahoma"/>
                        </a:rPr>
                        <a:t>N</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5</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42899">
                <a:tc>
                  <a:txBody>
                    <a:bodyPr/>
                    <a:lstStyle/>
                    <a:p>
                      <a:pPr marL="90805">
                        <a:lnSpc>
                          <a:spcPct val="100000"/>
                        </a:lnSpc>
                        <a:spcBef>
                          <a:spcPts val="270"/>
                        </a:spcBef>
                      </a:pPr>
                      <a:r>
                        <a:rPr sz="1800" dirty="0">
                          <a:solidFill>
                            <a:srgbClr val="5400A8"/>
                          </a:solidFill>
                          <a:latin typeface="Tahoma"/>
                          <a:cs typeface="Tahoma"/>
                        </a:rPr>
                        <a:t>E</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4</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42899">
                <a:tc>
                  <a:txBody>
                    <a:bodyPr/>
                    <a:lstStyle/>
                    <a:p>
                      <a:pPr marL="90805">
                        <a:lnSpc>
                          <a:spcPct val="100000"/>
                        </a:lnSpc>
                        <a:spcBef>
                          <a:spcPts val="270"/>
                        </a:spcBef>
                      </a:pPr>
                      <a:r>
                        <a:rPr sz="1800" dirty="0">
                          <a:solidFill>
                            <a:srgbClr val="5400A8"/>
                          </a:solidFill>
                          <a:latin typeface="Tahoma"/>
                          <a:cs typeface="Tahoma"/>
                        </a:rPr>
                        <a:t>T</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3</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42899">
                <a:tc>
                  <a:txBody>
                    <a:bodyPr/>
                    <a:lstStyle/>
                    <a:p>
                      <a:pPr marL="90805">
                        <a:lnSpc>
                          <a:spcPct val="100000"/>
                        </a:lnSpc>
                        <a:spcBef>
                          <a:spcPts val="270"/>
                        </a:spcBef>
                      </a:pPr>
                      <a:r>
                        <a:rPr sz="1800" dirty="0">
                          <a:solidFill>
                            <a:srgbClr val="5400A8"/>
                          </a:solidFill>
                          <a:latin typeface="Tahoma"/>
                          <a:cs typeface="Tahoma"/>
                        </a:rPr>
                        <a:t>N</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2</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42899">
                <a:tc>
                  <a:txBody>
                    <a:bodyPr/>
                    <a:lstStyle/>
                    <a:p>
                      <a:pPr marL="90805">
                        <a:lnSpc>
                          <a:spcPct val="100000"/>
                        </a:lnSpc>
                        <a:spcBef>
                          <a:spcPts val="270"/>
                        </a:spcBef>
                      </a:pPr>
                      <a:r>
                        <a:rPr sz="1800" dirty="0">
                          <a:solidFill>
                            <a:srgbClr val="5400A8"/>
                          </a:solidFill>
                          <a:latin typeface="Tahoma"/>
                          <a:cs typeface="Tahoma"/>
                        </a:rPr>
                        <a:t>I</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1</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42899">
                <a:tc>
                  <a:txBody>
                    <a:bodyPr/>
                    <a:lstStyle/>
                    <a:p>
                      <a:pPr marL="90805">
                        <a:lnSpc>
                          <a:spcPct val="100000"/>
                        </a:lnSpc>
                        <a:spcBef>
                          <a:spcPts val="270"/>
                        </a:spcBef>
                      </a:pPr>
                      <a:r>
                        <a:rPr sz="1800" dirty="0">
                          <a:solidFill>
                            <a:srgbClr val="5400A8"/>
                          </a:solidFill>
                          <a:latin typeface="Tahoma"/>
                          <a:cs typeface="Tahoma"/>
                        </a:rPr>
                        <a:t>#</a:t>
                      </a:r>
                      <a:endParaRPr sz="18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b="1" dirty="0">
                          <a:solidFill>
                            <a:srgbClr val="2584BB"/>
                          </a:solidFill>
                          <a:latin typeface="Tahoma"/>
                          <a:cs typeface="Tahoma"/>
                        </a:rPr>
                        <a:t>0</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800" dirty="0">
                          <a:solidFill>
                            <a:srgbClr val="5400A8"/>
                          </a:solidFill>
                          <a:latin typeface="Tahoma"/>
                          <a:cs typeface="Tahoma"/>
                        </a:rPr>
                        <a:t>1</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2</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800" dirty="0">
                          <a:solidFill>
                            <a:srgbClr val="5400A8"/>
                          </a:solidFill>
                          <a:latin typeface="Tahoma"/>
                          <a:cs typeface="Tahoma"/>
                        </a:rPr>
                        <a:t>3</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4</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5</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800" dirty="0">
                          <a:solidFill>
                            <a:srgbClr val="5400A8"/>
                          </a:solidFill>
                          <a:latin typeface="Tahoma"/>
                          <a:cs typeface="Tahoma"/>
                        </a:rPr>
                        <a:t>6</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7</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800" dirty="0">
                          <a:solidFill>
                            <a:srgbClr val="5400A8"/>
                          </a:solidFill>
                          <a:latin typeface="Tahoma"/>
                          <a:cs typeface="Tahoma"/>
                        </a:rPr>
                        <a:t>8</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9</a:t>
                      </a:r>
                      <a:endParaRPr sz="18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42899">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800" dirty="0">
                          <a:solidFill>
                            <a:srgbClr val="5400A8"/>
                          </a:solidFill>
                          <a:latin typeface="Tahoma"/>
                          <a:cs typeface="Tahoma"/>
                        </a:rPr>
                        <a:t>E</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X</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800" dirty="0">
                          <a:solidFill>
                            <a:srgbClr val="5400A8"/>
                          </a:solidFill>
                          <a:latin typeface="Tahoma"/>
                          <a:cs typeface="Tahoma"/>
                        </a:rPr>
                        <a:t>E</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C</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U</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800" dirty="0">
                          <a:solidFill>
                            <a:srgbClr val="5400A8"/>
                          </a:solidFill>
                          <a:latin typeface="Tahoma"/>
                          <a:cs typeface="Tahoma"/>
                        </a:rPr>
                        <a:t>T</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I</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800" dirty="0">
                          <a:solidFill>
                            <a:srgbClr val="5400A8"/>
                          </a:solidFill>
                          <a:latin typeface="Tahoma"/>
                          <a:cs typeface="Tahoma"/>
                        </a:rPr>
                        <a:t>O</a:t>
                      </a:r>
                      <a:endParaRPr sz="18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800" dirty="0">
                          <a:solidFill>
                            <a:srgbClr val="5400A8"/>
                          </a:solidFill>
                          <a:latin typeface="Tahoma"/>
                          <a:cs typeface="Tahoma"/>
                        </a:rPr>
                        <a:t>N</a:t>
                      </a:r>
                      <a:endParaRPr sz="1800" dirty="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pic>
        <p:nvPicPr>
          <p:cNvPr id="4" name="object 7">
            <a:extLst>
              <a:ext uri="{FF2B5EF4-FFF2-40B4-BE49-F238E27FC236}">
                <a16:creationId xmlns:a16="http://schemas.microsoft.com/office/drawing/2014/main" id="{5964E3CC-7C8E-DBAD-610E-92DF710C8AAB}"/>
              </a:ext>
            </a:extLst>
          </p:cNvPr>
          <p:cNvPicPr/>
          <p:nvPr/>
        </p:nvPicPr>
        <p:blipFill>
          <a:blip r:embed="rId3" cstate="print"/>
          <a:stretch>
            <a:fillRect/>
          </a:stretch>
        </p:blipFill>
        <p:spPr>
          <a:xfrm>
            <a:off x="3254172" y="2335094"/>
            <a:ext cx="4281921" cy="1265237"/>
          </a:xfrm>
          <a:prstGeom prst="rect">
            <a:avLst/>
          </a:prstGeom>
        </p:spPr>
      </p:pic>
      <p:grpSp>
        <p:nvGrpSpPr>
          <p:cNvPr id="5" name="object 4">
            <a:extLst>
              <a:ext uri="{FF2B5EF4-FFF2-40B4-BE49-F238E27FC236}">
                <a16:creationId xmlns:a16="http://schemas.microsoft.com/office/drawing/2014/main" id="{F5E2EC31-BAA9-A294-CB18-B80D8C00E9AE}"/>
              </a:ext>
            </a:extLst>
          </p:cNvPr>
          <p:cNvGrpSpPr/>
          <p:nvPr/>
        </p:nvGrpSpPr>
        <p:grpSpPr>
          <a:xfrm>
            <a:off x="3010649" y="3694751"/>
            <a:ext cx="487045" cy="996950"/>
            <a:chOff x="2510543" y="3060699"/>
            <a:chExt cx="487045" cy="996950"/>
          </a:xfrm>
        </p:grpSpPr>
        <p:sp>
          <p:nvSpPr>
            <p:cNvPr id="6" name="object 5">
              <a:extLst>
                <a:ext uri="{FF2B5EF4-FFF2-40B4-BE49-F238E27FC236}">
                  <a16:creationId xmlns:a16="http://schemas.microsoft.com/office/drawing/2014/main" id="{F98E53C4-6DCF-4DD9-35A2-5550BDA85D5A}"/>
                </a:ext>
              </a:extLst>
            </p:cNvPr>
            <p:cNvSpPr/>
            <p:nvPr/>
          </p:nvSpPr>
          <p:spPr>
            <a:xfrm>
              <a:off x="2536230" y="3086099"/>
              <a:ext cx="435609" cy="925830"/>
            </a:xfrm>
            <a:custGeom>
              <a:avLst/>
              <a:gdLst/>
              <a:ahLst/>
              <a:cxnLst/>
              <a:rect l="l" t="t" r="r" b="b"/>
              <a:pathLst>
                <a:path w="435610" h="925829">
                  <a:moveTo>
                    <a:pt x="435569" y="0"/>
                  </a:moveTo>
                  <a:lnTo>
                    <a:pt x="0" y="925584"/>
                  </a:lnTo>
                </a:path>
              </a:pathLst>
            </a:custGeom>
            <a:ln w="50799">
              <a:solidFill>
                <a:srgbClr val="B6192B"/>
              </a:solidFill>
            </a:ln>
          </p:spPr>
          <p:txBody>
            <a:bodyPr wrap="square" lIns="0" tIns="0" rIns="0" bIns="0" rtlCol="0"/>
            <a:lstStyle/>
            <a:p>
              <a:endParaRPr/>
            </a:p>
          </p:txBody>
        </p:sp>
        <p:sp>
          <p:nvSpPr>
            <p:cNvPr id="7" name="object 6">
              <a:extLst>
                <a:ext uri="{FF2B5EF4-FFF2-40B4-BE49-F238E27FC236}">
                  <a16:creationId xmlns:a16="http://schemas.microsoft.com/office/drawing/2014/main" id="{9448EBAE-426E-61ED-A42D-C4617CE07071}"/>
                </a:ext>
              </a:extLst>
            </p:cNvPr>
            <p:cNvSpPr/>
            <p:nvPr/>
          </p:nvSpPr>
          <p:spPr>
            <a:xfrm>
              <a:off x="2510543" y="3887309"/>
              <a:ext cx="138430" cy="170815"/>
            </a:xfrm>
            <a:custGeom>
              <a:avLst/>
              <a:gdLst/>
              <a:ahLst/>
              <a:cxnLst/>
              <a:rect l="l" t="t" r="r" b="b"/>
              <a:pathLst>
                <a:path w="138430" h="170814">
                  <a:moveTo>
                    <a:pt x="0" y="0"/>
                  </a:moveTo>
                  <a:lnTo>
                    <a:pt x="4056" y="170340"/>
                  </a:lnTo>
                  <a:lnTo>
                    <a:pt x="137895" y="64891"/>
                  </a:lnTo>
                  <a:lnTo>
                    <a:pt x="0" y="0"/>
                  </a:lnTo>
                  <a:close/>
                </a:path>
              </a:pathLst>
            </a:custGeom>
            <a:solidFill>
              <a:srgbClr val="B6192B"/>
            </a:solidFill>
          </p:spPr>
          <p:txBody>
            <a:bodyPr wrap="square" lIns="0" tIns="0" rIns="0" bIns="0" rtlCol="0"/>
            <a:lstStyle/>
            <a:p>
              <a:endParaRPr/>
            </a:p>
          </p:txBody>
        </p:sp>
      </p:grpSp>
    </p:spTree>
    <p:extLst>
      <p:ext uri="{BB962C8B-B14F-4D97-AF65-F5344CB8AC3E}">
        <p14:creationId xmlns:p14="http://schemas.microsoft.com/office/powerpoint/2010/main" val="201806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D250C1E6-8D74-CB6E-3A85-AE76EEBB4BD6}"/>
              </a:ext>
            </a:extLst>
          </p:cNvPr>
          <p:cNvSpPr txBox="1">
            <a:spLocks/>
          </p:cNvSpPr>
          <p:nvPr/>
        </p:nvSpPr>
        <p:spPr>
          <a:xfrm>
            <a:off x="1450339" y="482600"/>
            <a:ext cx="3998739"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t>Edit</a:t>
            </a:r>
            <a:r>
              <a:rPr lang="en-US" spc="-95"/>
              <a:t> </a:t>
            </a:r>
            <a:r>
              <a:rPr lang="en-US"/>
              <a:t>Distance</a:t>
            </a:r>
            <a:endParaRPr lang="en-US" dirty="0"/>
          </a:p>
        </p:txBody>
      </p:sp>
      <p:graphicFrame>
        <p:nvGraphicFramePr>
          <p:cNvPr id="3" name="object 6">
            <a:extLst>
              <a:ext uri="{FF2B5EF4-FFF2-40B4-BE49-F238E27FC236}">
                <a16:creationId xmlns:a16="http://schemas.microsoft.com/office/drawing/2014/main" id="{CE63B0F7-1618-3641-8DE3-03EC12E57E8B}"/>
              </a:ext>
            </a:extLst>
          </p:cNvPr>
          <p:cNvGraphicFramePr>
            <a:graphicFrameLocks noGrp="1"/>
          </p:cNvGraphicFramePr>
          <p:nvPr>
            <p:extLst>
              <p:ext uri="{D42A27DB-BD31-4B8C-83A1-F6EECF244321}">
                <p14:modId xmlns:p14="http://schemas.microsoft.com/office/powerpoint/2010/main" val="754982180"/>
              </p:ext>
            </p:extLst>
          </p:nvPr>
        </p:nvGraphicFramePr>
        <p:xfrm>
          <a:off x="1304439" y="2127380"/>
          <a:ext cx="7102444" cy="3728443"/>
        </p:xfrm>
        <a:graphic>
          <a:graphicData uri="http://schemas.openxmlformats.org/drawingml/2006/table">
            <a:tbl>
              <a:tblPr firstRow="1" bandRow="1">
                <a:tableStyleId>{2D5ABB26-0587-4C30-8999-92F81FD0307C}</a:tableStyleId>
              </a:tblPr>
              <a:tblGrid>
                <a:gridCol w="645854">
                  <a:extLst>
                    <a:ext uri="{9D8B030D-6E8A-4147-A177-3AD203B41FA5}">
                      <a16:colId xmlns:a16="http://schemas.microsoft.com/office/drawing/2014/main" val="20000"/>
                    </a:ext>
                  </a:extLst>
                </a:gridCol>
                <a:gridCol w="645854">
                  <a:extLst>
                    <a:ext uri="{9D8B030D-6E8A-4147-A177-3AD203B41FA5}">
                      <a16:colId xmlns:a16="http://schemas.microsoft.com/office/drawing/2014/main" val="20001"/>
                    </a:ext>
                  </a:extLst>
                </a:gridCol>
                <a:gridCol w="645853">
                  <a:extLst>
                    <a:ext uri="{9D8B030D-6E8A-4147-A177-3AD203B41FA5}">
                      <a16:colId xmlns:a16="http://schemas.microsoft.com/office/drawing/2014/main" val="20002"/>
                    </a:ext>
                  </a:extLst>
                </a:gridCol>
                <a:gridCol w="645854">
                  <a:extLst>
                    <a:ext uri="{9D8B030D-6E8A-4147-A177-3AD203B41FA5}">
                      <a16:colId xmlns:a16="http://schemas.microsoft.com/office/drawing/2014/main" val="20003"/>
                    </a:ext>
                  </a:extLst>
                </a:gridCol>
                <a:gridCol w="645854">
                  <a:extLst>
                    <a:ext uri="{9D8B030D-6E8A-4147-A177-3AD203B41FA5}">
                      <a16:colId xmlns:a16="http://schemas.microsoft.com/office/drawing/2014/main" val="20004"/>
                    </a:ext>
                  </a:extLst>
                </a:gridCol>
                <a:gridCol w="647155">
                  <a:extLst>
                    <a:ext uri="{9D8B030D-6E8A-4147-A177-3AD203B41FA5}">
                      <a16:colId xmlns:a16="http://schemas.microsoft.com/office/drawing/2014/main" val="20005"/>
                    </a:ext>
                  </a:extLst>
                </a:gridCol>
                <a:gridCol w="645204">
                  <a:extLst>
                    <a:ext uri="{9D8B030D-6E8A-4147-A177-3AD203B41FA5}">
                      <a16:colId xmlns:a16="http://schemas.microsoft.com/office/drawing/2014/main" val="20006"/>
                    </a:ext>
                  </a:extLst>
                </a:gridCol>
                <a:gridCol w="645204">
                  <a:extLst>
                    <a:ext uri="{9D8B030D-6E8A-4147-A177-3AD203B41FA5}">
                      <a16:colId xmlns:a16="http://schemas.microsoft.com/office/drawing/2014/main" val="20007"/>
                    </a:ext>
                  </a:extLst>
                </a:gridCol>
                <a:gridCol w="645204">
                  <a:extLst>
                    <a:ext uri="{9D8B030D-6E8A-4147-A177-3AD203B41FA5}">
                      <a16:colId xmlns:a16="http://schemas.microsoft.com/office/drawing/2014/main" val="20008"/>
                    </a:ext>
                  </a:extLst>
                </a:gridCol>
                <a:gridCol w="645204">
                  <a:extLst>
                    <a:ext uri="{9D8B030D-6E8A-4147-A177-3AD203B41FA5}">
                      <a16:colId xmlns:a16="http://schemas.microsoft.com/office/drawing/2014/main" val="20009"/>
                    </a:ext>
                  </a:extLst>
                </a:gridCol>
                <a:gridCol w="645204">
                  <a:extLst>
                    <a:ext uri="{9D8B030D-6E8A-4147-A177-3AD203B41FA5}">
                      <a16:colId xmlns:a16="http://schemas.microsoft.com/office/drawing/2014/main" val="20010"/>
                    </a:ext>
                  </a:extLst>
                </a:gridCol>
              </a:tblGrid>
              <a:tr h="326304">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26304">
                <a:tc>
                  <a:txBody>
                    <a:bodyPr/>
                    <a:lstStyle/>
                    <a:p>
                      <a:pPr marL="90805">
                        <a:lnSpc>
                          <a:spcPct val="100000"/>
                        </a:lnSpc>
                        <a:spcBef>
                          <a:spcPts val="270"/>
                        </a:spcBef>
                      </a:pPr>
                      <a:r>
                        <a:rPr sz="1500" dirty="0">
                          <a:solidFill>
                            <a:srgbClr val="5400A8"/>
                          </a:solidFill>
                          <a:latin typeface="Tahoma"/>
                          <a:cs typeface="Tahoma"/>
                        </a:rPr>
                        <a:t>O</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65403">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26304">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26304">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26304">
                <a:tc>
                  <a:txBody>
                    <a:bodyPr/>
                    <a:lstStyle/>
                    <a:p>
                      <a:pPr marL="90805">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26304">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26304">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26304">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26304">
                <a:tc>
                  <a:txBody>
                    <a:bodyPr/>
                    <a:lstStyle/>
                    <a:p>
                      <a:pPr marL="90805">
                        <a:lnSpc>
                          <a:spcPct val="100000"/>
                        </a:lnSpc>
                        <a:spcBef>
                          <a:spcPts val="270"/>
                        </a:spcBef>
                      </a:pPr>
                      <a:r>
                        <a:rPr sz="1500" dirty="0">
                          <a:solidFill>
                            <a:srgbClr val="5400A8"/>
                          </a:solidFill>
                          <a:latin typeface="Tahoma"/>
                          <a:cs typeface="Tahoma"/>
                        </a:rPr>
                        <a: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b="1" dirty="0">
                          <a:solidFill>
                            <a:srgbClr val="2584BB"/>
                          </a:solidFill>
                          <a:latin typeface="Tahoma"/>
                          <a:cs typeface="Tahoma"/>
                        </a:rPr>
                        <a:t>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26304">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X</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C</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U</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O</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N</a:t>
                      </a:r>
                      <a:endParaRPr sz="1500" dirty="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pic>
        <p:nvPicPr>
          <p:cNvPr id="4" name="object 8">
            <a:extLst>
              <a:ext uri="{FF2B5EF4-FFF2-40B4-BE49-F238E27FC236}">
                <a16:creationId xmlns:a16="http://schemas.microsoft.com/office/drawing/2014/main" id="{8FFA3307-5401-D0B7-17A4-F2E01B31BD74}"/>
              </a:ext>
            </a:extLst>
          </p:cNvPr>
          <p:cNvPicPr/>
          <p:nvPr/>
        </p:nvPicPr>
        <p:blipFill>
          <a:blip r:embed="rId3" cstate="print"/>
          <a:stretch>
            <a:fillRect/>
          </a:stretch>
        </p:blipFill>
        <p:spPr>
          <a:xfrm>
            <a:off x="5356461" y="589095"/>
            <a:ext cx="4235408" cy="1230374"/>
          </a:xfrm>
          <a:prstGeom prst="rect">
            <a:avLst/>
          </a:prstGeom>
        </p:spPr>
      </p:pic>
    </p:spTree>
    <p:extLst>
      <p:ext uri="{BB962C8B-B14F-4D97-AF65-F5344CB8AC3E}">
        <p14:creationId xmlns:p14="http://schemas.microsoft.com/office/powerpoint/2010/main" val="3006763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A16758C3-979A-3E0E-200B-889DF2D175B4}"/>
              </a:ext>
            </a:extLst>
          </p:cNvPr>
          <p:cNvSpPr txBox="1">
            <a:spLocks/>
          </p:cNvSpPr>
          <p:nvPr/>
        </p:nvSpPr>
        <p:spPr>
          <a:xfrm>
            <a:off x="1450338" y="414019"/>
            <a:ext cx="5193057"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The</a:t>
            </a:r>
            <a:r>
              <a:rPr lang="en-US" spc="-25"/>
              <a:t> </a:t>
            </a:r>
            <a:r>
              <a:rPr lang="en-US" spc="-5"/>
              <a:t>Edit</a:t>
            </a:r>
            <a:r>
              <a:rPr lang="en-US" spc="-20"/>
              <a:t> </a:t>
            </a:r>
            <a:r>
              <a:rPr lang="en-US" spc="-5"/>
              <a:t>Distance</a:t>
            </a:r>
            <a:r>
              <a:rPr lang="en-US" spc="-25"/>
              <a:t> </a:t>
            </a:r>
            <a:r>
              <a:rPr lang="en-US" spc="-5"/>
              <a:t>Table</a:t>
            </a:r>
            <a:endParaRPr lang="en-US" spc="-5" dirty="0"/>
          </a:p>
        </p:txBody>
      </p:sp>
      <p:graphicFrame>
        <p:nvGraphicFramePr>
          <p:cNvPr id="3" name="object 3">
            <a:extLst>
              <a:ext uri="{FF2B5EF4-FFF2-40B4-BE49-F238E27FC236}">
                <a16:creationId xmlns:a16="http://schemas.microsoft.com/office/drawing/2014/main" id="{4CB00DA5-1700-F7F9-6834-02003FB98777}"/>
              </a:ext>
            </a:extLst>
          </p:cNvPr>
          <p:cNvGraphicFramePr>
            <a:graphicFrameLocks noGrp="1"/>
          </p:cNvGraphicFramePr>
          <p:nvPr>
            <p:extLst>
              <p:ext uri="{D42A27DB-BD31-4B8C-83A1-F6EECF244321}">
                <p14:modId xmlns:p14="http://schemas.microsoft.com/office/powerpoint/2010/main" val="963537962"/>
              </p:ext>
            </p:extLst>
          </p:nvPr>
        </p:nvGraphicFramePr>
        <p:xfrm>
          <a:off x="1450338" y="1931437"/>
          <a:ext cx="7031191" cy="3551162"/>
        </p:xfrm>
        <a:graphic>
          <a:graphicData uri="http://schemas.openxmlformats.org/drawingml/2006/table">
            <a:tbl>
              <a:tblPr firstRow="1" bandRow="1">
                <a:tableStyleId>{2D5ABB26-0587-4C30-8999-92F81FD0307C}</a:tableStyleId>
              </a:tblPr>
              <a:tblGrid>
                <a:gridCol w="639375">
                  <a:extLst>
                    <a:ext uri="{9D8B030D-6E8A-4147-A177-3AD203B41FA5}">
                      <a16:colId xmlns:a16="http://schemas.microsoft.com/office/drawing/2014/main" val="20000"/>
                    </a:ext>
                  </a:extLst>
                </a:gridCol>
                <a:gridCol w="639375">
                  <a:extLst>
                    <a:ext uri="{9D8B030D-6E8A-4147-A177-3AD203B41FA5}">
                      <a16:colId xmlns:a16="http://schemas.microsoft.com/office/drawing/2014/main" val="20001"/>
                    </a:ext>
                  </a:extLst>
                </a:gridCol>
                <a:gridCol w="639374">
                  <a:extLst>
                    <a:ext uri="{9D8B030D-6E8A-4147-A177-3AD203B41FA5}">
                      <a16:colId xmlns:a16="http://schemas.microsoft.com/office/drawing/2014/main" val="20002"/>
                    </a:ext>
                  </a:extLst>
                </a:gridCol>
                <a:gridCol w="639375">
                  <a:extLst>
                    <a:ext uri="{9D8B030D-6E8A-4147-A177-3AD203B41FA5}">
                      <a16:colId xmlns:a16="http://schemas.microsoft.com/office/drawing/2014/main" val="20003"/>
                    </a:ext>
                  </a:extLst>
                </a:gridCol>
                <a:gridCol w="639375">
                  <a:extLst>
                    <a:ext uri="{9D8B030D-6E8A-4147-A177-3AD203B41FA5}">
                      <a16:colId xmlns:a16="http://schemas.microsoft.com/office/drawing/2014/main" val="20004"/>
                    </a:ext>
                  </a:extLst>
                </a:gridCol>
                <a:gridCol w="640662">
                  <a:extLst>
                    <a:ext uri="{9D8B030D-6E8A-4147-A177-3AD203B41FA5}">
                      <a16:colId xmlns:a16="http://schemas.microsoft.com/office/drawing/2014/main" val="20005"/>
                    </a:ext>
                  </a:extLst>
                </a:gridCol>
                <a:gridCol w="638731">
                  <a:extLst>
                    <a:ext uri="{9D8B030D-6E8A-4147-A177-3AD203B41FA5}">
                      <a16:colId xmlns:a16="http://schemas.microsoft.com/office/drawing/2014/main" val="20006"/>
                    </a:ext>
                  </a:extLst>
                </a:gridCol>
                <a:gridCol w="638731">
                  <a:extLst>
                    <a:ext uri="{9D8B030D-6E8A-4147-A177-3AD203B41FA5}">
                      <a16:colId xmlns:a16="http://schemas.microsoft.com/office/drawing/2014/main" val="20007"/>
                    </a:ext>
                  </a:extLst>
                </a:gridCol>
                <a:gridCol w="638731">
                  <a:extLst>
                    <a:ext uri="{9D8B030D-6E8A-4147-A177-3AD203B41FA5}">
                      <a16:colId xmlns:a16="http://schemas.microsoft.com/office/drawing/2014/main" val="20008"/>
                    </a:ext>
                  </a:extLst>
                </a:gridCol>
                <a:gridCol w="638731">
                  <a:extLst>
                    <a:ext uri="{9D8B030D-6E8A-4147-A177-3AD203B41FA5}">
                      <a16:colId xmlns:a16="http://schemas.microsoft.com/office/drawing/2014/main" val="20009"/>
                    </a:ext>
                  </a:extLst>
                </a:gridCol>
                <a:gridCol w="638731">
                  <a:extLst>
                    <a:ext uri="{9D8B030D-6E8A-4147-A177-3AD203B41FA5}">
                      <a16:colId xmlns:a16="http://schemas.microsoft.com/office/drawing/2014/main" val="20010"/>
                    </a:ext>
                  </a:extLst>
                </a:gridCol>
              </a:tblGrid>
              <a:tr h="322082">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b="1" dirty="0">
                          <a:solidFill>
                            <a:srgbClr val="2584BB"/>
                          </a:solidFill>
                          <a:latin typeface="Tahoma"/>
                          <a:cs typeface="Tahoma"/>
                        </a:rPr>
                        <a:t>8</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22082">
                <a:tc>
                  <a:txBody>
                    <a:bodyPr/>
                    <a:lstStyle/>
                    <a:p>
                      <a:pPr marL="90805">
                        <a:lnSpc>
                          <a:spcPct val="100000"/>
                        </a:lnSpc>
                        <a:spcBef>
                          <a:spcPts val="270"/>
                        </a:spcBef>
                      </a:pPr>
                      <a:r>
                        <a:rPr sz="1500" dirty="0">
                          <a:solidFill>
                            <a:srgbClr val="5400A8"/>
                          </a:solidFill>
                          <a:latin typeface="Tahoma"/>
                          <a:cs typeface="Tahoma"/>
                        </a:rPr>
                        <a:t>O</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2584BB"/>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30341">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2584BB"/>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22083">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2584BB"/>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11</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22082">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2584BB"/>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22082">
                <a:tc>
                  <a:txBody>
                    <a:bodyPr/>
                    <a:lstStyle/>
                    <a:p>
                      <a:pPr marL="90805">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2584BB"/>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2584BB"/>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22082">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2584BB"/>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22082">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2584BB"/>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dirty="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22082">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2584BB"/>
                          </a:solidFill>
                          <a:latin typeface="Tahoma"/>
                          <a:cs typeface="Tahoma"/>
                        </a:rPr>
                        <a:t>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22082">
                <a:tc>
                  <a:txBody>
                    <a:bodyPr/>
                    <a:lstStyle/>
                    <a:p>
                      <a:pPr marL="90805">
                        <a:lnSpc>
                          <a:spcPct val="100000"/>
                        </a:lnSpc>
                        <a:spcBef>
                          <a:spcPts val="270"/>
                        </a:spcBef>
                      </a:pPr>
                      <a:r>
                        <a:rPr sz="1500" dirty="0">
                          <a:solidFill>
                            <a:srgbClr val="5400A8"/>
                          </a:solidFill>
                          <a:latin typeface="Tahoma"/>
                          <a:cs typeface="Tahoma"/>
                        </a:rPr>
                        <a: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b="1" dirty="0">
                          <a:solidFill>
                            <a:srgbClr val="2584BB"/>
                          </a:solidFill>
                          <a:latin typeface="Tahoma"/>
                          <a:cs typeface="Tahoma"/>
                        </a:rPr>
                        <a:t>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22082">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X</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C</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U</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O</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N</a:t>
                      </a:r>
                      <a:endParaRPr sz="1500" dirty="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12094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3">
            <a:extLst>
              <a:ext uri="{FF2B5EF4-FFF2-40B4-BE49-F238E27FC236}">
                <a16:creationId xmlns:a16="http://schemas.microsoft.com/office/drawing/2014/main" id="{686A7882-088B-1C1B-741D-1D2700C445CA}"/>
              </a:ext>
            </a:extLst>
          </p:cNvPr>
          <p:cNvSpPr txBox="1">
            <a:spLocks/>
          </p:cNvSpPr>
          <p:nvPr/>
        </p:nvSpPr>
        <p:spPr>
          <a:xfrm>
            <a:off x="987689" y="3071183"/>
            <a:ext cx="9910296" cy="259002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68750" marR="5080" indent="0">
              <a:spcBef>
                <a:spcPct val="0"/>
              </a:spcBef>
              <a:spcAft>
                <a:spcPts val="600"/>
              </a:spcAft>
              <a:buNone/>
            </a:pPr>
            <a:r>
              <a:rPr lang="en-US" sz="5600" kern="1200" spc="-5">
                <a:solidFill>
                  <a:schemeClr val="tx1"/>
                </a:solidFill>
                <a:latin typeface="+mj-lt"/>
                <a:ea typeface="+mj-ea"/>
                <a:cs typeface="+mj-cs"/>
              </a:rPr>
              <a:t>Backtrace for </a:t>
            </a:r>
            <a:r>
              <a:rPr lang="en-US" sz="5600" kern="1200">
                <a:solidFill>
                  <a:schemeClr val="tx1"/>
                </a:solidFill>
                <a:latin typeface="+mj-lt"/>
                <a:ea typeface="+mj-ea"/>
                <a:cs typeface="+mj-cs"/>
              </a:rPr>
              <a:t> </a:t>
            </a:r>
            <a:r>
              <a:rPr lang="en-US" sz="5600" kern="1200" spc="-5">
                <a:solidFill>
                  <a:schemeClr val="tx1"/>
                </a:solidFill>
                <a:latin typeface="+mj-lt"/>
                <a:ea typeface="+mj-ea"/>
                <a:cs typeface="+mj-cs"/>
              </a:rPr>
              <a:t>Computing</a:t>
            </a:r>
            <a:r>
              <a:rPr lang="en-US" sz="5600" kern="1200" spc="-50">
                <a:solidFill>
                  <a:schemeClr val="tx1"/>
                </a:solidFill>
                <a:latin typeface="+mj-lt"/>
                <a:ea typeface="+mj-ea"/>
                <a:cs typeface="+mj-cs"/>
              </a:rPr>
              <a:t> </a:t>
            </a:r>
            <a:r>
              <a:rPr lang="en-US" sz="5600" kern="1200" spc="-5">
                <a:solidFill>
                  <a:schemeClr val="tx1"/>
                </a:solidFill>
                <a:latin typeface="+mj-lt"/>
                <a:ea typeface="+mj-ea"/>
                <a:cs typeface="+mj-cs"/>
              </a:rPr>
              <a:t>Alignments</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11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8450329-00CD-626B-E3FB-BC54BAF57786}"/>
              </a:ext>
            </a:extLst>
          </p:cNvPr>
          <p:cNvSpPr txBox="1">
            <a:spLocks/>
          </p:cNvSpPr>
          <p:nvPr/>
        </p:nvSpPr>
        <p:spPr>
          <a:xfrm>
            <a:off x="-1024012" y="1228558"/>
            <a:ext cx="10830486" cy="1250471"/>
          </a:xfrm>
          <a:prstGeom prst="rect">
            <a:avLst/>
          </a:prstGeom>
        </p:spPr>
        <p:txBody>
          <a:bodyPr vert="horz" wrap="square" lIns="0" tIns="444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71290" marR="5080" indent="0">
              <a:lnSpc>
                <a:spcPct val="101600"/>
              </a:lnSpc>
              <a:spcBef>
                <a:spcPts val="35"/>
              </a:spcBef>
              <a:buNone/>
            </a:pPr>
            <a:r>
              <a:rPr lang="en-US" spc="-10" dirty="0"/>
              <a:t>Definition </a:t>
            </a:r>
            <a:r>
              <a:rPr lang="en-US" spc="-5" dirty="0"/>
              <a:t>of Minimum </a:t>
            </a:r>
            <a:r>
              <a:rPr lang="en-US" spc="-710" dirty="0"/>
              <a:t> </a:t>
            </a:r>
            <a:r>
              <a:rPr lang="en-US" dirty="0"/>
              <a:t>Edit</a:t>
            </a:r>
            <a:r>
              <a:rPr lang="en-US" spc="-10" dirty="0"/>
              <a:t> </a:t>
            </a:r>
            <a:r>
              <a:rPr lang="en-US" spc="-5" dirty="0"/>
              <a:t>Distance:</a:t>
            </a:r>
            <a:r>
              <a:rPr lang="en-US" b="0" i="0" dirty="0">
                <a:solidFill>
                  <a:srgbClr val="202124"/>
                </a:solidFill>
                <a:effectLst/>
                <a:latin typeface="Google Sans"/>
              </a:rPr>
              <a:t> </a:t>
            </a:r>
          </a:p>
          <a:p>
            <a:pPr marL="3971290" marR="5080" indent="0">
              <a:lnSpc>
                <a:spcPct val="101600"/>
              </a:lnSpc>
              <a:spcBef>
                <a:spcPts val="35"/>
              </a:spcBef>
              <a:buNone/>
            </a:pPr>
            <a:endParaRPr lang="en-US" sz="1600" b="0" i="0" dirty="0">
              <a:solidFill>
                <a:srgbClr val="202124"/>
              </a:solidFill>
              <a:effectLst/>
              <a:latin typeface="Google Sans"/>
            </a:endParaRPr>
          </a:p>
          <a:p>
            <a:pPr marL="3971290" marR="5080" indent="0">
              <a:lnSpc>
                <a:spcPct val="101600"/>
              </a:lnSpc>
              <a:spcBef>
                <a:spcPts val="35"/>
              </a:spcBef>
              <a:buNone/>
            </a:pPr>
            <a:r>
              <a:rPr lang="en-US" sz="1800" b="0" i="0" dirty="0">
                <a:solidFill>
                  <a:srgbClr val="202124"/>
                </a:solidFill>
                <a:effectLst/>
                <a:latin typeface="Google Sans"/>
              </a:rPr>
              <a:t>Edit distance between two strings s1 and s2 is </a:t>
            </a:r>
            <a:r>
              <a:rPr lang="en-US" sz="1800" b="0" i="0" dirty="0">
                <a:solidFill>
                  <a:srgbClr val="040C28"/>
                </a:solidFill>
                <a:effectLst/>
                <a:latin typeface="Google Sans"/>
              </a:rPr>
              <a:t>the minimum number of basic operations that transform s1 into s2.</a:t>
            </a:r>
            <a:endParaRPr lang="en-US" sz="1800" spc="-5" dirty="0"/>
          </a:p>
        </p:txBody>
      </p:sp>
      <p:pic>
        <p:nvPicPr>
          <p:cNvPr id="2050" name="Picture 2" descr="Find minimum edit distance between given two strings - IDeserve">
            <a:extLst>
              <a:ext uri="{FF2B5EF4-FFF2-40B4-BE49-F238E27FC236}">
                <a16:creationId xmlns:a16="http://schemas.microsoft.com/office/drawing/2014/main" id="{DD6FA2AF-B5CD-D44B-1AC4-4DA94237C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026" y="3076742"/>
            <a:ext cx="41719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05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2AD43DF7-217C-F5CA-A1D6-FDD8C79D966E}"/>
              </a:ext>
            </a:extLst>
          </p:cNvPr>
          <p:cNvSpPr txBox="1">
            <a:spLocks/>
          </p:cNvSpPr>
          <p:nvPr/>
        </p:nvSpPr>
        <p:spPr>
          <a:xfrm>
            <a:off x="1045028" y="1372905"/>
            <a:ext cx="3892732" cy="4305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5400" kern="1200" spc="-10">
                <a:solidFill>
                  <a:schemeClr val="tx1"/>
                </a:solidFill>
                <a:latin typeface="+mj-lt"/>
                <a:ea typeface="+mj-ea"/>
                <a:cs typeface="+mj-cs"/>
              </a:rPr>
              <a:t>Computing</a:t>
            </a:r>
            <a:r>
              <a:rPr lang="en-US" sz="5400" kern="1200" spc="-50">
                <a:solidFill>
                  <a:schemeClr val="tx1"/>
                </a:solidFill>
                <a:latin typeface="+mj-lt"/>
                <a:ea typeface="+mj-ea"/>
                <a:cs typeface="+mj-cs"/>
              </a:rPr>
              <a:t> </a:t>
            </a:r>
            <a:r>
              <a:rPr lang="en-US" sz="5400" kern="1200" spc="-5">
                <a:solidFill>
                  <a:schemeClr val="tx1"/>
                </a:solidFill>
                <a:latin typeface="+mj-lt"/>
                <a:ea typeface="+mj-ea"/>
                <a:cs typeface="+mj-cs"/>
              </a:rPr>
              <a:t>alignments</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7">
            <a:extLst>
              <a:ext uri="{FF2B5EF4-FFF2-40B4-BE49-F238E27FC236}">
                <a16:creationId xmlns:a16="http://schemas.microsoft.com/office/drawing/2014/main" id="{60137EFC-5205-DAF2-5E6E-A1E4CC2A48AA}"/>
              </a:ext>
            </a:extLst>
          </p:cNvPr>
          <p:cNvSpPr txBox="1"/>
          <p:nvPr/>
        </p:nvSpPr>
        <p:spPr>
          <a:xfrm>
            <a:off x="6096000" y="1372905"/>
            <a:ext cx="5224272" cy="4305519"/>
          </a:xfrm>
          <a:prstGeom prst="rect">
            <a:avLst/>
          </a:prstGeom>
        </p:spPr>
        <p:txBody>
          <a:bodyPr vert="horz" lIns="91440" tIns="45720" rIns="91440" bIns="45720" rtlCol="0" anchor="ctr">
            <a:normAutofit/>
          </a:bodyPr>
          <a:lstStyle/>
          <a:p>
            <a:pPr marL="355600" indent="-228600">
              <a:lnSpc>
                <a:spcPct val="90000"/>
              </a:lnSpc>
              <a:spcBef>
                <a:spcPts val="580"/>
              </a:spcBef>
              <a:buClr>
                <a:srgbClr val="CC0000"/>
              </a:buClr>
              <a:buFont typeface="Arial" panose="020B0604020202020204" pitchFamily="34" charset="0"/>
              <a:buChar char="•"/>
              <a:tabLst>
                <a:tab pos="354965" algn="l"/>
                <a:tab pos="355600" algn="l"/>
              </a:tabLst>
            </a:pPr>
            <a:r>
              <a:rPr lang="en-US" sz="2000" dirty="0"/>
              <a:t>Edit</a:t>
            </a:r>
            <a:r>
              <a:rPr lang="en-US" sz="2000" spc="-20" dirty="0"/>
              <a:t> </a:t>
            </a:r>
            <a:r>
              <a:rPr lang="en-US" sz="2000" dirty="0"/>
              <a:t>distance</a:t>
            </a:r>
            <a:r>
              <a:rPr lang="en-US" sz="2000" spc="-15" dirty="0"/>
              <a:t> </a:t>
            </a:r>
            <a:r>
              <a:rPr lang="en-US" sz="2000" dirty="0"/>
              <a:t>isn’t</a:t>
            </a:r>
            <a:r>
              <a:rPr lang="en-US" sz="2000" spc="-20" dirty="0"/>
              <a:t> </a:t>
            </a:r>
            <a:r>
              <a:rPr lang="en-US" sz="2000" spc="-10" dirty="0"/>
              <a:t>sufficient</a:t>
            </a:r>
            <a:endParaRPr lang="en-US" sz="2000" dirty="0"/>
          </a:p>
          <a:p>
            <a:pPr marL="698500" lvl="1" indent="-228600">
              <a:lnSpc>
                <a:spcPct val="90000"/>
              </a:lnSpc>
              <a:spcBef>
                <a:spcPts val="400"/>
              </a:spcBef>
              <a:buFont typeface="Arial" panose="020B0604020202020204" pitchFamily="34" charset="0"/>
              <a:buChar char="•"/>
              <a:tabLst>
                <a:tab pos="697865" algn="l"/>
                <a:tab pos="698500" algn="l"/>
              </a:tabLst>
            </a:pPr>
            <a:r>
              <a:rPr lang="en-US" sz="2000" spc="-5" dirty="0"/>
              <a:t>We</a:t>
            </a:r>
            <a:r>
              <a:rPr lang="en-US" sz="2000" dirty="0"/>
              <a:t> </a:t>
            </a:r>
            <a:r>
              <a:rPr lang="en-US" sz="2000" spc="-15" dirty="0"/>
              <a:t>often</a:t>
            </a:r>
            <a:r>
              <a:rPr lang="en-US" sz="2000" spc="5" dirty="0"/>
              <a:t> </a:t>
            </a:r>
            <a:r>
              <a:rPr lang="en-US" sz="2000" dirty="0"/>
              <a:t>need</a:t>
            </a:r>
            <a:r>
              <a:rPr lang="en-US" sz="2000" spc="5" dirty="0"/>
              <a:t> </a:t>
            </a:r>
            <a:r>
              <a:rPr lang="en-US" sz="2000" dirty="0"/>
              <a:t>to</a:t>
            </a:r>
            <a:r>
              <a:rPr lang="en-US" sz="2000" spc="-5" dirty="0"/>
              <a:t> </a:t>
            </a:r>
            <a:r>
              <a:rPr lang="en-US" sz="2000" b="1" dirty="0"/>
              <a:t>align </a:t>
            </a:r>
            <a:r>
              <a:rPr lang="en-US" sz="2000" spc="-5" dirty="0"/>
              <a:t>each</a:t>
            </a:r>
            <a:r>
              <a:rPr lang="en-US" sz="2000" spc="5" dirty="0"/>
              <a:t> </a:t>
            </a:r>
            <a:r>
              <a:rPr lang="en-US" sz="2000" spc="-5" dirty="0"/>
              <a:t>character</a:t>
            </a:r>
            <a:r>
              <a:rPr lang="en-US" sz="2000" dirty="0"/>
              <a:t> </a:t>
            </a:r>
            <a:r>
              <a:rPr lang="en-US" sz="2000" spc="-5" dirty="0"/>
              <a:t>of</a:t>
            </a:r>
            <a:r>
              <a:rPr lang="en-US" sz="2000" spc="5" dirty="0"/>
              <a:t> </a:t>
            </a:r>
            <a:r>
              <a:rPr lang="en-US" sz="2000" dirty="0"/>
              <a:t>the</a:t>
            </a:r>
            <a:r>
              <a:rPr lang="en-US" sz="2000" spc="5" dirty="0"/>
              <a:t> </a:t>
            </a:r>
            <a:r>
              <a:rPr lang="en-US" sz="2000" spc="-5" dirty="0"/>
              <a:t>two</a:t>
            </a:r>
            <a:r>
              <a:rPr lang="en-US" sz="2000" spc="5" dirty="0"/>
              <a:t> </a:t>
            </a:r>
            <a:r>
              <a:rPr lang="en-US" sz="2000" spc="-5" dirty="0"/>
              <a:t>strings</a:t>
            </a:r>
            <a:r>
              <a:rPr lang="en-US" sz="2000" dirty="0"/>
              <a:t> to</a:t>
            </a:r>
            <a:r>
              <a:rPr lang="en-US" sz="2000" spc="5" dirty="0"/>
              <a:t> </a:t>
            </a:r>
            <a:r>
              <a:rPr lang="en-US" sz="2000" spc="-5" dirty="0"/>
              <a:t>each</a:t>
            </a:r>
            <a:r>
              <a:rPr lang="en-US" sz="2000" spc="5" dirty="0"/>
              <a:t> </a:t>
            </a:r>
            <a:r>
              <a:rPr lang="en-US" sz="2000" spc="-5" dirty="0"/>
              <a:t>other</a:t>
            </a:r>
            <a:endParaRPr lang="en-US" sz="2000" dirty="0"/>
          </a:p>
          <a:p>
            <a:pPr marL="355600" indent="-228600">
              <a:lnSpc>
                <a:spcPct val="90000"/>
              </a:lnSpc>
              <a:spcBef>
                <a:spcPts val="595"/>
              </a:spcBef>
              <a:buClr>
                <a:srgbClr val="CC0000"/>
              </a:buClr>
              <a:buFont typeface="Arial" panose="020B0604020202020204" pitchFamily="34" charset="0"/>
              <a:buChar char="•"/>
              <a:tabLst>
                <a:tab pos="354965" algn="l"/>
                <a:tab pos="355600" algn="l"/>
              </a:tabLst>
            </a:pPr>
            <a:r>
              <a:rPr lang="en-US" sz="2000" spc="-5" dirty="0"/>
              <a:t>We</a:t>
            </a:r>
            <a:r>
              <a:rPr lang="en-US" sz="2000" spc="-10" dirty="0"/>
              <a:t> </a:t>
            </a:r>
            <a:r>
              <a:rPr lang="en-US" sz="2000" dirty="0"/>
              <a:t>do</a:t>
            </a:r>
            <a:r>
              <a:rPr lang="en-US" sz="2000" spc="-10" dirty="0"/>
              <a:t> </a:t>
            </a:r>
            <a:r>
              <a:rPr lang="en-US" sz="2000" dirty="0"/>
              <a:t>this</a:t>
            </a:r>
            <a:r>
              <a:rPr lang="en-US" sz="2000" spc="-5" dirty="0"/>
              <a:t> </a:t>
            </a:r>
            <a:r>
              <a:rPr lang="en-US" sz="2000" dirty="0"/>
              <a:t>by</a:t>
            </a:r>
            <a:r>
              <a:rPr lang="en-US" sz="2000" spc="-10" dirty="0"/>
              <a:t> </a:t>
            </a:r>
            <a:r>
              <a:rPr lang="en-US" sz="2000" dirty="0"/>
              <a:t>keeping</a:t>
            </a:r>
            <a:r>
              <a:rPr lang="en-US" sz="2000" spc="-10" dirty="0"/>
              <a:t> </a:t>
            </a:r>
            <a:r>
              <a:rPr lang="en-US" sz="2000" dirty="0"/>
              <a:t>a</a:t>
            </a:r>
            <a:r>
              <a:rPr lang="en-US" sz="2000" spc="-5" dirty="0"/>
              <a:t> “backtrace”</a:t>
            </a:r>
            <a:endParaRPr lang="en-US" sz="2000" dirty="0"/>
          </a:p>
          <a:p>
            <a:pPr marL="355600" indent="-228600">
              <a:lnSpc>
                <a:spcPct val="90000"/>
              </a:lnSpc>
              <a:spcBef>
                <a:spcPts val="620"/>
              </a:spcBef>
              <a:buClr>
                <a:srgbClr val="CC0000"/>
              </a:buClr>
              <a:buFont typeface="Arial" panose="020B0604020202020204" pitchFamily="34" charset="0"/>
              <a:buChar char="•"/>
              <a:tabLst>
                <a:tab pos="354965" algn="l"/>
                <a:tab pos="355600" algn="l"/>
              </a:tabLst>
            </a:pPr>
            <a:r>
              <a:rPr lang="en-US" sz="2000" spc="-5" dirty="0"/>
              <a:t>Every</a:t>
            </a:r>
            <a:r>
              <a:rPr lang="en-US" sz="2000" dirty="0"/>
              <a:t> </a:t>
            </a:r>
            <a:r>
              <a:rPr lang="en-US" sz="2000" spc="-10" dirty="0"/>
              <a:t>time</a:t>
            </a:r>
            <a:r>
              <a:rPr lang="en-US" sz="2000" dirty="0"/>
              <a:t> </a:t>
            </a:r>
            <a:r>
              <a:rPr lang="en-US" sz="2000" spc="-5" dirty="0"/>
              <a:t>we</a:t>
            </a:r>
            <a:r>
              <a:rPr lang="en-US" sz="2000" spc="5" dirty="0"/>
              <a:t> </a:t>
            </a:r>
            <a:r>
              <a:rPr lang="en-US" sz="2000" spc="-5" dirty="0"/>
              <a:t>enter</a:t>
            </a:r>
            <a:r>
              <a:rPr lang="en-US" sz="2000" dirty="0"/>
              <a:t> a</a:t>
            </a:r>
            <a:r>
              <a:rPr lang="en-US" sz="2000" spc="5" dirty="0"/>
              <a:t> </a:t>
            </a:r>
            <a:r>
              <a:rPr lang="en-US" sz="2000" dirty="0"/>
              <a:t>cell, </a:t>
            </a:r>
            <a:r>
              <a:rPr lang="en-US" sz="2000" spc="-5" dirty="0"/>
              <a:t>remember</a:t>
            </a:r>
            <a:r>
              <a:rPr lang="en-US" sz="2000" spc="5" dirty="0"/>
              <a:t> </a:t>
            </a:r>
            <a:r>
              <a:rPr lang="en-US" sz="2000" spc="-5" dirty="0"/>
              <a:t>where</a:t>
            </a:r>
            <a:r>
              <a:rPr lang="en-US" sz="2000" dirty="0"/>
              <a:t> </a:t>
            </a:r>
            <a:r>
              <a:rPr lang="en-US" sz="2000" spc="-5" dirty="0"/>
              <a:t>we</a:t>
            </a:r>
            <a:r>
              <a:rPr lang="en-US" sz="2000" spc="5" dirty="0"/>
              <a:t> </a:t>
            </a:r>
            <a:r>
              <a:rPr lang="en-US" sz="2000" spc="-5" dirty="0"/>
              <a:t>came</a:t>
            </a:r>
            <a:r>
              <a:rPr lang="en-US" sz="2000" dirty="0"/>
              <a:t> </a:t>
            </a:r>
            <a:r>
              <a:rPr lang="en-US" sz="2000" spc="-5" dirty="0"/>
              <a:t>from</a:t>
            </a:r>
            <a:endParaRPr lang="en-US" sz="2000" dirty="0"/>
          </a:p>
          <a:p>
            <a:pPr marL="355600" indent="-228600">
              <a:lnSpc>
                <a:spcPct val="90000"/>
              </a:lnSpc>
              <a:spcBef>
                <a:spcPts val="520"/>
              </a:spcBef>
              <a:buClr>
                <a:srgbClr val="CC0000"/>
              </a:buClr>
              <a:buFont typeface="Arial" panose="020B0604020202020204" pitchFamily="34" charset="0"/>
              <a:buChar char="•"/>
              <a:tabLst>
                <a:tab pos="354965" algn="l"/>
                <a:tab pos="355600" algn="l"/>
              </a:tabLst>
            </a:pPr>
            <a:r>
              <a:rPr lang="en-US" sz="2000" spc="-5" dirty="0"/>
              <a:t>When</a:t>
            </a:r>
            <a:r>
              <a:rPr lang="en-US" sz="2000" spc="-15" dirty="0"/>
              <a:t> </a:t>
            </a:r>
            <a:r>
              <a:rPr lang="en-US" sz="2000" spc="-5" dirty="0"/>
              <a:t>we</a:t>
            </a:r>
            <a:r>
              <a:rPr lang="en-US" sz="2000" spc="-10" dirty="0"/>
              <a:t> </a:t>
            </a:r>
            <a:r>
              <a:rPr lang="en-US" sz="2000" spc="-5" dirty="0"/>
              <a:t>reach</a:t>
            </a:r>
            <a:r>
              <a:rPr lang="en-US" sz="2000" spc="-15" dirty="0"/>
              <a:t> </a:t>
            </a:r>
            <a:r>
              <a:rPr lang="en-US" sz="2000" dirty="0"/>
              <a:t>the</a:t>
            </a:r>
            <a:r>
              <a:rPr lang="en-US" sz="2000" spc="-10" dirty="0"/>
              <a:t> </a:t>
            </a:r>
            <a:r>
              <a:rPr lang="en-US" sz="2000" dirty="0"/>
              <a:t>end,</a:t>
            </a:r>
          </a:p>
          <a:p>
            <a:pPr marL="698500" lvl="1" indent="-228600">
              <a:lnSpc>
                <a:spcPct val="90000"/>
              </a:lnSpc>
              <a:spcBef>
                <a:spcPts val="525"/>
              </a:spcBef>
              <a:buFont typeface="Arial" panose="020B0604020202020204" pitchFamily="34" charset="0"/>
              <a:buChar char="•"/>
              <a:tabLst>
                <a:tab pos="697865" algn="l"/>
                <a:tab pos="698500" algn="l"/>
              </a:tabLst>
            </a:pPr>
            <a:r>
              <a:rPr lang="en-US" sz="2000" spc="-5" dirty="0"/>
              <a:t>Trace</a:t>
            </a:r>
            <a:r>
              <a:rPr lang="en-US" sz="2000" dirty="0"/>
              <a:t> </a:t>
            </a:r>
            <a:r>
              <a:rPr lang="en-US" sz="2000" spc="-5" dirty="0"/>
              <a:t>back</a:t>
            </a:r>
            <a:r>
              <a:rPr lang="en-US" sz="2000" spc="5" dirty="0"/>
              <a:t> </a:t>
            </a:r>
            <a:r>
              <a:rPr lang="en-US" sz="2000" dirty="0"/>
              <a:t>the path</a:t>
            </a:r>
            <a:r>
              <a:rPr lang="en-US" sz="2000" spc="5" dirty="0"/>
              <a:t> </a:t>
            </a:r>
            <a:r>
              <a:rPr lang="en-US" sz="2000" spc="-5" dirty="0"/>
              <a:t>from</a:t>
            </a:r>
            <a:r>
              <a:rPr lang="en-US" sz="2000" spc="5" dirty="0"/>
              <a:t> </a:t>
            </a:r>
            <a:r>
              <a:rPr lang="en-US" sz="2000" dirty="0"/>
              <a:t>the upper</a:t>
            </a:r>
            <a:r>
              <a:rPr lang="en-US" sz="2000" spc="5" dirty="0"/>
              <a:t> </a:t>
            </a:r>
            <a:r>
              <a:rPr lang="en-US" sz="2000" spc="-5" dirty="0"/>
              <a:t>right</a:t>
            </a:r>
            <a:r>
              <a:rPr lang="en-US" sz="2000" dirty="0"/>
              <a:t> </a:t>
            </a:r>
            <a:r>
              <a:rPr lang="en-US" sz="2000" spc="-5" dirty="0"/>
              <a:t>corner</a:t>
            </a:r>
            <a:r>
              <a:rPr lang="en-US" sz="2000" spc="5" dirty="0"/>
              <a:t> </a:t>
            </a:r>
            <a:r>
              <a:rPr lang="en-US" sz="2000" dirty="0"/>
              <a:t>to </a:t>
            </a:r>
            <a:r>
              <a:rPr lang="en-US" sz="2000" spc="-5" dirty="0"/>
              <a:t>read</a:t>
            </a:r>
            <a:r>
              <a:rPr lang="en-US" sz="2000" spc="5" dirty="0"/>
              <a:t> </a:t>
            </a:r>
            <a:r>
              <a:rPr lang="en-US" sz="2000" spc="-5" dirty="0"/>
              <a:t>oﬀ</a:t>
            </a:r>
            <a:r>
              <a:rPr lang="en-US" sz="2000" spc="5" dirty="0"/>
              <a:t> </a:t>
            </a:r>
            <a:r>
              <a:rPr lang="en-US" sz="2000" dirty="0"/>
              <a:t>the </a:t>
            </a:r>
            <a:r>
              <a:rPr lang="en-US" sz="2000" spc="-5" dirty="0"/>
              <a:t>alignment</a:t>
            </a:r>
            <a:endParaRPr lang="en-US" sz="2000" dirty="0"/>
          </a:p>
        </p:txBody>
      </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791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0CAD5F8C-3481-990F-3D1F-EF578C89D13A}"/>
              </a:ext>
            </a:extLst>
          </p:cNvPr>
          <p:cNvSpPr txBox="1">
            <a:spLocks/>
          </p:cNvSpPr>
          <p:nvPr/>
        </p:nvSpPr>
        <p:spPr>
          <a:xfrm>
            <a:off x="1450339" y="482600"/>
            <a:ext cx="3457563"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t>Edit</a:t>
            </a:r>
            <a:r>
              <a:rPr lang="en-US" spc="-95"/>
              <a:t> </a:t>
            </a:r>
            <a:r>
              <a:rPr lang="en-US"/>
              <a:t>Distance</a:t>
            </a:r>
            <a:endParaRPr lang="en-US" dirty="0"/>
          </a:p>
        </p:txBody>
      </p:sp>
      <p:graphicFrame>
        <p:nvGraphicFramePr>
          <p:cNvPr id="3" name="object 6">
            <a:extLst>
              <a:ext uri="{FF2B5EF4-FFF2-40B4-BE49-F238E27FC236}">
                <a16:creationId xmlns:a16="http://schemas.microsoft.com/office/drawing/2014/main" id="{03100BBE-3866-AB8C-8F6C-D0A75FE0FFE8}"/>
              </a:ext>
            </a:extLst>
          </p:cNvPr>
          <p:cNvGraphicFramePr>
            <a:graphicFrameLocks noGrp="1"/>
          </p:cNvGraphicFramePr>
          <p:nvPr>
            <p:extLst>
              <p:ext uri="{D42A27DB-BD31-4B8C-83A1-F6EECF244321}">
                <p14:modId xmlns:p14="http://schemas.microsoft.com/office/powerpoint/2010/main" val="1766603963"/>
              </p:ext>
            </p:extLst>
          </p:nvPr>
        </p:nvGraphicFramePr>
        <p:xfrm>
          <a:off x="1369752" y="2040294"/>
          <a:ext cx="6934199" cy="3395652"/>
        </p:xfrm>
        <a:graphic>
          <a:graphicData uri="http://schemas.openxmlformats.org/drawingml/2006/table">
            <a:tbl>
              <a:tblPr firstRow="1" bandRow="1">
                <a:tableStyleId>{2D5ABB26-0587-4C30-8999-92F81FD0307C}</a:tableStyleId>
              </a:tblPr>
              <a:tblGrid>
                <a:gridCol w="630555">
                  <a:extLst>
                    <a:ext uri="{9D8B030D-6E8A-4147-A177-3AD203B41FA5}">
                      <a16:colId xmlns:a16="http://schemas.microsoft.com/office/drawing/2014/main" val="20000"/>
                    </a:ext>
                  </a:extLst>
                </a:gridCol>
                <a:gridCol w="630555">
                  <a:extLst>
                    <a:ext uri="{9D8B030D-6E8A-4147-A177-3AD203B41FA5}">
                      <a16:colId xmlns:a16="http://schemas.microsoft.com/office/drawing/2014/main" val="20001"/>
                    </a:ext>
                  </a:extLst>
                </a:gridCol>
                <a:gridCol w="630554">
                  <a:extLst>
                    <a:ext uri="{9D8B030D-6E8A-4147-A177-3AD203B41FA5}">
                      <a16:colId xmlns:a16="http://schemas.microsoft.com/office/drawing/2014/main" val="20002"/>
                    </a:ext>
                  </a:extLst>
                </a:gridCol>
                <a:gridCol w="630555">
                  <a:extLst>
                    <a:ext uri="{9D8B030D-6E8A-4147-A177-3AD203B41FA5}">
                      <a16:colId xmlns:a16="http://schemas.microsoft.com/office/drawing/2014/main" val="20003"/>
                    </a:ext>
                  </a:extLst>
                </a:gridCol>
                <a:gridCol w="630555">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29920">
                  <a:extLst>
                    <a:ext uri="{9D8B030D-6E8A-4147-A177-3AD203B41FA5}">
                      <a16:colId xmlns:a16="http://schemas.microsoft.com/office/drawing/2014/main" val="20006"/>
                    </a:ext>
                  </a:extLst>
                </a:gridCol>
                <a:gridCol w="629920">
                  <a:extLst>
                    <a:ext uri="{9D8B030D-6E8A-4147-A177-3AD203B41FA5}">
                      <a16:colId xmlns:a16="http://schemas.microsoft.com/office/drawing/2014/main" val="20007"/>
                    </a:ext>
                  </a:extLst>
                </a:gridCol>
                <a:gridCol w="629920">
                  <a:extLst>
                    <a:ext uri="{9D8B030D-6E8A-4147-A177-3AD203B41FA5}">
                      <a16:colId xmlns:a16="http://schemas.microsoft.com/office/drawing/2014/main" val="20008"/>
                    </a:ext>
                  </a:extLst>
                </a:gridCol>
                <a:gridCol w="629920">
                  <a:extLst>
                    <a:ext uri="{9D8B030D-6E8A-4147-A177-3AD203B41FA5}">
                      <a16:colId xmlns:a16="http://schemas.microsoft.com/office/drawing/2014/main" val="20009"/>
                    </a:ext>
                  </a:extLst>
                </a:gridCol>
                <a:gridCol w="629920">
                  <a:extLst>
                    <a:ext uri="{9D8B030D-6E8A-4147-A177-3AD203B41FA5}">
                      <a16:colId xmlns:a16="http://schemas.microsoft.com/office/drawing/2014/main" val="20010"/>
                    </a:ext>
                  </a:extLst>
                </a:gridCol>
              </a:tblGrid>
              <a:tr h="297179">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97179">
                <a:tc>
                  <a:txBody>
                    <a:bodyPr/>
                    <a:lstStyle/>
                    <a:p>
                      <a:pPr marL="90805">
                        <a:lnSpc>
                          <a:spcPct val="100000"/>
                        </a:lnSpc>
                        <a:spcBef>
                          <a:spcPts val="270"/>
                        </a:spcBef>
                      </a:pPr>
                      <a:r>
                        <a:rPr sz="1500" dirty="0">
                          <a:solidFill>
                            <a:srgbClr val="5400A8"/>
                          </a:solidFill>
                          <a:latin typeface="Tahoma"/>
                          <a:cs typeface="Tahoma"/>
                        </a:rPr>
                        <a:t>O</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23862">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97179">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97179">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97179">
                <a:tc>
                  <a:txBody>
                    <a:bodyPr/>
                    <a:lstStyle/>
                    <a:p>
                      <a:pPr marL="90805">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97179">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97179">
                <a:tc>
                  <a:txBody>
                    <a:bodyPr/>
                    <a:lstStyle/>
                    <a:p>
                      <a:pPr marL="90805">
                        <a:lnSpc>
                          <a:spcPct val="100000"/>
                        </a:lnSpc>
                        <a:spcBef>
                          <a:spcPts val="270"/>
                        </a:spcBef>
                      </a:pPr>
                      <a:r>
                        <a:rPr sz="1500" dirty="0">
                          <a:solidFill>
                            <a:srgbClr val="5400A8"/>
                          </a:solidFill>
                          <a:latin typeface="Tahoma"/>
                          <a:cs typeface="Tahoma"/>
                        </a:rPr>
                        <a:t>N</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97179">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97179">
                <a:tc>
                  <a:txBody>
                    <a:bodyPr/>
                    <a:lstStyle/>
                    <a:p>
                      <a:pPr marL="90805">
                        <a:lnSpc>
                          <a:spcPct val="100000"/>
                        </a:lnSpc>
                        <a:spcBef>
                          <a:spcPts val="270"/>
                        </a:spcBef>
                      </a:pPr>
                      <a:r>
                        <a:rPr sz="1500" dirty="0">
                          <a:solidFill>
                            <a:srgbClr val="5400A8"/>
                          </a:solidFill>
                          <a:latin typeface="Tahoma"/>
                          <a:cs typeface="Tahoma"/>
                        </a:rPr>
                        <a:t>#</a:t>
                      </a:r>
                      <a:endParaRPr sz="1500">
                        <a:latin typeface="Tahoma"/>
                        <a:cs typeface="Tahoma"/>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b="1" dirty="0">
                          <a:solidFill>
                            <a:srgbClr val="2584BB"/>
                          </a:solidFill>
                          <a:latin typeface="Tahoma"/>
                          <a:cs typeface="Tahoma"/>
                        </a:rPr>
                        <a:t>0</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1</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2</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3</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4</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5</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6</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7</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8</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9</a:t>
                      </a:r>
                      <a:endParaRPr sz="150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97179">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X</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500" dirty="0">
                          <a:solidFill>
                            <a:srgbClr val="5400A8"/>
                          </a:solidFill>
                          <a:latin typeface="Tahoma"/>
                          <a:cs typeface="Tahoma"/>
                        </a:rPr>
                        <a:t>E</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C</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U</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T</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I</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O</a:t>
                      </a:r>
                      <a:endParaRPr sz="1500">
                        <a:latin typeface="Tahoma"/>
                        <a:cs typeface="Tahoma"/>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270"/>
                        </a:spcBef>
                      </a:pPr>
                      <a:r>
                        <a:rPr sz="1500" dirty="0">
                          <a:solidFill>
                            <a:srgbClr val="5400A8"/>
                          </a:solidFill>
                          <a:latin typeface="Tahoma"/>
                          <a:cs typeface="Tahoma"/>
                        </a:rPr>
                        <a:t>N</a:t>
                      </a:r>
                      <a:endParaRPr sz="1500" dirty="0">
                        <a:latin typeface="Tahoma"/>
                        <a:cs typeface="Tahoma"/>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pic>
        <p:nvPicPr>
          <p:cNvPr id="4" name="object 8">
            <a:extLst>
              <a:ext uri="{FF2B5EF4-FFF2-40B4-BE49-F238E27FC236}">
                <a16:creationId xmlns:a16="http://schemas.microsoft.com/office/drawing/2014/main" id="{282AE5C9-40AA-E10D-46DA-D5E1D01D1F8D}"/>
              </a:ext>
            </a:extLst>
          </p:cNvPr>
          <p:cNvPicPr/>
          <p:nvPr/>
        </p:nvPicPr>
        <p:blipFill>
          <a:blip r:embed="rId2" cstate="print"/>
          <a:stretch>
            <a:fillRect/>
          </a:stretch>
        </p:blipFill>
        <p:spPr>
          <a:xfrm>
            <a:off x="5004278" y="307910"/>
            <a:ext cx="4074407" cy="1175621"/>
          </a:xfrm>
          <a:prstGeom prst="rect">
            <a:avLst/>
          </a:prstGeom>
        </p:spPr>
      </p:pic>
    </p:spTree>
    <p:extLst>
      <p:ext uri="{BB962C8B-B14F-4D97-AF65-F5344CB8AC3E}">
        <p14:creationId xmlns:p14="http://schemas.microsoft.com/office/powerpoint/2010/main" val="17479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9F211EF-93AE-4843-68F4-07EFCBE5F9E9}"/>
              </a:ext>
            </a:extLst>
          </p:cNvPr>
          <p:cNvSpPr txBox="1">
            <a:spLocks/>
          </p:cNvSpPr>
          <p:nvPr/>
        </p:nvSpPr>
        <p:spPr>
          <a:xfrm>
            <a:off x="1450339" y="577850"/>
            <a:ext cx="6255386"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err="1"/>
              <a:t>MinEdit</a:t>
            </a:r>
            <a:r>
              <a:rPr lang="en-US" spc="-20" dirty="0"/>
              <a:t> </a:t>
            </a:r>
            <a:r>
              <a:rPr lang="en-US" spc="-5" dirty="0"/>
              <a:t>with</a:t>
            </a:r>
            <a:r>
              <a:rPr lang="en-US" spc="-15" dirty="0"/>
              <a:t> </a:t>
            </a:r>
            <a:r>
              <a:rPr lang="en-US" spc="-5" dirty="0"/>
              <a:t>Backtrace</a:t>
            </a:r>
          </a:p>
        </p:txBody>
      </p:sp>
      <p:pic>
        <p:nvPicPr>
          <p:cNvPr id="3" name="object 7">
            <a:extLst>
              <a:ext uri="{FF2B5EF4-FFF2-40B4-BE49-F238E27FC236}">
                <a16:creationId xmlns:a16="http://schemas.microsoft.com/office/drawing/2014/main" id="{CA89306F-4B34-DE9A-1910-9CE7B081C8A9}"/>
              </a:ext>
            </a:extLst>
          </p:cNvPr>
          <p:cNvPicPr/>
          <p:nvPr/>
        </p:nvPicPr>
        <p:blipFill>
          <a:blip r:embed="rId3" cstate="print"/>
          <a:stretch>
            <a:fillRect/>
          </a:stretch>
        </p:blipFill>
        <p:spPr>
          <a:xfrm>
            <a:off x="1450339" y="2875901"/>
            <a:ext cx="8185890" cy="3233331"/>
          </a:xfrm>
          <a:prstGeom prst="rect">
            <a:avLst/>
          </a:prstGeom>
        </p:spPr>
      </p:pic>
    </p:spTree>
    <p:extLst>
      <p:ext uri="{BB962C8B-B14F-4D97-AF65-F5344CB8AC3E}">
        <p14:creationId xmlns:p14="http://schemas.microsoft.com/office/powerpoint/2010/main" val="2815901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A9973E3-A574-22F4-2F20-D9591EADC6D0}"/>
              </a:ext>
            </a:extLst>
          </p:cNvPr>
          <p:cNvSpPr txBox="1">
            <a:spLocks/>
          </p:cNvSpPr>
          <p:nvPr/>
        </p:nvSpPr>
        <p:spPr>
          <a:xfrm>
            <a:off x="1450339" y="196850"/>
            <a:ext cx="7452995"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Adding</a:t>
            </a:r>
            <a:r>
              <a:rPr lang="en-US"/>
              <a:t> </a:t>
            </a:r>
            <a:r>
              <a:rPr lang="en-US" spc="-5"/>
              <a:t>Backtrace</a:t>
            </a:r>
            <a:r>
              <a:rPr lang="en-US"/>
              <a:t> to</a:t>
            </a:r>
            <a:r>
              <a:rPr lang="en-US" spc="5"/>
              <a:t> </a:t>
            </a:r>
            <a:r>
              <a:rPr lang="en-US" spc="-5"/>
              <a:t>Minimum</a:t>
            </a:r>
            <a:r>
              <a:rPr lang="en-US"/>
              <a:t> </a:t>
            </a:r>
            <a:r>
              <a:rPr lang="en-US" spc="-5"/>
              <a:t>Edit</a:t>
            </a:r>
            <a:r>
              <a:rPr lang="en-US"/>
              <a:t> </a:t>
            </a:r>
            <a:r>
              <a:rPr lang="en-US" spc="-5"/>
              <a:t>Distance</a:t>
            </a:r>
            <a:endParaRPr lang="en-US" spc="-5" dirty="0"/>
          </a:p>
        </p:txBody>
      </p:sp>
      <p:sp>
        <p:nvSpPr>
          <p:cNvPr id="3" name="object 7">
            <a:extLst>
              <a:ext uri="{FF2B5EF4-FFF2-40B4-BE49-F238E27FC236}">
                <a16:creationId xmlns:a16="http://schemas.microsoft.com/office/drawing/2014/main" id="{80829ED8-47D2-7E08-53B7-90151F062130}"/>
              </a:ext>
            </a:extLst>
          </p:cNvPr>
          <p:cNvSpPr txBox="1"/>
          <p:nvPr/>
        </p:nvSpPr>
        <p:spPr>
          <a:xfrm>
            <a:off x="1193164" y="1825053"/>
            <a:ext cx="2307590" cy="960119"/>
          </a:xfrm>
          <a:prstGeom prst="rect">
            <a:avLst/>
          </a:prstGeom>
        </p:spPr>
        <p:txBody>
          <a:bodyPr vert="horz" wrap="square" lIns="0" tIns="59054" rIns="0" bIns="0" rtlCol="0">
            <a:spAutoFit/>
          </a:bodyPr>
          <a:lstStyle/>
          <a:p>
            <a:pPr marL="355600" indent="-342900">
              <a:lnSpc>
                <a:spcPct val="100000"/>
              </a:lnSpc>
              <a:spcBef>
                <a:spcPts val="464"/>
              </a:spcBef>
              <a:buClr>
                <a:srgbClr val="CC0000"/>
              </a:buClr>
              <a:buFont typeface="Times New Roman"/>
              <a:buChar char="•"/>
              <a:tabLst>
                <a:tab pos="354965" algn="l"/>
                <a:tab pos="355600" algn="l"/>
              </a:tabLst>
            </a:pPr>
            <a:r>
              <a:rPr sz="1800" spc="-5" dirty="0">
                <a:latin typeface="Calibri"/>
                <a:cs typeface="Calibri"/>
              </a:rPr>
              <a:t>Base</a:t>
            </a:r>
            <a:r>
              <a:rPr sz="1800" spc="-25" dirty="0">
                <a:latin typeface="Calibri"/>
                <a:cs typeface="Calibri"/>
              </a:rPr>
              <a:t> </a:t>
            </a:r>
            <a:r>
              <a:rPr sz="1800" spc="-5" dirty="0">
                <a:latin typeface="Calibri"/>
                <a:cs typeface="Calibri"/>
              </a:rPr>
              <a:t>conditions:</a:t>
            </a:r>
            <a:endParaRPr sz="1800" dirty="0">
              <a:latin typeface="Calibri"/>
              <a:cs typeface="Calibri"/>
            </a:endParaRPr>
          </a:p>
          <a:p>
            <a:pPr marL="469900">
              <a:lnSpc>
                <a:spcPct val="100000"/>
              </a:lnSpc>
              <a:spcBef>
                <a:spcPts val="320"/>
              </a:spcBef>
            </a:pPr>
            <a:r>
              <a:rPr sz="1600" spc="-5" dirty="0">
                <a:latin typeface="Courier New"/>
                <a:cs typeface="Courier New"/>
              </a:rPr>
              <a:t>D(i,0)</a:t>
            </a:r>
            <a:r>
              <a:rPr sz="1600" spc="-45" dirty="0">
                <a:latin typeface="Courier New"/>
                <a:cs typeface="Courier New"/>
              </a:rPr>
              <a:t> </a:t>
            </a:r>
            <a:r>
              <a:rPr sz="1600" dirty="0">
                <a:latin typeface="Courier New"/>
                <a:cs typeface="Courier New"/>
              </a:rPr>
              <a:t>=</a:t>
            </a:r>
            <a:r>
              <a:rPr sz="1600" spc="-35" dirty="0">
                <a:latin typeface="Courier New"/>
                <a:cs typeface="Courier New"/>
              </a:rPr>
              <a:t> </a:t>
            </a:r>
            <a:r>
              <a:rPr sz="1600" dirty="0">
                <a:latin typeface="Courier New"/>
                <a:cs typeface="Courier New"/>
              </a:rPr>
              <a:t>i</a:t>
            </a:r>
          </a:p>
          <a:p>
            <a:pPr marL="355600" indent="-342900">
              <a:lnSpc>
                <a:spcPct val="100000"/>
              </a:lnSpc>
              <a:spcBef>
                <a:spcPts val="430"/>
              </a:spcBef>
              <a:buClr>
                <a:srgbClr val="CC0000"/>
              </a:buClr>
              <a:buFont typeface="Times New Roman"/>
              <a:buChar char="•"/>
              <a:tabLst>
                <a:tab pos="354965" algn="l"/>
                <a:tab pos="355600" algn="l"/>
              </a:tabLst>
            </a:pPr>
            <a:r>
              <a:rPr sz="1800" spc="-5" dirty="0">
                <a:latin typeface="Calibri"/>
                <a:cs typeface="Calibri"/>
              </a:rPr>
              <a:t>Recurrence</a:t>
            </a:r>
            <a:r>
              <a:rPr sz="1800" spc="-35" dirty="0">
                <a:latin typeface="Calibri"/>
                <a:cs typeface="Calibri"/>
              </a:rPr>
              <a:t> </a:t>
            </a:r>
            <a:r>
              <a:rPr sz="1800" spc="-5" dirty="0">
                <a:latin typeface="Calibri"/>
                <a:cs typeface="Calibri"/>
              </a:rPr>
              <a:t>Relation</a:t>
            </a:r>
            <a:r>
              <a:rPr sz="1800" i="1" spc="-5" dirty="0">
                <a:latin typeface="Calibri"/>
                <a:cs typeface="Calibri"/>
              </a:rPr>
              <a:t>:</a:t>
            </a:r>
            <a:endParaRPr sz="1800" dirty="0">
              <a:latin typeface="Calibri"/>
              <a:cs typeface="Calibri"/>
            </a:endParaRPr>
          </a:p>
        </p:txBody>
      </p:sp>
      <p:sp>
        <p:nvSpPr>
          <p:cNvPr id="4" name="object 8">
            <a:extLst>
              <a:ext uri="{FF2B5EF4-FFF2-40B4-BE49-F238E27FC236}">
                <a16:creationId xmlns:a16="http://schemas.microsoft.com/office/drawing/2014/main" id="{E4FBB436-39CC-0EB1-D7C0-020C6A5A7E3F}"/>
              </a:ext>
            </a:extLst>
          </p:cNvPr>
          <p:cNvSpPr txBox="1"/>
          <p:nvPr/>
        </p:nvSpPr>
        <p:spPr>
          <a:xfrm>
            <a:off x="6346824" y="1825053"/>
            <a:ext cx="2556510" cy="631190"/>
          </a:xfrm>
          <a:prstGeom prst="rect">
            <a:avLst/>
          </a:prstGeom>
        </p:spPr>
        <p:txBody>
          <a:bodyPr vert="horz" wrap="square" lIns="0" tIns="59054" rIns="0" bIns="0" rtlCol="0">
            <a:spAutoFit/>
          </a:bodyPr>
          <a:lstStyle/>
          <a:p>
            <a:pPr marL="12700">
              <a:lnSpc>
                <a:spcPct val="100000"/>
              </a:lnSpc>
              <a:spcBef>
                <a:spcPts val="464"/>
              </a:spcBef>
            </a:pPr>
            <a:r>
              <a:rPr sz="1800" spc="-5" dirty="0">
                <a:latin typeface="Calibri"/>
                <a:cs typeface="Calibri"/>
              </a:rPr>
              <a:t>Termination:</a:t>
            </a:r>
            <a:endParaRPr sz="1800" dirty="0">
              <a:latin typeface="Calibri"/>
              <a:cs typeface="Calibri"/>
            </a:endParaRPr>
          </a:p>
          <a:p>
            <a:pPr marL="348615">
              <a:lnSpc>
                <a:spcPct val="100000"/>
              </a:lnSpc>
              <a:spcBef>
                <a:spcPts val="320"/>
              </a:spcBef>
            </a:pPr>
            <a:r>
              <a:rPr sz="1600" spc="-5" dirty="0">
                <a:latin typeface="Courier New"/>
                <a:cs typeface="Courier New"/>
              </a:rPr>
              <a:t>D(N,M)</a:t>
            </a:r>
            <a:r>
              <a:rPr sz="1600" spc="-50" dirty="0">
                <a:latin typeface="Courier New"/>
                <a:cs typeface="Courier New"/>
              </a:rPr>
              <a:t> </a:t>
            </a:r>
            <a:r>
              <a:rPr sz="1600" spc="-5" dirty="0">
                <a:latin typeface="Courier New"/>
                <a:cs typeface="Courier New"/>
              </a:rPr>
              <a:t>is</a:t>
            </a:r>
            <a:r>
              <a:rPr sz="1600" spc="-45" dirty="0">
                <a:latin typeface="Courier New"/>
                <a:cs typeface="Courier New"/>
              </a:rPr>
              <a:t> </a:t>
            </a:r>
            <a:r>
              <a:rPr sz="1600" spc="-5" dirty="0">
                <a:latin typeface="Courier New"/>
                <a:cs typeface="Courier New"/>
              </a:rPr>
              <a:t>distance</a:t>
            </a:r>
            <a:endParaRPr sz="1600" dirty="0">
              <a:latin typeface="Courier New"/>
              <a:cs typeface="Courier New"/>
            </a:endParaRPr>
          </a:p>
        </p:txBody>
      </p:sp>
      <p:sp>
        <p:nvSpPr>
          <p:cNvPr id="5" name="object 9">
            <a:extLst>
              <a:ext uri="{FF2B5EF4-FFF2-40B4-BE49-F238E27FC236}">
                <a16:creationId xmlns:a16="http://schemas.microsoft.com/office/drawing/2014/main" id="{CDC6F540-9736-0FA9-3092-0DBAE9B98E85}"/>
              </a:ext>
            </a:extLst>
          </p:cNvPr>
          <p:cNvSpPr txBox="1"/>
          <p:nvPr/>
        </p:nvSpPr>
        <p:spPr>
          <a:xfrm>
            <a:off x="4129151" y="2187003"/>
            <a:ext cx="12452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ourier New"/>
                <a:cs typeface="Courier New"/>
              </a:rPr>
              <a:t>D(0,j)</a:t>
            </a:r>
            <a:r>
              <a:rPr sz="1600" spc="-50" dirty="0">
                <a:latin typeface="Courier New"/>
                <a:cs typeface="Courier New"/>
              </a:rPr>
              <a:t> </a:t>
            </a:r>
            <a:r>
              <a:rPr sz="1600" dirty="0">
                <a:latin typeface="Courier New"/>
                <a:cs typeface="Courier New"/>
              </a:rPr>
              <a:t>=</a:t>
            </a:r>
            <a:r>
              <a:rPr sz="1600" spc="-50" dirty="0">
                <a:latin typeface="Courier New"/>
                <a:cs typeface="Courier New"/>
              </a:rPr>
              <a:t> </a:t>
            </a:r>
            <a:r>
              <a:rPr sz="1600" dirty="0">
                <a:latin typeface="Courier New"/>
                <a:cs typeface="Courier New"/>
              </a:rPr>
              <a:t>j</a:t>
            </a:r>
            <a:endParaRPr sz="1600">
              <a:latin typeface="Courier New"/>
              <a:cs typeface="Courier New"/>
            </a:endParaRPr>
          </a:p>
        </p:txBody>
      </p:sp>
      <p:sp>
        <p:nvSpPr>
          <p:cNvPr id="6" name="object 10">
            <a:extLst>
              <a:ext uri="{FF2B5EF4-FFF2-40B4-BE49-F238E27FC236}">
                <a16:creationId xmlns:a16="http://schemas.microsoft.com/office/drawing/2014/main" id="{158BB153-0878-356F-0026-5AF86B2A9B5E}"/>
              </a:ext>
            </a:extLst>
          </p:cNvPr>
          <p:cNvSpPr txBox="1"/>
          <p:nvPr/>
        </p:nvSpPr>
        <p:spPr>
          <a:xfrm>
            <a:off x="1402079" y="3028187"/>
            <a:ext cx="2098675" cy="520700"/>
          </a:xfrm>
          <a:prstGeom prst="rect">
            <a:avLst/>
          </a:prstGeom>
        </p:spPr>
        <p:txBody>
          <a:bodyPr vert="horz" wrap="square" lIns="0" tIns="12700" rIns="0" bIns="0" rtlCol="0">
            <a:spAutoFit/>
          </a:bodyPr>
          <a:lstStyle/>
          <a:p>
            <a:pPr marL="12700">
              <a:lnSpc>
                <a:spcPct val="100000"/>
              </a:lnSpc>
              <a:spcBef>
                <a:spcPts val="100"/>
              </a:spcBef>
              <a:tabLst>
                <a:tab pos="1231900" algn="l"/>
              </a:tabLst>
            </a:pPr>
            <a:r>
              <a:rPr sz="1600" spc="-5" dirty="0">
                <a:latin typeface="Courier New"/>
                <a:cs typeface="Courier New"/>
              </a:rPr>
              <a:t>For</a:t>
            </a:r>
            <a:r>
              <a:rPr sz="1600" dirty="0">
                <a:latin typeface="Courier New"/>
                <a:cs typeface="Courier New"/>
              </a:rPr>
              <a:t> </a:t>
            </a:r>
            <a:r>
              <a:rPr sz="1600" spc="-5" dirty="0">
                <a:latin typeface="Courier New"/>
                <a:cs typeface="Courier New"/>
              </a:rPr>
              <a:t>each	</a:t>
            </a:r>
            <a:r>
              <a:rPr sz="1600" dirty="0">
                <a:latin typeface="Courier New"/>
                <a:cs typeface="Courier New"/>
              </a:rPr>
              <a:t>i</a:t>
            </a:r>
            <a:r>
              <a:rPr sz="1600" spc="-50" dirty="0">
                <a:latin typeface="Courier New"/>
                <a:cs typeface="Courier New"/>
              </a:rPr>
              <a:t> </a:t>
            </a:r>
            <a:r>
              <a:rPr sz="1600" dirty="0">
                <a:latin typeface="Courier New"/>
                <a:cs typeface="Courier New"/>
              </a:rPr>
              <a:t>=</a:t>
            </a:r>
            <a:r>
              <a:rPr sz="1600" spc="-50" dirty="0">
                <a:latin typeface="Courier New"/>
                <a:cs typeface="Courier New"/>
              </a:rPr>
              <a:t> </a:t>
            </a:r>
            <a:r>
              <a:rPr sz="1600" dirty="0">
                <a:latin typeface="Courier New"/>
                <a:cs typeface="Courier New"/>
              </a:rPr>
              <a:t>1…M</a:t>
            </a:r>
          </a:p>
          <a:p>
            <a:pPr marL="668020">
              <a:lnSpc>
                <a:spcPct val="100000"/>
              </a:lnSpc>
              <a:spcBef>
                <a:spcPts val="60"/>
              </a:spcBef>
              <a:tabLst>
                <a:tab pos="1887220" algn="l"/>
              </a:tabLst>
            </a:pPr>
            <a:r>
              <a:rPr sz="1600" spc="-5" dirty="0">
                <a:latin typeface="Courier New"/>
                <a:cs typeface="Courier New"/>
              </a:rPr>
              <a:t>For</a:t>
            </a:r>
            <a:r>
              <a:rPr sz="1600" dirty="0">
                <a:latin typeface="Courier New"/>
                <a:cs typeface="Courier New"/>
              </a:rPr>
              <a:t> </a:t>
            </a:r>
            <a:r>
              <a:rPr sz="1600" spc="-5" dirty="0">
                <a:latin typeface="Courier New"/>
                <a:cs typeface="Courier New"/>
              </a:rPr>
              <a:t>each	</a:t>
            </a:r>
            <a:r>
              <a:rPr sz="1600" dirty="0">
                <a:latin typeface="Courier New"/>
                <a:cs typeface="Courier New"/>
              </a:rPr>
              <a:t>j</a:t>
            </a:r>
          </a:p>
        </p:txBody>
      </p:sp>
      <p:sp>
        <p:nvSpPr>
          <p:cNvPr id="7" name="object 13">
            <a:extLst>
              <a:ext uri="{FF2B5EF4-FFF2-40B4-BE49-F238E27FC236}">
                <a16:creationId xmlns:a16="http://schemas.microsoft.com/office/drawing/2014/main" id="{5021864D-8DA2-DD48-42DB-D9ED265FE872}"/>
              </a:ext>
            </a:extLst>
          </p:cNvPr>
          <p:cNvSpPr txBox="1"/>
          <p:nvPr/>
        </p:nvSpPr>
        <p:spPr>
          <a:xfrm>
            <a:off x="3584574" y="3202241"/>
            <a:ext cx="2098675" cy="1310640"/>
          </a:xfrm>
          <a:prstGeom prst="rect">
            <a:avLst/>
          </a:prstGeom>
        </p:spPr>
        <p:txBody>
          <a:bodyPr vert="horz" wrap="square" lIns="0" tIns="111760" rIns="0" bIns="0" rtlCol="0">
            <a:spAutoFit/>
          </a:bodyPr>
          <a:lstStyle/>
          <a:p>
            <a:pPr marL="57785">
              <a:lnSpc>
                <a:spcPct val="100000"/>
              </a:lnSpc>
              <a:spcBef>
                <a:spcPts val="880"/>
              </a:spcBef>
            </a:pPr>
            <a:r>
              <a:rPr sz="1600" dirty="0">
                <a:latin typeface="Courier New"/>
                <a:cs typeface="Courier New"/>
              </a:rPr>
              <a:t>=</a:t>
            </a:r>
            <a:r>
              <a:rPr sz="1600" spc="-70" dirty="0">
                <a:latin typeface="Courier New"/>
                <a:cs typeface="Courier New"/>
              </a:rPr>
              <a:t> </a:t>
            </a:r>
            <a:r>
              <a:rPr sz="1600" dirty="0">
                <a:latin typeface="Courier New"/>
                <a:cs typeface="Courier New"/>
              </a:rPr>
              <a:t>1…N</a:t>
            </a:r>
          </a:p>
          <a:p>
            <a:pPr marR="5080" algn="r">
              <a:lnSpc>
                <a:spcPct val="100000"/>
              </a:lnSpc>
              <a:spcBef>
                <a:spcPts val="780"/>
              </a:spcBef>
            </a:pPr>
            <a:r>
              <a:rPr sz="1600" spc="-5" dirty="0">
                <a:latin typeface="Courier New"/>
                <a:cs typeface="Courier New"/>
              </a:rPr>
              <a:t>D(i-1,j)</a:t>
            </a:r>
            <a:r>
              <a:rPr sz="1600" spc="-55" dirty="0">
                <a:latin typeface="Courier New"/>
                <a:cs typeface="Courier New"/>
              </a:rPr>
              <a:t> </a:t>
            </a:r>
            <a:r>
              <a:rPr sz="1600" dirty="0">
                <a:latin typeface="Courier New"/>
                <a:cs typeface="Courier New"/>
              </a:rPr>
              <a:t>+</a:t>
            </a:r>
            <a:r>
              <a:rPr sz="1600" spc="-50" dirty="0">
                <a:latin typeface="Courier New"/>
                <a:cs typeface="Courier New"/>
              </a:rPr>
              <a:t> </a:t>
            </a:r>
            <a:r>
              <a:rPr sz="1600" dirty="0">
                <a:latin typeface="Courier New"/>
                <a:cs typeface="Courier New"/>
              </a:rPr>
              <a:t>1</a:t>
            </a:r>
          </a:p>
          <a:p>
            <a:pPr marR="5080" algn="r">
              <a:lnSpc>
                <a:spcPct val="100000"/>
              </a:lnSpc>
              <a:spcBef>
                <a:spcPts val="500"/>
              </a:spcBef>
              <a:tabLst>
                <a:tab pos="608965" algn="l"/>
              </a:tabLst>
            </a:pPr>
            <a:r>
              <a:rPr sz="1600" spc="-5" dirty="0">
                <a:latin typeface="Courier New"/>
                <a:cs typeface="Courier New"/>
              </a:rPr>
              <a:t>min	D(i,j-1)</a:t>
            </a:r>
            <a:r>
              <a:rPr sz="1600" spc="-55" dirty="0">
                <a:latin typeface="Courier New"/>
                <a:cs typeface="Courier New"/>
              </a:rPr>
              <a:t> </a:t>
            </a:r>
            <a:r>
              <a:rPr sz="1600" dirty="0">
                <a:latin typeface="Courier New"/>
                <a:cs typeface="Courier New"/>
              </a:rPr>
              <a:t>+</a:t>
            </a:r>
            <a:r>
              <a:rPr sz="1600" spc="-50" dirty="0">
                <a:latin typeface="Courier New"/>
                <a:cs typeface="Courier New"/>
              </a:rPr>
              <a:t> </a:t>
            </a:r>
            <a:r>
              <a:rPr sz="1600" dirty="0">
                <a:latin typeface="Courier New"/>
                <a:cs typeface="Courier New"/>
              </a:rPr>
              <a:t>1</a:t>
            </a:r>
          </a:p>
          <a:p>
            <a:pPr marR="5080" algn="r">
              <a:lnSpc>
                <a:spcPct val="100000"/>
              </a:lnSpc>
              <a:spcBef>
                <a:spcPts val="380"/>
              </a:spcBef>
            </a:pPr>
            <a:r>
              <a:rPr lang="en-US" sz="1600" dirty="0">
                <a:latin typeface="Courier New"/>
                <a:cs typeface="Courier New"/>
              </a:rPr>
              <a:t>D(i-1, j-1)</a:t>
            </a:r>
            <a:r>
              <a:rPr sz="1600" dirty="0">
                <a:latin typeface="Courier New"/>
                <a:cs typeface="Courier New"/>
              </a:rPr>
              <a:t>+</a:t>
            </a:r>
          </a:p>
        </p:txBody>
      </p:sp>
      <p:sp>
        <p:nvSpPr>
          <p:cNvPr id="8" name="object 11">
            <a:extLst>
              <a:ext uri="{FF2B5EF4-FFF2-40B4-BE49-F238E27FC236}">
                <a16:creationId xmlns:a16="http://schemas.microsoft.com/office/drawing/2014/main" id="{33EAF643-D5F1-07A7-E707-5BC388323191}"/>
              </a:ext>
            </a:extLst>
          </p:cNvPr>
          <p:cNvSpPr txBox="1"/>
          <p:nvPr/>
        </p:nvSpPr>
        <p:spPr>
          <a:xfrm>
            <a:off x="2621279" y="3966970"/>
            <a:ext cx="8794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ourier New"/>
                <a:cs typeface="Courier New"/>
              </a:rPr>
              <a:t>D(i,j)=</a:t>
            </a:r>
            <a:endParaRPr sz="1600" dirty="0">
              <a:latin typeface="Courier New"/>
              <a:cs typeface="Courier New"/>
            </a:endParaRPr>
          </a:p>
        </p:txBody>
      </p:sp>
      <p:sp>
        <p:nvSpPr>
          <p:cNvPr id="9" name="object 16">
            <a:extLst>
              <a:ext uri="{FF2B5EF4-FFF2-40B4-BE49-F238E27FC236}">
                <a16:creationId xmlns:a16="http://schemas.microsoft.com/office/drawing/2014/main" id="{C9F311A0-1217-6175-9B2E-EBC2DBC6E160}"/>
              </a:ext>
            </a:extLst>
          </p:cNvPr>
          <p:cNvSpPr txBox="1"/>
          <p:nvPr/>
        </p:nvSpPr>
        <p:spPr>
          <a:xfrm>
            <a:off x="2346959" y="5022088"/>
            <a:ext cx="112331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ourier New"/>
                <a:cs typeface="Courier New"/>
              </a:rPr>
              <a:t>ptr(i,j)=</a:t>
            </a:r>
            <a:endParaRPr sz="1600" dirty="0">
              <a:latin typeface="Courier New"/>
              <a:cs typeface="Courier New"/>
            </a:endParaRPr>
          </a:p>
        </p:txBody>
      </p:sp>
      <p:sp>
        <p:nvSpPr>
          <p:cNvPr id="10" name="object 17">
            <a:extLst>
              <a:ext uri="{FF2B5EF4-FFF2-40B4-BE49-F238E27FC236}">
                <a16:creationId xmlns:a16="http://schemas.microsoft.com/office/drawing/2014/main" id="{5CF7A4B5-F913-9A97-37C9-2C2FAC7DDD62}"/>
              </a:ext>
            </a:extLst>
          </p:cNvPr>
          <p:cNvSpPr/>
          <p:nvPr/>
        </p:nvSpPr>
        <p:spPr>
          <a:xfrm>
            <a:off x="4014851" y="3606290"/>
            <a:ext cx="228600" cy="990600"/>
          </a:xfrm>
          <a:custGeom>
            <a:avLst/>
            <a:gdLst/>
            <a:ahLst/>
            <a:cxnLst/>
            <a:rect l="l" t="t" r="r" b="b"/>
            <a:pathLst>
              <a:path w="228600" h="990600">
                <a:moveTo>
                  <a:pt x="228600" y="990599"/>
                </a:moveTo>
                <a:lnTo>
                  <a:pt x="184109" y="983860"/>
                </a:lnTo>
                <a:lnTo>
                  <a:pt x="147777" y="965480"/>
                </a:lnTo>
                <a:lnTo>
                  <a:pt x="123282" y="938220"/>
                </a:lnTo>
                <a:lnTo>
                  <a:pt x="114299" y="904837"/>
                </a:lnTo>
                <a:lnTo>
                  <a:pt x="114299" y="581061"/>
                </a:lnTo>
                <a:lnTo>
                  <a:pt x="105317" y="547679"/>
                </a:lnTo>
                <a:lnTo>
                  <a:pt x="80822" y="520419"/>
                </a:lnTo>
                <a:lnTo>
                  <a:pt x="44490" y="502039"/>
                </a:lnTo>
                <a:lnTo>
                  <a:pt x="0" y="495299"/>
                </a:lnTo>
                <a:lnTo>
                  <a:pt x="44490" y="488560"/>
                </a:lnTo>
                <a:lnTo>
                  <a:pt x="80822" y="470180"/>
                </a:lnTo>
                <a:lnTo>
                  <a:pt x="105317" y="442920"/>
                </a:lnTo>
                <a:lnTo>
                  <a:pt x="114299" y="409537"/>
                </a:lnTo>
                <a:lnTo>
                  <a:pt x="114299" y="85761"/>
                </a:lnTo>
                <a:lnTo>
                  <a:pt x="123282" y="52379"/>
                </a:lnTo>
                <a:lnTo>
                  <a:pt x="147777" y="25119"/>
                </a:lnTo>
                <a:lnTo>
                  <a:pt x="184109" y="6739"/>
                </a:lnTo>
                <a:lnTo>
                  <a:pt x="228600" y="0"/>
                </a:lnTo>
              </a:path>
            </a:pathLst>
          </a:custGeom>
          <a:ln w="25399">
            <a:solidFill>
              <a:srgbClr val="011279"/>
            </a:solidFill>
          </a:ln>
        </p:spPr>
        <p:txBody>
          <a:bodyPr wrap="square" lIns="0" tIns="0" rIns="0" bIns="0" rtlCol="0"/>
          <a:lstStyle/>
          <a:p>
            <a:endParaRPr/>
          </a:p>
        </p:txBody>
      </p:sp>
      <p:sp>
        <p:nvSpPr>
          <p:cNvPr id="11" name="object 24">
            <a:extLst>
              <a:ext uri="{FF2B5EF4-FFF2-40B4-BE49-F238E27FC236}">
                <a16:creationId xmlns:a16="http://schemas.microsoft.com/office/drawing/2014/main" id="{F0E07AB3-E22B-D595-D751-CE0E02277622}"/>
              </a:ext>
            </a:extLst>
          </p:cNvPr>
          <p:cNvSpPr txBox="1"/>
          <p:nvPr/>
        </p:nvSpPr>
        <p:spPr>
          <a:xfrm>
            <a:off x="7007708" y="3605528"/>
            <a:ext cx="788035" cy="236220"/>
          </a:xfrm>
          <a:prstGeom prst="rect">
            <a:avLst/>
          </a:prstGeom>
          <a:solidFill>
            <a:srgbClr val="FFFB00"/>
          </a:solidFill>
          <a:ln w="9524">
            <a:solidFill>
              <a:srgbClr val="2B97C7"/>
            </a:solidFill>
          </a:ln>
        </p:spPr>
        <p:txBody>
          <a:bodyPr vert="horz" wrap="square" lIns="0" tIns="0" rIns="0" bIns="0" rtlCol="0">
            <a:spAutoFit/>
          </a:bodyPr>
          <a:lstStyle/>
          <a:p>
            <a:pPr marL="91440">
              <a:lnSpc>
                <a:spcPts val="1480"/>
              </a:lnSpc>
            </a:pPr>
            <a:r>
              <a:rPr sz="1400" spc="-5" dirty="0">
                <a:latin typeface="Calibri"/>
                <a:cs typeface="Calibri"/>
              </a:rPr>
              <a:t>deletion</a:t>
            </a:r>
            <a:endParaRPr sz="1400" dirty="0">
              <a:latin typeface="Calibri"/>
              <a:cs typeface="Calibri"/>
            </a:endParaRPr>
          </a:p>
        </p:txBody>
      </p:sp>
      <p:sp>
        <p:nvSpPr>
          <p:cNvPr id="12" name="object 23">
            <a:extLst>
              <a:ext uri="{FF2B5EF4-FFF2-40B4-BE49-F238E27FC236}">
                <a16:creationId xmlns:a16="http://schemas.microsoft.com/office/drawing/2014/main" id="{86D8CEB1-7E3A-8801-3069-F69BCAF8B2CA}"/>
              </a:ext>
            </a:extLst>
          </p:cNvPr>
          <p:cNvSpPr txBox="1"/>
          <p:nvPr/>
        </p:nvSpPr>
        <p:spPr>
          <a:xfrm>
            <a:off x="7007708" y="3966970"/>
            <a:ext cx="831850" cy="236220"/>
          </a:xfrm>
          <a:prstGeom prst="rect">
            <a:avLst/>
          </a:prstGeom>
          <a:solidFill>
            <a:srgbClr val="FFFB00"/>
          </a:solidFill>
          <a:ln w="9524">
            <a:solidFill>
              <a:srgbClr val="2B97C7"/>
            </a:solidFill>
          </a:ln>
        </p:spPr>
        <p:txBody>
          <a:bodyPr vert="horz" wrap="square" lIns="0" tIns="0" rIns="0" bIns="0" rtlCol="0">
            <a:spAutoFit/>
          </a:bodyPr>
          <a:lstStyle/>
          <a:p>
            <a:pPr marL="91440">
              <a:lnSpc>
                <a:spcPts val="1480"/>
              </a:lnSpc>
            </a:pPr>
            <a:r>
              <a:rPr sz="1400" spc="-5" dirty="0">
                <a:latin typeface="Calibri"/>
                <a:cs typeface="Calibri"/>
              </a:rPr>
              <a:t>insertion</a:t>
            </a:r>
            <a:endParaRPr sz="1400" dirty="0">
              <a:latin typeface="Calibri"/>
              <a:cs typeface="Calibri"/>
            </a:endParaRPr>
          </a:p>
        </p:txBody>
      </p:sp>
      <p:sp>
        <p:nvSpPr>
          <p:cNvPr id="13" name="object 14">
            <a:extLst>
              <a:ext uri="{FF2B5EF4-FFF2-40B4-BE49-F238E27FC236}">
                <a16:creationId xmlns:a16="http://schemas.microsoft.com/office/drawing/2014/main" id="{898CD35E-FC8E-216B-6724-F0E1622A15B0}"/>
              </a:ext>
            </a:extLst>
          </p:cNvPr>
          <p:cNvSpPr txBox="1"/>
          <p:nvPr/>
        </p:nvSpPr>
        <p:spPr>
          <a:xfrm>
            <a:off x="5958370" y="4203190"/>
            <a:ext cx="2098675" cy="609600"/>
          </a:xfrm>
          <a:prstGeom prst="rect">
            <a:avLst/>
          </a:prstGeom>
        </p:spPr>
        <p:txBody>
          <a:bodyPr vert="horz" wrap="square" lIns="0" tIns="60960" rIns="0" bIns="0" rtlCol="0">
            <a:spAutoFit/>
          </a:bodyPr>
          <a:lstStyle/>
          <a:p>
            <a:pPr marL="12700">
              <a:lnSpc>
                <a:spcPct val="100000"/>
              </a:lnSpc>
              <a:spcBef>
                <a:spcPts val="480"/>
              </a:spcBef>
            </a:pPr>
            <a:r>
              <a:rPr sz="1600" spc="-5" dirty="0">
                <a:latin typeface="Courier New"/>
                <a:cs typeface="Courier New"/>
              </a:rPr>
              <a:t>2;</a:t>
            </a:r>
            <a:r>
              <a:rPr sz="1600" spc="-30" dirty="0">
                <a:latin typeface="Courier New"/>
                <a:cs typeface="Courier New"/>
              </a:rPr>
              <a:t> </a:t>
            </a:r>
            <a:r>
              <a:rPr sz="1600" spc="-5" dirty="0">
                <a:latin typeface="Courier New"/>
                <a:cs typeface="Courier New"/>
              </a:rPr>
              <a:t>if</a:t>
            </a:r>
            <a:r>
              <a:rPr sz="1600" spc="-25" dirty="0">
                <a:latin typeface="Courier New"/>
                <a:cs typeface="Courier New"/>
              </a:rPr>
              <a:t> </a:t>
            </a:r>
            <a:r>
              <a:rPr sz="1600" dirty="0">
                <a:latin typeface="Courier New"/>
                <a:cs typeface="Courier New"/>
              </a:rPr>
              <a:t>X(i)</a:t>
            </a:r>
            <a:r>
              <a:rPr sz="1600" spc="-30" dirty="0">
                <a:latin typeface="Courier New"/>
                <a:cs typeface="Courier New"/>
              </a:rPr>
              <a:t> </a:t>
            </a:r>
            <a:r>
              <a:rPr sz="1600" spc="-85" dirty="0">
                <a:latin typeface="Courier New"/>
                <a:cs typeface="Courier New"/>
              </a:rPr>
              <a:t>≠</a:t>
            </a:r>
            <a:r>
              <a:rPr sz="1600" spc="-20" dirty="0">
                <a:latin typeface="Courier New"/>
                <a:cs typeface="Courier New"/>
              </a:rPr>
              <a:t> </a:t>
            </a:r>
            <a:r>
              <a:rPr sz="1600" spc="-5" dirty="0">
                <a:latin typeface="Courier New"/>
                <a:cs typeface="Courier New"/>
              </a:rPr>
              <a:t>Y(j)</a:t>
            </a:r>
            <a:endParaRPr sz="1600" dirty="0">
              <a:latin typeface="Courier New"/>
              <a:cs typeface="Courier New"/>
            </a:endParaRPr>
          </a:p>
          <a:p>
            <a:pPr marL="12700">
              <a:lnSpc>
                <a:spcPct val="100000"/>
              </a:lnSpc>
              <a:spcBef>
                <a:spcPts val="380"/>
              </a:spcBef>
            </a:pPr>
            <a:r>
              <a:rPr sz="1600" spc="-5" dirty="0">
                <a:latin typeface="Courier New"/>
                <a:cs typeface="Courier New"/>
              </a:rPr>
              <a:t>0;</a:t>
            </a:r>
            <a:r>
              <a:rPr sz="1600" spc="-30" dirty="0">
                <a:latin typeface="Courier New"/>
                <a:cs typeface="Courier New"/>
              </a:rPr>
              <a:t> </a:t>
            </a:r>
            <a:r>
              <a:rPr sz="1600" spc="-5" dirty="0">
                <a:latin typeface="Courier New"/>
                <a:cs typeface="Courier New"/>
              </a:rPr>
              <a:t>if</a:t>
            </a:r>
            <a:r>
              <a:rPr sz="1600" spc="-25" dirty="0">
                <a:latin typeface="Courier New"/>
                <a:cs typeface="Courier New"/>
              </a:rPr>
              <a:t> </a:t>
            </a:r>
            <a:r>
              <a:rPr sz="1600" dirty="0">
                <a:latin typeface="Courier New"/>
                <a:cs typeface="Courier New"/>
              </a:rPr>
              <a:t>X(i)</a:t>
            </a:r>
            <a:r>
              <a:rPr sz="1600" spc="-30" dirty="0">
                <a:latin typeface="Courier New"/>
                <a:cs typeface="Courier New"/>
              </a:rPr>
              <a:t> </a:t>
            </a:r>
            <a:r>
              <a:rPr sz="1600" dirty="0">
                <a:latin typeface="Courier New"/>
                <a:cs typeface="Courier New"/>
              </a:rPr>
              <a:t>=</a:t>
            </a:r>
            <a:r>
              <a:rPr sz="1600" spc="-25" dirty="0">
                <a:latin typeface="Courier New"/>
                <a:cs typeface="Courier New"/>
              </a:rPr>
              <a:t> </a:t>
            </a:r>
            <a:r>
              <a:rPr sz="1600" dirty="0">
                <a:latin typeface="Courier New"/>
                <a:cs typeface="Courier New"/>
              </a:rPr>
              <a:t>Y(j)</a:t>
            </a:r>
          </a:p>
        </p:txBody>
      </p:sp>
      <p:sp>
        <p:nvSpPr>
          <p:cNvPr id="14" name="object 25">
            <a:extLst>
              <a:ext uri="{FF2B5EF4-FFF2-40B4-BE49-F238E27FC236}">
                <a16:creationId xmlns:a16="http://schemas.microsoft.com/office/drawing/2014/main" id="{FF20326A-19DF-4E9F-DBDA-C6311EA72B40}"/>
              </a:ext>
            </a:extLst>
          </p:cNvPr>
          <p:cNvSpPr txBox="1"/>
          <p:nvPr/>
        </p:nvSpPr>
        <p:spPr>
          <a:xfrm>
            <a:off x="4681766" y="5692395"/>
            <a:ext cx="1066800" cy="236220"/>
          </a:xfrm>
          <a:prstGeom prst="rect">
            <a:avLst/>
          </a:prstGeom>
          <a:solidFill>
            <a:srgbClr val="FFFB00"/>
          </a:solidFill>
          <a:ln w="9524">
            <a:solidFill>
              <a:srgbClr val="2B97C7"/>
            </a:solidFill>
          </a:ln>
        </p:spPr>
        <p:txBody>
          <a:bodyPr vert="horz" wrap="square" lIns="0" tIns="0" rIns="0" bIns="0" rtlCol="0">
            <a:spAutoFit/>
          </a:bodyPr>
          <a:lstStyle/>
          <a:p>
            <a:pPr marL="91440">
              <a:lnSpc>
                <a:spcPts val="1480"/>
              </a:lnSpc>
            </a:pPr>
            <a:r>
              <a:rPr sz="1400" spc="-5" dirty="0">
                <a:latin typeface="Calibri"/>
                <a:cs typeface="Calibri"/>
              </a:rPr>
              <a:t>substitution</a:t>
            </a:r>
            <a:endParaRPr sz="1400" dirty="0">
              <a:latin typeface="Calibri"/>
              <a:cs typeface="Calibri"/>
            </a:endParaRPr>
          </a:p>
        </p:txBody>
      </p:sp>
      <p:sp>
        <p:nvSpPr>
          <p:cNvPr id="15" name="object 15">
            <a:extLst>
              <a:ext uri="{FF2B5EF4-FFF2-40B4-BE49-F238E27FC236}">
                <a16:creationId xmlns:a16="http://schemas.microsoft.com/office/drawing/2014/main" id="{5E5ACCDE-51A7-FDA6-2DB7-F5333EB431C1}"/>
              </a:ext>
            </a:extLst>
          </p:cNvPr>
          <p:cNvSpPr txBox="1"/>
          <p:nvPr/>
        </p:nvSpPr>
        <p:spPr>
          <a:xfrm>
            <a:off x="3757993" y="5026658"/>
            <a:ext cx="513715" cy="901700"/>
          </a:xfrm>
          <a:prstGeom prst="rect">
            <a:avLst/>
          </a:prstGeom>
        </p:spPr>
        <p:txBody>
          <a:bodyPr vert="horz" wrap="square" lIns="0" tIns="12700" rIns="0" bIns="0" rtlCol="0">
            <a:spAutoFit/>
          </a:bodyPr>
          <a:lstStyle/>
          <a:p>
            <a:pPr marL="12700" marR="5080" algn="just">
              <a:lnSpc>
                <a:spcPct val="119800"/>
              </a:lnSpc>
              <a:spcBef>
                <a:spcPts val="100"/>
              </a:spcBef>
            </a:pPr>
            <a:r>
              <a:rPr sz="1600" dirty="0">
                <a:latin typeface="Courier New"/>
                <a:cs typeface="Courier New"/>
              </a:rPr>
              <a:t>LEFT  DOWN  DIAG</a:t>
            </a:r>
          </a:p>
        </p:txBody>
      </p:sp>
      <p:sp>
        <p:nvSpPr>
          <p:cNvPr id="16" name="object 19">
            <a:extLst>
              <a:ext uri="{FF2B5EF4-FFF2-40B4-BE49-F238E27FC236}">
                <a16:creationId xmlns:a16="http://schemas.microsoft.com/office/drawing/2014/main" id="{27F2E502-C5E8-9995-4250-C51B77DC5C3D}"/>
              </a:ext>
            </a:extLst>
          </p:cNvPr>
          <p:cNvSpPr/>
          <p:nvPr/>
        </p:nvSpPr>
        <p:spPr>
          <a:xfrm>
            <a:off x="3470274" y="4982208"/>
            <a:ext cx="228600" cy="990600"/>
          </a:xfrm>
          <a:custGeom>
            <a:avLst/>
            <a:gdLst/>
            <a:ahLst/>
            <a:cxnLst/>
            <a:rect l="l" t="t" r="r" b="b"/>
            <a:pathLst>
              <a:path w="228600" h="990600">
                <a:moveTo>
                  <a:pt x="228599" y="990599"/>
                </a:moveTo>
                <a:lnTo>
                  <a:pt x="184109" y="983860"/>
                </a:lnTo>
                <a:lnTo>
                  <a:pt x="147777" y="965480"/>
                </a:lnTo>
                <a:lnTo>
                  <a:pt x="123282" y="938220"/>
                </a:lnTo>
                <a:lnTo>
                  <a:pt x="114299" y="904837"/>
                </a:lnTo>
                <a:lnTo>
                  <a:pt x="114299" y="581061"/>
                </a:lnTo>
                <a:lnTo>
                  <a:pt x="105317" y="547679"/>
                </a:lnTo>
                <a:lnTo>
                  <a:pt x="80822" y="520418"/>
                </a:lnTo>
                <a:lnTo>
                  <a:pt x="44490" y="502039"/>
                </a:lnTo>
                <a:lnTo>
                  <a:pt x="0" y="495299"/>
                </a:lnTo>
                <a:lnTo>
                  <a:pt x="44490" y="488560"/>
                </a:lnTo>
                <a:lnTo>
                  <a:pt x="80822" y="470180"/>
                </a:lnTo>
                <a:lnTo>
                  <a:pt x="105317" y="442920"/>
                </a:lnTo>
                <a:lnTo>
                  <a:pt x="114299" y="409537"/>
                </a:lnTo>
                <a:lnTo>
                  <a:pt x="114299" y="85762"/>
                </a:lnTo>
                <a:lnTo>
                  <a:pt x="123282" y="52379"/>
                </a:lnTo>
                <a:lnTo>
                  <a:pt x="147777" y="25119"/>
                </a:lnTo>
                <a:lnTo>
                  <a:pt x="184109" y="6739"/>
                </a:lnTo>
                <a:lnTo>
                  <a:pt x="228599" y="0"/>
                </a:lnTo>
              </a:path>
            </a:pathLst>
          </a:custGeom>
          <a:ln w="25399">
            <a:solidFill>
              <a:srgbClr val="011279"/>
            </a:solidFill>
          </a:ln>
        </p:spPr>
        <p:txBody>
          <a:bodyPr wrap="square" lIns="0" tIns="0" rIns="0" bIns="0" rtlCol="0"/>
          <a:lstStyle/>
          <a:p>
            <a:endParaRPr/>
          </a:p>
        </p:txBody>
      </p:sp>
      <p:sp>
        <p:nvSpPr>
          <p:cNvPr id="17" name="object 24">
            <a:extLst>
              <a:ext uri="{FF2B5EF4-FFF2-40B4-BE49-F238E27FC236}">
                <a16:creationId xmlns:a16="http://schemas.microsoft.com/office/drawing/2014/main" id="{1B0284FE-0F65-17FA-D527-1B7106CACE9B}"/>
              </a:ext>
            </a:extLst>
          </p:cNvPr>
          <p:cNvSpPr txBox="1"/>
          <p:nvPr/>
        </p:nvSpPr>
        <p:spPr>
          <a:xfrm>
            <a:off x="4696523" y="5359398"/>
            <a:ext cx="788035" cy="236220"/>
          </a:xfrm>
          <a:prstGeom prst="rect">
            <a:avLst/>
          </a:prstGeom>
          <a:solidFill>
            <a:srgbClr val="FFFB00"/>
          </a:solidFill>
          <a:ln w="9524">
            <a:solidFill>
              <a:srgbClr val="2B97C7"/>
            </a:solidFill>
          </a:ln>
        </p:spPr>
        <p:txBody>
          <a:bodyPr vert="horz" wrap="square" lIns="0" tIns="0" rIns="0" bIns="0" rtlCol="0">
            <a:spAutoFit/>
          </a:bodyPr>
          <a:lstStyle/>
          <a:p>
            <a:pPr marL="91440">
              <a:lnSpc>
                <a:spcPts val="1480"/>
              </a:lnSpc>
            </a:pPr>
            <a:r>
              <a:rPr sz="1400" spc="-5" dirty="0">
                <a:latin typeface="Calibri"/>
                <a:cs typeface="Calibri"/>
              </a:rPr>
              <a:t>deletion</a:t>
            </a:r>
            <a:endParaRPr sz="1400" dirty="0">
              <a:latin typeface="Calibri"/>
              <a:cs typeface="Calibri"/>
            </a:endParaRPr>
          </a:p>
        </p:txBody>
      </p:sp>
      <p:sp>
        <p:nvSpPr>
          <p:cNvPr id="18" name="object 23">
            <a:extLst>
              <a:ext uri="{FF2B5EF4-FFF2-40B4-BE49-F238E27FC236}">
                <a16:creationId xmlns:a16="http://schemas.microsoft.com/office/drawing/2014/main" id="{886319A3-7BFC-6EF3-7EFF-9234ADFCA31D}"/>
              </a:ext>
            </a:extLst>
          </p:cNvPr>
          <p:cNvSpPr txBox="1"/>
          <p:nvPr/>
        </p:nvSpPr>
        <p:spPr>
          <a:xfrm>
            <a:off x="4681766" y="5038598"/>
            <a:ext cx="831850" cy="236220"/>
          </a:xfrm>
          <a:prstGeom prst="rect">
            <a:avLst/>
          </a:prstGeom>
          <a:solidFill>
            <a:srgbClr val="FFFB00"/>
          </a:solidFill>
          <a:ln w="9524">
            <a:solidFill>
              <a:srgbClr val="2B97C7"/>
            </a:solidFill>
          </a:ln>
        </p:spPr>
        <p:txBody>
          <a:bodyPr vert="horz" wrap="square" lIns="0" tIns="0" rIns="0" bIns="0" rtlCol="0">
            <a:spAutoFit/>
          </a:bodyPr>
          <a:lstStyle/>
          <a:p>
            <a:pPr marL="91440">
              <a:lnSpc>
                <a:spcPts val="1480"/>
              </a:lnSpc>
            </a:pPr>
            <a:r>
              <a:rPr sz="1400" spc="-5" dirty="0">
                <a:latin typeface="Calibri"/>
                <a:cs typeface="Calibri"/>
              </a:rPr>
              <a:t>insertion</a:t>
            </a:r>
            <a:endParaRPr sz="1400" dirty="0">
              <a:latin typeface="Calibri"/>
              <a:cs typeface="Calibri"/>
            </a:endParaRPr>
          </a:p>
        </p:txBody>
      </p:sp>
      <p:sp>
        <p:nvSpPr>
          <p:cNvPr id="20" name="object 25">
            <a:extLst>
              <a:ext uri="{FF2B5EF4-FFF2-40B4-BE49-F238E27FC236}">
                <a16:creationId xmlns:a16="http://schemas.microsoft.com/office/drawing/2014/main" id="{4CE4CCCB-7AB4-DA53-CA24-1679B71EEF5B}"/>
              </a:ext>
            </a:extLst>
          </p:cNvPr>
          <p:cNvSpPr txBox="1"/>
          <p:nvPr/>
        </p:nvSpPr>
        <p:spPr>
          <a:xfrm>
            <a:off x="8081086" y="4283648"/>
            <a:ext cx="1066800" cy="236220"/>
          </a:xfrm>
          <a:prstGeom prst="rect">
            <a:avLst/>
          </a:prstGeom>
          <a:solidFill>
            <a:srgbClr val="FFFB00"/>
          </a:solidFill>
          <a:ln w="9524">
            <a:solidFill>
              <a:srgbClr val="2B97C7"/>
            </a:solidFill>
          </a:ln>
        </p:spPr>
        <p:txBody>
          <a:bodyPr vert="horz" wrap="square" lIns="0" tIns="0" rIns="0" bIns="0" rtlCol="0">
            <a:spAutoFit/>
          </a:bodyPr>
          <a:lstStyle/>
          <a:p>
            <a:pPr marL="91440">
              <a:lnSpc>
                <a:spcPts val="1480"/>
              </a:lnSpc>
            </a:pPr>
            <a:r>
              <a:rPr sz="1400" spc="-5" dirty="0">
                <a:latin typeface="Calibri"/>
                <a:cs typeface="Calibri"/>
              </a:rPr>
              <a:t>substitution</a:t>
            </a:r>
            <a:endParaRPr sz="1400" dirty="0">
              <a:latin typeface="Calibri"/>
              <a:cs typeface="Calibri"/>
            </a:endParaRPr>
          </a:p>
        </p:txBody>
      </p:sp>
    </p:spTree>
    <p:extLst>
      <p:ext uri="{BB962C8B-B14F-4D97-AF65-F5344CB8AC3E}">
        <p14:creationId xmlns:p14="http://schemas.microsoft.com/office/powerpoint/2010/main" val="971165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5094BCBA-D04D-A8F7-FD17-F183B87E009A}"/>
              </a:ext>
            </a:extLst>
          </p:cNvPr>
          <p:cNvSpPr txBox="1">
            <a:spLocks/>
          </p:cNvSpPr>
          <p:nvPr/>
        </p:nvSpPr>
        <p:spPr>
          <a:xfrm>
            <a:off x="1704974" y="274513"/>
            <a:ext cx="5581651"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The</a:t>
            </a:r>
            <a:r>
              <a:rPr lang="en-US" spc="-25"/>
              <a:t> </a:t>
            </a:r>
            <a:r>
              <a:rPr lang="en-US" spc="-5"/>
              <a:t>Distance</a:t>
            </a:r>
            <a:r>
              <a:rPr lang="en-US" spc="-20"/>
              <a:t> </a:t>
            </a:r>
            <a:r>
              <a:rPr lang="en-US" spc="-5"/>
              <a:t>Matrix</a:t>
            </a:r>
            <a:endParaRPr lang="en-US" spc="-5" dirty="0"/>
          </a:p>
        </p:txBody>
      </p:sp>
      <p:grpSp>
        <p:nvGrpSpPr>
          <p:cNvPr id="3" name="object 8">
            <a:extLst>
              <a:ext uri="{FF2B5EF4-FFF2-40B4-BE49-F238E27FC236}">
                <a16:creationId xmlns:a16="http://schemas.microsoft.com/office/drawing/2014/main" id="{55DF9151-A602-76FA-7883-A71DE64B6E93}"/>
              </a:ext>
            </a:extLst>
          </p:cNvPr>
          <p:cNvGrpSpPr/>
          <p:nvPr/>
        </p:nvGrpSpPr>
        <p:grpSpPr>
          <a:xfrm>
            <a:off x="1200149" y="1409700"/>
            <a:ext cx="3848100" cy="2857500"/>
            <a:chOff x="1200149" y="1409700"/>
            <a:chExt cx="3848100" cy="2857500"/>
          </a:xfrm>
        </p:grpSpPr>
        <p:sp>
          <p:nvSpPr>
            <p:cNvPr id="4" name="object 9">
              <a:extLst>
                <a:ext uri="{FF2B5EF4-FFF2-40B4-BE49-F238E27FC236}">
                  <a16:creationId xmlns:a16="http://schemas.microsoft.com/office/drawing/2014/main" id="{1DD22FD3-921E-3FE6-931B-6799177241E0}"/>
                </a:ext>
              </a:extLst>
            </p:cNvPr>
            <p:cNvSpPr/>
            <p:nvPr/>
          </p:nvSpPr>
          <p:spPr>
            <a:xfrm>
              <a:off x="1228724" y="1445418"/>
              <a:ext cx="3810000" cy="2800350"/>
            </a:xfrm>
            <a:custGeom>
              <a:avLst/>
              <a:gdLst/>
              <a:ahLst/>
              <a:cxnLst/>
              <a:rect l="l" t="t" r="r" b="b"/>
              <a:pathLst>
                <a:path w="3810000" h="2800350">
                  <a:moveTo>
                    <a:pt x="0" y="0"/>
                  </a:moveTo>
                  <a:lnTo>
                    <a:pt x="3809999" y="0"/>
                  </a:lnTo>
                  <a:lnTo>
                    <a:pt x="3809999" y="2800349"/>
                  </a:lnTo>
                  <a:lnTo>
                    <a:pt x="0" y="2800349"/>
                  </a:lnTo>
                  <a:lnTo>
                    <a:pt x="0" y="0"/>
                  </a:lnTo>
                  <a:close/>
                </a:path>
              </a:pathLst>
            </a:custGeom>
            <a:ln w="19049">
              <a:solidFill>
                <a:srgbClr val="DEBB5E"/>
              </a:solidFill>
            </a:ln>
          </p:spPr>
          <p:txBody>
            <a:bodyPr wrap="square" lIns="0" tIns="0" rIns="0" bIns="0" rtlCol="0"/>
            <a:lstStyle/>
            <a:p>
              <a:endParaRPr/>
            </a:p>
          </p:txBody>
        </p:sp>
        <p:sp>
          <p:nvSpPr>
            <p:cNvPr id="5" name="object 10">
              <a:extLst>
                <a:ext uri="{FF2B5EF4-FFF2-40B4-BE49-F238E27FC236}">
                  <a16:creationId xmlns:a16="http://schemas.microsoft.com/office/drawing/2014/main" id="{A85D5A7B-BDA0-1DEF-C62A-84C66B439A40}"/>
                </a:ext>
              </a:extLst>
            </p:cNvPr>
            <p:cNvSpPr/>
            <p:nvPr/>
          </p:nvSpPr>
          <p:spPr>
            <a:xfrm>
              <a:off x="1228724" y="4158853"/>
              <a:ext cx="3810000" cy="0"/>
            </a:xfrm>
            <a:custGeom>
              <a:avLst/>
              <a:gdLst/>
              <a:ahLst/>
              <a:cxnLst/>
              <a:rect l="l" t="t" r="r" b="b"/>
              <a:pathLst>
                <a:path w="3810000">
                  <a:moveTo>
                    <a:pt x="0" y="0"/>
                  </a:moveTo>
                  <a:lnTo>
                    <a:pt x="3809999" y="0"/>
                  </a:lnTo>
                </a:path>
              </a:pathLst>
            </a:custGeom>
            <a:ln w="9524">
              <a:solidFill>
                <a:srgbClr val="DEBB5E"/>
              </a:solidFill>
            </a:ln>
          </p:spPr>
          <p:txBody>
            <a:bodyPr wrap="square" lIns="0" tIns="0" rIns="0" bIns="0" rtlCol="0"/>
            <a:lstStyle/>
            <a:p>
              <a:endParaRPr/>
            </a:p>
          </p:txBody>
        </p:sp>
        <p:sp>
          <p:nvSpPr>
            <p:cNvPr id="6" name="object 11">
              <a:extLst>
                <a:ext uri="{FF2B5EF4-FFF2-40B4-BE49-F238E27FC236}">
                  <a16:creationId xmlns:a16="http://schemas.microsoft.com/office/drawing/2014/main" id="{2605C083-F434-EFEE-FC0E-B6E012EF9CD4}"/>
                </a:ext>
              </a:extLst>
            </p:cNvPr>
            <p:cNvSpPr/>
            <p:nvPr/>
          </p:nvSpPr>
          <p:spPr>
            <a:xfrm>
              <a:off x="1233487" y="4085034"/>
              <a:ext cx="3810000" cy="0"/>
            </a:xfrm>
            <a:custGeom>
              <a:avLst/>
              <a:gdLst/>
              <a:ahLst/>
              <a:cxnLst/>
              <a:rect l="l" t="t" r="r" b="b"/>
              <a:pathLst>
                <a:path w="3810000">
                  <a:moveTo>
                    <a:pt x="0" y="0"/>
                  </a:moveTo>
                  <a:lnTo>
                    <a:pt x="3809998" y="0"/>
                  </a:lnTo>
                </a:path>
              </a:pathLst>
            </a:custGeom>
            <a:ln w="9524">
              <a:solidFill>
                <a:srgbClr val="DEBB5E"/>
              </a:solidFill>
            </a:ln>
          </p:spPr>
          <p:txBody>
            <a:bodyPr wrap="square" lIns="0" tIns="0" rIns="0" bIns="0" rtlCol="0"/>
            <a:lstStyle/>
            <a:p>
              <a:endParaRPr/>
            </a:p>
          </p:txBody>
        </p:sp>
        <p:sp>
          <p:nvSpPr>
            <p:cNvPr id="7" name="object 12">
              <a:extLst>
                <a:ext uri="{FF2B5EF4-FFF2-40B4-BE49-F238E27FC236}">
                  <a16:creationId xmlns:a16="http://schemas.microsoft.com/office/drawing/2014/main" id="{36F5A08D-D508-220E-EDAB-8B76AF0CDE7D}"/>
                </a:ext>
              </a:extLst>
            </p:cNvPr>
            <p:cNvSpPr/>
            <p:nvPr/>
          </p:nvSpPr>
          <p:spPr>
            <a:xfrm>
              <a:off x="1233487" y="4017168"/>
              <a:ext cx="3810000" cy="0"/>
            </a:xfrm>
            <a:custGeom>
              <a:avLst/>
              <a:gdLst/>
              <a:ahLst/>
              <a:cxnLst/>
              <a:rect l="l" t="t" r="r" b="b"/>
              <a:pathLst>
                <a:path w="3810000">
                  <a:moveTo>
                    <a:pt x="0" y="0"/>
                  </a:moveTo>
                  <a:lnTo>
                    <a:pt x="3809998" y="0"/>
                  </a:lnTo>
                </a:path>
              </a:pathLst>
            </a:custGeom>
            <a:ln w="9524">
              <a:solidFill>
                <a:srgbClr val="DEBB5E"/>
              </a:solidFill>
            </a:ln>
          </p:spPr>
          <p:txBody>
            <a:bodyPr wrap="square" lIns="0" tIns="0" rIns="0" bIns="0" rtlCol="0"/>
            <a:lstStyle/>
            <a:p>
              <a:endParaRPr/>
            </a:p>
          </p:txBody>
        </p:sp>
        <p:sp>
          <p:nvSpPr>
            <p:cNvPr id="8" name="object 13">
              <a:extLst>
                <a:ext uri="{FF2B5EF4-FFF2-40B4-BE49-F238E27FC236}">
                  <a16:creationId xmlns:a16="http://schemas.microsoft.com/office/drawing/2014/main" id="{50B4B515-9E22-5B56-525D-1B8D5046C967}"/>
                </a:ext>
              </a:extLst>
            </p:cNvPr>
            <p:cNvSpPr/>
            <p:nvPr/>
          </p:nvSpPr>
          <p:spPr>
            <a:xfrm>
              <a:off x="1228724" y="3949303"/>
              <a:ext cx="3810000" cy="0"/>
            </a:xfrm>
            <a:custGeom>
              <a:avLst/>
              <a:gdLst/>
              <a:ahLst/>
              <a:cxnLst/>
              <a:rect l="l" t="t" r="r" b="b"/>
              <a:pathLst>
                <a:path w="3810000">
                  <a:moveTo>
                    <a:pt x="0" y="0"/>
                  </a:moveTo>
                  <a:lnTo>
                    <a:pt x="3809999" y="0"/>
                  </a:lnTo>
                </a:path>
              </a:pathLst>
            </a:custGeom>
            <a:ln w="9524">
              <a:solidFill>
                <a:srgbClr val="DEBB5E"/>
              </a:solidFill>
            </a:ln>
          </p:spPr>
          <p:txBody>
            <a:bodyPr wrap="square" lIns="0" tIns="0" rIns="0" bIns="0" rtlCol="0"/>
            <a:lstStyle/>
            <a:p>
              <a:endParaRPr/>
            </a:p>
          </p:txBody>
        </p:sp>
        <p:sp>
          <p:nvSpPr>
            <p:cNvPr id="9" name="object 14">
              <a:extLst>
                <a:ext uri="{FF2B5EF4-FFF2-40B4-BE49-F238E27FC236}">
                  <a16:creationId xmlns:a16="http://schemas.microsoft.com/office/drawing/2014/main" id="{FAF9C03F-FA2C-3AD0-4850-303467ED8966}"/>
                </a:ext>
              </a:extLst>
            </p:cNvPr>
            <p:cNvSpPr/>
            <p:nvPr/>
          </p:nvSpPr>
          <p:spPr>
            <a:xfrm>
              <a:off x="1233487" y="3885009"/>
              <a:ext cx="3810000" cy="0"/>
            </a:xfrm>
            <a:custGeom>
              <a:avLst/>
              <a:gdLst/>
              <a:ahLst/>
              <a:cxnLst/>
              <a:rect l="l" t="t" r="r" b="b"/>
              <a:pathLst>
                <a:path w="3810000">
                  <a:moveTo>
                    <a:pt x="0" y="0"/>
                  </a:moveTo>
                  <a:lnTo>
                    <a:pt x="3809998" y="0"/>
                  </a:lnTo>
                </a:path>
              </a:pathLst>
            </a:custGeom>
            <a:ln w="9524">
              <a:solidFill>
                <a:srgbClr val="DEBB5E"/>
              </a:solidFill>
            </a:ln>
          </p:spPr>
          <p:txBody>
            <a:bodyPr wrap="square" lIns="0" tIns="0" rIns="0" bIns="0" rtlCol="0"/>
            <a:lstStyle/>
            <a:p>
              <a:endParaRPr/>
            </a:p>
          </p:txBody>
        </p:sp>
        <p:sp>
          <p:nvSpPr>
            <p:cNvPr id="10" name="object 15">
              <a:extLst>
                <a:ext uri="{FF2B5EF4-FFF2-40B4-BE49-F238E27FC236}">
                  <a16:creationId xmlns:a16="http://schemas.microsoft.com/office/drawing/2014/main" id="{6D9643ED-67C9-0DED-B262-8EA0374502D7}"/>
                </a:ext>
              </a:extLst>
            </p:cNvPr>
            <p:cNvSpPr/>
            <p:nvPr/>
          </p:nvSpPr>
          <p:spPr>
            <a:xfrm>
              <a:off x="1228724" y="3811191"/>
              <a:ext cx="3810000" cy="0"/>
            </a:xfrm>
            <a:custGeom>
              <a:avLst/>
              <a:gdLst/>
              <a:ahLst/>
              <a:cxnLst/>
              <a:rect l="l" t="t" r="r" b="b"/>
              <a:pathLst>
                <a:path w="3810000">
                  <a:moveTo>
                    <a:pt x="0" y="0"/>
                  </a:moveTo>
                  <a:lnTo>
                    <a:pt x="3809999" y="0"/>
                  </a:lnTo>
                </a:path>
              </a:pathLst>
            </a:custGeom>
            <a:ln w="9524">
              <a:solidFill>
                <a:srgbClr val="DEBB5E"/>
              </a:solidFill>
            </a:ln>
          </p:spPr>
          <p:txBody>
            <a:bodyPr wrap="square" lIns="0" tIns="0" rIns="0" bIns="0" rtlCol="0"/>
            <a:lstStyle/>
            <a:p>
              <a:endParaRPr/>
            </a:p>
          </p:txBody>
        </p:sp>
        <p:sp>
          <p:nvSpPr>
            <p:cNvPr id="11" name="object 16">
              <a:extLst>
                <a:ext uri="{FF2B5EF4-FFF2-40B4-BE49-F238E27FC236}">
                  <a16:creationId xmlns:a16="http://schemas.microsoft.com/office/drawing/2014/main" id="{C3D0BF14-4171-CAC0-8FE8-7CF31885313B}"/>
                </a:ext>
              </a:extLst>
            </p:cNvPr>
            <p:cNvSpPr/>
            <p:nvPr/>
          </p:nvSpPr>
          <p:spPr>
            <a:xfrm>
              <a:off x="1219199" y="3743324"/>
              <a:ext cx="3810000" cy="0"/>
            </a:xfrm>
            <a:custGeom>
              <a:avLst/>
              <a:gdLst/>
              <a:ahLst/>
              <a:cxnLst/>
              <a:rect l="l" t="t" r="r" b="b"/>
              <a:pathLst>
                <a:path w="3810000">
                  <a:moveTo>
                    <a:pt x="0" y="0"/>
                  </a:moveTo>
                  <a:lnTo>
                    <a:pt x="3809999" y="0"/>
                  </a:lnTo>
                </a:path>
              </a:pathLst>
            </a:custGeom>
            <a:ln w="9524">
              <a:solidFill>
                <a:srgbClr val="DEBB5E"/>
              </a:solidFill>
            </a:ln>
          </p:spPr>
          <p:txBody>
            <a:bodyPr wrap="square" lIns="0" tIns="0" rIns="0" bIns="0" rtlCol="0"/>
            <a:lstStyle/>
            <a:p>
              <a:endParaRPr/>
            </a:p>
          </p:txBody>
        </p:sp>
        <p:sp>
          <p:nvSpPr>
            <p:cNvPr id="12" name="object 17">
              <a:extLst>
                <a:ext uri="{FF2B5EF4-FFF2-40B4-BE49-F238E27FC236}">
                  <a16:creationId xmlns:a16="http://schemas.microsoft.com/office/drawing/2014/main" id="{95B07847-7C53-2829-C45D-0A710ED4F967}"/>
                </a:ext>
              </a:extLst>
            </p:cNvPr>
            <p:cNvSpPr/>
            <p:nvPr/>
          </p:nvSpPr>
          <p:spPr>
            <a:xfrm>
              <a:off x="1233487" y="3675459"/>
              <a:ext cx="3810000" cy="0"/>
            </a:xfrm>
            <a:custGeom>
              <a:avLst/>
              <a:gdLst/>
              <a:ahLst/>
              <a:cxnLst/>
              <a:rect l="l" t="t" r="r" b="b"/>
              <a:pathLst>
                <a:path w="3810000">
                  <a:moveTo>
                    <a:pt x="0" y="0"/>
                  </a:moveTo>
                  <a:lnTo>
                    <a:pt x="3809998" y="0"/>
                  </a:lnTo>
                </a:path>
              </a:pathLst>
            </a:custGeom>
            <a:ln w="9524">
              <a:solidFill>
                <a:srgbClr val="DEBB5E"/>
              </a:solidFill>
            </a:ln>
          </p:spPr>
          <p:txBody>
            <a:bodyPr wrap="square" lIns="0" tIns="0" rIns="0" bIns="0" rtlCol="0"/>
            <a:lstStyle/>
            <a:p>
              <a:endParaRPr/>
            </a:p>
          </p:txBody>
        </p:sp>
        <p:sp>
          <p:nvSpPr>
            <p:cNvPr id="13" name="object 18">
              <a:extLst>
                <a:ext uri="{FF2B5EF4-FFF2-40B4-BE49-F238E27FC236}">
                  <a16:creationId xmlns:a16="http://schemas.microsoft.com/office/drawing/2014/main" id="{1E6853D5-0DD8-90F3-20D0-188DC9C10551}"/>
                </a:ext>
              </a:extLst>
            </p:cNvPr>
            <p:cNvSpPr/>
            <p:nvPr/>
          </p:nvSpPr>
          <p:spPr>
            <a:xfrm>
              <a:off x="1233487" y="3601641"/>
              <a:ext cx="3810000" cy="0"/>
            </a:xfrm>
            <a:custGeom>
              <a:avLst/>
              <a:gdLst/>
              <a:ahLst/>
              <a:cxnLst/>
              <a:rect l="l" t="t" r="r" b="b"/>
              <a:pathLst>
                <a:path w="3810000">
                  <a:moveTo>
                    <a:pt x="0" y="0"/>
                  </a:moveTo>
                  <a:lnTo>
                    <a:pt x="3809998" y="0"/>
                  </a:lnTo>
                </a:path>
              </a:pathLst>
            </a:custGeom>
            <a:ln w="9524">
              <a:solidFill>
                <a:srgbClr val="DEBB5E"/>
              </a:solidFill>
            </a:ln>
          </p:spPr>
          <p:txBody>
            <a:bodyPr wrap="square" lIns="0" tIns="0" rIns="0" bIns="0" rtlCol="0"/>
            <a:lstStyle/>
            <a:p>
              <a:endParaRPr/>
            </a:p>
          </p:txBody>
        </p:sp>
        <p:sp>
          <p:nvSpPr>
            <p:cNvPr id="14" name="object 19">
              <a:extLst>
                <a:ext uri="{FF2B5EF4-FFF2-40B4-BE49-F238E27FC236}">
                  <a16:creationId xmlns:a16="http://schemas.microsoft.com/office/drawing/2014/main" id="{D60F6F80-5BC1-78CF-667E-D0FE225838CE}"/>
                </a:ext>
              </a:extLst>
            </p:cNvPr>
            <p:cNvSpPr/>
            <p:nvPr/>
          </p:nvSpPr>
          <p:spPr>
            <a:xfrm>
              <a:off x="1228724" y="3527822"/>
              <a:ext cx="3810000" cy="0"/>
            </a:xfrm>
            <a:custGeom>
              <a:avLst/>
              <a:gdLst/>
              <a:ahLst/>
              <a:cxnLst/>
              <a:rect l="l" t="t" r="r" b="b"/>
              <a:pathLst>
                <a:path w="3810000">
                  <a:moveTo>
                    <a:pt x="0" y="0"/>
                  </a:moveTo>
                  <a:lnTo>
                    <a:pt x="3809999" y="0"/>
                  </a:lnTo>
                </a:path>
              </a:pathLst>
            </a:custGeom>
            <a:ln w="9524">
              <a:solidFill>
                <a:srgbClr val="DEBB5E"/>
              </a:solidFill>
            </a:ln>
          </p:spPr>
          <p:txBody>
            <a:bodyPr wrap="square" lIns="0" tIns="0" rIns="0" bIns="0" rtlCol="0"/>
            <a:lstStyle/>
            <a:p>
              <a:endParaRPr/>
            </a:p>
          </p:txBody>
        </p:sp>
        <p:sp>
          <p:nvSpPr>
            <p:cNvPr id="15" name="object 20">
              <a:extLst>
                <a:ext uri="{FF2B5EF4-FFF2-40B4-BE49-F238E27FC236}">
                  <a16:creationId xmlns:a16="http://schemas.microsoft.com/office/drawing/2014/main" id="{8DC3EE11-89BB-C870-C2D3-33BBB3C68CD9}"/>
                </a:ext>
              </a:extLst>
            </p:cNvPr>
            <p:cNvSpPr/>
            <p:nvPr/>
          </p:nvSpPr>
          <p:spPr>
            <a:xfrm>
              <a:off x="1228724" y="3459956"/>
              <a:ext cx="3810000" cy="0"/>
            </a:xfrm>
            <a:custGeom>
              <a:avLst/>
              <a:gdLst/>
              <a:ahLst/>
              <a:cxnLst/>
              <a:rect l="l" t="t" r="r" b="b"/>
              <a:pathLst>
                <a:path w="3810000">
                  <a:moveTo>
                    <a:pt x="0" y="0"/>
                  </a:moveTo>
                  <a:lnTo>
                    <a:pt x="3809999" y="0"/>
                  </a:lnTo>
                </a:path>
              </a:pathLst>
            </a:custGeom>
            <a:ln w="9524">
              <a:solidFill>
                <a:srgbClr val="DEBB5E"/>
              </a:solidFill>
            </a:ln>
          </p:spPr>
          <p:txBody>
            <a:bodyPr wrap="square" lIns="0" tIns="0" rIns="0" bIns="0" rtlCol="0"/>
            <a:lstStyle/>
            <a:p>
              <a:endParaRPr/>
            </a:p>
          </p:txBody>
        </p:sp>
        <p:sp>
          <p:nvSpPr>
            <p:cNvPr id="16" name="object 21">
              <a:extLst>
                <a:ext uri="{FF2B5EF4-FFF2-40B4-BE49-F238E27FC236}">
                  <a16:creationId xmlns:a16="http://schemas.microsoft.com/office/drawing/2014/main" id="{E57E6244-38AB-9527-AE5C-2F767C2480FF}"/>
                </a:ext>
              </a:extLst>
            </p:cNvPr>
            <p:cNvSpPr/>
            <p:nvPr/>
          </p:nvSpPr>
          <p:spPr>
            <a:xfrm>
              <a:off x="1233487" y="3392091"/>
              <a:ext cx="3810000" cy="0"/>
            </a:xfrm>
            <a:custGeom>
              <a:avLst/>
              <a:gdLst/>
              <a:ahLst/>
              <a:cxnLst/>
              <a:rect l="l" t="t" r="r" b="b"/>
              <a:pathLst>
                <a:path w="3810000">
                  <a:moveTo>
                    <a:pt x="0" y="0"/>
                  </a:moveTo>
                  <a:lnTo>
                    <a:pt x="3809998" y="0"/>
                  </a:lnTo>
                </a:path>
              </a:pathLst>
            </a:custGeom>
            <a:ln w="9524">
              <a:solidFill>
                <a:srgbClr val="DEBB5E"/>
              </a:solidFill>
            </a:ln>
          </p:spPr>
          <p:txBody>
            <a:bodyPr wrap="square" lIns="0" tIns="0" rIns="0" bIns="0" rtlCol="0"/>
            <a:lstStyle/>
            <a:p>
              <a:endParaRPr/>
            </a:p>
          </p:txBody>
        </p:sp>
        <p:sp>
          <p:nvSpPr>
            <p:cNvPr id="17" name="object 22">
              <a:extLst>
                <a:ext uri="{FF2B5EF4-FFF2-40B4-BE49-F238E27FC236}">
                  <a16:creationId xmlns:a16="http://schemas.microsoft.com/office/drawing/2014/main" id="{8DBF86BC-81F2-3708-8047-00D3F404CBD7}"/>
                </a:ext>
              </a:extLst>
            </p:cNvPr>
            <p:cNvSpPr/>
            <p:nvPr/>
          </p:nvSpPr>
          <p:spPr>
            <a:xfrm>
              <a:off x="1220787" y="3327797"/>
              <a:ext cx="3810000" cy="0"/>
            </a:xfrm>
            <a:custGeom>
              <a:avLst/>
              <a:gdLst/>
              <a:ahLst/>
              <a:cxnLst/>
              <a:rect l="l" t="t" r="r" b="b"/>
              <a:pathLst>
                <a:path w="3810000">
                  <a:moveTo>
                    <a:pt x="0" y="0"/>
                  </a:moveTo>
                  <a:lnTo>
                    <a:pt x="3809999" y="0"/>
                  </a:lnTo>
                </a:path>
              </a:pathLst>
            </a:custGeom>
            <a:ln w="9524">
              <a:solidFill>
                <a:srgbClr val="DEBB5E"/>
              </a:solidFill>
            </a:ln>
          </p:spPr>
          <p:txBody>
            <a:bodyPr wrap="square" lIns="0" tIns="0" rIns="0" bIns="0" rtlCol="0"/>
            <a:lstStyle/>
            <a:p>
              <a:endParaRPr/>
            </a:p>
          </p:txBody>
        </p:sp>
        <p:sp>
          <p:nvSpPr>
            <p:cNvPr id="18" name="object 23">
              <a:extLst>
                <a:ext uri="{FF2B5EF4-FFF2-40B4-BE49-F238E27FC236}">
                  <a16:creationId xmlns:a16="http://schemas.microsoft.com/office/drawing/2014/main" id="{FCE922A4-C7A9-8F14-E985-8C93B366C364}"/>
                </a:ext>
              </a:extLst>
            </p:cNvPr>
            <p:cNvSpPr/>
            <p:nvPr/>
          </p:nvSpPr>
          <p:spPr>
            <a:xfrm>
              <a:off x="1233487" y="3253978"/>
              <a:ext cx="3810000" cy="0"/>
            </a:xfrm>
            <a:custGeom>
              <a:avLst/>
              <a:gdLst/>
              <a:ahLst/>
              <a:cxnLst/>
              <a:rect l="l" t="t" r="r" b="b"/>
              <a:pathLst>
                <a:path w="3810000">
                  <a:moveTo>
                    <a:pt x="0" y="0"/>
                  </a:moveTo>
                  <a:lnTo>
                    <a:pt x="3809998" y="0"/>
                  </a:lnTo>
                </a:path>
              </a:pathLst>
            </a:custGeom>
            <a:ln w="9524">
              <a:solidFill>
                <a:srgbClr val="DEBB5E"/>
              </a:solidFill>
            </a:ln>
          </p:spPr>
          <p:txBody>
            <a:bodyPr wrap="square" lIns="0" tIns="0" rIns="0" bIns="0" rtlCol="0"/>
            <a:lstStyle/>
            <a:p>
              <a:endParaRPr/>
            </a:p>
          </p:txBody>
        </p:sp>
        <p:sp>
          <p:nvSpPr>
            <p:cNvPr id="19" name="object 24">
              <a:extLst>
                <a:ext uri="{FF2B5EF4-FFF2-40B4-BE49-F238E27FC236}">
                  <a16:creationId xmlns:a16="http://schemas.microsoft.com/office/drawing/2014/main" id="{F8E54E72-D962-024E-A3C6-AEE68357CF74}"/>
                </a:ext>
              </a:extLst>
            </p:cNvPr>
            <p:cNvSpPr/>
            <p:nvPr/>
          </p:nvSpPr>
          <p:spPr>
            <a:xfrm>
              <a:off x="1223962" y="3186112"/>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20" name="object 25">
              <a:extLst>
                <a:ext uri="{FF2B5EF4-FFF2-40B4-BE49-F238E27FC236}">
                  <a16:creationId xmlns:a16="http://schemas.microsoft.com/office/drawing/2014/main" id="{985FB122-D20B-9405-749A-F002A898F97E}"/>
                </a:ext>
              </a:extLst>
            </p:cNvPr>
            <p:cNvSpPr/>
            <p:nvPr/>
          </p:nvSpPr>
          <p:spPr>
            <a:xfrm>
              <a:off x="1238249" y="3118247"/>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21" name="object 26">
              <a:extLst>
                <a:ext uri="{FF2B5EF4-FFF2-40B4-BE49-F238E27FC236}">
                  <a16:creationId xmlns:a16="http://schemas.microsoft.com/office/drawing/2014/main" id="{7582D818-3D80-025F-6CD3-13168433473D}"/>
                </a:ext>
              </a:extLst>
            </p:cNvPr>
            <p:cNvSpPr/>
            <p:nvPr/>
          </p:nvSpPr>
          <p:spPr>
            <a:xfrm>
              <a:off x="1233487" y="3040856"/>
              <a:ext cx="3810000" cy="0"/>
            </a:xfrm>
            <a:custGeom>
              <a:avLst/>
              <a:gdLst/>
              <a:ahLst/>
              <a:cxnLst/>
              <a:rect l="l" t="t" r="r" b="b"/>
              <a:pathLst>
                <a:path w="3810000">
                  <a:moveTo>
                    <a:pt x="0" y="0"/>
                  </a:moveTo>
                  <a:lnTo>
                    <a:pt x="3809998" y="1"/>
                  </a:lnTo>
                </a:path>
              </a:pathLst>
            </a:custGeom>
            <a:ln w="9524">
              <a:solidFill>
                <a:srgbClr val="DEBB5E"/>
              </a:solidFill>
            </a:ln>
          </p:spPr>
          <p:txBody>
            <a:bodyPr wrap="square" lIns="0" tIns="0" rIns="0" bIns="0" rtlCol="0"/>
            <a:lstStyle/>
            <a:p>
              <a:endParaRPr/>
            </a:p>
          </p:txBody>
        </p:sp>
        <p:sp>
          <p:nvSpPr>
            <p:cNvPr id="22" name="object 27">
              <a:extLst>
                <a:ext uri="{FF2B5EF4-FFF2-40B4-BE49-F238E27FC236}">
                  <a16:creationId xmlns:a16="http://schemas.microsoft.com/office/drawing/2014/main" id="{D158335C-00EE-B159-E783-A8E8BD786D2F}"/>
                </a:ext>
              </a:extLst>
            </p:cNvPr>
            <p:cNvSpPr/>
            <p:nvPr/>
          </p:nvSpPr>
          <p:spPr>
            <a:xfrm>
              <a:off x="1238249" y="2967038"/>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23" name="object 28">
              <a:extLst>
                <a:ext uri="{FF2B5EF4-FFF2-40B4-BE49-F238E27FC236}">
                  <a16:creationId xmlns:a16="http://schemas.microsoft.com/office/drawing/2014/main" id="{340E9D0C-DE43-3FBC-7CB2-21C342909309}"/>
                </a:ext>
              </a:extLst>
            </p:cNvPr>
            <p:cNvSpPr/>
            <p:nvPr/>
          </p:nvSpPr>
          <p:spPr>
            <a:xfrm>
              <a:off x="1238249" y="2899172"/>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24" name="object 29">
              <a:extLst>
                <a:ext uri="{FF2B5EF4-FFF2-40B4-BE49-F238E27FC236}">
                  <a16:creationId xmlns:a16="http://schemas.microsoft.com/office/drawing/2014/main" id="{789A5D9C-5C78-162F-2721-566BFB9546EB}"/>
                </a:ext>
              </a:extLst>
            </p:cNvPr>
            <p:cNvSpPr/>
            <p:nvPr/>
          </p:nvSpPr>
          <p:spPr>
            <a:xfrm>
              <a:off x="1233487" y="2831306"/>
              <a:ext cx="3810000" cy="0"/>
            </a:xfrm>
            <a:custGeom>
              <a:avLst/>
              <a:gdLst/>
              <a:ahLst/>
              <a:cxnLst/>
              <a:rect l="l" t="t" r="r" b="b"/>
              <a:pathLst>
                <a:path w="3810000">
                  <a:moveTo>
                    <a:pt x="0" y="0"/>
                  </a:moveTo>
                  <a:lnTo>
                    <a:pt x="3809998" y="1"/>
                  </a:lnTo>
                </a:path>
              </a:pathLst>
            </a:custGeom>
            <a:ln w="9524">
              <a:solidFill>
                <a:srgbClr val="DEBB5E"/>
              </a:solidFill>
            </a:ln>
          </p:spPr>
          <p:txBody>
            <a:bodyPr wrap="square" lIns="0" tIns="0" rIns="0" bIns="0" rtlCol="0"/>
            <a:lstStyle/>
            <a:p>
              <a:endParaRPr/>
            </a:p>
          </p:txBody>
        </p:sp>
        <p:sp>
          <p:nvSpPr>
            <p:cNvPr id="25" name="object 30">
              <a:extLst>
                <a:ext uri="{FF2B5EF4-FFF2-40B4-BE49-F238E27FC236}">
                  <a16:creationId xmlns:a16="http://schemas.microsoft.com/office/drawing/2014/main" id="{30E46A20-EB0F-9FBD-6D06-03A58EB39F2F}"/>
                </a:ext>
              </a:extLst>
            </p:cNvPr>
            <p:cNvSpPr/>
            <p:nvPr/>
          </p:nvSpPr>
          <p:spPr>
            <a:xfrm>
              <a:off x="1238249" y="2767013"/>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26" name="object 31">
              <a:extLst>
                <a:ext uri="{FF2B5EF4-FFF2-40B4-BE49-F238E27FC236}">
                  <a16:creationId xmlns:a16="http://schemas.microsoft.com/office/drawing/2014/main" id="{25AE1A03-D320-D13E-1CA9-8251E34A7026}"/>
                </a:ext>
              </a:extLst>
            </p:cNvPr>
            <p:cNvSpPr/>
            <p:nvPr/>
          </p:nvSpPr>
          <p:spPr>
            <a:xfrm>
              <a:off x="1233487" y="2693193"/>
              <a:ext cx="3810000" cy="0"/>
            </a:xfrm>
            <a:custGeom>
              <a:avLst/>
              <a:gdLst/>
              <a:ahLst/>
              <a:cxnLst/>
              <a:rect l="l" t="t" r="r" b="b"/>
              <a:pathLst>
                <a:path w="3810000">
                  <a:moveTo>
                    <a:pt x="0" y="0"/>
                  </a:moveTo>
                  <a:lnTo>
                    <a:pt x="3809998" y="1"/>
                  </a:lnTo>
                </a:path>
              </a:pathLst>
            </a:custGeom>
            <a:ln w="9524">
              <a:solidFill>
                <a:srgbClr val="DEBB5E"/>
              </a:solidFill>
            </a:ln>
          </p:spPr>
          <p:txBody>
            <a:bodyPr wrap="square" lIns="0" tIns="0" rIns="0" bIns="0" rtlCol="0"/>
            <a:lstStyle/>
            <a:p>
              <a:endParaRPr/>
            </a:p>
          </p:txBody>
        </p:sp>
        <p:sp>
          <p:nvSpPr>
            <p:cNvPr id="27" name="object 32">
              <a:extLst>
                <a:ext uri="{FF2B5EF4-FFF2-40B4-BE49-F238E27FC236}">
                  <a16:creationId xmlns:a16="http://schemas.microsoft.com/office/drawing/2014/main" id="{EED3B3A0-BB61-8F87-8F2A-7692591C1C73}"/>
                </a:ext>
              </a:extLst>
            </p:cNvPr>
            <p:cNvSpPr/>
            <p:nvPr/>
          </p:nvSpPr>
          <p:spPr>
            <a:xfrm>
              <a:off x="1223962" y="2625328"/>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28" name="object 33">
              <a:extLst>
                <a:ext uri="{FF2B5EF4-FFF2-40B4-BE49-F238E27FC236}">
                  <a16:creationId xmlns:a16="http://schemas.microsoft.com/office/drawing/2014/main" id="{6E4AA463-8CD7-35A8-6146-56087637CCA5}"/>
                </a:ext>
              </a:extLst>
            </p:cNvPr>
            <p:cNvSpPr/>
            <p:nvPr/>
          </p:nvSpPr>
          <p:spPr>
            <a:xfrm>
              <a:off x="1228724" y="2557462"/>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29" name="object 34">
              <a:extLst>
                <a:ext uri="{FF2B5EF4-FFF2-40B4-BE49-F238E27FC236}">
                  <a16:creationId xmlns:a16="http://schemas.microsoft.com/office/drawing/2014/main" id="{F5D5907C-B765-949D-6247-6555141D53EB}"/>
                </a:ext>
              </a:extLst>
            </p:cNvPr>
            <p:cNvSpPr/>
            <p:nvPr/>
          </p:nvSpPr>
          <p:spPr>
            <a:xfrm>
              <a:off x="1220787" y="2490787"/>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30" name="object 35">
              <a:extLst>
                <a:ext uri="{FF2B5EF4-FFF2-40B4-BE49-F238E27FC236}">
                  <a16:creationId xmlns:a16="http://schemas.microsoft.com/office/drawing/2014/main" id="{F493C35A-F3C6-F493-CB26-4E547997B318}"/>
                </a:ext>
              </a:extLst>
            </p:cNvPr>
            <p:cNvSpPr/>
            <p:nvPr/>
          </p:nvSpPr>
          <p:spPr>
            <a:xfrm>
              <a:off x="1233487" y="2409825"/>
              <a:ext cx="3810000" cy="0"/>
            </a:xfrm>
            <a:custGeom>
              <a:avLst/>
              <a:gdLst/>
              <a:ahLst/>
              <a:cxnLst/>
              <a:rect l="l" t="t" r="r" b="b"/>
              <a:pathLst>
                <a:path w="3810000">
                  <a:moveTo>
                    <a:pt x="0" y="0"/>
                  </a:moveTo>
                  <a:lnTo>
                    <a:pt x="3809998" y="1"/>
                  </a:lnTo>
                </a:path>
              </a:pathLst>
            </a:custGeom>
            <a:ln w="9524">
              <a:solidFill>
                <a:srgbClr val="DEBB5E"/>
              </a:solidFill>
            </a:ln>
          </p:spPr>
          <p:txBody>
            <a:bodyPr wrap="square" lIns="0" tIns="0" rIns="0" bIns="0" rtlCol="0"/>
            <a:lstStyle/>
            <a:p>
              <a:endParaRPr/>
            </a:p>
          </p:txBody>
        </p:sp>
        <p:sp>
          <p:nvSpPr>
            <p:cNvPr id="31" name="object 36">
              <a:extLst>
                <a:ext uri="{FF2B5EF4-FFF2-40B4-BE49-F238E27FC236}">
                  <a16:creationId xmlns:a16="http://schemas.microsoft.com/office/drawing/2014/main" id="{F25984FE-7B7D-0C5E-071C-12DF3A8A7C96}"/>
                </a:ext>
              </a:extLst>
            </p:cNvPr>
            <p:cNvSpPr/>
            <p:nvPr/>
          </p:nvSpPr>
          <p:spPr>
            <a:xfrm>
              <a:off x="1233487" y="2341959"/>
              <a:ext cx="3810000" cy="0"/>
            </a:xfrm>
            <a:custGeom>
              <a:avLst/>
              <a:gdLst/>
              <a:ahLst/>
              <a:cxnLst/>
              <a:rect l="l" t="t" r="r" b="b"/>
              <a:pathLst>
                <a:path w="3810000">
                  <a:moveTo>
                    <a:pt x="0" y="0"/>
                  </a:moveTo>
                  <a:lnTo>
                    <a:pt x="3809998" y="1"/>
                  </a:lnTo>
                </a:path>
              </a:pathLst>
            </a:custGeom>
            <a:ln w="9524">
              <a:solidFill>
                <a:srgbClr val="DEBB5E"/>
              </a:solidFill>
            </a:ln>
          </p:spPr>
          <p:txBody>
            <a:bodyPr wrap="square" lIns="0" tIns="0" rIns="0" bIns="0" rtlCol="0"/>
            <a:lstStyle/>
            <a:p>
              <a:endParaRPr/>
            </a:p>
          </p:txBody>
        </p:sp>
        <p:sp>
          <p:nvSpPr>
            <p:cNvPr id="32" name="object 37">
              <a:extLst>
                <a:ext uri="{FF2B5EF4-FFF2-40B4-BE49-F238E27FC236}">
                  <a16:creationId xmlns:a16="http://schemas.microsoft.com/office/drawing/2014/main" id="{AD1D73B5-6A86-F21F-71A1-B9D35C31A091}"/>
                </a:ext>
              </a:extLst>
            </p:cNvPr>
            <p:cNvSpPr/>
            <p:nvPr/>
          </p:nvSpPr>
          <p:spPr>
            <a:xfrm>
              <a:off x="1238249" y="2274093"/>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33" name="object 38">
              <a:extLst>
                <a:ext uri="{FF2B5EF4-FFF2-40B4-BE49-F238E27FC236}">
                  <a16:creationId xmlns:a16="http://schemas.microsoft.com/office/drawing/2014/main" id="{A850F986-7B59-0BDD-9E10-982DD4C4D7DD}"/>
                </a:ext>
              </a:extLst>
            </p:cNvPr>
            <p:cNvSpPr/>
            <p:nvPr/>
          </p:nvSpPr>
          <p:spPr>
            <a:xfrm>
              <a:off x="1225549" y="2209800"/>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34" name="object 39">
              <a:extLst>
                <a:ext uri="{FF2B5EF4-FFF2-40B4-BE49-F238E27FC236}">
                  <a16:creationId xmlns:a16="http://schemas.microsoft.com/office/drawing/2014/main" id="{4947AB32-DB5F-1C7F-C416-029B61951392}"/>
                </a:ext>
              </a:extLst>
            </p:cNvPr>
            <p:cNvSpPr/>
            <p:nvPr/>
          </p:nvSpPr>
          <p:spPr>
            <a:xfrm>
              <a:off x="1230312" y="2135980"/>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35" name="object 40">
              <a:extLst>
                <a:ext uri="{FF2B5EF4-FFF2-40B4-BE49-F238E27FC236}">
                  <a16:creationId xmlns:a16="http://schemas.microsoft.com/office/drawing/2014/main" id="{1B788E5D-13DD-CA82-7D67-736A7D299085}"/>
                </a:ext>
              </a:extLst>
            </p:cNvPr>
            <p:cNvSpPr/>
            <p:nvPr/>
          </p:nvSpPr>
          <p:spPr>
            <a:xfrm>
              <a:off x="1228724" y="2068116"/>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36" name="object 41">
              <a:extLst>
                <a:ext uri="{FF2B5EF4-FFF2-40B4-BE49-F238E27FC236}">
                  <a16:creationId xmlns:a16="http://schemas.microsoft.com/office/drawing/2014/main" id="{533A833F-885F-23F9-B2C1-D828F9C99178}"/>
                </a:ext>
              </a:extLst>
            </p:cNvPr>
            <p:cNvSpPr/>
            <p:nvPr/>
          </p:nvSpPr>
          <p:spPr>
            <a:xfrm>
              <a:off x="1233487" y="2000249"/>
              <a:ext cx="3810000" cy="0"/>
            </a:xfrm>
            <a:custGeom>
              <a:avLst/>
              <a:gdLst/>
              <a:ahLst/>
              <a:cxnLst/>
              <a:rect l="l" t="t" r="r" b="b"/>
              <a:pathLst>
                <a:path w="3810000">
                  <a:moveTo>
                    <a:pt x="0" y="0"/>
                  </a:moveTo>
                  <a:lnTo>
                    <a:pt x="3809998" y="1"/>
                  </a:lnTo>
                </a:path>
              </a:pathLst>
            </a:custGeom>
            <a:ln w="9524">
              <a:solidFill>
                <a:srgbClr val="DEBB5E"/>
              </a:solidFill>
            </a:ln>
          </p:spPr>
          <p:txBody>
            <a:bodyPr wrap="square" lIns="0" tIns="0" rIns="0" bIns="0" rtlCol="0"/>
            <a:lstStyle/>
            <a:p>
              <a:endParaRPr/>
            </a:p>
          </p:txBody>
        </p:sp>
        <p:sp>
          <p:nvSpPr>
            <p:cNvPr id="37" name="object 42">
              <a:extLst>
                <a:ext uri="{FF2B5EF4-FFF2-40B4-BE49-F238E27FC236}">
                  <a16:creationId xmlns:a16="http://schemas.microsoft.com/office/drawing/2014/main" id="{ED140500-0F6B-E060-5914-86BF8A5BF913}"/>
                </a:ext>
              </a:extLst>
            </p:cNvPr>
            <p:cNvSpPr/>
            <p:nvPr/>
          </p:nvSpPr>
          <p:spPr>
            <a:xfrm>
              <a:off x="1228724" y="1941910"/>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38" name="object 43">
              <a:extLst>
                <a:ext uri="{FF2B5EF4-FFF2-40B4-BE49-F238E27FC236}">
                  <a16:creationId xmlns:a16="http://schemas.microsoft.com/office/drawing/2014/main" id="{C7E5EC90-113E-6050-AAFD-C2F65988680D}"/>
                </a:ext>
              </a:extLst>
            </p:cNvPr>
            <p:cNvSpPr/>
            <p:nvPr/>
          </p:nvSpPr>
          <p:spPr>
            <a:xfrm>
              <a:off x="1228724" y="1874043"/>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39" name="object 44">
              <a:extLst>
                <a:ext uri="{FF2B5EF4-FFF2-40B4-BE49-F238E27FC236}">
                  <a16:creationId xmlns:a16="http://schemas.microsoft.com/office/drawing/2014/main" id="{9E30429F-E4BC-3837-32EC-D90CEA70AE0A}"/>
                </a:ext>
              </a:extLst>
            </p:cNvPr>
            <p:cNvSpPr/>
            <p:nvPr/>
          </p:nvSpPr>
          <p:spPr>
            <a:xfrm>
              <a:off x="1233487" y="1806179"/>
              <a:ext cx="3810000" cy="0"/>
            </a:xfrm>
            <a:custGeom>
              <a:avLst/>
              <a:gdLst/>
              <a:ahLst/>
              <a:cxnLst/>
              <a:rect l="l" t="t" r="r" b="b"/>
              <a:pathLst>
                <a:path w="3810000">
                  <a:moveTo>
                    <a:pt x="0" y="0"/>
                  </a:moveTo>
                  <a:lnTo>
                    <a:pt x="3809998" y="1"/>
                  </a:lnTo>
                </a:path>
              </a:pathLst>
            </a:custGeom>
            <a:ln w="9524">
              <a:solidFill>
                <a:srgbClr val="DEBB5E"/>
              </a:solidFill>
            </a:ln>
          </p:spPr>
          <p:txBody>
            <a:bodyPr wrap="square" lIns="0" tIns="0" rIns="0" bIns="0" rtlCol="0"/>
            <a:lstStyle/>
            <a:p>
              <a:endParaRPr/>
            </a:p>
          </p:txBody>
        </p:sp>
        <p:sp>
          <p:nvSpPr>
            <p:cNvPr id="40" name="object 45">
              <a:extLst>
                <a:ext uri="{FF2B5EF4-FFF2-40B4-BE49-F238E27FC236}">
                  <a16:creationId xmlns:a16="http://schemas.microsoft.com/office/drawing/2014/main" id="{0B49A1B1-4EBE-2505-B16F-7466A86265E5}"/>
                </a:ext>
              </a:extLst>
            </p:cNvPr>
            <p:cNvSpPr/>
            <p:nvPr/>
          </p:nvSpPr>
          <p:spPr>
            <a:xfrm>
              <a:off x="1220787" y="1741885"/>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41" name="object 46">
              <a:extLst>
                <a:ext uri="{FF2B5EF4-FFF2-40B4-BE49-F238E27FC236}">
                  <a16:creationId xmlns:a16="http://schemas.microsoft.com/office/drawing/2014/main" id="{2A36A112-76CB-FE41-5B18-FC751BA6A069}"/>
                </a:ext>
              </a:extLst>
            </p:cNvPr>
            <p:cNvSpPr/>
            <p:nvPr/>
          </p:nvSpPr>
          <p:spPr>
            <a:xfrm>
              <a:off x="1233487" y="1668066"/>
              <a:ext cx="3810000" cy="0"/>
            </a:xfrm>
            <a:custGeom>
              <a:avLst/>
              <a:gdLst/>
              <a:ahLst/>
              <a:cxnLst/>
              <a:rect l="l" t="t" r="r" b="b"/>
              <a:pathLst>
                <a:path w="3810000">
                  <a:moveTo>
                    <a:pt x="0" y="0"/>
                  </a:moveTo>
                  <a:lnTo>
                    <a:pt x="3809998" y="1"/>
                  </a:lnTo>
                </a:path>
              </a:pathLst>
            </a:custGeom>
            <a:ln w="9524">
              <a:solidFill>
                <a:srgbClr val="DEBB5E"/>
              </a:solidFill>
            </a:ln>
          </p:spPr>
          <p:txBody>
            <a:bodyPr wrap="square" lIns="0" tIns="0" rIns="0" bIns="0" rtlCol="0"/>
            <a:lstStyle/>
            <a:p>
              <a:endParaRPr/>
            </a:p>
          </p:txBody>
        </p:sp>
        <p:sp>
          <p:nvSpPr>
            <p:cNvPr id="42" name="object 47">
              <a:extLst>
                <a:ext uri="{FF2B5EF4-FFF2-40B4-BE49-F238E27FC236}">
                  <a16:creationId xmlns:a16="http://schemas.microsoft.com/office/drawing/2014/main" id="{11A3D806-1E45-52C8-8C92-EB24E3A8497A}"/>
                </a:ext>
              </a:extLst>
            </p:cNvPr>
            <p:cNvSpPr/>
            <p:nvPr/>
          </p:nvSpPr>
          <p:spPr>
            <a:xfrm>
              <a:off x="1223962" y="1600199"/>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43" name="object 48">
              <a:extLst>
                <a:ext uri="{FF2B5EF4-FFF2-40B4-BE49-F238E27FC236}">
                  <a16:creationId xmlns:a16="http://schemas.microsoft.com/office/drawing/2014/main" id="{B7122105-8AFA-5599-3021-F481E6009035}"/>
                </a:ext>
              </a:extLst>
            </p:cNvPr>
            <p:cNvSpPr/>
            <p:nvPr/>
          </p:nvSpPr>
          <p:spPr>
            <a:xfrm>
              <a:off x="1238249" y="1532335"/>
              <a:ext cx="3810000" cy="0"/>
            </a:xfrm>
            <a:custGeom>
              <a:avLst/>
              <a:gdLst/>
              <a:ahLst/>
              <a:cxnLst/>
              <a:rect l="l" t="t" r="r" b="b"/>
              <a:pathLst>
                <a:path w="3810000">
                  <a:moveTo>
                    <a:pt x="0" y="0"/>
                  </a:moveTo>
                  <a:lnTo>
                    <a:pt x="3809999" y="1"/>
                  </a:lnTo>
                </a:path>
              </a:pathLst>
            </a:custGeom>
            <a:ln w="9524">
              <a:solidFill>
                <a:srgbClr val="DEBB5E"/>
              </a:solidFill>
            </a:ln>
          </p:spPr>
          <p:txBody>
            <a:bodyPr wrap="square" lIns="0" tIns="0" rIns="0" bIns="0" rtlCol="0"/>
            <a:lstStyle/>
            <a:p>
              <a:endParaRPr/>
            </a:p>
          </p:txBody>
        </p:sp>
        <p:sp>
          <p:nvSpPr>
            <p:cNvPr id="44" name="object 49">
              <a:extLst>
                <a:ext uri="{FF2B5EF4-FFF2-40B4-BE49-F238E27FC236}">
                  <a16:creationId xmlns:a16="http://schemas.microsoft.com/office/drawing/2014/main" id="{4D6EFC79-7D52-2719-EE6C-1E88460C3834}"/>
                </a:ext>
              </a:extLst>
            </p:cNvPr>
            <p:cNvSpPr/>
            <p:nvPr/>
          </p:nvSpPr>
          <p:spPr>
            <a:xfrm>
              <a:off x="1330324" y="1448993"/>
              <a:ext cx="0" cy="2792095"/>
            </a:xfrm>
            <a:custGeom>
              <a:avLst/>
              <a:gdLst/>
              <a:ahLst/>
              <a:cxnLst/>
              <a:rect l="l" t="t" r="r" b="b"/>
              <a:pathLst>
                <a:path h="2792095">
                  <a:moveTo>
                    <a:pt x="0" y="2792014"/>
                  </a:moveTo>
                  <a:lnTo>
                    <a:pt x="0" y="0"/>
                  </a:lnTo>
                </a:path>
              </a:pathLst>
            </a:custGeom>
            <a:ln w="9524">
              <a:solidFill>
                <a:srgbClr val="DEBB5E"/>
              </a:solidFill>
            </a:ln>
          </p:spPr>
          <p:txBody>
            <a:bodyPr wrap="square" lIns="0" tIns="0" rIns="0" bIns="0" rtlCol="0"/>
            <a:lstStyle/>
            <a:p>
              <a:endParaRPr/>
            </a:p>
          </p:txBody>
        </p:sp>
        <p:sp>
          <p:nvSpPr>
            <p:cNvPr id="45" name="object 50">
              <a:extLst>
                <a:ext uri="{FF2B5EF4-FFF2-40B4-BE49-F238E27FC236}">
                  <a16:creationId xmlns:a16="http://schemas.microsoft.com/office/drawing/2014/main" id="{42681C8A-6EA0-CBB4-B798-3E7F7FA54112}"/>
                </a:ext>
              </a:extLst>
            </p:cNvPr>
            <p:cNvSpPr/>
            <p:nvPr/>
          </p:nvSpPr>
          <p:spPr>
            <a:xfrm>
              <a:off x="1427162" y="1452563"/>
              <a:ext cx="0" cy="2792095"/>
            </a:xfrm>
            <a:custGeom>
              <a:avLst/>
              <a:gdLst/>
              <a:ahLst/>
              <a:cxnLst/>
              <a:rect l="l" t="t" r="r" b="b"/>
              <a:pathLst>
                <a:path h="2792095">
                  <a:moveTo>
                    <a:pt x="0" y="2792015"/>
                  </a:moveTo>
                  <a:lnTo>
                    <a:pt x="0" y="0"/>
                  </a:lnTo>
                </a:path>
              </a:pathLst>
            </a:custGeom>
            <a:ln w="9524">
              <a:solidFill>
                <a:srgbClr val="DEBB5E"/>
              </a:solidFill>
            </a:ln>
          </p:spPr>
          <p:txBody>
            <a:bodyPr wrap="square" lIns="0" tIns="0" rIns="0" bIns="0" rtlCol="0"/>
            <a:lstStyle/>
            <a:p>
              <a:endParaRPr/>
            </a:p>
          </p:txBody>
        </p:sp>
        <p:sp>
          <p:nvSpPr>
            <p:cNvPr id="46" name="object 51">
              <a:extLst>
                <a:ext uri="{FF2B5EF4-FFF2-40B4-BE49-F238E27FC236}">
                  <a16:creationId xmlns:a16="http://schemas.microsoft.com/office/drawing/2014/main" id="{A5DFC522-7527-2C7D-20D4-F0D2C2D3E148}"/>
                </a:ext>
              </a:extLst>
            </p:cNvPr>
            <p:cNvSpPr/>
            <p:nvPr/>
          </p:nvSpPr>
          <p:spPr>
            <a:xfrm>
              <a:off x="1528762" y="1445419"/>
              <a:ext cx="0" cy="2792095"/>
            </a:xfrm>
            <a:custGeom>
              <a:avLst/>
              <a:gdLst/>
              <a:ahLst/>
              <a:cxnLst/>
              <a:rect l="l" t="t" r="r" b="b"/>
              <a:pathLst>
                <a:path h="2792095">
                  <a:moveTo>
                    <a:pt x="0" y="2792015"/>
                  </a:moveTo>
                  <a:lnTo>
                    <a:pt x="0" y="0"/>
                  </a:lnTo>
                </a:path>
              </a:pathLst>
            </a:custGeom>
            <a:ln w="9524">
              <a:solidFill>
                <a:srgbClr val="DEBB5E"/>
              </a:solidFill>
            </a:ln>
          </p:spPr>
          <p:txBody>
            <a:bodyPr wrap="square" lIns="0" tIns="0" rIns="0" bIns="0" rtlCol="0"/>
            <a:lstStyle/>
            <a:p>
              <a:endParaRPr/>
            </a:p>
          </p:txBody>
        </p:sp>
        <p:sp>
          <p:nvSpPr>
            <p:cNvPr id="47" name="object 52">
              <a:extLst>
                <a:ext uri="{FF2B5EF4-FFF2-40B4-BE49-F238E27FC236}">
                  <a16:creationId xmlns:a16="http://schemas.microsoft.com/office/drawing/2014/main" id="{EC05EE10-EF35-8E6D-8685-6D503451B1A6}"/>
                </a:ext>
              </a:extLst>
            </p:cNvPr>
            <p:cNvSpPr/>
            <p:nvPr/>
          </p:nvSpPr>
          <p:spPr>
            <a:xfrm>
              <a:off x="1617662" y="1448993"/>
              <a:ext cx="0" cy="2792095"/>
            </a:xfrm>
            <a:custGeom>
              <a:avLst/>
              <a:gdLst/>
              <a:ahLst/>
              <a:cxnLst/>
              <a:rect l="l" t="t" r="r" b="b"/>
              <a:pathLst>
                <a:path h="2792095">
                  <a:moveTo>
                    <a:pt x="0" y="2792014"/>
                  </a:moveTo>
                  <a:lnTo>
                    <a:pt x="0" y="0"/>
                  </a:lnTo>
                </a:path>
              </a:pathLst>
            </a:custGeom>
            <a:ln w="9524">
              <a:solidFill>
                <a:srgbClr val="DEBB5E"/>
              </a:solidFill>
            </a:ln>
          </p:spPr>
          <p:txBody>
            <a:bodyPr wrap="square" lIns="0" tIns="0" rIns="0" bIns="0" rtlCol="0"/>
            <a:lstStyle/>
            <a:p>
              <a:endParaRPr/>
            </a:p>
          </p:txBody>
        </p:sp>
        <p:sp>
          <p:nvSpPr>
            <p:cNvPr id="48" name="object 53">
              <a:extLst>
                <a:ext uri="{FF2B5EF4-FFF2-40B4-BE49-F238E27FC236}">
                  <a16:creationId xmlns:a16="http://schemas.microsoft.com/office/drawing/2014/main" id="{1EC7D2C3-72A8-1EDB-B265-6E8F1EA06114}"/>
                </a:ext>
              </a:extLst>
            </p:cNvPr>
            <p:cNvSpPr/>
            <p:nvPr/>
          </p:nvSpPr>
          <p:spPr>
            <a:xfrm>
              <a:off x="1704974" y="1452563"/>
              <a:ext cx="0" cy="2792095"/>
            </a:xfrm>
            <a:custGeom>
              <a:avLst/>
              <a:gdLst/>
              <a:ahLst/>
              <a:cxnLst/>
              <a:rect l="l" t="t" r="r" b="b"/>
              <a:pathLst>
                <a:path h="2792095">
                  <a:moveTo>
                    <a:pt x="0" y="2792015"/>
                  </a:moveTo>
                  <a:lnTo>
                    <a:pt x="0" y="0"/>
                  </a:lnTo>
                </a:path>
              </a:pathLst>
            </a:custGeom>
            <a:ln w="9524">
              <a:solidFill>
                <a:srgbClr val="DEBB5E"/>
              </a:solidFill>
            </a:ln>
          </p:spPr>
          <p:txBody>
            <a:bodyPr wrap="square" lIns="0" tIns="0" rIns="0" bIns="0" rtlCol="0"/>
            <a:lstStyle/>
            <a:p>
              <a:endParaRPr/>
            </a:p>
          </p:txBody>
        </p:sp>
        <p:sp>
          <p:nvSpPr>
            <p:cNvPr id="49" name="object 54">
              <a:extLst>
                <a:ext uri="{FF2B5EF4-FFF2-40B4-BE49-F238E27FC236}">
                  <a16:creationId xmlns:a16="http://schemas.microsoft.com/office/drawing/2014/main" id="{34870979-61CF-B461-C811-57DAE9F85CB7}"/>
                </a:ext>
              </a:extLst>
            </p:cNvPr>
            <p:cNvSpPr/>
            <p:nvPr/>
          </p:nvSpPr>
          <p:spPr>
            <a:xfrm>
              <a:off x="1801812" y="1456135"/>
              <a:ext cx="0" cy="2792095"/>
            </a:xfrm>
            <a:custGeom>
              <a:avLst/>
              <a:gdLst/>
              <a:ahLst/>
              <a:cxnLst/>
              <a:rect l="l" t="t" r="r" b="b"/>
              <a:pathLst>
                <a:path h="2792095">
                  <a:moveTo>
                    <a:pt x="0" y="2792014"/>
                  </a:moveTo>
                  <a:lnTo>
                    <a:pt x="0" y="0"/>
                  </a:lnTo>
                </a:path>
              </a:pathLst>
            </a:custGeom>
            <a:ln w="9524">
              <a:solidFill>
                <a:srgbClr val="DEBB5E"/>
              </a:solidFill>
            </a:ln>
          </p:spPr>
          <p:txBody>
            <a:bodyPr wrap="square" lIns="0" tIns="0" rIns="0" bIns="0" rtlCol="0"/>
            <a:lstStyle/>
            <a:p>
              <a:endParaRPr/>
            </a:p>
          </p:txBody>
        </p:sp>
        <p:sp>
          <p:nvSpPr>
            <p:cNvPr id="50" name="object 55">
              <a:extLst>
                <a:ext uri="{FF2B5EF4-FFF2-40B4-BE49-F238E27FC236}">
                  <a16:creationId xmlns:a16="http://schemas.microsoft.com/office/drawing/2014/main" id="{F16FA348-3C74-17BC-14E0-F29DB456F5A0}"/>
                </a:ext>
              </a:extLst>
            </p:cNvPr>
            <p:cNvSpPr/>
            <p:nvPr/>
          </p:nvSpPr>
          <p:spPr>
            <a:xfrm>
              <a:off x="1903412" y="1448993"/>
              <a:ext cx="0" cy="2792095"/>
            </a:xfrm>
            <a:custGeom>
              <a:avLst/>
              <a:gdLst/>
              <a:ahLst/>
              <a:cxnLst/>
              <a:rect l="l" t="t" r="r" b="b"/>
              <a:pathLst>
                <a:path h="2792095">
                  <a:moveTo>
                    <a:pt x="0" y="2792014"/>
                  </a:moveTo>
                  <a:lnTo>
                    <a:pt x="0" y="0"/>
                  </a:lnTo>
                </a:path>
              </a:pathLst>
            </a:custGeom>
            <a:ln w="9524">
              <a:solidFill>
                <a:srgbClr val="DEBB5E"/>
              </a:solidFill>
            </a:ln>
          </p:spPr>
          <p:txBody>
            <a:bodyPr wrap="square" lIns="0" tIns="0" rIns="0" bIns="0" rtlCol="0"/>
            <a:lstStyle/>
            <a:p>
              <a:endParaRPr/>
            </a:p>
          </p:txBody>
        </p:sp>
        <p:sp>
          <p:nvSpPr>
            <p:cNvPr id="51" name="object 56">
              <a:extLst>
                <a:ext uri="{FF2B5EF4-FFF2-40B4-BE49-F238E27FC236}">
                  <a16:creationId xmlns:a16="http://schemas.microsoft.com/office/drawing/2014/main" id="{F5B15BE1-9162-0653-5D08-C66138FAA6C6}"/>
                </a:ext>
              </a:extLst>
            </p:cNvPr>
            <p:cNvSpPr/>
            <p:nvPr/>
          </p:nvSpPr>
          <p:spPr>
            <a:xfrm>
              <a:off x="1992312" y="1452563"/>
              <a:ext cx="0" cy="2792095"/>
            </a:xfrm>
            <a:custGeom>
              <a:avLst/>
              <a:gdLst/>
              <a:ahLst/>
              <a:cxnLst/>
              <a:rect l="l" t="t" r="r" b="b"/>
              <a:pathLst>
                <a:path h="2792095">
                  <a:moveTo>
                    <a:pt x="0" y="2792015"/>
                  </a:moveTo>
                  <a:lnTo>
                    <a:pt x="0" y="0"/>
                  </a:lnTo>
                </a:path>
              </a:pathLst>
            </a:custGeom>
            <a:ln w="9524">
              <a:solidFill>
                <a:srgbClr val="DEBB5E"/>
              </a:solidFill>
            </a:ln>
          </p:spPr>
          <p:txBody>
            <a:bodyPr wrap="square" lIns="0" tIns="0" rIns="0" bIns="0" rtlCol="0"/>
            <a:lstStyle/>
            <a:p>
              <a:endParaRPr/>
            </a:p>
          </p:txBody>
        </p:sp>
        <p:sp>
          <p:nvSpPr>
            <p:cNvPr id="52" name="object 57">
              <a:extLst>
                <a:ext uri="{FF2B5EF4-FFF2-40B4-BE49-F238E27FC236}">
                  <a16:creationId xmlns:a16="http://schemas.microsoft.com/office/drawing/2014/main" id="{65E1E994-260D-45E5-6FDA-7A3766CB00C8}"/>
                </a:ext>
              </a:extLst>
            </p:cNvPr>
            <p:cNvSpPr/>
            <p:nvPr/>
          </p:nvSpPr>
          <p:spPr>
            <a:xfrm>
              <a:off x="2082800" y="1445419"/>
              <a:ext cx="0" cy="2792095"/>
            </a:xfrm>
            <a:custGeom>
              <a:avLst/>
              <a:gdLst/>
              <a:ahLst/>
              <a:cxnLst/>
              <a:rect l="l" t="t" r="r" b="b"/>
              <a:pathLst>
                <a:path h="2792095">
                  <a:moveTo>
                    <a:pt x="0" y="2792015"/>
                  </a:moveTo>
                  <a:lnTo>
                    <a:pt x="0" y="0"/>
                  </a:lnTo>
                </a:path>
              </a:pathLst>
            </a:custGeom>
            <a:ln w="9524">
              <a:solidFill>
                <a:srgbClr val="DEBB5E"/>
              </a:solidFill>
            </a:ln>
          </p:spPr>
          <p:txBody>
            <a:bodyPr wrap="square" lIns="0" tIns="0" rIns="0" bIns="0" rtlCol="0"/>
            <a:lstStyle/>
            <a:p>
              <a:endParaRPr/>
            </a:p>
          </p:txBody>
        </p:sp>
        <p:sp>
          <p:nvSpPr>
            <p:cNvPr id="53" name="object 58">
              <a:extLst>
                <a:ext uri="{FF2B5EF4-FFF2-40B4-BE49-F238E27FC236}">
                  <a16:creationId xmlns:a16="http://schemas.microsoft.com/office/drawing/2014/main" id="{12F02C60-1988-89D0-837C-CC4C45027730}"/>
                </a:ext>
              </a:extLst>
            </p:cNvPr>
            <p:cNvSpPr/>
            <p:nvPr/>
          </p:nvSpPr>
          <p:spPr>
            <a:xfrm>
              <a:off x="2179637" y="1448993"/>
              <a:ext cx="0" cy="2792095"/>
            </a:xfrm>
            <a:custGeom>
              <a:avLst/>
              <a:gdLst/>
              <a:ahLst/>
              <a:cxnLst/>
              <a:rect l="l" t="t" r="r" b="b"/>
              <a:pathLst>
                <a:path h="2792095">
                  <a:moveTo>
                    <a:pt x="0" y="2792014"/>
                  </a:moveTo>
                  <a:lnTo>
                    <a:pt x="0" y="0"/>
                  </a:lnTo>
                </a:path>
              </a:pathLst>
            </a:custGeom>
            <a:ln w="9524">
              <a:solidFill>
                <a:srgbClr val="DEBB5E"/>
              </a:solidFill>
            </a:ln>
          </p:spPr>
          <p:txBody>
            <a:bodyPr wrap="square" lIns="0" tIns="0" rIns="0" bIns="0" rtlCol="0"/>
            <a:lstStyle/>
            <a:p>
              <a:endParaRPr/>
            </a:p>
          </p:txBody>
        </p:sp>
        <p:sp>
          <p:nvSpPr>
            <p:cNvPr id="54" name="object 59">
              <a:extLst>
                <a:ext uri="{FF2B5EF4-FFF2-40B4-BE49-F238E27FC236}">
                  <a16:creationId xmlns:a16="http://schemas.microsoft.com/office/drawing/2014/main" id="{F1461923-0A81-779F-53F8-376144A8DD5F}"/>
                </a:ext>
              </a:extLst>
            </p:cNvPr>
            <p:cNvSpPr/>
            <p:nvPr/>
          </p:nvSpPr>
          <p:spPr>
            <a:xfrm>
              <a:off x="2281237" y="1441848"/>
              <a:ext cx="0" cy="2792095"/>
            </a:xfrm>
            <a:custGeom>
              <a:avLst/>
              <a:gdLst/>
              <a:ahLst/>
              <a:cxnLst/>
              <a:rect l="l" t="t" r="r" b="b"/>
              <a:pathLst>
                <a:path h="2792095">
                  <a:moveTo>
                    <a:pt x="0" y="2792014"/>
                  </a:moveTo>
                  <a:lnTo>
                    <a:pt x="0" y="0"/>
                  </a:lnTo>
                </a:path>
              </a:pathLst>
            </a:custGeom>
            <a:ln w="9524">
              <a:solidFill>
                <a:srgbClr val="DEBB5E"/>
              </a:solidFill>
            </a:ln>
          </p:spPr>
          <p:txBody>
            <a:bodyPr wrap="square" lIns="0" tIns="0" rIns="0" bIns="0" rtlCol="0"/>
            <a:lstStyle/>
            <a:p>
              <a:endParaRPr/>
            </a:p>
          </p:txBody>
        </p:sp>
        <p:sp>
          <p:nvSpPr>
            <p:cNvPr id="55" name="object 60">
              <a:extLst>
                <a:ext uri="{FF2B5EF4-FFF2-40B4-BE49-F238E27FC236}">
                  <a16:creationId xmlns:a16="http://schemas.microsoft.com/office/drawing/2014/main" id="{14B8B875-8024-2ADD-9B24-A8D1745854C4}"/>
                </a:ext>
              </a:extLst>
            </p:cNvPr>
            <p:cNvSpPr/>
            <p:nvPr/>
          </p:nvSpPr>
          <p:spPr>
            <a:xfrm>
              <a:off x="2370137" y="1445419"/>
              <a:ext cx="0" cy="2792095"/>
            </a:xfrm>
            <a:custGeom>
              <a:avLst/>
              <a:gdLst/>
              <a:ahLst/>
              <a:cxnLst/>
              <a:rect l="l" t="t" r="r" b="b"/>
              <a:pathLst>
                <a:path h="2792095">
                  <a:moveTo>
                    <a:pt x="0" y="2792015"/>
                  </a:moveTo>
                  <a:lnTo>
                    <a:pt x="0" y="0"/>
                  </a:lnTo>
                </a:path>
              </a:pathLst>
            </a:custGeom>
            <a:ln w="9524">
              <a:solidFill>
                <a:srgbClr val="DEBB5E"/>
              </a:solidFill>
            </a:ln>
          </p:spPr>
          <p:txBody>
            <a:bodyPr wrap="square" lIns="0" tIns="0" rIns="0" bIns="0" rtlCol="0"/>
            <a:lstStyle/>
            <a:p>
              <a:endParaRPr/>
            </a:p>
          </p:txBody>
        </p:sp>
        <p:sp>
          <p:nvSpPr>
            <p:cNvPr id="56" name="object 61">
              <a:extLst>
                <a:ext uri="{FF2B5EF4-FFF2-40B4-BE49-F238E27FC236}">
                  <a16:creationId xmlns:a16="http://schemas.microsoft.com/office/drawing/2014/main" id="{99580C5C-A7BA-8A49-9BA8-92C8BEA12E8C}"/>
                </a:ext>
              </a:extLst>
            </p:cNvPr>
            <p:cNvSpPr/>
            <p:nvPr/>
          </p:nvSpPr>
          <p:spPr>
            <a:xfrm>
              <a:off x="2457450" y="1448993"/>
              <a:ext cx="0" cy="2792095"/>
            </a:xfrm>
            <a:custGeom>
              <a:avLst/>
              <a:gdLst/>
              <a:ahLst/>
              <a:cxnLst/>
              <a:rect l="l" t="t" r="r" b="b"/>
              <a:pathLst>
                <a:path h="2792095">
                  <a:moveTo>
                    <a:pt x="0" y="2792014"/>
                  </a:moveTo>
                  <a:lnTo>
                    <a:pt x="0" y="0"/>
                  </a:lnTo>
                </a:path>
              </a:pathLst>
            </a:custGeom>
            <a:ln w="9524">
              <a:solidFill>
                <a:srgbClr val="DEBB5E"/>
              </a:solidFill>
            </a:ln>
          </p:spPr>
          <p:txBody>
            <a:bodyPr wrap="square" lIns="0" tIns="0" rIns="0" bIns="0" rtlCol="0"/>
            <a:lstStyle/>
            <a:p>
              <a:endParaRPr/>
            </a:p>
          </p:txBody>
        </p:sp>
        <p:sp>
          <p:nvSpPr>
            <p:cNvPr id="57" name="object 62">
              <a:extLst>
                <a:ext uri="{FF2B5EF4-FFF2-40B4-BE49-F238E27FC236}">
                  <a16:creationId xmlns:a16="http://schemas.microsoft.com/office/drawing/2014/main" id="{F5A587EA-61ED-F4E8-E5C4-55DB30159868}"/>
                </a:ext>
              </a:extLst>
            </p:cNvPr>
            <p:cNvSpPr/>
            <p:nvPr/>
          </p:nvSpPr>
          <p:spPr>
            <a:xfrm>
              <a:off x="2554287" y="1452563"/>
              <a:ext cx="0" cy="2792095"/>
            </a:xfrm>
            <a:custGeom>
              <a:avLst/>
              <a:gdLst/>
              <a:ahLst/>
              <a:cxnLst/>
              <a:rect l="l" t="t" r="r" b="b"/>
              <a:pathLst>
                <a:path h="2792095">
                  <a:moveTo>
                    <a:pt x="0" y="2792015"/>
                  </a:moveTo>
                  <a:lnTo>
                    <a:pt x="0" y="0"/>
                  </a:lnTo>
                </a:path>
              </a:pathLst>
            </a:custGeom>
            <a:ln w="9524">
              <a:solidFill>
                <a:srgbClr val="DEBB5E"/>
              </a:solidFill>
            </a:ln>
          </p:spPr>
          <p:txBody>
            <a:bodyPr wrap="square" lIns="0" tIns="0" rIns="0" bIns="0" rtlCol="0"/>
            <a:lstStyle/>
            <a:p>
              <a:endParaRPr/>
            </a:p>
          </p:txBody>
        </p:sp>
        <p:sp>
          <p:nvSpPr>
            <p:cNvPr id="58" name="object 63">
              <a:extLst>
                <a:ext uri="{FF2B5EF4-FFF2-40B4-BE49-F238E27FC236}">
                  <a16:creationId xmlns:a16="http://schemas.microsoft.com/office/drawing/2014/main" id="{0960E8F2-957C-B4BD-9DD0-5ED7DF74EF74}"/>
                </a:ext>
              </a:extLst>
            </p:cNvPr>
            <p:cNvSpPr/>
            <p:nvPr/>
          </p:nvSpPr>
          <p:spPr>
            <a:xfrm>
              <a:off x="2655887" y="1445419"/>
              <a:ext cx="0" cy="2792095"/>
            </a:xfrm>
            <a:custGeom>
              <a:avLst/>
              <a:gdLst/>
              <a:ahLst/>
              <a:cxnLst/>
              <a:rect l="l" t="t" r="r" b="b"/>
              <a:pathLst>
                <a:path h="2792095">
                  <a:moveTo>
                    <a:pt x="0" y="2792015"/>
                  </a:moveTo>
                  <a:lnTo>
                    <a:pt x="0" y="0"/>
                  </a:lnTo>
                </a:path>
              </a:pathLst>
            </a:custGeom>
            <a:ln w="9524">
              <a:solidFill>
                <a:srgbClr val="DEBB5E"/>
              </a:solidFill>
            </a:ln>
          </p:spPr>
          <p:txBody>
            <a:bodyPr wrap="square" lIns="0" tIns="0" rIns="0" bIns="0" rtlCol="0"/>
            <a:lstStyle/>
            <a:p>
              <a:endParaRPr/>
            </a:p>
          </p:txBody>
        </p:sp>
        <p:sp>
          <p:nvSpPr>
            <p:cNvPr id="59" name="object 64">
              <a:extLst>
                <a:ext uri="{FF2B5EF4-FFF2-40B4-BE49-F238E27FC236}">
                  <a16:creationId xmlns:a16="http://schemas.microsoft.com/office/drawing/2014/main" id="{0195679B-C2A4-0445-F532-6EA908914D71}"/>
                </a:ext>
              </a:extLst>
            </p:cNvPr>
            <p:cNvSpPr/>
            <p:nvPr/>
          </p:nvSpPr>
          <p:spPr>
            <a:xfrm>
              <a:off x="2744787" y="1448993"/>
              <a:ext cx="0" cy="2792095"/>
            </a:xfrm>
            <a:custGeom>
              <a:avLst/>
              <a:gdLst/>
              <a:ahLst/>
              <a:cxnLst/>
              <a:rect l="l" t="t" r="r" b="b"/>
              <a:pathLst>
                <a:path h="2792095">
                  <a:moveTo>
                    <a:pt x="0" y="2792014"/>
                  </a:moveTo>
                  <a:lnTo>
                    <a:pt x="0" y="0"/>
                  </a:lnTo>
                </a:path>
              </a:pathLst>
            </a:custGeom>
            <a:ln w="9524">
              <a:solidFill>
                <a:srgbClr val="DEBB5E"/>
              </a:solidFill>
            </a:ln>
          </p:spPr>
          <p:txBody>
            <a:bodyPr wrap="square" lIns="0" tIns="0" rIns="0" bIns="0" rtlCol="0"/>
            <a:lstStyle/>
            <a:p>
              <a:endParaRPr/>
            </a:p>
          </p:txBody>
        </p:sp>
        <p:sp>
          <p:nvSpPr>
            <p:cNvPr id="60" name="object 65">
              <a:extLst>
                <a:ext uri="{FF2B5EF4-FFF2-40B4-BE49-F238E27FC236}">
                  <a16:creationId xmlns:a16="http://schemas.microsoft.com/office/drawing/2014/main" id="{209EE7B8-F169-D333-26A7-B10E8AEA53B7}"/>
                </a:ext>
              </a:extLst>
            </p:cNvPr>
            <p:cNvSpPr/>
            <p:nvPr/>
          </p:nvSpPr>
          <p:spPr>
            <a:xfrm>
              <a:off x="2849562"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61" name="object 66">
              <a:extLst>
                <a:ext uri="{FF2B5EF4-FFF2-40B4-BE49-F238E27FC236}">
                  <a16:creationId xmlns:a16="http://schemas.microsoft.com/office/drawing/2014/main" id="{B98B37D1-64E6-79AF-CBF3-A6813EFFA8AB}"/>
                </a:ext>
              </a:extLst>
            </p:cNvPr>
            <p:cNvSpPr/>
            <p:nvPr/>
          </p:nvSpPr>
          <p:spPr>
            <a:xfrm>
              <a:off x="2946399" y="1448993"/>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62" name="object 67">
              <a:extLst>
                <a:ext uri="{FF2B5EF4-FFF2-40B4-BE49-F238E27FC236}">
                  <a16:creationId xmlns:a16="http://schemas.microsoft.com/office/drawing/2014/main" id="{519DF33F-F32F-CD85-5A49-360A7938F06F}"/>
                </a:ext>
              </a:extLst>
            </p:cNvPr>
            <p:cNvSpPr/>
            <p:nvPr/>
          </p:nvSpPr>
          <p:spPr>
            <a:xfrm>
              <a:off x="3047999" y="1441848"/>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63" name="object 68">
              <a:extLst>
                <a:ext uri="{FF2B5EF4-FFF2-40B4-BE49-F238E27FC236}">
                  <a16:creationId xmlns:a16="http://schemas.microsoft.com/office/drawing/2014/main" id="{9E1B6DC6-DF3A-1245-AD90-51FF5ADC403E}"/>
                </a:ext>
              </a:extLst>
            </p:cNvPr>
            <p:cNvSpPr/>
            <p:nvPr/>
          </p:nvSpPr>
          <p:spPr>
            <a:xfrm>
              <a:off x="3136899"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64" name="object 69">
              <a:extLst>
                <a:ext uri="{FF2B5EF4-FFF2-40B4-BE49-F238E27FC236}">
                  <a16:creationId xmlns:a16="http://schemas.microsoft.com/office/drawing/2014/main" id="{3DC82EB9-8160-3C7A-D1CA-2D8CE645A252}"/>
                </a:ext>
              </a:extLst>
            </p:cNvPr>
            <p:cNvSpPr/>
            <p:nvPr/>
          </p:nvSpPr>
          <p:spPr>
            <a:xfrm>
              <a:off x="3224212" y="1448993"/>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65" name="object 70">
              <a:extLst>
                <a:ext uri="{FF2B5EF4-FFF2-40B4-BE49-F238E27FC236}">
                  <a16:creationId xmlns:a16="http://schemas.microsoft.com/office/drawing/2014/main" id="{D9C5C314-A0EC-FE07-4050-AE58680124B9}"/>
                </a:ext>
              </a:extLst>
            </p:cNvPr>
            <p:cNvSpPr/>
            <p:nvPr/>
          </p:nvSpPr>
          <p:spPr>
            <a:xfrm>
              <a:off x="3321049" y="1452563"/>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66" name="object 71">
              <a:extLst>
                <a:ext uri="{FF2B5EF4-FFF2-40B4-BE49-F238E27FC236}">
                  <a16:creationId xmlns:a16="http://schemas.microsoft.com/office/drawing/2014/main" id="{5EE1CA62-D947-9479-4489-AA3F125A2875}"/>
                </a:ext>
              </a:extLst>
            </p:cNvPr>
            <p:cNvSpPr/>
            <p:nvPr/>
          </p:nvSpPr>
          <p:spPr>
            <a:xfrm>
              <a:off x="3422649"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67" name="object 72">
              <a:extLst>
                <a:ext uri="{FF2B5EF4-FFF2-40B4-BE49-F238E27FC236}">
                  <a16:creationId xmlns:a16="http://schemas.microsoft.com/office/drawing/2014/main" id="{1997417A-94E9-E02A-C6B6-0A7FF5EA9CB6}"/>
                </a:ext>
              </a:extLst>
            </p:cNvPr>
            <p:cNvSpPr/>
            <p:nvPr/>
          </p:nvSpPr>
          <p:spPr>
            <a:xfrm>
              <a:off x="3511548" y="1448993"/>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68" name="object 73">
              <a:extLst>
                <a:ext uri="{FF2B5EF4-FFF2-40B4-BE49-F238E27FC236}">
                  <a16:creationId xmlns:a16="http://schemas.microsoft.com/office/drawing/2014/main" id="{99868845-ECBD-E386-1728-F96185F7BACC}"/>
                </a:ext>
              </a:extLst>
            </p:cNvPr>
            <p:cNvSpPr/>
            <p:nvPr/>
          </p:nvSpPr>
          <p:spPr>
            <a:xfrm>
              <a:off x="3602037" y="1441848"/>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69" name="object 74">
              <a:extLst>
                <a:ext uri="{FF2B5EF4-FFF2-40B4-BE49-F238E27FC236}">
                  <a16:creationId xmlns:a16="http://schemas.microsoft.com/office/drawing/2014/main" id="{2CB8B60E-30FF-058D-3A0A-B33C6FC58B73}"/>
                </a:ext>
              </a:extLst>
            </p:cNvPr>
            <p:cNvSpPr/>
            <p:nvPr/>
          </p:nvSpPr>
          <p:spPr>
            <a:xfrm>
              <a:off x="3698873"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70" name="object 75">
              <a:extLst>
                <a:ext uri="{FF2B5EF4-FFF2-40B4-BE49-F238E27FC236}">
                  <a16:creationId xmlns:a16="http://schemas.microsoft.com/office/drawing/2014/main" id="{6DA5F7BB-8098-D1E4-6354-E225DCAFE7B6}"/>
                </a:ext>
              </a:extLst>
            </p:cNvPr>
            <p:cNvSpPr/>
            <p:nvPr/>
          </p:nvSpPr>
          <p:spPr>
            <a:xfrm>
              <a:off x="3800474" y="1438275"/>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71" name="object 76">
              <a:extLst>
                <a:ext uri="{FF2B5EF4-FFF2-40B4-BE49-F238E27FC236}">
                  <a16:creationId xmlns:a16="http://schemas.microsoft.com/office/drawing/2014/main" id="{DC8528CF-C300-4CD9-6457-7B300328BB78}"/>
                </a:ext>
              </a:extLst>
            </p:cNvPr>
            <p:cNvSpPr/>
            <p:nvPr/>
          </p:nvSpPr>
          <p:spPr>
            <a:xfrm>
              <a:off x="3889374" y="1441848"/>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72" name="object 77">
              <a:extLst>
                <a:ext uri="{FF2B5EF4-FFF2-40B4-BE49-F238E27FC236}">
                  <a16:creationId xmlns:a16="http://schemas.microsoft.com/office/drawing/2014/main" id="{F6491E88-C0A2-2937-61BF-E0ACB15F7295}"/>
                </a:ext>
              </a:extLst>
            </p:cNvPr>
            <p:cNvSpPr/>
            <p:nvPr/>
          </p:nvSpPr>
          <p:spPr>
            <a:xfrm>
              <a:off x="3976687"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73" name="object 78">
              <a:extLst>
                <a:ext uri="{FF2B5EF4-FFF2-40B4-BE49-F238E27FC236}">
                  <a16:creationId xmlns:a16="http://schemas.microsoft.com/office/drawing/2014/main" id="{78573990-A7DD-6E33-FE98-B97EC250238E}"/>
                </a:ext>
              </a:extLst>
            </p:cNvPr>
            <p:cNvSpPr/>
            <p:nvPr/>
          </p:nvSpPr>
          <p:spPr>
            <a:xfrm>
              <a:off x="4073524" y="1448993"/>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74" name="object 79">
              <a:extLst>
                <a:ext uri="{FF2B5EF4-FFF2-40B4-BE49-F238E27FC236}">
                  <a16:creationId xmlns:a16="http://schemas.microsoft.com/office/drawing/2014/main" id="{1F79467A-3AE0-278F-38CB-1B8C511C66F8}"/>
                </a:ext>
              </a:extLst>
            </p:cNvPr>
            <p:cNvSpPr/>
            <p:nvPr/>
          </p:nvSpPr>
          <p:spPr>
            <a:xfrm>
              <a:off x="4175124" y="1441848"/>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75" name="object 80">
              <a:extLst>
                <a:ext uri="{FF2B5EF4-FFF2-40B4-BE49-F238E27FC236}">
                  <a16:creationId xmlns:a16="http://schemas.microsoft.com/office/drawing/2014/main" id="{1F4CC76B-2403-AB51-29DF-F19C438AE9E5}"/>
                </a:ext>
              </a:extLst>
            </p:cNvPr>
            <p:cNvSpPr/>
            <p:nvPr/>
          </p:nvSpPr>
          <p:spPr>
            <a:xfrm>
              <a:off x="4264024"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76" name="object 81">
              <a:extLst>
                <a:ext uri="{FF2B5EF4-FFF2-40B4-BE49-F238E27FC236}">
                  <a16:creationId xmlns:a16="http://schemas.microsoft.com/office/drawing/2014/main" id="{DE315893-1DA1-E83B-9156-EBA96963F629}"/>
                </a:ext>
              </a:extLst>
            </p:cNvPr>
            <p:cNvSpPr/>
            <p:nvPr/>
          </p:nvSpPr>
          <p:spPr>
            <a:xfrm>
              <a:off x="4359274" y="1441848"/>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77" name="object 82">
              <a:extLst>
                <a:ext uri="{FF2B5EF4-FFF2-40B4-BE49-F238E27FC236}">
                  <a16:creationId xmlns:a16="http://schemas.microsoft.com/office/drawing/2014/main" id="{CD7CF176-E8FE-061B-4E33-FC15B9F7437B}"/>
                </a:ext>
              </a:extLst>
            </p:cNvPr>
            <p:cNvSpPr/>
            <p:nvPr/>
          </p:nvSpPr>
          <p:spPr>
            <a:xfrm>
              <a:off x="4448174"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78" name="object 83">
              <a:extLst>
                <a:ext uri="{FF2B5EF4-FFF2-40B4-BE49-F238E27FC236}">
                  <a16:creationId xmlns:a16="http://schemas.microsoft.com/office/drawing/2014/main" id="{D84D77D6-EAB0-2275-3368-691F192EE46C}"/>
                </a:ext>
              </a:extLst>
            </p:cNvPr>
            <p:cNvSpPr/>
            <p:nvPr/>
          </p:nvSpPr>
          <p:spPr>
            <a:xfrm>
              <a:off x="4535487" y="1448993"/>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79" name="object 84">
              <a:extLst>
                <a:ext uri="{FF2B5EF4-FFF2-40B4-BE49-F238E27FC236}">
                  <a16:creationId xmlns:a16="http://schemas.microsoft.com/office/drawing/2014/main" id="{5185CD1A-3741-7451-580E-0505D6EC5A61}"/>
                </a:ext>
              </a:extLst>
            </p:cNvPr>
            <p:cNvSpPr/>
            <p:nvPr/>
          </p:nvSpPr>
          <p:spPr>
            <a:xfrm>
              <a:off x="4632324" y="1452563"/>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80" name="object 85">
              <a:extLst>
                <a:ext uri="{FF2B5EF4-FFF2-40B4-BE49-F238E27FC236}">
                  <a16:creationId xmlns:a16="http://schemas.microsoft.com/office/drawing/2014/main" id="{7447947C-A5BB-E26C-9397-B3AB39FADD62}"/>
                </a:ext>
              </a:extLst>
            </p:cNvPr>
            <p:cNvSpPr/>
            <p:nvPr/>
          </p:nvSpPr>
          <p:spPr>
            <a:xfrm>
              <a:off x="4733924"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81" name="object 86">
              <a:extLst>
                <a:ext uri="{FF2B5EF4-FFF2-40B4-BE49-F238E27FC236}">
                  <a16:creationId xmlns:a16="http://schemas.microsoft.com/office/drawing/2014/main" id="{FD357F4A-12CC-462A-E2BC-CFF166951EA4}"/>
                </a:ext>
              </a:extLst>
            </p:cNvPr>
            <p:cNvSpPr/>
            <p:nvPr/>
          </p:nvSpPr>
          <p:spPr>
            <a:xfrm>
              <a:off x="4822823" y="1448993"/>
              <a:ext cx="0" cy="2792095"/>
            </a:xfrm>
            <a:custGeom>
              <a:avLst/>
              <a:gdLst/>
              <a:ahLst/>
              <a:cxnLst/>
              <a:rect l="l" t="t" r="r" b="b"/>
              <a:pathLst>
                <a:path h="2792095">
                  <a:moveTo>
                    <a:pt x="0" y="2792014"/>
                  </a:moveTo>
                  <a:lnTo>
                    <a:pt x="1" y="0"/>
                  </a:lnTo>
                </a:path>
              </a:pathLst>
            </a:custGeom>
            <a:ln w="9524">
              <a:solidFill>
                <a:srgbClr val="DEBB5E"/>
              </a:solidFill>
            </a:ln>
          </p:spPr>
          <p:txBody>
            <a:bodyPr wrap="square" lIns="0" tIns="0" rIns="0" bIns="0" rtlCol="0"/>
            <a:lstStyle/>
            <a:p>
              <a:endParaRPr/>
            </a:p>
          </p:txBody>
        </p:sp>
        <p:sp>
          <p:nvSpPr>
            <p:cNvPr id="82" name="object 87">
              <a:extLst>
                <a:ext uri="{FF2B5EF4-FFF2-40B4-BE49-F238E27FC236}">
                  <a16:creationId xmlns:a16="http://schemas.microsoft.com/office/drawing/2014/main" id="{8189373A-C9A9-F3CB-C116-03C52EDE4A24}"/>
                </a:ext>
              </a:extLst>
            </p:cNvPr>
            <p:cNvSpPr/>
            <p:nvPr/>
          </p:nvSpPr>
          <p:spPr>
            <a:xfrm>
              <a:off x="4929187" y="1445419"/>
              <a:ext cx="0" cy="2792095"/>
            </a:xfrm>
            <a:custGeom>
              <a:avLst/>
              <a:gdLst/>
              <a:ahLst/>
              <a:cxnLst/>
              <a:rect l="l" t="t" r="r" b="b"/>
              <a:pathLst>
                <a:path h="2792095">
                  <a:moveTo>
                    <a:pt x="0" y="2792015"/>
                  </a:moveTo>
                  <a:lnTo>
                    <a:pt x="1" y="0"/>
                  </a:lnTo>
                </a:path>
              </a:pathLst>
            </a:custGeom>
            <a:ln w="9524">
              <a:solidFill>
                <a:srgbClr val="DEBB5E"/>
              </a:solidFill>
            </a:ln>
          </p:spPr>
          <p:txBody>
            <a:bodyPr wrap="square" lIns="0" tIns="0" rIns="0" bIns="0" rtlCol="0"/>
            <a:lstStyle/>
            <a:p>
              <a:endParaRPr/>
            </a:p>
          </p:txBody>
        </p:sp>
        <p:sp>
          <p:nvSpPr>
            <p:cNvPr id="83" name="object 88">
              <a:extLst>
                <a:ext uri="{FF2B5EF4-FFF2-40B4-BE49-F238E27FC236}">
                  <a16:creationId xmlns:a16="http://schemas.microsoft.com/office/drawing/2014/main" id="{A7097C17-FCF8-F91E-19ED-CBA0A3D72D98}"/>
                </a:ext>
              </a:extLst>
            </p:cNvPr>
            <p:cNvSpPr/>
            <p:nvPr/>
          </p:nvSpPr>
          <p:spPr>
            <a:xfrm>
              <a:off x="1219199" y="1428750"/>
              <a:ext cx="3810000" cy="2819400"/>
            </a:xfrm>
            <a:custGeom>
              <a:avLst/>
              <a:gdLst/>
              <a:ahLst/>
              <a:cxnLst/>
              <a:rect l="l" t="t" r="r" b="b"/>
              <a:pathLst>
                <a:path w="3810000" h="2819400">
                  <a:moveTo>
                    <a:pt x="3809999" y="0"/>
                  </a:moveTo>
                  <a:lnTo>
                    <a:pt x="3725078" y="79314"/>
                  </a:lnTo>
                  <a:lnTo>
                    <a:pt x="3620560" y="151193"/>
                  </a:lnTo>
                  <a:lnTo>
                    <a:pt x="3610762" y="230508"/>
                  </a:lnTo>
                  <a:lnTo>
                    <a:pt x="3516042" y="288755"/>
                  </a:lnTo>
                  <a:lnTo>
                    <a:pt x="3115935" y="584947"/>
                  </a:lnTo>
                  <a:lnTo>
                    <a:pt x="2849742" y="584947"/>
                  </a:lnTo>
                  <a:lnTo>
                    <a:pt x="2545987" y="800585"/>
                  </a:lnTo>
                  <a:lnTo>
                    <a:pt x="2545987" y="872464"/>
                  </a:lnTo>
                  <a:lnTo>
                    <a:pt x="2052794" y="1240535"/>
                  </a:lnTo>
                  <a:lnTo>
                    <a:pt x="2052794" y="1319850"/>
                  </a:lnTo>
                  <a:lnTo>
                    <a:pt x="1378327" y="1816808"/>
                  </a:lnTo>
                  <a:lnTo>
                    <a:pt x="883501" y="1816808"/>
                  </a:lnTo>
                  <a:lnTo>
                    <a:pt x="599343" y="2026249"/>
                  </a:lnTo>
                  <a:lnTo>
                    <a:pt x="599343" y="2113000"/>
                  </a:lnTo>
                  <a:lnTo>
                    <a:pt x="418070" y="2256758"/>
                  </a:lnTo>
                  <a:lnTo>
                    <a:pt x="418070" y="2379449"/>
                  </a:lnTo>
                  <a:lnTo>
                    <a:pt x="114315" y="2596325"/>
                  </a:lnTo>
                  <a:lnTo>
                    <a:pt x="114315" y="2726452"/>
                  </a:lnTo>
                  <a:lnTo>
                    <a:pt x="0" y="2819399"/>
                  </a:lnTo>
                </a:path>
              </a:pathLst>
            </a:custGeom>
            <a:ln w="38099">
              <a:solidFill>
                <a:srgbClr val="011279"/>
              </a:solidFill>
            </a:ln>
          </p:spPr>
          <p:txBody>
            <a:bodyPr wrap="square" lIns="0" tIns="0" rIns="0" bIns="0" rtlCol="0"/>
            <a:lstStyle/>
            <a:p>
              <a:endParaRPr/>
            </a:p>
          </p:txBody>
        </p:sp>
      </p:grpSp>
      <p:sp>
        <p:nvSpPr>
          <p:cNvPr id="84" name="object 89">
            <a:extLst>
              <a:ext uri="{FF2B5EF4-FFF2-40B4-BE49-F238E27FC236}">
                <a16:creationId xmlns:a16="http://schemas.microsoft.com/office/drawing/2014/main" id="{DE60ABF5-BEC1-B62B-F418-76E6D412D334}"/>
              </a:ext>
            </a:extLst>
          </p:cNvPr>
          <p:cNvSpPr txBox="1"/>
          <p:nvPr/>
        </p:nvSpPr>
        <p:spPr>
          <a:xfrm>
            <a:off x="683521" y="1506039"/>
            <a:ext cx="406400" cy="2740025"/>
          </a:xfrm>
          <a:prstGeom prst="rect">
            <a:avLst/>
          </a:prstGeom>
        </p:spPr>
        <p:txBody>
          <a:bodyPr vert="vert270" wrap="square" lIns="0" tIns="29845" rIns="0" bIns="0" rtlCol="0">
            <a:spAutoFit/>
          </a:bodyPr>
          <a:lstStyle/>
          <a:p>
            <a:pPr marL="12700">
              <a:lnSpc>
                <a:spcPct val="100000"/>
              </a:lnSpc>
              <a:spcBef>
                <a:spcPts val="235"/>
              </a:spcBef>
              <a:tabLst>
                <a:tab pos="2477135" algn="l"/>
              </a:tabLst>
            </a:pPr>
            <a:r>
              <a:rPr sz="2000" dirty="0">
                <a:latin typeface="Arial MT"/>
                <a:cs typeface="Arial MT"/>
              </a:rPr>
              <a:t>x</a:t>
            </a:r>
            <a:r>
              <a:rPr sz="1950" baseline="-21367" dirty="0">
                <a:latin typeface="Arial MT"/>
                <a:cs typeface="Arial MT"/>
              </a:rPr>
              <a:t>0 </a:t>
            </a:r>
            <a:r>
              <a:rPr sz="1950" spc="-254" baseline="-21367" dirty="0">
                <a:latin typeface="Arial MT"/>
                <a:cs typeface="Arial MT"/>
              </a:rPr>
              <a:t> </a:t>
            </a:r>
            <a:r>
              <a:rPr sz="2000" dirty="0">
                <a:latin typeface="Arial MT"/>
                <a:cs typeface="Arial MT"/>
              </a:rPr>
              <a:t>……………………	x</a:t>
            </a:r>
            <a:r>
              <a:rPr sz="1950" baseline="-21367" dirty="0">
                <a:latin typeface="Arial MT"/>
                <a:cs typeface="Arial MT"/>
              </a:rPr>
              <a:t>N</a:t>
            </a:r>
          </a:p>
        </p:txBody>
      </p:sp>
      <p:sp>
        <p:nvSpPr>
          <p:cNvPr id="85" name="object 7">
            <a:extLst>
              <a:ext uri="{FF2B5EF4-FFF2-40B4-BE49-F238E27FC236}">
                <a16:creationId xmlns:a16="http://schemas.microsoft.com/office/drawing/2014/main" id="{62F81FD1-DE5F-BFE3-FD5F-AD40C7D3540B}"/>
              </a:ext>
            </a:extLst>
          </p:cNvPr>
          <p:cNvSpPr txBox="1"/>
          <p:nvPr/>
        </p:nvSpPr>
        <p:spPr>
          <a:xfrm>
            <a:off x="467758" y="4281169"/>
            <a:ext cx="4554220" cy="320601"/>
          </a:xfrm>
          <a:prstGeom prst="rect">
            <a:avLst/>
          </a:prstGeom>
        </p:spPr>
        <p:txBody>
          <a:bodyPr vert="horz" wrap="square" lIns="0" tIns="12700" rIns="0" bIns="0" rtlCol="0">
            <a:spAutoFit/>
          </a:bodyPr>
          <a:lstStyle/>
          <a:p>
            <a:pPr marL="728345" algn="ctr">
              <a:lnSpc>
                <a:spcPct val="100000"/>
              </a:lnSpc>
              <a:spcBef>
                <a:spcPts val="100"/>
              </a:spcBef>
              <a:tabLst>
                <a:tab pos="4208780" algn="l"/>
              </a:tabLst>
            </a:pPr>
            <a:r>
              <a:rPr sz="2000" spc="5" dirty="0">
                <a:latin typeface="Arial MT"/>
                <a:cs typeface="Arial MT"/>
              </a:rPr>
              <a:t>y</a:t>
            </a:r>
            <a:r>
              <a:rPr sz="1950" spc="7" baseline="-21367" dirty="0">
                <a:latin typeface="Arial MT"/>
                <a:cs typeface="Arial MT"/>
              </a:rPr>
              <a:t>0</a:t>
            </a:r>
            <a:r>
              <a:rPr sz="1950" spc="284" baseline="-21367" dirty="0">
                <a:latin typeface="Arial MT"/>
                <a:cs typeface="Arial MT"/>
              </a:rPr>
              <a:t> </a:t>
            </a:r>
            <a:r>
              <a:rPr sz="2000" dirty="0">
                <a:latin typeface="Arial MT"/>
                <a:cs typeface="Arial MT"/>
              </a:rPr>
              <a:t>………………………………	</a:t>
            </a:r>
            <a:r>
              <a:rPr sz="2000" spc="10" dirty="0" err="1">
                <a:latin typeface="Arial MT"/>
                <a:cs typeface="Arial MT"/>
              </a:rPr>
              <a:t>y</a:t>
            </a:r>
            <a:r>
              <a:rPr sz="1950" spc="15" baseline="-21367" dirty="0" err="1">
                <a:latin typeface="Arial MT"/>
                <a:cs typeface="Arial MT"/>
              </a:rPr>
              <a:t>M</a:t>
            </a:r>
            <a:endParaRPr sz="1950" baseline="-21367" dirty="0">
              <a:latin typeface="Arial MT"/>
              <a:cs typeface="Arial MT"/>
            </a:endParaRPr>
          </a:p>
        </p:txBody>
      </p:sp>
      <p:sp>
        <p:nvSpPr>
          <p:cNvPr id="86" name="object 90">
            <a:extLst>
              <a:ext uri="{FF2B5EF4-FFF2-40B4-BE49-F238E27FC236}">
                <a16:creationId xmlns:a16="http://schemas.microsoft.com/office/drawing/2014/main" id="{EB37AE79-C48A-02F6-7E80-E13F2FEE0360}"/>
              </a:ext>
            </a:extLst>
          </p:cNvPr>
          <p:cNvSpPr txBox="1"/>
          <p:nvPr/>
        </p:nvSpPr>
        <p:spPr>
          <a:xfrm>
            <a:off x="5656263" y="1877293"/>
            <a:ext cx="4710750" cy="1551707"/>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0066"/>
                </a:solidFill>
                <a:latin typeface="Calibri"/>
                <a:cs typeface="Calibri"/>
              </a:rPr>
              <a:t>Every</a:t>
            </a:r>
            <a:r>
              <a:rPr sz="2000" spc="-20" dirty="0">
                <a:solidFill>
                  <a:srgbClr val="000066"/>
                </a:solidFill>
                <a:latin typeface="Calibri"/>
                <a:cs typeface="Calibri"/>
              </a:rPr>
              <a:t> </a:t>
            </a:r>
            <a:r>
              <a:rPr sz="2000" spc="-80" dirty="0">
                <a:solidFill>
                  <a:srgbClr val="000066"/>
                </a:solidFill>
                <a:latin typeface="Calibri"/>
                <a:cs typeface="Calibri"/>
              </a:rPr>
              <a:t>non-­‐decreasing</a:t>
            </a:r>
            <a:r>
              <a:rPr sz="2000" spc="-15" dirty="0">
                <a:solidFill>
                  <a:srgbClr val="000066"/>
                </a:solidFill>
                <a:latin typeface="Calibri"/>
                <a:cs typeface="Calibri"/>
              </a:rPr>
              <a:t> </a:t>
            </a:r>
            <a:r>
              <a:rPr sz="2000" dirty="0">
                <a:solidFill>
                  <a:srgbClr val="000066"/>
                </a:solidFill>
                <a:latin typeface="Calibri"/>
                <a:cs typeface="Calibri"/>
              </a:rPr>
              <a:t>path</a:t>
            </a:r>
            <a:endParaRPr sz="2000" dirty="0">
              <a:latin typeface="Calibri"/>
              <a:cs typeface="Calibri"/>
            </a:endParaRPr>
          </a:p>
          <a:p>
            <a:pPr marL="12700" marR="730250">
              <a:lnSpc>
                <a:spcPct val="200000"/>
              </a:lnSpc>
            </a:pPr>
            <a:r>
              <a:rPr sz="2000" spc="-5" dirty="0">
                <a:solidFill>
                  <a:srgbClr val="000066"/>
                </a:solidFill>
                <a:latin typeface="Calibri"/>
                <a:cs typeface="Calibri"/>
              </a:rPr>
              <a:t>from</a:t>
            </a:r>
            <a:r>
              <a:rPr sz="2000" spc="-20" dirty="0">
                <a:solidFill>
                  <a:srgbClr val="000066"/>
                </a:solidFill>
                <a:latin typeface="Calibri"/>
                <a:cs typeface="Calibri"/>
              </a:rPr>
              <a:t> </a:t>
            </a:r>
            <a:r>
              <a:rPr sz="2000" spc="-5" dirty="0">
                <a:solidFill>
                  <a:srgbClr val="000066"/>
                </a:solidFill>
                <a:latin typeface="Calibri"/>
                <a:cs typeface="Calibri"/>
              </a:rPr>
              <a:t>(0,0)</a:t>
            </a:r>
            <a:r>
              <a:rPr sz="2000" spc="-20" dirty="0">
                <a:solidFill>
                  <a:srgbClr val="000066"/>
                </a:solidFill>
                <a:latin typeface="Calibri"/>
                <a:cs typeface="Calibri"/>
              </a:rPr>
              <a:t> </a:t>
            </a:r>
            <a:r>
              <a:rPr sz="2000" dirty="0">
                <a:solidFill>
                  <a:srgbClr val="000066"/>
                </a:solidFill>
                <a:latin typeface="Calibri"/>
                <a:cs typeface="Calibri"/>
              </a:rPr>
              <a:t>to</a:t>
            </a:r>
            <a:r>
              <a:rPr sz="2000" spc="-20" dirty="0">
                <a:solidFill>
                  <a:srgbClr val="000066"/>
                </a:solidFill>
                <a:latin typeface="Calibri"/>
                <a:cs typeface="Calibri"/>
              </a:rPr>
              <a:t> </a:t>
            </a:r>
            <a:r>
              <a:rPr sz="2000" dirty="0">
                <a:solidFill>
                  <a:srgbClr val="000066"/>
                </a:solidFill>
                <a:latin typeface="Calibri"/>
                <a:cs typeface="Calibri"/>
              </a:rPr>
              <a:t>(M,</a:t>
            </a:r>
            <a:r>
              <a:rPr sz="2000" spc="-20" dirty="0">
                <a:solidFill>
                  <a:srgbClr val="000066"/>
                </a:solidFill>
                <a:latin typeface="Calibri"/>
                <a:cs typeface="Calibri"/>
              </a:rPr>
              <a:t> </a:t>
            </a:r>
            <a:r>
              <a:rPr sz="2000" dirty="0">
                <a:solidFill>
                  <a:srgbClr val="000066"/>
                </a:solidFill>
                <a:latin typeface="Calibri"/>
                <a:cs typeface="Calibri"/>
              </a:rPr>
              <a:t>N) </a:t>
            </a:r>
            <a:r>
              <a:rPr sz="2000" spc="-440" dirty="0">
                <a:solidFill>
                  <a:srgbClr val="000066"/>
                </a:solidFill>
                <a:latin typeface="Calibri"/>
                <a:cs typeface="Calibri"/>
              </a:rPr>
              <a:t> </a:t>
            </a:r>
            <a:r>
              <a:rPr sz="2000" spc="-5" dirty="0">
                <a:solidFill>
                  <a:srgbClr val="000066"/>
                </a:solidFill>
                <a:latin typeface="Calibri"/>
                <a:cs typeface="Calibri"/>
              </a:rPr>
              <a:t>corresponds</a:t>
            </a:r>
            <a:r>
              <a:rPr sz="2000" spc="-10" dirty="0">
                <a:solidFill>
                  <a:srgbClr val="000066"/>
                </a:solidFill>
                <a:latin typeface="Calibri"/>
                <a:cs typeface="Calibri"/>
              </a:rPr>
              <a:t> </a:t>
            </a:r>
            <a:r>
              <a:rPr sz="2000" dirty="0">
                <a:solidFill>
                  <a:srgbClr val="000066"/>
                </a:solidFill>
                <a:latin typeface="Calibri"/>
                <a:cs typeface="Calibri"/>
              </a:rPr>
              <a:t>to</a:t>
            </a:r>
            <a:endParaRPr sz="2000" dirty="0">
              <a:latin typeface="Calibri"/>
              <a:cs typeface="Calibri"/>
            </a:endParaRPr>
          </a:p>
          <a:p>
            <a:pPr marL="12700">
              <a:lnSpc>
                <a:spcPct val="100000"/>
              </a:lnSpc>
            </a:pPr>
            <a:r>
              <a:rPr sz="2000" dirty="0">
                <a:solidFill>
                  <a:srgbClr val="000066"/>
                </a:solidFill>
                <a:latin typeface="Calibri"/>
                <a:cs typeface="Calibri"/>
              </a:rPr>
              <a:t>an</a:t>
            </a:r>
            <a:r>
              <a:rPr sz="2000" spc="-25" dirty="0">
                <a:solidFill>
                  <a:srgbClr val="000066"/>
                </a:solidFill>
                <a:latin typeface="Calibri"/>
                <a:cs typeface="Calibri"/>
              </a:rPr>
              <a:t> </a:t>
            </a:r>
            <a:r>
              <a:rPr sz="2000" spc="-5" dirty="0">
                <a:solidFill>
                  <a:srgbClr val="000066"/>
                </a:solidFill>
                <a:latin typeface="Calibri"/>
                <a:cs typeface="Calibri"/>
              </a:rPr>
              <a:t>alignment</a:t>
            </a:r>
            <a:endParaRPr sz="2000" dirty="0">
              <a:latin typeface="Calibri"/>
              <a:cs typeface="Calibri"/>
            </a:endParaRPr>
          </a:p>
          <a:p>
            <a:pPr marL="12700">
              <a:lnSpc>
                <a:spcPct val="100000"/>
              </a:lnSpc>
            </a:pPr>
            <a:r>
              <a:rPr sz="2000" spc="-5" dirty="0">
                <a:solidFill>
                  <a:srgbClr val="000066"/>
                </a:solidFill>
                <a:latin typeface="Calibri"/>
                <a:cs typeface="Calibri"/>
              </a:rPr>
              <a:t>of</a:t>
            </a:r>
            <a:r>
              <a:rPr sz="2000" spc="-20" dirty="0">
                <a:solidFill>
                  <a:srgbClr val="000066"/>
                </a:solidFill>
                <a:latin typeface="Calibri"/>
                <a:cs typeface="Calibri"/>
              </a:rPr>
              <a:t> </a:t>
            </a:r>
            <a:r>
              <a:rPr sz="2000" dirty="0">
                <a:solidFill>
                  <a:srgbClr val="000066"/>
                </a:solidFill>
                <a:latin typeface="Calibri"/>
                <a:cs typeface="Calibri"/>
              </a:rPr>
              <a:t>the</a:t>
            </a:r>
            <a:r>
              <a:rPr sz="2000" spc="-20" dirty="0">
                <a:solidFill>
                  <a:srgbClr val="000066"/>
                </a:solidFill>
                <a:latin typeface="Calibri"/>
                <a:cs typeface="Calibri"/>
              </a:rPr>
              <a:t> </a:t>
            </a:r>
            <a:r>
              <a:rPr sz="2000" spc="-5" dirty="0">
                <a:solidFill>
                  <a:srgbClr val="000066"/>
                </a:solidFill>
                <a:latin typeface="Calibri"/>
                <a:cs typeface="Calibri"/>
              </a:rPr>
              <a:t>two</a:t>
            </a:r>
            <a:r>
              <a:rPr sz="2000" spc="-20" dirty="0">
                <a:solidFill>
                  <a:srgbClr val="000066"/>
                </a:solidFill>
                <a:latin typeface="Calibri"/>
                <a:cs typeface="Calibri"/>
              </a:rPr>
              <a:t> </a:t>
            </a:r>
            <a:r>
              <a:rPr sz="2000" dirty="0">
                <a:solidFill>
                  <a:srgbClr val="000066"/>
                </a:solidFill>
                <a:latin typeface="Calibri"/>
                <a:cs typeface="Calibri"/>
              </a:rPr>
              <a:t>sequences</a:t>
            </a:r>
            <a:endParaRPr sz="2000" dirty="0">
              <a:latin typeface="Calibri"/>
              <a:cs typeface="Calibri"/>
            </a:endParaRPr>
          </a:p>
        </p:txBody>
      </p:sp>
      <p:sp>
        <p:nvSpPr>
          <p:cNvPr id="87" name="object 91">
            <a:extLst>
              <a:ext uri="{FF2B5EF4-FFF2-40B4-BE49-F238E27FC236}">
                <a16:creationId xmlns:a16="http://schemas.microsoft.com/office/drawing/2014/main" id="{53479B9A-B898-95AF-A2B2-9930D508D3B2}"/>
              </a:ext>
            </a:extLst>
          </p:cNvPr>
          <p:cNvSpPr txBox="1"/>
          <p:nvPr/>
        </p:nvSpPr>
        <p:spPr>
          <a:xfrm>
            <a:off x="5708651" y="3696097"/>
            <a:ext cx="3507740" cy="566420"/>
          </a:xfrm>
          <a:prstGeom prst="rect">
            <a:avLst/>
          </a:prstGeom>
        </p:spPr>
        <p:txBody>
          <a:bodyPr vert="horz" wrap="square" lIns="0" tIns="27939" rIns="0" bIns="0" rtlCol="0">
            <a:spAutoFit/>
          </a:bodyPr>
          <a:lstStyle/>
          <a:p>
            <a:pPr marL="12700" marR="5080">
              <a:lnSpc>
                <a:spcPts val="2100"/>
              </a:lnSpc>
              <a:spcBef>
                <a:spcPts val="219"/>
              </a:spcBef>
            </a:pPr>
            <a:r>
              <a:rPr sz="1800" dirty="0">
                <a:solidFill>
                  <a:srgbClr val="A4001D"/>
                </a:solidFill>
                <a:latin typeface="Arial MT"/>
                <a:cs typeface="Arial MT"/>
              </a:rPr>
              <a:t>An</a:t>
            </a:r>
            <a:r>
              <a:rPr sz="1800" spc="-20" dirty="0">
                <a:solidFill>
                  <a:srgbClr val="A4001D"/>
                </a:solidFill>
                <a:latin typeface="Arial MT"/>
                <a:cs typeface="Arial MT"/>
              </a:rPr>
              <a:t> </a:t>
            </a:r>
            <a:r>
              <a:rPr sz="1800" spc="-5" dirty="0">
                <a:solidFill>
                  <a:srgbClr val="A4001D"/>
                </a:solidFill>
                <a:latin typeface="Arial MT"/>
                <a:cs typeface="Arial MT"/>
              </a:rPr>
              <a:t>optimal</a:t>
            </a:r>
            <a:r>
              <a:rPr sz="1800" spc="-15" dirty="0">
                <a:solidFill>
                  <a:srgbClr val="A4001D"/>
                </a:solidFill>
                <a:latin typeface="Arial MT"/>
                <a:cs typeface="Arial MT"/>
              </a:rPr>
              <a:t> </a:t>
            </a:r>
            <a:r>
              <a:rPr sz="1800" dirty="0">
                <a:solidFill>
                  <a:srgbClr val="A4001D"/>
                </a:solidFill>
                <a:latin typeface="Arial MT"/>
                <a:cs typeface="Arial MT"/>
              </a:rPr>
              <a:t>alignment</a:t>
            </a:r>
            <a:r>
              <a:rPr sz="1800" spc="-25" dirty="0">
                <a:solidFill>
                  <a:srgbClr val="A4001D"/>
                </a:solidFill>
                <a:latin typeface="Arial MT"/>
                <a:cs typeface="Arial MT"/>
              </a:rPr>
              <a:t> </a:t>
            </a:r>
            <a:r>
              <a:rPr sz="1800" dirty="0">
                <a:solidFill>
                  <a:srgbClr val="A4001D"/>
                </a:solidFill>
                <a:latin typeface="Arial MT"/>
                <a:cs typeface="Arial MT"/>
              </a:rPr>
              <a:t>is</a:t>
            </a:r>
            <a:r>
              <a:rPr sz="1800" spc="-20" dirty="0">
                <a:solidFill>
                  <a:srgbClr val="A4001D"/>
                </a:solidFill>
                <a:latin typeface="Arial MT"/>
                <a:cs typeface="Arial MT"/>
              </a:rPr>
              <a:t> </a:t>
            </a:r>
            <a:r>
              <a:rPr sz="1800" dirty="0">
                <a:solidFill>
                  <a:srgbClr val="A4001D"/>
                </a:solidFill>
                <a:latin typeface="Arial MT"/>
                <a:cs typeface="Arial MT"/>
              </a:rPr>
              <a:t>composed </a:t>
            </a:r>
            <a:r>
              <a:rPr sz="1800" spc="-484" dirty="0">
                <a:solidFill>
                  <a:srgbClr val="A4001D"/>
                </a:solidFill>
                <a:latin typeface="Arial MT"/>
                <a:cs typeface="Arial MT"/>
              </a:rPr>
              <a:t> </a:t>
            </a:r>
            <a:r>
              <a:rPr sz="1800" dirty="0">
                <a:solidFill>
                  <a:srgbClr val="A4001D"/>
                </a:solidFill>
                <a:latin typeface="Arial MT"/>
                <a:cs typeface="Arial MT"/>
              </a:rPr>
              <a:t>of</a:t>
            </a:r>
            <a:r>
              <a:rPr sz="1800" spc="-10" dirty="0">
                <a:solidFill>
                  <a:srgbClr val="A4001D"/>
                </a:solidFill>
                <a:latin typeface="Arial MT"/>
                <a:cs typeface="Arial MT"/>
              </a:rPr>
              <a:t> </a:t>
            </a:r>
            <a:r>
              <a:rPr sz="1800" spc="-5" dirty="0">
                <a:solidFill>
                  <a:srgbClr val="A4001D"/>
                </a:solidFill>
                <a:latin typeface="Arial MT"/>
                <a:cs typeface="Arial MT"/>
              </a:rPr>
              <a:t>optimal subalignments</a:t>
            </a:r>
            <a:endParaRPr sz="1800" dirty="0">
              <a:latin typeface="Arial MT"/>
              <a:cs typeface="Arial MT"/>
            </a:endParaRPr>
          </a:p>
        </p:txBody>
      </p:sp>
    </p:spTree>
    <p:extLst>
      <p:ext uri="{BB962C8B-B14F-4D97-AF65-F5344CB8AC3E}">
        <p14:creationId xmlns:p14="http://schemas.microsoft.com/office/powerpoint/2010/main" val="323956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E6A338C-3205-EAFD-8713-52595E19BD4D}"/>
              </a:ext>
            </a:extLst>
          </p:cNvPr>
          <p:cNvSpPr txBox="1"/>
          <p:nvPr/>
        </p:nvSpPr>
        <p:spPr>
          <a:xfrm>
            <a:off x="1374139" y="1737994"/>
            <a:ext cx="4408805" cy="391160"/>
          </a:xfrm>
          <a:prstGeom prst="rect">
            <a:avLst/>
          </a:prstGeom>
        </p:spPr>
        <p:txBody>
          <a:bodyPr vert="horz" wrap="square" lIns="0" tIns="12700" rIns="0" bIns="0" rtlCol="0">
            <a:spAutoFit/>
          </a:bodyPr>
          <a:lstStyle/>
          <a:p>
            <a:pPr marL="355600" indent="-342900">
              <a:lnSpc>
                <a:spcPct val="100000"/>
              </a:lnSpc>
              <a:spcBef>
                <a:spcPts val="100"/>
              </a:spcBef>
              <a:buClr>
                <a:srgbClr val="CC0000"/>
              </a:buClr>
              <a:buFont typeface="Times New Roman"/>
              <a:buChar char="•"/>
              <a:tabLst>
                <a:tab pos="354965" algn="l"/>
                <a:tab pos="355600" algn="l"/>
              </a:tabLst>
            </a:pPr>
            <a:r>
              <a:rPr sz="2400" spc="-5" dirty="0">
                <a:latin typeface="Calibri"/>
                <a:cs typeface="Calibri"/>
              </a:rPr>
              <a:t>Two strings </a:t>
            </a:r>
            <a:r>
              <a:rPr sz="2400" dirty="0">
                <a:latin typeface="Calibri"/>
                <a:cs typeface="Calibri"/>
              </a:rPr>
              <a:t>and</a:t>
            </a:r>
            <a:r>
              <a:rPr sz="2400" spc="-5" dirty="0">
                <a:latin typeface="Calibri"/>
                <a:cs typeface="Calibri"/>
              </a:rPr>
              <a:t> </a:t>
            </a:r>
            <a:r>
              <a:rPr sz="2400" dirty="0">
                <a:latin typeface="Calibri"/>
                <a:cs typeface="Calibri"/>
              </a:rPr>
              <a:t>their</a:t>
            </a:r>
            <a:r>
              <a:rPr sz="2400" spc="-5" dirty="0">
                <a:latin typeface="Calibri"/>
                <a:cs typeface="Calibri"/>
              </a:rPr>
              <a:t> </a:t>
            </a:r>
            <a:r>
              <a:rPr sz="2400" b="1" spc="-5" dirty="0">
                <a:latin typeface="Calibri"/>
                <a:cs typeface="Calibri"/>
              </a:rPr>
              <a:t>alignment</a:t>
            </a:r>
            <a:r>
              <a:rPr sz="2400" spc="-5" dirty="0">
                <a:latin typeface="Calibri"/>
                <a:cs typeface="Calibri"/>
              </a:rPr>
              <a:t>:</a:t>
            </a:r>
            <a:endParaRPr sz="2400" dirty="0">
              <a:latin typeface="Calibri"/>
              <a:cs typeface="Calibri"/>
            </a:endParaRPr>
          </a:p>
        </p:txBody>
      </p:sp>
      <p:sp>
        <p:nvSpPr>
          <p:cNvPr id="3" name="object 6">
            <a:extLst>
              <a:ext uri="{FF2B5EF4-FFF2-40B4-BE49-F238E27FC236}">
                <a16:creationId xmlns:a16="http://schemas.microsoft.com/office/drawing/2014/main" id="{3605CD15-04BD-71EA-22A6-698942222BB6}"/>
              </a:ext>
            </a:extLst>
          </p:cNvPr>
          <p:cNvSpPr txBox="1">
            <a:spLocks/>
          </p:cNvSpPr>
          <p:nvPr/>
        </p:nvSpPr>
        <p:spPr>
          <a:xfrm>
            <a:off x="1450339" y="577850"/>
            <a:ext cx="4408804"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Result</a:t>
            </a:r>
            <a:r>
              <a:rPr lang="en-US" spc="-25"/>
              <a:t> </a:t>
            </a:r>
            <a:r>
              <a:rPr lang="en-US"/>
              <a:t>of</a:t>
            </a:r>
            <a:r>
              <a:rPr lang="en-US" spc="-25"/>
              <a:t> </a:t>
            </a:r>
            <a:r>
              <a:rPr lang="en-US" spc="-5"/>
              <a:t>Backtrace</a:t>
            </a:r>
            <a:endParaRPr lang="en-US" spc="-5" dirty="0"/>
          </a:p>
        </p:txBody>
      </p:sp>
      <p:pic>
        <p:nvPicPr>
          <p:cNvPr id="4" name="object 8">
            <a:extLst>
              <a:ext uri="{FF2B5EF4-FFF2-40B4-BE49-F238E27FC236}">
                <a16:creationId xmlns:a16="http://schemas.microsoft.com/office/drawing/2014/main" id="{9E84C81F-5BFD-B481-A089-AEE9666261CA}"/>
              </a:ext>
            </a:extLst>
          </p:cNvPr>
          <p:cNvPicPr/>
          <p:nvPr/>
        </p:nvPicPr>
        <p:blipFill>
          <a:blip r:embed="rId3" cstate="print"/>
          <a:stretch>
            <a:fillRect/>
          </a:stretch>
        </p:blipFill>
        <p:spPr>
          <a:xfrm>
            <a:off x="2120443" y="2368367"/>
            <a:ext cx="4606626" cy="1659314"/>
          </a:xfrm>
          <a:prstGeom prst="rect">
            <a:avLst/>
          </a:prstGeom>
        </p:spPr>
      </p:pic>
    </p:spTree>
    <p:extLst>
      <p:ext uri="{BB962C8B-B14F-4D97-AF65-F5344CB8AC3E}">
        <p14:creationId xmlns:p14="http://schemas.microsoft.com/office/powerpoint/2010/main" val="584440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tic-tac-toe game pieces">
            <a:extLst>
              <a:ext uri="{FF2B5EF4-FFF2-40B4-BE49-F238E27FC236}">
                <a16:creationId xmlns:a16="http://schemas.microsoft.com/office/drawing/2014/main" id="{4578EE80-F45F-5BC9-F282-81091A61FC4C}"/>
              </a:ext>
            </a:extLst>
          </p:cNvPr>
          <p:cNvPicPr>
            <a:picLocks noChangeAspect="1"/>
          </p:cNvPicPr>
          <p:nvPr/>
        </p:nvPicPr>
        <p:blipFill rotWithShape="1">
          <a:blip r:embed="rId3"/>
          <a:srcRect l="13648" r="27185"/>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2A962C58-DE8E-3EA4-5B40-6ED673F19A37}"/>
              </a:ext>
            </a:extLst>
          </p:cNvPr>
          <p:cNvSpPr txBox="1">
            <a:spLocks/>
          </p:cNvSpPr>
          <p:nvPr/>
        </p:nvSpPr>
        <p:spPr>
          <a:xfrm>
            <a:off x="6115317" y="405685"/>
            <a:ext cx="5464968" cy="1559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4000" spc="-5"/>
              <a:t>Performance</a:t>
            </a:r>
          </a:p>
        </p:txBody>
      </p:sp>
      <p:sp>
        <p:nvSpPr>
          <p:cNvPr id="3" name="object 7">
            <a:extLst>
              <a:ext uri="{FF2B5EF4-FFF2-40B4-BE49-F238E27FC236}">
                <a16:creationId xmlns:a16="http://schemas.microsoft.com/office/drawing/2014/main" id="{6DACD7A2-7BE2-CA38-B9F3-E48813DBCB1D}"/>
              </a:ext>
            </a:extLst>
          </p:cNvPr>
          <p:cNvSpPr txBox="1">
            <a:spLocks/>
          </p:cNvSpPr>
          <p:nvPr/>
        </p:nvSpPr>
        <p:spPr>
          <a:xfrm>
            <a:off x="6115317" y="2743200"/>
            <a:ext cx="5247340" cy="349687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a:spcBef>
                <a:spcPts val="819"/>
              </a:spcBef>
              <a:buClr>
                <a:srgbClr val="CC0000"/>
              </a:buClr>
              <a:tabLst>
                <a:tab pos="354965" algn="l"/>
                <a:tab pos="355600" algn="l"/>
              </a:tabLst>
            </a:pPr>
            <a:r>
              <a:rPr lang="en-US" sz="2000" spc="-5" dirty="0"/>
              <a:t>Time:</a:t>
            </a:r>
          </a:p>
          <a:p>
            <a:pPr marL="2755900">
              <a:spcBef>
                <a:spcPts val="635"/>
              </a:spcBef>
            </a:pPr>
            <a:r>
              <a:rPr lang="en-US" sz="2000" dirty="0"/>
              <a:t>O(nm)</a:t>
            </a:r>
          </a:p>
          <a:p>
            <a:pPr marL="355600">
              <a:spcBef>
                <a:spcPts val="735"/>
              </a:spcBef>
              <a:buClr>
                <a:srgbClr val="CC0000"/>
              </a:buClr>
              <a:tabLst>
                <a:tab pos="354965" algn="l"/>
                <a:tab pos="355600" algn="l"/>
              </a:tabLst>
            </a:pPr>
            <a:r>
              <a:rPr lang="en-US" sz="2000" spc="-5" dirty="0"/>
              <a:t>Space:</a:t>
            </a:r>
          </a:p>
          <a:p>
            <a:pPr marL="2755900">
              <a:spcBef>
                <a:spcPts val="665"/>
              </a:spcBef>
            </a:pPr>
            <a:r>
              <a:rPr lang="en-US" sz="2000" spc="-5" dirty="0"/>
              <a:t>O(nm)</a:t>
            </a:r>
            <a:endParaRPr lang="en-US" sz="2000" dirty="0"/>
          </a:p>
          <a:p>
            <a:pPr marL="355600">
              <a:spcBef>
                <a:spcPts val="835"/>
              </a:spcBef>
              <a:buClr>
                <a:srgbClr val="CC0000"/>
              </a:buClr>
              <a:tabLst>
                <a:tab pos="354965" algn="l"/>
                <a:tab pos="355600" algn="l"/>
              </a:tabLst>
            </a:pPr>
            <a:r>
              <a:rPr lang="en-US" sz="2000" spc="-5" dirty="0"/>
              <a:t>Backtrace</a:t>
            </a:r>
          </a:p>
          <a:p>
            <a:pPr marL="2755900">
              <a:spcBef>
                <a:spcPts val="665"/>
              </a:spcBef>
            </a:pPr>
            <a:r>
              <a:rPr lang="en-US" sz="2000" dirty="0"/>
              <a:t>O(</a:t>
            </a:r>
            <a:r>
              <a:rPr lang="en-US" sz="2000" dirty="0" err="1"/>
              <a:t>n</a:t>
            </a:r>
            <a:r>
              <a:rPr lang="en-US" sz="2000" spc="-5" dirty="0" err="1"/>
              <a:t>+</a:t>
            </a:r>
            <a:r>
              <a:rPr lang="en-US" sz="2000" dirty="0" err="1"/>
              <a:t>m</a:t>
            </a:r>
            <a:r>
              <a:rPr lang="en-US" sz="2000" dirty="0"/>
              <a:t>)</a:t>
            </a:r>
          </a:p>
        </p:txBody>
      </p:sp>
    </p:spTree>
    <p:extLst>
      <p:ext uri="{BB962C8B-B14F-4D97-AF65-F5344CB8AC3E}">
        <p14:creationId xmlns:p14="http://schemas.microsoft.com/office/powerpoint/2010/main" val="1106774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3">
            <a:extLst>
              <a:ext uri="{FF2B5EF4-FFF2-40B4-BE49-F238E27FC236}">
                <a16:creationId xmlns:a16="http://schemas.microsoft.com/office/drawing/2014/main" id="{B39490FF-2406-2DD3-F824-AA680ED4F605}"/>
              </a:ext>
            </a:extLst>
          </p:cNvPr>
          <p:cNvSpPr txBox="1">
            <a:spLocks/>
          </p:cNvSpPr>
          <p:nvPr/>
        </p:nvSpPr>
        <p:spPr>
          <a:xfrm>
            <a:off x="987689" y="3071183"/>
            <a:ext cx="9910296" cy="259002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27145" marR="5080" indent="0">
              <a:spcBef>
                <a:spcPct val="0"/>
              </a:spcBef>
              <a:spcAft>
                <a:spcPts val="600"/>
              </a:spcAft>
              <a:buNone/>
            </a:pPr>
            <a:r>
              <a:rPr lang="en-US" sz="5600" kern="1200" spc="-5">
                <a:solidFill>
                  <a:schemeClr val="tx1"/>
                </a:solidFill>
                <a:latin typeface="+mj-lt"/>
                <a:ea typeface="+mj-ea"/>
                <a:cs typeface="+mj-cs"/>
              </a:rPr>
              <a:t>Weighted</a:t>
            </a:r>
            <a:r>
              <a:rPr lang="en-US" sz="5600" kern="1200" spc="-20">
                <a:solidFill>
                  <a:schemeClr val="tx1"/>
                </a:solidFill>
                <a:latin typeface="+mj-lt"/>
                <a:ea typeface="+mj-ea"/>
                <a:cs typeface="+mj-cs"/>
              </a:rPr>
              <a:t> </a:t>
            </a:r>
            <a:r>
              <a:rPr lang="en-US" sz="5600" kern="1200" spc="-5">
                <a:solidFill>
                  <a:schemeClr val="tx1"/>
                </a:solidFill>
                <a:latin typeface="+mj-lt"/>
                <a:ea typeface="+mj-ea"/>
                <a:cs typeface="+mj-cs"/>
              </a:rPr>
              <a:t>Minimum</a:t>
            </a:r>
            <a:r>
              <a:rPr lang="en-US" sz="5600" kern="1200" spc="-20">
                <a:solidFill>
                  <a:schemeClr val="tx1"/>
                </a:solidFill>
                <a:latin typeface="+mj-lt"/>
                <a:ea typeface="+mj-ea"/>
                <a:cs typeface="+mj-cs"/>
              </a:rPr>
              <a:t> </a:t>
            </a:r>
            <a:r>
              <a:rPr lang="en-US" sz="5600" kern="1200">
                <a:solidFill>
                  <a:schemeClr val="tx1"/>
                </a:solidFill>
                <a:latin typeface="+mj-lt"/>
                <a:ea typeface="+mj-ea"/>
                <a:cs typeface="+mj-cs"/>
              </a:rPr>
              <a:t>Edit </a:t>
            </a:r>
            <a:r>
              <a:rPr lang="en-US" sz="5600" kern="1200" spc="-710">
                <a:solidFill>
                  <a:schemeClr val="tx1"/>
                </a:solidFill>
                <a:latin typeface="+mj-lt"/>
                <a:ea typeface="+mj-ea"/>
                <a:cs typeface="+mj-cs"/>
              </a:rPr>
              <a:t> </a:t>
            </a:r>
            <a:r>
              <a:rPr lang="en-US" sz="5600" kern="1200" spc="-5">
                <a:solidFill>
                  <a:schemeClr val="tx1"/>
                </a:solidFill>
                <a:latin typeface="+mj-lt"/>
                <a:ea typeface="+mj-ea"/>
                <a:cs typeface="+mj-cs"/>
              </a:rPr>
              <a:t>Distance</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181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B8EDF4CF-4469-9BA0-6432-5428AC96C405}"/>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4800" kern="1200" spc="-5">
                <a:solidFill>
                  <a:schemeClr val="tx1"/>
                </a:solidFill>
                <a:latin typeface="+mj-lt"/>
                <a:ea typeface="+mj-ea"/>
                <a:cs typeface="+mj-cs"/>
              </a:rPr>
              <a:t>Weighted</a:t>
            </a:r>
            <a:r>
              <a:rPr lang="en-US" sz="4800" kern="1200" spc="-40">
                <a:solidFill>
                  <a:schemeClr val="tx1"/>
                </a:solidFill>
                <a:latin typeface="+mj-lt"/>
                <a:ea typeface="+mj-ea"/>
                <a:cs typeface="+mj-cs"/>
              </a:rPr>
              <a:t> </a:t>
            </a:r>
            <a:r>
              <a:rPr lang="en-US" sz="4800" kern="1200" spc="-5">
                <a:solidFill>
                  <a:schemeClr val="tx1"/>
                </a:solidFill>
                <a:latin typeface="+mj-lt"/>
                <a:ea typeface="+mj-ea"/>
                <a:cs typeface="+mj-cs"/>
              </a:rPr>
              <a:t>Edit</a:t>
            </a:r>
            <a:r>
              <a:rPr lang="en-US" sz="4800" kern="1200" spc="-35">
                <a:solidFill>
                  <a:schemeClr val="tx1"/>
                </a:solidFill>
                <a:latin typeface="+mj-lt"/>
                <a:ea typeface="+mj-ea"/>
                <a:cs typeface="+mj-cs"/>
              </a:rPr>
              <a:t> </a:t>
            </a:r>
            <a:r>
              <a:rPr lang="en-US" sz="4800" kern="1200" spc="-5">
                <a:solidFill>
                  <a:schemeClr val="tx1"/>
                </a:solidFill>
                <a:latin typeface="+mj-lt"/>
                <a:ea typeface="+mj-ea"/>
                <a:cs typeface="+mj-cs"/>
              </a:rPr>
              <a:t>Distance</a:t>
            </a:r>
          </a:p>
        </p:txBody>
      </p:sp>
      <p:sp>
        <p:nvSpPr>
          <p:cNvPr id="3" name="object 7">
            <a:extLst>
              <a:ext uri="{FF2B5EF4-FFF2-40B4-BE49-F238E27FC236}">
                <a16:creationId xmlns:a16="http://schemas.microsoft.com/office/drawing/2014/main" id="{0BAC6833-6048-9182-983F-8E85575D679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marL="355600" indent="-228600">
              <a:lnSpc>
                <a:spcPct val="90000"/>
              </a:lnSpc>
              <a:spcBef>
                <a:spcPts val="580"/>
              </a:spcBef>
              <a:buClr>
                <a:srgbClr val="CC0000"/>
              </a:buClr>
              <a:buFont typeface="Arial" panose="020B0604020202020204" pitchFamily="34" charset="0"/>
              <a:buChar char="•"/>
              <a:tabLst>
                <a:tab pos="354965" algn="l"/>
                <a:tab pos="355600" algn="l"/>
              </a:tabLst>
            </a:pPr>
            <a:r>
              <a:rPr lang="en-US" sz="2400" spc="-5" dirty="0"/>
              <a:t>Why would</a:t>
            </a:r>
            <a:r>
              <a:rPr lang="en-US" sz="2400" dirty="0"/>
              <a:t> </a:t>
            </a:r>
            <a:r>
              <a:rPr lang="en-US" sz="2400" spc="-5" dirty="0"/>
              <a:t>we</a:t>
            </a:r>
            <a:r>
              <a:rPr lang="en-US" sz="2400" dirty="0"/>
              <a:t> add</a:t>
            </a:r>
            <a:r>
              <a:rPr lang="en-US" sz="2400" spc="-5" dirty="0"/>
              <a:t> weights</a:t>
            </a:r>
            <a:r>
              <a:rPr lang="en-US" sz="2400" dirty="0"/>
              <a:t> to the</a:t>
            </a:r>
            <a:r>
              <a:rPr lang="en-US" sz="2400" spc="-5" dirty="0"/>
              <a:t> computation?</a:t>
            </a:r>
            <a:endParaRPr lang="en-US" sz="2400" dirty="0"/>
          </a:p>
          <a:p>
            <a:pPr marL="698500" lvl="1" indent="-228600">
              <a:lnSpc>
                <a:spcPct val="90000"/>
              </a:lnSpc>
              <a:spcBef>
                <a:spcPts val="400"/>
              </a:spcBef>
              <a:buFont typeface="Arial" panose="020B0604020202020204" pitchFamily="34" charset="0"/>
              <a:buChar char="•"/>
              <a:tabLst>
                <a:tab pos="697865" algn="l"/>
                <a:tab pos="698500" algn="l"/>
              </a:tabLst>
            </a:pPr>
            <a:r>
              <a:rPr lang="en-US" sz="2400" dirty="0"/>
              <a:t>Spell </a:t>
            </a:r>
            <a:r>
              <a:rPr lang="en-US" sz="2400" spc="-5" dirty="0"/>
              <a:t>Correction:</a:t>
            </a:r>
            <a:r>
              <a:rPr lang="en-US" sz="2400" dirty="0"/>
              <a:t> </a:t>
            </a:r>
            <a:r>
              <a:rPr lang="en-US" sz="2400" spc="-5" dirty="0"/>
              <a:t>some</a:t>
            </a:r>
            <a:r>
              <a:rPr lang="en-US" sz="2400" spc="5" dirty="0"/>
              <a:t> </a:t>
            </a:r>
            <a:r>
              <a:rPr lang="en-US" sz="2400" spc="-15" dirty="0"/>
              <a:t>letters</a:t>
            </a:r>
            <a:r>
              <a:rPr lang="en-US" sz="2400" dirty="0"/>
              <a:t> </a:t>
            </a:r>
            <a:r>
              <a:rPr lang="en-US" sz="2400" spc="-5" dirty="0"/>
              <a:t>are</a:t>
            </a:r>
            <a:r>
              <a:rPr lang="en-US" sz="2400" dirty="0"/>
              <a:t> </a:t>
            </a:r>
            <a:r>
              <a:rPr lang="en-US" sz="2400" spc="-5" dirty="0"/>
              <a:t>more</a:t>
            </a:r>
            <a:r>
              <a:rPr lang="en-US" sz="2400" spc="5" dirty="0"/>
              <a:t> </a:t>
            </a:r>
            <a:r>
              <a:rPr lang="en-US" sz="2400" dirty="0"/>
              <a:t>likely to be</a:t>
            </a:r>
            <a:r>
              <a:rPr lang="en-US" sz="2400" spc="5" dirty="0"/>
              <a:t> </a:t>
            </a:r>
            <a:r>
              <a:rPr lang="en-US" sz="2400" spc="-5" dirty="0"/>
              <a:t>mistyped</a:t>
            </a:r>
            <a:r>
              <a:rPr lang="en-US" sz="2400" dirty="0"/>
              <a:t> than </a:t>
            </a:r>
            <a:r>
              <a:rPr lang="en-US" sz="2400" spc="-5" dirty="0"/>
              <a:t>others</a:t>
            </a:r>
            <a:endParaRPr lang="en-US" sz="2400" dirty="0"/>
          </a:p>
          <a:p>
            <a:pPr marL="698500" marR="548005" lvl="1" indent="-228600">
              <a:lnSpc>
                <a:spcPct val="90000"/>
              </a:lnSpc>
              <a:spcBef>
                <a:spcPts val="480"/>
              </a:spcBef>
              <a:buFont typeface="Arial" panose="020B0604020202020204" pitchFamily="34" charset="0"/>
              <a:buChar char="•"/>
              <a:tabLst>
                <a:tab pos="697865" algn="l"/>
                <a:tab pos="698500" algn="l"/>
              </a:tabLst>
            </a:pPr>
            <a:r>
              <a:rPr lang="en-US" sz="2400" spc="-5" dirty="0"/>
              <a:t>Biology:</a:t>
            </a:r>
            <a:r>
              <a:rPr lang="en-US" sz="2400" dirty="0"/>
              <a:t> </a:t>
            </a:r>
            <a:r>
              <a:rPr lang="en-US" sz="2400" spc="-5" dirty="0"/>
              <a:t>certain</a:t>
            </a:r>
            <a:r>
              <a:rPr lang="en-US" sz="2400" dirty="0"/>
              <a:t> kinds </a:t>
            </a:r>
            <a:r>
              <a:rPr lang="en-US" sz="2400" spc="-5" dirty="0"/>
              <a:t>of</a:t>
            </a:r>
            <a:r>
              <a:rPr lang="en-US" sz="2400" spc="5" dirty="0"/>
              <a:t> </a:t>
            </a:r>
            <a:r>
              <a:rPr lang="en-US" sz="2400" spc="-5" dirty="0"/>
              <a:t>deletions</a:t>
            </a:r>
            <a:r>
              <a:rPr lang="en-US" sz="2400" dirty="0"/>
              <a:t> </a:t>
            </a:r>
            <a:r>
              <a:rPr lang="en-US" sz="2400" spc="-5" dirty="0"/>
              <a:t>or</a:t>
            </a:r>
            <a:r>
              <a:rPr lang="en-US" sz="2400" dirty="0"/>
              <a:t> </a:t>
            </a:r>
            <a:r>
              <a:rPr lang="en-US" sz="2400" spc="-5" dirty="0"/>
              <a:t>insertions</a:t>
            </a:r>
            <a:r>
              <a:rPr lang="en-US" sz="2400" spc="5" dirty="0"/>
              <a:t> </a:t>
            </a:r>
            <a:r>
              <a:rPr lang="en-US" sz="2400" spc="-5" dirty="0"/>
              <a:t>are</a:t>
            </a:r>
            <a:r>
              <a:rPr lang="en-US" sz="2400" dirty="0"/>
              <a:t> </a:t>
            </a:r>
            <a:r>
              <a:rPr lang="en-US" sz="2400" spc="-5" dirty="0"/>
              <a:t>more</a:t>
            </a:r>
            <a:r>
              <a:rPr lang="en-US" sz="2400" dirty="0"/>
              <a:t> likely</a:t>
            </a:r>
            <a:r>
              <a:rPr lang="en-US" sz="2400" spc="5" dirty="0"/>
              <a:t> </a:t>
            </a:r>
            <a:r>
              <a:rPr lang="en-US" sz="2400" dirty="0"/>
              <a:t>than </a:t>
            </a:r>
            <a:r>
              <a:rPr lang="en-US" sz="2400" spc="-440" dirty="0"/>
              <a:t> </a:t>
            </a:r>
            <a:r>
              <a:rPr lang="en-US" sz="2400" spc="-5" dirty="0"/>
              <a:t>others</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79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E68C822A-F3DD-6981-779E-9AF8782F801C}"/>
              </a:ext>
            </a:extLst>
          </p:cNvPr>
          <p:cNvSpPr txBox="1">
            <a:spLocks/>
          </p:cNvSpPr>
          <p:nvPr/>
        </p:nvSpPr>
        <p:spPr>
          <a:xfrm>
            <a:off x="1450338" y="273050"/>
            <a:ext cx="7451065" cy="1367041"/>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Confusion</a:t>
            </a:r>
            <a:r>
              <a:rPr lang="en-US" spc="-25"/>
              <a:t> </a:t>
            </a:r>
            <a:r>
              <a:rPr lang="en-US" spc="-5"/>
              <a:t>matrix</a:t>
            </a:r>
            <a:r>
              <a:rPr lang="en-US" spc="-20"/>
              <a:t> </a:t>
            </a:r>
            <a:r>
              <a:rPr lang="en-US" spc="-5"/>
              <a:t>for</a:t>
            </a:r>
            <a:r>
              <a:rPr lang="en-US" spc="-20"/>
              <a:t> </a:t>
            </a:r>
            <a:r>
              <a:rPr lang="en-US" spc="-5"/>
              <a:t>spelling</a:t>
            </a:r>
            <a:r>
              <a:rPr lang="en-US" spc="-15"/>
              <a:t> </a:t>
            </a:r>
            <a:r>
              <a:rPr lang="en-US" spc="-5"/>
              <a:t>errors</a:t>
            </a:r>
            <a:endParaRPr lang="en-US" spc="-5" dirty="0"/>
          </a:p>
        </p:txBody>
      </p:sp>
      <p:pic>
        <p:nvPicPr>
          <p:cNvPr id="3" name="object 7">
            <a:extLst>
              <a:ext uri="{FF2B5EF4-FFF2-40B4-BE49-F238E27FC236}">
                <a16:creationId xmlns:a16="http://schemas.microsoft.com/office/drawing/2014/main" id="{EEF6A473-3354-91F6-A579-779CECC4A293}"/>
              </a:ext>
            </a:extLst>
          </p:cNvPr>
          <p:cNvPicPr/>
          <p:nvPr/>
        </p:nvPicPr>
        <p:blipFill>
          <a:blip r:embed="rId3" cstate="print"/>
          <a:stretch>
            <a:fillRect/>
          </a:stretch>
        </p:blipFill>
        <p:spPr>
          <a:xfrm>
            <a:off x="1572013" y="1984573"/>
            <a:ext cx="6504165" cy="3939559"/>
          </a:xfrm>
          <a:prstGeom prst="rect">
            <a:avLst/>
          </a:prstGeom>
        </p:spPr>
      </p:pic>
    </p:spTree>
    <p:extLst>
      <p:ext uri="{BB962C8B-B14F-4D97-AF65-F5344CB8AC3E}">
        <p14:creationId xmlns:p14="http://schemas.microsoft.com/office/powerpoint/2010/main" val="351314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AEDB62AD-45D8-78E8-89AD-8B31D6551CEF}"/>
              </a:ext>
            </a:extLst>
          </p:cNvPr>
          <p:cNvSpPr txBox="1">
            <a:spLocks/>
          </p:cNvSpPr>
          <p:nvPr/>
        </p:nvSpPr>
        <p:spPr>
          <a:xfrm>
            <a:off x="904498" y="1323146"/>
            <a:ext cx="7693661"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dirty="0"/>
              <a:t>How</a:t>
            </a:r>
            <a:r>
              <a:rPr lang="en-US" spc="-15" dirty="0"/>
              <a:t> </a:t>
            </a:r>
            <a:r>
              <a:rPr lang="en-US" spc="-5" dirty="0"/>
              <a:t>similar</a:t>
            </a:r>
            <a:r>
              <a:rPr lang="en-US" spc="-10" dirty="0"/>
              <a:t> </a:t>
            </a:r>
            <a:r>
              <a:rPr lang="en-US" dirty="0"/>
              <a:t>are</a:t>
            </a:r>
            <a:r>
              <a:rPr lang="en-US" spc="-10" dirty="0"/>
              <a:t> </a:t>
            </a:r>
            <a:r>
              <a:rPr lang="en-US" dirty="0"/>
              <a:t>two</a:t>
            </a:r>
            <a:r>
              <a:rPr lang="en-US" spc="-10" dirty="0"/>
              <a:t> </a:t>
            </a:r>
            <a:r>
              <a:rPr lang="en-US" spc="-5" dirty="0"/>
              <a:t>strings?</a:t>
            </a:r>
          </a:p>
        </p:txBody>
      </p:sp>
      <p:sp>
        <p:nvSpPr>
          <p:cNvPr id="3" name="object 7">
            <a:extLst>
              <a:ext uri="{FF2B5EF4-FFF2-40B4-BE49-F238E27FC236}">
                <a16:creationId xmlns:a16="http://schemas.microsoft.com/office/drawing/2014/main" id="{577127AF-E6AA-11FF-C38B-F9CB0DB08FC8}"/>
              </a:ext>
            </a:extLst>
          </p:cNvPr>
          <p:cNvSpPr txBox="1"/>
          <p:nvPr/>
        </p:nvSpPr>
        <p:spPr>
          <a:xfrm>
            <a:off x="904498" y="2428174"/>
            <a:ext cx="3125470" cy="2407920"/>
          </a:xfrm>
          <a:prstGeom prst="rect">
            <a:avLst/>
          </a:prstGeom>
        </p:spPr>
        <p:txBody>
          <a:bodyPr vert="horz" wrap="square" lIns="0" tIns="73660" rIns="0" bIns="0" rtlCol="0">
            <a:spAutoFit/>
          </a:bodyPr>
          <a:lstStyle/>
          <a:p>
            <a:pPr marL="355600" indent="-342900">
              <a:lnSpc>
                <a:spcPct val="100000"/>
              </a:lnSpc>
              <a:spcBef>
                <a:spcPts val="580"/>
              </a:spcBef>
              <a:buClr>
                <a:srgbClr val="CC0000"/>
              </a:buClr>
              <a:buFont typeface="Times New Roman"/>
              <a:buChar char="•"/>
              <a:tabLst>
                <a:tab pos="354965" algn="l"/>
                <a:tab pos="355600" algn="l"/>
              </a:tabLst>
            </a:pPr>
            <a:r>
              <a:rPr sz="2400" spc="-5" dirty="0">
                <a:latin typeface="Calibri"/>
                <a:cs typeface="Calibri"/>
              </a:rPr>
              <a:t>Spell</a:t>
            </a:r>
            <a:r>
              <a:rPr sz="2400" spc="-40" dirty="0">
                <a:latin typeface="Calibri"/>
                <a:cs typeface="Calibri"/>
              </a:rPr>
              <a:t> </a:t>
            </a:r>
            <a:r>
              <a:rPr sz="2400" spc="-5" dirty="0">
                <a:latin typeface="Calibri"/>
                <a:cs typeface="Calibri"/>
              </a:rPr>
              <a:t>correction</a:t>
            </a:r>
            <a:endParaRPr sz="2400" dirty="0">
              <a:latin typeface="Calibri"/>
              <a:cs typeface="Calibri"/>
            </a:endParaRPr>
          </a:p>
          <a:p>
            <a:pPr marL="469900" marR="5080" lvl="1">
              <a:lnSpc>
                <a:spcPts val="2900"/>
              </a:lnSpc>
              <a:spcBef>
                <a:spcPts val="80"/>
              </a:spcBef>
              <a:buFont typeface="Times New Roman"/>
              <a:buChar char="•"/>
              <a:tabLst>
                <a:tab pos="697865" algn="l"/>
                <a:tab pos="698500" algn="l"/>
              </a:tabLst>
            </a:pPr>
            <a:r>
              <a:rPr sz="2000" dirty="0">
                <a:latin typeface="Calibri"/>
                <a:cs typeface="Calibri"/>
              </a:rPr>
              <a:t>The</a:t>
            </a:r>
            <a:r>
              <a:rPr sz="2000" spc="-20" dirty="0">
                <a:latin typeface="Calibri"/>
                <a:cs typeface="Calibri"/>
              </a:rPr>
              <a:t> </a:t>
            </a:r>
            <a:r>
              <a:rPr sz="2000" dirty="0">
                <a:latin typeface="Calibri"/>
                <a:cs typeface="Calibri"/>
              </a:rPr>
              <a:t>user</a:t>
            </a:r>
            <a:r>
              <a:rPr sz="2000" spc="-20" dirty="0">
                <a:latin typeface="Calibri"/>
                <a:cs typeface="Calibri"/>
              </a:rPr>
              <a:t> </a:t>
            </a:r>
            <a:r>
              <a:rPr sz="2000" spc="-5" dirty="0">
                <a:latin typeface="Calibri"/>
                <a:cs typeface="Calibri"/>
              </a:rPr>
              <a:t>typed</a:t>
            </a:r>
            <a:r>
              <a:rPr sz="2000" spc="-15" dirty="0">
                <a:latin typeface="Calibri"/>
                <a:cs typeface="Calibri"/>
              </a:rPr>
              <a:t> </a:t>
            </a:r>
            <a:r>
              <a:rPr sz="2000" spc="-5" dirty="0">
                <a:latin typeface="Calibri"/>
                <a:cs typeface="Calibri"/>
              </a:rPr>
              <a:t>“graﬀe” </a:t>
            </a:r>
            <a:r>
              <a:rPr sz="2000" spc="-440" dirty="0">
                <a:latin typeface="Calibri"/>
                <a:cs typeface="Calibri"/>
              </a:rPr>
              <a:t> </a:t>
            </a:r>
            <a:r>
              <a:rPr sz="2000" spc="-5" dirty="0">
                <a:latin typeface="Calibri"/>
                <a:cs typeface="Calibri"/>
              </a:rPr>
              <a:t>Which </a:t>
            </a:r>
            <a:r>
              <a:rPr sz="2000" dirty="0">
                <a:latin typeface="Calibri"/>
                <a:cs typeface="Calibri"/>
              </a:rPr>
              <a:t>is</a:t>
            </a:r>
            <a:r>
              <a:rPr sz="2000" spc="-5" dirty="0">
                <a:latin typeface="Calibri"/>
                <a:cs typeface="Calibri"/>
              </a:rPr>
              <a:t> closest?</a:t>
            </a:r>
            <a:endParaRPr sz="2000" dirty="0">
              <a:latin typeface="Calibri"/>
              <a:cs typeface="Calibri"/>
            </a:endParaRPr>
          </a:p>
          <a:p>
            <a:pPr marL="1041400" lvl="2" indent="-228600">
              <a:lnSpc>
                <a:spcPts val="2320"/>
              </a:lnSpc>
              <a:buClr>
                <a:srgbClr val="CC0000"/>
              </a:buClr>
              <a:buFont typeface="Times New Roman"/>
              <a:buChar char="•"/>
              <a:tabLst>
                <a:tab pos="1040765" algn="l"/>
                <a:tab pos="1041400" algn="l"/>
              </a:tabLst>
            </a:pPr>
            <a:r>
              <a:rPr sz="2000" spc="-5" dirty="0">
                <a:latin typeface="Calibri"/>
                <a:cs typeface="Calibri"/>
              </a:rPr>
              <a:t>graf</a:t>
            </a:r>
            <a:endParaRPr sz="2000" dirty="0">
              <a:latin typeface="Calibri"/>
              <a:cs typeface="Calibri"/>
            </a:endParaRPr>
          </a:p>
          <a:p>
            <a:pPr marL="1041400" lvl="2" indent="-228600">
              <a:lnSpc>
                <a:spcPct val="100000"/>
              </a:lnSpc>
              <a:buClr>
                <a:srgbClr val="CC0000"/>
              </a:buClr>
              <a:buFont typeface="Times New Roman"/>
              <a:buChar char="•"/>
              <a:tabLst>
                <a:tab pos="1040765" algn="l"/>
                <a:tab pos="1041400" algn="l"/>
              </a:tabLst>
            </a:pPr>
            <a:r>
              <a:rPr sz="2000" spc="-15" dirty="0">
                <a:latin typeface="Calibri"/>
                <a:cs typeface="Calibri"/>
              </a:rPr>
              <a:t>graft</a:t>
            </a:r>
            <a:endParaRPr sz="2000" dirty="0">
              <a:latin typeface="Calibri"/>
              <a:cs typeface="Calibri"/>
            </a:endParaRPr>
          </a:p>
          <a:p>
            <a:pPr marL="1041400" lvl="2" indent="-228600">
              <a:lnSpc>
                <a:spcPct val="100000"/>
              </a:lnSpc>
              <a:buClr>
                <a:srgbClr val="CC0000"/>
              </a:buClr>
              <a:buFont typeface="Times New Roman"/>
              <a:buChar char="•"/>
              <a:tabLst>
                <a:tab pos="1040765" algn="l"/>
                <a:tab pos="1041400" algn="l"/>
              </a:tabLst>
            </a:pPr>
            <a:r>
              <a:rPr sz="2000" spc="-5" dirty="0">
                <a:latin typeface="Calibri"/>
                <a:cs typeface="Calibri"/>
              </a:rPr>
              <a:t>grail</a:t>
            </a:r>
            <a:endParaRPr sz="2000" dirty="0">
              <a:latin typeface="Calibri"/>
              <a:cs typeface="Calibri"/>
            </a:endParaRPr>
          </a:p>
          <a:p>
            <a:pPr marL="1041400" lvl="2" indent="-228600">
              <a:lnSpc>
                <a:spcPct val="100000"/>
              </a:lnSpc>
              <a:buClr>
                <a:srgbClr val="CC0000"/>
              </a:buClr>
              <a:buFont typeface="Times New Roman"/>
              <a:buChar char="•"/>
              <a:tabLst>
                <a:tab pos="1040765" algn="l"/>
                <a:tab pos="1041400" algn="l"/>
              </a:tabLst>
            </a:pPr>
            <a:r>
              <a:rPr sz="2000" spc="-5" dirty="0">
                <a:latin typeface="Calibri"/>
                <a:cs typeface="Calibri"/>
              </a:rPr>
              <a:t>giraﬀe</a:t>
            </a:r>
            <a:endParaRPr sz="2000" dirty="0">
              <a:latin typeface="Calibri"/>
              <a:cs typeface="Calibri"/>
            </a:endParaRPr>
          </a:p>
        </p:txBody>
      </p:sp>
      <p:sp>
        <p:nvSpPr>
          <p:cNvPr id="4" name="object 8">
            <a:extLst>
              <a:ext uri="{FF2B5EF4-FFF2-40B4-BE49-F238E27FC236}">
                <a16:creationId xmlns:a16="http://schemas.microsoft.com/office/drawing/2014/main" id="{71807D5A-BF91-4A9A-D1A1-C4F9E20EE72E}"/>
              </a:ext>
            </a:extLst>
          </p:cNvPr>
          <p:cNvSpPr txBox="1"/>
          <p:nvPr/>
        </p:nvSpPr>
        <p:spPr>
          <a:xfrm>
            <a:off x="4921328" y="2309429"/>
            <a:ext cx="5282565" cy="2645410"/>
          </a:xfrm>
          <a:prstGeom prst="rect">
            <a:avLst/>
          </a:prstGeom>
        </p:spPr>
        <p:txBody>
          <a:bodyPr vert="horz" wrap="square" lIns="0" tIns="73660" rIns="0" bIns="0" rtlCol="0">
            <a:spAutoFit/>
          </a:bodyPr>
          <a:lstStyle/>
          <a:p>
            <a:pPr marL="355600" indent="-342900">
              <a:lnSpc>
                <a:spcPct val="100000"/>
              </a:lnSpc>
              <a:spcBef>
                <a:spcPts val="580"/>
              </a:spcBef>
              <a:buClr>
                <a:srgbClr val="CC0000"/>
              </a:buClr>
              <a:buFont typeface="Times New Roman"/>
              <a:buChar char="•"/>
              <a:tabLst>
                <a:tab pos="354965" algn="l"/>
                <a:tab pos="355600" algn="l"/>
              </a:tabLst>
            </a:pPr>
            <a:r>
              <a:rPr sz="2400" spc="-5" dirty="0">
                <a:latin typeface="Calibri"/>
                <a:cs typeface="Calibri"/>
              </a:rPr>
              <a:t>Computational</a:t>
            </a:r>
            <a:r>
              <a:rPr sz="2400" spc="-20" dirty="0">
                <a:latin typeface="Calibri"/>
                <a:cs typeface="Calibri"/>
              </a:rPr>
              <a:t> </a:t>
            </a:r>
            <a:r>
              <a:rPr sz="2400" spc="-5" dirty="0">
                <a:latin typeface="Calibri"/>
                <a:cs typeface="Calibri"/>
              </a:rPr>
              <a:t>Biology</a:t>
            </a:r>
            <a:endParaRPr sz="2400" dirty="0">
              <a:latin typeface="Calibri"/>
              <a:cs typeface="Calibri"/>
            </a:endParaRPr>
          </a:p>
          <a:p>
            <a:pPr marL="698500" lvl="1" indent="-228600">
              <a:lnSpc>
                <a:spcPct val="100000"/>
              </a:lnSpc>
              <a:spcBef>
                <a:spcPts val="400"/>
              </a:spcBef>
              <a:buFont typeface="Times New Roman"/>
              <a:buChar char="•"/>
              <a:tabLst>
                <a:tab pos="697865" algn="l"/>
                <a:tab pos="698500" algn="l"/>
              </a:tabLst>
            </a:pPr>
            <a:r>
              <a:rPr sz="2000" dirty="0">
                <a:latin typeface="Calibri"/>
                <a:cs typeface="Calibri"/>
              </a:rPr>
              <a:t>Align</a:t>
            </a:r>
            <a:r>
              <a:rPr sz="2000" spc="-10" dirty="0">
                <a:latin typeface="Calibri"/>
                <a:cs typeface="Calibri"/>
              </a:rPr>
              <a:t> </a:t>
            </a:r>
            <a:r>
              <a:rPr sz="2000" spc="-5" dirty="0">
                <a:latin typeface="Calibri"/>
                <a:cs typeface="Calibri"/>
              </a:rPr>
              <a:t>two</a:t>
            </a:r>
            <a:r>
              <a:rPr sz="2000" spc="-10" dirty="0">
                <a:latin typeface="Calibri"/>
                <a:cs typeface="Calibri"/>
              </a:rPr>
              <a:t> </a:t>
            </a:r>
            <a:r>
              <a:rPr sz="2000" dirty="0">
                <a:latin typeface="Calibri"/>
                <a:cs typeface="Calibri"/>
              </a:rPr>
              <a:t>sequences</a:t>
            </a:r>
            <a:r>
              <a:rPr sz="2000" spc="-10"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nucleotides</a:t>
            </a:r>
            <a:endParaRPr sz="2000" dirty="0">
              <a:latin typeface="Calibri"/>
              <a:cs typeface="Calibri"/>
            </a:endParaRPr>
          </a:p>
          <a:p>
            <a:pPr marL="850265" marR="521970">
              <a:lnSpc>
                <a:spcPts val="1900"/>
              </a:lnSpc>
              <a:spcBef>
                <a:spcPts val="1600"/>
              </a:spcBef>
            </a:pPr>
            <a:r>
              <a:rPr sz="1600" spc="-5" dirty="0">
                <a:solidFill>
                  <a:srgbClr val="006699"/>
                </a:solidFill>
                <a:latin typeface="Courier New"/>
                <a:cs typeface="Courier New"/>
              </a:rPr>
              <a:t>AGGCTATCACCTGACCTCCAGGCCGATGCCC </a:t>
            </a:r>
            <a:r>
              <a:rPr sz="1600" dirty="0">
                <a:solidFill>
                  <a:srgbClr val="006699"/>
                </a:solidFill>
                <a:latin typeface="Courier New"/>
                <a:cs typeface="Courier New"/>
              </a:rPr>
              <a:t> </a:t>
            </a:r>
            <a:r>
              <a:rPr sz="1600" spc="-5" dirty="0">
                <a:solidFill>
                  <a:srgbClr val="006699"/>
                </a:solidFill>
                <a:latin typeface="Courier New"/>
                <a:cs typeface="Courier New"/>
              </a:rPr>
              <a:t>TAGCTATCACGACCGCGGTCGATTTGCCCGAC</a:t>
            </a:r>
            <a:endParaRPr sz="1600" dirty="0">
              <a:latin typeface="Courier New"/>
              <a:cs typeface="Courier New"/>
            </a:endParaRPr>
          </a:p>
          <a:p>
            <a:pPr marL="698500" lvl="1" indent="-228600">
              <a:lnSpc>
                <a:spcPct val="100000"/>
              </a:lnSpc>
              <a:spcBef>
                <a:spcPts val="900"/>
              </a:spcBef>
              <a:buFont typeface="Times New Roman"/>
              <a:buChar char="•"/>
              <a:tabLst>
                <a:tab pos="697865" algn="l"/>
                <a:tab pos="698500" algn="l"/>
              </a:tabLst>
            </a:pPr>
            <a:r>
              <a:rPr sz="2000" spc="-5" dirty="0">
                <a:latin typeface="Calibri"/>
                <a:cs typeface="Calibri"/>
              </a:rPr>
              <a:t>Resulting</a:t>
            </a:r>
            <a:r>
              <a:rPr sz="2000" spc="-15" dirty="0">
                <a:latin typeface="Calibri"/>
                <a:cs typeface="Calibri"/>
              </a:rPr>
              <a:t> </a:t>
            </a:r>
            <a:r>
              <a:rPr sz="2000" spc="-5" dirty="0">
                <a:latin typeface="Calibri"/>
                <a:cs typeface="Calibri"/>
              </a:rPr>
              <a:t>alignment:</a:t>
            </a:r>
            <a:endParaRPr sz="2000" dirty="0">
              <a:latin typeface="Calibri"/>
              <a:cs typeface="Calibri"/>
            </a:endParaRPr>
          </a:p>
          <a:p>
            <a:pPr marL="683895" algn="ctr">
              <a:lnSpc>
                <a:spcPts val="2840"/>
              </a:lnSpc>
              <a:spcBef>
                <a:spcPts val="1045"/>
              </a:spcBef>
            </a:pPr>
            <a:r>
              <a:rPr sz="2400" spc="-5" dirty="0">
                <a:solidFill>
                  <a:srgbClr val="006699"/>
                </a:solidFill>
                <a:latin typeface="Courier New"/>
                <a:cs typeface="Courier New"/>
              </a:rPr>
              <a:t>-</a:t>
            </a:r>
            <a:r>
              <a:rPr sz="1600" b="1" spc="-5" dirty="0">
                <a:solidFill>
                  <a:srgbClr val="000066"/>
                </a:solidFill>
                <a:latin typeface="Courier New"/>
                <a:cs typeface="Courier New"/>
              </a:rPr>
              <a:t>AG</a:t>
            </a:r>
            <a:r>
              <a:rPr sz="1600" spc="-5" dirty="0">
                <a:solidFill>
                  <a:srgbClr val="006699"/>
                </a:solidFill>
                <a:latin typeface="Courier New"/>
                <a:cs typeface="Courier New"/>
              </a:rPr>
              <a:t>G</a:t>
            </a:r>
            <a:r>
              <a:rPr sz="1600" b="1" spc="-5" dirty="0">
                <a:solidFill>
                  <a:srgbClr val="000066"/>
                </a:solidFill>
                <a:latin typeface="Courier New"/>
                <a:cs typeface="Courier New"/>
              </a:rPr>
              <a:t>CTATCAC</a:t>
            </a:r>
            <a:r>
              <a:rPr sz="1600" spc="-5" dirty="0">
                <a:solidFill>
                  <a:srgbClr val="006699"/>
                </a:solidFill>
                <a:latin typeface="Courier New"/>
                <a:cs typeface="Courier New"/>
              </a:rPr>
              <a:t>CT</a:t>
            </a:r>
            <a:r>
              <a:rPr sz="1600" b="1" spc="-5" dirty="0">
                <a:solidFill>
                  <a:srgbClr val="000066"/>
                </a:solidFill>
                <a:latin typeface="Courier New"/>
                <a:cs typeface="Courier New"/>
              </a:rPr>
              <a:t>GACC</a:t>
            </a:r>
            <a:r>
              <a:rPr sz="1600" spc="-5" dirty="0">
                <a:solidFill>
                  <a:srgbClr val="006699"/>
                </a:solidFill>
                <a:latin typeface="Courier New"/>
                <a:cs typeface="Courier New"/>
              </a:rPr>
              <a:t>T</a:t>
            </a:r>
            <a:r>
              <a:rPr sz="1600" b="1" spc="-5" dirty="0">
                <a:solidFill>
                  <a:srgbClr val="000066"/>
                </a:solidFill>
                <a:latin typeface="Courier New"/>
                <a:cs typeface="Courier New"/>
              </a:rPr>
              <a:t>C</a:t>
            </a:r>
            <a:r>
              <a:rPr sz="1600" spc="-5" dirty="0">
                <a:solidFill>
                  <a:srgbClr val="006699"/>
                </a:solidFill>
                <a:latin typeface="Courier New"/>
                <a:cs typeface="Courier New"/>
              </a:rPr>
              <a:t>CA</a:t>
            </a:r>
            <a:r>
              <a:rPr sz="1600" b="1" spc="-5" dirty="0">
                <a:solidFill>
                  <a:srgbClr val="000066"/>
                </a:solidFill>
                <a:latin typeface="Courier New"/>
                <a:cs typeface="Courier New"/>
              </a:rPr>
              <a:t>GG</a:t>
            </a:r>
            <a:r>
              <a:rPr sz="1600" spc="-5" dirty="0">
                <a:solidFill>
                  <a:srgbClr val="006699"/>
                </a:solidFill>
                <a:latin typeface="Courier New"/>
                <a:cs typeface="Courier New"/>
              </a:rPr>
              <a:t>C</a:t>
            </a:r>
            <a:r>
              <a:rPr sz="1600" b="1" spc="-5" dirty="0">
                <a:solidFill>
                  <a:srgbClr val="000066"/>
                </a:solidFill>
                <a:latin typeface="Courier New"/>
                <a:cs typeface="Courier New"/>
              </a:rPr>
              <a:t>CGA</a:t>
            </a:r>
            <a:r>
              <a:rPr sz="1600" spc="-5" dirty="0">
                <a:solidFill>
                  <a:srgbClr val="006699"/>
                </a:solidFill>
                <a:latin typeface="Courier New"/>
                <a:cs typeface="Courier New"/>
              </a:rPr>
              <a:t>--</a:t>
            </a:r>
            <a:r>
              <a:rPr sz="1600" b="1" spc="-5" dirty="0">
                <a:solidFill>
                  <a:srgbClr val="000066"/>
                </a:solidFill>
                <a:latin typeface="Courier New"/>
                <a:cs typeface="Courier New"/>
              </a:rPr>
              <a:t>TGCCC</a:t>
            </a:r>
            <a:r>
              <a:rPr sz="1600" spc="-5" dirty="0">
                <a:solidFill>
                  <a:srgbClr val="006699"/>
                </a:solidFill>
                <a:latin typeface="Courier New"/>
                <a:cs typeface="Courier New"/>
              </a:rPr>
              <a:t>---</a:t>
            </a:r>
            <a:endParaRPr sz="1600" dirty="0">
              <a:latin typeface="Courier New"/>
              <a:cs typeface="Courier New"/>
            </a:endParaRPr>
          </a:p>
          <a:p>
            <a:pPr marL="622935" algn="ctr">
              <a:lnSpc>
                <a:spcPts val="1880"/>
              </a:lnSpc>
            </a:pPr>
            <a:r>
              <a:rPr sz="1600" spc="-5" dirty="0">
                <a:solidFill>
                  <a:srgbClr val="006699"/>
                </a:solidFill>
                <a:latin typeface="Courier New"/>
                <a:cs typeface="Courier New"/>
              </a:rPr>
              <a:t>T</a:t>
            </a:r>
            <a:r>
              <a:rPr sz="1600" b="1" spc="-5" dirty="0">
                <a:solidFill>
                  <a:srgbClr val="000066"/>
                </a:solidFill>
                <a:latin typeface="Courier New"/>
                <a:cs typeface="Courier New"/>
              </a:rPr>
              <a:t>AG</a:t>
            </a:r>
            <a:r>
              <a:rPr sz="1600" spc="-5" dirty="0">
                <a:solidFill>
                  <a:srgbClr val="006699"/>
                </a:solidFill>
                <a:latin typeface="Courier New"/>
                <a:cs typeface="Courier New"/>
              </a:rPr>
              <a:t>-</a:t>
            </a:r>
            <a:r>
              <a:rPr sz="1600" b="1" spc="-5" dirty="0">
                <a:solidFill>
                  <a:srgbClr val="000066"/>
                </a:solidFill>
                <a:latin typeface="Courier New"/>
                <a:cs typeface="Courier New"/>
              </a:rPr>
              <a:t>CTATCAC</a:t>
            </a:r>
            <a:r>
              <a:rPr sz="1600" spc="-5" dirty="0">
                <a:solidFill>
                  <a:srgbClr val="006699"/>
                </a:solidFill>
                <a:latin typeface="Courier New"/>
                <a:cs typeface="Courier New"/>
              </a:rPr>
              <a:t>--</a:t>
            </a:r>
            <a:r>
              <a:rPr sz="1600" b="1" spc="-5" dirty="0">
                <a:solidFill>
                  <a:srgbClr val="000066"/>
                </a:solidFill>
                <a:latin typeface="Courier New"/>
                <a:cs typeface="Courier New"/>
              </a:rPr>
              <a:t>GACC</a:t>
            </a:r>
            <a:r>
              <a:rPr sz="1600" spc="-5" dirty="0">
                <a:solidFill>
                  <a:srgbClr val="006699"/>
                </a:solidFill>
                <a:latin typeface="Courier New"/>
                <a:cs typeface="Courier New"/>
              </a:rPr>
              <a:t>G</a:t>
            </a:r>
            <a:r>
              <a:rPr sz="1600" b="1" spc="-5" dirty="0">
                <a:solidFill>
                  <a:srgbClr val="000066"/>
                </a:solidFill>
                <a:latin typeface="Courier New"/>
                <a:cs typeface="Courier New"/>
              </a:rPr>
              <a:t>C</a:t>
            </a:r>
            <a:r>
              <a:rPr sz="1600" spc="-5" dirty="0">
                <a:solidFill>
                  <a:srgbClr val="006699"/>
                </a:solidFill>
                <a:latin typeface="Courier New"/>
                <a:cs typeface="Courier New"/>
              </a:rPr>
              <a:t>--</a:t>
            </a:r>
            <a:r>
              <a:rPr sz="1600" b="1" spc="-5" dirty="0">
                <a:solidFill>
                  <a:srgbClr val="000066"/>
                </a:solidFill>
                <a:latin typeface="Courier New"/>
                <a:cs typeface="Courier New"/>
              </a:rPr>
              <a:t>GG</a:t>
            </a:r>
            <a:r>
              <a:rPr sz="1600" spc="-5" dirty="0">
                <a:solidFill>
                  <a:srgbClr val="006699"/>
                </a:solidFill>
                <a:latin typeface="Courier New"/>
                <a:cs typeface="Courier New"/>
              </a:rPr>
              <a:t>T</a:t>
            </a:r>
            <a:r>
              <a:rPr sz="1600" b="1" spc="-5" dirty="0">
                <a:solidFill>
                  <a:srgbClr val="000066"/>
                </a:solidFill>
                <a:latin typeface="Courier New"/>
                <a:cs typeface="Courier New"/>
              </a:rPr>
              <a:t>CGA</a:t>
            </a:r>
            <a:r>
              <a:rPr sz="1600" spc="-5" dirty="0">
                <a:solidFill>
                  <a:srgbClr val="006699"/>
                </a:solidFill>
                <a:latin typeface="Courier New"/>
                <a:cs typeface="Courier New"/>
              </a:rPr>
              <a:t>TT</a:t>
            </a:r>
            <a:r>
              <a:rPr sz="1600" b="1" spc="-5" dirty="0">
                <a:solidFill>
                  <a:srgbClr val="000066"/>
                </a:solidFill>
                <a:latin typeface="Courier New"/>
                <a:cs typeface="Courier New"/>
              </a:rPr>
              <a:t>TGCCC</a:t>
            </a:r>
            <a:r>
              <a:rPr sz="1600" spc="-5" dirty="0">
                <a:solidFill>
                  <a:srgbClr val="006699"/>
                </a:solidFill>
                <a:latin typeface="Courier New"/>
                <a:cs typeface="Courier New"/>
              </a:rPr>
              <a:t>GAC</a:t>
            </a:r>
            <a:endParaRPr sz="1600" dirty="0">
              <a:latin typeface="Courier New"/>
              <a:cs typeface="Courier New"/>
            </a:endParaRPr>
          </a:p>
        </p:txBody>
      </p:sp>
      <p:sp>
        <p:nvSpPr>
          <p:cNvPr id="5" name="object 9">
            <a:extLst>
              <a:ext uri="{FF2B5EF4-FFF2-40B4-BE49-F238E27FC236}">
                <a16:creationId xmlns:a16="http://schemas.microsoft.com/office/drawing/2014/main" id="{FD6DEBAA-DE73-98A7-8F6C-7031484ADDE2}"/>
              </a:ext>
            </a:extLst>
          </p:cNvPr>
          <p:cNvSpPr txBox="1"/>
          <p:nvPr/>
        </p:nvSpPr>
        <p:spPr>
          <a:xfrm>
            <a:off x="904498" y="5666286"/>
            <a:ext cx="7935595" cy="330200"/>
          </a:xfrm>
          <a:prstGeom prst="rect">
            <a:avLst/>
          </a:prstGeom>
        </p:spPr>
        <p:txBody>
          <a:bodyPr vert="horz" wrap="square" lIns="0" tIns="12700" rIns="0" bIns="0" rtlCol="0">
            <a:spAutoFit/>
          </a:bodyPr>
          <a:lstStyle/>
          <a:p>
            <a:pPr marL="355600" indent="-342900">
              <a:lnSpc>
                <a:spcPct val="100000"/>
              </a:lnSpc>
              <a:spcBef>
                <a:spcPts val="100"/>
              </a:spcBef>
              <a:buClr>
                <a:srgbClr val="CC0000"/>
              </a:buClr>
              <a:buFont typeface="Times New Roman"/>
              <a:buChar char="•"/>
              <a:tabLst>
                <a:tab pos="354965" algn="l"/>
                <a:tab pos="355600" algn="l"/>
              </a:tabLst>
            </a:pPr>
            <a:r>
              <a:rPr sz="2000" dirty="0">
                <a:latin typeface="Calibri"/>
                <a:cs typeface="Calibri"/>
              </a:rPr>
              <a:t>Also </a:t>
            </a:r>
            <a:r>
              <a:rPr sz="2000" spc="-5" dirty="0">
                <a:latin typeface="Calibri"/>
                <a:cs typeface="Calibri"/>
              </a:rPr>
              <a:t>for</a:t>
            </a:r>
            <a:r>
              <a:rPr sz="2000" spc="5" dirty="0">
                <a:latin typeface="Calibri"/>
                <a:cs typeface="Calibri"/>
              </a:rPr>
              <a:t> </a:t>
            </a:r>
            <a:r>
              <a:rPr sz="2000" spc="-5" dirty="0">
                <a:latin typeface="Calibri"/>
                <a:cs typeface="Calibri"/>
              </a:rPr>
              <a:t>Machine</a:t>
            </a:r>
            <a:r>
              <a:rPr sz="2000" spc="5" dirty="0">
                <a:latin typeface="Calibri"/>
                <a:cs typeface="Calibri"/>
              </a:rPr>
              <a:t> </a:t>
            </a:r>
            <a:r>
              <a:rPr sz="2000" spc="-5" dirty="0">
                <a:latin typeface="Calibri"/>
                <a:cs typeface="Calibri"/>
              </a:rPr>
              <a:t>Translation,</a:t>
            </a:r>
            <a:r>
              <a:rPr sz="2000" spc="5" dirty="0">
                <a:latin typeface="Calibri"/>
                <a:cs typeface="Calibri"/>
              </a:rPr>
              <a:t> </a:t>
            </a:r>
            <a:r>
              <a:rPr sz="2000" spc="-5" dirty="0">
                <a:latin typeface="Calibri"/>
                <a:cs typeface="Calibri"/>
              </a:rPr>
              <a:t>Information</a:t>
            </a:r>
            <a:r>
              <a:rPr sz="2000" spc="5" dirty="0">
                <a:latin typeface="Calibri"/>
                <a:cs typeface="Calibri"/>
              </a:rPr>
              <a:t> </a:t>
            </a:r>
            <a:r>
              <a:rPr sz="2000" spc="-5" dirty="0">
                <a:latin typeface="Calibri"/>
                <a:cs typeface="Calibri"/>
              </a:rPr>
              <a:t>Extraction,</a:t>
            </a:r>
            <a:r>
              <a:rPr sz="2000" spc="5" dirty="0">
                <a:latin typeface="Calibri"/>
                <a:cs typeface="Calibri"/>
              </a:rPr>
              <a:t> </a:t>
            </a:r>
            <a:r>
              <a:rPr sz="2000" dirty="0">
                <a:latin typeface="Calibri"/>
                <a:cs typeface="Calibri"/>
              </a:rPr>
              <a:t>Speech</a:t>
            </a:r>
            <a:r>
              <a:rPr sz="2000" spc="5" dirty="0">
                <a:latin typeface="Calibri"/>
                <a:cs typeface="Calibri"/>
              </a:rPr>
              <a:t> </a:t>
            </a:r>
            <a:r>
              <a:rPr sz="2000" spc="-5" dirty="0">
                <a:latin typeface="Calibri"/>
                <a:cs typeface="Calibri"/>
              </a:rPr>
              <a:t>Recognition</a:t>
            </a:r>
            <a:endParaRPr sz="2000" dirty="0">
              <a:latin typeface="Calibri"/>
              <a:cs typeface="Calibri"/>
            </a:endParaRPr>
          </a:p>
        </p:txBody>
      </p:sp>
    </p:spTree>
    <p:extLst>
      <p:ext uri="{BB962C8B-B14F-4D97-AF65-F5344CB8AC3E}">
        <p14:creationId xmlns:p14="http://schemas.microsoft.com/office/powerpoint/2010/main" val="1080445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6">
            <a:extLst>
              <a:ext uri="{FF2B5EF4-FFF2-40B4-BE49-F238E27FC236}">
                <a16:creationId xmlns:a16="http://schemas.microsoft.com/office/drawing/2014/main" id="{BCEE549F-778F-CB98-57BA-5B4B31CE2D08}"/>
              </a:ext>
            </a:extLst>
          </p:cNvPr>
          <p:cNvPicPr/>
          <p:nvPr/>
        </p:nvPicPr>
        <p:blipFill>
          <a:blip r:embed="rId3" cstate="print"/>
          <a:stretch>
            <a:fillRect/>
          </a:stretch>
        </p:blipFill>
        <p:spPr>
          <a:xfrm>
            <a:off x="2193376" y="1877478"/>
            <a:ext cx="7662432" cy="2961221"/>
          </a:xfrm>
          <a:prstGeom prst="rect">
            <a:avLst/>
          </a:prstGeom>
        </p:spPr>
      </p:pic>
    </p:spTree>
    <p:extLst>
      <p:ext uri="{BB962C8B-B14F-4D97-AF65-F5344CB8AC3E}">
        <p14:creationId xmlns:p14="http://schemas.microsoft.com/office/powerpoint/2010/main" val="1560354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9E425BCA-A77D-266A-536D-38B7BB55447E}"/>
              </a:ext>
            </a:extLst>
          </p:cNvPr>
          <p:cNvSpPr txBox="1">
            <a:spLocks/>
          </p:cNvSpPr>
          <p:nvPr/>
        </p:nvSpPr>
        <p:spPr>
          <a:xfrm>
            <a:off x="1441008" y="1059379"/>
            <a:ext cx="7208470"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Weighted</a:t>
            </a:r>
            <a:r>
              <a:rPr lang="en-US" spc="-10" dirty="0"/>
              <a:t> </a:t>
            </a:r>
            <a:r>
              <a:rPr lang="en-US" spc="-5" dirty="0"/>
              <a:t>Min</a:t>
            </a:r>
            <a:r>
              <a:rPr lang="en-US" spc="-10" dirty="0"/>
              <a:t> </a:t>
            </a:r>
            <a:r>
              <a:rPr lang="en-US" spc="-5" dirty="0"/>
              <a:t>Edit</a:t>
            </a:r>
            <a:r>
              <a:rPr lang="en-US" spc="-10" dirty="0"/>
              <a:t> </a:t>
            </a:r>
            <a:r>
              <a:rPr lang="en-US" spc="-5" dirty="0"/>
              <a:t>Distance</a:t>
            </a:r>
          </a:p>
        </p:txBody>
      </p:sp>
      <p:sp>
        <p:nvSpPr>
          <p:cNvPr id="3" name="object 7">
            <a:extLst>
              <a:ext uri="{FF2B5EF4-FFF2-40B4-BE49-F238E27FC236}">
                <a16:creationId xmlns:a16="http://schemas.microsoft.com/office/drawing/2014/main" id="{AFA3448C-A8FF-FC6E-A51E-90D579EE5E0B}"/>
              </a:ext>
            </a:extLst>
          </p:cNvPr>
          <p:cNvSpPr txBox="1"/>
          <p:nvPr/>
        </p:nvSpPr>
        <p:spPr>
          <a:xfrm>
            <a:off x="1574164" y="2147569"/>
            <a:ext cx="1970405" cy="391160"/>
          </a:xfrm>
          <a:prstGeom prst="rect">
            <a:avLst/>
          </a:prstGeom>
        </p:spPr>
        <p:txBody>
          <a:bodyPr vert="horz" wrap="square" lIns="0" tIns="12700" rIns="0" bIns="0" rtlCol="0">
            <a:spAutoFit/>
          </a:bodyPr>
          <a:lstStyle/>
          <a:p>
            <a:pPr marL="355600" indent="-342900">
              <a:lnSpc>
                <a:spcPct val="100000"/>
              </a:lnSpc>
              <a:spcBef>
                <a:spcPts val="100"/>
              </a:spcBef>
              <a:buClr>
                <a:srgbClr val="CC0000"/>
              </a:buClr>
              <a:buFont typeface="Times New Roman"/>
              <a:buChar char="•"/>
              <a:tabLst>
                <a:tab pos="354965" algn="l"/>
                <a:tab pos="355600" algn="l"/>
              </a:tabLst>
            </a:pPr>
            <a:r>
              <a:rPr sz="2400" spc="-5" dirty="0">
                <a:latin typeface="Calibri"/>
                <a:cs typeface="Calibri"/>
              </a:rPr>
              <a:t>Initialization:</a:t>
            </a:r>
            <a:endParaRPr sz="2400" dirty="0">
              <a:latin typeface="Calibri"/>
              <a:cs typeface="Calibri"/>
            </a:endParaRPr>
          </a:p>
        </p:txBody>
      </p:sp>
      <p:graphicFrame>
        <p:nvGraphicFramePr>
          <p:cNvPr id="5" name="object 8">
            <a:extLst>
              <a:ext uri="{FF2B5EF4-FFF2-40B4-BE49-F238E27FC236}">
                <a16:creationId xmlns:a16="http://schemas.microsoft.com/office/drawing/2014/main" id="{86FEB6AA-01AD-28F2-7080-80E5E34BD67A}"/>
              </a:ext>
            </a:extLst>
          </p:cNvPr>
          <p:cNvGraphicFramePr>
            <a:graphicFrameLocks noGrp="1"/>
          </p:cNvGraphicFramePr>
          <p:nvPr>
            <p:extLst>
              <p:ext uri="{D42A27DB-BD31-4B8C-83A1-F6EECF244321}">
                <p14:modId xmlns:p14="http://schemas.microsoft.com/office/powerpoint/2010/main" val="4244798992"/>
              </p:ext>
            </p:extLst>
          </p:nvPr>
        </p:nvGraphicFramePr>
        <p:xfrm>
          <a:off x="1602739" y="2741407"/>
          <a:ext cx="6607174" cy="990600"/>
        </p:xfrm>
        <a:graphic>
          <a:graphicData uri="http://schemas.openxmlformats.org/drawingml/2006/table">
            <a:tbl>
              <a:tblPr firstRow="1" bandRow="1">
                <a:tableStyleId>{2D5ABB26-0587-4C30-8999-92F81FD0307C}</a:tableStyleId>
              </a:tblPr>
              <a:tblGrid>
                <a:gridCol w="102235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2210435">
                  <a:extLst>
                    <a:ext uri="{9D8B030D-6E8A-4147-A177-3AD203B41FA5}">
                      <a16:colId xmlns:a16="http://schemas.microsoft.com/office/drawing/2014/main" val="20003"/>
                    </a:ext>
                  </a:extLst>
                </a:gridCol>
                <a:gridCol w="534035">
                  <a:extLst>
                    <a:ext uri="{9D8B030D-6E8A-4147-A177-3AD203B41FA5}">
                      <a16:colId xmlns:a16="http://schemas.microsoft.com/office/drawing/2014/main" val="20004"/>
                    </a:ext>
                  </a:extLst>
                </a:gridCol>
                <a:gridCol w="305435">
                  <a:extLst>
                    <a:ext uri="{9D8B030D-6E8A-4147-A177-3AD203B41FA5}">
                      <a16:colId xmlns:a16="http://schemas.microsoft.com/office/drawing/2014/main" val="20005"/>
                    </a:ext>
                  </a:extLst>
                </a:gridCol>
                <a:gridCol w="305435">
                  <a:extLst>
                    <a:ext uri="{9D8B030D-6E8A-4147-A177-3AD203B41FA5}">
                      <a16:colId xmlns:a16="http://schemas.microsoft.com/office/drawing/2014/main" val="20006"/>
                    </a:ext>
                  </a:extLst>
                </a:gridCol>
                <a:gridCol w="292100">
                  <a:extLst>
                    <a:ext uri="{9D8B030D-6E8A-4147-A177-3AD203B41FA5}">
                      <a16:colId xmlns:a16="http://schemas.microsoft.com/office/drawing/2014/main" val="20007"/>
                    </a:ext>
                  </a:extLst>
                </a:gridCol>
                <a:gridCol w="260984">
                  <a:extLst>
                    <a:ext uri="{9D8B030D-6E8A-4147-A177-3AD203B41FA5}">
                      <a16:colId xmlns:a16="http://schemas.microsoft.com/office/drawing/2014/main" val="20008"/>
                    </a:ext>
                  </a:extLst>
                </a:gridCol>
              </a:tblGrid>
              <a:tr h="311150">
                <a:tc>
                  <a:txBody>
                    <a:bodyPr/>
                    <a:lstStyle/>
                    <a:p>
                      <a:pPr marR="36830" algn="ctr">
                        <a:lnSpc>
                          <a:spcPts val="1910"/>
                        </a:lnSpc>
                      </a:pPr>
                      <a:r>
                        <a:rPr sz="2000" spc="-5" dirty="0">
                          <a:latin typeface="Courier New"/>
                          <a:cs typeface="Courier New"/>
                        </a:rPr>
                        <a:t>D(0,0)</a:t>
                      </a:r>
                      <a:endParaRPr sz="2000">
                        <a:latin typeface="Courier New"/>
                        <a:cs typeface="Courier New"/>
                      </a:endParaRPr>
                    </a:p>
                  </a:txBody>
                  <a:tcPr marL="0" marR="0" marT="0" marB="0"/>
                </a:tc>
                <a:tc>
                  <a:txBody>
                    <a:bodyPr/>
                    <a:lstStyle/>
                    <a:p>
                      <a:pPr marR="68580" algn="r">
                        <a:lnSpc>
                          <a:spcPts val="1910"/>
                        </a:lnSpc>
                      </a:pPr>
                      <a:r>
                        <a:rPr sz="2000" dirty="0">
                          <a:latin typeface="Courier New"/>
                          <a:cs typeface="Courier New"/>
                        </a:rPr>
                        <a:t>=</a:t>
                      </a:r>
                      <a:endParaRPr sz="2000">
                        <a:latin typeface="Courier New"/>
                        <a:cs typeface="Courier New"/>
                      </a:endParaRPr>
                    </a:p>
                  </a:txBody>
                  <a:tcPr marL="0" marR="0" marT="0" marB="0"/>
                </a:tc>
                <a:tc>
                  <a:txBody>
                    <a:bodyPr/>
                    <a:lstStyle/>
                    <a:p>
                      <a:pPr marL="76200">
                        <a:lnSpc>
                          <a:spcPts val="1910"/>
                        </a:lnSpc>
                      </a:pPr>
                      <a:r>
                        <a:rPr sz="2000" dirty="0">
                          <a:latin typeface="Courier New"/>
                          <a:cs typeface="Courier New"/>
                        </a:rPr>
                        <a:t>0</a:t>
                      </a:r>
                      <a:endParaRPr sz="2000">
                        <a:latin typeface="Courier New"/>
                        <a:cs typeface="Courier New"/>
                      </a:endParaRPr>
                    </a:p>
                  </a:txBody>
                  <a:tcPr marL="0" marR="0" marT="0" marB="0"/>
                </a:tc>
                <a:tc gridSpan="6">
                  <a:txBody>
                    <a:bodyPr/>
                    <a:lstStyle/>
                    <a:p>
                      <a:pPr>
                        <a:lnSpc>
                          <a:spcPct val="100000"/>
                        </a:lnSpc>
                      </a:pPr>
                      <a:endParaRPr sz="19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68300">
                <a:tc>
                  <a:txBody>
                    <a:bodyPr/>
                    <a:lstStyle/>
                    <a:p>
                      <a:pPr marR="36830" algn="ctr">
                        <a:lnSpc>
                          <a:spcPts val="2360"/>
                        </a:lnSpc>
                      </a:pPr>
                      <a:r>
                        <a:rPr sz="2000" spc="-5" dirty="0">
                          <a:latin typeface="Courier New"/>
                          <a:cs typeface="Courier New"/>
                        </a:rPr>
                        <a:t>D(i,0)</a:t>
                      </a:r>
                      <a:endParaRPr sz="2000" dirty="0">
                        <a:latin typeface="Courier New"/>
                        <a:cs typeface="Courier New"/>
                      </a:endParaRPr>
                    </a:p>
                  </a:txBody>
                  <a:tcPr marL="0" marR="0" marT="0" marB="0"/>
                </a:tc>
                <a:tc>
                  <a:txBody>
                    <a:bodyPr/>
                    <a:lstStyle/>
                    <a:p>
                      <a:pPr marR="68580" algn="r">
                        <a:lnSpc>
                          <a:spcPts val="2360"/>
                        </a:lnSpc>
                      </a:pPr>
                      <a:r>
                        <a:rPr sz="2000" dirty="0">
                          <a:latin typeface="Courier New"/>
                          <a:cs typeface="Courier New"/>
                        </a:rPr>
                        <a:t>=</a:t>
                      </a:r>
                      <a:endParaRPr sz="2000">
                        <a:latin typeface="Courier New"/>
                        <a:cs typeface="Courier New"/>
                      </a:endParaRPr>
                    </a:p>
                  </a:txBody>
                  <a:tcPr marL="0" marR="0" marT="0" marB="0"/>
                </a:tc>
                <a:tc>
                  <a:txBody>
                    <a:bodyPr/>
                    <a:lstStyle/>
                    <a:p>
                      <a:pPr marL="76200">
                        <a:lnSpc>
                          <a:spcPts val="2360"/>
                        </a:lnSpc>
                      </a:pPr>
                      <a:r>
                        <a:rPr sz="2000" spc="-5" dirty="0">
                          <a:latin typeface="Courier New"/>
                          <a:cs typeface="Courier New"/>
                        </a:rPr>
                        <a:t>D(i-1,0)</a:t>
                      </a:r>
                      <a:endParaRPr sz="2000">
                        <a:latin typeface="Courier New"/>
                        <a:cs typeface="Courier New"/>
                      </a:endParaRPr>
                    </a:p>
                  </a:txBody>
                  <a:tcPr marL="0" marR="0" marT="0" marB="0"/>
                </a:tc>
                <a:tc>
                  <a:txBody>
                    <a:bodyPr/>
                    <a:lstStyle/>
                    <a:p>
                      <a:pPr marL="76200">
                        <a:lnSpc>
                          <a:spcPts val="2360"/>
                        </a:lnSpc>
                      </a:pPr>
                      <a:r>
                        <a:rPr sz="2000" dirty="0">
                          <a:latin typeface="Courier New"/>
                          <a:cs typeface="Courier New"/>
                        </a:rPr>
                        <a:t>+</a:t>
                      </a:r>
                      <a:r>
                        <a:rPr sz="2000" spc="-50" dirty="0">
                          <a:latin typeface="Courier New"/>
                          <a:cs typeface="Courier New"/>
                        </a:rPr>
                        <a:t> </a:t>
                      </a:r>
                      <a:r>
                        <a:rPr sz="2000" spc="-5" dirty="0">
                          <a:latin typeface="Courier New"/>
                          <a:cs typeface="Courier New"/>
                        </a:rPr>
                        <a:t>del[x(i)];</a:t>
                      </a:r>
                      <a:endParaRPr sz="2000">
                        <a:latin typeface="Courier New"/>
                        <a:cs typeface="Courier New"/>
                      </a:endParaRPr>
                    </a:p>
                  </a:txBody>
                  <a:tcPr marL="0" marR="0" marT="0" marB="0"/>
                </a:tc>
                <a:tc>
                  <a:txBody>
                    <a:bodyPr/>
                    <a:lstStyle/>
                    <a:p>
                      <a:pPr marR="67945" algn="r">
                        <a:lnSpc>
                          <a:spcPts val="2360"/>
                        </a:lnSpc>
                      </a:pPr>
                      <a:r>
                        <a:rPr sz="2000" dirty="0">
                          <a:latin typeface="Courier New"/>
                          <a:cs typeface="Courier New"/>
                        </a:rPr>
                        <a:t>1</a:t>
                      </a:r>
                      <a:endParaRPr sz="2000">
                        <a:latin typeface="Courier New"/>
                        <a:cs typeface="Courier New"/>
                      </a:endParaRPr>
                    </a:p>
                  </a:txBody>
                  <a:tcPr marL="0" marR="0" marT="0" marB="0"/>
                </a:tc>
                <a:tc>
                  <a:txBody>
                    <a:bodyPr/>
                    <a:lstStyle/>
                    <a:p>
                      <a:pPr marR="67945" algn="r">
                        <a:lnSpc>
                          <a:spcPts val="2360"/>
                        </a:lnSpc>
                      </a:pPr>
                      <a:r>
                        <a:rPr sz="2000" dirty="0">
                          <a:latin typeface="Courier New"/>
                          <a:cs typeface="Courier New"/>
                        </a:rPr>
                        <a:t>&lt;</a:t>
                      </a:r>
                      <a:endParaRPr sz="2000">
                        <a:latin typeface="Courier New"/>
                        <a:cs typeface="Courier New"/>
                      </a:endParaRPr>
                    </a:p>
                  </a:txBody>
                  <a:tcPr marL="0" marR="0" marT="0" marB="0"/>
                </a:tc>
                <a:tc>
                  <a:txBody>
                    <a:bodyPr/>
                    <a:lstStyle/>
                    <a:p>
                      <a:pPr marR="67945" algn="r">
                        <a:lnSpc>
                          <a:spcPts val="2360"/>
                        </a:lnSpc>
                      </a:pPr>
                      <a:r>
                        <a:rPr sz="2000" dirty="0">
                          <a:latin typeface="Courier New"/>
                          <a:cs typeface="Courier New"/>
                        </a:rPr>
                        <a:t>i</a:t>
                      </a:r>
                      <a:endParaRPr sz="2000">
                        <a:latin typeface="Courier New"/>
                        <a:cs typeface="Courier New"/>
                      </a:endParaRPr>
                    </a:p>
                  </a:txBody>
                  <a:tcPr marL="0" marR="0" marT="0" marB="0"/>
                </a:tc>
                <a:tc>
                  <a:txBody>
                    <a:bodyPr/>
                    <a:lstStyle/>
                    <a:p>
                      <a:pPr marR="67945" algn="r">
                        <a:lnSpc>
                          <a:spcPts val="2360"/>
                        </a:lnSpc>
                      </a:pPr>
                      <a:r>
                        <a:rPr sz="2000" dirty="0">
                          <a:latin typeface="Courier New"/>
                          <a:cs typeface="Courier New"/>
                        </a:rPr>
                        <a:t>≤</a:t>
                      </a:r>
                      <a:endParaRPr sz="2000">
                        <a:latin typeface="Courier New"/>
                        <a:cs typeface="Courier New"/>
                      </a:endParaRPr>
                    </a:p>
                  </a:txBody>
                  <a:tcPr marL="0" marR="0" marT="0" marB="0"/>
                </a:tc>
                <a:tc>
                  <a:txBody>
                    <a:bodyPr/>
                    <a:lstStyle/>
                    <a:p>
                      <a:pPr marR="24130" algn="r">
                        <a:lnSpc>
                          <a:spcPts val="2360"/>
                        </a:lnSpc>
                      </a:pPr>
                      <a:r>
                        <a:rPr sz="2000" dirty="0">
                          <a:latin typeface="Courier New"/>
                          <a:cs typeface="Courier New"/>
                        </a:rPr>
                        <a:t>N</a:t>
                      </a:r>
                      <a:endParaRPr sz="2000">
                        <a:latin typeface="Courier New"/>
                        <a:cs typeface="Courier New"/>
                      </a:endParaRPr>
                    </a:p>
                  </a:txBody>
                  <a:tcPr marL="0" marR="0" marT="0" marB="0"/>
                </a:tc>
                <a:extLst>
                  <a:ext uri="{0D108BD9-81ED-4DB2-BD59-A6C34878D82A}">
                    <a16:rowId xmlns:a16="http://schemas.microsoft.com/office/drawing/2014/main" val="10001"/>
                  </a:ext>
                </a:extLst>
              </a:tr>
              <a:tr h="311150">
                <a:tc>
                  <a:txBody>
                    <a:bodyPr/>
                    <a:lstStyle/>
                    <a:p>
                      <a:pPr marR="36830" algn="ctr">
                        <a:lnSpc>
                          <a:spcPts val="2350"/>
                        </a:lnSpc>
                      </a:pPr>
                      <a:r>
                        <a:rPr sz="2000" spc="-5" dirty="0">
                          <a:latin typeface="Courier New"/>
                          <a:cs typeface="Courier New"/>
                        </a:rPr>
                        <a:t>D(0,j)</a:t>
                      </a:r>
                      <a:endParaRPr sz="2000">
                        <a:latin typeface="Courier New"/>
                        <a:cs typeface="Courier New"/>
                      </a:endParaRPr>
                    </a:p>
                  </a:txBody>
                  <a:tcPr marL="0" marR="0" marT="0" marB="0"/>
                </a:tc>
                <a:tc>
                  <a:txBody>
                    <a:bodyPr/>
                    <a:lstStyle/>
                    <a:p>
                      <a:pPr marR="68580" algn="r">
                        <a:lnSpc>
                          <a:spcPts val="2350"/>
                        </a:lnSpc>
                      </a:pPr>
                      <a:r>
                        <a:rPr sz="2000" dirty="0">
                          <a:latin typeface="Courier New"/>
                          <a:cs typeface="Courier New"/>
                        </a:rPr>
                        <a:t>=</a:t>
                      </a:r>
                      <a:endParaRPr sz="2000">
                        <a:latin typeface="Courier New"/>
                        <a:cs typeface="Courier New"/>
                      </a:endParaRPr>
                    </a:p>
                  </a:txBody>
                  <a:tcPr marL="0" marR="0" marT="0" marB="0"/>
                </a:tc>
                <a:tc>
                  <a:txBody>
                    <a:bodyPr/>
                    <a:lstStyle/>
                    <a:p>
                      <a:pPr marL="76200">
                        <a:lnSpc>
                          <a:spcPts val="2350"/>
                        </a:lnSpc>
                      </a:pPr>
                      <a:r>
                        <a:rPr sz="2000" spc="-5" dirty="0">
                          <a:latin typeface="Courier New"/>
                          <a:cs typeface="Courier New"/>
                        </a:rPr>
                        <a:t>D(0,j-1)</a:t>
                      </a:r>
                      <a:endParaRPr sz="2000">
                        <a:latin typeface="Courier New"/>
                        <a:cs typeface="Courier New"/>
                      </a:endParaRPr>
                    </a:p>
                  </a:txBody>
                  <a:tcPr marL="0" marR="0" marT="0" marB="0"/>
                </a:tc>
                <a:tc>
                  <a:txBody>
                    <a:bodyPr/>
                    <a:lstStyle/>
                    <a:p>
                      <a:pPr marL="76200">
                        <a:lnSpc>
                          <a:spcPts val="2350"/>
                        </a:lnSpc>
                      </a:pPr>
                      <a:r>
                        <a:rPr sz="2000" dirty="0">
                          <a:latin typeface="Courier New"/>
                          <a:cs typeface="Courier New"/>
                        </a:rPr>
                        <a:t>+</a:t>
                      </a:r>
                      <a:r>
                        <a:rPr sz="2000" spc="-70" dirty="0">
                          <a:latin typeface="Courier New"/>
                          <a:cs typeface="Courier New"/>
                        </a:rPr>
                        <a:t> </a:t>
                      </a:r>
                      <a:r>
                        <a:rPr sz="2000" spc="-5" dirty="0">
                          <a:latin typeface="Courier New"/>
                          <a:cs typeface="Courier New"/>
                        </a:rPr>
                        <a:t>ins[y(j)];</a:t>
                      </a:r>
                      <a:endParaRPr sz="2000">
                        <a:latin typeface="Courier New"/>
                        <a:cs typeface="Courier New"/>
                      </a:endParaRPr>
                    </a:p>
                  </a:txBody>
                  <a:tcPr marL="0" marR="0" marT="0" marB="0"/>
                </a:tc>
                <a:tc>
                  <a:txBody>
                    <a:bodyPr/>
                    <a:lstStyle/>
                    <a:p>
                      <a:pPr marR="68580" algn="r">
                        <a:lnSpc>
                          <a:spcPts val="2350"/>
                        </a:lnSpc>
                      </a:pPr>
                      <a:r>
                        <a:rPr sz="2000" dirty="0">
                          <a:latin typeface="Courier New"/>
                          <a:cs typeface="Courier New"/>
                        </a:rPr>
                        <a:t>1</a:t>
                      </a:r>
                      <a:endParaRPr sz="2000">
                        <a:latin typeface="Courier New"/>
                        <a:cs typeface="Courier New"/>
                      </a:endParaRPr>
                    </a:p>
                  </a:txBody>
                  <a:tcPr marL="0" marR="0" marT="0" marB="0"/>
                </a:tc>
                <a:tc>
                  <a:txBody>
                    <a:bodyPr/>
                    <a:lstStyle/>
                    <a:p>
                      <a:pPr marR="68580" algn="r">
                        <a:lnSpc>
                          <a:spcPts val="2350"/>
                        </a:lnSpc>
                      </a:pPr>
                      <a:r>
                        <a:rPr sz="2000" dirty="0">
                          <a:latin typeface="Courier New"/>
                          <a:cs typeface="Courier New"/>
                        </a:rPr>
                        <a:t>&lt;</a:t>
                      </a:r>
                      <a:endParaRPr sz="2000">
                        <a:latin typeface="Courier New"/>
                        <a:cs typeface="Courier New"/>
                      </a:endParaRPr>
                    </a:p>
                  </a:txBody>
                  <a:tcPr marL="0" marR="0" marT="0" marB="0"/>
                </a:tc>
                <a:tc>
                  <a:txBody>
                    <a:bodyPr/>
                    <a:lstStyle/>
                    <a:p>
                      <a:pPr marR="68580" algn="r">
                        <a:lnSpc>
                          <a:spcPts val="2350"/>
                        </a:lnSpc>
                      </a:pPr>
                      <a:r>
                        <a:rPr sz="2000" dirty="0">
                          <a:latin typeface="Courier New"/>
                          <a:cs typeface="Courier New"/>
                        </a:rPr>
                        <a:t>j</a:t>
                      </a:r>
                      <a:endParaRPr sz="2000">
                        <a:latin typeface="Courier New"/>
                        <a:cs typeface="Courier New"/>
                      </a:endParaRPr>
                    </a:p>
                  </a:txBody>
                  <a:tcPr marL="0" marR="0" marT="0" marB="0"/>
                </a:tc>
                <a:tc>
                  <a:txBody>
                    <a:bodyPr/>
                    <a:lstStyle/>
                    <a:p>
                      <a:pPr marR="68580" algn="r">
                        <a:lnSpc>
                          <a:spcPts val="2350"/>
                        </a:lnSpc>
                      </a:pPr>
                      <a:r>
                        <a:rPr sz="2000" dirty="0">
                          <a:latin typeface="Courier New"/>
                          <a:cs typeface="Courier New"/>
                        </a:rPr>
                        <a:t>≤</a:t>
                      </a:r>
                      <a:endParaRPr sz="2000">
                        <a:latin typeface="Courier New"/>
                        <a:cs typeface="Courier New"/>
                      </a:endParaRPr>
                    </a:p>
                  </a:txBody>
                  <a:tcPr marL="0" marR="0" marT="0" marB="0"/>
                </a:tc>
                <a:tc>
                  <a:txBody>
                    <a:bodyPr/>
                    <a:lstStyle/>
                    <a:p>
                      <a:pPr marR="24765" algn="r">
                        <a:lnSpc>
                          <a:spcPts val="2350"/>
                        </a:lnSpc>
                      </a:pPr>
                      <a:r>
                        <a:rPr sz="2000" dirty="0">
                          <a:latin typeface="Courier New"/>
                          <a:cs typeface="Courier New"/>
                        </a:rPr>
                        <a:t>M</a:t>
                      </a:r>
                    </a:p>
                  </a:txBody>
                  <a:tcPr marL="0" marR="0" marT="0" marB="0"/>
                </a:tc>
                <a:extLst>
                  <a:ext uri="{0D108BD9-81ED-4DB2-BD59-A6C34878D82A}">
                    <a16:rowId xmlns:a16="http://schemas.microsoft.com/office/drawing/2014/main" val="10002"/>
                  </a:ext>
                </a:extLst>
              </a:tr>
            </a:tbl>
          </a:graphicData>
        </a:graphic>
      </p:graphicFrame>
      <p:sp>
        <p:nvSpPr>
          <p:cNvPr id="6" name="object 9">
            <a:extLst>
              <a:ext uri="{FF2B5EF4-FFF2-40B4-BE49-F238E27FC236}">
                <a16:creationId xmlns:a16="http://schemas.microsoft.com/office/drawing/2014/main" id="{26408A43-3B7A-F250-47DC-54A8F2701485}"/>
              </a:ext>
            </a:extLst>
          </p:cNvPr>
          <p:cNvSpPr txBox="1"/>
          <p:nvPr/>
        </p:nvSpPr>
        <p:spPr>
          <a:xfrm>
            <a:off x="1574164" y="3894792"/>
            <a:ext cx="3683635" cy="814705"/>
          </a:xfrm>
          <a:prstGeom prst="rect">
            <a:avLst/>
          </a:prstGeom>
        </p:spPr>
        <p:txBody>
          <a:bodyPr vert="horz" wrap="square" lIns="0" tIns="76835" rIns="0" bIns="0" rtlCol="0">
            <a:spAutoFit/>
          </a:bodyPr>
          <a:lstStyle/>
          <a:p>
            <a:pPr marL="355600" indent="-342900">
              <a:lnSpc>
                <a:spcPct val="100000"/>
              </a:lnSpc>
              <a:spcBef>
                <a:spcPts val="605"/>
              </a:spcBef>
              <a:buClr>
                <a:srgbClr val="CC0000"/>
              </a:buClr>
              <a:buFont typeface="Times New Roman"/>
              <a:buChar char="•"/>
              <a:tabLst>
                <a:tab pos="354965" algn="l"/>
                <a:tab pos="355600" algn="l"/>
              </a:tabLst>
            </a:pPr>
            <a:r>
              <a:rPr sz="2400" spc="-5" dirty="0">
                <a:latin typeface="Calibri"/>
                <a:cs typeface="Calibri"/>
              </a:rPr>
              <a:t>Recurrence</a:t>
            </a:r>
            <a:r>
              <a:rPr sz="2400" spc="-20" dirty="0">
                <a:latin typeface="Calibri"/>
                <a:cs typeface="Calibri"/>
              </a:rPr>
              <a:t> </a:t>
            </a:r>
            <a:r>
              <a:rPr sz="2400" spc="-5" dirty="0">
                <a:latin typeface="Calibri"/>
                <a:cs typeface="Calibri"/>
              </a:rPr>
              <a:t>Relation</a:t>
            </a:r>
            <a:r>
              <a:rPr sz="2400" i="1" spc="-5" dirty="0">
                <a:latin typeface="Calibri"/>
                <a:cs typeface="Calibri"/>
              </a:rPr>
              <a:t>:</a:t>
            </a:r>
            <a:endParaRPr sz="2400" dirty="0">
              <a:latin typeface="Calibri"/>
              <a:cs typeface="Calibri"/>
            </a:endParaRPr>
          </a:p>
          <a:p>
            <a:pPr marL="2451100">
              <a:lnSpc>
                <a:spcPct val="100000"/>
              </a:lnSpc>
              <a:spcBef>
                <a:spcPts val="425"/>
              </a:spcBef>
            </a:pPr>
            <a:r>
              <a:rPr sz="2000" spc="-5" dirty="0">
                <a:latin typeface="Courier New"/>
                <a:cs typeface="Courier New"/>
              </a:rPr>
              <a:t>D(i-1,j)</a:t>
            </a:r>
            <a:endParaRPr sz="2000" dirty="0">
              <a:latin typeface="Courier New"/>
              <a:cs typeface="Courier New"/>
            </a:endParaRPr>
          </a:p>
        </p:txBody>
      </p:sp>
      <p:sp>
        <p:nvSpPr>
          <p:cNvPr id="7" name="object 12">
            <a:extLst>
              <a:ext uri="{FF2B5EF4-FFF2-40B4-BE49-F238E27FC236}">
                <a16:creationId xmlns:a16="http://schemas.microsoft.com/office/drawing/2014/main" id="{21604EC8-5608-AFAA-5122-8409B9A224FC}"/>
              </a:ext>
            </a:extLst>
          </p:cNvPr>
          <p:cNvSpPr txBox="1"/>
          <p:nvPr/>
        </p:nvSpPr>
        <p:spPr>
          <a:xfrm>
            <a:off x="3993718" y="4528523"/>
            <a:ext cx="1550035" cy="762000"/>
          </a:xfrm>
          <a:prstGeom prst="rect">
            <a:avLst/>
          </a:prstGeom>
        </p:spPr>
        <p:txBody>
          <a:bodyPr vert="horz" wrap="square" lIns="0" tIns="76200" rIns="0" bIns="0" rtlCol="0">
            <a:spAutoFit/>
          </a:bodyPr>
          <a:lstStyle/>
          <a:p>
            <a:pPr marL="12700">
              <a:lnSpc>
                <a:spcPct val="100000"/>
              </a:lnSpc>
              <a:spcBef>
                <a:spcPts val="600"/>
              </a:spcBef>
            </a:pPr>
            <a:r>
              <a:rPr sz="2000" spc="-5" dirty="0">
                <a:latin typeface="Courier New"/>
                <a:cs typeface="Courier New"/>
              </a:rPr>
              <a:t>D(i,j-1)</a:t>
            </a:r>
            <a:endParaRPr sz="2000" dirty="0">
              <a:latin typeface="Courier New"/>
              <a:cs typeface="Courier New"/>
            </a:endParaRPr>
          </a:p>
          <a:p>
            <a:pPr marL="12700">
              <a:lnSpc>
                <a:spcPct val="100000"/>
              </a:lnSpc>
              <a:spcBef>
                <a:spcPts val="500"/>
              </a:spcBef>
            </a:pPr>
            <a:r>
              <a:rPr sz="2000" spc="-5" dirty="0">
                <a:latin typeface="Courier New"/>
                <a:cs typeface="Courier New"/>
              </a:rPr>
              <a:t>D(i-1,j-1)</a:t>
            </a:r>
            <a:endParaRPr sz="2000" dirty="0">
              <a:latin typeface="Courier New"/>
              <a:cs typeface="Courier New"/>
            </a:endParaRPr>
          </a:p>
        </p:txBody>
      </p:sp>
      <p:sp>
        <p:nvSpPr>
          <p:cNvPr id="8" name="object 10">
            <a:extLst>
              <a:ext uri="{FF2B5EF4-FFF2-40B4-BE49-F238E27FC236}">
                <a16:creationId xmlns:a16="http://schemas.microsoft.com/office/drawing/2014/main" id="{FCA7C926-21D1-29EF-8DCB-4C8D99F167FE}"/>
              </a:ext>
            </a:extLst>
          </p:cNvPr>
          <p:cNvSpPr txBox="1"/>
          <p:nvPr/>
        </p:nvSpPr>
        <p:spPr>
          <a:xfrm>
            <a:off x="5701668" y="4206055"/>
            <a:ext cx="2465070" cy="1130300"/>
          </a:xfrm>
          <a:prstGeom prst="rect">
            <a:avLst/>
          </a:prstGeom>
        </p:spPr>
        <p:txBody>
          <a:bodyPr vert="horz" wrap="square" lIns="0" tIns="76200" rIns="0" bIns="0" rtlCol="0">
            <a:spAutoFit/>
          </a:bodyPr>
          <a:lstStyle/>
          <a:p>
            <a:pPr marL="12700">
              <a:lnSpc>
                <a:spcPct val="100000"/>
              </a:lnSpc>
              <a:spcBef>
                <a:spcPts val="600"/>
              </a:spcBef>
            </a:pPr>
            <a:r>
              <a:rPr sz="2000" dirty="0">
                <a:latin typeface="Courier New"/>
                <a:cs typeface="Courier New"/>
              </a:rPr>
              <a:t>+</a:t>
            </a:r>
            <a:r>
              <a:rPr sz="2000" spc="-105" dirty="0">
                <a:latin typeface="Courier New"/>
                <a:cs typeface="Courier New"/>
              </a:rPr>
              <a:t> </a:t>
            </a:r>
            <a:r>
              <a:rPr sz="2000" dirty="0">
                <a:latin typeface="Courier New"/>
                <a:cs typeface="Courier New"/>
              </a:rPr>
              <a:t>del[x(i)]</a:t>
            </a:r>
          </a:p>
          <a:p>
            <a:pPr marL="12700">
              <a:lnSpc>
                <a:spcPct val="100000"/>
              </a:lnSpc>
              <a:spcBef>
                <a:spcPts val="500"/>
              </a:spcBef>
            </a:pPr>
            <a:r>
              <a:rPr sz="2000" dirty="0">
                <a:latin typeface="Courier New"/>
                <a:cs typeface="Courier New"/>
              </a:rPr>
              <a:t>+</a:t>
            </a:r>
            <a:r>
              <a:rPr sz="2000" spc="-105" dirty="0">
                <a:latin typeface="Courier New"/>
                <a:cs typeface="Courier New"/>
              </a:rPr>
              <a:t> </a:t>
            </a:r>
            <a:r>
              <a:rPr sz="2000" dirty="0">
                <a:latin typeface="Courier New"/>
                <a:cs typeface="Courier New"/>
              </a:rPr>
              <a:t>ins[y(j)]</a:t>
            </a:r>
          </a:p>
          <a:p>
            <a:pPr marL="12700">
              <a:lnSpc>
                <a:spcPct val="100000"/>
              </a:lnSpc>
              <a:spcBef>
                <a:spcPts val="500"/>
              </a:spcBef>
            </a:pPr>
            <a:r>
              <a:rPr sz="2000" dirty="0">
                <a:latin typeface="Courier New"/>
                <a:cs typeface="Courier New"/>
              </a:rPr>
              <a:t>+</a:t>
            </a:r>
            <a:r>
              <a:rPr sz="2000" spc="-100" dirty="0">
                <a:latin typeface="Courier New"/>
                <a:cs typeface="Courier New"/>
              </a:rPr>
              <a:t> </a:t>
            </a:r>
            <a:r>
              <a:rPr sz="2000" dirty="0">
                <a:latin typeface="Courier New"/>
                <a:cs typeface="Courier New"/>
              </a:rPr>
              <a:t>sub[x(i),y(j)]</a:t>
            </a:r>
          </a:p>
        </p:txBody>
      </p:sp>
      <p:sp>
        <p:nvSpPr>
          <p:cNvPr id="9" name="object 11">
            <a:extLst>
              <a:ext uri="{FF2B5EF4-FFF2-40B4-BE49-F238E27FC236}">
                <a16:creationId xmlns:a16="http://schemas.microsoft.com/office/drawing/2014/main" id="{36251CB3-8E3F-ECB1-1106-93C974812EA0}"/>
              </a:ext>
            </a:extLst>
          </p:cNvPr>
          <p:cNvSpPr txBox="1"/>
          <p:nvPr/>
        </p:nvSpPr>
        <p:spPr>
          <a:xfrm>
            <a:off x="2005329" y="4606105"/>
            <a:ext cx="170243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urier New"/>
                <a:cs typeface="Courier New"/>
              </a:rPr>
              <a:t>D(i,j)=</a:t>
            </a:r>
            <a:r>
              <a:rPr sz="2000" spc="-70" dirty="0">
                <a:latin typeface="Courier New"/>
                <a:cs typeface="Courier New"/>
              </a:rPr>
              <a:t> </a:t>
            </a:r>
            <a:r>
              <a:rPr sz="2000" spc="-5" dirty="0">
                <a:latin typeface="Courier New"/>
                <a:cs typeface="Courier New"/>
              </a:rPr>
              <a:t>min</a:t>
            </a:r>
            <a:endParaRPr sz="2000" dirty="0">
              <a:latin typeface="Courier New"/>
              <a:cs typeface="Courier New"/>
            </a:endParaRPr>
          </a:p>
        </p:txBody>
      </p:sp>
      <p:sp>
        <p:nvSpPr>
          <p:cNvPr id="10" name="object 14">
            <a:extLst>
              <a:ext uri="{FF2B5EF4-FFF2-40B4-BE49-F238E27FC236}">
                <a16:creationId xmlns:a16="http://schemas.microsoft.com/office/drawing/2014/main" id="{3F41A131-5AB7-FBE2-B970-CB903D0B77CA}"/>
              </a:ext>
            </a:extLst>
          </p:cNvPr>
          <p:cNvSpPr/>
          <p:nvPr/>
        </p:nvSpPr>
        <p:spPr>
          <a:xfrm>
            <a:off x="3844075" y="4345755"/>
            <a:ext cx="228600" cy="990600"/>
          </a:xfrm>
          <a:custGeom>
            <a:avLst/>
            <a:gdLst/>
            <a:ahLst/>
            <a:cxnLst/>
            <a:rect l="l" t="t" r="r" b="b"/>
            <a:pathLst>
              <a:path w="228600" h="990600">
                <a:moveTo>
                  <a:pt x="228599" y="990599"/>
                </a:moveTo>
                <a:lnTo>
                  <a:pt x="184109" y="983860"/>
                </a:lnTo>
                <a:lnTo>
                  <a:pt x="147777" y="965480"/>
                </a:lnTo>
                <a:lnTo>
                  <a:pt x="123282" y="938220"/>
                </a:lnTo>
                <a:lnTo>
                  <a:pt x="114300" y="904837"/>
                </a:lnTo>
                <a:lnTo>
                  <a:pt x="114300" y="581061"/>
                </a:lnTo>
                <a:lnTo>
                  <a:pt x="105317" y="547679"/>
                </a:lnTo>
                <a:lnTo>
                  <a:pt x="80822" y="520419"/>
                </a:lnTo>
                <a:lnTo>
                  <a:pt x="44490" y="502039"/>
                </a:lnTo>
                <a:lnTo>
                  <a:pt x="0" y="495299"/>
                </a:lnTo>
                <a:lnTo>
                  <a:pt x="44490" y="488560"/>
                </a:lnTo>
                <a:lnTo>
                  <a:pt x="80822" y="470180"/>
                </a:lnTo>
                <a:lnTo>
                  <a:pt x="105317" y="442920"/>
                </a:lnTo>
                <a:lnTo>
                  <a:pt x="114300" y="409537"/>
                </a:lnTo>
                <a:lnTo>
                  <a:pt x="114300" y="85762"/>
                </a:lnTo>
                <a:lnTo>
                  <a:pt x="123282" y="52379"/>
                </a:lnTo>
                <a:lnTo>
                  <a:pt x="147777" y="25119"/>
                </a:lnTo>
                <a:lnTo>
                  <a:pt x="184109" y="6739"/>
                </a:lnTo>
                <a:lnTo>
                  <a:pt x="228599" y="0"/>
                </a:lnTo>
              </a:path>
            </a:pathLst>
          </a:custGeom>
          <a:ln w="25399">
            <a:solidFill>
              <a:srgbClr val="011279"/>
            </a:solidFill>
          </a:ln>
        </p:spPr>
        <p:txBody>
          <a:bodyPr wrap="square" lIns="0" tIns="0" rIns="0" bIns="0" rtlCol="0"/>
          <a:lstStyle/>
          <a:p>
            <a:endParaRPr/>
          </a:p>
        </p:txBody>
      </p:sp>
      <p:sp>
        <p:nvSpPr>
          <p:cNvPr id="11" name="object 13">
            <a:extLst>
              <a:ext uri="{FF2B5EF4-FFF2-40B4-BE49-F238E27FC236}">
                <a16:creationId xmlns:a16="http://schemas.microsoft.com/office/drawing/2014/main" id="{73D39436-5075-B15C-6A4F-CA823EC9E31E}"/>
              </a:ext>
            </a:extLst>
          </p:cNvPr>
          <p:cNvSpPr txBox="1"/>
          <p:nvPr/>
        </p:nvSpPr>
        <p:spPr>
          <a:xfrm>
            <a:off x="1542300" y="5336355"/>
            <a:ext cx="3226435" cy="814705"/>
          </a:xfrm>
          <a:prstGeom prst="rect">
            <a:avLst/>
          </a:prstGeom>
        </p:spPr>
        <p:txBody>
          <a:bodyPr vert="horz" wrap="square" lIns="0" tIns="76835" rIns="0" bIns="0" rtlCol="0">
            <a:spAutoFit/>
          </a:bodyPr>
          <a:lstStyle/>
          <a:p>
            <a:pPr marL="355600" indent="-342900">
              <a:lnSpc>
                <a:spcPct val="100000"/>
              </a:lnSpc>
              <a:spcBef>
                <a:spcPts val="605"/>
              </a:spcBef>
              <a:buClr>
                <a:srgbClr val="CC0000"/>
              </a:buClr>
              <a:buFont typeface="Times New Roman"/>
              <a:buChar char="•"/>
              <a:tabLst>
                <a:tab pos="354965" algn="l"/>
                <a:tab pos="355600" algn="l"/>
              </a:tabLst>
            </a:pPr>
            <a:r>
              <a:rPr sz="2400" spc="-5" dirty="0">
                <a:latin typeface="Calibri"/>
                <a:cs typeface="Calibri"/>
              </a:rPr>
              <a:t>Termination</a:t>
            </a:r>
            <a:r>
              <a:rPr sz="2400" i="1" spc="-5" dirty="0">
                <a:latin typeface="Calibri"/>
                <a:cs typeface="Calibri"/>
              </a:rPr>
              <a:t>:</a:t>
            </a:r>
            <a:endParaRPr sz="2400" dirty="0">
              <a:latin typeface="Calibri"/>
              <a:cs typeface="Calibri"/>
            </a:endParaRPr>
          </a:p>
          <a:p>
            <a:pPr marL="457200" algn="ctr">
              <a:lnSpc>
                <a:spcPct val="100000"/>
              </a:lnSpc>
              <a:spcBef>
                <a:spcPts val="425"/>
              </a:spcBef>
            </a:pPr>
            <a:r>
              <a:rPr sz="2000" spc="-5" dirty="0">
                <a:latin typeface="Courier New"/>
                <a:cs typeface="Courier New"/>
              </a:rPr>
              <a:t>D(N,M)</a:t>
            </a:r>
            <a:r>
              <a:rPr sz="2000" spc="-50" dirty="0">
                <a:latin typeface="Courier New"/>
                <a:cs typeface="Courier New"/>
              </a:rPr>
              <a:t> </a:t>
            </a:r>
            <a:r>
              <a:rPr sz="2000" spc="-5" dirty="0">
                <a:latin typeface="Courier New"/>
                <a:cs typeface="Courier New"/>
              </a:rPr>
              <a:t>is</a:t>
            </a:r>
            <a:r>
              <a:rPr sz="2000" spc="-45" dirty="0">
                <a:latin typeface="Courier New"/>
                <a:cs typeface="Courier New"/>
              </a:rPr>
              <a:t> </a:t>
            </a:r>
            <a:r>
              <a:rPr sz="2000" spc="-5" dirty="0">
                <a:latin typeface="Courier New"/>
                <a:cs typeface="Courier New"/>
              </a:rPr>
              <a:t>distance</a:t>
            </a:r>
            <a:endParaRPr sz="2000" dirty="0">
              <a:latin typeface="Courier New"/>
              <a:cs typeface="Courier New"/>
            </a:endParaRPr>
          </a:p>
        </p:txBody>
      </p:sp>
    </p:spTree>
    <p:extLst>
      <p:ext uri="{BB962C8B-B14F-4D97-AF65-F5344CB8AC3E}">
        <p14:creationId xmlns:p14="http://schemas.microsoft.com/office/powerpoint/2010/main" val="77255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F922DAD3-DE92-E4B2-3C9D-D2A173BBE312}"/>
              </a:ext>
            </a:extLst>
          </p:cNvPr>
          <p:cNvSpPr txBox="1">
            <a:spLocks/>
          </p:cNvSpPr>
          <p:nvPr/>
        </p:nvSpPr>
        <p:spPr>
          <a:xfrm>
            <a:off x="1195386" y="543093"/>
            <a:ext cx="8522336" cy="1012008"/>
          </a:xfrm>
          <a:prstGeom prst="rect">
            <a:avLst/>
          </a:prstGeom>
        </p:spPr>
        <p:txBody>
          <a:bodyPr vert="horz" wrap="square" lIns="0" tIns="3048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nSpc>
                <a:spcPts val="3800"/>
              </a:lnSpc>
              <a:spcBef>
                <a:spcPts val="240"/>
              </a:spcBef>
            </a:pPr>
            <a:r>
              <a:rPr lang="en-US" spc="-5" dirty="0">
                <a:latin typeface="Arial"/>
                <a:cs typeface="Arial"/>
              </a:rPr>
              <a:t>Where did the name, dynamic </a:t>
            </a:r>
            <a:r>
              <a:rPr lang="en-US" spc="-875" dirty="0">
                <a:latin typeface="Arial"/>
                <a:cs typeface="Arial"/>
              </a:rPr>
              <a:t> </a:t>
            </a:r>
            <a:r>
              <a:rPr lang="en-US" spc="-5" dirty="0">
                <a:latin typeface="Arial"/>
                <a:cs typeface="Arial"/>
              </a:rPr>
              <a:t>programming,</a:t>
            </a:r>
            <a:r>
              <a:rPr lang="en-US" spc="-10" dirty="0">
                <a:latin typeface="Arial"/>
                <a:cs typeface="Arial"/>
              </a:rPr>
              <a:t> </a:t>
            </a:r>
            <a:r>
              <a:rPr lang="en-US" spc="-5" dirty="0">
                <a:latin typeface="Arial"/>
                <a:cs typeface="Arial"/>
              </a:rPr>
              <a:t>come from?</a:t>
            </a:r>
          </a:p>
        </p:txBody>
      </p:sp>
      <p:sp>
        <p:nvSpPr>
          <p:cNvPr id="3" name="object 7">
            <a:extLst>
              <a:ext uri="{FF2B5EF4-FFF2-40B4-BE49-F238E27FC236}">
                <a16:creationId xmlns:a16="http://schemas.microsoft.com/office/drawing/2014/main" id="{AE01BC60-32BB-9B4F-C31E-C6A34D54AAC5}"/>
              </a:ext>
            </a:extLst>
          </p:cNvPr>
          <p:cNvSpPr txBox="1"/>
          <p:nvPr/>
        </p:nvSpPr>
        <p:spPr>
          <a:xfrm>
            <a:off x="1078864" y="1877059"/>
            <a:ext cx="8755380" cy="3838575"/>
          </a:xfrm>
          <a:prstGeom prst="rect">
            <a:avLst/>
          </a:prstGeom>
        </p:spPr>
        <p:txBody>
          <a:bodyPr vert="horz" wrap="square" lIns="0" tIns="48260" rIns="0" bIns="0" rtlCol="0">
            <a:spAutoFit/>
          </a:bodyPr>
          <a:lstStyle/>
          <a:p>
            <a:pPr marL="12700" marR="741680">
              <a:lnSpc>
                <a:spcPts val="1900"/>
              </a:lnSpc>
              <a:spcBef>
                <a:spcPts val="380"/>
              </a:spcBef>
            </a:pPr>
            <a:r>
              <a:rPr sz="1600" spc="-5" dirty="0">
                <a:latin typeface="Arial MT"/>
                <a:cs typeface="Arial MT"/>
              </a:rPr>
              <a:t>…</a:t>
            </a:r>
            <a:r>
              <a:rPr sz="1800" spc="-5" dirty="0">
                <a:latin typeface="Arial MT"/>
                <a:cs typeface="Arial MT"/>
              </a:rPr>
              <a:t>The</a:t>
            </a:r>
            <a:r>
              <a:rPr sz="1800" dirty="0">
                <a:latin typeface="Arial MT"/>
                <a:cs typeface="Arial MT"/>
              </a:rPr>
              <a:t> 1950s were not good years </a:t>
            </a:r>
            <a:r>
              <a:rPr sz="1800" spc="-5" dirty="0">
                <a:latin typeface="Arial MT"/>
                <a:cs typeface="Arial MT"/>
              </a:rPr>
              <a:t>for mathematical</a:t>
            </a:r>
            <a:r>
              <a:rPr sz="1800" spc="5" dirty="0">
                <a:latin typeface="Arial MT"/>
                <a:cs typeface="Arial MT"/>
              </a:rPr>
              <a:t> </a:t>
            </a:r>
            <a:r>
              <a:rPr sz="1800" dirty="0">
                <a:latin typeface="Arial MT"/>
                <a:cs typeface="Arial MT"/>
              </a:rPr>
              <a:t>research.</a:t>
            </a:r>
            <a:r>
              <a:rPr sz="1800" spc="-5" dirty="0">
                <a:latin typeface="Arial MT"/>
                <a:cs typeface="Arial MT"/>
              </a:rPr>
              <a:t> [the]</a:t>
            </a:r>
            <a:r>
              <a:rPr sz="1800" dirty="0">
                <a:latin typeface="Arial MT"/>
                <a:cs typeface="Arial MT"/>
              </a:rPr>
              <a:t> </a:t>
            </a:r>
            <a:r>
              <a:rPr sz="1800" spc="-5" dirty="0">
                <a:latin typeface="Arial MT"/>
                <a:cs typeface="Arial MT"/>
              </a:rPr>
              <a:t>Secretary </a:t>
            </a:r>
            <a:r>
              <a:rPr sz="1800" dirty="0">
                <a:latin typeface="Arial MT"/>
                <a:cs typeface="Arial MT"/>
              </a:rPr>
              <a:t>of </a:t>
            </a:r>
            <a:r>
              <a:rPr sz="1800" spc="-484" dirty="0">
                <a:latin typeface="Arial MT"/>
                <a:cs typeface="Arial MT"/>
              </a:rPr>
              <a:t> </a:t>
            </a:r>
            <a:r>
              <a:rPr sz="1800" spc="-5" dirty="0">
                <a:latin typeface="Arial MT"/>
                <a:cs typeface="Arial MT"/>
              </a:rPr>
              <a:t>Defense</a:t>
            </a:r>
            <a:r>
              <a:rPr sz="1800" dirty="0">
                <a:latin typeface="Arial MT"/>
                <a:cs typeface="Arial MT"/>
              </a:rPr>
              <a:t> …had a </a:t>
            </a:r>
            <a:r>
              <a:rPr sz="1800" spc="-5" dirty="0">
                <a:latin typeface="Arial MT"/>
                <a:cs typeface="Arial MT"/>
              </a:rPr>
              <a:t>pathological</a:t>
            </a:r>
            <a:r>
              <a:rPr sz="1800" spc="5" dirty="0">
                <a:latin typeface="Arial MT"/>
                <a:cs typeface="Arial MT"/>
              </a:rPr>
              <a:t> </a:t>
            </a:r>
            <a:r>
              <a:rPr sz="1800" spc="-5" dirty="0">
                <a:latin typeface="Arial MT"/>
                <a:cs typeface="Arial MT"/>
              </a:rPr>
              <a:t>fear </a:t>
            </a:r>
            <a:r>
              <a:rPr sz="1800" dirty="0">
                <a:latin typeface="Arial MT"/>
                <a:cs typeface="Arial MT"/>
              </a:rPr>
              <a:t>and </a:t>
            </a:r>
            <a:r>
              <a:rPr sz="1800" spc="-5" dirty="0">
                <a:latin typeface="Arial MT"/>
                <a:cs typeface="Arial MT"/>
              </a:rPr>
              <a:t>hatred</a:t>
            </a:r>
            <a:r>
              <a:rPr sz="1800" dirty="0">
                <a:latin typeface="Arial MT"/>
                <a:cs typeface="Arial MT"/>
              </a:rPr>
              <a:t> of </a:t>
            </a:r>
            <a:r>
              <a:rPr sz="1800" spc="-5" dirty="0">
                <a:latin typeface="Arial MT"/>
                <a:cs typeface="Arial MT"/>
              </a:rPr>
              <a:t>the</a:t>
            </a:r>
            <a:r>
              <a:rPr sz="1800" dirty="0">
                <a:latin typeface="Arial MT"/>
                <a:cs typeface="Arial MT"/>
              </a:rPr>
              <a:t> word,</a:t>
            </a:r>
            <a:r>
              <a:rPr sz="1800" spc="-5" dirty="0">
                <a:latin typeface="Arial MT"/>
                <a:cs typeface="Arial MT"/>
              </a:rPr>
              <a:t> </a:t>
            </a:r>
            <a:r>
              <a:rPr sz="1800" dirty="0">
                <a:latin typeface="Arial MT"/>
                <a:cs typeface="Arial MT"/>
              </a:rPr>
              <a:t>research…</a:t>
            </a:r>
          </a:p>
          <a:p>
            <a:pPr>
              <a:lnSpc>
                <a:spcPct val="100000"/>
              </a:lnSpc>
              <a:spcBef>
                <a:spcPts val="20"/>
              </a:spcBef>
            </a:pPr>
            <a:endParaRPr sz="2200" dirty="0">
              <a:latin typeface="Arial MT"/>
              <a:cs typeface="Arial MT"/>
            </a:endParaRPr>
          </a:p>
          <a:p>
            <a:pPr marL="76200">
              <a:lnSpc>
                <a:spcPct val="100000"/>
              </a:lnSpc>
            </a:pPr>
            <a:r>
              <a:rPr sz="1800" dirty="0">
                <a:latin typeface="Arial MT"/>
                <a:cs typeface="Arial MT"/>
              </a:rPr>
              <a:t>I</a:t>
            </a:r>
            <a:r>
              <a:rPr sz="1800" spc="-10" dirty="0">
                <a:latin typeface="Arial MT"/>
                <a:cs typeface="Arial MT"/>
              </a:rPr>
              <a:t> </a:t>
            </a:r>
            <a:r>
              <a:rPr sz="1800" dirty="0">
                <a:latin typeface="Arial MT"/>
                <a:cs typeface="Arial MT"/>
              </a:rPr>
              <a:t>decided</a:t>
            </a:r>
            <a:r>
              <a:rPr sz="1800" spc="-5" dirty="0">
                <a:latin typeface="Arial MT"/>
                <a:cs typeface="Arial MT"/>
              </a:rPr>
              <a:t> therefore to </a:t>
            </a:r>
            <a:r>
              <a:rPr sz="1800" dirty="0">
                <a:latin typeface="Arial MT"/>
                <a:cs typeface="Arial MT"/>
              </a:rPr>
              <a:t>use</a:t>
            </a:r>
            <a:r>
              <a:rPr sz="1800" spc="-5" dirty="0">
                <a:latin typeface="Arial MT"/>
                <a:cs typeface="Arial MT"/>
              </a:rPr>
              <a:t> the </a:t>
            </a:r>
            <a:r>
              <a:rPr sz="1800" dirty="0">
                <a:latin typeface="Arial MT"/>
                <a:cs typeface="Arial MT"/>
              </a:rPr>
              <a:t>word,</a:t>
            </a:r>
            <a:r>
              <a:rPr sz="1800" spc="-5" dirty="0">
                <a:latin typeface="Arial MT"/>
                <a:cs typeface="Arial MT"/>
              </a:rPr>
              <a:t> “</a:t>
            </a:r>
            <a:r>
              <a:rPr sz="1800" b="1" spc="-5" dirty="0">
                <a:latin typeface="Arial"/>
                <a:cs typeface="Arial"/>
              </a:rPr>
              <a:t>programming</a:t>
            </a:r>
            <a:r>
              <a:rPr sz="1800" spc="-5" dirty="0">
                <a:latin typeface="Arial MT"/>
                <a:cs typeface="Arial MT"/>
              </a:rPr>
              <a:t>”.</a:t>
            </a:r>
            <a:endParaRPr sz="1800" dirty="0">
              <a:latin typeface="Arial MT"/>
              <a:cs typeface="Arial MT"/>
            </a:endParaRPr>
          </a:p>
          <a:p>
            <a:pPr>
              <a:lnSpc>
                <a:spcPct val="100000"/>
              </a:lnSpc>
              <a:spcBef>
                <a:spcPts val="5"/>
              </a:spcBef>
            </a:pPr>
            <a:endParaRPr sz="2500" dirty="0">
              <a:latin typeface="Arial MT"/>
              <a:cs typeface="Arial MT"/>
            </a:endParaRPr>
          </a:p>
          <a:p>
            <a:pPr marL="12700" marR="5080" indent="63500">
              <a:lnSpc>
                <a:spcPct val="89000"/>
              </a:lnSpc>
            </a:pPr>
            <a:r>
              <a:rPr sz="1800" dirty="0">
                <a:latin typeface="Arial MT"/>
                <a:cs typeface="Arial MT"/>
              </a:rPr>
              <a:t>I</a:t>
            </a:r>
            <a:r>
              <a:rPr sz="1800" spc="-5" dirty="0">
                <a:latin typeface="Arial MT"/>
                <a:cs typeface="Arial MT"/>
              </a:rPr>
              <a:t> wanted</a:t>
            </a:r>
            <a:r>
              <a:rPr sz="1800" spc="5" dirty="0">
                <a:latin typeface="Arial MT"/>
                <a:cs typeface="Arial MT"/>
              </a:rPr>
              <a:t> </a:t>
            </a:r>
            <a:r>
              <a:rPr sz="1800" spc="-5" dirty="0">
                <a:latin typeface="Arial MT"/>
                <a:cs typeface="Arial MT"/>
              </a:rPr>
              <a:t>to</a:t>
            </a:r>
            <a:r>
              <a:rPr sz="1800" spc="5" dirty="0">
                <a:latin typeface="Arial MT"/>
                <a:cs typeface="Arial MT"/>
              </a:rPr>
              <a:t> </a:t>
            </a:r>
            <a:r>
              <a:rPr sz="1800" dirty="0">
                <a:latin typeface="Arial MT"/>
                <a:cs typeface="Arial MT"/>
              </a:rPr>
              <a:t>get across</a:t>
            </a:r>
            <a:r>
              <a:rPr sz="1800" spc="-5" dirty="0">
                <a:latin typeface="Arial MT"/>
                <a:cs typeface="Arial MT"/>
              </a:rPr>
              <a:t> the</a:t>
            </a:r>
            <a:r>
              <a:rPr sz="1800" spc="5" dirty="0">
                <a:latin typeface="Arial MT"/>
                <a:cs typeface="Arial MT"/>
              </a:rPr>
              <a:t> </a:t>
            </a:r>
            <a:r>
              <a:rPr sz="1800" dirty="0">
                <a:latin typeface="Arial MT"/>
                <a:cs typeface="Arial MT"/>
              </a:rPr>
              <a:t>idea</a:t>
            </a:r>
            <a:r>
              <a:rPr sz="1800" spc="5" dirty="0">
                <a:latin typeface="Arial MT"/>
                <a:cs typeface="Arial MT"/>
              </a:rPr>
              <a:t> </a:t>
            </a:r>
            <a:r>
              <a:rPr sz="1800" spc="-5" dirty="0">
                <a:latin typeface="Arial MT"/>
                <a:cs typeface="Arial MT"/>
              </a:rPr>
              <a:t>that</a:t>
            </a:r>
            <a:r>
              <a:rPr sz="1800" dirty="0">
                <a:latin typeface="Arial MT"/>
                <a:cs typeface="Arial MT"/>
              </a:rPr>
              <a:t> </a:t>
            </a:r>
            <a:r>
              <a:rPr sz="1800" spc="-5" dirty="0">
                <a:latin typeface="Arial MT"/>
                <a:cs typeface="Arial MT"/>
              </a:rPr>
              <a:t>this</a:t>
            </a:r>
            <a:r>
              <a:rPr sz="1800" dirty="0">
                <a:latin typeface="Arial MT"/>
                <a:cs typeface="Arial MT"/>
              </a:rPr>
              <a:t> was</a:t>
            </a:r>
            <a:r>
              <a:rPr sz="1800" spc="-5" dirty="0">
                <a:latin typeface="Arial MT"/>
                <a:cs typeface="Arial MT"/>
              </a:rPr>
              <a:t> </a:t>
            </a:r>
            <a:r>
              <a:rPr sz="1800" dirty="0">
                <a:latin typeface="Arial MT"/>
                <a:cs typeface="Arial MT"/>
              </a:rPr>
              <a:t>dynamic, </a:t>
            </a:r>
            <a:r>
              <a:rPr sz="1800" spc="-5" dirty="0">
                <a:latin typeface="Arial MT"/>
                <a:cs typeface="Arial MT"/>
              </a:rPr>
              <a:t>this</a:t>
            </a:r>
            <a:r>
              <a:rPr sz="1800" dirty="0">
                <a:latin typeface="Arial MT"/>
                <a:cs typeface="Arial MT"/>
              </a:rPr>
              <a:t> was </a:t>
            </a:r>
            <a:r>
              <a:rPr sz="1800" spc="-5" dirty="0">
                <a:latin typeface="Arial MT"/>
                <a:cs typeface="Arial MT"/>
              </a:rPr>
              <a:t>multistage…</a:t>
            </a:r>
            <a:r>
              <a:rPr sz="1800" dirty="0">
                <a:latin typeface="Arial MT"/>
                <a:cs typeface="Arial MT"/>
              </a:rPr>
              <a:t> I</a:t>
            </a:r>
            <a:r>
              <a:rPr sz="1800" spc="-5" dirty="0">
                <a:latin typeface="Arial MT"/>
                <a:cs typeface="Arial MT"/>
              </a:rPr>
              <a:t> thought, </a:t>
            </a:r>
            <a:r>
              <a:rPr sz="1800" spc="-484" dirty="0">
                <a:latin typeface="Arial MT"/>
                <a:cs typeface="Arial MT"/>
              </a:rPr>
              <a:t> </a:t>
            </a:r>
            <a:r>
              <a:rPr sz="1800" spc="-5" dirty="0">
                <a:latin typeface="Arial MT"/>
                <a:cs typeface="Arial MT"/>
              </a:rPr>
              <a:t>let’s </a:t>
            </a:r>
            <a:r>
              <a:rPr sz="1800" dirty="0">
                <a:latin typeface="Arial MT"/>
                <a:cs typeface="Arial MT"/>
              </a:rPr>
              <a:t>… </a:t>
            </a:r>
            <a:r>
              <a:rPr sz="1800" spc="-5" dirty="0">
                <a:latin typeface="Arial MT"/>
                <a:cs typeface="Arial MT"/>
              </a:rPr>
              <a:t>take </a:t>
            </a:r>
            <a:r>
              <a:rPr sz="1800" dirty="0">
                <a:latin typeface="Arial MT"/>
                <a:cs typeface="Arial MT"/>
              </a:rPr>
              <a:t>a word </a:t>
            </a:r>
            <a:r>
              <a:rPr sz="1800" spc="-5" dirty="0">
                <a:latin typeface="Arial MT"/>
                <a:cs typeface="Arial MT"/>
              </a:rPr>
              <a:t>that </a:t>
            </a:r>
            <a:r>
              <a:rPr sz="1800" dirty="0">
                <a:latin typeface="Arial MT"/>
                <a:cs typeface="Arial MT"/>
              </a:rPr>
              <a:t>has an </a:t>
            </a:r>
            <a:r>
              <a:rPr sz="1800" spc="-5" dirty="0">
                <a:latin typeface="Arial MT"/>
                <a:cs typeface="Arial MT"/>
              </a:rPr>
              <a:t>absolutely </a:t>
            </a:r>
            <a:r>
              <a:rPr sz="1800" dirty="0">
                <a:latin typeface="Arial MT"/>
                <a:cs typeface="Arial MT"/>
              </a:rPr>
              <a:t>precise meaning, namely </a:t>
            </a:r>
            <a:r>
              <a:rPr sz="1800" b="1" spc="-5" dirty="0">
                <a:latin typeface="Arial"/>
                <a:cs typeface="Arial"/>
              </a:rPr>
              <a:t>dynamic</a:t>
            </a:r>
            <a:r>
              <a:rPr sz="1800" spc="-5" dirty="0">
                <a:latin typeface="Arial MT"/>
                <a:cs typeface="Arial MT"/>
              </a:rPr>
              <a:t>… it’s </a:t>
            </a:r>
            <a:r>
              <a:rPr sz="1800" dirty="0">
                <a:latin typeface="Arial MT"/>
                <a:cs typeface="Arial MT"/>
              </a:rPr>
              <a:t> impossible </a:t>
            </a:r>
            <a:r>
              <a:rPr sz="1800" spc="-5" dirty="0">
                <a:latin typeface="Arial MT"/>
                <a:cs typeface="Arial MT"/>
              </a:rPr>
              <a:t>to</a:t>
            </a:r>
            <a:r>
              <a:rPr sz="1800" dirty="0">
                <a:latin typeface="Arial MT"/>
                <a:cs typeface="Arial MT"/>
              </a:rPr>
              <a:t> use </a:t>
            </a:r>
            <a:r>
              <a:rPr sz="1800" spc="-5" dirty="0">
                <a:latin typeface="Arial MT"/>
                <a:cs typeface="Arial MT"/>
              </a:rPr>
              <a:t>the</a:t>
            </a:r>
            <a:r>
              <a:rPr sz="1800" dirty="0">
                <a:latin typeface="Arial MT"/>
                <a:cs typeface="Arial MT"/>
              </a:rPr>
              <a:t> word,</a:t>
            </a:r>
            <a:r>
              <a:rPr sz="1800" spc="-5" dirty="0">
                <a:latin typeface="Arial MT"/>
                <a:cs typeface="Arial MT"/>
              </a:rPr>
              <a:t> </a:t>
            </a:r>
            <a:r>
              <a:rPr sz="1800" b="1" spc="-5" dirty="0">
                <a:latin typeface="Arial"/>
                <a:cs typeface="Arial"/>
              </a:rPr>
              <a:t>dynamic</a:t>
            </a:r>
            <a:r>
              <a:rPr sz="1800" spc="-5" dirty="0">
                <a:latin typeface="Arial MT"/>
                <a:cs typeface="Arial MT"/>
              </a:rPr>
              <a:t>, </a:t>
            </a:r>
            <a:r>
              <a:rPr sz="1800" dirty="0">
                <a:latin typeface="Arial MT"/>
                <a:cs typeface="Arial MT"/>
              </a:rPr>
              <a:t>in a</a:t>
            </a:r>
            <a:r>
              <a:rPr sz="1800" spc="5" dirty="0">
                <a:latin typeface="Arial MT"/>
                <a:cs typeface="Arial MT"/>
              </a:rPr>
              <a:t> </a:t>
            </a:r>
            <a:r>
              <a:rPr sz="1800" spc="-5" dirty="0">
                <a:latin typeface="Arial MT"/>
                <a:cs typeface="Arial MT"/>
              </a:rPr>
              <a:t>pejorative</a:t>
            </a:r>
            <a:r>
              <a:rPr sz="1800" dirty="0">
                <a:latin typeface="Arial MT"/>
                <a:cs typeface="Arial MT"/>
              </a:rPr>
              <a:t> sense.</a:t>
            </a:r>
            <a:r>
              <a:rPr sz="1800" spc="-5" dirty="0">
                <a:latin typeface="Arial MT"/>
                <a:cs typeface="Arial MT"/>
              </a:rPr>
              <a:t> Try thinking</a:t>
            </a:r>
            <a:r>
              <a:rPr sz="1800" dirty="0">
                <a:latin typeface="Arial MT"/>
                <a:cs typeface="Arial MT"/>
              </a:rPr>
              <a:t> of</a:t>
            </a:r>
            <a:r>
              <a:rPr sz="1800" spc="-5" dirty="0">
                <a:latin typeface="Arial MT"/>
                <a:cs typeface="Arial MT"/>
              </a:rPr>
              <a:t> </a:t>
            </a:r>
            <a:r>
              <a:rPr sz="1800" dirty="0">
                <a:latin typeface="Arial MT"/>
                <a:cs typeface="Arial MT"/>
              </a:rPr>
              <a:t>some </a:t>
            </a:r>
            <a:r>
              <a:rPr sz="1800" spc="5" dirty="0">
                <a:latin typeface="Arial MT"/>
                <a:cs typeface="Arial MT"/>
              </a:rPr>
              <a:t> </a:t>
            </a:r>
            <a:r>
              <a:rPr sz="1800" spc="-5" dirty="0">
                <a:latin typeface="Arial MT"/>
                <a:cs typeface="Arial MT"/>
              </a:rPr>
              <a:t>combination</a:t>
            </a:r>
            <a:r>
              <a:rPr sz="1800" dirty="0">
                <a:latin typeface="Arial MT"/>
                <a:cs typeface="Arial MT"/>
              </a:rPr>
              <a:t> </a:t>
            </a:r>
            <a:r>
              <a:rPr sz="1800" spc="-5" dirty="0">
                <a:latin typeface="Arial MT"/>
                <a:cs typeface="Arial MT"/>
              </a:rPr>
              <a:t>that </a:t>
            </a:r>
            <a:r>
              <a:rPr sz="1800" dirty="0">
                <a:latin typeface="Arial MT"/>
                <a:cs typeface="Arial MT"/>
              </a:rPr>
              <a:t>will possibly</a:t>
            </a:r>
            <a:r>
              <a:rPr sz="1800" spc="-5" dirty="0">
                <a:latin typeface="Arial MT"/>
                <a:cs typeface="Arial MT"/>
              </a:rPr>
              <a:t> </a:t>
            </a:r>
            <a:r>
              <a:rPr sz="1800" dirty="0">
                <a:latin typeface="Arial MT"/>
                <a:cs typeface="Arial MT"/>
              </a:rPr>
              <a:t>give it</a:t>
            </a:r>
            <a:r>
              <a:rPr sz="1800" spc="-5" dirty="0">
                <a:latin typeface="Arial MT"/>
                <a:cs typeface="Arial MT"/>
              </a:rPr>
              <a:t> </a:t>
            </a:r>
            <a:r>
              <a:rPr sz="1800" dirty="0">
                <a:latin typeface="Arial MT"/>
                <a:cs typeface="Arial MT"/>
              </a:rPr>
              <a:t>a </a:t>
            </a:r>
            <a:r>
              <a:rPr sz="1800" spc="-5" dirty="0">
                <a:latin typeface="Arial MT"/>
                <a:cs typeface="Arial MT"/>
              </a:rPr>
              <a:t>pejorative</a:t>
            </a:r>
            <a:r>
              <a:rPr sz="1800" spc="5" dirty="0">
                <a:latin typeface="Arial MT"/>
                <a:cs typeface="Arial MT"/>
              </a:rPr>
              <a:t> </a:t>
            </a:r>
            <a:r>
              <a:rPr sz="1800" dirty="0">
                <a:latin typeface="Arial MT"/>
                <a:cs typeface="Arial MT"/>
              </a:rPr>
              <a:t>meaning.</a:t>
            </a:r>
            <a:r>
              <a:rPr sz="1800" spc="-5" dirty="0">
                <a:latin typeface="Arial MT"/>
                <a:cs typeface="Arial MT"/>
              </a:rPr>
              <a:t> It’s </a:t>
            </a:r>
            <a:r>
              <a:rPr sz="1800" dirty="0">
                <a:latin typeface="Arial MT"/>
                <a:cs typeface="Arial MT"/>
              </a:rPr>
              <a:t>impossible.</a:t>
            </a:r>
          </a:p>
          <a:p>
            <a:pPr>
              <a:lnSpc>
                <a:spcPct val="100000"/>
              </a:lnSpc>
              <a:spcBef>
                <a:spcPts val="40"/>
              </a:spcBef>
            </a:pPr>
            <a:endParaRPr sz="2550" dirty="0">
              <a:latin typeface="Arial MT"/>
              <a:cs typeface="Arial MT"/>
            </a:endParaRPr>
          </a:p>
          <a:p>
            <a:pPr marL="12700" marR="42545">
              <a:lnSpc>
                <a:spcPts val="1870"/>
              </a:lnSpc>
            </a:pPr>
            <a:r>
              <a:rPr sz="1800" spc="-5" dirty="0">
                <a:latin typeface="Arial MT"/>
                <a:cs typeface="Arial MT"/>
              </a:rPr>
              <a:t>Thus, </a:t>
            </a:r>
            <a:r>
              <a:rPr sz="1800" dirty="0">
                <a:latin typeface="Arial MT"/>
                <a:cs typeface="Arial MT"/>
              </a:rPr>
              <a:t>I </a:t>
            </a:r>
            <a:r>
              <a:rPr sz="1800" spc="-5" dirty="0">
                <a:latin typeface="Arial MT"/>
                <a:cs typeface="Arial MT"/>
              </a:rPr>
              <a:t>thought </a:t>
            </a:r>
            <a:r>
              <a:rPr sz="1800" dirty="0">
                <a:latin typeface="Arial MT"/>
                <a:cs typeface="Arial MT"/>
              </a:rPr>
              <a:t>dynamic programming was a good name. </a:t>
            </a:r>
            <a:r>
              <a:rPr sz="1800" spc="-5" dirty="0">
                <a:latin typeface="Arial MT"/>
                <a:cs typeface="Arial MT"/>
              </a:rPr>
              <a:t>It </a:t>
            </a:r>
            <a:r>
              <a:rPr sz="1800" dirty="0">
                <a:latin typeface="Arial MT"/>
                <a:cs typeface="Arial MT"/>
              </a:rPr>
              <a:t>was </a:t>
            </a:r>
            <a:r>
              <a:rPr sz="1800" spc="-5" dirty="0">
                <a:latin typeface="Arial MT"/>
                <a:cs typeface="Arial MT"/>
              </a:rPr>
              <a:t>something </a:t>
            </a:r>
            <a:r>
              <a:rPr sz="1800" dirty="0">
                <a:latin typeface="Arial MT"/>
                <a:cs typeface="Arial MT"/>
              </a:rPr>
              <a:t>not even a </a:t>
            </a:r>
            <a:r>
              <a:rPr sz="1800" spc="-490" dirty="0">
                <a:latin typeface="Arial MT"/>
                <a:cs typeface="Arial MT"/>
              </a:rPr>
              <a:t> </a:t>
            </a:r>
            <a:r>
              <a:rPr sz="1800" dirty="0">
                <a:latin typeface="Arial MT"/>
                <a:cs typeface="Arial MT"/>
              </a:rPr>
              <a:t>Congressman</a:t>
            </a:r>
            <a:r>
              <a:rPr sz="1800" spc="-5" dirty="0">
                <a:latin typeface="Arial MT"/>
                <a:cs typeface="Arial MT"/>
              </a:rPr>
              <a:t> </a:t>
            </a:r>
            <a:r>
              <a:rPr sz="1800" dirty="0">
                <a:latin typeface="Arial MT"/>
                <a:cs typeface="Arial MT"/>
              </a:rPr>
              <a:t>could object</a:t>
            </a:r>
            <a:r>
              <a:rPr sz="1800" spc="-5" dirty="0">
                <a:latin typeface="Arial MT"/>
                <a:cs typeface="Arial MT"/>
              </a:rPr>
              <a:t> to.”</a:t>
            </a:r>
            <a:endParaRPr sz="1800" dirty="0">
              <a:latin typeface="Arial MT"/>
              <a:cs typeface="Arial MT"/>
            </a:endParaRPr>
          </a:p>
          <a:p>
            <a:pPr>
              <a:lnSpc>
                <a:spcPct val="100000"/>
              </a:lnSpc>
              <a:spcBef>
                <a:spcPts val="15"/>
              </a:spcBef>
            </a:pPr>
            <a:endParaRPr sz="1750" dirty="0">
              <a:latin typeface="Arial MT"/>
              <a:cs typeface="Arial MT"/>
            </a:endParaRPr>
          </a:p>
          <a:p>
            <a:pPr marL="927100">
              <a:lnSpc>
                <a:spcPct val="100000"/>
              </a:lnSpc>
              <a:spcBef>
                <a:spcPts val="5"/>
              </a:spcBef>
            </a:pPr>
            <a:r>
              <a:rPr sz="1600" dirty="0">
                <a:solidFill>
                  <a:srgbClr val="515151"/>
                </a:solidFill>
                <a:latin typeface="Arial MT"/>
                <a:cs typeface="Arial MT"/>
              </a:rPr>
              <a:t>Richard</a:t>
            </a:r>
            <a:r>
              <a:rPr sz="1600" spc="-5" dirty="0">
                <a:solidFill>
                  <a:srgbClr val="515151"/>
                </a:solidFill>
                <a:latin typeface="Arial MT"/>
                <a:cs typeface="Arial MT"/>
              </a:rPr>
              <a:t> </a:t>
            </a:r>
            <a:r>
              <a:rPr sz="1600" dirty="0">
                <a:solidFill>
                  <a:srgbClr val="515151"/>
                </a:solidFill>
                <a:latin typeface="Arial MT"/>
                <a:cs typeface="Arial MT"/>
              </a:rPr>
              <a:t>Bellman,</a:t>
            </a:r>
            <a:r>
              <a:rPr sz="1600" spc="-10" dirty="0">
                <a:solidFill>
                  <a:srgbClr val="515151"/>
                </a:solidFill>
                <a:latin typeface="Arial MT"/>
                <a:cs typeface="Arial MT"/>
              </a:rPr>
              <a:t> </a:t>
            </a:r>
            <a:r>
              <a:rPr sz="1600" dirty="0">
                <a:solidFill>
                  <a:srgbClr val="515151"/>
                </a:solidFill>
                <a:latin typeface="Arial MT"/>
                <a:cs typeface="Arial MT"/>
              </a:rPr>
              <a:t>“Eye of</a:t>
            </a:r>
            <a:r>
              <a:rPr sz="1600" spc="-10" dirty="0">
                <a:solidFill>
                  <a:srgbClr val="515151"/>
                </a:solidFill>
                <a:latin typeface="Arial MT"/>
                <a:cs typeface="Arial MT"/>
              </a:rPr>
              <a:t> </a:t>
            </a:r>
            <a:r>
              <a:rPr sz="1600" spc="-5" dirty="0">
                <a:solidFill>
                  <a:srgbClr val="515151"/>
                </a:solidFill>
                <a:latin typeface="Arial MT"/>
                <a:cs typeface="Arial MT"/>
              </a:rPr>
              <a:t>the</a:t>
            </a:r>
            <a:r>
              <a:rPr sz="1600" dirty="0">
                <a:solidFill>
                  <a:srgbClr val="515151"/>
                </a:solidFill>
                <a:latin typeface="Arial MT"/>
                <a:cs typeface="Arial MT"/>
              </a:rPr>
              <a:t> Hurricane:</a:t>
            </a:r>
            <a:r>
              <a:rPr sz="1600" spc="-10" dirty="0">
                <a:solidFill>
                  <a:srgbClr val="515151"/>
                </a:solidFill>
                <a:latin typeface="Arial MT"/>
                <a:cs typeface="Arial MT"/>
              </a:rPr>
              <a:t> </a:t>
            </a:r>
            <a:r>
              <a:rPr sz="1600" dirty="0">
                <a:solidFill>
                  <a:srgbClr val="515151"/>
                </a:solidFill>
                <a:latin typeface="Arial MT"/>
                <a:cs typeface="Arial MT"/>
              </a:rPr>
              <a:t>an </a:t>
            </a:r>
            <a:r>
              <a:rPr sz="1600" spc="-5" dirty="0">
                <a:solidFill>
                  <a:srgbClr val="515151"/>
                </a:solidFill>
                <a:latin typeface="Arial MT"/>
                <a:cs typeface="Arial MT"/>
              </a:rPr>
              <a:t>autobiography”</a:t>
            </a:r>
            <a:r>
              <a:rPr sz="1600" spc="-10" dirty="0">
                <a:solidFill>
                  <a:srgbClr val="515151"/>
                </a:solidFill>
                <a:latin typeface="Arial MT"/>
                <a:cs typeface="Arial MT"/>
              </a:rPr>
              <a:t> </a:t>
            </a:r>
            <a:r>
              <a:rPr sz="1600" dirty="0">
                <a:solidFill>
                  <a:srgbClr val="515151"/>
                </a:solidFill>
                <a:latin typeface="Arial MT"/>
                <a:cs typeface="Arial MT"/>
              </a:rPr>
              <a:t>1984.</a:t>
            </a:r>
            <a:endParaRPr sz="1600" dirty="0">
              <a:latin typeface="Arial MT"/>
              <a:cs typeface="Arial MT"/>
            </a:endParaRPr>
          </a:p>
        </p:txBody>
      </p:sp>
    </p:spTree>
    <p:extLst>
      <p:ext uri="{BB962C8B-B14F-4D97-AF65-F5344CB8AC3E}">
        <p14:creationId xmlns:p14="http://schemas.microsoft.com/office/powerpoint/2010/main" val="1345872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3">
            <a:extLst>
              <a:ext uri="{FF2B5EF4-FFF2-40B4-BE49-F238E27FC236}">
                <a16:creationId xmlns:a16="http://schemas.microsoft.com/office/drawing/2014/main" id="{64A34074-0DFE-E365-106F-885EFE092DA0}"/>
              </a:ext>
            </a:extLst>
          </p:cNvPr>
          <p:cNvSpPr txBox="1">
            <a:spLocks/>
          </p:cNvSpPr>
          <p:nvPr/>
        </p:nvSpPr>
        <p:spPr>
          <a:xfrm>
            <a:off x="1524000" y="1293338"/>
            <a:ext cx="9144000" cy="32745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96970" marR="5080" indent="0" algn="ctr">
              <a:spcBef>
                <a:spcPct val="0"/>
              </a:spcBef>
              <a:spcAft>
                <a:spcPts val="600"/>
              </a:spcAft>
              <a:buNone/>
            </a:pPr>
            <a:r>
              <a:rPr lang="en-US" sz="5600" kern="1200" spc="-5">
                <a:solidFill>
                  <a:schemeClr val="tx1"/>
                </a:solidFill>
                <a:latin typeface="+mj-lt"/>
                <a:ea typeface="+mj-ea"/>
                <a:cs typeface="+mj-cs"/>
              </a:rPr>
              <a:t>Minimum </a:t>
            </a:r>
            <a:r>
              <a:rPr lang="en-US" sz="5600" kern="1200">
                <a:solidFill>
                  <a:schemeClr val="tx1"/>
                </a:solidFill>
                <a:latin typeface="+mj-lt"/>
                <a:ea typeface="+mj-ea"/>
                <a:cs typeface="+mj-cs"/>
              </a:rPr>
              <a:t>Edit </a:t>
            </a:r>
            <a:r>
              <a:rPr lang="en-US" sz="5600" kern="1200" spc="-5">
                <a:solidFill>
                  <a:schemeClr val="tx1"/>
                </a:solidFill>
                <a:latin typeface="+mj-lt"/>
                <a:ea typeface="+mj-ea"/>
                <a:cs typeface="+mj-cs"/>
              </a:rPr>
              <a:t>Distance </a:t>
            </a:r>
            <a:r>
              <a:rPr lang="en-US" sz="5600" kern="1200">
                <a:solidFill>
                  <a:schemeClr val="tx1"/>
                </a:solidFill>
                <a:latin typeface="+mj-lt"/>
                <a:ea typeface="+mj-ea"/>
                <a:cs typeface="+mj-cs"/>
              </a:rPr>
              <a:t> in</a:t>
            </a:r>
            <a:r>
              <a:rPr lang="en-US" sz="5600" kern="1200" spc="-30">
                <a:solidFill>
                  <a:schemeClr val="tx1"/>
                </a:solidFill>
                <a:latin typeface="+mj-lt"/>
                <a:ea typeface="+mj-ea"/>
                <a:cs typeface="+mj-cs"/>
              </a:rPr>
              <a:t> </a:t>
            </a:r>
            <a:r>
              <a:rPr lang="en-US" sz="5600" kern="1200" spc="-5">
                <a:solidFill>
                  <a:schemeClr val="tx1"/>
                </a:solidFill>
                <a:latin typeface="+mj-lt"/>
                <a:ea typeface="+mj-ea"/>
                <a:cs typeface="+mj-cs"/>
              </a:rPr>
              <a:t>Computational</a:t>
            </a:r>
            <a:r>
              <a:rPr lang="en-US" sz="5600" kern="1200" spc="-25">
                <a:solidFill>
                  <a:schemeClr val="tx1"/>
                </a:solidFill>
                <a:latin typeface="+mj-lt"/>
                <a:ea typeface="+mj-ea"/>
                <a:cs typeface="+mj-cs"/>
              </a:rPr>
              <a:t> </a:t>
            </a:r>
            <a:r>
              <a:rPr lang="en-US" sz="5600" kern="1200" spc="-5">
                <a:solidFill>
                  <a:schemeClr val="tx1"/>
                </a:solidFill>
                <a:latin typeface="+mj-lt"/>
                <a:ea typeface="+mj-ea"/>
                <a:cs typeface="+mj-cs"/>
              </a:rPr>
              <a:t>Biology</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772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B1CAF4AC-3B97-1413-4F0D-A33FED0EC906}"/>
              </a:ext>
            </a:extLst>
          </p:cNvPr>
          <p:cNvSpPr txBox="1">
            <a:spLocks/>
          </p:cNvSpPr>
          <p:nvPr/>
        </p:nvSpPr>
        <p:spPr>
          <a:xfrm>
            <a:off x="1450339" y="577850"/>
            <a:ext cx="5531486"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Sequence</a:t>
            </a:r>
            <a:r>
              <a:rPr lang="en-US" spc="-55" dirty="0"/>
              <a:t> </a:t>
            </a:r>
            <a:r>
              <a:rPr lang="en-US" spc="-5" dirty="0"/>
              <a:t>Alignment</a:t>
            </a:r>
          </a:p>
        </p:txBody>
      </p:sp>
      <p:sp>
        <p:nvSpPr>
          <p:cNvPr id="3" name="object 7">
            <a:extLst>
              <a:ext uri="{FF2B5EF4-FFF2-40B4-BE49-F238E27FC236}">
                <a16:creationId xmlns:a16="http://schemas.microsoft.com/office/drawing/2014/main" id="{24930ADB-A074-A2E4-EB9C-CD3CAD2E9D37}"/>
              </a:ext>
            </a:extLst>
          </p:cNvPr>
          <p:cNvSpPr txBox="1"/>
          <p:nvPr/>
        </p:nvSpPr>
        <p:spPr>
          <a:xfrm>
            <a:off x="1278891" y="2426970"/>
            <a:ext cx="6793230" cy="2004060"/>
          </a:xfrm>
          <a:prstGeom prst="rect">
            <a:avLst/>
          </a:prstGeom>
        </p:spPr>
        <p:txBody>
          <a:bodyPr vert="horz" wrap="square" lIns="0" tIns="33020" rIns="0" bIns="0" rtlCol="0">
            <a:spAutoFit/>
          </a:bodyPr>
          <a:lstStyle/>
          <a:p>
            <a:pPr marL="621665" marR="310515">
              <a:lnSpc>
                <a:spcPts val="2800"/>
              </a:lnSpc>
              <a:spcBef>
                <a:spcPts val="260"/>
              </a:spcBef>
            </a:pPr>
            <a:r>
              <a:rPr sz="2400" spc="-5" dirty="0">
                <a:solidFill>
                  <a:srgbClr val="006699"/>
                </a:solidFill>
                <a:latin typeface="Courier New"/>
                <a:cs typeface="Courier New"/>
              </a:rPr>
              <a:t>AGGCTATCACCTGACCTCCAGGCCGATGCCC </a:t>
            </a:r>
            <a:r>
              <a:rPr sz="2400" dirty="0">
                <a:solidFill>
                  <a:srgbClr val="006699"/>
                </a:solidFill>
                <a:latin typeface="Courier New"/>
                <a:cs typeface="Courier New"/>
              </a:rPr>
              <a:t> </a:t>
            </a:r>
            <a:r>
              <a:rPr sz="2400" spc="-5" dirty="0">
                <a:solidFill>
                  <a:srgbClr val="006699"/>
                </a:solidFill>
                <a:latin typeface="Courier New"/>
                <a:cs typeface="Courier New"/>
              </a:rPr>
              <a:t>TAGCTATCACGACCGCGGTCGATTTGCCCGAC</a:t>
            </a:r>
            <a:endParaRPr sz="2400" dirty="0">
              <a:latin typeface="Courier New"/>
              <a:cs typeface="Courier New"/>
            </a:endParaRPr>
          </a:p>
          <a:p>
            <a:pPr>
              <a:lnSpc>
                <a:spcPct val="100000"/>
              </a:lnSpc>
              <a:spcBef>
                <a:spcPts val="50"/>
              </a:spcBef>
            </a:pPr>
            <a:endParaRPr sz="3750" dirty="0">
              <a:latin typeface="Courier New"/>
              <a:cs typeface="Courier New"/>
            </a:endParaRPr>
          </a:p>
          <a:p>
            <a:pPr marL="12700" marR="5080">
              <a:lnSpc>
                <a:spcPts val="2800"/>
              </a:lnSpc>
            </a:pPr>
            <a:r>
              <a:rPr sz="2400" spc="-5" dirty="0">
                <a:solidFill>
                  <a:srgbClr val="006699"/>
                </a:solidFill>
                <a:latin typeface="Courier New"/>
                <a:cs typeface="Courier New"/>
              </a:rPr>
              <a:t>-</a:t>
            </a:r>
            <a:r>
              <a:rPr sz="2400" b="1" spc="-5" dirty="0">
                <a:solidFill>
                  <a:srgbClr val="000066"/>
                </a:solidFill>
                <a:latin typeface="Courier New"/>
                <a:cs typeface="Courier New"/>
              </a:rPr>
              <a:t>AG</a:t>
            </a:r>
            <a:r>
              <a:rPr sz="2400" spc="-5" dirty="0">
                <a:solidFill>
                  <a:srgbClr val="006699"/>
                </a:solidFill>
                <a:latin typeface="Courier New"/>
                <a:cs typeface="Courier New"/>
              </a:rPr>
              <a:t>G</a:t>
            </a:r>
            <a:r>
              <a:rPr sz="2400" b="1" spc="-5" dirty="0">
                <a:solidFill>
                  <a:srgbClr val="000066"/>
                </a:solidFill>
                <a:latin typeface="Courier New"/>
                <a:cs typeface="Courier New"/>
              </a:rPr>
              <a:t>CTATCAC</a:t>
            </a:r>
            <a:r>
              <a:rPr sz="2400" spc="-5" dirty="0">
                <a:solidFill>
                  <a:srgbClr val="006699"/>
                </a:solidFill>
                <a:latin typeface="Courier New"/>
                <a:cs typeface="Courier New"/>
              </a:rPr>
              <a:t>CT</a:t>
            </a:r>
            <a:r>
              <a:rPr sz="2400" b="1" spc="-5" dirty="0">
                <a:solidFill>
                  <a:srgbClr val="000066"/>
                </a:solidFill>
                <a:latin typeface="Courier New"/>
                <a:cs typeface="Courier New"/>
              </a:rPr>
              <a:t>GACC</a:t>
            </a:r>
            <a:r>
              <a:rPr sz="2400" spc="-5" dirty="0">
                <a:solidFill>
                  <a:srgbClr val="006699"/>
                </a:solidFill>
                <a:latin typeface="Courier New"/>
                <a:cs typeface="Courier New"/>
              </a:rPr>
              <a:t>T</a:t>
            </a:r>
            <a:r>
              <a:rPr sz="2400" b="1" spc="-5" dirty="0">
                <a:solidFill>
                  <a:srgbClr val="000066"/>
                </a:solidFill>
                <a:latin typeface="Courier New"/>
                <a:cs typeface="Courier New"/>
              </a:rPr>
              <a:t>C</a:t>
            </a:r>
            <a:r>
              <a:rPr sz="2400" spc="-5" dirty="0">
                <a:solidFill>
                  <a:srgbClr val="006699"/>
                </a:solidFill>
                <a:latin typeface="Courier New"/>
                <a:cs typeface="Courier New"/>
              </a:rPr>
              <a:t>CA</a:t>
            </a:r>
            <a:r>
              <a:rPr sz="2400" b="1" spc="-5" dirty="0">
                <a:solidFill>
                  <a:srgbClr val="000066"/>
                </a:solidFill>
                <a:latin typeface="Courier New"/>
                <a:cs typeface="Courier New"/>
              </a:rPr>
              <a:t>GG</a:t>
            </a:r>
            <a:r>
              <a:rPr sz="2400" spc="-5" dirty="0">
                <a:solidFill>
                  <a:srgbClr val="006699"/>
                </a:solidFill>
                <a:latin typeface="Courier New"/>
                <a:cs typeface="Courier New"/>
              </a:rPr>
              <a:t>C</a:t>
            </a:r>
            <a:r>
              <a:rPr sz="2400" b="1" spc="-5" dirty="0">
                <a:solidFill>
                  <a:srgbClr val="000066"/>
                </a:solidFill>
                <a:latin typeface="Courier New"/>
                <a:cs typeface="Courier New"/>
              </a:rPr>
              <a:t>CGA</a:t>
            </a:r>
            <a:r>
              <a:rPr sz="2400" spc="-5" dirty="0">
                <a:solidFill>
                  <a:srgbClr val="006699"/>
                </a:solidFill>
                <a:latin typeface="Courier New"/>
                <a:cs typeface="Courier New"/>
              </a:rPr>
              <a:t>--</a:t>
            </a:r>
            <a:r>
              <a:rPr sz="2400" b="1" spc="-5" dirty="0">
                <a:solidFill>
                  <a:srgbClr val="000066"/>
                </a:solidFill>
                <a:latin typeface="Courier New"/>
                <a:cs typeface="Courier New"/>
              </a:rPr>
              <a:t>TGCCC</a:t>
            </a:r>
            <a:r>
              <a:rPr sz="2400" spc="-5" dirty="0">
                <a:solidFill>
                  <a:srgbClr val="006699"/>
                </a:solidFill>
                <a:latin typeface="Courier New"/>
                <a:cs typeface="Courier New"/>
              </a:rPr>
              <a:t>--- </a:t>
            </a:r>
            <a:r>
              <a:rPr sz="2400" spc="-1430" dirty="0">
                <a:solidFill>
                  <a:srgbClr val="006699"/>
                </a:solidFill>
                <a:latin typeface="Courier New"/>
                <a:cs typeface="Courier New"/>
              </a:rPr>
              <a:t> </a:t>
            </a:r>
            <a:r>
              <a:rPr sz="2400" spc="-5" dirty="0">
                <a:solidFill>
                  <a:srgbClr val="006699"/>
                </a:solidFill>
                <a:latin typeface="Courier New"/>
                <a:cs typeface="Courier New"/>
              </a:rPr>
              <a:t>T</a:t>
            </a:r>
            <a:r>
              <a:rPr sz="2400" b="1" spc="-5" dirty="0">
                <a:solidFill>
                  <a:srgbClr val="000066"/>
                </a:solidFill>
                <a:latin typeface="Courier New"/>
                <a:cs typeface="Courier New"/>
              </a:rPr>
              <a:t>AG</a:t>
            </a:r>
            <a:r>
              <a:rPr sz="2400" spc="-5" dirty="0">
                <a:solidFill>
                  <a:srgbClr val="006699"/>
                </a:solidFill>
                <a:latin typeface="Courier New"/>
                <a:cs typeface="Courier New"/>
              </a:rPr>
              <a:t>-</a:t>
            </a:r>
            <a:r>
              <a:rPr sz="2400" b="1" spc="-5" dirty="0">
                <a:solidFill>
                  <a:srgbClr val="000066"/>
                </a:solidFill>
                <a:latin typeface="Courier New"/>
                <a:cs typeface="Courier New"/>
              </a:rPr>
              <a:t>CTATCAC</a:t>
            </a:r>
            <a:r>
              <a:rPr sz="2400" spc="-5" dirty="0">
                <a:solidFill>
                  <a:srgbClr val="006699"/>
                </a:solidFill>
                <a:latin typeface="Courier New"/>
                <a:cs typeface="Courier New"/>
              </a:rPr>
              <a:t>--</a:t>
            </a:r>
            <a:r>
              <a:rPr sz="2400" b="1" spc="-5" dirty="0">
                <a:solidFill>
                  <a:srgbClr val="000066"/>
                </a:solidFill>
                <a:latin typeface="Courier New"/>
                <a:cs typeface="Courier New"/>
              </a:rPr>
              <a:t>GACC</a:t>
            </a:r>
            <a:r>
              <a:rPr sz="2400" spc="-5" dirty="0">
                <a:solidFill>
                  <a:srgbClr val="006699"/>
                </a:solidFill>
                <a:latin typeface="Courier New"/>
                <a:cs typeface="Courier New"/>
              </a:rPr>
              <a:t>G</a:t>
            </a:r>
            <a:r>
              <a:rPr sz="2400" b="1" spc="-5" dirty="0">
                <a:solidFill>
                  <a:srgbClr val="000066"/>
                </a:solidFill>
                <a:latin typeface="Courier New"/>
                <a:cs typeface="Courier New"/>
              </a:rPr>
              <a:t>C</a:t>
            </a:r>
            <a:r>
              <a:rPr sz="2400" spc="-5" dirty="0">
                <a:solidFill>
                  <a:srgbClr val="006699"/>
                </a:solidFill>
                <a:latin typeface="Courier New"/>
                <a:cs typeface="Courier New"/>
              </a:rPr>
              <a:t>--</a:t>
            </a:r>
            <a:r>
              <a:rPr sz="2400" b="1" spc="-5" dirty="0">
                <a:solidFill>
                  <a:srgbClr val="000066"/>
                </a:solidFill>
                <a:latin typeface="Courier New"/>
                <a:cs typeface="Courier New"/>
              </a:rPr>
              <a:t>GG</a:t>
            </a:r>
            <a:r>
              <a:rPr sz="2400" spc="-5" dirty="0">
                <a:solidFill>
                  <a:srgbClr val="006699"/>
                </a:solidFill>
                <a:latin typeface="Courier New"/>
                <a:cs typeface="Courier New"/>
              </a:rPr>
              <a:t>T</a:t>
            </a:r>
            <a:r>
              <a:rPr sz="2400" b="1" spc="-5" dirty="0">
                <a:solidFill>
                  <a:srgbClr val="000066"/>
                </a:solidFill>
                <a:latin typeface="Courier New"/>
                <a:cs typeface="Courier New"/>
              </a:rPr>
              <a:t>CGA</a:t>
            </a:r>
            <a:r>
              <a:rPr sz="2400" spc="-5" dirty="0">
                <a:solidFill>
                  <a:srgbClr val="006699"/>
                </a:solidFill>
                <a:latin typeface="Courier New"/>
                <a:cs typeface="Courier New"/>
              </a:rPr>
              <a:t>TT</a:t>
            </a:r>
            <a:r>
              <a:rPr sz="2400" b="1" spc="-5" dirty="0">
                <a:solidFill>
                  <a:srgbClr val="000066"/>
                </a:solidFill>
                <a:latin typeface="Courier New"/>
                <a:cs typeface="Courier New"/>
              </a:rPr>
              <a:t>TGCCC</a:t>
            </a:r>
            <a:r>
              <a:rPr sz="2400" spc="-5" dirty="0">
                <a:solidFill>
                  <a:srgbClr val="006699"/>
                </a:solidFill>
                <a:latin typeface="Courier New"/>
                <a:cs typeface="Courier New"/>
              </a:rPr>
              <a:t>GAC</a:t>
            </a:r>
            <a:endParaRPr sz="2400" dirty="0">
              <a:latin typeface="Courier New"/>
              <a:cs typeface="Courier New"/>
            </a:endParaRPr>
          </a:p>
        </p:txBody>
      </p:sp>
    </p:spTree>
    <p:extLst>
      <p:ext uri="{BB962C8B-B14F-4D97-AF65-F5344CB8AC3E}">
        <p14:creationId xmlns:p14="http://schemas.microsoft.com/office/powerpoint/2010/main" val="3856189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741AD1BB-970C-F594-D07D-ADCB9FD068B3}"/>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4800" kern="1200" spc="-5">
                <a:solidFill>
                  <a:schemeClr val="tx1"/>
                </a:solidFill>
                <a:latin typeface="+mj-lt"/>
                <a:ea typeface="+mj-ea"/>
                <a:cs typeface="+mj-cs"/>
              </a:rPr>
              <a:t>Why</a:t>
            </a:r>
            <a:r>
              <a:rPr lang="en-US" sz="4800" kern="1200" spc="-35">
                <a:solidFill>
                  <a:schemeClr val="tx1"/>
                </a:solidFill>
                <a:latin typeface="+mj-lt"/>
                <a:ea typeface="+mj-ea"/>
                <a:cs typeface="+mj-cs"/>
              </a:rPr>
              <a:t> </a:t>
            </a:r>
            <a:r>
              <a:rPr lang="en-US" sz="4800" kern="1200" spc="-5">
                <a:solidFill>
                  <a:schemeClr val="tx1"/>
                </a:solidFill>
                <a:latin typeface="+mj-lt"/>
                <a:ea typeface="+mj-ea"/>
                <a:cs typeface="+mj-cs"/>
              </a:rPr>
              <a:t>sequence</a:t>
            </a:r>
            <a:r>
              <a:rPr lang="en-US" sz="4800" kern="1200" spc="-35">
                <a:solidFill>
                  <a:schemeClr val="tx1"/>
                </a:solidFill>
                <a:latin typeface="+mj-lt"/>
                <a:ea typeface="+mj-ea"/>
                <a:cs typeface="+mj-cs"/>
              </a:rPr>
              <a:t> </a:t>
            </a:r>
            <a:r>
              <a:rPr lang="en-US" sz="4800" kern="1200" spc="-5">
                <a:solidFill>
                  <a:schemeClr val="tx1"/>
                </a:solidFill>
                <a:latin typeface="+mj-lt"/>
                <a:ea typeface="+mj-ea"/>
                <a:cs typeface="+mj-cs"/>
              </a:rPr>
              <a:t>alignment?</a:t>
            </a:r>
          </a:p>
        </p:txBody>
      </p:sp>
      <p:sp>
        <p:nvSpPr>
          <p:cNvPr id="3" name="object 7">
            <a:extLst>
              <a:ext uri="{FF2B5EF4-FFF2-40B4-BE49-F238E27FC236}">
                <a16:creationId xmlns:a16="http://schemas.microsoft.com/office/drawing/2014/main" id="{52BD9B8A-A116-7728-7974-4918CB2A4D3B}"/>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marL="355600" indent="-228600">
              <a:lnSpc>
                <a:spcPct val="90000"/>
              </a:lnSpc>
              <a:spcBef>
                <a:spcPts val="700"/>
              </a:spcBef>
              <a:buClr>
                <a:srgbClr val="CC0000"/>
              </a:buClr>
              <a:buFont typeface="Arial" panose="020B0604020202020204" pitchFamily="34" charset="0"/>
              <a:buChar char="•"/>
              <a:tabLst>
                <a:tab pos="354965" algn="l"/>
                <a:tab pos="355600" algn="l"/>
              </a:tabLst>
            </a:pPr>
            <a:r>
              <a:rPr lang="en-US" sz="2400" spc="-5" dirty="0"/>
              <a:t>Comparing</a:t>
            </a:r>
            <a:r>
              <a:rPr lang="en-US" sz="2400" dirty="0"/>
              <a:t> genes </a:t>
            </a:r>
            <a:r>
              <a:rPr lang="en-US" sz="2400" spc="-5" dirty="0"/>
              <a:t>or</a:t>
            </a:r>
            <a:r>
              <a:rPr lang="en-US" sz="2400" dirty="0"/>
              <a:t> </a:t>
            </a:r>
            <a:r>
              <a:rPr lang="en-US" sz="2400" spc="-5" dirty="0"/>
              <a:t>regions</a:t>
            </a:r>
            <a:r>
              <a:rPr lang="en-US" sz="2400" dirty="0"/>
              <a:t> </a:t>
            </a:r>
            <a:r>
              <a:rPr lang="en-US" sz="2400" spc="-5" dirty="0"/>
              <a:t>from</a:t>
            </a:r>
            <a:r>
              <a:rPr lang="en-US" sz="2400" dirty="0"/>
              <a:t> </a:t>
            </a:r>
            <a:r>
              <a:rPr lang="en-US" sz="2400" spc="-5" dirty="0"/>
              <a:t>diﬀerent</a:t>
            </a:r>
            <a:r>
              <a:rPr lang="en-US" sz="2400" dirty="0"/>
              <a:t> species</a:t>
            </a:r>
          </a:p>
          <a:p>
            <a:pPr marL="698500" lvl="1" indent="-228600">
              <a:lnSpc>
                <a:spcPct val="90000"/>
              </a:lnSpc>
              <a:spcBef>
                <a:spcPts val="515"/>
              </a:spcBef>
              <a:buFont typeface="Arial" panose="020B0604020202020204" pitchFamily="34" charset="0"/>
              <a:buChar char="•"/>
              <a:tabLst>
                <a:tab pos="698500" algn="l"/>
              </a:tabLst>
            </a:pPr>
            <a:r>
              <a:rPr lang="en-US" sz="2400" dirty="0"/>
              <a:t>to</a:t>
            </a:r>
            <a:r>
              <a:rPr lang="en-US" sz="2400" spc="-10" dirty="0"/>
              <a:t> </a:t>
            </a:r>
            <a:r>
              <a:rPr lang="en-US" sz="2400" spc="-5" dirty="0"/>
              <a:t>find</a:t>
            </a:r>
            <a:r>
              <a:rPr lang="en-US" sz="2400" spc="-10" dirty="0"/>
              <a:t> </a:t>
            </a:r>
            <a:r>
              <a:rPr lang="en-US" sz="2400" spc="-5" dirty="0"/>
              <a:t>important</a:t>
            </a:r>
            <a:r>
              <a:rPr lang="en-US" sz="2400" spc="-10" dirty="0"/>
              <a:t> </a:t>
            </a:r>
            <a:r>
              <a:rPr lang="en-US" sz="2400" spc="-5" dirty="0"/>
              <a:t>regions</a:t>
            </a:r>
            <a:endParaRPr lang="en-US" sz="2400" dirty="0"/>
          </a:p>
          <a:p>
            <a:pPr marL="698500" lvl="1" indent="-228600">
              <a:lnSpc>
                <a:spcPct val="90000"/>
              </a:lnSpc>
              <a:spcBef>
                <a:spcPts val="620"/>
              </a:spcBef>
              <a:buFont typeface="Arial" panose="020B0604020202020204" pitchFamily="34" charset="0"/>
              <a:buChar char="•"/>
              <a:tabLst>
                <a:tab pos="698500" algn="l"/>
              </a:tabLst>
            </a:pPr>
            <a:r>
              <a:rPr lang="en-US" sz="2400" spc="-5" dirty="0"/>
              <a:t>determine</a:t>
            </a:r>
            <a:r>
              <a:rPr lang="en-US" sz="2400" spc="-25" dirty="0"/>
              <a:t> </a:t>
            </a:r>
            <a:r>
              <a:rPr lang="en-US" sz="2400" spc="-5" dirty="0"/>
              <a:t>function</a:t>
            </a:r>
            <a:endParaRPr lang="en-US" sz="2400" dirty="0"/>
          </a:p>
          <a:p>
            <a:pPr marL="698500" lvl="1" indent="-228600">
              <a:lnSpc>
                <a:spcPct val="90000"/>
              </a:lnSpc>
              <a:spcBef>
                <a:spcPts val="520"/>
              </a:spcBef>
              <a:buFont typeface="Arial" panose="020B0604020202020204" pitchFamily="34" charset="0"/>
              <a:buChar char="•"/>
              <a:tabLst>
                <a:tab pos="698500" algn="l"/>
              </a:tabLst>
            </a:pPr>
            <a:r>
              <a:rPr lang="en-US" sz="2400" spc="-5" dirty="0"/>
              <a:t>uncover</a:t>
            </a:r>
            <a:r>
              <a:rPr lang="en-US" sz="2400" spc="-10" dirty="0"/>
              <a:t> </a:t>
            </a:r>
            <a:r>
              <a:rPr lang="en-US" sz="2400" spc="-5" dirty="0"/>
              <a:t>evolutionary</a:t>
            </a:r>
            <a:r>
              <a:rPr lang="en-US" sz="2400" spc="-10" dirty="0"/>
              <a:t> </a:t>
            </a:r>
            <a:r>
              <a:rPr lang="en-US" sz="2400" spc="-5" dirty="0"/>
              <a:t>forces</a:t>
            </a:r>
            <a:endParaRPr lang="en-US" sz="2400" dirty="0"/>
          </a:p>
          <a:p>
            <a:pPr marL="355600" indent="-228600">
              <a:lnSpc>
                <a:spcPct val="90000"/>
              </a:lnSpc>
              <a:spcBef>
                <a:spcPts val="720"/>
              </a:spcBef>
              <a:buClr>
                <a:srgbClr val="CC0000"/>
              </a:buClr>
              <a:buFont typeface="Arial" panose="020B0604020202020204" pitchFamily="34" charset="0"/>
              <a:buChar char="•"/>
              <a:tabLst>
                <a:tab pos="354965" algn="l"/>
                <a:tab pos="355600" algn="l"/>
              </a:tabLst>
            </a:pPr>
            <a:r>
              <a:rPr lang="en-US" sz="2400" spc="-5" dirty="0"/>
              <a:t>Assembling fragments </a:t>
            </a:r>
            <a:r>
              <a:rPr lang="en-US" sz="2400" dirty="0"/>
              <a:t>to sequence</a:t>
            </a:r>
            <a:r>
              <a:rPr lang="en-US" sz="2400" spc="-5" dirty="0"/>
              <a:t> DNA</a:t>
            </a:r>
            <a:endParaRPr lang="en-US" sz="2400" dirty="0"/>
          </a:p>
          <a:p>
            <a:pPr marL="355600" indent="-228600">
              <a:lnSpc>
                <a:spcPct val="90000"/>
              </a:lnSpc>
              <a:spcBef>
                <a:spcPts val="640"/>
              </a:spcBef>
              <a:buClr>
                <a:srgbClr val="CC0000"/>
              </a:buClr>
              <a:buFont typeface="Arial" panose="020B0604020202020204" pitchFamily="34" charset="0"/>
              <a:buChar char="•"/>
              <a:tabLst>
                <a:tab pos="354965" algn="l"/>
                <a:tab pos="355600" algn="l"/>
              </a:tabLst>
            </a:pPr>
            <a:r>
              <a:rPr lang="en-US" sz="2400" spc="-5" dirty="0"/>
              <a:t>Compare </a:t>
            </a:r>
            <a:r>
              <a:rPr lang="en-US" sz="2400" dirty="0"/>
              <a:t>individuals</a:t>
            </a:r>
            <a:r>
              <a:rPr lang="en-US" sz="2400" spc="-5" dirty="0"/>
              <a:t> </a:t>
            </a:r>
            <a:r>
              <a:rPr lang="en-US" sz="2400" dirty="0"/>
              <a:t>to</a:t>
            </a:r>
            <a:r>
              <a:rPr lang="en-US" sz="2400" spc="-5" dirty="0"/>
              <a:t> looking for mutations</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793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52315D29-5F2E-A5E8-50D8-EFFC6826492A}"/>
              </a:ext>
            </a:extLst>
          </p:cNvPr>
          <p:cNvSpPr txBox="1">
            <a:spLocks/>
          </p:cNvSpPr>
          <p:nvPr/>
        </p:nvSpPr>
        <p:spPr>
          <a:xfrm>
            <a:off x="1450338" y="577850"/>
            <a:ext cx="6283961"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Alignments</a:t>
            </a:r>
            <a:r>
              <a:rPr lang="en-US" spc="-20"/>
              <a:t> </a:t>
            </a:r>
            <a:r>
              <a:rPr lang="en-US"/>
              <a:t>in</a:t>
            </a:r>
            <a:r>
              <a:rPr lang="en-US" spc="-15"/>
              <a:t> </a:t>
            </a:r>
            <a:r>
              <a:rPr lang="en-US" spc="-5"/>
              <a:t>two</a:t>
            </a:r>
            <a:r>
              <a:rPr lang="en-US" spc="-15"/>
              <a:t> </a:t>
            </a:r>
            <a:r>
              <a:rPr lang="en-US" spc="-5"/>
              <a:t>ﬁelds</a:t>
            </a:r>
            <a:endParaRPr lang="en-US" spc="-5" dirty="0"/>
          </a:p>
        </p:txBody>
      </p:sp>
      <p:sp>
        <p:nvSpPr>
          <p:cNvPr id="3" name="object 7">
            <a:extLst>
              <a:ext uri="{FF2B5EF4-FFF2-40B4-BE49-F238E27FC236}">
                <a16:creationId xmlns:a16="http://schemas.microsoft.com/office/drawing/2014/main" id="{2E252CBD-0E49-F94B-4F28-3CE222847623}"/>
              </a:ext>
            </a:extLst>
          </p:cNvPr>
          <p:cNvSpPr txBox="1"/>
          <p:nvPr/>
        </p:nvSpPr>
        <p:spPr>
          <a:xfrm>
            <a:off x="1174114" y="1874138"/>
            <a:ext cx="8373745" cy="3373120"/>
          </a:xfrm>
          <a:prstGeom prst="rect">
            <a:avLst/>
          </a:prstGeom>
        </p:spPr>
        <p:txBody>
          <a:bodyPr vert="horz" wrap="square" lIns="0" tIns="104775" rIns="0" bIns="0" rtlCol="0">
            <a:spAutoFit/>
          </a:bodyPr>
          <a:lstStyle/>
          <a:p>
            <a:pPr marL="355600" indent="-342900">
              <a:lnSpc>
                <a:spcPct val="100000"/>
              </a:lnSpc>
              <a:spcBef>
                <a:spcPts val="825"/>
              </a:spcBef>
              <a:buClr>
                <a:srgbClr val="CC0000"/>
              </a:buClr>
              <a:buFont typeface="Times New Roman"/>
              <a:buChar char="•"/>
              <a:tabLst>
                <a:tab pos="354965" algn="l"/>
                <a:tab pos="355600" algn="l"/>
              </a:tabLst>
            </a:pPr>
            <a:r>
              <a:rPr sz="3200" dirty="0">
                <a:latin typeface="Calibri"/>
                <a:cs typeface="Calibri"/>
              </a:rPr>
              <a:t>In </a:t>
            </a:r>
            <a:r>
              <a:rPr sz="3200" spc="-5" dirty="0">
                <a:latin typeface="Calibri"/>
                <a:cs typeface="Calibri"/>
              </a:rPr>
              <a:t>Natural</a:t>
            </a:r>
            <a:r>
              <a:rPr sz="3200" dirty="0">
                <a:latin typeface="Calibri"/>
                <a:cs typeface="Calibri"/>
              </a:rPr>
              <a:t> </a:t>
            </a:r>
            <a:r>
              <a:rPr sz="3200" spc="-5" dirty="0">
                <a:latin typeface="Calibri"/>
                <a:cs typeface="Calibri"/>
              </a:rPr>
              <a:t>Language</a:t>
            </a:r>
            <a:r>
              <a:rPr sz="3200" dirty="0">
                <a:latin typeface="Calibri"/>
                <a:cs typeface="Calibri"/>
              </a:rPr>
              <a:t> </a:t>
            </a:r>
            <a:r>
              <a:rPr sz="3200" spc="-5" dirty="0">
                <a:latin typeface="Calibri"/>
                <a:cs typeface="Calibri"/>
              </a:rPr>
              <a:t>Processing</a:t>
            </a:r>
            <a:endParaRPr sz="3200" dirty="0">
              <a:latin typeface="Calibri"/>
              <a:cs typeface="Calibri"/>
            </a:endParaRPr>
          </a:p>
          <a:p>
            <a:pPr marL="698500" lvl="1" indent="-228600">
              <a:lnSpc>
                <a:spcPct val="100000"/>
              </a:lnSpc>
              <a:spcBef>
                <a:spcPts val="730"/>
              </a:spcBef>
              <a:buFont typeface="Times New Roman"/>
              <a:buChar char="•"/>
              <a:tabLst>
                <a:tab pos="698500" algn="l"/>
              </a:tabLst>
            </a:pPr>
            <a:r>
              <a:rPr sz="3200" spc="-5" dirty="0">
                <a:latin typeface="Calibri"/>
                <a:cs typeface="Calibri"/>
              </a:rPr>
              <a:t>We generally</a:t>
            </a:r>
            <a:r>
              <a:rPr sz="3200" dirty="0">
                <a:latin typeface="Calibri"/>
                <a:cs typeface="Calibri"/>
              </a:rPr>
              <a:t> talk </a:t>
            </a:r>
            <a:r>
              <a:rPr sz="3200" spc="-5" dirty="0">
                <a:latin typeface="Calibri"/>
                <a:cs typeface="Calibri"/>
              </a:rPr>
              <a:t>about </a:t>
            </a:r>
            <a:r>
              <a:rPr sz="3200" dirty="0">
                <a:solidFill>
                  <a:srgbClr val="B63027"/>
                </a:solidFill>
                <a:latin typeface="Calibri"/>
                <a:cs typeface="Calibri"/>
              </a:rPr>
              <a:t>distance</a:t>
            </a:r>
            <a:r>
              <a:rPr sz="3200" spc="-5" dirty="0">
                <a:solidFill>
                  <a:srgbClr val="B63027"/>
                </a:solidFill>
                <a:latin typeface="Calibri"/>
                <a:cs typeface="Calibri"/>
              </a:rPr>
              <a:t> </a:t>
            </a:r>
            <a:r>
              <a:rPr sz="3200" spc="-5" dirty="0">
                <a:latin typeface="Calibri"/>
                <a:cs typeface="Calibri"/>
              </a:rPr>
              <a:t>(minimized)</a:t>
            </a:r>
            <a:endParaRPr sz="3200" dirty="0">
              <a:latin typeface="Calibri"/>
              <a:cs typeface="Calibri"/>
            </a:endParaRPr>
          </a:p>
          <a:p>
            <a:pPr marL="1041400" lvl="2" indent="-228600">
              <a:lnSpc>
                <a:spcPct val="100000"/>
              </a:lnSpc>
              <a:spcBef>
                <a:spcPts val="665"/>
              </a:spcBef>
              <a:buClr>
                <a:srgbClr val="CC0000"/>
              </a:buClr>
              <a:buFont typeface="Times New Roman"/>
              <a:buChar char="•"/>
              <a:tabLst>
                <a:tab pos="1041400" algn="l"/>
              </a:tabLst>
            </a:pPr>
            <a:r>
              <a:rPr sz="2800" dirty="0">
                <a:latin typeface="Calibri"/>
                <a:cs typeface="Calibri"/>
              </a:rPr>
              <a:t>And</a:t>
            </a:r>
            <a:r>
              <a:rPr sz="2800" spc="-35" dirty="0">
                <a:latin typeface="Calibri"/>
                <a:cs typeface="Calibri"/>
              </a:rPr>
              <a:t> </a:t>
            </a:r>
            <a:r>
              <a:rPr sz="2800" spc="-5" dirty="0">
                <a:solidFill>
                  <a:srgbClr val="B63027"/>
                </a:solidFill>
                <a:latin typeface="Calibri"/>
                <a:cs typeface="Calibri"/>
              </a:rPr>
              <a:t>weights</a:t>
            </a:r>
            <a:endParaRPr sz="2800" dirty="0">
              <a:latin typeface="Calibri"/>
              <a:cs typeface="Calibri"/>
            </a:endParaRPr>
          </a:p>
          <a:p>
            <a:pPr marL="355600" indent="-342900">
              <a:lnSpc>
                <a:spcPct val="100000"/>
              </a:lnSpc>
              <a:spcBef>
                <a:spcPts val="735"/>
              </a:spcBef>
              <a:buClr>
                <a:srgbClr val="CC0000"/>
              </a:buClr>
              <a:buFont typeface="Times New Roman"/>
              <a:buChar char="•"/>
              <a:tabLst>
                <a:tab pos="354965" algn="l"/>
                <a:tab pos="355600" algn="l"/>
              </a:tabLst>
            </a:pPr>
            <a:r>
              <a:rPr sz="3200" dirty="0">
                <a:latin typeface="Calibri"/>
                <a:cs typeface="Calibri"/>
              </a:rPr>
              <a:t>In</a:t>
            </a:r>
            <a:r>
              <a:rPr sz="3200" spc="-20" dirty="0">
                <a:latin typeface="Calibri"/>
                <a:cs typeface="Calibri"/>
              </a:rPr>
              <a:t> </a:t>
            </a:r>
            <a:r>
              <a:rPr sz="3200" spc="-5" dirty="0">
                <a:latin typeface="Calibri"/>
                <a:cs typeface="Calibri"/>
              </a:rPr>
              <a:t>Computational</a:t>
            </a:r>
            <a:r>
              <a:rPr sz="3200" spc="-15" dirty="0">
                <a:latin typeface="Calibri"/>
                <a:cs typeface="Calibri"/>
              </a:rPr>
              <a:t> </a:t>
            </a:r>
            <a:r>
              <a:rPr sz="3200" spc="-5" dirty="0">
                <a:latin typeface="Calibri"/>
                <a:cs typeface="Calibri"/>
              </a:rPr>
              <a:t>Biology</a:t>
            </a:r>
            <a:endParaRPr sz="3200" dirty="0">
              <a:latin typeface="Calibri"/>
              <a:cs typeface="Calibri"/>
            </a:endParaRPr>
          </a:p>
          <a:p>
            <a:pPr marL="698500" lvl="1" indent="-228600">
              <a:lnSpc>
                <a:spcPct val="100000"/>
              </a:lnSpc>
              <a:spcBef>
                <a:spcPts val="760"/>
              </a:spcBef>
              <a:buFont typeface="Times New Roman"/>
              <a:buChar char="•"/>
              <a:tabLst>
                <a:tab pos="698500" algn="l"/>
              </a:tabLst>
            </a:pPr>
            <a:r>
              <a:rPr sz="3200" spc="-5" dirty="0">
                <a:latin typeface="Calibri"/>
                <a:cs typeface="Calibri"/>
              </a:rPr>
              <a:t>We</a:t>
            </a:r>
            <a:r>
              <a:rPr sz="3200" spc="5" dirty="0">
                <a:latin typeface="Calibri"/>
                <a:cs typeface="Calibri"/>
              </a:rPr>
              <a:t> </a:t>
            </a:r>
            <a:r>
              <a:rPr sz="3200" spc="-5" dirty="0">
                <a:latin typeface="Calibri"/>
                <a:cs typeface="Calibri"/>
              </a:rPr>
              <a:t>generally</a:t>
            </a:r>
            <a:r>
              <a:rPr sz="3200" spc="5" dirty="0">
                <a:latin typeface="Calibri"/>
                <a:cs typeface="Calibri"/>
              </a:rPr>
              <a:t> </a:t>
            </a:r>
            <a:r>
              <a:rPr sz="3200" dirty="0">
                <a:latin typeface="Calibri"/>
                <a:cs typeface="Calibri"/>
              </a:rPr>
              <a:t>talk</a:t>
            </a:r>
            <a:r>
              <a:rPr sz="3200" spc="10" dirty="0">
                <a:latin typeface="Calibri"/>
                <a:cs typeface="Calibri"/>
              </a:rPr>
              <a:t> </a:t>
            </a:r>
            <a:r>
              <a:rPr sz="3200" spc="-5" dirty="0">
                <a:latin typeface="Calibri"/>
                <a:cs typeface="Calibri"/>
              </a:rPr>
              <a:t>about</a:t>
            </a:r>
            <a:r>
              <a:rPr sz="3200" dirty="0">
                <a:latin typeface="Calibri"/>
                <a:cs typeface="Calibri"/>
              </a:rPr>
              <a:t> </a:t>
            </a:r>
            <a:r>
              <a:rPr sz="3200" spc="-5" dirty="0">
                <a:solidFill>
                  <a:srgbClr val="B63027"/>
                </a:solidFill>
                <a:latin typeface="Calibri"/>
                <a:cs typeface="Calibri"/>
              </a:rPr>
              <a:t>similarity</a:t>
            </a:r>
            <a:r>
              <a:rPr sz="3200" spc="5" dirty="0">
                <a:solidFill>
                  <a:srgbClr val="B63027"/>
                </a:solidFill>
                <a:latin typeface="Calibri"/>
                <a:cs typeface="Calibri"/>
              </a:rPr>
              <a:t> </a:t>
            </a:r>
            <a:r>
              <a:rPr sz="3200" spc="-5" dirty="0">
                <a:latin typeface="Calibri"/>
                <a:cs typeface="Calibri"/>
              </a:rPr>
              <a:t>(maximized)</a:t>
            </a:r>
            <a:endParaRPr sz="3200" dirty="0">
              <a:latin typeface="Calibri"/>
              <a:cs typeface="Calibri"/>
            </a:endParaRPr>
          </a:p>
          <a:p>
            <a:pPr marL="1041400" lvl="2" indent="-228600">
              <a:lnSpc>
                <a:spcPct val="100000"/>
              </a:lnSpc>
              <a:spcBef>
                <a:spcPts val="665"/>
              </a:spcBef>
              <a:buClr>
                <a:srgbClr val="CC0000"/>
              </a:buClr>
              <a:buFont typeface="Times New Roman"/>
              <a:buChar char="•"/>
              <a:tabLst>
                <a:tab pos="1041400" algn="l"/>
              </a:tabLst>
            </a:pPr>
            <a:r>
              <a:rPr sz="2800" dirty="0">
                <a:latin typeface="Calibri"/>
                <a:cs typeface="Calibri"/>
              </a:rPr>
              <a:t>And</a:t>
            </a:r>
            <a:r>
              <a:rPr sz="2800" spc="-40" dirty="0">
                <a:latin typeface="Calibri"/>
                <a:cs typeface="Calibri"/>
              </a:rPr>
              <a:t> </a:t>
            </a:r>
            <a:r>
              <a:rPr sz="2800" spc="-5" dirty="0">
                <a:solidFill>
                  <a:srgbClr val="B63027"/>
                </a:solidFill>
                <a:latin typeface="Calibri"/>
                <a:cs typeface="Calibri"/>
              </a:rPr>
              <a:t>scores</a:t>
            </a:r>
            <a:endParaRPr sz="2800" dirty="0">
              <a:latin typeface="Calibri"/>
              <a:cs typeface="Calibri"/>
            </a:endParaRPr>
          </a:p>
        </p:txBody>
      </p:sp>
    </p:spTree>
    <p:extLst>
      <p:ext uri="{BB962C8B-B14F-4D97-AF65-F5344CB8AC3E}">
        <p14:creationId xmlns:p14="http://schemas.microsoft.com/office/powerpoint/2010/main" val="4003627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C7EE78B6-9AF3-5449-309D-C226EE9130B5}"/>
              </a:ext>
            </a:extLst>
          </p:cNvPr>
          <p:cNvSpPr txBox="1">
            <a:spLocks/>
          </p:cNvSpPr>
          <p:nvPr/>
        </p:nvSpPr>
        <p:spPr>
          <a:xfrm>
            <a:off x="1450339" y="577850"/>
            <a:ext cx="7360286" cy="1367041"/>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The</a:t>
            </a:r>
            <a:r>
              <a:rPr lang="en-US" dirty="0"/>
              <a:t> </a:t>
            </a:r>
            <a:r>
              <a:rPr lang="en-US" spc="-114" dirty="0"/>
              <a:t>Needleman-­‐Wunsch</a:t>
            </a:r>
            <a:r>
              <a:rPr lang="en-US" spc="5" dirty="0"/>
              <a:t> </a:t>
            </a:r>
            <a:r>
              <a:rPr lang="en-US" spc="-5" dirty="0"/>
              <a:t>Algorithm</a:t>
            </a:r>
          </a:p>
        </p:txBody>
      </p:sp>
      <p:sp>
        <p:nvSpPr>
          <p:cNvPr id="3" name="object 7">
            <a:extLst>
              <a:ext uri="{FF2B5EF4-FFF2-40B4-BE49-F238E27FC236}">
                <a16:creationId xmlns:a16="http://schemas.microsoft.com/office/drawing/2014/main" id="{74A24212-B3CA-D364-7DE9-996337F10DE8}"/>
              </a:ext>
            </a:extLst>
          </p:cNvPr>
          <p:cNvSpPr txBox="1"/>
          <p:nvPr/>
        </p:nvSpPr>
        <p:spPr>
          <a:xfrm>
            <a:off x="1212214" y="2153284"/>
            <a:ext cx="2954020" cy="1617980"/>
          </a:xfrm>
          <a:prstGeom prst="rect">
            <a:avLst/>
          </a:prstGeom>
        </p:spPr>
        <p:txBody>
          <a:bodyPr vert="horz" wrap="square" lIns="0" tIns="9525" rIns="0" bIns="0" rtlCol="0">
            <a:spAutoFit/>
          </a:bodyPr>
          <a:lstStyle/>
          <a:p>
            <a:pPr marL="354965" marR="189230" indent="-354965">
              <a:lnSpc>
                <a:spcPct val="117400"/>
              </a:lnSpc>
              <a:spcBef>
                <a:spcPts val="75"/>
              </a:spcBef>
              <a:buClr>
                <a:srgbClr val="CC0000"/>
              </a:buClr>
              <a:buFont typeface="Times New Roman"/>
              <a:buChar char="•"/>
              <a:tabLst>
                <a:tab pos="354965" algn="l"/>
                <a:tab pos="355600" algn="l"/>
                <a:tab pos="2298700" algn="l"/>
              </a:tabLst>
            </a:pPr>
            <a:r>
              <a:rPr sz="2400" spc="-5" dirty="0">
                <a:latin typeface="Calibri"/>
                <a:cs typeface="Calibri"/>
              </a:rPr>
              <a:t>Initialization: </a:t>
            </a:r>
            <a:r>
              <a:rPr sz="2400" dirty="0">
                <a:latin typeface="Calibri"/>
                <a:cs typeface="Calibri"/>
              </a:rPr>
              <a:t> </a:t>
            </a:r>
            <a:r>
              <a:rPr sz="2000" spc="-5" dirty="0">
                <a:latin typeface="Courier New"/>
                <a:cs typeface="Courier New"/>
              </a:rPr>
              <a:t>D(i,0) </a:t>
            </a:r>
            <a:r>
              <a:rPr sz="2000" dirty="0">
                <a:latin typeface="Courier New"/>
                <a:cs typeface="Courier New"/>
              </a:rPr>
              <a:t>=</a:t>
            </a:r>
            <a:r>
              <a:rPr sz="2000" spc="-5" dirty="0">
                <a:latin typeface="Courier New"/>
                <a:cs typeface="Courier New"/>
              </a:rPr>
              <a:t> </a:t>
            </a:r>
            <a:r>
              <a:rPr sz="2000" dirty="0">
                <a:latin typeface="Courier New"/>
                <a:cs typeface="Courier New"/>
              </a:rPr>
              <a:t>-i	*</a:t>
            </a:r>
            <a:r>
              <a:rPr sz="2000" spc="-100" dirty="0">
                <a:latin typeface="Courier New"/>
                <a:cs typeface="Courier New"/>
              </a:rPr>
              <a:t> </a:t>
            </a:r>
            <a:r>
              <a:rPr sz="2000" dirty="0">
                <a:latin typeface="Courier New"/>
                <a:cs typeface="Courier New"/>
              </a:rPr>
              <a:t>d </a:t>
            </a:r>
            <a:r>
              <a:rPr sz="2000" spc="-1185" dirty="0">
                <a:latin typeface="Courier New"/>
                <a:cs typeface="Courier New"/>
              </a:rPr>
              <a:t> </a:t>
            </a:r>
            <a:r>
              <a:rPr sz="2000" spc="-5" dirty="0">
                <a:latin typeface="Courier New"/>
                <a:cs typeface="Courier New"/>
              </a:rPr>
              <a:t>D(0,j)</a:t>
            </a:r>
            <a:r>
              <a:rPr sz="2000" spc="-30" dirty="0">
                <a:latin typeface="Courier New"/>
                <a:cs typeface="Courier New"/>
              </a:rPr>
              <a:t> </a:t>
            </a:r>
            <a:r>
              <a:rPr sz="2000" dirty="0">
                <a:latin typeface="Courier New"/>
                <a:cs typeface="Courier New"/>
              </a:rPr>
              <a:t>=</a:t>
            </a:r>
            <a:r>
              <a:rPr sz="2000" spc="-25" dirty="0">
                <a:latin typeface="Courier New"/>
                <a:cs typeface="Courier New"/>
              </a:rPr>
              <a:t> </a:t>
            </a:r>
            <a:r>
              <a:rPr sz="2000" spc="-5" dirty="0">
                <a:latin typeface="Courier New"/>
                <a:cs typeface="Courier New"/>
              </a:rPr>
              <a:t>-j</a:t>
            </a:r>
            <a:r>
              <a:rPr sz="2000" spc="-30" dirty="0">
                <a:latin typeface="Courier New"/>
                <a:cs typeface="Courier New"/>
              </a:rPr>
              <a:t> </a:t>
            </a:r>
            <a:r>
              <a:rPr sz="2000" dirty="0">
                <a:latin typeface="Courier New"/>
                <a:cs typeface="Courier New"/>
              </a:rPr>
              <a:t>*</a:t>
            </a:r>
            <a:r>
              <a:rPr sz="2000" spc="-25" dirty="0">
                <a:latin typeface="Courier New"/>
                <a:cs typeface="Courier New"/>
              </a:rPr>
              <a:t> </a:t>
            </a:r>
            <a:r>
              <a:rPr sz="2000" dirty="0">
                <a:latin typeface="Courier New"/>
                <a:cs typeface="Courier New"/>
              </a:rPr>
              <a:t>d</a:t>
            </a:r>
          </a:p>
          <a:p>
            <a:pPr marL="355600" indent="-342900">
              <a:lnSpc>
                <a:spcPct val="100000"/>
              </a:lnSpc>
              <a:spcBef>
                <a:spcPts val="600"/>
              </a:spcBef>
              <a:buClr>
                <a:srgbClr val="CC0000"/>
              </a:buClr>
              <a:buFont typeface="Times New Roman"/>
              <a:buChar char="•"/>
              <a:tabLst>
                <a:tab pos="354965" algn="l"/>
                <a:tab pos="355600" algn="l"/>
              </a:tabLst>
            </a:pPr>
            <a:r>
              <a:rPr sz="2400" spc="-5" dirty="0">
                <a:latin typeface="Calibri"/>
                <a:cs typeface="Calibri"/>
              </a:rPr>
              <a:t>Recurrence</a:t>
            </a:r>
            <a:r>
              <a:rPr sz="2400" spc="-40" dirty="0">
                <a:latin typeface="Calibri"/>
                <a:cs typeface="Calibri"/>
              </a:rPr>
              <a:t> </a:t>
            </a:r>
            <a:r>
              <a:rPr sz="2400" spc="-5" dirty="0">
                <a:latin typeface="Calibri"/>
                <a:cs typeface="Calibri"/>
              </a:rPr>
              <a:t>Relation</a:t>
            </a:r>
            <a:r>
              <a:rPr sz="2400" i="1" spc="-5" dirty="0">
                <a:latin typeface="Calibri"/>
                <a:cs typeface="Calibri"/>
              </a:rPr>
              <a:t>:</a:t>
            </a:r>
            <a:endParaRPr sz="2400" dirty="0">
              <a:latin typeface="Calibri"/>
              <a:cs typeface="Calibri"/>
            </a:endParaRPr>
          </a:p>
        </p:txBody>
      </p:sp>
      <p:sp>
        <p:nvSpPr>
          <p:cNvPr id="4" name="object 10">
            <a:extLst>
              <a:ext uri="{FF2B5EF4-FFF2-40B4-BE49-F238E27FC236}">
                <a16:creationId xmlns:a16="http://schemas.microsoft.com/office/drawing/2014/main" id="{8C85980C-CA66-C1A0-8BA3-40E23FC24907}"/>
              </a:ext>
            </a:extLst>
          </p:cNvPr>
          <p:cNvSpPr txBox="1"/>
          <p:nvPr/>
        </p:nvSpPr>
        <p:spPr>
          <a:xfrm>
            <a:off x="2018981" y="4182860"/>
            <a:ext cx="170243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urier New"/>
                <a:cs typeface="Courier New"/>
              </a:rPr>
              <a:t>D(i,j)=</a:t>
            </a:r>
            <a:r>
              <a:rPr sz="2000" spc="-70" dirty="0">
                <a:latin typeface="Courier New"/>
                <a:cs typeface="Courier New"/>
              </a:rPr>
              <a:t> </a:t>
            </a:r>
            <a:r>
              <a:rPr sz="2000" spc="-5" dirty="0">
                <a:latin typeface="Courier New"/>
                <a:cs typeface="Courier New"/>
              </a:rPr>
              <a:t>min</a:t>
            </a:r>
            <a:endParaRPr sz="2000" dirty="0">
              <a:latin typeface="Courier New"/>
              <a:cs typeface="Courier New"/>
            </a:endParaRPr>
          </a:p>
        </p:txBody>
      </p:sp>
      <p:sp>
        <p:nvSpPr>
          <p:cNvPr id="5" name="object 8">
            <a:extLst>
              <a:ext uri="{FF2B5EF4-FFF2-40B4-BE49-F238E27FC236}">
                <a16:creationId xmlns:a16="http://schemas.microsoft.com/office/drawing/2014/main" id="{7BA88B19-8BA5-42A2-B6C8-F4468D160961}"/>
              </a:ext>
            </a:extLst>
          </p:cNvPr>
          <p:cNvSpPr txBox="1"/>
          <p:nvPr/>
        </p:nvSpPr>
        <p:spPr>
          <a:xfrm>
            <a:off x="4260418" y="3782810"/>
            <a:ext cx="1550035" cy="1130300"/>
          </a:xfrm>
          <a:prstGeom prst="rect">
            <a:avLst/>
          </a:prstGeom>
        </p:spPr>
        <p:txBody>
          <a:bodyPr vert="horz" wrap="square" lIns="0" tIns="76200" rIns="0" bIns="0" rtlCol="0">
            <a:spAutoFit/>
          </a:bodyPr>
          <a:lstStyle/>
          <a:p>
            <a:pPr marL="12700">
              <a:lnSpc>
                <a:spcPct val="100000"/>
              </a:lnSpc>
              <a:spcBef>
                <a:spcPts val="600"/>
              </a:spcBef>
            </a:pPr>
            <a:r>
              <a:rPr sz="2000" spc="-5" dirty="0">
                <a:latin typeface="Courier New"/>
                <a:cs typeface="Courier New"/>
              </a:rPr>
              <a:t>D(i-1,j)</a:t>
            </a:r>
            <a:endParaRPr sz="2000" dirty="0">
              <a:latin typeface="Courier New"/>
              <a:cs typeface="Courier New"/>
            </a:endParaRPr>
          </a:p>
          <a:p>
            <a:pPr marL="12700">
              <a:lnSpc>
                <a:spcPct val="100000"/>
              </a:lnSpc>
              <a:spcBef>
                <a:spcPts val="500"/>
              </a:spcBef>
            </a:pPr>
            <a:r>
              <a:rPr sz="2000" spc="-5" dirty="0">
                <a:latin typeface="Courier New"/>
                <a:cs typeface="Courier New"/>
              </a:rPr>
              <a:t>D(i,j-1)</a:t>
            </a:r>
            <a:endParaRPr sz="2000" dirty="0">
              <a:latin typeface="Courier New"/>
              <a:cs typeface="Courier New"/>
            </a:endParaRPr>
          </a:p>
          <a:p>
            <a:pPr marL="12700">
              <a:lnSpc>
                <a:spcPct val="100000"/>
              </a:lnSpc>
              <a:spcBef>
                <a:spcPts val="500"/>
              </a:spcBef>
            </a:pPr>
            <a:r>
              <a:rPr sz="2000" spc="-5" dirty="0">
                <a:latin typeface="Courier New"/>
                <a:cs typeface="Courier New"/>
              </a:rPr>
              <a:t>D(i-1,j-1)</a:t>
            </a:r>
            <a:endParaRPr sz="2000" dirty="0">
              <a:latin typeface="Courier New"/>
              <a:cs typeface="Courier New"/>
            </a:endParaRPr>
          </a:p>
        </p:txBody>
      </p:sp>
      <p:sp>
        <p:nvSpPr>
          <p:cNvPr id="6" name="object 12">
            <a:extLst>
              <a:ext uri="{FF2B5EF4-FFF2-40B4-BE49-F238E27FC236}">
                <a16:creationId xmlns:a16="http://schemas.microsoft.com/office/drawing/2014/main" id="{00E6FF45-62BC-0AB1-527B-268C9B28086E}"/>
              </a:ext>
            </a:extLst>
          </p:cNvPr>
          <p:cNvSpPr/>
          <p:nvPr/>
        </p:nvSpPr>
        <p:spPr>
          <a:xfrm>
            <a:off x="3937634" y="3922510"/>
            <a:ext cx="228600" cy="990600"/>
          </a:xfrm>
          <a:custGeom>
            <a:avLst/>
            <a:gdLst/>
            <a:ahLst/>
            <a:cxnLst/>
            <a:rect l="l" t="t" r="r" b="b"/>
            <a:pathLst>
              <a:path w="228600" h="990600">
                <a:moveTo>
                  <a:pt x="228599" y="990599"/>
                </a:moveTo>
                <a:lnTo>
                  <a:pt x="184109" y="983860"/>
                </a:lnTo>
                <a:lnTo>
                  <a:pt x="147777" y="965480"/>
                </a:lnTo>
                <a:lnTo>
                  <a:pt x="123282" y="938220"/>
                </a:lnTo>
                <a:lnTo>
                  <a:pt x="114300" y="904837"/>
                </a:lnTo>
                <a:lnTo>
                  <a:pt x="114300" y="581061"/>
                </a:lnTo>
                <a:lnTo>
                  <a:pt x="105317" y="547679"/>
                </a:lnTo>
                <a:lnTo>
                  <a:pt x="80822" y="520418"/>
                </a:lnTo>
                <a:lnTo>
                  <a:pt x="44490" y="502039"/>
                </a:lnTo>
                <a:lnTo>
                  <a:pt x="0" y="495299"/>
                </a:lnTo>
                <a:lnTo>
                  <a:pt x="44490" y="488560"/>
                </a:lnTo>
                <a:lnTo>
                  <a:pt x="80822" y="470180"/>
                </a:lnTo>
                <a:lnTo>
                  <a:pt x="105317" y="442920"/>
                </a:lnTo>
                <a:lnTo>
                  <a:pt x="114300" y="409537"/>
                </a:lnTo>
                <a:lnTo>
                  <a:pt x="114300" y="85761"/>
                </a:lnTo>
                <a:lnTo>
                  <a:pt x="123282" y="52379"/>
                </a:lnTo>
                <a:lnTo>
                  <a:pt x="147777" y="25119"/>
                </a:lnTo>
                <a:lnTo>
                  <a:pt x="184109" y="6739"/>
                </a:lnTo>
                <a:lnTo>
                  <a:pt x="228599" y="0"/>
                </a:lnTo>
              </a:path>
            </a:pathLst>
          </a:custGeom>
          <a:ln w="25399">
            <a:solidFill>
              <a:srgbClr val="011279"/>
            </a:solidFill>
          </a:ln>
        </p:spPr>
        <p:txBody>
          <a:bodyPr wrap="square" lIns="0" tIns="0" rIns="0" bIns="0" rtlCol="0"/>
          <a:lstStyle/>
          <a:p>
            <a:endParaRPr/>
          </a:p>
        </p:txBody>
      </p:sp>
      <p:sp>
        <p:nvSpPr>
          <p:cNvPr id="7" name="object 9">
            <a:extLst>
              <a:ext uri="{FF2B5EF4-FFF2-40B4-BE49-F238E27FC236}">
                <a16:creationId xmlns:a16="http://schemas.microsoft.com/office/drawing/2014/main" id="{381D09BE-E05C-B751-DFA8-5728CB02B771}"/>
              </a:ext>
            </a:extLst>
          </p:cNvPr>
          <p:cNvSpPr txBox="1"/>
          <p:nvPr/>
        </p:nvSpPr>
        <p:spPr>
          <a:xfrm>
            <a:off x="6006749" y="3771264"/>
            <a:ext cx="2147570" cy="1130300"/>
          </a:xfrm>
          <a:prstGeom prst="rect">
            <a:avLst/>
          </a:prstGeom>
        </p:spPr>
        <p:txBody>
          <a:bodyPr vert="horz" wrap="square" lIns="0" tIns="76200" rIns="0" bIns="0" rtlCol="0">
            <a:spAutoFit/>
          </a:bodyPr>
          <a:lstStyle/>
          <a:p>
            <a:pPr marL="304800" indent="-305435">
              <a:lnSpc>
                <a:spcPct val="100000"/>
              </a:lnSpc>
              <a:spcBef>
                <a:spcPts val="600"/>
              </a:spcBef>
              <a:buChar char="-"/>
              <a:tabLst>
                <a:tab pos="305435" algn="l"/>
              </a:tabLst>
            </a:pPr>
            <a:r>
              <a:rPr sz="2000" dirty="0">
                <a:latin typeface="Courier New"/>
                <a:cs typeface="Courier New"/>
              </a:rPr>
              <a:t>d</a:t>
            </a:r>
          </a:p>
          <a:p>
            <a:pPr marL="304800" indent="-305435">
              <a:lnSpc>
                <a:spcPct val="100000"/>
              </a:lnSpc>
              <a:spcBef>
                <a:spcPts val="500"/>
              </a:spcBef>
              <a:buChar char="-"/>
              <a:tabLst>
                <a:tab pos="305435" algn="l"/>
              </a:tabLst>
            </a:pPr>
            <a:r>
              <a:rPr sz="2000" dirty="0">
                <a:latin typeface="Courier New"/>
                <a:cs typeface="Courier New"/>
              </a:rPr>
              <a:t>d</a:t>
            </a:r>
          </a:p>
          <a:p>
            <a:pPr>
              <a:lnSpc>
                <a:spcPct val="100000"/>
              </a:lnSpc>
              <a:spcBef>
                <a:spcPts val="500"/>
              </a:spcBef>
            </a:pPr>
            <a:r>
              <a:rPr sz="2000" dirty="0">
                <a:latin typeface="Courier New"/>
                <a:cs typeface="Courier New"/>
              </a:rPr>
              <a:t>+</a:t>
            </a:r>
            <a:r>
              <a:rPr sz="2000" spc="-100" dirty="0">
                <a:latin typeface="Courier New"/>
                <a:cs typeface="Courier New"/>
              </a:rPr>
              <a:t> </a:t>
            </a:r>
            <a:r>
              <a:rPr sz="2000" dirty="0">
                <a:latin typeface="Courier New"/>
                <a:cs typeface="Courier New"/>
              </a:rPr>
              <a:t>s[x(i),y(j)]</a:t>
            </a:r>
          </a:p>
        </p:txBody>
      </p:sp>
      <p:sp>
        <p:nvSpPr>
          <p:cNvPr id="8" name="object 11">
            <a:extLst>
              <a:ext uri="{FF2B5EF4-FFF2-40B4-BE49-F238E27FC236}">
                <a16:creationId xmlns:a16="http://schemas.microsoft.com/office/drawing/2014/main" id="{2AA3EA26-AD31-1B74-1DCD-E01E497C57CE}"/>
              </a:ext>
            </a:extLst>
          </p:cNvPr>
          <p:cNvSpPr txBox="1"/>
          <p:nvPr/>
        </p:nvSpPr>
        <p:spPr>
          <a:xfrm>
            <a:off x="1209633" y="4924656"/>
            <a:ext cx="3226435" cy="814705"/>
          </a:xfrm>
          <a:prstGeom prst="rect">
            <a:avLst/>
          </a:prstGeom>
        </p:spPr>
        <p:txBody>
          <a:bodyPr vert="horz" wrap="square" lIns="0" tIns="76835" rIns="0" bIns="0" rtlCol="0">
            <a:spAutoFit/>
          </a:bodyPr>
          <a:lstStyle/>
          <a:p>
            <a:pPr marL="355600" indent="-342900">
              <a:lnSpc>
                <a:spcPct val="100000"/>
              </a:lnSpc>
              <a:spcBef>
                <a:spcPts val="605"/>
              </a:spcBef>
              <a:buClr>
                <a:srgbClr val="CC0000"/>
              </a:buClr>
              <a:buFont typeface="Times New Roman"/>
              <a:buChar char="•"/>
              <a:tabLst>
                <a:tab pos="354965" algn="l"/>
                <a:tab pos="355600" algn="l"/>
              </a:tabLst>
            </a:pPr>
            <a:r>
              <a:rPr sz="2400" spc="-5" dirty="0">
                <a:latin typeface="Calibri"/>
                <a:cs typeface="Calibri"/>
              </a:rPr>
              <a:t>Termination</a:t>
            </a:r>
            <a:r>
              <a:rPr sz="2400" i="1" spc="-5" dirty="0">
                <a:latin typeface="Calibri"/>
                <a:cs typeface="Calibri"/>
              </a:rPr>
              <a:t>:</a:t>
            </a:r>
            <a:endParaRPr sz="2400" dirty="0">
              <a:latin typeface="Calibri"/>
              <a:cs typeface="Calibri"/>
            </a:endParaRPr>
          </a:p>
          <a:p>
            <a:pPr marL="457200" algn="ctr">
              <a:lnSpc>
                <a:spcPct val="100000"/>
              </a:lnSpc>
              <a:spcBef>
                <a:spcPts val="425"/>
              </a:spcBef>
            </a:pPr>
            <a:r>
              <a:rPr sz="2000" spc="-5" dirty="0">
                <a:latin typeface="Courier New"/>
                <a:cs typeface="Courier New"/>
              </a:rPr>
              <a:t>D(N,M)</a:t>
            </a:r>
            <a:r>
              <a:rPr sz="2000" spc="-50" dirty="0">
                <a:latin typeface="Courier New"/>
                <a:cs typeface="Courier New"/>
              </a:rPr>
              <a:t> </a:t>
            </a:r>
            <a:r>
              <a:rPr sz="2000" spc="-5" dirty="0">
                <a:latin typeface="Courier New"/>
                <a:cs typeface="Courier New"/>
              </a:rPr>
              <a:t>is</a:t>
            </a:r>
            <a:r>
              <a:rPr sz="2000" spc="-45" dirty="0">
                <a:latin typeface="Courier New"/>
                <a:cs typeface="Courier New"/>
              </a:rPr>
              <a:t> </a:t>
            </a:r>
            <a:r>
              <a:rPr sz="2000" spc="-5" dirty="0">
                <a:latin typeface="Courier New"/>
                <a:cs typeface="Courier New"/>
              </a:rPr>
              <a:t>distance</a:t>
            </a:r>
            <a:endParaRPr sz="2000" dirty="0">
              <a:latin typeface="Courier New"/>
              <a:cs typeface="Courier New"/>
            </a:endParaRPr>
          </a:p>
        </p:txBody>
      </p:sp>
    </p:spTree>
    <p:extLst>
      <p:ext uri="{BB962C8B-B14F-4D97-AF65-F5344CB8AC3E}">
        <p14:creationId xmlns:p14="http://schemas.microsoft.com/office/powerpoint/2010/main" val="2895485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F91008DA-8AAA-E0D1-3E29-3E8963317C35}"/>
              </a:ext>
            </a:extLst>
          </p:cNvPr>
          <p:cNvSpPr txBox="1">
            <a:spLocks/>
          </p:cNvSpPr>
          <p:nvPr/>
        </p:nvSpPr>
        <p:spPr>
          <a:xfrm>
            <a:off x="1480819" y="288411"/>
            <a:ext cx="7139306"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The </a:t>
            </a:r>
            <a:r>
              <a:rPr lang="en-US" spc="-114"/>
              <a:t>Needleman-­‐Wunsch</a:t>
            </a:r>
            <a:r>
              <a:rPr lang="en-US" spc="5"/>
              <a:t> </a:t>
            </a:r>
            <a:r>
              <a:rPr lang="en-US" spc="-5"/>
              <a:t>Matrix</a:t>
            </a:r>
            <a:endParaRPr lang="en-US" spc="-5" dirty="0"/>
          </a:p>
        </p:txBody>
      </p:sp>
      <p:grpSp>
        <p:nvGrpSpPr>
          <p:cNvPr id="3" name="object 8">
            <a:extLst>
              <a:ext uri="{FF2B5EF4-FFF2-40B4-BE49-F238E27FC236}">
                <a16:creationId xmlns:a16="http://schemas.microsoft.com/office/drawing/2014/main" id="{2FFCADF9-3967-9C48-1852-32EBC8F4595B}"/>
              </a:ext>
            </a:extLst>
          </p:cNvPr>
          <p:cNvGrpSpPr/>
          <p:nvPr/>
        </p:nvGrpSpPr>
        <p:grpSpPr>
          <a:xfrm>
            <a:off x="1751044" y="1883762"/>
            <a:ext cx="3829050" cy="2819400"/>
            <a:chOff x="1219199" y="1435893"/>
            <a:chExt cx="3829050" cy="2819400"/>
          </a:xfrm>
        </p:grpSpPr>
        <p:sp>
          <p:nvSpPr>
            <p:cNvPr id="4" name="object 9">
              <a:extLst>
                <a:ext uri="{FF2B5EF4-FFF2-40B4-BE49-F238E27FC236}">
                  <a16:creationId xmlns:a16="http://schemas.microsoft.com/office/drawing/2014/main" id="{1C417A9D-C845-D509-65F3-9129EC458C90}"/>
                </a:ext>
              </a:extLst>
            </p:cNvPr>
            <p:cNvSpPr/>
            <p:nvPr/>
          </p:nvSpPr>
          <p:spPr>
            <a:xfrm>
              <a:off x="1228724" y="1445418"/>
              <a:ext cx="3810000" cy="2800350"/>
            </a:xfrm>
            <a:custGeom>
              <a:avLst/>
              <a:gdLst/>
              <a:ahLst/>
              <a:cxnLst/>
              <a:rect l="l" t="t" r="r" b="b"/>
              <a:pathLst>
                <a:path w="3810000" h="2800350">
                  <a:moveTo>
                    <a:pt x="0" y="0"/>
                  </a:moveTo>
                  <a:lnTo>
                    <a:pt x="3809999" y="0"/>
                  </a:lnTo>
                  <a:lnTo>
                    <a:pt x="3809999" y="2800349"/>
                  </a:lnTo>
                  <a:lnTo>
                    <a:pt x="0" y="2800349"/>
                  </a:lnTo>
                  <a:lnTo>
                    <a:pt x="0" y="0"/>
                  </a:lnTo>
                  <a:close/>
                </a:path>
              </a:pathLst>
            </a:custGeom>
            <a:ln w="19049">
              <a:solidFill>
                <a:srgbClr val="008F00"/>
              </a:solidFill>
            </a:ln>
          </p:spPr>
          <p:txBody>
            <a:bodyPr wrap="square" lIns="0" tIns="0" rIns="0" bIns="0" rtlCol="0"/>
            <a:lstStyle/>
            <a:p>
              <a:endParaRPr/>
            </a:p>
          </p:txBody>
        </p:sp>
        <p:sp>
          <p:nvSpPr>
            <p:cNvPr id="5" name="object 10">
              <a:extLst>
                <a:ext uri="{FF2B5EF4-FFF2-40B4-BE49-F238E27FC236}">
                  <a16:creationId xmlns:a16="http://schemas.microsoft.com/office/drawing/2014/main" id="{2DEC851B-2198-07C6-D4F4-88C9F49146FD}"/>
                </a:ext>
              </a:extLst>
            </p:cNvPr>
            <p:cNvSpPr/>
            <p:nvPr/>
          </p:nvSpPr>
          <p:spPr>
            <a:xfrm>
              <a:off x="1228724" y="4158853"/>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6" name="object 11">
              <a:extLst>
                <a:ext uri="{FF2B5EF4-FFF2-40B4-BE49-F238E27FC236}">
                  <a16:creationId xmlns:a16="http://schemas.microsoft.com/office/drawing/2014/main" id="{89C02E38-5DA2-AE21-8AFE-2F040C4799D4}"/>
                </a:ext>
              </a:extLst>
            </p:cNvPr>
            <p:cNvSpPr/>
            <p:nvPr/>
          </p:nvSpPr>
          <p:spPr>
            <a:xfrm>
              <a:off x="1233487" y="4085034"/>
              <a:ext cx="3810000" cy="0"/>
            </a:xfrm>
            <a:custGeom>
              <a:avLst/>
              <a:gdLst/>
              <a:ahLst/>
              <a:cxnLst/>
              <a:rect l="l" t="t" r="r" b="b"/>
              <a:pathLst>
                <a:path w="3810000">
                  <a:moveTo>
                    <a:pt x="0" y="0"/>
                  </a:moveTo>
                  <a:lnTo>
                    <a:pt x="3809998" y="0"/>
                  </a:lnTo>
                </a:path>
              </a:pathLst>
            </a:custGeom>
            <a:ln w="9524">
              <a:solidFill>
                <a:srgbClr val="008F00"/>
              </a:solidFill>
            </a:ln>
          </p:spPr>
          <p:txBody>
            <a:bodyPr wrap="square" lIns="0" tIns="0" rIns="0" bIns="0" rtlCol="0"/>
            <a:lstStyle/>
            <a:p>
              <a:endParaRPr/>
            </a:p>
          </p:txBody>
        </p:sp>
        <p:sp>
          <p:nvSpPr>
            <p:cNvPr id="7" name="object 12">
              <a:extLst>
                <a:ext uri="{FF2B5EF4-FFF2-40B4-BE49-F238E27FC236}">
                  <a16:creationId xmlns:a16="http://schemas.microsoft.com/office/drawing/2014/main" id="{1D7473EF-8B17-E56F-A990-BD4366112FE2}"/>
                </a:ext>
              </a:extLst>
            </p:cNvPr>
            <p:cNvSpPr/>
            <p:nvPr/>
          </p:nvSpPr>
          <p:spPr>
            <a:xfrm>
              <a:off x="1233487" y="4017168"/>
              <a:ext cx="3810000" cy="0"/>
            </a:xfrm>
            <a:custGeom>
              <a:avLst/>
              <a:gdLst/>
              <a:ahLst/>
              <a:cxnLst/>
              <a:rect l="l" t="t" r="r" b="b"/>
              <a:pathLst>
                <a:path w="3810000">
                  <a:moveTo>
                    <a:pt x="0" y="0"/>
                  </a:moveTo>
                  <a:lnTo>
                    <a:pt x="3809998" y="0"/>
                  </a:lnTo>
                </a:path>
              </a:pathLst>
            </a:custGeom>
            <a:ln w="9524">
              <a:solidFill>
                <a:srgbClr val="008F00"/>
              </a:solidFill>
            </a:ln>
          </p:spPr>
          <p:txBody>
            <a:bodyPr wrap="square" lIns="0" tIns="0" rIns="0" bIns="0" rtlCol="0"/>
            <a:lstStyle/>
            <a:p>
              <a:endParaRPr/>
            </a:p>
          </p:txBody>
        </p:sp>
        <p:sp>
          <p:nvSpPr>
            <p:cNvPr id="8" name="object 13">
              <a:extLst>
                <a:ext uri="{FF2B5EF4-FFF2-40B4-BE49-F238E27FC236}">
                  <a16:creationId xmlns:a16="http://schemas.microsoft.com/office/drawing/2014/main" id="{AA3EC1E6-A1BE-CA76-62F2-024D462841D3}"/>
                </a:ext>
              </a:extLst>
            </p:cNvPr>
            <p:cNvSpPr/>
            <p:nvPr/>
          </p:nvSpPr>
          <p:spPr>
            <a:xfrm>
              <a:off x="1228724" y="3949303"/>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9" name="object 14">
              <a:extLst>
                <a:ext uri="{FF2B5EF4-FFF2-40B4-BE49-F238E27FC236}">
                  <a16:creationId xmlns:a16="http://schemas.microsoft.com/office/drawing/2014/main" id="{1B30106F-9F2E-4902-C5F2-EBE1E3319820}"/>
                </a:ext>
              </a:extLst>
            </p:cNvPr>
            <p:cNvSpPr/>
            <p:nvPr/>
          </p:nvSpPr>
          <p:spPr>
            <a:xfrm>
              <a:off x="1233487" y="3885009"/>
              <a:ext cx="3810000" cy="0"/>
            </a:xfrm>
            <a:custGeom>
              <a:avLst/>
              <a:gdLst/>
              <a:ahLst/>
              <a:cxnLst/>
              <a:rect l="l" t="t" r="r" b="b"/>
              <a:pathLst>
                <a:path w="3810000">
                  <a:moveTo>
                    <a:pt x="0" y="0"/>
                  </a:moveTo>
                  <a:lnTo>
                    <a:pt x="3809998" y="0"/>
                  </a:lnTo>
                </a:path>
              </a:pathLst>
            </a:custGeom>
            <a:ln w="9524">
              <a:solidFill>
                <a:srgbClr val="008F00"/>
              </a:solidFill>
            </a:ln>
          </p:spPr>
          <p:txBody>
            <a:bodyPr wrap="square" lIns="0" tIns="0" rIns="0" bIns="0" rtlCol="0"/>
            <a:lstStyle/>
            <a:p>
              <a:endParaRPr/>
            </a:p>
          </p:txBody>
        </p:sp>
        <p:sp>
          <p:nvSpPr>
            <p:cNvPr id="10" name="object 15">
              <a:extLst>
                <a:ext uri="{FF2B5EF4-FFF2-40B4-BE49-F238E27FC236}">
                  <a16:creationId xmlns:a16="http://schemas.microsoft.com/office/drawing/2014/main" id="{6339276A-EB05-04EC-C443-0D7253D1FE83}"/>
                </a:ext>
              </a:extLst>
            </p:cNvPr>
            <p:cNvSpPr/>
            <p:nvPr/>
          </p:nvSpPr>
          <p:spPr>
            <a:xfrm>
              <a:off x="1228724" y="3811191"/>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1" name="object 16">
              <a:extLst>
                <a:ext uri="{FF2B5EF4-FFF2-40B4-BE49-F238E27FC236}">
                  <a16:creationId xmlns:a16="http://schemas.microsoft.com/office/drawing/2014/main" id="{951E1CF8-149F-877F-0935-B1AB0A949C5A}"/>
                </a:ext>
              </a:extLst>
            </p:cNvPr>
            <p:cNvSpPr/>
            <p:nvPr/>
          </p:nvSpPr>
          <p:spPr>
            <a:xfrm>
              <a:off x="1219199" y="3743324"/>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2" name="object 17">
              <a:extLst>
                <a:ext uri="{FF2B5EF4-FFF2-40B4-BE49-F238E27FC236}">
                  <a16:creationId xmlns:a16="http://schemas.microsoft.com/office/drawing/2014/main" id="{B1ED4F1B-C305-F02A-A09D-6C1526B39E31}"/>
                </a:ext>
              </a:extLst>
            </p:cNvPr>
            <p:cNvSpPr/>
            <p:nvPr/>
          </p:nvSpPr>
          <p:spPr>
            <a:xfrm>
              <a:off x="1233487" y="3675459"/>
              <a:ext cx="3810000" cy="0"/>
            </a:xfrm>
            <a:custGeom>
              <a:avLst/>
              <a:gdLst/>
              <a:ahLst/>
              <a:cxnLst/>
              <a:rect l="l" t="t" r="r" b="b"/>
              <a:pathLst>
                <a:path w="3810000">
                  <a:moveTo>
                    <a:pt x="0" y="0"/>
                  </a:moveTo>
                  <a:lnTo>
                    <a:pt x="3809998" y="0"/>
                  </a:lnTo>
                </a:path>
              </a:pathLst>
            </a:custGeom>
            <a:ln w="9524">
              <a:solidFill>
                <a:srgbClr val="008F00"/>
              </a:solidFill>
            </a:ln>
          </p:spPr>
          <p:txBody>
            <a:bodyPr wrap="square" lIns="0" tIns="0" rIns="0" bIns="0" rtlCol="0"/>
            <a:lstStyle/>
            <a:p>
              <a:endParaRPr/>
            </a:p>
          </p:txBody>
        </p:sp>
        <p:sp>
          <p:nvSpPr>
            <p:cNvPr id="13" name="object 18">
              <a:extLst>
                <a:ext uri="{FF2B5EF4-FFF2-40B4-BE49-F238E27FC236}">
                  <a16:creationId xmlns:a16="http://schemas.microsoft.com/office/drawing/2014/main" id="{3D77E985-9426-8B0C-B095-0FC9F7378ECB}"/>
                </a:ext>
              </a:extLst>
            </p:cNvPr>
            <p:cNvSpPr/>
            <p:nvPr/>
          </p:nvSpPr>
          <p:spPr>
            <a:xfrm>
              <a:off x="1233487" y="3601641"/>
              <a:ext cx="3810000" cy="0"/>
            </a:xfrm>
            <a:custGeom>
              <a:avLst/>
              <a:gdLst/>
              <a:ahLst/>
              <a:cxnLst/>
              <a:rect l="l" t="t" r="r" b="b"/>
              <a:pathLst>
                <a:path w="3810000">
                  <a:moveTo>
                    <a:pt x="0" y="0"/>
                  </a:moveTo>
                  <a:lnTo>
                    <a:pt x="3809998" y="0"/>
                  </a:lnTo>
                </a:path>
              </a:pathLst>
            </a:custGeom>
            <a:ln w="9524">
              <a:solidFill>
                <a:srgbClr val="008F00"/>
              </a:solidFill>
            </a:ln>
          </p:spPr>
          <p:txBody>
            <a:bodyPr wrap="square" lIns="0" tIns="0" rIns="0" bIns="0" rtlCol="0"/>
            <a:lstStyle/>
            <a:p>
              <a:endParaRPr/>
            </a:p>
          </p:txBody>
        </p:sp>
        <p:sp>
          <p:nvSpPr>
            <p:cNvPr id="14" name="object 19">
              <a:extLst>
                <a:ext uri="{FF2B5EF4-FFF2-40B4-BE49-F238E27FC236}">
                  <a16:creationId xmlns:a16="http://schemas.microsoft.com/office/drawing/2014/main" id="{7EE473F7-AD68-DE23-7D2B-02A4189E1E5D}"/>
                </a:ext>
              </a:extLst>
            </p:cNvPr>
            <p:cNvSpPr/>
            <p:nvPr/>
          </p:nvSpPr>
          <p:spPr>
            <a:xfrm>
              <a:off x="1228724" y="3527822"/>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5" name="object 20">
              <a:extLst>
                <a:ext uri="{FF2B5EF4-FFF2-40B4-BE49-F238E27FC236}">
                  <a16:creationId xmlns:a16="http://schemas.microsoft.com/office/drawing/2014/main" id="{B737EDFF-C1D7-7F85-38A1-382ABD3B9073}"/>
                </a:ext>
              </a:extLst>
            </p:cNvPr>
            <p:cNvSpPr/>
            <p:nvPr/>
          </p:nvSpPr>
          <p:spPr>
            <a:xfrm>
              <a:off x="1228724" y="3459956"/>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6" name="object 21">
              <a:extLst>
                <a:ext uri="{FF2B5EF4-FFF2-40B4-BE49-F238E27FC236}">
                  <a16:creationId xmlns:a16="http://schemas.microsoft.com/office/drawing/2014/main" id="{662B1998-9007-2A67-BB21-0F735778B720}"/>
                </a:ext>
              </a:extLst>
            </p:cNvPr>
            <p:cNvSpPr/>
            <p:nvPr/>
          </p:nvSpPr>
          <p:spPr>
            <a:xfrm>
              <a:off x="1233487" y="3392091"/>
              <a:ext cx="3810000" cy="0"/>
            </a:xfrm>
            <a:custGeom>
              <a:avLst/>
              <a:gdLst/>
              <a:ahLst/>
              <a:cxnLst/>
              <a:rect l="l" t="t" r="r" b="b"/>
              <a:pathLst>
                <a:path w="3810000">
                  <a:moveTo>
                    <a:pt x="0" y="0"/>
                  </a:moveTo>
                  <a:lnTo>
                    <a:pt x="3809998" y="0"/>
                  </a:lnTo>
                </a:path>
              </a:pathLst>
            </a:custGeom>
            <a:ln w="9524">
              <a:solidFill>
                <a:srgbClr val="008F00"/>
              </a:solidFill>
            </a:ln>
          </p:spPr>
          <p:txBody>
            <a:bodyPr wrap="square" lIns="0" tIns="0" rIns="0" bIns="0" rtlCol="0"/>
            <a:lstStyle/>
            <a:p>
              <a:endParaRPr/>
            </a:p>
          </p:txBody>
        </p:sp>
        <p:sp>
          <p:nvSpPr>
            <p:cNvPr id="17" name="object 22">
              <a:extLst>
                <a:ext uri="{FF2B5EF4-FFF2-40B4-BE49-F238E27FC236}">
                  <a16:creationId xmlns:a16="http://schemas.microsoft.com/office/drawing/2014/main" id="{EFCE02BF-95DA-3527-626A-6D98CC788DA9}"/>
                </a:ext>
              </a:extLst>
            </p:cNvPr>
            <p:cNvSpPr/>
            <p:nvPr/>
          </p:nvSpPr>
          <p:spPr>
            <a:xfrm>
              <a:off x="1220787" y="3327797"/>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8" name="object 23">
              <a:extLst>
                <a:ext uri="{FF2B5EF4-FFF2-40B4-BE49-F238E27FC236}">
                  <a16:creationId xmlns:a16="http://schemas.microsoft.com/office/drawing/2014/main" id="{4681E074-5B61-25AF-868F-1F0203314B50}"/>
                </a:ext>
              </a:extLst>
            </p:cNvPr>
            <p:cNvSpPr/>
            <p:nvPr/>
          </p:nvSpPr>
          <p:spPr>
            <a:xfrm>
              <a:off x="1233487" y="3253978"/>
              <a:ext cx="3810000" cy="0"/>
            </a:xfrm>
            <a:custGeom>
              <a:avLst/>
              <a:gdLst/>
              <a:ahLst/>
              <a:cxnLst/>
              <a:rect l="l" t="t" r="r" b="b"/>
              <a:pathLst>
                <a:path w="3810000">
                  <a:moveTo>
                    <a:pt x="0" y="0"/>
                  </a:moveTo>
                  <a:lnTo>
                    <a:pt x="3809998" y="0"/>
                  </a:lnTo>
                </a:path>
              </a:pathLst>
            </a:custGeom>
            <a:ln w="9524">
              <a:solidFill>
                <a:srgbClr val="008F00"/>
              </a:solidFill>
            </a:ln>
          </p:spPr>
          <p:txBody>
            <a:bodyPr wrap="square" lIns="0" tIns="0" rIns="0" bIns="0" rtlCol="0"/>
            <a:lstStyle/>
            <a:p>
              <a:endParaRPr/>
            </a:p>
          </p:txBody>
        </p:sp>
        <p:sp>
          <p:nvSpPr>
            <p:cNvPr id="19" name="object 24">
              <a:extLst>
                <a:ext uri="{FF2B5EF4-FFF2-40B4-BE49-F238E27FC236}">
                  <a16:creationId xmlns:a16="http://schemas.microsoft.com/office/drawing/2014/main" id="{B6936786-EF28-1120-3F90-4B6EF6BE2532}"/>
                </a:ext>
              </a:extLst>
            </p:cNvPr>
            <p:cNvSpPr/>
            <p:nvPr/>
          </p:nvSpPr>
          <p:spPr>
            <a:xfrm>
              <a:off x="1223962" y="3186112"/>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0" name="object 25">
              <a:extLst>
                <a:ext uri="{FF2B5EF4-FFF2-40B4-BE49-F238E27FC236}">
                  <a16:creationId xmlns:a16="http://schemas.microsoft.com/office/drawing/2014/main" id="{927CB69B-E57E-4BA7-9DD5-9E787536EA96}"/>
                </a:ext>
              </a:extLst>
            </p:cNvPr>
            <p:cNvSpPr/>
            <p:nvPr/>
          </p:nvSpPr>
          <p:spPr>
            <a:xfrm>
              <a:off x="1238249" y="3118247"/>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1" name="object 26">
              <a:extLst>
                <a:ext uri="{FF2B5EF4-FFF2-40B4-BE49-F238E27FC236}">
                  <a16:creationId xmlns:a16="http://schemas.microsoft.com/office/drawing/2014/main" id="{45769E6E-20F8-D1D8-DD94-12F269B68DE8}"/>
                </a:ext>
              </a:extLst>
            </p:cNvPr>
            <p:cNvSpPr/>
            <p:nvPr/>
          </p:nvSpPr>
          <p:spPr>
            <a:xfrm>
              <a:off x="1233487" y="3040856"/>
              <a:ext cx="3810000" cy="0"/>
            </a:xfrm>
            <a:custGeom>
              <a:avLst/>
              <a:gdLst/>
              <a:ahLst/>
              <a:cxnLst/>
              <a:rect l="l" t="t" r="r" b="b"/>
              <a:pathLst>
                <a:path w="3810000">
                  <a:moveTo>
                    <a:pt x="0" y="0"/>
                  </a:moveTo>
                  <a:lnTo>
                    <a:pt x="3809998" y="1"/>
                  </a:lnTo>
                </a:path>
              </a:pathLst>
            </a:custGeom>
            <a:ln w="9524">
              <a:solidFill>
                <a:srgbClr val="008F00"/>
              </a:solidFill>
            </a:ln>
          </p:spPr>
          <p:txBody>
            <a:bodyPr wrap="square" lIns="0" tIns="0" rIns="0" bIns="0" rtlCol="0"/>
            <a:lstStyle/>
            <a:p>
              <a:endParaRPr/>
            </a:p>
          </p:txBody>
        </p:sp>
        <p:sp>
          <p:nvSpPr>
            <p:cNvPr id="22" name="object 27">
              <a:extLst>
                <a:ext uri="{FF2B5EF4-FFF2-40B4-BE49-F238E27FC236}">
                  <a16:creationId xmlns:a16="http://schemas.microsoft.com/office/drawing/2014/main" id="{1EB84C17-8AA4-C8E0-FF9C-BFB5B73251C7}"/>
                </a:ext>
              </a:extLst>
            </p:cNvPr>
            <p:cNvSpPr/>
            <p:nvPr/>
          </p:nvSpPr>
          <p:spPr>
            <a:xfrm>
              <a:off x="1238249" y="2967038"/>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3" name="object 28">
              <a:extLst>
                <a:ext uri="{FF2B5EF4-FFF2-40B4-BE49-F238E27FC236}">
                  <a16:creationId xmlns:a16="http://schemas.microsoft.com/office/drawing/2014/main" id="{EB807A89-1C2D-805F-9A9F-832AB0AE8F5C}"/>
                </a:ext>
              </a:extLst>
            </p:cNvPr>
            <p:cNvSpPr/>
            <p:nvPr/>
          </p:nvSpPr>
          <p:spPr>
            <a:xfrm>
              <a:off x="1238249" y="2899172"/>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4" name="object 29">
              <a:extLst>
                <a:ext uri="{FF2B5EF4-FFF2-40B4-BE49-F238E27FC236}">
                  <a16:creationId xmlns:a16="http://schemas.microsoft.com/office/drawing/2014/main" id="{95B41B8E-9F7A-6624-88D0-1AC819B06B6F}"/>
                </a:ext>
              </a:extLst>
            </p:cNvPr>
            <p:cNvSpPr/>
            <p:nvPr/>
          </p:nvSpPr>
          <p:spPr>
            <a:xfrm>
              <a:off x="1233487" y="2831306"/>
              <a:ext cx="3810000" cy="0"/>
            </a:xfrm>
            <a:custGeom>
              <a:avLst/>
              <a:gdLst/>
              <a:ahLst/>
              <a:cxnLst/>
              <a:rect l="l" t="t" r="r" b="b"/>
              <a:pathLst>
                <a:path w="3810000">
                  <a:moveTo>
                    <a:pt x="0" y="0"/>
                  </a:moveTo>
                  <a:lnTo>
                    <a:pt x="3809998" y="1"/>
                  </a:lnTo>
                </a:path>
              </a:pathLst>
            </a:custGeom>
            <a:ln w="9524">
              <a:solidFill>
                <a:srgbClr val="008F00"/>
              </a:solidFill>
            </a:ln>
          </p:spPr>
          <p:txBody>
            <a:bodyPr wrap="square" lIns="0" tIns="0" rIns="0" bIns="0" rtlCol="0"/>
            <a:lstStyle/>
            <a:p>
              <a:endParaRPr/>
            </a:p>
          </p:txBody>
        </p:sp>
        <p:sp>
          <p:nvSpPr>
            <p:cNvPr id="25" name="object 30">
              <a:extLst>
                <a:ext uri="{FF2B5EF4-FFF2-40B4-BE49-F238E27FC236}">
                  <a16:creationId xmlns:a16="http://schemas.microsoft.com/office/drawing/2014/main" id="{6EB9B14C-CC53-174C-B0AF-BF464887DF62}"/>
                </a:ext>
              </a:extLst>
            </p:cNvPr>
            <p:cNvSpPr/>
            <p:nvPr/>
          </p:nvSpPr>
          <p:spPr>
            <a:xfrm>
              <a:off x="1238249" y="2767013"/>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6" name="object 31">
              <a:extLst>
                <a:ext uri="{FF2B5EF4-FFF2-40B4-BE49-F238E27FC236}">
                  <a16:creationId xmlns:a16="http://schemas.microsoft.com/office/drawing/2014/main" id="{A8D1E9F6-12C0-BBF8-0D36-61D3B83E0482}"/>
                </a:ext>
              </a:extLst>
            </p:cNvPr>
            <p:cNvSpPr/>
            <p:nvPr/>
          </p:nvSpPr>
          <p:spPr>
            <a:xfrm>
              <a:off x="1233487" y="2693193"/>
              <a:ext cx="3810000" cy="0"/>
            </a:xfrm>
            <a:custGeom>
              <a:avLst/>
              <a:gdLst/>
              <a:ahLst/>
              <a:cxnLst/>
              <a:rect l="l" t="t" r="r" b="b"/>
              <a:pathLst>
                <a:path w="3810000">
                  <a:moveTo>
                    <a:pt x="0" y="0"/>
                  </a:moveTo>
                  <a:lnTo>
                    <a:pt x="3809998" y="1"/>
                  </a:lnTo>
                </a:path>
              </a:pathLst>
            </a:custGeom>
            <a:ln w="9524">
              <a:solidFill>
                <a:srgbClr val="008F00"/>
              </a:solidFill>
            </a:ln>
          </p:spPr>
          <p:txBody>
            <a:bodyPr wrap="square" lIns="0" tIns="0" rIns="0" bIns="0" rtlCol="0"/>
            <a:lstStyle/>
            <a:p>
              <a:endParaRPr/>
            </a:p>
          </p:txBody>
        </p:sp>
        <p:sp>
          <p:nvSpPr>
            <p:cNvPr id="27" name="object 32">
              <a:extLst>
                <a:ext uri="{FF2B5EF4-FFF2-40B4-BE49-F238E27FC236}">
                  <a16:creationId xmlns:a16="http://schemas.microsoft.com/office/drawing/2014/main" id="{5D340DF7-195E-66FF-2810-2A3742B75809}"/>
                </a:ext>
              </a:extLst>
            </p:cNvPr>
            <p:cNvSpPr/>
            <p:nvPr/>
          </p:nvSpPr>
          <p:spPr>
            <a:xfrm>
              <a:off x="1223962" y="2625328"/>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8" name="object 33">
              <a:extLst>
                <a:ext uri="{FF2B5EF4-FFF2-40B4-BE49-F238E27FC236}">
                  <a16:creationId xmlns:a16="http://schemas.microsoft.com/office/drawing/2014/main" id="{39333769-6EF5-A1AD-90D5-48801BA0993C}"/>
                </a:ext>
              </a:extLst>
            </p:cNvPr>
            <p:cNvSpPr/>
            <p:nvPr/>
          </p:nvSpPr>
          <p:spPr>
            <a:xfrm>
              <a:off x="1228724" y="2557462"/>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9" name="object 34">
              <a:extLst>
                <a:ext uri="{FF2B5EF4-FFF2-40B4-BE49-F238E27FC236}">
                  <a16:creationId xmlns:a16="http://schemas.microsoft.com/office/drawing/2014/main" id="{66AF8A70-7B05-FA27-58FA-654C1A49D825}"/>
                </a:ext>
              </a:extLst>
            </p:cNvPr>
            <p:cNvSpPr/>
            <p:nvPr/>
          </p:nvSpPr>
          <p:spPr>
            <a:xfrm>
              <a:off x="1220787" y="2490787"/>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0" name="object 35">
              <a:extLst>
                <a:ext uri="{FF2B5EF4-FFF2-40B4-BE49-F238E27FC236}">
                  <a16:creationId xmlns:a16="http://schemas.microsoft.com/office/drawing/2014/main" id="{F2EF5EDB-6BE0-859C-C8C0-AE95A20F03B0}"/>
                </a:ext>
              </a:extLst>
            </p:cNvPr>
            <p:cNvSpPr/>
            <p:nvPr/>
          </p:nvSpPr>
          <p:spPr>
            <a:xfrm>
              <a:off x="1233487" y="2409825"/>
              <a:ext cx="3810000" cy="0"/>
            </a:xfrm>
            <a:custGeom>
              <a:avLst/>
              <a:gdLst/>
              <a:ahLst/>
              <a:cxnLst/>
              <a:rect l="l" t="t" r="r" b="b"/>
              <a:pathLst>
                <a:path w="3810000">
                  <a:moveTo>
                    <a:pt x="0" y="0"/>
                  </a:moveTo>
                  <a:lnTo>
                    <a:pt x="3809998" y="1"/>
                  </a:lnTo>
                </a:path>
              </a:pathLst>
            </a:custGeom>
            <a:ln w="9524">
              <a:solidFill>
                <a:srgbClr val="008F00"/>
              </a:solidFill>
            </a:ln>
          </p:spPr>
          <p:txBody>
            <a:bodyPr wrap="square" lIns="0" tIns="0" rIns="0" bIns="0" rtlCol="0"/>
            <a:lstStyle/>
            <a:p>
              <a:endParaRPr/>
            </a:p>
          </p:txBody>
        </p:sp>
        <p:sp>
          <p:nvSpPr>
            <p:cNvPr id="31" name="object 36">
              <a:extLst>
                <a:ext uri="{FF2B5EF4-FFF2-40B4-BE49-F238E27FC236}">
                  <a16:creationId xmlns:a16="http://schemas.microsoft.com/office/drawing/2014/main" id="{6B3335ED-DB47-E1DF-8E5C-7FCF1003D0B3}"/>
                </a:ext>
              </a:extLst>
            </p:cNvPr>
            <p:cNvSpPr/>
            <p:nvPr/>
          </p:nvSpPr>
          <p:spPr>
            <a:xfrm>
              <a:off x="1233487" y="2341959"/>
              <a:ext cx="3810000" cy="0"/>
            </a:xfrm>
            <a:custGeom>
              <a:avLst/>
              <a:gdLst/>
              <a:ahLst/>
              <a:cxnLst/>
              <a:rect l="l" t="t" r="r" b="b"/>
              <a:pathLst>
                <a:path w="3810000">
                  <a:moveTo>
                    <a:pt x="0" y="0"/>
                  </a:moveTo>
                  <a:lnTo>
                    <a:pt x="3809998" y="1"/>
                  </a:lnTo>
                </a:path>
              </a:pathLst>
            </a:custGeom>
            <a:ln w="9524">
              <a:solidFill>
                <a:srgbClr val="008F00"/>
              </a:solidFill>
            </a:ln>
          </p:spPr>
          <p:txBody>
            <a:bodyPr wrap="square" lIns="0" tIns="0" rIns="0" bIns="0" rtlCol="0"/>
            <a:lstStyle/>
            <a:p>
              <a:endParaRPr/>
            </a:p>
          </p:txBody>
        </p:sp>
        <p:sp>
          <p:nvSpPr>
            <p:cNvPr id="32" name="object 37">
              <a:extLst>
                <a:ext uri="{FF2B5EF4-FFF2-40B4-BE49-F238E27FC236}">
                  <a16:creationId xmlns:a16="http://schemas.microsoft.com/office/drawing/2014/main" id="{A8E01A59-1EA0-3815-9D9E-44F76D3D05A2}"/>
                </a:ext>
              </a:extLst>
            </p:cNvPr>
            <p:cNvSpPr/>
            <p:nvPr/>
          </p:nvSpPr>
          <p:spPr>
            <a:xfrm>
              <a:off x="1238249" y="2274093"/>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3" name="object 38">
              <a:extLst>
                <a:ext uri="{FF2B5EF4-FFF2-40B4-BE49-F238E27FC236}">
                  <a16:creationId xmlns:a16="http://schemas.microsoft.com/office/drawing/2014/main" id="{79BEA750-D946-FE63-487A-D8A0346226C6}"/>
                </a:ext>
              </a:extLst>
            </p:cNvPr>
            <p:cNvSpPr/>
            <p:nvPr/>
          </p:nvSpPr>
          <p:spPr>
            <a:xfrm>
              <a:off x="1225549" y="2209800"/>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4" name="object 39">
              <a:extLst>
                <a:ext uri="{FF2B5EF4-FFF2-40B4-BE49-F238E27FC236}">
                  <a16:creationId xmlns:a16="http://schemas.microsoft.com/office/drawing/2014/main" id="{26DA92DE-359A-DE73-13FE-11DAE912BFA2}"/>
                </a:ext>
              </a:extLst>
            </p:cNvPr>
            <p:cNvSpPr/>
            <p:nvPr/>
          </p:nvSpPr>
          <p:spPr>
            <a:xfrm>
              <a:off x="1230312" y="2135980"/>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5" name="object 40">
              <a:extLst>
                <a:ext uri="{FF2B5EF4-FFF2-40B4-BE49-F238E27FC236}">
                  <a16:creationId xmlns:a16="http://schemas.microsoft.com/office/drawing/2014/main" id="{8A5E2E8A-FA74-4078-112B-8A0BB8AFDD12}"/>
                </a:ext>
              </a:extLst>
            </p:cNvPr>
            <p:cNvSpPr/>
            <p:nvPr/>
          </p:nvSpPr>
          <p:spPr>
            <a:xfrm>
              <a:off x="1228724" y="2068116"/>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6" name="object 41">
              <a:extLst>
                <a:ext uri="{FF2B5EF4-FFF2-40B4-BE49-F238E27FC236}">
                  <a16:creationId xmlns:a16="http://schemas.microsoft.com/office/drawing/2014/main" id="{758A8542-1FEA-DFCE-B9C0-4CA2A9865BC4}"/>
                </a:ext>
              </a:extLst>
            </p:cNvPr>
            <p:cNvSpPr/>
            <p:nvPr/>
          </p:nvSpPr>
          <p:spPr>
            <a:xfrm>
              <a:off x="1233487" y="2000249"/>
              <a:ext cx="3810000" cy="0"/>
            </a:xfrm>
            <a:custGeom>
              <a:avLst/>
              <a:gdLst/>
              <a:ahLst/>
              <a:cxnLst/>
              <a:rect l="l" t="t" r="r" b="b"/>
              <a:pathLst>
                <a:path w="3810000">
                  <a:moveTo>
                    <a:pt x="0" y="0"/>
                  </a:moveTo>
                  <a:lnTo>
                    <a:pt x="3809998" y="1"/>
                  </a:lnTo>
                </a:path>
              </a:pathLst>
            </a:custGeom>
            <a:ln w="9524">
              <a:solidFill>
                <a:srgbClr val="008F00"/>
              </a:solidFill>
            </a:ln>
          </p:spPr>
          <p:txBody>
            <a:bodyPr wrap="square" lIns="0" tIns="0" rIns="0" bIns="0" rtlCol="0"/>
            <a:lstStyle/>
            <a:p>
              <a:endParaRPr/>
            </a:p>
          </p:txBody>
        </p:sp>
        <p:sp>
          <p:nvSpPr>
            <p:cNvPr id="37" name="object 42">
              <a:extLst>
                <a:ext uri="{FF2B5EF4-FFF2-40B4-BE49-F238E27FC236}">
                  <a16:creationId xmlns:a16="http://schemas.microsoft.com/office/drawing/2014/main" id="{6C2F7779-C49F-D0DB-1EEA-1C56A46DBDB0}"/>
                </a:ext>
              </a:extLst>
            </p:cNvPr>
            <p:cNvSpPr/>
            <p:nvPr/>
          </p:nvSpPr>
          <p:spPr>
            <a:xfrm>
              <a:off x="1228724" y="1941910"/>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8" name="object 43">
              <a:extLst>
                <a:ext uri="{FF2B5EF4-FFF2-40B4-BE49-F238E27FC236}">
                  <a16:creationId xmlns:a16="http://schemas.microsoft.com/office/drawing/2014/main" id="{3A9EC38D-D56E-C9DB-2AF9-28E33997E843}"/>
                </a:ext>
              </a:extLst>
            </p:cNvPr>
            <p:cNvSpPr/>
            <p:nvPr/>
          </p:nvSpPr>
          <p:spPr>
            <a:xfrm>
              <a:off x="1228724" y="1874043"/>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9" name="object 44">
              <a:extLst>
                <a:ext uri="{FF2B5EF4-FFF2-40B4-BE49-F238E27FC236}">
                  <a16:creationId xmlns:a16="http://schemas.microsoft.com/office/drawing/2014/main" id="{3871EEBE-21E7-27EB-42E4-67C35F01FF1D}"/>
                </a:ext>
              </a:extLst>
            </p:cNvPr>
            <p:cNvSpPr/>
            <p:nvPr/>
          </p:nvSpPr>
          <p:spPr>
            <a:xfrm>
              <a:off x="1233487" y="1806179"/>
              <a:ext cx="3810000" cy="0"/>
            </a:xfrm>
            <a:custGeom>
              <a:avLst/>
              <a:gdLst/>
              <a:ahLst/>
              <a:cxnLst/>
              <a:rect l="l" t="t" r="r" b="b"/>
              <a:pathLst>
                <a:path w="3810000">
                  <a:moveTo>
                    <a:pt x="0" y="0"/>
                  </a:moveTo>
                  <a:lnTo>
                    <a:pt x="3809998" y="1"/>
                  </a:lnTo>
                </a:path>
              </a:pathLst>
            </a:custGeom>
            <a:ln w="9524">
              <a:solidFill>
                <a:srgbClr val="008F00"/>
              </a:solidFill>
            </a:ln>
          </p:spPr>
          <p:txBody>
            <a:bodyPr wrap="square" lIns="0" tIns="0" rIns="0" bIns="0" rtlCol="0"/>
            <a:lstStyle/>
            <a:p>
              <a:endParaRPr/>
            </a:p>
          </p:txBody>
        </p:sp>
        <p:sp>
          <p:nvSpPr>
            <p:cNvPr id="40" name="object 45">
              <a:extLst>
                <a:ext uri="{FF2B5EF4-FFF2-40B4-BE49-F238E27FC236}">
                  <a16:creationId xmlns:a16="http://schemas.microsoft.com/office/drawing/2014/main" id="{678696F0-B2BE-890F-BE79-91E3C1D4F0FF}"/>
                </a:ext>
              </a:extLst>
            </p:cNvPr>
            <p:cNvSpPr/>
            <p:nvPr/>
          </p:nvSpPr>
          <p:spPr>
            <a:xfrm>
              <a:off x="1220787" y="1741885"/>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41" name="object 46">
              <a:extLst>
                <a:ext uri="{FF2B5EF4-FFF2-40B4-BE49-F238E27FC236}">
                  <a16:creationId xmlns:a16="http://schemas.microsoft.com/office/drawing/2014/main" id="{D924A68F-6CFB-D8E8-92CE-1E0A8965C72B}"/>
                </a:ext>
              </a:extLst>
            </p:cNvPr>
            <p:cNvSpPr/>
            <p:nvPr/>
          </p:nvSpPr>
          <p:spPr>
            <a:xfrm>
              <a:off x="1233487" y="1668066"/>
              <a:ext cx="3810000" cy="0"/>
            </a:xfrm>
            <a:custGeom>
              <a:avLst/>
              <a:gdLst/>
              <a:ahLst/>
              <a:cxnLst/>
              <a:rect l="l" t="t" r="r" b="b"/>
              <a:pathLst>
                <a:path w="3810000">
                  <a:moveTo>
                    <a:pt x="0" y="0"/>
                  </a:moveTo>
                  <a:lnTo>
                    <a:pt x="3809998" y="1"/>
                  </a:lnTo>
                </a:path>
              </a:pathLst>
            </a:custGeom>
            <a:ln w="9524">
              <a:solidFill>
                <a:srgbClr val="008F00"/>
              </a:solidFill>
            </a:ln>
          </p:spPr>
          <p:txBody>
            <a:bodyPr wrap="square" lIns="0" tIns="0" rIns="0" bIns="0" rtlCol="0"/>
            <a:lstStyle/>
            <a:p>
              <a:endParaRPr/>
            </a:p>
          </p:txBody>
        </p:sp>
        <p:sp>
          <p:nvSpPr>
            <p:cNvPr id="42" name="object 47">
              <a:extLst>
                <a:ext uri="{FF2B5EF4-FFF2-40B4-BE49-F238E27FC236}">
                  <a16:creationId xmlns:a16="http://schemas.microsoft.com/office/drawing/2014/main" id="{0B98100C-3BE5-01A0-6999-B2F2632911D7}"/>
                </a:ext>
              </a:extLst>
            </p:cNvPr>
            <p:cNvSpPr/>
            <p:nvPr/>
          </p:nvSpPr>
          <p:spPr>
            <a:xfrm>
              <a:off x="1223962" y="1600199"/>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43" name="object 48">
              <a:extLst>
                <a:ext uri="{FF2B5EF4-FFF2-40B4-BE49-F238E27FC236}">
                  <a16:creationId xmlns:a16="http://schemas.microsoft.com/office/drawing/2014/main" id="{C4691000-D682-E1FA-618E-44037A98329E}"/>
                </a:ext>
              </a:extLst>
            </p:cNvPr>
            <p:cNvSpPr/>
            <p:nvPr/>
          </p:nvSpPr>
          <p:spPr>
            <a:xfrm>
              <a:off x="1238249" y="1532335"/>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44" name="object 49">
              <a:extLst>
                <a:ext uri="{FF2B5EF4-FFF2-40B4-BE49-F238E27FC236}">
                  <a16:creationId xmlns:a16="http://schemas.microsoft.com/office/drawing/2014/main" id="{0F716130-0802-5F52-23D9-6910EFCB88CF}"/>
                </a:ext>
              </a:extLst>
            </p:cNvPr>
            <p:cNvSpPr/>
            <p:nvPr/>
          </p:nvSpPr>
          <p:spPr>
            <a:xfrm>
              <a:off x="1330324" y="1448993"/>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45" name="object 50">
              <a:extLst>
                <a:ext uri="{FF2B5EF4-FFF2-40B4-BE49-F238E27FC236}">
                  <a16:creationId xmlns:a16="http://schemas.microsoft.com/office/drawing/2014/main" id="{1C8755BF-51C3-47D0-7F53-030BE3E80769}"/>
                </a:ext>
              </a:extLst>
            </p:cNvPr>
            <p:cNvSpPr/>
            <p:nvPr/>
          </p:nvSpPr>
          <p:spPr>
            <a:xfrm>
              <a:off x="1427162" y="14525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46" name="object 51">
              <a:extLst>
                <a:ext uri="{FF2B5EF4-FFF2-40B4-BE49-F238E27FC236}">
                  <a16:creationId xmlns:a16="http://schemas.microsoft.com/office/drawing/2014/main" id="{4F7FDF9E-1A32-F026-385F-35BDF9FFD55E}"/>
                </a:ext>
              </a:extLst>
            </p:cNvPr>
            <p:cNvSpPr/>
            <p:nvPr/>
          </p:nvSpPr>
          <p:spPr>
            <a:xfrm>
              <a:off x="1528762" y="14454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47" name="object 52">
              <a:extLst>
                <a:ext uri="{FF2B5EF4-FFF2-40B4-BE49-F238E27FC236}">
                  <a16:creationId xmlns:a16="http://schemas.microsoft.com/office/drawing/2014/main" id="{DA76C9CD-D5DF-9993-00A4-200E42B1FB80}"/>
                </a:ext>
              </a:extLst>
            </p:cNvPr>
            <p:cNvSpPr/>
            <p:nvPr/>
          </p:nvSpPr>
          <p:spPr>
            <a:xfrm>
              <a:off x="1617662" y="1448993"/>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48" name="object 53">
              <a:extLst>
                <a:ext uri="{FF2B5EF4-FFF2-40B4-BE49-F238E27FC236}">
                  <a16:creationId xmlns:a16="http://schemas.microsoft.com/office/drawing/2014/main" id="{BFDA442F-F219-F3B7-BBCD-88BD4DA77791}"/>
                </a:ext>
              </a:extLst>
            </p:cNvPr>
            <p:cNvSpPr/>
            <p:nvPr/>
          </p:nvSpPr>
          <p:spPr>
            <a:xfrm>
              <a:off x="1704974" y="14525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49" name="object 54">
              <a:extLst>
                <a:ext uri="{FF2B5EF4-FFF2-40B4-BE49-F238E27FC236}">
                  <a16:creationId xmlns:a16="http://schemas.microsoft.com/office/drawing/2014/main" id="{1AEF2D45-E279-6D8B-FA64-828EA1481532}"/>
                </a:ext>
              </a:extLst>
            </p:cNvPr>
            <p:cNvSpPr/>
            <p:nvPr/>
          </p:nvSpPr>
          <p:spPr>
            <a:xfrm>
              <a:off x="1801812" y="1456135"/>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0" name="object 55">
              <a:extLst>
                <a:ext uri="{FF2B5EF4-FFF2-40B4-BE49-F238E27FC236}">
                  <a16:creationId xmlns:a16="http://schemas.microsoft.com/office/drawing/2014/main" id="{92642A08-3A29-6550-9C9F-A5A640BD9BDC}"/>
                </a:ext>
              </a:extLst>
            </p:cNvPr>
            <p:cNvSpPr/>
            <p:nvPr/>
          </p:nvSpPr>
          <p:spPr>
            <a:xfrm>
              <a:off x="1903412" y="1448993"/>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1" name="object 56">
              <a:extLst>
                <a:ext uri="{FF2B5EF4-FFF2-40B4-BE49-F238E27FC236}">
                  <a16:creationId xmlns:a16="http://schemas.microsoft.com/office/drawing/2014/main" id="{46BA9D03-65B6-ADFC-6D03-55FD67B39ACD}"/>
                </a:ext>
              </a:extLst>
            </p:cNvPr>
            <p:cNvSpPr/>
            <p:nvPr/>
          </p:nvSpPr>
          <p:spPr>
            <a:xfrm>
              <a:off x="1992312" y="14525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2" name="object 57">
              <a:extLst>
                <a:ext uri="{FF2B5EF4-FFF2-40B4-BE49-F238E27FC236}">
                  <a16:creationId xmlns:a16="http://schemas.microsoft.com/office/drawing/2014/main" id="{E2E6137B-E77B-A629-FFCA-DE84ED3DAACD}"/>
                </a:ext>
              </a:extLst>
            </p:cNvPr>
            <p:cNvSpPr/>
            <p:nvPr/>
          </p:nvSpPr>
          <p:spPr>
            <a:xfrm>
              <a:off x="2082800" y="14454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3" name="object 58">
              <a:extLst>
                <a:ext uri="{FF2B5EF4-FFF2-40B4-BE49-F238E27FC236}">
                  <a16:creationId xmlns:a16="http://schemas.microsoft.com/office/drawing/2014/main" id="{5F1A59EC-023B-F694-5158-0324DD86FDA8}"/>
                </a:ext>
              </a:extLst>
            </p:cNvPr>
            <p:cNvSpPr/>
            <p:nvPr/>
          </p:nvSpPr>
          <p:spPr>
            <a:xfrm>
              <a:off x="2179637" y="1448993"/>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4" name="object 59">
              <a:extLst>
                <a:ext uri="{FF2B5EF4-FFF2-40B4-BE49-F238E27FC236}">
                  <a16:creationId xmlns:a16="http://schemas.microsoft.com/office/drawing/2014/main" id="{D922AB6C-1DAE-0D32-B225-E240CC2D151E}"/>
                </a:ext>
              </a:extLst>
            </p:cNvPr>
            <p:cNvSpPr/>
            <p:nvPr/>
          </p:nvSpPr>
          <p:spPr>
            <a:xfrm>
              <a:off x="2281237" y="1441848"/>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5" name="object 60">
              <a:extLst>
                <a:ext uri="{FF2B5EF4-FFF2-40B4-BE49-F238E27FC236}">
                  <a16:creationId xmlns:a16="http://schemas.microsoft.com/office/drawing/2014/main" id="{AF8B6F2F-A013-D31A-73D3-BC7302C41AAE}"/>
                </a:ext>
              </a:extLst>
            </p:cNvPr>
            <p:cNvSpPr/>
            <p:nvPr/>
          </p:nvSpPr>
          <p:spPr>
            <a:xfrm>
              <a:off x="2370137" y="14454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6" name="object 61">
              <a:extLst>
                <a:ext uri="{FF2B5EF4-FFF2-40B4-BE49-F238E27FC236}">
                  <a16:creationId xmlns:a16="http://schemas.microsoft.com/office/drawing/2014/main" id="{5F1C2135-DEC4-7E71-0ABC-8223870ADE71}"/>
                </a:ext>
              </a:extLst>
            </p:cNvPr>
            <p:cNvSpPr/>
            <p:nvPr/>
          </p:nvSpPr>
          <p:spPr>
            <a:xfrm>
              <a:off x="2457450" y="1448993"/>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7" name="object 62">
              <a:extLst>
                <a:ext uri="{FF2B5EF4-FFF2-40B4-BE49-F238E27FC236}">
                  <a16:creationId xmlns:a16="http://schemas.microsoft.com/office/drawing/2014/main" id="{1E9FC89F-80AA-CAAE-BE73-8AA89C65D2DE}"/>
                </a:ext>
              </a:extLst>
            </p:cNvPr>
            <p:cNvSpPr/>
            <p:nvPr/>
          </p:nvSpPr>
          <p:spPr>
            <a:xfrm>
              <a:off x="2554287" y="14525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8" name="object 63">
              <a:extLst>
                <a:ext uri="{FF2B5EF4-FFF2-40B4-BE49-F238E27FC236}">
                  <a16:creationId xmlns:a16="http://schemas.microsoft.com/office/drawing/2014/main" id="{51F62175-3BDD-CE2C-A3AF-5E812BD25A33}"/>
                </a:ext>
              </a:extLst>
            </p:cNvPr>
            <p:cNvSpPr/>
            <p:nvPr/>
          </p:nvSpPr>
          <p:spPr>
            <a:xfrm>
              <a:off x="2655887" y="14454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9" name="object 64">
              <a:extLst>
                <a:ext uri="{FF2B5EF4-FFF2-40B4-BE49-F238E27FC236}">
                  <a16:creationId xmlns:a16="http://schemas.microsoft.com/office/drawing/2014/main" id="{92EFEAA3-E504-A6CB-FB51-0F7B358B7521}"/>
                </a:ext>
              </a:extLst>
            </p:cNvPr>
            <p:cNvSpPr/>
            <p:nvPr/>
          </p:nvSpPr>
          <p:spPr>
            <a:xfrm>
              <a:off x="2744787" y="1448993"/>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60" name="object 65">
              <a:extLst>
                <a:ext uri="{FF2B5EF4-FFF2-40B4-BE49-F238E27FC236}">
                  <a16:creationId xmlns:a16="http://schemas.microsoft.com/office/drawing/2014/main" id="{51493533-84C6-FAE5-8653-AE1FFED79A6F}"/>
                </a:ext>
              </a:extLst>
            </p:cNvPr>
            <p:cNvSpPr/>
            <p:nvPr/>
          </p:nvSpPr>
          <p:spPr>
            <a:xfrm>
              <a:off x="2849562"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61" name="object 66">
              <a:extLst>
                <a:ext uri="{FF2B5EF4-FFF2-40B4-BE49-F238E27FC236}">
                  <a16:creationId xmlns:a16="http://schemas.microsoft.com/office/drawing/2014/main" id="{9DC063DA-D7B7-6ABD-F7E1-31B3FDCE207D}"/>
                </a:ext>
              </a:extLst>
            </p:cNvPr>
            <p:cNvSpPr/>
            <p:nvPr/>
          </p:nvSpPr>
          <p:spPr>
            <a:xfrm>
              <a:off x="2946399" y="1448993"/>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62" name="object 67">
              <a:extLst>
                <a:ext uri="{FF2B5EF4-FFF2-40B4-BE49-F238E27FC236}">
                  <a16:creationId xmlns:a16="http://schemas.microsoft.com/office/drawing/2014/main" id="{74465F4B-5DD7-3C5B-0E63-43A175A7E3E4}"/>
                </a:ext>
              </a:extLst>
            </p:cNvPr>
            <p:cNvSpPr/>
            <p:nvPr/>
          </p:nvSpPr>
          <p:spPr>
            <a:xfrm>
              <a:off x="3047999" y="14418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63" name="object 68">
              <a:extLst>
                <a:ext uri="{FF2B5EF4-FFF2-40B4-BE49-F238E27FC236}">
                  <a16:creationId xmlns:a16="http://schemas.microsoft.com/office/drawing/2014/main" id="{CA482496-8A4F-21E9-BE7E-7AF1C154126F}"/>
                </a:ext>
              </a:extLst>
            </p:cNvPr>
            <p:cNvSpPr/>
            <p:nvPr/>
          </p:nvSpPr>
          <p:spPr>
            <a:xfrm>
              <a:off x="3136899"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64" name="object 69">
              <a:extLst>
                <a:ext uri="{FF2B5EF4-FFF2-40B4-BE49-F238E27FC236}">
                  <a16:creationId xmlns:a16="http://schemas.microsoft.com/office/drawing/2014/main" id="{FD8035C6-6C78-C3EB-E0EC-FCEF3DADC1E2}"/>
                </a:ext>
              </a:extLst>
            </p:cNvPr>
            <p:cNvSpPr/>
            <p:nvPr/>
          </p:nvSpPr>
          <p:spPr>
            <a:xfrm>
              <a:off x="3224212" y="1448993"/>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65" name="object 70">
              <a:extLst>
                <a:ext uri="{FF2B5EF4-FFF2-40B4-BE49-F238E27FC236}">
                  <a16:creationId xmlns:a16="http://schemas.microsoft.com/office/drawing/2014/main" id="{C1936AE5-BE5A-AB93-1C54-FE74D5B328F8}"/>
                </a:ext>
              </a:extLst>
            </p:cNvPr>
            <p:cNvSpPr/>
            <p:nvPr/>
          </p:nvSpPr>
          <p:spPr>
            <a:xfrm>
              <a:off x="3321049" y="1452563"/>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66" name="object 71">
              <a:extLst>
                <a:ext uri="{FF2B5EF4-FFF2-40B4-BE49-F238E27FC236}">
                  <a16:creationId xmlns:a16="http://schemas.microsoft.com/office/drawing/2014/main" id="{7AF9E35B-6291-F213-359B-F9109F800BA4}"/>
                </a:ext>
              </a:extLst>
            </p:cNvPr>
            <p:cNvSpPr/>
            <p:nvPr/>
          </p:nvSpPr>
          <p:spPr>
            <a:xfrm>
              <a:off x="3422649"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67" name="object 72">
              <a:extLst>
                <a:ext uri="{FF2B5EF4-FFF2-40B4-BE49-F238E27FC236}">
                  <a16:creationId xmlns:a16="http://schemas.microsoft.com/office/drawing/2014/main" id="{6DE17946-2566-6A4D-FEBD-F6A70AAE87DC}"/>
                </a:ext>
              </a:extLst>
            </p:cNvPr>
            <p:cNvSpPr/>
            <p:nvPr/>
          </p:nvSpPr>
          <p:spPr>
            <a:xfrm>
              <a:off x="3511548" y="1448993"/>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68" name="object 73">
              <a:extLst>
                <a:ext uri="{FF2B5EF4-FFF2-40B4-BE49-F238E27FC236}">
                  <a16:creationId xmlns:a16="http://schemas.microsoft.com/office/drawing/2014/main" id="{E34F88C7-DF6A-0EA2-F8A8-1B05AD0F9019}"/>
                </a:ext>
              </a:extLst>
            </p:cNvPr>
            <p:cNvSpPr/>
            <p:nvPr/>
          </p:nvSpPr>
          <p:spPr>
            <a:xfrm>
              <a:off x="3602037" y="14418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69" name="object 74">
              <a:extLst>
                <a:ext uri="{FF2B5EF4-FFF2-40B4-BE49-F238E27FC236}">
                  <a16:creationId xmlns:a16="http://schemas.microsoft.com/office/drawing/2014/main" id="{87015424-2783-3C2A-59B8-4FF9D6F1E9FA}"/>
                </a:ext>
              </a:extLst>
            </p:cNvPr>
            <p:cNvSpPr/>
            <p:nvPr/>
          </p:nvSpPr>
          <p:spPr>
            <a:xfrm>
              <a:off x="3698873"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0" name="object 75">
              <a:extLst>
                <a:ext uri="{FF2B5EF4-FFF2-40B4-BE49-F238E27FC236}">
                  <a16:creationId xmlns:a16="http://schemas.microsoft.com/office/drawing/2014/main" id="{D2CCCE2A-621E-FE3F-9619-CC048B683DA9}"/>
                </a:ext>
              </a:extLst>
            </p:cNvPr>
            <p:cNvSpPr/>
            <p:nvPr/>
          </p:nvSpPr>
          <p:spPr>
            <a:xfrm>
              <a:off x="3800474" y="1438275"/>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1" name="object 76">
              <a:extLst>
                <a:ext uri="{FF2B5EF4-FFF2-40B4-BE49-F238E27FC236}">
                  <a16:creationId xmlns:a16="http://schemas.microsoft.com/office/drawing/2014/main" id="{85BDD7E1-27D2-41DB-64FE-33EF5E3C370E}"/>
                </a:ext>
              </a:extLst>
            </p:cNvPr>
            <p:cNvSpPr/>
            <p:nvPr/>
          </p:nvSpPr>
          <p:spPr>
            <a:xfrm>
              <a:off x="3889374" y="14418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2" name="object 77">
              <a:extLst>
                <a:ext uri="{FF2B5EF4-FFF2-40B4-BE49-F238E27FC236}">
                  <a16:creationId xmlns:a16="http://schemas.microsoft.com/office/drawing/2014/main" id="{AD98FC2E-FD2D-0645-48A9-7449D54A0677}"/>
                </a:ext>
              </a:extLst>
            </p:cNvPr>
            <p:cNvSpPr/>
            <p:nvPr/>
          </p:nvSpPr>
          <p:spPr>
            <a:xfrm>
              <a:off x="3976687"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3" name="object 78">
              <a:extLst>
                <a:ext uri="{FF2B5EF4-FFF2-40B4-BE49-F238E27FC236}">
                  <a16:creationId xmlns:a16="http://schemas.microsoft.com/office/drawing/2014/main" id="{1C85AAC7-62F0-AA49-8349-54C959A1D566}"/>
                </a:ext>
              </a:extLst>
            </p:cNvPr>
            <p:cNvSpPr/>
            <p:nvPr/>
          </p:nvSpPr>
          <p:spPr>
            <a:xfrm>
              <a:off x="4073524" y="1448993"/>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4" name="object 79">
              <a:extLst>
                <a:ext uri="{FF2B5EF4-FFF2-40B4-BE49-F238E27FC236}">
                  <a16:creationId xmlns:a16="http://schemas.microsoft.com/office/drawing/2014/main" id="{18E323DF-906D-2FFF-33EE-B9DC30B60F04}"/>
                </a:ext>
              </a:extLst>
            </p:cNvPr>
            <p:cNvSpPr/>
            <p:nvPr/>
          </p:nvSpPr>
          <p:spPr>
            <a:xfrm>
              <a:off x="4175124" y="14418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5" name="object 80">
              <a:extLst>
                <a:ext uri="{FF2B5EF4-FFF2-40B4-BE49-F238E27FC236}">
                  <a16:creationId xmlns:a16="http://schemas.microsoft.com/office/drawing/2014/main" id="{5C5AFC38-C6E6-2BE1-E804-7E8A4ED0AE94}"/>
                </a:ext>
              </a:extLst>
            </p:cNvPr>
            <p:cNvSpPr/>
            <p:nvPr/>
          </p:nvSpPr>
          <p:spPr>
            <a:xfrm>
              <a:off x="4264024"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6" name="object 81">
              <a:extLst>
                <a:ext uri="{FF2B5EF4-FFF2-40B4-BE49-F238E27FC236}">
                  <a16:creationId xmlns:a16="http://schemas.microsoft.com/office/drawing/2014/main" id="{E38FA333-C7D5-E0FF-1AAC-45C3D13BE358}"/>
                </a:ext>
              </a:extLst>
            </p:cNvPr>
            <p:cNvSpPr/>
            <p:nvPr/>
          </p:nvSpPr>
          <p:spPr>
            <a:xfrm>
              <a:off x="4359274" y="14418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7" name="object 82">
              <a:extLst>
                <a:ext uri="{FF2B5EF4-FFF2-40B4-BE49-F238E27FC236}">
                  <a16:creationId xmlns:a16="http://schemas.microsoft.com/office/drawing/2014/main" id="{242CD9EC-4BAF-2C93-D852-D4090BD0775F}"/>
                </a:ext>
              </a:extLst>
            </p:cNvPr>
            <p:cNvSpPr/>
            <p:nvPr/>
          </p:nvSpPr>
          <p:spPr>
            <a:xfrm>
              <a:off x="4448174"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8" name="object 83">
              <a:extLst>
                <a:ext uri="{FF2B5EF4-FFF2-40B4-BE49-F238E27FC236}">
                  <a16:creationId xmlns:a16="http://schemas.microsoft.com/office/drawing/2014/main" id="{C6A17674-BB6C-7DD6-7470-682E75A97DED}"/>
                </a:ext>
              </a:extLst>
            </p:cNvPr>
            <p:cNvSpPr/>
            <p:nvPr/>
          </p:nvSpPr>
          <p:spPr>
            <a:xfrm>
              <a:off x="4535487" y="1448993"/>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9" name="object 84">
              <a:extLst>
                <a:ext uri="{FF2B5EF4-FFF2-40B4-BE49-F238E27FC236}">
                  <a16:creationId xmlns:a16="http://schemas.microsoft.com/office/drawing/2014/main" id="{BFEBBE91-B1CF-A6E4-5B00-44851A2ADE66}"/>
                </a:ext>
              </a:extLst>
            </p:cNvPr>
            <p:cNvSpPr/>
            <p:nvPr/>
          </p:nvSpPr>
          <p:spPr>
            <a:xfrm>
              <a:off x="4632324" y="1452563"/>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80" name="object 85">
              <a:extLst>
                <a:ext uri="{FF2B5EF4-FFF2-40B4-BE49-F238E27FC236}">
                  <a16:creationId xmlns:a16="http://schemas.microsoft.com/office/drawing/2014/main" id="{CC8928E9-A4A9-B53F-3C87-F5BC7973660F}"/>
                </a:ext>
              </a:extLst>
            </p:cNvPr>
            <p:cNvSpPr/>
            <p:nvPr/>
          </p:nvSpPr>
          <p:spPr>
            <a:xfrm>
              <a:off x="4733924"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81" name="object 86">
              <a:extLst>
                <a:ext uri="{FF2B5EF4-FFF2-40B4-BE49-F238E27FC236}">
                  <a16:creationId xmlns:a16="http://schemas.microsoft.com/office/drawing/2014/main" id="{97C9AD5F-AD54-70C9-08AD-E54C6D1732CF}"/>
                </a:ext>
              </a:extLst>
            </p:cNvPr>
            <p:cNvSpPr/>
            <p:nvPr/>
          </p:nvSpPr>
          <p:spPr>
            <a:xfrm>
              <a:off x="4822823" y="1448993"/>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82" name="object 87">
              <a:extLst>
                <a:ext uri="{FF2B5EF4-FFF2-40B4-BE49-F238E27FC236}">
                  <a16:creationId xmlns:a16="http://schemas.microsoft.com/office/drawing/2014/main" id="{9901E8A9-6AB3-2AE8-A3C2-8893AA1CE204}"/>
                </a:ext>
              </a:extLst>
            </p:cNvPr>
            <p:cNvSpPr/>
            <p:nvPr/>
          </p:nvSpPr>
          <p:spPr>
            <a:xfrm>
              <a:off x="4929187" y="14454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83" name="object 88">
              <a:extLst>
                <a:ext uri="{FF2B5EF4-FFF2-40B4-BE49-F238E27FC236}">
                  <a16:creationId xmlns:a16="http://schemas.microsoft.com/office/drawing/2014/main" id="{8D2527D1-0B63-B57D-E8E1-083E61F7B96A}"/>
                </a:ext>
              </a:extLst>
            </p:cNvPr>
            <p:cNvSpPr/>
            <p:nvPr/>
          </p:nvSpPr>
          <p:spPr>
            <a:xfrm>
              <a:off x="1284288" y="1490663"/>
              <a:ext cx="3703954" cy="2708910"/>
            </a:xfrm>
            <a:custGeom>
              <a:avLst/>
              <a:gdLst/>
              <a:ahLst/>
              <a:cxnLst/>
              <a:rect l="l" t="t" r="r" b="b"/>
              <a:pathLst>
                <a:path w="3703954" h="2708910">
                  <a:moveTo>
                    <a:pt x="3703635" y="2708670"/>
                  </a:moveTo>
                  <a:lnTo>
                    <a:pt x="3621085" y="2632470"/>
                  </a:lnTo>
                  <a:lnTo>
                    <a:pt x="3519485" y="2563415"/>
                  </a:lnTo>
                  <a:lnTo>
                    <a:pt x="3509960" y="2487215"/>
                  </a:lnTo>
                  <a:lnTo>
                    <a:pt x="3417885" y="2431255"/>
                  </a:lnTo>
                  <a:lnTo>
                    <a:pt x="3028948" y="2146696"/>
                  </a:lnTo>
                  <a:lnTo>
                    <a:pt x="2770186" y="2146696"/>
                  </a:lnTo>
                  <a:lnTo>
                    <a:pt x="2474911" y="1939527"/>
                  </a:lnTo>
                  <a:lnTo>
                    <a:pt x="2474911" y="1870471"/>
                  </a:lnTo>
                  <a:lnTo>
                    <a:pt x="1995486" y="1516855"/>
                  </a:lnTo>
                  <a:lnTo>
                    <a:pt x="1995486" y="1440655"/>
                  </a:lnTo>
                  <a:lnTo>
                    <a:pt x="1339848" y="963215"/>
                  </a:lnTo>
                  <a:lnTo>
                    <a:pt x="858836" y="963215"/>
                  </a:lnTo>
                  <a:lnTo>
                    <a:pt x="582611" y="761999"/>
                  </a:lnTo>
                  <a:lnTo>
                    <a:pt x="582611" y="678656"/>
                  </a:lnTo>
                  <a:lnTo>
                    <a:pt x="406399" y="540543"/>
                  </a:lnTo>
                  <a:lnTo>
                    <a:pt x="406399" y="422671"/>
                  </a:lnTo>
                  <a:lnTo>
                    <a:pt x="111124" y="214312"/>
                  </a:lnTo>
                  <a:lnTo>
                    <a:pt x="111124" y="89296"/>
                  </a:lnTo>
                  <a:lnTo>
                    <a:pt x="0" y="0"/>
                  </a:lnTo>
                </a:path>
              </a:pathLst>
            </a:custGeom>
            <a:ln w="38099">
              <a:solidFill>
                <a:srgbClr val="011279"/>
              </a:solidFill>
            </a:ln>
          </p:spPr>
          <p:txBody>
            <a:bodyPr wrap="square" lIns="0" tIns="0" rIns="0" bIns="0" rtlCol="0"/>
            <a:lstStyle/>
            <a:p>
              <a:endParaRPr/>
            </a:p>
          </p:txBody>
        </p:sp>
      </p:grpSp>
      <p:sp>
        <p:nvSpPr>
          <p:cNvPr id="84" name="object 90">
            <a:extLst>
              <a:ext uri="{FF2B5EF4-FFF2-40B4-BE49-F238E27FC236}">
                <a16:creationId xmlns:a16="http://schemas.microsoft.com/office/drawing/2014/main" id="{622E3988-350C-F61C-C0F5-D08434695503}"/>
              </a:ext>
            </a:extLst>
          </p:cNvPr>
          <p:cNvSpPr txBox="1"/>
          <p:nvPr/>
        </p:nvSpPr>
        <p:spPr>
          <a:xfrm>
            <a:off x="1143033" y="1893287"/>
            <a:ext cx="406400" cy="2740025"/>
          </a:xfrm>
          <a:prstGeom prst="rect">
            <a:avLst/>
          </a:prstGeom>
        </p:spPr>
        <p:txBody>
          <a:bodyPr vert="vert" wrap="square" lIns="0" tIns="29845" rIns="0" bIns="0" rtlCol="0">
            <a:spAutoFit/>
          </a:bodyPr>
          <a:lstStyle/>
          <a:p>
            <a:pPr marL="12700">
              <a:lnSpc>
                <a:spcPct val="100000"/>
              </a:lnSpc>
              <a:spcBef>
                <a:spcPts val="235"/>
              </a:spcBef>
              <a:tabLst>
                <a:tab pos="2477135" algn="l"/>
              </a:tabLst>
            </a:pPr>
            <a:r>
              <a:rPr sz="2000" dirty="0">
                <a:latin typeface="Arial MT"/>
                <a:cs typeface="Arial MT"/>
              </a:rPr>
              <a:t>y</a:t>
            </a:r>
            <a:r>
              <a:rPr sz="1950" baseline="-21367" dirty="0">
                <a:latin typeface="Arial MT"/>
                <a:cs typeface="Arial MT"/>
              </a:rPr>
              <a:t>1 </a:t>
            </a:r>
            <a:r>
              <a:rPr sz="1950" spc="-254" baseline="-21367" dirty="0">
                <a:latin typeface="Arial MT"/>
                <a:cs typeface="Arial MT"/>
              </a:rPr>
              <a:t> </a:t>
            </a:r>
            <a:r>
              <a:rPr sz="2000" dirty="0">
                <a:latin typeface="Arial MT"/>
                <a:cs typeface="Arial MT"/>
              </a:rPr>
              <a:t>……………………	y</a:t>
            </a:r>
            <a:r>
              <a:rPr sz="1950" baseline="-21367" dirty="0">
                <a:latin typeface="Arial MT"/>
                <a:cs typeface="Arial MT"/>
              </a:rPr>
              <a:t>N</a:t>
            </a:r>
          </a:p>
        </p:txBody>
      </p:sp>
      <p:sp>
        <p:nvSpPr>
          <p:cNvPr id="85" name="object 89">
            <a:extLst>
              <a:ext uri="{FF2B5EF4-FFF2-40B4-BE49-F238E27FC236}">
                <a16:creationId xmlns:a16="http://schemas.microsoft.com/office/drawing/2014/main" id="{66717245-E4D7-2093-13DE-584AE42278C9}"/>
              </a:ext>
            </a:extLst>
          </p:cNvPr>
          <p:cNvSpPr txBox="1"/>
          <p:nvPr/>
        </p:nvSpPr>
        <p:spPr>
          <a:xfrm>
            <a:off x="1569941" y="1340441"/>
            <a:ext cx="7286625" cy="1432560"/>
          </a:xfrm>
          <a:prstGeom prst="rect">
            <a:avLst/>
          </a:prstGeom>
        </p:spPr>
        <p:txBody>
          <a:bodyPr vert="horz" wrap="square" lIns="0" tIns="12700" rIns="0" bIns="0" rtlCol="0">
            <a:spAutoFit/>
          </a:bodyPr>
          <a:lstStyle/>
          <a:p>
            <a:pPr marL="38100">
              <a:lnSpc>
                <a:spcPct val="100000"/>
              </a:lnSpc>
              <a:spcBef>
                <a:spcPts val="100"/>
              </a:spcBef>
              <a:tabLst>
                <a:tab pos="3518535" algn="l"/>
              </a:tabLst>
            </a:pPr>
            <a:r>
              <a:rPr sz="2000" spc="5" dirty="0">
                <a:latin typeface="Arial MT"/>
                <a:cs typeface="Arial MT"/>
              </a:rPr>
              <a:t>x</a:t>
            </a:r>
            <a:r>
              <a:rPr sz="1950" spc="7" baseline="-21367" dirty="0">
                <a:latin typeface="Arial MT"/>
                <a:cs typeface="Arial MT"/>
              </a:rPr>
              <a:t>1</a:t>
            </a:r>
            <a:r>
              <a:rPr sz="1950" spc="284" baseline="-21367" dirty="0">
                <a:latin typeface="Arial MT"/>
                <a:cs typeface="Arial MT"/>
              </a:rPr>
              <a:t> </a:t>
            </a:r>
            <a:r>
              <a:rPr sz="2000" dirty="0">
                <a:latin typeface="Arial MT"/>
                <a:cs typeface="Arial MT"/>
              </a:rPr>
              <a:t>………………………………	</a:t>
            </a:r>
            <a:r>
              <a:rPr sz="2000" spc="10" dirty="0">
                <a:latin typeface="Arial MT"/>
                <a:cs typeface="Arial MT"/>
              </a:rPr>
              <a:t>x</a:t>
            </a:r>
            <a:r>
              <a:rPr sz="1950" spc="15" baseline="-21367" dirty="0">
                <a:latin typeface="Arial MT"/>
                <a:cs typeface="Arial MT"/>
              </a:rPr>
              <a:t>M</a:t>
            </a:r>
            <a:endParaRPr sz="1950" baseline="-21367" dirty="0">
              <a:latin typeface="Arial MT"/>
              <a:cs typeface="Arial MT"/>
            </a:endParaRPr>
          </a:p>
          <a:p>
            <a:pPr>
              <a:lnSpc>
                <a:spcPct val="100000"/>
              </a:lnSpc>
              <a:spcBef>
                <a:spcPts val="55"/>
              </a:spcBef>
            </a:pPr>
            <a:endParaRPr sz="2700" dirty="0">
              <a:latin typeface="Arial MT"/>
              <a:cs typeface="Arial MT"/>
            </a:endParaRPr>
          </a:p>
          <a:p>
            <a:pPr marL="4457065" marR="17780">
              <a:lnSpc>
                <a:spcPts val="2800"/>
              </a:lnSpc>
            </a:pPr>
            <a:r>
              <a:rPr sz="2400" spc="-5" dirty="0">
                <a:solidFill>
                  <a:srgbClr val="000066"/>
                </a:solidFill>
                <a:latin typeface="Calibri"/>
                <a:cs typeface="Calibri"/>
              </a:rPr>
              <a:t>(Note</a:t>
            </a:r>
            <a:r>
              <a:rPr sz="2400" spc="-25" dirty="0">
                <a:solidFill>
                  <a:srgbClr val="000066"/>
                </a:solidFill>
                <a:latin typeface="Calibri"/>
                <a:cs typeface="Calibri"/>
              </a:rPr>
              <a:t> </a:t>
            </a:r>
            <a:r>
              <a:rPr sz="2400" dirty="0">
                <a:solidFill>
                  <a:srgbClr val="000066"/>
                </a:solidFill>
                <a:latin typeface="Calibri"/>
                <a:cs typeface="Calibri"/>
              </a:rPr>
              <a:t>that</a:t>
            </a:r>
            <a:r>
              <a:rPr sz="2400" spc="-15" dirty="0">
                <a:solidFill>
                  <a:srgbClr val="000066"/>
                </a:solidFill>
                <a:latin typeface="Calibri"/>
                <a:cs typeface="Calibri"/>
              </a:rPr>
              <a:t> </a:t>
            </a:r>
            <a:r>
              <a:rPr sz="2400" dirty="0">
                <a:solidFill>
                  <a:srgbClr val="000066"/>
                </a:solidFill>
                <a:latin typeface="Calibri"/>
                <a:cs typeface="Calibri"/>
              </a:rPr>
              <a:t>the</a:t>
            </a:r>
            <a:r>
              <a:rPr sz="2400" spc="-15" dirty="0">
                <a:solidFill>
                  <a:srgbClr val="000066"/>
                </a:solidFill>
                <a:latin typeface="Calibri"/>
                <a:cs typeface="Calibri"/>
              </a:rPr>
              <a:t> </a:t>
            </a:r>
            <a:r>
              <a:rPr sz="2400" spc="-5" dirty="0">
                <a:solidFill>
                  <a:srgbClr val="000066"/>
                </a:solidFill>
                <a:latin typeface="Calibri"/>
                <a:cs typeface="Calibri"/>
              </a:rPr>
              <a:t>origin</a:t>
            </a:r>
            <a:r>
              <a:rPr sz="2400" spc="-15" dirty="0">
                <a:solidFill>
                  <a:srgbClr val="000066"/>
                </a:solidFill>
                <a:latin typeface="Calibri"/>
                <a:cs typeface="Calibri"/>
              </a:rPr>
              <a:t> </a:t>
            </a:r>
            <a:r>
              <a:rPr sz="2400" dirty="0">
                <a:solidFill>
                  <a:srgbClr val="000066"/>
                </a:solidFill>
                <a:latin typeface="Calibri"/>
                <a:cs typeface="Calibri"/>
              </a:rPr>
              <a:t>is </a:t>
            </a:r>
            <a:r>
              <a:rPr sz="2400" spc="-530" dirty="0">
                <a:solidFill>
                  <a:srgbClr val="000066"/>
                </a:solidFill>
                <a:latin typeface="Calibri"/>
                <a:cs typeface="Calibri"/>
              </a:rPr>
              <a:t> </a:t>
            </a:r>
            <a:r>
              <a:rPr sz="2400" dirty="0">
                <a:solidFill>
                  <a:srgbClr val="000066"/>
                </a:solidFill>
                <a:latin typeface="Calibri"/>
                <a:cs typeface="Calibri"/>
              </a:rPr>
              <a:t>at</a:t>
            </a:r>
            <a:r>
              <a:rPr sz="2400" spc="-10" dirty="0">
                <a:solidFill>
                  <a:srgbClr val="000066"/>
                </a:solidFill>
                <a:latin typeface="Calibri"/>
                <a:cs typeface="Calibri"/>
              </a:rPr>
              <a:t> </a:t>
            </a:r>
            <a:r>
              <a:rPr sz="2400" dirty="0">
                <a:solidFill>
                  <a:srgbClr val="000066"/>
                </a:solidFill>
                <a:latin typeface="Calibri"/>
                <a:cs typeface="Calibri"/>
              </a:rPr>
              <a:t>the</a:t>
            </a:r>
            <a:r>
              <a:rPr sz="2400" spc="-5" dirty="0">
                <a:solidFill>
                  <a:srgbClr val="000066"/>
                </a:solidFill>
                <a:latin typeface="Calibri"/>
                <a:cs typeface="Calibri"/>
              </a:rPr>
              <a:t> </a:t>
            </a:r>
            <a:r>
              <a:rPr sz="2400" dirty="0">
                <a:solidFill>
                  <a:srgbClr val="000066"/>
                </a:solidFill>
                <a:latin typeface="Calibri"/>
                <a:cs typeface="Calibri"/>
              </a:rPr>
              <a:t>upper</a:t>
            </a:r>
            <a:r>
              <a:rPr sz="2400" spc="-5" dirty="0">
                <a:solidFill>
                  <a:srgbClr val="000066"/>
                </a:solidFill>
                <a:latin typeface="Calibri"/>
                <a:cs typeface="Calibri"/>
              </a:rPr>
              <a:t> </a:t>
            </a:r>
            <a:r>
              <a:rPr sz="2400" spc="-15" dirty="0">
                <a:solidFill>
                  <a:srgbClr val="000066"/>
                </a:solidFill>
                <a:latin typeface="Calibri"/>
                <a:cs typeface="Calibri"/>
              </a:rPr>
              <a:t>left.)</a:t>
            </a:r>
            <a:endParaRPr sz="2400" dirty="0">
              <a:latin typeface="Calibri"/>
              <a:cs typeface="Calibri"/>
            </a:endParaRPr>
          </a:p>
        </p:txBody>
      </p:sp>
    </p:spTree>
    <p:extLst>
      <p:ext uri="{BB962C8B-B14F-4D97-AF65-F5344CB8AC3E}">
        <p14:creationId xmlns:p14="http://schemas.microsoft.com/office/powerpoint/2010/main" val="3122153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4779DAC1-A2D8-D7CE-625D-F06B8EC5BB8B}"/>
              </a:ext>
            </a:extLst>
          </p:cNvPr>
          <p:cNvSpPr txBox="1">
            <a:spLocks/>
          </p:cNvSpPr>
          <p:nvPr/>
        </p:nvSpPr>
        <p:spPr>
          <a:xfrm>
            <a:off x="993139" y="990443"/>
            <a:ext cx="7553702"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dirty="0"/>
              <a:t>A</a:t>
            </a:r>
            <a:r>
              <a:rPr lang="en-US" spc="-5" dirty="0"/>
              <a:t> variant</a:t>
            </a:r>
            <a:r>
              <a:rPr lang="en-US" dirty="0"/>
              <a:t> of</a:t>
            </a:r>
            <a:r>
              <a:rPr lang="en-US" spc="-5" dirty="0"/>
              <a:t> the</a:t>
            </a:r>
            <a:r>
              <a:rPr lang="en-US" dirty="0"/>
              <a:t> </a:t>
            </a:r>
            <a:r>
              <a:rPr lang="en-US" spc="-5" dirty="0"/>
              <a:t>basic</a:t>
            </a:r>
            <a:r>
              <a:rPr lang="en-US" dirty="0"/>
              <a:t> </a:t>
            </a:r>
            <a:r>
              <a:rPr lang="en-US" spc="-5" dirty="0"/>
              <a:t>algorithm:</a:t>
            </a:r>
          </a:p>
        </p:txBody>
      </p:sp>
      <p:sp>
        <p:nvSpPr>
          <p:cNvPr id="3" name="object 7">
            <a:extLst>
              <a:ext uri="{FF2B5EF4-FFF2-40B4-BE49-F238E27FC236}">
                <a16:creationId xmlns:a16="http://schemas.microsoft.com/office/drawing/2014/main" id="{BE3B2B10-5CBC-0A73-1D31-C6CF53D7CBB9}"/>
              </a:ext>
            </a:extLst>
          </p:cNvPr>
          <p:cNvSpPr txBox="1"/>
          <p:nvPr/>
        </p:nvSpPr>
        <p:spPr>
          <a:xfrm>
            <a:off x="776981" y="2591431"/>
            <a:ext cx="8439150" cy="2931160"/>
          </a:xfrm>
          <a:prstGeom prst="rect">
            <a:avLst/>
          </a:prstGeom>
        </p:spPr>
        <p:txBody>
          <a:bodyPr vert="horz" wrap="square" lIns="0" tIns="33020" rIns="0" bIns="0" rtlCol="0">
            <a:spAutoFit/>
          </a:bodyPr>
          <a:lstStyle/>
          <a:p>
            <a:pPr marL="431165" marR="335915" indent="-342900">
              <a:lnSpc>
                <a:spcPts val="2800"/>
              </a:lnSpc>
              <a:spcBef>
                <a:spcPts val="260"/>
              </a:spcBef>
              <a:buClr>
                <a:srgbClr val="CC0000"/>
              </a:buClr>
              <a:buFont typeface="Times New Roman"/>
              <a:buChar char="•"/>
              <a:tabLst>
                <a:tab pos="431165" algn="l"/>
                <a:tab pos="431800" algn="l"/>
              </a:tabLst>
            </a:pPr>
            <a:r>
              <a:rPr sz="2400" spc="-5" dirty="0">
                <a:latin typeface="Calibri"/>
                <a:cs typeface="Calibri"/>
              </a:rPr>
              <a:t>Maybe </a:t>
            </a:r>
            <a:r>
              <a:rPr sz="2400" dirty="0">
                <a:latin typeface="Calibri"/>
                <a:cs typeface="Calibri"/>
              </a:rPr>
              <a:t>it is OK to </a:t>
            </a:r>
            <a:r>
              <a:rPr sz="2400" spc="-5" dirty="0">
                <a:latin typeface="Calibri"/>
                <a:cs typeface="Calibri"/>
              </a:rPr>
              <a:t>have </a:t>
            </a:r>
            <a:r>
              <a:rPr sz="2400" dirty="0">
                <a:latin typeface="Calibri"/>
                <a:cs typeface="Calibri"/>
              </a:rPr>
              <a:t>an </a:t>
            </a:r>
            <a:r>
              <a:rPr sz="2400" spc="-5" dirty="0">
                <a:latin typeface="Calibri"/>
                <a:cs typeface="Calibri"/>
              </a:rPr>
              <a:t>unlimited </a:t>
            </a:r>
            <a:r>
              <a:rPr sz="2400" dirty="0">
                <a:latin typeface="Calibri"/>
                <a:cs typeface="Calibri"/>
              </a:rPr>
              <a:t># </a:t>
            </a:r>
            <a:r>
              <a:rPr sz="2400" spc="-5" dirty="0">
                <a:latin typeface="Calibri"/>
                <a:cs typeface="Calibri"/>
              </a:rPr>
              <a:t>of </a:t>
            </a:r>
            <a:r>
              <a:rPr sz="2400" dirty="0">
                <a:latin typeface="Calibri"/>
                <a:cs typeface="Calibri"/>
              </a:rPr>
              <a:t>gaps in the beginning </a:t>
            </a:r>
            <a:r>
              <a:rPr sz="2400" spc="-530"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end:</a:t>
            </a:r>
          </a:p>
          <a:p>
            <a:pPr>
              <a:lnSpc>
                <a:spcPct val="100000"/>
              </a:lnSpc>
              <a:spcBef>
                <a:spcPts val="40"/>
              </a:spcBef>
              <a:buClr>
                <a:srgbClr val="CC0000"/>
              </a:buClr>
              <a:buFont typeface="Times New Roman"/>
              <a:buChar char="•"/>
            </a:pPr>
            <a:endParaRPr sz="3650" dirty="0">
              <a:latin typeface="Calibri"/>
              <a:cs typeface="Calibri"/>
            </a:endParaRPr>
          </a:p>
          <a:p>
            <a:pPr marL="12700" marR="5080">
              <a:lnSpc>
                <a:spcPts val="2800"/>
              </a:lnSpc>
            </a:pPr>
            <a:r>
              <a:rPr sz="2400" b="1" spc="-5" dirty="0">
                <a:solidFill>
                  <a:srgbClr val="006699"/>
                </a:solidFill>
                <a:latin typeface="Courier New"/>
                <a:cs typeface="Courier New"/>
              </a:rPr>
              <a:t>----------</a:t>
            </a:r>
            <a:r>
              <a:rPr sz="2400" b="1" spc="-5" dirty="0">
                <a:solidFill>
                  <a:srgbClr val="CC0000"/>
                </a:solidFill>
                <a:latin typeface="Courier New"/>
                <a:cs typeface="Courier New"/>
              </a:rPr>
              <a:t>CTATCAC</a:t>
            </a:r>
            <a:r>
              <a:rPr sz="2400" b="1" spc="-5" dirty="0">
                <a:solidFill>
                  <a:srgbClr val="006699"/>
                </a:solidFill>
                <a:latin typeface="Courier New"/>
                <a:cs typeface="Courier New"/>
              </a:rPr>
              <a:t>CT</a:t>
            </a:r>
            <a:r>
              <a:rPr sz="2400" b="1" spc="-5" dirty="0">
                <a:solidFill>
                  <a:srgbClr val="CC0000"/>
                </a:solidFill>
                <a:latin typeface="Courier New"/>
                <a:cs typeface="Courier New"/>
              </a:rPr>
              <a:t>GACC</a:t>
            </a:r>
            <a:r>
              <a:rPr sz="2400" b="1" spc="-5" dirty="0">
                <a:solidFill>
                  <a:srgbClr val="006699"/>
                </a:solidFill>
                <a:latin typeface="Courier New"/>
                <a:cs typeface="Courier New"/>
              </a:rPr>
              <a:t>T</a:t>
            </a:r>
            <a:r>
              <a:rPr sz="2400" b="1" spc="-5" dirty="0">
                <a:solidFill>
                  <a:srgbClr val="CC0000"/>
                </a:solidFill>
                <a:latin typeface="Courier New"/>
                <a:cs typeface="Courier New"/>
              </a:rPr>
              <a:t>C</a:t>
            </a:r>
            <a:r>
              <a:rPr sz="2400" b="1" spc="-5" dirty="0">
                <a:solidFill>
                  <a:srgbClr val="006699"/>
                </a:solidFill>
                <a:latin typeface="Courier New"/>
                <a:cs typeface="Courier New"/>
              </a:rPr>
              <a:t>CA</a:t>
            </a:r>
            <a:r>
              <a:rPr sz="2400" b="1" spc="-5" dirty="0">
                <a:solidFill>
                  <a:srgbClr val="CC0000"/>
                </a:solidFill>
                <a:latin typeface="Courier New"/>
                <a:cs typeface="Courier New"/>
              </a:rPr>
              <a:t>GG</a:t>
            </a:r>
            <a:r>
              <a:rPr sz="2400" b="1" spc="-5" dirty="0">
                <a:solidFill>
                  <a:srgbClr val="006699"/>
                </a:solidFill>
                <a:latin typeface="Courier New"/>
                <a:cs typeface="Courier New"/>
              </a:rPr>
              <a:t>C</a:t>
            </a:r>
            <a:r>
              <a:rPr sz="2400" b="1" spc="-5" dirty="0">
                <a:solidFill>
                  <a:srgbClr val="CC0000"/>
                </a:solidFill>
                <a:latin typeface="Courier New"/>
                <a:cs typeface="Courier New"/>
              </a:rPr>
              <a:t>CG</a:t>
            </a:r>
            <a:r>
              <a:rPr sz="2400" b="1" spc="-5" dirty="0">
                <a:solidFill>
                  <a:srgbClr val="006699"/>
                </a:solidFill>
                <a:latin typeface="Courier New"/>
                <a:cs typeface="Courier New"/>
              </a:rPr>
              <a:t>ATGCCCCTTCCGGC </a:t>
            </a:r>
            <a:r>
              <a:rPr sz="2400" b="1" spc="-1430" dirty="0">
                <a:solidFill>
                  <a:srgbClr val="006699"/>
                </a:solidFill>
                <a:latin typeface="Courier New"/>
                <a:cs typeface="Courier New"/>
              </a:rPr>
              <a:t> </a:t>
            </a:r>
            <a:r>
              <a:rPr sz="2400" b="1" spc="-5" dirty="0">
                <a:solidFill>
                  <a:srgbClr val="006699"/>
                </a:solidFill>
                <a:latin typeface="Courier New"/>
                <a:cs typeface="Courier New"/>
              </a:rPr>
              <a:t>GCGAGTTCAT</a:t>
            </a:r>
            <a:r>
              <a:rPr sz="2400" b="1" spc="-5" dirty="0">
                <a:solidFill>
                  <a:srgbClr val="CC0000"/>
                </a:solidFill>
                <a:latin typeface="Courier New"/>
                <a:cs typeface="Courier New"/>
              </a:rPr>
              <a:t>CTATCAC</a:t>
            </a:r>
            <a:r>
              <a:rPr sz="2400" b="1" spc="-5" dirty="0">
                <a:solidFill>
                  <a:srgbClr val="006699"/>
                </a:solidFill>
                <a:latin typeface="Courier New"/>
                <a:cs typeface="Courier New"/>
              </a:rPr>
              <a:t>--</a:t>
            </a:r>
            <a:r>
              <a:rPr sz="2400" b="1" spc="-5" dirty="0">
                <a:solidFill>
                  <a:srgbClr val="CC0000"/>
                </a:solidFill>
                <a:latin typeface="Courier New"/>
                <a:cs typeface="Courier New"/>
              </a:rPr>
              <a:t>GACC</a:t>
            </a:r>
            <a:r>
              <a:rPr sz="2400" b="1" spc="-5" dirty="0">
                <a:solidFill>
                  <a:srgbClr val="006699"/>
                </a:solidFill>
                <a:latin typeface="Courier New"/>
                <a:cs typeface="Courier New"/>
              </a:rPr>
              <a:t>G</a:t>
            </a:r>
            <a:r>
              <a:rPr sz="2400" b="1" spc="-5" dirty="0">
                <a:solidFill>
                  <a:srgbClr val="CC0000"/>
                </a:solidFill>
                <a:latin typeface="Courier New"/>
                <a:cs typeface="Courier New"/>
              </a:rPr>
              <a:t>C</a:t>
            </a:r>
            <a:r>
              <a:rPr sz="2400" b="1" spc="-5" dirty="0">
                <a:solidFill>
                  <a:srgbClr val="006699"/>
                </a:solidFill>
                <a:latin typeface="Courier New"/>
                <a:cs typeface="Courier New"/>
              </a:rPr>
              <a:t>--</a:t>
            </a:r>
            <a:r>
              <a:rPr sz="2400" b="1" spc="-5" dirty="0">
                <a:solidFill>
                  <a:srgbClr val="CC0000"/>
                </a:solidFill>
                <a:latin typeface="Courier New"/>
                <a:cs typeface="Courier New"/>
              </a:rPr>
              <a:t>GG</a:t>
            </a:r>
            <a:r>
              <a:rPr sz="2400" b="1" spc="-5" dirty="0">
                <a:solidFill>
                  <a:srgbClr val="006699"/>
                </a:solidFill>
                <a:latin typeface="Courier New"/>
                <a:cs typeface="Courier New"/>
              </a:rPr>
              <a:t>T</a:t>
            </a:r>
            <a:r>
              <a:rPr sz="2400" b="1" spc="-5" dirty="0">
                <a:solidFill>
                  <a:srgbClr val="CC0000"/>
                </a:solidFill>
                <a:latin typeface="Courier New"/>
                <a:cs typeface="Courier New"/>
              </a:rPr>
              <a:t>CG</a:t>
            </a:r>
            <a:r>
              <a:rPr sz="2400" b="1" spc="-5" dirty="0">
                <a:solidFill>
                  <a:srgbClr val="006699"/>
                </a:solidFill>
                <a:latin typeface="Courier New"/>
                <a:cs typeface="Courier New"/>
              </a:rPr>
              <a:t>--------------</a:t>
            </a:r>
            <a:endParaRPr sz="2400" dirty="0">
              <a:latin typeface="Courier New"/>
              <a:cs typeface="Courier New"/>
            </a:endParaRPr>
          </a:p>
          <a:p>
            <a:pPr>
              <a:lnSpc>
                <a:spcPct val="100000"/>
              </a:lnSpc>
              <a:spcBef>
                <a:spcPts val="5"/>
              </a:spcBef>
            </a:pPr>
            <a:endParaRPr sz="3650" dirty="0">
              <a:latin typeface="Courier New"/>
              <a:cs typeface="Courier New"/>
            </a:endParaRPr>
          </a:p>
          <a:p>
            <a:pPr marL="812800" lvl="1" indent="-343535">
              <a:lnSpc>
                <a:spcPct val="100000"/>
              </a:lnSpc>
              <a:buClr>
                <a:srgbClr val="006699"/>
              </a:buClr>
              <a:buChar char="•"/>
              <a:tabLst>
                <a:tab pos="812165" algn="l"/>
                <a:tab pos="812800" algn="l"/>
              </a:tabLst>
            </a:pPr>
            <a:r>
              <a:rPr sz="2400" dirty="0">
                <a:latin typeface="Lucida Sans Unicode"/>
                <a:cs typeface="Lucida Sans Unicode"/>
              </a:rPr>
              <a:t>If</a:t>
            </a:r>
            <a:r>
              <a:rPr sz="2400" spc="-5" dirty="0">
                <a:latin typeface="Lucida Sans Unicode"/>
                <a:cs typeface="Lucida Sans Unicode"/>
              </a:rPr>
              <a:t> </a:t>
            </a:r>
            <a:r>
              <a:rPr sz="2400" dirty="0">
                <a:latin typeface="Lucida Sans Unicode"/>
                <a:cs typeface="Lucida Sans Unicode"/>
              </a:rPr>
              <a:t>so, we</a:t>
            </a:r>
            <a:r>
              <a:rPr sz="2400" spc="-10" dirty="0">
                <a:latin typeface="Lucida Sans Unicode"/>
                <a:cs typeface="Lucida Sans Unicode"/>
              </a:rPr>
              <a:t> </a:t>
            </a:r>
            <a:r>
              <a:rPr sz="2400" dirty="0">
                <a:latin typeface="Lucida Sans Unicode"/>
                <a:cs typeface="Lucida Sans Unicode"/>
              </a:rPr>
              <a:t>don’t</a:t>
            </a:r>
            <a:r>
              <a:rPr sz="2400" spc="-5" dirty="0">
                <a:latin typeface="Lucida Sans Unicode"/>
                <a:cs typeface="Lucida Sans Unicode"/>
              </a:rPr>
              <a:t> want to penalize gaps</a:t>
            </a:r>
            <a:r>
              <a:rPr sz="2400" dirty="0">
                <a:latin typeface="Lucida Sans Unicode"/>
                <a:cs typeface="Lucida Sans Unicode"/>
              </a:rPr>
              <a:t> </a:t>
            </a:r>
            <a:r>
              <a:rPr sz="2400" spc="-5" dirty="0">
                <a:latin typeface="Lucida Sans Unicode"/>
                <a:cs typeface="Lucida Sans Unicode"/>
              </a:rPr>
              <a:t>at</a:t>
            </a:r>
            <a:r>
              <a:rPr sz="2400" spc="-10" dirty="0">
                <a:latin typeface="Lucida Sans Unicode"/>
                <a:cs typeface="Lucida Sans Unicode"/>
              </a:rPr>
              <a:t> </a:t>
            </a:r>
            <a:r>
              <a:rPr sz="2400" spc="-5" dirty="0">
                <a:latin typeface="Lucida Sans Unicode"/>
                <a:cs typeface="Lucida Sans Unicode"/>
              </a:rPr>
              <a:t>the ends</a:t>
            </a:r>
            <a:endParaRPr sz="2400" dirty="0">
              <a:latin typeface="Lucida Sans Unicode"/>
              <a:cs typeface="Lucida Sans Unicode"/>
            </a:endParaRPr>
          </a:p>
        </p:txBody>
      </p:sp>
    </p:spTree>
    <p:extLst>
      <p:ext uri="{BB962C8B-B14F-4D97-AF65-F5344CB8AC3E}">
        <p14:creationId xmlns:p14="http://schemas.microsoft.com/office/powerpoint/2010/main" val="2049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calculator keypad">
            <a:extLst>
              <a:ext uri="{FF2B5EF4-FFF2-40B4-BE49-F238E27FC236}">
                <a16:creationId xmlns:a16="http://schemas.microsoft.com/office/drawing/2014/main" id="{C981715C-8699-E08E-2D33-A254CDA61BCF}"/>
              </a:ext>
            </a:extLst>
          </p:cNvPr>
          <p:cNvPicPr>
            <a:picLocks noChangeAspect="1"/>
          </p:cNvPicPr>
          <p:nvPr/>
        </p:nvPicPr>
        <p:blipFill rotWithShape="1">
          <a:blip r:embed="rId3"/>
          <a:srcRect r="6588"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6">
            <a:extLst>
              <a:ext uri="{FF2B5EF4-FFF2-40B4-BE49-F238E27FC236}">
                <a16:creationId xmlns:a16="http://schemas.microsoft.com/office/drawing/2014/main" id="{E213CE38-75A6-7A64-A27C-C07E6AE26349}"/>
              </a:ext>
            </a:extLst>
          </p:cNvPr>
          <p:cNvSpPr txBox="1">
            <a:spLocks/>
          </p:cNvSpPr>
          <p:nvPr/>
        </p:nvSpPr>
        <p:spPr>
          <a:xfrm>
            <a:off x="7531610" y="365125"/>
            <a:ext cx="3822189"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4000" dirty="0"/>
              <a:t>Edit</a:t>
            </a:r>
            <a:r>
              <a:rPr lang="en-US" sz="4000" spc="-95" dirty="0"/>
              <a:t> </a:t>
            </a:r>
            <a:r>
              <a:rPr lang="en-US" sz="4000" dirty="0"/>
              <a:t>Distance</a:t>
            </a:r>
          </a:p>
        </p:txBody>
      </p:sp>
      <p:sp>
        <p:nvSpPr>
          <p:cNvPr id="3" name="object 7">
            <a:extLst>
              <a:ext uri="{FF2B5EF4-FFF2-40B4-BE49-F238E27FC236}">
                <a16:creationId xmlns:a16="http://schemas.microsoft.com/office/drawing/2014/main" id="{19E99188-6261-9F89-4E0C-98339807F626}"/>
              </a:ext>
            </a:extLst>
          </p:cNvPr>
          <p:cNvSpPr txBox="1"/>
          <p:nvPr/>
        </p:nvSpPr>
        <p:spPr>
          <a:xfrm>
            <a:off x="7531610" y="2434201"/>
            <a:ext cx="3822189" cy="3742762"/>
          </a:xfrm>
          <a:prstGeom prst="rect">
            <a:avLst/>
          </a:prstGeom>
        </p:spPr>
        <p:txBody>
          <a:bodyPr vert="horz" lIns="91440" tIns="45720" rIns="91440" bIns="45720" rtlCol="0">
            <a:normAutofit/>
          </a:bodyPr>
          <a:lstStyle/>
          <a:p>
            <a:pPr marL="355600" indent="-228600">
              <a:lnSpc>
                <a:spcPct val="90000"/>
              </a:lnSpc>
              <a:spcBef>
                <a:spcPts val="595"/>
              </a:spcBef>
              <a:buClr>
                <a:srgbClr val="CC0000"/>
              </a:buClr>
              <a:buFont typeface="Arial" panose="020B0604020202020204" pitchFamily="34" charset="0"/>
              <a:buChar char="•"/>
              <a:tabLst>
                <a:tab pos="354965" algn="l"/>
                <a:tab pos="355600" algn="l"/>
              </a:tabLst>
            </a:pPr>
            <a:r>
              <a:rPr lang="en-US" sz="2000" dirty="0"/>
              <a:t>The</a:t>
            </a:r>
            <a:r>
              <a:rPr lang="en-US" sz="2000" spc="-5" dirty="0"/>
              <a:t> minimum</a:t>
            </a:r>
            <a:r>
              <a:rPr lang="en-US" sz="2000" dirty="0"/>
              <a:t> edit distance </a:t>
            </a:r>
            <a:r>
              <a:rPr lang="en-US" sz="2000" spc="-5" dirty="0"/>
              <a:t>between</a:t>
            </a:r>
            <a:r>
              <a:rPr lang="en-US" sz="2000" dirty="0"/>
              <a:t> </a:t>
            </a:r>
            <a:r>
              <a:rPr lang="en-US" sz="2000" spc="-5" dirty="0"/>
              <a:t>two</a:t>
            </a:r>
            <a:r>
              <a:rPr lang="en-US" sz="2000" dirty="0"/>
              <a:t> </a:t>
            </a:r>
            <a:r>
              <a:rPr lang="en-US" sz="2000" spc="-5" dirty="0"/>
              <a:t>strings</a:t>
            </a:r>
            <a:endParaRPr lang="en-US" sz="2000" dirty="0"/>
          </a:p>
          <a:p>
            <a:pPr marL="355600" indent="-228600">
              <a:lnSpc>
                <a:spcPct val="90000"/>
              </a:lnSpc>
              <a:spcBef>
                <a:spcPts val="495"/>
              </a:spcBef>
              <a:buClr>
                <a:srgbClr val="CC0000"/>
              </a:buClr>
              <a:buFont typeface="Arial" panose="020B0604020202020204" pitchFamily="34" charset="0"/>
              <a:buChar char="•"/>
              <a:tabLst>
                <a:tab pos="354965" algn="l"/>
                <a:tab pos="355600" algn="l"/>
              </a:tabLst>
            </a:pPr>
            <a:r>
              <a:rPr lang="en-US" sz="2000" dirty="0"/>
              <a:t>Is</a:t>
            </a:r>
            <a:r>
              <a:rPr lang="en-US" sz="2000" spc="-5" dirty="0"/>
              <a:t> </a:t>
            </a:r>
            <a:r>
              <a:rPr lang="en-US" sz="2000" dirty="0"/>
              <a:t>the </a:t>
            </a:r>
            <a:r>
              <a:rPr lang="en-US" sz="2000" spc="-5" dirty="0"/>
              <a:t>minimum number</a:t>
            </a:r>
            <a:r>
              <a:rPr lang="en-US" sz="2000" dirty="0"/>
              <a:t> </a:t>
            </a:r>
            <a:r>
              <a:rPr lang="en-US" sz="2000" spc="-5" dirty="0"/>
              <a:t>of editing</a:t>
            </a:r>
            <a:r>
              <a:rPr lang="en-US" sz="2000" dirty="0"/>
              <a:t> </a:t>
            </a:r>
            <a:r>
              <a:rPr lang="en-US" sz="2000" spc="-5" dirty="0"/>
              <a:t>operations</a:t>
            </a:r>
            <a:endParaRPr lang="en-US" sz="2000" dirty="0"/>
          </a:p>
          <a:p>
            <a:pPr marL="698500" lvl="1" indent="-228600">
              <a:lnSpc>
                <a:spcPct val="90000"/>
              </a:lnSpc>
              <a:spcBef>
                <a:spcPts val="525"/>
              </a:spcBef>
              <a:buFont typeface="Arial" panose="020B0604020202020204" pitchFamily="34" charset="0"/>
              <a:buChar char="•"/>
              <a:tabLst>
                <a:tab pos="697865" algn="l"/>
                <a:tab pos="698500" algn="l"/>
              </a:tabLst>
            </a:pPr>
            <a:r>
              <a:rPr lang="en-US" sz="2000" spc="-5" dirty="0"/>
              <a:t>Insertion</a:t>
            </a:r>
            <a:endParaRPr lang="en-US" sz="2000" dirty="0"/>
          </a:p>
          <a:p>
            <a:pPr marL="698500" lvl="1" indent="-228600">
              <a:lnSpc>
                <a:spcPct val="90000"/>
              </a:lnSpc>
              <a:spcBef>
                <a:spcPts val="500"/>
              </a:spcBef>
              <a:buFont typeface="Arial" panose="020B0604020202020204" pitchFamily="34" charset="0"/>
              <a:buChar char="•"/>
              <a:tabLst>
                <a:tab pos="697865" algn="l"/>
                <a:tab pos="698500" algn="l"/>
              </a:tabLst>
            </a:pPr>
            <a:r>
              <a:rPr lang="en-US" sz="2000" spc="-10" dirty="0"/>
              <a:t>Deletion</a:t>
            </a:r>
            <a:endParaRPr lang="en-US" sz="2000" dirty="0"/>
          </a:p>
          <a:p>
            <a:pPr marL="698500" lvl="1" indent="-228600">
              <a:lnSpc>
                <a:spcPct val="90000"/>
              </a:lnSpc>
              <a:spcBef>
                <a:spcPts val="400"/>
              </a:spcBef>
              <a:buFont typeface="Arial" panose="020B0604020202020204" pitchFamily="34" charset="0"/>
              <a:buChar char="•"/>
              <a:tabLst>
                <a:tab pos="697865" algn="l"/>
                <a:tab pos="698500" algn="l"/>
              </a:tabLst>
            </a:pPr>
            <a:r>
              <a:rPr lang="en-US" sz="2000" spc="-5" dirty="0"/>
              <a:t>Substitution</a:t>
            </a:r>
            <a:endParaRPr lang="en-US" sz="2000" dirty="0"/>
          </a:p>
          <a:p>
            <a:pPr marL="355600" indent="-228600">
              <a:lnSpc>
                <a:spcPct val="90000"/>
              </a:lnSpc>
              <a:spcBef>
                <a:spcPts val="595"/>
              </a:spcBef>
              <a:buClr>
                <a:srgbClr val="CC0000"/>
              </a:buClr>
              <a:buFont typeface="Arial" panose="020B0604020202020204" pitchFamily="34" charset="0"/>
              <a:buChar char="•"/>
              <a:tabLst>
                <a:tab pos="354965" algn="l"/>
                <a:tab pos="355600" algn="l"/>
              </a:tabLst>
            </a:pPr>
            <a:r>
              <a:rPr lang="en-US" sz="2000" dirty="0"/>
              <a:t>Needed</a:t>
            </a:r>
            <a:r>
              <a:rPr lang="en-US" sz="2000" spc="-10" dirty="0"/>
              <a:t> </a:t>
            </a:r>
            <a:r>
              <a:rPr lang="en-US" sz="2000" dirty="0"/>
              <a:t>to</a:t>
            </a:r>
            <a:r>
              <a:rPr lang="en-US" sz="2000" spc="-5" dirty="0"/>
              <a:t> transform one </a:t>
            </a:r>
            <a:r>
              <a:rPr lang="en-US" sz="2000" dirty="0"/>
              <a:t>into</a:t>
            </a:r>
            <a:r>
              <a:rPr lang="en-US" sz="2000" spc="-5" dirty="0"/>
              <a:t> </a:t>
            </a:r>
            <a:r>
              <a:rPr lang="en-US" sz="2000" dirty="0"/>
              <a:t>the</a:t>
            </a:r>
            <a:r>
              <a:rPr lang="en-US" sz="2000" spc="-5" dirty="0"/>
              <a:t> other</a:t>
            </a:r>
            <a:endParaRPr lang="en-US" sz="2000" dirty="0"/>
          </a:p>
        </p:txBody>
      </p:sp>
    </p:spTree>
    <p:extLst>
      <p:ext uri="{BB962C8B-B14F-4D97-AF65-F5344CB8AC3E}">
        <p14:creationId xmlns:p14="http://schemas.microsoft.com/office/powerpoint/2010/main" val="2808992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2">
            <a:extLst>
              <a:ext uri="{FF2B5EF4-FFF2-40B4-BE49-F238E27FC236}">
                <a16:creationId xmlns:a16="http://schemas.microsoft.com/office/drawing/2014/main" id="{4A5A4325-21BF-488F-534B-85278098FE51}"/>
              </a:ext>
            </a:extLst>
          </p:cNvPr>
          <p:cNvSpPr txBox="1">
            <a:spLocks/>
          </p:cNvSpPr>
          <p:nvPr/>
        </p:nvSpPr>
        <p:spPr>
          <a:xfrm>
            <a:off x="1450339" y="577850"/>
            <a:ext cx="6284739"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Diﬀerent</a:t>
            </a:r>
            <a:r>
              <a:rPr lang="en-US" spc="-20" dirty="0"/>
              <a:t> </a:t>
            </a:r>
            <a:r>
              <a:rPr lang="en-US" spc="-5" dirty="0"/>
              <a:t>types</a:t>
            </a:r>
            <a:r>
              <a:rPr lang="en-US" spc="-25" dirty="0"/>
              <a:t> </a:t>
            </a:r>
            <a:r>
              <a:rPr lang="en-US" spc="-5" dirty="0"/>
              <a:t>of</a:t>
            </a:r>
            <a:r>
              <a:rPr lang="en-US" spc="-25" dirty="0"/>
              <a:t> </a:t>
            </a:r>
            <a:r>
              <a:rPr lang="en-US" spc="-5" dirty="0"/>
              <a:t>overlaps</a:t>
            </a:r>
          </a:p>
        </p:txBody>
      </p:sp>
      <p:grpSp>
        <p:nvGrpSpPr>
          <p:cNvPr id="3" name="object 6">
            <a:extLst>
              <a:ext uri="{FF2B5EF4-FFF2-40B4-BE49-F238E27FC236}">
                <a16:creationId xmlns:a16="http://schemas.microsoft.com/office/drawing/2014/main" id="{6929CE60-9851-00EC-0113-F25594833B99}"/>
              </a:ext>
            </a:extLst>
          </p:cNvPr>
          <p:cNvGrpSpPr/>
          <p:nvPr/>
        </p:nvGrpSpPr>
        <p:grpSpPr>
          <a:xfrm>
            <a:off x="1007316" y="1963057"/>
            <a:ext cx="5257800" cy="254000"/>
            <a:chOff x="438149" y="1701800"/>
            <a:chExt cx="5257800" cy="254000"/>
          </a:xfrm>
        </p:grpSpPr>
        <p:pic>
          <p:nvPicPr>
            <p:cNvPr id="4" name="object 7">
              <a:extLst>
                <a:ext uri="{FF2B5EF4-FFF2-40B4-BE49-F238E27FC236}">
                  <a16:creationId xmlns:a16="http://schemas.microsoft.com/office/drawing/2014/main" id="{40F30B88-43D8-3710-9EC9-EB51A7FC51C1}"/>
                </a:ext>
              </a:extLst>
            </p:cNvPr>
            <p:cNvPicPr/>
            <p:nvPr/>
          </p:nvPicPr>
          <p:blipFill>
            <a:blip r:embed="rId3" cstate="print"/>
            <a:stretch>
              <a:fillRect/>
            </a:stretch>
          </p:blipFill>
          <p:spPr>
            <a:xfrm>
              <a:off x="1733550" y="1714499"/>
              <a:ext cx="2667000" cy="228600"/>
            </a:xfrm>
            <a:prstGeom prst="rect">
              <a:avLst/>
            </a:prstGeom>
          </p:spPr>
        </p:pic>
        <p:sp>
          <p:nvSpPr>
            <p:cNvPr id="5" name="object 8">
              <a:extLst>
                <a:ext uri="{FF2B5EF4-FFF2-40B4-BE49-F238E27FC236}">
                  <a16:creationId xmlns:a16="http://schemas.microsoft.com/office/drawing/2014/main" id="{6254E613-CBBD-1F9C-24DA-05131EE5DE26}"/>
                </a:ext>
              </a:extLst>
            </p:cNvPr>
            <p:cNvSpPr/>
            <p:nvPr/>
          </p:nvSpPr>
          <p:spPr>
            <a:xfrm>
              <a:off x="438149" y="1714499"/>
              <a:ext cx="3962400" cy="0"/>
            </a:xfrm>
            <a:custGeom>
              <a:avLst/>
              <a:gdLst/>
              <a:ahLst/>
              <a:cxnLst/>
              <a:rect l="l" t="t" r="r" b="b"/>
              <a:pathLst>
                <a:path w="3962400">
                  <a:moveTo>
                    <a:pt x="0" y="0"/>
                  </a:moveTo>
                  <a:lnTo>
                    <a:pt x="3962398" y="1"/>
                  </a:lnTo>
                </a:path>
              </a:pathLst>
            </a:custGeom>
            <a:ln w="25399">
              <a:solidFill>
                <a:srgbClr val="0433FF"/>
              </a:solidFill>
            </a:ln>
          </p:spPr>
          <p:txBody>
            <a:bodyPr wrap="square" lIns="0" tIns="0" rIns="0" bIns="0" rtlCol="0"/>
            <a:lstStyle/>
            <a:p>
              <a:endParaRPr/>
            </a:p>
          </p:txBody>
        </p:sp>
        <p:sp>
          <p:nvSpPr>
            <p:cNvPr id="6" name="object 9">
              <a:extLst>
                <a:ext uri="{FF2B5EF4-FFF2-40B4-BE49-F238E27FC236}">
                  <a16:creationId xmlns:a16="http://schemas.microsoft.com/office/drawing/2014/main" id="{16BB49D4-94B4-54C1-67E5-3D67B0FBF6BB}"/>
                </a:ext>
              </a:extLst>
            </p:cNvPr>
            <p:cNvSpPr/>
            <p:nvPr/>
          </p:nvSpPr>
          <p:spPr>
            <a:xfrm>
              <a:off x="1733549" y="1943100"/>
              <a:ext cx="3962400" cy="0"/>
            </a:xfrm>
            <a:custGeom>
              <a:avLst/>
              <a:gdLst/>
              <a:ahLst/>
              <a:cxnLst/>
              <a:rect l="l" t="t" r="r" b="b"/>
              <a:pathLst>
                <a:path w="3962400">
                  <a:moveTo>
                    <a:pt x="0" y="0"/>
                  </a:moveTo>
                  <a:lnTo>
                    <a:pt x="3962399" y="1"/>
                  </a:lnTo>
                </a:path>
              </a:pathLst>
            </a:custGeom>
            <a:ln w="25399">
              <a:solidFill>
                <a:srgbClr val="0433FF"/>
              </a:solidFill>
            </a:ln>
          </p:spPr>
          <p:txBody>
            <a:bodyPr wrap="square" lIns="0" tIns="0" rIns="0" bIns="0" rtlCol="0"/>
            <a:lstStyle/>
            <a:p>
              <a:endParaRPr/>
            </a:p>
          </p:txBody>
        </p:sp>
      </p:grpSp>
      <p:grpSp>
        <p:nvGrpSpPr>
          <p:cNvPr id="7" name="object 10">
            <a:extLst>
              <a:ext uri="{FF2B5EF4-FFF2-40B4-BE49-F238E27FC236}">
                <a16:creationId xmlns:a16="http://schemas.microsoft.com/office/drawing/2014/main" id="{BF3993AC-2755-A3E2-4B25-A7D23386DB8B}"/>
              </a:ext>
            </a:extLst>
          </p:cNvPr>
          <p:cNvGrpSpPr/>
          <p:nvPr/>
        </p:nvGrpSpPr>
        <p:grpSpPr>
          <a:xfrm>
            <a:off x="1007316" y="2636183"/>
            <a:ext cx="5181600" cy="254000"/>
            <a:chOff x="438149" y="2387600"/>
            <a:chExt cx="5181600" cy="254000"/>
          </a:xfrm>
        </p:grpSpPr>
        <p:pic>
          <p:nvPicPr>
            <p:cNvPr id="8" name="object 11">
              <a:extLst>
                <a:ext uri="{FF2B5EF4-FFF2-40B4-BE49-F238E27FC236}">
                  <a16:creationId xmlns:a16="http://schemas.microsoft.com/office/drawing/2014/main" id="{AE22DB4D-5EA7-8EE4-B190-5240CB279066}"/>
                </a:ext>
              </a:extLst>
            </p:cNvPr>
            <p:cNvPicPr/>
            <p:nvPr/>
          </p:nvPicPr>
          <p:blipFill>
            <a:blip r:embed="rId4" cstate="print"/>
            <a:stretch>
              <a:fillRect/>
            </a:stretch>
          </p:blipFill>
          <p:spPr>
            <a:xfrm>
              <a:off x="1657350" y="2400299"/>
              <a:ext cx="2743200" cy="228600"/>
            </a:xfrm>
            <a:prstGeom prst="rect">
              <a:avLst/>
            </a:prstGeom>
          </p:spPr>
        </p:pic>
        <p:sp>
          <p:nvSpPr>
            <p:cNvPr id="9" name="object 12">
              <a:extLst>
                <a:ext uri="{FF2B5EF4-FFF2-40B4-BE49-F238E27FC236}">
                  <a16:creationId xmlns:a16="http://schemas.microsoft.com/office/drawing/2014/main" id="{F0FD8305-FAB4-CC02-7677-EA7B540E30B2}"/>
                </a:ext>
              </a:extLst>
            </p:cNvPr>
            <p:cNvSpPr/>
            <p:nvPr/>
          </p:nvSpPr>
          <p:spPr>
            <a:xfrm>
              <a:off x="1657349" y="2400299"/>
              <a:ext cx="3962400" cy="0"/>
            </a:xfrm>
            <a:custGeom>
              <a:avLst/>
              <a:gdLst/>
              <a:ahLst/>
              <a:cxnLst/>
              <a:rect l="l" t="t" r="r" b="b"/>
              <a:pathLst>
                <a:path w="3962400">
                  <a:moveTo>
                    <a:pt x="0" y="0"/>
                  </a:moveTo>
                  <a:lnTo>
                    <a:pt x="3962399" y="1"/>
                  </a:lnTo>
                </a:path>
              </a:pathLst>
            </a:custGeom>
            <a:ln w="25399">
              <a:solidFill>
                <a:srgbClr val="0433FF"/>
              </a:solidFill>
            </a:ln>
          </p:spPr>
          <p:txBody>
            <a:bodyPr wrap="square" lIns="0" tIns="0" rIns="0" bIns="0" rtlCol="0"/>
            <a:lstStyle/>
            <a:p>
              <a:endParaRPr/>
            </a:p>
          </p:txBody>
        </p:sp>
        <p:sp>
          <p:nvSpPr>
            <p:cNvPr id="10" name="object 13">
              <a:extLst>
                <a:ext uri="{FF2B5EF4-FFF2-40B4-BE49-F238E27FC236}">
                  <a16:creationId xmlns:a16="http://schemas.microsoft.com/office/drawing/2014/main" id="{83BD96DF-516E-5036-328E-3CD640E40D27}"/>
                </a:ext>
              </a:extLst>
            </p:cNvPr>
            <p:cNvSpPr/>
            <p:nvPr/>
          </p:nvSpPr>
          <p:spPr>
            <a:xfrm>
              <a:off x="438149" y="2628899"/>
              <a:ext cx="3962400" cy="0"/>
            </a:xfrm>
            <a:custGeom>
              <a:avLst/>
              <a:gdLst/>
              <a:ahLst/>
              <a:cxnLst/>
              <a:rect l="l" t="t" r="r" b="b"/>
              <a:pathLst>
                <a:path w="3962400">
                  <a:moveTo>
                    <a:pt x="0" y="0"/>
                  </a:moveTo>
                  <a:lnTo>
                    <a:pt x="3962398" y="1"/>
                  </a:lnTo>
                </a:path>
              </a:pathLst>
            </a:custGeom>
            <a:ln w="25399">
              <a:solidFill>
                <a:srgbClr val="0433FF"/>
              </a:solidFill>
            </a:ln>
          </p:spPr>
          <p:txBody>
            <a:bodyPr wrap="square" lIns="0" tIns="0" rIns="0" bIns="0" rtlCol="0"/>
            <a:lstStyle/>
            <a:p>
              <a:endParaRPr/>
            </a:p>
          </p:txBody>
        </p:sp>
      </p:grpSp>
      <p:sp>
        <p:nvSpPr>
          <p:cNvPr id="11" name="object 24">
            <a:extLst>
              <a:ext uri="{FF2B5EF4-FFF2-40B4-BE49-F238E27FC236}">
                <a16:creationId xmlns:a16="http://schemas.microsoft.com/office/drawing/2014/main" id="{A2998F0C-E717-5A3B-F79C-D03F7196FDC9}"/>
              </a:ext>
            </a:extLst>
          </p:cNvPr>
          <p:cNvSpPr txBox="1"/>
          <p:nvPr/>
        </p:nvSpPr>
        <p:spPr>
          <a:xfrm>
            <a:off x="7560517" y="1811291"/>
            <a:ext cx="2971800" cy="786130"/>
          </a:xfrm>
          <a:prstGeom prst="rect">
            <a:avLst/>
          </a:prstGeom>
          <a:solidFill>
            <a:srgbClr val="FF8C9E"/>
          </a:solidFill>
          <a:ln w="9524">
            <a:solidFill>
              <a:srgbClr val="008F00"/>
            </a:solidFill>
          </a:ln>
        </p:spPr>
        <p:txBody>
          <a:bodyPr vert="horz" wrap="square" lIns="0" tIns="26670" rIns="0" bIns="0" rtlCol="0">
            <a:spAutoFit/>
          </a:bodyPr>
          <a:lstStyle/>
          <a:p>
            <a:pPr marL="91440">
              <a:lnSpc>
                <a:spcPts val="1910"/>
              </a:lnSpc>
              <a:spcBef>
                <a:spcPts val="210"/>
              </a:spcBef>
            </a:pPr>
            <a:r>
              <a:rPr sz="1600" b="1" spc="45" dirty="0">
                <a:solidFill>
                  <a:srgbClr val="113457"/>
                </a:solidFill>
                <a:latin typeface="Trebuchet MS"/>
                <a:cs typeface="Trebuchet MS"/>
              </a:rPr>
              <a:t>Example</a:t>
            </a:r>
            <a:r>
              <a:rPr sz="1600" b="1" spc="45" dirty="0">
                <a:solidFill>
                  <a:srgbClr val="006666"/>
                </a:solidFill>
                <a:latin typeface="Trebuchet MS"/>
                <a:cs typeface="Trebuchet MS"/>
              </a:rPr>
              <a:t>:</a:t>
            </a:r>
            <a:endParaRPr sz="1600" dirty="0">
              <a:latin typeface="Trebuchet MS"/>
              <a:cs typeface="Trebuchet MS"/>
            </a:endParaRPr>
          </a:p>
          <a:p>
            <a:pPr marL="91440" marR="98425">
              <a:lnSpc>
                <a:spcPts val="1900"/>
              </a:lnSpc>
              <a:spcBef>
                <a:spcPts val="70"/>
              </a:spcBef>
            </a:pPr>
            <a:r>
              <a:rPr sz="1600" dirty="0">
                <a:solidFill>
                  <a:srgbClr val="113457"/>
                </a:solidFill>
                <a:latin typeface="Lucida Sans Unicode"/>
                <a:cs typeface="Lucida Sans Unicode"/>
              </a:rPr>
              <a:t>2</a:t>
            </a:r>
            <a:r>
              <a:rPr sz="1600" spc="-15" dirty="0">
                <a:solidFill>
                  <a:srgbClr val="113457"/>
                </a:solidFill>
                <a:latin typeface="Lucida Sans Unicode"/>
                <a:cs typeface="Lucida Sans Unicode"/>
              </a:rPr>
              <a:t> </a:t>
            </a:r>
            <a:r>
              <a:rPr sz="1600" spc="20" dirty="0">
                <a:solidFill>
                  <a:srgbClr val="113457"/>
                </a:solidFill>
                <a:latin typeface="Lucida Sans Unicode"/>
                <a:cs typeface="Lucida Sans Unicode"/>
              </a:rPr>
              <a:t>overlapping“</a:t>
            </a:r>
            <a:r>
              <a:rPr sz="1600" i="1" spc="20" dirty="0">
                <a:solidFill>
                  <a:srgbClr val="13456A"/>
                </a:solidFill>
                <a:latin typeface="Trebuchet MS"/>
                <a:cs typeface="Trebuchet MS"/>
              </a:rPr>
              <a:t>reads</a:t>
            </a:r>
            <a:r>
              <a:rPr sz="1600" spc="20" dirty="0">
                <a:solidFill>
                  <a:srgbClr val="113457"/>
                </a:solidFill>
                <a:latin typeface="Lucida Sans Unicode"/>
                <a:cs typeface="Lucida Sans Unicode"/>
              </a:rPr>
              <a:t>”</a:t>
            </a:r>
            <a:r>
              <a:rPr sz="1600" spc="-10" dirty="0">
                <a:solidFill>
                  <a:srgbClr val="113457"/>
                </a:solidFill>
                <a:latin typeface="Lucida Sans Unicode"/>
                <a:cs typeface="Lucida Sans Unicode"/>
              </a:rPr>
              <a:t> </a:t>
            </a:r>
            <a:r>
              <a:rPr sz="1600" spc="-5" dirty="0">
                <a:solidFill>
                  <a:srgbClr val="113457"/>
                </a:solidFill>
                <a:latin typeface="Lucida Sans Unicode"/>
                <a:cs typeface="Lucida Sans Unicode"/>
              </a:rPr>
              <a:t>from</a:t>
            </a:r>
            <a:r>
              <a:rPr sz="1600" spc="-10" dirty="0">
                <a:solidFill>
                  <a:srgbClr val="113457"/>
                </a:solidFill>
                <a:latin typeface="Lucida Sans Unicode"/>
                <a:cs typeface="Lucida Sans Unicode"/>
              </a:rPr>
              <a:t> </a:t>
            </a:r>
            <a:r>
              <a:rPr sz="1600" dirty="0">
                <a:solidFill>
                  <a:srgbClr val="113457"/>
                </a:solidFill>
                <a:latin typeface="Lucida Sans Unicode"/>
                <a:cs typeface="Lucida Sans Unicode"/>
              </a:rPr>
              <a:t>a </a:t>
            </a:r>
            <a:r>
              <a:rPr sz="1600" spc="-495" dirty="0">
                <a:solidFill>
                  <a:srgbClr val="113457"/>
                </a:solidFill>
                <a:latin typeface="Lucida Sans Unicode"/>
                <a:cs typeface="Lucida Sans Unicode"/>
              </a:rPr>
              <a:t> </a:t>
            </a:r>
            <a:r>
              <a:rPr sz="1600" dirty="0">
                <a:solidFill>
                  <a:srgbClr val="113457"/>
                </a:solidFill>
                <a:latin typeface="Lucida Sans Unicode"/>
                <a:cs typeface="Lucida Sans Unicode"/>
              </a:rPr>
              <a:t>sequencing</a:t>
            </a:r>
            <a:r>
              <a:rPr sz="1600" spc="-15" dirty="0">
                <a:solidFill>
                  <a:srgbClr val="113457"/>
                </a:solidFill>
                <a:latin typeface="Lucida Sans Unicode"/>
                <a:cs typeface="Lucida Sans Unicode"/>
              </a:rPr>
              <a:t> </a:t>
            </a:r>
            <a:r>
              <a:rPr sz="1600" dirty="0">
                <a:solidFill>
                  <a:srgbClr val="113457"/>
                </a:solidFill>
                <a:latin typeface="Lucida Sans Unicode"/>
                <a:cs typeface="Lucida Sans Unicode"/>
              </a:rPr>
              <a:t>project</a:t>
            </a:r>
            <a:endParaRPr sz="1600" dirty="0">
              <a:latin typeface="Lucida Sans Unicode"/>
              <a:cs typeface="Lucida Sans Unicode"/>
            </a:endParaRPr>
          </a:p>
        </p:txBody>
      </p:sp>
      <p:grpSp>
        <p:nvGrpSpPr>
          <p:cNvPr id="12" name="object 18">
            <a:extLst>
              <a:ext uri="{FF2B5EF4-FFF2-40B4-BE49-F238E27FC236}">
                <a16:creationId xmlns:a16="http://schemas.microsoft.com/office/drawing/2014/main" id="{61D7EFF4-F15E-5DE6-E40B-0A867BC25684}"/>
              </a:ext>
            </a:extLst>
          </p:cNvPr>
          <p:cNvGrpSpPr/>
          <p:nvPr/>
        </p:nvGrpSpPr>
        <p:grpSpPr>
          <a:xfrm>
            <a:off x="990600" y="4859929"/>
            <a:ext cx="5105400" cy="254000"/>
            <a:chOff x="438149" y="4044950"/>
            <a:chExt cx="5105400" cy="254000"/>
          </a:xfrm>
        </p:grpSpPr>
        <p:pic>
          <p:nvPicPr>
            <p:cNvPr id="13" name="object 19">
              <a:extLst>
                <a:ext uri="{FF2B5EF4-FFF2-40B4-BE49-F238E27FC236}">
                  <a16:creationId xmlns:a16="http://schemas.microsoft.com/office/drawing/2014/main" id="{7FDB6C55-07D0-EC39-7069-2A41714B7ACB}"/>
                </a:ext>
              </a:extLst>
            </p:cNvPr>
            <p:cNvPicPr/>
            <p:nvPr/>
          </p:nvPicPr>
          <p:blipFill>
            <a:blip r:embed="rId5" cstate="print"/>
            <a:stretch>
              <a:fillRect/>
            </a:stretch>
          </p:blipFill>
          <p:spPr>
            <a:xfrm>
              <a:off x="1733550" y="4057650"/>
              <a:ext cx="2438400" cy="228600"/>
            </a:xfrm>
            <a:prstGeom prst="rect">
              <a:avLst/>
            </a:prstGeom>
          </p:spPr>
        </p:pic>
        <p:sp>
          <p:nvSpPr>
            <p:cNvPr id="14" name="object 20">
              <a:extLst>
                <a:ext uri="{FF2B5EF4-FFF2-40B4-BE49-F238E27FC236}">
                  <a16:creationId xmlns:a16="http://schemas.microsoft.com/office/drawing/2014/main" id="{C1BCDFA7-6F98-E0E4-3588-8F984E56BC04}"/>
                </a:ext>
              </a:extLst>
            </p:cNvPr>
            <p:cNvSpPr/>
            <p:nvPr/>
          </p:nvSpPr>
          <p:spPr>
            <a:xfrm>
              <a:off x="438149" y="4286250"/>
              <a:ext cx="5105400" cy="0"/>
            </a:xfrm>
            <a:custGeom>
              <a:avLst/>
              <a:gdLst/>
              <a:ahLst/>
              <a:cxnLst/>
              <a:rect l="l" t="t" r="r" b="b"/>
              <a:pathLst>
                <a:path w="5105400">
                  <a:moveTo>
                    <a:pt x="0" y="0"/>
                  </a:moveTo>
                  <a:lnTo>
                    <a:pt x="5105398" y="0"/>
                  </a:lnTo>
                </a:path>
              </a:pathLst>
            </a:custGeom>
            <a:ln w="25399">
              <a:solidFill>
                <a:srgbClr val="0433FF"/>
              </a:solidFill>
            </a:ln>
          </p:spPr>
          <p:txBody>
            <a:bodyPr wrap="square" lIns="0" tIns="0" rIns="0" bIns="0" rtlCol="0"/>
            <a:lstStyle/>
            <a:p>
              <a:endParaRPr/>
            </a:p>
          </p:txBody>
        </p:sp>
        <p:sp>
          <p:nvSpPr>
            <p:cNvPr id="15" name="object 21">
              <a:extLst>
                <a:ext uri="{FF2B5EF4-FFF2-40B4-BE49-F238E27FC236}">
                  <a16:creationId xmlns:a16="http://schemas.microsoft.com/office/drawing/2014/main" id="{2191414D-6FEA-4B3F-7D28-D327E6A18529}"/>
                </a:ext>
              </a:extLst>
            </p:cNvPr>
            <p:cNvSpPr/>
            <p:nvPr/>
          </p:nvSpPr>
          <p:spPr>
            <a:xfrm>
              <a:off x="1733549" y="4057649"/>
              <a:ext cx="2438400" cy="0"/>
            </a:xfrm>
            <a:custGeom>
              <a:avLst/>
              <a:gdLst/>
              <a:ahLst/>
              <a:cxnLst/>
              <a:rect l="l" t="t" r="r" b="b"/>
              <a:pathLst>
                <a:path w="2438400">
                  <a:moveTo>
                    <a:pt x="0" y="0"/>
                  </a:moveTo>
                  <a:lnTo>
                    <a:pt x="2438399" y="0"/>
                  </a:lnTo>
                </a:path>
              </a:pathLst>
            </a:custGeom>
            <a:ln w="25399">
              <a:solidFill>
                <a:srgbClr val="0433FF"/>
              </a:solidFill>
            </a:ln>
          </p:spPr>
          <p:txBody>
            <a:bodyPr wrap="square" lIns="0" tIns="0" rIns="0" bIns="0" rtlCol="0"/>
            <a:lstStyle/>
            <a:p>
              <a:endParaRPr/>
            </a:p>
          </p:txBody>
        </p:sp>
      </p:grpSp>
      <p:grpSp>
        <p:nvGrpSpPr>
          <p:cNvPr id="16" name="object 14">
            <a:extLst>
              <a:ext uri="{FF2B5EF4-FFF2-40B4-BE49-F238E27FC236}">
                <a16:creationId xmlns:a16="http://schemas.microsoft.com/office/drawing/2014/main" id="{44AADF50-7291-E096-614D-7605755495A3}"/>
              </a:ext>
            </a:extLst>
          </p:cNvPr>
          <p:cNvGrpSpPr/>
          <p:nvPr/>
        </p:nvGrpSpPr>
        <p:grpSpPr>
          <a:xfrm>
            <a:off x="952500" y="4082118"/>
            <a:ext cx="5105400" cy="254000"/>
            <a:chOff x="438149" y="3530600"/>
            <a:chExt cx="5105400" cy="254000"/>
          </a:xfrm>
        </p:grpSpPr>
        <p:pic>
          <p:nvPicPr>
            <p:cNvPr id="17" name="object 15">
              <a:extLst>
                <a:ext uri="{FF2B5EF4-FFF2-40B4-BE49-F238E27FC236}">
                  <a16:creationId xmlns:a16="http://schemas.microsoft.com/office/drawing/2014/main" id="{3C74AE8D-783E-AF9F-C51F-FB1830434728}"/>
                </a:ext>
              </a:extLst>
            </p:cNvPr>
            <p:cNvPicPr/>
            <p:nvPr/>
          </p:nvPicPr>
          <p:blipFill>
            <a:blip r:embed="rId6" cstate="print"/>
            <a:stretch>
              <a:fillRect/>
            </a:stretch>
          </p:blipFill>
          <p:spPr>
            <a:xfrm>
              <a:off x="1733550" y="3543299"/>
              <a:ext cx="2438400" cy="228600"/>
            </a:xfrm>
            <a:prstGeom prst="rect">
              <a:avLst/>
            </a:prstGeom>
          </p:spPr>
        </p:pic>
        <p:sp>
          <p:nvSpPr>
            <p:cNvPr id="18" name="object 16">
              <a:extLst>
                <a:ext uri="{FF2B5EF4-FFF2-40B4-BE49-F238E27FC236}">
                  <a16:creationId xmlns:a16="http://schemas.microsoft.com/office/drawing/2014/main" id="{914FF3EF-8E1F-060E-6229-4DD850936C10}"/>
                </a:ext>
              </a:extLst>
            </p:cNvPr>
            <p:cNvSpPr/>
            <p:nvPr/>
          </p:nvSpPr>
          <p:spPr>
            <a:xfrm>
              <a:off x="438149" y="3543299"/>
              <a:ext cx="5105400" cy="0"/>
            </a:xfrm>
            <a:custGeom>
              <a:avLst/>
              <a:gdLst/>
              <a:ahLst/>
              <a:cxnLst/>
              <a:rect l="l" t="t" r="r" b="b"/>
              <a:pathLst>
                <a:path w="5105400">
                  <a:moveTo>
                    <a:pt x="0" y="0"/>
                  </a:moveTo>
                  <a:lnTo>
                    <a:pt x="5105398" y="0"/>
                  </a:lnTo>
                </a:path>
              </a:pathLst>
            </a:custGeom>
            <a:ln w="25399">
              <a:solidFill>
                <a:srgbClr val="0433FF"/>
              </a:solidFill>
            </a:ln>
          </p:spPr>
          <p:txBody>
            <a:bodyPr wrap="square" lIns="0" tIns="0" rIns="0" bIns="0" rtlCol="0"/>
            <a:lstStyle/>
            <a:p>
              <a:endParaRPr/>
            </a:p>
          </p:txBody>
        </p:sp>
        <p:sp>
          <p:nvSpPr>
            <p:cNvPr id="19" name="object 17">
              <a:extLst>
                <a:ext uri="{FF2B5EF4-FFF2-40B4-BE49-F238E27FC236}">
                  <a16:creationId xmlns:a16="http://schemas.microsoft.com/office/drawing/2014/main" id="{961F4EAA-08A4-A127-1B78-A8CFE24D32A1}"/>
                </a:ext>
              </a:extLst>
            </p:cNvPr>
            <p:cNvSpPr/>
            <p:nvPr/>
          </p:nvSpPr>
          <p:spPr>
            <a:xfrm>
              <a:off x="1733549" y="3771899"/>
              <a:ext cx="2438400" cy="0"/>
            </a:xfrm>
            <a:custGeom>
              <a:avLst/>
              <a:gdLst/>
              <a:ahLst/>
              <a:cxnLst/>
              <a:rect l="l" t="t" r="r" b="b"/>
              <a:pathLst>
                <a:path w="2438400">
                  <a:moveTo>
                    <a:pt x="0" y="0"/>
                  </a:moveTo>
                  <a:lnTo>
                    <a:pt x="2438399" y="0"/>
                  </a:lnTo>
                </a:path>
              </a:pathLst>
            </a:custGeom>
            <a:ln w="25399">
              <a:solidFill>
                <a:srgbClr val="0433FF"/>
              </a:solidFill>
            </a:ln>
          </p:spPr>
          <p:txBody>
            <a:bodyPr wrap="square" lIns="0" tIns="0" rIns="0" bIns="0" rtlCol="0"/>
            <a:lstStyle/>
            <a:p>
              <a:endParaRPr/>
            </a:p>
          </p:txBody>
        </p:sp>
      </p:grpSp>
      <p:sp>
        <p:nvSpPr>
          <p:cNvPr id="20" name="object 25">
            <a:extLst>
              <a:ext uri="{FF2B5EF4-FFF2-40B4-BE49-F238E27FC236}">
                <a16:creationId xmlns:a16="http://schemas.microsoft.com/office/drawing/2014/main" id="{51FE694B-434B-5374-C817-7B02D1BC4203}"/>
              </a:ext>
            </a:extLst>
          </p:cNvPr>
          <p:cNvSpPr txBox="1"/>
          <p:nvPr/>
        </p:nvSpPr>
        <p:spPr>
          <a:xfrm>
            <a:off x="7505701" y="4094817"/>
            <a:ext cx="2971800" cy="728980"/>
          </a:xfrm>
          <a:prstGeom prst="rect">
            <a:avLst/>
          </a:prstGeom>
          <a:solidFill>
            <a:srgbClr val="FF8C9E"/>
          </a:solidFill>
          <a:ln w="9524">
            <a:solidFill>
              <a:srgbClr val="008F00"/>
            </a:solidFill>
          </a:ln>
        </p:spPr>
        <p:txBody>
          <a:bodyPr vert="horz" wrap="square" lIns="0" tIns="0" rIns="0" bIns="0" rtlCol="0">
            <a:spAutoFit/>
          </a:bodyPr>
          <a:lstStyle/>
          <a:p>
            <a:pPr marL="91440">
              <a:lnSpc>
                <a:spcPts val="1900"/>
              </a:lnSpc>
            </a:pPr>
            <a:r>
              <a:rPr sz="1600" b="1" spc="45" dirty="0">
                <a:solidFill>
                  <a:srgbClr val="113457"/>
                </a:solidFill>
                <a:latin typeface="Trebuchet MS"/>
                <a:cs typeface="Trebuchet MS"/>
              </a:rPr>
              <a:t>Example</a:t>
            </a:r>
            <a:r>
              <a:rPr sz="1600" b="1" spc="45" dirty="0">
                <a:solidFill>
                  <a:srgbClr val="006666"/>
                </a:solidFill>
                <a:latin typeface="Trebuchet MS"/>
                <a:cs typeface="Trebuchet MS"/>
              </a:rPr>
              <a:t>:</a:t>
            </a:r>
            <a:endParaRPr sz="1600" dirty="0">
              <a:latin typeface="Trebuchet MS"/>
              <a:cs typeface="Trebuchet MS"/>
            </a:endParaRPr>
          </a:p>
          <a:p>
            <a:pPr marL="91440" marR="635">
              <a:lnSpc>
                <a:spcPts val="1900"/>
              </a:lnSpc>
              <a:spcBef>
                <a:spcPts val="35"/>
              </a:spcBef>
            </a:pPr>
            <a:r>
              <a:rPr sz="1600" dirty="0">
                <a:solidFill>
                  <a:srgbClr val="113457"/>
                </a:solidFill>
                <a:latin typeface="Lucida Sans Unicode"/>
                <a:cs typeface="Lucida Sans Unicode"/>
              </a:rPr>
              <a:t>Search </a:t>
            </a:r>
            <a:r>
              <a:rPr sz="1600" spc="-5" dirty="0">
                <a:solidFill>
                  <a:srgbClr val="113457"/>
                </a:solidFill>
                <a:latin typeface="Lucida Sans Unicode"/>
                <a:cs typeface="Lucida Sans Unicode"/>
              </a:rPr>
              <a:t>for </a:t>
            </a:r>
            <a:r>
              <a:rPr sz="1600" dirty="0">
                <a:solidFill>
                  <a:srgbClr val="113457"/>
                </a:solidFill>
                <a:latin typeface="Lucida Sans Unicode"/>
                <a:cs typeface="Lucida Sans Unicode"/>
              </a:rPr>
              <a:t>a mouse gene </a:t>
            </a:r>
            <a:r>
              <a:rPr sz="1600" spc="5" dirty="0">
                <a:solidFill>
                  <a:srgbClr val="113457"/>
                </a:solidFill>
                <a:latin typeface="Lucida Sans Unicode"/>
                <a:cs typeface="Lucida Sans Unicode"/>
              </a:rPr>
              <a:t> </a:t>
            </a:r>
            <a:r>
              <a:rPr sz="1600" spc="-5" dirty="0">
                <a:solidFill>
                  <a:srgbClr val="113457"/>
                </a:solidFill>
                <a:latin typeface="Lucida Sans Unicode"/>
                <a:cs typeface="Lucida Sans Unicode"/>
              </a:rPr>
              <a:t>within</a:t>
            </a:r>
            <a:r>
              <a:rPr sz="1600" spc="-20" dirty="0">
                <a:solidFill>
                  <a:srgbClr val="113457"/>
                </a:solidFill>
                <a:latin typeface="Lucida Sans Unicode"/>
                <a:cs typeface="Lucida Sans Unicode"/>
              </a:rPr>
              <a:t> </a:t>
            </a:r>
            <a:r>
              <a:rPr sz="1600" dirty="0">
                <a:solidFill>
                  <a:srgbClr val="113457"/>
                </a:solidFill>
                <a:latin typeface="Lucida Sans Unicode"/>
                <a:cs typeface="Lucida Sans Unicode"/>
              </a:rPr>
              <a:t>a</a:t>
            </a:r>
            <a:r>
              <a:rPr sz="1600" spc="-25" dirty="0">
                <a:solidFill>
                  <a:srgbClr val="113457"/>
                </a:solidFill>
                <a:latin typeface="Lucida Sans Unicode"/>
                <a:cs typeface="Lucida Sans Unicode"/>
              </a:rPr>
              <a:t> </a:t>
            </a:r>
            <a:r>
              <a:rPr sz="1600" spc="-5" dirty="0">
                <a:solidFill>
                  <a:srgbClr val="113457"/>
                </a:solidFill>
                <a:latin typeface="Lucida Sans Unicode"/>
                <a:cs typeface="Lucida Sans Unicode"/>
              </a:rPr>
              <a:t>human</a:t>
            </a:r>
            <a:r>
              <a:rPr sz="1600" spc="-15" dirty="0">
                <a:solidFill>
                  <a:srgbClr val="113457"/>
                </a:solidFill>
                <a:latin typeface="Lucida Sans Unicode"/>
                <a:cs typeface="Lucida Sans Unicode"/>
              </a:rPr>
              <a:t> </a:t>
            </a:r>
            <a:r>
              <a:rPr sz="1600" dirty="0">
                <a:solidFill>
                  <a:srgbClr val="113457"/>
                </a:solidFill>
                <a:latin typeface="Lucida Sans Unicode"/>
                <a:cs typeface="Lucida Sans Unicode"/>
              </a:rPr>
              <a:t>chromosome</a:t>
            </a:r>
            <a:endParaRPr sz="1600" dirty="0">
              <a:latin typeface="Lucida Sans Unicode"/>
              <a:cs typeface="Lucida Sans Unicode"/>
            </a:endParaRPr>
          </a:p>
        </p:txBody>
      </p:sp>
    </p:spTree>
    <p:extLst>
      <p:ext uri="{BB962C8B-B14F-4D97-AF65-F5344CB8AC3E}">
        <p14:creationId xmlns:p14="http://schemas.microsoft.com/office/powerpoint/2010/main" val="1066983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7E6DE057-C767-F1F7-5CA8-A6856DBFE779}"/>
              </a:ext>
            </a:extLst>
          </p:cNvPr>
          <p:cNvSpPr txBox="1">
            <a:spLocks/>
          </p:cNvSpPr>
          <p:nvPr/>
        </p:nvSpPr>
        <p:spPr>
          <a:xfrm>
            <a:off x="1755139" y="311150"/>
            <a:ext cx="6670404" cy="1367041"/>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The</a:t>
            </a:r>
            <a:r>
              <a:rPr lang="en-US" spc="-20" dirty="0"/>
              <a:t> </a:t>
            </a:r>
            <a:r>
              <a:rPr lang="en-US" spc="-5" dirty="0"/>
              <a:t>Overlap</a:t>
            </a:r>
            <a:r>
              <a:rPr lang="en-US" spc="-20" dirty="0"/>
              <a:t> </a:t>
            </a:r>
            <a:r>
              <a:rPr lang="en-US" spc="-10" dirty="0"/>
              <a:t>Detection</a:t>
            </a:r>
            <a:r>
              <a:rPr lang="en-US" spc="-20" dirty="0"/>
              <a:t> </a:t>
            </a:r>
            <a:r>
              <a:rPr lang="en-US" spc="-5" dirty="0"/>
              <a:t>variant</a:t>
            </a:r>
          </a:p>
        </p:txBody>
      </p:sp>
      <p:grpSp>
        <p:nvGrpSpPr>
          <p:cNvPr id="3" name="object 13">
            <a:extLst>
              <a:ext uri="{FF2B5EF4-FFF2-40B4-BE49-F238E27FC236}">
                <a16:creationId xmlns:a16="http://schemas.microsoft.com/office/drawing/2014/main" id="{9B149628-E0B9-78DE-9BEF-7411918B6C47}"/>
              </a:ext>
            </a:extLst>
          </p:cNvPr>
          <p:cNvGrpSpPr/>
          <p:nvPr/>
        </p:nvGrpSpPr>
        <p:grpSpPr>
          <a:xfrm>
            <a:off x="1755139" y="2821489"/>
            <a:ext cx="3829050" cy="2819400"/>
            <a:chOff x="685799" y="1664493"/>
            <a:chExt cx="3829050" cy="2819400"/>
          </a:xfrm>
        </p:grpSpPr>
        <p:sp>
          <p:nvSpPr>
            <p:cNvPr id="4" name="object 14">
              <a:extLst>
                <a:ext uri="{FF2B5EF4-FFF2-40B4-BE49-F238E27FC236}">
                  <a16:creationId xmlns:a16="http://schemas.microsoft.com/office/drawing/2014/main" id="{FA2A0C63-5145-B5EC-69F2-7F431DF04140}"/>
                </a:ext>
              </a:extLst>
            </p:cNvPr>
            <p:cNvSpPr/>
            <p:nvPr/>
          </p:nvSpPr>
          <p:spPr>
            <a:xfrm>
              <a:off x="695324" y="1674018"/>
              <a:ext cx="3810000" cy="2800350"/>
            </a:xfrm>
            <a:custGeom>
              <a:avLst/>
              <a:gdLst/>
              <a:ahLst/>
              <a:cxnLst/>
              <a:rect l="l" t="t" r="r" b="b"/>
              <a:pathLst>
                <a:path w="3810000" h="2800350">
                  <a:moveTo>
                    <a:pt x="0" y="0"/>
                  </a:moveTo>
                  <a:lnTo>
                    <a:pt x="3809999" y="0"/>
                  </a:lnTo>
                  <a:lnTo>
                    <a:pt x="3809999" y="2800349"/>
                  </a:lnTo>
                  <a:lnTo>
                    <a:pt x="0" y="2800349"/>
                  </a:lnTo>
                  <a:lnTo>
                    <a:pt x="0" y="0"/>
                  </a:lnTo>
                  <a:close/>
                </a:path>
              </a:pathLst>
            </a:custGeom>
            <a:ln w="19049">
              <a:solidFill>
                <a:srgbClr val="008F00"/>
              </a:solidFill>
            </a:ln>
          </p:spPr>
          <p:txBody>
            <a:bodyPr wrap="square" lIns="0" tIns="0" rIns="0" bIns="0" rtlCol="0"/>
            <a:lstStyle/>
            <a:p>
              <a:endParaRPr/>
            </a:p>
          </p:txBody>
        </p:sp>
        <p:sp>
          <p:nvSpPr>
            <p:cNvPr id="5" name="object 15">
              <a:extLst>
                <a:ext uri="{FF2B5EF4-FFF2-40B4-BE49-F238E27FC236}">
                  <a16:creationId xmlns:a16="http://schemas.microsoft.com/office/drawing/2014/main" id="{236D8A8A-62BA-98DB-5219-A60B7F985394}"/>
                </a:ext>
              </a:extLst>
            </p:cNvPr>
            <p:cNvSpPr/>
            <p:nvPr/>
          </p:nvSpPr>
          <p:spPr>
            <a:xfrm>
              <a:off x="695324" y="4387453"/>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6" name="object 16">
              <a:extLst>
                <a:ext uri="{FF2B5EF4-FFF2-40B4-BE49-F238E27FC236}">
                  <a16:creationId xmlns:a16="http://schemas.microsoft.com/office/drawing/2014/main" id="{7C094C11-1954-870E-CD56-FB7F9887405A}"/>
                </a:ext>
              </a:extLst>
            </p:cNvPr>
            <p:cNvSpPr/>
            <p:nvPr/>
          </p:nvSpPr>
          <p:spPr>
            <a:xfrm>
              <a:off x="700087" y="4313634"/>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7" name="object 17">
              <a:extLst>
                <a:ext uri="{FF2B5EF4-FFF2-40B4-BE49-F238E27FC236}">
                  <a16:creationId xmlns:a16="http://schemas.microsoft.com/office/drawing/2014/main" id="{7A395821-2812-5C26-5167-C5341E4D5365}"/>
                </a:ext>
              </a:extLst>
            </p:cNvPr>
            <p:cNvSpPr/>
            <p:nvPr/>
          </p:nvSpPr>
          <p:spPr>
            <a:xfrm>
              <a:off x="700087" y="4245768"/>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8" name="object 18">
              <a:extLst>
                <a:ext uri="{FF2B5EF4-FFF2-40B4-BE49-F238E27FC236}">
                  <a16:creationId xmlns:a16="http://schemas.microsoft.com/office/drawing/2014/main" id="{AE8FF870-3E6A-EDBF-6546-9C96F60BBCC0}"/>
                </a:ext>
              </a:extLst>
            </p:cNvPr>
            <p:cNvSpPr/>
            <p:nvPr/>
          </p:nvSpPr>
          <p:spPr>
            <a:xfrm>
              <a:off x="695324" y="4177903"/>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9" name="object 19">
              <a:extLst>
                <a:ext uri="{FF2B5EF4-FFF2-40B4-BE49-F238E27FC236}">
                  <a16:creationId xmlns:a16="http://schemas.microsoft.com/office/drawing/2014/main" id="{067B9F5B-A33C-0C3B-B0DC-8FBD5102D6D3}"/>
                </a:ext>
              </a:extLst>
            </p:cNvPr>
            <p:cNvSpPr/>
            <p:nvPr/>
          </p:nvSpPr>
          <p:spPr>
            <a:xfrm>
              <a:off x="700087" y="4113609"/>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0" name="object 20">
              <a:extLst>
                <a:ext uri="{FF2B5EF4-FFF2-40B4-BE49-F238E27FC236}">
                  <a16:creationId xmlns:a16="http://schemas.microsoft.com/office/drawing/2014/main" id="{5A17ADC4-F145-A5B6-8068-4BF1626742A3}"/>
                </a:ext>
              </a:extLst>
            </p:cNvPr>
            <p:cNvSpPr/>
            <p:nvPr/>
          </p:nvSpPr>
          <p:spPr>
            <a:xfrm>
              <a:off x="695324" y="4039791"/>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1" name="object 21">
              <a:extLst>
                <a:ext uri="{FF2B5EF4-FFF2-40B4-BE49-F238E27FC236}">
                  <a16:creationId xmlns:a16="http://schemas.microsoft.com/office/drawing/2014/main" id="{C581C6D0-B949-A6D7-B0EC-8AFB6C7539D0}"/>
                </a:ext>
              </a:extLst>
            </p:cNvPr>
            <p:cNvSpPr/>
            <p:nvPr/>
          </p:nvSpPr>
          <p:spPr>
            <a:xfrm>
              <a:off x="685799" y="3971924"/>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2" name="object 22">
              <a:extLst>
                <a:ext uri="{FF2B5EF4-FFF2-40B4-BE49-F238E27FC236}">
                  <a16:creationId xmlns:a16="http://schemas.microsoft.com/office/drawing/2014/main" id="{4B1E4C50-5701-1F8D-6CED-314440BB730D}"/>
                </a:ext>
              </a:extLst>
            </p:cNvPr>
            <p:cNvSpPr/>
            <p:nvPr/>
          </p:nvSpPr>
          <p:spPr>
            <a:xfrm>
              <a:off x="700087" y="3904059"/>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3" name="object 23">
              <a:extLst>
                <a:ext uri="{FF2B5EF4-FFF2-40B4-BE49-F238E27FC236}">
                  <a16:creationId xmlns:a16="http://schemas.microsoft.com/office/drawing/2014/main" id="{A5B73550-5E9E-6511-55EC-C27723B87775}"/>
                </a:ext>
              </a:extLst>
            </p:cNvPr>
            <p:cNvSpPr/>
            <p:nvPr/>
          </p:nvSpPr>
          <p:spPr>
            <a:xfrm>
              <a:off x="700087" y="3830241"/>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4" name="object 24">
              <a:extLst>
                <a:ext uri="{FF2B5EF4-FFF2-40B4-BE49-F238E27FC236}">
                  <a16:creationId xmlns:a16="http://schemas.microsoft.com/office/drawing/2014/main" id="{B74323E3-8E32-B810-1DE8-6F0699457D0F}"/>
                </a:ext>
              </a:extLst>
            </p:cNvPr>
            <p:cNvSpPr/>
            <p:nvPr/>
          </p:nvSpPr>
          <p:spPr>
            <a:xfrm>
              <a:off x="695324" y="3756422"/>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5" name="object 25">
              <a:extLst>
                <a:ext uri="{FF2B5EF4-FFF2-40B4-BE49-F238E27FC236}">
                  <a16:creationId xmlns:a16="http://schemas.microsoft.com/office/drawing/2014/main" id="{999205AA-4E30-9A23-D1E6-1FB93B0025D7}"/>
                </a:ext>
              </a:extLst>
            </p:cNvPr>
            <p:cNvSpPr/>
            <p:nvPr/>
          </p:nvSpPr>
          <p:spPr>
            <a:xfrm>
              <a:off x="695324" y="3688556"/>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6" name="object 26">
              <a:extLst>
                <a:ext uri="{FF2B5EF4-FFF2-40B4-BE49-F238E27FC236}">
                  <a16:creationId xmlns:a16="http://schemas.microsoft.com/office/drawing/2014/main" id="{05BE10AE-57D6-C6D0-8363-076109143642}"/>
                </a:ext>
              </a:extLst>
            </p:cNvPr>
            <p:cNvSpPr/>
            <p:nvPr/>
          </p:nvSpPr>
          <p:spPr>
            <a:xfrm>
              <a:off x="700087" y="3620691"/>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7" name="object 27">
              <a:extLst>
                <a:ext uri="{FF2B5EF4-FFF2-40B4-BE49-F238E27FC236}">
                  <a16:creationId xmlns:a16="http://schemas.microsoft.com/office/drawing/2014/main" id="{8D4E5AFB-273B-C392-B0CA-8E06A347C3D4}"/>
                </a:ext>
              </a:extLst>
            </p:cNvPr>
            <p:cNvSpPr/>
            <p:nvPr/>
          </p:nvSpPr>
          <p:spPr>
            <a:xfrm>
              <a:off x="687387" y="3556397"/>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8" name="object 28">
              <a:extLst>
                <a:ext uri="{FF2B5EF4-FFF2-40B4-BE49-F238E27FC236}">
                  <a16:creationId xmlns:a16="http://schemas.microsoft.com/office/drawing/2014/main" id="{CFF58AAF-881B-3C99-5B5B-195EBAA64C94}"/>
                </a:ext>
              </a:extLst>
            </p:cNvPr>
            <p:cNvSpPr/>
            <p:nvPr/>
          </p:nvSpPr>
          <p:spPr>
            <a:xfrm>
              <a:off x="700087" y="3482578"/>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19" name="object 29">
              <a:extLst>
                <a:ext uri="{FF2B5EF4-FFF2-40B4-BE49-F238E27FC236}">
                  <a16:creationId xmlns:a16="http://schemas.microsoft.com/office/drawing/2014/main" id="{120DBBB2-269A-2258-5A50-FD2394348E13}"/>
                </a:ext>
              </a:extLst>
            </p:cNvPr>
            <p:cNvSpPr/>
            <p:nvPr/>
          </p:nvSpPr>
          <p:spPr>
            <a:xfrm>
              <a:off x="690562" y="3414712"/>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20" name="object 30">
              <a:extLst>
                <a:ext uri="{FF2B5EF4-FFF2-40B4-BE49-F238E27FC236}">
                  <a16:creationId xmlns:a16="http://schemas.microsoft.com/office/drawing/2014/main" id="{61448C8A-B15E-9C30-CA21-B6EB9D51009D}"/>
                </a:ext>
              </a:extLst>
            </p:cNvPr>
            <p:cNvSpPr/>
            <p:nvPr/>
          </p:nvSpPr>
          <p:spPr>
            <a:xfrm>
              <a:off x="704849" y="3346847"/>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21" name="object 31">
              <a:extLst>
                <a:ext uri="{FF2B5EF4-FFF2-40B4-BE49-F238E27FC236}">
                  <a16:creationId xmlns:a16="http://schemas.microsoft.com/office/drawing/2014/main" id="{7CB4CC64-4CDC-F5E0-9F1E-00A426B30D32}"/>
                </a:ext>
              </a:extLst>
            </p:cNvPr>
            <p:cNvSpPr/>
            <p:nvPr/>
          </p:nvSpPr>
          <p:spPr>
            <a:xfrm>
              <a:off x="700087" y="3269456"/>
              <a:ext cx="3810000" cy="0"/>
            </a:xfrm>
            <a:custGeom>
              <a:avLst/>
              <a:gdLst/>
              <a:ahLst/>
              <a:cxnLst/>
              <a:rect l="l" t="t" r="r" b="b"/>
              <a:pathLst>
                <a:path w="3810000">
                  <a:moveTo>
                    <a:pt x="0" y="0"/>
                  </a:moveTo>
                  <a:lnTo>
                    <a:pt x="3809999" y="0"/>
                  </a:lnTo>
                </a:path>
              </a:pathLst>
            </a:custGeom>
            <a:ln w="9524">
              <a:solidFill>
                <a:srgbClr val="008F00"/>
              </a:solidFill>
            </a:ln>
          </p:spPr>
          <p:txBody>
            <a:bodyPr wrap="square" lIns="0" tIns="0" rIns="0" bIns="0" rtlCol="0"/>
            <a:lstStyle/>
            <a:p>
              <a:endParaRPr/>
            </a:p>
          </p:txBody>
        </p:sp>
        <p:sp>
          <p:nvSpPr>
            <p:cNvPr id="22" name="object 32">
              <a:extLst>
                <a:ext uri="{FF2B5EF4-FFF2-40B4-BE49-F238E27FC236}">
                  <a16:creationId xmlns:a16="http://schemas.microsoft.com/office/drawing/2014/main" id="{8C5A9508-8406-D1FE-6BC8-DDA0469E562D}"/>
                </a:ext>
              </a:extLst>
            </p:cNvPr>
            <p:cNvSpPr/>
            <p:nvPr/>
          </p:nvSpPr>
          <p:spPr>
            <a:xfrm>
              <a:off x="704849" y="3195637"/>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3" name="object 33">
              <a:extLst>
                <a:ext uri="{FF2B5EF4-FFF2-40B4-BE49-F238E27FC236}">
                  <a16:creationId xmlns:a16="http://schemas.microsoft.com/office/drawing/2014/main" id="{7A65B26E-FAA2-351E-0A19-74165A02C75A}"/>
                </a:ext>
              </a:extLst>
            </p:cNvPr>
            <p:cNvSpPr/>
            <p:nvPr/>
          </p:nvSpPr>
          <p:spPr>
            <a:xfrm>
              <a:off x="704849" y="3127772"/>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4" name="object 34">
              <a:extLst>
                <a:ext uri="{FF2B5EF4-FFF2-40B4-BE49-F238E27FC236}">
                  <a16:creationId xmlns:a16="http://schemas.microsoft.com/office/drawing/2014/main" id="{4AF6B02B-C306-B4BA-81EB-15CFA7691BCB}"/>
                </a:ext>
              </a:extLst>
            </p:cNvPr>
            <p:cNvSpPr/>
            <p:nvPr/>
          </p:nvSpPr>
          <p:spPr>
            <a:xfrm>
              <a:off x="700087" y="3059906"/>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5" name="object 35">
              <a:extLst>
                <a:ext uri="{FF2B5EF4-FFF2-40B4-BE49-F238E27FC236}">
                  <a16:creationId xmlns:a16="http://schemas.microsoft.com/office/drawing/2014/main" id="{82FE8ABE-8CFE-E4D1-4B4E-D0F30F0BE972}"/>
                </a:ext>
              </a:extLst>
            </p:cNvPr>
            <p:cNvSpPr/>
            <p:nvPr/>
          </p:nvSpPr>
          <p:spPr>
            <a:xfrm>
              <a:off x="704849" y="2995612"/>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6" name="object 36">
              <a:extLst>
                <a:ext uri="{FF2B5EF4-FFF2-40B4-BE49-F238E27FC236}">
                  <a16:creationId xmlns:a16="http://schemas.microsoft.com/office/drawing/2014/main" id="{E3C4B0E2-499B-E77D-9F0B-118D761D2E04}"/>
                </a:ext>
              </a:extLst>
            </p:cNvPr>
            <p:cNvSpPr/>
            <p:nvPr/>
          </p:nvSpPr>
          <p:spPr>
            <a:xfrm>
              <a:off x="700087" y="2921793"/>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7" name="object 37">
              <a:extLst>
                <a:ext uri="{FF2B5EF4-FFF2-40B4-BE49-F238E27FC236}">
                  <a16:creationId xmlns:a16="http://schemas.microsoft.com/office/drawing/2014/main" id="{189710F3-30E7-6703-1EE6-F16E19508DC6}"/>
                </a:ext>
              </a:extLst>
            </p:cNvPr>
            <p:cNvSpPr/>
            <p:nvPr/>
          </p:nvSpPr>
          <p:spPr>
            <a:xfrm>
              <a:off x="690562" y="2853928"/>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8" name="object 38">
              <a:extLst>
                <a:ext uri="{FF2B5EF4-FFF2-40B4-BE49-F238E27FC236}">
                  <a16:creationId xmlns:a16="http://schemas.microsoft.com/office/drawing/2014/main" id="{7F265B32-4B7B-16D6-88C1-9C58B4DB8253}"/>
                </a:ext>
              </a:extLst>
            </p:cNvPr>
            <p:cNvSpPr/>
            <p:nvPr/>
          </p:nvSpPr>
          <p:spPr>
            <a:xfrm>
              <a:off x="695324" y="2786062"/>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29" name="object 39">
              <a:extLst>
                <a:ext uri="{FF2B5EF4-FFF2-40B4-BE49-F238E27FC236}">
                  <a16:creationId xmlns:a16="http://schemas.microsoft.com/office/drawing/2014/main" id="{10BCB68E-DFEE-F2E2-7DD5-183CABCB7431}"/>
                </a:ext>
              </a:extLst>
            </p:cNvPr>
            <p:cNvSpPr/>
            <p:nvPr/>
          </p:nvSpPr>
          <p:spPr>
            <a:xfrm>
              <a:off x="687387" y="2719387"/>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0" name="object 40">
              <a:extLst>
                <a:ext uri="{FF2B5EF4-FFF2-40B4-BE49-F238E27FC236}">
                  <a16:creationId xmlns:a16="http://schemas.microsoft.com/office/drawing/2014/main" id="{E87122A5-6B38-6034-86DD-244801BBF724}"/>
                </a:ext>
              </a:extLst>
            </p:cNvPr>
            <p:cNvSpPr/>
            <p:nvPr/>
          </p:nvSpPr>
          <p:spPr>
            <a:xfrm>
              <a:off x="700087" y="2638424"/>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1" name="object 41">
              <a:extLst>
                <a:ext uri="{FF2B5EF4-FFF2-40B4-BE49-F238E27FC236}">
                  <a16:creationId xmlns:a16="http://schemas.microsoft.com/office/drawing/2014/main" id="{4BD1938E-48EF-6CED-9445-A29FFA45A017}"/>
                </a:ext>
              </a:extLst>
            </p:cNvPr>
            <p:cNvSpPr/>
            <p:nvPr/>
          </p:nvSpPr>
          <p:spPr>
            <a:xfrm>
              <a:off x="700087" y="2570559"/>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2" name="object 42">
              <a:extLst>
                <a:ext uri="{FF2B5EF4-FFF2-40B4-BE49-F238E27FC236}">
                  <a16:creationId xmlns:a16="http://schemas.microsoft.com/office/drawing/2014/main" id="{71920E9C-2671-0135-ABFE-21882E53D745}"/>
                </a:ext>
              </a:extLst>
            </p:cNvPr>
            <p:cNvSpPr/>
            <p:nvPr/>
          </p:nvSpPr>
          <p:spPr>
            <a:xfrm>
              <a:off x="704849" y="2502693"/>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3" name="object 43">
              <a:extLst>
                <a:ext uri="{FF2B5EF4-FFF2-40B4-BE49-F238E27FC236}">
                  <a16:creationId xmlns:a16="http://schemas.microsoft.com/office/drawing/2014/main" id="{71C7117A-B4F4-7964-A033-67B46BD89CC5}"/>
                </a:ext>
              </a:extLst>
            </p:cNvPr>
            <p:cNvSpPr/>
            <p:nvPr/>
          </p:nvSpPr>
          <p:spPr>
            <a:xfrm>
              <a:off x="692149" y="2438400"/>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4" name="object 44">
              <a:extLst>
                <a:ext uri="{FF2B5EF4-FFF2-40B4-BE49-F238E27FC236}">
                  <a16:creationId xmlns:a16="http://schemas.microsoft.com/office/drawing/2014/main" id="{E9EF8573-2DD0-4ECA-AFCB-E957F59B4396}"/>
                </a:ext>
              </a:extLst>
            </p:cNvPr>
            <p:cNvSpPr/>
            <p:nvPr/>
          </p:nvSpPr>
          <p:spPr>
            <a:xfrm>
              <a:off x="696912" y="2364581"/>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5" name="object 45">
              <a:extLst>
                <a:ext uri="{FF2B5EF4-FFF2-40B4-BE49-F238E27FC236}">
                  <a16:creationId xmlns:a16="http://schemas.microsoft.com/office/drawing/2014/main" id="{356B774A-9E53-6105-89A1-727B96B41856}"/>
                </a:ext>
              </a:extLst>
            </p:cNvPr>
            <p:cNvSpPr/>
            <p:nvPr/>
          </p:nvSpPr>
          <p:spPr>
            <a:xfrm>
              <a:off x="695324" y="2296716"/>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6" name="object 46">
              <a:extLst>
                <a:ext uri="{FF2B5EF4-FFF2-40B4-BE49-F238E27FC236}">
                  <a16:creationId xmlns:a16="http://schemas.microsoft.com/office/drawing/2014/main" id="{9973DE76-E325-2ABB-1DDC-8C385204EB6F}"/>
                </a:ext>
              </a:extLst>
            </p:cNvPr>
            <p:cNvSpPr/>
            <p:nvPr/>
          </p:nvSpPr>
          <p:spPr>
            <a:xfrm>
              <a:off x="700087" y="2228849"/>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7" name="object 47">
              <a:extLst>
                <a:ext uri="{FF2B5EF4-FFF2-40B4-BE49-F238E27FC236}">
                  <a16:creationId xmlns:a16="http://schemas.microsoft.com/office/drawing/2014/main" id="{696058FF-06AC-BFC1-7AFF-16197C415C70}"/>
                </a:ext>
              </a:extLst>
            </p:cNvPr>
            <p:cNvSpPr/>
            <p:nvPr/>
          </p:nvSpPr>
          <p:spPr>
            <a:xfrm>
              <a:off x="695324" y="2170510"/>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8" name="object 48">
              <a:extLst>
                <a:ext uri="{FF2B5EF4-FFF2-40B4-BE49-F238E27FC236}">
                  <a16:creationId xmlns:a16="http://schemas.microsoft.com/office/drawing/2014/main" id="{DDC3EE4C-489E-B6D3-351E-3977D5F13785}"/>
                </a:ext>
              </a:extLst>
            </p:cNvPr>
            <p:cNvSpPr/>
            <p:nvPr/>
          </p:nvSpPr>
          <p:spPr>
            <a:xfrm>
              <a:off x="695324" y="2102643"/>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39" name="object 49">
              <a:extLst>
                <a:ext uri="{FF2B5EF4-FFF2-40B4-BE49-F238E27FC236}">
                  <a16:creationId xmlns:a16="http://schemas.microsoft.com/office/drawing/2014/main" id="{B6855C1C-BE66-FCC1-CAFE-1F2DDBBD2934}"/>
                </a:ext>
              </a:extLst>
            </p:cNvPr>
            <p:cNvSpPr/>
            <p:nvPr/>
          </p:nvSpPr>
          <p:spPr>
            <a:xfrm>
              <a:off x="700087" y="2034778"/>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40" name="object 50">
              <a:extLst>
                <a:ext uri="{FF2B5EF4-FFF2-40B4-BE49-F238E27FC236}">
                  <a16:creationId xmlns:a16="http://schemas.microsoft.com/office/drawing/2014/main" id="{7E39358F-15F7-632C-0603-5EB5074A14F8}"/>
                </a:ext>
              </a:extLst>
            </p:cNvPr>
            <p:cNvSpPr/>
            <p:nvPr/>
          </p:nvSpPr>
          <p:spPr>
            <a:xfrm>
              <a:off x="687387" y="1970485"/>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41" name="object 51">
              <a:extLst>
                <a:ext uri="{FF2B5EF4-FFF2-40B4-BE49-F238E27FC236}">
                  <a16:creationId xmlns:a16="http://schemas.microsoft.com/office/drawing/2014/main" id="{B3C019F9-8D10-D85F-ED37-FD111A3E6A61}"/>
                </a:ext>
              </a:extLst>
            </p:cNvPr>
            <p:cNvSpPr/>
            <p:nvPr/>
          </p:nvSpPr>
          <p:spPr>
            <a:xfrm>
              <a:off x="700087" y="1896666"/>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42" name="object 52">
              <a:extLst>
                <a:ext uri="{FF2B5EF4-FFF2-40B4-BE49-F238E27FC236}">
                  <a16:creationId xmlns:a16="http://schemas.microsoft.com/office/drawing/2014/main" id="{C9278489-5FDD-F149-AC9A-714675AD66D5}"/>
                </a:ext>
              </a:extLst>
            </p:cNvPr>
            <p:cNvSpPr/>
            <p:nvPr/>
          </p:nvSpPr>
          <p:spPr>
            <a:xfrm>
              <a:off x="690562" y="1828799"/>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43" name="object 53">
              <a:extLst>
                <a:ext uri="{FF2B5EF4-FFF2-40B4-BE49-F238E27FC236}">
                  <a16:creationId xmlns:a16="http://schemas.microsoft.com/office/drawing/2014/main" id="{218A93CD-0D3B-A441-CAD2-A0E0DE10F5A5}"/>
                </a:ext>
              </a:extLst>
            </p:cNvPr>
            <p:cNvSpPr/>
            <p:nvPr/>
          </p:nvSpPr>
          <p:spPr>
            <a:xfrm>
              <a:off x="704849" y="1760935"/>
              <a:ext cx="3810000" cy="0"/>
            </a:xfrm>
            <a:custGeom>
              <a:avLst/>
              <a:gdLst/>
              <a:ahLst/>
              <a:cxnLst/>
              <a:rect l="l" t="t" r="r" b="b"/>
              <a:pathLst>
                <a:path w="3810000">
                  <a:moveTo>
                    <a:pt x="0" y="0"/>
                  </a:moveTo>
                  <a:lnTo>
                    <a:pt x="3809999" y="1"/>
                  </a:lnTo>
                </a:path>
              </a:pathLst>
            </a:custGeom>
            <a:ln w="9524">
              <a:solidFill>
                <a:srgbClr val="008F00"/>
              </a:solidFill>
            </a:ln>
          </p:spPr>
          <p:txBody>
            <a:bodyPr wrap="square" lIns="0" tIns="0" rIns="0" bIns="0" rtlCol="0"/>
            <a:lstStyle/>
            <a:p>
              <a:endParaRPr/>
            </a:p>
          </p:txBody>
        </p:sp>
        <p:sp>
          <p:nvSpPr>
            <p:cNvPr id="44" name="object 54">
              <a:extLst>
                <a:ext uri="{FF2B5EF4-FFF2-40B4-BE49-F238E27FC236}">
                  <a16:creationId xmlns:a16="http://schemas.microsoft.com/office/drawing/2014/main" id="{597C2406-F651-2797-A74E-97988C95EA27}"/>
                </a:ext>
              </a:extLst>
            </p:cNvPr>
            <p:cNvSpPr/>
            <p:nvPr/>
          </p:nvSpPr>
          <p:spPr>
            <a:xfrm>
              <a:off x="796924" y="1677591"/>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45" name="object 55">
              <a:extLst>
                <a:ext uri="{FF2B5EF4-FFF2-40B4-BE49-F238E27FC236}">
                  <a16:creationId xmlns:a16="http://schemas.microsoft.com/office/drawing/2014/main" id="{C328742D-67D5-7F17-31A6-B7255EE4A563}"/>
                </a:ext>
              </a:extLst>
            </p:cNvPr>
            <p:cNvSpPr/>
            <p:nvPr/>
          </p:nvSpPr>
          <p:spPr>
            <a:xfrm>
              <a:off x="893762" y="16811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46" name="object 56">
              <a:extLst>
                <a:ext uri="{FF2B5EF4-FFF2-40B4-BE49-F238E27FC236}">
                  <a16:creationId xmlns:a16="http://schemas.microsoft.com/office/drawing/2014/main" id="{EDCD29E3-8B34-7B1C-AE9E-8F3792A68BAF}"/>
                </a:ext>
              </a:extLst>
            </p:cNvPr>
            <p:cNvSpPr/>
            <p:nvPr/>
          </p:nvSpPr>
          <p:spPr>
            <a:xfrm>
              <a:off x="995362" y="16740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47" name="object 57">
              <a:extLst>
                <a:ext uri="{FF2B5EF4-FFF2-40B4-BE49-F238E27FC236}">
                  <a16:creationId xmlns:a16="http://schemas.microsoft.com/office/drawing/2014/main" id="{63FB1ABB-2076-8645-979F-03C75F7F4A13}"/>
                </a:ext>
              </a:extLst>
            </p:cNvPr>
            <p:cNvSpPr/>
            <p:nvPr/>
          </p:nvSpPr>
          <p:spPr>
            <a:xfrm>
              <a:off x="1084262" y="1677591"/>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48" name="object 58">
              <a:extLst>
                <a:ext uri="{FF2B5EF4-FFF2-40B4-BE49-F238E27FC236}">
                  <a16:creationId xmlns:a16="http://schemas.microsoft.com/office/drawing/2014/main" id="{D55F4485-7837-6394-5E5F-9D29B5B2E6CE}"/>
                </a:ext>
              </a:extLst>
            </p:cNvPr>
            <p:cNvSpPr/>
            <p:nvPr/>
          </p:nvSpPr>
          <p:spPr>
            <a:xfrm>
              <a:off x="1171574" y="16811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49" name="object 59">
              <a:extLst>
                <a:ext uri="{FF2B5EF4-FFF2-40B4-BE49-F238E27FC236}">
                  <a16:creationId xmlns:a16="http://schemas.microsoft.com/office/drawing/2014/main" id="{93BF9951-E1AA-FA23-D09D-D73046C8C6A6}"/>
                </a:ext>
              </a:extLst>
            </p:cNvPr>
            <p:cNvSpPr/>
            <p:nvPr/>
          </p:nvSpPr>
          <p:spPr>
            <a:xfrm>
              <a:off x="1268412" y="1684735"/>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0" name="object 60">
              <a:extLst>
                <a:ext uri="{FF2B5EF4-FFF2-40B4-BE49-F238E27FC236}">
                  <a16:creationId xmlns:a16="http://schemas.microsoft.com/office/drawing/2014/main" id="{59CA8BB7-91C6-3C0D-E8E8-75AF0C0E3EFE}"/>
                </a:ext>
              </a:extLst>
            </p:cNvPr>
            <p:cNvSpPr/>
            <p:nvPr/>
          </p:nvSpPr>
          <p:spPr>
            <a:xfrm>
              <a:off x="1370012" y="1677591"/>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1" name="object 61">
              <a:extLst>
                <a:ext uri="{FF2B5EF4-FFF2-40B4-BE49-F238E27FC236}">
                  <a16:creationId xmlns:a16="http://schemas.microsoft.com/office/drawing/2014/main" id="{3483C134-2425-F996-33B5-BCCC17D7E938}"/>
                </a:ext>
              </a:extLst>
            </p:cNvPr>
            <p:cNvSpPr/>
            <p:nvPr/>
          </p:nvSpPr>
          <p:spPr>
            <a:xfrm>
              <a:off x="1458912" y="16811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2" name="object 62">
              <a:extLst>
                <a:ext uri="{FF2B5EF4-FFF2-40B4-BE49-F238E27FC236}">
                  <a16:creationId xmlns:a16="http://schemas.microsoft.com/office/drawing/2014/main" id="{5C25D9FC-9718-32A3-488F-3D0CD5A42FB1}"/>
                </a:ext>
              </a:extLst>
            </p:cNvPr>
            <p:cNvSpPr/>
            <p:nvPr/>
          </p:nvSpPr>
          <p:spPr>
            <a:xfrm>
              <a:off x="1549400" y="16740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3" name="object 63">
              <a:extLst>
                <a:ext uri="{FF2B5EF4-FFF2-40B4-BE49-F238E27FC236}">
                  <a16:creationId xmlns:a16="http://schemas.microsoft.com/office/drawing/2014/main" id="{80EBC60A-92BB-1C94-576B-F40715F21E61}"/>
                </a:ext>
              </a:extLst>
            </p:cNvPr>
            <p:cNvSpPr/>
            <p:nvPr/>
          </p:nvSpPr>
          <p:spPr>
            <a:xfrm>
              <a:off x="1646237" y="1677591"/>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4" name="object 64">
              <a:extLst>
                <a:ext uri="{FF2B5EF4-FFF2-40B4-BE49-F238E27FC236}">
                  <a16:creationId xmlns:a16="http://schemas.microsoft.com/office/drawing/2014/main" id="{37A1A1DC-C2CC-9D67-E05B-EC3AAA0A4385}"/>
                </a:ext>
              </a:extLst>
            </p:cNvPr>
            <p:cNvSpPr/>
            <p:nvPr/>
          </p:nvSpPr>
          <p:spPr>
            <a:xfrm>
              <a:off x="1747837" y="1670448"/>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5" name="object 65">
              <a:extLst>
                <a:ext uri="{FF2B5EF4-FFF2-40B4-BE49-F238E27FC236}">
                  <a16:creationId xmlns:a16="http://schemas.microsoft.com/office/drawing/2014/main" id="{2C8284DB-108C-13F7-83CF-2F3F47950C54}"/>
                </a:ext>
              </a:extLst>
            </p:cNvPr>
            <p:cNvSpPr/>
            <p:nvPr/>
          </p:nvSpPr>
          <p:spPr>
            <a:xfrm>
              <a:off x="1836737" y="16740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6" name="object 66">
              <a:extLst>
                <a:ext uri="{FF2B5EF4-FFF2-40B4-BE49-F238E27FC236}">
                  <a16:creationId xmlns:a16="http://schemas.microsoft.com/office/drawing/2014/main" id="{6474EF55-C3BF-1F1F-A641-CF153A59E224}"/>
                </a:ext>
              </a:extLst>
            </p:cNvPr>
            <p:cNvSpPr/>
            <p:nvPr/>
          </p:nvSpPr>
          <p:spPr>
            <a:xfrm>
              <a:off x="1924050" y="1677591"/>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57" name="object 67">
              <a:extLst>
                <a:ext uri="{FF2B5EF4-FFF2-40B4-BE49-F238E27FC236}">
                  <a16:creationId xmlns:a16="http://schemas.microsoft.com/office/drawing/2014/main" id="{796708FC-F924-E3A7-1494-37DA639EC439}"/>
                </a:ext>
              </a:extLst>
            </p:cNvPr>
            <p:cNvSpPr/>
            <p:nvPr/>
          </p:nvSpPr>
          <p:spPr>
            <a:xfrm>
              <a:off x="2020887" y="16811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8" name="object 68">
              <a:extLst>
                <a:ext uri="{FF2B5EF4-FFF2-40B4-BE49-F238E27FC236}">
                  <a16:creationId xmlns:a16="http://schemas.microsoft.com/office/drawing/2014/main" id="{37B99A5F-04AD-2295-A3CC-0259ADDB9AB2}"/>
                </a:ext>
              </a:extLst>
            </p:cNvPr>
            <p:cNvSpPr/>
            <p:nvPr/>
          </p:nvSpPr>
          <p:spPr>
            <a:xfrm>
              <a:off x="2122487" y="16740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59" name="object 69">
              <a:extLst>
                <a:ext uri="{FF2B5EF4-FFF2-40B4-BE49-F238E27FC236}">
                  <a16:creationId xmlns:a16="http://schemas.microsoft.com/office/drawing/2014/main" id="{D9BF8A4C-DC6A-617A-F698-5757E64AA9FE}"/>
                </a:ext>
              </a:extLst>
            </p:cNvPr>
            <p:cNvSpPr/>
            <p:nvPr/>
          </p:nvSpPr>
          <p:spPr>
            <a:xfrm>
              <a:off x="2211387" y="1677591"/>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60" name="object 70">
              <a:extLst>
                <a:ext uri="{FF2B5EF4-FFF2-40B4-BE49-F238E27FC236}">
                  <a16:creationId xmlns:a16="http://schemas.microsoft.com/office/drawing/2014/main" id="{AA1B5ECB-4BF5-CCB3-EC68-DFCA28F63890}"/>
                </a:ext>
              </a:extLst>
            </p:cNvPr>
            <p:cNvSpPr/>
            <p:nvPr/>
          </p:nvSpPr>
          <p:spPr>
            <a:xfrm>
              <a:off x="2316162" y="16740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61" name="object 71">
              <a:extLst>
                <a:ext uri="{FF2B5EF4-FFF2-40B4-BE49-F238E27FC236}">
                  <a16:creationId xmlns:a16="http://schemas.microsoft.com/office/drawing/2014/main" id="{88051B28-BD17-C7FF-14EA-067EAD267F5C}"/>
                </a:ext>
              </a:extLst>
            </p:cNvPr>
            <p:cNvSpPr/>
            <p:nvPr/>
          </p:nvSpPr>
          <p:spPr>
            <a:xfrm>
              <a:off x="2413000" y="1677591"/>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62" name="object 72">
              <a:extLst>
                <a:ext uri="{FF2B5EF4-FFF2-40B4-BE49-F238E27FC236}">
                  <a16:creationId xmlns:a16="http://schemas.microsoft.com/office/drawing/2014/main" id="{FE9F6E7A-DC1B-72A5-7531-B88A259B3BF4}"/>
                </a:ext>
              </a:extLst>
            </p:cNvPr>
            <p:cNvSpPr/>
            <p:nvPr/>
          </p:nvSpPr>
          <p:spPr>
            <a:xfrm>
              <a:off x="2514600" y="1670448"/>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63" name="object 73">
              <a:extLst>
                <a:ext uri="{FF2B5EF4-FFF2-40B4-BE49-F238E27FC236}">
                  <a16:creationId xmlns:a16="http://schemas.microsoft.com/office/drawing/2014/main" id="{0140C5AF-74C1-C7C1-FA1A-DF3D04910578}"/>
                </a:ext>
              </a:extLst>
            </p:cNvPr>
            <p:cNvSpPr/>
            <p:nvPr/>
          </p:nvSpPr>
          <p:spPr>
            <a:xfrm>
              <a:off x="2603500" y="1674019"/>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64" name="object 74">
              <a:extLst>
                <a:ext uri="{FF2B5EF4-FFF2-40B4-BE49-F238E27FC236}">
                  <a16:creationId xmlns:a16="http://schemas.microsoft.com/office/drawing/2014/main" id="{B4B2C8FB-A482-27D2-931A-463A528BB105}"/>
                </a:ext>
              </a:extLst>
            </p:cNvPr>
            <p:cNvSpPr/>
            <p:nvPr/>
          </p:nvSpPr>
          <p:spPr>
            <a:xfrm>
              <a:off x="2690812" y="1677591"/>
              <a:ext cx="0" cy="2792095"/>
            </a:xfrm>
            <a:custGeom>
              <a:avLst/>
              <a:gdLst/>
              <a:ahLst/>
              <a:cxnLst/>
              <a:rect l="l" t="t" r="r" b="b"/>
              <a:pathLst>
                <a:path h="2792095">
                  <a:moveTo>
                    <a:pt x="0" y="2792014"/>
                  </a:moveTo>
                  <a:lnTo>
                    <a:pt x="0" y="0"/>
                  </a:lnTo>
                </a:path>
              </a:pathLst>
            </a:custGeom>
            <a:ln w="9524">
              <a:solidFill>
                <a:srgbClr val="008F00"/>
              </a:solidFill>
            </a:ln>
          </p:spPr>
          <p:txBody>
            <a:bodyPr wrap="square" lIns="0" tIns="0" rIns="0" bIns="0" rtlCol="0"/>
            <a:lstStyle/>
            <a:p>
              <a:endParaRPr/>
            </a:p>
          </p:txBody>
        </p:sp>
        <p:sp>
          <p:nvSpPr>
            <p:cNvPr id="65" name="object 75">
              <a:extLst>
                <a:ext uri="{FF2B5EF4-FFF2-40B4-BE49-F238E27FC236}">
                  <a16:creationId xmlns:a16="http://schemas.microsoft.com/office/drawing/2014/main" id="{0C87129C-F669-D8CD-D627-4D1E36A44E84}"/>
                </a:ext>
              </a:extLst>
            </p:cNvPr>
            <p:cNvSpPr/>
            <p:nvPr/>
          </p:nvSpPr>
          <p:spPr>
            <a:xfrm>
              <a:off x="2787649" y="1681163"/>
              <a:ext cx="0" cy="2792095"/>
            </a:xfrm>
            <a:custGeom>
              <a:avLst/>
              <a:gdLst/>
              <a:ahLst/>
              <a:cxnLst/>
              <a:rect l="l" t="t" r="r" b="b"/>
              <a:pathLst>
                <a:path h="2792095">
                  <a:moveTo>
                    <a:pt x="0" y="2792015"/>
                  </a:moveTo>
                  <a:lnTo>
                    <a:pt x="0" y="0"/>
                  </a:lnTo>
                </a:path>
              </a:pathLst>
            </a:custGeom>
            <a:ln w="9524">
              <a:solidFill>
                <a:srgbClr val="008F00"/>
              </a:solidFill>
            </a:ln>
          </p:spPr>
          <p:txBody>
            <a:bodyPr wrap="square" lIns="0" tIns="0" rIns="0" bIns="0" rtlCol="0"/>
            <a:lstStyle/>
            <a:p>
              <a:endParaRPr/>
            </a:p>
          </p:txBody>
        </p:sp>
        <p:sp>
          <p:nvSpPr>
            <p:cNvPr id="66" name="object 76">
              <a:extLst>
                <a:ext uri="{FF2B5EF4-FFF2-40B4-BE49-F238E27FC236}">
                  <a16:creationId xmlns:a16="http://schemas.microsoft.com/office/drawing/2014/main" id="{25BE3E4E-33BE-316B-FC0A-5FE64761040A}"/>
                </a:ext>
              </a:extLst>
            </p:cNvPr>
            <p:cNvSpPr/>
            <p:nvPr/>
          </p:nvSpPr>
          <p:spPr>
            <a:xfrm>
              <a:off x="2889249" y="16740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67" name="object 77">
              <a:extLst>
                <a:ext uri="{FF2B5EF4-FFF2-40B4-BE49-F238E27FC236}">
                  <a16:creationId xmlns:a16="http://schemas.microsoft.com/office/drawing/2014/main" id="{7F00102C-27D1-BFFC-334A-7F9129F32814}"/>
                </a:ext>
              </a:extLst>
            </p:cNvPr>
            <p:cNvSpPr/>
            <p:nvPr/>
          </p:nvSpPr>
          <p:spPr>
            <a:xfrm>
              <a:off x="2978149" y="1677591"/>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68" name="object 78">
              <a:extLst>
                <a:ext uri="{FF2B5EF4-FFF2-40B4-BE49-F238E27FC236}">
                  <a16:creationId xmlns:a16="http://schemas.microsoft.com/office/drawing/2014/main" id="{737D6954-55DF-97DB-7263-29CA2248BE88}"/>
                </a:ext>
              </a:extLst>
            </p:cNvPr>
            <p:cNvSpPr/>
            <p:nvPr/>
          </p:nvSpPr>
          <p:spPr>
            <a:xfrm>
              <a:off x="3068637" y="16704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69" name="object 79">
              <a:extLst>
                <a:ext uri="{FF2B5EF4-FFF2-40B4-BE49-F238E27FC236}">
                  <a16:creationId xmlns:a16="http://schemas.microsoft.com/office/drawing/2014/main" id="{50D24F1D-4820-3FAC-571D-A1DD5D4D5E6A}"/>
                </a:ext>
              </a:extLst>
            </p:cNvPr>
            <p:cNvSpPr/>
            <p:nvPr/>
          </p:nvSpPr>
          <p:spPr>
            <a:xfrm>
              <a:off x="3165474" y="16740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0" name="object 80">
              <a:extLst>
                <a:ext uri="{FF2B5EF4-FFF2-40B4-BE49-F238E27FC236}">
                  <a16:creationId xmlns:a16="http://schemas.microsoft.com/office/drawing/2014/main" id="{C9AB81AB-4CAF-18E2-5A27-64A5BD151FB8}"/>
                </a:ext>
              </a:extLst>
            </p:cNvPr>
            <p:cNvSpPr/>
            <p:nvPr/>
          </p:nvSpPr>
          <p:spPr>
            <a:xfrm>
              <a:off x="3267075" y="1666875"/>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1" name="object 81">
              <a:extLst>
                <a:ext uri="{FF2B5EF4-FFF2-40B4-BE49-F238E27FC236}">
                  <a16:creationId xmlns:a16="http://schemas.microsoft.com/office/drawing/2014/main" id="{BB48894A-BFCE-D391-D9AD-6B7360FF3F9A}"/>
                </a:ext>
              </a:extLst>
            </p:cNvPr>
            <p:cNvSpPr/>
            <p:nvPr/>
          </p:nvSpPr>
          <p:spPr>
            <a:xfrm>
              <a:off x="3355975" y="16704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2" name="object 82">
              <a:extLst>
                <a:ext uri="{FF2B5EF4-FFF2-40B4-BE49-F238E27FC236}">
                  <a16:creationId xmlns:a16="http://schemas.microsoft.com/office/drawing/2014/main" id="{212B5D42-5386-082C-EDE8-0853A364D41C}"/>
                </a:ext>
              </a:extLst>
            </p:cNvPr>
            <p:cNvSpPr/>
            <p:nvPr/>
          </p:nvSpPr>
          <p:spPr>
            <a:xfrm>
              <a:off x="3443287" y="16740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3" name="object 83">
              <a:extLst>
                <a:ext uri="{FF2B5EF4-FFF2-40B4-BE49-F238E27FC236}">
                  <a16:creationId xmlns:a16="http://schemas.microsoft.com/office/drawing/2014/main" id="{C1E0DADB-A50D-78CA-32E4-D4249437528C}"/>
                </a:ext>
              </a:extLst>
            </p:cNvPr>
            <p:cNvSpPr/>
            <p:nvPr/>
          </p:nvSpPr>
          <p:spPr>
            <a:xfrm>
              <a:off x="3540123" y="1677591"/>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4" name="object 84">
              <a:extLst>
                <a:ext uri="{FF2B5EF4-FFF2-40B4-BE49-F238E27FC236}">
                  <a16:creationId xmlns:a16="http://schemas.microsoft.com/office/drawing/2014/main" id="{01AA0261-D346-6965-ED8D-8CE1E23C5B1B}"/>
                </a:ext>
              </a:extLst>
            </p:cNvPr>
            <p:cNvSpPr/>
            <p:nvPr/>
          </p:nvSpPr>
          <p:spPr>
            <a:xfrm>
              <a:off x="3641723" y="16704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5" name="object 85">
              <a:extLst>
                <a:ext uri="{FF2B5EF4-FFF2-40B4-BE49-F238E27FC236}">
                  <a16:creationId xmlns:a16="http://schemas.microsoft.com/office/drawing/2014/main" id="{B732E5BB-C0B5-77C3-7C86-3FCE5F0BB5F7}"/>
                </a:ext>
              </a:extLst>
            </p:cNvPr>
            <p:cNvSpPr/>
            <p:nvPr/>
          </p:nvSpPr>
          <p:spPr>
            <a:xfrm>
              <a:off x="3730625" y="16740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6" name="object 86">
              <a:extLst>
                <a:ext uri="{FF2B5EF4-FFF2-40B4-BE49-F238E27FC236}">
                  <a16:creationId xmlns:a16="http://schemas.microsoft.com/office/drawing/2014/main" id="{D2164913-60BE-6620-921A-38776E1545C2}"/>
                </a:ext>
              </a:extLst>
            </p:cNvPr>
            <p:cNvSpPr/>
            <p:nvPr/>
          </p:nvSpPr>
          <p:spPr>
            <a:xfrm>
              <a:off x="3825873" y="1670448"/>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7" name="object 87">
              <a:extLst>
                <a:ext uri="{FF2B5EF4-FFF2-40B4-BE49-F238E27FC236}">
                  <a16:creationId xmlns:a16="http://schemas.microsoft.com/office/drawing/2014/main" id="{2E1BC73E-5881-80E4-6CD7-6227F092F1F2}"/>
                </a:ext>
              </a:extLst>
            </p:cNvPr>
            <p:cNvSpPr/>
            <p:nvPr/>
          </p:nvSpPr>
          <p:spPr>
            <a:xfrm>
              <a:off x="3914774" y="16740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78" name="object 88">
              <a:extLst>
                <a:ext uri="{FF2B5EF4-FFF2-40B4-BE49-F238E27FC236}">
                  <a16:creationId xmlns:a16="http://schemas.microsoft.com/office/drawing/2014/main" id="{BF2AE4AE-14FA-F289-B517-78FE7707DC63}"/>
                </a:ext>
              </a:extLst>
            </p:cNvPr>
            <p:cNvSpPr/>
            <p:nvPr/>
          </p:nvSpPr>
          <p:spPr>
            <a:xfrm>
              <a:off x="4002087" y="1677591"/>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79" name="object 89">
              <a:extLst>
                <a:ext uri="{FF2B5EF4-FFF2-40B4-BE49-F238E27FC236}">
                  <a16:creationId xmlns:a16="http://schemas.microsoft.com/office/drawing/2014/main" id="{9F6FEDC1-06A0-8FA3-B81D-8C05DCE9885D}"/>
                </a:ext>
              </a:extLst>
            </p:cNvPr>
            <p:cNvSpPr/>
            <p:nvPr/>
          </p:nvSpPr>
          <p:spPr>
            <a:xfrm>
              <a:off x="4098923" y="1681163"/>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80" name="object 90">
              <a:extLst>
                <a:ext uri="{FF2B5EF4-FFF2-40B4-BE49-F238E27FC236}">
                  <a16:creationId xmlns:a16="http://schemas.microsoft.com/office/drawing/2014/main" id="{D7038311-80F5-910E-F488-506348D53F4B}"/>
                </a:ext>
              </a:extLst>
            </p:cNvPr>
            <p:cNvSpPr/>
            <p:nvPr/>
          </p:nvSpPr>
          <p:spPr>
            <a:xfrm>
              <a:off x="4200523" y="16740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81" name="object 91">
              <a:extLst>
                <a:ext uri="{FF2B5EF4-FFF2-40B4-BE49-F238E27FC236}">
                  <a16:creationId xmlns:a16="http://schemas.microsoft.com/office/drawing/2014/main" id="{87A2CAB4-6D76-376E-2B4F-F8702952284D}"/>
                </a:ext>
              </a:extLst>
            </p:cNvPr>
            <p:cNvSpPr/>
            <p:nvPr/>
          </p:nvSpPr>
          <p:spPr>
            <a:xfrm>
              <a:off x="4289424" y="1677591"/>
              <a:ext cx="0" cy="2792095"/>
            </a:xfrm>
            <a:custGeom>
              <a:avLst/>
              <a:gdLst/>
              <a:ahLst/>
              <a:cxnLst/>
              <a:rect l="l" t="t" r="r" b="b"/>
              <a:pathLst>
                <a:path h="2792095">
                  <a:moveTo>
                    <a:pt x="0" y="2792014"/>
                  </a:moveTo>
                  <a:lnTo>
                    <a:pt x="1" y="0"/>
                  </a:lnTo>
                </a:path>
              </a:pathLst>
            </a:custGeom>
            <a:ln w="9524">
              <a:solidFill>
                <a:srgbClr val="008F00"/>
              </a:solidFill>
            </a:ln>
          </p:spPr>
          <p:txBody>
            <a:bodyPr wrap="square" lIns="0" tIns="0" rIns="0" bIns="0" rtlCol="0"/>
            <a:lstStyle/>
            <a:p>
              <a:endParaRPr/>
            </a:p>
          </p:txBody>
        </p:sp>
        <p:sp>
          <p:nvSpPr>
            <p:cNvPr id="82" name="object 92">
              <a:extLst>
                <a:ext uri="{FF2B5EF4-FFF2-40B4-BE49-F238E27FC236}">
                  <a16:creationId xmlns:a16="http://schemas.microsoft.com/office/drawing/2014/main" id="{7BCF139F-0CB2-B9E7-DCE3-FCEBF9EFCE27}"/>
                </a:ext>
              </a:extLst>
            </p:cNvPr>
            <p:cNvSpPr/>
            <p:nvPr/>
          </p:nvSpPr>
          <p:spPr>
            <a:xfrm>
              <a:off x="4395787" y="1674019"/>
              <a:ext cx="0" cy="2792095"/>
            </a:xfrm>
            <a:custGeom>
              <a:avLst/>
              <a:gdLst/>
              <a:ahLst/>
              <a:cxnLst/>
              <a:rect l="l" t="t" r="r" b="b"/>
              <a:pathLst>
                <a:path h="2792095">
                  <a:moveTo>
                    <a:pt x="0" y="2792015"/>
                  </a:moveTo>
                  <a:lnTo>
                    <a:pt x="1" y="0"/>
                  </a:lnTo>
                </a:path>
              </a:pathLst>
            </a:custGeom>
            <a:ln w="9524">
              <a:solidFill>
                <a:srgbClr val="008F00"/>
              </a:solidFill>
            </a:ln>
          </p:spPr>
          <p:txBody>
            <a:bodyPr wrap="square" lIns="0" tIns="0" rIns="0" bIns="0" rtlCol="0"/>
            <a:lstStyle/>
            <a:p>
              <a:endParaRPr/>
            </a:p>
          </p:txBody>
        </p:sp>
        <p:sp>
          <p:nvSpPr>
            <p:cNvPr id="83" name="object 93">
              <a:extLst>
                <a:ext uri="{FF2B5EF4-FFF2-40B4-BE49-F238E27FC236}">
                  <a16:creationId xmlns:a16="http://schemas.microsoft.com/office/drawing/2014/main" id="{D47F488A-F523-1606-1F76-4A0F897154D0}"/>
                </a:ext>
              </a:extLst>
            </p:cNvPr>
            <p:cNvSpPr/>
            <p:nvPr/>
          </p:nvSpPr>
          <p:spPr>
            <a:xfrm>
              <a:off x="1752599" y="1714499"/>
              <a:ext cx="2743200" cy="2114550"/>
            </a:xfrm>
            <a:custGeom>
              <a:avLst/>
              <a:gdLst/>
              <a:ahLst/>
              <a:cxnLst/>
              <a:rect l="l" t="t" r="r" b="b"/>
              <a:pathLst>
                <a:path w="2743200" h="2114550">
                  <a:moveTo>
                    <a:pt x="2743199" y="2114549"/>
                  </a:moveTo>
                  <a:lnTo>
                    <a:pt x="2682056" y="2055063"/>
                  </a:lnTo>
                  <a:lnTo>
                    <a:pt x="2606803" y="2001153"/>
                  </a:lnTo>
                  <a:lnTo>
                    <a:pt x="2599748" y="1941667"/>
                  </a:lnTo>
                  <a:lnTo>
                    <a:pt x="2531550" y="1897982"/>
                  </a:lnTo>
                  <a:lnTo>
                    <a:pt x="2243473" y="1675838"/>
                  </a:lnTo>
                  <a:lnTo>
                    <a:pt x="2051814" y="1675838"/>
                  </a:lnTo>
                  <a:lnTo>
                    <a:pt x="1833110" y="1514110"/>
                  </a:lnTo>
                  <a:lnTo>
                    <a:pt x="1833110" y="1460201"/>
                  </a:lnTo>
                  <a:lnTo>
                    <a:pt x="1478011" y="1184147"/>
                  </a:lnTo>
                  <a:lnTo>
                    <a:pt x="1478011" y="1124661"/>
                  </a:lnTo>
                  <a:lnTo>
                    <a:pt x="992395" y="751943"/>
                  </a:lnTo>
                  <a:lnTo>
                    <a:pt x="636121" y="751943"/>
                  </a:lnTo>
                  <a:lnTo>
                    <a:pt x="431527" y="594862"/>
                  </a:lnTo>
                  <a:lnTo>
                    <a:pt x="431527" y="529799"/>
                  </a:lnTo>
                  <a:lnTo>
                    <a:pt x="301010" y="421980"/>
                  </a:lnTo>
                  <a:lnTo>
                    <a:pt x="301010" y="329962"/>
                  </a:lnTo>
                  <a:lnTo>
                    <a:pt x="82307" y="167304"/>
                  </a:lnTo>
                  <a:lnTo>
                    <a:pt x="82307" y="69710"/>
                  </a:lnTo>
                  <a:lnTo>
                    <a:pt x="0" y="0"/>
                  </a:lnTo>
                </a:path>
              </a:pathLst>
            </a:custGeom>
            <a:ln w="38099">
              <a:solidFill>
                <a:srgbClr val="011279"/>
              </a:solidFill>
            </a:ln>
          </p:spPr>
          <p:txBody>
            <a:bodyPr wrap="square" lIns="0" tIns="0" rIns="0" bIns="0" rtlCol="0"/>
            <a:lstStyle/>
            <a:p>
              <a:endParaRPr/>
            </a:p>
          </p:txBody>
        </p:sp>
      </p:grpSp>
      <p:sp>
        <p:nvSpPr>
          <p:cNvPr id="84" name="object 94">
            <a:extLst>
              <a:ext uri="{FF2B5EF4-FFF2-40B4-BE49-F238E27FC236}">
                <a16:creationId xmlns:a16="http://schemas.microsoft.com/office/drawing/2014/main" id="{888D78B1-786D-4F39-0EBA-0B709C33DA59}"/>
              </a:ext>
            </a:extLst>
          </p:cNvPr>
          <p:cNvSpPr txBox="1"/>
          <p:nvPr/>
        </p:nvSpPr>
        <p:spPr>
          <a:xfrm>
            <a:off x="1639887" y="2316252"/>
            <a:ext cx="3825240" cy="330200"/>
          </a:xfrm>
          <a:prstGeom prst="rect">
            <a:avLst/>
          </a:prstGeom>
        </p:spPr>
        <p:txBody>
          <a:bodyPr vert="horz" wrap="square" lIns="0" tIns="12700" rIns="0" bIns="0" rtlCol="0">
            <a:spAutoFit/>
          </a:bodyPr>
          <a:lstStyle/>
          <a:p>
            <a:pPr marL="38100">
              <a:lnSpc>
                <a:spcPct val="100000"/>
              </a:lnSpc>
              <a:spcBef>
                <a:spcPts val="100"/>
              </a:spcBef>
              <a:tabLst>
                <a:tab pos="3518535" algn="l"/>
              </a:tabLst>
            </a:pPr>
            <a:r>
              <a:rPr sz="2000" spc="5" dirty="0">
                <a:latin typeface="Arial MT"/>
                <a:cs typeface="Arial MT"/>
              </a:rPr>
              <a:t>x</a:t>
            </a:r>
            <a:r>
              <a:rPr sz="1950" spc="7" baseline="-21367" dirty="0">
                <a:latin typeface="Arial MT"/>
                <a:cs typeface="Arial MT"/>
              </a:rPr>
              <a:t>1</a:t>
            </a:r>
            <a:r>
              <a:rPr sz="1950" spc="284" baseline="-21367" dirty="0">
                <a:latin typeface="Arial MT"/>
                <a:cs typeface="Arial MT"/>
              </a:rPr>
              <a:t> </a:t>
            </a:r>
            <a:r>
              <a:rPr sz="2000" dirty="0">
                <a:latin typeface="Arial MT"/>
                <a:cs typeface="Arial MT"/>
              </a:rPr>
              <a:t>………………………………	</a:t>
            </a:r>
            <a:r>
              <a:rPr sz="2000" spc="10" dirty="0">
                <a:latin typeface="Arial MT"/>
                <a:cs typeface="Arial MT"/>
              </a:rPr>
              <a:t>x</a:t>
            </a:r>
            <a:r>
              <a:rPr sz="1950" spc="15" baseline="-21367" dirty="0">
                <a:latin typeface="Arial MT"/>
                <a:cs typeface="Arial MT"/>
              </a:rPr>
              <a:t>M</a:t>
            </a:r>
            <a:endParaRPr sz="1950" baseline="-21367" dirty="0">
              <a:latin typeface="Arial MT"/>
              <a:cs typeface="Arial MT"/>
            </a:endParaRPr>
          </a:p>
        </p:txBody>
      </p:sp>
      <p:sp>
        <p:nvSpPr>
          <p:cNvPr id="85" name="object 95">
            <a:extLst>
              <a:ext uri="{FF2B5EF4-FFF2-40B4-BE49-F238E27FC236}">
                <a16:creationId xmlns:a16="http://schemas.microsoft.com/office/drawing/2014/main" id="{C622C15B-433E-DBB5-A381-234EAC8E9C04}"/>
              </a:ext>
            </a:extLst>
          </p:cNvPr>
          <p:cNvSpPr txBox="1"/>
          <p:nvPr/>
        </p:nvSpPr>
        <p:spPr>
          <a:xfrm>
            <a:off x="1155304" y="2738616"/>
            <a:ext cx="406400" cy="2740025"/>
          </a:xfrm>
          <a:prstGeom prst="rect">
            <a:avLst/>
          </a:prstGeom>
        </p:spPr>
        <p:txBody>
          <a:bodyPr vert="vert270" wrap="square" lIns="0" tIns="29845" rIns="0" bIns="0" rtlCol="0">
            <a:spAutoFit/>
          </a:bodyPr>
          <a:lstStyle/>
          <a:p>
            <a:pPr marL="12700">
              <a:lnSpc>
                <a:spcPct val="100000"/>
              </a:lnSpc>
              <a:spcBef>
                <a:spcPts val="235"/>
              </a:spcBef>
              <a:tabLst>
                <a:tab pos="2477135" algn="l"/>
              </a:tabLst>
            </a:pPr>
            <a:r>
              <a:rPr sz="2000" dirty="0">
                <a:latin typeface="Arial MT"/>
                <a:cs typeface="Arial MT"/>
              </a:rPr>
              <a:t>y</a:t>
            </a:r>
            <a:r>
              <a:rPr sz="1950" baseline="-21367" dirty="0">
                <a:latin typeface="Arial MT"/>
                <a:cs typeface="Arial MT"/>
              </a:rPr>
              <a:t>1 </a:t>
            </a:r>
            <a:r>
              <a:rPr sz="1950" spc="-254" baseline="-21367" dirty="0">
                <a:latin typeface="Arial MT"/>
                <a:cs typeface="Arial MT"/>
              </a:rPr>
              <a:t> </a:t>
            </a:r>
            <a:r>
              <a:rPr sz="2000" dirty="0">
                <a:latin typeface="Arial MT"/>
                <a:cs typeface="Arial MT"/>
              </a:rPr>
              <a:t>……………………	y</a:t>
            </a:r>
            <a:r>
              <a:rPr sz="1950" baseline="-21367" dirty="0">
                <a:latin typeface="Arial MT"/>
                <a:cs typeface="Arial MT"/>
              </a:rPr>
              <a:t>N</a:t>
            </a:r>
          </a:p>
        </p:txBody>
      </p:sp>
      <p:sp>
        <p:nvSpPr>
          <p:cNvPr id="86" name="object 7">
            <a:extLst>
              <a:ext uri="{FF2B5EF4-FFF2-40B4-BE49-F238E27FC236}">
                <a16:creationId xmlns:a16="http://schemas.microsoft.com/office/drawing/2014/main" id="{E9D5ECED-42E8-5014-35D6-41D9BB17B493}"/>
              </a:ext>
            </a:extLst>
          </p:cNvPr>
          <p:cNvSpPr txBox="1"/>
          <p:nvPr/>
        </p:nvSpPr>
        <p:spPr>
          <a:xfrm>
            <a:off x="6552889" y="2158415"/>
            <a:ext cx="963294"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Changes:</a:t>
            </a:r>
          </a:p>
        </p:txBody>
      </p:sp>
      <p:sp>
        <p:nvSpPr>
          <p:cNvPr id="87" name="object 8">
            <a:extLst>
              <a:ext uri="{FF2B5EF4-FFF2-40B4-BE49-F238E27FC236}">
                <a16:creationId xmlns:a16="http://schemas.microsoft.com/office/drawing/2014/main" id="{227AAFB0-BE94-1675-016F-E2D5E88FA91A}"/>
              </a:ext>
            </a:extLst>
          </p:cNvPr>
          <p:cNvSpPr txBox="1"/>
          <p:nvPr/>
        </p:nvSpPr>
        <p:spPr>
          <a:xfrm>
            <a:off x="6070839" y="2798470"/>
            <a:ext cx="3627754" cy="2187575"/>
          </a:xfrm>
          <a:prstGeom prst="rect">
            <a:avLst/>
          </a:prstGeom>
        </p:spPr>
        <p:txBody>
          <a:bodyPr vert="horz" wrap="square" lIns="0" tIns="36830" rIns="0" bIns="0" rtlCol="0">
            <a:spAutoFit/>
          </a:bodyPr>
          <a:lstStyle/>
          <a:p>
            <a:pPr marL="635000" indent="-609600">
              <a:lnSpc>
                <a:spcPct val="100000"/>
              </a:lnSpc>
              <a:spcBef>
                <a:spcPts val="290"/>
              </a:spcBef>
              <a:buClr>
                <a:srgbClr val="CC0000"/>
              </a:buClr>
              <a:buAutoNum type="arabicPeriod"/>
              <a:tabLst>
                <a:tab pos="634365" algn="l"/>
                <a:tab pos="635000" algn="l"/>
              </a:tabLst>
            </a:pPr>
            <a:r>
              <a:rPr sz="2000" spc="-5" dirty="0">
                <a:latin typeface="Calibri"/>
                <a:cs typeface="Calibri"/>
              </a:rPr>
              <a:t>Initialization</a:t>
            </a:r>
            <a:endParaRPr sz="2000" dirty="0">
              <a:latin typeface="Calibri"/>
              <a:cs typeface="Calibri"/>
            </a:endParaRPr>
          </a:p>
          <a:p>
            <a:pPr marL="1015365" marR="1094740" indent="-533400">
              <a:lnSpc>
                <a:spcPts val="2400"/>
              </a:lnSpc>
              <a:spcBef>
                <a:spcPts val="50"/>
              </a:spcBef>
            </a:pPr>
            <a:r>
              <a:rPr sz="1800" spc="-5" dirty="0">
                <a:latin typeface="Courier New"/>
                <a:cs typeface="Courier New"/>
              </a:rPr>
              <a:t>For all </a:t>
            </a:r>
            <a:r>
              <a:rPr sz="1800" dirty="0">
                <a:latin typeface="Courier New"/>
                <a:cs typeface="Courier New"/>
              </a:rPr>
              <a:t>i, j, </a:t>
            </a:r>
            <a:r>
              <a:rPr sz="1800" spc="5" dirty="0">
                <a:latin typeface="Courier New"/>
                <a:cs typeface="Courier New"/>
              </a:rPr>
              <a:t> </a:t>
            </a:r>
            <a:r>
              <a:rPr sz="1800" dirty="0">
                <a:latin typeface="Courier New"/>
                <a:cs typeface="Courier New"/>
              </a:rPr>
              <a:t>F(i,</a:t>
            </a:r>
            <a:r>
              <a:rPr sz="1800" spc="-40" dirty="0">
                <a:latin typeface="Courier New"/>
                <a:cs typeface="Courier New"/>
              </a:rPr>
              <a:t> </a:t>
            </a:r>
            <a:r>
              <a:rPr sz="1800" spc="-5" dirty="0">
                <a:latin typeface="Courier New"/>
                <a:cs typeface="Courier New"/>
              </a:rPr>
              <a:t>0)</a:t>
            </a:r>
            <a:r>
              <a:rPr sz="1800" spc="-35" dirty="0">
                <a:latin typeface="Courier New"/>
                <a:cs typeface="Courier New"/>
              </a:rPr>
              <a:t> </a:t>
            </a:r>
            <a:r>
              <a:rPr sz="1800" dirty="0">
                <a:latin typeface="Courier New"/>
                <a:cs typeface="Courier New"/>
              </a:rPr>
              <a:t>=</a:t>
            </a:r>
            <a:r>
              <a:rPr sz="1800" spc="-35" dirty="0">
                <a:latin typeface="Courier New"/>
                <a:cs typeface="Courier New"/>
              </a:rPr>
              <a:t> </a:t>
            </a:r>
            <a:r>
              <a:rPr sz="1800" dirty="0">
                <a:latin typeface="Courier New"/>
                <a:cs typeface="Courier New"/>
              </a:rPr>
              <a:t>0</a:t>
            </a:r>
          </a:p>
          <a:p>
            <a:pPr marL="1015365">
              <a:lnSpc>
                <a:spcPct val="100000"/>
              </a:lnSpc>
              <a:spcBef>
                <a:spcPts val="20"/>
              </a:spcBef>
            </a:pPr>
            <a:r>
              <a:rPr sz="1800" spc="-5" dirty="0">
                <a:latin typeface="Courier New"/>
                <a:cs typeface="Courier New"/>
              </a:rPr>
              <a:t>F(0,</a:t>
            </a:r>
            <a:r>
              <a:rPr sz="1800" spc="-35" dirty="0">
                <a:latin typeface="Courier New"/>
                <a:cs typeface="Courier New"/>
              </a:rPr>
              <a:t> </a:t>
            </a:r>
            <a:r>
              <a:rPr sz="1800" spc="-5" dirty="0">
                <a:latin typeface="Courier New"/>
                <a:cs typeface="Courier New"/>
              </a:rPr>
              <a:t>j)</a:t>
            </a:r>
            <a:r>
              <a:rPr sz="1800" spc="-35" dirty="0">
                <a:latin typeface="Courier New"/>
                <a:cs typeface="Courier New"/>
              </a:rPr>
              <a:t> </a:t>
            </a:r>
            <a:r>
              <a:rPr sz="1800" dirty="0">
                <a:latin typeface="Courier New"/>
                <a:cs typeface="Courier New"/>
              </a:rPr>
              <a:t>=</a:t>
            </a:r>
            <a:r>
              <a:rPr sz="1800" spc="-35" dirty="0">
                <a:latin typeface="Courier New"/>
                <a:cs typeface="Courier New"/>
              </a:rPr>
              <a:t> </a:t>
            </a:r>
            <a:r>
              <a:rPr sz="1800" dirty="0">
                <a:latin typeface="Courier New"/>
                <a:cs typeface="Courier New"/>
              </a:rPr>
              <a:t>0</a:t>
            </a:r>
          </a:p>
          <a:p>
            <a:pPr>
              <a:lnSpc>
                <a:spcPct val="100000"/>
              </a:lnSpc>
              <a:spcBef>
                <a:spcPts val="5"/>
              </a:spcBef>
            </a:pPr>
            <a:endParaRPr sz="2350" dirty="0">
              <a:latin typeface="Courier New"/>
              <a:cs typeface="Courier New"/>
            </a:endParaRPr>
          </a:p>
          <a:p>
            <a:pPr marL="635000" indent="-609600">
              <a:lnSpc>
                <a:spcPct val="100000"/>
              </a:lnSpc>
              <a:buClr>
                <a:srgbClr val="CC0000"/>
              </a:buClr>
              <a:buAutoNum type="arabicPeriod" startAt="2"/>
              <a:tabLst>
                <a:tab pos="634365" algn="l"/>
                <a:tab pos="635000" algn="l"/>
              </a:tabLst>
            </a:pPr>
            <a:r>
              <a:rPr sz="2000" spc="-5" dirty="0">
                <a:latin typeface="Calibri"/>
                <a:cs typeface="Calibri"/>
              </a:rPr>
              <a:t>Termination</a:t>
            </a:r>
            <a:endParaRPr sz="2000" dirty="0">
              <a:latin typeface="Calibri"/>
              <a:cs typeface="Calibri"/>
            </a:endParaRPr>
          </a:p>
          <a:p>
            <a:pPr marL="1976120">
              <a:lnSpc>
                <a:spcPct val="100000"/>
              </a:lnSpc>
              <a:spcBef>
                <a:spcPts val="175"/>
              </a:spcBef>
              <a:tabLst>
                <a:tab pos="2616200" algn="l"/>
              </a:tabLst>
            </a:pPr>
            <a:r>
              <a:rPr sz="1800" dirty="0">
                <a:latin typeface="Courier New"/>
                <a:cs typeface="Courier New"/>
              </a:rPr>
              <a:t>max</a:t>
            </a:r>
            <a:r>
              <a:rPr sz="1800" baseline="-20833" dirty="0">
                <a:latin typeface="Courier New"/>
                <a:cs typeface="Courier New"/>
              </a:rPr>
              <a:t>i	</a:t>
            </a:r>
            <a:r>
              <a:rPr sz="1800" dirty="0">
                <a:latin typeface="Courier New"/>
                <a:cs typeface="Courier New"/>
              </a:rPr>
              <a:t>F(i,</a:t>
            </a:r>
            <a:r>
              <a:rPr sz="1800" spc="-80" dirty="0">
                <a:latin typeface="Courier New"/>
                <a:cs typeface="Courier New"/>
              </a:rPr>
              <a:t> </a:t>
            </a:r>
            <a:r>
              <a:rPr sz="1800" dirty="0">
                <a:latin typeface="Courier New"/>
                <a:cs typeface="Courier New"/>
              </a:rPr>
              <a:t>N)</a:t>
            </a:r>
          </a:p>
        </p:txBody>
      </p:sp>
      <p:sp>
        <p:nvSpPr>
          <p:cNvPr id="88" name="object 9">
            <a:extLst>
              <a:ext uri="{FF2B5EF4-FFF2-40B4-BE49-F238E27FC236}">
                <a16:creationId xmlns:a16="http://schemas.microsoft.com/office/drawing/2014/main" id="{7779CFAF-A93B-ED4F-6F62-46425B6E9148}"/>
              </a:ext>
            </a:extLst>
          </p:cNvPr>
          <p:cNvSpPr txBox="1"/>
          <p:nvPr/>
        </p:nvSpPr>
        <p:spPr>
          <a:xfrm>
            <a:off x="6685912" y="5010164"/>
            <a:ext cx="488315" cy="299720"/>
          </a:xfrm>
          <a:prstGeom prst="rect">
            <a:avLst/>
          </a:prstGeom>
        </p:spPr>
        <p:txBody>
          <a:bodyPr vert="horz" wrap="square" lIns="0" tIns="12700" rIns="0" bIns="0" rtlCol="0">
            <a:spAutoFit/>
          </a:bodyPr>
          <a:lstStyle/>
          <a:p>
            <a:pPr marL="38100">
              <a:lnSpc>
                <a:spcPct val="100000"/>
              </a:lnSpc>
              <a:spcBef>
                <a:spcPts val="100"/>
              </a:spcBef>
            </a:pPr>
            <a:r>
              <a:rPr sz="2700" baseline="13888" dirty="0">
                <a:latin typeface="Courier New"/>
                <a:cs typeface="Courier New"/>
              </a:rPr>
              <a:t>F</a:t>
            </a:r>
            <a:r>
              <a:rPr sz="1200" dirty="0">
                <a:latin typeface="Courier New"/>
                <a:cs typeface="Courier New"/>
              </a:rPr>
              <a:t>OPT</a:t>
            </a:r>
          </a:p>
        </p:txBody>
      </p:sp>
      <p:sp>
        <p:nvSpPr>
          <p:cNvPr id="89" name="object 10">
            <a:extLst>
              <a:ext uri="{FF2B5EF4-FFF2-40B4-BE49-F238E27FC236}">
                <a16:creationId xmlns:a16="http://schemas.microsoft.com/office/drawing/2014/main" id="{663A07A7-C4C2-5E4D-4B33-6AF41216DD68}"/>
              </a:ext>
            </a:extLst>
          </p:cNvPr>
          <p:cNvSpPr txBox="1"/>
          <p:nvPr/>
        </p:nvSpPr>
        <p:spPr>
          <a:xfrm>
            <a:off x="7160265" y="5014376"/>
            <a:ext cx="7118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a:t>
            </a:r>
            <a:r>
              <a:rPr sz="1800" spc="-100" dirty="0">
                <a:latin typeface="Courier New"/>
                <a:cs typeface="Courier New"/>
              </a:rPr>
              <a:t> </a:t>
            </a:r>
            <a:r>
              <a:rPr sz="1800" dirty="0">
                <a:latin typeface="Courier New"/>
                <a:cs typeface="Courier New"/>
              </a:rPr>
              <a:t>max</a:t>
            </a:r>
          </a:p>
        </p:txBody>
      </p:sp>
      <p:sp>
        <p:nvSpPr>
          <p:cNvPr id="90" name="object 11">
            <a:extLst>
              <a:ext uri="{FF2B5EF4-FFF2-40B4-BE49-F238E27FC236}">
                <a16:creationId xmlns:a16="http://schemas.microsoft.com/office/drawing/2014/main" id="{749B9221-8730-A333-EC83-3C2B3E7E492F}"/>
              </a:ext>
            </a:extLst>
          </p:cNvPr>
          <p:cNvSpPr txBox="1"/>
          <p:nvPr/>
        </p:nvSpPr>
        <p:spPr>
          <a:xfrm>
            <a:off x="8008858" y="5244729"/>
            <a:ext cx="1689735" cy="299720"/>
          </a:xfrm>
          <a:prstGeom prst="rect">
            <a:avLst/>
          </a:prstGeom>
        </p:spPr>
        <p:txBody>
          <a:bodyPr vert="horz" wrap="square" lIns="0" tIns="12700" rIns="0" bIns="0" rtlCol="0">
            <a:spAutoFit/>
          </a:bodyPr>
          <a:lstStyle/>
          <a:p>
            <a:pPr marL="50800">
              <a:lnSpc>
                <a:spcPct val="100000"/>
              </a:lnSpc>
              <a:spcBef>
                <a:spcPts val="100"/>
              </a:spcBef>
              <a:tabLst>
                <a:tab pos="690880" algn="l"/>
              </a:tabLst>
            </a:pPr>
            <a:r>
              <a:rPr sz="1800" dirty="0">
                <a:latin typeface="Courier New"/>
                <a:cs typeface="Courier New"/>
              </a:rPr>
              <a:t>max</a:t>
            </a:r>
            <a:r>
              <a:rPr sz="1800" baseline="-20833" dirty="0">
                <a:latin typeface="Courier New"/>
                <a:cs typeface="Courier New"/>
              </a:rPr>
              <a:t>j	</a:t>
            </a:r>
            <a:r>
              <a:rPr sz="1800" spc="-5" dirty="0">
                <a:latin typeface="Courier New"/>
                <a:cs typeface="Courier New"/>
              </a:rPr>
              <a:t>F(M,</a:t>
            </a:r>
            <a:r>
              <a:rPr sz="1800" spc="-80" dirty="0">
                <a:latin typeface="Courier New"/>
                <a:cs typeface="Courier New"/>
              </a:rPr>
              <a:t> </a:t>
            </a:r>
            <a:r>
              <a:rPr sz="1800" dirty="0">
                <a:latin typeface="Courier New"/>
                <a:cs typeface="Courier New"/>
              </a:rPr>
              <a:t>j)</a:t>
            </a:r>
            <a:endParaRPr sz="1800">
              <a:latin typeface="Courier New"/>
              <a:cs typeface="Courier New"/>
            </a:endParaRPr>
          </a:p>
        </p:txBody>
      </p:sp>
      <p:sp>
        <p:nvSpPr>
          <p:cNvPr id="91" name="object 96">
            <a:extLst>
              <a:ext uri="{FF2B5EF4-FFF2-40B4-BE49-F238E27FC236}">
                <a16:creationId xmlns:a16="http://schemas.microsoft.com/office/drawing/2014/main" id="{D8BCD508-ADCC-E984-F619-0D632F1CF396}"/>
              </a:ext>
            </a:extLst>
          </p:cNvPr>
          <p:cNvSpPr/>
          <p:nvPr/>
        </p:nvSpPr>
        <p:spPr>
          <a:xfrm>
            <a:off x="7888525" y="4740924"/>
            <a:ext cx="152400" cy="838200"/>
          </a:xfrm>
          <a:custGeom>
            <a:avLst/>
            <a:gdLst/>
            <a:ahLst/>
            <a:cxnLst/>
            <a:rect l="l" t="t" r="r" b="b"/>
            <a:pathLst>
              <a:path w="152400" h="838200">
                <a:moveTo>
                  <a:pt x="152399" y="838199"/>
                </a:moveTo>
                <a:lnTo>
                  <a:pt x="122739" y="832211"/>
                </a:lnTo>
                <a:lnTo>
                  <a:pt x="98518" y="815881"/>
                </a:lnTo>
                <a:lnTo>
                  <a:pt x="82188" y="791660"/>
                </a:lnTo>
                <a:lnTo>
                  <a:pt x="76199" y="761999"/>
                </a:lnTo>
                <a:lnTo>
                  <a:pt x="76199" y="495299"/>
                </a:lnTo>
                <a:lnTo>
                  <a:pt x="70211" y="465639"/>
                </a:lnTo>
                <a:lnTo>
                  <a:pt x="53881" y="441418"/>
                </a:lnTo>
                <a:lnTo>
                  <a:pt x="29660" y="425088"/>
                </a:lnTo>
                <a:lnTo>
                  <a:pt x="0" y="419099"/>
                </a:lnTo>
                <a:lnTo>
                  <a:pt x="29660" y="413111"/>
                </a:lnTo>
                <a:lnTo>
                  <a:pt x="53881" y="396781"/>
                </a:lnTo>
                <a:lnTo>
                  <a:pt x="70211" y="372560"/>
                </a:lnTo>
                <a:lnTo>
                  <a:pt x="76199" y="342899"/>
                </a:lnTo>
                <a:lnTo>
                  <a:pt x="76199" y="76199"/>
                </a:lnTo>
                <a:lnTo>
                  <a:pt x="82188" y="46539"/>
                </a:lnTo>
                <a:lnTo>
                  <a:pt x="98518" y="22318"/>
                </a:lnTo>
                <a:lnTo>
                  <a:pt x="122739" y="5988"/>
                </a:lnTo>
                <a:lnTo>
                  <a:pt x="152399" y="0"/>
                </a:lnTo>
              </a:path>
            </a:pathLst>
          </a:custGeom>
          <a:ln w="25399">
            <a:solidFill>
              <a:srgbClr val="011279"/>
            </a:solidFill>
          </a:ln>
        </p:spPr>
        <p:txBody>
          <a:bodyPr wrap="square" lIns="0" tIns="0" rIns="0" bIns="0" rtlCol="0"/>
          <a:lstStyle/>
          <a:p>
            <a:endParaRPr dirty="0"/>
          </a:p>
        </p:txBody>
      </p:sp>
    </p:spTree>
    <p:extLst>
      <p:ext uri="{BB962C8B-B14F-4D97-AF65-F5344CB8AC3E}">
        <p14:creationId xmlns:p14="http://schemas.microsoft.com/office/powerpoint/2010/main" val="2622272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7">
            <a:extLst>
              <a:ext uri="{FF2B5EF4-FFF2-40B4-BE49-F238E27FC236}">
                <a16:creationId xmlns:a16="http://schemas.microsoft.com/office/drawing/2014/main" id="{A6DE1133-2961-916E-FC57-EA8F37292A0C}"/>
              </a:ext>
            </a:extLst>
          </p:cNvPr>
          <p:cNvSpPr txBox="1">
            <a:spLocks/>
          </p:cNvSpPr>
          <p:nvPr/>
        </p:nvSpPr>
        <p:spPr>
          <a:xfrm>
            <a:off x="1450339" y="330200"/>
            <a:ext cx="7264453"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The</a:t>
            </a:r>
            <a:r>
              <a:rPr lang="en-US" spc="-20"/>
              <a:t> </a:t>
            </a:r>
            <a:r>
              <a:rPr lang="en-US"/>
              <a:t>Local</a:t>
            </a:r>
            <a:r>
              <a:rPr lang="en-US" spc="-15"/>
              <a:t> </a:t>
            </a:r>
            <a:r>
              <a:rPr lang="en-US" spc="-5"/>
              <a:t>Alignment</a:t>
            </a:r>
            <a:r>
              <a:rPr lang="en-US" spc="-20"/>
              <a:t> </a:t>
            </a:r>
            <a:r>
              <a:rPr lang="en-US" spc="-5"/>
              <a:t>Problem</a:t>
            </a:r>
            <a:endParaRPr lang="en-US" spc="-5" dirty="0"/>
          </a:p>
        </p:txBody>
      </p:sp>
      <p:sp>
        <p:nvSpPr>
          <p:cNvPr id="3" name="object 6">
            <a:extLst>
              <a:ext uri="{FF2B5EF4-FFF2-40B4-BE49-F238E27FC236}">
                <a16:creationId xmlns:a16="http://schemas.microsoft.com/office/drawing/2014/main" id="{1163EB9F-B394-7F2E-481F-C83350955F86}"/>
              </a:ext>
            </a:extLst>
          </p:cNvPr>
          <p:cNvSpPr txBox="1"/>
          <p:nvPr/>
        </p:nvSpPr>
        <p:spPr>
          <a:xfrm>
            <a:off x="1157980" y="1975160"/>
            <a:ext cx="253428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Given</a:t>
            </a:r>
            <a:r>
              <a:rPr sz="2800" spc="-30" dirty="0">
                <a:latin typeface="Calibri"/>
                <a:cs typeface="Calibri"/>
              </a:rPr>
              <a:t> </a:t>
            </a:r>
            <a:r>
              <a:rPr sz="2800" spc="-5" dirty="0">
                <a:latin typeface="Calibri"/>
                <a:cs typeface="Calibri"/>
              </a:rPr>
              <a:t>two</a:t>
            </a:r>
            <a:r>
              <a:rPr sz="2800" spc="-30" dirty="0">
                <a:latin typeface="Calibri"/>
                <a:cs typeface="Calibri"/>
              </a:rPr>
              <a:t> </a:t>
            </a:r>
            <a:r>
              <a:rPr sz="2800" spc="-5" dirty="0">
                <a:latin typeface="Calibri"/>
                <a:cs typeface="Calibri"/>
              </a:rPr>
              <a:t>strings</a:t>
            </a:r>
            <a:endParaRPr sz="2800">
              <a:latin typeface="Calibri"/>
              <a:cs typeface="Calibri"/>
            </a:endParaRPr>
          </a:p>
        </p:txBody>
      </p:sp>
      <p:sp>
        <p:nvSpPr>
          <p:cNvPr id="4" name="object 7">
            <a:extLst>
              <a:ext uri="{FF2B5EF4-FFF2-40B4-BE49-F238E27FC236}">
                <a16:creationId xmlns:a16="http://schemas.microsoft.com/office/drawing/2014/main" id="{491983F8-CCFF-082A-F9AE-31105EBA26E4}"/>
              </a:ext>
            </a:extLst>
          </p:cNvPr>
          <p:cNvSpPr txBox="1"/>
          <p:nvPr/>
        </p:nvSpPr>
        <p:spPr>
          <a:xfrm>
            <a:off x="4192930" y="1608964"/>
            <a:ext cx="1779270" cy="958215"/>
          </a:xfrm>
          <a:prstGeom prst="rect">
            <a:avLst/>
          </a:prstGeom>
        </p:spPr>
        <p:txBody>
          <a:bodyPr vert="horz" wrap="square" lIns="0" tIns="12700" rIns="0" bIns="0" rtlCol="0">
            <a:spAutoFit/>
          </a:bodyPr>
          <a:lstStyle/>
          <a:p>
            <a:pPr marL="38100" marR="30480">
              <a:lnSpc>
                <a:spcPct val="109300"/>
              </a:lnSpc>
              <a:spcBef>
                <a:spcPts val="100"/>
              </a:spcBef>
            </a:pPr>
            <a:r>
              <a:rPr sz="2800" dirty="0">
                <a:latin typeface="Calibri"/>
                <a:cs typeface="Calibri"/>
              </a:rPr>
              <a:t>x</a:t>
            </a:r>
            <a:r>
              <a:rPr sz="2800" spc="-45" dirty="0">
                <a:latin typeface="Calibri"/>
                <a:cs typeface="Calibri"/>
              </a:rPr>
              <a:t> </a:t>
            </a:r>
            <a:r>
              <a:rPr sz="2800" dirty="0">
                <a:latin typeface="Calibri"/>
                <a:cs typeface="Calibri"/>
              </a:rPr>
              <a:t>=</a:t>
            </a:r>
            <a:r>
              <a:rPr sz="2800" spc="-45" dirty="0">
                <a:latin typeface="Calibri"/>
                <a:cs typeface="Calibri"/>
              </a:rPr>
              <a:t> </a:t>
            </a:r>
            <a:r>
              <a:rPr sz="2800" dirty="0">
                <a:latin typeface="Calibri"/>
                <a:cs typeface="Calibri"/>
              </a:rPr>
              <a:t>x</a:t>
            </a:r>
            <a:r>
              <a:rPr sz="2775" baseline="-21021" dirty="0">
                <a:latin typeface="Calibri"/>
                <a:cs typeface="Calibri"/>
              </a:rPr>
              <a:t>1</a:t>
            </a:r>
            <a:r>
              <a:rPr sz="2800" dirty="0">
                <a:latin typeface="Calibri"/>
                <a:cs typeface="Calibri"/>
              </a:rPr>
              <a:t>……x</a:t>
            </a:r>
            <a:r>
              <a:rPr sz="2775" baseline="-21021" dirty="0">
                <a:latin typeface="Calibri"/>
                <a:cs typeface="Calibri"/>
              </a:rPr>
              <a:t>M</a:t>
            </a:r>
            <a:r>
              <a:rPr sz="2800" dirty="0">
                <a:latin typeface="Calibri"/>
                <a:cs typeface="Calibri"/>
              </a:rPr>
              <a:t>, </a:t>
            </a:r>
            <a:r>
              <a:rPr sz="2800" spc="-615" dirty="0">
                <a:latin typeface="Calibri"/>
                <a:cs typeface="Calibri"/>
              </a:rPr>
              <a:t> </a:t>
            </a:r>
            <a:r>
              <a:rPr sz="2800" dirty="0">
                <a:latin typeface="Calibri"/>
                <a:cs typeface="Calibri"/>
              </a:rPr>
              <a:t>y</a:t>
            </a:r>
            <a:r>
              <a:rPr sz="2800" spc="-25" dirty="0">
                <a:latin typeface="Calibri"/>
                <a:cs typeface="Calibri"/>
              </a:rPr>
              <a:t> </a:t>
            </a:r>
            <a:r>
              <a:rPr sz="2800" dirty="0">
                <a:latin typeface="Calibri"/>
                <a:cs typeface="Calibri"/>
              </a:rPr>
              <a:t>=</a:t>
            </a:r>
            <a:r>
              <a:rPr sz="2800" spc="-30" dirty="0">
                <a:latin typeface="Calibri"/>
                <a:cs typeface="Calibri"/>
              </a:rPr>
              <a:t> </a:t>
            </a:r>
            <a:r>
              <a:rPr sz="2800" dirty="0">
                <a:latin typeface="Calibri"/>
                <a:cs typeface="Calibri"/>
              </a:rPr>
              <a:t>y</a:t>
            </a:r>
            <a:r>
              <a:rPr sz="2775" baseline="-21021" dirty="0">
                <a:latin typeface="Calibri"/>
                <a:cs typeface="Calibri"/>
              </a:rPr>
              <a:t>1</a:t>
            </a:r>
            <a:r>
              <a:rPr sz="2800" dirty="0">
                <a:latin typeface="Calibri"/>
                <a:cs typeface="Calibri"/>
              </a:rPr>
              <a:t>……y</a:t>
            </a:r>
            <a:r>
              <a:rPr sz="2775" baseline="-21021" dirty="0">
                <a:latin typeface="Calibri"/>
                <a:cs typeface="Calibri"/>
              </a:rPr>
              <a:t>N</a:t>
            </a:r>
          </a:p>
        </p:txBody>
      </p:sp>
      <p:grpSp>
        <p:nvGrpSpPr>
          <p:cNvPr id="5" name="object 16">
            <a:extLst>
              <a:ext uri="{FF2B5EF4-FFF2-40B4-BE49-F238E27FC236}">
                <a16:creationId xmlns:a16="http://schemas.microsoft.com/office/drawing/2014/main" id="{5E6AD738-7963-C876-6386-8B4848E02BF8}"/>
              </a:ext>
            </a:extLst>
          </p:cNvPr>
          <p:cNvGrpSpPr/>
          <p:nvPr/>
        </p:nvGrpSpPr>
        <p:grpSpPr>
          <a:xfrm>
            <a:off x="8082187" y="2427280"/>
            <a:ext cx="2719705" cy="1933575"/>
            <a:chOff x="6188073" y="2262187"/>
            <a:chExt cx="2719705" cy="1933575"/>
          </a:xfrm>
        </p:grpSpPr>
        <p:sp>
          <p:nvSpPr>
            <p:cNvPr id="6" name="object 17">
              <a:extLst>
                <a:ext uri="{FF2B5EF4-FFF2-40B4-BE49-F238E27FC236}">
                  <a16:creationId xmlns:a16="http://schemas.microsoft.com/office/drawing/2014/main" id="{83E87D96-738E-748C-D849-445FA70FD6DA}"/>
                </a:ext>
              </a:extLst>
            </p:cNvPr>
            <p:cNvSpPr/>
            <p:nvPr/>
          </p:nvSpPr>
          <p:spPr>
            <a:xfrm>
              <a:off x="6197598" y="2271712"/>
              <a:ext cx="2700655" cy="1914525"/>
            </a:xfrm>
            <a:custGeom>
              <a:avLst/>
              <a:gdLst/>
              <a:ahLst/>
              <a:cxnLst/>
              <a:rect l="l" t="t" r="r" b="b"/>
              <a:pathLst>
                <a:path w="2700654" h="1914525">
                  <a:moveTo>
                    <a:pt x="0" y="0"/>
                  </a:moveTo>
                  <a:lnTo>
                    <a:pt x="2700337" y="0"/>
                  </a:lnTo>
                  <a:lnTo>
                    <a:pt x="2700337" y="1914524"/>
                  </a:lnTo>
                  <a:lnTo>
                    <a:pt x="0" y="1914524"/>
                  </a:lnTo>
                  <a:lnTo>
                    <a:pt x="0" y="0"/>
                  </a:lnTo>
                  <a:close/>
                </a:path>
              </a:pathLst>
            </a:custGeom>
            <a:ln w="19049">
              <a:solidFill>
                <a:srgbClr val="008F00"/>
              </a:solidFill>
            </a:ln>
          </p:spPr>
          <p:txBody>
            <a:bodyPr wrap="square" lIns="0" tIns="0" rIns="0" bIns="0" rtlCol="0"/>
            <a:lstStyle/>
            <a:p>
              <a:endParaRPr/>
            </a:p>
          </p:txBody>
        </p:sp>
        <p:sp>
          <p:nvSpPr>
            <p:cNvPr id="7" name="object 18">
              <a:extLst>
                <a:ext uri="{FF2B5EF4-FFF2-40B4-BE49-F238E27FC236}">
                  <a16:creationId xmlns:a16="http://schemas.microsoft.com/office/drawing/2014/main" id="{1B764148-1863-75AC-ADF6-2DA11041B518}"/>
                </a:ext>
              </a:extLst>
            </p:cNvPr>
            <p:cNvSpPr/>
            <p:nvPr/>
          </p:nvSpPr>
          <p:spPr>
            <a:xfrm>
              <a:off x="6197598" y="4126706"/>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8" name="object 19">
              <a:extLst>
                <a:ext uri="{FF2B5EF4-FFF2-40B4-BE49-F238E27FC236}">
                  <a16:creationId xmlns:a16="http://schemas.microsoft.com/office/drawing/2014/main" id="{DAFADADA-EE35-A6A9-CCBC-13FE55057891}"/>
                </a:ext>
              </a:extLst>
            </p:cNvPr>
            <p:cNvSpPr/>
            <p:nvPr/>
          </p:nvSpPr>
          <p:spPr>
            <a:xfrm>
              <a:off x="6200773" y="4075508"/>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9" name="object 20">
              <a:extLst>
                <a:ext uri="{FF2B5EF4-FFF2-40B4-BE49-F238E27FC236}">
                  <a16:creationId xmlns:a16="http://schemas.microsoft.com/office/drawing/2014/main" id="{4F2A1106-61BF-AA1A-9B9A-AD49202D52B1}"/>
                </a:ext>
              </a:extLst>
            </p:cNvPr>
            <p:cNvSpPr/>
            <p:nvPr/>
          </p:nvSpPr>
          <p:spPr>
            <a:xfrm>
              <a:off x="6200773" y="4029074"/>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0" name="object 21">
              <a:extLst>
                <a:ext uri="{FF2B5EF4-FFF2-40B4-BE49-F238E27FC236}">
                  <a16:creationId xmlns:a16="http://schemas.microsoft.com/office/drawing/2014/main" id="{17C13FB3-FF83-0E5F-EC3D-A3C886D3E062}"/>
                </a:ext>
              </a:extLst>
            </p:cNvPr>
            <p:cNvSpPr/>
            <p:nvPr/>
          </p:nvSpPr>
          <p:spPr>
            <a:xfrm>
              <a:off x="6197598" y="3982639"/>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1" name="object 22">
              <a:extLst>
                <a:ext uri="{FF2B5EF4-FFF2-40B4-BE49-F238E27FC236}">
                  <a16:creationId xmlns:a16="http://schemas.microsoft.com/office/drawing/2014/main" id="{E5E90A40-A73A-D557-C888-5457C4583AF5}"/>
                </a:ext>
              </a:extLst>
            </p:cNvPr>
            <p:cNvSpPr/>
            <p:nvPr/>
          </p:nvSpPr>
          <p:spPr>
            <a:xfrm>
              <a:off x="6200773" y="3939777"/>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2" name="object 23">
              <a:extLst>
                <a:ext uri="{FF2B5EF4-FFF2-40B4-BE49-F238E27FC236}">
                  <a16:creationId xmlns:a16="http://schemas.microsoft.com/office/drawing/2014/main" id="{1C33755A-18DD-E9EB-2A72-D76536111135}"/>
                </a:ext>
              </a:extLst>
            </p:cNvPr>
            <p:cNvSpPr/>
            <p:nvPr/>
          </p:nvSpPr>
          <p:spPr>
            <a:xfrm>
              <a:off x="6197598" y="3888581"/>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3" name="object 24">
              <a:extLst>
                <a:ext uri="{FF2B5EF4-FFF2-40B4-BE49-F238E27FC236}">
                  <a16:creationId xmlns:a16="http://schemas.microsoft.com/office/drawing/2014/main" id="{2DD8664C-C7BC-9E03-35AC-88F7D9EF4094}"/>
                </a:ext>
              </a:extLst>
            </p:cNvPr>
            <p:cNvSpPr/>
            <p:nvPr/>
          </p:nvSpPr>
          <p:spPr>
            <a:xfrm>
              <a:off x="6191248" y="3842147"/>
              <a:ext cx="2698750" cy="0"/>
            </a:xfrm>
            <a:custGeom>
              <a:avLst/>
              <a:gdLst/>
              <a:ahLst/>
              <a:cxnLst/>
              <a:rect l="l" t="t" r="r" b="b"/>
              <a:pathLst>
                <a:path w="2698750">
                  <a:moveTo>
                    <a:pt x="0" y="0"/>
                  </a:moveTo>
                  <a:lnTo>
                    <a:pt x="2698749" y="0"/>
                  </a:lnTo>
                </a:path>
              </a:pathLst>
            </a:custGeom>
            <a:ln w="9524">
              <a:solidFill>
                <a:srgbClr val="008F00"/>
              </a:solidFill>
            </a:ln>
          </p:spPr>
          <p:txBody>
            <a:bodyPr wrap="square" lIns="0" tIns="0" rIns="0" bIns="0" rtlCol="0"/>
            <a:lstStyle/>
            <a:p>
              <a:endParaRPr/>
            </a:p>
          </p:txBody>
        </p:sp>
        <p:sp>
          <p:nvSpPr>
            <p:cNvPr id="14" name="object 25">
              <a:extLst>
                <a:ext uri="{FF2B5EF4-FFF2-40B4-BE49-F238E27FC236}">
                  <a16:creationId xmlns:a16="http://schemas.microsoft.com/office/drawing/2014/main" id="{A21E610C-4A21-7700-3B5F-29FD904AB5A3}"/>
                </a:ext>
              </a:extLst>
            </p:cNvPr>
            <p:cNvSpPr/>
            <p:nvPr/>
          </p:nvSpPr>
          <p:spPr>
            <a:xfrm>
              <a:off x="6200773" y="3795712"/>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5" name="object 26">
              <a:extLst>
                <a:ext uri="{FF2B5EF4-FFF2-40B4-BE49-F238E27FC236}">
                  <a16:creationId xmlns:a16="http://schemas.microsoft.com/office/drawing/2014/main" id="{59E943F6-DDDB-E6D3-9BB6-539C835D9E08}"/>
                </a:ext>
              </a:extLst>
            </p:cNvPr>
            <p:cNvSpPr/>
            <p:nvPr/>
          </p:nvSpPr>
          <p:spPr>
            <a:xfrm>
              <a:off x="6200773" y="3745705"/>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6" name="object 27">
              <a:extLst>
                <a:ext uri="{FF2B5EF4-FFF2-40B4-BE49-F238E27FC236}">
                  <a16:creationId xmlns:a16="http://schemas.microsoft.com/office/drawing/2014/main" id="{65C4A291-EDBF-34EF-1D13-FAD30EE308FF}"/>
                </a:ext>
              </a:extLst>
            </p:cNvPr>
            <p:cNvSpPr/>
            <p:nvPr/>
          </p:nvSpPr>
          <p:spPr>
            <a:xfrm>
              <a:off x="6197598" y="3694508"/>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7" name="object 28">
              <a:extLst>
                <a:ext uri="{FF2B5EF4-FFF2-40B4-BE49-F238E27FC236}">
                  <a16:creationId xmlns:a16="http://schemas.microsoft.com/office/drawing/2014/main" id="{5E4CFF6C-22ED-430B-B70C-20515075BB8B}"/>
                </a:ext>
              </a:extLst>
            </p:cNvPr>
            <p:cNvSpPr/>
            <p:nvPr/>
          </p:nvSpPr>
          <p:spPr>
            <a:xfrm>
              <a:off x="6197598" y="3649264"/>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8" name="object 29">
              <a:extLst>
                <a:ext uri="{FF2B5EF4-FFF2-40B4-BE49-F238E27FC236}">
                  <a16:creationId xmlns:a16="http://schemas.microsoft.com/office/drawing/2014/main" id="{C8CBCAFC-7174-2C1E-83B2-9B16ACC7105C}"/>
                </a:ext>
              </a:extLst>
            </p:cNvPr>
            <p:cNvSpPr/>
            <p:nvPr/>
          </p:nvSpPr>
          <p:spPr>
            <a:xfrm>
              <a:off x="6200773" y="3602831"/>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19" name="object 30">
              <a:extLst>
                <a:ext uri="{FF2B5EF4-FFF2-40B4-BE49-F238E27FC236}">
                  <a16:creationId xmlns:a16="http://schemas.microsoft.com/office/drawing/2014/main" id="{1E3AB3FB-0EA3-8219-3BE4-712BE8ADC9E0}"/>
                </a:ext>
              </a:extLst>
            </p:cNvPr>
            <p:cNvSpPr/>
            <p:nvPr/>
          </p:nvSpPr>
          <p:spPr>
            <a:xfrm>
              <a:off x="6192837" y="3558777"/>
              <a:ext cx="2698750" cy="0"/>
            </a:xfrm>
            <a:custGeom>
              <a:avLst/>
              <a:gdLst/>
              <a:ahLst/>
              <a:cxnLst/>
              <a:rect l="l" t="t" r="r" b="b"/>
              <a:pathLst>
                <a:path w="2698750">
                  <a:moveTo>
                    <a:pt x="0" y="0"/>
                  </a:moveTo>
                  <a:lnTo>
                    <a:pt x="2698749" y="0"/>
                  </a:lnTo>
                </a:path>
              </a:pathLst>
            </a:custGeom>
            <a:ln w="9524">
              <a:solidFill>
                <a:srgbClr val="008F00"/>
              </a:solidFill>
            </a:ln>
          </p:spPr>
          <p:txBody>
            <a:bodyPr wrap="square" lIns="0" tIns="0" rIns="0" bIns="0" rtlCol="0"/>
            <a:lstStyle/>
            <a:p>
              <a:endParaRPr/>
            </a:p>
          </p:txBody>
        </p:sp>
        <p:sp>
          <p:nvSpPr>
            <p:cNvPr id="20" name="object 31">
              <a:extLst>
                <a:ext uri="{FF2B5EF4-FFF2-40B4-BE49-F238E27FC236}">
                  <a16:creationId xmlns:a16="http://schemas.microsoft.com/office/drawing/2014/main" id="{2BB91C3C-4D28-98DB-19EF-583A5E0E7039}"/>
                </a:ext>
              </a:extLst>
            </p:cNvPr>
            <p:cNvSpPr/>
            <p:nvPr/>
          </p:nvSpPr>
          <p:spPr>
            <a:xfrm>
              <a:off x="6200773" y="3507580"/>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21" name="object 32">
              <a:extLst>
                <a:ext uri="{FF2B5EF4-FFF2-40B4-BE49-F238E27FC236}">
                  <a16:creationId xmlns:a16="http://schemas.microsoft.com/office/drawing/2014/main" id="{EBB58AFD-4DBC-595C-5B8D-9095EF4BF660}"/>
                </a:ext>
              </a:extLst>
            </p:cNvPr>
            <p:cNvSpPr/>
            <p:nvPr/>
          </p:nvSpPr>
          <p:spPr>
            <a:xfrm>
              <a:off x="6194423" y="3461147"/>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22" name="object 33">
              <a:extLst>
                <a:ext uri="{FF2B5EF4-FFF2-40B4-BE49-F238E27FC236}">
                  <a16:creationId xmlns:a16="http://schemas.microsoft.com/office/drawing/2014/main" id="{3A131172-37BD-8FF4-B6A3-9D9BCDF6E827}"/>
                </a:ext>
              </a:extLst>
            </p:cNvPr>
            <p:cNvSpPr/>
            <p:nvPr/>
          </p:nvSpPr>
          <p:spPr>
            <a:xfrm>
              <a:off x="6205537" y="3414712"/>
              <a:ext cx="2698750" cy="0"/>
            </a:xfrm>
            <a:custGeom>
              <a:avLst/>
              <a:gdLst/>
              <a:ahLst/>
              <a:cxnLst/>
              <a:rect l="l" t="t" r="r" b="b"/>
              <a:pathLst>
                <a:path w="2698750">
                  <a:moveTo>
                    <a:pt x="0" y="0"/>
                  </a:moveTo>
                  <a:lnTo>
                    <a:pt x="2698749" y="0"/>
                  </a:lnTo>
                </a:path>
              </a:pathLst>
            </a:custGeom>
            <a:ln w="9524">
              <a:solidFill>
                <a:srgbClr val="008F00"/>
              </a:solidFill>
            </a:ln>
          </p:spPr>
          <p:txBody>
            <a:bodyPr wrap="square" lIns="0" tIns="0" rIns="0" bIns="0" rtlCol="0"/>
            <a:lstStyle/>
            <a:p>
              <a:endParaRPr/>
            </a:p>
          </p:txBody>
        </p:sp>
        <p:sp>
          <p:nvSpPr>
            <p:cNvPr id="23" name="object 34">
              <a:extLst>
                <a:ext uri="{FF2B5EF4-FFF2-40B4-BE49-F238E27FC236}">
                  <a16:creationId xmlns:a16="http://schemas.microsoft.com/office/drawing/2014/main" id="{39B6FF5E-A265-90A0-5119-422A9113750B}"/>
                </a:ext>
              </a:extLst>
            </p:cNvPr>
            <p:cNvSpPr/>
            <p:nvPr/>
          </p:nvSpPr>
          <p:spPr>
            <a:xfrm>
              <a:off x="6200773" y="3362324"/>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24" name="object 35">
              <a:extLst>
                <a:ext uri="{FF2B5EF4-FFF2-40B4-BE49-F238E27FC236}">
                  <a16:creationId xmlns:a16="http://schemas.microsoft.com/office/drawing/2014/main" id="{298DD413-DCC6-41CE-BC76-C8428EFD07FF}"/>
                </a:ext>
              </a:extLst>
            </p:cNvPr>
            <p:cNvSpPr/>
            <p:nvPr/>
          </p:nvSpPr>
          <p:spPr>
            <a:xfrm>
              <a:off x="6205537" y="3312318"/>
              <a:ext cx="2698750" cy="0"/>
            </a:xfrm>
            <a:custGeom>
              <a:avLst/>
              <a:gdLst/>
              <a:ahLst/>
              <a:cxnLst/>
              <a:rect l="l" t="t" r="r" b="b"/>
              <a:pathLst>
                <a:path w="2698750">
                  <a:moveTo>
                    <a:pt x="0" y="0"/>
                  </a:moveTo>
                  <a:lnTo>
                    <a:pt x="2698749" y="0"/>
                  </a:lnTo>
                </a:path>
              </a:pathLst>
            </a:custGeom>
            <a:ln w="9524">
              <a:solidFill>
                <a:srgbClr val="008F00"/>
              </a:solidFill>
            </a:ln>
          </p:spPr>
          <p:txBody>
            <a:bodyPr wrap="square" lIns="0" tIns="0" rIns="0" bIns="0" rtlCol="0"/>
            <a:lstStyle/>
            <a:p>
              <a:endParaRPr/>
            </a:p>
          </p:txBody>
        </p:sp>
        <p:sp>
          <p:nvSpPr>
            <p:cNvPr id="25" name="object 36">
              <a:extLst>
                <a:ext uri="{FF2B5EF4-FFF2-40B4-BE49-F238E27FC236}">
                  <a16:creationId xmlns:a16="http://schemas.microsoft.com/office/drawing/2014/main" id="{E74854DE-B558-E431-75FF-BD9212BB898F}"/>
                </a:ext>
              </a:extLst>
            </p:cNvPr>
            <p:cNvSpPr/>
            <p:nvPr/>
          </p:nvSpPr>
          <p:spPr>
            <a:xfrm>
              <a:off x="6205537" y="3265883"/>
              <a:ext cx="2698750" cy="0"/>
            </a:xfrm>
            <a:custGeom>
              <a:avLst/>
              <a:gdLst/>
              <a:ahLst/>
              <a:cxnLst/>
              <a:rect l="l" t="t" r="r" b="b"/>
              <a:pathLst>
                <a:path w="2698750">
                  <a:moveTo>
                    <a:pt x="0" y="0"/>
                  </a:moveTo>
                  <a:lnTo>
                    <a:pt x="2698749" y="0"/>
                  </a:lnTo>
                </a:path>
              </a:pathLst>
            </a:custGeom>
            <a:ln w="9524">
              <a:solidFill>
                <a:srgbClr val="008F00"/>
              </a:solidFill>
            </a:ln>
          </p:spPr>
          <p:txBody>
            <a:bodyPr wrap="square" lIns="0" tIns="0" rIns="0" bIns="0" rtlCol="0"/>
            <a:lstStyle/>
            <a:p>
              <a:endParaRPr/>
            </a:p>
          </p:txBody>
        </p:sp>
        <p:sp>
          <p:nvSpPr>
            <p:cNvPr id="26" name="object 37">
              <a:extLst>
                <a:ext uri="{FF2B5EF4-FFF2-40B4-BE49-F238E27FC236}">
                  <a16:creationId xmlns:a16="http://schemas.microsoft.com/office/drawing/2014/main" id="{A31ADECB-BB2D-969B-B132-8839FB85B477}"/>
                </a:ext>
              </a:extLst>
            </p:cNvPr>
            <p:cNvSpPr/>
            <p:nvPr/>
          </p:nvSpPr>
          <p:spPr>
            <a:xfrm>
              <a:off x="6200773" y="3219449"/>
              <a:ext cx="2700655" cy="0"/>
            </a:xfrm>
            <a:custGeom>
              <a:avLst/>
              <a:gdLst/>
              <a:ahLst/>
              <a:cxnLst/>
              <a:rect l="l" t="t" r="r" b="b"/>
              <a:pathLst>
                <a:path w="2700654">
                  <a:moveTo>
                    <a:pt x="0" y="0"/>
                  </a:moveTo>
                  <a:lnTo>
                    <a:pt x="2700337" y="0"/>
                  </a:lnTo>
                </a:path>
              </a:pathLst>
            </a:custGeom>
            <a:ln w="9524">
              <a:solidFill>
                <a:srgbClr val="008F00"/>
              </a:solidFill>
            </a:ln>
          </p:spPr>
          <p:txBody>
            <a:bodyPr wrap="square" lIns="0" tIns="0" rIns="0" bIns="0" rtlCol="0"/>
            <a:lstStyle/>
            <a:p>
              <a:endParaRPr/>
            </a:p>
          </p:txBody>
        </p:sp>
        <p:sp>
          <p:nvSpPr>
            <p:cNvPr id="27" name="object 38">
              <a:extLst>
                <a:ext uri="{FF2B5EF4-FFF2-40B4-BE49-F238E27FC236}">
                  <a16:creationId xmlns:a16="http://schemas.microsoft.com/office/drawing/2014/main" id="{C97A6620-480D-5DBF-BE9E-5DA6BF2ECB14}"/>
                </a:ext>
              </a:extLst>
            </p:cNvPr>
            <p:cNvSpPr/>
            <p:nvPr/>
          </p:nvSpPr>
          <p:spPr>
            <a:xfrm>
              <a:off x="6205537" y="3175397"/>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28" name="object 39">
              <a:extLst>
                <a:ext uri="{FF2B5EF4-FFF2-40B4-BE49-F238E27FC236}">
                  <a16:creationId xmlns:a16="http://schemas.microsoft.com/office/drawing/2014/main" id="{87FE3FF7-6AFF-E2EE-8DFD-919529D9502C}"/>
                </a:ext>
              </a:extLst>
            </p:cNvPr>
            <p:cNvSpPr/>
            <p:nvPr/>
          </p:nvSpPr>
          <p:spPr>
            <a:xfrm>
              <a:off x="6200773" y="3124199"/>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29" name="object 40">
              <a:extLst>
                <a:ext uri="{FF2B5EF4-FFF2-40B4-BE49-F238E27FC236}">
                  <a16:creationId xmlns:a16="http://schemas.microsoft.com/office/drawing/2014/main" id="{8CB2D0AB-869A-D04B-D803-EABE2D82FD2C}"/>
                </a:ext>
              </a:extLst>
            </p:cNvPr>
            <p:cNvSpPr/>
            <p:nvPr/>
          </p:nvSpPr>
          <p:spPr>
            <a:xfrm>
              <a:off x="6194423" y="3077764"/>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0" name="object 41">
              <a:extLst>
                <a:ext uri="{FF2B5EF4-FFF2-40B4-BE49-F238E27FC236}">
                  <a16:creationId xmlns:a16="http://schemas.microsoft.com/office/drawing/2014/main" id="{E3B37834-FC52-31B0-1574-4E1B74387D8A}"/>
                </a:ext>
              </a:extLst>
            </p:cNvPr>
            <p:cNvSpPr/>
            <p:nvPr/>
          </p:nvSpPr>
          <p:spPr>
            <a:xfrm>
              <a:off x="6197598" y="3031331"/>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1" name="object 42">
              <a:extLst>
                <a:ext uri="{FF2B5EF4-FFF2-40B4-BE49-F238E27FC236}">
                  <a16:creationId xmlns:a16="http://schemas.microsoft.com/office/drawing/2014/main" id="{82F0A374-1C6D-E2C2-783D-E68DBEDFDE0C}"/>
                </a:ext>
              </a:extLst>
            </p:cNvPr>
            <p:cNvSpPr/>
            <p:nvPr/>
          </p:nvSpPr>
          <p:spPr>
            <a:xfrm>
              <a:off x="6192837" y="2986087"/>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32" name="object 43">
              <a:extLst>
                <a:ext uri="{FF2B5EF4-FFF2-40B4-BE49-F238E27FC236}">
                  <a16:creationId xmlns:a16="http://schemas.microsoft.com/office/drawing/2014/main" id="{0FA16DDC-ECAC-39FD-9B58-059C8B6A46EC}"/>
                </a:ext>
              </a:extLst>
            </p:cNvPr>
            <p:cNvSpPr/>
            <p:nvPr/>
          </p:nvSpPr>
          <p:spPr>
            <a:xfrm>
              <a:off x="6200773" y="2931318"/>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3" name="object 44">
              <a:extLst>
                <a:ext uri="{FF2B5EF4-FFF2-40B4-BE49-F238E27FC236}">
                  <a16:creationId xmlns:a16="http://schemas.microsoft.com/office/drawing/2014/main" id="{9BD45FDE-72EB-2C91-6D21-CECF1B0674B7}"/>
                </a:ext>
              </a:extLst>
            </p:cNvPr>
            <p:cNvSpPr/>
            <p:nvPr/>
          </p:nvSpPr>
          <p:spPr>
            <a:xfrm>
              <a:off x="6200773" y="2884883"/>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4" name="object 45">
              <a:extLst>
                <a:ext uri="{FF2B5EF4-FFF2-40B4-BE49-F238E27FC236}">
                  <a16:creationId xmlns:a16="http://schemas.microsoft.com/office/drawing/2014/main" id="{0F46FF61-066E-6AA3-710F-570E9CF2CAF2}"/>
                </a:ext>
              </a:extLst>
            </p:cNvPr>
            <p:cNvSpPr/>
            <p:nvPr/>
          </p:nvSpPr>
          <p:spPr>
            <a:xfrm>
              <a:off x="6205537" y="2838449"/>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35" name="object 46">
              <a:extLst>
                <a:ext uri="{FF2B5EF4-FFF2-40B4-BE49-F238E27FC236}">
                  <a16:creationId xmlns:a16="http://schemas.microsoft.com/office/drawing/2014/main" id="{BA6C8F3F-C50F-4277-F260-D66FEFAA5CA2}"/>
                </a:ext>
              </a:extLst>
            </p:cNvPr>
            <p:cNvSpPr/>
            <p:nvPr/>
          </p:nvSpPr>
          <p:spPr>
            <a:xfrm>
              <a:off x="6196010" y="2794397"/>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36" name="object 47">
              <a:extLst>
                <a:ext uri="{FF2B5EF4-FFF2-40B4-BE49-F238E27FC236}">
                  <a16:creationId xmlns:a16="http://schemas.microsoft.com/office/drawing/2014/main" id="{2D231AAA-F17B-902A-281C-7EE5338BB581}"/>
                </a:ext>
              </a:extLst>
            </p:cNvPr>
            <p:cNvSpPr/>
            <p:nvPr/>
          </p:nvSpPr>
          <p:spPr>
            <a:xfrm>
              <a:off x="6199185" y="2744389"/>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37" name="object 48">
              <a:extLst>
                <a:ext uri="{FF2B5EF4-FFF2-40B4-BE49-F238E27FC236}">
                  <a16:creationId xmlns:a16="http://schemas.microsoft.com/office/drawing/2014/main" id="{0C3B87CC-D446-A248-B1CE-6C4CB0375318}"/>
                </a:ext>
              </a:extLst>
            </p:cNvPr>
            <p:cNvSpPr/>
            <p:nvPr/>
          </p:nvSpPr>
          <p:spPr>
            <a:xfrm>
              <a:off x="6197598" y="2697956"/>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8" name="object 49">
              <a:extLst>
                <a:ext uri="{FF2B5EF4-FFF2-40B4-BE49-F238E27FC236}">
                  <a16:creationId xmlns:a16="http://schemas.microsoft.com/office/drawing/2014/main" id="{BCB93D89-C5AD-585A-1E2B-F81D2981B1DA}"/>
                </a:ext>
              </a:extLst>
            </p:cNvPr>
            <p:cNvSpPr/>
            <p:nvPr/>
          </p:nvSpPr>
          <p:spPr>
            <a:xfrm>
              <a:off x="6200773" y="2651522"/>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9" name="object 50">
              <a:extLst>
                <a:ext uri="{FF2B5EF4-FFF2-40B4-BE49-F238E27FC236}">
                  <a16:creationId xmlns:a16="http://schemas.microsoft.com/office/drawing/2014/main" id="{334403F2-D747-1C40-2606-F72871BF1399}"/>
                </a:ext>
              </a:extLst>
            </p:cNvPr>
            <p:cNvSpPr/>
            <p:nvPr/>
          </p:nvSpPr>
          <p:spPr>
            <a:xfrm>
              <a:off x="6197598" y="2611039"/>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40" name="object 51">
              <a:extLst>
                <a:ext uri="{FF2B5EF4-FFF2-40B4-BE49-F238E27FC236}">
                  <a16:creationId xmlns:a16="http://schemas.microsoft.com/office/drawing/2014/main" id="{ED27CA3B-AE32-BD8F-D5D7-71B28DF89FFF}"/>
                </a:ext>
              </a:extLst>
            </p:cNvPr>
            <p:cNvSpPr/>
            <p:nvPr/>
          </p:nvSpPr>
          <p:spPr>
            <a:xfrm>
              <a:off x="6197598" y="2564606"/>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41" name="object 52">
              <a:extLst>
                <a:ext uri="{FF2B5EF4-FFF2-40B4-BE49-F238E27FC236}">
                  <a16:creationId xmlns:a16="http://schemas.microsoft.com/office/drawing/2014/main" id="{BA1C9FEB-AE56-DD92-8B36-3F9C42676D32}"/>
                </a:ext>
              </a:extLst>
            </p:cNvPr>
            <p:cNvSpPr/>
            <p:nvPr/>
          </p:nvSpPr>
          <p:spPr>
            <a:xfrm>
              <a:off x="6200773" y="2518172"/>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42" name="object 53">
              <a:extLst>
                <a:ext uri="{FF2B5EF4-FFF2-40B4-BE49-F238E27FC236}">
                  <a16:creationId xmlns:a16="http://schemas.microsoft.com/office/drawing/2014/main" id="{F2FDC76F-BA03-8E05-9EEC-BA3330B65342}"/>
                </a:ext>
              </a:extLst>
            </p:cNvPr>
            <p:cNvSpPr/>
            <p:nvPr/>
          </p:nvSpPr>
          <p:spPr>
            <a:xfrm>
              <a:off x="6192837" y="2474118"/>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43" name="object 54">
              <a:extLst>
                <a:ext uri="{FF2B5EF4-FFF2-40B4-BE49-F238E27FC236}">
                  <a16:creationId xmlns:a16="http://schemas.microsoft.com/office/drawing/2014/main" id="{4ACAA13B-7DD0-6DE0-F715-081F016EDE74}"/>
                </a:ext>
              </a:extLst>
            </p:cNvPr>
            <p:cNvSpPr/>
            <p:nvPr/>
          </p:nvSpPr>
          <p:spPr>
            <a:xfrm>
              <a:off x="6200773" y="2424113"/>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44" name="object 55">
              <a:extLst>
                <a:ext uri="{FF2B5EF4-FFF2-40B4-BE49-F238E27FC236}">
                  <a16:creationId xmlns:a16="http://schemas.microsoft.com/office/drawing/2014/main" id="{D63D2216-CFC4-844A-B6EC-E8B669B42FAC}"/>
                </a:ext>
              </a:extLst>
            </p:cNvPr>
            <p:cNvSpPr/>
            <p:nvPr/>
          </p:nvSpPr>
          <p:spPr>
            <a:xfrm>
              <a:off x="6194423" y="2377678"/>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45" name="object 56">
              <a:extLst>
                <a:ext uri="{FF2B5EF4-FFF2-40B4-BE49-F238E27FC236}">
                  <a16:creationId xmlns:a16="http://schemas.microsoft.com/office/drawing/2014/main" id="{0DA25B5D-E306-3611-A6F9-E07E45F33224}"/>
                </a:ext>
              </a:extLst>
            </p:cNvPr>
            <p:cNvSpPr/>
            <p:nvPr/>
          </p:nvSpPr>
          <p:spPr>
            <a:xfrm>
              <a:off x="6205537" y="2331243"/>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46" name="object 57">
              <a:extLst>
                <a:ext uri="{FF2B5EF4-FFF2-40B4-BE49-F238E27FC236}">
                  <a16:creationId xmlns:a16="http://schemas.microsoft.com/office/drawing/2014/main" id="{5648610B-1945-A24C-EC31-BA6564CC38B5}"/>
                </a:ext>
              </a:extLst>
            </p:cNvPr>
            <p:cNvSpPr/>
            <p:nvPr/>
          </p:nvSpPr>
          <p:spPr>
            <a:xfrm>
              <a:off x="6270623"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47" name="object 58">
              <a:extLst>
                <a:ext uri="{FF2B5EF4-FFF2-40B4-BE49-F238E27FC236}">
                  <a16:creationId xmlns:a16="http://schemas.microsoft.com/office/drawing/2014/main" id="{4E333AB8-F34F-0568-13BB-06973B64EE53}"/>
                </a:ext>
              </a:extLst>
            </p:cNvPr>
            <p:cNvSpPr/>
            <p:nvPr/>
          </p:nvSpPr>
          <p:spPr>
            <a:xfrm>
              <a:off x="6338885" y="2276475"/>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48" name="object 59">
              <a:extLst>
                <a:ext uri="{FF2B5EF4-FFF2-40B4-BE49-F238E27FC236}">
                  <a16:creationId xmlns:a16="http://schemas.microsoft.com/office/drawing/2014/main" id="{6A04497D-D7D6-8908-DCB2-F0EDC98FC3C5}"/>
                </a:ext>
              </a:extLst>
            </p:cNvPr>
            <p:cNvSpPr/>
            <p:nvPr/>
          </p:nvSpPr>
          <p:spPr>
            <a:xfrm>
              <a:off x="6410323"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49" name="object 60">
              <a:extLst>
                <a:ext uri="{FF2B5EF4-FFF2-40B4-BE49-F238E27FC236}">
                  <a16:creationId xmlns:a16="http://schemas.microsoft.com/office/drawing/2014/main" id="{C773FB79-0946-A300-6A23-249F42A13490}"/>
                </a:ext>
              </a:extLst>
            </p:cNvPr>
            <p:cNvSpPr/>
            <p:nvPr/>
          </p:nvSpPr>
          <p:spPr>
            <a:xfrm>
              <a:off x="6473823"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0" name="object 61">
              <a:extLst>
                <a:ext uri="{FF2B5EF4-FFF2-40B4-BE49-F238E27FC236}">
                  <a16:creationId xmlns:a16="http://schemas.microsoft.com/office/drawing/2014/main" id="{8B01A83B-F3E8-5F16-8596-5BB73880DE41}"/>
                </a:ext>
              </a:extLst>
            </p:cNvPr>
            <p:cNvSpPr/>
            <p:nvPr/>
          </p:nvSpPr>
          <p:spPr>
            <a:xfrm>
              <a:off x="6535737" y="2276475"/>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1" name="object 62">
              <a:extLst>
                <a:ext uri="{FF2B5EF4-FFF2-40B4-BE49-F238E27FC236}">
                  <a16:creationId xmlns:a16="http://schemas.microsoft.com/office/drawing/2014/main" id="{6FC587F4-1BE4-F617-6DE7-64790767E7C0}"/>
                </a:ext>
              </a:extLst>
            </p:cNvPr>
            <p:cNvSpPr/>
            <p:nvPr/>
          </p:nvSpPr>
          <p:spPr>
            <a:xfrm>
              <a:off x="6603998" y="2278855"/>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2" name="object 63">
              <a:extLst>
                <a:ext uri="{FF2B5EF4-FFF2-40B4-BE49-F238E27FC236}">
                  <a16:creationId xmlns:a16="http://schemas.microsoft.com/office/drawing/2014/main" id="{2E0BA2E3-D8FA-F2A6-E569-CC57AC7F26CE}"/>
                </a:ext>
              </a:extLst>
            </p:cNvPr>
            <p:cNvSpPr/>
            <p:nvPr/>
          </p:nvSpPr>
          <p:spPr>
            <a:xfrm>
              <a:off x="6675437"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3" name="object 64">
              <a:extLst>
                <a:ext uri="{FF2B5EF4-FFF2-40B4-BE49-F238E27FC236}">
                  <a16:creationId xmlns:a16="http://schemas.microsoft.com/office/drawing/2014/main" id="{89869B2D-5B29-8772-B9B8-8E9EA203B242}"/>
                </a:ext>
              </a:extLst>
            </p:cNvPr>
            <p:cNvSpPr/>
            <p:nvPr/>
          </p:nvSpPr>
          <p:spPr>
            <a:xfrm>
              <a:off x="6738936" y="2276475"/>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4" name="object 65">
              <a:extLst>
                <a:ext uri="{FF2B5EF4-FFF2-40B4-BE49-F238E27FC236}">
                  <a16:creationId xmlns:a16="http://schemas.microsoft.com/office/drawing/2014/main" id="{BFE9635B-B4A8-61AF-1506-5EEE336FEF8B}"/>
                </a:ext>
              </a:extLst>
            </p:cNvPr>
            <p:cNvSpPr/>
            <p:nvPr/>
          </p:nvSpPr>
          <p:spPr>
            <a:xfrm>
              <a:off x="6802436"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5" name="object 66">
              <a:extLst>
                <a:ext uri="{FF2B5EF4-FFF2-40B4-BE49-F238E27FC236}">
                  <a16:creationId xmlns:a16="http://schemas.microsoft.com/office/drawing/2014/main" id="{2ED3EA4B-C893-F3AA-3341-B1F650AF6FD7}"/>
                </a:ext>
              </a:extLst>
            </p:cNvPr>
            <p:cNvSpPr/>
            <p:nvPr/>
          </p:nvSpPr>
          <p:spPr>
            <a:xfrm>
              <a:off x="6872286"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6" name="object 67">
              <a:extLst>
                <a:ext uri="{FF2B5EF4-FFF2-40B4-BE49-F238E27FC236}">
                  <a16:creationId xmlns:a16="http://schemas.microsoft.com/office/drawing/2014/main" id="{E28ABB90-978F-9289-773B-EB649CAE08CF}"/>
                </a:ext>
              </a:extLst>
            </p:cNvPr>
            <p:cNvSpPr/>
            <p:nvPr/>
          </p:nvSpPr>
          <p:spPr>
            <a:xfrm>
              <a:off x="6943723" y="2269330"/>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7" name="object 68">
              <a:extLst>
                <a:ext uri="{FF2B5EF4-FFF2-40B4-BE49-F238E27FC236}">
                  <a16:creationId xmlns:a16="http://schemas.microsoft.com/office/drawing/2014/main" id="{D6236EA5-4EC9-0E43-FABF-00B6E29CD6C7}"/>
                </a:ext>
              </a:extLst>
            </p:cNvPr>
            <p:cNvSpPr/>
            <p:nvPr/>
          </p:nvSpPr>
          <p:spPr>
            <a:xfrm>
              <a:off x="7007223"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8" name="object 69">
              <a:extLst>
                <a:ext uri="{FF2B5EF4-FFF2-40B4-BE49-F238E27FC236}">
                  <a16:creationId xmlns:a16="http://schemas.microsoft.com/office/drawing/2014/main" id="{654FFAD2-D86D-33A6-B255-B93F95F9AC81}"/>
                </a:ext>
              </a:extLst>
            </p:cNvPr>
            <p:cNvSpPr/>
            <p:nvPr/>
          </p:nvSpPr>
          <p:spPr>
            <a:xfrm>
              <a:off x="7069136"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9" name="object 70">
              <a:extLst>
                <a:ext uri="{FF2B5EF4-FFF2-40B4-BE49-F238E27FC236}">
                  <a16:creationId xmlns:a16="http://schemas.microsoft.com/office/drawing/2014/main" id="{341820AA-AB37-FAD3-837C-5B9486888D2A}"/>
                </a:ext>
              </a:extLst>
            </p:cNvPr>
            <p:cNvSpPr/>
            <p:nvPr/>
          </p:nvSpPr>
          <p:spPr>
            <a:xfrm>
              <a:off x="7137398" y="2276475"/>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0" name="object 71">
              <a:extLst>
                <a:ext uri="{FF2B5EF4-FFF2-40B4-BE49-F238E27FC236}">
                  <a16:creationId xmlns:a16="http://schemas.microsoft.com/office/drawing/2014/main" id="{F797250B-AE7B-E491-7DAB-F579E26E5E2A}"/>
                </a:ext>
              </a:extLst>
            </p:cNvPr>
            <p:cNvSpPr/>
            <p:nvPr/>
          </p:nvSpPr>
          <p:spPr>
            <a:xfrm>
              <a:off x="7208836"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1" name="object 72">
              <a:extLst>
                <a:ext uri="{FF2B5EF4-FFF2-40B4-BE49-F238E27FC236}">
                  <a16:creationId xmlns:a16="http://schemas.microsoft.com/office/drawing/2014/main" id="{7CE80302-505D-4D0D-9ABD-5FD7D21DC41A}"/>
                </a:ext>
              </a:extLst>
            </p:cNvPr>
            <p:cNvSpPr/>
            <p:nvPr/>
          </p:nvSpPr>
          <p:spPr>
            <a:xfrm>
              <a:off x="7272336"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2" name="object 73">
              <a:extLst>
                <a:ext uri="{FF2B5EF4-FFF2-40B4-BE49-F238E27FC236}">
                  <a16:creationId xmlns:a16="http://schemas.microsoft.com/office/drawing/2014/main" id="{DE7FAFCA-FE82-7A20-9D9F-725A2E2A9096}"/>
                </a:ext>
              </a:extLst>
            </p:cNvPr>
            <p:cNvSpPr/>
            <p:nvPr/>
          </p:nvSpPr>
          <p:spPr>
            <a:xfrm>
              <a:off x="7346948"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3" name="object 74">
              <a:extLst>
                <a:ext uri="{FF2B5EF4-FFF2-40B4-BE49-F238E27FC236}">
                  <a16:creationId xmlns:a16="http://schemas.microsoft.com/office/drawing/2014/main" id="{6EBF9BA0-A431-3751-9FE1-43BD60C61937}"/>
                </a:ext>
              </a:extLst>
            </p:cNvPr>
            <p:cNvSpPr/>
            <p:nvPr/>
          </p:nvSpPr>
          <p:spPr>
            <a:xfrm>
              <a:off x="7415211"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4" name="object 75">
              <a:extLst>
                <a:ext uri="{FF2B5EF4-FFF2-40B4-BE49-F238E27FC236}">
                  <a16:creationId xmlns:a16="http://schemas.microsoft.com/office/drawing/2014/main" id="{F7D98137-F39B-2CA1-4F1C-2B2F28D4C232}"/>
                </a:ext>
              </a:extLst>
            </p:cNvPr>
            <p:cNvSpPr/>
            <p:nvPr/>
          </p:nvSpPr>
          <p:spPr>
            <a:xfrm>
              <a:off x="7486648" y="2269330"/>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5" name="object 76">
              <a:extLst>
                <a:ext uri="{FF2B5EF4-FFF2-40B4-BE49-F238E27FC236}">
                  <a16:creationId xmlns:a16="http://schemas.microsoft.com/office/drawing/2014/main" id="{8AAEAF94-C0CC-D2DB-98F8-94EEF13F4125}"/>
                </a:ext>
              </a:extLst>
            </p:cNvPr>
            <p:cNvSpPr/>
            <p:nvPr/>
          </p:nvSpPr>
          <p:spPr>
            <a:xfrm>
              <a:off x="7550148"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6" name="object 77">
              <a:extLst>
                <a:ext uri="{FF2B5EF4-FFF2-40B4-BE49-F238E27FC236}">
                  <a16:creationId xmlns:a16="http://schemas.microsoft.com/office/drawing/2014/main" id="{57FC47DF-404F-D4D2-3DF6-214FF5544CD8}"/>
                </a:ext>
              </a:extLst>
            </p:cNvPr>
            <p:cNvSpPr/>
            <p:nvPr/>
          </p:nvSpPr>
          <p:spPr>
            <a:xfrm>
              <a:off x="7612061"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7" name="object 78">
              <a:extLst>
                <a:ext uri="{FF2B5EF4-FFF2-40B4-BE49-F238E27FC236}">
                  <a16:creationId xmlns:a16="http://schemas.microsoft.com/office/drawing/2014/main" id="{956A4C23-EE32-F007-1F36-0E2BBADA41CD}"/>
                </a:ext>
              </a:extLst>
            </p:cNvPr>
            <p:cNvSpPr/>
            <p:nvPr/>
          </p:nvSpPr>
          <p:spPr>
            <a:xfrm>
              <a:off x="7680323" y="2276475"/>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8" name="object 79">
              <a:extLst>
                <a:ext uri="{FF2B5EF4-FFF2-40B4-BE49-F238E27FC236}">
                  <a16:creationId xmlns:a16="http://schemas.microsoft.com/office/drawing/2014/main" id="{9E3DC5EE-72C0-98B7-AD3B-F93847253F05}"/>
                </a:ext>
              </a:extLst>
            </p:cNvPr>
            <p:cNvSpPr/>
            <p:nvPr/>
          </p:nvSpPr>
          <p:spPr>
            <a:xfrm>
              <a:off x="7751761"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9" name="object 80">
              <a:extLst>
                <a:ext uri="{FF2B5EF4-FFF2-40B4-BE49-F238E27FC236}">
                  <a16:creationId xmlns:a16="http://schemas.microsoft.com/office/drawing/2014/main" id="{A353CB22-3C5C-A5D8-A9A7-BBC1FF50B357}"/>
                </a:ext>
              </a:extLst>
            </p:cNvPr>
            <p:cNvSpPr/>
            <p:nvPr/>
          </p:nvSpPr>
          <p:spPr>
            <a:xfrm>
              <a:off x="7815261"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0" name="object 81">
              <a:extLst>
                <a:ext uri="{FF2B5EF4-FFF2-40B4-BE49-F238E27FC236}">
                  <a16:creationId xmlns:a16="http://schemas.microsoft.com/office/drawing/2014/main" id="{242B2C40-6B9A-B48B-4503-A0929CE26CD2}"/>
                </a:ext>
              </a:extLst>
            </p:cNvPr>
            <p:cNvSpPr/>
            <p:nvPr/>
          </p:nvSpPr>
          <p:spPr>
            <a:xfrm>
              <a:off x="7880348" y="2269330"/>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1" name="object 82">
              <a:extLst>
                <a:ext uri="{FF2B5EF4-FFF2-40B4-BE49-F238E27FC236}">
                  <a16:creationId xmlns:a16="http://schemas.microsoft.com/office/drawing/2014/main" id="{0657EADD-068A-C937-B403-C203E10F446B}"/>
                </a:ext>
              </a:extLst>
            </p:cNvPr>
            <p:cNvSpPr/>
            <p:nvPr/>
          </p:nvSpPr>
          <p:spPr>
            <a:xfrm>
              <a:off x="7948611"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2" name="object 83">
              <a:extLst>
                <a:ext uri="{FF2B5EF4-FFF2-40B4-BE49-F238E27FC236}">
                  <a16:creationId xmlns:a16="http://schemas.microsoft.com/office/drawing/2014/main" id="{62A9B1CB-3BC1-E22B-0595-07A46AE40273}"/>
                </a:ext>
              </a:extLst>
            </p:cNvPr>
            <p:cNvSpPr/>
            <p:nvPr/>
          </p:nvSpPr>
          <p:spPr>
            <a:xfrm>
              <a:off x="8020048" y="2266949"/>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3" name="object 84">
              <a:extLst>
                <a:ext uri="{FF2B5EF4-FFF2-40B4-BE49-F238E27FC236}">
                  <a16:creationId xmlns:a16="http://schemas.microsoft.com/office/drawing/2014/main" id="{B383A3B1-E936-5F03-26EB-F6239B5270C5}"/>
                </a:ext>
              </a:extLst>
            </p:cNvPr>
            <p:cNvSpPr/>
            <p:nvPr/>
          </p:nvSpPr>
          <p:spPr>
            <a:xfrm>
              <a:off x="8083548" y="2269330"/>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4" name="object 85">
              <a:extLst>
                <a:ext uri="{FF2B5EF4-FFF2-40B4-BE49-F238E27FC236}">
                  <a16:creationId xmlns:a16="http://schemas.microsoft.com/office/drawing/2014/main" id="{835F5570-C86A-C7BB-FC60-27208AFCCDFE}"/>
                </a:ext>
              </a:extLst>
            </p:cNvPr>
            <p:cNvSpPr/>
            <p:nvPr/>
          </p:nvSpPr>
          <p:spPr>
            <a:xfrm>
              <a:off x="8145461"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5" name="object 86">
              <a:extLst>
                <a:ext uri="{FF2B5EF4-FFF2-40B4-BE49-F238E27FC236}">
                  <a16:creationId xmlns:a16="http://schemas.microsoft.com/office/drawing/2014/main" id="{C42DE0C7-BB19-5779-E23A-E9FEDF74093B}"/>
                </a:ext>
              </a:extLst>
            </p:cNvPr>
            <p:cNvSpPr/>
            <p:nvPr/>
          </p:nvSpPr>
          <p:spPr>
            <a:xfrm>
              <a:off x="8213723"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6" name="object 87">
              <a:extLst>
                <a:ext uri="{FF2B5EF4-FFF2-40B4-BE49-F238E27FC236}">
                  <a16:creationId xmlns:a16="http://schemas.microsoft.com/office/drawing/2014/main" id="{70F24195-ADAF-09CB-441D-B71E44FAC6B2}"/>
                </a:ext>
              </a:extLst>
            </p:cNvPr>
            <p:cNvSpPr/>
            <p:nvPr/>
          </p:nvSpPr>
          <p:spPr>
            <a:xfrm>
              <a:off x="8285161" y="2269330"/>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7" name="object 88">
              <a:extLst>
                <a:ext uri="{FF2B5EF4-FFF2-40B4-BE49-F238E27FC236}">
                  <a16:creationId xmlns:a16="http://schemas.microsoft.com/office/drawing/2014/main" id="{687EBF0C-6B6A-315C-22BB-7E590A998966}"/>
                </a:ext>
              </a:extLst>
            </p:cNvPr>
            <p:cNvSpPr/>
            <p:nvPr/>
          </p:nvSpPr>
          <p:spPr>
            <a:xfrm>
              <a:off x="8348661"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8" name="object 89">
              <a:extLst>
                <a:ext uri="{FF2B5EF4-FFF2-40B4-BE49-F238E27FC236}">
                  <a16:creationId xmlns:a16="http://schemas.microsoft.com/office/drawing/2014/main" id="{FA6284BA-5B9A-A316-F143-D299D9D38286}"/>
                </a:ext>
              </a:extLst>
            </p:cNvPr>
            <p:cNvSpPr/>
            <p:nvPr/>
          </p:nvSpPr>
          <p:spPr>
            <a:xfrm>
              <a:off x="8415336" y="2269330"/>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9" name="object 90">
              <a:extLst>
                <a:ext uri="{FF2B5EF4-FFF2-40B4-BE49-F238E27FC236}">
                  <a16:creationId xmlns:a16="http://schemas.microsoft.com/office/drawing/2014/main" id="{67AD3352-8388-5B0C-7F16-F53D8E883EC0}"/>
                </a:ext>
              </a:extLst>
            </p:cNvPr>
            <p:cNvSpPr/>
            <p:nvPr/>
          </p:nvSpPr>
          <p:spPr>
            <a:xfrm>
              <a:off x="8478836"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0" name="object 91">
              <a:extLst>
                <a:ext uri="{FF2B5EF4-FFF2-40B4-BE49-F238E27FC236}">
                  <a16:creationId xmlns:a16="http://schemas.microsoft.com/office/drawing/2014/main" id="{7A1EB35F-FEFA-9335-E7BF-B365FA6541DF}"/>
                </a:ext>
              </a:extLst>
            </p:cNvPr>
            <p:cNvSpPr/>
            <p:nvPr/>
          </p:nvSpPr>
          <p:spPr>
            <a:xfrm>
              <a:off x="8540748"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1" name="object 92">
              <a:extLst>
                <a:ext uri="{FF2B5EF4-FFF2-40B4-BE49-F238E27FC236}">
                  <a16:creationId xmlns:a16="http://schemas.microsoft.com/office/drawing/2014/main" id="{FBC6ED55-6BB0-F754-E63A-C97569E2B3F6}"/>
                </a:ext>
              </a:extLst>
            </p:cNvPr>
            <p:cNvSpPr/>
            <p:nvPr/>
          </p:nvSpPr>
          <p:spPr>
            <a:xfrm>
              <a:off x="8609011" y="2276475"/>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2" name="object 93">
              <a:extLst>
                <a:ext uri="{FF2B5EF4-FFF2-40B4-BE49-F238E27FC236}">
                  <a16:creationId xmlns:a16="http://schemas.microsoft.com/office/drawing/2014/main" id="{7BD04956-EAD2-48FF-5C7C-C6D7C2BAAFAC}"/>
                </a:ext>
              </a:extLst>
            </p:cNvPr>
            <p:cNvSpPr/>
            <p:nvPr/>
          </p:nvSpPr>
          <p:spPr>
            <a:xfrm>
              <a:off x="8682036"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3" name="object 94">
              <a:extLst>
                <a:ext uri="{FF2B5EF4-FFF2-40B4-BE49-F238E27FC236}">
                  <a16:creationId xmlns:a16="http://schemas.microsoft.com/office/drawing/2014/main" id="{DB6D6D45-A047-01E8-52DD-1ABD7A7F1225}"/>
                </a:ext>
              </a:extLst>
            </p:cNvPr>
            <p:cNvSpPr/>
            <p:nvPr/>
          </p:nvSpPr>
          <p:spPr>
            <a:xfrm>
              <a:off x="8743948" y="227409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4" name="object 95">
              <a:extLst>
                <a:ext uri="{FF2B5EF4-FFF2-40B4-BE49-F238E27FC236}">
                  <a16:creationId xmlns:a16="http://schemas.microsoft.com/office/drawing/2014/main" id="{2AF4A5C8-2722-40E0-4A12-894B93F3BAB4}"/>
                </a:ext>
              </a:extLst>
            </p:cNvPr>
            <p:cNvSpPr/>
            <p:nvPr/>
          </p:nvSpPr>
          <p:spPr>
            <a:xfrm>
              <a:off x="8820148" y="227171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5" name="object 96">
              <a:extLst>
                <a:ext uri="{FF2B5EF4-FFF2-40B4-BE49-F238E27FC236}">
                  <a16:creationId xmlns:a16="http://schemas.microsoft.com/office/drawing/2014/main" id="{48931433-7820-C13E-3055-9F55DF941D60}"/>
                </a:ext>
              </a:extLst>
            </p:cNvPr>
            <p:cNvSpPr/>
            <p:nvPr/>
          </p:nvSpPr>
          <p:spPr>
            <a:xfrm>
              <a:off x="7378698" y="2949178"/>
              <a:ext cx="666750" cy="534670"/>
            </a:xfrm>
            <a:custGeom>
              <a:avLst/>
              <a:gdLst/>
              <a:ahLst/>
              <a:cxnLst/>
              <a:rect l="l" t="t" r="r" b="b"/>
              <a:pathLst>
                <a:path w="666750" h="534670">
                  <a:moveTo>
                    <a:pt x="666749" y="534590"/>
                  </a:moveTo>
                  <a:lnTo>
                    <a:pt x="651888" y="519551"/>
                  </a:lnTo>
                  <a:lnTo>
                    <a:pt x="633598" y="505922"/>
                  </a:lnTo>
                  <a:lnTo>
                    <a:pt x="631883" y="490883"/>
                  </a:lnTo>
                  <a:lnTo>
                    <a:pt x="615307" y="479839"/>
                  </a:lnTo>
                  <a:lnTo>
                    <a:pt x="545289" y="423677"/>
                  </a:lnTo>
                  <a:lnTo>
                    <a:pt x="498705" y="423677"/>
                  </a:lnTo>
                  <a:lnTo>
                    <a:pt x="445547" y="382790"/>
                  </a:lnTo>
                  <a:lnTo>
                    <a:pt x="445547" y="369161"/>
                  </a:lnTo>
                  <a:lnTo>
                    <a:pt x="359239" y="299370"/>
                  </a:lnTo>
                  <a:lnTo>
                    <a:pt x="359239" y="284331"/>
                  </a:lnTo>
                  <a:lnTo>
                    <a:pt x="241207" y="190102"/>
                  </a:lnTo>
                  <a:lnTo>
                    <a:pt x="154613" y="190102"/>
                  </a:lnTo>
                  <a:lnTo>
                    <a:pt x="104885" y="150390"/>
                  </a:lnTo>
                  <a:lnTo>
                    <a:pt x="104885" y="133941"/>
                  </a:lnTo>
                  <a:lnTo>
                    <a:pt x="73162" y="106683"/>
                  </a:lnTo>
                  <a:lnTo>
                    <a:pt x="73162" y="83419"/>
                  </a:lnTo>
                  <a:lnTo>
                    <a:pt x="20005" y="42297"/>
                  </a:lnTo>
                  <a:lnTo>
                    <a:pt x="20005" y="17623"/>
                  </a:lnTo>
                  <a:lnTo>
                    <a:pt x="0" y="0"/>
                  </a:lnTo>
                </a:path>
              </a:pathLst>
            </a:custGeom>
            <a:ln w="38099">
              <a:solidFill>
                <a:srgbClr val="011279"/>
              </a:solidFill>
            </a:ln>
          </p:spPr>
          <p:txBody>
            <a:bodyPr wrap="square" lIns="0" tIns="0" rIns="0" bIns="0" rtlCol="0"/>
            <a:lstStyle/>
            <a:p>
              <a:endParaRPr/>
            </a:p>
          </p:txBody>
        </p:sp>
      </p:grpSp>
      <p:sp>
        <p:nvSpPr>
          <p:cNvPr id="86" name="object 8">
            <a:extLst>
              <a:ext uri="{FF2B5EF4-FFF2-40B4-BE49-F238E27FC236}">
                <a16:creationId xmlns:a16="http://schemas.microsoft.com/office/drawing/2014/main" id="{4ABF235D-BDED-1EC0-40B4-FAD8130D288C}"/>
              </a:ext>
            </a:extLst>
          </p:cNvPr>
          <p:cNvSpPr txBox="1"/>
          <p:nvPr/>
        </p:nvSpPr>
        <p:spPr>
          <a:xfrm>
            <a:off x="1150687" y="3114271"/>
            <a:ext cx="4602480" cy="2044700"/>
          </a:xfrm>
          <a:prstGeom prst="rect">
            <a:avLst/>
          </a:prstGeom>
        </p:spPr>
        <p:txBody>
          <a:bodyPr vert="horz" wrap="square" lIns="0" tIns="12700" rIns="0" bIns="0" rtlCol="0">
            <a:spAutoFit/>
          </a:bodyPr>
          <a:lstStyle/>
          <a:p>
            <a:pPr marL="355600" marR="5080" indent="-342900">
              <a:lnSpc>
                <a:spcPct val="111100"/>
              </a:lnSpc>
              <a:spcBef>
                <a:spcPts val="100"/>
              </a:spcBef>
            </a:pPr>
            <a:r>
              <a:rPr sz="2400" dirty="0">
                <a:latin typeface="Calibri"/>
                <a:cs typeface="Calibri"/>
              </a:rPr>
              <a:t>Find </a:t>
            </a:r>
            <a:r>
              <a:rPr sz="2400" spc="-5" dirty="0">
                <a:latin typeface="Calibri"/>
                <a:cs typeface="Calibri"/>
              </a:rPr>
              <a:t>substrings</a:t>
            </a:r>
            <a:r>
              <a:rPr sz="2400" dirty="0">
                <a:latin typeface="Calibri"/>
                <a:cs typeface="Calibri"/>
              </a:rPr>
              <a:t> x’, </a:t>
            </a:r>
            <a:r>
              <a:rPr sz="2400" spc="-5" dirty="0">
                <a:latin typeface="Calibri"/>
                <a:cs typeface="Calibri"/>
              </a:rPr>
              <a:t>y’</a:t>
            </a:r>
            <a:r>
              <a:rPr sz="2400" dirty="0">
                <a:latin typeface="Calibri"/>
                <a:cs typeface="Calibri"/>
              </a:rPr>
              <a:t> </a:t>
            </a:r>
            <a:r>
              <a:rPr sz="2400" spc="-5" dirty="0">
                <a:latin typeface="Calibri"/>
                <a:cs typeface="Calibri"/>
              </a:rPr>
              <a:t>whose</a:t>
            </a:r>
            <a:r>
              <a:rPr sz="2400" dirty="0">
                <a:latin typeface="Calibri"/>
                <a:cs typeface="Calibri"/>
              </a:rPr>
              <a:t> </a:t>
            </a:r>
            <a:r>
              <a:rPr sz="2400" spc="-5" dirty="0">
                <a:latin typeface="Calibri"/>
                <a:cs typeface="Calibri"/>
              </a:rPr>
              <a:t>similarity </a:t>
            </a:r>
            <a:r>
              <a:rPr sz="2400" spc="-525" dirty="0">
                <a:latin typeface="Calibri"/>
                <a:cs typeface="Calibri"/>
              </a:rPr>
              <a:t> </a:t>
            </a:r>
            <a:r>
              <a:rPr sz="2400" spc="-5" dirty="0">
                <a:latin typeface="Calibri"/>
                <a:cs typeface="Calibri"/>
              </a:rPr>
              <a:t>(optimal</a:t>
            </a:r>
            <a:r>
              <a:rPr sz="2400" spc="140" dirty="0">
                <a:latin typeface="Calibri"/>
                <a:cs typeface="Calibri"/>
              </a:rPr>
              <a:t> </a:t>
            </a:r>
            <a:r>
              <a:rPr sz="2400" spc="-5" dirty="0">
                <a:latin typeface="Calibri"/>
                <a:cs typeface="Calibri"/>
              </a:rPr>
              <a:t>global</a:t>
            </a:r>
            <a:r>
              <a:rPr sz="2400" spc="145" dirty="0">
                <a:latin typeface="Calibri"/>
                <a:cs typeface="Calibri"/>
              </a:rPr>
              <a:t> </a:t>
            </a:r>
            <a:r>
              <a:rPr sz="2400" spc="-5" dirty="0">
                <a:latin typeface="Calibri"/>
                <a:cs typeface="Calibri"/>
              </a:rPr>
              <a:t>alignment</a:t>
            </a:r>
            <a:r>
              <a:rPr sz="2400" spc="140" dirty="0">
                <a:latin typeface="Calibri"/>
                <a:cs typeface="Calibri"/>
              </a:rPr>
              <a:t> </a:t>
            </a:r>
            <a:r>
              <a:rPr sz="2400" dirty="0">
                <a:latin typeface="Calibri"/>
                <a:cs typeface="Calibri"/>
              </a:rPr>
              <a:t>value) </a:t>
            </a:r>
            <a:r>
              <a:rPr sz="2400" spc="5" dirty="0">
                <a:latin typeface="Calibri"/>
                <a:cs typeface="Calibri"/>
              </a:rPr>
              <a:t> </a:t>
            </a:r>
            <a:r>
              <a:rPr sz="2400" dirty="0">
                <a:latin typeface="Calibri"/>
                <a:cs typeface="Calibri"/>
              </a:rPr>
              <a:t>is</a:t>
            </a:r>
            <a:r>
              <a:rPr sz="2400" spc="-5" dirty="0">
                <a:latin typeface="Calibri"/>
                <a:cs typeface="Calibri"/>
              </a:rPr>
              <a:t> maximum</a:t>
            </a:r>
            <a:endParaRPr sz="2400" dirty="0">
              <a:latin typeface="Calibri"/>
              <a:cs typeface="Calibri"/>
            </a:endParaRPr>
          </a:p>
          <a:p>
            <a:pPr>
              <a:lnSpc>
                <a:spcPct val="100000"/>
              </a:lnSpc>
            </a:pPr>
            <a:endParaRPr sz="2800" dirty="0">
              <a:latin typeface="Calibri"/>
              <a:cs typeface="Calibri"/>
            </a:endParaRPr>
          </a:p>
          <a:p>
            <a:pPr marR="177165" algn="ctr">
              <a:lnSpc>
                <a:spcPct val="100000"/>
              </a:lnSpc>
            </a:pPr>
            <a:r>
              <a:rPr sz="2400" dirty="0">
                <a:latin typeface="Calibri"/>
                <a:cs typeface="Calibri"/>
              </a:rPr>
              <a:t>x</a:t>
            </a:r>
            <a:r>
              <a:rPr sz="2400" spc="-10" dirty="0">
                <a:latin typeface="Calibri"/>
                <a:cs typeface="Calibri"/>
              </a:rPr>
              <a:t> </a:t>
            </a:r>
            <a:r>
              <a:rPr sz="2400" dirty="0">
                <a:latin typeface="Calibri"/>
                <a:cs typeface="Calibri"/>
              </a:rPr>
              <a:t>=</a:t>
            </a:r>
            <a:r>
              <a:rPr sz="2400" spc="-10" dirty="0">
                <a:latin typeface="Calibri"/>
                <a:cs typeface="Calibri"/>
              </a:rPr>
              <a:t> aaaacccccggggtta</a:t>
            </a:r>
            <a:endParaRPr sz="2400" dirty="0">
              <a:latin typeface="Calibri"/>
              <a:cs typeface="Calibri"/>
            </a:endParaRPr>
          </a:p>
        </p:txBody>
      </p:sp>
      <p:sp>
        <p:nvSpPr>
          <p:cNvPr id="87" name="object 9">
            <a:extLst>
              <a:ext uri="{FF2B5EF4-FFF2-40B4-BE49-F238E27FC236}">
                <a16:creationId xmlns:a16="http://schemas.microsoft.com/office/drawing/2014/main" id="{5B2295C5-C0E1-BF7C-D18D-0D133504976D}"/>
              </a:ext>
            </a:extLst>
          </p:cNvPr>
          <p:cNvSpPr txBox="1"/>
          <p:nvPr/>
        </p:nvSpPr>
        <p:spPr>
          <a:xfrm>
            <a:off x="2072380" y="5249036"/>
            <a:ext cx="2563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y</a:t>
            </a:r>
            <a:r>
              <a:rPr sz="2400" spc="-20" dirty="0">
                <a:latin typeface="Calibri"/>
                <a:cs typeface="Calibri"/>
              </a:rPr>
              <a:t> </a:t>
            </a:r>
            <a:r>
              <a:rPr sz="2400" dirty="0">
                <a:latin typeface="Calibri"/>
                <a:cs typeface="Calibri"/>
              </a:rPr>
              <a:t>=</a:t>
            </a:r>
            <a:r>
              <a:rPr sz="2400" spc="-15" dirty="0">
                <a:latin typeface="Calibri"/>
                <a:cs typeface="Calibri"/>
              </a:rPr>
              <a:t> </a:t>
            </a:r>
            <a:r>
              <a:rPr sz="2400" spc="-10" dirty="0">
                <a:latin typeface="Calibri"/>
                <a:cs typeface="Calibri"/>
              </a:rPr>
              <a:t>ttcccgggaaccaacc</a:t>
            </a:r>
            <a:endParaRPr sz="2400" dirty="0">
              <a:latin typeface="Calibri"/>
              <a:cs typeface="Calibri"/>
            </a:endParaRPr>
          </a:p>
        </p:txBody>
      </p:sp>
      <p:grpSp>
        <p:nvGrpSpPr>
          <p:cNvPr id="88" name="object 11">
            <a:extLst>
              <a:ext uri="{FF2B5EF4-FFF2-40B4-BE49-F238E27FC236}">
                <a16:creationId xmlns:a16="http://schemas.microsoft.com/office/drawing/2014/main" id="{B2976600-6C81-92FD-8B98-C2390C70BD32}"/>
              </a:ext>
            </a:extLst>
          </p:cNvPr>
          <p:cNvGrpSpPr/>
          <p:nvPr/>
        </p:nvGrpSpPr>
        <p:grpSpPr>
          <a:xfrm>
            <a:off x="2671900" y="4867083"/>
            <a:ext cx="1511300" cy="763905"/>
            <a:chOff x="1892300" y="4380706"/>
            <a:chExt cx="1511300" cy="763905"/>
          </a:xfrm>
        </p:grpSpPr>
        <p:sp>
          <p:nvSpPr>
            <p:cNvPr id="89" name="object 12">
              <a:extLst>
                <a:ext uri="{FF2B5EF4-FFF2-40B4-BE49-F238E27FC236}">
                  <a16:creationId xmlns:a16="http://schemas.microsoft.com/office/drawing/2014/main" id="{FD2F3795-A010-9E8D-6B96-8BC4F1F89451}"/>
                </a:ext>
              </a:extLst>
            </p:cNvPr>
            <p:cNvSpPr/>
            <p:nvPr/>
          </p:nvSpPr>
          <p:spPr>
            <a:xfrm>
              <a:off x="2552700" y="4393406"/>
              <a:ext cx="838200" cy="342900"/>
            </a:xfrm>
            <a:custGeom>
              <a:avLst/>
              <a:gdLst/>
              <a:ahLst/>
              <a:cxnLst/>
              <a:rect l="l" t="t" r="r" b="b"/>
              <a:pathLst>
                <a:path w="838200" h="342900">
                  <a:moveTo>
                    <a:pt x="838200" y="0"/>
                  </a:moveTo>
                  <a:lnTo>
                    <a:pt x="0" y="0"/>
                  </a:lnTo>
                  <a:lnTo>
                    <a:pt x="0" y="342900"/>
                  </a:lnTo>
                  <a:lnTo>
                    <a:pt x="838200" y="342900"/>
                  </a:lnTo>
                  <a:lnTo>
                    <a:pt x="838200" y="0"/>
                  </a:lnTo>
                  <a:close/>
                </a:path>
              </a:pathLst>
            </a:custGeom>
            <a:solidFill>
              <a:srgbClr val="F8FEE8">
                <a:alpha val="30198"/>
              </a:srgbClr>
            </a:solidFill>
          </p:spPr>
          <p:txBody>
            <a:bodyPr wrap="square" lIns="0" tIns="0" rIns="0" bIns="0" rtlCol="0"/>
            <a:lstStyle/>
            <a:p>
              <a:endParaRPr/>
            </a:p>
          </p:txBody>
        </p:sp>
        <p:sp>
          <p:nvSpPr>
            <p:cNvPr id="90" name="object 13">
              <a:extLst>
                <a:ext uri="{FF2B5EF4-FFF2-40B4-BE49-F238E27FC236}">
                  <a16:creationId xmlns:a16="http://schemas.microsoft.com/office/drawing/2014/main" id="{709CC9D4-2B2E-2B15-B6DD-8F595BCCE6D2}"/>
                </a:ext>
              </a:extLst>
            </p:cNvPr>
            <p:cNvSpPr/>
            <p:nvPr/>
          </p:nvSpPr>
          <p:spPr>
            <a:xfrm>
              <a:off x="2552700" y="4393406"/>
              <a:ext cx="838200" cy="342900"/>
            </a:xfrm>
            <a:custGeom>
              <a:avLst/>
              <a:gdLst/>
              <a:ahLst/>
              <a:cxnLst/>
              <a:rect l="l" t="t" r="r" b="b"/>
              <a:pathLst>
                <a:path w="838200" h="342900">
                  <a:moveTo>
                    <a:pt x="0" y="0"/>
                  </a:moveTo>
                  <a:lnTo>
                    <a:pt x="838199" y="0"/>
                  </a:lnTo>
                  <a:lnTo>
                    <a:pt x="838199" y="342900"/>
                  </a:lnTo>
                  <a:lnTo>
                    <a:pt x="0" y="342900"/>
                  </a:lnTo>
                  <a:lnTo>
                    <a:pt x="0" y="0"/>
                  </a:lnTo>
                  <a:close/>
                </a:path>
              </a:pathLst>
            </a:custGeom>
            <a:ln w="25399">
              <a:solidFill>
                <a:srgbClr val="0433FF"/>
              </a:solidFill>
            </a:ln>
          </p:spPr>
          <p:txBody>
            <a:bodyPr wrap="square" lIns="0" tIns="0" rIns="0" bIns="0" rtlCol="0"/>
            <a:lstStyle/>
            <a:p>
              <a:endParaRPr/>
            </a:p>
          </p:txBody>
        </p:sp>
        <p:sp>
          <p:nvSpPr>
            <p:cNvPr id="91" name="object 14">
              <a:extLst>
                <a:ext uri="{FF2B5EF4-FFF2-40B4-BE49-F238E27FC236}">
                  <a16:creationId xmlns:a16="http://schemas.microsoft.com/office/drawing/2014/main" id="{32543FB7-1DC9-1AD7-C7EA-68C36190A9EF}"/>
                </a:ext>
              </a:extLst>
            </p:cNvPr>
            <p:cNvSpPr/>
            <p:nvPr/>
          </p:nvSpPr>
          <p:spPr>
            <a:xfrm>
              <a:off x="1905000" y="4781549"/>
              <a:ext cx="838200" cy="350520"/>
            </a:xfrm>
            <a:custGeom>
              <a:avLst/>
              <a:gdLst/>
              <a:ahLst/>
              <a:cxnLst/>
              <a:rect l="l" t="t" r="r" b="b"/>
              <a:pathLst>
                <a:path w="838200" h="350520">
                  <a:moveTo>
                    <a:pt x="838199" y="0"/>
                  </a:moveTo>
                  <a:lnTo>
                    <a:pt x="0" y="0"/>
                  </a:lnTo>
                  <a:lnTo>
                    <a:pt x="0" y="350044"/>
                  </a:lnTo>
                  <a:lnTo>
                    <a:pt x="838199" y="350044"/>
                  </a:lnTo>
                  <a:lnTo>
                    <a:pt x="838199" y="0"/>
                  </a:lnTo>
                  <a:close/>
                </a:path>
              </a:pathLst>
            </a:custGeom>
            <a:solidFill>
              <a:srgbClr val="F8FEE8">
                <a:alpha val="30198"/>
              </a:srgbClr>
            </a:solidFill>
          </p:spPr>
          <p:txBody>
            <a:bodyPr wrap="square" lIns="0" tIns="0" rIns="0" bIns="0" rtlCol="0"/>
            <a:lstStyle/>
            <a:p>
              <a:endParaRPr/>
            </a:p>
          </p:txBody>
        </p:sp>
        <p:sp>
          <p:nvSpPr>
            <p:cNvPr id="92" name="object 15">
              <a:extLst>
                <a:ext uri="{FF2B5EF4-FFF2-40B4-BE49-F238E27FC236}">
                  <a16:creationId xmlns:a16="http://schemas.microsoft.com/office/drawing/2014/main" id="{F44CA4AB-B498-6E28-5767-9BE2FECDEE88}"/>
                </a:ext>
              </a:extLst>
            </p:cNvPr>
            <p:cNvSpPr/>
            <p:nvPr/>
          </p:nvSpPr>
          <p:spPr>
            <a:xfrm>
              <a:off x="1904999" y="4781549"/>
              <a:ext cx="838200" cy="350520"/>
            </a:xfrm>
            <a:custGeom>
              <a:avLst/>
              <a:gdLst/>
              <a:ahLst/>
              <a:cxnLst/>
              <a:rect l="l" t="t" r="r" b="b"/>
              <a:pathLst>
                <a:path w="838200" h="350520">
                  <a:moveTo>
                    <a:pt x="0" y="0"/>
                  </a:moveTo>
                  <a:lnTo>
                    <a:pt x="838199" y="0"/>
                  </a:lnTo>
                  <a:lnTo>
                    <a:pt x="838199" y="350043"/>
                  </a:lnTo>
                  <a:lnTo>
                    <a:pt x="0" y="350043"/>
                  </a:lnTo>
                  <a:lnTo>
                    <a:pt x="0" y="0"/>
                  </a:lnTo>
                  <a:close/>
                </a:path>
              </a:pathLst>
            </a:custGeom>
            <a:ln w="25399">
              <a:solidFill>
                <a:srgbClr val="0433FF"/>
              </a:solidFill>
            </a:ln>
          </p:spPr>
          <p:txBody>
            <a:bodyPr wrap="square" lIns="0" tIns="0" rIns="0" bIns="0" rtlCol="0"/>
            <a:lstStyle/>
            <a:p>
              <a:endParaRPr/>
            </a:p>
          </p:txBody>
        </p:sp>
      </p:grpSp>
    </p:spTree>
    <p:extLst>
      <p:ext uri="{BB962C8B-B14F-4D97-AF65-F5344CB8AC3E}">
        <p14:creationId xmlns:p14="http://schemas.microsoft.com/office/powerpoint/2010/main" val="2182559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02071C53-0458-2102-4C4C-A4931CB5376B}"/>
              </a:ext>
            </a:extLst>
          </p:cNvPr>
          <p:cNvSpPr txBox="1">
            <a:spLocks/>
          </p:cNvSpPr>
          <p:nvPr/>
        </p:nvSpPr>
        <p:spPr>
          <a:xfrm>
            <a:off x="1283831" y="917885"/>
            <a:ext cx="8170005"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The</a:t>
            </a:r>
            <a:r>
              <a:rPr lang="en-US" spc="-15" dirty="0"/>
              <a:t> </a:t>
            </a:r>
            <a:r>
              <a:rPr lang="en-US" spc="-130" dirty="0"/>
              <a:t>Smith-­‐Waterman</a:t>
            </a:r>
            <a:r>
              <a:rPr lang="en-US" spc="-15" dirty="0"/>
              <a:t> </a:t>
            </a:r>
            <a:r>
              <a:rPr lang="en-US" spc="-5" dirty="0"/>
              <a:t>algorithm</a:t>
            </a:r>
          </a:p>
        </p:txBody>
      </p:sp>
      <p:grpSp>
        <p:nvGrpSpPr>
          <p:cNvPr id="3" name="object 16">
            <a:extLst>
              <a:ext uri="{FF2B5EF4-FFF2-40B4-BE49-F238E27FC236}">
                <a16:creationId xmlns:a16="http://schemas.microsoft.com/office/drawing/2014/main" id="{5864FBF4-1119-45FF-D165-6BF896076339}"/>
              </a:ext>
            </a:extLst>
          </p:cNvPr>
          <p:cNvGrpSpPr/>
          <p:nvPr/>
        </p:nvGrpSpPr>
        <p:grpSpPr>
          <a:xfrm>
            <a:off x="8755157" y="2316228"/>
            <a:ext cx="2719705" cy="1933575"/>
            <a:chOff x="5788023" y="1252538"/>
            <a:chExt cx="2719705" cy="1933575"/>
          </a:xfrm>
        </p:grpSpPr>
        <p:sp>
          <p:nvSpPr>
            <p:cNvPr id="4" name="object 17">
              <a:extLst>
                <a:ext uri="{FF2B5EF4-FFF2-40B4-BE49-F238E27FC236}">
                  <a16:creationId xmlns:a16="http://schemas.microsoft.com/office/drawing/2014/main" id="{F2EA266D-0C86-8CC2-62B7-4D799C523AFF}"/>
                </a:ext>
              </a:extLst>
            </p:cNvPr>
            <p:cNvSpPr/>
            <p:nvPr/>
          </p:nvSpPr>
          <p:spPr>
            <a:xfrm>
              <a:off x="5797548" y="1262063"/>
              <a:ext cx="2700655" cy="1914525"/>
            </a:xfrm>
            <a:custGeom>
              <a:avLst/>
              <a:gdLst/>
              <a:ahLst/>
              <a:cxnLst/>
              <a:rect l="l" t="t" r="r" b="b"/>
              <a:pathLst>
                <a:path w="2700654" h="1914525">
                  <a:moveTo>
                    <a:pt x="0" y="0"/>
                  </a:moveTo>
                  <a:lnTo>
                    <a:pt x="2700337" y="0"/>
                  </a:lnTo>
                  <a:lnTo>
                    <a:pt x="2700337" y="1914524"/>
                  </a:lnTo>
                  <a:lnTo>
                    <a:pt x="0" y="1914524"/>
                  </a:lnTo>
                  <a:lnTo>
                    <a:pt x="0" y="0"/>
                  </a:lnTo>
                  <a:close/>
                </a:path>
              </a:pathLst>
            </a:custGeom>
            <a:ln w="19049">
              <a:solidFill>
                <a:srgbClr val="008F00"/>
              </a:solidFill>
            </a:ln>
          </p:spPr>
          <p:txBody>
            <a:bodyPr wrap="square" lIns="0" tIns="0" rIns="0" bIns="0" rtlCol="0"/>
            <a:lstStyle/>
            <a:p>
              <a:endParaRPr/>
            </a:p>
          </p:txBody>
        </p:sp>
        <p:sp>
          <p:nvSpPr>
            <p:cNvPr id="5" name="object 18">
              <a:extLst>
                <a:ext uri="{FF2B5EF4-FFF2-40B4-BE49-F238E27FC236}">
                  <a16:creationId xmlns:a16="http://schemas.microsoft.com/office/drawing/2014/main" id="{876DB4C6-A677-6C8A-3BB2-08FEE9066FAD}"/>
                </a:ext>
              </a:extLst>
            </p:cNvPr>
            <p:cNvSpPr/>
            <p:nvPr/>
          </p:nvSpPr>
          <p:spPr>
            <a:xfrm>
              <a:off x="5797548" y="3117056"/>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6" name="object 19">
              <a:extLst>
                <a:ext uri="{FF2B5EF4-FFF2-40B4-BE49-F238E27FC236}">
                  <a16:creationId xmlns:a16="http://schemas.microsoft.com/office/drawing/2014/main" id="{9198E72E-9C3D-D9CF-0FB9-71B9FB7F271F}"/>
                </a:ext>
              </a:extLst>
            </p:cNvPr>
            <p:cNvSpPr/>
            <p:nvPr/>
          </p:nvSpPr>
          <p:spPr>
            <a:xfrm>
              <a:off x="5800723" y="3065859"/>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7" name="object 20">
              <a:extLst>
                <a:ext uri="{FF2B5EF4-FFF2-40B4-BE49-F238E27FC236}">
                  <a16:creationId xmlns:a16="http://schemas.microsoft.com/office/drawing/2014/main" id="{60CA273D-DC2E-14E8-8EB7-2451F18127DD}"/>
                </a:ext>
              </a:extLst>
            </p:cNvPr>
            <p:cNvSpPr/>
            <p:nvPr/>
          </p:nvSpPr>
          <p:spPr>
            <a:xfrm>
              <a:off x="5800723" y="3019424"/>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8" name="object 21">
              <a:extLst>
                <a:ext uri="{FF2B5EF4-FFF2-40B4-BE49-F238E27FC236}">
                  <a16:creationId xmlns:a16="http://schemas.microsoft.com/office/drawing/2014/main" id="{6FD191FB-FA9C-E08B-C3BA-6DAE76F50D70}"/>
                </a:ext>
              </a:extLst>
            </p:cNvPr>
            <p:cNvSpPr/>
            <p:nvPr/>
          </p:nvSpPr>
          <p:spPr>
            <a:xfrm>
              <a:off x="5797548" y="2972991"/>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9" name="object 22">
              <a:extLst>
                <a:ext uri="{FF2B5EF4-FFF2-40B4-BE49-F238E27FC236}">
                  <a16:creationId xmlns:a16="http://schemas.microsoft.com/office/drawing/2014/main" id="{6DD9C2FD-B2F8-6FE9-ECEC-FB1E1C456D13}"/>
                </a:ext>
              </a:extLst>
            </p:cNvPr>
            <p:cNvSpPr/>
            <p:nvPr/>
          </p:nvSpPr>
          <p:spPr>
            <a:xfrm>
              <a:off x="5800723" y="2930128"/>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10" name="object 23">
              <a:extLst>
                <a:ext uri="{FF2B5EF4-FFF2-40B4-BE49-F238E27FC236}">
                  <a16:creationId xmlns:a16="http://schemas.microsoft.com/office/drawing/2014/main" id="{EC63ACAC-FE49-F7E4-54EB-86DD101DE176}"/>
                </a:ext>
              </a:extLst>
            </p:cNvPr>
            <p:cNvSpPr/>
            <p:nvPr/>
          </p:nvSpPr>
          <p:spPr>
            <a:xfrm>
              <a:off x="5797548" y="2878931"/>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11" name="object 24">
              <a:extLst>
                <a:ext uri="{FF2B5EF4-FFF2-40B4-BE49-F238E27FC236}">
                  <a16:creationId xmlns:a16="http://schemas.microsoft.com/office/drawing/2014/main" id="{8FC505E4-D503-F297-CF47-C8D419109007}"/>
                </a:ext>
              </a:extLst>
            </p:cNvPr>
            <p:cNvSpPr/>
            <p:nvPr/>
          </p:nvSpPr>
          <p:spPr>
            <a:xfrm>
              <a:off x="5791198" y="2832497"/>
              <a:ext cx="2698750" cy="0"/>
            </a:xfrm>
            <a:custGeom>
              <a:avLst/>
              <a:gdLst/>
              <a:ahLst/>
              <a:cxnLst/>
              <a:rect l="l" t="t" r="r" b="b"/>
              <a:pathLst>
                <a:path w="2698750">
                  <a:moveTo>
                    <a:pt x="0" y="0"/>
                  </a:moveTo>
                  <a:lnTo>
                    <a:pt x="2698748" y="1"/>
                  </a:lnTo>
                </a:path>
              </a:pathLst>
            </a:custGeom>
            <a:ln w="9524">
              <a:solidFill>
                <a:srgbClr val="008F00"/>
              </a:solidFill>
            </a:ln>
          </p:spPr>
          <p:txBody>
            <a:bodyPr wrap="square" lIns="0" tIns="0" rIns="0" bIns="0" rtlCol="0"/>
            <a:lstStyle/>
            <a:p>
              <a:endParaRPr/>
            </a:p>
          </p:txBody>
        </p:sp>
        <p:sp>
          <p:nvSpPr>
            <p:cNvPr id="12" name="object 25">
              <a:extLst>
                <a:ext uri="{FF2B5EF4-FFF2-40B4-BE49-F238E27FC236}">
                  <a16:creationId xmlns:a16="http://schemas.microsoft.com/office/drawing/2014/main" id="{F8887637-8B1D-DF7E-9770-352B09D1CEAD}"/>
                </a:ext>
              </a:extLst>
            </p:cNvPr>
            <p:cNvSpPr/>
            <p:nvPr/>
          </p:nvSpPr>
          <p:spPr>
            <a:xfrm>
              <a:off x="5800723" y="2786062"/>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13" name="object 26">
              <a:extLst>
                <a:ext uri="{FF2B5EF4-FFF2-40B4-BE49-F238E27FC236}">
                  <a16:creationId xmlns:a16="http://schemas.microsoft.com/office/drawing/2014/main" id="{D5760A68-4EF3-C1F7-16B3-8ACE36A728A6}"/>
                </a:ext>
              </a:extLst>
            </p:cNvPr>
            <p:cNvSpPr/>
            <p:nvPr/>
          </p:nvSpPr>
          <p:spPr>
            <a:xfrm>
              <a:off x="5800723" y="2736056"/>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14" name="object 27">
              <a:extLst>
                <a:ext uri="{FF2B5EF4-FFF2-40B4-BE49-F238E27FC236}">
                  <a16:creationId xmlns:a16="http://schemas.microsoft.com/office/drawing/2014/main" id="{6E34F343-3988-4163-7806-6B53A527EB07}"/>
                </a:ext>
              </a:extLst>
            </p:cNvPr>
            <p:cNvSpPr/>
            <p:nvPr/>
          </p:nvSpPr>
          <p:spPr>
            <a:xfrm>
              <a:off x="5797548" y="2684859"/>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15" name="object 28">
              <a:extLst>
                <a:ext uri="{FF2B5EF4-FFF2-40B4-BE49-F238E27FC236}">
                  <a16:creationId xmlns:a16="http://schemas.microsoft.com/office/drawing/2014/main" id="{40FEA439-7E04-19CF-9417-9DEF3298B03E}"/>
                </a:ext>
              </a:extLst>
            </p:cNvPr>
            <p:cNvSpPr/>
            <p:nvPr/>
          </p:nvSpPr>
          <p:spPr>
            <a:xfrm>
              <a:off x="5797548" y="2639616"/>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16" name="object 29">
              <a:extLst>
                <a:ext uri="{FF2B5EF4-FFF2-40B4-BE49-F238E27FC236}">
                  <a16:creationId xmlns:a16="http://schemas.microsoft.com/office/drawing/2014/main" id="{7509967A-C1B3-C8B2-BA4B-90F56320E4D0}"/>
                </a:ext>
              </a:extLst>
            </p:cNvPr>
            <p:cNvSpPr/>
            <p:nvPr/>
          </p:nvSpPr>
          <p:spPr>
            <a:xfrm>
              <a:off x="5800723" y="2593181"/>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17" name="object 30">
              <a:extLst>
                <a:ext uri="{FF2B5EF4-FFF2-40B4-BE49-F238E27FC236}">
                  <a16:creationId xmlns:a16="http://schemas.microsoft.com/office/drawing/2014/main" id="{0FBCA34A-76A2-00A8-C227-4B406B0F53E1}"/>
                </a:ext>
              </a:extLst>
            </p:cNvPr>
            <p:cNvSpPr/>
            <p:nvPr/>
          </p:nvSpPr>
          <p:spPr>
            <a:xfrm>
              <a:off x="5792787" y="2549128"/>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18" name="object 31">
              <a:extLst>
                <a:ext uri="{FF2B5EF4-FFF2-40B4-BE49-F238E27FC236}">
                  <a16:creationId xmlns:a16="http://schemas.microsoft.com/office/drawing/2014/main" id="{9FD55763-B2C5-8CE2-1D58-CC11371478BA}"/>
                </a:ext>
              </a:extLst>
            </p:cNvPr>
            <p:cNvSpPr/>
            <p:nvPr/>
          </p:nvSpPr>
          <p:spPr>
            <a:xfrm>
              <a:off x="5800723" y="2497931"/>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19" name="object 32">
              <a:extLst>
                <a:ext uri="{FF2B5EF4-FFF2-40B4-BE49-F238E27FC236}">
                  <a16:creationId xmlns:a16="http://schemas.microsoft.com/office/drawing/2014/main" id="{3E49FAEA-609F-BD3E-FDC6-AF7B4DD0BBBA}"/>
                </a:ext>
              </a:extLst>
            </p:cNvPr>
            <p:cNvSpPr/>
            <p:nvPr/>
          </p:nvSpPr>
          <p:spPr>
            <a:xfrm>
              <a:off x="5794373" y="2451497"/>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20" name="object 33">
              <a:extLst>
                <a:ext uri="{FF2B5EF4-FFF2-40B4-BE49-F238E27FC236}">
                  <a16:creationId xmlns:a16="http://schemas.microsoft.com/office/drawing/2014/main" id="{046FAEC7-D5D2-B612-6B16-E92C070F25E4}"/>
                </a:ext>
              </a:extLst>
            </p:cNvPr>
            <p:cNvSpPr/>
            <p:nvPr/>
          </p:nvSpPr>
          <p:spPr>
            <a:xfrm>
              <a:off x="5805487" y="2405062"/>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21" name="object 34">
              <a:extLst>
                <a:ext uri="{FF2B5EF4-FFF2-40B4-BE49-F238E27FC236}">
                  <a16:creationId xmlns:a16="http://schemas.microsoft.com/office/drawing/2014/main" id="{B517F545-E06F-DF14-D63E-2DD4C2E100AF}"/>
                </a:ext>
              </a:extLst>
            </p:cNvPr>
            <p:cNvSpPr/>
            <p:nvPr/>
          </p:nvSpPr>
          <p:spPr>
            <a:xfrm>
              <a:off x="5800723" y="2352675"/>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22" name="object 35">
              <a:extLst>
                <a:ext uri="{FF2B5EF4-FFF2-40B4-BE49-F238E27FC236}">
                  <a16:creationId xmlns:a16="http://schemas.microsoft.com/office/drawing/2014/main" id="{07812480-3521-EEFB-1624-621B9C1C5F08}"/>
                </a:ext>
              </a:extLst>
            </p:cNvPr>
            <p:cNvSpPr/>
            <p:nvPr/>
          </p:nvSpPr>
          <p:spPr>
            <a:xfrm>
              <a:off x="5805487" y="2302668"/>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23" name="object 36">
              <a:extLst>
                <a:ext uri="{FF2B5EF4-FFF2-40B4-BE49-F238E27FC236}">
                  <a16:creationId xmlns:a16="http://schemas.microsoft.com/office/drawing/2014/main" id="{49041A90-31EE-C939-83B4-FB3BBE895E7C}"/>
                </a:ext>
              </a:extLst>
            </p:cNvPr>
            <p:cNvSpPr/>
            <p:nvPr/>
          </p:nvSpPr>
          <p:spPr>
            <a:xfrm>
              <a:off x="5805487" y="2256235"/>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24" name="object 37">
              <a:extLst>
                <a:ext uri="{FF2B5EF4-FFF2-40B4-BE49-F238E27FC236}">
                  <a16:creationId xmlns:a16="http://schemas.microsoft.com/office/drawing/2014/main" id="{A61ACA05-4F6D-F3C9-14D9-CB473C64EBE8}"/>
                </a:ext>
              </a:extLst>
            </p:cNvPr>
            <p:cNvSpPr/>
            <p:nvPr/>
          </p:nvSpPr>
          <p:spPr>
            <a:xfrm>
              <a:off x="5800723" y="2209800"/>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25" name="object 38">
              <a:extLst>
                <a:ext uri="{FF2B5EF4-FFF2-40B4-BE49-F238E27FC236}">
                  <a16:creationId xmlns:a16="http://schemas.microsoft.com/office/drawing/2014/main" id="{E0590739-EFC0-20BC-B79A-A74BFB33DC26}"/>
                </a:ext>
              </a:extLst>
            </p:cNvPr>
            <p:cNvSpPr/>
            <p:nvPr/>
          </p:nvSpPr>
          <p:spPr>
            <a:xfrm>
              <a:off x="5805487" y="2165747"/>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26" name="object 39">
              <a:extLst>
                <a:ext uri="{FF2B5EF4-FFF2-40B4-BE49-F238E27FC236}">
                  <a16:creationId xmlns:a16="http://schemas.microsoft.com/office/drawing/2014/main" id="{324792EE-E73B-6F1C-A61C-59AA28AFD3CA}"/>
                </a:ext>
              </a:extLst>
            </p:cNvPr>
            <p:cNvSpPr/>
            <p:nvPr/>
          </p:nvSpPr>
          <p:spPr>
            <a:xfrm>
              <a:off x="5800723" y="2114549"/>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27" name="object 40">
              <a:extLst>
                <a:ext uri="{FF2B5EF4-FFF2-40B4-BE49-F238E27FC236}">
                  <a16:creationId xmlns:a16="http://schemas.microsoft.com/office/drawing/2014/main" id="{C98479E6-E8BF-BAFE-9854-9C79E384E2B6}"/>
                </a:ext>
              </a:extLst>
            </p:cNvPr>
            <p:cNvSpPr/>
            <p:nvPr/>
          </p:nvSpPr>
          <p:spPr>
            <a:xfrm>
              <a:off x="5794373" y="2068116"/>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28" name="object 41">
              <a:extLst>
                <a:ext uri="{FF2B5EF4-FFF2-40B4-BE49-F238E27FC236}">
                  <a16:creationId xmlns:a16="http://schemas.microsoft.com/office/drawing/2014/main" id="{75C41B16-E8A5-E795-2FC3-21493D5CBC5F}"/>
                </a:ext>
              </a:extLst>
            </p:cNvPr>
            <p:cNvSpPr/>
            <p:nvPr/>
          </p:nvSpPr>
          <p:spPr>
            <a:xfrm>
              <a:off x="5797548" y="2021680"/>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29" name="object 42">
              <a:extLst>
                <a:ext uri="{FF2B5EF4-FFF2-40B4-BE49-F238E27FC236}">
                  <a16:creationId xmlns:a16="http://schemas.microsoft.com/office/drawing/2014/main" id="{725DEB9D-5CEB-91D5-C991-93600BD57B2C}"/>
                </a:ext>
              </a:extLst>
            </p:cNvPr>
            <p:cNvSpPr/>
            <p:nvPr/>
          </p:nvSpPr>
          <p:spPr>
            <a:xfrm>
              <a:off x="5792787" y="1976438"/>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30" name="object 43">
              <a:extLst>
                <a:ext uri="{FF2B5EF4-FFF2-40B4-BE49-F238E27FC236}">
                  <a16:creationId xmlns:a16="http://schemas.microsoft.com/office/drawing/2014/main" id="{76276273-821D-DBA5-031F-BE71A18A7BD1}"/>
                </a:ext>
              </a:extLst>
            </p:cNvPr>
            <p:cNvSpPr/>
            <p:nvPr/>
          </p:nvSpPr>
          <p:spPr>
            <a:xfrm>
              <a:off x="5800723" y="1921668"/>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1" name="object 44">
              <a:extLst>
                <a:ext uri="{FF2B5EF4-FFF2-40B4-BE49-F238E27FC236}">
                  <a16:creationId xmlns:a16="http://schemas.microsoft.com/office/drawing/2014/main" id="{4DF6425F-F458-2337-474A-224A6D4116F3}"/>
                </a:ext>
              </a:extLst>
            </p:cNvPr>
            <p:cNvSpPr/>
            <p:nvPr/>
          </p:nvSpPr>
          <p:spPr>
            <a:xfrm>
              <a:off x="5800723" y="1875235"/>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2" name="object 45">
              <a:extLst>
                <a:ext uri="{FF2B5EF4-FFF2-40B4-BE49-F238E27FC236}">
                  <a16:creationId xmlns:a16="http://schemas.microsoft.com/office/drawing/2014/main" id="{7A031F50-717B-092E-5D2D-A9E9568EB296}"/>
                </a:ext>
              </a:extLst>
            </p:cNvPr>
            <p:cNvSpPr/>
            <p:nvPr/>
          </p:nvSpPr>
          <p:spPr>
            <a:xfrm>
              <a:off x="5805487" y="1828799"/>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33" name="object 46">
              <a:extLst>
                <a:ext uri="{FF2B5EF4-FFF2-40B4-BE49-F238E27FC236}">
                  <a16:creationId xmlns:a16="http://schemas.microsoft.com/office/drawing/2014/main" id="{2EB1F9C9-D5FF-1C85-0A7C-01FA67354504}"/>
                </a:ext>
              </a:extLst>
            </p:cNvPr>
            <p:cNvSpPr/>
            <p:nvPr/>
          </p:nvSpPr>
          <p:spPr>
            <a:xfrm>
              <a:off x="5795962" y="1784747"/>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34" name="object 47">
              <a:extLst>
                <a:ext uri="{FF2B5EF4-FFF2-40B4-BE49-F238E27FC236}">
                  <a16:creationId xmlns:a16="http://schemas.microsoft.com/office/drawing/2014/main" id="{07174D1E-AC3A-D693-8EDD-4809F94E1C6B}"/>
                </a:ext>
              </a:extLst>
            </p:cNvPr>
            <p:cNvSpPr/>
            <p:nvPr/>
          </p:nvSpPr>
          <p:spPr>
            <a:xfrm>
              <a:off x="5799137" y="1734741"/>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35" name="object 48">
              <a:extLst>
                <a:ext uri="{FF2B5EF4-FFF2-40B4-BE49-F238E27FC236}">
                  <a16:creationId xmlns:a16="http://schemas.microsoft.com/office/drawing/2014/main" id="{6600C83D-EB2B-B7F4-2FEC-69CE848BAF9F}"/>
                </a:ext>
              </a:extLst>
            </p:cNvPr>
            <p:cNvSpPr/>
            <p:nvPr/>
          </p:nvSpPr>
          <p:spPr>
            <a:xfrm>
              <a:off x="5797548" y="1688306"/>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6" name="object 49">
              <a:extLst>
                <a:ext uri="{FF2B5EF4-FFF2-40B4-BE49-F238E27FC236}">
                  <a16:creationId xmlns:a16="http://schemas.microsoft.com/office/drawing/2014/main" id="{956B8E15-AFBC-C2AA-2CEA-ECCC24642580}"/>
                </a:ext>
              </a:extLst>
            </p:cNvPr>
            <p:cNvSpPr/>
            <p:nvPr/>
          </p:nvSpPr>
          <p:spPr>
            <a:xfrm>
              <a:off x="5800723" y="1641872"/>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7" name="object 50">
              <a:extLst>
                <a:ext uri="{FF2B5EF4-FFF2-40B4-BE49-F238E27FC236}">
                  <a16:creationId xmlns:a16="http://schemas.microsoft.com/office/drawing/2014/main" id="{25FEEB96-A60C-94BC-2A32-D42E07CB2DD7}"/>
                </a:ext>
              </a:extLst>
            </p:cNvPr>
            <p:cNvSpPr/>
            <p:nvPr/>
          </p:nvSpPr>
          <p:spPr>
            <a:xfrm>
              <a:off x="5797548" y="1601391"/>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8" name="object 51">
              <a:extLst>
                <a:ext uri="{FF2B5EF4-FFF2-40B4-BE49-F238E27FC236}">
                  <a16:creationId xmlns:a16="http://schemas.microsoft.com/office/drawing/2014/main" id="{46236769-A55A-0115-3049-B4E7A17D2841}"/>
                </a:ext>
              </a:extLst>
            </p:cNvPr>
            <p:cNvSpPr/>
            <p:nvPr/>
          </p:nvSpPr>
          <p:spPr>
            <a:xfrm>
              <a:off x="5797548" y="1554956"/>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39" name="object 52">
              <a:extLst>
                <a:ext uri="{FF2B5EF4-FFF2-40B4-BE49-F238E27FC236}">
                  <a16:creationId xmlns:a16="http://schemas.microsoft.com/office/drawing/2014/main" id="{061BA37A-3C91-A454-3367-14B8546AE9A4}"/>
                </a:ext>
              </a:extLst>
            </p:cNvPr>
            <p:cNvSpPr/>
            <p:nvPr/>
          </p:nvSpPr>
          <p:spPr>
            <a:xfrm>
              <a:off x="5800723" y="1508522"/>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40" name="object 53">
              <a:extLst>
                <a:ext uri="{FF2B5EF4-FFF2-40B4-BE49-F238E27FC236}">
                  <a16:creationId xmlns:a16="http://schemas.microsoft.com/office/drawing/2014/main" id="{6D1627E4-4AD2-B896-50F5-3A2240538751}"/>
                </a:ext>
              </a:extLst>
            </p:cNvPr>
            <p:cNvSpPr/>
            <p:nvPr/>
          </p:nvSpPr>
          <p:spPr>
            <a:xfrm>
              <a:off x="5792787" y="1464468"/>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41" name="object 54">
              <a:extLst>
                <a:ext uri="{FF2B5EF4-FFF2-40B4-BE49-F238E27FC236}">
                  <a16:creationId xmlns:a16="http://schemas.microsoft.com/office/drawing/2014/main" id="{061A6BB6-59E7-9A67-4A46-43080B92638B}"/>
                </a:ext>
              </a:extLst>
            </p:cNvPr>
            <p:cNvSpPr/>
            <p:nvPr/>
          </p:nvSpPr>
          <p:spPr>
            <a:xfrm>
              <a:off x="5800723" y="1414463"/>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42" name="object 55">
              <a:extLst>
                <a:ext uri="{FF2B5EF4-FFF2-40B4-BE49-F238E27FC236}">
                  <a16:creationId xmlns:a16="http://schemas.microsoft.com/office/drawing/2014/main" id="{FD844D9B-51A1-AA2E-A52F-B8A4D8E414D0}"/>
                </a:ext>
              </a:extLst>
            </p:cNvPr>
            <p:cNvSpPr/>
            <p:nvPr/>
          </p:nvSpPr>
          <p:spPr>
            <a:xfrm>
              <a:off x="5794373" y="1368030"/>
              <a:ext cx="2700655" cy="0"/>
            </a:xfrm>
            <a:custGeom>
              <a:avLst/>
              <a:gdLst/>
              <a:ahLst/>
              <a:cxnLst/>
              <a:rect l="l" t="t" r="r" b="b"/>
              <a:pathLst>
                <a:path w="2700654">
                  <a:moveTo>
                    <a:pt x="0" y="0"/>
                  </a:moveTo>
                  <a:lnTo>
                    <a:pt x="2700337" y="1"/>
                  </a:lnTo>
                </a:path>
              </a:pathLst>
            </a:custGeom>
            <a:ln w="9524">
              <a:solidFill>
                <a:srgbClr val="008F00"/>
              </a:solidFill>
            </a:ln>
          </p:spPr>
          <p:txBody>
            <a:bodyPr wrap="square" lIns="0" tIns="0" rIns="0" bIns="0" rtlCol="0"/>
            <a:lstStyle/>
            <a:p>
              <a:endParaRPr/>
            </a:p>
          </p:txBody>
        </p:sp>
        <p:sp>
          <p:nvSpPr>
            <p:cNvPr id="43" name="object 56">
              <a:extLst>
                <a:ext uri="{FF2B5EF4-FFF2-40B4-BE49-F238E27FC236}">
                  <a16:creationId xmlns:a16="http://schemas.microsoft.com/office/drawing/2014/main" id="{10F0C120-1ED8-D5E9-0C49-B0658EA3B797}"/>
                </a:ext>
              </a:extLst>
            </p:cNvPr>
            <p:cNvSpPr/>
            <p:nvPr/>
          </p:nvSpPr>
          <p:spPr>
            <a:xfrm>
              <a:off x="5805487" y="1321593"/>
              <a:ext cx="2698750" cy="0"/>
            </a:xfrm>
            <a:custGeom>
              <a:avLst/>
              <a:gdLst/>
              <a:ahLst/>
              <a:cxnLst/>
              <a:rect l="l" t="t" r="r" b="b"/>
              <a:pathLst>
                <a:path w="2698750">
                  <a:moveTo>
                    <a:pt x="0" y="0"/>
                  </a:moveTo>
                  <a:lnTo>
                    <a:pt x="2698749" y="1"/>
                  </a:lnTo>
                </a:path>
              </a:pathLst>
            </a:custGeom>
            <a:ln w="9524">
              <a:solidFill>
                <a:srgbClr val="008F00"/>
              </a:solidFill>
            </a:ln>
          </p:spPr>
          <p:txBody>
            <a:bodyPr wrap="square" lIns="0" tIns="0" rIns="0" bIns="0" rtlCol="0"/>
            <a:lstStyle/>
            <a:p>
              <a:endParaRPr/>
            </a:p>
          </p:txBody>
        </p:sp>
        <p:sp>
          <p:nvSpPr>
            <p:cNvPr id="44" name="object 57">
              <a:extLst>
                <a:ext uri="{FF2B5EF4-FFF2-40B4-BE49-F238E27FC236}">
                  <a16:creationId xmlns:a16="http://schemas.microsoft.com/office/drawing/2014/main" id="{35497DBF-F971-ADEE-BC47-6B5353408922}"/>
                </a:ext>
              </a:extLst>
            </p:cNvPr>
            <p:cNvSpPr/>
            <p:nvPr/>
          </p:nvSpPr>
          <p:spPr>
            <a:xfrm>
              <a:off x="5870573" y="1264444"/>
              <a:ext cx="0" cy="1908810"/>
            </a:xfrm>
            <a:custGeom>
              <a:avLst/>
              <a:gdLst/>
              <a:ahLst/>
              <a:cxnLst/>
              <a:rect l="l" t="t" r="r" b="b"/>
              <a:pathLst>
                <a:path h="1908810">
                  <a:moveTo>
                    <a:pt x="0" y="1908571"/>
                  </a:moveTo>
                  <a:lnTo>
                    <a:pt x="1" y="0"/>
                  </a:lnTo>
                </a:path>
              </a:pathLst>
            </a:custGeom>
            <a:ln w="9524">
              <a:solidFill>
                <a:srgbClr val="008F00"/>
              </a:solidFill>
            </a:ln>
          </p:spPr>
          <p:txBody>
            <a:bodyPr wrap="square" lIns="0" tIns="0" rIns="0" bIns="0" rtlCol="0"/>
            <a:lstStyle/>
            <a:p>
              <a:endParaRPr/>
            </a:p>
          </p:txBody>
        </p:sp>
        <p:sp>
          <p:nvSpPr>
            <p:cNvPr id="45" name="object 58">
              <a:extLst>
                <a:ext uri="{FF2B5EF4-FFF2-40B4-BE49-F238E27FC236}">
                  <a16:creationId xmlns:a16="http://schemas.microsoft.com/office/drawing/2014/main" id="{82D3C221-70E9-95A9-972D-813DFFC9CB59}"/>
                </a:ext>
              </a:extLst>
            </p:cNvPr>
            <p:cNvSpPr/>
            <p:nvPr/>
          </p:nvSpPr>
          <p:spPr>
            <a:xfrm>
              <a:off x="5938837" y="1266827"/>
              <a:ext cx="0" cy="1908810"/>
            </a:xfrm>
            <a:custGeom>
              <a:avLst/>
              <a:gdLst/>
              <a:ahLst/>
              <a:cxnLst/>
              <a:rect l="l" t="t" r="r" b="b"/>
              <a:pathLst>
                <a:path h="1908810">
                  <a:moveTo>
                    <a:pt x="0" y="1908571"/>
                  </a:moveTo>
                  <a:lnTo>
                    <a:pt x="1" y="0"/>
                  </a:lnTo>
                </a:path>
              </a:pathLst>
            </a:custGeom>
            <a:ln w="9524">
              <a:solidFill>
                <a:srgbClr val="008F00"/>
              </a:solidFill>
            </a:ln>
          </p:spPr>
          <p:txBody>
            <a:bodyPr wrap="square" lIns="0" tIns="0" rIns="0" bIns="0" rtlCol="0"/>
            <a:lstStyle/>
            <a:p>
              <a:endParaRPr/>
            </a:p>
          </p:txBody>
        </p:sp>
        <p:sp>
          <p:nvSpPr>
            <p:cNvPr id="46" name="object 59">
              <a:extLst>
                <a:ext uri="{FF2B5EF4-FFF2-40B4-BE49-F238E27FC236}">
                  <a16:creationId xmlns:a16="http://schemas.microsoft.com/office/drawing/2014/main" id="{5FA25D0A-B221-BBF8-D66A-EC5851B220B2}"/>
                </a:ext>
              </a:extLst>
            </p:cNvPr>
            <p:cNvSpPr/>
            <p:nvPr/>
          </p:nvSpPr>
          <p:spPr>
            <a:xfrm>
              <a:off x="6010273" y="1262063"/>
              <a:ext cx="0" cy="1908810"/>
            </a:xfrm>
            <a:custGeom>
              <a:avLst/>
              <a:gdLst/>
              <a:ahLst/>
              <a:cxnLst/>
              <a:rect l="l" t="t" r="r" b="b"/>
              <a:pathLst>
                <a:path h="1908810">
                  <a:moveTo>
                    <a:pt x="0" y="1908571"/>
                  </a:moveTo>
                  <a:lnTo>
                    <a:pt x="1" y="0"/>
                  </a:lnTo>
                </a:path>
              </a:pathLst>
            </a:custGeom>
            <a:ln w="9524">
              <a:solidFill>
                <a:srgbClr val="008F00"/>
              </a:solidFill>
            </a:ln>
          </p:spPr>
          <p:txBody>
            <a:bodyPr wrap="square" lIns="0" tIns="0" rIns="0" bIns="0" rtlCol="0"/>
            <a:lstStyle/>
            <a:p>
              <a:endParaRPr/>
            </a:p>
          </p:txBody>
        </p:sp>
        <p:sp>
          <p:nvSpPr>
            <p:cNvPr id="47" name="object 60">
              <a:extLst>
                <a:ext uri="{FF2B5EF4-FFF2-40B4-BE49-F238E27FC236}">
                  <a16:creationId xmlns:a16="http://schemas.microsoft.com/office/drawing/2014/main" id="{F7F35B1F-17A7-DA74-936C-D7FD52503F9E}"/>
                </a:ext>
              </a:extLst>
            </p:cNvPr>
            <p:cNvSpPr/>
            <p:nvPr/>
          </p:nvSpPr>
          <p:spPr>
            <a:xfrm>
              <a:off x="6073773"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48" name="object 61">
              <a:extLst>
                <a:ext uri="{FF2B5EF4-FFF2-40B4-BE49-F238E27FC236}">
                  <a16:creationId xmlns:a16="http://schemas.microsoft.com/office/drawing/2014/main" id="{39F277D8-5DC5-7E9C-7D38-D696B85D6F29}"/>
                </a:ext>
              </a:extLst>
            </p:cNvPr>
            <p:cNvSpPr/>
            <p:nvPr/>
          </p:nvSpPr>
          <p:spPr>
            <a:xfrm>
              <a:off x="6135687" y="1266827"/>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49" name="object 62">
              <a:extLst>
                <a:ext uri="{FF2B5EF4-FFF2-40B4-BE49-F238E27FC236}">
                  <a16:creationId xmlns:a16="http://schemas.microsoft.com/office/drawing/2014/main" id="{354C9341-BCE6-A87F-1FFE-7DF7909C3CFF}"/>
                </a:ext>
              </a:extLst>
            </p:cNvPr>
            <p:cNvSpPr/>
            <p:nvPr/>
          </p:nvSpPr>
          <p:spPr>
            <a:xfrm>
              <a:off x="6203948" y="1269207"/>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0" name="object 63">
              <a:extLst>
                <a:ext uri="{FF2B5EF4-FFF2-40B4-BE49-F238E27FC236}">
                  <a16:creationId xmlns:a16="http://schemas.microsoft.com/office/drawing/2014/main" id="{701199D0-739A-7765-5473-9269035E3D6E}"/>
                </a:ext>
              </a:extLst>
            </p:cNvPr>
            <p:cNvSpPr/>
            <p:nvPr/>
          </p:nvSpPr>
          <p:spPr>
            <a:xfrm>
              <a:off x="6275387"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1" name="object 64">
              <a:extLst>
                <a:ext uri="{FF2B5EF4-FFF2-40B4-BE49-F238E27FC236}">
                  <a16:creationId xmlns:a16="http://schemas.microsoft.com/office/drawing/2014/main" id="{9E054511-560E-040B-76F2-161C660F3F86}"/>
                </a:ext>
              </a:extLst>
            </p:cNvPr>
            <p:cNvSpPr/>
            <p:nvPr/>
          </p:nvSpPr>
          <p:spPr>
            <a:xfrm>
              <a:off x="6338886" y="1266827"/>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2" name="object 65">
              <a:extLst>
                <a:ext uri="{FF2B5EF4-FFF2-40B4-BE49-F238E27FC236}">
                  <a16:creationId xmlns:a16="http://schemas.microsoft.com/office/drawing/2014/main" id="{BECDD952-AE8C-9C0D-1285-8C3DB66DE9B4}"/>
                </a:ext>
              </a:extLst>
            </p:cNvPr>
            <p:cNvSpPr/>
            <p:nvPr/>
          </p:nvSpPr>
          <p:spPr>
            <a:xfrm>
              <a:off x="6402387"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3" name="object 66">
              <a:extLst>
                <a:ext uri="{FF2B5EF4-FFF2-40B4-BE49-F238E27FC236}">
                  <a16:creationId xmlns:a16="http://schemas.microsoft.com/office/drawing/2014/main" id="{1BFD41F7-90C1-4D0F-87A3-6A9DC40CC9D2}"/>
                </a:ext>
              </a:extLst>
            </p:cNvPr>
            <p:cNvSpPr/>
            <p:nvPr/>
          </p:nvSpPr>
          <p:spPr>
            <a:xfrm>
              <a:off x="6472236"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4" name="object 67">
              <a:extLst>
                <a:ext uri="{FF2B5EF4-FFF2-40B4-BE49-F238E27FC236}">
                  <a16:creationId xmlns:a16="http://schemas.microsoft.com/office/drawing/2014/main" id="{2517B1BB-18C0-58D1-CA2C-E6853F96E429}"/>
                </a:ext>
              </a:extLst>
            </p:cNvPr>
            <p:cNvSpPr/>
            <p:nvPr/>
          </p:nvSpPr>
          <p:spPr>
            <a:xfrm>
              <a:off x="6543673" y="125968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5" name="object 68">
              <a:extLst>
                <a:ext uri="{FF2B5EF4-FFF2-40B4-BE49-F238E27FC236}">
                  <a16:creationId xmlns:a16="http://schemas.microsoft.com/office/drawing/2014/main" id="{9EEDE8DD-6995-CA7A-7BB4-0285245C8D49}"/>
                </a:ext>
              </a:extLst>
            </p:cNvPr>
            <p:cNvSpPr/>
            <p:nvPr/>
          </p:nvSpPr>
          <p:spPr>
            <a:xfrm>
              <a:off x="6607173"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6" name="object 69">
              <a:extLst>
                <a:ext uri="{FF2B5EF4-FFF2-40B4-BE49-F238E27FC236}">
                  <a16:creationId xmlns:a16="http://schemas.microsoft.com/office/drawing/2014/main" id="{FCF3C9C5-51A8-D5B3-4B5F-CE3ECA64316A}"/>
                </a:ext>
              </a:extLst>
            </p:cNvPr>
            <p:cNvSpPr/>
            <p:nvPr/>
          </p:nvSpPr>
          <p:spPr>
            <a:xfrm>
              <a:off x="6669086"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7" name="object 70">
              <a:extLst>
                <a:ext uri="{FF2B5EF4-FFF2-40B4-BE49-F238E27FC236}">
                  <a16:creationId xmlns:a16="http://schemas.microsoft.com/office/drawing/2014/main" id="{13383165-03C6-E396-5248-5A8CE644E01E}"/>
                </a:ext>
              </a:extLst>
            </p:cNvPr>
            <p:cNvSpPr/>
            <p:nvPr/>
          </p:nvSpPr>
          <p:spPr>
            <a:xfrm>
              <a:off x="6737348" y="1266827"/>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8" name="object 71">
              <a:extLst>
                <a:ext uri="{FF2B5EF4-FFF2-40B4-BE49-F238E27FC236}">
                  <a16:creationId xmlns:a16="http://schemas.microsoft.com/office/drawing/2014/main" id="{626A55C4-190B-F082-0AA4-8698306CDFDF}"/>
                </a:ext>
              </a:extLst>
            </p:cNvPr>
            <p:cNvSpPr/>
            <p:nvPr/>
          </p:nvSpPr>
          <p:spPr>
            <a:xfrm>
              <a:off x="6808786"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59" name="object 72">
              <a:extLst>
                <a:ext uri="{FF2B5EF4-FFF2-40B4-BE49-F238E27FC236}">
                  <a16:creationId xmlns:a16="http://schemas.microsoft.com/office/drawing/2014/main" id="{A582AC0F-E225-DF00-A14B-41458CE10643}"/>
                </a:ext>
              </a:extLst>
            </p:cNvPr>
            <p:cNvSpPr/>
            <p:nvPr/>
          </p:nvSpPr>
          <p:spPr>
            <a:xfrm>
              <a:off x="6872286"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0" name="object 73">
              <a:extLst>
                <a:ext uri="{FF2B5EF4-FFF2-40B4-BE49-F238E27FC236}">
                  <a16:creationId xmlns:a16="http://schemas.microsoft.com/office/drawing/2014/main" id="{68DED82F-B9F9-EBC5-6773-E4E7CA41B395}"/>
                </a:ext>
              </a:extLst>
            </p:cNvPr>
            <p:cNvSpPr/>
            <p:nvPr/>
          </p:nvSpPr>
          <p:spPr>
            <a:xfrm>
              <a:off x="6946898"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1" name="object 74">
              <a:extLst>
                <a:ext uri="{FF2B5EF4-FFF2-40B4-BE49-F238E27FC236}">
                  <a16:creationId xmlns:a16="http://schemas.microsoft.com/office/drawing/2014/main" id="{E43A02E5-3409-F30D-2733-E86BB24D28B0}"/>
                </a:ext>
              </a:extLst>
            </p:cNvPr>
            <p:cNvSpPr/>
            <p:nvPr/>
          </p:nvSpPr>
          <p:spPr>
            <a:xfrm>
              <a:off x="7015161"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2" name="object 75">
              <a:extLst>
                <a:ext uri="{FF2B5EF4-FFF2-40B4-BE49-F238E27FC236}">
                  <a16:creationId xmlns:a16="http://schemas.microsoft.com/office/drawing/2014/main" id="{1749083E-92C4-380E-1D63-D14A59E266F4}"/>
                </a:ext>
              </a:extLst>
            </p:cNvPr>
            <p:cNvSpPr/>
            <p:nvPr/>
          </p:nvSpPr>
          <p:spPr>
            <a:xfrm>
              <a:off x="7086598" y="125968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3" name="object 76">
              <a:extLst>
                <a:ext uri="{FF2B5EF4-FFF2-40B4-BE49-F238E27FC236}">
                  <a16:creationId xmlns:a16="http://schemas.microsoft.com/office/drawing/2014/main" id="{0C016068-0C3A-A188-A8EA-B8E33D616277}"/>
                </a:ext>
              </a:extLst>
            </p:cNvPr>
            <p:cNvSpPr/>
            <p:nvPr/>
          </p:nvSpPr>
          <p:spPr>
            <a:xfrm>
              <a:off x="7150098"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4" name="object 77">
              <a:extLst>
                <a:ext uri="{FF2B5EF4-FFF2-40B4-BE49-F238E27FC236}">
                  <a16:creationId xmlns:a16="http://schemas.microsoft.com/office/drawing/2014/main" id="{AA3610EF-1A8F-0D51-EDFF-70BDC6816F6D}"/>
                </a:ext>
              </a:extLst>
            </p:cNvPr>
            <p:cNvSpPr/>
            <p:nvPr/>
          </p:nvSpPr>
          <p:spPr>
            <a:xfrm>
              <a:off x="7212011"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5" name="object 78">
              <a:extLst>
                <a:ext uri="{FF2B5EF4-FFF2-40B4-BE49-F238E27FC236}">
                  <a16:creationId xmlns:a16="http://schemas.microsoft.com/office/drawing/2014/main" id="{2154FCB2-C08B-7A69-2E89-2FEACD23D1BE}"/>
                </a:ext>
              </a:extLst>
            </p:cNvPr>
            <p:cNvSpPr/>
            <p:nvPr/>
          </p:nvSpPr>
          <p:spPr>
            <a:xfrm>
              <a:off x="7280273" y="1266827"/>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6" name="object 79">
              <a:extLst>
                <a:ext uri="{FF2B5EF4-FFF2-40B4-BE49-F238E27FC236}">
                  <a16:creationId xmlns:a16="http://schemas.microsoft.com/office/drawing/2014/main" id="{18B81B37-BF13-7B77-E4C1-996C416D5B0C}"/>
                </a:ext>
              </a:extLst>
            </p:cNvPr>
            <p:cNvSpPr/>
            <p:nvPr/>
          </p:nvSpPr>
          <p:spPr>
            <a:xfrm>
              <a:off x="7351711"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7" name="object 80">
              <a:extLst>
                <a:ext uri="{FF2B5EF4-FFF2-40B4-BE49-F238E27FC236}">
                  <a16:creationId xmlns:a16="http://schemas.microsoft.com/office/drawing/2014/main" id="{447E76A6-7DC7-4553-3297-8C99B0F0906A}"/>
                </a:ext>
              </a:extLst>
            </p:cNvPr>
            <p:cNvSpPr/>
            <p:nvPr/>
          </p:nvSpPr>
          <p:spPr>
            <a:xfrm>
              <a:off x="7415211"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8" name="object 81">
              <a:extLst>
                <a:ext uri="{FF2B5EF4-FFF2-40B4-BE49-F238E27FC236}">
                  <a16:creationId xmlns:a16="http://schemas.microsoft.com/office/drawing/2014/main" id="{796F2F06-465E-4413-DCAF-A1EBC2E678D7}"/>
                </a:ext>
              </a:extLst>
            </p:cNvPr>
            <p:cNvSpPr/>
            <p:nvPr/>
          </p:nvSpPr>
          <p:spPr>
            <a:xfrm>
              <a:off x="7480298" y="125968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69" name="object 82">
              <a:extLst>
                <a:ext uri="{FF2B5EF4-FFF2-40B4-BE49-F238E27FC236}">
                  <a16:creationId xmlns:a16="http://schemas.microsoft.com/office/drawing/2014/main" id="{4F4BDCD3-48FF-DAE3-8238-0C749CAF8796}"/>
                </a:ext>
              </a:extLst>
            </p:cNvPr>
            <p:cNvSpPr/>
            <p:nvPr/>
          </p:nvSpPr>
          <p:spPr>
            <a:xfrm>
              <a:off x="7548562"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0" name="object 83">
              <a:extLst>
                <a:ext uri="{FF2B5EF4-FFF2-40B4-BE49-F238E27FC236}">
                  <a16:creationId xmlns:a16="http://schemas.microsoft.com/office/drawing/2014/main" id="{DCE521E6-E76C-9379-8483-17725DB9BDD0}"/>
                </a:ext>
              </a:extLst>
            </p:cNvPr>
            <p:cNvSpPr/>
            <p:nvPr/>
          </p:nvSpPr>
          <p:spPr>
            <a:xfrm>
              <a:off x="7619998" y="125730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1" name="object 84">
              <a:extLst>
                <a:ext uri="{FF2B5EF4-FFF2-40B4-BE49-F238E27FC236}">
                  <a16:creationId xmlns:a16="http://schemas.microsoft.com/office/drawing/2014/main" id="{65B57F76-AFB0-DD57-9756-65E7453F8C73}"/>
                </a:ext>
              </a:extLst>
            </p:cNvPr>
            <p:cNvSpPr/>
            <p:nvPr/>
          </p:nvSpPr>
          <p:spPr>
            <a:xfrm>
              <a:off x="7683498" y="125968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2" name="object 85">
              <a:extLst>
                <a:ext uri="{FF2B5EF4-FFF2-40B4-BE49-F238E27FC236}">
                  <a16:creationId xmlns:a16="http://schemas.microsoft.com/office/drawing/2014/main" id="{35AD611D-D836-638B-88A6-6E31D5E8A2B5}"/>
                </a:ext>
              </a:extLst>
            </p:cNvPr>
            <p:cNvSpPr/>
            <p:nvPr/>
          </p:nvSpPr>
          <p:spPr>
            <a:xfrm>
              <a:off x="7745411"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3" name="object 86">
              <a:extLst>
                <a:ext uri="{FF2B5EF4-FFF2-40B4-BE49-F238E27FC236}">
                  <a16:creationId xmlns:a16="http://schemas.microsoft.com/office/drawing/2014/main" id="{616A8D9E-2A7B-F673-12BF-ECBA1C598B0A}"/>
                </a:ext>
              </a:extLst>
            </p:cNvPr>
            <p:cNvSpPr/>
            <p:nvPr/>
          </p:nvSpPr>
          <p:spPr>
            <a:xfrm>
              <a:off x="7813673"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4" name="object 87">
              <a:extLst>
                <a:ext uri="{FF2B5EF4-FFF2-40B4-BE49-F238E27FC236}">
                  <a16:creationId xmlns:a16="http://schemas.microsoft.com/office/drawing/2014/main" id="{57741A03-0630-08AE-21C3-F746784905AE}"/>
                </a:ext>
              </a:extLst>
            </p:cNvPr>
            <p:cNvSpPr/>
            <p:nvPr/>
          </p:nvSpPr>
          <p:spPr>
            <a:xfrm>
              <a:off x="7885111" y="125968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5" name="object 88">
              <a:extLst>
                <a:ext uri="{FF2B5EF4-FFF2-40B4-BE49-F238E27FC236}">
                  <a16:creationId xmlns:a16="http://schemas.microsoft.com/office/drawing/2014/main" id="{29262D6B-BE70-16A6-0BF4-7451A1E14A5A}"/>
                </a:ext>
              </a:extLst>
            </p:cNvPr>
            <p:cNvSpPr/>
            <p:nvPr/>
          </p:nvSpPr>
          <p:spPr>
            <a:xfrm>
              <a:off x="7948611"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6" name="object 89">
              <a:extLst>
                <a:ext uri="{FF2B5EF4-FFF2-40B4-BE49-F238E27FC236}">
                  <a16:creationId xmlns:a16="http://schemas.microsoft.com/office/drawing/2014/main" id="{E9CA6B37-B93C-798A-1B6D-ABF989240586}"/>
                </a:ext>
              </a:extLst>
            </p:cNvPr>
            <p:cNvSpPr/>
            <p:nvPr/>
          </p:nvSpPr>
          <p:spPr>
            <a:xfrm>
              <a:off x="8015286" y="1259682"/>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7" name="object 90">
              <a:extLst>
                <a:ext uri="{FF2B5EF4-FFF2-40B4-BE49-F238E27FC236}">
                  <a16:creationId xmlns:a16="http://schemas.microsoft.com/office/drawing/2014/main" id="{1CBEC0A1-680E-E7BF-1694-A89F9F9EA9C9}"/>
                </a:ext>
              </a:extLst>
            </p:cNvPr>
            <p:cNvSpPr/>
            <p:nvPr/>
          </p:nvSpPr>
          <p:spPr>
            <a:xfrm>
              <a:off x="8078786"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8" name="object 91">
              <a:extLst>
                <a:ext uri="{FF2B5EF4-FFF2-40B4-BE49-F238E27FC236}">
                  <a16:creationId xmlns:a16="http://schemas.microsoft.com/office/drawing/2014/main" id="{ED9D4F7D-335A-B7D2-38E0-DB7F724C3A3E}"/>
                </a:ext>
              </a:extLst>
            </p:cNvPr>
            <p:cNvSpPr/>
            <p:nvPr/>
          </p:nvSpPr>
          <p:spPr>
            <a:xfrm>
              <a:off x="8140698"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79" name="object 92">
              <a:extLst>
                <a:ext uri="{FF2B5EF4-FFF2-40B4-BE49-F238E27FC236}">
                  <a16:creationId xmlns:a16="http://schemas.microsoft.com/office/drawing/2014/main" id="{C629A82F-5583-0115-82BB-40BF9A216ACC}"/>
                </a:ext>
              </a:extLst>
            </p:cNvPr>
            <p:cNvSpPr/>
            <p:nvPr/>
          </p:nvSpPr>
          <p:spPr>
            <a:xfrm>
              <a:off x="8208961" y="1266827"/>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0" name="object 93">
              <a:extLst>
                <a:ext uri="{FF2B5EF4-FFF2-40B4-BE49-F238E27FC236}">
                  <a16:creationId xmlns:a16="http://schemas.microsoft.com/office/drawing/2014/main" id="{CB5C9A83-E2E6-381B-B37C-6B70516306A2}"/>
                </a:ext>
              </a:extLst>
            </p:cNvPr>
            <p:cNvSpPr/>
            <p:nvPr/>
          </p:nvSpPr>
          <p:spPr>
            <a:xfrm>
              <a:off x="8281986"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1" name="object 94">
              <a:extLst>
                <a:ext uri="{FF2B5EF4-FFF2-40B4-BE49-F238E27FC236}">
                  <a16:creationId xmlns:a16="http://schemas.microsoft.com/office/drawing/2014/main" id="{48EED139-FC2B-E609-9875-D29BD4859F7B}"/>
                </a:ext>
              </a:extLst>
            </p:cNvPr>
            <p:cNvSpPr/>
            <p:nvPr/>
          </p:nvSpPr>
          <p:spPr>
            <a:xfrm>
              <a:off x="8343898" y="1264444"/>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2" name="object 95">
              <a:extLst>
                <a:ext uri="{FF2B5EF4-FFF2-40B4-BE49-F238E27FC236}">
                  <a16:creationId xmlns:a16="http://schemas.microsoft.com/office/drawing/2014/main" id="{6EF42ACB-BF2C-03CC-41F7-A65553B97AFC}"/>
                </a:ext>
              </a:extLst>
            </p:cNvPr>
            <p:cNvSpPr/>
            <p:nvPr/>
          </p:nvSpPr>
          <p:spPr>
            <a:xfrm>
              <a:off x="8420098" y="1262063"/>
              <a:ext cx="0" cy="1908810"/>
            </a:xfrm>
            <a:custGeom>
              <a:avLst/>
              <a:gdLst/>
              <a:ahLst/>
              <a:cxnLst/>
              <a:rect l="l" t="t" r="r" b="b"/>
              <a:pathLst>
                <a:path h="1908810">
                  <a:moveTo>
                    <a:pt x="0" y="1908571"/>
                  </a:moveTo>
                  <a:lnTo>
                    <a:pt x="0" y="0"/>
                  </a:lnTo>
                </a:path>
              </a:pathLst>
            </a:custGeom>
            <a:ln w="9524">
              <a:solidFill>
                <a:srgbClr val="008F00"/>
              </a:solidFill>
            </a:ln>
          </p:spPr>
          <p:txBody>
            <a:bodyPr wrap="square" lIns="0" tIns="0" rIns="0" bIns="0" rtlCol="0"/>
            <a:lstStyle/>
            <a:p>
              <a:endParaRPr/>
            </a:p>
          </p:txBody>
        </p:sp>
        <p:sp>
          <p:nvSpPr>
            <p:cNvPr id="83" name="object 96">
              <a:extLst>
                <a:ext uri="{FF2B5EF4-FFF2-40B4-BE49-F238E27FC236}">
                  <a16:creationId xmlns:a16="http://schemas.microsoft.com/office/drawing/2014/main" id="{1821E96F-8710-FDC2-7C95-7FEDB786ED70}"/>
                </a:ext>
              </a:extLst>
            </p:cNvPr>
            <p:cNvSpPr/>
            <p:nvPr/>
          </p:nvSpPr>
          <p:spPr>
            <a:xfrm>
              <a:off x="6235698" y="2277667"/>
              <a:ext cx="666750" cy="534670"/>
            </a:xfrm>
            <a:custGeom>
              <a:avLst/>
              <a:gdLst/>
              <a:ahLst/>
              <a:cxnLst/>
              <a:rect l="l" t="t" r="r" b="b"/>
              <a:pathLst>
                <a:path w="666750" h="534669">
                  <a:moveTo>
                    <a:pt x="666749" y="534589"/>
                  </a:moveTo>
                  <a:lnTo>
                    <a:pt x="651888" y="519550"/>
                  </a:lnTo>
                  <a:lnTo>
                    <a:pt x="633598" y="505921"/>
                  </a:lnTo>
                  <a:lnTo>
                    <a:pt x="631883" y="490882"/>
                  </a:lnTo>
                  <a:lnTo>
                    <a:pt x="615307" y="479838"/>
                  </a:lnTo>
                  <a:lnTo>
                    <a:pt x="545289" y="423677"/>
                  </a:lnTo>
                  <a:lnTo>
                    <a:pt x="498705" y="423677"/>
                  </a:lnTo>
                  <a:lnTo>
                    <a:pt x="445547" y="382789"/>
                  </a:lnTo>
                  <a:lnTo>
                    <a:pt x="445547" y="369160"/>
                  </a:lnTo>
                  <a:lnTo>
                    <a:pt x="359239" y="299370"/>
                  </a:lnTo>
                  <a:lnTo>
                    <a:pt x="359239" y="284331"/>
                  </a:lnTo>
                  <a:lnTo>
                    <a:pt x="241207" y="190102"/>
                  </a:lnTo>
                  <a:lnTo>
                    <a:pt x="154612" y="190102"/>
                  </a:lnTo>
                  <a:lnTo>
                    <a:pt x="104884" y="150390"/>
                  </a:lnTo>
                  <a:lnTo>
                    <a:pt x="104884" y="133941"/>
                  </a:lnTo>
                  <a:lnTo>
                    <a:pt x="73162" y="106682"/>
                  </a:lnTo>
                  <a:lnTo>
                    <a:pt x="73162" y="83419"/>
                  </a:lnTo>
                  <a:lnTo>
                    <a:pt x="20005" y="42297"/>
                  </a:lnTo>
                  <a:lnTo>
                    <a:pt x="20005" y="17623"/>
                  </a:lnTo>
                  <a:lnTo>
                    <a:pt x="0" y="0"/>
                  </a:lnTo>
                </a:path>
              </a:pathLst>
            </a:custGeom>
            <a:ln w="38099">
              <a:solidFill>
                <a:srgbClr val="011279"/>
              </a:solidFill>
            </a:ln>
          </p:spPr>
          <p:txBody>
            <a:bodyPr wrap="square" lIns="0" tIns="0" rIns="0" bIns="0" rtlCol="0"/>
            <a:lstStyle/>
            <a:p>
              <a:endParaRPr/>
            </a:p>
          </p:txBody>
        </p:sp>
        <p:sp>
          <p:nvSpPr>
            <p:cNvPr id="84" name="object 97">
              <a:extLst>
                <a:ext uri="{FF2B5EF4-FFF2-40B4-BE49-F238E27FC236}">
                  <a16:creationId xmlns:a16="http://schemas.microsoft.com/office/drawing/2014/main" id="{FC35309E-D27D-68D5-0FCA-765928580B4A}"/>
                </a:ext>
              </a:extLst>
            </p:cNvPr>
            <p:cNvSpPr/>
            <p:nvPr/>
          </p:nvSpPr>
          <p:spPr>
            <a:xfrm>
              <a:off x="7334248" y="1534716"/>
              <a:ext cx="406400" cy="338455"/>
            </a:xfrm>
            <a:custGeom>
              <a:avLst/>
              <a:gdLst/>
              <a:ahLst/>
              <a:cxnLst/>
              <a:rect l="l" t="t" r="r" b="b"/>
              <a:pathLst>
                <a:path w="406400" h="338455">
                  <a:moveTo>
                    <a:pt x="406399" y="338137"/>
                  </a:moveTo>
                  <a:lnTo>
                    <a:pt x="397341" y="328625"/>
                  </a:lnTo>
                  <a:lnTo>
                    <a:pt x="386193" y="320004"/>
                  </a:lnTo>
                  <a:lnTo>
                    <a:pt x="385147" y="310492"/>
                  </a:lnTo>
                  <a:lnTo>
                    <a:pt x="375044" y="303506"/>
                  </a:lnTo>
                  <a:lnTo>
                    <a:pt x="332366" y="267983"/>
                  </a:lnTo>
                  <a:lnTo>
                    <a:pt x="303972" y="267983"/>
                  </a:lnTo>
                  <a:lnTo>
                    <a:pt x="271571" y="242121"/>
                  </a:lnTo>
                  <a:lnTo>
                    <a:pt x="271571" y="233500"/>
                  </a:lnTo>
                  <a:lnTo>
                    <a:pt x="218964" y="189357"/>
                  </a:lnTo>
                  <a:lnTo>
                    <a:pt x="218964" y="179844"/>
                  </a:lnTo>
                  <a:lnTo>
                    <a:pt x="147021" y="120243"/>
                  </a:lnTo>
                  <a:lnTo>
                    <a:pt x="94239" y="120243"/>
                  </a:lnTo>
                  <a:lnTo>
                    <a:pt x="63930" y="95124"/>
                  </a:lnTo>
                  <a:lnTo>
                    <a:pt x="63930" y="84720"/>
                  </a:lnTo>
                  <a:lnTo>
                    <a:pt x="44594" y="67478"/>
                  </a:lnTo>
                  <a:lnTo>
                    <a:pt x="44594" y="52764"/>
                  </a:lnTo>
                  <a:lnTo>
                    <a:pt x="12193" y="26753"/>
                  </a:lnTo>
                  <a:lnTo>
                    <a:pt x="12193" y="11147"/>
                  </a:lnTo>
                  <a:lnTo>
                    <a:pt x="0" y="0"/>
                  </a:lnTo>
                </a:path>
              </a:pathLst>
            </a:custGeom>
            <a:ln w="38099">
              <a:solidFill>
                <a:srgbClr val="011279"/>
              </a:solidFill>
            </a:ln>
          </p:spPr>
          <p:txBody>
            <a:bodyPr wrap="square" lIns="0" tIns="0" rIns="0" bIns="0" rtlCol="0"/>
            <a:lstStyle/>
            <a:p>
              <a:endParaRPr/>
            </a:p>
          </p:txBody>
        </p:sp>
        <p:sp>
          <p:nvSpPr>
            <p:cNvPr id="85" name="object 98">
              <a:extLst>
                <a:ext uri="{FF2B5EF4-FFF2-40B4-BE49-F238E27FC236}">
                  <a16:creationId xmlns:a16="http://schemas.microsoft.com/office/drawing/2014/main" id="{65A543D5-B73F-8457-9FF4-52EA14D022D5}"/>
                </a:ext>
              </a:extLst>
            </p:cNvPr>
            <p:cNvSpPr/>
            <p:nvPr/>
          </p:nvSpPr>
          <p:spPr>
            <a:xfrm>
              <a:off x="6323011" y="1528762"/>
              <a:ext cx="406400" cy="338455"/>
            </a:xfrm>
            <a:custGeom>
              <a:avLst/>
              <a:gdLst/>
              <a:ahLst/>
              <a:cxnLst/>
              <a:rect l="l" t="t" r="r" b="b"/>
              <a:pathLst>
                <a:path w="406400" h="338455">
                  <a:moveTo>
                    <a:pt x="406399" y="338137"/>
                  </a:moveTo>
                  <a:lnTo>
                    <a:pt x="397341" y="328625"/>
                  </a:lnTo>
                  <a:lnTo>
                    <a:pt x="386193" y="320004"/>
                  </a:lnTo>
                  <a:lnTo>
                    <a:pt x="385147" y="310492"/>
                  </a:lnTo>
                  <a:lnTo>
                    <a:pt x="375044" y="303506"/>
                  </a:lnTo>
                  <a:lnTo>
                    <a:pt x="332366" y="267983"/>
                  </a:lnTo>
                  <a:lnTo>
                    <a:pt x="303972" y="267983"/>
                  </a:lnTo>
                  <a:lnTo>
                    <a:pt x="271571" y="242121"/>
                  </a:lnTo>
                  <a:lnTo>
                    <a:pt x="271571" y="233500"/>
                  </a:lnTo>
                  <a:lnTo>
                    <a:pt x="218964" y="189357"/>
                  </a:lnTo>
                  <a:lnTo>
                    <a:pt x="218964" y="179844"/>
                  </a:lnTo>
                  <a:lnTo>
                    <a:pt x="147021" y="120243"/>
                  </a:lnTo>
                  <a:lnTo>
                    <a:pt x="94239" y="120243"/>
                  </a:lnTo>
                  <a:lnTo>
                    <a:pt x="63930" y="95124"/>
                  </a:lnTo>
                  <a:lnTo>
                    <a:pt x="63930" y="84720"/>
                  </a:lnTo>
                  <a:lnTo>
                    <a:pt x="44594" y="67478"/>
                  </a:lnTo>
                  <a:lnTo>
                    <a:pt x="44594" y="52764"/>
                  </a:lnTo>
                  <a:lnTo>
                    <a:pt x="12193" y="26753"/>
                  </a:lnTo>
                  <a:lnTo>
                    <a:pt x="12193" y="11147"/>
                  </a:lnTo>
                  <a:lnTo>
                    <a:pt x="0" y="0"/>
                  </a:lnTo>
                </a:path>
              </a:pathLst>
            </a:custGeom>
            <a:ln w="38099">
              <a:solidFill>
                <a:srgbClr val="011279"/>
              </a:solidFill>
            </a:ln>
          </p:spPr>
          <p:txBody>
            <a:bodyPr wrap="square" lIns="0" tIns="0" rIns="0" bIns="0" rtlCol="0"/>
            <a:lstStyle/>
            <a:p>
              <a:endParaRPr/>
            </a:p>
          </p:txBody>
        </p:sp>
        <p:sp>
          <p:nvSpPr>
            <p:cNvPr id="86" name="object 99">
              <a:extLst>
                <a:ext uri="{FF2B5EF4-FFF2-40B4-BE49-F238E27FC236}">
                  <a16:creationId xmlns:a16="http://schemas.microsoft.com/office/drawing/2014/main" id="{7EBC03E0-A083-DC06-E143-7E6C495F17ED}"/>
                </a:ext>
              </a:extLst>
            </p:cNvPr>
            <p:cNvSpPr/>
            <p:nvPr/>
          </p:nvSpPr>
          <p:spPr>
            <a:xfrm>
              <a:off x="7569198" y="2742009"/>
              <a:ext cx="406400" cy="338455"/>
            </a:xfrm>
            <a:custGeom>
              <a:avLst/>
              <a:gdLst/>
              <a:ahLst/>
              <a:cxnLst/>
              <a:rect l="l" t="t" r="r" b="b"/>
              <a:pathLst>
                <a:path w="406400" h="338455">
                  <a:moveTo>
                    <a:pt x="406399" y="338137"/>
                  </a:moveTo>
                  <a:lnTo>
                    <a:pt x="397341" y="328625"/>
                  </a:lnTo>
                  <a:lnTo>
                    <a:pt x="386193" y="320004"/>
                  </a:lnTo>
                  <a:lnTo>
                    <a:pt x="385147" y="310492"/>
                  </a:lnTo>
                  <a:lnTo>
                    <a:pt x="375044" y="303506"/>
                  </a:lnTo>
                  <a:lnTo>
                    <a:pt x="332366" y="267983"/>
                  </a:lnTo>
                  <a:lnTo>
                    <a:pt x="303972" y="267983"/>
                  </a:lnTo>
                  <a:lnTo>
                    <a:pt x="271571" y="242121"/>
                  </a:lnTo>
                  <a:lnTo>
                    <a:pt x="271571" y="233500"/>
                  </a:lnTo>
                  <a:lnTo>
                    <a:pt x="218964" y="189357"/>
                  </a:lnTo>
                  <a:lnTo>
                    <a:pt x="218964" y="179844"/>
                  </a:lnTo>
                  <a:lnTo>
                    <a:pt x="147021" y="120243"/>
                  </a:lnTo>
                  <a:lnTo>
                    <a:pt x="94239" y="120243"/>
                  </a:lnTo>
                  <a:lnTo>
                    <a:pt x="63930" y="95124"/>
                  </a:lnTo>
                  <a:lnTo>
                    <a:pt x="63930" y="84720"/>
                  </a:lnTo>
                  <a:lnTo>
                    <a:pt x="44594" y="67478"/>
                  </a:lnTo>
                  <a:lnTo>
                    <a:pt x="44594" y="52764"/>
                  </a:lnTo>
                  <a:lnTo>
                    <a:pt x="12193" y="26753"/>
                  </a:lnTo>
                  <a:lnTo>
                    <a:pt x="12193" y="11147"/>
                  </a:lnTo>
                  <a:lnTo>
                    <a:pt x="0" y="0"/>
                  </a:lnTo>
                </a:path>
              </a:pathLst>
            </a:custGeom>
            <a:ln w="38099">
              <a:solidFill>
                <a:srgbClr val="011279"/>
              </a:solidFill>
            </a:ln>
          </p:spPr>
          <p:txBody>
            <a:bodyPr wrap="square" lIns="0" tIns="0" rIns="0" bIns="0" rtlCol="0"/>
            <a:lstStyle/>
            <a:p>
              <a:endParaRPr/>
            </a:p>
          </p:txBody>
        </p:sp>
      </p:grpSp>
      <p:sp>
        <p:nvSpPr>
          <p:cNvPr id="87" name="object 7">
            <a:extLst>
              <a:ext uri="{FF2B5EF4-FFF2-40B4-BE49-F238E27FC236}">
                <a16:creationId xmlns:a16="http://schemas.microsoft.com/office/drawing/2014/main" id="{4501D321-82A7-5F0F-2BF3-079CDA5682BA}"/>
              </a:ext>
            </a:extLst>
          </p:cNvPr>
          <p:cNvSpPr txBox="1"/>
          <p:nvPr/>
        </p:nvSpPr>
        <p:spPr>
          <a:xfrm>
            <a:off x="1303878" y="2039474"/>
            <a:ext cx="3570604" cy="101536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Calibri"/>
                <a:cs typeface="Calibri"/>
              </a:rPr>
              <a:t>Idea</a:t>
            </a:r>
            <a:r>
              <a:rPr sz="2000" spc="-5" dirty="0">
                <a:latin typeface="Calibri"/>
                <a:cs typeface="Calibri"/>
              </a:rPr>
              <a:t>:</a:t>
            </a:r>
            <a:r>
              <a:rPr sz="2000" spc="-10" dirty="0">
                <a:latin typeface="Calibri"/>
                <a:cs typeface="Calibri"/>
              </a:rPr>
              <a:t> </a:t>
            </a:r>
            <a:r>
              <a:rPr sz="2000" spc="-5" dirty="0">
                <a:latin typeface="Calibri"/>
                <a:cs typeface="Calibri"/>
              </a:rPr>
              <a:t>Ignore</a:t>
            </a:r>
            <a:r>
              <a:rPr sz="2000" spc="-10" dirty="0">
                <a:latin typeface="Calibri"/>
                <a:cs typeface="Calibri"/>
              </a:rPr>
              <a:t> </a:t>
            </a:r>
            <a:r>
              <a:rPr sz="2000" dirty="0">
                <a:latin typeface="Calibri"/>
                <a:cs typeface="Calibri"/>
              </a:rPr>
              <a:t>badly</a:t>
            </a:r>
            <a:r>
              <a:rPr sz="2000" spc="-10" dirty="0">
                <a:latin typeface="Calibri"/>
                <a:cs typeface="Calibri"/>
              </a:rPr>
              <a:t> </a:t>
            </a:r>
            <a:r>
              <a:rPr sz="2000" dirty="0">
                <a:latin typeface="Calibri"/>
                <a:cs typeface="Calibri"/>
              </a:rPr>
              <a:t>aligning</a:t>
            </a:r>
            <a:r>
              <a:rPr sz="2000" spc="-10" dirty="0">
                <a:latin typeface="Calibri"/>
                <a:cs typeface="Calibri"/>
              </a:rPr>
              <a:t> </a:t>
            </a:r>
            <a:r>
              <a:rPr sz="2000" spc="-5" dirty="0">
                <a:latin typeface="Calibri"/>
                <a:cs typeface="Calibri"/>
              </a:rPr>
              <a:t>regions</a:t>
            </a:r>
            <a:endParaRPr sz="2000" dirty="0">
              <a:latin typeface="Calibri"/>
              <a:cs typeface="Calibri"/>
            </a:endParaRPr>
          </a:p>
          <a:p>
            <a:pPr>
              <a:lnSpc>
                <a:spcPct val="100000"/>
              </a:lnSpc>
              <a:spcBef>
                <a:spcPts val="55"/>
              </a:spcBef>
            </a:pPr>
            <a:endParaRPr sz="2600" dirty="0">
              <a:latin typeface="Calibri"/>
              <a:cs typeface="Calibri"/>
            </a:endParaRPr>
          </a:p>
          <a:p>
            <a:pPr marL="12700">
              <a:lnSpc>
                <a:spcPct val="100000"/>
              </a:lnSpc>
            </a:pPr>
            <a:r>
              <a:rPr sz="1800" spc="-5" dirty="0">
                <a:latin typeface="Calibri"/>
                <a:cs typeface="Calibri"/>
              </a:rPr>
              <a:t>Modifications</a:t>
            </a:r>
            <a:r>
              <a:rPr sz="1800" spc="-25" dirty="0">
                <a:latin typeface="Calibri"/>
                <a:cs typeface="Calibri"/>
              </a:rPr>
              <a:t> </a:t>
            </a:r>
            <a:r>
              <a:rPr sz="1800" dirty="0">
                <a:latin typeface="Calibri"/>
                <a:cs typeface="Calibri"/>
              </a:rPr>
              <a:t>to</a:t>
            </a:r>
            <a:r>
              <a:rPr sz="1800" spc="-25" dirty="0">
                <a:latin typeface="Calibri"/>
                <a:cs typeface="Calibri"/>
              </a:rPr>
              <a:t> </a:t>
            </a:r>
            <a:r>
              <a:rPr sz="1800" spc="-60" dirty="0">
                <a:latin typeface="Calibri"/>
                <a:cs typeface="Calibri"/>
              </a:rPr>
              <a:t>Needleman-­‐Wunsch:</a:t>
            </a:r>
            <a:endParaRPr sz="1800" dirty="0">
              <a:latin typeface="Calibri"/>
              <a:cs typeface="Calibri"/>
            </a:endParaRPr>
          </a:p>
        </p:txBody>
      </p:sp>
      <p:sp>
        <p:nvSpPr>
          <p:cNvPr id="88" name="object 8">
            <a:extLst>
              <a:ext uri="{FF2B5EF4-FFF2-40B4-BE49-F238E27FC236}">
                <a16:creationId xmlns:a16="http://schemas.microsoft.com/office/drawing/2014/main" id="{CEACE076-A4BC-1D1E-15F6-54D42EC933D6}"/>
              </a:ext>
            </a:extLst>
          </p:cNvPr>
          <p:cNvSpPr txBox="1"/>
          <p:nvPr/>
        </p:nvSpPr>
        <p:spPr>
          <a:xfrm>
            <a:off x="1336686" y="3416365"/>
            <a:ext cx="12687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Initialization</a:t>
            </a:r>
            <a:r>
              <a:rPr sz="1800" spc="-5" dirty="0">
                <a:latin typeface="Calibri"/>
                <a:cs typeface="Calibri"/>
              </a:rPr>
              <a:t>:</a:t>
            </a:r>
            <a:endParaRPr sz="1800" dirty="0">
              <a:latin typeface="Calibri"/>
              <a:cs typeface="Calibri"/>
            </a:endParaRPr>
          </a:p>
        </p:txBody>
      </p:sp>
      <p:sp>
        <p:nvSpPr>
          <p:cNvPr id="89" name="object 9">
            <a:extLst>
              <a:ext uri="{FF2B5EF4-FFF2-40B4-BE49-F238E27FC236}">
                <a16:creationId xmlns:a16="http://schemas.microsoft.com/office/drawing/2014/main" id="{01CE6128-5500-A253-0890-A20FA47D8982}"/>
              </a:ext>
            </a:extLst>
          </p:cNvPr>
          <p:cNvSpPr txBox="1"/>
          <p:nvPr/>
        </p:nvSpPr>
        <p:spPr>
          <a:xfrm>
            <a:off x="3055628" y="3313971"/>
            <a:ext cx="1534795" cy="685800"/>
          </a:xfrm>
          <a:prstGeom prst="rect">
            <a:avLst/>
          </a:prstGeom>
        </p:spPr>
        <p:txBody>
          <a:bodyPr vert="horz" wrap="square" lIns="0" tIns="68580" rIns="0" bIns="0" rtlCol="0">
            <a:spAutoFit/>
          </a:bodyPr>
          <a:lstStyle/>
          <a:p>
            <a:pPr marL="12700">
              <a:lnSpc>
                <a:spcPct val="100000"/>
              </a:lnSpc>
              <a:spcBef>
                <a:spcPts val="540"/>
              </a:spcBef>
            </a:pPr>
            <a:r>
              <a:rPr sz="1800" spc="-5" dirty="0">
                <a:latin typeface="Courier New"/>
                <a:cs typeface="Courier New"/>
              </a:rPr>
              <a:t>F(0,</a:t>
            </a:r>
            <a:r>
              <a:rPr sz="1800" spc="-35" dirty="0">
                <a:latin typeface="Courier New"/>
                <a:cs typeface="Courier New"/>
              </a:rPr>
              <a:t> </a:t>
            </a:r>
            <a:r>
              <a:rPr sz="1800" spc="-5" dirty="0">
                <a:latin typeface="Courier New"/>
                <a:cs typeface="Courier New"/>
              </a:rPr>
              <a:t>j)</a:t>
            </a:r>
            <a:r>
              <a:rPr sz="1800" spc="-35" dirty="0">
                <a:latin typeface="Courier New"/>
                <a:cs typeface="Courier New"/>
              </a:rPr>
              <a:t> </a:t>
            </a:r>
            <a:r>
              <a:rPr sz="1800" dirty="0">
                <a:latin typeface="Courier New"/>
                <a:cs typeface="Courier New"/>
              </a:rPr>
              <a:t>=</a:t>
            </a:r>
            <a:r>
              <a:rPr sz="1800" spc="-35" dirty="0">
                <a:latin typeface="Courier New"/>
                <a:cs typeface="Courier New"/>
              </a:rPr>
              <a:t> </a:t>
            </a:r>
            <a:r>
              <a:rPr sz="1800" dirty="0">
                <a:latin typeface="Courier New"/>
                <a:cs typeface="Courier New"/>
              </a:rPr>
              <a:t>0</a:t>
            </a:r>
          </a:p>
          <a:p>
            <a:pPr marL="12700">
              <a:lnSpc>
                <a:spcPct val="100000"/>
              </a:lnSpc>
              <a:spcBef>
                <a:spcPts val="439"/>
              </a:spcBef>
            </a:pPr>
            <a:r>
              <a:rPr sz="1800" dirty="0">
                <a:latin typeface="Courier New"/>
                <a:cs typeface="Courier New"/>
              </a:rPr>
              <a:t>F(i,</a:t>
            </a:r>
            <a:r>
              <a:rPr sz="1800" spc="-40" dirty="0">
                <a:latin typeface="Courier New"/>
                <a:cs typeface="Courier New"/>
              </a:rPr>
              <a:t> </a:t>
            </a:r>
            <a:r>
              <a:rPr sz="1800" spc="-5" dirty="0">
                <a:latin typeface="Courier New"/>
                <a:cs typeface="Courier New"/>
              </a:rPr>
              <a:t>0)</a:t>
            </a:r>
            <a:r>
              <a:rPr sz="1800" spc="-35" dirty="0">
                <a:latin typeface="Courier New"/>
                <a:cs typeface="Courier New"/>
              </a:rPr>
              <a:t> </a:t>
            </a:r>
            <a:r>
              <a:rPr sz="1800" dirty="0">
                <a:latin typeface="Courier New"/>
                <a:cs typeface="Courier New"/>
              </a:rPr>
              <a:t>=</a:t>
            </a:r>
            <a:r>
              <a:rPr sz="1800" spc="-35" dirty="0">
                <a:latin typeface="Courier New"/>
                <a:cs typeface="Courier New"/>
              </a:rPr>
              <a:t> </a:t>
            </a:r>
            <a:r>
              <a:rPr sz="1800" dirty="0">
                <a:latin typeface="Courier New"/>
                <a:cs typeface="Courier New"/>
              </a:rPr>
              <a:t>0</a:t>
            </a:r>
          </a:p>
        </p:txBody>
      </p:sp>
      <p:sp>
        <p:nvSpPr>
          <p:cNvPr id="90" name="object 11">
            <a:extLst>
              <a:ext uri="{FF2B5EF4-FFF2-40B4-BE49-F238E27FC236}">
                <a16:creationId xmlns:a16="http://schemas.microsoft.com/office/drawing/2014/main" id="{1ADA3DD7-0948-5A3D-55C1-705FD9F74824}"/>
              </a:ext>
            </a:extLst>
          </p:cNvPr>
          <p:cNvSpPr txBox="1"/>
          <p:nvPr/>
        </p:nvSpPr>
        <p:spPr>
          <a:xfrm>
            <a:off x="1392221" y="4636426"/>
            <a:ext cx="91566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Iteration</a:t>
            </a:r>
            <a:r>
              <a:rPr sz="1800" spc="-5" dirty="0">
                <a:latin typeface="Calibri"/>
                <a:cs typeface="Calibri"/>
              </a:rPr>
              <a:t>:</a:t>
            </a:r>
            <a:endParaRPr sz="1800" dirty="0">
              <a:latin typeface="Calibri"/>
              <a:cs typeface="Calibri"/>
            </a:endParaRPr>
          </a:p>
        </p:txBody>
      </p:sp>
      <p:sp>
        <p:nvSpPr>
          <p:cNvPr id="91" name="object 12">
            <a:extLst>
              <a:ext uri="{FF2B5EF4-FFF2-40B4-BE49-F238E27FC236}">
                <a16:creationId xmlns:a16="http://schemas.microsoft.com/office/drawing/2014/main" id="{A1F53D75-BDFA-DDD7-9AC8-D5AD377339B2}"/>
              </a:ext>
            </a:extLst>
          </p:cNvPr>
          <p:cNvSpPr txBox="1"/>
          <p:nvPr/>
        </p:nvSpPr>
        <p:spPr>
          <a:xfrm>
            <a:off x="2612210" y="4636426"/>
            <a:ext cx="180911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F(i,</a:t>
            </a:r>
            <a:r>
              <a:rPr sz="1800" spc="-40" dirty="0">
                <a:latin typeface="Courier New"/>
                <a:cs typeface="Courier New"/>
              </a:rPr>
              <a:t> </a:t>
            </a:r>
            <a:r>
              <a:rPr sz="1800" spc="-5" dirty="0">
                <a:latin typeface="Courier New"/>
                <a:cs typeface="Courier New"/>
              </a:rPr>
              <a:t>j)</a:t>
            </a:r>
            <a:r>
              <a:rPr sz="1800" spc="-35" dirty="0">
                <a:latin typeface="Courier New"/>
                <a:cs typeface="Courier New"/>
              </a:rPr>
              <a:t> </a:t>
            </a:r>
            <a:r>
              <a:rPr sz="1800" dirty="0">
                <a:latin typeface="Courier New"/>
                <a:cs typeface="Courier New"/>
              </a:rPr>
              <a:t>=</a:t>
            </a:r>
            <a:r>
              <a:rPr sz="1800" spc="-35" dirty="0">
                <a:latin typeface="Courier New"/>
                <a:cs typeface="Courier New"/>
              </a:rPr>
              <a:t> </a:t>
            </a:r>
            <a:r>
              <a:rPr sz="1800" spc="-5" dirty="0">
                <a:latin typeface="Courier New"/>
                <a:cs typeface="Courier New"/>
              </a:rPr>
              <a:t>max</a:t>
            </a:r>
            <a:endParaRPr sz="1800" dirty="0">
              <a:latin typeface="Courier New"/>
              <a:cs typeface="Courier New"/>
            </a:endParaRPr>
          </a:p>
        </p:txBody>
      </p:sp>
      <p:sp>
        <p:nvSpPr>
          <p:cNvPr id="92" name="object 10">
            <a:extLst>
              <a:ext uri="{FF2B5EF4-FFF2-40B4-BE49-F238E27FC236}">
                <a16:creationId xmlns:a16="http://schemas.microsoft.com/office/drawing/2014/main" id="{8419016C-1902-1952-A3C2-FD44567F5652}"/>
              </a:ext>
            </a:extLst>
          </p:cNvPr>
          <p:cNvSpPr txBox="1"/>
          <p:nvPr/>
        </p:nvSpPr>
        <p:spPr>
          <a:xfrm>
            <a:off x="4985371" y="4449560"/>
            <a:ext cx="1173480" cy="1346200"/>
          </a:xfrm>
          <a:prstGeom prst="rect">
            <a:avLst/>
          </a:prstGeom>
        </p:spPr>
        <p:txBody>
          <a:bodyPr vert="horz" wrap="square" lIns="0" tIns="68580" rIns="0" bIns="0" rtlCol="0">
            <a:spAutoFit/>
          </a:bodyPr>
          <a:lstStyle/>
          <a:p>
            <a:pPr marL="50800">
              <a:lnSpc>
                <a:spcPct val="100000"/>
              </a:lnSpc>
              <a:spcBef>
                <a:spcPts val="540"/>
              </a:spcBef>
            </a:pPr>
            <a:r>
              <a:rPr sz="1800" dirty="0">
                <a:latin typeface="Courier New"/>
                <a:cs typeface="Courier New"/>
              </a:rPr>
              <a:t>0</a:t>
            </a:r>
          </a:p>
          <a:p>
            <a:pPr marL="12700">
              <a:lnSpc>
                <a:spcPct val="100000"/>
              </a:lnSpc>
              <a:spcBef>
                <a:spcPts val="440"/>
              </a:spcBef>
              <a:tabLst>
                <a:tab pos="561340" algn="l"/>
              </a:tabLst>
            </a:pPr>
            <a:r>
              <a:rPr sz="1800" dirty="0">
                <a:latin typeface="Courier New"/>
                <a:cs typeface="Courier New"/>
              </a:rPr>
              <a:t>F(i	–</a:t>
            </a:r>
            <a:r>
              <a:rPr sz="1800" spc="-75" dirty="0">
                <a:latin typeface="Courier New"/>
                <a:cs typeface="Courier New"/>
              </a:rPr>
              <a:t> </a:t>
            </a:r>
            <a:r>
              <a:rPr sz="1800" spc="-5" dirty="0">
                <a:latin typeface="Courier New"/>
                <a:cs typeface="Courier New"/>
              </a:rPr>
              <a:t>1,</a:t>
            </a:r>
            <a:endParaRPr sz="1800" dirty="0">
              <a:latin typeface="Courier New"/>
              <a:cs typeface="Courier New"/>
            </a:endParaRPr>
          </a:p>
          <a:p>
            <a:pPr marL="62865">
              <a:lnSpc>
                <a:spcPct val="100000"/>
              </a:lnSpc>
              <a:spcBef>
                <a:spcPts val="440"/>
              </a:spcBef>
            </a:pPr>
            <a:r>
              <a:rPr sz="1800" dirty="0">
                <a:latin typeface="Courier New"/>
                <a:cs typeface="Courier New"/>
              </a:rPr>
              <a:t>F(i,</a:t>
            </a:r>
            <a:r>
              <a:rPr sz="1800" spc="-55" dirty="0">
                <a:latin typeface="Courier New"/>
                <a:cs typeface="Courier New"/>
              </a:rPr>
              <a:t> </a:t>
            </a:r>
            <a:r>
              <a:rPr sz="1800" dirty="0">
                <a:latin typeface="Courier New"/>
                <a:cs typeface="Courier New"/>
              </a:rPr>
              <a:t>j</a:t>
            </a:r>
            <a:r>
              <a:rPr sz="1800" spc="-55" dirty="0">
                <a:latin typeface="Courier New"/>
                <a:cs typeface="Courier New"/>
              </a:rPr>
              <a:t> </a:t>
            </a:r>
            <a:r>
              <a:rPr sz="1800" dirty="0">
                <a:latin typeface="Courier New"/>
                <a:cs typeface="Courier New"/>
              </a:rPr>
              <a:t>–</a:t>
            </a:r>
          </a:p>
          <a:p>
            <a:pPr marL="62865">
              <a:lnSpc>
                <a:spcPct val="100000"/>
              </a:lnSpc>
              <a:spcBef>
                <a:spcPts val="440"/>
              </a:spcBef>
              <a:tabLst>
                <a:tab pos="611505" algn="l"/>
              </a:tabLst>
            </a:pPr>
            <a:r>
              <a:rPr sz="1800" dirty="0">
                <a:latin typeface="Courier New"/>
                <a:cs typeface="Courier New"/>
              </a:rPr>
              <a:t>F(i	–</a:t>
            </a:r>
            <a:r>
              <a:rPr sz="1800" spc="-105" dirty="0">
                <a:latin typeface="Courier New"/>
                <a:cs typeface="Courier New"/>
              </a:rPr>
              <a:t> </a:t>
            </a:r>
            <a:r>
              <a:rPr sz="1800" spc="-5" dirty="0">
                <a:latin typeface="Courier New"/>
                <a:cs typeface="Courier New"/>
              </a:rPr>
              <a:t>1,</a:t>
            </a:r>
            <a:endParaRPr sz="1800" dirty="0">
              <a:latin typeface="Courier New"/>
              <a:cs typeface="Courier New"/>
            </a:endParaRPr>
          </a:p>
        </p:txBody>
      </p:sp>
      <p:sp>
        <p:nvSpPr>
          <p:cNvPr id="93" name="object 13">
            <a:extLst>
              <a:ext uri="{FF2B5EF4-FFF2-40B4-BE49-F238E27FC236}">
                <a16:creationId xmlns:a16="http://schemas.microsoft.com/office/drawing/2014/main" id="{CE8BD026-892C-8C03-03CB-8D091EF9EC24}"/>
              </a:ext>
            </a:extLst>
          </p:cNvPr>
          <p:cNvSpPr txBox="1"/>
          <p:nvPr/>
        </p:nvSpPr>
        <p:spPr>
          <a:xfrm>
            <a:off x="6096000" y="4779760"/>
            <a:ext cx="2529840" cy="1016000"/>
          </a:xfrm>
          <a:prstGeom prst="rect">
            <a:avLst/>
          </a:prstGeom>
        </p:spPr>
        <p:txBody>
          <a:bodyPr vert="horz" wrap="square" lIns="0" tIns="68580" rIns="0" bIns="0" rtlCol="0">
            <a:spAutoFit/>
          </a:bodyPr>
          <a:lstStyle/>
          <a:p>
            <a:pPr marL="462280" indent="-412115">
              <a:lnSpc>
                <a:spcPct val="100000"/>
              </a:lnSpc>
              <a:spcBef>
                <a:spcPts val="540"/>
              </a:spcBef>
              <a:buAutoNum type="alphaLcParenR" startAt="10"/>
              <a:tabLst>
                <a:tab pos="462915" algn="l"/>
              </a:tabLst>
            </a:pPr>
            <a:r>
              <a:rPr sz="1800" dirty="0">
                <a:latin typeface="Courier New"/>
                <a:cs typeface="Courier New"/>
              </a:rPr>
              <a:t>–</a:t>
            </a:r>
            <a:r>
              <a:rPr sz="1800" spc="-70" dirty="0">
                <a:latin typeface="Courier New"/>
                <a:cs typeface="Courier New"/>
              </a:rPr>
              <a:t> </a:t>
            </a:r>
            <a:r>
              <a:rPr sz="1800" dirty="0">
                <a:latin typeface="Courier New"/>
                <a:cs typeface="Courier New"/>
              </a:rPr>
              <a:t>d</a:t>
            </a:r>
          </a:p>
          <a:p>
            <a:pPr marL="511809" lvl="1" indent="-412115">
              <a:lnSpc>
                <a:spcPct val="100000"/>
              </a:lnSpc>
              <a:spcBef>
                <a:spcPts val="440"/>
              </a:spcBef>
              <a:buAutoNum type="arabicParenR"/>
              <a:tabLst>
                <a:tab pos="512445" algn="l"/>
              </a:tabLst>
            </a:pPr>
            <a:r>
              <a:rPr sz="1800" dirty="0">
                <a:latin typeface="Courier New"/>
                <a:cs typeface="Courier New"/>
              </a:rPr>
              <a:t>–</a:t>
            </a:r>
            <a:r>
              <a:rPr sz="1800" spc="-70" dirty="0">
                <a:latin typeface="Courier New"/>
                <a:cs typeface="Courier New"/>
              </a:rPr>
              <a:t> </a:t>
            </a:r>
            <a:r>
              <a:rPr sz="1800" dirty="0">
                <a:latin typeface="Courier New"/>
                <a:cs typeface="Courier New"/>
              </a:rPr>
              <a:t>d</a:t>
            </a:r>
          </a:p>
          <a:p>
            <a:pPr marL="100330">
              <a:lnSpc>
                <a:spcPct val="100000"/>
              </a:lnSpc>
              <a:spcBef>
                <a:spcPts val="440"/>
              </a:spcBef>
              <a:tabLst>
                <a:tab pos="2112645" algn="l"/>
              </a:tabLst>
            </a:pPr>
            <a:r>
              <a:rPr sz="1800" dirty="0">
                <a:latin typeface="Courier New"/>
                <a:cs typeface="Courier New"/>
              </a:rPr>
              <a:t>j</a:t>
            </a:r>
            <a:r>
              <a:rPr sz="1800" spc="-5" dirty="0">
                <a:latin typeface="Courier New"/>
                <a:cs typeface="Courier New"/>
              </a:rPr>
              <a:t> </a:t>
            </a:r>
            <a:r>
              <a:rPr sz="1800" dirty="0">
                <a:latin typeface="Courier New"/>
                <a:cs typeface="Courier New"/>
              </a:rPr>
              <a:t>–</a:t>
            </a:r>
            <a:r>
              <a:rPr sz="1800" spc="-5" dirty="0">
                <a:latin typeface="Courier New"/>
                <a:cs typeface="Courier New"/>
              </a:rPr>
              <a:t> 1) </a:t>
            </a:r>
            <a:r>
              <a:rPr sz="1800" dirty="0">
                <a:latin typeface="Courier New"/>
                <a:cs typeface="Courier New"/>
              </a:rPr>
              <a:t>+</a:t>
            </a:r>
            <a:r>
              <a:rPr sz="1800" spc="-5" dirty="0">
                <a:latin typeface="Courier New"/>
                <a:cs typeface="Courier New"/>
              </a:rPr>
              <a:t> </a:t>
            </a:r>
            <a:r>
              <a:rPr sz="1800" dirty="0">
                <a:latin typeface="Courier New"/>
                <a:cs typeface="Courier New"/>
              </a:rPr>
              <a:t>s(x</a:t>
            </a:r>
            <a:r>
              <a:rPr sz="1800" baseline="-20833" dirty="0">
                <a:latin typeface="Courier New"/>
                <a:cs typeface="Courier New"/>
              </a:rPr>
              <a:t>i</a:t>
            </a:r>
            <a:r>
              <a:rPr sz="1800" dirty="0">
                <a:latin typeface="Courier New"/>
                <a:cs typeface="Courier New"/>
              </a:rPr>
              <a:t>,	y</a:t>
            </a:r>
            <a:r>
              <a:rPr sz="1800" baseline="-20833" dirty="0">
                <a:latin typeface="Courier New"/>
                <a:cs typeface="Courier New"/>
              </a:rPr>
              <a:t>j</a:t>
            </a:r>
            <a:r>
              <a:rPr sz="1800" dirty="0">
                <a:latin typeface="Courier New"/>
                <a:cs typeface="Courier New"/>
              </a:rPr>
              <a:t>)</a:t>
            </a:r>
          </a:p>
        </p:txBody>
      </p:sp>
      <p:sp>
        <p:nvSpPr>
          <p:cNvPr id="94" name="object 15">
            <a:extLst>
              <a:ext uri="{FF2B5EF4-FFF2-40B4-BE49-F238E27FC236}">
                <a16:creationId xmlns:a16="http://schemas.microsoft.com/office/drawing/2014/main" id="{F2C3F50F-D88D-D12B-CEC7-034FD446966C}"/>
              </a:ext>
            </a:extLst>
          </p:cNvPr>
          <p:cNvSpPr/>
          <p:nvPr/>
        </p:nvSpPr>
        <p:spPr>
          <a:xfrm>
            <a:off x="4794751" y="4477836"/>
            <a:ext cx="76200" cy="1314450"/>
          </a:xfrm>
          <a:custGeom>
            <a:avLst/>
            <a:gdLst/>
            <a:ahLst/>
            <a:cxnLst/>
            <a:rect l="l" t="t" r="r" b="b"/>
            <a:pathLst>
              <a:path w="76200" h="1314450">
                <a:moveTo>
                  <a:pt x="76199" y="1314449"/>
                </a:moveTo>
                <a:lnTo>
                  <a:pt x="61369" y="1309271"/>
                </a:lnTo>
                <a:lnTo>
                  <a:pt x="49259" y="1295152"/>
                </a:lnTo>
                <a:lnTo>
                  <a:pt x="41094" y="1274209"/>
                </a:lnTo>
                <a:lnTo>
                  <a:pt x="38099" y="1248564"/>
                </a:lnTo>
                <a:lnTo>
                  <a:pt x="38099" y="723109"/>
                </a:lnTo>
                <a:lnTo>
                  <a:pt x="35105" y="697464"/>
                </a:lnTo>
                <a:lnTo>
                  <a:pt x="26940" y="676522"/>
                </a:lnTo>
                <a:lnTo>
                  <a:pt x="14830" y="662402"/>
                </a:lnTo>
                <a:lnTo>
                  <a:pt x="0" y="657224"/>
                </a:lnTo>
                <a:lnTo>
                  <a:pt x="14830" y="652047"/>
                </a:lnTo>
                <a:lnTo>
                  <a:pt x="26940" y="637927"/>
                </a:lnTo>
                <a:lnTo>
                  <a:pt x="35105" y="616985"/>
                </a:lnTo>
                <a:lnTo>
                  <a:pt x="38099" y="591339"/>
                </a:lnTo>
                <a:lnTo>
                  <a:pt x="38099" y="65884"/>
                </a:lnTo>
                <a:lnTo>
                  <a:pt x="41094" y="40239"/>
                </a:lnTo>
                <a:lnTo>
                  <a:pt x="49259" y="19297"/>
                </a:lnTo>
                <a:lnTo>
                  <a:pt x="61369" y="5177"/>
                </a:lnTo>
                <a:lnTo>
                  <a:pt x="76199" y="0"/>
                </a:lnTo>
              </a:path>
            </a:pathLst>
          </a:custGeom>
          <a:ln w="25399">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718055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68E0F9CE-B27A-70FA-2BAB-454EADCF9101}"/>
              </a:ext>
            </a:extLst>
          </p:cNvPr>
          <p:cNvSpPr txBox="1">
            <a:spLocks/>
          </p:cNvSpPr>
          <p:nvPr/>
        </p:nvSpPr>
        <p:spPr>
          <a:xfrm>
            <a:off x="1602739" y="444500"/>
            <a:ext cx="7177367"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The</a:t>
            </a:r>
            <a:r>
              <a:rPr lang="en-US" spc="-15"/>
              <a:t> </a:t>
            </a:r>
            <a:r>
              <a:rPr lang="en-US" spc="-130"/>
              <a:t>Smith-­‐Waterman</a:t>
            </a:r>
            <a:r>
              <a:rPr lang="en-US" spc="-15"/>
              <a:t> </a:t>
            </a:r>
            <a:r>
              <a:rPr lang="en-US" spc="-5"/>
              <a:t>algorithm</a:t>
            </a:r>
            <a:endParaRPr lang="en-US" spc="-5" dirty="0"/>
          </a:p>
        </p:txBody>
      </p:sp>
      <p:sp>
        <p:nvSpPr>
          <p:cNvPr id="3" name="object 7">
            <a:extLst>
              <a:ext uri="{FF2B5EF4-FFF2-40B4-BE49-F238E27FC236}">
                <a16:creationId xmlns:a16="http://schemas.microsoft.com/office/drawing/2014/main" id="{397F408B-48A4-4DD9-B508-39C0BB7D478B}"/>
              </a:ext>
            </a:extLst>
          </p:cNvPr>
          <p:cNvSpPr txBox="1"/>
          <p:nvPr/>
        </p:nvSpPr>
        <p:spPr>
          <a:xfrm>
            <a:off x="1119880" y="1724271"/>
            <a:ext cx="5194300" cy="1963420"/>
          </a:xfrm>
          <a:prstGeom prst="rect">
            <a:avLst/>
          </a:prstGeom>
        </p:spPr>
        <p:txBody>
          <a:bodyPr vert="horz" wrap="square" lIns="0" tIns="12700" rIns="0" bIns="0" rtlCol="0">
            <a:spAutoFit/>
          </a:bodyPr>
          <a:lstStyle/>
          <a:p>
            <a:pPr marL="50800">
              <a:lnSpc>
                <a:spcPts val="2880"/>
              </a:lnSpc>
              <a:spcBef>
                <a:spcPts val="100"/>
              </a:spcBef>
            </a:pPr>
            <a:r>
              <a:rPr sz="2400" b="1" spc="-5" dirty="0">
                <a:latin typeface="Calibri"/>
                <a:cs typeface="Calibri"/>
              </a:rPr>
              <a:t>Termination</a:t>
            </a:r>
            <a:r>
              <a:rPr sz="2400" spc="-5" dirty="0">
                <a:latin typeface="Calibri"/>
                <a:cs typeface="Calibri"/>
              </a:rPr>
              <a:t>:</a:t>
            </a:r>
            <a:endParaRPr sz="2400" dirty="0">
              <a:latin typeface="Calibri"/>
              <a:cs typeface="Calibri"/>
            </a:endParaRPr>
          </a:p>
          <a:p>
            <a:pPr marL="50800">
              <a:lnSpc>
                <a:spcPts val="2880"/>
              </a:lnSpc>
              <a:tabLst>
                <a:tab pos="583565" algn="l"/>
              </a:tabLst>
            </a:pPr>
            <a:r>
              <a:rPr sz="2400" spc="-5" dirty="0">
                <a:solidFill>
                  <a:srgbClr val="CC0000"/>
                </a:solidFill>
                <a:latin typeface="Calibri"/>
                <a:cs typeface="Calibri"/>
              </a:rPr>
              <a:t>1.	</a:t>
            </a:r>
            <a:r>
              <a:rPr sz="2400" dirty="0">
                <a:latin typeface="Calibri"/>
                <a:cs typeface="Calibri"/>
              </a:rPr>
              <a:t>If </a:t>
            </a:r>
            <a:r>
              <a:rPr sz="2400" spc="-5" dirty="0">
                <a:latin typeface="Calibri"/>
                <a:cs typeface="Calibri"/>
              </a:rPr>
              <a:t>we</a:t>
            </a:r>
            <a:r>
              <a:rPr sz="2400" dirty="0">
                <a:latin typeface="Calibri"/>
                <a:cs typeface="Calibri"/>
              </a:rPr>
              <a:t> </a:t>
            </a:r>
            <a:r>
              <a:rPr sz="2400" spc="-5" dirty="0">
                <a:latin typeface="Calibri"/>
                <a:cs typeface="Calibri"/>
              </a:rPr>
              <a:t>want</a:t>
            </a:r>
            <a:r>
              <a:rPr sz="2400" dirty="0">
                <a:latin typeface="Calibri"/>
                <a:cs typeface="Calibri"/>
              </a:rPr>
              <a:t> the</a:t>
            </a:r>
            <a:r>
              <a:rPr sz="2400" spc="-5" dirty="0">
                <a:latin typeface="Calibri"/>
                <a:cs typeface="Calibri"/>
              </a:rPr>
              <a:t> </a:t>
            </a:r>
            <a:r>
              <a:rPr sz="2400" spc="-5" dirty="0">
                <a:solidFill>
                  <a:srgbClr val="CC0000"/>
                </a:solidFill>
                <a:latin typeface="Calibri"/>
                <a:cs typeface="Calibri"/>
              </a:rPr>
              <a:t>best</a:t>
            </a:r>
            <a:r>
              <a:rPr sz="2400" dirty="0">
                <a:solidFill>
                  <a:srgbClr val="CC0000"/>
                </a:solidFill>
                <a:latin typeface="Calibri"/>
                <a:cs typeface="Calibri"/>
              </a:rPr>
              <a:t> </a:t>
            </a:r>
            <a:r>
              <a:rPr sz="2400" spc="-5" dirty="0">
                <a:latin typeface="Calibri"/>
                <a:cs typeface="Calibri"/>
              </a:rPr>
              <a:t>local</a:t>
            </a:r>
            <a:r>
              <a:rPr sz="2400" dirty="0">
                <a:latin typeface="Calibri"/>
                <a:cs typeface="Calibri"/>
              </a:rPr>
              <a:t> </a:t>
            </a:r>
            <a:r>
              <a:rPr sz="2400" spc="-5" dirty="0">
                <a:latin typeface="Calibri"/>
                <a:cs typeface="Calibri"/>
              </a:rPr>
              <a:t>alignment…</a:t>
            </a:r>
            <a:endParaRPr sz="2400" dirty="0">
              <a:latin typeface="Calibri"/>
              <a:cs typeface="Calibri"/>
            </a:endParaRPr>
          </a:p>
          <a:p>
            <a:pPr marL="965200" marR="627380" indent="1828800">
              <a:lnSpc>
                <a:spcPts val="4800"/>
              </a:lnSpc>
              <a:spcBef>
                <a:spcPts val="260"/>
              </a:spcBef>
            </a:pPr>
            <a:r>
              <a:rPr sz="2000" spc="10" dirty="0">
                <a:latin typeface="Calibri"/>
                <a:cs typeface="Calibri"/>
              </a:rPr>
              <a:t>F</a:t>
            </a:r>
            <a:r>
              <a:rPr sz="1950" spc="15" baseline="-21367" dirty="0">
                <a:latin typeface="Calibri"/>
                <a:cs typeface="Calibri"/>
              </a:rPr>
              <a:t>OPT</a:t>
            </a:r>
            <a:r>
              <a:rPr sz="1950" spc="209" baseline="-21367"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max</a:t>
            </a:r>
            <a:r>
              <a:rPr sz="1950" baseline="-21367" dirty="0">
                <a:latin typeface="Calibri"/>
                <a:cs typeface="Calibri"/>
              </a:rPr>
              <a:t>i,j</a:t>
            </a:r>
            <a:r>
              <a:rPr sz="1950" spc="217" baseline="-21367" dirty="0">
                <a:latin typeface="Calibri"/>
                <a:cs typeface="Calibri"/>
              </a:rPr>
              <a:t> </a:t>
            </a:r>
            <a:r>
              <a:rPr sz="2000" spc="-5" dirty="0">
                <a:latin typeface="Calibri"/>
                <a:cs typeface="Calibri"/>
              </a:rPr>
              <a:t>F(i,</a:t>
            </a:r>
            <a:r>
              <a:rPr sz="2000" spc="-15" dirty="0">
                <a:latin typeface="Calibri"/>
                <a:cs typeface="Calibri"/>
              </a:rPr>
              <a:t> </a:t>
            </a:r>
            <a:r>
              <a:rPr sz="2000" dirty="0">
                <a:latin typeface="Calibri"/>
                <a:cs typeface="Calibri"/>
              </a:rPr>
              <a:t>j) </a:t>
            </a:r>
            <a:r>
              <a:rPr sz="2000" spc="-434" dirty="0">
                <a:latin typeface="Calibri"/>
                <a:cs typeface="Calibri"/>
              </a:rPr>
              <a:t> </a:t>
            </a:r>
            <a:r>
              <a:rPr sz="2000" spc="-5" dirty="0">
                <a:latin typeface="Calibri"/>
                <a:cs typeface="Calibri"/>
              </a:rPr>
              <a:t>Find </a:t>
            </a:r>
            <a:r>
              <a:rPr sz="2000" spc="10" dirty="0">
                <a:latin typeface="Calibri"/>
                <a:cs typeface="Calibri"/>
              </a:rPr>
              <a:t>F</a:t>
            </a:r>
            <a:r>
              <a:rPr sz="1950" spc="15" baseline="-21367" dirty="0">
                <a:latin typeface="Calibri"/>
                <a:cs typeface="Calibri"/>
              </a:rPr>
              <a:t>OPT</a:t>
            </a:r>
            <a:r>
              <a:rPr sz="1950" spc="232" baseline="-21367" dirty="0">
                <a:latin typeface="Calibri"/>
                <a:cs typeface="Calibri"/>
              </a:rPr>
              <a:t> </a:t>
            </a:r>
            <a:r>
              <a:rPr sz="2000" dirty="0">
                <a:latin typeface="Calibri"/>
                <a:cs typeface="Calibri"/>
              </a:rPr>
              <a:t>and </a:t>
            </a:r>
            <a:r>
              <a:rPr sz="2000" spc="-5" dirty="0">
                <a:latin typeface="Calibri"/>
                <a:cs typeface="Calibri"/>
              </a:rPr>
              <a:t>trace back</a:t>
            </a:r>
            <a:endParaRPr sz="2000" dirty="0">
              <a:latin typeface="Calibri"/>
              <a:cs typeface="Calibri"/>
            </a:endParaRPr>
          </a:p>
        </p:txBody>
      </p:sp>
      <p:grpSp>
        <p:nvGrpSpPr>
          <p:cNvPr id="4" name="object 10">
            <a:extLst>
              <a:ext uri="{FF2B5EF4-FFF2-40B4-BE49-F238E27FC236}">
                <a16:creationId xmlns:a16="http://schemas.microsoft.com/office/drawing/2014/main" id="{A5278765-55EE-4CC3-D12F-CD0B8FF08BE4}"/>
              </a:ext>
            </a:extLst>
          </p:cNvPr>
          <p:cNvGrpSpPr/>
          <p:nvPr/>
        </p:nvGrpSpPr>
        <p:grpSpPr>
          <a:xfrm>
            <a:off x="8092651" y="1891684"/>
            <a:ext cx="1914525" cy="1323975"/>
            <a:chOff x="5862635" y="1938337"/>
            <a:chExt cx="1914525" cy="1323975"/>
          </a:xfrm>
        </p:grpSpPr>
        <p:sp>
          <p:nvSpPr>
            <p:cNvPr id="5" name="object 11">
              <a:extLst>
                <a:ext uri="{FF2B5EF4-FFF2-40B4-BE49-F238E27FC236}">
                  <a16:creationId xmlns:a16="http://schemas.microsoft.com/office/drawing/2014/main" id="{3D000CC8-6228-69AC-B126-4CD3BFCF7150}"/>
                </a:ext>
              </a:extLst>
            </p:cNvPr>
            <p:cNvSpPr/>
            <p:nvPr/>
          </p:nvSpPr>
          <p:spPr>
            <a:xfrm>
              <a:off x="5867398" y="1943099"/>
              <a:ext cx="1905000" cy="1314450"/>
            </a:xfrm>
            <a:custGeom>
              <a:avLst/>
              <a:gdLst/>
              <a:ahLst/>
              <a:cxnLst/>
              <a:rect l="l" t="t" r="r" b="b"/>
              <a:pathLst>
                <a:path w="1905000" h="1314450">
                  <a:moveTo>
                    <a:pt x="1905000" y="0"/>
                  </a:moveTo>
                  <a:lnTo>
                    <a:pt x="0" y="0"/>
                  </a:lnTo>
                  <a:lnTo>
                    <a:pt x="0" y="1314450"/>
                  </a:lnTo>
                  <a:lnTo>
                    <a:pt x="1905000" y="1314450"/>
                  </a:lnTo>
                  <a:lnTo>
                    <a:pt x="1905000" y="0"/>
                  </a:lnTo>
                  <a:close/>
                </a:path>
              </a:pathLst>
            </a:custGeom>
            <a:solidFill>
              <a:srgbClr val="D4EDFE"/>
            </a:solidFill>
          </p:spPr>
          <p:txBody>
            <a:bodyPr wrap="square" lIns="0" tIns="0" rIns="0" bIns="0" rtlCol="0"/>
            <a:lstStyle/>
            <a:p>
              <a:endParaRPr/>
            </a:p>
          </p:txBody>
        </p:sp>
        <p:sp>
          <p:nvSpPr>
            <p:cNvPr id="6" name="object 12">
              <a:extLst>
                <a:ext uri="{FF2B5EF4-FFF2-40B4-BE49-F238E27FC236}">
                  <a16:creationId xmlns:a16="http://schemas.microsoft.com/office/drawing/2014/main" id="{6853A058-BD97-C47D-E726-4995BFF31EAE}"/>
                </a:ext>
              </a:extLst>
            </p:cNvPr>
            <p:cNvSpPr/>
            <p:nvPr/>
          </p:nvSpPr>
          <p:spPr>
            <a:xfrm>
              <a:off x="5867398" y="1943099"/>
              <a:ext cx="1905000" cy="1314450"/>
            </a:xfrm>
            <a:custGeom>
              <a:avLst/>
              <a:gdLst/>
              <a:ahLst/>
              <a:cxnLst/>
              <a:rect l="l" t="t" r="r" b="b"/>
              <a:pathLst>
                <a:path w="1905000" h="1314450">
                  <a:moveTo>
                    <a:pt x="0" y="0"/>
                  </a:moveTo>
                  <a:lnTo>
                    <a:pt x="1904999" y="0"/>
                  </a:lnTo>
                  <a:lnTo>
                    <a:pt x="1904999" y="1314449"/>
                  </a:lnTo>
                  <a:lnTo>
                    <a:pt x="0" y="1314449"/>
                  </a:lnTo>
                  <a:lnTo>
                    <a:pt x="0" y="0"/>
                  </a:lnTo>
                  <a:close/>
                </a:path>
              </a:pathLst>
            </a:custGeom>
            <a:ln w="9524">
              <a:solidFill>
                <a:srgbClr val="000000"/>
              </a:solidFill>
            </a:ln>
          </p:spPr>
          <p:txBody>
            <a:bodyPr wrap="square" lIns="0" tIns="0" rIns="0" bIns="0" rtlCol="0"/>
            <a:lstStyle/>
            <a:p>
              <a:endParaRPr/>
            </a:p>
          </p:txBody>
        </p:sp>
        <p:sp>
          <p:nvSpPr>
            <p:cNvPr id="7" name="object 13">
              <a:extLst>
                <a:ext uri="{FF2B5EF4-FFF2-40B4-BE49-F238E27FC236}">
                  <a16:creationId xmlns:a16="http://schemas.microsoft.com/office/drawing/2014/main" id="{E46ADDDC-78EE-9DF7-4F2D-1E9EDDB5AA9D}"/>
                </a:ext>
              </a:extLst>
            </p:cNvPr>
            <p:cNvSpPr/>
            <p:nvPr/>
          </p:nvSpPr>
          <p:spPr>
            <a:xfrm>
              <a:off x="7162798" y="2914649"/>
              <a:ext cx="152400" cy="114300"/>
            </a:xfrm>
            <a:custGeom>
              <a:avLst/>
              <a:gdLst/>
              <a:ahLst/>
              <a:cxnLst/>
              <a:rect l="l" t="t" r="r" b="b"/>
              <a:pathLst>
                <a:path w="152400" h="114300">
                  <a:moveTo>
                    <a:pt x="152400" y="0"/>
                  </a:moveTo>
                  <a:lnTo>
                    <a:pt x="0" y="0"/>
                  </a:lnTo>
                  <a:lnTo>
                    <a:pt x="0" y="114300"/>
                  </a:lnTo>
                  <a:lnTo>
                    <a:pt x="152400" y="114300"/>
                  </a:lnTo>
                  <a:lnTo>
                    <a:pt x="152400" y="0"/>
                  </a:lnTo>
                  <a:close/>
                </a:path>
              </a:pathLst>
            </a:custGeom>
            <a:solidFill>
              <a:srgbClr val="FFFED5"/>
            </a:solidFill>
          </p:spPr>
          <p:txBody>
            <a:bodyPr wrap="square" lIns="0" tIns="0" rIns="0" bIns="0" rtlCol="0"/>
            <a:lstStyle/>
            <a:p>
              <a:endParaRPr/>
            </a:p>
          </p:txBody>
        </p:sp>
        <p:sp>
          <p:nvSpPr>
            <p:cNvPr id="8" name="object 14">
              <a:extLst>
                <a:ext uri="{FF2B5EF4-FFF2-40B4-BE49-F238E27FC236}">
                  <a16:creationId xmlns:a16="http://schemas.microsoft.com/office/drawing/2014/main" id="{5B74D9A9-2059-B4E8-3A93-0023ACF95BFD}"/>
                </a:ext>
              </a:extLst>
            </p:cNvPr>
            <p:cNvSpPr/>
            <p:nvPr/>
          </p:nvSpPr>
          <p:spPr>
            <a:xfrm>
              <a:off x="7162798" y="2914649"/>
              <a:ext cx="152400" cy="114300"/>
            </a:xfrm>
            <a:custGeom>
              <a:avLst/>
              <a:gdLst/>
              <a:ahLst/>
              <a:cxnLst/>
              <a:rect l="l" t="t" r="r" b="b"/>
              <a:pathLst>
                <a:path w="152400" h="114300">
                  <a:moveTo>
                    <a:pt x="0" y="0"/>
                  </a:moveTo>
                  <a:lnTo>
                    <a:pt x="152399" y="0"/>
                  </a:lnTo>
                  <a:lnTo>
                    <a:pt x="152399" y="114299"/>
                  </a:lnTo>
                  <a:lnTo>
                    <a:pt x="0" y="114299"/>
                  </a:lnTo>
                  <a:lnTo>
                    <a:pt x="0" y="0"/>
                  </a:lnTo>
                  <a:close/>
                </a:path>
              </a:pathLst>
            </a:custGeom>
            <a:ln w="9524">
              <a:solidFill>
                <a:srgbClr val="4180FF"/>
              </a:solidFill>
            </a:ln>
          </p:spPr>
          <p:txBody>
            <a:bodyPr wrap="square" lIns="0" tIns="0" rIns="0" bIns="0" rtlCol="0"/>
            <a:lstStyle/>
            <a:p>
              <a:endParaRPr/>
            </a:p>
          </p:txBody>
        </p:sp>
        <p:sp>
          <p:nvSpPr>
            <p:cNvPr id="9" name="object 15">
              <a:extLst>
                <a:ext uri="{FF2B5EF4-FFF2-40B4-BE49-F238E27FC236}">
                  <a16:creationId xmlns:a16="http://schemas.microsoft.com/office/drawing/2014/main" id="{200DDB62-DCAA-1D3A-72A0-1663D119C5EA}"/>
                </a:ext>
              </a:extLst>
            </p:cNvPr>
            <p:cNvSpPr/>
            <p:nvPr/>
          </p:nvSpPr>
          <p:spPr>
            <a:xfrm>
              <a:off x="7391398" y="2628899"/>
              <a:ext cx="152400" cy="114300"/>
            </a:xfrm>
            <a:custGeom>
              <a:avLst/>
              <a:gdLst/>
              <a:ahLst/>
              <a:cxnLst/>
              <a:rect l="l" t="t" r="r" b="b"/>
              <a:pathLst>
                <a:path w="152400" h="114300">
                  <a:moveTo>
                    <a:pt x="152400" y="0"/>
                  </a:moveTo>
                  <a:lnTo>
                    <a:pt x="0" y="0"/>
                  </a:lnTo>
                  <a:lnTo>
                    <a:pt x="0" y="114300"/>
                  </a:lnTo>
                  <a:lnTo>
                    <a:pt x="152400" y="114300"/>
                  </a:lnTo>
                  <a:lnTo>
                    <a:pt x="152400" y="0"/>
                  </a:lnTo>
                  <a:close/>
                </a:path>
              </a:pathLst>
            </a:custGeom>
            <a:solidFill>
              <a:srgbClr val="FFFED5"/>
            </a:solidFill>
          </p:spPr>
          <p:txBody>
            <a:bodyPr wrap="square" lIns="0" tIns="0" rIns="0" bIns="0" rtlCol="0"/>
            <a:lstStyle/>
            <a:p>
              <a:endParaRPr/>
            </a:p>
          </p:txBody>
        </p:sp>
        <p:sp>
          <p:nvSpPr>
            <p:cNvPr id="10" name="object 16">
              <a:extLst>
                <a:ext uri="{FF2B5EF4-FFF2-40B4-BE49-F238E27FC236}">
                  <a16:creationId xmlns:a16="http://schemas.microsoft.com/office/drawing/2014/main" id="{7099F2BA-0853-ED5D-155A-3ACEC63F92CA}"/>
                </a:ext>
              </a:extLst>
            </p:cNvPr>
            <p:cNvSpPr/>
            <p:nvPr/>
          </p:nvSpPr>
          <p:spPr>
            <a:xfrm>
              <a:off x="7391398" y="2628899"/>
              <a:ext cx="152400" cy="114300"/>
            </a:xfrm>
            <a:custGeom>
              <a:avLst/>
              <a:gdLst/>
              <a:ahLst/>
              <a:cxnLst/>
              <a:rect l="l" t="t" r="r" b="b"/>
              <a:pathLst>
                <a:path w="152400" h="114300">
                  <a:moveTo>
                    <a:pt x="0" y="0"/>
                  </a:moveTo>
                  <a:lnTo>
                    <a:pt x="152399" y="0"/>
                  </a:lnTo>
                  <a:lnTo>
                    <a:pt x="152399" y="114299"/>
                  </a:lnTo>
                  <a:lnTo>
                    <a:pt x="0" y="114299"/>
                  </a:lnTo>
                  <a:lnTo>
                    <a:pt x="0" y="0"/>
                  </a:lnTo>
                  <a:close/>
                </a:path>
              </a:pathLst>
            </a:custGeom>
            <a:ln w="9524">
              <a:solidFill>
                <a:srgbClr val="4180FF"/>
              </a:solidFill>
            </a:ln>
          </p:spPr>
          <p:txBody>
            <a:bodyPr wrap="square" lIns="0" tIns="0" rIns="0" bIns="0" rtlCol="0"/>
            <a:lstStyle/>
            <a:p>
              <a:endParaRPr/>
            </a:p>
          </p:txBody>
        </p:sp>
        <p:sp>
          <p:nvSpPr>
            <p:cNvPr id="11" name="object 17">
              <a:extLst>
                <a:ext uri="{FF2B5EF4-FFF2-40B4-BE49-F238E27FC236}">
                  <a16:creationId xmlns:a16="http://schemas.microsoft.com/office/drawing/2014/main" id="{E94A5740-9886-43EA-DCB0-31D27BAF10DD}"/>
                </a:ext>
              </a:extLst>
            </p:cNvPr>
            <p:cNvSpPr/>
            <p:nvPr/>
          </p:nvSpPr>
          <p:spPr>
            <a:xfrm>
              <a:off x="6410324" y="2216943"/>
              <a:ext cx="746125" cy="693420"/>
            </a:xfrm>
            <a:custGeom>
              <a:avLst/>
              <a:gdLst/>
              <a:ahLst/>
              <a:cxnLst/>
              <a:rect l="l" t="t" r="r" b="b"/>
              <a:pathLst>
                <a:path w="746125" h="693419">
                  <a:moveTo>
                    <a:pt x="746124" y="692944"/>
                  </a:moveTo>
                  <a:lnTo>
                    <a:pt x="739477" y="687325"/>
                  </a:lnTo>
                  <a:lnTo>
                    <a:pt x="731043" y="681930"/>
                  </a:lnTo>
                  <a:lnTo>
                    <a:pt x="723800" y="677874"/>
                  </a:lnTo>
                  <a:lnTo>
                    <a:pt x="720724" y="676274"/>
                  </a:lnTo>
                  <a:lnTo>
                    <a:pt x="707429" y="663196"/>
                  </a:lnTo>
                  <a:lnTo>
                    <a:pt x="679648" y="636593"/>
                  </a:lnTo>
                  <a:lnTo>
                    <a:pt x="668932" y="596503"/>
                  </a:lnTo>
                  <a:lnTo>
                    <a:pt x="668362" y="584001"/>
                  </a:lnTo>
                  <a:lnTo>
                    <a:pt x="645095" y="550068"/>
                  </a:lnTo>
                  <a:lnTo>
                    <a:pt x="641349" y="547687"/>
                  </a:lnTo>
                  <a:lnTo>
                    <a:pt x="631775" y="536636"/>
                  </a:lnTo>
                  <a:lnTo>
                    <a:pt x="621903" y="525363"/>
                  </a:lnTo>
                  <a:lnTo>
                    <a:pt x="611435" y="514535"/>
                  </a:lnTo>
                  <a:lnTo>
                    <a:pt x="600074" y="504824"/>
                  </a:lnTo>
                  <a:lnTo>
                    <a:pt x="595386" y="496434"/>
                  </a:lnTo>
                  <a:lnTo>
                    <a:pt x="588763" y="486816"/>
                  </a:lnTo>
                  <a:lnTo>
                    <a:pt x="580652" y="477868"/>
                  </a:lnTo>
                  <a:lnTo>
                    <a:pt x="571499" y="471487"/>
                  </a:lnTo>
                  <a:lnTo>
                    <a:pt x="565745" y="465832"/>
                  </a:lnTo>
                  <a:lnTo>
                    <a:pt x="559990" y="461069"/>
                  </a:lnTo>
                  <a:lnTo>
                    <a:pt x="553640" y="456753"/>
                  </a:lnTo>
                  <a:lnTo>
                    <a:pt x="546099" y="452437"/>
                  </a:lnTo>
                  <a:lnTo>
                    <a:pt x="534912" y="433629"/>
                  </a:lnTo>
                  <a:lnTo>
                    <a:pt x="518517" y="417165"/>
                  </a:lnTo>
                  <a:lnTo>
                    <a:pt x="497656" y="404049"/>
                  </a:lnTo>
                  <a:lnTo>
                    <a:pt x="473074" y="395287"/>
                  </a:lnTo>
                  <a:lnTo>
                    <a:pt x="463599" y="386692"/>
                  </a:lnTo>
                  <a:lnTo>
                    <a:pt x="455612" y="377428"/>
                  </a:lnTo>
                  <a:lnTo>
                    <a:pt x="447625" y="368163"/>
                  </a:lnTo>
                  <a:lnTo>
                    <a:pt x="438149" y="359568"/>
                  </a:lnTo>
                  <a:lnTo>
                    <a:pt x="436562" y="354806"/>
                  </a:lnTo>
                  <a:lnTo>
                    <a:pt x="434974" y="348853"/>
                  </a:lnTo>
                  <a:lnTo>
                    <a:pt x="428624" y="345281"/>
                  </a:lnTo>
                  <a:lnTo>
                    <a:pt x="422274" y="341709"/>
                  </a:lnTo>
                  <a:lnTo>
                    <a:pt x="409574" y="335756"/>
                  </a:lnTo>
                  <a:lnTo>
                    <a:pt x="404812" y="330993"/>
                  </a:lnTo>
                  <a:lnTo>
                    <a:pt x="395287" y="327421"/>
                  </a:lnTo>
                  <a:lnTo>
                    <a:pt x="393699" y="321468"/>
                  </a:lnTo>
                  <a:lnTo>
                    <a:pt x="392930" y="308297"/>
                  </a:lnTo>
                  <a:lnTo>
                    <a:pt x="394692" y="294679"/>
                  </a:lnTo>
                  <a:lnTo>
                    <a:pt x="394369" y="281954"/>
                  </a:lnTo>
                  <a:lnTo>
                    <a:pt x="387349" y="271462"/>
                  </a:lnTo>
                  <a:lnTo>
                    <a:pt x="376783" y="264895"/>
                  </a:lnTo>
                  <a:lnTo>
                    <a:pt x="364728" y="259109"/>
                  </a:lnTo>
                  <a:lnTo>
                    <a:pt x="352077" y="253547"/>
                  </a:lnTo>
                  <a:lnTo>
                    <a:pt x="339724" y="247649"/>
                  </a:lnTo>
                  <a:lnTo>
                    <a:pt x="330026" y="241510"/>
                  </a:lnTo>
                  <a:lnTo>
                    <a:pt x="321667" y="234255"/>
                  </a:lnTo>
                  <a:lnTo>
                    <a:pt x="313605" y="226553"/>
                  </a:lnTo>
                  <a:lnTo>
                    <a:pt x="304799" y="219074"/>
                  </a:lnTo>
                  <a:lnTo>
                    <a:pt x="303212" y="214312"/>
                  </a:lnTo>
                  <a:lnTo>
                    <a:pt x="300037" y="209549"/>
                  </a:lnTo>
                  <a:lnTo>
                    <a:pt x="298449" y="204787"/>
                  </a:lnTo>
                  <a:lnTo>
                    <a:pt x="296862" y="200024"/>
                  </a:lnTo>
                  <a:lnTo>
                    <a:pt x="279399" y="200024"/>
                  </a:lnTo>
                  <a:lnTo>
                    <a:pt x="261565" y="186593"/>
                  </a:lnTo>
                  <a:lnTo>
                    <a:pt x="246260" y="175617"/>
                  </a:lnTo>
                  <a:lnTo>
                    <a:pt x="230063" y="165534"/>
                  </a:lnTo>
                  <a:lnTo>
                    <a:pt x="209549" y="154781"/>
                  </a:lnTo>
                  <a:lnTo>
                    <a:pt x="197445" y="139396"/>
                  </a:lnTo>
                  <a:lnTo>
                    <a:pt x="190103" y="130819"/>
                  </a:lnTo>
                  <a:lnTo>
                    <a:pt x="177403" y="126485"/>
                  </a:lnTo>
                  <a:lnTo>
                    <a:pt x="149225" y="123824"/>
                  </a:lnTo>
                  <a:lnTo>
                    <a:pt x="142130" y="119881"/>
                  </a:lnTo>
                  <a:lnTo>
                    <a:pt x="136525" y="115490"/>
                  </a:lnTo>
                  <a:lnTo>
                    <a:pt x="130919" y="111100"/>
                  </a:lnTo>
                  <a:lnTo>
                    <a:pt x="123825" y="107156"/>
                  </a:lnTo>
                  <a:lnTo>
                    <a:pt x="117450" y="97147"/>
                  </a:lnTo>
                  <a:lnTo>
                    <a:pt x="112117" y="85129"/>
                  </a:lnTo>
                  <a:lnTo>
                    <a:pt x="107081" y="74004"/>
                  </a:lnTo>
                  <a:lnTo>
                    <a:pt x="101600" y="66674"/>
                  </a:lnTo>
                  <a:lnTo>
                    <a:pt x="94902" y="62768"/>
                  </a:lnTo>
                  <a:lnTo>
                    <a:pt x="87312" y="59531"/>
                  </a:lnTo>
                  <a:lnTo>
                    <a:pt x="79722" y="56294"/>
                  </a:lnTo>
                  <a:lnTo>
                    <a:pt x="73024" y="52387"/>
                  </a:lnTo>
                  <a:lnTo>
                    <a:pt x="64665" y="45615"/>
                  </a:lnTo>
                  <a:lnTo>
                    <a:pt x="56157" y="38397"/>
                  </a:lnTo>
                  <a:lnTo>
                    <a:pt x="47352" y="31625"/>
                  </a:lnTo>
                  <a:lnTo>
                    <a:pt x="38099" y="26193"/>
                  </a:lnTo>
                  <a:lnTo>
                    <a:pt x="29244" y="18417"/>
                  </a:lnTo>
                  <a:lnTo>
                    <a:pt x="19645" y="12203"/>
                  </a:lnTo>
                  <a:lnTo>
                    <a:pt x="9748" y="6436"/>
                  </a:lnTo>
                  <a:lnTo>
                    <a:pt x="0" y="0"/>
                  </a:lnTo>
                </a:path>
              </a:pathLst>
            </a:custGeom>
            <a:ln w="15874">
              <a:solidFill>
                <a:srgbClr val="797BA9"/>
              </a:solidFill>
            </a:ln>
          </p:spPr>
          <p:txBody>
            <a:bodyPr wrap="square" lIns="0" tIns="0" rIns="0" bIns="0" rtlCol="0"/>
            <a:lstStyle/>
            <a:p>
              <a:endParaRPr/>
            </a:p>
          </p:txBody>
        </p:sp>
        <p:sp>
          <p:nvSpPr>
            <p:cNvPr id="12" name="object 18">
              <a:extLst>
                <a:ext uri="{FF2B5EF4-FFF2-40B4-BE49-F238E27FC236}">
                  <a16:creationId xmlns:a16="http://schemas.microsoft.com/office/drawing/2014/main" id="{7D772A0C-3C55-E084-BD12-F3AADB261536}"/>
                </a:ext>
              </a:extLst>
            </p:cNvPr>
            <p:cNvSpPr/>
            <p:nvPr/>
          </p:nvSpPr>
          <p:spPr>
            <a:xfrm>
              <a:off x="6739533" y="2454622"/>
              <a:ext cx="645795" cy="172085"/>
            </a:xfrm>
            <a:custGeom>
              <a:avLst/>
              <a:gdLst/>
              <a:ahLst/>
              <a:cxnLst/>
              <a:rect l="l" t="t" r="r" b="b"/>
              <a:pathLst>
                <a:path w="645795" h="172085">
                  <a:moveTo>
                    <a:pt x="645516" y="171896"/>
                  </a:moveTo>
                  <a:lnTo>
                    <a:pt x="604241" y="159989"/>
                  </a:lnTo>
                  <a:lnTo>
                    <a:pt x="589755" y="148064"/>
                  </a:lnTo>
                  <a:lnTo>
                    <a:pt x="574078" y="141386"/>
                  </a:lnTo>
                  <a:lnTo>
                    <a:pt x="556021" y="138056"/>
                  </a:lnTo>
                  <a:lnTo>
                    <a:pt x="534391" y="136177"/>
                  </a:lnTo>
                  <a:lnTo>
                    <a:pt x="518714" y="128308"/>
                  </a:lnTo>
                  <a:lnTo>
                    <a:pt x="504228" y="116085"/>
                  </a:lnTo>
                  <a:lnTo>
                    <a:pt x="489742" y="103193"/>
                  </a:lnTo>
                  <a:lnTo>
                    <a:pt x="474066" y="93314"/>
                  </a:lnTo>
                  <a:lnTo>
                    <a:pt x="456579" y="88812"/>
                  </a:lnTo>
                  <a:lnTo>
                    <a:pt x="436562" y="86766"/>
                  </a:lnTo>
                  <a:lnTo>
                    <a:pt x="416247" y="85612"/>
                  </a:lnTo>
                  <a:lnTo>
                    <a:pt x="397867" y="83789"/>
                  </a:lnTo>
                  <a:lnTo>
                    <a:pt x="389383" y="79548"/>
                  </a:lnTo>
                  <a:lnTo>
                    <a:pt x="380007" y="74860"/>
                  </a:lnTo>
                  <a:lnTo>
                    <a:pt x="372417" y="71065"/>
                  </a:lnTo>
                  <a:lnTo>
                    <a:pt x="369292" y="69502"/>
                  </a:lnTo>
                  <a:lnTo>
                    <a:pt x="347017" y="55773"/>
                  </a:lnTo>
                  <a:lnTo>
                    <a:pt x="317301" y="49857"/>
                  </a:lnTo>
                  <a:lnTo>
                    <a:pt x="285799" y="48406"/>
                  </a:lnTo>
                  <a:lnTo>
                    <a:pt x="258167" y="48071"/>
                  </a:lnTo>
                  <a:lnTo>
                    <a:pt x="245640" y="42769"/>
                  </a:lnTo>
                  <a:lnTo>
                    <a:pt x="235346" y="35123"/>
                  </a:lnTo>
                  <a:lnTo>
                    <a:pt x="225350" y="26807"/>
                  </a:lnTo>
                  <a:lnTo>
                    <a:pt x="213717" y="19496"/>
                  </a:lnTo>
                  <a:lnTo>
                    <a:pt x="190698" y="14361"/>
                  </a:lnTo>
                  <a:lnTo>
                    <a:pt x="158154" y="12352"/>
                  </a:lnTo>
                  <a:lnTo>
                    <a:pt x="127992" y="12129"/>
                  </a:lnTo>
                  <a:lnTo>
                    <a:pt x="112117" y="12352"/>
                  </a:lnTo>
                  <a:lnTo>
                    <a:pt x="98226" y="2325"/>
                  </a:lnTo>
                  <a:lnTo>
                    <a:pt x="87907" y="0"/>
                  </a:lnTo>
                  <a:lnTo>
                    <a:pt x="67468" y="1469"/>
                  </a:lnTo>
                  <a:lnTo>
                    <a:pt x="23217" y="2827"/>
                  </a:lnTo>
                  <a:lnTo>
                    <a:pt x="7739" y="2734"/>
                  </a:lnTo>
                  <a:lnTo>
                    <a:pt x="595" y="2976"/>
                  </a:lnTo>
                  <a:lnTo>
                    <a:pt x="0" y="4334"/>
                  </a:lnTo>
                  <a:lnTo>
                    <a:pt x="4167" y="7590"/>
                  </a:lnTo>
                </a:path>
              </a:pathLst>
            </a:custGeom>
            <a:ln w="15874">
              <a:solidFill>
                <a:srgbClr val="797BA9"/>
              </a:solidFill>
            </a:ln>
          </p:spPr>
          <p:txBody>
            <a:bodyPr wrap="square" lIns="0" tIns="0" rIns="0" bIns="0" rtlCol="0"/>
            <a:lstStyle/>
            <a:p>
              <a:endParaRPr/>
            </a:p>
          </p:txBody>
        </p:sp>
        <p:pic>
          <p:nvPicPr>
            <p:cNvPr id="13" name="object 19">
              <a:extLst>
                <a:ext uri="{FF2B5EF4-FFF2-40B4-BE49-F238E27FC236}">
                  <a16:creationId xmlns:a16="http://schemas.microsoft.com/office/drawing/2014/main" id="{7C5AFBF6-A483-FBAD-6882-3405362EA3C1}"/>
                </a:ext>
              </a:extLst>
            </p:cNvPr>
            <p:cNvPicPr/>
            <p:nvPr/>
          </p:nvPicPr>
          <p:blipFill>
            <a:blip r:embed="rId3" cstate="print"/>
            <a:stretch>
              <a:fillRect/>
            </a:stretch>
          </p:blipFill>
          <p:spPr>
            <a:xfrm>
              <a:off x="6661148" y="2387600"/>
              <a:ext cx="177799" cy="139699"/>
            </a:xfrm>
            <a:prstGeom prst="rect">
              <a:avLst/>
            </a:prstGeom>
          </p:spPr>
        </p:pic>
      </p:grpSp>
      <p:sp>
        <p:nvSpPr>
          <p:cNvPr id="14" name="object 8">
            <a:extLst>
              <a:ext uri="{FF2B5EF4-FFF2-40B4-BE49-F238E27FC236}">
                <a16:creationId xmlns:a16="http://schemas.microsoft.com/office/drawing/2014/main" id="{214F8D0A-8C7D-C1C6-71CF-55FAD88B93D4}"/>
              </a:ext>
            </a:extLst>
          </p:cNvPr>
          <p:cNvSpPr txBox="1"/>
          <p:nvPr/>
        </p:nvSpPr>
        <p:spPr>
          <a:xfrm>
            <a:off x="1119880" y="4135259"/>
            <a:ext cx="5888990" cy="1547495"/>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400" spc="-5" dirty="0">
                <a:solidFill>
                  <a:srgbClr val="CC0000"/>
                </a:solidFill>
                <a:latin typeface="Calibri"/>
                <a:cs typeface="Calibri"/>
              </a:rPr>
              <a:t>2.	</a:t>
            </a:r>
            <a:r>
              <a:rPr sz="2400" dirty="0">
                <a:latin typeface="Calibri"/>
                <a:cs typeface="Calibri"/>
              </a:rPr>
              <a:t>If </a:t>
            </a:r>
            <a:r>
              <a:rPr sz="2400" spc="-5" dirty="0">
                <a:latin typeface="Calibri"/>
                <a:cs typeface="Calibri"/>
              </a:rPr>
              <a:t>we</a:t>
            </a:r>
            <a:r>
              <a:rPr sz="2400" dirty="0">
                <a:latin typeface="Calibri"/>
                <a:cs typeface="Calibri"/>
              </a:rPr>
              <a:t> </a:t>
            </a:r>
            <a:r>
              <a:rPr sz="2400" spc="-5" dirty="0">
                <a:latin typeface="Calibri"/>
                <a:cs typeface="Calibri"/>
              </a:rPr>
              <a:t>want </a:t>
            </a:r>
            <a:r>
              <a:rPr sz="2400" dirty="0">
                <a:solidFill>
                  <a:srgbClr val="CC0000"/>
                </a:solidFill>
                <a:latin typeface="Calibri"/>
                <a:cs typeface="Calibri"/>
              </a:rPr>
              <a:t>all</a:t>
            </a:r>
            <a:r>
              <a:rPr sz="2400" spc="-5" dirty="0">
                <a:solidFill>
                  <a:srgbClr val="CC0000"/>
                </a:solidFill>
                <a:latin typeface="Calibri"/>
                <a:cs typeface="Calibri"/>
              </a:rPr>
              <a:t> </a:t>
            </a:r>
            <a:r>
              <a:rPr sz="2400" spc="-5" dirty="0">
                <a:latin typeface="Calibri"/>
                <a:cs typeface="Calibri"/>
              </a:rPr>
              <a:t>local</a:t>
            </a:r>
            <a:r>
              <a:rPr sz="2400" spc="5" dirty="0">
                <a:latin typeface="Calibri"/>
                <a:cs typeface="Calibri"/>
              </a:rPr>
              <a:t> </a:t>
            </a:r>
            <a:r>
              <a:rPr sz="2400" spc="-5" dirty="0">
                <a:latin typeface="Calibri"/>
                <a:cs typeface="Calibri"/>
              </a:rPr>
              <a:t>alignments </a:t>
            </a:r>
            <a:r>
              <a:rPr sz="2400" spc="-5" dirty="0">
                <a:solidFill>
                  <a:srgbClr val="CC0000"/>
                </a:solidFill>
                <a:latin typeface="Calibri"/>
                <a:cs typeface="Calibri"/>
              </a:rPr>
              <a:t>scoring</a:t>
            </a:r>
            <a:r>
              <a:rPr sz="2400" dirty="0">
                <a:solidFill>
                  <a:srgbClr val="CC0000"/>
                </a:solidFill>
                <a:latin typeface="Calibri"/>
                <a:cs typeface="Calibri"/>
              </a:rPr>
              <a:t> &gt;</a:t>
            </a:r>
            <a:r>
              <a:rPr sz="2400" spc="-5" dirty="0">
                <a:solidFill>
                  <a:srgbClr val="CC0000"/>
                </a:solidFill>
                <a:latin typeface="Calibri"/>
                <a:cs typeface="Calibri"/>
              </a:rPr>
              <a:t> </a:t>
            </a:r>
            <a:r>
              <a:rPr sz="2400" dirty="0">
                <a:solidFill>
                  <a:srgbClr val="CC0000"/>
                </a:solidFill>
                <a:latin typeface="Calibri"/>
                <a:cs typeface="Calibri"/>
              </a:rPr>
              <a:t>t</a:t>
            </a:r>
            <a:endParaRPr sz="2400" dirty="0">
              <a:latin typeface="Calibri"/>
              <a:cs typeface="Calibri"/>
            </a:endParaRPr>
          </a:p>
          <a:p>
            <a:pPr marL="469900" marR="5080">
              <a:lnSpc>
                <a:spcPct val="179200"/>
              </a:lnSpc>
              <a:spcBef>
                <a:spcPts val="500"/>
              </a:spcBef>
              <a:tabLst>
                <a:tab pos="1840864" algn="l"/>
              </a:tabLst>
            </a:pPr>
            <a:r>
              <a:rPr sz="2000" dirty="0">
                <a:latin typeface="Calibri"/>
                <a:cs typeface="Calibri"/>
              </a:rPr>
              <a:t>??	</a:t>
            </a:r>
            <a:r>
              <a:rPr sz="2000" spc="-5" dirty="0">
                <a:latin typeface="Calibri"/>
                <a:cs typeface="Calibri"/>
              </a:rPr>
              <a:t>For </a:t>
            </a:r>
            <a:r>
              <a:rPr sz="2000" dirty="0">
                <a:latin typeface="Calibri"/>
                <a:cs typeface="Calibri"/>
              </a:rPr>
              <a:t>all i, j </a:t>
            </a:r>
            <a:r>
              <a:rPr sz="2000" spc="-5" dirty="0">
                <a:latin typeface="Calibri"/>
                <a:cs typeface="Calibri"/>
              </a:rPr>
              <a:t>find F(i, </a:t>
            </a:r>
            <a:r>
              <a:rPr sz="2000" dirty="0">
                <a:latin typeface="Calibri"/>
                <a:cs typeface="Calibri"/>
              </a:rPr>
              <a:t>j) &gt; t, and </a:t>
            </a:r>
            <a:r>
              <a:rPr sz="2000" spc="-5" dirty="0">
                <a:latin typeface="Calibri"/>
                <a:cs typeface="Calibri"/>
              </a:rPr>
              <a:t>trace back? </a:t>
            </a:r>
            <a:r>
              <a:rPr sz="2000" spc="-440" dirty="0">
                <a:latin typeface="Calibri"/>
                <a:cs typeface="Calibri"/>
              </a:rPr>
              <a:t> </a:t>
            </a:r>
            <a:r>
              <a:rPr sz="2000" spc="-5" dirty="0">
                <a:latin typeface="Calibri"/>
                <a:cs typeface="Calibri"/>
              </a:rPr>
              <a:t>Complicated</a:t>
            </a:r>
            <a:r>
              <a:rPr sz="2000" dirty="0">
                <a:latin typeface="Calibri"/>
                <a:cs typeface="Calibri"/>
              </a:rPr>
              <a:t> by</a:t>
            </a:r>
            <a:r>
              <a:rPr sz="2000" spc="5" dirty="0">
                <a:latin typeface="Calibri"/>
                <a:cs typeface="Calibri"/>
              </a:rPr>
              <a:t> </a:t>
            </a:r>
            <a:r>
              <a:rPr sz="2000" spc="-5" dirty="0">
                <a:latin typeface="Calibri"/>
                <a:cs typeface="Calibri"/>
              </a:rPr>
              <a:t>overlapping</a:t>
            </a:r>
            <a:r>
              <a:rPr sz="2000" dirty="0">
                <a:latin typeface="Calibri"/>
                <a:cs typeface="Calibri"/>
              </a:rPr>
              <a:t> </a:t>
            </a:r>
            <a:r>
              <a:rPr sz="2000" spc="-5" dirty="0">
                <a:latin typeface="Calibri"/>
                <a:cs typeface="Calibri"/>
              </a:rPr>
              <a:t>local</a:t>
            </a:r>
            <a:r>
              <a:rPr sz="2000" spc="5" dirty="0">
                <a:latin typeface="Calibri"/>
                <a:cs typeface="Calibri"/>
              </a:rPr>
              <a:t> </a:t>
            </a:r>
            <a:r>
              <a:rPr sz="2000" spc="-5" dirty="0">
                <a:latin typeface="Calibri"/>
                <a:cs typeface="Calibri"/>
              </a:rPr>
              <a:t>alignments</a:t>
            </a:r>
            <a:endParaRPr sz="2000" dirty="0">
              <a:latin typeface="Calibri"/>
              <a:cs typeface="Calibri"/>
            </a:endParaRPr>
          </a:p>
        </p:txBody>
      </p:sp>
    </p:spTree>
    <p:extLst>
      <p:ext uri="{BB962C8B-B14F-4D97-AF65-F5344CB8AC3E}">
        <p14:creationId xmlns:p14="http://schemas.microsoft.com/office/powerpoint/2010/main" val="2044774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696F7071-FDB1-A8C2-3C36-6D2F39BFD68A}"/>
              </a:ext>
            </a:extLst>
          </p:cNvPr>
          <p:cNvSpPr txBox="1">
            <a:spLocks/>
          </p:cNvSpPr>
          <p:nvPr/>
        </p:nvSpPr>
        <p:spPr>
          <a:xfrm>
            <a:off x="1602739" y="482600"/>
            <a:ext cx="6048363"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t>Local</a:t>
            </a:r>
            <a:r>
              <a:rPr lang="en-US" spc="-50"/>
              <a:t> </a:t>
            </a:r>
            <a:r>
              <a:rPr lang="en-US"/>
              <a:t>alignment</a:t>
            </a:r>
            <a:r>
              <a:rPr lang="en-US" spc="-45"/>
              <a:t> </a:t>
            </a:r>
            <a:r>
              <a:rPr lang="en-US"/>
              <a:t>example</a:t>
            </a:r>
            <a:endParaRPr lang="en-US" dirty="0"/>
          </a:p>
        </p:txBody>
      </p:sp>
      <p:graphicFrame>
        <p:nvGraphicFramePr>
          <p:cNvPr id="4" name="object 7">
            <a:extLst>
              <a:ext uri="{FF2B5EF4-FFF2-40B4-BE49-F238E27FC236}">
                <a16:creationId xmlns:a16="http://schemas.microsoft.com/office/drawing/2014/main" id="{D142E343-B259-E9A4-3DDE-0306A41C8E26}"/>
              </a:ext>
            </a:extLst>
          </p:cNvPr>
          <p:cNvGraphicFramePr>
            <a:graphicFrameLocks noGrp="1"/>
          </p:cNvGraphicFramePr>
          <p:nvPr>
            <p:extLst>
              <p:ext uri="{D42A27DB-BD31-4B8C-83A1-F6EECF244321}">
                <p14:modId xmlns:p14="http://schemas.microsoft.com/office/powerpoint/2010/main" val="2779255322"/>
              </p:ext>
            </p:extLst>
          </p:nvPr>
        </p:nvGraphicFramePr>
        <p:xfrm>
          <a:off x="7162670" y="1711772"/>
          <a:ext cx="3886200" cy="3635700"/>
        </p:xfrm>
        <a:graphic>
          <a:graphicData uri="http://schemas.openxmlformats.org/drawingml/2006/table">
            <a:tbl>
              <a:tblPr firstRow="1" bandRow="1">
                <a:tableStyleId>{2D5ABB26-0587-4C30-8999-92F81FD0307C}</a:tableStyleId>
              </a:tblPr>
              <a:tblGrid>
                <a:gridCol w="485775">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85775">
                  <a:extLst>
                    <a:ext uri="{9D8B030D-6E8A-4147-A177-3AD203B41FA5}">
                      <a16:colId xmlns:a16="http://schemas.microsoft.com/office/drawing/2014/main" val="20003"/>
                    </a:ext>
                  </a:extLst>
                </a:gridCol>
                <a:gridCol w="485775">
                  <a:extLst>
                    <a:ext uri="{9D8B030D-6E8A-4147-A177-3AD203B41FA5}">
                      <a16:colId xmlns:a16="http://schemas.microsoft.com/office/drawing/2014/main" val="20004"/>
                    </a:ext>
                  </a:extLst>
                </a:gridCol>
                <a:gridCol w="485775">
                  <a:extLst>
                    <a:ext uri="{9D8B030D-6E8A-4147-A177-3AD203B41FA5}">
                      <a16:colId xmlns:a16="http://schemas.microsoft.com/office/drawing/2014/main" val="20005"/>
                    </a:ext>
                  </a:extLst>
                </a:gridCol>
                <a:gridCol w="485775">
                  <a:extLst>
                    <a:ext uri="{9D8B030D-6E8A-4147-A177-3AD203B41FA5}">
                      <a16:colId xmlns:a16="http://schemas.microsoft.com/office/drawing/2014/main" val="20006"/>
                    </a:ext>
                  </a:extLst>
                </a:gridCol>
                <a:gridCol w="485775">
                  <a:extLst>
                    <a:ext uri="{9D8B030D-6E8A-4147-A177-3AD203B41FA5}">
                      <a16:colId xmlns:a16="http://schemas.microsoft.com/office/drawing/2014/main" val="20007"/>
                    </a:ext>
                  </a:extLst>
                </a:gridCol>
              </a:tblGrid>
              <a:tr h="518159">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A</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A</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C</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0"/>
                  </a:ext>
                </a:extLst>
              </a:tr>
              <a:tr h="519591">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1"/>
                  </a:ext>
                </a:extLst>
              </a:tr>
              <a:tr h="519590">
                <a:tc>
                  <a:txBody>
                    <a:bodyPr/>
                    <a:lstStyle/>
                    <a:p>
                      <a:pPr marL="90805">
                        <a:lnSpc>
                          <a:spcPct val="100000"/>
                        </a:lnSpc>
                        <a:spcBef>
                          <a:spcPts val="360"/>
                        </a:spcBef>
                      </a:pPr>
                      <a:r>
                        <a:rPr sz="2800" dirty="0">
                          <a:latin typeface="Courier New"/>
                          <a:cs typeface="Courier New"/>
                        </a:rPr>
                        <a:t>A</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2"/>
                  </a:ext>
                </a:extLst>
              </a:tr>
              <a:tr h="519590">
                <a:tc>
                  <a:txBody>
                    <a:bodyPr/>
                    <a:lstStyle/>
                    <a:p>
                      <a:pPr marL="90805">
                        <a:lnSpc>
                          <a:spcPct val="100000"/>
                        </a:lnSpc>
                        <a:spcBef>
                          <a:spcPts val="360"/>
                        </a:spcBef>
                      </a:pPr>
                      <a:r>
                        <a:rPr sz="2800" dirty="0">
                          <a:latin typeface="Courier New"/>
                          <a:cs typeface="Courier New"/>
                        </a:rPr>
                        <a:t>T</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3"/>
                  </a:ext>
                </a:extLst>
              </a:tr>
              <a:tr h="519590">
                <a:tc>
                  <a:txBody>
                    <a:bodyPr/>
                    <a:lstStyle/>
                    <a:p>
                      <a:pPr marL="90805">
                        <a:lnSpc>
                          <a:spcPct val="100000"/>
                        </a:lnSpc>
                        <a:spcBef>
                          <a:spcPts val="360"/>
                        </a:spcBef>
                      </a:pPr>
                      <a:r>
                        <a:rPr sz="2800" dirty="0">
                          <a:latin typeface="Courier New"/>
                          <a:cs typeface="Courier New"/>
                        </a:rPr>
                        <a:t>C</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4"/>
                  </a:ext>
                </a:extLst>
              </a:tr>
              <a:tr h="519590">
                <a:tc>
                  <a:txBody>
                    <a:bodyPr/>
                    <a:lstStyle/>
                    <a:p>
                      <a:pPr marL="90805">
                        <a:lnSpc>
                          <a:spcPct val="100000"/>
                        </a:lnSpc>
                        <a:spcBef>
                          <a:spcPts val="360"/>
                        </a:spcBef>
                      </a:pPr>
                      <a:r>
                        <a:rPr sz="2800" dirty="0">
                          <a:latin typeface="Courier New"/>
                          <a:cs typeface="Courier New"/>
                        </a:rPr>
                        <a:t>A</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5"/>
                  </a:ext>
                </a:extLst>
              </a:tr>
              <a:tr h="519590">
                <a:tc>
                  <a:txBody>
                    <a:bodyPr/>
                    <a:lstStyle/>
                    <a:p>
                      <a:pPr marL="90805">
                        <a:lnSpc>
                          <a:spcPct val="100000"/>
                        </a:lnSpc>
                        <a:spcBef>
                          <a:spcPts val="360"/>
                        </a:spcBef>
                      </a:pPr>
                      <a:r>
                        <a:rPr sz="2800" dirty="0">
                          <a:latin typeface="Courier New"/>
                          <a:cs typeface="Courier New"/>
                        </a:rPr>
                        <a:t>T</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5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6"/>
                  </a:ext>
                </a:extLst>
              </a:tr>
            </a:tbl>
          </a:graphicData>
        </a:graphic>
      </p:graphicFrame>
      <p:sp>
        <p:nvSpPr>
          <p:cNvPr id="5" name="object 8">
            <a:extLst>
              <a:ext uri="{FF2B5EF4-FFF2-40B4-BE49-F238E27FC236}">
                <a16:creationId xmlns:a16="http://schemas.microsoft.com/office/drawing/2014/main" id="{DC6FC935-49AE-FF7C-1208-85D1C70759DC}"/>
              </a:ext>
            </a:extLst>
          </p:cNvPr>
          <p:cNvSpPr txBox="1"/>
          <p:nvPr/>
        </p:nvSpPr>
        <p:spPr>
          <a:xfrm>
            <a:off x="1602739" y="2102471"/>
            <a:ext cx="3826510" cy="2334260"/>
          </a:xfrm>
          <a:prstGeom prst="rect">
            <a:avLst/>
          </a:prstGeom>
        </p:spPr>
        <p:txBody>
          <a:bodyPr vert="horz" wrap="square" lIns="0" tIns="33020" rIns="0" bIns="0" rtlCol="0">
            <a:spAutoFit/>
          </a:bodyPr>
          <a:lstStyle/>
          <a:p>
            <a:pPr marL="12700" marR="1671320">
              <a:lnSpc>
                <a:spcPts val="3300"/>
              </a:lnSpc>
              <a:spcBef>
                <a:spcPts val="260"/>
              </a:spcBef>
            </a:pPr>
            <a:r>
              <a:rPr lang="en-US" sz="2800">
                <a:latin typeface="Courier New"/>
                <a:cs typeface="Courier New"/>
              </a:rPr>
              <a:t>X</a:t>
            </a:r>
            <a:r>
              <a:rPr lang="en-US" sz="2800" spc="5">
                <a:latin typeface="Courier New"/>
                <a:cs typeface="Courier New"/>
              </a:rPr>
              <a:t> </a:t>
            </a:r>
            <a:r>
              <a:rPr lang="en-US" sz="2800">
                <a:latin typeface="Courier New"/>
                <a:cs typeface="Courier New"/>
              </a:rPr>
              <a:t>=</a:t>
            </a:r>
            <a:r>
              <a:rPr lang="en-US" sz="2800" spc="10">
                <a:latin typeface="Courier New"/>
                <a:cs typeface="Courier New"/>
              </a:rPr>
              <a:t> </a:t>
            </a:r>
            <a:r>
              <a:rPr lang="en-US" sz="2800">
                <a:latin typeface="Courier New"/>
                <a:cs typeface="Courier New"/>
              </a:rPr>
              <a:t>ATCAT </a:t>
            </a:r>
            <a:r>
              <a:rPr lang="en-US" sz="2800" spc="-1664">
                <a:latin typeface="Courier New"/>
                <a:cs typeface="Courier New"/>
              </a:rPr>
              <a:t> </a:t>
            </a:r>
            <a:r>
              <a:rPr lang="en-US" sz="2800">
                <a:latin typeface="Courier New"/>
                <a:cs typeface="Courier New"/>
              </a:rPr>
              <a:t>Y</a:t>
            </a:r>
            <a:r>
              <a:rPr lang="en-US" sz="2800" spc="-55">
                <a:latin typeface="Courier New"/>
                <a:cs typeface="Courier New"/>
              </a:rPr>
              <a:t> </a:t>
            </a:r>
            <a:r>
              <a:rPr lang="en-US" sz="2800">
                <a:latin typeface="Courier New"/>
                <a:cs typeface="Courier New"/>
              </a:rPr>
              <a:t>=</a:t>
            </a:r>
            <a:r>
              <a:rPr lang="en-US" sz="2800" spc="-55">
                <a:latin typeface="Courier New"/>
                <a:cs typeface="Courier New"/>
              </a:rPr>
              <a:t> </a:t>
            </a:r>
            <a:r>
              <a:rPr lang="en-US" sz="2800">
                <a:latin typeface="Courier New"/>
                <a:cs typeface="Courier New"/>
              </a:rPr>
              <a:t>ATTATC</a:t>
            </a:r>
          </a:p>
          <a:p>
            <a:pPr>
              <a:lnSpc>
                <a:spcPct val="100000"/>
              </a:lnSpc>
              <a:spcBef>
                <a:spcPts val="5"/>
              </a:spcBef>
            </a:pPr>
            <a:endParaRPr lang="en-US" sz="2500">
              <a:latin typeface="Courier New"/>
              <a:cs typeface="Courier New"/>
            </a:endParaRPr>
          </a:p>
          <a:p>
            <a:pPr marL="12700">
              <a:lnSpc>
                <a:spcPts val="2840"/>
              </a:lnSpc>
            </a:pPr>
            <a:r>
              <a:rPr lang="en-US" sz="2400">
                <a:latin typeface="Calibri"/>
                <a:cs typeface="Calibri"/>
              </a:rPr>
              <a:t>Let:</a:t>
            </a:r>
          </a:p>
          <a:p>
            <a:pPr marL="81280">
              <a:lnSpc>
                <a:spcPts val="2840"/>
              </a:lnSpc>
            </a:pPr>
            <a:r>
              <a:rPr lang="en-US" sz="2400">
                <a:latin typeface="Calibri"/>
                <a:cs typeface="Calibri"/>
              </a:rPr>
              <a:t>m</a:t>
            </a:r>
            <a:r>
              <a:rPr lang="en-US" sz="2400" spc="-10">
                <a:latin typeface="Calibri"/>
                <a:cs typeface="Calibri"/>
              </a:rPr>
              <a:t> </a:t>
            </a:r>
            <a:r>
              <a:rPr lang="en-US" sz="2400">
                <a:latin typeface="Calibri"/>
                <a:cs typeface="Calibri"/>
              </a:rPr>
              <a:t>=</a:t>
            </a:r>
            <a:r>
              <a:rPr lang="en-US" sz="2400" spc="-10">
                <a:latin typeface="Calibri"/>
                <a:cs typeface="Calibri"/>
              </a:rPr>
              <a:t> </a:t>
            </a:r>
            <a:r>
              <a:rPr lang="en-US" sz="2400">
                <a:latin typeface="Calibri"/>
                <a:cs typeface="Calibri"/>
              </a:rPr>
              <a:t>1</a:t>
            </a:r>
            <a:r>
              <a:rPr lang="en-US" sz="2400" spc="-5">
                <a:latin typeface="Calibri"/>
                <a:cs typeface="Calibri"/>
              </a:rPr>
              <a:t> </a:t>
            </a:r>
            <a:r>
              <a:rPr lang="en-US" sz="2400" spc="-5">
                <a:solidFill>
                  <a:srgbClr val="1A5651"/>
                </a:solidFill>
                <a:latin typeface="Calibri"/>
                <a:cs typeface="Calibri"/>
              </a:rPr>
              <a:t>(1 point</a:t>
            </a:r>
            <a:r>
              <a:rPr lang="en-US" sz="2400" spc="-10">
                <a:solidFill>
                  <a:srgbClr val="1A5651"/>
                </a:solidFill>
                <a:latin typeface="Calibri"/>
                <a:cs typeface="Calibri"/>
              </a:rPr>
              <a:t> </a:t>
            </a:r>
            <a:r>
              <a:rPr lang="en-US" sz="2400" spc="-5">
                <a:solidFill>
                  <a:srgbClr val="1A5651"/>
                </a:solidFill>
                <a:latin typeface="Calibri"/>
                <a:cs typeface="Calibri"/>
              </a:rPr>
              <a:t>for match)</a:t>
            </a:r>
            <a:endParaRPr lang="en-US" sz="2400">
              <a:latin typeface="Calibri"/>
              <a:cs typeface="Calibri"/>
            </a:endParaRPr>
          </a:p>
          <a:p>
            <a:pPr marL="81280">
              <a:lnSpc>
                <a:spcPct val="100000"/>
              </a:lnSpc>
              <a:spcBef>
                <a:spcPts val="20"/>
              </a:spcBef>
            </a:pPr>
            <a:r>
              <a:rPr lang="en-US" sz="2400">
                <a:latin typeface="Calibri"/>
                <a:cs typeface="Calibri"/>
              </a:rPr>
              <a:t>d =</a:t>
            </a:r>
            <a:r>
              <a:rPr lang="en-US" sz="2400" spc="-5">
                <a:latin typeface="Calibri"/>
                <a:cs typeface="Calibri"/>
              </a:rPr>
              <a:t> </a:t>
            </a:r>
            <a:r>
              <a:rPr lang="en-US" sz="2400">
                <a:latin typeface="Calibri"/>
                <a:cs typeface="Calibri"/>
              </a:rPr>
              <a:t>1 </a:t>
            </a:r>
            <a:r>
              <a:rPr lang="en-US" sz="2400" spc="-5">
                <a:solidFill>
                  <a:srgbClr val="1A5651"/>
                </a:solidFill>
                <a:latin typeface="Calibri"/>
                <a:cs typeface="Calibri"/>
              </a:rPr>
              <a:t>(</a:t>
            </a:r>
            <a:r>
              <a:rPr lang="en-US" sz="2400" spc="-490">
                <a:solidFill>
                  <a:srgbClr val="1A5651"/>
                </a:solidFill>
                <a:latin typeface="Calibri"/>
                <a:cs typeface="Calibri"/>
              </a:rPr>
              <a:t>-­‐</a:t>
            </a:r>
            <a:r>
              <a:rPr lang="en-US" sz="2400">
                <a:solidFill>
                  <a:srgbClr val="1A5651"/>
                </a:solidFill>
                <a:latin typeface="Calibri"/>
                <a:cs typeface="Calibri"/>
              </a:rPr>
              <a:t>1 p</a:t>
            </a:r>
            <a:r>
              <a:rPr lang="en-US" sz="2400" spc="-5">
                <a:solidFill>
                  <a:srgbClr val="1A5651"/>
                </a:solidFill>
                <a:latin typeface="Calibri"/>
                <a:cs typeface="Calibri"/>
              </a:rPr>
              <a:t>o</a:t>
            </a:r>
            <a:r>
              <a:rPr lang="en-US" sz="2400">
                <a:solidFill>
                  <a:srgbClr val="1A5651"/>
                </a:solidFill>
                <a:latin typeface="Calibri"/>
                <a:cs typeface="Calibri"/>
              </a:rPr>
              <a:t>int f</a:t>
            </a:r>
            <a:r>
              <a:rPr lang="en-US" sz="2400" spc="-5">
                <a:solidFill>
                  <a:srgbClr val="1A5651"/>
                </a:solidFill>
                <a:latin typeface="Calibri"/>
                <a:cs typeface="Calibri"/>
              </a:rPr>
              <a:t>o</a:t>
            </a:r>
            <a:r>
              <a:rPr lang="en-US" sz="2400">
                <a:solidFill>
                  <a:srgbClr val="1A5651"/>
                </a:solidFill>
                <a:latin typeface="Calibri"/>
                <a:cs typeface="Calibri"/>
              </a:rPr>
              <a:t>r del</a:t>
            </a:r>
            <a:r>
              <a:rPr lang="en-US" sz="2400" spc="-5">
                <a:solidFill>
                  <a:srgbClr val="1A5651"/>
                </a:solidFill>
                <a:latin typeface="Calibri"/>
                <a:cs typeface="Calibri"/>
              </a:rPr>
              <a:t>/</a:t>
            </a:r>
            <a:r>
              <a:rPr lang="en-US" sz="2400">
                <a:solidFill>
                  <a:srgbClr val="1A5651"/>
                </a:solidFill>
                <a:latin typeface="Calibri"/>
                <a:cs typeface="Calibri"/>
              </a:rPr>
              <a:t>ins</a:t>
            </a:r>
            <a:r>
              <a:rPr lang="en-US" sz="2400" spc="-5">
                <a:solidFill>
                  <a:srgbClr val="1A5651"/>
                </a:solidFill>
                <a:latin typeface="Calibri"/>
                <a:cs typeface="Calibri"/>
              </a:rPr>
              <a:t>/</a:t>
            </a:r>
            <a:r>
              <a:rPr lang="en-US" sz="2400">
                <a:solidFill>
                  <a:srgbClr val="1A5651"/>
                </a:solidFill>
                <a:latin typeface="Calibri"/>
                <a:cs typeface="Calibri"/>
              </a:rPr>
              <a:t>sub)</a:t>
            </a:r>
            <a:endParaRPr lang="en-US" sz="2400" dirty="0">
              <a:latin typeface="Calibri"/>
              <a:cs typeface="Calibri"/>
            </a:endParaRPr>
          </a:p>
        </p:txBody>
      </p:sp>
    </p:spTree>
    <p:extLst>
      <p:ext uri="{BB962C8B-B14F-4D97-AF65-F5344CB8AC3E}">
        <p14:creationId xmlns:p14="http://schemas.microsoft.com/office/powerpoint/2010/main" val="1760387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2858CC78-13A7-63A1-D41A-5A47FCD2CA5E}"/>
              </a:ext>
            </a:extLst>
          </p:cNvPr>
          <p:cNvSpPr txBox="1">
            <a:spLocks/>
          </p:cNvSpPr>
          <p:nvPr/>
        </p:nvSpPr>
        <p:spPr>
          <a:xfrm>
            <a:off x="1602739" y="482600"/>
            <a:ext cx="5899073"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t>Local</a:t>
            </a:r>
            <a:r>
              <a:rPr lang="en-US" spc="-50"/>
              <a:t> </a:t>
            </a:r>
            <a:r>
              <a:rPr lang="en-US"/>
              <a:t>alignment</a:t>
            </a:r>
            <a:r>
              <a:rPr lang="en-US" spc="-45"/>
              <a:t> </a:t>
            </a:r>
            <a:r>
              <a:rPr lang="en-US"/>
              <a:t>example</a:t>
            </a:r>
            <a:endParaRPr lang="en-US" dirty="0"/>
          </a:p>
        </p:txBody>
      </p:sp>
      <p:graphicFrame>
        <p:nvGraphicFramePr>
          <p:cNvPr id="3" name="object 7">
            <a:extLst>
              <a:ext uri="{FF2B5EF4-FFF2-40B4-BE49-F238E27FC236}">
                <a16:creationId xmlns:a16="http://schemas.microsoft.com/office/drawing/2014/main" id="{76748EC6-024C-AEF9-258A-E9313D9A37BB}"/>
              </a:ext>
            </a:extLst>
          </p:cNvPr>
          <p:cNvGraphicFramePr>
            <a:graphicFrameLocks noGrp="1"/>
          </p:cNvGraphicFramePr>
          <p:nvPr>
            <p:extLst>
              <p:ext uri="{D42A27DB-BD31-4B8C-83A1-F6EECF244321}">
                <p14:modId xmlns:p14="http://schemas.microsoft.com/office/powerpoint/2010/main" val="923002405"/>
              </p:ext>
            </p:extLst>
          </p:nvPr>
        </p:nvGraphicFramePr>
        <p:xfrm>
          <a:off x="6817438" y="1500284"/>
          <a:ext cx="3886200" cy="3627114"/>
        </p:xfrm>
        <a:graphic>
          <a:graphicData uri="http://schemas.openxmlformats.org/drawingml/2006/table">
            <a:tbl>
              <a:tblPr firstRow="1" bandRow="1">
                <a:tableStyleId>{2D5ABB26-0587-4C30-8999-92F81FD0307C}</a:tableStyleId>
              </a:tblPr>
              <a:tblGrid>
                <a:gridCol w="485775">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85775">
                  <a:extLst>
                    <a:ext uri="{9D8B030D-6E8A-4147-A177-3AD203B41FA5}">
                      <a16:colId xmlns:a16="http://schemas.microsoft.com/office/drawing/2014/main" val="20003"/>
                    </a:ext>
                  </a:extLst>
                </a:gridCol>
                <a:gridCol w="485775">
                  <a:extLst>
                    <a:ext uri="{9D8B030D-6E8A-4147-A177-3AD203B41FA5}">
                      <a16:colId xmlns:a16="http://schemas.microsoft.com/office/drawing/2014/main" val="20004"/>
                    </a:ext>
                  </a:extLst>
                </a:gridCol>
                <a:gridCol w="485775">
                  <a:extLst>
                    <a:ext uri="{9D8B030D-6E8A-4147-A177-3AD203B41FA5}">
                      <a16:colId xmlns:a16="http://schemas.microsoft.com/office/drawing/2014/main" val="20005"/>
                    </a:ext>
                  </a:extLst>
                </a:gridCol>
                <a:gridCol w="485775">
                  <a:extLst>
                    <a:ext uri="{9D8B030D-6E8A-4147-A177-3AD203B41FA5}">
                      <a16:colId xmlns:a16="http://schemas.microsoft.com/office/drawing/2014/main" val="20006"/>
                    </a:ext>
                  </a:extLst>
                </a:gridCol>
                <a:gridCol w="485775">
                  <a:extLst>
                    <a:ext uri="{9D8B030D-6E8A-4147-A177-3AD203B41FA5}">
                      <a16:colId xmlns:a16="http://schemas.microsoft.com/office/drawing/2014/main" val="20007"/>
                    </a:ext>
                  </a:extLst>
                </a:gridCol>
              </a:tblGrid>
              <a:tr h="518159">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A</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A</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C</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0"/>
                  </a:ext>
                </a:extLst>
              </a:tr>
              <a:tr h="518160">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1"/>
                  </a:ext>
                </a:extLst>
              </a:tr>
              <a:tr h="518159">
                <a:tc>
                  <a:txBody>
                    <a:bodyPr/>
                    <a:lstStyle/>
                    <a:p>
                      <a:pPr marL="90805">
                        <a:lnSpc>
                          <a:spcPct val="100000"/>
                        </a:lnSpc>
                        <a:spcBef>
                          <a:spcPts val="360"/>
                        </a:spcBef>
                      </a:pPr>
                      <a:r>
                        <a:rPr sz="2800" dirty="0">
                          <a:latin typeface="Courier New"/>
                          <a:cs typeface="Courier New"/>
                        </a:rPr>
                        <a:t>A</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2"/>
                  </a:ext>
                </a:extLst>
              </a:tr>
              <a:tr h="518159">
                <a:tc>
                  <a:txBody>
                    <a:bodyPr/>
                    <a:lstStyle/>
                    <a:p>
                      <a:pPr marL="90805">
                        <a:lnSpc>
                          <a:spcPct val="100000"/>
                        </a:lnSpc>
                        <a:spcBef>
                          <a:spcPts val="360"/>
                        </a:spcBef>
                      </a:pPr>
                      <a:r>
                        <a:rPr sz="2800" dirty="0">
                          <a:latin typeface="Courier New"/>
                          <a:cs typeface="Courier New"/>
                        </a:rPr>
                        <a:t>T</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3"/>
                  </a:ext>
                </a:extLst>
              </a:tr>
              <a:tr h="518159">
                <a:tc>
                  <a:txBody>
                    <a:bodyPr/>
                    <a:lstStyle/>
                    <a:p>
                      <a:pPr marL="90805">
                        <a:lnSpc>
                          <a:spcPct val="100000"/>
                        </a:lnSpc>
                        <a:spcBef>
                          <a:spcPts val="360"/>
                        </a:spcBef>
                      </a:pPr>
                      <a:r>
                        <a:rPr sz="2800" dirty="0">
                          <a:latin typeface="Courier New"/>
                          <a:cs typeface="Courier New"/>
                        </a:rPr>
                        <a:t>C</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3</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4"/>
                  </a:ext>
                </a:extLst>
              </a:tr>
              <a:tr h="518159">
                <a:tc>
                  <a:txBody>
                    <a:bodyPr/>
                    <a:lstStyle/>
                    <a:p>
                      <a:pPr marL="90805">
                        <a:lnSpc>
                          <a:spcPct val="100000"/>
                        </a:lnSpc>
                        <a:spcBef>
                          <a:spcPts val="360"/>
                        </a:spcBef>
                      </a:pPr>
                      <a:r>
                        <a:rPr sz="2800" dirty="0">
                          <a:latin typeface="Courier New"/>
                          <a:cs typeface="Courier New"/>
                        </a:rPr>
                        <a:t>A</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5"/>
                  </a:ext>
                </a:extLst>
              </a:tr>
              <a:tr h="518159">
                <a:tc>
                  <a:txBody>
                    <a:bodyPr/>
                    <a:lstStyle/>
                    <a:p>
                      <a:pPr marL="90805">
                        <a:lnSpc>
                          <a:spcPct val="100000"/>
                        </a:lnSpc>
                        <a:spcBef>
                          <a:spcPts val="360"/>
                        </a:spcBef>
                      </a:pPr>
                      <a:r>
                        <a:rPr sz="2800" dirty="0">
                          <a:latin typeface="Courier New"/>
                          <a:cs typeface="Courier New"/>
                        </a:rPr>
                        <a:t>T</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3</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2</a:t>
                      </a: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6"/>
                  </a:ext>
                </a:extLst>
              </a:tr>
            </a:tbl>
          </a:graphicData>
        </a:graphic>
      </p:graphicFrame>
      <p:sp>
        <p:nvSpPr>
          <p:cNvPr id="4" name="object 32">
            <a:extLst>
              <a:ext uri="{FF2B5EF4-FFF2-40B4-BE49-F238E27FC236}">
                <a16:creationId xmlns:a16="http://schemas.microsoft.com/office/drawing/2014/main" id="{320F76D0-7FB5-24A0-7360-DCF82AD0CD78}"/>
              </a:ext>
            </a:extLst>
          </p:cNvPr>
          <p:cNvSpPr txBox="1"/>
          <p:nvPr/>
        </p:nvSpPr>
        <p:spPr>
          <a:xfrm>
            <a:off x="1602739" y="1869206"/>
            <a:ext cx="2159635" cy="871219"/>
          </a:xfrm>
          <a:prstGeom prst="rect">
            <a:avLst/>
          </a:prstGeom>
        </p:spPr>
        <p:txBody>
          <a:bodyPr vert="horz" wrap="square" lIns="0" tIns="33020" rIns="0" bIns="0" rtlCol="0">
            <a:spAutoFit/>
          </a:bodyPr>
          <a:lstStyle/>
          <a:p>
            <a:pPr marL="12700" marR="5080">
              <a:lnSpc>
                <a:spcPts val="3300"/>
              </a:lnSpc>
              <a:spcBef>
                <a:spcPts val="260"/>
              </a:spcBef>
            </a:pPr>
            <a:r>
              <a:rPr sz="2800" dirty="0">
                <a:latin typeface="Courier New"/>
                <a:cs typeface="Courier New"/>
              </a:rPr>
              <a:t>X</a:t>
            </a:r>
            <a:r>
              <a:rPr sz="2800" spc="5" dirty="0">
                <a:latin typeface="Courier New"/>
                <a:cs typeface="Courier New"/>
              </a:rPr>
              <a:t> </a:t>
            </a:r>
            <a:r>
              <a:rPr sz="2800" dirty="0">
                <a:latin typeface="Courier New"/>
                <a:cs typeface="Courier New"/>
              </a:rPr>
              <a:t>=</a:t>
            </a:r>
            <a:r>
              <a:rPr sz="2800" spc="5" dirty="0">
                <a:latin typeface="Courier New"/>
                <a:cs typeface="Courier New"/>
              </a:rPr>
              <a:t> </a:t>
            </a:r>
            <a:r>
              <a:rPr sz="2800" dirty="0">
                <a:latin typeface="Courier New"/>
                <a:cs typeface="Courier New"/>
              </a:rPr>
              <a:t>ATCAT </a:t>
            </a:r>
            <a:r>
              <a:rPr sz="2800" spc="-1664" dirty="0">
                <a:latin typeface="Courier New"/>
                <a:cs typeface="Courier New"/>
              </a:rPr>
              <a:t> </a:t>
            </a:r>
            <a:r>
              <a:rPr sz="2800" dirty="0">
                <a:latin typeface="Courier New"/>
                <a:cs typeface="Courier New"/>
              </a:rPr>
              <a:t>Y</a:t>
            </a:r>
            <a:r>
              <a:rPr sz="2800" spc="-55" dirty="0">
                <a:latin typeface="Courier New"/>
                <a:cs typeface="Courier New"/>
              </a:rPr>
              <a:t> </a:t>
            </a:r>
            <a:r>
              <a:rPr sz="2800" dirty="0">
                <a:latin typeface="Courier New"/>
                <a:cs typeface="Courier New"/>
              </a:rPr>
              <a:t>=</a:t>
            </a:r>
            <a:r>
              <a:rPr sz="2800" spc="-55" dirty="0">
                <a:latin typeface="Courier New"/>
                <a:cs typeface="Courier New"/>
              </a:rPr>
              <a:t> </a:t>
            </a:r>
            <a:r>
              <a:rPr sz="2800" dirty="0">
                <a:latin typeface="Courier New"/>
                <a:cs typeface="Courier New"/>
              </a:rPr>
              <a:t>ATTATC</a:t>
            </a:r>
          </a:p>
        </p:txBody>
      </p:sp>
    </p:spTree>
    <p:extLst>
      <p:ext uri="{BB962C8B-B14F-4D97-AF65-F5344CB8AC3E}">
        <p14:creationId xmlns:p14="http://schemas.microsoft.com/office/powerpoint/2010/main" val="1287606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1D75286C-85EE-3F07-9B65-EF2B1D1AD4AD}"/>
              </a:ext>
            </a:extLst>
          </p:cNvPr>
          <p:cNvSpPr txBox="1">
            <a:spLocks/>
          </p:cNvSpPr>
          <p:nvPr/>
        </p:nvSpPr>
        <p:spPr>
          <a:xfrm>
            <a:off x="1602739" y="482600"/>
            <a:ext cx="6290959"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t>Local</a:t>
            </a:r>
            <a:r>
              <a:rPr lang="en-US" spc="-50"/>
              <a:t> </a:t>
            </a:r>
            <a:r>
              <a:rPr lang="en-US"/>
              <a:t>alignment</a:t>
            </a:r>
            <a:r>
              <a:rPr lang="en-US" spc="-45"/>
              <a:t> </a:t>
            </a:r>
            <a:r>
              <a:rPr lang="en-US"/>
              <a:t>example</a:t>
            </a:r>
            <a:endParaRPr lang="en-US" dirty="0"/>
          </a:p>
        </p:txBody>
      </p:sp>
      <p:graphicFrame>
        <p:nvGraphicFramePr>
          <p:cNvPr id="3" name="object 7">
            <a:extLst>
              <a:ext uri="{FF2B5EF4-FFF2-40B4-BE49-F238E27FC236}">
                <a16:creationId xmlns:a16="http://schemas.microsoft.com/office/drawing/2014/main" id="{6530FD74-0E52-4B97-D8C8-587DA8B68122}"/>
              </a:ext>
            </a:extLst>
          </p:cNvPr>
          <p:cNvGraphicFramePr>
            <a:graphicFrameLocks noGrp="1"/>
          </p:cNvGraphicFramePr>
          <p:nvPr>
            <p:extLst>
              <p:ext uri="{D42A27DB-BD31-4B8C-83A1-F6EECF244321}">
                <p14:modId xmlns:p14="http://schemas.microsoft.com/office/powerpoint/2010/main" val="3059902940"/>
              </p:ext>
            </p:extLst>
          </p:nvPr>
        </p:nvGraphicFramePr>
        <p:xfrm>
          <a:off x="6770785" y="1615443"/>
          <a:ext cx="3886200" cy="3627114"/>
        </p:xfrm>
        <a:graphic>
          <a:graphicData uri="http://schemas.openxmlformats.org/drawingml/2006/table">
            <a:tbl>
              <a:tblPr firstRow="1" bandRow="1">
                <a:tableStyleId>{2D5ABB26-0587-4C30-8999-92F81FD0307C}</a:tableStyleId>
              </a:tblPr>
              <a:tblGrid>
                <a:gridCol w="485775">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85775">
                  <a:extLst>
                    <a:ext uri="{9D8B030D-6E8A-4147-A177-3AD203B41FA5}">
                      <a16:colId xmlns:a16="http://schemas.microsoft.com/office/drawing/2014/main" val="20003"/>
                    </a:ext>
                  </a:extLst>
                </a:gridCol>
                <a:gridCol w="485775">
                  <a:extLst>
                    <a:ext uri="{9D8B030D-6E8A-4147-A177-3AD203B41FA5}">
                      <a16:colId xmlns:a16="http://schemas.microsoft.com/office/drawing/2014/main" val="20004"/>
                    </a:ext>
                  </a:extLst>
                </a:gridCol>
                <a:gridCol w="485775">
                  <a:extLst>
                    <a:ext uri="{9D8B030D-6E8A-4147-A177-3AD203B41FA5}">
                      <a16:colId xmlns:a16="http://schemas.microsoft.com/office/drawing/2014/main" val="20005"/>
                    </a:ext>
                  </a:extLst>
                </a:gridCol>
                <a:gridCol w="485775">
                  <a:extLst>
                    <a:ext uri="{9D8B030D-6E8A-4147-A177-3AD203B41FA5}">
                      <a16:colId xmlns:a16="http://schemas.microsoft.com/office/drawing/2014/main" val="20006"/>
                    </a:ext>
                  </a:extLst>
                </a:gridCol>
                <a:gridCol w="485775">
                  <a:extLst>
                    <a:ext uri="{9D8B030D-6E8A-4147-A177-3AD203B41FA5}">
                      <a16:colId xmlns:a16="http://schemas.microsoft.com/office/drawing/2014/main" val="20007"/>
                    </a:ext>
                  </a:extLst>
                </a:gridCol>
              </a:tblGrid>
              <a:tr h="518159">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A</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A</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C</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0"/>
                  </a:ext>
                </a:extLst>
              </a:tr>
              <a:tr h="518160">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1"/>
                  </a:ext>
                </a:extLst>
              </a:tr>
              <a:tr h="518159">
                <a:tc>
                  <a:txBody>
                    <a:bodyPr/>
                    <a:lstStyle/>
                    <a:p>
                      <a:pPr marL="90805">
                        <a:lnSpc>
                          <a:spcPct val="100000"/>
                        </a:lnSpc>
                        <a:spcBef>
                          <a:spcPts val="360"/>
                        </a:spcBef>
                      </a:pPr>
                      <a:r>
                        <a:rPr sz="2800" dirty="0">
                          <a:latin typeface="Courier New"/>
                          <a:cs typeface="Courier New"/>
                        </a:rPr>
                        <a:t>A</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solidFill>
                            <a:srgbClr val="FF0000"/>
                          </a:solidFill>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2"/>
                  </a:ext>
                </a:extLst>
              </a:tr>
              <a:tr h="518159">
                <a:tc>
                  <a:txBody>
                    <a:bodyPr/>
                    <a:lstStyle/>
                    <a:p>
                      <a:pPr marL="90805">
                        <a:lnSpc>
                          <a:spcPct val="100000"/>
                        </a:lnSpc>
                        <a:spcBef>
                          <a:spcPts val="360"/>
                        </a:spcBef>
                      </a:pPr>
                      <a:r>
                        <a:rPr sz="2800" dirty="0">
                          <a:latin typeface="Courier New"/>
                          <a:cs typeface="Courier New"/>
                        </a:rPr>
                        <a:t>T</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solidFill>
                            <a:srgbClr val="FF0000"/>
                          </a:solidFill>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3"/>
                  </a:ext>
                </a:extLst>
              </a:tr>
              <a:tr h="518159">
                <a:tc>
                  <a:txBody>
                    <a:bodyPr/>
                    <a:lstStyle/>
                    <a:p>
                      <a:pPr marL="90805">
                        <a:lnSpc>
                          <a:spcPct val="100000"/>
                        </a:lnSpc>
                        <a:spcBef>
                          <a:spcPts val="360"/>
                        </a:spcBef>
                      </a:pPr>
                      <a:r>
                        <a:rPr sz="2800" dirty="0">
                          <a:latin typeface="Courier New"/>
                          <a:cs typeface="Courier New"/>
                        </a:rPr>
                        <a:t>C</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solidFill>
                            <a:srgbClr val="FF0000"/>
                          </a:solidFill>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3</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4"/>
                  </a:ext>
                </a:extLst>
              </a:tr>
              <a:tr h="518159">
                <a:tc>
                  <a:txBody>
                    <a:bodyPr/>
                    <a:lstStyle/>
                    <a:p>
                      <a:pPr marL="90805">
                        <a:lnSpc>
                          <a:spcPct val="100000"/>
                        </a:lnSpc>
                        <a:spcBef>
                          <a:spcPts val="360"/>
                        </a:spcBef>
                      </a:pPr>
                      <a:r>
                        <a:rPr sz="2800" dirty="0">
                          <a:latin typeface="Courier New"/>
                          <a:cs typeface="Courier New"/>
                        </a:rPr>
                        <a:t>A</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solidFill>
                            <a:srgbClr val="FF0000"/>
                          </a:solidFill>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5"/>
                  </a:ext>
                </a:extLst>
              </a:tr>
              <a:tr h="518159">
                <a:tc>
                  <a:txBody>
                    <a:bodyPr/>
                    <a:lstStyle/>
                    <a:p>
                      <a:pPr marL="90805">
                        <a:lnSpc>
                          <a:spcPct val="100000"/>
                        </a:lnSpc>
                        <a:spcBef>
                          <a:spcPts val="360"/>
                        </a:spcBef>
                      </a:pPr>
                      <a:r>
                        <a:rPr sz="2800" dirty="0">
                          <a:latin typeface="Courier New"/>
                          <a:cs typeface="Courier New"/>
                        </a:rPr>
                        <a:t>T</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solidFill>
                            <a:srgbClr val="FF0000"/>
                          </a:solidFill>
                          <a:latin typeface="Courier New"/>
                          <a:cs typeface="Courier New"/>
                        </a:rPr>
                        <a:t>3</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2</a:t>
                      </a: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6"/>
                  </a:ext>
                </a:extLst>
              </a:tr>
            </a:tbl>
          </a:graphicData>
        </a:graphic>
      </p:graphicFrame>
      <p:sp>
        <p:nvSpPr>
          <p:cNvPr id="4" name="object 33">
            <a:extLst>
              <a:ext uri="{FF2B5EF4-FFF2-40B4-BE49-F238E27FC236}">
                <a16:creationId xmlns:a16="http://schemas.microsoft.com/office/drawing/2014/main" id="{FD5D7F2F-5403-0477-0820-E38F58DD1754}"/>
              </a:ext>
            </a:extLst>
          </p:cNvPr>
          <p:cNvSpPr txBox="1"/>
          <p:nvPr/>
        </p:nvSpPr>
        <p:spPr>
          <a:xfrm>
            <a:off x="1535015" y="2009165"/>
            <a:ext cx="2159635" cy="871219"/>
          </a:xfrm>
          <a:prstGeom prst="rect">
            <a:avLst/>
          </a:prstGeom>
        </p:spPr>
        <p:txBody>
          <a:bodyPr vert="horz" wrap="square" lIns="0" tIns="12700" rIns="0" bIns="0" rtlCol="0">
            <a:spAutoFit/>
          </a:bodyPr>
          <a:lstStyle/>
          <a:p>
            <a:pPr marL="12700">
              <a:lnSpc>
                <a:spcPts val="3329"/>
              </a:lnSpc>
              <a:spcBef>
                <a:spcPts val="100"/>
              </a:spcBef>
            </a:pPr>
            <a:r>
              <a:rPr sz="2800" dirty="0">
                <a:latin typeface="Courier New"/>
                <a:cs typeface="Courier New"/>
              </a:rPr>
              <a:t>X</a:t>
            </a:r>
            <a:r>
              <a:rPr sz="2800" spc="-45" dirty="0">
                <a:latin typeface="Courier New"/>
                <a:cs typeface="Courier New"/>
              </a:rPr>
              <a:t> </a:t>
            </a:r>
            <a:r>
              <a:rPr sz="2800" dirty="0">
                <a:latin typeface="Courier New"/>
                <a:cs typeface="Courier New"/>
              </a:rPr>
              <a:t>=</a:t>
            </a:r>
            <a:r>
              <a:rPr sz="2800" spc="-40" dirty="0">
                <a:latin typeface="Courier New"/>
                <a:cs typeface="Courier New"/>
              </a:rPr>
              <a:t> </a:t>
            </a:r>
            <a:r>
              <a:rPr sz="2800" b="1" dirty="0">
                <a:solidFill>
                  <a:srgbClr val="FF0000"/>
                </a:solidFill>
                <a:latin typeface="Courier New"/>
                <a:cs typeface="Courier New"/>
              </a:rPr>
              <a:t>ATCAT</a:t>
            </a:r>
            <a:endParaRPr sz="2800" dirty="0">
              <a:latin typeface="Courier New"/>
              <a:cs typeface="Courier New"/>
            </a:endParaRPr>
          </a:p>
          <a:p>
            <a:pPr marL="12700">
              <a:lnSpc>
                <a:spcPts val="3329"/>
              </a:lnSpc>
            </a:pPr>
            <a:r>
              <a:rPr sz="2800" dirty="0">
                <a:latin typeface="Courier New"/>
                <a:cs typeface="Courier New"/>
              </a:rPr>
              <a:t>Y</a:t>
            </a:r>
            <a:r>
              <a:rPr sz="2800" spc="-55" dirty="0">
                <a:latin typeface="Courier New"/>
                <a:cs typeface="Courier New"/>
              </a:rPr>
              <a:t> </a:t>
            </a:r>
            <a:r>
              <a:rPr sz="2800" dirty="0">
                <a:latin typeface="Courier New"/>
                <a:cs typeface="Courier New"/>
              </a:rPr>
              <a:t>=</a:t>
            </a:r>
            <a:r>
              <a:rPr sz="2800" spc="-50" dirty="0">
                <a:latin typeface="Courier New"/>
                <a:cs typeface="Courier New"/>
              </a:rPr>
              <a:t> </a:t>
            </a:r>
            <a:r>
              <a:rPr sz="2800" b="1" dirty="0">
                <a:solidFill>
                  <a:srgbClr val="FF0000"/>
                </a:solidFill>
                <a:latin typeface="Courier New"/>
                <a:cs typeface="Courier New"/>
              </a:rPr>
              <a:t>ATTAT</a:t>
            </a:r>
            <a:r>
              <a:rPr sz="2800" dirty="0">
                <a:latin typeface="Courier New"/>
                <a:cs typeface="Courier New"/>
              </a:rPr>
              <a:t>C</a:t>
            </a:r>
          </a:p>
        </p:txBody>
      </p:sp>
    </p:spTree>
    <p:extLst>
      <p:ext uri="{BB962C8B-B14F-4D97-AF65-F5344CB8AC3E}">
        <p14:creationId xmlns:p14="http://schemas.microsoft.com/office/powerpoint/2010/main" val="837129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4414883B-4500-608D-1710-9140430D5624}"/>
              </a:ext>
            </a:extLst>
          </p:cNvPr>
          <p:cNvSpPr txBox="1">
            <a:spLocks/>
          </p:cNvSpPr>
          <p:nvPr/>
        </p:nvSpPr>
        <p:spPr>
          <a:xfrm>
            <a:off x="1602739" y="482600"/>
            <a:ext cx="5553841"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dirty="0"/>
              <a:t>Local</a:t>
            </a:r>
            <a:r>
              <a:rPr lang="en-US" spc="-50" dirty="0"/>
              <a:t> </a:t>
            </a:r>
            <a:r>
              <a:rPr lang="en-US" dirty="0"/>
              <a:t>alignment</a:t>
            </a:r>
            <a:r>
              <a:rPr lang="en-US" spc="-45" dirty="0"/>
              <a:t> </a:t>
            </a:r>
            <a:r>
              <a:rPr lang="en-US" dirty="0"/>
              <a:t>example</a:t>
            </a:r>
          </a:p>
        </p:txBody>
      </p:sp>
      <p:graphicFrame>
        <p:nvGraphicFramePr>
          <p:cNvPr id="3" name="object 7">
            <a:extLst>
              <a:ext uri="{FF2B5EF4-FFF2-40B4-BE49-F238E27FC236}">
                <a16:creationId xmlns:a16="http://schemas.microsoft.com/office/drawing/2014/main" id="{26793980-AF74-023A-B811-231F8B559EF4}"/>
              </a:ext>
            </a:extLst>
          </p:cNvPr>
          <p:cNvGraphicFramePr>
            <a:graphicFrameLocks noGrp="1"/>
          </p:cNvGraphicFramePr>
          <p:nvPr>
            <p:extLst>
              <p:ext uri="{D42A27DB-BD31-4B8C-83A1-F6EECF244321}">
                <p14:modId xmlns:p14="http://schemas.microsoft.com/office/powerpoint/2010/main" val="3069907211"/>
              </p:ext>
            </p:extLst>
          </p:nvPr>
        </p:nvGraphicFramePr>
        <p:xfrm>
          <a:off x="6621495" y="2591966"/>
          <a:ext cx="3886200" cy="3627114"/>
        </p:xfrm>
        <a:graphic>
          <a:graphicData uri="http://schemas.openxmlformats.org/drawingml/2006/table">
            <a:tbl>
              <a:tblPr firstRow="1" bandRow="1">
                <a:tableStyleId>{2D5ABB26-0587-4C30-8999-92F81FD0307C}</a:tableStyleId>
              </a:tblPr>
              <a:tblGrid>
                <a:gridCol w="485775">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85775">
                  <a:extLst>
                    <a:ext uri="{9D8B030D-6E8A-4147-A177-3AD203B41FA5}">
                      <a16:colId xmlns:a16="http://schemas.microsoft.com/office/drawing/2014/main" val="20003"/>
                    </a:ext>
                  </a:extLst>
                </a:gridCol>
                <a:gridCol w="485775">
                  <a:extLst>
                    <a:ext uri="{9D8B030D-6E8A-4147-A177-3AD203B41FA5}">
                      <a16:colId xmlns:a16="http://schemas.microsoft.com/office/drawing/2014/main" val="20004"/>
                    </a:ext>
                  </a:extLst>
                </a:gridCol>
                <a:gridCol w="485775">
                  <a:extLst>
                    <a:ext uri="{9D8B030D-6E8A-4147-A177-3AD203B41FA5}">
                      <a16:colId xmlns:a16="http://schemas.microsoft.com/office/drawing/2014/main" val="20005"/>
                    </a:ext>
                  </a:extLst>
                </a:gridCol>
                <a:gridCol w="485775">
                  <a:extLst>
                    <a:ext uri="{9D8B030D-6E8A-4147-A177-3AD203B41FA5}">
                      <a16:colId xmlns:a16="http://schemas.microsoft.com/office/drawing/2014/main" val="20006"/>
                    </a:ext>
                  </a:extLst>
                </a:gridCol>
                <a:gridCol w="485775">
                  <a:extLst>
                    <a:ext uri="{9D8B030D-6E8A-4147-A177-3AD203B41FA5}">
                      <a16:colId xmlns:a16="http://schemas.microsoft.com/office/drawing/2014/main" val="20007"/>
                    </a:ext>
                  </a:extLst>
                </a:gridCol>
              </a:tblGrid>
              <a:tr h="518159">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A</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A</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T</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59"/>
                        </a:spcBef>
                      </a:pPr>
                      <a:r>
                        <a:rPr sz="2800" dirty="0">
                          <a:latin typeface="Courier New"/>
                          <a:cs typeface="Courier New"/>
                        </a:rPr>
                        <a:t>C</a:t>
                      </a:r>
                      <a:endParaRPr sz="2800">
                        <a:latin typeface="Courier New"/>
                        <a:cs typeface="Courier New"/>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0"/>
                  </a:ext>
                </a:extLst>
              </a:tr>
              <a:tr h="518160">
                <a:tc>
                  <a:txBody>
                    <a:bodyPr/>
                    <a:lstStyle/>
                    <a:p>
                      <a:pPr>
                        <a:lnSpc>
                          <a:spcPct val="100000"/>
                        </a:lnSpc>
                      </a:pPr>
                      <a:endParaRPr sz="2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solidFill>
                            <a:srgbClr val="FF0000"/>
                          </a:solidFill>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1"/>
                  </a:ext>
                </a:extLst>
              </a:tr>
              <a:tr h="518159">
                <a:tc>
                  <a:txBody>
                    <a:bodyPr/>
                    <a:lstStyle/>
                    <a:p>
                      <a:pPr marL="90805">
                        <a:lnSpc>
                          <a:spcPct val="100000"/>
                        </a:lnSpc>
                        <a:spcBef>
                          <a:spcPts val="360"/>
                        </a:spcBef>
                      </a:pPr>
                      <a:r>
                        <a:rPr sz="2800" dirty="0">
                          <a:latin typeface="Courier New"/>
                          <a:cs typeface="Courier New"/>
                        </a:rPr>
                        <a:t>A</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solidFill>
                            <a:srgbClr val="FF0000"/>
                          </a:solidFill>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2"/>
                  </a:ext>
                </a:extLst>
              </a:tr>
              <a:tr h="518159">
                <a:tc>
                  <a:txBody>
                    <a:bodyPr/>
                    <a:lstStyle/>
                    <a:p>
                      <a:pPr marL="90805">
                        <a:lnSpc>
                          <a:spcPct val="100000"/>
                        </a:lnSpc>
                        <a:spcBef>
                          <a:spcPts val="360"/>
                        </a:spcBef>
                      </a:pPr>
                      <a:r>
                        <a:rPr sz="2800" dirty="0">
                          <a:latin typeface="Courier New"/>
                          <a:cs typeface="Courier New"/>
                        </a:rPr>
                        <a:t>T</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solidFill>
                            <a:srgbClr val="FF0000"/>
                          </a:solidFill>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3"/>
                  </a:ext>
                </a:extLst>
              </a:tr>
              <a:tr h="518159">
                <a:tc>
                  <a:txBody>
                    <a:bodyPr/>
                    <a:lstStyle/>
                    <a:p>
                      <a:pPr marL="90805">
                        <a:lnSpc>
                          <a:spcPct val="100000"/>
                        </a:lnSpc>
                        <a:spcBef>
                          <a:spcPts val="360"/>
                        </a:spcBef>
                      </a:pPr>
                      <a:r>
                        <a:rPr sz="2800" dirty="0">
                          <a:latin typeface="Courier New"/>
                          <a:cs typeface="Courier New"/>
                        </a:rPr>
                        <a:t>C</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solidFill>
                            <a:srgbClr val="FF0000"/>
                          </a:solidFill>
                          <a:latin typeface="Courier New"/>
                          <a:cs typeface="Courier New"/>
                        </a:rPr>
                        <a:t>3</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4"/>
                  </a:ext>
                </a:extLst>
              </a:tr>
              <a:tr h="518159">
                <a:tc>
                  <a:txBody>
                    <a:bodyPr/>
                    <a:lstStyle/>
                    <a:p>
                      <a:pPr marL="90805">
                        <a:lnSpc>
                          <a:spcPct val="100000"/>
                        </a:lnSpc>
                        <a:spcBef>
                          <a:spcPts val="360"/>
                        </a:spcBef>
                      </a:pPr>
                      <a:r>
                        <a:rPr sz="2800" dirty="0">
                          <a:latin typeface="Courier New"/>
                          <a:cs typeface="Courier New"/>
                        </a:rPr>
                        <a:t>A</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F1F5"/>
                    </a:solidFill>
                  </a:tcPr>
                </a:tc>
                <a:extLst>
                  <a:ext uri="{0D108BD9-81ED-4DB2-BD59-A6C34878D82A}">
                    <a16:rowId xmlns:a16="http://schemas.microsoft.com/office/drawing/2014/main" val="10005"/>
                  </a:ext>
                </a:extLst>
              </a:tr>
              <a:tr h="518159">
                <a:tc>
                  <a:txBody>
                    <a:bodyPr/>
                    <a:lstStyle/>
                    <a:p>
                      <a:pPr marL="90805">
                        <a:lnSpc>
                          <a:spcPct val="100000"/>
                        </a:lnSpc>
                        <a:spcBef>
                          <a:spcPts val="360"/>
                        </a:spcBef>
                      </a:pPr>
                      <a:r>
                        <a:rPr sz="2800" dirty="0">
                          <a:latin typeface="Courier New"/>
                          <a:cs typeface="Courier New"/>
                        </a:rPr>
                        <a:t>T</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2</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0</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1</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3</a:t>
                      </a:r>
                      <a:endParaRPr sz="2800">
                        <a:latin typeface="Courier New"/>
                        <a:cs typeface="Courier New"/>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tc>
                  <a:txBody>
                    <a:bodyPr/>
                    <a:lstStyle/>
                    <a:p>
                      <a:pPr marL="90805">
                        <a:lnSpc>
                          <a:spcPct val="100000"/>
                        </a:lnSpc>
                        <a:spcBef>
                          <a:spcPts val="360"/>
                        </a:spcBef>
                      </a:pPr>
                      <a:r>
                        <a:rPr sz="2800" dirty="0">
                          <a:latin typeface="Courier New"/>
                          <a:cs typeface="Courier New"/>
                        </a:rPr>
                        <a:t>2</a:t>
                      </a: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6E1EC"/>
                    </a:solidFill>
                  </a:tcPr>
                </a:tc>
                <a:extLst>
                  <a:ext uri="{0D108BD9-81ED-4DB2-BD59-A6C34878D82A}">
                    <a16:rowId xmlns:a16="http://schemas.microsoft.com/office/drawing/2014/main" val="10006"/>
                  </a:ext>
                </a:extLst>
              </a:tr>
            </a:tbl>
          </a:graphicData>
        </a:graphic>
      </p:graphicFrame>
      <p:sp>
        <p:nvSpPr>
          <p:cNvPr id="4" name="object 33">
            <a:extLst>
              <a:ext uri="{FF2B5EF4-FFF2-40B4-BE49-F238E27FC236}">
                <a16:creationId xmlns:a16="http://schemas.microsoft.com/office/drawing/2014/main" id="{663B9EE3-1518-E9EE-1D7A-7B45238105AE}"/>
              </a:ext>
            </a:extLst>
          </p:cNvPr>
          <p:cNvSpPr txBox="1"/>
          <p:nvPr/>
        </p:nvSpPr>
        <p:spPr>
          <a:xfrm>
            <a:off x="1602739" y="1990504"/>
            <a:ext cx="2586355" cy="871219"/>
          </a:xfrm>
          <a:prstGeom prst="rect">
            <a:avLst/>
          </a:prstGeom>
        </p:spPr>
        <p:txBody>
          <a:bodyPr vert="horz" wrap="square" lIns="0" tIns="33020" rIns="0" bIns="0" rtlCol="0">
            <a:spAutoFit/>
          </a:bodyPr>
          <a:lstStyle/>
          <a:p>
            <a:pPr marL="12700" marR="5080">
              <a:lnSpc>
                <a:spcPts val="3300"/>
              </a:lnSpc>
              <a:spcBef>
                <a:spcPts val="260"/>
              </a:spcBef>
              <a:tabLst>
                <a:tab pos="1506220" algn="l"/>
              </a:tabLst>
            </a:pPr>
            <a:r>
              <a:rPr sz="2800" dirty="0">
                <a:latin typeface="Courier New"/>
                <a:cs typeface="Courier New"/>
              </a:rPr>
              <a:t>X</a:t>
            </a:r>
            <a:r>
              <a:rPr sz="2800" spc="-5" dirty="0">
                <a:latin typeface="Courier New"/>
                <a:cs typeface="Courier New"/>
              </a:rPr>
              <a:t> </a:t>
            </a:r>
            <a:r>
              <a:rPr sz="2800" dirty="0">
                <a:latin typeface="Courier New"/>
                <a:cs typeface="Courier New"/>
              </a:rPr>
              <a:t>=	</a:t>
            </a:r>
            <a:r>
              <a:rPr sz="2800" b="1" dirty="0">
                <a:solidFill>
                  <a:srgbClr val="FF0000"/>
                </a:solidFill>
                <a:latin typeface="Courier New"/>
                <a:cs typeface="Courier New"/>
              </a:rPr>
              <a:t>ATC</a:t>
            </a:r>
            <a:r>
              <a:rPr sz="2800" dirty="0">
                <a:latin typeface="Courier New"/>
                <a:cs typeface="Courier New"/>
              </a:rPr>
              <a:t>AT  Y</a:t>
            </a:r>
            <a:r>
              <a:rPr sz="2800" spc="-30" dirty="0">
                <a:latin typeface="Courier New"/>
                <a:cs typeface="Courier New"/>
              </a:rPr>
              <a:t> </a:t>
            </a:r>
            <a:r>
              <a:rPr sz="2800" dirty="0">
                <a:latin typeface="Courier New"/>
                <a:cs typeface="Courier New"/>
              </a:rPr>
              <a:t>=</a:t>
            </a:r>
            <a:r>
              <a:rPr sz="2800" spc="-25" dirty="0">
                <a:latin typeface="Courier New"/>
                <a:cs typeface="Courier New"/>
              </a:rPr>
              <a:t> </a:t>
            </a:r>
            <a:r>
              <a:rPr sz="2800" dirty="0">
                <a:latin typeface="Courier New"/>
                <a:cs typeface="Courier New"/>
              </a:rPr>
              <a:t>ATT</a:t>
            </a:r>
            <a:r>
              <a:rPr sz="2800" b="1" dirty="0">
                <a:solidFill>
                  <a:srgbClr val="FF0000"/>
                </a:solidFill>
                <a:latin typeface="Courier New"/>
                <a:cs typeface="Courier New"/>
              </a:rPr>
              <a:t>ATC</a:t>
            </a:r>
            <a:endParaRPr sz="2800" dirty="0">
              <a:latin typeface="Courier New"/>
              <a:cs typeface="Courier New"/>
            </a:endParaRPr>
          </a:p>
        </p:txBody>
      </p:sp>
    </p:spTree>
    <p:extLst>
      <p:ext uri="{BB962C8B-B14F-4D97-AF65-F5344CB8AC3E}">
        <p14:creationId xmlns:p14="http://schemas.microsoft.com/office/powerpoint/2010/main" val="315343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BEEC515F-9AF1-A5D2-027C-64C41D30072F}"/>
              </a:ext>
            </a:extLst>
          </p:cNvPr>
          <p:cNvSpPr txBox="1">
            <a:spLocks/>
          </p:cNvSpPr>
          <p:nvPr/>
        </p:nvSpPr>
        <p:spPr>
          <a:xfrm>
            <a:off x="1450338" y="577850"/>
            <a:ext cx="5230379"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Minimum</a:t>
            </a:r>
            <a:r>
              <a:rPr lang="en-US" spc="-20"/>
              <a:t> </a:t>
            </a:r>
            <a:r>
              <a:rPr lang="en-US" spc="-5"/>
              <a:t>Edit</a:t>
            </a:r>
            <a:r>
              <a:rPr lang="en-US" spc="-20"/>
              <a:t> </a:t>
            </a:r>
            <a:r>
              <a:rPr lang="en-US" spc="-5"/>
              <a:t>Distance</a:t>
            </a:r>
            <a:endParaRPr lang="en-US" spc="-5" dirty="0"/>
          </a:p>
        </p:txBody>
      </p:sp>
      <p:sp>
        <p:nvSpPr>
          <p:cNvPr id="3" name="object 7">
            <a:extLst>
              <a:ext uri="{FF2B5EF4-FFF2-40B4-BE49-F238E27FC236}">
                <a16:creationId xmlns:a16="http://schemas.microsoft.com/office/drawing/2014/main" id="{A235F18C-7396-97E9-604C-CC4F79DA03CA}"/>
              </a:ext>
            </a:extLst>
          </p:cNvPr>
          <p:cNvSpPr txBox="1"/>
          <p:nvPr/>
        </p:nvSpPr>
        <p:spPr>
          <a:xfrm>
            <a:off x="1450338" y="1609503"/>
            <a:ext cx="4408805" cy="391160"/>
          </a:xfrm>
          <a:prstGeom prst="rect">
            <a:avLst/>
          </a:prstGeom>
        </p:spPr>
        <p:txBody>
          <a:bodyPr vert="horz" wrap="square" lIns="0" tIns="12700" rIns="0" bIns="0" rtlCol="0">
            <a:spAutoFit/>
          </a:bodyPr>
          <a:lstStyle/>
          <a:p>
            <a:pPr marL="355600" indent="-342900">
              <a:lnSpc>
                <a:spcPct val="100000"/>
              </a:lnSpc>
              <a:spcBef>
                <a:spcPts val="100"/>
              </a:spcBef>
              <a:buClr>
                <a:srgbClr val="CC0000"/>
              </a:buClr>
              <a:buFont typeface="Times New Roman"/>
              <a:buChar char="•"/>
              <a:tabLst>
                <a:tab pos="354965" algn="l"/>
                <a:tab pos="355600" algn="l"/>
              </a:tabLst>
            </a:pPr>
            <a:r>
              <a:rPr sz="2400" spc="-5" dirty="0">
                <a:latin typeface="Calibri"/>
                <a:cs typeface="Calibri"/>
              </a:rPr>
              <a:t>Two strings </a:t>
            </a:r>
            <a:r>
              <a:rPr sz="2400" dirty="0">
                <a:latin typeface="Calibri"/>
                <a:cs typeface="Calibri"/>
              </a:rPr>
              <a:t>and</a:t>
            </a:r>
            <a:r>
              <a:rPr sz="2400" spc="-5" dirty="0">
                <a:latin typeface="Calibri"/>
                <a:cs typeface="Calibri"/>
              </a:rPr>
              <a:t> </a:t>
            </a:r>
            <a:r>
              <a:rPr sz="2400" dirty="0">
                <a:latin typeface="Calibri"/>
                <a:cs typeface="Calibri"/>
              </a:rPr>
              <a:t>their</a:t>
            </a:r>
            <a:r>
              <a:rPr sz="2400" spc="-5" dirty="0">
                <a:latin typeface="Calibri"/>
                <a:cs typeface="Calibri"/>
              </a:rPr>
              <a:t> </a:t>
            </a:r>
            <a:r>
              <a:rPr sz="2400" b="1" spc="-5" dirty="0">
                <a:latin typeface="Calibri"/>
                <a:cs typeface="Calibri"/>
              </a:rPr>
              <a:t>alignment</a:t>
            </a:r>
            <a:r>
              <a:rPr sz="2400" spc="-5" dirty="0">
                <a:latin typeface="Calibri"/>
                <a:cs typeface="Calibri"/>
              </a:rPr>
              <a:t>:</a:t>
            </a:r>
            <a:endParaRPr sz="2400" dirty="0">
              <a:latin typeface="Calibri"/>
              <a:cs typeface="Calibri"/>
            </a:endParaRPr>
          </a:p>
        </p:txBody>
      </p:sp>
      <p:pic>
        <p:nvPicPr>
          <p:cNvPr id="4" name="object 8">
            <a:extLst>
              <a:ext uri="{FF2B5EF4-FFF2-40B4-BE49-F238E27FC236}">
                <a16:creationId xmlns:a16="http://schemas.microsoft.com/office/drawing/2014/main" id="{4E73D5F9-8C1D-ACE8-1606-C1FBCD901E33}"/>
              </a:ext>
            </a:extLst>
          </p:cNvPr>
          <p:cNvPicPr/>
          <p:nvPr/>
        </p:nvPicPr>
        <p:blipFill>
          <a:blip r:embed="rId3" cstate="print"/>
          <a:stretch>
            <a:fillRect/>
          </a:stretch>
        </p:blipFill>
        <p:spPr>
          <a:xfrm>
            <a:off x="1638819" y="2713263"/>
            <a:ext cx="5041898" cy="1816100"/>
          </a:xfrm>
          <a:prstGeom prst="rect">
            <a:avLst/>
          </a:prstGeom>
        </p:spPr>
      </p:pic>
    </p:spTree>
    <p:extLst>
      <p:ext uri="{BB962C8B-B14F-4D97-AF65-F5344CB8AC3E}">
        <p14:creationId xmlns:p14="http://schemas.microsoft.com/office/powerpoint/2010/main" val="243772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8417E6ED-D7A0-F8E9-8ABD-7D209B2B5634}"/>
              </a:ext>
            </a:extLst>
          </p:cNvPr>
          <p:cNvSpPr txBox="1">
            <a:spLocks/>
          </p:cNvSpPr>
          <p:nvPr/>
        </p:nvSpPr>
        <p:spPr>
          <a:xfrm>
            <a:off x="1450338" y="577850"/>
            <a:ext cx="5883912"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Minimum</a:t>
            </a:r>
            <a:r>
              <a:rPr lang="en-US" spc="-20"/>
              <a:t> </a:t>
            </a:r>
            <a:r>
              <a:rPr lang="en-US" spc="-5"/>
              <a:t>Edit</a:t>
            </a:r>
            <a:r>
              <a:rPr lang="en-US" spc="-20"/>
              <a:t> </a:t>
            </a:r>
            <a:r>
              <a:rPr lang="en-US" spc="-5"/>
              <a:t>Distance</a:t>
            </a:r>
            <a:endParaRPr lang="en-US" spc="-5" dirty="0"/>
          </a:p>
        </p:txBody>
      </p:sp>
      <p:pic>
        <p:nvPicPr>
          <p:cNvPr id="3" name="object 8">
            <a:extLst>
              <a:ext uri="{FF2B5EF4-FFF2-40B4-BE49-F238E27FC236}">
                <a16:creationId xmlns:a16="http://schemas.microsoft.com/office/drawing/2014/main" id="{BADA9931-CB15-7DB0-B545-730698A73F00}"/>
              </a:ext>
            </a:extLst>
          </p:cNvPr>
          <p:cNvPicPr/>
          <p:nvPr/>
        </p:nvPicPr>
        <p:blipFill>
          <a:blip r:embed="rId3" cstate="print"/>
          <a:stretch>
            <a:fillRect/>
          </a:stretch>
        </p:blipFill>
        <p:spPr>
          <a:xfrm>
            <a:off x="1454365" y="1663917"/>
            <a:ext cx="3530168" cy="1765083"/>
          </a:xfrm>
          <a:prstGeom prst="rect">
            <a:avLst/>
          </a:prstGeom>
        </p:spPr>
      </p:pic>
      <p:sp>
        <p:nvSpPr>
          <p:cNvPr id="4" name="object 7">
            <a:extLst>
              <a:ext uri="{FF2B5EF4-FFF2-40B4-BE49-F238E27FC236}">
                <a16:creationId xmlns:a16="http://schemas.microsoft.com/office/drawing/2014/main" id="{B2E63056-2233-3BF8-F0F0-2EAA06779F06}"/>
              </a:ext>
            </a:extLst>
          </p:cNvPr>
          <p:cNvSpPr txBox="1"/>
          <p:nvPr/>
        </p:nvSpPr>
        <p:spPr>
          <a:xfrm>
            <a:off x="1338580" y="4020185"/>
            <a:ext cx="4757420" cy="1620520"/>
          </a:xfrm>
          <a:prstGeom prst="rect">
            <a:avLst/>
          </a:prstGeom>
        </p:spPr>
        <p:txBody>
          <a:bodyPr vert="horz" wrap="square" lIns="0" tIns="73660" rIns="0" bIns="0" rtlCol="0">
            <a:spAutoFit/>
          </a:bodyPr>
          <a:lstStyle/>
          <a:p>
            <a:pPr marL="355600" indent="-342900">
              <a:lnSpc>
                <a:spcPct val="100000"/>
              </a:lnSpc>
              <a:spcBef>
                <a:spcPts val="580"/>
              </a:spcBef>
              <a:buClr>
                <a:srgbClr val="CC0000"/>
              </a:buClr>
              <a:buFont typeface="Times New Roman"/>
              <a:buChar char="•"/>
              <a:tabLst>
                <a:tab pos="354965" algn="l"/>
                <a:tab pos="355600" algn="l"/>
              </a:tabLst>
            </a:pPr>
            <a:r>
              <a:rPr lang="en-US" sz="2400" dirty="0">
                <a:latin typeface="Calibri"/>
                <a:cs typeface="Calibri"/>
              </a:rPr>
              <a:t>If</a:t>
            </a:r>
            <a:r>
              <a:rPr lang="en-US" sz="2400" spc="-10" dirty="0">
                <a:latin typeface="Calibri"/>
                <a:cs typeface="Calibri"/>
              </a:rPr>
              <a:t> </a:t>
            </a:r>
            <a:r>
              <a:rPr lang="en-US" sz="2400" spc="-5" dirty="0">
                <a:latin typeface="Calibri"/>
                <a:cs typeface="Calibri"/>
              </a:rPr>
              <a:t>each operation</a:t>
            </a:r>
            <a:r>
              <a:rPr lang="en-US" sz="2400" spc="-10" dirty="0">
                <a:latin typeface="Calibri"/>
                <a:cs typeface="Calibri"/>
              </a:rPr>
              <a:t> </a:t>
            </a:r>
            <a:r>
              <a:rPr lang="en-US" sz="2400" dirty="0">
                <a:latin typeface="Calibri"/>
                <a:cs typeface="Calibri"/>
              </a:rPr>
              <a:t>has</a:t>
            </a:r>
            <a:r>
              <a:rPr lang="en-US" sz="2400" spc="-5" dirty="0">
                <a:latin typeface="Calibri"/>
                <a:cs typeface="Calibri"/>
              </a:rPr>
              <a:t> cost</a:t>
            </a:r>
            <a:r>
              <a:rPr lang="en-US" sz="2400" spc="-10" dirty="0">
                <a:latin typeface="Calibri"/>
                <a:cs typeface="Calibri"/>
              </a:rPr>
              <a:t> </a:t>
            </a:r>
            <a:r>
              <a:rPr lang="en-US" sz="2400" spc="-5" dirty="0">
                <a:latin typeface="Calibri"/>
                <a:cs typeface="Calibri"/>
              </a:rPr>
              <a:t>of </a:t>
            </a:r>
            <a:r>
              <a:rPr lang="en-US" sz="2400" dirty="0">
                <a:latin typeface="Calibri"/>
                <a:cs typeface="Calibri"/>
              </a:rPr>
              <a:t>1</a:t>
            </a:r>
          </a:p>
          <a:p>
            <a:pPr marL="698500" lvl="1" indent="-229235">
              <a:lnSpc>
                <a:spcPct val="100000"/>
              </a:lnSpc>
              <a:spcBef>
                <a:spcPts val="400"/>
              </a:spcBef>
              <a:buFont typeface="Times New Roman"/>
              <a:buChar char="•"/>
              <a:tabLst>
                <a:tab pos="697865" algn="l"/>
                <a:tab pos="698500" algn="l"/>
              </a:tabLst>
            </a:pPr>
            <a:r>
              <a:rPr lang="en-US" sz="2000" spc="-5" dirty="0">
                <a:latin typeface="Calibri"/>
                <a:cs typeface="Calibri"/>
              </a:rPr>
              <a:t>Distance</a:t>
            </a:r>
            <a:r>
              <a:rPr lang="en-US" sz="2000" spc="-10" dirty="0">
                <a:latin typeface="Calibri"/>
                <a:cs typeface="Calibri"/>
              </a:rPr>
              <a:t> </a:t>
            </a:r>
            <a:r>
              <a:rPr lang="en-US" sz="2000" spc="-5" dirty="0">
                <a:latin typeface="Calibri"/>
                <a:cs typeface="Calibri"/>
              </a:rPr>
              <a:t>between </a:t>
            </a:r>
            <a:r>
              <a:rPr lang="en-US" sz="2000" dirty="0">
                <a:latin typeface="Calibri"/>
                <a:cs typeface="Calibri"/>
              </a:rPr>
              <a:t>these</a:t>
            </a:r>
            <a:r>
              <a:rPr lang="en-US" sz="2000" spc="-5" dirty="0">
                <a:latin typeface="Calibri"/>
                <a:cs typeface="Calibri"/>
              </a:rPr>
              <a:t> </a:t>
            </a:r>
            <a:r>
              <a:rPr lang="en-US" sz="2000" dirty="0">
                <a:latin typeface="Calibri"/>
                <a:cs typeface="Calibri"/>
              </a:rPr>
              <a:t>is</a:t>
            </a:r>
            <a:r>
              <a:rPr lang="en-US" sz="2000" spc="-10" dirty="0">
                <a:latin typeface="Calibri"/>
                <a:cs typeface="Calibri"/>
              </a:rPr>
              <a:t> </a:t>
            </a:r>
            <a:r>
              <a:rPr lang="en-US" sz="2000" dirty="0">
                <a:latin typeface="Calibri"/>
                <a:cs typeface="Calibri"/>
              </a:rPr>
              <a:t>5</a:t>
            </a:r>
          </a:p>
          <a:p>
            <a:pPr marL="355600" indent="-342900">
              <a:lnSpc>
                <a:spcPct val="100000"/>
              </a:lnSpc>
              <a:spcBef>
                <a:spcPts val="595"/>
              </a:spcBef>
              <a:buClr>
                <a:srgbClr val="CC0000"/>
              </a:buClr>
              <a:buFont typeface="Times New Roman"/>
              <a:buChar char="•"/>
              <a:tabLst>
                <a:tab pos="354965" algn="l"/>
                <a:tab pos="355600" algn="l"/>
              </a:tabLst>
            </a:pPr>
            <a:r>
              <a:rPr lang="en-US" sz="2400" dirty="0">
                <a:latin typeface="Calibri"/>
                <a:cs typeface="Calibri"/>
              </a:rPr>
              <a:t>If</a:t>
            </a:r>
            <a:r>
              <a:rPr lang="en-US" sz="2400" spc="-5" dirty="0">
                <a:latin typeface="Calibri"/>
                <a:cs typeface="Calibri"/>
              </a:rPr>
              <a:t> substitutions cost </a:t>
            </a:r>
            <a:r>
              <a:rPr lang="en-US" sz="2400" dirty="0">
                <a:latin typeface="Calibri"/>
                <a:cs typeface="Calibri"/>
              </a:rPr>
              <a:t>2 </a:t>
            </a:r>
            <a:r>
              <a:rPr lang="en-US" sz="2400" spc="-5" dirty="0">
                <a:latin typeface="Calibri"/>
                <a:cs typeface="Calibri"/>
              </a:rPr>
              <a:t>(</a:t>
            </a:r>
            <a:r>
              <a:rPr lang="en-US" sz="2400" spc="-5" dirty="0" err="1">
                <a:latin typeface="Calibri"/>
                <a:cs typeface="Calibri"/>
              </a:rPr>
              <a:t>Levenshtein</a:t>
            </a:r>
            <a:r>
              <a:rPr lang="en-US" sz="2400" spc="-5" dirty="0">
                <a:latin typeface="Calibri"/>
                <a:cs typeface="Calibri"/>
              </a:rPr>
              <a:t>)</a:t>
            </a:r>
            <a:endParaRPr lang="en-US" sz="2400" dirty="0">
              <a:latin typeface="Calibri"/>
              <a:cs typeface="Calibri"/>
            </a:endParaRPr>
          </a:p>
          <a:p>
            <a:pPr marL="698500" lvl="1" indent="-229235">
              <a:lnSpc>
                <a:spcPct val="100000"/>
              </a:lnSpc>
              <a:spcBef>
                <a:spcPts val="525"/>
              </a:spcBef>
              <a:buFont typeface="Times New Roman"/>
              <a:buChar char="•"/>
              <a:tabLst>
                <a:tab pos="697865" algn="l"/>
                <a:tab pos="698500" algn="l"/>
              </a:tabLst>
            </a:pPr>
            <a:r>
              <a:rPr lang="en-US" sz="2000" spc="-5" dirty="0">
                <a:latin typeface="Calibri"/>
                <a:cs typeface="Calibri"/>
              </a:rPr>
              <a:t>Distance</a:t>
            </a:r>
            <a:r>
              <a:rPr lang="en-US" sz="2000" spc="-10" dirty="0">
                <a:latin typeface="Calibri"/>
                <a:cs typeface="Calibri"/>
              </a:rPr>
              <a:t> </a:t>
            </a:r>
            <a:r>
              <a:rPr lang="en-US" sz="2000" spc="-5" dirty="0">
                <a:latin typeface="Calibri"/>
                <a:cs typeface="Calibri"/>
              </a:rPr>
              <a:t>between </a:t>
            </a:r>
            <a:r>
              <a:rPr lang="en-US" sz="2000" dirty="0">
                <a:latin typeface="Calibri"/>
                <a:cs typeface="Calibri"/>
              </a:rPr>
              <a:t>them</a:t>
            </a:r>
            <a:r>
              <a:rPr lang="en-US" sz="2000" spc="-5" dirty="0">
                <a:latin typeface="Calibri"/>
                <a:cs typeface="Calibri"/>
              </a:rPr>
              <a:t> </a:t>
            </a:r>
            <a:r>
              <a:rPr lang="en-US" sz="2000" dirty="0">
                <a:latin typeface="Calibri"/>
                <a:cs typeface="Calibri"/>
              </a:rPr>
              <a:t>is</a:t>
            </a:r>
            <a:r>
              <a:rPr lang="en-US" sz="2000" spc="-10" dirty="0">
                <a:latin typeface="Calibri"/>
                <a:cs typeface="Calibri"/>
              </a:rPr>
              <a:t> </a:t>
            </a:r>
            <a:r>
              <a:rPr lang="en-US" sz="2000" dirty="0">
                <a:latin typeface="Calibri"/>
                <a:cs typeface="Calibri"/>
              </a:rPr>
              <a:t>8</a:t>
            </a:r>
          </a:p>
        </p:txBody>
      </p:sp>
    </p:spTree>
    <p:extLst>
      <p:ext uri="{BB962C8B-B14F-4D97-AF65-F5344CB8AC3E}">
        <p14:creationId xmlns:p14="http://schemas.microsoft.com/office/powerpoint/2010/main" val="319599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F362971B-EC50-B79A-DEA1-8D43BC8BFC77}"/>
              </a:ext>
            </a:extLst>
          </p:cNvPr>
          <p:cNvSpPr txBox="1">
            <a:spLocks/>
          </p:cNvSpPr>
          <p:nvPr/>
        </p:nvSpPr>
        <p:spPr>
          <a:xfrm>
            <a:off x="1450339" y="577850"/>
            <a:ext cx="7021857" cy="1367041"/>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Alignment</a:t>
            </a:r>
            <a:r>
              <a:rPr lang="en-US" spc="-10"/>
              <a:t> </a:t>
            </a:r>
            <a:r>
              <a:rPr lang="en-US"/>
              <a:t>in</a:t>
            </a:r>
            <a:r>
              <a:rPr lang="en-US" spc="-10"/>
              <a:t> </a:t>
            </a:r>
            <a:r>
              <a:rPr lang="en-US" spc="-5"/>
              <a:t>Computational</a:t>
            </a:r>
            <a:r>
              <a:rPr lang="en-US" spc="-10"/>
              <a:t> </a:t>
            </a:r>
            <a:r>
              <a:rPr lang="en-US" spc="-5"/>
              <a:t>Biology</a:t>
            </a:r>
            <a:endParaRPr lang="en-US" spc="-5" dirty="0"/>
          </a:p>
        </p:txBody>
      </p:sp>
      <p:sp>
        <p:nvSpPr>
          <p:cNvPr id="4" name="object 7">
            <a:extLst>
              <a:ext uri="{FF2B5EF4-FFF2-40B4-BE49-F238E27FC236}">
                <a16:creationId xmlns:a16="http://schemas.microsoft.com/office/drawing/2014/main" id="{DEC6D4B1-BF47-0A10-E849-8B8FE765EAD0}"/>
              </a:ext>
            </a:extLst>
          </p:cNvPr>
          <p:cNvSpPr txBox="1"/>
          <p:nvPr/>
        </p:nvSpPr>
        <p:spPr>
          <a:xfrm>
            <a:off x="1372584" y="2467920"/>
            <a:ext cx="7479030" cy="3169920"/>
          </a:xfrm>
          <a:prstGeom prst="rect">
            <a:avLst/>
          </a:prstGeom>
        </p:spPr>
        <p:txBody>
          <a:bodyPr vert="horz" wrap="square" lIns="0" tIns="12700" rIns="0" bIns="0" rtlCol="0">
            <a:spAutoFit/>
          </a:bodyPr>
          <a:lstStyle/>
          <a:p>
            <a:pPr marL="355600" indent="-342900">
              <a:lnSpc>
                <a:spcPct val="100000"/>
              </a:lnSpc>
              <a:spcBef>
                <a:spcPts val="100"/>
              </a:spcBef>
              <a:buClr>
                <a:srgbClr val="CC0000"/>
              </a:buClr>
              <a:buFont typeface="Times New Roman"/>
              <a:buChar char="•"/>
              <a:tabLst>
                <a:tab pos="354965" algn="l"/>
                <a:tab pos="355600" algn="l"/>
              </a:tabLst>
            </a:pPr>
            <a:r>
              <a:rPr sz="2400" dirty="0">
                <a:latin typeface="Calibri"/>
                <a:cs typeface="Calibri"/>
              </a:rPr>
              <a:t>Given</a:t>
            </a:r>
            <a:r>
              <a:rPr sz="2400" spc="-20" dirty="0">
                <a:latin typeface="Calibri"/>
                <a:cs typeface="Calibri"/>
              </a:rPr>
              <a:t> </a:t>
            </a:r>
            <a:r>
              <a:rPr sz="2400" dirty="0">
                <a:latin typeface="Calibri"/>
                <a:cs typeface="Calibri"/>
              </a:rPr>
              <a:t>a</a:t>
            </a:r>
            <a:r>
              <a:rPr sz="2400" spc="-15" dirty="0">
                <a:latin typeface="Calibri"/>
                <a:cs typeface="Calibri"/>
              </a:rPr>
              <a:t> </a:t>
            </a:r>
            <a:r>
              <a:rPr sz="2400" dirty="0">
                <a:latin typeface="Calibri"/>
                <a:cs typeface="Calibri"/>
              </a:rPr>
              <a:t>sequence</a:t>
            </a:r>
            <a:r>
              <a:rPr sz="2400" spc="-20" dirty="0">
                <a:latin typeface="Calibri"/>
                <a:cs typeface="Calibri"/>
              </a:rPr>
              <a:t> </a:t>
            </a:r>
            <a:r>
              <a:rPr sz="2400" spc="-5" dirty="0">
                <a:latin typeface="Calibri"/>
                <a:cs typeface="Calibri"/>
              </a:rPr>
              <a:t>of</a:t>
            </a:r>
            <a:r>
              <a:rPr sz="2400" spc="-15" dirty="0">
                <a:latin typeface="Calibri"/>
                <a:cs typeface="Calibri"/>
              </a:rPr>
              <a:t> </a:t>
            </a:r>
            <a:r>
              <a:rPr sz="2400" dirty="0">
                <a:latin typeface="Calibri"/>
                <a:cs typeface="Calibri"/>
              </a:rPr>
              <a:t>bases</a:t>
            </a:r>
          </a:p>
          <a:p>
            <a:pPr marL="1308100" marR="310515">
              <a:lnSpc>
                <a:spcPts val="2800"/>
              </a:lnSpc>
              <a:spcBef>
                <a:spcPts val="2080"/>
              </a:spcBef>
            </a:pPr>
            <a:r>
              <a:rPr sz="2400" spc="-5" dirty="0">
                <a:solidFill>
                  <a:srgbClr val="006699"/>
                </a:solidFill>
                <a:latin typeface="Courier New"/>
                <a:cs typeface="Courier New"/>
              </a:rPr>
              <a:t>AGGCTATCACCTGACCTCCAGGCCGATGCCC </a:t>
            </a:r>
            <a:r>
              <a:rPr sz="2400" dirty="0">
                <a:solidFill>
                  <a:srgbClr val="006699"/>
                </a:solidFill>
                <a:latin typeface="Courier New"/>
                <a:cs typeface="Courier New"/>
              </a:rPr>
              <a:t> </a:t>
            </a:r>
            <a:r>
              <a:rPr sz="2400" spc="-5" dirty="0">
                <a:solidFill>
                  <a:srgbClr val="006699"/>
                </a:solidFill>
                <a:latin typeface="Courier New"/>
                <a:cs typeface="Courier New"/>
              </a:rPr>
              <a:t>TAGCTATCACGACCGCGGTCGATTTGCCCGAC</a:t>
            </a:r>
            <a:endParaRPr sz="2400" dirty="0">
              <a:latin typeface="Courier New"/>
              <a:cs typeface="Courier New"/>
            </a:endParaRPr>
          </a:p>
          <a:p>
            <a:pPr marL="355600" indent="-342900">
              <a:lnSpc>
                <a:spcPct val="100000"/>
              </a:lnSpc>
              <a:spcBef>
                <a:spcPts val="915"/>
              </a:spcBef>
              <a:buClr>
                <a:srgbClr val="CC0000"/>
              </a:buClr>
              <a:buFont typeface="Times New Roman"/>
              <a:buChar char="•"/>
              <a:tabLst>
                <a:tab pos="354965" algn="l"/>
                <a:tab pos="355600" algn="l"/>
              </a:tabLst>
            </a:pPr>
            <a:r>
              <a:rPr sz="2400" dirty="0">
                <a:latin typeface="Calibri"/>
                <a:cs typeface="Calibri"/>
              </a:rPr>
              <a:t>An</a:t>
            </a:r>
            <a:r>
              <a:rPr sz="2400" spc="-25" dirty="0">
                <a:latin typeface="Calibri"/>
                <a:cs typeface="Calibri"/>
              </a:rPr>
              <a:t> </a:t>
            </a:r>
            <a:r>
              <a:rPr sz="2400" spc="-5" dirty="0">
                <a:latin typeface="Calibri"/>
                <a:cs typeface="Calibri"/>
              </a:rPr>
              <a:t>alignment:</a:t>
            </a:r>
            <a:endParaRPr sz="2400" dirty="0">
              <a:latin typeface="Calibri"/>
              <a:cs typeface="Calibri"/>
            </a:endParaRPr>
          </a:p>
          <a:p>
            <a:pPr marL="698500" marR="5080">
              <a:lnSpc>
                <a:spcPts val="2800"/>
              </a:lnSpc>
              <a:spcBef>
                <a:spcPts val="1405"/>
              </a:spcBef>
            </a:pPr>
            <a:r>
              <a:rPr sz="2400" spc="-5" dirty="0">
                <a:solidFill>
                  <a:srgbClr val="006699"/>
                </a:solidFill>
                <a:latin typeface="Courier New"/>
                <a:cs typeface="Courier New"/>
              </a:rPr>
              <a:t>-</a:t>
            </a:r>
            <a:r>
              <a:rPr sz="2400" b="1" spc="-5" dirty="0">
                <a:solidFill>
                  <a:srgbClr val="000066"/>
                </a:solidFill>
                <a:latin typeface="Courier New"/>
                <a:cs typeface="Courier New"/>
              </a:rPr>
              <a:t>AG</a:t>
            </a:r>
            <a:r>
              <a:rPr sz="2400" spc="-5" dirty="0">
                <a:solidFill>
                  <a:srgbClr val="006699"/>
                </a:solidFill>
                <a:latin typeface="Courier New"/>
                <a:cs typeface="Courier New"/>
              </a:rPr>
              <a:t>G</a:t>
            </a:r>
            <a:r>
              <a:rPr sz="2400" b="1" spc="-5" dirty="0">
                <a:solidFill>
                  <a:srgbClr val="000066"/>
                </a:solidFill>
                <a:latin typeface="Courier New"/>
                <a:cs typeface="Courier New"/>
              </a:rPr>
              <a:t>CTATCAC</a:t>
            </a:r>
            <a:r>
              <a:rPr sz="2400" spc="-5" dirty="0">
                <a:solidFill>
                  <a:srgbClr val="006699"/>
                </a:solidFill>
                <a:latin typeface="Courier New"/>
                <a:cs typeface="Courier New"/>
              </a:rPr>
              <a:t>CT</a:t>
            </a:r>
            <a:r>
              <a:rPr sz="2400" b="1" spc="-5" dirty="0">
                <a:solidFill>
                  <a:srgbClr val="000066"/>
                </a:solidFill>
                <a:latin typeface="Courier New"/>
                <a:cs typeface="Courier New"/>
              </a:rPr>
              <a:t>GACC</a:t>
            </a:r>
            <a:r>
              <a:rPr sz="2400" spc="-5" dirty="0">
                <a:solidFill>
                  <a:srgbClr val="006699"/>
                </a:solidFill>
                <a:latin typeface="Courier New"/>
                <a:cs typeface="Courier New"/>
              </a:rPr>
              <a:t>T</a:t>
            </a:r>
            <a:r>
              <a:rPr sz="2400" b="1" spc="-5" dirty="0">
                <a:solidFill>
                  <a:srgbClr val="000066"/>
                </a:solidFill>
                <a:latin typeface="Courier New"/>
                <a:cs typeface="Courier New"/>
              </a:rPr>
              <a:t>C</a:t>
            </a:r>
            <a:r>
              <a:rPr sz="2400" spc="-5" dirty="0">
                <a:solidFill>
                  <a:srgbClr val="006699"/>
                </a:solidFill>
                <a:latin typeface="Courier New"/>
                <a:cs typeface="Courier New"/>
              </a:rPr>
              <a:t>CA</a:t>
            </a:r>
            <a:r>
              <a:rPr sz="2400" b="1" spc="-5" dirty="0">
                <a:solidFill>
                  <a:srgbClr val="000066"/>
                </a:solidFill>
                <a:latin typeface="Courier New"/>
                <a:cs typeface="Courier New"/>
              </a:rPr>
              <a:t>GG</a:t>
            </a:r>
            <a:r>
              <a:rPr sz="2400" spc="-5" dirty="0">
                <a:solidFill>
                  <a:srgbClr val="006699"/>
                </a:solidFill>
                <a:latin typeface="Courier New"/>
                <a:cs typeface="Courier New"/>
              </a:rPr>
              <a:t>C</a:t>
            </a:r>
            <a:r>
              <a:rPr sz="2400" b="1" spc="-5" dirty="0">
                <a:solidFill>
                  <a:srgbClr val="000066"/>
                </a:solidFill>
                <a:latin typeface="Courier New"/>
                <a:cs typeface="Courier New"/>
              </a:rPr>
              <a:t>CGA</a:t>
            </a:r>
            <a:r>
              <a:rPr sz="2400" spc="-5" dirty="0">
                <a:solidFill>
                  <a:srgbClr val="006699"/>
                </a:solidFill>
                <a:latin typeface="Courier New"/>
                <a:cs typeface="Courier New"/>
              </a:rPr>
              <a:t>--</a:t>
            </a:r>
            <a:r>
              <a:rPr sz="2400" b="1" spc="-5" dirty="0">
                <a:solidFill>
                  <a:srgbClr val="000066"/>
                </a:solidFill>
                <a:latin typeface="Courier New"/>
                <a:cs typeface="Courier New"/>
              </a:rPr>
              <a:t>TGCCC</a:t>
            </a:r>
            <a:r>
              <a:rPr sz="2400" spc="-5" dirty="0">
                <a:solidFill>
                  <a:srgbClr val="006699"/>
                </a:solidFill>
                <a:latin typeface="Courier New"/>
                <a:cs typeface="Courier New"/>
              </a:rPr>
              <a:t>--- </a:t>
            </a:r>
            <a:r>
              <a:rPr sz="2400" spc="-1430" dirty="0">
                <a:solidFill>
                  <a:srgbClr val="006699"/>
                </a:solidFill>
                <a:latin typeface="Courier New"/>
                <a:cs typeface="Courier New"/>
              </a:rPr>
              <a:t> </a:t>
            </a:r>
            <a:r>
              <a:rPr sz="2400" spc="-5" dirty="0">
                <a:solidFill>
                  <a:srgbClr val="006699"/>
                </a:solidFill>
                <a:latin typeface="Courier New"/>
                <a:cs typeface="Courier New"/>
              </a:rPr>
              <a:t>T</a:t>
            </a:r>
            <a:r>
              <a:rPr sz="2400" b="1" spc="-5" dirty="0">
                <a:solidFill>
                  <a:srgbClr val="000066"/>
                </a:solidFill>
                <a:latin typeface="Courier New"/>
                <a:cs typeface="Courier New"/>
              </a:rPr>
              <a:t>AG</a:t>
            </a:r>
            <a:r>
              <a:rPr sz="2400" spc="-5" dirty="0">
                <a:solidFill>
                  <a:srgbClr val="006699"/>
                </a:solidFill>
                <a:latin typeface="Courier New"/>
                <a:cs typeface="Courier New"/>
              </a:rPr>
              <a:t>-</a:t>
            </a:r>
            <a:r>
              <a:rPr sz="2400" b="1" spc="-5" dirty="0">
                <a:solidFill>
                  <a:srgbClr val="000066"/>
                </a:solidFill>
                <a:latin typeface="Courier New"/>
                <a:cs typeface="Courier New"/>
              </a:rPr>
              <a:t>CTATCAC</a:t>
            </a:r>
            <a:r>
              <a:rPr sz="2400" spc="-5" dirty="0">
                <a:solidFill>
                  <a:srgbClr val="006699"/>
                </a:solidFill>
                <a:latin typeface="Courier New"/>
                <a:cs typeface="Courier New"/>
              </a:rPr>
              <a:t>--</a:t>
            </a:r>
            <a:r>
              <a:rPr sz="2400" b="1" spc="-5" dirty="0">
                <a:solidFill>
                  <a:srgbClr val="000066"/>
                </a:solidFill>
                <a:latin typeface="Courier New"/>
                <a:cs typeface="Courier New"/>
              </a:rPr>
              <a:t>GACC</a:t>
            </a:r>
            <a:r>
              <a:rPr sz="2400" spc="-5" dirty="0">
                <a:solidFill>
                  <a:srgbClr val="006699"/>
                </a:solidFill>
                <a:latin typeface="Courier New"/>
                <a:cs typeface="Courier New"/>
              </a:rPr>
              <a:t>G</a:t>
            </a:r>
            <a:r>
              <a:rPr sz="2400" b="1" spc="-5" dirty="0">
                <a:solidFill>
                  <a:srgbClr val="000066"/>
                </a:solidFill>
                <a:latin typeface="Courier New"/>
                <a:cs typeface="Courier New"/>
              </a:rPr>
              <a:t>C</a:t>
            </a:r>
            <a:r>
              <a:rPr sz="2400" spc="-5" dirty="0">
                <a:solidFill>
                  <a:srgbClr val="006699"/>
                </a:solidFill>
                <a:latin typeface="Courier New"/>
                <a:cs typeface="Courier New"/>
              </a:rPr>
              <a:t>--</a:t>
            </a:r>
            <a:r>
              <a:rPr sz="2400" b="1" spc="-5" dirty="0">
                <a:solidFill>
                  <a:srgbClr val="000066"/>
                </a:solidFill>
                <a:latin typeface="Courier New"/>
                <a:cs typeface="Courier New"/>
              </a:rPr>
              <a:t>GG</a:t>
            </a:r>
            <a:r>
              <a:rPr sz="2400" spc="-5" dirty="0">
                <a:solidFill>
                  <a:srgbClr val="006699"/>
                </a:solidFill>
                <a:latin typeface="Courier New"/>
                <a:cs typeface="Courier New"/>
              </a:rPr>
              <a:t>T</a:t>
            </a:r>
            <a:r>
              <a:rPr sz="2400" b="1" spc="-5" dirty="0">
                <a:solidFill>
                  <a:srgbClr val="000066"/>
                </a:solidFill>
                <a:latin typeface="Courier New"/>
                <a:cs typeface="Courier New"/>
              </a:rPr>
              <a:t>CGA</a:t>
            </a:r>
            <a:r>
              <a:rPr sz="2400" spc="-5" dirty="0">
                <a:solidFill>
                  <a:srgbClr val="006699"/>
                </a:solidFill>
                <a:latin typeface="Courier New"/>
                <a:cs typeface="Courier New"/>
              </a:rPr>
              <a:t>TT</a:t>
            </a:r>
            <a:r>
              <a:rPr sz="2400" b="1" spc="-5" dirty="0">
                <a:solidFill>
                  <a:srgbClr val="000066"/>
                </a:solidFill>
                <a:latin typeface="Courier New"/>
                <a:cs typeface="Courier New"/>
              </a:rPr>
              <a:t>TGCCC</a:t>
            </a:r>
            <a:r>
              <a:rPr sz="2400" spc="-5" dirty="0">
                <a:solidFill>
                  <a:srgbClr val="006699"/>
                </a:solidFill>
                <a:latin typeface="Courier New"/>
                <a:cs typeface="Courier New"/>
              </a:rPr>
              <a:t>GAC</a:t>
            </a:r>
            <a:endParaRPr sz="2400" dirty="0">
              <a:latin typeface="Courier New"/>
              <a:cs typeface="Courier New"/>
            </a:endParaRPr>
          </a:p>
          <a:p>
            <a:pPr marL="355600" indent="-342900">
              <a:lnSpc>
                <a:spcPct val="100000"/>
              </a:lnSpc>
              <a:spcBef>
                <a:spcPts val="515"/>
              </a:spcBef>
              <a:buClr>
                <a:srgbClr val="CC0000"/>
              </a:buClr>
              <a:buFont typeface="Times New Roman"/>
              <a:buChar char="•"/>
              <a:tabLst>
                <a:tab pos="354965" algn="l"/>
                <a:tab pos="355600" algn="l"/>
              </a:tabLst>
            </a:pPr>
            <a:r>
              <a:rPr sz="2400" dirty="0">
                <a:latin typeface="Calibri"/>
                <a:cs typeface="Calibri"/>
              </a:rPr>
              <a:t>Given</a:t>
            </a:r>
            <a:r>
              <a:rPr sz="2400" spc="-10" dirty="0">
                <a:latin typeface="Calibri"/>
                <a:cs typeface="Calibri"/>
              </a:rPr>
              <a:t> </a:t>
            </a:r>
            <a:r>
              <a:rPr sz="2400" spc="-5" dirty="0">
                <a:latin typeface="Calibri"/>
                <a:cs typeface="Calibri"/>
              </a:rPr>
              <a:t>two </a:t>
            </a:r>
            <a:r>
              <a:rPr sz="2400" dirty="0">
                <a:latin typeface="Calibri"/>
                <a:cs typeface="Calibri"/>
              </a:rPr>
              <a:t>sequences,</a:t>
            </a:r>
            <a:r>
              <a:rPr sz="2400" spc="-5" dirty="0">
                <a:latin typeface="Calibri"/>
                <a:cs typeface="Calibri"/>
              </a:rPr>
              <a:t> </a:t>
            </a:r>
            <a:r>
              <a:rPr sz="2400" dirty="0">
                <a:latin typeface="Calibri"/>
                <a:cs typeface="Calibri"/>
              </a:rPr>
              <a:t>align</a:t>
            </a:r>
            <a:r>
              <a:rPr sz="2400" spc="-5" dirty="0">
                <a:latin typeface="Calibri"/>
                <a:cs typeface="Calibri"/>
              </a:rPr>
              <a:t> each </a:t>
            </a:r>
            <a:r>
              <a:rPr sz="2400" spc="-15" dirty="0">
                <a:latin typeface="Calibri"/>
                <a:cs typeface="Calibri"/>
              </a:rPr>
              <a:t>letter</a:t>
            </a:r>
            <a:r>
              <a:rPr sz="2400" spc="-5" dirty="0">
                <a:latin typeface="Calibri"/>
                <a:cs typeface="Calibri"/>
              </a:rPr>
              <a:t> </a:t>
            </a:r>
            <a:r>
              <a:rPr sz="2400" dirty="0">
                <a:latin typeface="Calibri"/>
                <a:cs typeface="Calibri"/>
              </a:rPr>
              <a:t>to</a:t>
            </a:r>
            <a:r>
              <a:rPr sz="2400" spc="-5" dirty="0">
                <a:latin typeface="Calibri"/>
                <a:cs typeface="Calibri"/>
              </a:rPr>
              <a:t> </a:t>
            </a:r>
            <a:r>
              <a:rPr sz="2400" dirty="0">
                <a:latin typeface="Calibri"/>
                <a:cs typeface="Calibri"/>
              </a:rPr>
              <a:t>a</a:t>
            </a:r>
            <a:r>
              <a:rPr sz="2400" spc="-5" dirty="0">
                <a:latin typeface="Calibri"/>
                <a:cs typeface="Calibri"/>
              </a:rPr>
              <a:t> </a:t>
            </a:r>
            <a:r>
              <a:rPr sz="2400" spc="-15" dirty="0">
                <a:latin typeface="Calibri"/>
                <a:cs typeface="Calibri"/>
              </a:rPr>
              <a:t>letter</a:t>
            </a:r>
            <a:r>
              <a:rPr sz="2400" spc="-5" dirty="0">
                <a:latin typeface="Calibri"/>
                <a:cs typeface="Calibri"/>
              </a:rPr>
              <a:t> or </a:t>
            </a:r>
            <a:r>
              <a:rPr sz="2400" dirty="0">
                <a:latin typeface="Calibri"/>
                <a:cs typeface="Calibri"/>
              </a:rPr>
              <a:t>gap</a:t>
            </a:r>
          </a:p>
        </p:txBody>
      </p:sp>
    </p:spTree>
    <p:extLst>
      <p:ext uri="{BB962C8B-B14F-4D97-AF65-F5344CB8AC3E}">
        <p14:creationId xmlns:p14="http://schemas.microsoft.com/office/powerpoint/2010/main" val="390475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B523797-2E13-7918-01A7-2A72AE23177E}"/>
              </a:ext>
            </a:extLst>
          </p:cNvPr>
          <p:cNvSpPr txBox="1">
            <a:spLocks/>
          </p:cNvSpPr>
          <p:nvPr/>
        </p:nvSpPr>
        <p:spPr>
          <a:xfrm>
            <a:off x="1366363" y="763955"/>
            <a:ext cx="7945588"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dirty="0"/>
              <a:t>Other</a:t>
            </a:r>
            <a:r>
              <a:rPr lang="en-US" spc="-15" dirty="0"/>
              <a:t> </a:t>
            </a:r>
            <a:r>
              <a:rPr lang="en-US" spc="-5" dirty="0"/>
              <a:t>uses of</a:t>
            </a:r>
            <a:r>
              <a:rPr lang="en-US" spc="-10" dirty="0"/>
              <a:t> </a:t>
            </a:r>
            <a:r>
              <a:rPr lang="en-US" spc="-5" dirty="0"/>
              <a:t>Edit</a:t>
            </a:r>
            <a:r>
              <a:rPr lang="en-US" spc="-15" dirty="0"/>
              <a:t> </a:t>
            </a:r>
            <a:r>
              <a:rPr lang="en-US" spc="-5" dirty="0"/>
              <a:t>Distance</a:t>
            </a:r>
            <a:r>
              <a:rPr lang="en-US" spc="-10" dirty="0"/>
              <a:t> </a:t>
            </a:r>
            <a:r>
              <a:rPr lang="en-US" spc="-5" dirty="0"/>
              <a:t>in</a:t>
            </a:r>
            <a:r>
              <a:rPr lang="en-US" spc="-10" dirty="0"/>
              <a:t> </a:t>
            </a:r>
            <a:r>
              <a:rPr lang="en-US" spc="-5" dirty="0"/>
              <a:t>NLP</a:t>
            </a:r>
          </a:p>
        </p:txBody>
      </p:sp>
      <p:sp>
        <p:nvSpPr>
          <p:cNvPr id="3" name="object 7">
            <a:extLst>
              <a:ext uri="{FF2B5EF4-FFF2-40B4-BE49-F238E27FC236}">
                <a16:creationId xmlns:a16="http://schemas.microsoft.com/office/drawing/2014/main" id="{222AF621-42AF-873B-868F-9E6B009D4DFB}"/>
              </a:ext>
            </a:extLst>
          </p:cNvPr>
          <p:cNvSpPr txBox="1"/>
          <p:nvPr/>
        </p:nvSpPr>
        <p:spPr>
          <a:xfrm>
            <a:off x="1219122" y="1911193"/>
            <a:ext cx="7197090" cy="391160"/>
          </a:xfrm>
          <a:prstGeom prst="rect">
            <a:avLst/>
          </a:prstGeom>
        </p:spPr>
        <p:txBody>
          <a:bodyPr vert="horz" wrap="square" lIns="0" tIns="12700" rIns="0" bIns="0" rtlCol="0">
            <a:spAutoFit/>
          </a:bodyPr>
          <a:lstStyle/>
          <a:p>
            <a:pPr marL="342265" indent="-342265">
              <a:lnSpc>
                <a:spcPct val="100000"/>
              </a:lnSpc>
              <a:spcBef>
                <a:spcPts val="100"/>
              </a:spcBef>
              <a:buClr>
                <a:srgbClr val="CC0000"/>
              </a:buClr>
              <a:buFont typeface="Times New Roman"/>
              <a:buChar char="•"/>
              <a:tabLst>
                <a:tab pos="342265" algn="l"/>
                <a:tab pos="342900" algn="l"/>
              </a:tabLst>
            </a:pPr>
            <a:r>
              <a:rPr sz="2400" spc="-5" dirty="0">
                <a:latin typeface="Calibri"/>
                <a:cs typeface="Calibri"/>
              </a:rPr>
              <a:t>Evaluating</a:t>
            </a:r>
            <a:r>
              <a:rPr sz="2400" dirty="0">
                <a:latin typeface="Calibri"/>
                <a:cs typeface="Calibri"/>
              </a:rPr>
              <a:t> </a:t>
            </a:r>
            <a:r>
              <a:rPr sz="2400" spc="-5" dirty="0">
                <a:latin typeface="Calibri"/>
                <a:cs typeface="Calibri"/>
              </a:rPr>
              <a:t>Machine</a:t>
            </a:r>
            <a:r>
              <a:rPr sz="2400" dirty="0">
                <a:latin typeface="Calibri"/>
                <a:cs typeface="Calibri"/>
              </a:rPr>
              <a:t> </a:t>
            </a:r>
            <a:r>
              <a:rPr sz="2400" spc="-5" dirty="0">
                <a:latin typeface="Calibri"/>
                <a:cs typeface="Calibri"/>
              </a:rPr>
              <a:t>Translation</a:t>
            </a:r>
            <a:r>
              <a:rPr sz="2400" dirty="0">
                <a:latin typeface="Calibri"/>
                <a:cs typeface="Calibri"/>
              </a:rPr>
              <a:t> and</a:t>
            </a:r>
            <a:r>
              <a:rPr sz="2400" spc="5" dirty="0">
                <a:latin typeface="Calibri"/>
                <a:cs typeface="Calibri"/>
              </a:rPr>
              <a:t> </a:t>
            </a:r>
            <a:r>
              <a:rPr sz="2400" dirty="0">
                <a:latin typeface="Calibri"/>
                <a:cs typeface="Calibri"/>
              </a:rPr>
              <a:t>speech </a:t>
            </a:r>
            <a:r>
              <a:rPr sz="2400" spc="-5" dirty="0">
                <a:latin typeface="Calibri"/>
                <a:cs typeface="Calibri"/>
              </a:rPr>
              <a:t>recognition</a:t>
            </a:r>
            <a:endParaRPr sz="2400" dirty="0">
              <a:latin typeface="Calibri"/>
              <a:cs typeface="Calibri"/>
            </a:endParaRPr>
          </a:p>
        </p:txBody>
      </p:sp>
      <p:sp>
        <p:nvSpPr>
          <p:cNvPr id="4" name="object 8">
            <a:extLst>
              <a:ext uri="{FF2B5EF4-FFF2-40B4-BE49-F238E27FC236}">
                <a16:creationId xmlns:a16="http://schemas.microsoft.com/office/drawing/2014/main" id="{9B25D671-CF10-5FF4-6C4F-386014C809CD}"/>
              </a:ext>
            </a:extLst>
          </p:cNvPr>
          <p:cNvSpPr txBox="1"/>
          <p:nvPr/>
        </p:nvSpPr>
        <p:spPr>
          <a:xfrm>
            <a:off x="1450339" y="2527034"/>
            <a:ext cx="2756535" cy="1016000"/>
          </a:xfrm>
          <a:prstGeom prst="rect">
            <a:avLst/>
          </a:prstGeom>
        </p:spPr>
        <p:txBody>
          <a:bodyPr vert="horz" wrap="square" lIns="0" tIns="68580" rIns="0" bIns="0" rtlCol="0">
            <a:spAutoFit/>
          </a:bodyPr>
          <a:lstStyle/>
          <a:p>
            <a:pPr>
              <a:lnSpc>
                <a:spcPct val="100000"/>
              </a:lnSpc>
              <a:spcBef>
                <a:spcPts val="540"/>
              </a:spcBef>
              <a:tabLst>
                <a:tab pos="273685" algn="l"/>
              </a:tabLst>
            </a:pPr>
            <a:r>
              <a:rPr sz="1800" b="1" dirty="0">
                <a:latin typeface="Courier New"/>
                <a:cs typeface="Courier New"/>
              </a:rPr>
              <a:t>R	</a:t>
            </a:r>
            <a:r>
              <a:rPr sz="1800" spc="-5" dirty="0">
                <a:latin typeface="Courier New"/>
                <a:cs typeface="Courier New"/>
              </a:rPr>
              <a:t>Spokesman</a:t>
            </a:r>
            <a:r>
              <a:rPr sz="1800" spc="-90" dirty="0">
                <a:latin typeface="Courier New"/>
                <a:cs typeface="Courier New"/>
              </a:rPr>
              <a:t> </a:t>
            </a:r>
            <a:r>
              <a:rPr sz="1800" spc="-5" dirty="0">
                <a:latin typeface="Courier New"/>
                <a:cs typeface="Courier New"/>
              </a:rPr>
              <a:t>confirms</a:t>
            </a:r>
            <a:endParaRPr sz="1800" dirty="0">
              <a:latin typeface="Courier New"/>
              <a:cs typeface="Courier New"/>
            </a:endParaRPr>
          </a:p>
          <a:p>
            <a:pPr>
              <a:lnSpc>
                <a:spcPct val="100000"/>
              </a:lnSpc>
              <a:spcBef>
                <a:spcPts val="439"/>
              </a:spcBef>
              <a:tabLst>
                <a:tab pos="273685" algn="l"/>
              </a:tabLst>
            </a:pPr>
            <a:r>
              <a:rPr sz="1800" b="1" dirty="0">
                <a:latin typeface="Courier New"/>
                <a:cs typeface="Courier New"/>
              </a:rPr>
              <a:t>H	</a:t>
            </a:r>
            <a:r>
              <a:rPr sz="1800" spc="-5" dirty="0">
                <a:latin typeface="Courier New"/>
                <a:cs typeface="Courier New"/>
              </a:rPr>
              <a:t>Spokesman</a:t>
            </a:r>
            <a:r>
              <a:rPr sz="1800" spc="-70" dirty="0">
                <a:latin typeface="Courier New"/>
                <a:cs typeface="Courier New"/>
              </a:rPr>
              <a:t> </a:t>
            </a:r>
            <a:r>
              <a:rPr sz="1800" spc="-5" dirty="0">
                <a:latin typeface="Courier New"/>
                <a:cs typeface="Courier New"/>
              </a:rPr>
              <a:t>said</a:t>
            </a:r>
            <a:endParaRPr sz="1800" dirty="0">
              <a:latin typeface="Courier New"/>
              <a:cs typeface="Courier New"/>
            </a:endParaRPr>
          </a:p>
          <a:p>
            <a:pPr marR="690245" algn="r">
              <a:lnSpc>
                <a:spcPct val="100000"/>
              </a:lnSpc>
              <a:spcBef>
                <a:spcPts val="439"/>
              </a:spcBef>
            </a:pPr>
            <a:r>
              <a:rPr sz="1800" dirty="0">
                <a:latin typeface="Courier New"/>
                <a:cs typeface="Courier New"/>
              </a:rPr>
              <a:t>S</a:t>
            </a:r>
          </a:p>
        </p:txBody>
      </p:sp>
      <p:sp>
        <p:nvSpPr>
          <p:cNvPr id="5" name="object 10">
            <a:extLst>
              <a:ext uri="{FF2B5EF4-FFF2-40B4-BE49-F238E27FC236}">
                <a16:creationId xmlns:a16="http://schemas.microsoft.com/office/drawing/2014/main" id="{DB3220D4-4242-3E41-0464-B12465F55009}"/>
              </a:ext>
            </a:extLst>
          </p:cNvPr>
          <p:cNvSpPr txBox="1"/>
          <p:nvPr/>
        </p:nvSpPr>
        <p:spPr>
          <a:xfrm>
            <a:off x="4316250" y="2525295"/>
            <a:ext cx="5375275" cy="1016000"/>
          </a:xfrm>
          <a:prstGeom prst="rect">
            <a:avLst/>
          </a:prstGeom>
        </p:spPr>
        <p:txBody>
          <a:bodyPr vert="horz" wrap="square" lIns="0" tIns="68580" rIns="0" bIns="0" rtlCol="0">
            <a:spAutoFit/>
          </a:bodyPr>
          <a:lstStyle/>
          <a:p>
            <a:pPr marL="12700">
              <a:lnSpc>
                <a:spcPct val="100000"/>
              </a:lnSpc>
              <a:spcBef>
                <a:spcPts val="540"/>
              </a:spcBef>
            </a:pPr>
            <a:r>
              <a:rPr sz="1800" spc="-5" dirty="0">
                <a:latin typeface="Courier New"/>
                <a:cs typeface="Courier New"/>
              </a:rPr>
              <a:t>senior</a:t>
            </a:r>
            <a:r>
              <a:rPr sz="1800" spc="-25" dirty="0">
                <a:latin typeface="Courier New"/>
                <a:cs typeface="Courier New"/>
              </a:rPr>
              <a:t> </a:t>
            </a:r>
            <a:r>
              <a:rPr sz="1800" spc="-5" dirty="0">
                <a:latin typeface="Courier New"/>
                <a:cs typeface="Courier New"/>
              </a:rPr>
              <a:t>government</a:t>
            </a:r>
            <a:r>
              <a:rPr sz="1800" spc="-25" dirty="0">
                <a:latin typeface="Courier New"/>
                <a:cs typeface="Courier New"/>
              </a:rPr>
              <a:t> </a:t>
            </a:r>
            <a:r>
              <a:rPr sz="1800" spc="-5" dirty="0">
                <a:latin typeface="Courier New"/>
                <a:cs typeface="Courier New"/>
              </a:rPr>
              <a:t>adviser</a:t>
            </a:r>
            <a:r>
              <a:rPr sz="1800" spc="-20" dirty="0">
                <a:latin typeface="Courier New"/>
                <a:cs typeface="Courier New"/>
              </a:rPr>
              <a:t> </a:t>
            </a:r>
            <a:r>
              <a:rPr sz="1800" spc="-5" dirty="0">
                <a:latin typeface="Courier New"/>
                <a:cs typeface="Courier New"/>
              </a:rPr>
              <a:t>was</a:t>
            </a:r>
            <a:r>
              <a:rPr sz="1800" spc="-25" dirty="0">
                <a:latin typeface="Courier New"/>
                <a:cs typeface="Courier New"/>
              </a:rPr>
              <a:t> </a:t>
            </a:r>
            <a:r>
              <a:rPr sz="1800" dirty="0">
                <a:latin typeface="Courier New"/>
                <a:cs typeface="Courier New"/>
              </a:rPr>
              <a:t>shot</a:t>
            </a:r>
          </a:p>
          <a:p>
            <a:pPr marL="2481580">
              <a:lnSpc>
                <a:spcPct val="100000"/>
              </a:lnSpc>
              <a:spcBef>
                <a:spcPts val="439"/>
              </a:spcBef>
            </a:pPr>
            <a:r>
              <a:rPr sz="1800" spc="-5" dirty="0">
                <a:latin typeface="Courier New"/>
                <a:cs typeface="Courier New"/>
              </a:rPr>
              <a:t>adviser</a:t>
            </a:r>
            <a:r>
              <a:rPr sz="1800" spc="-35" dirty="0">
                <a:latin typeface="Courier New"/>
                <a:cs typeface="Courier New"/>
              </a:rPr>
              <a:t> </a:t>
            </a:r>
            <a:r>
              <a:rPr sz="1800" spc="-5" dirty="0">
                <a:latin typeface="Courier New"/>
                <a:cs typeface="Courier New"/>
              </a:rPr>
              <a:t>was</a:t>
            </a:r>
            <a:r>
              <a:rPr sz="1800" spc="-30" dirty="0">
                <a:latin typeface="Courier New"/>
                <a:cs typeface="Courier New"/>
              </a:rPr>
              <a:t> </a:t>
            </a:r>
            <a:r>
              <a:rPr sz="1800" spc="-5" dirty="0">
                <a:latin typeface="Courier New"/>
                <a:cs typeface="Courier New"/>
              </a:rPr>
              <a:t>shot</a:t>
            </a:r>
            <a:r>
              <a:rPr sz="1800" spc="-35" dirty="0">
                <a:latin typeface="Courier New"/>
                <a:cs typeface="Courier New"/>
              </a:rPr>
              <a:t> </a:t>
            </a:r>
            <a:r>
              <a:rPr sz="1800" dirty="0">
                <a:latin typeface="Courier New"/>
                <a:cs typeface="Courier New"/>
              </a:rPr>
              <a:t>dead</a:t>
            </a:r>
          </a:p>
          <a:p>
            <a:pPr marR="140970" algn="r">
              <a:lnSpc>
                <a:spcPct val="100000"/>
              </a:lnSpc>
              <a:spcBef>
                <a:spcPts val="439"/>
              </a:spcBef>
            </a:pPr>
            <a:r>
              <a:rPr sz="1800" dirty="0">
                <a:latin typeface="Courier New"/>
                <a:cs typeface="Courier New"/>
              </a:rPr>
              <a:t>I</a:t>
            </a:r>
          </a:p>
        </p:txBody>
      </p:sp>
      <p:sp>
        <p:nvSpPr>
          <p:cNvPr id="6" name="object 9">
            <a:extLst>
              <a:ext uri="{FF2B5EF4-FFF2-40B4-BE49-F238E27FC236}">
                <a16:creationId xmlns:a16="http://schemas.microsoft.com/office/drawing/2014/main" id="{42F88651-1632-ECF1-62DB-A97001A807C4}"/>
              </a:ext>
            </a:extLst>
          </p:cNvPr>
          <p:cNvSpPr txBox="1"/>
          <p:nvPr/>
        </p:nvSpPr>
        <p:spPr>
          <a:xfrm>
            <a:off x="3754397" y="2863707"/>
            <a:ext cx="2357755" cy="685800"/>
          </a:xfrm>
          <a:prstGeom prst="rect">
            <a:avLst/>
          </a:prstGeom>
        </p:spPr>
        <p:txBody>
          <a:bodyPr vert="horz" wrap="square" lIns="0" tIns="68580" rIns="0" bIns="0" rtlCol="0">
            <a:spAutoFit/>
          </a:bodyPr>
          <a:lstStyle/>
          <a:p>
            <a:pPr marL="12700">
              <a:lnSpc>
                <a:spcPct val="100000"/>
              </a:lnSpc>
              <a:spcBef>
                <a:spcPts val="540"/>
              </a:spcBef>
            </a:pPr>
            <a:r>
              <a:rPr sz="1800" spc="-5" dirty="0">
                <a:latin typeface="Courier New"/>
                <a:cs typeface="Courier New"/>
              </a:rPr>
              <a:t>the</a:t>
            </a:r>
            <a:r>
              <a:rPr sz="1800" spc="-70" dirty="0">
                <a:latin typeface="Courier New"/>
                <a:cs typeface="Courier New"/>
              </a:rPr>
              <a:t> </a:t>
            </a:r>
            <a:r>
              <a:rPr sz="1800" spc="-5" dirty="0">
                <a:latin typeface="Courier New"/>
                <a:cs typeface="Courier New"/>
              </a:rPr>
              <a:t>senior</a:t>
            </a:r>
            <a:endParaRPr sz="1800" dirty="0">
              <a:latin typeface="Courier New"/>
              <a:cs typeface="Courier New"/>
            </a:endParaRPr>
          </a:p>
          <a:p>
            <a:pPr marL="149860">
              <a:lnSpc>
                <a:spcPct val="100000"/>
              </a:lnSpc>
              <a:spcBef>
                <a:spcPts val="439"/>
              </a:spcBef>
              <a:tabLst>
                <a:tab pos="2207260" algn="l"/>
              </a:tabLst>
            </a:pPr>
            <a:r>
              <a:rPr sz="1800" dirty="0">
                <a:latin typeface="Courier New"/>
                <a:cs typeface="Courier New"/>
              </a:rPr>
              <a:t>I	D</a:t>
            </a:r>
          </a:p>
        </p:txBody>
      </p:sp>
      <p:sp>
        <p:nvSpPr>
          <p:cNvPr id="7" name="object 11">
            <a:extLst>
              <a:ext uri="{FF2B5EF4-FFF2-40B4-BE49-F238E27FC236}">
                <a16:creationId xmlns:a16="http://schemas.microsoft.com/office/drawing/2014/main" id="{75AFDEC2-D204-3A25-747C-B892B3A14B14}"/>
              </a:ext>
            </a:extLst>
          </p:cNvPr>
          <p:cNvSpPr txBox="1"/>
          <p:nvPr/>
        </p:nvSpPr>
        <p:spPr>
          <a:xfrm>
            <a:off x="1219122" y="3735454"/>
            <a:ext cx="6511925" cy="1934845"/>
          </a:xfrm>
          <a:prstGeom prst="rect">
            <a:avLst/>
          </a:prstGeom>
        </p:spPr>
        <p:txBody>
          <a:bodyPr vert="horz" wrap="square" lIns="0" tIns="92075" rIns="0" bIns="0" rtlCol="0">
            <a:spAutoFit/>
          </a:bodyPr>
          <a:lstStyle/>
          <a:p>
            <a:pPr marL="355600" indent="-342900">
              <a:lnSpc>
                <a:spcPct val="100000"/>
              </a:lnSpc>
              <a:spcBef>
                <a:spcPts val="725"/>
              </a:spcBef>
              <a:buClr>
                <a:srgbClr val="CC0000"/>
              </a:buClr>
              <a:buFont typeface="Times New Roman"/>
              <a:buChar char="•"/>
              <a:tabLst>
                <a:tab pos="354965" algn="l"/>
                <a:tab pos="355600" algn="l"/>
              </a:tabLst>
            </a:pPr>
            <a:r>
              <a:rPr sz="2400" spc="-5" dirty="0">
                <a:latin typeface="Calibri"/>
                <a:cs typeface="Calibri"/>
              </a:rPr>
              <a:t>Named</a:t>
            </a:r>
            <a:r>
              <a:rPr sz="2400" spc="-10" dirty="0">
                <a:latin typeface="Calibri"/>
                <a:cs typeface="Calibri"/>
              </a:rPr>
              <a:t> </a:t>
            </a:r>
            <a:r>
              <a:rPr sz="2400" spc="-5" dirty="0">
                <a:latin typeface="Calibri"/>
                <a:cs typeface="Calibri"/>
              </a:rPr>
              <a:t>Entity</a:t>
            </a:r>
            <a:r>
              <a:rPr sz="2400" spc="-10" dirty="0">
                <a:latin typeface="Calibri"/>
                <a:cs typeface="Calibri"/>
              </a:rPr>
              <a:t> </a:t>
            </a:r>
            <a:r>
              <a:rPr sz="2400" spc="-5" dirty="0">
                <a:latin typeface="Calibri"/>
                <a:cs typeface="Calibri"/>
              </a:rPr>
              <a:t>Extraction </a:t>
            </a:r>
            <a:r>
              <a:rPr sz="2400" dirty="0">
                <a:latin typeface="Calibri"/>
                <a:cs typeface="Calibri"/>
              </a:rPr>
              <a:t>and</a:t>
            </a:r>
            <a:r>
              <a:rPr sz="2400" spc="-5" dirty="0">
                <a:latin typeface="Calibri"/>
                <a:cs typeface="Calibri"/>
              </a:rPr>
              <a:t> Entity Coreference</a:t>
            </a:r>
            <a:endParaRPr sz="2400" dirty="0">
              <a:latin typeface="Calibri"/>
              <a:cs typeface="Calibri"/>
            </a:endParaRPr>
          </a:p>
          <a:p>
            <a:pPr marL="698500" lvl="1" indent="-228600">
              <a:lnSpc>
                <a:spcPct val="100000"/>
              </a:lnSpc>
              <a:spcBef>
                <a:spcPts val="525"/>
              </a:spcBef>
              <a:buClr>
                <a:srgbClr val="000000"/>
              </a:buClr>
              <a:buFont typeface="Times New Roman"/>
              <a:buChar char="•"/>
              <a:tabLst>
                <a:tab pos="697865" algn="l"/>
                <a:tab pos="698500" algn="l"/>
              </a:tabLst>
            </a:pPr>
            <a:r>
              <a:rPr sz="2000" spc="-5" dirty="0">
                <a:solidFill>
                  <a:srgbClr val="FF0000"/>
                </a:solidFill>
                <a:latin typeface="Calibri"/>
                <a:cs typeface="Calibri"/>
              </a:rPr>
              <a:t>IBM</a:t>
            </a:r>
            <a:r>
              <a:rPr sz="2000" spc="-10" dirty="0">
                <a:solidFill>
                  <a:srgbClr val="FF0000"/>
                </a:solidFill>
                <a:latin typeface="Calibri"/>
                <a:cs typeface="Calibri"/>
              </a:rPr>
              <a:t> </a:t>
            </a:r>
            <a:r>
              <a:rPr sz="2000" spc="-5" dirty="0">
                <a:solidFill>
                  <a:srgbClr val="FF0000"/>
                </a:solidFill>
                <a:latin typeface="Calibri"/>
                <a:cs typeface="Calibri"/>
              </a:rPr>
              <a:t>Inc</a:t>
            </a:r>
            <a:r>
              <a:rPr sz="2000" spc="-5" dirty="0">
                <a:latin typeface="Calibri"/>
                <a:cs typeface="Calibri"/>
              </a:rPr>
              <a:t>.</a:t>
            </a:r>
            <a:r>
              <a:rPr sz="2000" spc="-10" dirty="0">
                <a:latin typeface="Calibri"/>
                <a:cs typeface="Calibri"/>
              </a:rPr>
              <a:t> </a:t>
            </a:r>
            <a:r>
              <a:rPr sz="2000" spc="-5" dirty="0">
                <a:latin typeface="Calibri"/>
                <a:cs typeface="Calibri"/>
              </a:rPr>
              <a:t>announced </a:t>
            </a:r>
            <a:r>
              <a:rPr sz="2000" dirty="0">
                <a:latin typeface="Calibri"/>
                <a:cs typeface="Calibri"/>
              </a:rPr>
              <a:t>today</a:t>
            </a:r>
          </a:p>
          <a:p>
            <a:pPr marL="698500" lvl="1" indent="-228600">
              <a:lnSpc>
                <a:spcPct val="100000"/>
              </a:lnSpc>
              <a:spcBef>
                <a:spcPts val="400"/>
              </a:spcBef>
              <a:buClr>
                <a:srgbClr val="000000"/>
              </a:buClr>
              <a:buFont typeface="Times New Roman"/>
              <a:buChar char="•"/>
              <a:tabLst>
                <a:tab pos="697865" algn="l"/>
                <a:tab pos="698500" algn="l"/>
              </a:tabLst>
            </a:pPr>
            <a:r>
              <a:rPr sz="2000" spc="-5" dirty="0">
                <a:solidFill>
                  <a:srgbClr val="FF0000"/>
                </a:solidFill>
                <a:latin typeface="Calibri"/>
                <a:cs typeface="Calibri"/>
              </a:rPr>
              <a:t>IBM</a:t>
            </a:r>
            <a:r>
              <a:rPr sz="2000" spc="-35" dirty="0">
                <a:solidFill>
                  <a:srgbClr val="FF0000"/>
                </a:solidFill>
                <a:latin typeface="Calibri"/>
                <a:cs typeface="Calibri"/>
              </a:rPr>
              <a:t> </a:t>
            </a:r>
            <a:r>
              <a:rPr sz="2000" spc="-5" dirty="0">
                <a:latin typeface="Calibri"/>
                <a:cs typeface="Calibri"/>
              </a:rPr>
              <a:t>profits</a:t>
            </a:r>
            <a:endParaRPr sz="2000" dirty="0">
              <a:latin typeface="Calibri"/>
              <a:cs typeface="Calibri"/>
            </a:endParaRPr>
          </a:p>
          <a:p>
            <a:pPr marL="698500" lvl="1" indent="-228600">
              <a:lnSpc>
                <a:spcPct val="100000"/>
              </a:lnSpc>
              <a:spcBef>
                <a:spcPts val="500"/>
              </a:spcBef>
              <a:buClr>
                <a:srgbClr val="000000"/>
              </a:buClr>
              <a:buFont typeface="Times New Roman"/>
              <a:buChar char="•"/>
              <a:tabLst>
                <a:tab pos="697865" algn="l"/>
                <a:tab pos="698500" algn="l"/>
              </a:tabLst>
            </a:pPr>
            <a:r>
              <a:rPr sz="2000" spc="-5" dirty="0">
                <a:solidFill>
                  <a:srgbClr val="FF0000"/>
                </a:solidFill>
                <a:latin typeface="Calibri"/>
                <a:cs typeface="Calibri"/>
              </a:rPr>
              <a:t>Stanford</a:t>
            </a:r>
            <a:r>
              <a:rPr sz="2000" spc="15" dirty="0">
                <a:solidFill>
                  <a:srgbClr val="FF0000"/>
                </a:solidFill>
                <a:latin typeface="Calibri"/>
                <a:cs typeface="Calibri"/>
              </a:rPr>
              <a:t> </a:t>
            </a:r>
            <a:r>
              <a:rPr sz="2000" spc="-5" dirty="0">
                <a:solidFill>
                  <a:srgbClr val="FF0000"/>
                </a:solidFill>
                <a:latin typeface="Calibri"/>
                <a:cs typeface="Calibri"/>
              </a:rPr>
              <a:t>President</a:t>
            </a:r>
            <a:r>
              <a:rPr sz="2000" spc="10" dirty="0">
                <a:solidFill>
                  <a:srgbClr val="FF0000"/>
                </a:solidFill>
                <a:latin typeface="Calibri"/>
                <a:cs typeface="Calibri"/>
              </a:rPr>
              <a:t> </a:t>
            </a:r>
            <a:r>
              <a:rPr sz="2000" spc="-5" dirty="0">
                <a:solidFill>
                  <a:srgbClr val="FF0000"/>
                </a:solidFill>
                <a:latin typeface="Calibri"/>
                <a:cs typeface="Calibri"/>
              </a:rPr>
              <a:t>John</a:t>
            </a:r>
            <a:r>
              <a:rPr sz="2000" spc="15" dirty="0">
                <a:solidFill>
                  <a:srgbClr val="FF0000"/>
                </a:solidFill>
                <a:latin typeface="Calibri"/>
                <a:cs typeface="Calibri"/>
              </a:rPr>
              <a:t> </a:t>
            </a:r>
            <a:r>
              <a:rPr sz="2000" spc="-5" dirty="0">
                <a:solidFill>
                  <a:srgbClr val="FF0000"/>
                </a:solidFill>
                <a:latin typeface="Calibri"/>
                <a:cs typeface="Calibri"/>
              </a:rPr>
              <a:t>Hennessy</a:t>
            </a:r>
            <a:r>
              <a:rPr sz="2000" spc="10" dirty="0">
                <a:solidFill>
                  <a:srgbClr val="FF0000"/>
                </a:solidFill>
                <a:latin typeface="Calibri"/>
                <a:cs typeface="Calibri"/>
              </a:rPr>
              <a:t> </a:t>
            </a:r>
            <a:r>
              <a:rPr sz="2000" spc="-5" dirty="0">
                <a:latin typeface="Calibri"/>
                <a:cs typeface="Calibri"/>
              </a:rPr>
              <a:t>announced</a:t>
            </a:r>
            <a:r>
              <a:rPr sz="2000" spc="15" dirty="0">
                <a:latin typeface="Calibri"/>
                <a:cs typeface="Calibri"/>
              </a:rPr>
              <a:t> </a:t>
            </a:r>
            <a:r>
              <a:rPr sz="2000" spc="-5" dirty="0">
                <a:latin typeface="Calibri"/>
                <a:cs typeface="Calibri"/>
              </a:rPr>
              <a:t>yesterday</a:t>
            </a:r>
            <a:endParaRPr sz="2000" dirty="0">
              <a:latin typeface="Calibri"/>
              <a:cs typeface="Calibri"/>
            </a:endParaRPr>
          </a:p>
          <a:p>
            <a:pPr marL="698500" lvl="1" indent="-228600">
              <a:lnSpc>
                <a:spcPct val="100000"/>
              </a:lnSpc>
              <a:spcBef>
                <a:spcPts val="500"/>
              </a:spcBef>
              <a:buFont typeface="Times New Roman"/>
              <a:buChar char="•"/>
              <a:tabLst>
                <a:tab pos="697865" algn="l"/>
                <a:tab pos="698500" algn="l"/>
              </a:tabLst>
            </a:pPr>
            <a:r>
              <a:rPr sz="2000" dirty="0">
                <a:latin typeface="Calibri"/>
                <a:cs typeface="Calibri"/>
              </a:rPr>
              <a:t>for </a:t>
            </a:r>
            <a:r>
              <a:rPr sz="2000" spc="-5" dirty="0">
                <a:solidFill>
                  <a:srgbClr val="FF0000"/>
                </a:solidFill>
                <a:latin typeface="Calibri"/>
                <a:cs typeface="Calibri"/>
              </a:rPr>
              <a:t>Stanford</a:t>
            </a:r>
            <a:r>
              <a:rPr sz="2000" spc="10" dirty="0">
                <a:solidFill>
                  <a:srgbClr val="FF0000"/>
                </a:solidFill>
                <a:latin typeface="Calibri"/>
                <a:cs typeface="Calibri"/>
              </a:rPr>
              <a:t> </a:t>
            </a:r>
            <a:r>
              <a:rPr sz="2000" spc="-5" dirty="0">
                <a:solidFill>
                  <a:srgbClr val="FF0000"/>
                </a:solidFill>
                <a:latin typeface="Calibri"/>
                <a:cs typeface="Calibri"/>
              </a:rPr>
              <a:t>University</a:t>
            </a:r>
            <a:r>
              <a:rPr sz="2000" spc="5" dirty="0">
                <a:solidFill>
                  <a:srgbClr val="FF0000"/>
                </a:solidFill>
                <a:latin typeface="Calibri"/>
                <a:cs typeface="Calibri"/>
              </a:rPr>
              <a:t> </a:t>
            </a:r>
            <a:r>
              <a:rPr sz="2000" spc="-5" dirty="0">
                <a:solidFill>
                  <a:srgbClr val="FF0000"/>
                </a:solidFill>
                <a:latin typeface="Calibri"/>
                <a:cs typeface="Calibri"/>
              </a:rPr>
              <a:t>President</a:t>
            </a:r>
            <a:r>
              <a:rPr sz="2000" spc="5" dirty="0">
                <a:solidFill>
                  <a:srgbClr val="FF0000"/>
                </a:solidFill>
                <a:latin typeface="Calibri"/>
                <a:cs typeface="Calibri"/>
              </a:rPr>
              <a:t> </a:t>
            </a:r>
            <a:r>
              <a:rPr sz="2000" spc="-5" dirty="0">
                <a:solidFill>
                  <a:srgbClr val="FF0000"/>
                </a:solidFill>
                <a:latin typeface="Calibri"/>
                <a:cs typeface="Calibri"/>
              </a:rPr>
              <a:t>John</a:t>
            </a:r>
            <a:r>
              <a:rPr sz="2000" spc="10" dirty="0">
                <a:solidFill>
                  <a:srgbClr val="FF0000"/>
                </a:solidFill>
                <a:latin typeface="Calibri"/>
                <a:cs typeface="Calibri"/>
              </a:rPr>
              <a:t> </a:t>
            </a:r>
            <a:r>
              <a:rPr sz="2000" spc="-5" dirty="0">
                <a:solidFill>
                  <a:srgbClr val="FF0000"/>
                </a:solidFill>
                <a:latin typeface="Calibri"/>
                <a:cs typeface="Calibri"/>
              </a:rPr>
              <a:t>Hennessy</a:t>
            </a:r>
            <a:endParaRPr sz="2000" dirty="0">
              <a:latin typeface="Calibri"/>
              <a:cs typeface="Calibri"/>
            </a:endParaRPr>
          </a:p>
        </p:txBody>
      </p:sp>
    </p:spTree>
    <p:extLst>
      <p:ext uri="{BB962C8B-B14F-4D97-AF65-F5344CB8AC3E}">
        <p14:creationId xmlns:p14="http://schemas.microsoft.com/office/powerpoint/2010/main" val="309042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439E5A66-C7D9-DFB8-3F95-441619D784CC}"/>
              </a:ext>
            </a:extLst>
          </p:cNvPr>
          <p:cNvSpPr txBox="1">
            <a:spLocks/>
          </p:cNvSpPr>
          <p:nvPr/>
        </p:nvSpPr>
        <p:spPr>
          <a:xfrm>
            <a:off x="1394355" y="938901"/>
            <a:ext cx="8412118"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dirty="0"/>
              <a:t>How</a:t>
            </a:r>
            <a:r>
              <a:rPr lang="en-US" spc="-5" dirty="0"/>
              <a:t> </a:t>
            </a:r>
            <a:r>
              <a:rPr lang="en-US" dirty="0"/>
              <a:t>to</a:t>
            </a:r>
            <a:r>
              <a:rPr lang="en-US" spc="-5" dirty="0"/>
              <a:t> ﬁnd the Min Edit Distance?</a:t>
            </a:r>
          </a:p>
        </p:txBody>
      </p:sp>
      <p:sp>
        <p:nvSpPr>
          <p:cNvPr id="3" name="object 7">
            <a:extLst>
              <a:ext uri="{FF2B5EF4-FFF2-40B4-BE49-F238E27FC236}">
                <a16:creationId xmlns:a16="http://schemas.microsoft.com/office/drawing/2014/main" id="{8C68FE3B-B5FD-FD8B-899A-FFA9E8CFAEA0}"/>
              </a:ext>
            </a:extLst>
          </p:cNvPr>
          <p:cNvSpPr txBox="1"/>
          <p:nvPr/>
        </p:nvSpPr>
        <p:spPr>
          <a:xfrm>
            <a:off x="1316600" y="2150679"/>
            <a:ext cx="8189595" cy="2219960"/>
          </a:xfrm>
          <a:prstGeom prst="rect">
            <a:avLst/>
          </a:prstGeom>
        </p:spPr>
        <p:txBody>
          <a:bodyPr vert="horz" wrap="square" lIns="0" tIns="33020" rIns="0" bIns="0" rtlCol="0">
            <a:spAutoFit/>
          </a:bodyPr>
          <a:lstStyle/>
          <a:p>
            <a:pPr marL="355600" marR="5080" indent="-342900">
              <a:lnSpc>
                <a:spcPts val="2800"/>
              </a:lnSpc>
              <a:spcBef>
                <a:spcPts val="260"/>
              </a:spcBef>
              <a:buClr>
                <a:srgbClr val="CC0000"/>
              </a:buClr>
              <a:buFont typeface="Times New Roman"/>
              <a:buChar char="•"/>
              <a:tabLst>
                <a:tab pos="354965" algn="l"/>
                <a:tab pos="355600" algn="l"/>
              </a:tabLst>
            </a:pPr>
            <a:r>
              <a:rPr sz="2400" spc="-5" dirty="0">
                <a:latin typeface="Calibri"/>
                <a:cs typeface="Calibri"/>
              </a:rPr>
              <a:t>Searching</a:t>
            </a:r>
            <a:r>
              <a:rPr sz="2400" dirty="0">
                <a:latin typeface="Calibri"/>
                <a:cs typeface="Calibri"/>
              </a:rPr>
              <a:t> </a:t>
            </a:r>
            <a:r>
              <a:rPr sz="2400" spc="-5" dirty="0">
                <a:latin typeface="Calibri"/>
                <a:cs typeface="Calibri"/>
              </a:rPr>
              <a:t>for</a:t>
            </a:r>
            <a:r>
              <a:rPr sz="2400" spc="5"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path</a:t>
            </a:r>
            <a:r>
              <a:rPr sz="2400" spc="5" dirty="0">
                <a:latin typeface="Calibri"/>
                <a:cs typeface="Calibri"/>
              </a:rPr>
              <a:t> </a:t>
            </a:r>
            <a:r>
              <a:rPr sz="2400" spc="-5" dirty="0">
                <a:latin typeface="Calibri"/>
                <a:cs typeface="Calibri"/>
              </a:rPr>
              <a:t>(sequence</a:t>
            </a:r>
            <a:r>
              <a:rPr sz="2400" spc="5"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edits)</a:t>
            </a:r>
            <a:r>
              <a:rPr sz="2400" spc="5" dirty="0">
                <a:latin typeface="Calibri"/>
                <a:cs typeface="Calibri"/>
              </a:rPr>
              <a:t> </a:t>
            </a:r>
            <a:r>
              <a:rPr sz="2400" spc="-5" dirty="0">
                <a:latin typeface="Calibri"/>
                <a:cs typeface="Calibri"/>
              </a:rPr>
              <a:t>from</a:t>
            </a:r>
            <a:r>
              <a:rPr sz="2400" spc="5"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start</a:t>
            </a:r>
            <a:r>
              <a:rPr sz="2400" spc="5" dirty="0">
                <a:latin typeface="Calibri"/>
                <a:cs typeface="Calibri"/>
              </a:rPr>
              <a:t> </a:t>
            </a:r>
            <a:r>
              <a:rPr sz="2400" spc="-5" dirty="0">
                <a:latin typeface="Calibri"/>
                <a:cs typeface="Calibri"/>
              </a:rPr>
              <a:t>string</a:t>
            </a:r>
            <a:r>
              <a:rPr sz="2400" dirty="0">
                <a:latin typeface="Calibri"/>
                <a:cs typeface="Calibri"/>
              </a:rPr>
              <a:t> to </a:t>
            </a:r>
            <a:r>
              <a:rPr sz="2400" spc="-525" dirty="0">
                <a:latin typeface="Calibri"/>
                <a:cs typeface="Calibri"/>
              </a:rPr>
              <a:t> </a:t>
            </a:r>
            <a:r>
              <a:rPr sz="2400" dirty="0">
                <a:latin typeface="Calibri"/>
                <a:cs typeface="Calibri"/>
              </a:rPr>
              <a:t>the</a:t>
            </a:r>
            <a:r>
              <a:rPr sz="2400" spc="-5" dirty="0">
                <a:latin typeface="Calibri"/>
                <a:cs typeface="Calibri"/>
              </a:rPr>
              <a:t> final</a:t>
            </a:r>
            <a:r>
              <a:rPr sz="2400" dirty="0">
                <a:latin typeface="Calibri"/>
                <a:cs typeface="Calibri"/>
              </a:rPr>
              <a:t> </a:t>
            </a:r>
            <a:r>
              <a:rPr sz="2400" spc="-5" dirty="0">
                <a:latin typeface="Calibri"/>
                <a:cs typeface="Calibri"/>
              </a:rPr>
              <a:t>string:</a:t>
            </a:r>
            <a:endParaRPr sz="2400" dirty="0">
              <a:latin typeface="Calibri"/>
              <a:cs typeface="Calibri"/>
            </a:endParaRPr>
          </a:p>
          <a:p>
            <a:pPr marL="698500" lvl="1" indent="-228600">
              <a:lnSpc>
                <a:spcPct val="100000"/>
              </a:lnSpc>
              <a:spcBef>
                <a:spcPts val="420"/>
              </a:spcBef>
              <a:buFont typeface="Times New Roman"/>
              <a:buChar char="•"/>
              <a:tabLst>
                <a:tab pos="697865" algn="l"/>
                <a:tab pos="698500" algn="l"/>
              </a:tabLst>
            </a:pPr>
            <a:r>
              <a:rPr sz="2000" b="1" spc="-5" dirty="0">
                <a:latin typeface="Calibri"/>
                <a:cs typeface="Calibri"/>
              </a:rPr>
              <a:t>Initial state</a:t>
            </a:r>
            <a:r>
              <a:rPr sz="2000" spc="-5" dirty="0">
                <a:latin typeface="Calibri"/>
                <a:cs typeface="Calibri"/>
              </a:rPr>
              <a:t>:</a:t>
            </a:r>
            <a:r>
              <a:rPr sz="2000" dirty="0">
                <a:latin typeface="Calibri"/>
                <a:cs typeface="Calibri"/>
              </a:rPr>
              <a:t> the</a:t>
            </a:r>
            <a:r>
              <a:rPr sz="2000" spc="-5" dirty="0">
                <a:latin typeface="Calibri"/>
                <a:cs typeface="Calibri"/>
              </a:rPr>
              <a:t> word</a:t>
            </a:r>
            <a:r>
              <a:rPr sz="2000" dirty="0">
                <a:latin typeface="Calibri"/>
                <a:cs typeface="Calibri"/>
              </a:rPr>
              <a:t> </a:t>
            </a:r>
            <a:r>
              <a:rPr sz="2000" spc="-5" dirty="0">
                <a:latin typeface="Calibri"/>
                <a:cs typeface="Calibri"/>
              </a:rPr>
              <a:t>we’re transforming</a:t>
            </a:r>
            <a:endParaRPr sz="2000" dirty="0">
              <a:latin typeface="Calibri"/>
              <a:cs typeface="Calibri"/>
            </a:endParaRPr>
          </a:p>
          <a:p>
            <a:pPr marL="698500" lvl="1" indent="-228600">
              <a:lnSpc>
                <a:spcPct val="100000"/>
              </a:lnSpc>
              <a:spcBef>
                <a:spcPts val="500"/>
              </a:spcBef>
              <a:buFont typeface="Times New Roman"/>
              <a:buChar char="•"/>
              <a:tabLst>
                <a:tab pos="697865" algn="l"/>
                <a:tab pos="698500" algn="l"/>
              </a:tabLst>
            </a:pPr>
            <a:r>
              <a:rPr sz="2000" b="1" spc="-5" dirty="0">
                <a:latin typeface="Calibri"/>
                <a:cs typeface="Calibri"/>
              </a:rPr>
              <a:t>Operators</a:t>
            </a:r>
            <a:r>
              <a:rPr sz="2000" spc="-5" dirty="0">
                <a:latin typeface="Calibri"/>
                <a:cs typeface="Calibri"/>
              </a:rPr>
              <a:t>:</a:t>
            </a:r>
            <a:r>
              <a:rPr sz="2000" dirty="0">
                <a:latin typeface="Calibri"/>
                <a:cs typeface="Calibri"/>
              </a:rPr>
              <a:t> </a:t>
            </a:r>
            <a:r>
              <a:rPr sz="2000" spc="-5" dirty="0">
                <a:latin typeface="Calibri"/>
                <a:cs typeface="Calibri"/>
              </a:rPr>
              <a:t>insert, delete,</a:t>
            </a:r>
            <a:r>
              <a:rPr sz="2000" spc="5" dirty="0">
                <a:latin typeface="Calibri"/>
                <a:cs typeface="Calibri"/>
              </a:rPr>
              <a:t> </a:t>
            </a:r>
            <a:r>
              <a:rPr sz="2000" spc="-5" dirty="0">
                <a:latin typeface="Calibri"/>
                <a:cs typeface="Calibri"/>
              </a:rPr>
              <a:t>substitute</a:t>
            </a:r>
            <a:endParaRPr sz="2000" dirty="0">
              <a:latin typeface="Calibri"/>
              <a:cs typeface="Calibri"/>
            </a:endParaRPr>
          </a:p>
          <a:p>
            <a:pPr marL="698500" lvl="1" indent="-228600">
              <a:lnSpc>
                <a:spcPct val="100000"/>
              </a:lnSpc>
              <a:spcBef>
                <a:spcPts val="500"/>
              </a:spcBef>
              <a:buFont typeface="Times New Roman"/>
              <a:buChar char="•"/>
              <a:tabLst>
                <a:tab pos="697865" algn="l"/>
                <a:tab pos="698500" algn="l"/>
              </a:tabLst>
            </a:pPr>
            <a:r>
              <a:rPr sz="2000" b="1" spc="-5" dirty="0">
                <a:latin typeface="Calibri"/>
                <a:cs typeface="Calibri"/>
              </a:rPr>
              <a:t>Goal</a:t>
            </a:r>
            <a:r>
              <a:rPr sz="2000" b="1" spc="-10" dirty="0">
                <a:latin typeface="Calibri"/>
                <a:cs typeface="Calibri"/>
              </a:rPr>
              <a:t> </a:t>
            </a:r>
            <a:r>
              <a:rPr sz="2000" b="1" spc="-5" dirty="0">
                <a:latin typeface="Calibri"/>
                <a:cs typeface="Calibri"/>
              </a:rPr>
              <a:t>state</a:t>
            </a:r>
            <a:r>
              <a:rPr sz="2000" spc="-5" dirty="0">
                <a:latin typeface="Calibri"/>
                <a:cs typeface="Calibri"/>
              </a:rPr>
              <a:t>:</a:t>
            </a:r>
            <a:r>
              <a:rPr sz="2000" dirty="0">
                <a:latin typeface="Calibri"/>
                <a:cs typeface="Calibri"/>
              </a:rPr>
              <a:t> the</a:t>
            </a:r>
            <a:r>
              <a:rPr sz="2000" spc="-5" dirty="0">
                <a:latin typeface="Calibri"/>
                <a:cs typeface="Calibri"/>
              </a:rPr>
              <a:t> word</a:t>
            </a:r>
            <a:r>
              <a:rPr sz="2000" dirty="0">
                <a:latin typeface="Calibri"/>
                <a:cs typeface="Calibri"/>
              </a:rPr>
              <a:t> </a:t>
            </a:r>
            <a:r>
              <a:rPr sz="2000" spc="-5" dirty="0">
                <a:latin typeface="Calibri"/>
                <a:cs typeface="Calibri"/>
              </a:rPr>
              <a:t>we’re trying</a:t>
            </a:r>
            <a:r>
              <a:rPr sz="2000" dirty="0">
                <a:latin typeface="Calibri"/>
                <a:cs typeface="Calibri"/>
              </a:rPr>
              <a:t> to</a:t>
            </a:r>
            <a:r>
              <a:rPr sz="2000" spc="-5" dirty="0">
                <a:latin typeface="Calibri"/>
                <a:cs typeface="Calibri"/>
              </a:rPr>
              <a:t> </a:t>
            </a:r>
            <a:r>
              <a:rPr sz="2000" dirty="0">
                <a:latin typeface="Calibri"/>
                <a:cs typeface="Calibri"/>
              </a:rPr>
              <a:t>get to</a:t>
            </a:r>
          </a:p>
          <a:p>
            <a:pPr marL="698500" lvl="1" indent="-228600">
              <a:lnSpc>
                <a:spcPct val="100000"/>
              </a:lnSpc>
              <a:spcBef>
                <a:spcPts val="500"/>
              </a:spcBef>
              <a:buFont typeface="Times New Roman"/>
              <a:buChar char="•"/>
              <a:tabLst>
                <a:tab pos="697865" algn="l"/>
                <a:tab pos="698500" algn="l"/>
              </a:tabLst>
            </a:pPr>
            <a:r>
              <a:rPr sz="2000" b="1" spc="-5" dirty="0">
                <a:latin typeface="Calibri"/>
                <a:cs typeface="Calibri"/>
              </a:rPr>
              <a:t>Path cost</a:t>
            </a:r>
            <a:r>
              <a:rPr sz="2000" spc="-5" dirty="0">
                <a:latin typeface="Calibri"/>
                <a:cs typeface="Calibri"/>
              </a:rPr>
              <a:t>:</a:t>
            </a:r>
            <a:r>
              <a:rPr sz="2000" dirty="0">
                <a:latin typeface="Calibri"/>
                <a:cs typeface="Calibri"/>
              </a:rPr>
              <a:t> </a:t>
            </a:r>
            <a:r>
              <a:rPr sz="2000" spc="-5" dirty="0">
                <a:latin typeface="Calibri"/>
                <a:cs typeface="Calibri"/>
              </a:rPr>
              <a:t>what</a:t>
            </a:r>
            <a:r>
              <a:rPr sz="2000" spc="5" dirty="0">
                <a:latin typeface="Calibri"/>
                <a:cs typeface="Calibri"/>
              </a:rPr>
              <a:t> </a:t>
            </a:r>
            <a:r>
              <a:rPr sz="2000" spc="-5" dirty="0">
                <a:latin typeface="Calibri"/>
                <a:cs typeface="Calibri"/>
              </a:rPr>
              <a:t>we</a:t>
            </a:r>
            <a:r>
              <a:rPr sz="2000" dirty="0">
                <a:latin typeface="Calibri"/>
                <a:cs typeface="Calibri"/>
              </a:rPr>
              <a:t> </a:t>
            </a:r>
            <a:r>
              <a:rPr sz="2000" spc="-5" dirty="0">
                <a:latin typeface="Calibri"/>
                <a:cs typeface="Calibri"/>
              </a:rPr>
              <a:t>want</a:t>
            </a:r>
            <a:r>
              <a:rPr sz="2000" dirty="0">
                <a:latin typeface="Calibri"/>
                <a:cs typeface="Calibri"/>
              </a:rPr>
              <a:t> to</a:t>
            </a:r>
            <a:r>
              <a:rPr sz="2000" spc="5" dirty="0">
                <a:latin typeface="Calibri"/>
                <a:cs typeface="Calibri"/>
              </a:rPr>
              <a:t> </a:t>
            </a:r>
            <a:r>
              <a:rPr sz="2000" spc="-5" dirty="0">
                <a:latin typeface="Calibri"/>
                <a:cs typeface="Calibri"/>
              </a:rPr>
              <a:t>minimize:</a:t>
            </a:r>
            <a:r>
              <a:rPr sz="2000" dirty="0">
                <a:latin typeface="Calibri"/>
                <a:cs typeface="Calibri"/>
              </a:rPr>
              <a:t> the </a:t>
            </a:r>
            <a:r>
              <a:rPr sz="2000" spc="-5" dirty="0">
                <a:latin typeface="Calibri"/>
                <a:cs typeface="Calibri"/>
              </a:rPr>
              <a:t>number</a:t>
            </a:r>
            <a:r>
              <a:rPr sz="2000" spc="5" dirty="0">
                <a:latin typeface="Calibri"/>
                <a:cs typeface="Calibri"/>
              </a:rPr>
              <a:t> </a:t>
            </a:r>
            <a:r>
              <a:rPr sz="2000" spc="-5" dirty="0">
                <a:latin typeface="Calibri"/>
                <a:cs typeface="Calibri"/>
              </a:rPr>
              <a:t>of</a:t>
            </a:r>
            <a:r>
              <a:rPr sz="2000" dirty="0">
                <a:latin typeface="Calibri"/>
                <a:cs typeface="Calibri"/>
              </a:rPr>
              <a:t> edits</a:t>
            </a:r>
          </a:p>
        </p:txBody>
      </p:sp>
      <p:pic>
        <p:nvPicPr>
          <p:cNvPr id="4" name="object 9">
            <a:extLst>
              <a:ext uri="{FF2B5EF4-FFF2-40B4-BE49-F238E27FC236}">
                <a16:creationId xmlns:a16="http://schemas.microsoft.com/office/drawing/2014/main" id="{A007193A-06D5-9BB4-5C00-CABF4E3F00B5}"/>
              </a:ext>
            </a:extLst>
          </p:cNvPr>
          <p:cNvPicPr/>
          <p:nvPr/>
        </p:nvPicPr>
        <p:blipFill>
          <a:blip r:embed="rId3" cstate="print"/>
          <a:stretch>
            <a:fillRect/>
          </a:stretch>
        </p:blipFill>
        <p:spPr>
          <a:xfrm>
            <a:off x="2133600" y="4724400"/>
            <a:ext cx="5716384" cy="1370285"/>
          </a:xfrm>
          <a:prstGeom prst="rect">
            <a:avLst/>
          </a:prstGeom>
        </p:spPr>
      </p:pic>
    </p:spTree>
    <p:extLst>
      <p:ext uri="{BB962C8B-B14F-4D97-AF65-F5344CB8AC3E}">
        <p14:creationId xmlns:p14="http://schemas.microsoft.com/office/powerpoint/2010/main" val="22516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5875</TotalTime>
  <Words>7251</Words>
  <Application>Microsoft Macintosh PowerPoint</Application>
  <PresentationFormat>Widescreen</PresentationFormat>
  <Paragraphs>1064</Paragraphs>
  <Slides>48</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Arial MT</vt:lpstr>
      <vt:lpstr>Calibri</vt:lpstr>
      <vt:lpstr>Calibri Light</vt:lpstr>
      <vt:lpstr>Courier New</vt:lpstr>
      <vt:lpstr>Google Sans</vt:lpstr>
      <vt:lpstr>Lucida Sans Unicode</vt:lpstr>
      <vt:lpstr>Tahoma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Besiahgari</dc:creator>
  <cp:lastModifiedBy>Kishan Kumar Zalavadia</cp:lastModifiedBy>
  <cp:revision>13</cp:revision>
  <dcterms:created xsi:type="dcterms:W3CDTF">2023-12-05T01:27:20Z</dcterms:created>
  <dcterms:modified xsi:type="dcterms:W3CDTF">2024-03-20T19:32:49Z</dcterms:modified>
</cp:coreProperties>
</file>